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7"/>
  </p:notesMasterIdLst>
  <p:sldIdLst>
    <p:sldId id="278" r:id="rId3"/>
    <p:sldId id="292" r:id="rId4"/>
    <p:sldId id="258" r:id="rId5"/>
    <p:sldId id="293" r:id="rId6"/>
    <p:sldId id="310" r:id="rId7"/>
    <p:sldId id="295" r:id="rId8"/>
    <p:sldId id="314" r:id="rId9"/>
    <p:sldId id="279" r:id="rId10"/>
    <p:sldId id="261" r:id="rId11"/>
    <p:sldId id="262" r:id="rId12"/>
    <p:sldId id="368" r:id="rId13"/>
    <p:sldId id="264" r:id="rId14"/>
    <p:sldId id="311" r:id="rId15"/>
    <p:sldId id="297" r:id="rId16"/>
    <p:sldId id="328" r:id="rId17"/>
    <p:sldId id="367" r:id="rId18"/>
    <p:sldId id="327" r:id="rId19"/>
    <p:sldId id="329" r:id="rId20"/>
    <p:sldId id="330" r:id="rId21"/>
    <p:sldId id="331" r:id="rId22"/>
    <p:sldId id="332" r:id="rId23"/>
    <p:sldId id="333" r:id="rId24"/>
    <p:sldId id="334" r:id="rId25"/>
    <p:sldId id="340" r:id="rId26"/>
    <p:sldId id="341" r:id="rId27"/>
    <p:sldId id="342" r:id="rId28"/>
    <p:sldId id="370" r:id="rId29"/>
    <p:sldId id="380" r:id="rId30"/>
    <p:sldId id="344" r:id="rId31"/>
    <p:sldId id="376" r:id="rId32"/>
    <p:sldId id="377" r:id="rId33"/>
    <p:sldId id="378" r:id="rId34"/>
    <p:sldId id="379" r:id="rId35"/>
    <p:sldId id="363" r:id="rId36"/>
    <p:sldId id="364" r:id="rId37"/>
    <p:sldId id="365" r:id="rId38"/>
    <p:sldId id="366" r:id="rId39"/>
    <p:sldId id="348" r:id="rId40"/>
    <p:sldId id="353" r:id="rId41"/>
    <p:sldId id="354" r:id="rId42"/>
    <p:sldId id="355" r:id="rId43"/>
    <p:sldId id="358" r:id="rId44"/>
    <p:sldId id="361" r:id="rId45"/>
    <p:sldId id="280" r:id="rId4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預設章節" id="{DAAFB462-1EF8-482F-9B34-F3912207C03E}">
          <p14:sldIdLst>
            <p14:sldId id="278"/>
            <p14:sldId id="292"/>
            <p14:sldId id="258"/>
            <p14:sldId id="293"/>
            <p14:sldId id="310"/>
          </p14:sldIdLst>
        </p14:section>
        <p14:section name="未命名的章節" id="{76927D85-FADC-4339-BBB9-C5FBCCECBB60}">
          <p14:sldIdLst>
            <p14:sldId id="295"/>
            <p14:sldId id="314"/>
            <p14:sldId id="279"/>
            <p14:sldId id="261"/>
            <p14:sldId id="262"/>
            <p14:sldId id="368"/>
            <p14:sldId id="264"/>
            <p14:sldId id="311"/>
            <p14:sldId id="297"/>
            <p14:sldId id="328"/>
            <p14:sldId id="367"/>
            <p14:sldId id="327"/>
            <p14:sldId id="329"/>
            <p14:sldId id="330"/>
            <p14:sldId id="331"/>
            <p14:sldId id="332"/>
            <p14:sldId id="333"/>
            <p14:sldId id="334"/>
            <p14:sldId id="340"/>
            <p14:sldId id="341"/>
            <p14:sldId id="342"/>
            <p14:sldId id="370"/>
            <p14:sldId id="380"/>
            <p14:sldId id="344"/>
            <p14:sldId id="376"/>
            <p14:sldId id="377"/>
            <p14:sldId id="378"/>
            <p14:sldId id="379"/>
            <p14:sldId id="363"/>
            <p14:sldId id="364"/>
            <p14:sldId id="365"/>
            <p14:sldId id="366"/>
            <p14:sldId id="348"/>
            <p14:sldId id="353"/>
            <p14:sldId id="354"/>
            <p14:sldId id="355"/>
            <p14:sldId id="358"/>
            <p14:sldId id="361"/>
            <p14:sldId id="28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Band Lu" initials="rbl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538" autoAdjust="0"/>
    <p:restoredTop sz="94770" autoAdjust="0"/>
  </p:normalViewPr>
  <p:slideViewPr>
    <p:cSldViewPr>
      <p:cViewPr>
        <p:scale>
          <a:sx n="70" d="100"/>
          <a:sy n="70" d="100"/>
        </p:scale>
        <p:origin x="-1428"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42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7F433-74D8-42DC-B442-5E4ACCB6CD4F}" type="datetimeFigureOut">
              <a:rPr lang="zh-TW" altLang="en-US" smtClean="0"/>
              <a:pPr/>
              <a:t>2014/9/28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057468-EB9C-486A-993A-8080B6DEBB93}" type="slidenum">
              <a:rPr lang="zh-TW" altLang="en-US" smtClean="0"/>
              <a:pPr/>
              <a:t>‹#›</a:t>
            </a:fld>
            <a:endParaRPr lang="zh-TW" altLang="en-US"/>
          </a:p>
        </p:txBody>
      </p:sp>
    </p:spTree>
    <p:extLst>
      <p:ext uri="{BB962C8B-B14F-4D97-AF65-F5344CB8AC3E}">
        <p14:creationId xmlns:p14="http://schemas.microsoft.com/office/powerpoint/2010/main" xmlns="" val="2132043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2200" b="1">
                <a:solidFill>
                  <a:schemeClr val="tx1"/>
                </a:solidFill>
                <a:latin typeface="Times" pitchFamily="18" charset="0"/>
              </a:defRPr>
            </a:lvl1pPr>
            <a:lvl2pPr marL="742950" indent="-285750" defTabSz="927100">
              <a:defRPr sz="2200" b="1">
                <a:solidFill>
                  <a:schemeClr val="tx1"/>
                </a:solidFill>
                <a:latin typeface="Times" pitchFamily="18" charset="0"/>
              </a:defRPr>
            </a:lvl2pPr>
            <a:lvl3pPr marL="1143000" indent="-228600" defTabSz="927100">
              <a:defRPr sz="2200" b="1">
                <a:solidFill>
                  <a:schemeClr val="tx1"/>
                </a:solidFill>
                <a:latin typeface="Times" pitchFamily="18" charset="0"/>
              </a:defRPr>
            </a:lvl3pPr>
            <a:lvl4pPr marL="1600200" indent="-228600" defTabSz="927100">
              <a:defRPr sz="2200" b="1">
                <a:solidFill>
                  <a:schemeClr val="tx1"/>
                </a:solidFill>
                <a:latin typeface="Times" pitchFamily="18" charset="0"/>
              </a:defRPr>
            </a:lvl4pPr>
            <a:lvl5pPr marL="2057400" indent="-228600" defTabSz="927100">
              <a:defRPr sz="2200" b="1">
                <a:solidFill>
                  <a:schemeClr val="tx1"/>
                </a:solidFill>
                <a:latin typeface="Times" pitchFamily="18" charset="0"/>
              </a:defRPr>
            </a:lvl5pPr>
            <a:lvl6pPr marL="2514600" indent="-228600" algn="ctr" defTabSz="927100" eaLnBrk="0" fontAlgn="base" hangingPunct="0">
              <a:spcBef>
                <a:spcPct val="0"/>
              </a:spcBef>
              <a:spcAft>
                <a:spcPct val="0"/>
              </a:spcAft>
              <a:defRPr sz="2200" b="1">
                <a:solidFill>
                  <a:schemeClr val="tx1"/>
                </a:solidFill>
                <a:latin typeface="Times" pitchFamily="18" charset="0"/>
              </a:defRPr>
            </a:lvl6pPr>
            <a:lvl7pPr marL="2971800" indent="-228600" algn="ctr" defTabSz="927100" eaLnBrk="0" fontAlgn="base" hangingPunct="0">
              <a:spcBef>
                <a:spcPct val="0"/>
              </a:spcBef>
              <a:spcAft>
                <a:spcPct val="0"/>
              </a:spcAft>
              <a:defRPr sz="2200" b="1">
                <a:solidFill>
                  <a:schemeClr val="tx1"/>
                </a:solidFill>
                <a:latin typeface="Times" pitchFamily="18" charset="0"/>
              </a:defRPr>
            </a:lvl7pPr>
            <a:lvl8pPr marL="3429000" indent="-228600" algn="ctr" defTabSz="927100" eaLnBrk="0" fontAlgn="base" hangingPunct="0">
              <a:spcBef>
                <a:spcPct val="0"/>
              </a:spcBef>
              <a:spcAft>
                <a:spcPct val="0"/>
              </a:spcAft>
              <a:defRPr sz="2200" b="1">
                <a:solidFill>
                  <a:schemeClr val="tx1"/>
                </a:solidFill>
                <a:latin typeface="Times" pitchFamily="18" charset="0"/>
              </a:defRPr>
            </a:lvl8pPr>
            <a:lvl9pPr marL="3886200" indent="-228600" algn="ctr" defTabSz="927100" eaLnBrk="0" fontAlgn="base" hangingPunct="0">
              <a:spcBef>
                <a:spcPct val="0"/>
              </a:spcBef>
              <a:spcAft>
                <a:spcPct val="0"/>
              </a:spcAft>
              <a:defRPr sz="2200" b="1">
                <a:solidFill>
                  <a:schemeClr val="tx1"/>
                </a:solidFill>
                <a:latin typeface="Times" pitchFamily="18" charset="0"/>
              </a:defRPr>
            </a:lvl9pPr>
          </a:lstStyle>
          <a:p>
            <a:fld id="{820DF6D9-ACE8-4192-9A3D-8D8E853E68A1}" type="slidenum">
              <a:rPr lang="zh-TW" altLang="en-US" sz="1200" b="0" smtClean="0"/>
              <a:pPr/>
              <a:t>7</a:t>
            </a:fld>
            <a:endParaRPr lang="en-US" altLang="zh-TW" sz="1200" b="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TW" smtClean="0"/>
              <a:t>1.The major advance in research in neurobiology for the last few decades has been the understanding of the role of neuronal systems in brain function.. </a:t>
            </a:r>
          </a:p>
          <a:p>
            <a:r>
              <a:rPr lang="en-US" altLang="zh-TW" smtClean="0"/>
              <a:t>2.As a consequence,  most of the drugs to treat neurodegenerative disorders has been developed that work by altering chemical neurotransmission in the brain.</a:t>
            </a:r>
          </a:p>
          <a:p>
            <a:r>
              <a:rPr lang="en-US" altLang="zh-TW" smtClean="0"/>
              <a:t>3. Curiously, little attention has been paid to the nonneuronal cellular components of the brain, which outnumber neurons by a factor of 10 to 1.</a:t>
            </a:r>
          </a:p>
          <a:p>
            <a:r>
              <a:rPr lang="en-US" altLang="zh-TW" smtClean="0"/>
              <a:t>4.Glia, a heterogeneous population of cells, have largely been viewed as passive handmaidens to the neurons, which have been considered the primary arbiters of information processing in the brain. </a:t>
            </a:r>
          </a:p>
          <a:p>
            <a:r>
              <a:rPr lang="en-US" altLang="zh-TW" smtClean="0"/>
              <a:t>5. Recent research, however, has demonstrated that glia are far from passive but actively participate in the communicational processes of the brain. </a:t>
            </a:r>
          </a:p>
          <a:p>
            <a:r>
              <a:rPr lang="en-US" altLang="zh-TW" smtClean="0"/>
              <a:t>6.Disturbances of glial function could conceivably contribute to psychopathology, and glial cells may, therefore, serve as appropriate targets for therapeutic interventions.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2200" b="1">
                <a:solidFill>
                  <a:schemeClr val="tx1"/>
                </a:solidFill>
                <a:latin typeface="Times" pitchFamily="18" charset="0"/>
              </a:defRPr>
            </a:lvl1pPr>
            <a:lvl2pPr marL="742950" indent="-285750" defTabSz="927100">
              <a:defRPr sz="2200" b="1">
                <a:solidFill>
                  <a:schemeClr val="tx1"/>
                </a:solidFill>
                <a:latin typeface="Times" pitchFamily="18" charset="0"/>
              </a:defRPr>
            </a:lvl2pPr>
            <a:lvl3pPr marL="1143000" indent="-228600" defTabSz="927100">
              <a:defRPr sz="2200" b="1">
                <a:solidFill>
                  <a:schemeClr val="tx1"/>
                </a:solidFill>
                <a:latin typeface="Times" pitchFamily="18" charset="0"/>
              </a:defRPr>
            </a:lvl3pPr>
            <a:lvl4pPr marL="1600200" indent="-228600" defTabSz="927100">
              <a:defRPr sz="2200" b="1">
                <a:solidFill>
                  <a:schemeClr val="tx1"/>
                </a:solidFill>
                <a:latin typeface="Times" pitchFamily="18" charset="0"/>
              </a:defRPr>
            </a:lvl4pPr>
            <a:lvl5pPr marL="2057400" indent="-228600" defTabSz="927100">
              <a:defRPr sz="2200" b="1">
                <a:solidFill>
                  <a:schemeClr val="tx1"/>
                </a:solidFill>
                <a:latin typeface="Times" pitchFamily="18" charset="0"/>
              </a:defRPr>
            </a:lvl5pPr>
            <a:lvl6pPr marL="2514600" indent="-228600" algn="ctr" defTabSz="927100" eaLnBrk="0" fontAlgn="base" hangingPunct="0">
              <a:spcBef>
                <a:spcPct val="0"/>
              </a:spcBef>
              <a:spcAft>
                <a:spcPct val="0"/>
              </a:spcAft>
              <a:defRPr sz="2200" b="1">
                <a:solidFill>
                  <a:schemeClr val="tx1"/>
                </a:solidFill>
                <a:latin typeface="Times" pitchFamily="18" charset="0"/>
              </a:defRPr>
            </a:lvl6pPr>
            <a:lvl7pPr marL="2971800" indent="-228600" algn="ctr" defTabSz="927100" eaLnBrk="0" fontAlgn="base" hangingPunct="0">
              <a:spcBef>
                <a:spcPct val="0"/>
              </a:spcBef>
              <a:spcAft>
                <a:spcPct val="0"/>
              </a:spcAft>
              <a:defRPr sz="2200" b="1">
                <a:solidFill>
                  <a:schemeClr val="tx1"/>
                </a:solidFill>
                <a:latin typeface="Times" pitchFamily="18" charset="0"/>
              </a:defRPr>
            </a:lvl7pPr>
            <a:lvl8pPr marL="3429000" indent="-228600" algn="ctr" defTabSz="927100" eaLnBrk="0" fontAlgn="base" hangingPunct="0">
              <a:spcBef>
                <a:spcPct val="0"/>
              </a:spcBef>
              <a:spcAft>
                <a:spcPct val="0"/>
              </a:spcAft>
              <a:defRPr sz="2200" b="1">
                <a:solidFill>
                  <a:schemeClr val="tx1"/>
                </a:solidFill>
                <a:latin typeface="Times" pitchFamily="18" charset="0"/>
              </a:defRPr>
            </a:lvl8pPr>
            <a:lvl9pPr marL="3886200" indent="-228600" algn="ctr" defTabSz="927100" eaLnBrk="0" fontAlgn="base" hangingPunct="0">
              <a:spcBef>
                <a:spcPct val="0"/>
              </a:spcBef>
              <a:spcAft>
                <a:spcPct val="0"/>
              </a:spcAft>
              <a:defRPr sz="2200" b="1">
                <a:solidFill>
                  <a:schemeClr val="tx1"/>
                </a:solidFill>
                <a:latin typeface="Times" pitchFamily="18" charset="0"/>
              </a:defRPr>
            </a:lvl9pPr>
          </a:lstStyle>
          <a:p>
            <a:fld id="{71D1EFC2-D863-482E-B38F-FC0E41DD1B55}" type="slidenum">
              <a:rPr lang="zh-TW" altLang="en-US" sz="1200" b="0" smtClean="0"/>
              <a:pPr/>
              <a:t>8</a:t>
            </a:fld>
            <a:endParaRPr lang="en-US" altLang="zh-TW" sz="1200" b="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buFontTx/>
              <a:buAutoNum type="arabicPeriod"/>
            </a:pPr>
            <a:r>
              <a:rPr lang="en-US" altLang="zh-CN" smtClean="0"/>
              <a:t>The progressive nature of PD  is a well-described phenomenon, however, very little is known about its mechanism. </a:t>
            </a:r>
          </a:p>
          <a:p>
            <a:pPr marL="228600" indent="-228600"/>
            <a:r>
              <a:rPr lang="en-US" altLang="zh-CN" smtClean="0"/>
              <a:t>2. Our working model of the progressive nature centers on microglia.</a:t>
            </a:r>
          </a:p>
          <a:p>
            <a:pPr marL="228600" indent="-228600"/>
            <a:r>
              <a:rPr lang="en-US" altLang="zh-CN" smtClean="0"/>
              <a:t>3. Earlier work from our lab using LPS-induced inflammation as a PD model indicate activation of microglia by LPS is responsible for the damage of dopaminergic neurons. </a:t>
            </a:r>
          </a:p>
          <a:p>
            <a:pPr marL="228600" indent="-228600"/>
            <a:r>
              <a:rPr lang="en-US" altLang="zh-CN" smtClean="0"/>
              <a:t>4. Later on we found that the microglial dependence is not only limited to the action of LPS, MPTP, is known to exert direct and selective neurotoxic to DA neurons. </a:t>
            </a:r>
          </a:p>
          <a:p>
            <a:pPr marL="228600" indent="-228600"/>
            <a:r>
              <a:rPr lang="en-US" altLang="zh-CN" smtClean="0"/>
              <a:t>5. We have recently found that the presence of microglia is necessary for the expression of the full potency of MPTP. </a:t>
            </a:r>
          </a:p>
          <a:p>
            <a:pPr marL="228600" indent="-228600"/>
            <a:r>
              <a:rPr lang="en-US" altLang="zh-CN" smtClean="0"/>
              <a:t>6.This is mediated from reactive microgliosis which is different from LPS.</a:t>
            </a:r>
          </a:p>
          <a:p>
            <a:pPr marL="228600" indent="-228600"/>
            <a:r>
              <a:rPr lang="en-US" altLang="zh-CN" smtClean="0"/>
              <a:t>7. The way LPS and MPTP kills DA neurons are different, however, the death of DA neurons would further activate microglia through “reactive Microgliosis”, which in turn will release more proinflammatory factors to cause further damage of DA neurons</a:t>
            </a:r>
          </a:p>
          <a:p>
            <a:pPr marL="228600" indent="-228600"/>
            <a:r>
              <a:rPr lang="en-US" altLang="zh-CN" smtClean="0"/>
              <a:t>8.Thus,it appears  that there exists a vicious cycle which form a self –propelling force to cause a progressive DA neuronal degeneration even LPS or MPTP disappear from the brain long time before PD occurs.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2200" b="1">
                <a:solidFill>
                  <a:schemeClr val="tx1"/>
                </a:solidFill>
                <a:latin typeface="Times" pitchFamily="18" charset="0"/>
              </a:defRPr>
            </a:lvl1pPr>
            <a:lvl2pPr marL="742950" indent="-285750" defTabSz="927100">
              <a:defRPr sz="2200" b="1">
                <a:solidFill>
                  <a:schemeClr val="tx1"/>
                </a:solidFill>
                <a:latin typeface="Times" pitchFamily="18" charset="0"/>
              </a:defRPr>
            </a:lvl2pPr>
            <a:lvl3pPr marL="1143000" indent="-228600" defTabSz="927100">
              <a:defRPr sz="2200" b="1">
                <a:solidFill>
                  <a:schemeClr val="tx1"/>
                </a:solidFill>
                <a:latin typeface="Times" pitchFamily="18" charset="0"/>
              </a:defRPr>
            </a:lvl3pPr>
            <a:lvl4pPr marL="1600200" indent="-228600" defTabSz="927100">
              <a:defRPr sz="2200" b="1">
                <a:solidFill>
                  <a:schemeClr val="tx1"/>
                </a:solidFill>
                <a:latin typeface="Times" pitchFamily="18" charset="0"/>
              </a:defRPr>
            </a:lvl4pPr>
            <a:lvl5pPr marL="2057400" indent="-228600" defTabSz="927100">
              <a:defRPr sz="2200" b="1">
                <a:solidFill>
                  <a:schemeClr val="tx1"/>
                </a:solidFill>
                <a:latin typeface="Times" pitchFamily="18" charset="0"/>
              </a:defRPr>
            </a:lvl5pPr>
            <a:lvl6pPr marL="2514600" indent="-228600" algn="ctr" defTabSz="927100" eaLnBrk="0" fontAlgn="base" hangingPunct="0">
              <a:spcBef>
                <a:spcPct val="0"/>
              </a:spcBef>
              <a:spcAft>
                <a:spcPct val="0"/>
              </a:spcAft>
              <a:defRPr sz="2200" b="1">
                <a:solidFill>
                  <a:schemeClr val="tx1"/>
                </a:solidFill>
                <a:latin typeface="Times" pitchFamily="18" charset="0"/>
              </a:defRPr>
            </a:lvl6pPr>
            <a:lvl7pPr marL="2971800" indent="-228600" algn="ctr" defTabSz="927100" eaLnBrk="0" fontAlgn="base" hangingPunct="0">
              <a:spcBef>
                <a:spcPct val="0"/>
              </a:spcBef>
              <a:spcAft>
                <a:spcPct val="0"/>
              </a:spcAft>
              <a:defRPr sz="2200" b="1">
                <a:solidFill>
                  <a:schemeClr val="tx1"/>
                </a:solidFill>
                <a:latin typeface="Times" pitchFamily="18" charset="0"/>
              </a:defRPr>
            </a:lvl7pPr>
            <a:lvl8pPr marL="3429000" indent="-228600" algn="ctr" defTabSz="927100" eaLnBrk="0" fontAlgn="base" hangingPunct="0">
              <a:spcBef>
                <a:spcPct val="0"/>
              </a:spcBef>
              <a:spcAft>
                <a:spcPct val="0"/>
              </a:spcAft>
              <a:defRPr sz="2200" b="1">
                <a:solidFill>
                  <a:schemeClr val="tx1"/>
                </a:solidFill>
                <a:latin typeface="Times" pitchFamily="18" charset="0"/>
              </a:defRPr>
            </a:lvl8pPr>
            <a:lvl9pPr marL="3886200" indent="-228600" algn="ctr" defTabSz="927100" eaLnBrk="0" fontAlgn="base" hangingPunct="0">
              <a:spcBef>
                <a:spcPct val="0"/>
              </a:spcBef>
              <a:spcAft>
                <a:spcPct val="0"/>
              </a:spcAft>
              <a:defRPr sz="2200" b="1">
                <a:solidFill>
                  <a:schemeClr val="tx1"/>
                </a:solidFill>
                <a:latin typeface="Times" pitchFamily="18" charset="0"/>
              </a:defRPr>
            </a:lvl9pPr>
          </a:lstStyle>
          <a:p>
            <a:fld id="{900D229B-7071-46F7-B0E6-F7AFFAB01791}" type="slidenum">
              <a:rPr lang="zh-TW" altLang="en-US" sz="1200" b="0" smtClean="0"/>
              <a:pPr/>
              <a:t>9</a:t>
            </a:fld>
            <a:endParaRPr lang="en-US" altLang="zh-TW" sz="1200" b="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2200" b="1">
                <a:solidFill>
                  <a:schemeClr val="tx1"/>
                </a:solidFill>
                <a:latin typeface="Times" pitchFamily="18" charset="0"/>
              </a:defRPr>
            </a:lvl1pPr>
            <a:lvl2pPr marL="742950" indent="-285750" defTabSz="927100">
              <a:defRPr sz="2200" b="1">
                <a:solidFill>
                  <a:schemeClr val="tx1"/>
                </a:solidFill>
                <a:latin typeface="Times" pitchFamily="18" charset="0"/>
              </a:defRPr>
            </a:lvl2pPr>
            <a:lvl3pPr marL="1143000" indent="-228600" defTabSz="927100">
              <a:defRPr sz="2200" b="1">
                <a:solidFill>
                  <a:schemeClr val="tx1"/>
                </a:solidFill>
                <a:latin typeface="Times" pitchFamily="18" charset="0"/>
              </a:defRPr>
            </a:lvl3pPr>
            <a:lvl4pPr marL="1600200" indent="-228600" defTabSz="927100">
              <a:defRPr sz="2200" b="1">
                <a:solidFill>
                  <a:schemeClr val="tx1"/>
                </a:solidFill>
                <a:latin typeface="Times" pitchFamily="18" charset="0"/>
              </a:defRPr>
            </a:lvl4pPr>
            <a:lvl5pPr marL="2057400" indent="-228600" defTabSz="927100">
              <a:defRPr sz="2200" b="1">
                <a:solidFill>
                  <a:schemeClr val="tx1"/>
                </a:solidFill>
                <a:latin typeface="Times" pitchFamily="18" charset="0"/>
              </a:defRPr>
            </a:lvl5pPr>
            <a:lvl6pPr marL="2514600" indent="-228600" algn="ctr" defTabSz="927100" eaLnBrk="0" fontAlgn="base" hangingPunct="0">
              <a:spcBef>
                <a:spcPct val="0"/>
              </a:spcBef>
              <a:spcAft>
                <a:spcPct val="0"/>
              </a:spcAft>
              <a:defRPr sz="2200" b="1">
                <a:solidFill>
                  <a:schemeClr val="tx1"/>
                </a:solidFill>
                <a:latin typeface="Times" pitchFamily="18" charset="0"/>
              </a:defRPr>
            </a:lvl6pPr>
            <a:lvl7pPr marL="2971800" indent="-228600" algn="ctr" defTabSz="927100" eaLnBrk="0" fontAlgn="base" hangingPunct="0">
              <a:spcBef>
                <a:spcPct val="0"/>
              </a:spcBef>
              <a:spcAft>
                <a:spcPct val="0"/>
              </a:spcAft>
              <a:defRPr sz="2200" b="1">
                <a:solidFill>
                  <a:schemeClr val="tx1"/>
                </a:solidFill>
                <a:latin typeface="Times" pitchFamily="18" charset="0"/>
              </a:defRPr>
            </a:lvl7pPr>
            <a:lvl8pPr marL="3429000" indent="-228600" algn="ctr" defTabSz="927100" eaLnBrk="0" fontAlgn="base" hangingPunct="0">
              <a:spcBef>
                <a:spcPct val="0"/>
              </a:spcBef>
              <a:spcAft>
                <a:spcPct val="0"/>
              </a:spcAft>
              <a:defRPr sz="2200" b="1">
                <a:solidFill>
                  <a:schemeClr val="tx1"/>
                </a:solidFill>
                <a:latin typeface="Times" pitchFamily="18" charset="0"/>
              </a:defRPr>
            </a:lvl8pPr>
            <a:lvl9pPr marL="3886200" indent="-228600" algn="ctr" defTabSz="927100" eaLnBrk="0" fontAlgn="base" hangingPunct="0">
              <a:spcBef>
                <a:spcPct val="0"/>
              </a:spcBef>
              <a:spcAft>
                <a:spcPct val="0"/>
              </a:spcAft>
              <a:defRPr sz="2200" b="1">
                <a:solidFill>
                  <a:schemeClr val="tx1"/>
                </a:solidFill>
                <a:latin typeface="Times" pitchFamily="18" charset="0"/>
              </a:defRPr>
            </a:lvl9pPr>
          </a:lstStyle>
          <a:p>
            <a:fld id="{4C087D2A-6730-41A1-9169-F3004A7DF63D}" type="slidenum">
              <a:rPr lang="zh-TW" altLang="en-US" sz="1200" b="0" smtClean="0"/>
              <a:pPr/>
              <a:t>12</a:t>
            </a:fld>
            <a:endParaRPr lang="en-US" altLang="zh-TW" sz="1200" b="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buFontTx/>
              <a:buAutoNum type="arabicPeriod"/>
            </a:pPr>
            <a:r>
              <a:rPr lang="en-US" altLang="zh-TW" smtClean="0"/>
              <a:t>This slide illustrates the strategies for developing novel anti-inflammatory drugs.</a:t>
            </a:r>
          </a:p>
          <a:p>
            <a:pPr marL="228600" indent="-228600">
              <a:buFontTx/>
              <a:buAutoNum type="arabicPeriod"/>
            </a:pPr>
            <a:r>
              <a:rPr lang="en-US" altLang="zh-TW" smtClean="0"/>
              <a:t>The conventional anti-inflammatory drugs shown here, such as aspirin, COX 2 inhibitors are designed to inhibit a single pro-inflammatory factor. For example, COX-2 inhibitor inhibit the production of PGs by inhibiting COX 2 enzyme. These types of anti-inflammatory drugs are limited in their efficacy, and this figure explains the reason.</a:t>
            </a:r>
          </a:p>
          <a:p>
            <a:pPr marL="228600" indent="-228600">
              <a:buFontTx/>
              <a:buAutoNum type="arabicPeriod"/>
            </a:pPr>
            <a:r>
              <a:rPr lang="en-US" altLang="zh-TW" smtClean="0"/>
              <a:t>When the immune cells are over-activated, they secret a large number of factors. Thus, by targeting only one or two factors, these anti-inflammatory drugs are not able to contain the inflammation.</a:t>
            </a:r>
          </a:p>
          <a:p>
            <a:pPr marL="228600" indent="-228600">
              <a:buFontTx/>
              <a:buAutoNum type="arabicPeriod"/>
            </a:pPr>
            <a:r>
              <a:rPr lang="en-US" altLang="zh-TW" smtClean="0"/>
              <a:t>We took a different approach at the upstream by preventing the over-activation of immune cells. We hypothesized if we can contain the over-activation of microglia, which will not cause the secretion of down stream factors, then we do not need to deal with the individual factors.</a:t>
            </a:r>
          </a:p>
          <a:p>
            <a:pPr marL="228600" indent="-228600">
              <a:buFontTx/>
              <a:buAutoNum type="arabicPeriod"/>
            </a:pPr>
            <a:r>
              <a:rPr lang="en-US" altLang="zh-TW" smtClean="0"/>
              <a:t>Over the last few year, we do find some old drugs which can serve this kind of purpose and turn out to be very potent and safe anti-inflammatory drugs and excellent nreuroprotective agents.</a:t>
            </a:r>
          </a:p>
          <a:p>
            <a:pPr marL="228600" indent="-228600">
              <a:buFontTx/>
              <a:buAutoNum type="arabicPeriod"/>
            </a:pPr>
            <a:endParaRPr lang="en-US" altLang="zh-TW" smtClean="0"/>
          </a:p>
          <a:p>
            <a:pPr marL="228600" indent="-228600">
              <a:buFontTx/>
              <a:buAutoNum type="arabicPeriod"/>
            </a:pPr>
            <a:endParaRPr lang="en-US"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2200" b="1">
                <a:solidFill>
                  <a:schemeClr val="tx1"/>
                </a:solidFill>
                <a:latin typeface="Times" pitchFamily="18" charset="0"/>
              </a:defRPr>
            </a:lvl1pPr>
            <a:lvl2pPr marL="742950" indent="-285750" defTabSz="927100">
              <a:defRPr sz="2200" b="1">
                <a:solidFill>
                  <a:schemeClr val="tx1"/>
                </a:solidFill>
                <a:latin typeface="Times" pitchFamily="18" charset="0"/>
              </a:defRPr>
            </a:lvl2pPr>
            <a:lvl3pPr marL="1143000" indent="-228600" defTabSz="927100">
              <a:defRPr sz="2200" b="1">
                <a:solidFill>
                  <a:schemeClr val="tx1"/>
                </a:solidFill>
                <a:latin typeface="Times" pitchFamily="18" charset="0"/>
              </a:defRPr>
            </a:lvl3pPr>
            <a:lvl4pPr marL="1600200" indent="-228600" defTabSz="927100">
              <a:defRPr sz="2200" b="1">
                <a:solidFill>
                  <a:schemeClr val="tx1"/>
                </a:solidFill>
                <a:latin typeface="Times" pitchFamily="18" charset="0"/>
              </a:defRPr>
            </a:lvl4pPr>
            <a:lvl5pPr marL="2057400" indent="-228600" defTabSz="927100">
              <a:defRPr sz="2200" b="1">
                <a:solidFill>
                  <a:schemeClr val="tx1"/>
                </a:solidFill>
                <a:latin typeface="Times" pitchFamily="18" charset="0"/>
              </a:defRPr>
            </a:lvl5pPr>
            <a:lvl6pPr marL="2514600" indent="-228600" algn="ctr" defTabSz="927100" eaLnBrk="0" fontAlgn="base" hangingPunct="0">
              <a:spcBef>
                <a:spcPct val="0"/>
              </a:spcBef>
              <a:spcAft>
                <a:spcPct val="0"/>
              </a:spcAft>
              <a:defRPr sz="2200" b="1">
                <a:solidFill>
                  <a:schemeClr val="tx1"/>
                </a:solidFill>
                <a:latin typeface="Times" pitchFamily="18" charset="0"/>
              </a:defRPr>
            </a:lvl6pPr>
            <a:lvl7pPr marL="2971800" indent="-228600" algn="ctr" defTabSz="927100" eaLnBrk="0" fontAlgn="base" hangingPunct="0">
              <a:spcBef>
                <a:spcPct val="0"/>
              </a:spcBef>
              <a:spcAft>
                <a:spcPct val="0"/>
              </a:spcAft>
              <a:defRPr sz="2200" b="1">
                <a:solidFill>
                  <a:schemeClr val="tx1"/>
                </a:solidFill>
                <a:latin typeface="Times" pitchFamily="18" charset="0"/>
              </a:defRPr>
            </a:lvl7pPr>
            <a:lvl8pPr marL="3429000" indent="-228600" algn="ctr" defTabSz="927100" eaLnBrk="0" fontAlgn="base" hangingPunct="0">
              <a:spcBef>
                <a:spcPct val="0"/>
              </a:spcBef>
              <a:spcAft>
                <a:spcPct val="0"/>
              </a:spcAft>
              <a:defRPr sz="2200" b="1">
                <a:solidFill>
                  <a:schemeClr val="tx1"/>
                </a:solidFill>
                <a:latin typeface="Times" pitchFamily="18" charset="0"/>
              </a:defRPr>
            </a:lvl8pPr>
            <a:lvl9pPr marL="3886200" indent="-228600" algn="ctr" defTabSz="927100" eaLnBrk="0" fontAlgn="base" hangingPunct="0">
              <a:spcBef>
                <a:spcPct val="0"/>
              </a:spcBef>
              <a:spcAft>
                <a:spcPct val="0"/>
              </a:spcAft>
              <a:defRPr sz="2200" b="1">
                <a:solidFill>
                  <a:schemeClr val="tx1"/>
                </a:solidFill>
                <a:latin typeface="Times" pitchFamily="18" charset="0"/>
              </a:defRPr>
            </a:lvl9pPr>
          </a:lstStyle>
          <a:p>
            <a:fld id="{855A93AB-9DA1-4C81-B77D-1B8B5F08C759}" type="slidenum">
              <a:rPr lang="en-US" altLang="zh-TW" sz="1200" b="0" smtClean="0"/>
              <a:pPr/>
              <a:t>13</a:t>
            </a:fld>
            <a:endParaRPr lang="en-US" altLang="zh-TW" sz="1200" b="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buFontTx/>
              <a:buAutoNum type="arabicPeriod"/>
            </a:pPr>
            <a:r>
              <a:rPr lang="en-US" altLang="zh-TW" smtClean="0"/>
              <a:t>The second approach is targeting astroglia by releasing neurotrophic factors.</a:t>
            </a:r>
          </a:p>
          <a:p>
            <a:pPr marL="228600" indent="-228600">
              <a:buFontTx/>
              <a:buAutoNum type="arabicPeriod"/>
            </a:pPr>
            <a:r>
              <a:rPr lang="en-US" altLang="zh-TW" smtClean="0"/>
              <a:t>Recently, we found a series of widely anti-convulsants, such  as valproate or VPA, are neruoprotective.</a:t>
            </a:r>
          </a:p>
          <a:p>
            <a:pPr marL="228600" indent="-228600">
              <a:buFontTx/>
              <a:buAutoNum type="arabicPeriod"/>
            </a:pPr>
            <a:r>
              <a:rPr lang="en-US" altLang="zh-TW" smtClean="0"/>
              <a:t>Mechanistic studies showed that VPA inhibits Histone deactylase and increase the acetylation of histone protein, leading to chromation rearrangement and increase the expression of triphic factors.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2200" b="1">
                <a:solidFill>
                  <a:schemeClr val="tx1"/>
                </a:solidFill>
                <a:latin typeface="Times" pitchFamily="18" charset="0"/>
              </a:defRPr>
            </a:lvl1pPr>
            <a:lvl2pPr marL="742950" indent="-285750" defTabSz="927100">
              <a:defRPr sz="2200" b="1">
                <a:solidFill>
                  <a:schemeClr val="tx1"/>
                </a:solidFill>
                <a:latin typeface="Times" pitchFamily="18" charset="0"/>
              </a:defRPr>
            </a:lvl2pPr>
            <a:lvl3pPr marL="1143000" indent="-228600" defTabSz="927100">
              <a:defRPr sz="2200" b="1">
                <a:solidFill>
                  <a:schemeClr val="tx1"/>
                </a:solidFill>
                <a:latin typeface="Times" pitchFamily="18" charset="0"/>
              </a:defRPr>
            </a:lvl3pPr>
            <a:lvl4pPr marL="1600200" indent="-228600" defTabSz="927100">
              <a:defRPr sz="2200" b="1">
                <a:solidFill>
                  <a:schemeClr val="tx1"/>
                </a:solidFill>
                <a:latin typeface="Times" pitchFamily="18" charset="0"/>
              </a:defRPr>
            </a:lvl4pPr>
            <a:lvl5pPr marL="2057400" indent="-228600" defTabSz="927100">
              <a:defRPr sz="2200" b="1">
                <a:solidFill>
                  <a:schemeClr val="tx1"/>
                </a:solidFill>
                <a:latin typeface="Times" pitchFamily="18" charset="0"/>
              </a:defRPr>
            </a:lvl5pPr>
            <a:lvl6pPr marL="2514600" indent="-228600" algn="ctr" defTabSz="927100" eaLnBrk="0" fontAlgn="base" hangingPunct="0">
              <a:spcBef>
                <a:spcPct val="0"/>
              </a:spcBef>
              <a:spcAft>
                <a:spcPct val="0"/>
              </a:spcAft>
              <a:defRPr sz="2200" b="1">
                <a:solidFill>
                  <a:schemeClr val="tx1"/>
                </a:solidFill>
                <a:latin typeface="Times" pitchFamily="18" charset="0"/>
              </a:defRPr>
            </a:lvl6pPr>
            <a:lvl7pPr marL="2971800" indent="-228600" algn="ctr" defTabSz="927100" eaLnBrk="0" fontAlgn="base" hangingPunct="0">
              <a:spcBef>
                <a:spcPct val="0"/>
              </a:spcBef>
              <a:spcAft>
                <a:spcPct val="0"/>
              </a:spcAft>
              <a:defRPr sz="2200" b="1">
                <a:solidFill>
                  <a:schemeClr val="tx1"/>
                </a:solidFill>
                <a:latin typeface="Times" pitchFamily="18" charset="0"/>
              </a:defRPr>
            </a:lvl7pPr>
            <a:lvl8pPr marL="3429000" indent="-228600" algn="ctr" defTabSz="927100" eaLnBrk="0" fontAlgn="base" hangingPunct="0">
              <a:spcBef>
                <a:spcPct val="0"/>
              </a:spcBef>
              <a:spcAft>
                <a:spcPct val="0"/>
              </a:spcAft>
              <a:defRPr sz="2200" b="1">
                <a:solidFill>
                  <a:schemeClr val="tx1"/>
                </a:solidFill>
                <a:latin typeface="Times" pitchFamily="18" charset="0"/>
              </a:defRPr>
            </a:lvl8pPr>
            <a:lvl9pPr marL="3886200" indent="-228600" algn="ctr" defTabSz="927100" eaLnBrk="0" fontAlgn="base" hangingPunct="0">
              <a:spcBef>
                <a:spcPct val="0"/>
              </a:spcBef>
              <a:spcAft>
                <a:spcPct val="0"/>
              </a:spcAft>
              <a:defRPr sz="2200" b="1">
                <a:solidFill>
                  <a:schemeClr val="tx1"/>
                </a:solidFill>
                <a:latin typeface="Times" pitchFamily="18" charset="0"/>
              </a:defRPr>
            </a:lvl9pPr>
          </a:lstStyle>
          <a:p>
            <a:fld id="{41823C0F-7106-4386-8EF6-C910DFF1DD55}" type="slidenum">
              <a:rPr lang="en-US" altLang="zh-TW" sz="1200" b="0" smtClean="0"/>
              <a:pPr/>
              <a:t>17</a:t>
            </a:fld>
            <a:endParaRPr lang="en-US" altLang="zh-TW" sz="1200" b="0" smtClean="0"/>
          </a:p>
        </p:txBody>
      </p:sp>
      <p:sp>
        <p:nvSpPr>
          <p:cNvPr id="115715" name="Rectangle 2"/>
          <p:cNvSpPr>
            <a:spLocks noGrp="1" noRot="1" noChangeAspect="1" noChangeArrowheads="1" noTextEdit="1"/>
          </p:cNvSpPr>
          <p:nvPr>
            <p:ph type="sldImg"/>
          </p:nvPr>
        </p:nvSpPr>
        <p:spPr>
          <a:xfrm>
            <a:off x="1143000" y="685800"/>
            <a:ext cx="4572000" cy="3429000"/>
          </a:xfrm>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buFontTx/>
              <a:buChar char="•"/>
            </a:pPr>
            <a:r>
              <a:rPr lang="en-US" altLang="zh-TW" smtClean="0"/>
              <a:t>The major theme of our research is to test the hypothesis that------</a:t>
            </a:r>
          </a:p>
          <a:p>
            <a:pPr marL="228600" indent="-228600">
              <a:buFontTx/>
              <a:buChar char="•"/>
            </a:pPr>
            <a:r>
              <a:rPr lang="en-US" altLang="zh-TW" smtClean="0"/>
              <a:t>Why is it important? Although progression of PD is so obvious in PD patients, </a:t>
            </a:r>
            <a:r>
              <a:rPr lang="en-US" altLang="zh-TW" b="1" smtClean="0"/>
              <a:t>but little is known about the mechanism. Thus, so far no effective treatment for halting the disease progression.</a:t>
            </a:r>
          </a:p>
          <a:p>
            <a:pPr marL="228600" indent="-228600">
              <a:buFontTx/>
              <a:buChar char="•"/>
            </a:pPr>
            <a:r>
              <a:rPr lang="en-US" altLang="zh-TW" smtClean="0"/>
              <a:t>We speculate that neuroinflammation play a major role in  driving the disease progression.</a:t>
            </a:r>
          </a:p>
          <a:p>
            <a:pPr marL="228600" indent="-228600">
              <a:buFontTx/>
              <a:buChar char="•"/>
            </a:pPr>
            <a:r>
              <a:rPr lang="en-US" altLang="zh-TW" smtClean="0"/>
              <a:t>Three aims are inter-related.</a:t>
            </a:r>
          </a:p>
          <a:p>
            <a:pPr marL="228600" indent="-228600">
              <a:buFontTx/>
              <a:buChar char="•"/>
            </a:pPr>
            <a:endParaRPr lang="en-US"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投影片圖像版面配置區 1"/>
          <p:cNvSpPr>
            <a:spLocks noGrp="1" noRot="1" noChangeAspect="1" noTextEdit="1"/>
          </p:cNvSpPr>
          <p:nvPr>
            <p:ph type="sldImg"/>
          </p:nvPr>
        </p:nvSpPr>
        <p:spPr>
          <a:xfrm>
            <a:off x="858838" y="685800"/>
            <a:ext cx="5140325" cy="3429000"/>
          </a:xfrm>
          <a:ln/>
        </p:spPr>
      </p:sp>
      <p:sp>
        <p:nvSpPr>
          <p:cNvPr id="120835" name="備忘稿版面配置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TW" altLang="en-US" smtClean="0"/>
          </a:p>
        </p:txBody>
      </p:sp>
      <p:sp>
        <p:nvSpPr>
          <p:cNvPr id="120836" name="投影片編號版面配置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2200" b="1">
                <a:solidFill>
                  <a:schemeClr val="tx1"/>
                </a:solidFill>
                <a:latin typeface="Times" pitchFamily="18" charset="0"/>
              </a:defRPr>
            </a:lvl1pPr>
            <a:lvl2pPr marL="742950" indent="-285750" defTabSz="927100">
              <a:defRPr sz="2200" b="1">
                <a:solidFill>
                  <a:schemeClr val="tx1"/>
                </a:solidFill>
                <a:latin typeface="Times" pitchFamily="18" charset="0"/>
              </a:defRPr>
            </a:lvl2pPr>
            <a:lvl3pPr marL="1143000" indent="-228600" defTabSz="927100">
              <a:defRPr sz="2200" b="1">
                <a:solidFill>
                  <a:schemeClr val="tx1"/>
                </a:solidFill>
                <a:latin typeface="Times" pitchFamily="18" charset="0"/>
              </a:defRPr>
            </a:lvl3pPr>
            <a:lvl4pPr marL="1600200" indent="-228600" defTabSz="927100">
              <a:defRPr sz="2200" b="1">
                <a:solidFill>
                  <a:schemeClr val="tx1"/>
                </a:solidFill>
                <a:latin typeface="Times" pitchFamily="18" charset="0"/>
              </a:defRPr>
            </a:lvl4pPr>
            <a:lvl5pPr marL="2057400" indent="-228600" defTabSz="927100">
              <a:defRPr sz="2200" b="1">
                <a:solidFill>
                  <a:schemeClr val="tx1"/>
                </a:solidFill>
                <a:latin typeface="Times" pitchFamily="18" charset="0"/>
              </a:defRPr>
            </a:lvl5pPr>
            <a:lvl6pPr marL="2514600" indent="-228600" algn="ctr" defTabSz="927100" eaLnBrk="0" fontAlgn="base" hangingPunct="0">
              <a:spcBef>
                <a:spcPct val="0"/>
              </a:spcBef>
              <a:spcAft>
                <a:spcPct val="0"/>
              </a:spcAft>
              <a:defRPr sz="2200" b="1">
                <a:solidFill>
                  <a:schemeClr val="tx1"/>
                </a:solidFill>
                <a:latin typeface="Times" pitchFamily="18" charset="0"/>
              </a:defRPr>
            </a:lvl6pPr>
            <a:lvl7pPr marL="2971800" indent="-228600" algn="ctr" defTabSz="927100" eaLnBrk="0" fontAlgn="base" hangingPunct="0">
              <a:spcBef>
                <a:spcPct val="0"/>
              </a:spcBef>
              <a:spcAft>
                <a:spcPct val="0"/>
              </a:spcAft>
              <a:defRPr sz="2200" b="1">
                <a:solidFill>
                  <a:schemeClr val="tx1"/>
                </a:solidFill>
                <a:latin typeface="Times" pitchFamily="18" charset="0"/>
              </a:defRPr>
            </a:lvl7pPr>
            <a:lvl8pPr marL="3429000" indent="-228600" algn="ctr" defTabSz="927100" eaLnBrk="0" fontAlgn="base" hangingPunct="0">
              <a:spcBef>
                <a:spcPct val="0"/>
              </a:spcBef>
              <a:spcAft>
                <a:spcPct val="0"/>
              </a:spcAft>
              <a:defRPr sz="2200" b="1">
                <a:solidFill>
                  <a:schemeClr val="tx1"/>
                </a:solidFill>
                <a:latin typeface="Times" pitchFamily="18" charset="0"/>
              </a:defRPr>
            </a:lvl8pPr>
            <a:lvl9pPr marL="3886200" indent="-228600" algn="ctr" defTabSz="927100" eaLnBrk="0" fontAlgn="base" hangingPunct="0">
              <a:spcBef>
                <a:spcPct val="0"/>
              </a:spcBef>
              <a:spcAft>
                <a:spcPct val="0"/>
              </a:spcAft>
              <a:defRPr sz="2200" b="1">
                <a:solidFill>
                  <a:schemeClr val="tx1"/>
                </a:solidFill>
                <a:latin typeface="Times" pitchFamily="18" charset="0"/>
              </a:defRPr>
            </a:lvl9pPr>
          </a:lstStyle>
          <a:p>
            <a:fld id="{E104A9D3-B87A-4C0A-8C55-C63A09BF3E10}" type="slidenum">
              <a:rPr lang="en-US" altLang="zh-TW" sz="1200" b="0" smtClean="0"/>
              <a:pPr/>
              <a:t>21</a:t>
            </a:fld>
            <a:endParaRPr lang="en-US" altLang="zh-TW" sz="1200" b="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2200" b="1">
                <a:solidFill>
                  <a:schemeClr val="tx1"/>
                </a:solidFill>
                <a:latin typeface="Times" pitchFamily="18" charset="0"/>
              </a:defRPr>
            </a:lvl1pPr>
            <a:lvl2pPr marL="742950" indent="-285750" defTabSz="927100">
              <a:defRPr sz="2200" b="1">
                <a:solidFill>
                  <a:schemeClr val="tx1"/>
                </a:solidFill>
                <a:latin typeface="Times" pitchFamily="18" charset="0"/>
              </a:defRPr>
            </a:lvl2pPr>
            <a:lvl3pPr marL="1143000" indent="-228600" defTabSz="927100">
              <a:defRPr sz="2200" b="1">
                <a:solidFill>
                  <a:schemeClr val="tx1"/>
                </a:solidFill>
                <a:latin typeface="Times" pitchFamily="18" charset="0"/>
              </a:defRPr>
            </a:lvl3pPr>
            <a:lvl4pPr marL="1600200" indent="-228600" defTabSz="927100">
              <a:defRPr sz="2200" b="1">
                <a:solidFill>
                  <a:schemeClr val="tx1"/>
                </a:solidFill>
                <a:latin typeface="Times" pitchFamily="18" charset="0"/>
              </a:defRPr>
            </a:lvl4pPr>
            <a:lvl5pPr marL="2057400" indent="-228600" defTabSz="927100">
              <a:defRPr sz="2200" b="1">
                <a:solidFill>
                  <a:schemeClr val="tx1"/>
                </a:solidFill>
                <a:latin typeface="Times" pitchFamily="18" charset="0"/>
              </a:defRPr>
            </a:lvl5pPr>
            <a:lvl6pPr marL="2514600" indent="-228600" algn="ctr" defTabSz="927100" eaLnBrk="0" fontAlgn="base" hangingPunct="0">
              <a:spcBef>
                <a:spcPct val="0"/>
              </a:spcBef>
              <a:spcAft>
                <a:spcPct val="0"/>
              </a:spcAft>
              <a:defRPr sz="2200" b="1">
                <a:solidFill>
                  <a:schemeClr val="tx1"/>
                </a:solidFill>
                <a:latin typeface="Times" pitchFamily="18" charset="0"/>
              </a:defRPr>
            </a:lvl6pPr>
            <a:lvl7pPr marL="2971800" indent="-228600" algn="ctr" defTabSz="927100" eaLnBrk="0" fontAlgn="base" hangingPunct="0">
              <a:spcBef>
                <a:spcPct val="0"/>
              </a:spcBef>
              <a:spcAft>
                <a:spcPct val="0"/>
              </a:spcAft>
              <a:defRPr sz="2200" b="1">
                <a:solidFill>
                  <a:schemeClr val="tx1"/>
                </a:solidFill>
                <a:latin typeface="Times" pitchFamily="18" charset="0"/>
              </a:defRPr>
            </a:lvl7pPr>
            <a:lvl8pPr marL="3429000" indent="-228600" algn="ctr" defTabSz="927100" eaLnBrk="0" fontAlgn="base" hangingPunct="0">
              <a:spcBef>
                <a:spcPct val="0"/>
              </a:spcBef>
              <a:spcAft>
                <a:spcPct val="0"/>
              </a:spcAft>
              <a:defRPr sz="2200" b="1">
                <a:solidFill>
                  <a:schemeClr val="tx1"/>
                </a:solidFill>
                <a:latin typeface="Times" pitchFamily="18" charset="0"/>
              </a:defRPr>
            </a:lvl8pPr>
            <a:lvl9pPr marL="3886200" indent="-228600" algn="ctr" defTabSz="927100" eaLnBrk="0" fontAlgn="base" hangingPunct="0">
              <a:spcBef>
                <a:spcPct val="0"/>
              </a:spcBef>
              <a:spcAft>
                <a:spcPct val="0"/>
              </a:spcAft>
              <a:defRPr sz="2200" b="1">
                <a:solidFill>
                  <a:schemeClr val="tx1"/>
                </a:solidFill>
                <a:latin typeface="Times" pitchFamily="18" charset="0"/>
              </a:defRPr>
            </a:lvl9pPr>
          </a:lstStyle>
          <a:p>
            <a:fld id="{611D8B38-B5CF-4547-9DDE-C6FDA7E87A6B}" type="slidenum">
              <a:rPr lang="zh-TW" altLang="en-US" sz="1200" b="0" smtClean="0"/>
              <a:pPr/>
              <a:t>39</a:t>
            </a:fld>
            <a:endParaRPr lang="en-US" altLang="zh-TW" sz="1200" b="0" smtClean="0"/>
          </a:p>
        </p:txBody>
      </p:sp>
      <p:sp>
        <p:nvSpPr>
          <p:cNvPr id="121859" name="Rectangle 2"/>
          <p:cNvSpPr>
            <a:spLocks noGrp="1" noRot="1" noChangeAspect="1" noChangeArrowheads="1" noTextEdit="1"/>
          </p:cNvSpPr>
          <p:nvPr>
            <p:ph type="sldImg"/>
          </p:nvPr>
        </p:nvSpPr>
        <p:spPr>
          <a:xfrm>
            <a:off x="1143000" y="685800"/>
            <a:ext cx="4572000" cy="3429000"/>
          </a:xfrm>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85" tIns="46442" rIns="92885" bIns="46442"/>
          <a:lstStyle/>
          <a:p>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2200" b="1">
                <a:solidFill>
                  <a:schemeClr val="tx1"/>
                </a:solidFill>
                <a:latin typeface="Times" pitchFamily="18" charset="0"/>
              </a:defRPr>
            </a:lvl1pPr>
            <a:lvl2pPr marL="742950" indent="-285750" defTabSz="927100">
              <a:defRPr sz="2200" b="1">
                <a:solidFill>
                  <a:schemeClr val="tx1"/>
                </a:solidFill>
                <a:latin typeface="Times" pitchFamily="18" charset="0"/>
              </a:defRPr>
            </a:lvl2pPr>
            <a:lvl3pPr marL="1143000" indent="-228600" defTabSz="927100">
              <a:defRPr sz="2200" b="1">
                <a:solidFill>
                  <a:schemeClr val="tx1"/>
                </a:solidFill>
                <a:latin typeface="Times" pitchFamily="18" charset="0"/>
              </a:defRPr>
            </a:lvl3pPr>
            <a:lvl4pPr marL="1600200" indent="-228600" defTabSz="927100">
              <a:defRPr sz="2200" b="1">
                <a:solidFill>
                  <a:schemeClr val="tx1"/>
                </a:solidFill>
                <a:latin typeface="Times" pitchFamily="18" charset="0"/>
              </a:defRPr>
            </a:lvl4pPr>
            <a:lvl5pPr marL="2057400" indent="-228600" defTabSz="927100">
              <a:defRPr sz="2200" b="1">
                <a:solidFill>
                  <a:schemeClr val="tx1"/>
                </a:solidFill>
                <a:latin typeface="Times" pitchFamily="18" charset="0"/>
              </a:defRPr>
            </a:lvl5pPr>
            <a:lvl6pPr marL="2514600" indent="-228600" algn="ctr" defTabSz="927100" eaLnBrk="0" fontAlgn="base" hangingPunct="0">
              <a:spcBef>
                <a:spcPct val="0"/>
              </a:spcBef>
              <a:spcAft>
                <a:spcPct val="0"/>
              </a:spcAft>
              <a:defRPr sz="2200" b="1">
                <a:solidFill>
                  <a:schemeClr val="tx1"/>
                </a:solidFill>
                <a:latin typeface="Times" pitchFamily="18" charset="0"/>
              </a:defRPr>
            </a:lvl6pPr>
            <a:lvl7pPr marL="2971800" indent="-228600" algn="ctr" defTabSz="927100" eaLnBrk="0" fontAlgn="base" hangingPunct="0">
              <a:spcBef>
                <a:spcPct val="0"/>
              </a:spcBef>
              <a:spcAft>
                <a:spcPct val="0"/>
              </a:spcAft>
              <a:defRPr sz="2200" b="1">
                <a:solidFill>
                  <a:schemeClr val="tx1"/>
                </a:solidFill>
                <a:latin typeface="Times" pitchFamily="18" charset="0"/>
              </a:defRPr>
            </a:lvl7pPr>
            <a:lvl8pPr marL="3429000" indent="-228600" algn="ctr" defTabSz="927100" eaLnBrk="0" fontAlgn="base" hangingPunct="0">
              <a:spcBef>
                <a:spcPct val="0"/>
              </a:spcBef>
              <a:spcAft>
                <a:spcPct val="0"/>
              </a:spcAft>
              <a:defRPr sz="2200" b="1">
                <a:solidFill>
                  <a:schemeClr val="tx1"/>
                </a:solidFill>
                <a:latin typeface="Times" pitchFamily="18" charset="0"/>
              </a:defRPr>
            </a:lvl8pPr>
            <a:lvl9pPr marL="3886200" indent="-228600" algn="ctr" defTabSz="927100" eaLnBrk="0" fontAlgn="base" hangingPunct="0">
              <a:spcBef>
                <a:spcPct val="0"/>
              </a:spcBef>
              <a:spcAft>
                <a:spcPct val="0"/>
              </a:spcAft>
              <a:defRPr sz="2200" b="1">
                <a:solidFill>
                  <a:schemeClr val="tx1"/>
                </a:solidFill>
                <a:latin typeface="Times" pitchFamily="18" charset="0"/>
              </a:defRPr>
            </a:lvl9pPr>
          </a:lstStyle>
          <a:p>
            <a:fld id="{741B0433-D38B-4C74-B089-556655A0812C}" type="slidenum">
              <a:rPr lang="zh-TW" altLang="en-US" sz="1200" b="0" smtClean="0"/>
              <a:pPr/>
              <a:t>44</a:t>
            </a:fld>
            <a:endParaRPr lang="en-US" altLang="zh-TW" sz="1200" b="0" smtClean="0"/>
          </a:p>
        </p:txBody>
      </p:sp>
      <p:sp>
        <p:nvSpPr>
          <p:cNvPr id="89091" name="Rectangle 2"/>
          <p:cNvSpPr>
            <a:spLocks noGrp="1" noRot="1" noChangeAspect="1" noChangeArrowheads="1" noTextEdit="1"/>
          </p:cNvSpPr>
          <p:nvPr>
            <p:ph type="sldImg"/>
          </p:nvPr>
        </p:nvSpPr>
        <p:spPr>
          <a:xfrm>
            <a:off x="1143000" y="687388"/>
            <a:ext cx="4572000" cy="3429000"/>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TW"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0"/>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17530F58-B8E8-41EB-8F91-84427282B807}"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3442607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88BFBC3B-486F-4FA4-B9B9-CABE49CF3064}"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872821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5" y="274643"/>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43"/>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28DF80A6-EE90-485D-BDCF-4D068743D1D0}"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4233250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371449" y="3885860"/>
            <a:ext cx="6401102" cy="17527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10" name="標題 9"/>
          <p:cNvSpPr>
            <a:spLocks noGrp="1"/>
          </p:cNvSpPr>
          <p:nvPr>
            <p:ph type="title"/>
          </p:nvPr>
        </p:nvSpPr>
        <p:spPr/>
        <p:txBody>
          <a:bodyPr/>
          <a:lstStyle/>
          <a:p>
            <a:r>
              <a:rPr lang="zh-TW" altLang="en-US" dirty="0" smtClean="0"/>
              <a:t>按一下以編輯母片標題樣式</a:t>
            </a:r>
            <a:endParaRPr lang="zh-TW" altLang="en-US" dirty="0"/>
          </a:p>
        </p:txBody>
      </p:sp>
      <p:sp>
        <p:nvSpPr>
          <p:cNvPr id="4" name="日期版面配置區 6"/>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5" name="投影片編號版面配置區 7"/>
          <p:cNvSpPr>
            <a:spLocks noGrp="1"/>
          </p:cNvSpPr>
          <p:nvPr>
            <p:ph type="sldNum" sz="quarter" idx="11"/>
          </p:nvPr>
        </p:nvSpPr>
        <p:spPr/>
        <p:txBody>
          <a:bodyPr/>
          <a:lstStyle>
            <a:lvl1pPr>
              <a:defRPr/>
            </a:lvl1pPr>
          </a:lstStyle>
          <a:p>
            <a:pPr>
              <a:defRPr/>
            </a:pPr>
            <a:fld id="{2C19DB08-A952-4C86-A695-7F0DF94236F6}" type="slidenum">
              <a:rPr lang="en-US" altLang="zh-TW">
                <a:solidFill>
                  <a:prstClr val="black">
                    <a:tint val="75000"/>
                  </a:prstClr>
                </a:solidFill>
              </a:rPr>
              <a:pPr>
                <a:defRPr/>
              </a:pPr>
              <a:t>‹#›</a:t>
            </a:fld>
            <a:endParaRPr lang="en-US" altLang="zh-TW">
              <a:solidFill>
                <a:prstClr val="black">
                  <a:tint val="75000"/>
                </a:prstClr>
              </a:solidFill>
            </a:endParaRPr>
          </a:p>
        </p:txBody>
      </p:sp>
      <p:sp>
        <p:nvSpPr>
          <p:cNvPr id="6" name="頁尾版面配置區 8"/>
          <p:cNvSpPr>
            <a:spLocks noGrp="1"/>
          </p:cNvSpPr>
          <p:nvPr>
            <p:ph type="ftr" sz="quarter" idx="12"/>
          </p:nvPr>
        </p:nvSpPr>
        <p:spPr/>
        <p:txBody>
          <a:bodyPr/>
          <a:lstStyle>
            <a:lvl1pPr>
              <a:defRPr/>
            </a:lvl1pPr>
          </a:lstStyle>
          <a:p>
            <a:pPr>
              <a:defRPr/>
            </a:pPr>
            <a:endParaRPr lang="en-US" altLang="zh-TW">
              <a:solidFill>
                <a:prstClr val="black">
                  <a:tint val="75000"/>
                </a:prstClr>
              </a:solidFill>
            </a:endParaRPr>
          </a:p>
        </p:txBody>
      </p:sp>
    </p:spTree>
    <p:extLst>
      <p:ext uri="{BB962C8B-B14F-4D97-AF65-F5344CB8AC3E}">
        <p14:creationId xmlns:p14="http://schemas.microsoft.com/office/powerpoint/2010/main" xmlns="" val="3609236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7"/>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17530F58-B8E8-41EB-8F91-84427282B807}"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405242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8B684CD4-60E5-467D-A125-C6F95BB966B5}"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2019070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2"/>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95957E67-1080-43F6-93E6-B7B15CAADC2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1353439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2"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360B048B-440F-48E8-B5FD-EAD78E28827E}"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4135609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210B6027-592D-488B-9557-BEB82551EC7D}"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871654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894850BD-94F6-40A4-88BD-4932BFB83F82}"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1484814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D91441C3-2AAE-4717-B158-FEDDC10A216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177437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8B684CD4-60E5-467D-A125-C6F95BB966B5}"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2943450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4C76B302-E276-4304-9A9B-6D4564ADF731}"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619120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958A28AA-EAF6-416C-B3F1-B616272CCAE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4163402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88BFBC3B-486F-4FA4-B9B9-CABE49CF3064}"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761074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2" y="274640"/>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40"/>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28DF80A6-EE90-485D-BDCF-4D068743D1D0}"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1873282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371449" y="3885860"/>
            <a:ext cx="6401102" cy="17527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10" name="標題 9"/>
          <p:cNvSpPr>
            <a:spLocks noGrp="1"/>
          </p:cNvSpPr>
          <p:nvPr>
            <p:ph type="title"/>
          </p:nvPr>
        </p:nvSpPr>
        <p:spPr/>
        <p:txBody>
          <a:bodyPr/>
          <a:lstStyle/>
          <a:p>
            <a:r>
              <a:rPr lang="zh-TW" altLang="en-US" dirty="0" smtClean="0"/>
              <a:t>按一下以編輯母片標題樣式</a:t>
            </a:r>
            <a:endParaRPr lang="zh-TW" altLang="en-US" dirty="0"/>
          </a:p>
        </p:txBody>
      </p:sp>
      <p:sp>
        <p:nvSpPr>
          <p:cNvPr id="4" name="日期版面配置區 6"/>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5" name="投影片編號版面配置區 7"/>
          <p:cNvSpPr>
            <a:spLocks noGrp="1"/>
          </p:cNvSpPr>
          <p:nvPr>
            <p:ph type="sldNum" sz="quarter" idx="11"/>
          </p:nvPr>
        </p:nvSpPr>
        <p:spPr/>
        <p:txBody>
          <a:bodyPr/>
          <a:lstStyle>
            <a:lvl1pPr>
              <a:defRPr/>
            </a:lvl1pPr>
          </a:lstStyle>
          <a:p>
            <a:pPr>
              <a:defRPr/>
            </a:pPr>
            <a:fld id="{2C19DB08-A952-4C86-A695-7F0DF94236F6}" type="slidenum">
              <a:rPr lang="en-US" altLang="zh-TW">
                <a:solidFill>
                  <a:prstClr val="black">
                    <a:tint val="75000"/>
                  </a:prstClr>
                </a:solidFill>
              </a:rPr>
              <a:pPr>
                <a:defRPr/>
              </a:pPr>
              <a:t>‹#›</a:t>
            </a:fld>
            <a:endParaRPr lang="en-US" altLang="zh-TW">
              <a:solidFill>
                <a:prstClr val="black">
                  <a:tint val="75000"/>
                </a:prstClr>
              </a:solidFill>
            </a:endParaRPr>
          </a:p>
        </p:txBody>
      </p:sp>
      <p:sp>
        <p:nvSpPr>
          <p:cNvPr id="6" name="頁尾版面配置區 8"/>
          <p:cNvSpPr>
            <a:spLocks noGrp="1"/>
          </p:cNvSpPr>
          <p:nvPr>
            <p:ph type="ftr" sz="quarter" idx="12"/>
          </p:nvPr>
        </p:nvSpPr>
        <p:spPr/>
        <p:txBody>
          <a:bodyPr/>
          <a:lstStyle>
            <a:lvl1pPr>
              <a:defRPr/>
            </a:lvl1pPr>
          </a:lstStyle>
          <a:p>
            <a:pPr>
              <a:defRPr/>
            </a:pPr>
            <a:endParaRPr lang="en-US" altLang="zh-TW">
              <a:solidFill>
                <a:prstClr val="black">
                  <a:tint val="75000"/>
                </a:prstClr>
              </a:solidFill>
            </a:endParaRPr>
          </a:p>
        </p:txBody>
      </p:sp>
    </p:spTree>
    <p:extLst>
      <p:ext uri="{BB962C8B-B14F-4D97-AF65-F5344CB8AC3E}">
        <p14:creationId xmlns:p14="http://schemas.microsoft.com/office/powerpoint/2010/main" xmlns="" val="1457969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4"/>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95957E67-1080-43F6-93E6-B7B15CAADC2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416367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4"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360B048B-440F-48E8-B5FD-EAD78E28827E}"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4038917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8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8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210B6027-592D-488B-9557-BEB82551EC7D}"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276172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894850BD-94F6-40A4-88BD-4932BFB83F82}"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261676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D91441C3-2AAE-4717-B158-FEDDC10A216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1135602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2"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4C76B302-E276-4304-9A9B-6D4564ADF731}"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53097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958A28AA-EAF6-416C-B3F1-B616272CCAE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45458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653" y="249664"/>
            <a:ext cx="8228694" cy="1142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027" name="文字版面配置區 2"/>
          <p:cNvSpPr>
            <a:spLocks noGrp="1"/>
          </p:cNvSpPr>
          <p:nvPr>
            <p:ph type="body" idx="1"/>
          </p:nvPr>
        </p:nvSpPr>
        <p:spPr bwMode="auto">
          <a:xfrm>
            <a:off x="457653" y="1599860"/>
            <a:ext cx="8228694" cy="4526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653" y="6356983"/>
            <a:ext cx="2132694" cy="365148"/>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ltLang="zh-TW" b="1">
              <a:solidFill>
                <a:prstClr val="black">
                  <a:tint val="75000"/>
                </a:prstClr>
              </a:solidFill>
              <a:latin typeface="Times" pitchFamily="18" charset="0"/>
            </a:endParaRPr>
          </a:p>
        </p:txBody>
      </p:sp>
      <p:sp>
        <p:nvSpPr>
          <p:cNvPr id="5" name="頁尾版面配置區 4"/>
          <p:cNvSpPr>
            <a:spLocks noGrp="1"/>
          </p:cNvSpPr>
          <p:nvPr>
            <p:ph type="ftr" sz="quarter" idx="3"/>
          </p:nvPr>
        </p:nvSpPr>
        <p:spPr>
          <a:xfrm>
            <a:off x="3123524" y="6356983"/>
            <a:ext cx="2896959" cy="365148"/>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ltLang="zh-TW" b="1">
              <a:solidFill>
                <a:prstClr val="black">
                  <a:tint val="75000"/>
                </a:prstClr>
              </a:solidFill>
              <a:latin typeface="Times" pitchFamily="18" charset="0"/>
            </a:endParaRPr>
          </a:p>
        </p:txBody>
      </p:sp>
      <p:sp>
        <p:nvSpPr>
          <p:cNvPr id="6" name="投影片編號版面配置區 5"/>
          <p:cNvSpPr>
            <a:spLocks noGrp="1"/>
          </p:cNvSpPr>
          <p:nvPr>
            <p:ph type="sldNum" sz="quarter" idx="4"/>
          </p:nvPr>
        </p:nvSpPr>
        <p:spPr>
          <a:xfrm>
            <a:off x="6553653" y="6356983"/>
            <a:ext cx="2132694" cy="365148"/>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BCCE1249-A600-476C-AB71-ED6F7E4384ED}" type="slidenum">
              <a:rPr lang="zh-TW" altLang="en-US" b="1">
                <a:solidFill>
                  <a:prstClr val="black">
                    <a:tint val="75000"/>
                  </a:prstClr>
                </a:solidFill>
                <a:latin typeface="Times" pitchFamily="18" charset="0"/>
              </a:rPr>
              <a:pPr eaLnBrk="0" fontAlgn="base" hangingPunct="0">
                <a:spcBef>
                  <a:spcPct val="0"/>
                </a:spcBef>
                <a:spcAft>
                  <a:spcPct val="0"/>
                </a:spcAft>
                <a:defRPr/>
              </a:pPr>
              <a:t>‹#›</a:t>
            </a:fld>
            <a:endParaRPr lang="en-US" altLang="zh-TW" b="1">
              <a:solidFill>
                <a:prstClr val="black">
                  <a:tint val="75000"/>
                </a:prstClr>
              </a:solidFill>
              <a:latin typeface="Times" pitchFamily="18" charset="0"/>
            </a:endParaRPr>
          </a:p>
        </p:txBody>
      </p:sp>
    </p:spTree>
    <p:extLst>
      <p:ext uri="{BB962C8B-B14F-4D97-AF65-F5344CB8AC3E}">
        <p14:creationId xmlns:p14="http://schemas.microsoft.com/office/powerpoint/2010/main" xmlns="" val="1616404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3400" b="1" kern="1200">
          <a:solidFill>
            <a:srgbClr val="FFFF00"/>
          </a:solidFill>
          <a:latin typeface="Arial Unicode MS" pitchFamily="34" charset="-120"/>
          <a:ea typeface="Arial Unicode MS" pitchFamily="34" charset="-120"/>
          <a:cs typeface="Arial Unicode MS" pitchFamily="34" charset="-120"/>
        </a:defRPr>
      </a:lvl1pPr>
      <a:lvl2pPr algn="ctr" rtl="0" eaLnBrk="0" fontAlgn="base" hangingPunct="0">
        <a:spcBef>
          <a:spcPct val="0"/>
        </a:spcBef>
        <a:spcAft>
          <a:spcPct val="0"/>
        </a:spcAft>
        <a:defRPr sz="3400" b="1">
          <a:solidFill>
            <a:srgbClr val="FFFF00"/>
          </a:solidFill>
          <a:latin typeface="Arial Unicode MS" pitchFamily="34" charset="-120"/>
          <a:ea typeface="Arial Unicode MS" pitchFamily="34" charset="-120"/>
          <a:cs typeface="Arial Unicode MS" pitchFamily="34" charset="-120"/>
        </a:defRPr>
      </a:lvl2pPr>
      <a:lvl3pPr algn="ctr" rtl="0" eaLnBrk="0" fontAlgn="base" hangingPunct="0">
        <a:spcBef>
          <a:spcPct val="0"/>
        </a:spcBef>
        <a:spcAft>
          <a:spcPct val="0"/>
        </a:spcAft>
        <a:defRPr sz="3400" b="1">
          <a:solidFill>
            <a:srgbClr val="FFFF00"/>
          </a:solidFill>
          <a:latin typeface="Arial Unicode MS" pitchFamily="34" charset="-120"/>
          <a:ea typeface="Arial Unicode MS" pitchFamily="34" charset="-120"/>
          <a:cs typeface="Arial Unicode MS" pitchFamily="34" charset="-120"/>
        </a:defRPr>
      </a:lvl3pPr>
      <a:lvl4pPr algn="ctr" rtl="0" eaLnBrk="0" fontAlgn="base" hangingPunct="0">
        <a:spcBef>
          <a:spcPct val="0"/>
        </a:spcBef>
        <a:spcAft>
          <a:spcPct val="0"/>
        </a:spcAft>
        <a:defRPr sz="3400" b="1">
          <a:solidFill>
            <a:srgbClr val="FFFF00"/>
          </a:solidFill>
          <a:latin typeface="Arial Unicode MS" pitchFamily="34" charset="-120"/>
          <a:ea typeface="Arial Unicode MS" pitchFamily="34" charset="-120"/>
          <a:cs typeface="Arial Unicode MS" pitchFamily="34" charset="-120"/>
        </a:defRPr>
      </a:lvl4pPr>
      <a:lvl5pPr algn="ctr" rtl="0" eaLnBrk="0" fontAlgn="base" hangingPunct="0">
        <a:spcBef>
          <a:spcPct val="0"/>
        </a:spcBef>
        <a:spcAft>
          <a:spcPct val="0"/>
        </a:spcAft>
        <a:defRPr sz="3400" b="1">
          <a:solidFill>
            <a:srgbClr val="FFFF00"/>
          </a:solidFill>
          <a:latin typeface="Arial Unicode MS" pitchFamily="34" charset="-120"/>
          <a:ea typeface="Arial Unicode MS" pitchFamily="34" charset="-120"/>
          <a:cs typeface="Arial Unicode MS" pitchFamily="34" charset="-120"/>
        </a:defRPr>
      </a:lvl5pPr>
      <a:lvl6pPr marL="457200" algn="ctr" rtl="0" fontAlgn="base">
        <a:spcBef>
          <a:spcPct val="0"/>
        </a:spcBef>
        <a:spcAft>
          <a:spcPct val="0"/>
        </a:spcAft>
        <a:defRPr sz="3400" b="1">
          <a:solidFill>
            <a:srgbClr val="FFFF00"/>
          </a:solidFill>
          <a:latin typeface="Arial Unicode MS" pitchFamily="34" charset="-120"/>
          <a:ea typeface="Arial Unicode MS" pitchFamily="34" charset="-120"/>
          <a:cs typeface="Arial Unicode MS" pitchFamily="34" charset="-120"/>
        </a:defRPr>
      </a:lvl6pPr>
      <a:lvl7pPr marL="914400" algn="ctr" rtl="0" fontAlgn="base">
        <a:spcBef>
          <a:spcPct val="0"/>
        </a:spcBef>
        <a:spcAft>
          <a:spcPct val="0"/>
        </a:spcAft>
        <a:defRPr sz="3400" b="1">
          <a:solidFill>
            <a:srgbClr val="FFFF00"/>
          </a:solidFill>
          <a:latin typeface="Arial Unicode MS" pitchFamily="34" charset="-120"/>
          <a:ea typeface="Arial Unicode MS" pitchFamily="34" charset="-120"/>
          <a:cs typeface="Arial Unicode MS" pitchFamily="34" charset="-120"/>
        </a:defRPr>
      </a:lvl7pPr>
      <a:lvl8pPr marL="1371600" algn="ctr" rtl="0" fontAlgn="base">
        <a:spcBef>
          <a:spcPct val="0"/>
        </a:spcBef>
        <a:spcAft>
          <a:spcPct val="0"/>
        </a:spcAft>
        <a:defRPr sz="3400" b="1">
          <a:solidFill>
            <a:srgbClr val="FFFF00"/>
          </a:solidFill>
          <a:latin typeface="Arial Unicode MS" pitchFamily="34" charset="-120"/>
          <a:ea typeface="Arial Unicode MS" pitchFamily="34" charset="-120"/>
          <a:cs typeface="Arial Unicode MS" pitchFamily="34" charset="-120"/>
        </a:defRPr>
      </a:lvl8pPr>
      <a:lvl9pPr marL="1828800" algn="ctr" rtl="0" fontAlgn="base">
        <a:spcBef>
          <a:spcPct val="0"/>
        </a:spcBef>
        <a:spcAft>
          <a:spcPct val="0"/>
        </a:spcAft>
        <a:defRPr sz="3400" b="1">
          <a:solidFill>
            <a:srgbClr val="FFFF00"/>
          </a:solidFill>
          <a:latin typeface="Arial Unicode MS" pitchFamily="34" charset="-120"/>
          <a:ea typeface="Arial Unicode MS" pitchFamily="34" charset="-120"/>
          <a:cs typeface="Arial Unicode MS" pitchFamily="34"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Unicode MS" pitchFamily="34" charset="-120"/>
          <a:ea typeface="Arial Unicode MS" pitchFamily="34" charset="-120"/>
          <a:cs typeface="Arial Unicode MS" pitchFamily="34" charset="-12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Unicode MS" pitchFamily="34" charset="-120"/>
          <a:ea typeface="Arial Unicode MS" pitchFamily="34" charset="-120"/>
          <a:cs typeface="Arial Unicode MS" pitchFamily="34" charset="-12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Unicode MS" pitchFamily="34" charset="-120"/>
          <a:ea typeface="Arial Unicode MS" pitchFamily="34" charset="-120"/>
          <a:cs typeface="Arial Unicode MS" pitchFamily="34" charset="-12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Unicode MS" pitchFamily="34" charset="-120"/>
          <a:ea typeface="Arial Unicode MS" pitchFamily="34" charset="-120"/>
          <a:cs typeface="Arial Unicode MS" pitchFamily="34" charset="-12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Unicode MS" pitchFamily="34" charset="-120"/>
          <a:ea typeface="Arial Unicode MS" pitchFamily="34" charset="-120"/>
          <a:cs typeface="Arial Unicode MS" pitchFamily="34" charset="-12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653" y="249661"/>
            <a:ext cx="8228694" cy="1142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653" y="1599860"/>
            <a:ext cx="8228694" cy="4526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653" y="6356983"/>
            <a:ext cx="2132694" cy="365148"/>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ltLang="zh-TW" b="1">
              <a:solidFill>
                <a:prstClr val="black">
                  <a:tint val="75000"/>
                </a:prstClr>
              </a:solidFill>
              <a:latin typeface="Times" pitchFamily="18" charset="0"/>
            </a:endParaRPr>
          </a:p>
        </p:txBody>
      </p:sp>
      <p:sp>
        <p:nvSpPr>
          <p:cNvPr id="5" name="頁尾版面配置區 4"/>
          <p:cNvSpPr>
            <a:spLocks noGrp="1"/>
          </p:cNvSpPr>
          <p:nvPr>
            <p:ph type="ftr" sz="quarter" idx="3"/>
          </p:nvPr>
        </p:nvSpPr>
        <p:spPr>
          <a:xfrm>
            <a:off x="3123521" y="6356983"/>
            <a:ext cx="2896959" cy="365148"/>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ltLang="zh-TW" b="1">
              <a:solidFill>
                <a:prstClr val="black">
                  <a:tint val="75000"/>
                </a:prstClr>
              </a:solidFill>
              <a:latin typeface="Times" pitchFamily="18" charset="0"/>
            </a:endParaRPr>
          </a:p>
        </p:txBody>
      </p:sp>
      <p:sp>
        <p:nvSpPr>
          <p:cNvPr id="6" name="投影片編號版面配置區 5"/>
          <p:cNvSpPr>
            <a:spLocks noGrp="1"/>
          </p:cNvSpPr>
          <p:nvPr>
            <p:ph type="sldNum" sz="quarter" idx="4"/>
          </p:nvPr>
        </p:nvSpPr>
        <p:spPr>
          <a:xfrm>
            <a:off x="6553653" y="6356983"/>
            <a:ext cx="2132694" cy="365148"/>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BCCE1249-A600-476C-AB71-ED6F7E4384ED}" type="slidenum">
              <a:rPr lang="zh-TW" altLang="en-US" b="1">
                <a:solidFill>
                  <a:prstClr val="black">
                    <a:tint val="75000"/>
                  </a:prstClr>
                </a:solidFill>
                <a:latin typeface="Times" pitchFamily="18" charset="0"/>
              </a:rPr>
              <a:pPr eaLnBrk="0" fontAlgn="base" hangingPunct="0">
                <a:spcBef>
                  <a:spcPct val="0"/>
                </a:spcBef>
                <a:spcAft>
                  <a:spcPct val="0"/>
                </a:spcAft>
                <a:defRPr/>
              </a:pPr>
              <a:t>‹#›</a:t>
            </a:fld>
            <a:endParaRPr lang="en-US" altLang="zh-TW" b="1">
              <a:solidFill>
                <a:prstClr val="black">
                  <a:tint val="75000"/>
                </a:prstClr>
              </a:solidFill>
              <a:latin typeface="Times" pitchFamily="18" charset="0"/>
            </a:endParaRPr>
          </a:p>
        </p:txBody>
      </p:sp>
    </p:spTree>
    <p:extLst>
      <p:ext uri="{BB962C8B-B14F-4D97-AF65-F5344CB8AC3E}">
        <p14:creationId xmlns:p14="http://schemas.microsoft.com/office/powerpoint/2010/main" xmlns="" val="32236266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rtl="0" eaLnBrk="0" fontAlgn="base" hangingPunct="0">
        <a:spcBef>
          <a:spcPct val="0"/>
        </a:spcBef>
        <a:spcAft>
          <a:spcPct val="0"/>
        </a:spcAft>
        <a:defRPr sz="3400" b="1" kern="1200">
          <a:solidFill>
            <a:srgbClr val="FFFF00"/>
          </a:solidFill>
          <a:latin typeface="Arial Unicode MS" pitchFamily="34" charset="-120"/>
          <a:ea typeface="Arial Unicode MS" pitchFamily="34" charset="-120"/>
          <a:cs typeface="Arial Unicode MS" pitchFamily="34" charset="-120"/>
        </a:defRPr>
      </a:lvl1pPr>
      <a:lvl2pPr algn="ctr" rtl="0" eaLnBrk="0" fontAlgn="base" hangingPunct="0">
        <a:spcBef>
          <a:spcPct val="0"/>
        </a:spcBef>
        <a:spcAft>
          <a:spcPct val="0"/>
        </a:spcAft>
        <a:defRPr sz="3400" b="1">
          <a:solidFill>
            <a:srgbClr val="FFFF00"/>
          </a:solidFill>
          <a:latin typeface="Arial Unicode MS" pitchFamily="34" charset="-120"/>
          <a:ea typeface="Arial Unicode MS" pitchFamily="34" charset="-120"/>
          <a:cs typeface="Arial Unicode MS" pitchFamily="34" charset="-120"/>
        </a:defRPr>
      </a:lvl2pPr>
      <a:lvl3pPr algn="ctr" rtl="0" eaLnBrk="0" fontAlgn="base" hangingPunct="0">
        <a:spcBef>
          <a:spcPct val="0"/>
        </a:spcBef>
        <a:spcAft>
          <a:spcPct val="0"/>
        </a:spcAft>
        <a:defRPr sz="3400" b="1">
          <a:solidFill>
            <a:srgbClr val="FFFF00"/>
          </a:solidFill>
          <a:latin typeface="Arial Unicode MS" pitchFamily="34" charset="-120"/>
          <a:ea typeface="Arial Unicode MS" pitchFamily="34" charset="-120"/>
          <a:cs typeface="Arial Unicode MS" pitchFamily="34" charset="-120"/>
        </a:defRPr>
      </a:lvl3pPr>
      <a:lvl4pPr algn="ctr" rtl="0" eaLnBrk="0" fontAlgn="base" hangingPunct="0">
        <a:spcBef>
          <a:spcPct val="0"/>
        </a:spcBef>
        <a:spcAft>
          <a:spcPct val="0"/>
        </a:spcAft>
        <a:defRPr sz="3400" b="1">
          <a:solidFill>
            <a:srgbClr val="FFFF00"/>
          </a:solidFill>
          <a:latin typeface="Arial Unicode MS" pitchFamily="34" charset="-120"/>
          <a:ea typeface="Arial Unicode MS" pitchFamily="34" charset="-120"/>
          <a:cs typeface="Arial Unicode MS" pitchFamily="34" charset="-120"/>
        </a:defRPr>
      </a:lvl4pPr>
      <a:lvl5pPr algn="ctr" rtl="0" eaLnBrk="0" fontAlgn="base" hangingPunct="0">
        <a:spcBef>
          <a:spcPct val="0"/>
        </a:spcBef>
        <a:spcAft>
          <a:spcPct val="0"/>
        </a:spcAft>
        <a:defRPr sz="3400" b="1">
          <a:solidFill>
            <a:srgbClr val="FFFF00"/>
          </a:solidFill>
          <a:latin typeface="Arial Unicode MS" pitchFamily="34" charset="-120"/>
          <a:ea typeface="Arial Unicode MS" pitchFamily="34" charset="-120"/>
          <a:cs typeface="Arial Unicode MS" pitchFamily="34" charset="-120"/>
        </a:defRPr>
      </a:lvl5pPr>
      <a:lvl6pPr marL="457200" algn="ctr" rtl="0" fontAlgn="base">
        <a:spcBef>
          <a:spcPct val="0"/>
        </a:spcBef>
        <a:spcAft>
          <a:spcPct val="0"/>
        </a:spcAft>
        <a:defRPr sz="3400" b="1">
          <a:solidFill>
            <a:srgbClr val="FFFF00"/>
          </a:solidFill>
          <a:latin typeface="Arial Unicode MS" pitchFamily="34" charset="-120"/>
          <a:ea typeface="Arial Unicode MS" pitchFamily="34" charset="-120"/>
          <a:cs typeface="Arial Unicode MS" pitchFamily="34" charset="-120"/>
        </a:defRPr>
      </a:lvl6pPr>
      <a:lvl7pPr marL="914400" algn="ctr" rtl="0" fontAlgn="base">
        <a:spcBef>
          <a:spcPct val="0"/>
        </a:spcBef>
        <a:spcAft>
          <a:spcPct val="0"/>
        </a:spcAft>
        <a:defRPr sz="3400" b="1">
          <a:solidFill>
            <a:srgbClr val="FFFF00"/>
          </a:solidFill>
          <a:latin typeface="Arial Unicode MS" pitchFamily="34" charset="-120"/>
          <a:ea typeface="Arial Unicode MS" pitchFamily="34" charset="-120"/>
          <a:cs typeface="Arial Unicode MS" pitchFamily="34" charset="-120"/>
        </a:defRPr>
      </a:lvl7pPr>
      <a:lvl8pPr marL="1371600" algn="ctr" rtl="0" fontAlgn="base">
        <a:spcBef>
          <a:spcPct val="0"/>
        </a:spcBef>
        <a:spcAft>
          <a:spcPct val="0"/>
        </a:spcAft>
        <a:defRPr sz="3400" b="1">
          <a:solidFill>
            <a:srgbClr val="FFFF00"/>
          </a:solidFill>
          <a:latin typeface="Arial Unicode MS" pitchFamily="34" charset="-120"/>
          <a:ea typeface="Arial Unicode MS" pitchFamily="34" charset="-120"/>
          <a:cs typeface="Arial Unicode MS" pitchFamily="34" charset="-120"/>
        </a:defRPr>
      </a:lvl8pPr>
      <a:lvl9pPr marL="1828800" algn="ctr" rtl="0" fontAlgn="base">
        <a:spcBef>
          <a:spcPct val="0"/>
        </a:spcBef>
        <a:spcAft>
          <a:spcPct val="0"/>
        </a:spcAft>
        <a:defRPr sz="3400" b="1">
          <a:solidFill>
            <a:srgbClr val="FFFF00"/>
          </a:solidFill>
          <a:latin typeface="Arial Unicode MS" pitchFamily="34" charset="-120"/>
          <a:ea typeface="Arial Unicode MS" pitchFamily="34" charset="-120"/>
          <a:cs typeface="Arial Unicode MS" pitchFamily="34"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Unicode MS" pitchFamily="34" charset="-120"/>
          <a:ea typeface="Arial Unicode MS" pitchFamily="34" charset="-120"/>
          <a:cs typeface="Arial Unicode MS" pitchFamily="34" charset="-12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Unicode MS" pitchFamily="34" charset="-120"/>
          <a:ea typeface="Arial Unicode MS" pitchFamily="34" charset="-120"/>
          <a:cs typeface="Arial Unicode MS" pitchFamily="34" charset="-12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Unicode MS" pitchFamily="34" charset="-120"/>
          <a:ea typeface="Arial Unicode MS" pitchFamily="34" charset="-120"/>
          <a:cs typeface="Arial Unicode MS" pitchFamily="34" charset="-12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Unicode MS" pitchFamily="34" charset="-120"/>
          <a:ea typeface="Arial Unicode MS" pitchFamily="34" charset="-120"/>
          <a:cs typeface="Arial Unicode MS" pitchFamily="34" charset="-12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Unicode MS" pitchFamily="34" charset="-120"/>
          <a:ea typeface="Arial Unicode MS" pitchFamily="34" charset="-120"/>
          <a:cs typeface="Arial Unicode MS" pitchFamily="34" charset="-12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9.xml"/><Relationship Id="rId5" Type="http://schemas.openxmlformats.org/officeDocument/2006/relationships/image" Target="../media/image26.jpeg"/><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ctrTitle"/>
          </p:nvPr>
        </p:nvSpPr>
        <p:spPr>
          <a:xfrm>
            <a:off x="657027" y="3861048"/>
            <a:ext cx="7772551" cy="2880320"/>
          </a:xfrm>
        </p:spPr>
        <p:txBody>
          <a:bodyPr/>
          <a:lstStyle/>
          <a:p>
            <a:r>
              <a:rPr lang="en-US" altLang="zh-TW" sz="2400" b="0" dirty="0" err="1" smtClean="0">
                <a:solidFill>
                  <a:srgbClr val="FFFFFF"/>
                </a:solidFill>
              </a:rPr>
              <a:t>Ru</a:t>
            </a:r>
            <a:r>
              <a:rPr lang="en-US" altLang="zh-TW" sz="2400" b="0" dirty="0" smtClean="0">
                <a:solidFill>
                  <a:srgbClr val="FFFFFF"/>
                </a:solidFill>
              </a:rPr>
              <a:t>-Band Lu, MD</a:t>
            </a:r>
            <a:r>
              <a:rPr lang="en-US" altLang="zh-TW" sz="3200" b="0" dirty="0" smtClean="0">
                <a:solidFill>
                  <a:srgbClr val="FFFFFF"/>
                </a:solidFill>
              </a:rPr>
              <a:t>.</a:t>
            </a:r>
            <a:br>
              <a:rPr lang="en-US" altLang="zh-TW" sz="3200" b="0" dirty="0" smtClean="0">
                <a:solidFill>
                  <a:srgbClr val="FFFFFF"/>
                </a:solidFill>
              </a:rPr>
            </a:br>
            <a:r>
              <a:rPr lang="en-US" altLang="zh-TW" sz="2400" b="0" dirty="0" err="1" smtClean="0">
                <a:solidFill>
                  <a:srgbClr val="FFFFFF"/>
                </a:solidFill>
              </a:rPr>
              <a:t>Shiou-Lan</a:t>
            </a:r>
            <a:r>
              <a:rPr lang="en-US" altLang="zh-TW" sz="2400" b="0" dirty="0" smtClean="0">
                <a:solidFill>
                  <a:srgbClr val="FFFFFF"/>
                </a:solidFill>
              </a:rPr>
              <a:t> Chen, PhD</a:t>
            </a:r>
            <a:r>
              <a:rPr lang="en-US" altLang="zh-TW" sz="3200" b="0" dirty="0" smtClean="0">
                <a:solidFill>
                  <a:srgbClr val="FFFFFF"/>
                </a:solidFill>
              </a:rPr>
              <a:t>.</a:t>
            </a:r>
            <a:br>
              <a:rPr lang="en-US" altLang="zh-TW" sz="3200" b="0" dirty="0" smtClean="0">
                <a:solidFill>
                  <a:srgbClr val="FFFFFF"/>
                </a:solidFill>
              </a:rPr>
            </a:br>
            <a:r>
              <a:rPr lang="en-US" altLang="zh-TW" sz="2400" b="0" dirty="0" err="1" smtClean="0">
                <a:solidFill>
                  <a:srgbClr val="FFFFFF"/>
                </a:solidFill>
              </a:rPr>
              <a:t>Yun-Hsuan</a:t>
            </a:r>
            <a:r>
              <a:rPr lang="en-US" altLang="zh-TW" sz="2400" b="0" dirty="0" smtClean="0">
                <a:solidFill>
                  <a:srgbClr val="FFFFFF"/>
                </a:solidFill>
              </a:rPr>
              <a:t> Chang, PhD.</a:t>
            </a:r>
            <a:r>
              <a:rPr lang="en-US" altLang="zh-TW" sz="3200" dirty="0" smtClean="0">
                <a:solidFill>
                  <a:srgbClr val="FFFFFF"/>
                </a:solidFill>
              </a:rPr>
              <a:t/>
            </a:r>
            <a:br>
              <a:rPr lang="en-US" altLang="zh-TW" sz="3200" dirty="0" smtClean="0">
                <a:solidFill>
                  <a:srgbClr val="FFFFFF"/>
                </a:solidFill>
              </a:rPr>
            </a:br>
            <a:r>
              <a:rPr lang="en-US" altLang="zh-TW" sz="2000" dirty="0" smtClean="0">
                <a:solidFill>
                  <a:srgbClr val="FFFFFF"/>
                </a:solidFill>
                <a:latin typeface="Arial" charset="0"/>
                <a:ea typeface="新細明體" charset="-120"/>
                <a:cs typeface="Arial" charset="0"/>
              </a:rPr>
              <a:t/>
            </a:r>
            <a:br>
              <a:rPr lang="en-US" altLang="zh-TW" sz="2000" dirty="0" smtClean="0">
                <a:solidFill>
                  <a:srgbClr val="FFFFFF"/>
                </a:solidFill>
                <a:latin typeface="Arial" charset="0"/>
                <a:ea typeface="新細明體" charset="-120"/>
                <a:cs typeface="Arial" charset="0"/>
              </a:rPr>
            </a:br>
            <a:r>
              <a:rPr lang="zh-TW" altLang="zh-TW" sz="1800" b="0" dirty="0">
                <a:solidFill>
                  <a:schemeClr val="bg1">
                    <a:lumMod val="85000"/>
                  </a:schemeClr>
                </a:solidFill>
                <a:latin typeface="Arial" charset="0"/>
                <a:ea typeface="新細明體" charset="-120"/>
                <a:cs typeface="Arial" charset="0"/>
              </a:rPr>
              <a:t/>
            </a:r>
            <a:br>
              <a:rPr lang="zh-TW" altLang="zh-TW" sz="1800" b="0" dirty="0">
                <a:solidFill>
                  <a:schemeClr val="bg1">
                    <a:lumMod val="85000"/>
                  </a:schemeClr>
                </a:solidFill>
                <a:latin typeface="Arial" charset="0"/>
                <a:ea typeface="新細明體" charset="-120"/>
                <a:cs typeface="Arial" charset="0"/>
              </a:rPr>
            </a:br>
            <a:r>
              <a:rPr lang="en-US" altLang="zh-TW" sz="3200" b="0" dirty="0">
                <a:solidFill>
                  <a:schemeClr val="bg1"/>
                </a:solidFill>
                <a:latin typeface="Arial" charset="0"/>
                <a:ea typeface="新細明體" charset="-120"/>
                <a:cs typeface="Arial" charset="0"/>
              </a:rPr>
              <a:t>National Cheng Kung </a:t>
            </a:r>
            <a:r>
              <a:rPr lang="en-US" altLang="zh-TW" sz="3200" b="0" dirty="0" smtClean="0">
                <a:solidFill>
                  <a:schemeClr val="bg1"/>
                </a:solidFill>
                <a:latin typeface="Arial" charset="0"/>
                <a:ea typeface="新細明體" charset="-120"/>
                <a:cs typeface="Arial" charset="0"/>
              </a:rPr>
              <a:t>University, Taiwan</a:t>
            </a:r>
            <a:endParaRPr lang="zh-TW" altLang="en-US" sz="3200" b="0" dirty="0">
              <a:solidFill>
                <a:schemeClr val="bg1"/>
              </a:solidFill>
              <a:latin typeface="Arial" charset="0"/>
              <a:ea typeface="新細明體" charset="-120"/>
              <a:cs typeface="Arial" charset="0"/>
            </a:endParaRPr>
          </a:p>
        </p:txBody>
      </p:sp>
      <p:sp>
        <p:nvSpPr>
          <p:cNvPr id="3075" name="副標題 2"/>
          <p:cNvSpPr>
            <a:spLocks noGrp="1"/>
          </p:cNvSpPr>
          <p:nvPr>
            <p:ph type="subTitle" idx="1"/>
          </p:nvPr>
        </p:nvSpPr>
        <p:spPr>
          <a:xfrm>
            <a:off x="-276272" y="980728"/>
            <a:ext cx="9433048" cy="2369538"/>
          </a:xfrm>
        </p:spPr>
        <p:txBody>
          <a:bodyPr/>
          <a:lstStyle/>
          <a:p>
            <a:r>
              <a:rPr lang="en-US" altLang="zh-TW" sz="3600" dirty="0" smtClean="0">
                <a:solidFill>
                  <a:schemeClr val="bg1"/>
                </a:solidFill>
                <a:latin typeface="Arial" charset="0"/>
                <a:ea typeface="新細明體" charset="-120"/>
                <a:cs typeface="Arial" charset="0"/>
              </a:rPr>
              <a:t>  </a:t>
            </a:r>
            <a:r>
              <a:rPr lang="en-US" altLang="zh-TW" sz="3600" b="1" dirty="0">
                <a:solidFill>
                  <a:schemeClr val="bg1"/>
                </a:solidFill>
              </a:rPr>
              <a:t>Anti-Inflammation and </a:t>
            </a:r>
            <a:r>
              <a:rPr lang="en-US" altLang="zh-TW" sz="3600" b="1" dirty="0" err="1">
                <a:solidFill>
                  <a:schemeClr val="bg1"/>
                </a:solidFill>
              </a:rPr>
              <a:t>neuroprotective</a:t>
            </a:r>
            <a:r>
              <a:rPr lang="en-US" altLang="zh-TW" sz="3600" b="1" dirty="0">
                <a:solidFill>
                  <a:schemeClr val="bg1"/>
                </a:solidFill>
              </a:rPr>
              <a:t> drugs benefit the treatment of heroin dependent patients</a:t>
            </a:r>
            <a:endParaRPr lang="zh-TW" altLang="zh-TW" sz="3600" dirty="0">
              <a:solidFill>
                <a:schemeClr val="bg1"/>
              </a:solidFill>
            </a:endParaRPr>
          </a:p>
        </p:txBody>
      </p:sp>
    </p:spTree>
    <p:extLst>
      <p:ext uri="{BB962C8B-B14F-4D97-AF65-F5344CB8AC3E}">
        <p14:creationId xmlns:p14="http://schemas.microsoft.com/office/powerpoint/2010/main" xmlns="" val="151701615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079498" y="901832"/>
            <a:ext cx="2545034" cy="1686477"/>
            <a:chOff x="3341" y="534"/>
            <a:chExt cx="1685" cy="993"/>
          </a:xfrm>
        </p:grpSpPr>
        <p:sp>
          <p:nvSpPr>
            <p:cNvPr id="13404" name="Arc 3"/>
            <p:cNvSpPr>
              <a:spLocks/>
            </p:cNvSpPr>
            <p:nvPr/>
          </p:nvSpPr>
          <p:spPr bwMode="auto">
            <a:xfrm rot="-3600000" flipH="1" flipV="1">
              <a:off x="3676" y="496"/>
              <a:ext cx="410" cy="1079"/>
            </a:xfrm>
            <a:custGeom>
              <a:avLst/>
              <a:gdLst>
                <a:gd name="T0" fmla="*/ 0 w 21600"/>
                <a:gd name="T1" fmla="*/ 0 h 36654"/>
                <a:gd name="T2" fmla="*/ 0 w 21600"/>
                <a:gd name="T3" fmla="*/ 0 h 36654"/>
                <a:gd name="T4" fmla="*/ 0 w 21600"/>
                <a:gd name="T5" fmla="*/ 0 h 36654"/>
                <a:gd name="T6" fmla="*/ 0 60000 65536"/>
                <a:gd name="T7" fmla="*/ 0 60000 65536"/>
                <a:gd name="T8" fmla="*/ 0 60000 65536"/>
                <a:gd name="T9" fmla="*/ 0 w 21600"/>
                <a:gd name="T10" fmla="*/ 0 h 36654"/>
                <a:gd name="T11" fmla="*/ 21600 w 21600"/>
                <a:gd name="T12" fmla="*/ 36654 h 36654"/>
              </a:gdLst>
              <a:ahLst/>
              <a:cxnLst>
                <a:cxn ang="T6">
                  <a:pos x="T0" y="T1"/>
                </a:cxn>
                <a:cxn ang="T7">
                  <a:pos x="T2" y="T3"/>
                </a:cxn>
                <a:cxn ang="T8">
                  <a:pos x="T4" y="T5"/>
                </a:cxn>
              </a:cxnLst>
              <a:rect l="T9" t="T10" r="T11" b="T12"/>
              <a:pathLst>
                <a:path w="21600" h="36654" fill="none" extrusionOk="0">
                  <a:moveTo>
                    <a:pt x="15305" y="0"/>
                  </a:moveTo>
                  <a:cubicBezTo>
                    <a:pt x="19336" y="4048"/>
                    <a:pt x="21600" y="9528"/>
                    <a:pt x="21600" y="15241"/>
                  </a:cubicBezTo>
                  <a:cubicBezTo>
                    <a:pt x="21600" y="26073"/>
                    <a:pt x="13577" y="35229"/>
                    <a:pt x="2838" y="36653"/>
                  </a:cubicBezTo>
                </a:path>
                <a:path w="21600" h="36654" stroke="0" extrusionOk="0">
                  <a:moveTo>
                    <a:pt x="15305" y="0"/>
                  </a:moveTo>
                  <a:cubicBezTo>
                    <a:pt x="19336" y="4048"/>
                    <a:pt x="21600" y="9528"/>
                    <a:pt x="21600" y="15241"/>
                  </a:cubicBezTo>
                  <a:cubicBezTo>
                    <a:pt x="21600" y="26073"/>
                    <a:pt x="13577" y="35229"/>
                    <a:pt x="2838" y="36653"/>
                  </a:cubicBezTo>
                  <a:lnTo>
                    <a:pt x="0" y="15241"/>
                  </a:lnTo>
                  <a:lnTo>
                    <a:pt x="15305" y="0"/>
                  </a:lnTo>
                  <a:close/>
                </a:path>
              </a:pathLst>
            </a:custGeom>
            <a:noFill/>
            <a:ln w="254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3405" name="Text Box 4"/>
            <p:cNvSpPr txBox="1">
              <a:spLocks noChangeArrowheads="1"/>
            </p:cNvSpPr>
            <p:nvPr/>
          </p:nvSpPr>
          <p:spPr bwMode="auto">
            <a:xfrm>
              <a:off x="3482" y="534"/>
              <a:ext cx="368" cy="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30" tIns="45665" rIns="91330" bIns="45665">
              <a:spAutoFit/>
            </a:bodyPr>
            <a:lstStyle>
              <a:lvl1pPr defTabSz="912813">
                <a:defRPr sz="2200" b="1">
                  <a:solidFill>
                    <a:schemeClr val="tx1"/>
                  </a:solidFill>
                  <a:latin typeface="Times" pitchFamily="18" charset="0"/>
                </a:defRPr>
              </a:lvl1pPr>
              <a:lvl2pPr marL="742950" indent="-285750" defTabSz="912813">
                <a:defRPr sz="2200" b="1">
                  <a:solidFill>
                    <a:schemeClr val="tx1"/>
                  </a:solidFill>
                  <a:latin typeface="Times" pitchFamily="18" charset="0"/>
                </a:defRPr>
              </a:lvl2pPr>
              <a:lvl3pPr marL="1143000" indent="-228600" defTabSz="912813">
                <a:defRPr sz="2200" b="1">
                  <a:solidFill>
                    <a:schemeClr val="tx1"/>
                  </a:solidFill>
                  <a:latin typeface="Times" pitchFamily="18" charset="0"/>
                </a:defRPr>
              </a:lvl3pPr>
              <a:lvl4pPr marL="1600200" indent="-228600" defTabSz="912813">
                <a:defRPr sz="2200" b="1">
                  <a:solidFill>
                    <a:schemeClr val="tx1"/>
                  </a:solidFill>
                  <a:latin typeface="Times" pitchFamily="18" charset="0"/>
                </a:defRPr>
              </a:lvl4pPr>
              <a:lvl5pPr marL="2057400" indent="-228600" defTabSz="912813">
                <a:defRPr sz="2200" b="1">
                  <a:solidFill>
                    <a:schemeClr val="tx1"/>
                  </a:solidFill>
                  <a:latin typeface="Times" pitchFamily="18" charset="0"/>
                </a:defRPr>
              </a:lvl5pPr>
              <a:lvl6pPr marL="2514600" indent="-228600" algn="ctr" defTabSz="912813" eaLnBrk="0" fontAlgn="base" hangingPunct="0">
                <a:spcBef>
                  <a:spcPct val="0"/>
                </a:spcBef>
                <a:spcAft>
                  <a:spcPct val="0"/>
                </a:spcAft>
                <a:defRPr sz="2200" b="1">
                  <a:solidFill>
                    <a:schemeClr val="tx1"/>
                  </a:solidFill>
                  <a:latin typeface="Times" pitchFamily="18" charset="0"/>
                </a:defRPr>
              </a:lvl6pPr>
              <a:lvl7pPr marL="2971800" indent="-228600" algn="ctr" defTabSz="912813" eaLnBrk="0" fontAlgn="base" hangingPunct="0">
                <a:spcBef>
                  <a:spcPct val="0"/>
                </a:spcBef>
                <a:spcAft>
                  <a:spcPct val="0"/>
                </a:spcAft>
                <a:defRPr sz="2200" b="1">
                  <a:solidFill>
                    <a:schemeClr val="tx1"/>
                  </a:solidFill>
                  <a:latin typeface="Times" pitchFamily="18" charset="0"/>
                </a:defRPr>
              </a:lvl7pPr>
              <a:lvl8pPr marL="3429000" indent="-228600" algn="ctr" defTabSz="912813" eaLnBrk="0" fontAlgn="base" hangingPunct="0">
                <a:spcBef>
                  <a:spcPct val="0"/>
                </a:spcBef>
                <a:spcAft>
                  <a:spcPct val="0"/>
                </a:spcAft>
                <a:defRPr sz="2200" b="1">
                  <a:solidFill>
                    <a:schemeClr val="tx1"/>
                  </a:solidFill>
                  <a:latin typeface="Times" pitchFamily="18" charset="0"/>
                </a:defRPr>
              </a:lvl8pPr>
              <a:lvl9pPr marL="3886200" indent="-228600" algn="ctr" defTabSz="912813" eaLnBrk="0" fontAlgn="base" hangingPunct="0">
                <a:spcBef>
                  <a:spcPct val="0"/>
                </a:spcBef>
                <a:spcAft>
                  <a:spcPct val="0"/>
                </a:spcAft>
                <a:defRPr sz="2200" b="1">
                  <a:solidFill>
                    <a:schemeClr val="tx1"/>
                  </a:solidFill>
                  <a:latin typeface="Times" pitchFamily="18" charset="0"/>
                </a:defRPr>
              </a:lvl9pPr>
            </a:lstStyle>
            <a:p>
              <a:pPr algn="l"/>
              <a:r>
                <a:rPr lang="en-US" altLang="zh-CN" sz="1800">
                  <a:solidFill>
                    <a:schemeClr val="bg1"/>
                  </a:solidFill>
                  <a:latin typeface="Arial" charset="0"/>
                </a:rPr>
                <a:t>O</a:t>
              </a:r>
              <a:r>
                <a:rPr lang="en-US" altLang="zh-CN" sz="1800" baseline="-25000">
                  <a:solidFill>
                    <a:schemeClr val="bg1"/>
                  </a:solidFill>
                  <a:latin typeface="Arial" charset="0"/>
                </a:rPr>
                <a:t>2</a:t>
              </a:r>
              <a:endParaRPr lang="en-US" altLang="zh-CN" sz="1800">
                <a:solidFill>
                  <a:schemeClr val="bg1"/>
                </a:solidFill>
                <a:latin typeface="Arial" charset="0"/>
              </a:endParaRPr>
            </a:p>
          </p:txBody>
        </p:sp>
        <p:sp>
          <p:nvSpPr>
            <p:cNvPr id="13406" name="Text Box 5"/>
            <p:cNvSpPr txBox="1">
              <a:spLocks noChangeArrowheads="1"/>
            </p:cNvSpPr>
            <p:nvPr/>
          </p:nvSpPr>
          <p:spPr bwMode="auto">
            <a:xfrm>
              <a:off x="4389" y="1310"/>
              <a:ext cx="637" cy="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30" tIns="45665" rIns="91330" bIns="45665">
              <a:spAutoFit/>
            </a:bodyPr>
            <a:lstStyle>
              <a:lvl1pPr defTabSz="912813">
                <a:defRPr sz="2200" b="1">
                  <a:solidFill>
                    <a:schemeClr val="tx1"/>
                  </a:solidFill>
                  <a:latin typeface="Times" pitchFamily="18" charset="0"/>
                </a:defRPr>
              </a:lvl1pPr>
              <a:lvl2pPr marL="742950" indent="-285750" defTabSz="912813">
                <a:defRPr sz="2200" b="1">
                  <a:solidFill>
                    <a:schemeClr val="tx1"/>
                  </a:solidFill>
                  <a:latin typeface="Times" pitchFamily="18" charset="0"/>
                </a:defRPr>
              </a:lvl2pPr>
              <a:lvl3pPr marL="1143000" indent="-228600" defTabSz="912813">
                <a:defRPr sz="2200" b="1">
                  <a:solidFill>
                    <a:schemeClr val="tx1"/>
                  </a:solidFill>
                  <a:latin typeface="Times" pitchFamily="18" charset="0"/>
                </a:defRPr>
              </a:lvl3pPr>
              <a:lvl4pPr marL="1600200" indent="-228600" defTabSz="912813">
                <a:defRPr sz="2200" b="1">
                  <a:solidFill>
                    <a:schemeClr val="tx1"/>
                  </a:solidFill>
                  <a:latin typeface="Times" pitchFamily="18" charset="0"/>
                </a:defRPr>
              </a:lvl4pPr>
              <a:lvl5pPr marL="2057400" indent="-228600" defTabSz="912813">
                <a:defRPr sz="2200" b="1">
                  <a:solidFill>
                    <a:schemeClr val="tx1"/>
                  </a:solidFill>
                  <a:latin typeface="Times" pitchFamily="18" charset="0"/>
                </a:defRPr>
              </a:lvl5pPr>
              <a:lvl6pPr marL="2514600" indent="-228600" algn="ctr" defTabSz="912813" eaLnBrk="0" fontAlgn="base" hangingPunct="0">
                <a:spcBef>
                  <a:spcPct val="0"/>
                </a:spcBef>
                <a:spcAft>
                  <a:spcPct val="0"/>
                </a:spcAft>
                <a:defRPr sz="2200" b="1">
                  <a:solidFill>
                    <a:schemeClr val="tx1"/>
                  </a:solidFill>
                  <a:latin typeface="Times" pitchFamily="18" charset="0"/>
                </a:defRPr>
              </a:lvl6pPr>
              <a:lvl7pPr marL="2971800" indent="-228600" algn="ctr" defTabSz="912813" eaLnBrk="0" fontAlgn="base" hangingPunct="0">
                <a:spcBef>
                  <a:spcPct val="0"/>
                </a:spcBef>
                <a:spcAft>
                  <a:spcPct val="0"/>
                </a:spcAft>
                <a:defRPr sz="2200" b="1">
                  <a:solidFill>
                    <a:schemeClr val="tx1"/>
                  </a:solidFill>
                  <a:latin typeface="Times" pitchFamily="18" charset="0"/>
                </a:defRPr>
              </a:lvl7pPr>
              <a:lvl8pPr marL="3429000" indent="-228600" algn="ctr" defTabSz="912813" eaLnBrk="0" fontAlgn="base" hangingPunct="0">
                <a:spcBef>
                  <a:spcPct val="0"/>
                </a:spcBef>
                <a:spcAft>
                  <a:spcPct val="0"/>
                </a:spcAft>
                <a:defRPr sz="2200" b="1">
                  <a:solidFill>
                    <a:schemeClr val="tx1"/>
                  </a:solidFill>
                  <a:latin typeface="Times" pitchFamily="18" charset="0"/>
                </a:defRPr>
              </a:lvl8pPr>
              <a:lvl9pPr marL="3886200" indent="-228600" algn="ctr" defTabSz="912813" eaLnBrk="0" fontAlgn="base" hangingPunct="0">
                <a:spcBef>
                  <a:spcPct val="0"/>
                </a:spcBef>
                <a:spcAft>
                  <a:spcPct val="0"/>
                </a:spcAft>
                <a:defRPr sz="2200" b="1">
                  <a:solidFill>
                    <a:schemeClr val="tx1"/>
                  </a:solidFill>
                  <a:latin typeface="Times" pitchFamily="18" charset="0"/>
                </a:defRPr>
              </a:lvl9pPr>
            </a:lstStyle>
            <a:p>
              <a:pPr algn="l"/>
              <a:r>
                <a:rPr lang="en-US" altLang="zh-CN" sz="1800">
                  <a:solidFill>
                    <a:schemeClr val="bg1"/>
                  </a:solidFill>
                  <a:latin typeface="Arial" charset="0"/>
                </a:rPr>
                <a:t>O</a:t>
              </a:r>
              <a:r>
                <a:rPr lang="en-US" altLang="zh-CN" sz="1800" baseline="-25000">
                  <a:solidFill>
                    <a:schemeClr val="bg1"/>
                  </a:solidFill>
                  <a:latin typeface="Arial" charset="0"/>
                </a:rPr>
                <a:t>2 </a:t>
              </a:r>
              <a:r>
                <a:rPr lang="en-US" altLang="zh-CN" sz="1800" baseline="46000">
                  <a:solidFill>
                    <a:schemeClr val="bg1"/>
                  </a:solidFill>
                  <a:latin typeface="Arial" charset="0"/>
                </a:rPr>
                <a:t>• </a:t>
              </a:r>
              <a:r>
                <a:rPr lang="en-US" altLang="zh-CN" sz="1800" baseline="60000">
                  <a:solidFill>
                    <a:schemeClr val="bg1"/>
                  </a:solidFill>
                  <a:latin typeface="Arial" charset="0"/>
                </a:rPr>
                <a:t>–</a:t>
              </a:r>
              <a:endParaRPr lang="en-US" altLang="zh-CN" sz="1800" baseline="36000">
                <a:solidFill>
                  <a:schemeClr val="bg1"/>
                </a:solidFill>
                <a:latin typeface="Arial" charset="0"/>
              </a:endParaRPr>
            </a:p>
          </p:txBody>
        </p:sp>
      </p:grpSp>
      <p:sp>
        <p:nvSpPr>
          <p:cNvPr id="13315" name="Line 6"/>
          <p:cNvSpPr>
            <a:spLocks noChangeShapeType="1"/>
          </p:cNvSpPr>
          <p:nvPr/>
        </p:nvSpPr>
        <p:spPr bwMode="auto">
          <a:xfrm>
            <a:off x="3205082" y="3175944"/>
            <a:ext cx="140468" cy="339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rgbClr val="000000"/>
                </a:solidFill>
                <a:round/>
                <a:headEnd/>
                <a:tailEnd/>
              </a14:hiddenLine>
            </a:ext>
          </a:extLst>
        </p:spPr>
        <p:txBody>
          <a:bodyPr/>
          <a:lstStyle/>
          <a:p>
            <a:endParaRPr lang="zh-TW" altLang="en-US"/>
          </a:p>
        </p:txBody>
      </p:sp>
      <p:sp>
        <p:nvSpPr>
          <p:cNvPr id="13316" name="Freeform 7"/>
          <p:cNvSpPr>
            <a:spLocks/>
          </p:cNvSpPr>
          <p:nvPr/>
        </p:nvSpPr>
        <p:spPr bwMode="auto">
          <a:xfrm>
            <a:off x="320207" y="1414740"/>
            <a:ext cx="590569" cy="261548"/>
          </a:xfrm>
          <a:custGeom>
            <a:avLst/>
            <a:gdLst>
              <a:gd name="T0" fmla="*/ 2147483647 w 101"/>
              <a:gd name="T1" fmla="*/ 2147483647 h 115"/>
              <a:gd name="T2" fmla="*/ 0 w 101"/>
              <a:gd name="T3" fmla="*/ 2147483647 h 115"/>
              <a:gd name="T4" fmla="*/ 0 w 101"/>
              <a:gd name="T5" fmla="*/ 0 h 115"/>
              <a:gd name="T6" fmla="*/ 2147483647 w 101"/>
              <a:gd name="T7" fmla="*/ 2147483647 h 115"/>
              <a:gd name="T8" fmla="*/ 2147483647 w 101"/>
              <a:gd name="T9" fmla="*/ 2147483647 h 115"/>
              <a:gd name="T10" fmla="*/ 0 60000 65536"/>
              <a:gd name="T11" fmla="*/ 0 60000 65536"/>
              <a:gd name="T12" fmla="*/ 0 60000 65536"/>
              <a:gd name="T13" fmla="*/ 0 60000 65536"/>
              <a:gd name="T14" fmla="*/ 0 60000 65536"/>
              <a:gd name="T15" fmla="*/ 0 w 101"/>
              <a:gd name="T16" fmla="*/ 0 h 115"/>
              <a:gd name="T17" fmla="*/ 101 w 101"/>
              <a:gd name="T18" fmla="*/ 115 h 115"/>
            </a:gdLst>
            <a:ahLst/>
            <a:cxnLst>
              <a:cxn ang="T10">
                <a:pos x="T0" y="T1"/>
              </a:cxn>
              <a:cxn ang="T11">
                <a:pos x="T2" y="T3"/>
              </a:cxn>
              <a:cxn ang="T12">
                <a:pos x="T4" y="T5"/>
              </a:cxn>
              <a:cxn ang="T13">
                <a:pos x="T6" y="T7"/>
              </a:cxn>
              <a:cxn ang="T14">
                <a:pos x="T8" y="T9"/>
              </a:cxn>
            </a:cxnLst>
            <a:rect l="T15" t="T16" r="T17" b="T18"/>
            <a:pathLst>
              <a:path w="101" h="115">
                <a:moveTo>
                  <a:pt x="93" y="115"/>
                </a:moveTo>
                <a:lnTo>
                  <a:pt x="0" y="9"/>
                </a:lnTo>
                <a:lnTo>
                  <a:pt x="0" y="0"/>
                </a:lnTo>
                <a:lnTo>
                  <a:pt x="101" y="105"/>
                </a:lnTo>
                <a:lnTo>
                  <a:pt x="93" y="115"/>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round/>
                <a:headEnd/>
                <a:tailEnd/>
              </a14:hiddenLine>
            </a:ext>
          </a:extLst>
        </p:spPr>
        <p:txBody>
          <a:bodyPr/>
          <a:lstStyle/>
          <a:p>
            <a:endParaRPr lang="zh-TW" altLang="en-US"/>
          </a:p>
        </p:txBody>
      </p:sp>
      <p:sp>
        <p:nvSpPr>
          <p:cNvPr id="13317" name="Text Box 8"/>
          <p:cNvSpPr txBox="1">
            <a:spLocks noChangeArrowheads="1"/>
          </p:cNvSpPr>
          <p:nvPr/>
        </p:nvSpPr>
        <p:spPr bwMode="auto">
          <a:xfrm>
            <a:off x="1889519" y="168139"/>
            <a:ext cx="597631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r>
              <a:rPr lang="en-US" altLang="zh-TW" sz="2400">
                <a:solidFill>
                  <a:srgbClr val="66FF66"/>
                </a:solidFill>
                <a:latin typeface="Arial" charset="0"/>
              </a:rPr>
              <a:t>Dual Functions of Superoxide Radicals </a:t>
            </a:r>
          </a:p>
          <a:p>
            <a:pPr eaLnBrk="1" hangingPunct="1"/>
            <a:endParaRPr lang="en-US" altLang="zh-TW" sz="2400">
              <a:latin typeface="Times New Roman" pitchFamily="18" charset="0"/>
            </a:endParaRPr>
          </a:p>
        </p:txBody>
      </p:sp>
      <p:sp>
        <p:nvSpPr>
          <p:cNvPr id="13318" name="Freeform 9"/>
          <p:cNvSpPr>
            <a:spLocks/>
          </p:cNvSpPr>
          <p:nvPr/>
        </p:nvSpPr>
        <p:spPr bwMode="auto">
          <a:xfrm>
            <a:off x="3011750" y="1469087"/>
            <a:ext cx="563382" cy="382132"/>
          </a:xfrm>
          <a:custGeom>
            <a:avLst/>
            <a:gdLst>
              <a:gd name="T0" fmla="*/ 2147483647 w 101"/>
              <a:gd name="T1" fmla="*/ 2147483647 h 115"/>
              <a:gd name="T2" fmla="*/ 0 w 101"/>
              <a:gd name="T3" fmla="*/ 2147483647 h 115"/>
              <a:gd name="T4" fmla="*/ 0 w 101"/>
              <a:gd name="T5" fmla="*/ 0 h 115"/>
              <a:gd name="T6" fmla="*/ 2147483647 w 101"/>
              <a:gd name="T7" fmla="*/ 2147483647 h 115"/>
              <a:gd name="T8" fmla="*/ 2147483647 w 101"/>
              <a:gd name="T9" fmla="*/ 2147483647 h 115"/>
              <a:gd name="T10" fmla="*/ 0 60000 65536"/>
              <a:gd name="T11" fmla="*/ 0 60000 65536"/>
              <a:gd name="T12" fmla="*/ 0 60000 65536"/>
              <a:gd name="T13" fmla="*/ 0 60000 65536"/>
              <a:gd name="T14" fmla="*/ 0 60000 65536"/>
              <a:gd name="T15" fmla="*/ 0 w 101"/>
              <a:gd name="T16" fmla="*/ 0 h 115"/>
              <a:gd name="T17" fmla="*/ 101 w 101"/>
              <a:gd name="T18" fmla="*/ 115 h 115"/>
            </a:gdLst>
            <a:ahLst/>
            <a:cxnLst>
              <a:cxn ang="T10">
                <a:pos x="T0" y="T1"/>
              </a:cxn>
              <a:cxn ang="T11">
                <a:pos x="T2" y="T3"/>
              </a:cxn>
              <a:cxn ang="T12">
                <a:pos x="T4" y="T5"/>
              </a:cxn>
              <a:cxn ang="T13">
                <a:pos x="T6" y="T7"/>
              </a:cxn>
              <a:cxn ang="T14">
                <a:pos x="T8" y="T9"/>
              </a:cxn>
            </a:cxnLst>
            <a:rect l="T15" t="T16" r="T17" b="T18"/>
            <a:pathLst>
              <a:path w="101" h="115">
                <a:moveTo>
                  <a:pt x="93" y="115"/>
                </a:moveTo>
                <a:lnTo>
                  <a:pt x="0" y="9"/>
                </a:lnTo>
                <a:lnTo>
                  <a:pt x="0" y="0"/>
                </a:lnTo>
                <a:lnTo>
                  <a:pt x="101" y="105"/>
                </a:lnTo>
                <a:lnTo>
                  <a:pt x="93" y="115"/>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round/>
                <a:headEnd/>
                <a:tailEnd/>
              </a14:hiddenLine>
            </a:ext>
          </a:extLst>
        </p:spPr>
        <p:txBody>
          <a:bodyPr/>
          <a:lstStyle/>
          <a:p>
            <a:endParaRPr lang="zh-TW" altLang="en-US"/>
          </a:p>
        </p:txBody>
      </p:sp>
      <p:sp>
        <p:nvSpPr>
          <p:cNvPr id="13319" name="Freeform 10"/>
          <p:cNvSpPr>
            <a:spLocks/>
          </p:cNvSpPr>
          <p:nvPr/>
        </p:nvSpPr>
        <p:spPr bwMode="auto">
          <a:xfrm>
            <a:off x="4384710" y="2077102"/>
            <a:ext cx="1172075" cy="130774"/>
          </a:xfrm>
          <a:custGeom>
            <a:avLst/>
            <a:gdLst>
              <a:gd name="T0" fmla="*/ 0 w 210"/>
              <a:gd name="T1" fmla="*/ 2147483647 h 39"/>
              <a:gd name="T2" fmla="*/ 2147483647 w 210"/>
              <a:gd name="T3" fmla="*/ 0 h 39"/>
              <a:gd name="T4" fmla="*/ 2147483647 w 210"/>
              <a:gd name="T5" fmla="*/ 2147483647 h 39"/>
              <a:gd name="T6" fmla="*/ 2147483647 w 210"/>
              <a:gd name="T7" fmla="*/ 2147483647 h 39"/>
              <a:gd name="T8" fmla="*/ 2147483647 w 210"/>
              <a:gd name="T9" fmla="*/ 2147483647 h 39"/>
              <a:gd name="T10" fmla="*/ 2147483647 w 210"/>
              <a:gd name="T11" fmla="*/ 2147483647 h 39"/>
              <a:gd name="T12" fmla="*/ 0 w 210"/>
              <a:gd name="T13" fmla="*/ 2147483647 h 39"/>
              <a:gd name="T14" fmla="*/ 0 60000 65536"/>
              <a:gd name="T15" fmla="*/ 0 60000 65536"/>
              <a:gd name="T16" fmla="*/ 0 60000 65536"/>
              <a:gd name="T17" fmla="*/ 0 60000 65536"/>
              <a:gd name="T18" fmla="*/ 0 60000 65536"/>
              <a:gd name="T19" fmla="*/ 0 60000 65536"/>
              <a:gd name="T20" fmla="*/ 0 60000 65536"/>
              <a:gd name="T21" fmla="*/ 0 w 210"/>
              <a:gd name="T22" fmla="*/ 0 h 39"/>
              <a:gd name="T23" fmla="*/ 210 w 21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 h="39">
                <a:moveTo>
                  <a:pt x="0" y="10"/>
                </a:moveTo>
                <a:lnTo>
                  <a:pt x="58" y="0"/>
                </a:lnTo>
                <a:lnTo>
                  <a:pt x="210" y="29"/>
                </a:lnTo>
                <a:lnTo>
                  <a:pt x="210" y="39"/>
                </a:lnTo>
                <a:lnTo>
                  <a:pt x="80" y="19"/>
                </a:lnTo>
                <a:lnTo>
                  <a:pt x="8" y="29"/>
                </a:lnTo>
                <a:lnTo>
                  <a:pt x="0" y="1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round/>
                <a:headEnd/>
                <a:tailEnd/>
              </a14:hiddenLine>
            </a:ext>
          </a:extLst>
        </p:spPr>
        <p:txBody>
          <a:bodyPr/>
          <a:lstStyle/>
          <a:p>
            <a:endParaRPr lang="zh-TW" altLang="en-US"/>
          </a:p>
        </p:txBody>
      </p:sp>
      <p:sp>
        <p:nvSpPr>
          <p:cNvPr id="13320" name="Freeform 11"/>
          <p:cNvSpPr>
            <a:spLocks/>
          </p:cNvSpPr>
          <p:nvPr/>
        </p:nvSpPr>
        <p:spPr bwMode="auto">
          <a:xfrm>
            <a:off x="3985963" y="2493200"/>
            <a:ext cx="1175096" cy="130775"/>
          </a:xfrm>
          <a:custGeom>
            <a:avLst/>
            <a:gdLst>
              <a:gd name="T0" fmla="*/ 0 w 210"/>
              <a:gd name="T1" fmla="*/ 2147483647 h 39"/>
              <a:gd name="T2" fmla="*/ 2147483647 w 210"/>
              <a:gd name="T3" fmla="*/ 0 h 39"/>
              <a:gd name="T4" fmla="*/ 2147483647 w 210"/>
              <a:gd name="T5" fmla="*/ 2147483647 h 39"/>
              <a:gd name="T6" fmla="*/ 2147483647 w 210"/>
              <a:gd name="T7" fmla="*/ 2147483647 h 39"/>
              <a:gd name="T8" fmla="*/ 2147483647 w 210"/>
              <a:gd name="T9" fmla="*/ 2147483647 h 39"/>
              <a:gd name="T10" fmla="*/ 2147483647 w 210"/>
              <a:gd name="T11" fmla="*/ 2147483647 h 39"/>
              <a:gd name="T12" fmla="*/ 0 w 210"/>
              <a:gd name="T13" fmla="*/ 2147483647 h 39"/>
              <a:gd name="T14" fmla="*/ 0 60000 65536"/>
              <a:gd name="T15" fmla="*/ 0 60000 65536"/>
              <a:gd name="T16" fmla="*/ 0 60000 65536"/>
              <a:gd name="T17" fmla="*/ 0 60000 65536"/>
              <a:gd name="T18" fmla="*/ 0 60000 65536"/>
              <a:gd name="T19" fmla="*/ 0 60000 65536"/>
              <a:gd name="T20" fmla="*/ 0 60000 65536"/>
              <a:gd name="T21" fmla="*/ 0 w 210"/>
              <a:gd name="T22" fmla="*/ 0 h 39"/>
              <a:gd name="T23" fmla="*/ 210 w 21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 h="39">
                <a:moveTo>
                  <a:pt x="0" y="10"/>
                </a:moveTo>
                <a:lnTo>
                  <a:pt x="58" y="0"/>
                </a:lnTo>
                <a:lnTo>
                  <a:pt x="210" y="29"/>
                </a:lnTo>
                <a:lnTo>
                  <a:pt x="210" y="39"/>
                </a:lnTo>
                <a:lnTo>
                  <a:pt x="80" y="19"/>
                </a:lnTo>
                <a:lnTo>
                  <a:pt x="8" y="29"/>
                </a:lnTo>
                <a:lnTo>
                  <a:pt x="0" y="1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round/>
                <a:headEnd/>
                <a:tailEnd/>
              </a14:hiddenLine>
            </a:ext>
          </a:extLst>
        </p:spPr>
        <p:txBody>
          <a:bodyPr/>
          <a:lstStyle/>
          <a:p>
            <a:endParaRPr lang="zh-TW" altLang="en-US"/>
          </a:p>
        </p:txBody>
      </p:sp>
      <p:grpSp>
        <p:nvGrpSpPr>
          <p:cNvPr id="3" name="Group 12"/>
          <p:cNvGrpSpPr>
            <a:grpSpLocks/>
          </p:cNvGrpSpPr>
          <p:nvPr/>
        </p:nvGrpSpPr>
        <p:grpSpPr bwMode="auto">
          <a:xfrm>
            <a:off x="1817019" y="820311"/>
            <a:ext cx="4579552" cy="3558075"/>
            <a:chOff x="1211" y="500"/>
            <a:chExt cx="3032" cy="2095"/>
          </a:xfrm>
        </p:grpSpPr>
        <p:grpSp>
          <p:nvGrpSpPr>
            <p:cNvPr id="13379" name="Group 13"/>
            <p:cNvGrpSpPr>
              <a:grpSpLocks/>
            </p:cNvGrpSpPr>
            <p:nvPr/>
          </p:nvGrpSpPr>
          <p:grpSpPr bwMode="auto">
            <a:xfrm>
              <a:off x="1211" y="500"/>
              <a:ext cx="3015" cy="2095"/>
              <a:chOff x="1211" y="500"/>
              <a:chExt cx="3015" cy="2095"/>
            </a:xfrm>
          </p:grpSpPr>
          <p:grpSp>
            <p:nvGrpSpPr>
              <p:cNvPr id="13381" name="Group 14"/>
              <p:cNvGrpSpPr>
                <a:grpSpLocks/>
              </p:cNvGrpSpPr>
              <p:nvPr/>
            </p:nvGrpSpPr>
            <p:grpSpPr bwMode="auto">
              <a:xfrm>
                <a:off x="1211" y="500"/>
                <a:ext cx="3015" cy="2095"/>
                <a:chOff x="1211" y="500"/>
                <a:chExt cx="3015" cy="2095"/>
              </a:xfrm>
            </p:grpSpPr>
            <p:grpSp>
              <p:nvGrpSpPr>
                <p:cNvPr id="13383" name="Group 15"/>
                <p:cNvGrpSpPr>
                  <a:grpSpLocks/>
                </p:cNvGrpSpPr>
                <p:nvPr/>
              </p:nvGrpSpPr>
              <p:grpSpPr bwMode="auto">
                <a:xfrm>
                  <a:off x="1211" y="500"/>
                  <a:ext cx="3015" cy="2095"/>
                  <a:chOff x="1211" y="500"/>
                  <a:chExt cx="3015" cy="2095"/>
                </a:xfrm>
              </p:grpSpPr>
              <p:sp>
                <p:nvSpPr>
                  <p:cNvPr id="13385" name="Freeform 16"/>
                  <p:cNvSpPr>
                    <a:spLocks/>
                  </p:cNvSpPr>
                  <p:nvPr/>
                </p:nvSpPr>
                <p:spPr bwMode="auto">
                  <a:xfrm rot="8400000">
                    <a:off x="1486" y="756"/>
                    <a:ext cx="2363" cy="1839"/>
                  </a:xfrm>
                  <a:custGeom>
                    <a:avLst/>
                    <a:gdLst>
                      <a:gd name="T0" fmla="*/ 0 w 621"/>
                      <a:gd name="T1" fmla="*/ 2147483647 h 586"/>
                      <a:gd name="T2" fmla="*/ 2147483647 w 621"/>
                      <a:gd name="T3" fmla="*/ 2147483647 h 586"/>
                      <a:gd name="T4" fmla="*/ 2147483647 w 621"/>
                      <a:gd name="T5" fmla="*/ 2147483647 h 586"/>
                      <a:gd name="T6" fmla="*/ 2147483647 w 621"/>
                      <a:gd name="T7" fmla="*/ 2147483647 h 586"/>
                      <a:gd name="T8" fmla="*/ 2147483647 w 621"/>
                      <a:gd name="T9" fmla="*/ 2147483647 h 586"/>
                      <a:gd name="T10" fmla="*/ 2147483647 w 621"/>
                      <a:gd name="T11" fmla="*/ 2147483647 h 586"/>
                      <a:gd name="T12" fmla="*/ 2147483647 w 621"/>
                      <a:gd name="T13" fmla="*/ 0 h 586"/>
                      <a:gd name="T14" fmla="*/ 2147483647 w 621"/>
                      <a:gd name="T15" fmla="*/ 2147483647 h 586"/>
                      <a:gd name="T16" fmla="*/ 2147483647 w 621"/>
                      <a:gd name="T17" fmla="*/ 2147483647 h 586"/>
                      <a:gd name="T18" fmla="*/ 2147483647 w 621"/>
                      <a:gd name="T19" fmla="*/ 2147483647 h 586"/>
                      <a:gd name="T20" fmla="*/ 2147483647 w 621"/>
                      <a:gd name="T21" fmla="*/ 2147483647 h 586"/>
                      <a:gd name="T22" fmla="*/ 2147483647 w 621"/>
                      <a:gd name="T23" fmla="*/ 2147483647 h 586"/>
                      <a:gd name="T24" fmla="*/ 2147483647 w 621"/>
                      <a:gd name="T25" fmla="*/ 2147483647 h 586"/>
                      <a:gd name="T26" fmla="*/ 2147483647 w 621"/>
                      <a:gd name="T27" fmla="*/ 2147483647 h 586"/>
                      <a:gd name="T28" fmla="*/ 2147483647 w 621"/>
                      <a:gd name="T29" fmla="*/ 2147483647 h 586"/>
                      <a:gd name="T30" fmla="*/ 2147483647 w 621"/>
                      <a:gd name="T31" fmla="*/ 2147483647 h 586"/>
                      <a:gd name="T32" fmla="*/ 2147483647 w 621"/>
                      <a:gd name="T33" fmla="*/ 2147483647 h 586"/>
                      <a:gd name="T34" fmla="*/ 2147483647 w 621"/>
                      <a:gd name="T35" fmla="*/ 2147483647 h 586"/>
                      <a:gd name="T36" fmla="*/ 2147483647 w 621"/>
                      <a:gd name="T37" fmla="*/ 2147483647 h 586"/>
                      <a:gd name="T38" fmla="*/ 2147483647 w 621"/>
                      <a:gd name="T39" fmla="*/ 2147483647 h 586"/>
                      <a:gd name="T40" fmla="*/ 2147483647 w 621"/>
                      <a:gd name="T41" fmla="*/ 2147483647 h 586"/>
                      <a:gd name="T42" fmla="*/ 2147483647 w 621"/>
                      <a:gd name="T43" fmla="*/ 2147483647 h 586"/>
                      <a:gd name="T44" fmla="*/ 2147483647 w 621"/>
                      <a:gd name="T45" fmla="*/ 2147483647 h 586"/>
                      <a:gd name="T46" fmla="*/ 2147483647 w 621"/>
                      <a:gd name="T47" fmla="*/ 2147483647 h 586"/>
                      <a:gd name="T48" fmla="*/ 2147483647 w 621"/>
                      <a:gd name="T49" fmla="*/ 2147483647 h 586"/>
                      <a:gd name="T50" fmla="*/ 2147483647 w 621"/>
                      <a:gd name="T51" fmla="*/ 2147483647 h 586"/>
                      <a:gd name="T52" fmla="*/ 2147483647 w 621"/>
                      <a:gd name="T53" fmla="*/ 2147483647 h 586"/>
                      <a:gd name="T54" fmla="*/ 2147483647 w 621"/>
                      <a:gd name="T55" fmla="*/ 2147483647 h 586"/>
                      <a:gd name="T56" fmla="*/ 2147483647 w 621"/>
                      <a:gd name="T57" fmla="*/ 2147483647 h 586"/>
                      <a:gd name="T58" fmla="*/ 2147483647 w 621"/>
                      <a:gd name="T59" fmla="*/ 2147483647 h 586"/>
                      <a:gd name="T60" fmla="*/ 2147483647 w 621"/>
                      <a:gd name="T61" fmla="*/ 2147483647 h 586"/>
                      <a:gd name="T62" fmla="*/ 0 w 621"/>
                      <a:gd name="T63" fmla="*/ 2147483647 h 5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1"/>
                      <a:gd name="T97" fmla="*/ 0 h 586"/>
                      <a:gd name="T98" fmla="*/ 621 w 621"/>
                      <a:gd name="T99" fmla="*/ 586 h 5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1" h="586">
                        <a:moveTo>
                          <a:pt x="0" y="221"/>
                        </a:moveTo>
                        <a:lnTo>
                          <a:pt x="7" y="192"/>
                        </a:lnTo>
                        <a:lnTo>
                          <a:pt x="22" y="164"/>
                        </a:lnTo>
                        <a:lnTo>
                          <a:pt x="65" y="116"/>
                        </a:lnTo>
                        <a:lnTo>
                          <a:pt x="130" y="29"/>
                        </a:lnTo>
                        <a:lnTo>
                          <a:pt x="166" y="10"/>
                        </a:lnTo>
                        <a:lnTo>
                          <a:pt x="210" y="0"/>
                        </a:lnTo>
                        <a:lnTo>
                          <a:pt x="282" y="20"/>
                        </a:lnTo>
                        <a:lnTo>
                          <a:pt x="339" y="68"/>
                        </a:lnTo>
                        <a:lnTo>
                          <a:pt x="390" y="135"/>
                        </a:lnTo>
                        <a:lnTo>
                          <a:pt x="455" y="192"/>
                        </a:lnTo>
                        <a:lnTo>
                          <a:pt x="520" y="231"/>
                        </a:lnTo>
                        <a:lnTo>
                          <a:pt x="542" y="269"/>
                        </a:lnTo>
                        <a:lnTo>
                          <a:pt x="563" y="308"/>
                        </a:lnTo>
                        <a:lnTo>
                          <a:pt x="578" y="336"/>
                        </a:lnTo>
                        <a:lnTo>
                          <a:pt x="599" y="365"/>
                        </a:lnTo>
                        <a:lnTo>
                          <a:pt x="614" y="394"/>
                        </a:lnTo>
                        <a:lnTo>
                          <a:pt x="621" y="423"/>
                        </a:lnTo>
                        <a:lnTo>
                          <a:pt x="614" y="490"/>
                        </a:lnTo>
                        <a:lnTo>
                          <a:pt x="578" y="538"/>
                        </a:lnTo>
                        <a:lnTo>
                          <a:pt x="534" y="567"/>
                        </a:lnTo>
                        <a:lnTo>
                          <a:pt x="477" y="576"/>
                        </a:lnTo>
                        <a:lnTo>
                          <a:pt x="376" y="557"/>
                        </a:lnTo>
                        <a:lnTo>
                          <a:pt x="296" y="567"/>
                        </a:lnTo>
                        <a:lnTo>
                          <a:pt x="217" y="586"/>
                        </a:lnTo>
                        <a:lnTo>
                          <a:pt x="181" y="576"/>
                        </a:lnTo>
                        <a:lnTo>
                          <a:pt x="159" y="557"/>
                        </a:lnTo>
                        <a:lnTo>
                          <a:pt x="116" y="490"/>
                        </a:lnTo>
                        <a:lnTo>
                          <a:pt x="80" y="413"/>
                        </a:lnTo>
                        <a:lnTo>
                          <a:pt x="22" y="356"/>
                        </a:lnTo>
                        <a:lnTo>
                          <a:pt x="15" y="317"/>
                        </a:lnTo>
                        <a:lnTo>
                          <a:pt x="0" y="221"/>
                        </a:lnTo>
                        <a:close/>
                      </a:path>
                    </a:pathLst>
                  </a:custGeom>
                  <a:solidFill>
                    <a:schemeClr val="accent1"/>
                  </a:solidFill>
                  <a:ln w="25400">
                    <a:solidFill>
                      <a:schemeClr val="tx1"/>
                    </a:solidFill>
                    <a:round/>
                    <a:headEnd/>
                    <a:tailEnd/>
                  </a:ln>
                </p:spPr>
                <p:txBody>
                  <a:bodyPr/>
                  <a:lstStyle/>
                  <a:p>
                    <a:endParaRPr lang="zh-TW" altLang="en-US"/>
                  </a:p>
                </p:txBody>
              </p:sp>
              <p:sp>
                <p:nvSpPr>
                  <p:cNvPr id="13386" name="Text Box 17"/>
                  <p:cNvSpPr txBox="1">
                    <a:spLocks noChangeArrowheads="1"/>
                  </p:cNvSpPr>
                  <p:nvPr/>
                </p:nvSpPr>
                <p:spPr bwMode="auto">
                  <a:xfrm>
                    <a:off x="4104" y="1091"/>
                    <a:ext cx="122" cy="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spcBef>
                        <a:spcPct val="50000"/>
                      </a:spcBef>
                    </a:pPr>
                    <a:endParaRPr lang="zh-TW" altLang="zh-TW" sz="3200"/>
                  </a:p>
                </p:txBody>
              </p:sp>
              <p:sp>
                <p:nvSpPr>
                  <p:cNvPr id="13387" name="Rectangle 18"/>
                  <p:cNvSpPr>
                    <a:spLocks noChangeArrowheads="1"/>
                  </p:cNvSpPr>
                  <p:nvPr/>
                </p:nvSpPr>
                <p:spPr bwMode="auto">
                  <a:xfrm>
                    <a:off x="3467" y="1072"/>
                    <a:ext cx="626" cy="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r>
                      <a:rPr lang="en-US" altLang="zh-TW" sz="2800">
                        <a:solidFill>
                          <a:srgbClr val="FF1F1C"/>
                        </a:solidFill>
                      </a:rPr>
                      <a:t>   </a:t>
                    </a:r>
                  </a:p>
                </p:txBody>
              </p:sp>
              <p:sp>
                <p:nvSpPr>
                  <p:cNvPr id="13388" name="Oval 19"/>
                  <p:cNvSpPr>
                    <a:spLocks noChangeArrowheads="1"/>
                  </p:cNvSpPr>
                  <p:nvPr/>
                </p:nvSpPr>
                <p:spPr bwMode="auto">
                  <a:xfrm>
                    <a:off x="3351" y="1192"/>
                    <a:ext cx="186" cy="70"/>
                  </a:xfrm>
                  <a:prstGeom prst="ellipse">
                    <a:avLst/>
                  </a:prstGeom>
                  <a:gradFill rotWithShape="0">
                    <a:gsLst>
                      <a:gs pos="0">
                        <a:srgbClr val="99CC00"/>
                      </a:gs>
                      <a:gs pos="100000">
                        <a:srgbClr val="475E00"/>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zh-TW" altLang="en-US"/>
                  </a:p>
                </p:txBody>
              </p:sp>
              <p:sp>
                <p:nvSpPr>
                  <p:cNvPr id="13389" name="Oval 20"/>
                  <p:cNvSpPr>
                    <a:spLocks noChangeArrowheads="1"/>
                  </p:cNvSpPr>
                  <p:nvPr/>
                </p:nvSpPr>
                <p:spPr bwMode="auto">
                  <a:xfrm>
                    <a:off x="3471" y="1354"/>
                    <a:ext cx="66" cy="81"/>
                  </a:xfrm>
                  <a:prstGeom prst="ellipse">
                    <a:avLst/>
                  </a:prstGeom>
                  <a:gradFill rotWithShape="0">
                    <a:gsLst>
                      <a:gs pos="0">
                        <a:srgbClr val="993300"/>
                      </a:gs>
                      <a:gs pos="100000">
                        <a:srgbClr val="471800"/>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r>
                      <a:rPr lang="en-US" altLang="zh-CN" sz="1200">
                        <a:solidFill>
                          <a:schemeClr val="bg1"/>
                        </a:solidFill>
                      </a:rPr>
                      <a:t> </a:t>
                    </a:r>
                  </a:p>
                </p:txBody>
              </p:sp>
              <p:sp>
                <p:nvSpPr>
                  <p:cNvPr id="13390" name="Oval 21"/>
                  <p:cNvSpPr>
                    <a:spLocks noChangeArrowheads="1"/>
                  </p:cNvSpPr>
                  <p:nvPr/>
                </p:nvSpPr>
                <p:spPr bwMode="auto">
                  <a:xfrm>
                    <a:off x="3419" y="1274"/>
                    <a:ext cx="118" cy="77"/>
                  </a:xfrm>
                  <a:prstGeom prst="ellipse">
                    <a:avLst/>
                  </a:prstGeom>
                  <a:gradFill rotWithShape="0">
                    <a:gsLst>
                      <a:gs pos="0">
                        <a:srgbClr val="FF00FF"/>
                      </a:gs>
                      <a:gs pos="100000">
                        <a:srgbClr val="760076"/>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zh-TW" altLang="zh-TW" sz="1200">
                      <a:solidFill>
                        <a:schemeClr val="bg1"/>
                      </a:solidFill>
                      <a:ea typeface="SimSun" pitchFamily="2" charset="-122"/>
                    </a:endParaRPr>
                  </a:p>
                </p:txBody>
              </p:sp>
              <p:sp>
                <p:nvSpPr>
                  <p:cNvPr id="13391" name="Oval 22"/>
                  <p:cNvSpPr>
                    <a:spLocks noChangeArrowheads="1"/>
                  </p:cNvSpPr>
                  <p:nvPr/>
                </p:nvSpPr>
                <p:spPr bwMode="auto">
                  <a:xfrm>
                    <a:off x="3537" y="1071"/>
                    <a:ext cx="228" cy="201"/>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zh-TW" altLang="zh-TW" sz="1800">
                      <a:solidFill>
                        <a:schemeClr val="bg1"/>
                      </a:solidFill>
                    </a:endParaRPr>
                  </a:p>
                </p:txBody>
              </p:sp>
              <p:sp>
                <p:nvSpPr>
                  <p:cNvPr id="13392" name="Text Box 23"/>
                  <p:cNvSpPr txBox="1">
                    <a:spLocks noChangeArrowheads="1"/>
                  </p:cNvSpPr>
                  <p:nvPr/>
                </p:nvSpPr>
                <p:spPr bwMode="auto">
                  <a:xfrm>
                    <a:off x="3416" y="1048"/>
                    <a:ext cx="418" cy="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a:r>
                      <a:rPr lang="en-US" altLang="zh-CN" sz="1400"/>
                      <a:t> gp91</a:t>
                    </a:r>
                  </a:p>
                </p:txBody>
              </p:sp>
              <p:sp>
                <p:nvSpPr>
                  <p:cNvPr id="13393" name="Oval 24"/>
                  <p:cNvSpPr>
                    <a:spLocks noChangeArrowheads="1"/>
                  </p:cNvSpPr>
                  <p:nvPr/>
                </p:nvSpPr>
                <p:spPr bwMode="auto">
                  <a:xfrm>
                    <a:off x="3665" y="1227"/>
                    <a:ext cx="220" cy="121"/>
                  </a:xfrm>
                  <a:prstGeom prst="ellipse">
                    <a:avLst/>
                  </a:prstGeom>
                  <a:gradFill rotWithShape="0">
                    <a:gsLst>
                      <a:gs pos="0">
                        <a:srgbClr val="FF99CC"/>
                      </a:gs>
                      <a:gs pos="100000">
                        <a:srgbClr val="76475E"/>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zh-TW" altLang="zh-TW" sz="1200">
                      <a:solidFill>
                        <a:schemeClr val="bg1"/>
                      </a:solidFill>
                      <a:ea typeface="SimSun" pitchFamily="2" charset="-122"/>
                    </a:endParaRPr>
                  </a:p>
                </p:txBody>
              </p:sp>
              <p:sp>
                <p:nvSpPr>
                  <p:cNvPr id="13394" name="Text Box 25"/>
                  <p:cNvSpPr txBox="1">
                    <a:spLocks noChangeArrowheads="1"/>
                  </p:cNvSpPr>
                  <p:nvPr/>
                </p:nvSpPr>
                <p:spPr bwMode="auto">
                  <a:xfrm>
                    <a:off x="3760" y="1297"/>
                    <a:ext cx="122"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a:endParaRPr lang="en-US" altLang="zh-CN" sz="1200"/>
                  </a:p>
                </p:txBody>
              </p:sp>
              <p:sp>
                <p:nvSpPr>
                  <p:cNvPr id="13395" name="Oval 26"/>
                  <p:cNvSpPr>
                    <a:spLocks noChangeArrowheads="1"/>
                  </p:cNvSpPr>
                  <p:nvPr/>
                </p:nvSpPr>
                <p:spPr bwMode="auto">
                  <a:xfrm>
                    <a:off x="3368" y="1101"/>
                    <a:ext cx="668" cy="306"/>
                  </a:xfrm>
                  <a:prstGeom prst="ellipse">
                    <a:avLst/>
                  </a:prstGeom>
                  <a:noFill/>
                  <a:ln w="28575">
                    <a:solidFill>
                      <a:srgbClr val="00FF00"/>
                    </a:solidFill>
                    <a:prstDash val="sysDot"/>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zh-TW" altLang="en-US"/>
                  </a:p>
                </p:txBody>
              </p:sp>
              <p:sp>
                <p:nvSpPr>
                  <p:cNvPr id="13396" name="Text Box 27"/>
                  <p:cNvSpPr txBox="1">
                    <a:spLocks noChangeArrowheads="1"/>
                  </p:cNvSpPr>
                  <p:nvPr/>
                </p:nvSpPr>
                <p:spPr bwMode="auto">
                  <a:xfrm>
                    <a:off x="1413" y="1676"/>
                    <a:ext cx="1009" cy="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eaLnBrk="1" hangingPunct="1"/>
                    <a:r>
                      <a:rPr lang="en-US" altLang="zh-TW" sz="1400" i="1">
                        <a:latin typeface="Arial" charset="0"/>
                      </a:rPr>
                      <a:t>Microglia</a:t>
                    </a:r>
                  </a:p>
                </p:txBody>
              </p:sp>
              <p:sp>
                <p:nvSpPr>
                  <p:cNvPr id="13397" name="Oval 28"/>
                  <p:cNvSpPr>
                    <a:spLocks noChangeArrowheads="1"/>
                  </p:cNvSpPr>
                  <p:nvPr/>
                </p:nvSpPr>
                <p:spPr bwMode="auto">
                  <a:xfrm>
                    <a:off x="1261" y="1048"/>
                    <a:ext cx="404" cy="154"/>
                  </a:xfrm>
                  <a:prstGeom prst="ellipse">
                    <a:avLst/>
                  </a:prstGeom>
                  <a:gradFill rotWithShape="1">
                    <a:gsLst>
                      <a:gs pos="0">
                        <a:srgbClr val="595959"/>
                      </a:gs>
                      <a:gs pos="50000">
                        <a:srgbClr val="C0C0C0"/>
                      </a:gs>
                      <a:gs pos="100000">
                        <a:srgbClr val="595959"/>
                      </a:gs>
                    </a:gsLst>
                    <a:lin ang="5400000" scaled="1"/>
                  </a:gradFill>
                  <a:ln w="12700">
                    <a:solidFill>
                      <a:schemeClr val="tx1"/>
                    </a:solidFill>
                    <a:round/>
                    <a:headEnd/>
                    <a:tailEnd/>
                  </a:ln>
                </p:spPr>
                <p:txBody>
                  <a:bodyPr wrap="none" anchor="ctr"/>
                  <a:lstStyle/>
                  <a:p>
                    <a:endParaRPr lang="zh-TW" altLang="en-US"/>
                  </a:p>
                </p:txBody>
              </p:sp>
              <p:sp>
                <p:nvSpPr>
                  <p:cNvPr id="13398" name="AutoShape 29"/>
                  <p:cNvSpPr>
                    <a:spLocks noChangeArrowheads="1"/>
                  </p:cNvSpPr>
                  <p:nvPr/>
                </p:nvSpPr>
                <p:spPr bwMode="auto">
                  <a:xfrm rot="-9393564">
                    <a:off x="2120" y="500"/>
                    <a:ext cx="404" cy="448"/>
                  </a:xfrm>
                  <a:prstGeom prst="moon">
                    <a:avLst>
                      <a:gd name="adj" fmla="val 55125"/>
                    </a:avLst>
                  </a:prstGeom>
                  <a:gradFill rotWithShape="1">
                    <a:gsLst>
                      <a:gs pos="0">
                        <a:srgbClr val="99CCFF"/>
                      </a:gs>
                      <a:gs pos="50000">
                        <a:srgbClr val="475E76"/>
                      </a:gs>
                      <a:gs pos="100000">
                        <a:srgbClr val="99CCFF"/>
                      </a:gs>
                    </a:gsLst>
                    <a:lin ang="5400000" scaled="1"/>
                  </a:gradFill>
                  <a:ln w="12700" algn="ctr">
                    <a:solidFill>
                      <a:schemeClr val="tx1"/>
                    </a:solidFill>
                    <a:miter lim="800000"/>
                    <a:headEnd/>
                    <a:tailEnd/>
                  </a:ln>
                </p:spPr>
                <p:txBody>
                  <a:bodyPr wrap="none" anchor="ctr"/>
                  <a:lstStyle/>
                  <a:p>
                    <a:endParaRPr lang="zh-TW" altLang="en-US"/>
                  </a:p>
                </p:txBody>
              </p:sp>
              <p:sp>
                <p:nvSpPr>
                  <p:cNvPr id="13399" name="Oval 30"/>
                  <p:cNvSpPr>
                    <a:spLocks noChangeArrowheads="1"/>
                  </p:cNvSpPr>
                  <p:nvPr/>
                </p:nvSpPr>
                <p:spPr bwMode="auto">
                  <a:xfrm rot="2786648">
                    <a:off x="1696" y="1149"/>
                    <a:ext cx="359" cy="188"/>
                  </a:xfrm>
                  <a:prstGeom prst="ellipse">
                    <a:avLst/>
                  </a:prstGeom>
                  <a:gradFill rotWithShape="0">
                    <a:gsLst>
                      <a:gs pos="0">
                        <a:srgbClr val="760076"/>
                      </a:gs>
                      <a:gs pos="50000">
                        <a:srgbClr val="FF00FF"/>
                      </a:gs>
                      <a:gs pos="100000">
                        <a:srgbClr val="760076"/>
                      </a:gs>
                    </a:gsLst>
                    <a:lin ang="5400000" scaled="1"/>
                  </a:gradFill>
                  <a:ln w="12700" algn="ctr">
                    <a:solidFill>
                      <a:schemeClr val="tx1"/>
                    </a:solidFill>
                    <a:round/>
                    <a:headEnd/>
                    <a:tailEnd/>
                  </a:ln>
                </p:spPr>
                <p:txBody>
                  <a:bodyPr wrap="none" anchor="ctr"/>
                  <a:lstStyle/>
                  <a:p>
                    <a:endParaRPr lang="zh-TW" altLang="en-US"/>
                  </a:p>
                </p:txBody>
              </p:sp>
              <p:sp>
                <p:nvSpPr>
                  <p:cNvPr id="13400" name="Text Box 31"/>
                  <p:cNvSpPr txBox="1">
                    <a:spLocks noChangeArrowheads="1"/>
                  </p:cNvSpPr>
                  <p:nvPr/>
                </p:nvSpPr>
                <p:spPr bwMode="auto">
                  <a:xfrm rot="21202357">
                    <a:off x="2119" y="694"/>
                    <a:ext cx="605"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spcBef>
                        <a:spcPct val="50000"/>
                      </a:spcBef>
                    </a:pPr>
                    <a:r>
                      <a:rPr lang="en-US" altLang="zh-TW" sz="1200">
                        <a:solidFill>
                          <a:schemeClr val="bg1"/>
                        </a:solidFill>
                        <a:latin typeface="Arial" charset="0"/>
                      </a:rPr>
                      <a:t>MAC1</a:t>
                    </a:r>
                  </a:p>
                </p:txBody>
              </p:sp>
              <p:sp>
                <p:nvSpPr>
                  <p:cNvPr id="13401" name="Text Box 32"/>
                  <p:cNvSpPr txBox="1">
                    <a:spLocks noChangeArrowheads="1"/>
                  </p:cNvSpPr>
                  <p:nvPr/>
                </p:nvSpPr>
                <p:spPr bwMode="auto">
                  <a:xfrm rot="21162997">
                    <a:off x="1665" y="1187"/>
                    <a:ext cx="504"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spcBef>
                        <a:spcPct val="50000"/>
                      </a:spcBef>
                    </a:pPr>
                    <a:r>
                      <a:rPr lang="en-US" altLang="zh-TW" sz="1200">
                        <a:solidFill>
                          <a:schemeClr val="bg1"/>
                        </a:solidFill>
                        <a:latin typeface="Arial" charset="0"/>
                      </a:rPr>
                      <a:t>TLR4</a:t>
                    </a:r>
                  </a:p>
                </p:txBody>
              </p:sp>
              <p:sp>
                <p:nvSpPr>
                  <p:cNvPr id="13402" name="Text Box 33"/>
                  <p:cNvSpPr txBox="1">
                    <a:spLocks noChangeArrowheads="1"/>
                  </p:cNvSpPr>
                  <p:nvPr/>
                </p:nvSpPr>
                <p:spPr bwMode="auto">
                  <a:xfrm rot="21162997">
                    <a:off x="1413" y="1142"/>
                    <a:ext cx="504"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spcBef>
                        <a:spcPct val="50000"/>
                      </a:spcBef>
                    </a:pPr>
                    <a:endParaRPr lang="zh-TW" altLang="zh-TW" sz="1200">
                      <a:solidFill>
                        <a:schemeClr val="bg1"/>
                      </a:solidFill>
                      <a:latin typeface="Arial" charset="0"/>
                    </a:endParaRPr>
                  </a:p>
                </p:txBody>
              </p:sp>
              <p:sp>
                <p:nvSpPr>
                  <p:cNvPr id="13403" name="Text Box 34"/>
                  <p:cNvSpPr txBox="1">
                    <a:spLocks noChangeArrowheads="1"/>
                  </p:cNvSpPr>
                  <p:nvPr/>
                </p:nvSpPr>
                <p:spPr bwMode="auto">
                  <a:xfrm rot="21162997">
                    <a:off x="1211" y="1035"/>
                    <a:ext cx="504"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spcBef>
                        <a:spcPct val="50000"/>
                      </a:spcBef>
                    </a:pPr>
                    <a:r>
                      <a:rPr lang="en-US" altLang="zh-TW" sz="1200">
                        <a:solidFill>
                          <a:schemeClr val="bg1"/>
                        </a:solidFill>
                        <a:latin typeface="Arial" charset="0"/>
                      </a:rPr>
                      <a:t>LBP</a:t>
                    </a:r>
                  </a:p>
                </p:txBody>
              </p:sp>
            </p:grpSp>
            <p:sp>
              <p:nvSpPr>
                <p:cNvPr id="13384" name="Oval 35"/>
                <p:cNvSpPr>
                  <a:spLocks noChangeArrowheads="1"/>
                </p:cNvSpPr>
                <p:nvPr/>
              </p:nvSpPr>
              <p:spPr bwMode="auto">
                <a:xfrm rot="2786648">
                  <a:off x="1596" y="1155"/>
                  <a:ext cx="188" cy="152"/>
                </a:xfrm>
                <a:prstGeom prst="ellipse">
                  <a:avLst/>
                </a:prstGeom>
                <a:gradFill rotWithShape="1">
                  <a:gsLst>
                    <a:gs pos="0">
                      <a:srgbClr val="007600"/>
                    </a:gs>
                    <a:gs pos="100000">
                      <a:srgbClr val="00FF00"/>
                    </a:gs>
                  </a:gsLst>
                  <a:lin ang="5400000" scaled="1"/>
                </a:gradFill>
                <a:ln w="12700" algn="ctr">
                  <a:solidFill>
                    <a:schemeClr val="tx1"/>
                  </a:solidFill>
                  <a:round/>
                  <a:headEnd/>
                  <a:tailEnd/>
                </a:ln>
              </p:spPr>
              <p:txBody>
                <a:bodyPr rot="10800000" vert="eaVert" wrap="none" anchor="ctr"/>
                <a:lstStyle/>
                <a:p>
                  <a:endParaRPr lang="zh-TW" altLang="zh-TW" sz="3200"/>
                </a:p>
              </p:txBody>
            </p:sp>
          </p:grpSp>
          <p:sp>
            <p:nvSpPr>
              <p:cNvPr id="13382" name="Text Box 36"/>
              <p:cNvSpPr txBox="1">
                <a:spLocks noChangeArrowheads="1"/>
              </p:cNvSpPr>
              <p:nvPr/>
            </p:nvSpPr>
            <p:spPr bwMode="auto">
              <a:xfrm rot="20886681">
                <a:off x="1546" y="1149"/>
                <a:ext cx="339"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r>
                  <a:rPr lang="en-US" altLang="zh-TW" sz="1000">
                    <a:solidFill>
                      <a:schemeClr val="bg1"/>
                    </a:solidFill>
                    <a:latin typeface="Arial" charset="0"/>
                  </a:rPr>
                  <a:t>CD14</a:t>
                </a:r>
              </a:p>
            </p:txBody>
          </p:sp>
        </p:grpSp>
        <p:sp>
          <p:nvSpPr>
            <p:cNvPr id="13380" name="Rectangle 37"/>
            <p:cNvSpPr>
              <a:spLocks noChangeArrowheads="1"/>
            </p:cNvSpPr>
            <p:nvPr/>
          </p:nvSpPr>
          <p:spPr bwMode="auto">
            <a:xfrm>
              <a:off x="3282" y="916"/>
              <a:ext cx="961"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zh-TW" sz="1600">
                  <a:solidFill>
                    <a:srgbClr val="FFFF00"/>
                  </a:solidFill>
                </a:rPr>
                <a:t>PHOX</a:t>
              </a:r>
            </a:p>
          </p:txBody>
        </p:sp>
      </p:grpSp>
      <p:grpSp>
        <p:nvGrpSpPr>
          <p:cNvPr id="7" name="Group 38"/>
          <p:cNvGrpSpPr>
            <a:grpSpLocks/>
          </p:cNvGrpSpPr>
          <p:nvPr/>
        </p:nvGrpSpPr>
        <p:grpSpPr bwMode="auto">
          <a:xfrm>
            <a:off x="4271430" y="2287702"/>
            <a:ext cx="735568" cy="616507"/>
            <a:chOff x="2775" y="1272"/>
            <a:chExt cx="487" cy="363"/>
          </a:xfrm>
        </p:grpSpPr>
        <p:sp>
          <p:nvSpPr>
            <p:cNvPr id="13377" name="AutoShape 39"/>
            <p:cNvSpPr>
              <a:spLocks noChangeArrowheads="1"/>
            </p:cNvSpPr>
            <p:nvPr/>
          </p:nvSpPr>
          <p:spPr bwMode="auto">
            <a:xfrm rot="1800000">
              <a:off x="2775" y="1272"/>
              <a:ext cx="486" cy="363"/>
            </a:xfrm>
            <a:prstGeom prst="irregularSeal2">
              <a:avLst/>
            </a:prstGeom>
            <a:solidFill>
              <a:srgbClr val="FF0000"/>
            </a:solidFill>
            <a:ln w="9525">
              <a:solidFill>
                <a:schemeClr val="tx1"/>
              </a:solidFill>
              <a:miter lim="800000"/>
              <a:headEnd/>
              <a:tailEnd/>
            </a:ln>
          </p:spPr>
          <p:txBody>
            <a:bodyPr wrap="none" anchor="ctr"/>
            <a:lstStyle/>
            <a:p>
              <a:pPr eaLnBrk="1" hangingPunct="1"/>
              <a:endParaRPr lang="zh-TW" altLang="zh-TW" sz="1400">
                <a:latin typeface="Times New Roman" pitchFamily="18" charset="0"/>
              </a:endParaRPr>
            </a:p>
          </p:txBody>
        </p:sp>
        <p:sp>
          <p:nvSpPr>
            <p:cNvPr id="13378" name="Text Box 40"/>
            <p:cNvSpPr txBox="1">
              <a:spLocks noChangeArrowheads="1"/>
            </p:cNvSpPr>
            <p:nvPr/>
          </p:nvSpPr>
          <p:spPr bwMode="auto">
            <a:xfrm>
              <a:off x="2825" y="1362"/>
              <a:ext cx="437" cy="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eaLnBrk="1" hangingPunct="1"/>
              <a:r>
                <a:rPr lang="en-US" altLang="zh-TW" sz="1200">
                  <a:latin typeface="Arial" charset="0"/>
                </a:rPr>
                <a:t>ROS</a:t>
              </a:r>
            </a:p>
            <a:p>
              <a:pPr algn="l" eaLnBrk="1" hangingPunct="1"/>
              <a:endParaRPr lang="en-US" altLang="zh-TW" sz="1200">
                <a:latin typeface="Arial" charset="0"/>
              </a:endParaRPr>
            </a:p>
          </p:txBody>
        </p:sp>
      </p:grpSp>
      <p:sp>
        <p:nvSpPr>
          <p:cNvPr id="1982505" name="Text Box 41"/>
          <p:cNvSpPr txBox="1">
            <a:spLocks noChangeArrowheads="1"/>
          </p:cNvSpPr>
          <p:nvPr/>
        </p:nvSpPr>
        <p:spPr bwMode="auto">
          <a:xfrm>
            <a:off x="5867929" y="2846461"/>
            <a:ext cx="8382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eaLnBrk="1" hangingPunct="1"/>
            <a:r>
              <a:rPr lang="en-US" altLang="zh-TW" sz="1400">
                <a:solidFill>
                  <a:schemeClr val="bg1"/>
                </a:solidFill>
                <a:latin typeface="Arial" charset="0"/>
              </a:rPr>
              <a:t>H</a:t>
            </a:r>
            <a:r>
              <a:rPr lang="en-US" altLang="zh-TW" sz="1400" baseline="-25000">
                <a:solidFill>
                  <a:schemeClr val="bg1"/>
                </a:solidFill>
                <a:latin typeface="Arial" charset="0"/>
              </a:rPr>
              <a:t>2</a:t>
            </a:r>
            <a:r>
              <a:rPr lang="en-US" altLang="zh-TW" sz="1400">
                <a:solidFill>
                  <a:schemeClr val="bg1"/>
                </a:solidFill>
                <a:latin typeface="Arial" charset="0"/>
              </a:rPr>
              <a:t>O</a:t>
            </a:r>
            <a:r>
              <a:rPr lang="en-US" altLang="zh-TW" sz="1400" baseline="-25000">
                <a:solidFill>
                  <a:schemeClr val="bg1"/>
                </a:solidFill>
                <a:latin typeface="Arial" charset="0"/>
              </a:rPr>
              <a:t>2</a:t>
            </a:r>
            <a:r>
              <a:rPr lang="en-US" altLang="zh-TW" sz="1600" baseline="-25000">
                <a:solidFill>
                  <a:schemeClr val="bg1"/>
                </a:solidFill>
                <a:latin typeface="Arial" charset="0"/>
              </a:rPr>
              <a:t> </a:t>
            </a:r>
          </a:p>
        </p:txBody>
      </p:sp>
      <p:sp>
        <p:nvSpPr>
          <p:cNvPr id="1982506" name="Line 42"/>
          <p:cNvSpPr>
            <a:spLocks noChangeShapeType="1"/>
          </p:cNvSpPr>
          <p:nvPr/>
        </p:nvSpPr>
        <p:spPr bwMode="auto">
          <a:xfrm flipH="1" flipV="1">
            <a:off x="5006997" y="2695307"/>
            <a:ext cx="936452" cy="302309"/>
          </a:xfrm>
          <a:prstGeom prst="line">
            <a:avLst/>
          </a:prstGeom>
          <a:noFill/>
          <a:ln w="25400">
            <a:solidFill>
              <a:srgbClr val="FFFF00"/>
            </a:solidFill>
            <a:prstDash val="dash"/>
            <a:round/>
            <a:headEnd/>
            <a:tailEnd type="triangle" w="sm" len="med"/>
          </a:ln>
          <a:extLst>
            <a:ext uri="{909E8E84-426E-40DD-AFC4-6F175D3DCCD1}">
              <a14:hiddenFill xmlns:a14="http://schemas.microsoft.com/office/drawing/2010/main" xmlns="">
                <a:noFill/>
              </a14:hiddenFill>
            </a:ext>
          </a:extLst>
        </p:spPr>
        <p:txBody>
          <a:bodyPr/>
          <a:lstStyle/>
          <a:p>
            <a:endParaRPr lang="zh-TW" altLang="en-US"/>
          </a:p>
        </p:txBody>
      </p:sp>
      <p:sp>
        <p:nvSpPr>
          <p:cNvPr id="13325" name="Freeform 43"/>
          <p:cNvSpPr>
            <a:spLocks/>
          </p:cNvSpPr>
          <p:nvPr/>
        </p:nvSpPr>
        <p:spPr bwMode="auto">
          <a:xfrm>
            <a:off x="2403057" y="1565894"/>
            <a:ext cx="1400146" cy="501018"/>
          </a:xfrm>
          <a:custGeom>
            <a:avLst/>
            <a:gdLst>
              <a:gd name="T0" fmla="*/ 0 w 209"/>
              <a:gd name="T1" fmla="*/ 2147483647 h 230"/>
              <a:gd name="T2" fmla="*/ 2147483647 w 209"/>
              <a:gd name="T3" fmla="*/ 0 h 230"/>
              <a:gd name="T4" fmla="*/ 2147483647 w 209"/>
              <a:gd name="T5" fmla="*/ 2147483647 h 230"/>
              <a:gd name="T6" fmla="*/ 2147483647 w 209"/>
              <a:gd name="T7" fmla="*/ 2147483647 h 230"/>
              <a:gd name="T8" fmla="*/ 2147483647 w 209"/>
              <a:gd name="T9" fmla="*/ 2147483647 h 230"/>
              <a:gd name="T10" fmla="*/ 0 w 209"/>
              <a:gd name="T11" fmla="*/ 2147483647 h 230"/>
              <a:gd name="T12" fmla="*/ 0 60000 65536"/>
              <a:gd name="T13" fmla="*/ 0 60000 65536"/>
              <a:gd name="T14" fmla="*/ 0 60000 65536"/>
              <a:gd name="T15" fmla="*/ 0 60000 65536"/>
              <a:gd name="T16" fmla="*/ 0 60000 65536"/>
              <a:gd name="T17" fmla="*/ 0 60000 65536"/>
              <a:gd name="T18" fmla="*/ 0 w 209"/>
              <a:gd name="T19" fmla="*/ 0 h 230"/>
              <a:gd name="T20" fmla="*/ 209 w 209"/>
              <a:gd name="T21" fmla="*/ 230 h 230"/>
            </a:gdLst>
            <a:ahLst/>
            <a:cxnLst>
              <a:cxn ang="T12">
                <a:pos x="T0" y="T1"/>
              </a:cxn>
              <a:cxn ang="T13">
                <a:pos x="T2" y="T3"/>
              </a:cxn>
              <a:cxn ang="T14">
                <a:pos x="T4" y="T5"/>
              </a:cxn>
              <a:cxn ang="T15">
                <a:pos x="T6" y="T7"/>
              </a:cxn>
              <a:cxn ang="T16">
                <a:pos x="T8" y="T9"/>
              </a:cxn>
              <a:cxn ang="T17">
                <a:pos x="T10" y="T11"/>
              </a:cxn>
            </a:cxnLst>
            <a:rect l="T18" t="T19" r="T20" b="T21"/>
            <a:pathLst>
              <a:path w="209" h="230">
                <a:moveTo>
                  <a:pt x="0" y="221"/>
                </a:moveTo>
                <a:lnTo>
                  <a:pt x="202" y="0"/>
                </a:lnTo>
                <a:lnTo>
                  <a:pt x="209" y="9"/>
                </a:lnTo>
                <a:lnTo>
                  <a:pt x="108" y="125"/>
                </a:lnTo>
                <a:lnTo>
                  <a:pt x="7" y="230"/>
                </a:lnTo>
                <a:lnTo>
                  <a:pt x="0" y="221"/>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round/>
                <a:headEnd/>
                <a:tailEnd/>
              </a14:hiddenLine>
            </a:ext>
          </a:extLst>
        </p:spPr>
        <p:txBody>
          <a:bodyPr/>
          <a:lstStyle/>
          <a:p>
            <a:endParaRPr lang="zh-TW" altLang="en-US"/>
          </a:p>
        </p:txBody>
      </p:sp>
      <p:sp>
        <p:nvSpPr>
          <p:cNvPr id="13326" name="Text Box 44"/>
          <p:cNvSpPr txBox="1">
            <a:spLocks noChangeArrowheads="1"/>
          </p:cNvSpPr>
          <p:nvPr/>
        </p:nvSpPr>
        <p:spPr bwMode="auto">
          <a:xfrm rot="-5751958">
            <a:off x="2353758" y="1929001"/>
            <a:ext cx="430887" cy="92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endParaRPr lang="zh-TW" altLang="zh-TW" sz="1600"/>
          </a:p>
        </p:txBody>
      </p:sp>
      <p:sp>
        <p:nvSpPr>
          <p:cNvPr id="1982509" name="Line 45"/>
          <p:cNvSpPr>
            <a:spLocks noChangeShapeType="1"/>
          </p:cNvSpPr>
          <p:nvPr/>
        </p:nvSpPr>
        <p:spPr bwMode="auto">
          <a:xfrm flipH="1">
            <a:off x="6781724" y="2613786"/>
            <a:ext cx="37761" cy="708218"/>
          </a:xfrm>
          <a:prstGeom prst="line">
            <a:avLst/>
          </a:prstGeom>
          <a:noFill/>
          <a:ln w="25400">
            <a:solidFill>
              <a:srgbClr val="FFFF00"/>
            </a:solidFill>
            <a:round/>
            <a:headEnd/>
            <a:tailEnd type="triangle" w="sm" len="med"/>
          </a:ln>
          <a:extLst>
            <a:ext uri="{909E8E84-426E-40DD-AFC4-6F175D3DCCD1}">
              <a14:hiddenFill xmlns:a14="http://schemas.microsoft.com/office/drawing/2010/main" xmlns="">
                <a:noFill/>
              </a14:hiddenFill>
            </a:ext>
          </a:extLst>
        </p:spPr>
        <p:txBody>
          <a:bodyPr/>
          <a:lstStyle/>
          <a:p>
            <a:endParaRPr lang="zh-TW" altLang="en-US"/>
          </a:p>
        </p:txBody>
      </p:sp>
      <p:sp>
        <p:nvSpPr>
          <p:cNvPr id="1982510" name="Text Box 46"/>
          <p:cNvSpPr txBox="1">
            <a:spLocks noChangeArrowheads="1"/>
          </p:cNvSpPr>
          <p:nvPr/>
        </p:nvSpPr>
        <p:spPr bwMode="auto">
          <a:xfrm>
            <a:off x="6582351" y="3350876"/>
            <a:ext cx="70384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eaLnBrk="1" hangingPunct="1"/>
            <a:r>
              <a:rPr lang="en-US" altLang="zh-CN" sz="1800">
                <a:solidFill>
                  <a:schemeClr val="bg1"/>
                </a:solidFill>
                <a:latin typeface="Arial" charset="0"/>
              </a:rPr>
              <a:t>O</a:t>
            </a:r>
            <a:r>
              <a:rPr lang="en-US" altLang="zh-CN" sz="1800" baseline="-25000">
                <a:solidFill>
                  <a:schemeClr val="bg1"/>
                </a:solidFill>
                <a:latin typeface="Arial" charset="0"/>
              </a:rPr>
              <a:t>2 </a:t>
            </a:r>
            <a:r>
              <a:rPr lang="en-US" altLang="zh-CN" sz="1800" baseline="46000">
                <a:solidFill>
                  <a:schemeClr val="bg1"/>
                </a:solidFill>
                <a:latin typeface="Arial" charset="0"/>
              </a:rPr>
              <a:t>• </a:t>
            </a:r>
            <a:r>
              <a:rPr lang="en-US" altLang="zh-CN" sz="1800" baseline="60000">
                <a:solidFill>
                  <a:schemeClr val="bg1"/>
                </a:solidFill>
                <a:latin typeface="Arial" charset="0"/>
              </a:rPr>
              <a:t>–</a:t>
            </a:r>
            <a:endParaRPr lang="en-US" altLang="zh-TW" sz="1800" baseline="60000">
              <a:solidFill>
                <a:schemeClr val="bg1"/>
              </a:solidFill>
              <a:latin typeface="Arial" charset="0"/>
              <a:ea typeface="SimSun" pitchFamily="2" charset="-122"/>
            </a:endParaRPr>
          </a:p>
        </p:txBody>
      </p:sp>
      <p:sp>
        <p:nvSpPr>
          <p:cNvPr id="1982511" name="Text Box 47"/>
          <p:cNvSpPr txBox="1">
            <a:spLocks noChangeArrowheads="1"/>
          </p:cNvSpPr>
          <p:nvPr/>
        </p:nvSpPr>
        <p:spPr bwMode="auto">
          <a:xfrm>
            <a:off x="3751850" y="3921527"/>
            <a:ext cx="78098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eaLnBrk="1" hangingPunct="1"/>
            <a:r>
              <a:rPr lang="en-US" altLang="zh-TW" sz="1600">
                <a:solidFill>
                  <a:srgbClr val="FF9966"/>
                </a:solidFill>
                <a:latin typeface="Arial" charset="0"/>
              </a:rPr>
              <a:t>TNF-</a:t>
            </a:r>
            <a:r>
              <a:rPr lang="en-US" altLang="zh-TW" sz="1600">
                <a:solidFill>
                  <a:srgbClr val="FF9966"/>
                </a:solidFill>
                <a:latin typeface="Arial" charset="0"/>
                <a:sym typeface="Symbol" pitchFamily="18" charset="2"/>
              </a:rPr>
              <a:t></a:t>
            </a:r>
          </a:p>
          <a:p>
            <a:pPr algn="l" eaLnBrk="1" hangingPunct="1"/>
            <a:r>
              <a:rPr lang="en-US" altLang="zh-TW" sz="1600">
                <a:solidFill>
                  <a:srgbClr val="FF9966"/>
                </a:solidFill>
                <a:latin typeface="Arial" charset="0"/>
                <a:sym typeface="Symbol" pitchFamily="18" charset="2"/>
              </a:rPr>
              <a:t> IL-1</a:t>
            </a:r>
            <a:endParaRPr lang="en-US" altLang="zh-TW" sz="1600">
              <a:solidFill>
                <a:srgbClr val="FF9966"/>
              </a:solidFill>
              <a:latin typeface="Arial" charset="0"/>
            </a:endParaRPr>
          </a:p>
        </p:txBody>
      </p:sp>
      <p:sp>
        <p:nvSpPr>
          <p:cNvPr id="1982512" name="Text Box 48"/>
          <p:cNvSpPr txBox="1">
            <a:spLocks noChangeArrowheads="1"/>
          </p:cNvSpPr>
          <p:nvPr/>
        </p:nvSpPr>
        <p:spPr bwMode="auto">
          <a:xfrm>
            <a:off x="5731993" y="3755087"/>
            <a:ext cx="64953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a:r>
              <a:rPr lang="en-US" altLang="zh-TW" sz="1800">
                <a:solidFill>
                  <a:srgbClr val="FF9966"/>
                </a:solidFill>
                <a:latin typeface="Arial" charset="0"/>
              </a:rPr>
              <a:t>NO </a:t>
            </a:r>
            <a:r>
              <a:rPr lang="en-US" altLang="zh-TW" sz="1800" baseline="30000">
                <a:solidFill>
                  <a:srgbClr val="FF9966"/>
                </a:solidFill>
                <a:latin typeface="Arial" charset="0"/>
              </a:rPr>
              <a:t>•</a:t>
            </a:r>
          </a:p>
          <a:p>
            <a:pPr algn="l" eaLnBrk="1" hangingPunct="1"/>
            <a:endParaRPr lang="en-US" altLang="zh-TW" sz="1800">
              <a:solidFill>
                <a:srgbClr val="FF9966"/>
              </a:solidFill>
              <a:latin typeface="Times New Roman" pitchFamily="18" charset="0"/>
            </a:endParaRPr>
          </a:p>
        </p:txBody>
      </p:sp>
      <p:sp>
        <p:nvSpPr>
          <p:cNvPr id="1982513" name="AutoShape 49"/>
          <p:cNvSpPr>
            <a:spLocks/>
          </p:cNvSpPr>
          <p:nvPr/>
        </p:nvSpPr>
        <p:spPr bwMode="auto">
          <a:xfrm rot="4106689">
            <a:off x="6417681" y="3628907"/>
            <a:ext cx="232676" cy="879056"/>
          </a:xfrm>
          <a:prstGeom prst="rightBrace">
            <a:avLst>
              <a:gd name="adj1" fmla="val 35402"/>
              <a:gd name="adj2" fmla="val 50000"/>
            </a:avLst>
          </a:prstGeom>
          <a:noFill/>
          <a:ln w="25400">
            <a:solidFill>
              <a:srgbClr val="FF99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982514" name="Text Box 50"/>
          <p:cNvSpPr txBox="1">
            <a:spLocks noChangeArrowheads="1"/>
          </p:cNvSpPr>
          <p:nvPr/>
        </p:nvSpPr>
        <p:spPr bwMode="auto">
          <a:xfrm>
            <a:off x="6311989" y="4193265"/>
            <a:ext cx="91563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a:r>
              <a:rPr lang="en-US" altLang="zh-TW" sz="1600">
                <a:solidFill>
                  <a:srgbClr val="FF9966"/>
                </a:solidFill>
                <a:latin typeface="Arial" charset="0"/>
              </a:rPr>
              <a:t>ONOO </a:t>
            </a:r>
            <a:r>
              <a:rPr lang="en-US" altLang="zh-TW" sz="1600" baseline="30000">
                <a:solidFill>
                  <a:srgbClr val="FF9966"/>
                </a:solidFill>
                <a:latin typeface="Arial" charset="0"/>
              </a:rPr>
              <a:t>-</a:t>
            </a:r>
          </a:p>
          <a:p>
            <a:pPr algn="l" eaLnBrk="1" hangingPunct="1"/>
            <a:endParaRPr lang="en-US" altLang="zh-TW" sz="1600">
              <a:solidFill>
                <a:srgbClr val="FF9966"/>
              </a:solidFill>
              <a:latin typeface="Times New Roman" pitchFamily="18" charset="0"/>
            </a:endParaRPr>
          </a:p>
        </p:txBody>
      </p:sp>
      <p:sp>
        <p:nvSpPr>
          <p:cNvPr id="13333" name="Text Box 51"/>
          <p:cNvSpPr txBox="1">
            <a:spLocks noChangeArrowheads="1"/>
          </p:cNvSpPr>
          <p:nvPr/>
        </p:nvSpPr>
        <p:spPr bwMode="auto">
          <a:xfrm>
            <a:off x="4052421" y="4103251"/>
            <a:ext cx="18473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eaLnBrk="1" hangingPunct="1"/>
            <a:endParaRPr lang="zh-TW" altLang="zh-TW" sz="2400">
              <a:latin typeface="Times New Roman" pitchFamily="18" charset="0"/>
            </a:endParaRPr>
          </a:p>
        </p:txBody>
      </p:sp>
      <p:sp>
        <p:nvSpPr>
          <p:cNvPr id="1982516" name="Line 52"/>
          <p:cNvSpPr>
            <a:spLocks noChangeShapeType="1"/>
          </p:cNvSpPr>
          <p:nvPr/>
        </p:nvSpPr>
        <p:spPr bwMode="auto">
          <a:xfrm>
            <a:off x="4282002" y="4356308"/>
            <a:ext cx="457653" cy="458559"/>
          </a:xfrm>
          <a:prstGeom prst="line">
            <a:avLst/>
          </a:prstGeom>
          <a:noFill/>
          <a:ln w="25400">
            <a:solidFill>
              <a:srgbClr val="FF6600"/>
            </a:solidFill>
            <a:round/>
            <a:headEnd/>
            <a:tailEnd type="triangle" w="sm" len="med"/>
          </a:ln>
          <a:extLst>
            <a:ext uri="{909E8E84-426E-40DD-AFC4-6F175D3DCCD1}">
              <a14:hiddenFill xmlns:a14="http://schemas.microsoft.com/office/drawing/2010/main" xmlns="">
                <a:noFill/>
              </a14:hiddenFill>
            </a:ext>
          </a:extLst>
        </p:spPr>
        <p:txBody>
          <a:bodyPr/>
          <a:lstStyle/>
          <a:p>
            <a:endParaRPr lang="zh-TW" altLang="en-US"/>
          </a:p>
        </p:txBody>
      </p:sp>
      <p:sp>
        <p:nvSpPr>
          <p:cNvPr id="1982517" name="Line 53"/>
          <p:cNvSpPr>
            <a:spLocks noChangeShapeType="1"/>
          </p:cNvSpPr>
          <p:nvPr/>
        </p:nvSpPr>
        <p:spPr bwMode="auto">
          <a:xfrm flipH="1">
            <a:off x="6186625" y="4488781"/>
            <a:ext cx="415362" cy="380434"/>
          </a:xfrm>
          <a:prstGeom prst="line">
            <a:avLst/>
          </a:prstGeom>
          <a:noFill/>
          <a:ln w="25400">
            <a:solidFill>
              <a:srgbClr val="FF6600"/>
            </a:solidFill>
            <a:round/>
            <a:headEnd/>
            <a:tailEnd type="triangle" w="sm" len="med"/>
          </a:ln>
          <a:extLst>
            <a:ext uri="{909E8E84-426E-40DD-AFC4-6F175D3DCCD1}">
              <a14:hiddenFill xmlns:a14="http://schemas.microsoft.com/office/drawing/2010/main" xmlns="">
                <a:noFill/>
              </a14:hiddenFill>
            </a:ext>
          </a:extLst>
        </p:spPr>
        <p:txBody>
          <a:bodyPr/>
          <a:lstStyle/>
          <a:p>
            <a:endParaRPr lang="zh-TW" altLang="en-US"/>
          </a:p>
        </p:txBody>
      </p:sp>
      <p:sp>
        <p:nvSpPr>
          <p:cNvPr id="1982518" name="Line 54"/>
          <p:cNvSpPr>
            <a:spLocks noChangeShapeType="1"/>
          </p:cNvSpPr>
          <p:nvPr/>
        </p:nvSpPr>
        <p:spPr bwMode="auto">
          <a:xfrm flipH="1">
            <a:off x="6324072" y="2613785"/>
            <a:ext cx="422914" cy="276833"/>
          </a:xfrm>
          <a:prstGeom prst="line">
            <a:avLst/>
          </a:prstGeom>
          <a:noFill/>
          <a:ln w="25400">
            <a:solidFill>
              <a:srgbClr val="FFFF00"/>
            </a:solidFill>
            <a:round/>
            <a:headEnd/>
            <a:tailEnd type="triangle" w="sm" len="med"/>
          </a:ln>
          <a:extLst>
            <a:ext uri="{909E8E84-426E-40DD-AFC4-6F175D3DCCD1}">
              <a14:hiddenFill xmlns:a14="http://schemas.microsoft.com/office/drawing/2010/main" xmlns="">
                <a:noFill/>
              </a14:hiddenFill>
            </a:ext>
          </a:extLst>
        </p:spPr>
        <p:txBody>
          <a:bodyPr/>
          <a:lstStyle/>
          <a:p>
            <a:endParaRPr lang="zh-TW" altLang="en-US"/>
          </a:p>
        </p:txBody>
      </p:sp>
      <p:sp>
        <p:nvSpPr>
          <p:cNvPr id="1982519" name="Text Box 55"/>
          <p:cNvSpPr txBox="1">
            <a:spLocks noChangeArrowheads="1"/>
          </p:cNvSpPr>
          <p:nvPr/>
        </p:nvSpPr>
        <p:spPr bwMode="auto">
          <a:xfrm>
            <a:off x="1382023" y="3918130"/>
            <a:ext cx="23169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eaLnBrk="1" hangingPunct="1"/>
            <a:r>
              <a:rPr lang="en-US" altLang="zh-TW" sz="1600">
                <a:solidFill>
                  <a:srgbClr val="66FF33"/>
                </a:solidFill>
                <a:latin typeface="Arial" charset="0"/>
              </a:rPr>
              <a:t>2) </a:t>
            </a:r>
            <a:r>
              <a:rPr lang="en-US" altLang="zh-TW" sz="1800">
                <a:solidFill>
                  <a:srgbClr val="66FF33"/>
                </a:solidFill>
                <a:latin typeface="Arial" charset="0"/>
              </a:rPr>
              <a:t>Gene Expression</a:t>
            </a:r>
          </a:p>
        </p:txBody>
      </p:sp>
      <p:sp>
        <p:nvSpPr>
          <p:cNvPr id="1982520" name="AutoShape 56"/>
          <p:cNvSpPr>
            <a:spLocks/>
          </p:cNvSpPr>
          <p:nvPr/>
        </p:nvSpPr>
        <p:spPr bwMode="auto">
          <a:xfrm>
            <a:off x="3505654" y="3456174"/>
            <a:ext cx="305102" cy="1066574"/>
          </a:xfrm>
          <a:prstGeom prst="leftBrace">
            <a:avLst>
              <a:gd name="adj1" fmla="val 25908"/>
              <a:gd name="adj2" fmla="val 50000"/>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982521" name="Text Box 57"/>
          <p:cNvSpPr txBox="1">
            <a:spLocks noChangeArrowheads="1"/>
          </p:cNvSpPr>
          <p:nvPr/>
        </p:nvSpPr>
        <p:spPr bwMode="auto">
          <a:xfrm>
            <a:off x="6345218" y="5191904"/>
            <a:ext cx="196399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eaLnBrk="1" hangingPunct="1"/>
            <a:r>
              <a:rPr lang="en-US" altLang="zh-TW" sz="1600">
                <a:solidFill>
                  <a:srgbClr val="FFFF00"/>
                </a:solidFill>
                <a:latin typeface="Arial" charset="0"/>
              </a:rPr>
              <a:t>1) </a:t>
            </a:r>
            <a:r>
              <a:rPr lang="en-US" altLang="zh-TW" sz="1800">
                <a:solidFill>
                  <a:srgbClr val="FFFF00"/>
                </a:solidFill>
                <a:latin typeface="Arial" charset="0"/>
              </a:rPr>
              <a:t>Neurotoxicity</a:t>
            </a:r>
            <a:r>
              <a:rPr lang="en-US" altLang="zh-TW" sz="1800">
                <a:solidFill>
                  <a:schemeClr val="bg1"/>
                </a:solidFill>
                <a:latin typeface="Arial" charset="0"/>
              </a:rPr>
              <a:t> </a:t>
            </a:r>
          </a:p>
        </p:txBody>
      </p:sp>
      <p:grpSp>
        <p:nvGrpSpPr>
          <p:cNvPr id="8" name="Group 58"/>
          <p:cNvGrpSpPr>
            <a:grpSpLocks/>
          </p:cNvGrpSpPr>
          <p:nvPr/>
        </p:nvGrpSpPr>
        <p:grpSpPr bwMode="auto">
          <a:xfrm>
            <a:off x="3776016" y="3109708"/>
            <a:ext cx="1101087" cy="482336"/>
            <a:chOff x="1827" y="2595"/>
            <a:chExt cx="816" cy="384"/>
          </a:xfrm>
        </p:grpSpPr>
        <p:sp>
          <p:nvSpPr>
            <p:cNvPr id="13374" name="Oval 59"/>
            <p:cNvSpPr>
              <a:spLocks noChangeArrowheads="1"/>
            </p:cNvSpPr>
            <p:nvPr/>
          </p:nvSpPr>
          <p:spPr bwMode="auto">
            <a:xfrm>
              <a:off x="1827" y="2595"/>
              <a:ext cx="816" cy="384"/>
            </a:xfrm>
            <a:prstGeom prst="ellipse">
              <a:avLst/>
            </a:prstGeom>
            <a:gradFill rotWithShape="1">
              <a:gsLst>
                <a:gs pos="0">
                  <a:srgbClr val="76475E"/>
                </a:gs>
                <a:gs pos="50000">
                  <a:srgbClr val="FF99CC"/>
                </a:gs>
                <a:gs pos="100000">
                  <a:srgbClr val="76475E"/>
                </a:gs>
              </a:gsLst>
              <a:lin ang="5400000" scaled="1"/>
            </a:gradFill>
            <a:ln>
              <a:noFill/>
            </a:ln>
            <a:extLst>
              <a:ext uri="{91240B29-F687-4F45-9708-019B960494DF}">
                <a14:hiddenLine xmlns:a14="http://schemas.microsoft.com/office/drawing/2010/main" xmlns="" w="12700" algn="ctr">
                  <a:solidFill>
                    <a:srgbClr val="000000"/>
                  </a:solidFill>
                  <a:round/>
                  <a:headEnd/>
                  <a:tailEnd/>
                </a14:hiddenLine>
              </a:ext>
            </a:extLst>
          </p:spPr>
          <p:txBody>
            <a:bodyPr wrap="none" anchor="ctr"/>
            <a:lstStyle/>
            <a:p>
              <a:endParaRPr lang="zh-TW" altLang="en-US"/>
            </a:p>
          </p:txBody>
        </p:sp>
        <p:pic>
          <p:nvPicPr>
            <p:cNvPr id="13375" name="Picture 60" descr="dna10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V="1">
              <a:off x="1923" y="2787"/>
              <a:ext cx="576" cy="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76" name="Text Box 61"/>
            <p:cNvSpPr txBox="1">
              <a:spLocks noChangeArrowheads="1"/>
            </p:cNvSpPr>
            <p:nvPr/>
          </p:nvSpPr>
          <p:spPr bwMode="auto">
            <a:xfrm>
              <a:off x="1827" y="2644"/>
              <a:ext cx="768"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spcBef>
                  <a:spcPct val="50000"/>
                </a:spcBef>
              </a:pPr>
              <a:r>
                <a:rPr lang="en-US" altLang="zh-TW" sz="1200">
                  <a:solidFill>
                    <a:srgbClr val="0000FF"/>
                  </a:solidFill>
                  <a:latin typeface="Arial" charset="0"/>
                </a:rPr>
                <a:t>NF-kB,AP-1</a:t>
              </a:r>
            </a:p>
          </p:txBody>
        </p:sp>
      </p:grpSp>
      <p:grpSp>
        <p:nvGrpSpPr>
          <p:cNvPr id="9" name="Group 62"/>
          <p:cNvGrpSpPr>
            <a:grpSpLocks/>
          </p:cNvGrpSpPr>
          <p:nvPr/>
        </p:nvGrpSpPr>
        <p:grpSpPr bwMode="auto">
          <a:xfrm>
            <a:off x="3961797" y="1576084"/>
            <a:ext cx="685724" cy="304008"/>
            <a:chOff x="1167" y="2253"/>
            <a:chExt cx="576" cy="174"/>
          </a:xfrm>
        </p:grpSpPr>
        <p:sp>
          <p:nvSpPr>
            <p:cNvPr id="13372" name="Oval 63"/>
            <p:cNvSpPr>
              <a:spLocks noChangeArrowheads="1"/>
            </p:cNvSpPr>
            <p:nvPr/>
          </p:nvSpPr>
          <p:spPr bwMode="auto">
            <a:xfrm>
              <a:off x="1317" y="2253"/>
              <a:ext cx="384" cy="174"/>
            </a:xfrm>
            <a:prstGeom prst="ellipse">
              <a:avLst/>
            </a:prstGeom>
            <a:gradFill rotWithShape="1">
              <a:gsLst>
                <a:gs pos="0">
                  <a:srgbClr val="762525"/>
                </a:gs>
                <a:gs pos="50000">
                  <a:srgbClr val="FF5050"/>
                </a:gs>
                <a:gs pos="100000">
                  <a:srgbClr val="762525"/>
                </a:gs>
              </a:gsLst>
              <a:lin ang="5400000" scaled="1"/>
            </a:gradFill>
            <a:ln w="12700" algn="ctr">
              <a:solidFill>
                <a:schemeClr val="tx1"/>
              </a:solidFill>
              <a:round/>
              <a:headEnd/>
              <a:tailEnd/>
            </a:ln>
          </p:spPr>
          <p:txBody>
            <a:bodyPr wrap="none" anchor="ctr"/>
            <a:lstStyle/>
            <a:p>
              <a:endParaRPr lang="zh-TW" altLang="en-US"/>
            </a:p>
          </p:txBody>
        </p:sp>
        <p:sp>
          <p:nvSpPr>
            <p:cNvPr id="13373" name="Text Box 64"/>
            <p:cNvSpPr txBox="1">
              <a:spLocks noChangeArrowheads="1"/>
            </p:cNvSpPr>
            <p:nvPr/>
          </p:nvSpPr>
          <p:spPr bwMode="auto">
            <a:xfrm>
              <a:off x="1167" y="2265"/>
              <a:ext cx="576"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spcBef>
                  <a:spcPct val="50000"/>
                </a:spcBef>
              </a:pPr>
              <a:r>
                <a:rPr lang="en-US" altLang="zh-TW" sz="1000"/>
                <a:t>      </a:t>
              </a:r>
              <a:r>
                <a:rPr lang="en-US" altLang="zh-TW" sz="1000">
                  <a:latin typeface="Arial" charset="0"/>
                </a:rPr>
                <a:t>PKC</a:t>
              </a:r>
            </a:p>
          </p:txBody>
        </p:sp>
      </p:grpSp>
      <p:sp>
        <p:nvSpPr>
          <p:cNvPr id="1982529" name="Line 65"/>
          <p:cNvSpPr>
            <a:spLocks noChangeShapeType="1"/>
          </p:cNvSpPr>
          <p:nvPr/>
        </p:nvSpPr>
        <p:spPr bwMode="auto">
          <a:xfrm>
            <a:off x="3733725" y="1397755"/>
            <a:ext cx="457654" cy="229279"/>
          </a:xfrm>
          <a:prstGeom prst="line">
            <a:avLst/>
          </a:prstGeom>
          <a:noFill/>
          <a:ln w="28575">
            <a:solidFill>
              <a:srgbClr val="FFFF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1982530" name="Line 66"/>
          <p:cNvSpPr>
            <a:spLocks noChangeShapeType="1"/>
          </p:cNvSpPr>
          <p:nvPr/>
        </p:nvSpPr>
        <p:spPr bwMode="auto">
          <a:xfrm>
            <a:off x="4572001" y="1779887"/>
            <a:ext cx="610204" cy="151155"/>
          </a:xfrm>
          <a:prstGeom prst="line">
            <a:avLst/>
          </a:prstGeom>
          <a:noFill/>
          <a:ln w="28575">
            <a:solidFill>
              <a:srgbClr val="FFFF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1982531" name="Line 67"/>
          <p:cNvSpPr>
            <a:spLocks noChangeShapeType="1"/>
          </p:cNvSpPr>
          <p:nvPr/>
        </p:nvSpPr>
        <p:spPr bwMode="auto">
          <a:xfrm>
            <a:off x="4191378" y="3530902"/>
            <a:ext cx="0" cy="305706"/>
          </a:xfrm>
          <a:prstGeom prst="line">
            <a:avLst/>
          </a:prstGeom>
          <a:noFill/>
          <a:ln w="25400">
            <a:solidFill>
              <a:srgbClr val="FF6600"/>
            </a:solidFill>
            <a:round/>
            <a:headEnd/>
            <a:tailEnd type="triangle" w="sm" len="med"/>
          </a:ln>
          <a:extLst>
            <a:ext uri="{909E8E84-426E-40DD-AFC4-6F175D3DCCD1}">
              <a14:hiddenFill xmlns:a14="http://schemas.microsoft.com/office/drawing/2010/main" xmlns="">
                <a:noFill/>
              </a14:hiddenFill>
            </a:ext>
          </a:extLst>
        </p:spPr>
        <p:txBody>
          <a:bodyPr/>
          <a:lstStyle/>
          <a:p>
            <a:endParaRPr lang="zh-TW" altLang="en-US"/>
          </a:p>
        </p:txBody>
      </p:sp>
      <p:sp>
        <p:nvSpPr>
          <p:cNvPr id="1982532" name="Freeform 68"/>
          <p:cNvSpPr>
            <a:spLocks/>
          </p:cNvSpPr>
          <p:nvPr/>
        </p:nvSpPr>
        <p:spPr bwMode="auto">
          <a:xfrm>
            <a:off x="4490439" y="4651823"/>
            <a:ext cx="806557" cy="460257"/>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rgbClr val="FF0000"/>
          </a:solidFill>
          <a:ln w="12700">
            <a:solidFill>
              <a:srgbClr val="FF0000"/>
            </a:solidFill>
            <a:round/>
            <a:headEnd/>
            <a:tailEnd/>
          </a:ln>
        </p:spPr>
        <p:txBody>
          <a:bodyPr/>
          <a:lstStyle/>
          <a:p>
            <a:endParaRPr lang="zh-TW" altLang="en-US"/>
          </a:p>
        </p:txBody>
      </p:sp>
      <p:sp>
        <p:nvSpPr>
          <p:cNvPr id="1982533" name="Freeform 69"/>
          <p:cNvSpPr>
            <a:spLocks/>
          </p:cNvSpPr>
          <p:nvPr/>
        </p:nvSpPr>
        <p:spPr bwMode="auto">
          <a:xfrm>
            <a:off x="4861999" y="4981306"/>
            <a:ext cx="803536" cy="460257"/>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rgbClr val="FF0000"/>
          </a:solidFill>
          <a:ln w="12700">
            <a:solidFill>
              <a:srgbClr val="FF0000"/>
            </a:solidFill>
            <a:round/>
            <a:headEnd/>
            <a:tailEnd/>
          </a:ln>
        </p:spPr>
        <p:txBody>
          <a:bodyPr/>
          <a:lstStyle/>
          <a:p>
            <a:endParaRPr lang="zh-TW" altLang="en-US"/>
          </a:p>
        </p:txBody>
      </p:sp>
      <p:sp>
        <p:nvSpPr>
          <p:cNvPr id="1982534" name="Freeform 70"/>
          <p:cNvSpPr>
            <a:spLocks/>
          </p:cNvSpPr>
          <p:nvPr/>
        </p:nvSpPr>
        <p:spPr bwMode="auto">
          <a:xfrm rot="5400000" flipH="1">
            <a:off x="4339405" y="5272176"/>
            <a:ext cx="791438" cy="471247"/>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rgbClr val="FF0000"/>
          </a:solidFill>
          <a:ln w="12700">
            <a:solidFill>
              <a:srgbClr val="FF0000"/>
            </a:solidFill>
            <a:round/>
            <a:headEnd/>
            <a:tailEnd/>
          </a:ln>
        </p:spPr>
        <p:txBody>
          <a:bodyPr/>
          <a:lstStyle/>
          <a:p>
            <a:endParaRPr lang="zh-TW" altLang="en-US"/>
          </a:p>
        </p:txBody>
      </p:sp>
      <p:sp>
        <p:nvSpPr>
          <p:cNvPr id="1982535" name="Freeform 71"/>
          <p:cNvSpPr>
            <a:spLocks/>
          </p:cNvSpPr>
          <p:nvPr/>
        </p:nvSpPr>
        <p:spPr bwMode="auto">
          <a:xfrm flipH="1">
            <a:off x="4707938" y="5903519"/>
            <a:ext cx="806557" cy="460258"/>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rgbClr val="FF0000"/>
          </a:solidFill>
          <a:ln w="12700">
            <a:solidFill>
              <a:srgbClr val="FF0000"/>
            </a:solidFill>
            <a:round/>
            <a:headEnd/>
            <a:tailEnd/>
          </a:ln>
        </p:spPr>
        <p:txBody>
          <a:bodyPr/>
          <a:lstStyle/>
          <a:p>
            <a:endParaRPr lang="zh-TW" altLang="en-US"/>
          </a:p>
        </p:txBody>
      </p:sp>
      <p:sp>
        <p:nvSpPr>
          <p:cNvPr id="1982536" name="Freeform 72"/>
          <p:cNvSpPr>
            <a:spLocks/>
          </p:cNvSpPr>
          <p:nvPr/>
        </p:nvSpPr>
        <p:spPr bwMode="auto">
          <a:xfrm flipH="1">
            <a:off x="5508452" y="4680696"/>
            <a:ext cx="803536" cy="460258"/>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rgbClr val="FF0000"/>
          </a:solidFill>
          <a:ln w="12700">
            <a:solidFill>
              <a:srgbClr val="FF0000"/>
            </a:solidFill>
            <a:round/>
            <a:headEnd/>
            <a:tailEnd/>
          </a:ln>
        </p:spPr>
        <p:txBody>
          <a:bodyPr/>
          <a:lstStyle/>
          <a:p>
            <a:endParaRPr lang="zh-TW" altLang="en-US"/>
          </a:p>
        </p:txBody>
      </p:sp>
      <p:sp>
        <p:nvSpPr>
          <p:cNvPr id="1982537" name="Freeform 73"/>
          <p:cNvSpPr>
            <a:spLocks/>
          </p:cNvSpPr>
          <p:nvPr/>
        </p:nvSpPr>
        <p:spPr bwMode="auto">
          <a:xfrm flipH="1">
            <a:off x="4783457" y="5475531"/>
            <a:ext cx="803536" cy="460258"/>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rgbClr val="FF0000"/>
          </a:solidFill>
          <a:ln w="12700">
            <a:solidFill>
              <a:srgbClr val="FF0000"/>
            </a:solidFill>
            <a:round/>
            <a:headEnd/>
            <a:tailEnd/>
          </a:ln>
        </p:spPr>
        <p:txBody>
          <a:bodyPr/>
          <a:lstStyle/>
          <a:p>
            <a:endParaRPr lang="zh-TW" altLang="en-US"/>
          </a:p>
        </p:txBody>
      </p:sp>
      <p:sp>
        <p:nvSpPr>
          <p:cNvPr id="1982538" name="Freeform 74"/>
          <p:cNvSpPr>
            <a:spLocks/>
          </p:cNvSpPr>
          <p:nvPr/>
        </p:nvSpPr>
        <p:spPr bwMode="auto">
          <a:xfrm rot="-5400000">
            <a:off x="5644396" y="5272176"/>
            <a:ext cx="791438" cy="471247"/>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rgbClr val="FF0000"/>
          </a:solidFill>
          <a:ln w="12700">
            <a:solidFill>
              <a:srgbClr val="FF0000"/>
            </a:solidFill>
            <a:round/>
            <a:headEnd/>
            <a:tailEnd/>
          </a:ln>
        </p:spPr>
        <p:txBody>
          <a:bodyPr/>
          <a:lstStyle/>
          <a:p>
            <a:endParaRPr lang="zh-TW" altLang="en-US"/>
          </a:p>
        </p:txBody>
      </p:sp>
      <p:sp>
        <p:nvSpPr>
          <p:cNvPr id="1982539" name="Freeform 75"/>
          <p:cNvSpPr>
            <a:spLocks/>
          </p:cNvSpPr>
          <p:nvPr/>
        </p:nvSpPr>
        <p:spPr bwMode="auto">
          <a:xfrm>
            <a:off x="5369496" y="5740476"/>
            <a:ext cx="805046" cy="460258"/>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rgbClr val="FF0000"/>
          </a:solidFill>
          <a:ln w="12700">
            <a:solidFill>
              <a:srgbClr val="FF0000"/>
            </a:solidFill>
            <a:round/>
            <a:headEnd/>
            <a:tailEnd/>
          </a:ln>
        </p:spPr>
        <p:txBody>
          <a:bodyPr/>
          <a:lstStyle/>
          <a:p>
            <a:endParaRPr lang="zh-TW" altLang="en-US"/>
          </a:p>
        </p:txBody>
      </p:sp>
      <p:sp>
        <p:nvSpPr>
          <p:cNvPr id="1982540" name="Freeform 76"/>
          <p:cNvSpPr>
            <a:spLocks/>
          </p:cNvSpPr>
          <p:nvPr/>
        </p:nvSpPr>
        <p:spPr bwMode="auto">
          <a:xfrm rot="-5400000">
            <a:off x="5167958" y="5490417"/>
            <a:ext cx="789739" cy="471247"/>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rgbClr val="FF0000"/>
          </a:solidFill>
          <a:ln w="12700">
            <a:solidFill>
              <a:srgbClr val="FF0000"/>
            </a:solidFill>
            <a:round/>
            <a:headEnd/>
            <a:tailEnd/>
          </a:ln>
        </p:spPr>
        <p:txBody>
          <a:bodyPr/>
          <a:lstStyle/>
          <a:p>
            <a:endParaRPr lang="zh-TW" altLang="en-US"/>
          </a:p>
        </p:txBody>
      </p:sp>
      <p:sp>
        <p:nvSpPr>
          <p:cNvPr id="1982541" name="Freeform 77"/>
          <p:cNvSpPr>
            <a:spLocks/>
          </p:cNvSpPr>
          <p:nvPr/>
        </p:nvSpPr>
        <p:spPr bwMode="auto">
          <a:xfrm>
            <a:off x="5441995" y="5874647"/>
            <a:ext cx="805046" cy="460257"/>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chemeClr val="hlink"/>
          </a:solidFill>
          <a:ln w="12700">
            <a:solidFill>
              <a:schemeClr val="hlink"/>
            </a:solidFill>
            <a:prstDash val="dashDot"/>
            <a:round/>
            <a:headEnd/>
            <a:tailEnd/>
          </a:ln>
        </p:spPr>
        <p:txBody>
          <a:bodyPr/>
          <a:lstStyle/>
          <a:p>
            <a:endParaRPr lang="zh-TW" altLang="en-US"/>
          </a:p>
        </p:txBody>
      </p:sp>
      <p:sp>
        <p:nvSpPr>
          <p:cNvPr id="1982542" name="Freeform 78"/>
          <p:cNvSpPr>
            <a:spLocks/>
          </p:cNvSpPr>
          <p:nvPr/>
        </p:nvSpPr>
        <p:spPr bwMode="auto">
          <a:xfrm rot="-5400000">
            <a:off x="5716896" y="5243305"/>
            <a:ext cx="791438" cy="471247"/>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chemeClr val="hlink"/>
          </a:solidFill>
          <a:ln w="12700">
            <a:solidFill>
              <a:schemeClr val="hlink"/>
            </a:solidFill>
            <a:prstDash val="dashDot"/>
            <a:round/>
            <a:headEnd/>
            <a:tailEnd/>
          </a:ln>
        </p:spPr>
        <p:txBody>
          <a:bodyPr/>
          <a:lstStyle/>
          <a:p>
            <a:endParaRPr lang="zh-TW" altLang="en-US"/>
          </a:p>
        </p:txBody>
      </p:sp>
      <p:sp>
        <p:nvSpPr>
          <p:cNvPr id="1982543" name="Freeform 79"/>
          <p:cNvSpPr>
            <a:spLocks/>
          </p:cNvSpPr>
          <p:nvPr/>
        </p:nvSpPr>
        <p:spPr bwMode="auto">
          <a:xfrm>
            <a:off x="4717000" y="4977910"/>
            <a:ext cx="803536" cy="460257"/>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chemeClr val="hlink"/>
          </a:solidFill>
          <a:ln w="12700">
            <a:solidFill>
              <a:schemeClr val="hlink"/>
            </a:solidFill>
            <a:prstDash val="dashDot"/>
            <a:round/>
            <a:headEnd/>
            <a:tailEnd/>
          </a:ln>
        </p:spPr>
        <p:txBody>
          <a:bodyPr/>
          <a:lstStyle/>
          <a:p>
            <a:endParaRPr lang="zh-TW" altLang="en-US"/>
          </a:p>
        </p:txBody>
      </p:sp>
      <p:sp>
        <p:nvSpPr>
          <p:cNvPr id="1982544" name="Freeform 80"/>
          <p:cNvSpPr>
            <a:spLocks/>
          </p:cNvSpPr>
          <p:nvPr/>
        </p:nvSpPr>
        <p:spPr bwMode="auto">
          <a:xfrm flipH="1">
            <a:off x="4922415" y="5548560"/>
            <a:ext cx="803536" cy="460257"/>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chemeClr val="hlink"/>
          </a:solidFill>
          <a:ln w="12700">
            <a:solidFill>
              <a:schemeClr val="hlink"/>
            </a:solidFill>
            <a:prstDash val="dashDot"/>
            <a:round/>
            <a:headEnd/>
            <a:tailEnd/>
          </a:ln>
        </p:spPr>
        <p:txBody>
          <a:bodyPr/>
          <a:lstStyle/>
          <a:p>
            <a:endParaRPr lang="zh-TW" altLang="en-US"/>
          </a:p>
        </p:txBody>
      </p:sp>
      <p:sp>
        <p:nvSpPr>
          <p:cNvPr id="1982545" name="Freeform 81"/>
          <p:cNvSpPr>
            <a:spLocks/>
          </p:cNvSpPr>
          <p:nvPr/>
        </p:nvSpPr>
        <p:spPr bwMode="auto">
          <a:xfrm flipH="1">
            <a:off x="4846895" y="5903519"/>
            <a:ext cx="806557" cy="460258"/>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chemeClr val="hlink"/>
          </a:solidFill>
          <a:ln w="12700">
            <a:solidFill>
              <a:schemeClr val="hlink"/>
            </a:solidFill>
            <a:prstDash val="dashDot"/>
            <a:round/>
            <a:headEnd/>
            <a:tailEnd/>
          </a:ln>
        </p:spPr>
        <p:txBody>
          <a:bodyPr/>
          <a:lstStyle/>
          <a:p>
            <a:endParaRPr lang="zh-TW" altLang="en-US"/>
          </a:p>
        </p:txBody>
      </p:sp>
      <p:grpSp>
        <p:nvGrpSpPr>
          <p:cNvPr id="10" name="Group 82"/>
          <p:cNvGrpSpPr>
            <a:grpSpLocks/>
          </p:cNvGrpSpPr>
          <p:nvPr/>
        </p:nvGrpSpPr>
        <p:grpSpPr bwMode="auto">
          <a:xfrm>
            <a:off x="1270253" y="1554004"/>
            <a:ext cx="836765" cy="337974"/>
            <a:chOff x="816" y="817"/>
            <a:chExt cx="554" cy="199"/>
          </a:xfrm>
        </p:grpSpPr>
        <p:sp>
          <p:nvSpPr>
            <p:cNvPr id="13370" name="Text Box 83"/>
            <p:cNvSpPr txBox="1">
              <a:spLocks noChangeArrowheads="1"/>
            </p:cNvSpPr>
            <p:nvPr/>
          </p:nvSpPr>
          <p:spPr bwMode="auto">
            <a:xfrm>
              <a:off x="816" y="817"/>
              <a:ext cx="385" cy="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r>
                <a:rPr lang="en-US" altLang="zh-TW" sz="1600">
                  <a:solidFill>
                    <a:srgbClr val="FFCC00"/>
                  </a:solidFill>
                  <a:latin typeface="Arial" charset="0"/>
                </a:rPr>
                <a:t>LPS</a:t>
              </a:r>
            </a:p>
          </p:txBody>
        </p:sp>
        <p:sp>
          <p:nvSpPr>
            <p:cNvPr id="13371" name="Oval 84"/>
            <p:cNvSpPr>
              <a:spLocks noChangeArrowheads="1"/>
            </p:cNvSpPr>
            <p:nvPr/>
          </p:nvSpPr>
          <p:spPr bwMode="auto">
            <a:xfrm>
              <a:off x="1218" y="895"/>
              <a:ext cx="152" cy="89"/>
            </a:xfrm>
            <a:prstGeom prst="ellipse">
              <a:avLst/>
            </a:prstGeom>
            <a:solidFill>
              <a:srgbClr val="FFCC00"/>
            </a:solidFill>
            <a:ln w="12700">
              <a:solidFill>
                <a:schemeClr val="tx1"/>
              </a:solidFill>
              <a:round/>
              <a:headEnd/>
              <a:tailEnd/>
            </a:ln>
          </p:spPr>
          <p:txBody>
            <a:bodyPr wrap="none" anchor="ctr"/>
            <a:lstStyle/>
            <a:p>
              <a:endParaRPr lang="zh-TW" altLang="en-US"/>
            </a:p>
          </p:txBody>
        </p:sp>
      </p:grpSp>
      <p:grpSp>
        <p:nvGrpSpPr>
          <p:cNvPr id="11" name="Group 85"/>
          <p:cNvGrpSpPr>
            <a:grpSpLocks/>
          </p:cNvGrpSpPr>
          <p:nvPr/>
        </p:nvGrpSpPr>
        <p:grpSpPr bwMode="auto">
          <a:xfrm>
            <a:off x="2603941" y="857676"/>
            <a:ext cx="824682" cy="533287"/>
            <a:chOff x="1724" y="413"/>
            <a:chExt cx="546" cy="314"/>
          </a:xfrm>
        </p:grpSpPr>
        <p:sp>
          <p:nvSpPr>
            <p:cNvPr id="13365" name="Oval 86"/>
            <p:cNvSpPr>
              <a:spLocks noChangeArrowheads="1"/>
            </p:cNvSpPr>
            <p:nvPr/>
          </p:nvSpPr>
          <p:spPr bwMode="auto">
            <a:xfrm>
              <a:off x="1968" y="593"/>
              <a:ext cx="151" cy="89"/>
            </a:xfrm>
            <a:prstGeom prst="ellipse">
              <a:avLst/>
            </a:prstGeom>
            <a:solidFill>
              <a:srgbClr val="FFCC00"/>
            </a:solidFill>
            <a:ln w="12700">
              <a:solidFill>
                <a:schemeClr val="tx1"/>
              </a:solidFill>
              <a:round/>
              <a:headEnd/>
              <a:tailEnd/>
            </a:ln>
          </p:spPr>
          <p:txBody>
            <a:bodyPr wrap="none" anchor="ctr"/>
            <a:lstStyle/>
            <a:p>
              <a:endParaRPr lang="zh-TW" altLang="en-US"/>
            </a:p>
          </p:txBody>
        </p:sp>
        <p:sp>
          <p:nvSpPr>
            <p:cNvPr id="13366" name="Oval 87"/>
            <p:cNvSpPr>
              <a:spLocks noChangeArrowheads="1"/>
            </p:cNvSpPr>
            <p:nvPr/>
          </p:nvSpPr>
          <p:spPr bwMode="auto">
            <a:xfrm>
              <a:off x="2068" y="413"/>
              <a:ext cx="152" cy="90"/>
            </a:xfrm>
            <a:prstGeom prst="ellipse">
              <a:avLst/>
            </a:prstGeom>
            <a:solidFill>
              <a:srgbClr val="FFCC00"/>
            </a:solidFill>
            <a:ln w="12700">
              <a:solidFill>
                <a:schemeClr val="tx1"/>
              </a:solidFill>
              <a:round/>
              <a:headEnd/>
              <a:tailEnd/>
            </a:ln>
          </p:spPr>
          <p:txBody>
            <a:bodyPr wrap="none" anchor="ctr"/>
            <a:lstStyle/>
            <a:p>
              <a:endParaRPr lang="zh-TW" altLang="en-US"/>
            </a:p>
          </p:txBody>
        </p:sp>
        <p:sp>
          <p:nvSpPr>
            <p:cNvPr id="13367" name="Oval 88"/>
            <p:cNvSpPr>
              <a:spLocks noChangeArrowheads="1"/>
            </p:cNvSpPr>
            <p:nvPr/>
          </p:nvSpPr>
          <p:spPr bwMode="auto">
            <a:xfrm>
              <a:off x="2119" y="503"/>
              <a:ext cx="151" cy="90"/>
            </a:xfrm>
            <a:prstGeom prst="ellipse">
              <a:avLst/>
            </a:prstGeom>
            <a:solidFill>
              <a:srgbClr val="FFCC00"/>
            </a:solidFill>
            <a:ln w="12700">
              <a:solidFill>
                <a:schemeClr val="tx1"/>
              </a:solidFill>
              <a:round/>
              <a:headEnd/>
              <a:tailEnd/>
            </a:ln>
          </p:spPr>
          <p:txBody>
            <a:bodyPr wrap="none" anchor="ctr"/>
            <a:lstStyle/>
            <a:p>
              <a:endParaRPr lang="zh-TW" altLang="en-US"/>
            </a:p>
          </p:txBody>
        </p:sp>
        <p:sp>
          <p:nvSpPr>
            <p:cNvPr id="13368" name="Oval 89"/>
            <p:cNvSpPr>
              <a:spLocks noChangeArrowheads="1"/>
            </p:cNvSpPr>
            <p:nvPr/>
          </p:nvSpPr>
          <p:spPr bwMode="auto">
            <a:xfrm>
              <a:off x="2119" y="637"/>
              <a:ext cx="151" cy="90"/>
            </a:xfrm>
            <a:prstGeom prst="ellipse">
              <a:avLst/>
            </a:prstGeom>
            <a:solidFill>
              <a:srgbClr val="FFCC00"/>
            </a:solidFill>
            <a:ln w="12700">
              <a:solidFill>
                <a:schemeClr val="tx1"/>
              </a:solidFill>
              <a:round/>
              <a:headEnd/>
              <a:tailEnd/>
            </a:ln>
          </p:spPr>
          <p:txBody>
            <a:bodyPr wrap="none" anchor="ctr"/>
            <a:lstStyle/>
            <a:p>
              <a:endParaRPr lang="zh-TW" altLang="en-US"/>
            </a:p>
          </p:txBody>
        </p:sp>
        <p:sp>
          <p:nvSpPr>
            <p:cNvPr id="13369" name="Text Box 90"/>
            <p:cNvSpPr txBox="1">
              <a:spLocks noChangeArrowheads="1"/>
            </p:cNvSpPr>
            <p:nvPr/>
          </p:nvSpPr>
          <p:spPr bwMode="auto">
            <a:xfrm>
              <a:off x="1724" y="413"/>
              <a:ext cx="385" cy="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r>
                <a:rPr lang="en-US" altLang="zh-TW" sz="1600">
                  <a:solidFill>
                    <a:srgbClr val="FFCC00"/>
                  </a:solidFill>
                  <a:latin typeface="Arial" charset="0"/>
                </a:rPr>
                <a:t>LPS</a:t>
              </a:r>
            </a:p>
          </p:txBody>
        </p:sp>
      </p:grpSp>
      <p:sp>
        <p:nvSpPr>
          <p:cNvPr id="1982555" name="Line 91"/>
          <p:cNvSpPr>
            <a:spLocks noChangeShapeType="1"/>
          </p:cNvSpPr>
          <p:nvPr/>
        </p:nvSpPr>
        <p:spPr bwMode="auto">
          <a:xfrm>
            <a:off x="4496480" y="2798907"/>
            <a:ext cx="0" cy="304008"/>
          </a:xfrm>
          <a:prstGeom prst="line">
            <a:avLst/>
          </a:prstGeom>
          <a:noFill/>
          <a:ln w="38100">
            <a:solidFill>
              <a:srgbClr val="FF6600"/>
            </a:solidFill>
            <a:round/>
            <a:headEnd/>
            <a:tailEnd type="triangle" w="sm" len="med"/>
          </a:ln>
          <a:extLst>
            <a:ext uri="{909E8E84-426E-40DD-AFC4-6F175D3DCCD1}">
              <a14:hiddenFill xmlns:a14="http://schemas.microsoft.com/office/drawing/2010/main" xmlns="">
                <a:noFill/>
              </a14:hiddenFill>
            </a:ext>
          </a:extLst>
        </p:spPr>
        <p:txBody>
          <a:bodyPr/>
          <a:lstStyle/>
          <a:p>
            <a:endParaRPr lang="zh-TW" altLang="en-US"/>
          </a:p>
        </p:txBody>
      </p:sp>
      <p:sp>
        <p:nvSpPr>
          <p:cNvPr id="1982556" name="Text Box 92"/>
          <p:cNvSpPr txBox="1">
            <a:spLocks noChangeArrowheads="1"/>
          </p:cNvSpPr>
          <p:nvPr/>
        </p:nvSpPr>
        <p:spPr bwMode="auto">
          <a:xfrm>
            <a:off x="4861998" y="6363776"/>
            <a:ext cx="14841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r>
              <a:rPr lang="en-US" altLang="zh-TW" sz="1800">
                <a:solidFill>
                  <a:srgbClr val="FFFF00"/>
                </a:solidFill>
                <a:latin typeface="Arial" charset="0"/>
              </a:rPr>
              <a:t>DA neurons</a:t>
            </a:r>
          </a:p>
        </p:txBody>
      </p:sp>
      <p:sp>
        <p:nvSpPr>
          <p:cNvPr id="1982557" name="Line 93"/>
          <p:cNvSpPr>
            <a:spLocks noChangeShapeType="1"/>
          </p:cNvSpPr>
          <p:nvPr/>
        </p:nvSpPr>
        <p:spPr bwMode="auto">
          <a:xfrm>
            <a:off x="6475112" y="2338650"/>
            <a:ext cx="144999" cy="0"/>
          </a:xfrm>
          <a:prstGeom prst="line">
            <a:avLst/>
          </a:prstGeom>
          <a:noFill/>
          <a:ln w="28575">
            <a:solidFill>
              <a:srgbClr val="FFFF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94" name="投影片編號版面配置區 93"/>
          <p:cNvSpPr>
            <a:spLocks noGrp="1"/>
          </p:cNvSpPr>
          <p:nvPr>
            <p:ph type="sldNum" sz="quarter" idx="12"/>
          </p:nvPr>
        </p:nvSpPr>
        <p:spPr/>
        <p:txBody>
          <a:bodyPr/>
          <a:lstStyle/>
          <a:p>
            <a:pPr>
              <a:defRPr/>
            </a:pPr>
            <a:fld id="{50C135B1-8021-474A-81D0-423E53F017EF}" type="slidenum">
              <a:rPr lang="zh-TW" altLang="en-US" smtClean="0"/>
              <a:pPr>
                <a:defRPr/>
              </a:pPr>
              <a:t>10</a:t>
            </a:fld>
            <a:endParaRPr lang="en-US" altLang="zh-TW"/>
          </a:p>
        </p:txBody>
      </p:sp>
    </p:spTree>
    <p:extLst>
      <p:ext uri="{BB962C8B-B14F-4D97-AF65-F5344CB8AC3E}">
        <p14:creationId xmlns:p14="http://schemas.microsoft.com/office/powerpoint/2010/main" xmlns="" val="37315402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2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2"/>
                                          </p:val>
                                        </p:tav>
                                        <p:tav tm="100000">
                                          <p:val>
                                            <p:strVal val="#ppt_x"/>
                                          </p:val>
                                        </p:tav>
                                      </p:tavLst>
                                    </p:anim>
                                    <p:anim calcmode="lin" valueType="num">
                                      <p:cBhvr>
                                        <p:cTn id="11"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2"/>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982529"/>
                                        </p:tgtEl>
                                        <p:attrNameLst>
                                          <p:attrName>style.visibility</p:attrName>
                                        </p:attrNameLst>
                                      </p:cBhvr>
                                      <p:to>
                                        <p:strVal val="visible"/>
                                      </p:to>
                                    </p:set>
                                    <p:animEffect transition="in" filter="checkerboard(across)">
                                      <p:cBhvr>
                                        <p:cTn id="24" dur="500"/>
                                        <p:tgtEl>
                                          <p:spTgt spid="1982529"/>
                                        </p:tgtEl>
                                      </p:cBhvr>
                                    </p:animEffect>
                                  </p:childTnLst>
                                </p:cTn>
                              </p:par>
                            </p:childTnLst>
                          </p:cTn>
                        </p:par>
                        <p:par>
                          <p:cTn id="25" fill="hold" nodeType="afterGroup">
                            <p:stCondLst>
                              <p:cond delay="500"/>
                            </p:stCondLst>
                            <p:childTnLst>
                              <p:par>
                                <p:cTn id="26" presetID="5" presetClass="entr" presetSubtype="1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childTnLst>
                          </p:cTn>
                        </p:par>
                        <p:par>
                          <p:cTn id="29" fill="hold" nodeType="afterGroup">
                            <p:stCondLst>
                              <p:cond delay="1000"/>
                            </p:stCondLst>
                            <p:childTnLst>
                              <p:par>
                                <p:cTn id="30" presetID="5" presetClass="entr" presetSubtype="10" fill="hold" grpId="0" nodeType="afterEffect">
                                  <p:stCondLst>
                                    <p:cond delay="0"/>
                                  </p:stCondLst>
                                  <p:childTnLst>
                                    <p:set>
                                      <p:cBhvr>
                                        <p:cTn id="31" dur="1" fill="hold">
                                          <p:stCondLst>
                                            <p:cond delay="0"/>
                                          </p:stCondLst>
                                        </p:cTn>
                                        <p:tgtEl>
                                          <p:spTgt spid="1982530"/>
                                        </p:tgtEl>
                                        <p:attrNameLst>
                                          <p:attrName>style.visibility</p:attrName>
                                        </p:attrNameLst>
                                      </p:cBhvr>
                                      <p:to>
                                        <p:strVal val="visible"/>
                                      </p:to>
                                    </p:set>
                                    <p:animEffect transition="in" filter="checkerboard(across)">
                                      <p:cBhvr>
                                        <p:cTn id="32" dur="500"/>
                                        <p:tgtEl>
                                          <p:spTgt spid="19825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heckerboard(across)">
                                      <p:cBhvr>
                                        <p:cTn id="37" dur="500"/>
                                        <p:tgtEl>
                                          <p:spTgt spid="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982557"/>
                                        </p:tgtEl>
                                        <p:attrNameLst>
                                          <p:attrName>style.visibility</p:attrName>
                                        </p:attrNameLst>
                                      </p:cBhvr>
                                      <p:to>
                                        <p:strVal val="visible"/>
                                      </p:to>
                                    </p:set>
                                    <p:animEffect transition="in" filter="blinds(horizontal)">
                                      <p:cBhvr>
                                        <p:cTn id="40" dur="500"/>
                                        <p:tgtEl>
                                          <p:spTgt spid="198255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982509"/>
                                        </p:tgtEl>
                                        <p:attrNameLst>
                                          <p:attrName>style.visibility</p:attrName>
                                        </p:attrNameLst>
                                      </p:cBhvr>
                                      <p:to>
                                        <p:strVal val="visible"/>
                                      </p:to>
                                    </p:set>
                                    <p:animEffect transition="in" filter="checkerboard(across)">
                                      <p:cBhvr>
                                        <p:cTn id="45" dur="500"/>
                                        <p:tgtEl>
                                          <p:spTgt spid="1982509"/>
                                        </p:tgtEl>
                                      </p:cBhvr>
                                    </p:animEffect>
                                  </p:childTnLst>
                                </p:cTn>
                              </p:par>
                            </p:childTnLst>
                          </p:cTn>
                        </p:par>
                        <p:par>
                          <p:cTn id="46" fill="hold" nodeType="afterGroup">
                            <p:stCondLst>
                              <p:cond delay="500"/>
                            </p:stCondLst>
                            <p:childTnLst>
                              <p:par>
                                <p:cTn id="47" presetID="5" presetClass="entr" presetSubtype="10" fill="hold" grpId="0" nodeType="afterEffect">
                                  <p:stCondLst>
                                    <p:cond delay="0"/>
                                  </p:stCondLst>
                                  <p:childTnLst>
                                    <p:set>
                                      <p:cBhvr>
                                        <p:cTn id="48" dur="1" fill="hold">
                                          <p:stCondLst>
                                            <p:cond delay="0"/>
                                          </p:stCondLst>
                                        </p:cTn>
                                        <p:tgtEl>
                                          <p:spTgt spid="1982510"/>
                                        </p:tgtEl>
                                        <p:attrNameLst>
                                          <p:attrName>style.visibility</p:attrName>
                                        </p:attrNameLst>
                                      </p:cBhvr>
                                      <p:to>
                                        <p:strVal val="visible"/>
                                      </p:to>
                                    </p:set>
                                    <p:animEffect transition="in" filter="checkerboard(across)">
                                      <p:cBhvr>
                                        <p:cTn id="49" dur="500"/>
                                        <p:tgtEl>
                                          <p:spTgt spid="198251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1982512"/>
                                        </p:tgtEl>
                                        <p:attrNameLst>
                                          <p:attrName>style.visibility</p:attrName>
                                        </p:attrNameLst>
                                      </p:cBhvr>
                                      <p:to>
                                        <p:strVal val="visible"/>
                                      </p:to>
                                    </p:set>
                                    <p:animEffect transition="in" filter="checkerboard(across)">
                                      <p:cBhvr>
                                        <p:cTn id="54" dur="500"/>
                                        <p:tgtEl>
                                          <p:spTgt spid="1982512"/>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1982513"/>
                                        </p:tgtEl>
                                        <p:attrNameLst>
                                          <p:attrName>style.visibility</p:attrName>
                                        </p:attrNameLst>
                                      </p:cBhvr>
                                      <p:to>
                                        <p:strVal val="visible"/>
                                      </p:to>
                                    </p:set>
                                    <p:animEffect transition="in" filter="checkerboard(across)">
                                      <p:cBhvr>
                                        <p:cTn id="57" dur="500"/>
                                        <p:tgtEl>
                                          <p:spTgt spid="1982513"/>
                                        </p:tgtEl>
                                      </p:cBhvr>
                                    </p:animEffect>
                                  </p:childTnLst>
                                </p:cTn>
                              </p:par>
                            </p:childTnLst>
                          </p:cTn>
                        </p:par>
                        <p:par>
                          <p:cTn id="58" fill="hold" nodeType="afterGroup">
                            <p:stCondLst>
                              <p:cond delay="500"/>
                            </p:stCondLst>
                            <p:childTnLst>
                              <p:par>
                                <p:cTn id="59" presetID="5" presetClass="entr" presetSubtype="10" fill="hold" grpId="0" nodeType="afterEffect">
                                  <p:stCondLst>
                                    <p:cond delay="0"/>
                                  </p:stCondLst>
                                  <p:childTnLst>
                                    <p:set>
                                      <p:cBhvr>
                                        <p:cTn id="60" dur="1" fill="hold">
                                          <p:stCondLst>
                                            <p:cond delay="0"/>
                                          </p:stCondLst>
                                        </p:cTn>
                                        <p:tgtEl>
                                          <p:spTgt spid="1982514"/>
                                        </p:tgtEl>
                                        <p:attrNameLst>
                                          <p:attrName>style.visibility</p:attrName>
                                        </p:attrNameLst>
                                      </p:cBhvr>
                                      <p:to>
                                        <p:strVal val="visible"/>
                                      </p:to>
                                    </p:set>
                                    <p:animEffect transition="in" filter="checkerboard(across)">
                                      <p:cBhvr>
                                        <p:cTn id="61" dur="500"/>
                                        <p:tgtEl>
                                          <p:spTgt spid="198251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1982517"/>
                                        </p:tgtEl>
                                        <p:attrNameLst>
                                          <p:attrName>style.visibility</p:attrName>
                                        </p:attrNameLst>
                                      </p:cBhvr>
                                      <p:to>
                                        <p:strVal val="visible"/>
                                      </p:to>
                                    </p:set>
                                    <p:animEffect transition="in" filter="checkerboard(across)">
                                      <p:cBhvr>
                                        <p:cTn id="66" dur="500"/>
                                        <p:tgtEl>
                                          <p:spTgt spid="1982517"/>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1982532"/>
                                        </p:tgtEl>
                                        <p:attrNameLst>
                                          <p:attrName>style.visibility</p:attrName>
                                        </p:attrNameLst>
                                      </p:cBhvr>
                                      <p:to>
                                        <p:strVal val="visible"/>
                                      </p:to>
                                    </p:set>
                                    <p:animEffect transition="in" filter="checkerboard(across)">
                                      <p:cBhvr>
                                        <p:cTn id="69" dur="500"/>
                                        <p:tgtEl>
                                          <p:spTgt spid="1982532"/>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1982533"/>
                                        </p:tgtEl>
                                        <p:attrNameLst>
                                          <p:attrName>style.visibility</p:attrName>
                                        </p:attrNameLst>
                                      </p:cBhvr>
                                      <p:to>
                                        <p:strVal val="visible"/>
                                      </p:to>
                                    </p:set>
                                    <p:animEffect transition="in" filter="checkerboard(across)">
                                      <p:cBhvr>
                                        <p:cTn id="72" dur="500"/>
                                        <p:tgtEl>
                                          <p:spTgt spid="1982533"/>
                                        </p:tgtEl>
                                      </p:cBhvr>
                                    </p:animEffect>
                                  </p:childTnLst>
                                </p:cTn>
                              </p:par>
                              <p:par>
                                <p:cTn id="73" presetID="5" presetClass="entr" presetSubtype="10" fill="hold" grpId="0" nodeType="withEffect">
                                  <p:stCondLst>
                                    <p:cond delay="0"/>
                                  </p:stCondLst>
                                  <p:childTnLst>
                                    <p:set>
                                      <p:cBhvr>
                                        <p:cTn id="74" dur="1" fill="hold">
                                          <p:stCondLst>
                                            <p:cond delay="0"/>
                                          </p:stCondLst>
                                        </p:cTn>
                                        <p:tgtEl>
                                          <p:spTgt spid="1982534"/>
                                        </p:tgtEl>
                                        <p:attrNameLst>
                                          <p:attrName>style.visibility</p:attrName>
                                        </p:attrNameLst>
                                      </p:cBhvr>
                                      <p:to>
                                        <p:strVal val="visible"/>
                                      </p:to>
                                    </p:set>
                                    <p:animEffect transition="in" filter="checkerboard(across)">
                                      <p:cBhvr>
                                        <p:cTn id="75" dur="500"/>
                                        <p:tgtEl>
                                          <p:spTgt spid="1982534"/>
                                        </p:tgtEl>
                                      </p:cBhvr>
                                    </p:animEffect>
                                  </p:childTnLst>
                                </p:cTn>
                              </p:par>
                              <p:par>
                                <p:cTn id="76" presetID="5" presetClass="entr" presetSubtype="10" fill="hold" grpId="0" nodeType="withEffect">
                                  <p:stCondLst>
                                    <p:cond delay="0"/>
                                  </p:stCondLst>
                                  <p:childTnLst>
                                    <p:set>
                                      <p:cBhvr>
                                        <p:cTn id="77" dur="1" fill="hold">
                                          <p:stCondLst>
                                            <p:cond delay="0"/>
                                          </p:stCondLst>
                                        </p:cTn>
                                        <p:tgtEl>
                                          <p:spTgt spid="1982535"/>
                                        </p:tgtEl>
                                        <p:attrNameLst>
                                          <p:attrName>style.visibility</p:attrName>
                                        </p:attrNameLst>
                                      </p:cBhvr>
                                      <p:to>
                                        <p:strVal val="visible"/>
                                      </p:to>
                                    </p:set>
                                    <p:animEffect transition="in" filter="checkerboard(across)">
                                      <p:cBhvr>
                                        <p:cTn id="78" dur="500"/>
                                        <p:tgtEl>
                                          <p:spTgt spid="1982535"/>
                                        </p:tgtEl>
                                      </p:cBhvr>
                                    </p:animEffect>
                                  </p:childTnLst>
                                </p:cTn>
                              </p:par>
                              <p:par>
                                <p:cTn id="79" presetID="5" presetClass="entr" presetSubtype="10" fill="hold" grpId="0" nodeType="withEffect">
                                  <p:stCondLst>
                                    <p:cond delay="0"/>
                                  </p:stCondLst>
                                  <p:childTnLst>
                                    <p:set>
                                      <p:cBhvr>
                                        <p:cTn id="80" dur="1" fill="hold">
                                          <p:stCondLst>
                                            <p:cond delay="0"/>
                                          </p:stCondLst>
                                        </p:cTn>
                                        <p:tgtEl>
                                          <p:spTgt spid="1982536"/>
                                        </p:tgtEl>
                                        <p:attrNameLst>
                                          <p:attrName>style.visibility</p:attrName>
                                        </p:attrNameLst>
                                      </p:cBhvr>
                                      <p:to>
                                        <p:strVal val="visible"/>
                                      </p:to>
                                    </p:set>
                                    <p:animEffect transition="in" filter="checkerboard(across)">
                                      <p:cBhvr>
                                        <p:cTn id="81" dur="500"/>
                                        <p:tgtEl>
                                          <p:spTgt spid="1982536"/>
                                        </p:tgtEl>
                                      </p:cBhvr>
                                    </p:animEffect>
                                  </p:childTnLst>
                                </p:cTn>
                              </p:par>
                              <p:par>
                                <p:cTn id="82" presetID="5" presetClass="entr" presetSubtype="10" fill="hold" grpId="0" nodeType="withEffect">
                                  <p:stCondLst>
                                    <p:cond delay="0"/>
                                  </p:stCondLst>
                                  <p:childTnLst>
                                    <p:set>
                                      <p:cBhvr>
                                        <p:cTn id="83" dur="1" fill="hold">
                                          <p:stCondLst>
                                            <p:cond delay="0"/>
                                          </p:stCondLst>
                                        </p:cTn>
                                        <p:tgtEl>
                                          <p:spTgt spid="1982537"/>
                                        </p:tgtEl>
                                        <p:attrNameLst>
                                          <p:attrName>style.visibility</p:attrName>
                                        </p:attrNameLst>
                                      </p:cBhvr>
                                      <p:to>
                                        <p:strVal val="visible"/>
                                      </p:to>
                                    </p:set>
                                    <p:animEffect transition="in" filter="checkerboard(across)">
                                      <p:cBhvr>
                                        <p:cTn id="84" dur="500"/>
                                        <p:tgtEl>
                                          <p:spTgt spid="1982537"/>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1982538"/>
                                        </p:tgtEl>
                                        <p:attrNameLst>
                                          <p:attrName>style.visibility</p:attrName>
                                        </p:attrNameLst>
                                      </p:cBhvr>
                                      <p:to>
                                        <p:strVal val="visible"/>
                                      </p:to>
                                    </p:set>
                                    <p:animEffect transition="in" filter="checkerboard(across)">
                                      <p:cBhvr>
                                        <p:cTn id="87" dur="500"/>
                                        <p:tgtEl>
                                          <p:spTgt spid="1982538"/>
                                        </p:tgtEl>
                                      </p:cBhvr>
                                    </p:animEffect>
                                  </p:childTnLst>
                                </p:cTn>
                              </p:par>
                              <p:par>
                                <p:cTn id="88" presetID="5" presetClass="entr" presetSubtype="10" fill="hold" grpId="0" nodeType="withEffect">
                                  <p:stCondLst>
                                    <p:cond delay="0"/>
                                  </p:stCondLst>
                                  <p:childTnLst>
                                    <p:set>
                                      <p:cBhvr>
                                        <p:cTn id="89" dur="1" fill="hold">
                                          <p:stCondLst>
                                            <p:cond delay="0"/>
                                          </p:stCondLst>
                                        </p:cTn>
                                        <p:tgtEl>
                                          <p:spTgt spid="1982539"/>
                                        </p:tgtEl>
                                        <p:attrNameLst>
                                          <p:attrName>style.visibility</p:attrName>
                                        </p:attrNameLst>
                                      </p:cBhvr>
                                      <p:to>
                                        <p:strVal val="visible"/>
                                      </p:to>
                                    </p:set>
                                    <p:animEffect transition="in" filter="checkerboard(across)">
                                      <p:cBhvr>
                                        <p:cTn id="90" dur="500"/>
                                        <p:tgtEl>
                                          <p:spTgt spid="1982539"/>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1982540"/>
                                        </p:tgtEl>
                                        <p:attrNameLst>
                                          <p:attrName>style.visibility</p:attrName>
                                        </p:attrNameLst>
                                      </p:cBhvr>
                                      <p:to>
                                        <p:strVal val="visible"/>
                                      </p:to>
                                    </p:set>
                                    <p:animEffect transition="in" filter="checkerboard(across)">
                                      <p:cBhvr>
                                        <p:cTn id="93" dur="500"/>
                                        <p:tgtEl>
                                          <p:spTgt spid="1982540"/>
                                        </p:tgtEl>
                                      </p:cBhvr>
                                    </p:animEffect>
                                  </p:childTnLst>
                                </p:cTn>
                              </p:par>
                              <p:par>
                                <p:cTn id="94" presetID="1" presetClass="entr" presetSubtype="0" fill="hold" grpId="0" nodeType="withEffect">
                                  <p:stCondLst>
                                    <p:cond delay="0"/>
                                  </p:stCondLst>
                                  <p:childTnLst>
                                    <p:set>
                                      <p:cBhvr>
                                        <p:cTn id="95" dur="1" fill="hold">
                                          <p:stCondLst>
                                            <p:cond delay="0"/>
                                          </p:stCondLst>
                                        </p:cTn>
                                        <p:tgtEl>
                                          <p:spTgt spid="1982556"/>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3" presetClass="exit" presetSubtype="10" fill="hold" grpId="1" nodeType="clickEffect">
                                  <p:stCondLst>
                                    <p:cond delay="0"/>
                                  </p:stCondLst>
                                  <p:childTnLst>
                                    <p:animEffect transition="out" filter="blinds(horizontal)">
                                      <p:cBhvr>
                                        <p:cTn id="99" dur="2000"/>
                                        <p:tgtEl>
                                          <p:spTgt spid="1982533"/>
                                        </p:tgtEl>
                                      </p:cBhvr>
                                    </p:animEffect>
                                    <p:set>
                                      <p:cBhvr>
                                        <p:cTn id="100" dur="1" fill="hold">
                                          <p:stCondLst>
                                            <p:cond delay="1999"/>
                                          </p:stCondLst>
                                        </p:cTn>
                                        <p:tgtEl>
                                          <p:spTgt spid="1982533"/>
                                        </p:tgtEl>
                                        <p:attrNameLst>
                                          <p:attrName>style.visibility</p:attrName>
                                        </p:attrNameLst>
                                      </p:cBhvr>
                                      <p:to>
                                        <p:strVal val="hidden"/>
                                      </p:to>
                                    </p:set>
                                  </p:childTnLst>
                                </p:cTn>
                              </p:par>
                              <p:par>
                                <p:cTn id="101" presetID="5" presetClass="entr" presetSubtype="10" fill="hold" grpId="0" nodeType="withEffect">
                                  <p:stCondLst>
                                    <p:cond delay="0"/>
                                  </p:stCondLst>
                                  <p:childTnLst>
                                    <p:set>
                                      <p:cBhvr>
                                        <p:cTn id="102" dur="1" fill="hold">
                                          <p:stCondLst>
                                            <p:cond delay="0"/>
                                          </p:stCondLst>
                                        </p:cTn>
                                        <p:tgtEl>
                                          <p:spTgt spid="1982543"/>
                                        </p:tgtEl>
                                        <p:attrNameLst>
                                          <p:attrName>style.visibility</p:attrName>
                                        </p:attrNameLst>
                                      </p:cBhvr>
                                      <p:to>
                                        <p:strVal val="visible"/>
                                      </p:to>
                                    </p:set>
                                    <p:animEffect transition="in" filter="checkerboard(across)">
                                      <p:cBhvr>
                                        <p:cTn id="103" dur="2000"/>
                                        <p:tgtEl>
                                          <p:spTgt spid="1982543"/>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1982544"/>
                                        </p:tgtEl>
                                        <p:attrNameLst>
                                          <p:attrName>style.visibility</p:attrName>
                                        </p:attrNameLst>
                                      </p:cBhvr>
                                      <p:to>
                                        <p:strVal val="visible"/>
                                      </p:to>
                                    </p:set>
                                    <p:animEffect transition="in" filter="checkerboard(across)">
                                      <p:cBhvr>
                                        <p:cTn id="106" dur="2000"/>
                                        <p:tgtEl>
                                          <p:spTgt spid="1982544"/>
                                        </p:tgtEl>
                                      </p:cBhvr>
                                    </p:animEffect>
                                  </p:childTnLst>
                                </p:cTn>
                              </p:par>
                              <p:par>
                                <p:cTn id="107" presetID="5" presetClass="exit" presetSubtype="10" fill="hold" grpId="1" nodeType="withEffect">
                                  <p:stCondLst>
                                    <p:cond delay="0"/>
                                  </p:stCondLst>
                                  <p:childTnLst>
                                    <p:animEffect transition="out" filter="checkerboard(across)">
                                      <p:cBhvr>
                                        <p:cTn id="108" dur="2000"/>
                                        <p:tgtEl>
                                          <p:spTgt spid="1982537"/>
                                        </p:tgtEl>
                                      </p:cBhvr>
                                    </p:animEffect>
                                    <p:set>
                                      <p:cBhvr>
                                        <p:cTn id="109" dur="1" fill="hold">
                                          <p:stCondLst>
                                            <p:cond delay="1999"/>
                                          </p:stCondLst>
                                        </p:cTn>
                                        <p:tgtEl>
                                          <p:spTgt spid="1982537"/>
                                        </p:tgtEl>
                                        <p:attrNameLst>
                                          <p:attrName>style.visibility</p:attrName>
                                        </p:attrNameLst>
                                      </p:cBhvr>
                                      <p:to>
                                        <p:strVal val="hidden"/>
                                      </p:to>
                                    </p:set>
                                  </p:childTnLst>
                                </p:cTn>
                              </p:par>
                              <p:par>
                                <p:cTn id="110" presetID="5" presetClass="entr" presetSubtype="10" fill="hold" grpId="0" nodeType="withEffect">
                                  <p:stCondLst>
                                    <p:cond delay="0"/>
                                  </p:stCondLst>
                                  <p:childTnLst>
                                    <p:set>
                                      <p:cBhvr>
                                        <p:cTn id="111" dur="1" fill="hold">
                                          <p:stCondLst>
                                            <p:cond delay="0"/>
                                          </p:stCondLst>
                                        </p:cTn>
                                        <p:tgtEl>
                                          <p:spTgt spid="1982545"/>
                                        </p:tgtEl>
                                        <p:attrNameLst>
                                          <p:attrName>style.visibility</p:attrName>
                                        </p:attrNameLst>
                                      </p:cBhvr>
                                      <p:to>
                                        <p:strVal val="visible"/>
                                      </p:to>
                                    </p:set>
                                    <p:animEffect transition="in" filter="checkerboard(across)">
                                      <p:cBhvr>
                                        <p:cTn id="112" dur="500"/>
                                        <p:tgtEl>
                                          <p:spTgt spid="1982545"/>
                                        </p:tgtEl>
                                      </p:cBhvr>
                                    </p:animEffect>
                                  </p:childTnLst>
                                </p:cTn>
                              </p:par>
                              <p:par>
                                <p:cTn id="113" presetID="5" presetClass="entr" presetSubtype="10" fill="hold" grpId="1" nodeType="withEffect">
                                  <p:stCondLst>
                                    <p:cond delay="0"/>
                                  </p:stCondLst>
                                  <p:childTnLst>
                                    <p:set>
                                      <p:cBhvr>
                                        <p:cTn id="114" dur="1" fill="hold">
                                          <p:stCondLst>
                                            <p:cond delay="0"/>
                                          </p:stCondLst>
                                        </p:cTn>
                                        <p:tgtEl>
                                          <p:spTgt spid="1982545"/>
                                        </p:tgtEl>
                                        <p:attrNameLst>
                                          <p:attrName>style.visibility</p:attrName>
                                        </p:attrNameLst>
                                      </p:cBhvr>
                                      <p:to>
                                        <p:strVal val="visible"/>
                                      </p:to>
                                    </p:set>
                                    <p:animEffect transition="in" filter="checkerboard(across)">
                                      <p:cBhvr>
                                        <p:cTn id="115" dur="2000"/>
                                        <p:tgtEl>
                                          <p:spTgt spid="1982545"/>
                                        </p:tgtEl>
                                      </p:cBhvr>
                                    </p:animEffect>
                                  </p:childTnLst>
                                </p:cTn>
                              </p:par>
                              <p:par>
                                <p:cTn id="116" presetID="5" presetClass="exit" presetSubtype="10" fill="hold" grpId="1" nodeType="withEffect">
                                  <p:stCondLst>
                                    <p:cond delay="0"/>
                                  </p:stCondLst>
                                  <p:childTnLst>
                                    <p:animEffect transition="out" filter="checkerboard(across)">
                                      <p:cBhvr>
                                        <p:cTn id="117" dur="2000"/>
                                        <p:tgtEl>
                                          <p:spTgt spid="1982535"/>
                                        </p:tgtEl>
                                      </p:cBhvr>
                                    </p:animEffect>
                                    <p:set>
                                      <p:cBhvr>
                                        <p:cTn id="118" dur="1" fill="hold">
                                          <p:stCondLst>
                                            <p:cond delay="1999"/>
                                          </p:stCondLst>
                                        </p:cTn>
                                        <p:tgtEl>
                                          <p:spTgt spid="1982535"/>
                                        </p:tgtEl>
                                        <p:attrNameLst>
                                          <p:attrName>style.visibility</p:attrName>
                                        </p:attrNameLst>
                                      </p:cBhvr>
                                      <p:to>
                                        <p:strVal val="hidden"/>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5" presetClass="entr" presetSubtype="10" fill="hold" grpId="0" nodeType="clickEffect">
                                  <p:stCondLst>
                                    <p:cond delay="0"/>
                                  </p:stCondLst>
                                  <p:childTnLst>
                                    <p:set>
                                      <p:cBhvr>
                                        <p:cTn id="122" dur="1" fill="hold">
                                          <p:stCondLst>
                                            <p:cond delay="0"/>
                                          </p:stCondLst>
                                        </p:cTn>
                                        <p:tgtEl>
                                          <p:spTgt spid="1982521"/>
                                        </p:tgtEl>
                                        <p:attrNameLst>
                                          <p:attrName>style.visibility</p:attrName>
                                        </p:attrNameLst>
                                      </p:cBhvr>
                                      <p:to>
                                        <p:strVal val="visible"/>
                                      </p:to>
                                    </p:set>
                                    <p:animEffect transition="in" filter="checkerboard(across)">
                                      <p:cBhvr>
                                        <p:cTn id="123" dur="500"/>
                                        <p:tgtEl>
                                          <p:spTgt spid="1982521"/>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5" presetClass="entr" presetSubtype="10" fill="hold" grpId="0" nodeType="clickEffect">
                                  <p:stCondLst>
                                    <p:cond delay="0"/>
                                  </p:stCondLst>
                                  <p:childTnLst>
                                    <p:set>
                                      <p:cBhvr>
                                        <p:cTn id="127" dur="1" fill="hold">
                                          <p:stCondLst>
                                            <p:cond delay="0"/>
                                          </p:stCondLst>
                                        </p:cTn>
                                        <p:tgtEl>
                                          <p:spTgt spid="1982518"/>
                                        </p:tgtEl>
                                        <p:attrNameLst>
                                          <p:attrName>style.visibility</p:attrName>
                                        </p:attrNameLst>
                                      </p:cBhvr>
                                      <p:to>
                                        <p:strVal val="visible"/>
                                      </p:to>
                                    </p:set>
                                    <p:animEffect transition="in" filter="checkerboard(across)">
                                      <p:cBhvr>
                                        <p:cTn id="128" dur="500"/>
                                        <p:tgtEl>
                                          <p:spTgt spid="1982518"/>
                                        </p:tgtEl>
                                      </p:cBhvr>
                                    </p:animEffect>
                                  </p:childTnLst>
                                </p:cTn>
                              </p:par>
                            </p:childTnLst>
                          </p:cTn>
                        </p:par>
                        <p:par>
                          <p:cTn id="129" fill="hold" nodeType="afterGroup">
                            <p:stCondLst>
                              <p:cond delay="500"/>
                            </p:stCondLst>
                            <p:childTnLst>
                              <p:par>
                                <p:cTn id="130" presetID="5" presetClass="entr" presetSubtype="10" fill="hold" grpId="0" nodeType="afterEffect">
                                  <p:stCondLst>
                                    <p:cond delay="0"/>
                                  </p:stCondLst>
                                  <p:childTnLst>
                                    <p:set>
                                      <p:cBhvr>
                                        <p:cTn id="131" dur="1" fill="hold">
                                          <p:stCondLst>
                                            <p:cond delay="0"/>
                                          </p:stCondLst>
                                        </p:cTn>
                                        <p:tgtEl>
                                          <p:spTgt spid="1982505"/>
                                        </p:tgtEl>
                                        <p:attrNameLst>
                                          <p:attrName>style.visibility</p:attrName>
                                        </p:attrNameLst>
                                      </p:cBhvr>
                                      <p:to>
                                        <p:strVal val="visible"/>
                                      </p:to>
                                    </p:set>
                                    <p:animEffect transition="in" filter="checkerboard(across)">
                                      <p:cBhvr>
                                        <p:cTn id="132" dur="500"/>
                                        <p:tgtEl>
                                          <p:spTgt spid="1982505"/>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5" presetClass="entr" presetSubtype="10" fill="hold" grpId="0" nodeType="clickEffect">
                                  <p:stCondLst>
                                    <p:cond delay="0"/>
                                  </p:stCondLst>
                                  <p:childTnLst>
                                    <p:set>
                                      <p:cBhvr>
                                        <p:cTn id="136" dur="1" fill="hold">
                                          <p:stCondLst>
                                            <p:cond delay="0"/>
                                          </p:stCondLst>
                                        </p:cTn>
                                        <p:tgtEl>
                                          <p:spTgt spid="1982506"/>
                                        </p:tgtEl>
                                        <p:attrNameLst>
                                          <p:attrName>style.visibility</p:attrName>
                                        </p:attrNameLst>
                                      </p:cBhvr>
                                      <p:to>
                                        <p:strVal val="visible"/>
                                      </p:to>
                                    </p:set>
                                    <p:animEffect transition="in" filter="checkerboard(across)">
                                      <p:cBhvr>
                                        <p:cTn id="137" dur="500"/>
                                        <p:tgtEl>
                                          <p:spTgt spid="1982506"/>
                                        </p:tgtEl>
                                      </p:cBhvr>
                                    </p:animEffect>
                                  </p:childTnLst>
                                </p:cTn>
                              </p:par>
                            </p:childTnLst>
                          </p:cTn>
                        </p:par>
                        <p:par>
                          <p:cTn id="138" fill="hold" nodeType="afterGroup">
                            <p:stCondLst>
                              <p:cond delay="500"/>
                            </p:stCondLst>
                            <p:childTnLst>
                              <p:par>
                                <p:cTn id="139" presetID="5" presetClass="entr" presetSubtype="10" fill="hold" nodeType="afterEffect">
                                  <p:stCondLst>
                                    <p:cond delay="0"/>
                                  </p:stCondLst>
                                  <p:childTnLst>
                                    <p:set>
                                      <p:cBhvr>
                                        <p:cTn id="140" dur="1" fill="hold">
                                          <p:stCondLst>
                                            <p:cond delay="0"/>
                                          </p:stCondLst>
                                        </p:cTn>
                                        <p:tgtEl>
                                          <p:spTgt spid="7"/>
                                        </p:tgtEl>
                                        <p:attrNameLst>
                                          <p:attrName>style.visibility</p:attrName>
                                        </p:attrNameLst>
                                      </p:cBhvr>
                                      <p:to>
                                        <p:strVal val="visible"/>
                                      </p:to>
                                    </p:set>
                                    <p:animEffect transition="in" filter="checkerboard(across)">
                                      <p:cBhvr>
                                        <p:cTn id="141" dur="500"/>
                                        <p:tgtEl>
                                          <p:spTgt spid="7"/>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5" presetClass="entr" presetSubtype="10" fill="hold" grpId="0" nodeType="clickEffect">
                                  <p:stCondLst>
                                    <p:cond delay="0"/>
                                  </p:stCondLst>
                                  <p:childTnLst>
                                    <p:set>
                                      <p:cBhvr>
                                        <p:cTn id="145" dur="1" fill="hold">
                                          <p:stCondLst>
                                            <p:cond delay="0"/>
                                          </p:stCondLst>
                                        </p:cTn>
                                        <p:tgtEl>
                                          <p:spTgt spid="1982555"/>
                                        </p:tgtEl>
                                        <p:attrNameLst>
                                          <p:attrName>style.visibility</p:attrName>
                                        </p:attrNameLst>
                                      </p:cBhvr>
                                      <p:to>
                                        <p:strVal val="visible"/>
                                      </p:to>
                                    </p:set>
                                    <p:animEffect transition="in" filter="checkerboard(across)">
                                      <p:cBhvr>
                                        <p:cTn id="146" dur="500"/>
                                        <p:tgtEl>
                                          <p:spTgt spid="1982555"/>
                                        </p:tgtEl>
                                      </p:cBhvr>
                                    </p:animEffect>
                                  </p:childTnLst>
                                </p:cTn>
                              </p:par>
                              <p:par>
                                <p:cTn id="147" presetID="5" presetClass="entr" presetSubtype="10" fill="hold" nodeType="withEffect">
                                  <p:stCondLst>
                                    <p:cond delay="0"/>
                                  </p:stCondLst>
                                  <p:childTnLst>
                                    <p:set>
                                      <p:cBhvr>
                                        <p:cTn id="148" dur="1" fill="hold">
                                          <p:stCondLst>
                                            <p:cond delay="0"/>
                                          </p:stCondLst>
                                        </p:cTn>
                                        <p:tgtEl>
                                          <p:spTgt spid="8"/>
                                        </p:tgtEl>
                                        <p:attrNameLst>
                                          <p:attrName>style.visibility</p:attrName>
                                        </p:attrNameLst>
                                      </p:cBhvr>
                                      <p:to>
                                        <p:strVal val="visible"/>
                                      </p:to>
                                    </p:set>
                                    <p:animEffect transition="in" filter="checkerboard(across)">
                                      <p:cBhvr>
                                        <p:cTn id="149" dur="500"/>
                                        <p:tgtEl>
                                          <p:spTgt spid="8"/>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5" presetClass="entr" presetSubtype="10" fill="hold" grpId="0" nodeType="clickEffect">
                                  <p:stCondLst>
                                    <p:cond delay="0"/>
                                  </p:stCondLst>
                                  <p:childTnLst>
                                    <p:set>
                                      <p:cBhvr>
                                        <p:cTn id="153" dur="1" fill="hold">
                                          <p:stCondLst>
                                            <p:cond delay="0"/>
                                          </p:stCondLst>
                                        </p:cTn>
                                        <p:tgtEl>
                                          <p:spTgt spid="1982531"/>
                                        </p:tgtEl>
                                        <p:attrNameLst>
                                          <p:attrName>style.visibility</p:attrName>
                                        </p:attrNameLst>
                                      </p:cBhvr>
                                      <p:to>
                                        <p:strVal val="visible"/>
                                      </p:to>
                                    </p:set>
                                    <p:animEffect transition="in" filter="checkerboard(across)">
                                      <p:cBhvr>
                                        <p:cTn id="154" dur="500"/>
                                        <p:tgtEl>
                                          <p:spTgt spid="1982531"/>
                                        </p:tgtEl>
                                      </p:cBhvr>
                                    </p:animEffect>
                                  </p:childTnLst>
                                </p:cTn>
                              </p:par>
                            </p:childTnLst>
                          </p:cTn>
                        </p:par>
                        <p:par>
                          <p:cTn id="155" fill="hold" nodeType="afterGroup">
                            <p:stCondLst>
                              <p:cond delay="500"/>
                            </p:stCondLst>
                            <p:childTnLst>
                              <p:par>
                                <p:cTn id="156" presetID="5" presetClass="entr" presetSubtype="10" fill="hold" grpId="0" nodeType="afterEffect">
                                  <p:stCondLst>
                                    <p:cond delay="0"/>
                                  </p:stCondLst>
                                  <p:childTnLst>
                                    <p:set>
                                      <p:cBhvr>
                                        <p:cTn id="157" dur="1" fill="hold">
                                          <p:stCondLst>
                                            <p:cond delay="0"/>
                                          </p:stCondLst>
                                        </p:cTn>
                                        <p:tgtEl>
                                          <p:spTgt spid="1982511"/>
                                        </p:tgtEl>
                                        <p:attrNameLst>
                                          <p:attrName>style.visibility</p:attrName>
                                        </p:attrNameLst>
                                      </p:cBhvr>
                                      <p:to>
                                        <p:strVal val="visible"/>
                                      </p:to>
                                    </p:set>
                                    <p:animEffect transition="in" filter="checkerboard(across)">
                                      <p:cBhvr>
                                        <p:cTn id="158" dur="500"/>
                                        <p:tgtEl>
                                          <p:spTgt spid="1982511"/>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5" presetClass="entr" presetSubtype="10" fill="hold" grpId="0" nodeType="clickEffect">
                                  <p:stCondLst>
                                    <p:cond delay="0"/>
                                  </p:stCondLst>
                                  <p:childTnLst>
                                    <p:set>
                                      <p:cBhvr>
                                        <p:cTn id="162" dur="1" fill="hold">
                                          <p:stCondLst>
                                            <p:cond delay="0"/>
                                          </p:stCondLst>
                                        </p:cTn>
                                        <p:tgtEl>
                                          <p:spTgt spid="1982520"/>
                                        </p:tgtEl>
                                        <p:attrNameLst>
                                          <p:attrName>style.visibility</p:attrName>
                                        </p:attrNameLst>
                                      </p:cBhvr>
                                      <p:to>
                                        <p:strVal val="visible"/>
                                      </p:to>
                                    </p:set>
                                    <p:animEffect transition="in" filter="checkerboard(across)">
                                      <p:cBhvr>
                                        <p:cTn id="163" dur="500"/>
                                        <p:tgtEl>
                                          <p:spTgt spid="1982520"/>
                                        </p:tgtEl>
                                      </p:cBhvr>
                                    </p:animEffect>
                                  </p:childTnLst>
                                </p:cTn>
                              </p:par>
                            </p:childTnLst>
                          </p:cTn>
                        </p:par>
                        <p:par>
                          <p:cTn id="164" fill="hold" nodeType="afterGroup">
                            <p:stCondLst>
                              <p:cond delay="500"/>
                            </p:stCondLst>
                            <p:childTnLst>
                              <p:par>
                                <p:cTn id="165" presetID="5" presetClass="entr" presetSubtype="10" fill="hold" grpId="0" nodeType="afterEffect">
                                  <p:stCondLst>
                                    <p:cond delay="0"/>
                                  </p:stCondLst>
                                  <p:childTnLst>
                                    <p:set>
                                      <p:cBhvr>
                                        <p:cTn id="166" dur="1" fill="hold">
                                          <p:stCondLst>
                                            <p:cond delay="0"/>
                                          </p:stCondLst>
                                        </p:cTn>
                                        <p:tgtEl>
                                          <p:spTgt spid="1982519"/>
                                        </p:tgtEl>
                                        <p:attrNameLst>
                                          <p:attrName>style.visibility</p:attrName>
                                        </p:attrNameLst>
                                      </p:cBhvr>
                                      <p:to>
                                        <p:strVal val="visible"/>
                                      </p:to>
                                    </p:set>
                                    <p:animEffect transition="in" filter="checkerboard(across)">
                                      <p:cBhvr>
                                        <p:cTn id="167" dur="500"/>
                                        <p:tgtEl>
                                          <p:spTgt spid="1982519"/>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5" presetClass="entr" presetSubtype="10" fill="hold" grpId="0" nodeType="clickEffect">
                                  <p:stCondLst>
                                    <p:cond delay="0"/>
                                  </p:stCondLst>
                                  <p:childTnLst>
                                    <p:set>
                                      <p:cBhvr>
                                        <p:cTn id="171" dur="1" fill="hold">
                                          <p:stCondLst>
                                            <p:cond delay="0"/>
                                          </p:stCondLst>
                                        </p:cTn>
                                        <p:tgtEl>
                                          <p:spTgt spid="1982516"/>
                                        </p:tgtEl>
                                        <p:attrNameLst>
                                          <p:attrName>style.visibility</p:attrName>
                                        </p:attrNameLst>
                                      </p:cBhvr>
                                      <p:to>
                                        <p:strVal val="visible"/>
                                      </p:to>
                                    </p:set>
                                    <p:animEffect transition="in" filter="checkerboard(across)">
                                      <p:cBhvr>
                                        <p:cTn id="172" dur="500"/>
                                        <p:tgtEl>
                                          <p:spTgt spid="1982516"/>
                                        </p:tgtEl>
                                      </p:cBhvr>
                                    </p:animEffect>
                                  </p:childTnLst>
                                </p:cTn>
                              </p:par>
                            </p:childTnLst>
                          </p:cTn>
                        </p:par>
                        <p:par>
                          <p:cTn id="173" fill="hold" nodeType="afterGroup">
                            <p:stCondLst>
                              <p:cond delay="500"/>
                            </p:stCondLst>
                            <p:childTnLst>
                              <p:par>
                                <p:cTn id="174" presetID="5" presetClass="entr" presetSubtype="10" fill="hold" grpId="0" nodeType="afterEffect">
                                  <p:stCondLst>
                                    <p:cond delay="0"/>
                                  </p:stCondLst>
                                  <p:childTnLst>
                                    <p:set>
                                      <p:cBhvr>
                                        <p:cTn id="175" dur="1" fill="hold">
                                          <p:stCondLst>
                                            <p:cond delay="0"/>
                                          </p:stCondLst>
                                        </p:cTn>
                                        <p:tgtEl>
                                          <p:spTgt spid="1982541"/>
                                        </p:tgtEl>
                                        <p:attrNameLst>
                                          <p:attrName>style.visibility</p:attrName>
                                        </p:attrNameLst>
                                      </p:cBhvr>
                                      <p:to>
                                        <p:strVal val="visible"/>
                                      </p:to>
                                    </p:set>
                                    <p:animEffect transition="in" filter="checkerboard(across)">
                                      <p:cBhvr>
                                        <p:cTn id="176" dur="2000"/>
                                        <p:tgtEl>
                                          <p:spTgt spid="1982541"/>
                                        </p:tgtEl>
                                      </p:cBhvr>
                                    </p:animEffect>
                                  </p:childTnLst>
                                </p:cTn>
                              </p:par>
                              <p:par>
                                <p:cTn id="177" presetID="3" presetClass="exit" presetSubtype="10" fill="hold" grpId="1" nodeType="withEffect">
                                  <p:stCondLst>
                                    <p:cond delay="0"/>
                                  </p:stCondLst>
                                  <p:childTnLst>
                                    <p:animEffect transition="out" filter="blinds(horizontal)">
                                      <p:cBhvr>
                                        <p:cTn id="178" dur="2000"/>
                                        <p:tgtEl>
                                          <p:spTgt spid="1982539"/>
                                        </p:tgtEl>
                                      </p:cBhvr>
                                    </p:animEffect>
                                    <p:set>
                                      <p:cBhvr>
                                        <p:cTn id="179" dur="1" fill="hold">
                                          <p:stCondLst>
                                            <p:cond delay="1999"/>
                                          </p:stCondLst>
                                        </p:cTn>
                                        <p:tgtEl>
                                          <p:spTgt spid="1982539"/>
                                        </p:tgtEl>
                                        <p:attrNameLst>
                                          <p:attrName>style.visibility</p:attrName>
                                        </p:attrNameLst>
                                      </p:cBhvr>
                                      <p:to>
                                        <p:strVal val="hidden"/>
                                      </p:to>
                                    </p:set>
                                  </p:childTnLst>
                                </p:cTn>
                              </p:par>
                              <p:par>
                                <p:cTn id="180" presetID="3" presetClass="exit" presetSubtype="10" fill="hold" grpId="1" nodeType="withEffect">
                                  <p:stCondLst>
                                    <p:cond delay="0"/>
                                  </p:stCondLst>
                                  <p:childTnLst>
                                    <p:animEffect transition="out" filter="blinds(horizontal)">
                                      <p:cBhvr>
                                        <p:cTn id="181" dur="2000"/>
                                        <p:tgtEl>
                                          <p:spTgt spid="1982538"/>
                                        </p:tgtEl>
                                      </p:cBhvr>
                                    </p:animEffect>
                                    <p:set>
                                      <p:cBhvr>
                                        <p:cTn id="182" dur="1" fill="hold">
                                          <p:stCondLst>
                                            <p:cond delay="1999"/>
                                          </p:stCondLst>
                                        </p:cTn>
                                        <p:tgtEl>
                                          <p:spTgt spid="1982538"/>
                                        </p:tgtEl>
                                        <p:attrNameLst>
                                          <p:attrName>style.visibility</p:attrName>
                                        </p:attrNameLst>
                                      </p:cBhvr>
                                      <p:to>
                                        <p:strVal val="hidden"/>
                                      </p:to>
                                    </p:set>
                                  </p:childTnLst>
                                </p:cTn>
                              </p:par>
                              <p:par>
                                <p:cTn id="183" presetID="5" presetClass="entr" presetSubtype="10" fill="hold" grpId="0" nodeType="withEffect">
                                  <p:stCondLst>
                                    <p:cond delay="0"/>
                                  </p:stCondLst>
                                  <p:childTnLst>
                                    <p:set>
                                      <p:cBhvr>
                                        <p:cTn id="184" dur="1" fill="hold">
                                          <p:stCondLst>
                                            <p:cond delay="0"/>
                                          </p:stCondLst>
                                        </p:cTn>
                                        <p:tgtEl>
                                          <p:spTgt spid="1982542"/>
                                        </p:tgtEl>
                                        <p:attrNameLst>
                                          <p:attrName>style.visibility</p:attrName>
                                        </p:attrNameLst>
                                      </p:cBhvr>
                                      <p:to>
                                        <p:strVal val="visible"/>
                                      </p:to>
                                    </p:set>
                                    <p:animEffect transition="in" filter="checkerboard(across)">
                                      <p:cBhvr>
                                        <p:cTn id="185" dur="2000"/>
                                        <p:tgtEl>
                                          <p:spTgt spid="1982542"/>
                                        </p:tgtEl>
                                      </p:cBhvr>
                                    </p:animEffect>
                                  </p:childTnLst>
                                </p:cTn>
                              </p:par>
                            </p:childTnLst>
                          </p:cTn>
                        </p:par>
                        <p:par>
                          <p:cTn id="186" fill="hold" nodeType="afterGroup">
                            <p:stCondLst>
                              <p:cond delay="2500"/>
                            </p:stCondLst>
                            <p:childTnLst>
                              <p:par>
                                <p:cTn id="187" presetID="5" presetClass="entr" presetSubtype="10" fill="hold" grpId="1" nodeType="afterEffect">
                                  <p:stCondLst>
                                    <p:cond delay="0"/>
                                  </p:stCondLst>
                                  <p:childTnLst>
                                    <p:set>
                                      <p:cBhvr>
                                        <p:cTn id="188" dur="1" fill="hold">
                                          <p:stCondLst>
                                            <p:cond delay="0"/>
                                          </p:stCondLst>
                                        </p:cTn>
                                        <p:tgtEl>
                                          <p:spTgt spid="1982557"/>
                                        </p:tgtEl>
                                        <p:attrNameLst>
                                          <p:attrName>style.visibility</p:attrName>
                                        </p:attrNameLst>
                                      </p:cBhvr>
                                      <p:to>
                                        <p:strVal val="visible"/>
                                      </p:to>
                                    </p:set>
                                    <p:animEffect transition="in" filter="checkerboard(across)">
                                      <p:cBhvr>
                                        <p:cTn id="189" dur="500"/>
                                        <p:tgtEl>
                                          <p:spTgt spid="1982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2505" grpId="0"/>
      <p:bldP spid="1982506" grpId="0" animBg="1"/>
      <p:bldP spid="1982509" grpId="0" animBg="1"/>
      <p:bldP spid="1982510" grpId="0"/>
      <p:bldP spid="1982511" grpId="0"/>
      <p:bldP spid="1982512" grpId="0"/>
      <p:bldP spid="1982513" grpId="0" animBg="1"/>
      <p:bldP spid="1982514" grpId="0"/>
      <p:bldP spid="1982516" grpId="0" animBg="1"/>
      <p:bldP spid="1982517" grpId="0" animBg="1"/>
      <p:bldP spid="1982518" grpId="0" animBg="1"/>
      <p:bldP spid="1982519" grpId="0"/>
      <p:bldP spid="1982520" grpId="0" animBg="1"/>
      <p:bldP spid="1982521" grpId="0"/>
      <p:bldP spid="1982529" grpId="0" animBg="1"/>
      <p:bldP spid="1982530" grpId="0" animBg="1"/>
      <p:bldP spid="1982531" grpId="0" animBg="1"/>
      <p:bldP spid="1982532" grpId="0" animBg="1"/>
      <p:bldP spid="1982533" grpId="0" animBg="1"/>
      <p:bldP spid="1982533" grpId="1" animBg="1"/>
      <p:bldP spid="1982534" grpId="0" animBg="1"/>
      <p:bldP spid="1982535" grpId="0" animBg="1"/>
      <p:bldP spid="1982535" grpId="1" animBg="1"/>
      <p:bldP spid="1982536" grpId="0" animBg="1"/>
      <p:bldP spid="1982537" grpId="0" animBg="1"/>
      <p:bldP spid="1982537" grpId="1" animBg="1"/>
      <p:bldP spid="1982538" grpId="0" animBg="1"/>
      <p:bldP spid="1982538" grpId="1" animBg="1"/>
      <p:bldP spid="1982539" grpId="0" animBg="1"/>
      <p:bldP spid="1982539" grpId="1" animBg="1"/>
      <p:bldP spid="1982540" grpId="0" animBg="1"/>
      <p:bldP spid="1982541" grpId="0" animBg="1"/>
      <p:bldP spid="1982542" grpId="0" animBg="1"/>
      <p:bldP spid="1982543" grpId="0" animBg="1"/>
      <p:bldP spid="1982544" grpId="0" animBg="1"/>
      <p:bldP spid="1982545" grpId="0" animBg="1"/>
      <p:bldP spid="1982545" grpId="1" animBg="1"/>
      <p:bldP spid="1982555" grpId="0" animBg="1"/>
      <p:bldP spid="1982556" grpId="0"/>
      <p:bldP spid="1982557" grpId="0" animBg="1"/>
      <p:bldP spid="198255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字版面配置區 17"/>
          <p:cNvSpPr>
            <a:spLocks noGrp="1"/>
          </p:cNvSpPr>
          <p:nvPr>
            <p:ph type="body" idx="1"/>
          </p:nvPr>
        </p:nvSpPr>
        <p:spPr>
          <a:xfrm>
            <a:off x="512028" y="1227919"/>
            <a:ext cx="3623464" cy="640283"/>
          </a:xfrm>
        </p:spPr>
        <p:txBody>
          <a:bodyPr rtlCol="0">
            <a:normAutofit/>
          </a:bodyPr>
          <a:lstStyle/>
          <a:p>
            <a:pPr algn="ctr" eaLnBrk="1" fontAlgn="auto" hangingPunct="1">
              <a:spcAft>
                <a:spcPts val="0"/>
              </a:spcAft>
              <a:buFont typeface="Arial" pitchFamily="34" charset="0"/>
              <a:buNone/>
              <a:defRPr/>
            </a:pPr>
            <a:r>
              <a:rPr lang="en-US" altLang="zh-TW" dirty="0" err="1">
                <a:solidFill>
                  <a:srgbClr val="FFFF00"/>
                </a:solidFill>
                <a:latin typeface="Arial" charset="0"/>
                <a:ea typeface="+mn-ea"/>
                <a:cs typeface="+mn-cs"/>
              </a:rPr>
              <a:t>Dextromethorphan</a:t>
            </a:r>
            <a:r>
              <a:rPr lang="en-US" altLang="zh-TW" dirty="0">
                <a:solidFill>
                  <a:srgbClr val="FFFF00"/>
                </a:solidFill>
                <a:latin typeface="Arial" charset="0"/>
                <a:ea typeface="+mn-ea"/>
                <a:cs typeface="+mn-cs"/>
              </a:rPr>
              <a:t> (DM)</a:t>
            </a:r>
            <a:endParaRPr lang="zh-TW" altLang="en-US" dirty="0">
              <a:solidFill>
                <a:srgbClr val="FFFF00"/>
              </a:solidFill>
              <a:latin typeface="Arial" charset="0"/>
              <a:ea typeface="+mn-ea"/>
              <a:cs typeface="+mn-cs"/>
            </a:endParaRPr>
          </a:p>
        </p:txBody>
      </p:sp>
      <p:sp>
        <p:nvSpPr>
          <p:cNvPr id="19" name="內容版面配置區 18"/>
          <p:cNvSpPr>
            <a:spLocks noGrp="1"/>
          </p:cNvSpPr>
          <p:nvPr>
            <p:ph sz="half" idx="2"/>
          </p:nvPr>
        </p:nvSpPr>
        <p:spPr>
          <a:xfrm>
            <a:off x="164635" y="2206178"/>
            <a:ext cx="4572000" cy="4351212"/>
          </a:xfrm>
        </p:spPr>
        <p:txBody>
          <a:bodyPr rtlCol="0">
            <a:normAutofit/>
          </a:bodyPr>
          <a:lstStyle/>
          <a:p>
            <a:pPr eaLnBrk="1" fontAlgn="auto" hangingPunct="1">
              <a:spcAft>
                <a:spcPts val="0"/>
              </a:spcAft>
              <a:buFont typeface="Arial" pitchFamily="34" charset="0"/>
              <a:buChar char="•"/>
              <a:defRPr/>
            </a:pPr>
            <a:endParaRPr lang="en-US" altLang="zh-TW" dirty="0" smtClean="0"/>
          </a:p>
          <a:p>
            <a:pPr eaLnBrk="1" fontAlgn="auto" hangingPunct="1">
              <a:spcAft>
                <a:spcPts val="0"/>
              </a:spcAft>
              <a:buFont typeface="Arial" pitchFamily="34" charset="0"/>
              <a:buChar char="•"/>
              <a:defRPr/>
            </a:pPr>
            <a:endParaRPr lang="en-US" altLang="zh-TW" dirty="0" smtClean="0"/>
          </a:p>
          <a:p>
            <a:pPr eaLnBrk="1" fontAlgn="auto" hangingPunct="1">
              <a:spcAft>
                <a:spcPts val="0"/>
              </a:spcAft>
              <a:buFont typeface="Arial" pitchFamily="34" charset="0"/>
              <a:buChar char="•"/>
              <a:defRPr/>
            </a:pPr>
            <a:endParaRPr lang="en-US" altLang="zh-TW" dirty="0" smtClean="0"/>
          </a:p>
          <a:p>
            <a:pPr eaLnBrk="1" fontAlgn="auto" hangingPunct="1">
              <a:spcAft>
                <a:spcPts val="0"/>
              </a:spcAft>
              <a:buFont typeface="Arial" pitchFamily="34" charset="0"/>
              <a:buChar char="•"/>
              <a:defRPr/>
            </a:pPr>
            <a:endParaRPr lang="en-US" altLang="zh-TW" dirty="0" smtClean="0"/>
          </a:p>
          <a:p>
            <a:pPr eaLnBrk="1" fontAlgn="auto" hangingPunct="1">
              <a:spcAft>
                <a:spcPts val="0"/>
              </a:spcAft>
              <a:buFontTx/>
              <a:buChar char="•"/>
              <a:defRPr/>
            </a:pPr>
            <a:endParaRPr lang="en-US" altLang="zh-TW" dirty="0" smtClean="0">
              <a:latin typeface="Arial" charset="0"/>
              <a:ea typeface="新細明體" pitchFamily="18" charset="-120"/>
            </a:endParaRPr>
          </a:p>
          <a:p>
            <a:pPr eaLnBrk="1" fontAlgn="auto" hangingPunct="1">
              <a:spcAft>
                <a:spcPts val="0"/>
              </a:spcAft>
              <a:buFontTx/>
              <a:buChar char="•"/>
              <a:defRPr/>
            </a:pPr>
            <a:r>
              <a:rPr lang="en-US" altLang="zh-TW" dirty="0" smtClean="0">
                <a:latin typeface="Arial" charset="0"/>
                <a:ea typeface="新細明體" pitchFamily="18" charset="-120"/>
              </a:rPr>
              <a:t>Non-competitive NMDA receptor inhibitor in large dose for anti-cough effect</a:t>
            </a:r>
            <a:endParaRPr lang="en-US" altLang="zh-TW" dirty="0">
              <a:latin typeface="Arial" charset="0"/>
              <a:ea typeface="新細明體" pitchFamily="18" charset="-120"/>
            </a:endParaRPr>
          </a:p>
          <a:p>
            <a:pPr eaLnBrk="1" fontAlgn="auto" hangingPunct="1">
              <a:spcAft>
                <a:spcPts val="0"/>
              </a:spcAft>
              <a:buFontTx/>
              <a:buChar char="•"/>
              <a:defRPr/>
            </a:pPr>
            <a:r>
              <a:rPr lang="en-US" altLang="zh-TW" kern="0" dirty="0" err="1" smtClean="0">
                <a:latin typeface="Arial" charset="0"/>
                <a:ea typeface="新細明體" pitchFamily="18" charset="-120"/>
                <a:cs typeface="Arial" charset="0"/>
              </a:rPr>
              <a:t>Neuroprotective</a:t>
            </a:r>
            <a:r>
              <a:rPr lang="en-US" altLang="zh-TW" kern="0" dirty="0" smtClean="0">
                <a:latin typeface="Arial" charset="0"/>
                <a:ea typeface="新細明體" pitchFamily="18" charset="-120"/>
                <a:cs typeface="Arial" charset="0"/>
              </a:rPr>
              <a:t> </a:t>
            </a:r>
            <a:r>
              <a:rPr lang="en-US" altLang="zh-TW" kern="0" dirty="0">
                <a:latin typeface="Arial" charset="0"/>
                <a:ea typeface="新細明體" pitchFamily="18" charset="-120"/>
                <a:cs typeface="Arial" charset="0"/>
              </a:rPr>
              <a:t>effects in vitro and in </a:t>
            </a:r>
            <a:r>
              <a:rPr lang="en-US" altLang="zh-TW" kern="0" dirty="0" smtClean="0">
                <a:latin typeface="Arial" charset="0"/>
                <a:ea typeface="新細明體" pitchFamily="18" charset="-120"/>
                <a:cs typeface="Arial" charset="0"/>
              </a:rPr>
              <a:t>vivo at low dose</a:t>
            </a:r>
            <a:endParaRPr lang="zh-TW" altLang="en-US" kern="0" dirty="0">
              <a:latin typeface="Arial" charset="0"/>
              <a:ea typeface="新細明體" pitchFamily="18" charset="-120"/>
              <a:cs typeface="Arial" charset="0"/>
            </a:endParaRPr>
          </a:p>
        </p:txBody>
      </p:sp>
      <p:sp>
        <p:nvSpPr>
          <p:cNvPr id="2053" name="文字版面配置區 19"/>
          <p:cNvSpPr>
            <a:spLocks noGrp="1"/>
          </p:cNvSpPr>
          <p:nvPr>
            <p:ph type="body" sz="quarter" idx="3"/>
          </p:nvPr>
        </p:nvSpPr>
        <p:spPr>
          <a:xfrm>
            <a:off x="5369495" y="1227919"/>
            <a:ext cx="2319984" cy="640283"/>
          </a:xfrm>
        </p:spPr>
        <p:txBody>
          <a:bodyPr/>
          <a:lstStyle/>
          <a:p>
            <a:pPr algn="ctr" eaLnBrk="1" fontAlgn="auto" hangingPunct="1">
              <a:spcAft>
                <a:spcPts val="0"/>
              </a:spcAft>
              <a:defRPr/>
            </a:pPr>
            <a:r>
              <a:rPr lang="en-US" altLang="zh-TW" dirty="0" err="1">
                <a:solidFill>
                  <a:srgbClr val="FFFF00"/>
                </a:solidFill>
                <a:latin typeface="Arial" charset="0"/>
                <a:ea typeface="+mn-ea"/>
                <a:cs typeface="+mn-cs"/>
              </a:rPr>
              <a:t>Memantine</a:t>
            </a:r>
            <a:r>
              <a:rPr lang="en-US" altLang="zh-TW" dirty="0">
                <a:solidFill>
                  <a:srgbClr val="FFFF00"/>
                </a:solidFill>
                <a:latin typeface="Arial" charset="0"/>
                <a:ea typeface="+mn-ea"/>
                <a:cs typeface="+mn-cs"/>
              </a:rPr>
              <a:t> </a:t>
            </a:r>
            <a:endParaRPr lang="zh-TW" altLang="en-US" dirty="0">
              <a:solidFill>
                <a:srgbClr val="FFFF00"/>
              </a:solidFill>
              <a:latin typeface="Arial" charset="0"/>
              <a:ea typeface="+mn-ea"/>
              <a:cs typeface="+mn-cs"/>
            </a:endParaRPr>
          </a:p>
        </p:txBody>
      </p:sp>
      <p:sp>
        <p:nvSpPr>
          <p:cNvPr id="21" name="內容版面配置區 20"/>
          <p:cNvSpPr>
            <a:spLocks noGrp="1"/>
          </p:cNvSpPr>
          <p:nvPr>
            <p:ph sz="quarter" idx="4"/>
          </p:nvPr>
        </p:nvSpPr>
        <p:spPr>
          <a:xfrm>
            <a:off x="4283513" y="2175608"/>
            <a:ext cx="5041736" cy="4351212"/>
          </a:xfrm>
        </p:spPr>
        <p:txBody>
          <a:bodyPr rtlCol="0">
            <a:normAutofit/>
          </a:bodyPr>
          <a:lstStyle/>
          <a:p>
            <a:pPr eaLnBrk="1" fontAlgn="auto" hangingPunct="1">
              <a:spcAft>
                <a:spcPts val="0"/>
              </a:spcAft>
              <a:buFont typeface="Arial" pitchFamily="34" charset="0"/>
              <a:buChar char="•"/>
              <a:defRPr/>
            </a:pPr>
            <a:endParaRPr lang="en-US" altLang="zh-TW" dirty="0" smtClean="0"/>
          </a:p>
          <a:p>
            <a:pPr eaLnBrk="1" fontAlgn="auto" hangingPunct="1">
              <a:spcAft>
                <a:spcPts val="0"/>
              </a:spcAft>
              <a:buFont typeface="Arial" pitchFamily="34" charset="0"/>
              <a:buChar char="•"/>
              <a:defRPr/>
            </a:pPr>
            <a:endParaRPr lang="en-US" altLang="zh-TW" dirty="0" smtClean="0"/>
          </a:p>
          <a:p>
            <a:pPr eaLnBrk="1" fontAlgn="auto" hangingPunct="1">
              <a:spcAft>
                <a:spcPts val="0"/>
              </a:spcAft>
              <a:buFont typeface="Arial" pitchFamily="34" charset="0"/>
              <a:buChar char="•"/>
              <a:defRPr/>
            </a:pPr>
            <a:endParaRPr lang="en-US" altLang="zh-TW" dirty="0" smtClean="0"/>
          </a:p>
          <a:p>
            <a:pPr eaLnBrk="1" fontAlgn="auto" hangingPunct="1">
              <a:spcAft>
                <a:spcPts val="0"/>
              </a:spcAft>
              <a:buFont typeface="Arial" pitchFamily="34" charset="0"/>
              <a:buChar char="•"/>
              <a:defRPr/>
            </a:pPr>
            <a:endParaRPr lang="en-US" altLang="zh-TW" dirty="0" smtClean="0"/>
          </a:p>
          <a:p>
            <a:pPr eaLnBrk="1" fontAlgn="auto" hangingPunct="1">
              <a:spcAft>
                <a:spcPts val="0"/>
              </a:spcAft>
              <a:buFont typeface="Arial" pitchFamily="34" charset="0"/>
              <a:buChar char="•"/>
              <a:defRPr/>
            </a:pPr>
            <a:endParaRPr lang="en-US" altLang="zh-TW" dirty="0" smtClean="0"/>
          </a:p>
          <a:p>
            <a:pPr eaLnBrk="1" fontAlgn="auto" hangingPunct="1">
              <a:spcAft>
                <a:spcPts val="0"/>
              </a:spcAft>
              <a:buFontTx/>
              <a:buChar char="•"/>
              <a:defRPr/>
            </a:pPr>
            <a:r>
              <a:rPr lang="en-US" altLang="zh-TW" kern="0" dirty="0" smtClean="0">
                <a:latin typeface="Arial" charset="0"/>
                <a:ea typeface="新細明體" pitchFamily="18" charset="-120"/>
                <a:cs typeface="Arial" charset="0"/>
              </a:rPr>
              <a:t>Non-competitive NMDA receptor inhibitor in large dosage</a:t>
            </a:r>
          </a:p>
          <a:p>
            <a:pPr eaLnBrk="1" fontAlgn="auto" hangingPunct="1">
              <a:spcAft>
                <a:spcPts val="0"/>
              </a:spcAft>
              <a:buFontTx/>
              <a:buChar char="•"/>
              <a:defRPr/>
            </a:pPr>
            <a:r>
              <a:rPr lang="en-US" altLang="zh-TW" kern="0" dirty="0" smtClean="0">
                <a:latin typeface="Arial" charset="0"/>
                <a:ea typeface="新細明體" pitchFamily="18" charset="-120"/>
                <a:cs typeface="Arial" charset="0"/>
              </a:rPr>
              <a:t>Alzheimer's disease (20 </a:t>
            </a:r>
            <a:r>
              <a:rPr lang="en-US" altLang="zh-TW" kern="0" dirty="0">
                <a:latin typeface="Arial" charset="0"/>
                <a:ea typeface="新細明體" pitchFamily="18" charset="-120"/>
                <a:cs typeface="Arial" charset="0"/>
              </a:rPr>
              <a:t>mg/day</a:t>
            </a:r>
            <a:r>
              <a:rPr lang="en-US" altLang="zh-TW" kern="0" dirty="0" smtClean="0">
                <a:latin typeface="Arial" charset="0"/>
                <a:ea typeface="新細明體" pitchFamily="18" charset="-120"/>
                <a:cs typeface="Arial" charset="0"/>
              </a:rPr>
              <a:t>)</a:t>
            </a:r>
          </a:p>
          <a:p>
            <a:pPr eaLnBrk="1" fontAlgn="auto" hangingPunct="1">
              <a:spcAft>
                <a:spcPts val="0"/>
              </a:spcAft>
              <a:buFontTx/>
              <a:buChar char="•"/>
              <a:defRPr/>
            </a:pPr>
            <a:r>
              <a:rPr lang="en-US" altLang="zh-TW" kern="0" dirty="0" err="1" smtClean="0">
                <a:latin typeface="Arial" charset="0"/>
                <a:ea typeface="新細明體" pitchFamily="18" charset="-120"/>
                <a:cs typeface="Arial" charset="0"/>
              </a:rPr>
              <a:t>Neuroprotective</a:t>
            </a:r>
            <a:r>
              <a:rPr lang="en-US" altLang="zh-TW" kern="0" dirty="0" smtClean="0">
                <a:latin typeface="Arial" charset="0"/>
                <a:ea typeface="新細明體" pitchFamily="18" charset="-120"/>
                <a:cs typeface="Arial" charset="0"/>
              </a:rPr>
              <a:t> effects in vitro and in vivo at low dosage</a:t>
            </a:r>
            <a:endParaRPr lang="en-US" altLang="zh-TW" kern="0" dirty="0">
              <a:latin typeface="Arial" charset="0"/>
              <a:ea typeface="新細明體" pitchFamily="18" charset="-120"/>
              <a:cs typeface="Arial" charset="0"/>
            </a:endParaRPr>
          </a:p>
          <a:p>
            <a:pPr eaLnBrk="1" fontAlgn="auto" hangingPunct="1">
              <a:spcAft>
                <a:spcPts val="0"/>
              </a:spcAft>
              <a:buFont typeface="Arial" pitchFamily="34" charset="0"/>
              <a:buChar char="•"/>
              <a:defRPr/>
            </a:pPr>
            <a:endParaRPr lang="zh-TW" altLang="en-US" dirty="0" smtClean="0"/>
          </a:p>
        </p:txBody>
      </p:sp>
      <p:sp>
        <p:nvSpPr>
          <p:cNvPr id="31746" name="投影片編號版面配置區 1"/>
          <p:cNvSpPr>
            <a:spLocks noGrp="1"/>
          </p:cNvSpPr>
          <p:nvPr>
            <p:ph type="sldNum" sz="quarter" idx="12"/>
          </p:nvPr>
        </p:nvSpPr>
        <p:spPr/>
        <p:txBody>
          <a:bodyPr/>
          <a:lstStyle/>
          <a:p>
            <a:pPr>
              <a:defRPr/>
            </a:pPr>
            <a:fld id="{2466DC77-F771-471C-8754-05DDB431A368}" type="slidenum">
              <a:rPr lang="en-US" altLang="zh-TW"/>
              <a:pPr>
                <a:defRPr/>
              </a:pPr>
              <a:t>11</a:t>
            </a:fld>
            <a:endParaRPr lang="en-US" altLang="zh-TW"/>
          </a:p>
        </p:txBody>
      </p:sp>
      <p:sp>
        <p:nvSpPr>
          <p:cNvPr id="3" name="標題 8"/>
          <p:cNvSpPr txBox="1">
            <a:spLocks/>
          </p:cNvSpPr>
          <p:nvPr/>
        </p:nvSpPr>
        <p:spPr>
          <a:xfrm>
            <a:off x="690256" y="1146398"/>
            <a:ext cx="4103774" cy="1142999"/>
          </a:xfrm>
          <a:prstGeom prst="rect">
            <a:avLst/>
          </a:prstGeom>
        </p:spPr>
        <p:txBody>
          <a:bodyPr/>
          <a:lstStyle/>
          <a:p>
            <a:pPr>
              <a:defRPr/>
            </a:pPr>
            <a:endParaRPr lang="zh-TW" altLang="en-US" sz="2400" b="0" kern="0" dirty="0">
              <a:solidFill>
                <a:schemeClr val="tx2"/>
              </a:solidFill>
              <a:latin typeface="+mj-lt"/>
              <a:cs typeface="+mj-cs"/>
            </a:endParaRPr>
          </a:p>
        </p:txBody>
      </p:sp>
      <p:graphicFrame>
        <p:nvGraphicFramePr>
          <p:cNvPr id="19464" name="Object 7"/>
          <p:cNvGraphicFramePr>
            <a:graphicFrameLocks noChangeAspect="1"/>
          </p:cNvGraphicFramePr>
          <p:nvPr/>
        </p:nvGraphicFramePr>
        <p:xfrm>
          <a:off x="1309523" y="2206177"/>
          <a:ext cx="2029986" cy="1983691"/>
        </p:xfrm>
        <a:graphic>
          <a:graphicData uri="http://schemas.openxmlformats.org/presentationml/2006/ole">
            <p:oleObj spid="_x0000_s1031" name="Image" r:id="rId3" imgW="3619048" imgH="3619048" progId="">
              <p:embed/>
            </p:oleObj>
          </a:graphicData>
        </a:graphic>
      </p:graphicFrame>
      <p:sp>
        <p:nvSpPr>
          <p:cNvPr id="7" name="內容版面配置區 9"/>
          <p:cNvSpPr txBox="1">
            <a:spLocks/>
          </p:cNvSpPr>
          <p:nvPr/>
        </p:nvSpPr>
        <p:spPr>
          <a:xfrm>
            <a:off x="4934498" y="3836608"/>
            <a:ext cx="3697475" cy="2038039"/>
          </a:xfrm>
          <a:prstGeom prst="rect">
            <a:avLst/>
          </a:prstGeom>
        </p:spPr>
        <p:txBody>
          <a:bodyPr/>
          <a:lstStyle/>
          <a:p>
            <a:pPr marL="342900" indent="-342900" algn="l">
              <a:spcBef>
                <a:spcPct val="20000"/>
              </a:spcBef>
              <a:buFontTx/>
              <a:buChar char="•"/>
              <a:defRPr/>
            </a:pPr>
            <a:endParaRPr lang="zh-TW" altLang="en-US" sz="2000" b="0" kern="0" dirty="0">
              <a:solidFill>
                <a:schemeClr val="bg1"/>
              </a:solidFill>
              <a:latin typeface="Arial" charset="0"/>
              <a:cs typeface="Arial" charset="0"/>
            </a:endParaRPr>
          </a:p>
        </p:txBody>
      </p:sp>
      <p:pic>
        <p:nvPicPr>
          <p:cNvPr id="19466" name="Picture 8" descr="http://www.theodora.com/drugs/images/513.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86994" y="2206177"/>
            <a:ext cx="2002799" cy="1956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72861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097844" y="1266981"/>
            <a:ext cx="4392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zh-CN" sz="2400" b="1" dirty="0">
                <a:solidFill>
                  <a:schemeClr val="accent1"/>
                </a:solidFill>
              </a:rPr>
              <a:t>LPS</a:t>
            </a:r>
          </a:p>
        </p:txBody>
      </p:sp>
      <p:sp>
        <p:nvSpPr>
          <p:cNvPr id="16387" name="Rectangle 3"/>
          <p:cNvSpPr>
            <a:spLocks noChangeArrowheads="1"/>
          </p:cNvSpPr>
          <p:nvPr/>
        </p:nvSpPr>
        <p:spPr bwMode="auto">
          <a:xfrm>
            <a:off x="824682" y="2505090"/>
            <a:ext cx="112827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altLang="zh-CN">
                <a:solidFill>
                  <a:schemeClr val="bg1"/>
                </a:solidFill>
              </a:rPr>
              <a:t>Microglia  </a:t>
            </a:r>
          </a:p>
        </p:txBody>
      </p:sp>
      <p:sp>
        <p:nvSpPr>
          <p:cNvPr id="16388" name="Rectangle 4"/>
          <p:cNvSpPr>
            <a:spLocks noChangeArrowheads="1"/>
          </p:cNvSpPr>
          <p:nvPr/>
        </p:nvSpPr>
        <p:spPr bwMode="auto">
          <a:xfrm>
            <a:off x="2088892" y="3614122"/>
            <a:ext cx="62077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altLang="zh-CN" sz="1600" b="1" dirty="0">
                <a:solidFill>
                  <a:srgbClr val="CCFF33"/>
                </a:solidFill>
              </a:rPr>
              <a:t>TNF-</a:t>
            </a:r>
            <a:r>
              <a:rPr lang="en-US" altLang="zh-CN" sz="1600" b="1" dirty="0">
                <a:solidFill>
                  <a:srgbClr val="CCFF33"/>
                </a:solidFill>
                <a:latin typeface="Symbol" pitchFamily="18" charset="2"/>
              </a:rPr>
              <a:t>a</a:t>
            </a:r>
            <a:endParaRPr lang="en-US" altLang="zh-CN" sz="1600" b="1" dirty="0">
              <a:solidFill>
                <a:srgbClr val="CCFF33"/>
              </a:solidFill>
            </a:endParaRPr>
          </a:p>
          <a:p>
            <a:pPr algn="l"/>
            <a:r>
              <a:rPr lang="en-US" altLang="zh-CN" sz="1600" b="1" dirty="0">
                <a:solidFill>
                  <a:srgbClr val="CCFF33"/>
                </a:solidFill>
              </a:rPr>
              <a:t>IL-1</a:t>
            </a:r>
            <a:r>
              <a:rPr lang="en-US" altLang="zh-CN" sz="1600" b="1" dirty="0">
                <a:solidFill>
                  <a:srgbClr val="CCFF33"/>
                </a:solidFill>
                <a:latin typeface="Symbol" pitchFamily="18" charset="2"/>
              </a:rPr>
              <a:t>b</a:t>
            </a:r>
            <a:endParaRPr lang="en-US" altLang="zh-CN" sz="1600" b="1" dirty="0">
              <a:solidFill>
                <a:srgbClr val="CCFF33"/>
              </a:solidFill>
            </a:endParaRPr>
          </a:p>
        </p:txBody>
      </p:sp>
      <p:sp>
        <p:nvSpPr>
          <p:cNvPr id="16389" name="Rectangle 5"/>
          <p:cNvSpPr>
            <a:spLocks noChangeArrowheads="1"/>
          </p:cNvSpPr>
          <p:nvPr/>
        </p:nvSpPr>
        <p:spPr bwMode="auto">
          <a:xfrm>
            <a:off x="802026" y="5517990"/>
            <a:ext cx="130952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altLang="zh-CN" sz="1800">
                <a:solidFill>
                  <a:schemeClr val="bg1"/>
                </a:solidFill>
              </a:rPr>
              <a:t>Neuronal death</a:t>
            </a:r>
          </a:p>
          <a:p>
            <a:pPr algn="l"/>
            <a:endParaRPr lang="en-US" altLang="zh-CN" sz="1800">
              <a:solidFill>
                <a:schemeClr val="bg1"/>
              </a:solidFill>
            </a:endParaRPr>
          </a:p>
        </p:txBody>
      </p:sp>
      <p:sp>
        <p:nvSpPr>
          <p:cNvPr id="16390" name="Rectangle 6"/>
          <p:cNvSpPr>
            <a:spLocks noChangeArrowheads="1"/>
          </p:cNvSpPr>
          <p:nvPr/>
        </p:nvSpPr>
        <p:spPr bwMode="auto">
          <a:xfrm>
            <a:off x="3088782" y="4560113"/>
            <a:ext cx="59471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zh-CN" sz="1600" b="1" dirty="0">
                <a:solidFill>
                  <a:srgbClr val="CCFF33"/>
                </a:solidFill>
              </a:rPr>
              <a:t>ONOO</a:t>
            </a:r>
            <a:r>
              <a:rPr lang="en-US" altLang="zh-CN" sz="1600" b="1" baseline="30000" dirty="0">
                <a:solidFill>
                  <a:srgbClr val="CCFF33"/>
                </a:solidFill>
              </a:rPr>
              <a:t>-</a:t>
            </a:r>
            <a:endParaRPr lang="en-US" altLang="zh-CN" sz="1600" b="1" dirty="0">
              <a:solidFill>
                <a:srgbClr val="CCFF33"/>
              </a:solidFill>
            </a:endParaRPr>
          </a:p>
        </p:txBody>
      </p:sp>
      <p:sp>
        <p:nvSpPr>
          <p:cNvPr id="16391" name="Line 7"/>
          <p:cNvSpPr>
            <a:spLocks noChangeShapeType="1"/>
          </p:cNvSpPr>
          <p:nvPr/>
        </p:nvSpPr>
        <p:spPr bwMode="auto">
          <a:xfrm>
            <a:off x="3357634" y="1754412"/>
            <a:ext cx="0" cy="320991"/>
          </a:xfrm>
          <a:prstGeom prst="line">
            <a:avLst/>
          </a:prstGeom>
          <a:noFill/>
          <a:ln w="25400">
            <a:solidFill>
              <a:srgbClr val="33CCFF"/>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6392" name="Freeform 8"/>
          <p:cNvSpPr>
            <a:spLocks/>
          </p:cNvSpPr>
          <p:nvPr/>
        </p:nvSpPr>
        <p:spPr bwMode="auto">
          <a:xfrm>
            <a:off x="3022324" y="4037016"/>
            <a:ext cx="685724" cy="103600"/>
          </a:xfrm>
          <a:custGeom>
            <a:avLst/>
            <a:gdLst>
              <a:gd name="T0" fmla="*/ 0 w 816"/>
              <a:gd name="T1" fmla="*/ 0 h 192"/>
              <a:gd name="T2" fmla="*/ 0 w 816"/>
              <a:gd name="T3" fmla="*/ 2147483647 h 192"/>
              <a:gd name="T4" fmla="*/ 2147483647 w 816"/>
              <a:gd name="T5" fmla="*/ 2147483647 h 192"/>
              <a:gd name="T6" fmla="*/ 2147483647 w 816"/>
              <a:gd name="T7" fmla="*/ 0 h 192"/>
              <a:gd name="T8" fmla="*/ 0 60000 65536"/>
              <a:gd name="T9" fmla="*/ 0 60000 65536"/>
              <a:gd name="T10" fmla="*/ 0 60000 65536"/>
              <a:gd name="T11" fmla="*/ 0 60000 65536"/>
              <a:gd name="T12" fmla="*/ 0 w 816"/>
              <a:gd name="T13" fmla="*/ 0 h 192"/>
              <a:gd name="T14" fmla="*/ 816 w 816"/>
              <a:gd name="T15" fmla="*/ 192 h 192"/>
            </a:gdLst>
            <a:ahLst/>
            <a:cxnLst>
              <a:cxn ang="T8">
                <a:pos x="T0" y="T1"/>
              </a:cxn>
              <a:cxn ang="T9">
                <a:pos x="T2" y="T3"/>
              </a:cxn>
              <a:cxn ang="T10">
                <a:pos x="T4" y="T5"/>
              </a:cxn>
              <a:cxn ang="T11">
                <a:pos x="T6" y="T7"/>
              </a:cxn>
            </a:cxnLst>
            <a:rect l="T12" t="T13" r="T14" b="T15"/>
            <a:pathLst>
              <a:path w="816" h="192">
                <a:moveTo>
                  <a:pt x="0" y="0"/>
                </a:moveTo>
                <a:lnTo>
                  <a:pt x="0" y="192"/>
                </a:lnTo>
                <a:lnTo>
                  <a:pt x="816" y="192"/>
                </a:lnTo>
                <a:lnTo>
                  <a:pt x="816" y="0"/>
                </a:lnTo>
              </a:path>
            </a:pathLst>
          </a:custGeom>
          <a:noFill/>
          <a:ln w="25400">
            <a:solidFill>
              <a:srgbClr val="FF66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6393" name="Line 9"/>
          <p:cNvSpPr>
            <a:spLocks noChangeShapeType="1"/>
          </p:cNvSpPr>
          <p:nvPr/>
        </p:nvSpPr>
        <p:spPr bwMode="auto">
          <a:xfrm>
            <a:off x="3357634" y="4152505"/>
            <a:ext cx="1510" cy="336276"/>
          </a:xfrm>
          <a:prstGeom prst="line">
            <a:avLst/>
          </a:prstGeom>
          <a:noFill/>
          <a:ln w="25400">
            <a:solidFill>
              <a:srgbClr val="FF6600"/>
            </a:solidFill>
            <a:round/>
            <a:headEnd/>
            <a:tailEnd type="stealth" w="med" len="lg"/>
          </a:ln>
          <a:extLst>
            <a:ext uri="{909E8E84-426E-40DD-AFC4-6F175D3DCCD1}">
              <a14:hiddenFill xmlns:a14="http://schemas.microsoft.com/office/drawing/2010/main" xmlns="">
                <a:noFill/>
              </a14:hiddenFill>
            </a:ext>
          </a:extLst>
        </p:spPr>
        <p:txBody>
          <a:bodyPr wrap="none" anchor="ctr"/>
          <a:lstStyle/>
          <a:p>
            <a:endParaRPr lang="zh-TW" altLang="en-US"/>
          </a:p>
        </p:txBody>
      </p:sp>
      <p:grpSp>
        <p:nvGrpSpPr>
          <p:cNvPr id="16394" name="Group 10"/>
          <p:cNvGrpSpPr>
            <a:grpSpLocks/>
          </p:cNvGrpSpPr>
          <p:nvPr/>
        </p:nvGrpSpPr>
        <p:grpSpPr bwMode="auto">
          <a:xfrm>
            <a:off x="2759513" y="2199384"/>
            <a:ext cx="1256658" cy="859373"/>
            <a:chOff x="1488" y="2160"/>
            <a:chExt cx="1056" cy="960"/>
          </a:xfrm>
        </p:grpSpPr>
        <p:sp>
          <p:nvSpPr>
            <p:cNvPr id="16416" name="AutoShape 11"/>
            <p:cNvSpPr>
              <a:spLocks noChangeArrowheads="1"/>
            </p:cNvSpPr>
            <p:nvPr/>
          </p:nvSpPr>
          <p:spPr bwMode="auto">
            <a:xfrm>
              <a:off x="1488" y="2160"/>
              <a:ext cx="1056" cy="960"/>
            </a:xfrm>
            <a:prstGeom prst="irregularSeal1">
              <a:avLst/>
            </a:prstGeom>
            <a:solidFill>
              <a:srgbClr val="CC00CC"/>
            </a:solidFill>
            <a:ln w="9525">
              <a:solidFill>
                <a:schemeClr val="tx1"/>
              </a:solidFill>
              <a:miter lim="800000"/>
              <a:headEnd/>
              <a:tailEnd/>
            </a:ln>
          </p:spPr>
          <p:txBody>
            <a:bodyPr wrap="none" anchor="ctr"/>
            <a:lstStyle/>
            <a:p>
              <a:endParaRPr lang="zh-CN" altLang="en-US" sz="2400">
                <a:solidFill>
                  <a:srgbClr val="993366"/>
                </a:solidFill>
              </a:endParaRPr>
            </a:p>
          </p:txBody>
        </p:sp>
        <p:sp>
          <p:nvSpPr>
            <p:cNvPr id="16417" name="Freeform 12"/>
            <p:cNvSpPr>
              <a:spLocks/>
            </p:cNvSpPr>
            <p:nvPr/>
          </p:nvSpPr>
          <p:spPr bwMode="auto">
            <a:xfrm>
              <a:off x="1855" y="2497"/>
              <a:ext cx="305" cy="206"/>
            </a:xfrm>
            <a:custGeom>
              <a:avLst/>
              <a:gdLst>
                <a:gd name="T0" fmla="*/ 211 w 305"/>
                <a:gd name="T1" fmla="*/ 48 h 206"/>
                <a:gd name="T2" fmla="*/ 65 w 305"/>
                <a:gd name="T3" fmla="*/ 48 h 206"/>
                <a:gd name="T4" fmla="*/ 29 w 305"/>
                <a:gd name="T5" fmla="*/ 157 h 206"/>
                <a:gd name="T6" fmla="*/ 126 w 305"/>
                <a:gd name="T7" fmla="*/ 206 h 206"/>
                <a:gd name="T8" fmla="*/ 259 w 305"/>
                <a:gd name="T9" fmla="*/ 169 h 206"/>
                <a:gd name="T10" fmla="*/ 259 w 305"/>
                <a:gd name="T11" fmla="*/ 72 h 206"/>
                <a:gd name="T12" fmla="*/ 211 w 305"/>
                <a:gd name="T13" fmla="*/ 48 h 206"/>
                <a:gd name="T14" fmla="*/ 0 60000 65536"/>
                <a:gd name="T15" fmla="*/ 0 60000 65536"/>
                <a:gd name="T16" fmla="*/ 0 60000 65536"/>
                <a:gd name="T17" fmla="*/ 0 60000 65536"/>
                <a:gd name="T18" fmla="*/ 0 60000 65536"/>
                <a:gd name="T19" fmla="*/ 0 60000 65536"/>
                <a:gd name="T20" fmla="*/ 0 60000 65536"/>
                <a:gd name="T21" fmla="*/ 0 w 305"/>
                <a:gd name="T22" fmla="*/ 0 h 206"/>
                <a:gd name="T23" fmla="*/ 305 w 305"/>
                <a:gd name="T24" fmla="*/ 206 h 2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5" h="206">
                  <a:moveTo>
                    <a:pt x="211" y="48"/>
                  </a:moveTo>
                  <a:cubicBezTo>
                    <a:pt x="161" y="0"/>
                    <a:pt x="121" y="29"/>
                    <a:pt x="65" y="48"/>
                  </a:cubicBezTo>
                  <a:cubicBezTo>
                    <a:pt x="32" y="81"/>
                    <a:pt x="0" y="108"/>
                    <a:pt x="29" y="157"/>
                  </a:cubicBezTo>
                  <a:cubicBezTo>
                    <a:pt x="47" y="188"/>
                    <a:pt x="126" y="206"/>
                    <a:pt x="126" y="206"/>
                  </a:cubicBezTo>
                  <a:cubicBezTo>
                    <a:pt x="235" y="178"/>
                    <a:pt x="191" y="193"/>
                    <a:pt x="259" y="169"/>
                  </a:cubicBezTo>
                  <a:cubicBezTo>
                    <a:pt x="275" y="118"/>
                    <a:pt x="305" y="100"/>
                    <a:pt x="259" y="72"/>
                  </a:cubicBezTo>
                  <a:cubicBezTo>
                    <a:pt x="187" y="27"/>
                    <a:pt x="245" y="82"/>
                    <a:pt x="211" y="48"/>
                  </a:cubicBezTo>
                  <a:close/>
                </a:path>
              </a:pathLst>
            </a:custGeom>
            <a:solidFill>
              <a:srgbClr val="660033"/>
            </a:solidFill>
            <a:ln w="9525">
              <a:solidFill>
                <a:srgbClr val="660033"/>
              </a:solidFill>
              <a:round/>
              <a:headEnd/>
              <a:tailEnd/>
            </a:ln>
          </p:spPr>
          <p:txBody>
            <a:bodyPr wrap="none" anchor="ctr"/>
            <a:lstStyle/>
            <a:p>
              <a:endParaRPr lang="zh-TW" altLang="en-US"/>
            </a:p>
          </p:txBody>
        </p:sp>
      </p:grpSp>
      <p:sp>
        <p:nvSpPr>
          <p:cNvPr id="16395" name="Freeform 13"/>
          <p:cNvSpPr>
            <a:spLocks/>
          </p:cNvSpPr>
          <p:nvPr/>
        </p:nvSpPr>
        <p:spPr bwMode="auto">
          <a:xfrm>
            <a:off x="2111548" y="5324376"/>
            <a:ext cx="1732437" cy="733694"/>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noFill/>
          <a:ln w="12700">
            <a:solidFill>
              <a:srgbClr val="FF0000"/>
            </a:solidFill>
            <a:prstDash val="dash"/>
            <a:round/>
            <a:headEnd/>
            <a:tailEnd/>
          </a:ln>
          <a:extLst>
            <a:ext uri="{909E8E84-426E-40DD-AFC4-6F175D3DCCD1}">
              <a14:hiddenFill xmlns:a14="http://schemas.microsoft.com/office/drawing/2010/main" xmlns="">
                <a:solidFill>
                  <a:srgbClr val="FFFFFF"/>
                </a:solidFill>
              </a14:hiddenFill>
            </a:ext>
          </a:extLst>
        </p:spPr>
        <p:txBody>
          <a:bodyPr/>
          <a:lstStyle/>
          <a:p>
            <a:endParaRPr lang="zh-TW" altLang="en-US"/>
          </a:p>
        </p:txBody>
      </p:sp>
      <p:sp>
        <p:nvSpPr>
          <p:cNvPr id="16396" name="Rectangle 14"/>
          <p:cNvSpPr>
            <a:spLocks noChangeArrowheads="1"/>
          </p:cNvSpPr>
          <p:nvPr/>
        </p:nvSpPr>
        <p:spPr bwMode="auto">
          <a:xfrm>
            <a:off x="2860710" y="3644693"/>
            <a:ext cx="38792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zh-CN" sz="1600" b="1" dirty="0">
                <a:solidFill>
                  <a:srgbClr val="CCFF33"/>
                </a:solidFill>
              </a:rPr>
              <a:t>NO </a:t>
            </a:r>
            <a:r>
              <a:rPr lang="en-US" altLang="zh-CN" sz="1600" b="1" baseline="36000" dirty="0">
                <a:solidFill>
                  <a:srgbClr val="CCFF33"/>
                </a:solidFill>
              </a:rPr>
              <a:t>•</a:t>
            </a:r>
          </a:p>
        </p:txBody>
      </p:sp>
      <p:sp>
        <p:nvSpPr>
          <p:cNvPr id="16397" name="Rectangle 15"/>
          <p:cNvSpPr>
            <a:spLocks noChangeArrowheads="1"/>
          </p:cNvSpPr>
          <p:nvPr/>
        </p:nvSpPr>
        <p:spPr bwMode="auto">
          <a:xfrm>
            <a:off x="3579664" y="3622615"/>
            <a:ext cx="64494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altLang="zh-CN" sz="1600" b="1" dirty="0">
                <a:solidFill>
                  <a:srgbClr val="CCFF33"/>
                </a:solidFill>
              </a:rPr>
              <a:t>O</a:t>
            </a:r>
            <a:r>
              <a:rPr lang="en-US" altLang="zh-CN" sz="1600" b="1" baseline="-25000" dirty="0">
                <a:solidFill>
                  <a:srgbClr val="CCFF33"/>
                </a:solidFill>
              </a:rPr>
              <a:t>2 </a:t>
            </a:r>
            <a:r>
              <a:rPr lang="en-US" altLang="zh-CN" sz="1600" b="1" baseline="36000" dirty="0">
                <a:solidFill>
                  <a:srgbClr val="CCFF33"/>
                </a:solidFill>
              </a:rPr>
              <a:t>• </a:t>
            </a:r>
            <a:r>
              <a:rPr lang="en-US" altLang="zh-CN" sz="1600" b="1" baseline="30000" dirty="0">
                <a:solidFill>
                  <a:srgbClr val="CCFF33"/>
                </a:solidFill>
              </a:rPr>
              <a:t>-</a:t>
            </a:r>
            <a:endParaRPr lang="en-US" altLang="zh-CN" sz="1600" b="1" dirty="0">
              <a:solidFill>
                <a:srgbClr val="CCFF33"/>
              </a:solidFill>
            </a:endParaRPr>
          </a:p>
        </p:txBody>
      </p:sp>
      <p:sp>
        <p:nvSpPr>
          <p:cNvPr id="16398" name="Line 16"/>
          <p:cNvSpPr>
            <a:spLocks noChangeShapeType="1"/>
          </p:cNvSpPr>
          <p:nvPr/>
        </p:nvSpPr>
        <p:spPr bwMode="auto">
          <a:xfrm>
            <a:off x="3369717" y="3177643"/>
            <a:ext cx="0" cy="322689"/>
          </a:xfrm>
          <a:prstGeom prst="line">
            <a:avLst/>
          </a:prstGeom>
          <a:noFill/>
          <a:ln w="25400">
            <a:solidFill>
              <a:srgbClr val="FF6600"/>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6399" name="Line 17"/>
          <p:cNvSpPr>
            <a:spLocks noChangeShapeType="1"/>
          </p:cNvSpPr>
          <p:nvPr/>
        </p:nvSpPr>
        <p:spPr bwMode="auto">
          <a:xfrm>
            <a:off x="2468004" y="4590683"/>
            <a:ext cx="169166" cy="353260"/>
          </a:xfrm>
          <a:prstGeom prst="line">
            <a:avLst/>
          </a:prstGeom>
          <a:noFill/>
          <a:ln w="25400">
            <a:solidFill>
              <a:srgbClr val="FF6600"/>
            </a:solidFill>
            <a:round/>
            <a:headEnd/>
            <a:tailEnd type="stealth" w="med" len="lg"/>
          </a:ln>
          <a:extLst>
            <a:ext uri="{909E8E84-426E-40DD-AFC4-6F175D3DCCD1}">
              <a14:hiddenFill xmlns:a14="http://schemas.microsoft.com/office/drawing/2010/main" xmlns="">
                <a:noFill/>
              </a14:hiddenFill>
            </a:ext>
          </a:extLst>
        </p:spPr>
        <p:txBody>
          <a:bodyPr wrap="none" anchor="ctr"/>
          <a:lstStyle/>
          <a:p>
            <a:endParaRPr lang="zh-TW" altLang="en-US"/>
          </a:p>
        </p:txBody>
      </p:sp>
      <p:grpSp>
        <p:nvGrpSpPr>
          <p:cNvPr id="3" name="Group 18"/>
          <p:cNvGrpSpPr>
            <a:grpSpLocks/>
          </p:cNvGrpSpPr>
          <p:nvPr/>
        </p:nvGrpSpPr>
        <p:grpSpPr bwMode="auto">
          <a:xfrm>
            <a:off x="4304658" y="3809436"/>
            <a:ext cx="4502522" cy="3058756"/>
            <a:chOff x="2850" y="2243"/>
            <a:chExt cx="2981" cy="1801"/>
          </a:xfrm>
        </p:grpSpPr>
        <p:grpSp>
          <p:nvGrpSpPr>
            <p:cNvPr id="16411" name="Group 19"/>
            <p:cNvGrpSpPr>
              <a:grpSpLocks/>
            </p:cNvGrpSpPr>
            <p:nvPr/>
          </p:nvGrpSpPr>
          <p:grpSpPr bwMode="auto">
            <a:xfrm>
              <a:off x="2850" y="2253"/>
              <a:ext cx="343" cy="585"/>
              <a:chOff x="3278" y="5301"/>
              <a:chExt cx="272" cy="140"/>
            </a:xfrm>
          </p:grpSpPr>
          <p:sp>
            <p:nvSpPr>
              <p:cNvPr id="16414" name="Line 20"/>
              <p:cNvSpPr>
                <a:spLocks noChangeShapeType="1"/>
              </p:cNvSpPr>
              <p:nvPr/>
            </p:nvSpPr>
            <p:spPr bwMode="auto">
              <a:xfrm flipH="1">
                <a:off x="3278" y="5371"/>
                <a:ext cx="272" cy="1"/>
              </a:xfrm>
              <a:prstGeom prst="line">
                <a:avLst/>
              </a:prstGeom>
              <a:noFill/>
              <a:ln w="28575">
                <a:solidFill>
                  <a:srgbClr val="FF66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6415" name="Line 21"/>
              <p:cNvSpPr>
                <a:spLocks noChangeShapeType="1"/>
              </p:cNvSpPr>
              <p:nvPr/>
            </p:nvSpPr>
            <p:spPr bwMode="auto">
              <a:xfrm>
                <a:off x="3278" y="5301"/>
                <a:ext cx="1" cy="140"/>
              </a:xfrm>
              <a:prstGeom prst="line">
                <a:avLst/>
              </a:prstGeom>
              <a:noFill/>
              <a:ln w="28575">
                <a:solidFill>
                  <a:srgbClr val="FF66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grpSp>
        <p:sp>
          <p:nvSpPr>
            <p:cNvPr id="16412" name="Text Box 22"/>
            <p:cNvSpPr txBox="1">
              <a:spLocks noChangeArrowheads="1"/>
            </p:cNvSpPr>
            <p:nvPr/>
          </p:nvSpPr>
          <p:spPr bwMode="auto">
            <a:xfrm>
              <a:off x="3271" y="2304"/>
              <a:ext cx="2560" cy="1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a:spcBef>
                  <a:spcPct val="50000"/>
                </a:spcBef>
              </a:pPr>
              <a:r>
                <a:rPr lang="en-US" altLang="zh-CN" sz="1600" dirty="0">
                  <a:solidFill>
                    <a:schemeClr val="bg1"/>
                  </a:solidFill>
                  <a:latin typeface="Arial" charset="0"/>
                </a:rPr>
                <a:t>        </a:t>
              </a:r>
              <a:r>
                <a:rPr lang="en-US" altLang="zh-CN" sz="1800" i="1" dirty="0">
                  <a:solidFill>
                    <a:srgbClr val="00FF00"/>
                  </a:solidFill>
                  <a:latin typeface="Arial" charset="0"/>
                </a:rPr>
                <a:t>Conventional Regimen</a:t>
              </a:r>
              <a:r>
                <a:rPr lang="en-US" altLang="zh-CN" sz="1800" dirty="0">
                  <a:solidFill>
                    <a:srgbClr val="00FF00"/>
                  </a:solidFill>
                  <a:latin typeface="Arial" charset="0"/>
                </a:rPr>
                <a:t>: </a:t>
              </a:r>
            </a:p>
            <a:p>
              <a:pPr algn="l">
                <a:spcBef>
                  <a:spcPct val="50000"/>
                </a:spcBef>
              </a:pPr>
              <a:r>
                <a:rPr lang="en-US" altLang="zh-CN" sz="1600" dirty="0">
                  <a:solidFill>
                    <a:schemeClr val="bg1"/>
                  </a:solidFill>
                  <a:latin typeface="Arial" charset="0"/>
                </a:rPr>
                <a:t>•    Aspirin, COX 2 inhibitors (PG)</a:t>
              </a:r>
            </a:p>
            <a:p>
              <a:pPr algn="l">
                <a:spcBef>
                  <a:spcPct val="50000"/>
                </a:spcBef>
              </a:pPr>
              <a:r>
                <a:rPr lang="en-US" altLang="zh-CN" sz="1600" dirty="0">
                  <a:solidFill>
                    <a:schemeClr val="bg1"/>
                  </a:solidFill>
                  <a:latin typeface="Arial" charset="0"/>
                </a:rPr>
                <a:t>•    Anti-oxidants (Free radicals)</a:t>
              </a:r>
            </a:p>
            <a:p>
              <a:pPr algn="l">
                <a:spcBef>
                  <a:spcPct val="50000"/>
                </a:spcBef>
                <a:buFontTx/>
                <a:buChar char="•"/>
              </a:pPr>
              <a:r>
                <a:rPr lang="en-US" altLang="zh-CN" sz="1600" dirty="0">
                  <a:solidFill>
                    <a:schemeClr val="bg1"/>
                  </a:solidFill>
                  <a:latin typeface="Arial" charset="0"/>
                </a:rPr>
                <a:t>    Antibodies (TNF-</a:t>
              </a:r>
              <a:r>
                <a:rPr lang="el-GR" altLang="zh-CN" sz="1600" dirty="0">
                  <a:solidFill>
                    <a:schemeClr val="bg1"/>
                  </a:solidFill>
                  <a:latin typeface="Arial" charset="0"/>
                  <a:cs typeface="Arial" charset="0"/>
                </a:rPr>
                <a:t>α</a:t>
              </a:r>
              <a:r>
                <a:rPr lang="en-US" altLang="zh-CN" sz="1600" dirty="0">
                  <a:solidFill>
                    <a:schemeClr val="bg1"/>
                  </a:solidFill>
                  <a:latin typeface="Arial" charset="0"/>
                </a:rPr>
                <a:t>, IL-1)</a:t>
              </a:r>
            </a:p>
            <a:p>
              <a:pPr algn="l">
                <a:spcBef>
                  <a:spcPct val="50000"/>
                </a:spcBef>
                <a:buFontTx/>
                <a:buChar char="•"/>
              </a:pPr>
              <a:r>
                <a:rPr lang="en-US" altLang="zh-CN" sz="1600" dirty="0">
                  <a:solidFill>
                    <a:schemeClr val="bg1"/>
                  </a:solidFill>
                  <a:latin typeface="Arial" charset="0"/>
                </a:rPr>
                <a:t>    Receptor antagonists (TNF-</a:t>
              </a:r>
              <a:r>
                <a:rPr lang="el-GR" altLang="zh-CN" sz="1600" dirty="0">
                  <a:solidFill>
                    <a:schemeClr val="bg1"/>
                  </a:solidFill>
                  <a:latin typeface="Arial" charset="0"/>
                </a:rPr>
                <a:t>α</a:t>
              </a:r>
              <a:r>
                <a:rPr lang="en-US" altLang="zh-CN" sz="1600" dirty="0">
                  <a:solidFill>
                    <a:schemeClr val="bg1"/>
                  </a:solidFill>
                  <a:latin typeface="Arial" charset="0"/>
                </a:rPr>
                <a:t>)</a:t>
              </a:r>
            </a:p>
            <a:p>
              <a:pPr algn="l">
                <a:spcBef>
                  <a:spcPct val="50000"/>
                </a:spcBef>
              </a:pPr>
              <a:r>
                <a:rPr lang="en-US" altLang="zh-CN" sz="1600" dirty="0">
                  <a:solidFill>
                    <a:schemeClr val="bg1"/>
                  </a:solidFill>
                  <a:latin typeface="Arial" charset="0"/>
                </a:rPr>
                <a:t>•    Cortisone (toxic for long-term use)</a:t>
              </a:r>
            </a:p>
            <a:p>
              <a:pPr algn="l">
                <a:spcBef>
                  <a:spcPct val="50000"/>
                </a:spcBef>
                <a:buFontTx/>
                <a:buChar char="•"/>
              </a:pPr>
              <a:endParaRPr lang="en-US" altLang="zh-CN" sz="1600" dirty="0">
                <a:solidFill>
                  <a:schemeClr val="bg1"/>
                </a:solidFill>
                <a:latin typeface="Arial" charset="0"/>
              </a:endParaRPr>
            </a:p>
            <a:p>
              <a:pPr algn="l">
                <a:spcBef>
                  <a:spcPct val="50000"/>
                </a:spcBef>
              </a:pPr>
              <a:r>
                <a:rPr lang="en-US" altLang="zh-CN" sz="1600" dirty="0">
                  <a:solidFill>
                    <a:schemeClr val="bg1"/>
                  </a:solidFill>
                  <a:latin typeface="Arial" charset="0"/>
                </a:rPr>
                <a:t>      </a:t>
              </a:r>
            </a:p>
          </p:txBody>
        </p:sp>
        <p:sp>
          <p:nvSpPr>
            <p:cNvPr id="16413" name="Rectangle 23"/>
            <p:cNvSpPr>
              <a:spLocks noChangeArrowheads="1"/>
            </p:cNvSpPr>
            <p:nvPr/>
          </p:nvSpPr>
          <p:spPr bwMode="auto">
            <a:xfrm>
              <a:off x="3271" y="2243"/>
              <a:ext cx="2537" cy="1645"/>
            </a:xfrm>
            <a:prstGeom prst="rect">
              <a:avLst/>
            </a:prstGeom>
            <a:noFill/>
            <a:ln w="127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grpSp>
      <p:sp>
        <p:nvSpPr>
          <p:cNvPr id="16401" name="Line 24"/>
          <p:cNvSpPr>
            <a:spLocks noChangeShapeType="1"/>
          </p:cNvSpPr>
          <p:nvPr/>
        </p:nvSpPr>
        <p:spPr bwMode="auto">
          <a:xfrm flipH="1">
            <a:off x="3348572" y="4876008"/>
            <a:ext cx="1510" cy="373640"/>
          </a:xfrm>
          <a:prstGeom prst="line">
            <a:avLst/>
          </a:prstGeom>
          <a:noFill/>
          <a:ln w="25400">
            <a:solidFill>
              <a:srgbClr val="FF6600"/>
            </a:solidFill>
            <a:round/>
            <a:headEnd/>
            <a:tailEnd type="stealth" w="med" len="lg"/>
          </a:ln>
          <a:extLst>
            <a:ext uri="{909E8E84-426E-40DD-AFC4-6F175D3DCCD1}">
              <a14:hiddenFill xmlns:a14="http://schemas.microsoft.com/office/drawing/2010/main" xmlns="">
                <a:noFill/>
              </a14:hiddenFill>
            </a:ext>
          </a:extLst>
        </p:spPr>
        <p:txBody>
          <a:bodyPr wrap="none" anchor="ctr"/>
          <a:lstStyle/>
          <a:p>
            <a:endParaRPr lang="zh-TW" altLang="en-US"/>
          </a:p>
        </p:txBody>
      </p:sp>
      <p:grpSp>
        <p:nvGrpSpPr>
          <p:cNvPr id="5" name="Group 25"/>
          <p:cNvGrpSpPr>
            <a:grpSpLocks/>
          </p:cNvGrpSpPr>
          <p:nvPr/>
        </p:nvGrpSpPr>
        <p:grpSpPr bwMode="auto">
          <a:xfrm>
            <a:off x="4304659" y="1711953"/>
            <a:ext cx="4587104" cy="1956517"/>
            <a:chOff x="2850" y="1008"/>
            <a:chExt cx="3037" cy="1152"/>
          </a:xfrm>
        </p:grpSpPr>
        <p:sp>
          <p:nvSpPr>
            <p:cNvPr id="16406" name="Text Box 26"/>
            <p:cNvSpPr txBox="1">
              <a:spLocks noChangeArrowheads="1"/>
            </p:cNvSpPr>
            <p:nvPr/>
          </p:nvSpPr>
          <p:spPr bwMode="auto">
            <a:xfrm>
              <a:off x="3271" y="1054"/>
              <a:ext cx="2616" cy="1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14300" indent="-114300">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549400" indent="-4572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a:spcBef>
                  <a:spcPct val="50000"/>
                </a:spcBef>
              </a:pPr>
              <a:r>
                <a:rPr lang="en-US" altLang="zh-CN" sz="1600" dirty="0">
                  <a:solidFill>
                    <a:srgbClr val="FFFF00"/>
                  </a:solidFill>
                  <a:latin typeface="Arial" charset="0"/>
                </a:rPr>
                <a:t>	</a:t>
              </a:r>
              <a:r>
                <a:rPr lang="en-US" altLang="zh-CN" sz="1800" i="1" dirty="0">
                  <a:solidFill>
                    <a:srgbClr val="00FF00"/>
                  </a:solidFill>
                  <a:latin typeface="Arial" charset="0"/>
                </a:rPr>
                <a:t>Novel Strategy</a:t>
              </a:r>
              <a:r>
                <a:rPr lang="en-US" altLang="zh-CN" sz="1600" dirty="0">
                  <a:solidFill>
                    <a:srgbClr val="00FF00"/>
                  </a:solidFill>
                  <a:latin typeface="Arial" charset="0"/>
                </a:rPr>
                <a:t>: Modulation of microglial activity</a:t>
              </a:r>
              <a:endParaRPr lang="en-US" altLang="zh-CN" sz="1600" u="sng" dirty="0">
                <a:solidFill>
                  <a:srgbClr val="00FF00"/>
                </a:solidFill>
                <a:latin typeface="Arial" charset="0"/>
              </a:endParaRPr>
            </a:p>
            <a:p>
              <a:pPr algn="l">
                <a:lnSpc>
                  <a:spcPct val="50000"/>
                </a:lnSpc>
                <a:spcBef>
                  <a:spcPct val="50000"/>
                </a:spcBef>
                <a:buFontTx/>
                <a:buChar char="•"/>
              </a:pPr>
              <a:r>
                <a:rPr lang="en-US" altLang="zh-CN" sz="1600" dirty="0" err="1">
                  <a:solidFill>
                    <a:srgbClr val="FFFF00"/>
                  </a:solidFill>
                  <a:latin typeface="Arial" charset="0"/>
                </a:rPr>
                <a:t>Morphinans</a:t>
              </a:r>
              <a:r>
                <a:rPr lang="en-US" altLang="zh-CN" sz="1600" dirty="0">
                  <a:solidFill>
                    <a:srgbClr val="FFFF00"/>
                  </a:solidFill>
                  <a:latin typeface="Arial" charset="0"/>
                </a:rPr>
                <a:t> : Naloxone, D-Morphine</a:t>
              </a:r>
            </a:p>
            <a:p>
              <a:pPr lvl="2" algn="l">
                <a:lnSpc>
                  <a:spcPct val="50000"/>
                </a:lnSpc>
                <a:spcBef>
                  <a:spcPct val="50000"/>
                </a:spcBef>
              </a:pPr>
              <a:r>
                <a:rPr lang="en-US" altLang="zh-CN" sz="1600" dirty="0">
                  <a:solidFill>
                    <a:srgbClr val="FFFF00"/>
                  </a:solidFill>
                  <a:latin typeface="Arial" charset="0"/>
                </a:rPr>
                <a:t>      Dextromethorphan</a:t>
              </a:r>
            </a:p>
            <a:p>
              <a:pPr algn="l">
                <a:spcBef>
                  <a:spcPct val="50000"/>
                </a:spcBef>
                <a:buFontTx/>
                <a:buChar char="•"/>
              </a:pPr>
              <a:r>
                <a:rPr lang="en-US" altLang="zh-CN" sz="1600" dirty="0" err="1">
                  <a:solidFill>
                    <a:srgbClr val="FFFF00"/>
                  </a:solidFill>
                  <a:latin typeface="Arial" charset="0"/>
                </a:rPr>
                <a:t>Dynorphins</a:t>
              </a:r>
              <a:r>
                <a:rPr lang="en-US" altLang="zh-CN" sz="1600" dirty="0">
                  <a:solidFill>
                    <a:srgbClr val="FFFF00"/>
                  </a:solidFill>
                  <a:latin typeface="Arial" charset="0"/>
                </a:rPr>
                <a:t>, </a:t>
              </a:r>
              <a:r>
                <a:rPr lang="en-US" altLang="zh-CN" sz="1600" dirty="0" err="1">
                  <a:solidFill>
                    <a:srgbClr val="FFFF00"/>
                  </a:solidFill>
                  <a:latin typeface="Arial" charset="0"/>
                </a:rPr>
                <a:t>Enkephalin</a:t>
              </a:r>
              <a:r>
                <a:rPr lang="en-US" altLang="zh-CN" sz="1600" dirty="0">
                  <a:solidFill>
                    <a:srgbClr val="FFFF00"/>
                  </a:solidFill>
                  <a:latin typeface="Arial" charset="0"/>
                </a:rPr>
                <a:t>, PACAP</a:t>
              </a:r>
            </a:p>
            <a:p>
              <a:pPr algn="l">
                <a:spcBef>
                  <a:spcPct val="50000"/>
                </a:spcBef>
                <a:buFontTx/>
                <a:buChar char="•"/>
              </a:pPr>
              <a:r>
                <a:rPr lang="en-US" altLang="zh-CN" sz="1600" dirty="0" err="1">
                  <a:solidFill>
                    <a:srgbClr val="FFFF00"/>
                  </a:solidFill>
                  <a:latin typeface="Arial" charset="0"/>
                </a:rPr>
                <a:t>Memantine</a:t>
              </a:r>
              <a:endParaRPr lang="en-US" altLang="zh-CN" sz="1600" dirty="0">
                <a:solidFill>
                  <a:srgbClr val="FFFF00"/>
                </a:solidFill>
                <a:latin typeface="Arial" charset="0"/>
              </a:endParaRPr>
            </a:p>
          </p:txBody>
        </p:sp>
        <p:sp>
          <p:nvSpPr>
            <p:cNvPr id="16407" name="Rectangle 27"/>
            <p:cNvSpPr>
              <a:spLocks noChangeArrowheads="1"/>
            </p:cNvSpPr>
            <p:nvPr/>
          </p:nvSpPr>
          <p:spPr bwMode="auto">
            <a:xfrm>
              <a:off x="3264" y="1008"/>
              <a:ext cx="2489" cy="1152"/>
            </a:xfrm>
            <a:prstGeom prst="rect">
              <a:avLst/>
            </a:prstGeom>
            <a:noFill/>
            <a:ln w="127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grpSp>
          <p:nvGrpSpPr>
            <p:cNvPr id="16408" name="Group 28"/>
            <p:cNvGrpSpPr>
              <a:grpSpLocks/>
            </p:cNvGrpSpPr>
            <p:nvPr/>
          </p:nvGrpSpPr>
          <p:grpSpPr bwMode="auto">
            <a:xfrm>
              <a:off x="2850" y="1448"/>
              <a:ext cx="343" cy="264"/>
              <a:chOff x="3278" y="5301"/>
              <a:chExt cx="272" cy="140"/>
            </a:xfrm>
          </p:grpSpPr>
          <p:sp>
            <p:nvSpPr>
              <p:cNvPr id="16409" name="Line 29"/>
              <p:cNvSpPr>
                <a:spLocks noChangeShapeType="1"/>
              </p:cNvSpPr>
              <p:nvPr/>
            </p:nvSpPr>
            <p:spPr bwMode="auto">
              <a:xfrm flipH="1">
                <a:off x="3278" y="5371"/>
                <a:ext cx="272" cy="1"/>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6410" name="Line 30"/>
              <p:cNvSpPr>
                <a:spLocks noChangeShapeType="1"/>
              </p:cNvSpPr>
              <p:nvPr/>
            </p:nvSpPr>
            <p:spPr bwMode="auto">
              <a:xfrm>
                <a:off x="3278" y="5301"/>
                <a:ext cx="1" cy="140"/>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grpSp>
      </p:grpSp>
      <p:sp>
        <p:nvSpPr>
          <p:cNvPr id="16403" name="Rectangle 31"/>
          <p:cNvSpPr>
            <a:spLocks noChangeArrowheads="1"/>
          </p:cNvSpPr>
          <p:nvPr/>
        </p:nvSpPr>
        <p:spPr bwMode="auto">
          <a:xfrm>
            <a:off x="1527021" y="407608"/>
            <a:ext cx="630745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zh-CN" sz="3200" b="1" dirty="0">
                <a:solidFill>
                  <a:srgbClr val="FFFF00"/>
                </a:solidFill>
                <a:latin typeface="Arial Unicode MS" pitchFamily="34" charset="-120"/>
                <a:ea typeface="Arial Unicode MS" pitchFamily="34" charset="-120"/>
                <a:cs typeface="Arial Unicode MS" pitchFamily="34" charset="-120"/>
              </a:rPr>
              <a:t>Novel anti-inflammatory therapy</a:t>
            </a:r>
          </a:p>
        </p:txBody>
      </p:sp>
      <p:sp>
        <p:nvSpPr>
          <p:cNvPr id="16404" name="Text Box 32"/>
          <p:cNvSpPr txBox="1">
            <a:spLocks noChangeArrowheads="1"/>
          </p:cNvSpPr>
          <p:nvPr/>
        </p:nvSpPr>
        <p:spPr bwMode="auto">
          <a:xfrm>
            <a:off x="1987695" y="4205153"/>
            <a:ext cx="64511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a:r>
              <a:rPr lang="en-US" altLang="zh-CN" sz="1600">
                <a:solidFill>
                  <a:srgbClr val="CCFF33"/>
                </a:solidFill>
                <a:latin typeface="Arial" charset="0"/>
              </a:rPr>
              <a:t>PG’s</a:t>
            </a:r>
            <a:endParaRPr lang="en-US" altLang="zh-CN" sz="2400">
              <a:solidFill>
                <a:srgbClr val="CCFF33"/>
              </a:solidFill>
              <a:latin typeface="Arial" charset="0"/>
            </a:endParaRPr>
          </a:p>
        </p:txBody>
      </p:sp>
      <p:sp>
        <p:nvSpPr>
          <p:cNvPr id="33" name="投影片編號版面配置區 32"/>
          <p:cNvSpPr>
            <a:spLocks noGrp="1"/>
          </p:cNvSpPr>
          <p:nvPr>
            <p:ph type="sldNum" sz="quarter" idx="12"/>
          </p:nvPr>
        </p:nvSpPr>
        <p:spPr/>
        <p:txBody>
          <a:bodyPr/>
          <a:lstStyle/>
          <a:p>
            <a:pPr>
              <a:defRPr/>
            </a:pPr>
            <a:fld id="{06789344-C8CB-4AAD-BC88-FED3E194C821}" type="slidenum">
              <a:rPr lang="zh-TW" altLang="en-US" smtClean="0"/>
              <a:pPr>
                <a:defRPr/>
              </a:pPr>
              <a:t>12</a:t>
            </a:fld>
            <a:endParaRPr lang="en-US" altLang="zh-TW"/>
          </a:p>
        </p:txBody>
      </p:sp>
    </p:spTree>
    <p:extLst>
      <p:ext uri="{BB962C8B-B14F-4D97-AF65-F5344CB8AC3E}">
        <p14:creationId xmlns:p14="http://schemas.microsoft.com/office/powerpoint/2010/main" xmlns="" val="13019028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編號版面配置區 3"/>
          <p:cNvSpPr>
            <a:spLocks noGrp="1"/>
          </p:cNvSpPr>
          <p:nvPr>
            <p:ph type="sldNum" sz="quarter" idx="12"/>
          </p:nvPr>
        </p:nvSpPr>
        <p:spPr/>
        <p:txBody>
          <a:bodyPr/>
          <a:lstStyle/>
          <a:p>
            <a:pPr>
              <a:defRPr/>
            </a:pPr>
            <a:fld id="{455F4BC1-FEBA-4D8C-94C8-3652AF517571}" type="slidenum">
              <a:rPr lang="en-US" altLang="zh-TW"/>
              <a:pPr>
                <a:defRPr/>
              </a:pPr>
              <a:t>13</a:t>
            </a:fld>
            <a:endParaRPr lang="en-US" altLang="zh-TW" dirty="0"/>
          </a:p>
        </p:txBody>
      </p:sp>
      <p:sp>
        <p:nvSpPr>
          <p:cNvPr id="20483" name="Oval 2"/>
          <p:cNvSpPr>
            <a:spLocks noChangeArrowheads="1"/>
          </p:cNvSpPr>
          <p:nvPr/>
        </p:nvSpPr>
        <p:spPr bwMode="auto">
          <a:xfrm>
            <a:off x="2137226" y="2148433"/>
            <a:ext cx="3896848" cy="3179340"/>
          </a:xfrm>
          <a:prstGeom prst="ellipse">
            <a:avLst/>
          </a:prstGeom>
          <a:solidFill>
            <a:srgbClr val="CCFF33"/>
          </a:solidFill>
          <a:ln w="28575">
            <a:solidFill>
              <a:srgbClr val="FF0000"/>
            </a:solidFill>
            <a:round/>
            <a:headEnd/>
            <a:tailEnd/>
          </a:ln>
        </p:spPr>
        <p:txBody>
          <a:bodyPr wrap="none" anchor="ctr"/>
          <a:lstStyle/>
          <a:p>
            <a:endParaRPr lang="zh-TW" altLang="en-US"/>
          </a:p>
        </p:txBody>
      </p:sp>
      <p:sp>
        <p:nvSpPr>
          <p:cNvPr id="20484" name="Oval 3"/>
          <p:cNvSpPr>
            <a:spLocks noChangeArrowheads="1"/>
          </p:cNvSpPr>
          <p:nvPr/>
        </p:nvSpPr>
        <p:spPr bwMode="auto">
          <a:xfrm>
            <a:off x="802027" y="1472484"/>
            <a:ext cx="6479643" cy="4594078"/>
          </a:xfrm>
          <a:prstGeom prst="ellipse">
            <a:avLst/>
          </a:prstGeom>
          <a:noFill/>
          <a:ln w="28575">
            <a:solidFill>
              <a:srgbClr val="00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20485" name="Text Box 4"/>
          <p:cNvSpPr txBox="1">
            <a:spLocks noChangeArrowheads="1"/>
          </p:cNvSpPr>
          <p:nvPr/>
        </p:nvSpPr>
        <p:spPr bwMode="auto">
          <a:xfrm>
            <a:off x="367030" y="-76427"/>
            <a:ext cx="8382755" cy="1581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ctr"/>
            <a:r>
              <a:rPr lang="en-US" altLang="zh-CN" sz="2400" dirty="0">
                <a:solidFill>
                  <a:srgbClr val="FFFF00"/>
                </a:solidFill>
                <a:latin typeface="Arial" charset="0"/>
                <a:ea typeface="新細明體" charset="-120"/>
                <a:cs typeface="Arial" charset="0"/>
              </a:rPr>
              <a:t>Mechanism underlying </a:t>
            </a:r>
            <a:r>
              <a:rPr lang="en-US" altLang="zh-CN" sz="2400" dirty="0" err="1">
                <a:solidFill>
                  <a:srgbClr val="FFFF00"/>
                </a:solidFill>
                <a:latin typeface="Arial" charset="0"/>
                <a:ea typeface="新細明體" charset="-120"/>
                <a:cs typeface="Arial" charset="0"/>
              </a:rPr>
              <a:t>Memantine</a:t>
            </a:r>
            <a:r>
              <a:rPr lang="en-US" altLang="zh-CN" sz="2400" dirty="0">
                <a:solidFill>
                  <a:srgbClr val="FFFF00"/>
                </a:solidFill>
                <a:latin typeface="Arial" charset="0"/>
                <a:ea typeface="新細明體" charset="-120"/>
                <a:cs typeface="Arial" charset="0"/>
              </a:rPr>
              <a:t> induced increase in</a:t>
            </a:r>
          </a:p>
          <a:p>
            <a:pPr algn="ctr"/>
            <a:r>
              <a:rPr lang="en-US" altLang="zh-CN" sz="2400" dirty="0">
                <a:solidFill>
                  <a:srgbClr val="FFFF00"/>
                </a:solidFill>
                <a:latin typeface="Arial" charset="0"/>
                <a:ea typeface="新細明體" charset="-120"/>
                <a:cs typeface="Arial" charset="0"/>
              </a:rPr>
              <a:t> expression of </a:t>
            </a:r>
            <a:r>
              <a:rPr lang="en-US" altLang="zh-CN" sz="2400" dirty="0" err="1">
                <a:solidFill>
                  <a:srgbClr val="FFFF00"/>
                </a:solidFill>
                <a:latin typeface="Arial" charset="0"/>
                <a:ea typeface="新細明體" charset="-120"/>
                <a:cs typeface="Arial" charset="0"/>
              </a:rPr>
              <a:t>neurotrophic</a:t>
            </a:r>
            <a:r>
              <a:rPr lang="en-US" altLang="zh-CN" sz="2400" dirty="0">
                <a:solidFill>
                  <a:srgbClr val="FFFF00"/>
                </a:solidFill>
                <a:latin typeface="Arial" charset="0"/>
                <a:ea typeface="新細明體" charset="-120"/>
                <a:cs typeface="Arial" charset="0"/>
              </a:rPr>
              <a:t> factors in </a:t>
            </a:r>
            <a:r>
              <a:rPr lang="en-US" altLang="zh-CN" sz="2400" dirty="0" err="1">
                <a:solidFill>
                  <a:srgbClr val="FFFF00"/>
                </a:solidFill>
                <a:latin typeface="Arial" charset="0"/>
                <a:ea typeface="新細明體" charset="-120"/>
                <a:cs typeface="Arial" charset="0"/>
              </a:rPr>
              <a:t>astroglia</a:t>
            </a:r>
            <a:endParaRPr lang="en-US" altLang="zh-CN" sz="2400" dirty="0">
              <a:solidFill>
                <a:srgbClr val="FFFF00"/>
              </a:solidFill>
              <a:latin typeface="Arial" charset="0"/>
              <a:ea typeface="新細明體" charset="-120"/>
              <a:cs typeface="Arial" charset="0"/>
            </a:endParaRPr>
          </a:p>
        </p:txBody>
      </p:sp>
      <p:pic>
        <p:nvPicPr>
          <p:cNvPr id="20486" name="Picture 5" descr="111111111111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7010" y="2287699"/>
            <a:ext cx="1501344" cy="1022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7" name="Picture 6" descr="22222222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9511" y="3755087"/>
            <a:ext cx="1924258" cy="133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8" name="AutoShape 7"/>
          <p:cNvSpPr>
            <a:spLocks noChangeArrowheads="1"/>
          </p:cNvSpPr>
          <p:nvPr/>
        </p:nvSpPr>
        <p:spPr bwMode="auto">
          <a:xfrm rot="5400000">
            <a:off x="3232713" y="3436231"/>
            <a:ext cx="647077" cy="143488"/>
          </a:xfrm>
          <a:prstGeom prst="rightArrow">
            <a:avLst>
              <a:gd name="adj1" fmla="val 50000"/>
              <a:gd name="adj2" fmla="val 100263"/>
            </a:avLst>
          </a:prstGeom>
          <a:solidFill>
            <a:srgbClr val="FF0000"/>
          </a:solidFill>
          <a:ln w="12700">
            <a:solidFill>
              <a:schemeClr val="tx1"/>
            </a:solidFill>
            <a:miter lim="800000"/>
            <a:headEnd/>
            <a:tailEnd/>
          </a:ln>
        </p:spPr>
        <p:txBody>
          <a:bodyPr rot="10800000" vert="eaVert" wrap="none" anchor="ctr"/>
          <a:lstStyle/>
          <a:p>
            <a:pPr eaLnBrk="1" hangingPunct="1"/>
            <a:endParaRPr lang="zh-CN" altLang="en-US" sz="1800"/>
          </a:p>
        </p:txBody>
      </p:sp>
      <p:sp>
        <p:nvSpPr>
          <p:cNvPr id="20489" name="AutoShape 8"/>
          <p:cNvSpPr>
            <a:spLocks noChangeArrowheads="1"/>
          </p:cNvSpPr>
          <p:nvPr/>
        </p:nvSpPr>
        <p:spPr bwMode="auto">
          <a:xfrm rot="-5400000">
            <a:off x="3521957" y="3436986"/>
            <a:ext cx="647077" cy="141978"/>
          </a:xfrm>
          <a:prstGeom prst="rightArrow">
            <a:avLst>
              <a:gd name="adj1" fmla="val 50000"/>
              <a:gd name="adj2" fmla="val 101330"/>
            </a:avLst>
          </a:prstGeom>
          <a:solidFill>
            <a:srgbClr val="FF0000"/>
          </a:solidFill>
          <a:ln w="12700">
            <a:solidFill>
              <a:schemeClr val="tx1"/>
            </a:solidFill>
            <a:miter lim="800000"/>
            <a:headEnd/>
            <a:tailEnd/>
          </a:ln>
        </p:spPr>
        <p:txBody>
          <a:bodyPr vert="eaVert" wrap="none" anchor="ctr"/>
          <a:lstStyle/>
          <a:p>
            <a:pPr eaLnBrk="1" hangingPunct="1"/>
            <a:endParaRPr lang="zh-CN" altLang="en-US" sz="1800"/>
          </a:p>
        </p:txBody>
      </p:sp>
      <p:sp>
        <p:nvSpPr>
          <p:cNvPr id="20490" name="Text Box 9"/>
          <p:cNvSpPr txBox="1">
            <a:spLocks noChangeArrowheads="1"/>
          </p:cNvSpPr>
          <p:nvPr/>
        </p:nvSpPr>
        <p:spPr bwMode="auto">
          <a:xfrm>
            <a:off x="3847006" y="3429000"/>
            <a:ext cx="8515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eaLnBrk="1" hangingPunct="1"/>
            <a:r>
              <a:rPr lang="en-US" altLang="zh-CN" sz="1800">
                <a:solidFill>
                  <a:srgbClr val="FF1111"/>
                </a:solidFill>
                <a:latin typeface="Arial" charset="0"/>
              </a:rPr>
              <a:t>HDAC</a:t>
            </a:r>
          </a:p>
        </p:txBody>
      </p:sp>
      <p:sp>
        <p:nvSpPr>
          <p:cNvPr id="20491" name="Text Box 10"/>
          <p:cNvSpPr txBox="1">
            <a:spLocks noChangeArrowheads="1"/>
          </p:cNvSpPr>
          <p:nvPr/>
        </p:nvSpPr>
        <p:spPr bwMode="auto">
          <a:xfrm>
            <a:off x="2768575" y="3429000"/>
            <a:ext cx="7531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eaLnBrk="1" hangingPunct="1"/>
            <a:r>
              <a:rPr lang="en-US" altLang="zh-CN" sz="1800">
                <a:solidFill>
                  <a:srgbClr val="FF1111"/>
                </a:solidFill>
                <a:latin typeface="Arial" charset="0"/>
              </a:rPr>
              <a:t>HATs</a:t>
            </a:r>
          </a:p>
        </p:txBody>
      </p:sp>
      <p:sp>
        <p:nvSpPr>
          <p:cNvPr id="20492" name="Text Box 11"/>
          <p:cNvSpPr txBox="1">
            <a:spLocks noChangeArrowheads="1"/>
          </p:cNvSpPr>
          <p:nvPr/>
        </p:nvSpPr>
        <p:spPr bwMode="auto">
          <a:xfrm>
            <a:off x="250728" y="5253045"/>
            <a:ext cx="15183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eaLnBrk="1" hangingPunct="1"/>
            <a:r>
              <a:rPr lang="en-US" altLang="zh-CN" sz="2400">
                <a:solidFill>
                  <a:srgbClr val="00FF00"/>
                </a:solidFill>
                <a:latin typeface="Arial" charset="0"/>
              </a:rPr>
              <a:t>Astroglia</a:t>
            </a:r>
          </a:p>
        </p:txBody>
      </p:sp>
      <p:sp>
        <p:nvSpPr>
          <p:cNvPr id="1970188" name="Line 12"/>
          <p:cNvSpPr>
            <a:spLocks noChangeShapeType="1"/>
          </p:cNvSpPr>
          <p:nvPr/>
        </p:nvSpPr>
        <p:spPr bwMode="auto">
          <a:xfrm>
            <a:off x="4688301" y="3481650"/>
            <a:ext cx="0" cy="215693"/>
          </a:xfrm>
          <a:prstGeom prst="line">
            <a:avLst/>
          </a:prstGeom>
          <a:noFill/>
          <a:ln w="28575">
            <a:solidFill>
              <a:srgbClr val="E42F1C"/>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970189" name="Line 13"/>
          <p:cNvSpPr>
            <a:spLocks noChangeShapeType="1"/>
          </p:cNvSpPr>
          <p:nvPr/>
        </p:nvSpPr>
        <p:spPr bwMode="auto">
          <a:xfrm>
            <a:off x="4688302" y="3588647"/>
            <a:ext cx="197864" cy="0"/>
          </a:xfrm>
          <a:prstGeom prst="line">
            <a:avLst/>
          </a:prstGeom>
          <a:noFill/>
          <a:ln w="28575">
            <a:solidFill>
              <a:srgbClr val="E42F1C"/>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970190" name="Text Box 14"/>
          <p:cNvSpPr txBox="1">
            <a:spLocks noChangeArrowheads="1"/>
          </p:cNvSpPr>
          <p:nvPr/>
        </p:nvSpPr>
        <p:spPr bwMode="auto">
          <a:xfrm>
            <a:off x="4911842" y="3233689"/>
            <a:ext cx="236982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eaLnBrk="1" hangingPunct="1"/>
            <a:r>
              <a:rPr lang="en-US" altLang="zh-CN" sz="2000" dirty="0" err="1">
                <a:solidFill>
                  <a:srgbClr val="FA1706"/>
                </a:solidFill>
                <a:latin typeface="Arial" charset="0"/>
              </a:rPr>
              <a:t>Memantine</a:t>
            </a:r>
            <a:endParaRPr lang="en-US" altLang="zh-CN" sz="2000" dirty="0">
              <a:solidFill>
                <a:srgbClr val="FA1706"/>
              </a:solidFill>
              <a:latin typeface="Arial" charset="0"/>
            </a:endParaRPr>
          </a:p>
          <a:p>
            <a:pPr algn="l" eaLnBrk="1" hangingPunct="1"/>
            <a:r>
              <a:rPr lang="en-US" altLang="zh-TW" sz="2000" dirty="0" err="1" smtClean="0">
                <a:solidFill>
                  <a:srgbClr val="FA1706"/>
                </a:solidFill>
                <a:latin typeface="Arial" charset="0"/>
              </a:rPr>
              <a:t>Depakine</a:t>
            </a:r>
            <a:r>
              <a:rPr lang="en-US" altLang="zh-TW" sz="2000" dirty="0" smtClean="0">
                <a:solidFill>
                  <a:srgbClr val="FA1706"/>
                </a:solidFill>
                <a:latin typeface="Arial" charset="0"/>
              </a:rPr>
              <a:t>, 3-HM</a:t>
            </a:r>
            <a:endParaRPr lang="en-US" altLang="zh-CN" sz="2000" dirty="0">
              <a:solidFill>
                <a:srgbClr val="FA1706"/>
              </a:solidFill>
              <a:latin typeface="Arial" charset="0"/>
            </a:endParaRPr>
          </a:p>
        </p:txBody>
      </p:sp>
      <p:sp>
        <p:nvSpPr>
          <p:cNvPr id="1970191" name="Line 15"/>
          <p:cNvSpPr>
            <a:spLocks noChangeShapeType="1"/>
          </p:cNvSpPr>
          <p:nvPr/>
        </p:nvSpPr>
        <p:spPr bwMode="auto">
          <a:xfrm>
            <a:off x="4064504" y="5059432"/>
            <a:ext cx="0" cy="485733"/>
          </a:xfrm>
          <a:prstGeom prst="line">
            <a:avLst/>
          </a:prstGeom>
          <a:noFill/>
          <a:ln w="28575">
            <a:solidFill>
              <a:srgbClr val="FA1706"/>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1970192" name="Text Box 16"/>
          <p:cNvSpPr txBox="1">
            <a:spLocks noChangeArrowheads="1"/>
          </p:cNvSpPr>
          <p:nvPr/>
        </p:nvSpPr>
        <p:spPr bwMode="auto">
          <a:xfrm>
            <a:off x="2977011" y="5548561"/>
            <a:ext cx="26255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eaLnBrk="1" hangingPunct="1"/>
            <a:r>
              <a:rPr lang="en-US" altLang="zh-CN" sz="1800">
                <a:solidFill>
                  <a:schemeClr val="bg1"/>
                </a:solidFill>
                <a:latin typeface="Arial" charset="0"/>
              </a:rPr>
              <a:t>mRNA of GDNF, BDNF</a:t>
            </a:r>
          </a:p>
        </p:txBody>
      </p:sp>
      <p:sp>
        <p:nvSpPr>
          <p:cNvPr id="1970193" name="Line 17"/>
          <p:cNvSpPr>
            <a:spLocks noChangeShapeType="1"/>
          </p:cNvSpPr>
          <p:nvPr/>
        </p:nvSpPr>
        <p:spPr bwMode="auto">
          <a:xfrm>
            <a:off x="4064504" y="5956169"/>
            <a:ext cx="0" cy="314197"/>
          </a:xfrm>
          <a:prstGeom prst="line">
            <a:avLst/>
          </a:prstGeom>
          <a:noFill/>
          <a:ln w="28575">
            <a:solidFill>
              <a:srgbClr val="FA1706"/>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1970194" name="Text Box 18"/>
          <p:cNvSpPr txBox="1">
            <a:spLocks noChangeArrowheads="1"/>
          </p:cNvSpPr>
          <p:nvPr/>
        </p:nvSpPr>
        <p:spPr bwMode="auto">
          <a:xfrm>
            <a:off x="3327426" y="6200733"/>
            <a:ext cx="158254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eaLnBrk="1" hangingPunct="1"/>
            <a:r>
              <a:rPr lang="en-US" altLang="zh-CN" sz="1800">
                <a:solidFill>
                  <a:schemeClr val="bg1"/>
                </a:solidFill>
                <a:latin typeface="Arial" charset="0"/>
              </a:rPr>
              <a:t>GDNF, BDNF</a:t>
            </a:r>
          </a:p>
        </p:txBody>
      </p:sp>
      <p:sp>
        <p:nvSpPr>
          <p:cNvPr id="20500" name="Text Box 19"/>
          <p:cNvSpPr txBox="1">
            <a:spLocks noChangeArrowheads="1"/>
          </p:cNvSpPr>
          <p:nvPr/>
        </p:nvSpPr>
        <p:spPr bwMode="auto">
          <a:xfrm>
            <a:off x="2252017" y="4162695"/>
            <a:ext cx="93647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eaLnBrk="1" hangingPunct="1"/>
            <a:r>
              <a:rPr lang="en-US" altLang="zh-CN" sz="1600">
                <a:latin typeface="Arial" charset="0"/>
              </a:rPr>
              <a:t>Nuclear</a:t>
            </a:r>
          </a:p>
        </p:txBody>
      </p:sp>
      <p:grpSp>
        <p:nvGrpSpPr>
          <p:cNvPr id="20501" name="Group 20"/>
          <p:cNvGrpSpPr>
            <a:grpSpLocks/>
          </p:cNvGrpSpPr>
          <p:nvPr/>
        </p:nvGrpSpPr>
        <p:grpSpPr bwMode="auto">
          <a:xfrm>
            <a:off x="4626375" y="3979271"/>
            <a:ext cx="181249" cy="106996"/>
            <a:chOff x="3063" y="2343"/>
            <a:chExt cx="120" cy="63"/>
          </a:xfrm>
        </p:grpSpPr>
        <p:sp>
          <p:nvSpPr>
            <p:cNvPr id="20524" name="WordArt 21"/>
            <p:cNvSpPr>
              <a:spLocks noChangeArrowheads="1" noChangeShapeType="1" noTextEdit="1"/>
            </p:cNvSpPr>
            <p:nvPr/>
          </p:nvSpPr>
          <p:spPr bwMode="auto">
            <a:xfrm>
              <a:off x="3129" y="2358"/>
              <a:ext cx="54" cy="48"/>
            </a:xfrm>
            <a:prstGeom prst="rect">
              <a:avLst/>
            </a:prstGeom>
          </p:spPr>
          <p:txBody>
            <a:bodyPr wrap="none" fromWordArt="1">
              <a:prstTxWarp prst="textPlain">
                <a:avLst>
                  <a:gd name="adj" fmla="val 50000"/>
                </a:avLst>
              </a:prstTxWarp>
            </a:bodyPr>
            <a:lstStyle/>
            <a:p>
              <a:r>
                <a:rPr lang="en-US" altLang="zh-TW" sz="800" kern="10">
                  <a:ln w="9525">
                    <a:solidFill>
                      <a:srgbClr val="000000"/>
                    </a:solidFill>
                    <a:round/>
                    <a:headEnd/>
                    <a:tailEnd/>
                  </a:ln>
                  <a:solidFill>
                    <a:srgbClr val="FF0000"/>
                  </a:solidFill>
                  <a:latin typeface="Arial Black"/>
                </a:rPr>
                <a:t>C</a:t>
              </a:r>
              <a:endParaRPr lang="zh-TW" altLang="en-US" sz="800" kern="10">
                <a:ln w="9525">
                  <a:solidFill>
                    <a:srgbClr val="000000"/>
                  </a:solidFill>
                  <a:round/>
                  <a:headEnd/>
                  <a:tailEnd/>
                </a:ln>
                <a:solidFill>
                  <a:srgbClr val="FF0000"/>
                </a:solidFill>
                <a:latin typeface="Arial Black"/>
              </a:endParaRPr>
            </a:p>
          </p:txBody>
        </p:sp>
        <p:sp>
          <p:nvSpPr>
            <p:cNvPr id="20525" name="WordArt 22"/>
            <p:cNvSpPr>
              <a:spLocks noChangeArrowheads="1" noChangeShapeType="1" noTextEdit="1"/>
            </p:cNvSpPr>
            <p:nvPr/>
          </p:nvSpPr>
          <p:spPr bwMode="auto">
            <a:xfrm>
              <a:off x="3063" y="2343"/>
              <a:ext cx="61" cy="61"/>
            </a:xfrm>
            <a:prstGeom prst="rect">
              <a:avLst/>
            </a:prstGeom>
          </p:spPr>
          <p:txBody>
            <a:bodyPr wrap="none" fromWordArt="1">
              <a:prstTxWarp prst="textPlain">
                <a:avLst>
                  <a:gd name="adj" fmla="val 50000"/>
                </a:avLst>
              </a:prstTxWarp>
            </a:bodyPr>
            <a:lstStyle/>
            <a:p>
              <a:r>
                <a:rPr lang="en-US" altLang="zh-TW" sz="900" kern="10">
                  <a:ln w="9525">
                    <a:solidFill>
                      <a:srgbClr val="000000"/>
                    </a:solidFill>
                    <a:round/>
                    <a:headEnd/>
                    <a:tailEnd/>
                  </a:ln>
                  <a:solidFill>
                    <a:srgbClr val="FF0000"/>
                  </a:solidFill>
                  <a:latin typeface="Arial Black"/>
                </a:rPr>
                <a:t>A</a:t>
              </a:r>
              <a:endParaRPr lang="zh-TW" altLang="en-US" sz="900" kern="10">
                <a:ln w="9525">
                  <a:solidFill>
                    <a:srgbClr val="000000"/>
                  </a:solidFill>
                  <a:round/>
                  <a:headEnd/>
                  <a:tailEnd/>
                </a:ln>
                <a:solidFill>
                  <a:srgbClr val="FF0000"/>
                </a:solidFill>
                <a:latin typeface="Arial Black"/>
              </a:endParaRPr>
            </a:p>
          </p:txBody>
        </p:sp>
      </p:grpSp>
      <p:grpSp>
        <p:nvGrpSpPr>
          <p:cNvPr id="20502" name="Group 23"/>
          <p:cNvGrpSpPr>
            <a:grpSpLocks/>
          </p:cNvGrpSpPr>
          <p:nvPr/>
        </p:nvGrpSpPr>
        <p:grpSpPr bwMode="auto">
          <a:xfrm>
            <a:off x="4173253" y="3999652"/>
            <a:ext cx="181249" cy="106996"/>
            <a:chOff x="3063" y="2343"/>
            <a:chExt cx="120" cy="63"/>
          </a:xfrm>
        </p:grpSpPr>
        <p:sp>
          <p:nvSpPr>
            <p:cNvPr id="20522" name="WordArt 24"/>
            <p:cNvSpPr>
              <a:spLocks noChangeArrowheads="1" noChangeShapeType="1" noTextEdit="1"/>
            </p:cNvSpPr>
            <p:nvPr/>
          </p:nvSpPr>
          <p:spPr bwMode="auto">
            <a:xfrm>
              <a:off x="3129" y="2358"/>
              <a:ext cx="54" cy="48"/>
            </a:xfrm>
            <a:prstGeom prst="rect">
              <a:avLst/>
            </a:prstGeom>
          </p:spPr>
          <p:txBody>
            <a:bodyPr wrap="none" fromWordArt="1">
              <a:prstTxWarp prst="textPlain">
                <a:avLst>
                  <a:gd name="adj" fmla="val 50000"/>
                </a:avLst>
              </a:prstTxWarp>
            </a:bodyPr>
            <a:lstStyle/>
            <a:p>
              <a:r>
                <a:rPr lang="en-US" altLang="zh-TW" sz="800" kern="10">
                  <a:ln w="9525">
                    <a:solidFill>
                      <a:srgbClr val="000000"/>
                    </a:solidFill>
                    <a:round/>
                    <a:headEnd/>
                    <a:tailEnd/>
                  </a:ln>
                  <a:solidFill>
                    <a:srgbClr val="FF0000"/>
                  </a:solidFill>
                  <a:latin typeface="Arial Black"/>
                </a:rPr>
                <a:t>C</a:t>
              </a:r>
              <a:endParaRPr lang="zh-TW" altLang="en-US" sz="800" kern="10">
                <a:ln w="9525">
                  <a:solidFill>
                    <a:srgbClr val="000000"/>
                  </a:solidFill>
                  <a:round/>
                  <a:headEnd/>
                  <a:tailEnd/>
                </a:ln>
                <a:solidFill>
                  <a:srgbClr val="FF0000"/>
                </a:solidFill>
                <a:latin typeface="Arial Black"/>
              </a:endParaRPr>
            </a:p>
          </p:txBody>
        </p:sp>
        <p:sp>
          <p:nvSpPr>
            <p:cNvPr id="20523" name="WordArt 25"/>
            <p:cNvSpPr>
              <a:spLocks noChangeArrowheads="1" noChangeShapeType="1" noTextEdit="1"/>
            </p:cNvSpPr>
            <p:nvPr/>
          </p:nvSpPr>
          <p:spPr bwMode="auto">
            <a:xfrm>
              <a:off x="3063" y="2343"/>
              <a:ext cx="61" cy="61"/>
            </a:xfrm>
            <a:prstGeom prst="rect">
              <a:avLst/>
            </a:prstGeom>
          </p:spPr>
          <p:txBody>
            <a:bodyPr wrap="none" fromWordArt="1">
              <a:prstTxWarp prst="textPlain">
                <a:avLst>
                  <a:gd name="adj" fmla="val 50000"/>
                </a:avLst>
              </a:prstTxWarp>
            </a:bodyPr>
            <a:lstStyle/>
            <a:p>
              <a:r>
                <a:rPr lang="en-US" altLang="zh-TW" sz="900" kern="10">
                  <a:ln w="9525">
                    <a:solidFill>
                      <a:srgbClr val="000000"/>
                    </a:solidFill>
                    <a:round/>
                    <a:headEnd/>
                    <a:tailEnd/>
                  </a:ln>
                  <a:solidFill>
                    <a:srgbClr val="FF0000"/>
                  </a:solidFill>
                  <a:latin typeface="Arial Black"/>
                </a:rPr>
                <a:t>A</a:t>
              </a:r>
              <a:endParaRPr lang="zh-TW" altLang="en-US" sz="900" kern="10">
                <a:ln w="9525">
                  <a:solidFill>
                    <a:srgbClr val="000000"/>
                  </a:solidFill>
                  <a:round/>
                  <a:headEnd/>
                  <a:tailEnd/>
                </a:ln>
                <a:solidFill>
                  <a:srgbClr val="FF0000"/>
                </a:solidFill>
                <a:latin typeface="Arial Black"/>
              </a:endParaRPr>
            </a:p>
          </p:txBody>
        </p:sp>
      </p:grpSp>
      <p:grpSp>
        <p:nvGrpSpPr>
          <p:cNvPr id="20503" name="Group 26"/>
          <p:cNvGrpSpPr>
            <a:grpSpLocks/>
          </p:cNvGrpSpPr>
          <p:nvPr/>
        </p:nvGrpSpPr>
        <p:grpSpPr bwMode="auto">
          <a:xfrm>
            <a:off x="3647632" y="3887559"/>
            <a:ext cx="181249" cy="106996"/>
            <a:chOff x="3063" y="2343"/>
            <a:chExt cx="120" cy="63"/>
          </a:xfrm>
        </p:grpSpPr>
        <p:sp>
          <p:nvSpPr>
            <p:cNvPr id="20520" name="WordArt 27"/>
            <p:cNvSpPr>
              <a:spLocks noChangeArrowheads="1" noChangeShapeType="1" noTextEdit="1"/>
            </p:cNvSpPr>
            <p:nvPr/>
          </p:nvSpPr>
          <p:spPr bwMode="auto">
            <a:xfrm>
              <a:off x="3129" y="2358"/>
              <a:ext cx="54" cy="48"/>
            </a:xfrm>
            <a:prstGeom prst="rect">
              <a:avLst/>
            </a:prstGeom>
          </p:spPr>
          <p:txBody>
            <a:bodyPr wrap="none" fromWordArt="1">
              <a:prstTxWarp prst="textPlain">
                <a:avLst>
                  <a:gd name="adj" fmla="val 50000"/>
                </a:avLst>
              </a:prstTxWarp>
            </a:bodyPr>
            <a:lstStyle/>
            <a:p>
              <a:r>
                <a:rPr lang="en-US" altLang="zh-TW" sz="800" kern="10">
                  <a:ln w="9525">
                    <a:solidFill>
                      <a:srgbClr val="000000"/>
                    </a:solidFill>
                    <a:round/>
                    <a:headEnd/>
                    <a:tailEnd/>
                  </a:ln>
                  <a:solidFill>
                    <a:srgbClr val="FF0000"/>
                  </a:solidFill>
                  <a:latin typeface="Arial Black"/>
                </a:rPr>
                <a:t>C</a:t>
              </a:r>
              <a:endParaRPr lang="zh-TW" altLang="en-US" sz="800" kern="10">
                <a:ln w="9525">
                  <a:solidFill>
                    <a:srgbClr val="000000"/>
                  </a:solidFill>
                  <a:round/>
                  <a:headEnd/>
                  <a:tailEnd/>
                </a:ln>
                <a:solidFill>
                  <a:srgbClr val="FF0000"/>
                </a:solidFill>
                <a:latin typeface="Arial Black"/>
              </a:endParaRPr>
            </a:p>
          </p:txBody>
        </p:sp>
        <p:sp>
          <p:nvSpPr>
            <p:cNvPr id="20521" name="WordArt 28"/>
            <p:cNvSpPr>
              <a:spLocks noChangeArrowheads="1" noChangeShapeType="1" noTextEdit="1"/>
            </p:cNvSpPr>
            <p:nvPr/>
          </p:nvSpPr>
          <p:spPr bwMode="auto">
            <a:xfrm>
              <a:off x="3063" y="2343"/>
              <a:ext cx="61" cy="61"/>
            </a:xfrm>
            <a:prstGeom prst="rect">
              <a:avLst/>
            </a:prstGeom>
          </p:spPr>
          <p:txBody>
            <a:bodyPr wrap="none" fromWordArt="1">
              <a:prstTxWarp prst="textPlain">
                <a:avLst>
                  <a:gd name="adj" fmla="val 50000"/>
                </a:avLst>
              </a:prstTxWarp>
            </a:bodyPr>
            <a:lstStyle/>
            <a:p>
              <a:r>
                <a:rPr lang="en-US" altLang="zh-TW" sz="900" kern="10">
                  <a:ln w="9525">
                    <a:solidFill>
                      <a:srgbClr val="000000"/>
                    </a:solidFill>
                    <a:round/>
                    <a:headEnd/>
                    <a:tailEnd/>
                  </a:ln>
                  <a:solidFill>
                    <a:srgbClr val="FF0000"/>
                  </a:solidFill>
                  <a:latin typeface="Arial Black"/>
                </a:rPr>
                <a:t>A</a:t>
              </a:r>
              <a:endParaRPr lang="zh-TW" altLang="en-US" sz="900" kern="10">
                <a:ln w="9525">
                  <a:solidFill>
                    <a:srgbClr val="000000"/>
                  </a:solidFill>
                  <a:round/>
                  <a:headEnd/>
                  <a:tailEnd/>
                </a:ln>
                <a:solidFill>
                  <a:srgbClr val="FF0000"/>
                </a:solidFill>
                <a:latin typeface="Arial Black"/>
              </a:endParaRPr>
            </a:p>
          </p:txBody>
        </p:sp>
      </p:grpSp>
      <p:grpSp>
        <p:nvGrpSpPr>
          <p:cNvPr id="20504" name="Group 29"/>
          <p:cNvGrpSpPr>
            <a:grpSpLocks/>
          </p:cNvGrpSpPr>
          <p:nvPr/>
        </p:nvGrpSpPr>
        <p:grpSpPr bwMode="auto">
          <a:xfrm>
            <a:off x="3189978" y="3907940"/>
            <a:ext cx="181249" cy="106996"/>
            <a:chOff x="3063" y="2343"/>
            <a:chExt cx="120" cy="63"/>
          </a:xfrm>
        </p:grpSpPr>
        <p:sp>
          <p:nvSpPr>
            <p:cNvPr id="20518" name="WordArt 30"/>
            <p:cNvSpPr>
              <a:spLocks noChangeArrowheads="1" noChangeShapeType="1" noTextEdit="1"/>
            </p:cNvSpPr>
            <p:nvPr/>
          </p:nvSpPr>
          <p:spPr bwMode="auto">
            <a:xfrm>
              <a:off x="3129" y="2358"/>
              <a:ext cx="54" cy="48"/>
            </a:xfrm>
            <a:prstGeom prst="rect">
              <a:avLst/>
            </a:prstGeom>
          </p:spPr>
          <p:txBody>
            <a:bodyPr wrap="none" fromWordArt="1">
              <a:prstTxWarp prst="textPlain">
                <a:avLst>
                  <a:gd name="adj" fmla="val 50000"/>
                </a:avLst>
              </a:prstTxWarp>
            </a:bodyPr>
            <a:lstStyle/>
            <a:p>
              <a:r>
                <a:rPr lang="en-US" altLang="zh-TW" sz="800" kern="10">
                  <a:ln w="9525">
                    <a:solidFill>
                      <a:srgbClr val="000000"/>
                    </a:solidFill>
                    <a:round/>
                    <a:headEnd/>
                    <a:tailEnd/>
                  </a:ln>
                  <a:solidFill>
                    <a:srgbClr val="FF0000"/>
                  </a:solidFill>
                  <a:latin typeface="Arial Black"/>
                </a:rPr>
                <a:t>C</a:t>
              </a:r>
              <a:endParaRPr lang="zh-TW" altLang="en-US" sz="800" kern="10">
                <a:ln w="9525">
                  <a:solidFill>
                    <a:srgbClr val="000000"/>
                  </a:solidFill>
                  <a:round/>
                  <a:headEnd/>
                  <a:tailEnd/>
                </a:ln>
                <a:solidFill>
                  <a:srgbClr val="FF0000"/>
                </a:solidFill>
                <a:latin typeface="Arial Black"/>
              </a:endParaRPr>
            </a:p>
          </p:txBody>
        </p:sp>
        <p:sp>
          <p:nvSpPr>
            <p:cNvPr id="20519" name="WordArt 31"/>
            <p:cNvSpPr>
              <a:spLocks noChangeArrowheads="1" noChangeShapeType="1" noTextEdit="1"/>
            </p:cNvSpPr>
            <p:nvPr/>
          </p:nvSpPr>
          <p:spPr bwMode="auto">
            <a:xfrm>
              <a:off x="3063" y="2343"/>
              <a:ext cx="61" cy="61"/>
            </a:xfrm>
            <a:prstGeom prst="rect">
              <a:avLst/>
            </a:prstGeom>
          </p:spPr>
          <p:txBody>
            <a:bodyPr wrap="none" fromWordArt="1">
              <a:prstTxWarp prst="textPlain">
                <a:avLst>
                  <a:gd name="adj" fmla="val 50000"/>
                </a:avLst>
              </a:prstTxWarp>
            </a:bodyPr>
            <a:lstStyle/>
            <a:p>
              <a:r>
                <a:rPr lang="en-US" altLang="zh-TW" sz="900" kern="10">
                  <a:ln w="9525">
                    <a:solidFill>
                      <a:srgbClr val="000000"/>
                    </a:solidFill>
                    <a:round/>
                    <a:headEnd/>
                    <a:tailEnd/>
                  </a:ln>
                  <a:solidFill>
                    <a:srgbClr val="FF0000"/>
                  </a:solidFill>
                  <a:latin typeface="Arial Black"/>
                </a:rPr>
                <a:t>A</a:t>
              </a:r>
              <a:endParaRPr lang="zh-TW" altLang="en-US" sz="900" kern="10">
                <a:ln w="9525">
                  <a:solidFill>
                    <a:srgbClr val="000000"/>
                  </a:solidFill>
                  <a:round/>
                  <a:headEnd/>
                  <a:tailEnd/>
                </a:ln>
                <a:solidFill>
                  <a:srgbClr val="FF0000"/>
                </a:solidFill>
                <a:latin typeface="Arial Black"/>
              </a:endParaRPr>
            </a:p>
          </p:txBody>
        </p:sp>
      </p:grpSp>
      <p:grpSp>
        <p:nvGrpSpPr>
          <p:cNvPr id="20505" name="Group 32"/>
          <p:cNvGrpSpPr>
            <a:grpSpLocks/>
          </p:cNvGrpSpPr>
          <p:nvPr/>
        </p:nvGrpSpPr>
        <p:grpSpPr bwMode="auto">
          <a:xfrm>
            <a:off x="3348571" y="4718060"/>
            <a:ext cx="181249" cy="106998"/>
            <a:chOff x="3063" y="2343"/>
            <a:chExt cx="120" cy="63"/>
          </a:xfrm>
        </p:grpSpPr>
        <p:sp>
          <p:nvSpPr>
            <p:cNvPr id="20516" name="WordArt 33"/>
            <p:cNvSpPr>
              <a:spLocks noChangeArrowheads="1" noChangeShapeType="1" noTextEdit="1"/>
            </p:cNvSpPr>
            <p:nvPr/>
          </p:nvSpPr>
          <p:spPr bwMode="auto">
            <a:xfrm>
              <a:off x="3129" y="2358"/>
              <a:ext cx="54" cy="48"/>
            </a:xfrm>
            <a:prstGeom prst="rect">
              <a:avLst/>
            </a:prstGeom>
          </p:spPr>
          <p:txBody>
            <a:bodyPr wrap="none" fromWordArt="1">
              <a:prstTxWarp prst="textPlain">
                <a:avLst>
                  <a:gd name="adj" fmla="val 50000"/>
                </a:avLst>
              </a:prstTxWarp>
            </a:bodyPr>
            <a:lstStyle/>
            <a:p>
              <a:r>
                <a:rPr lang="en-US" altLang="zh-TW" sz="800" kern="10">
                  <a:ln w="9525">
                    <a:solidFill>
                      <a:srgbClr val="000000"/>
                    </a:solidFill>
                    <a:round/>
                    <a:headEnd/>
                    <a:tailEnd/>
                  </a:ln>
                  <a:solidFill>
                    <a:srgbClr val="FF0000"/>
                  </a:solidFill>
                  <a:latin typeface="Arial Black"/>
                </a:rPr>
                <a:t>C</a:t>
              </a:r>
              <a:endParaRPr lang="zh-TW" altLang="en-US" sz="800" kern="10">
                <a:ln w="9525">
                  <a:solidFill>
                    <a:srgbClr val="000000"/>
                  </a:solidFill>
                  <a:round/>
                  <a:headEnd/>
                  <a:tailEnd/>
                </a:ln>
                <a:solidFill>
                  <a:srgbClr val="FF0000"/>
                </a:solidFill>
                <a:latin typeface="Arial Black"/>
              </a:endParaRPr>
            </a:p>
          </p:txBody>
        </p:sp>
        <p:sp>
          <p:nvSpPr>
            <p:cNvPr id="20517" name="WordArt 34"/>
            <p:cNvSpPr>
              <a:spLocks noChangeArrowheads="1" noChangeShapeType="1" noTextEdit="1"/>
            </p:cNvSpPr>
            <p:nvPr/>
          </p:nvSpPr>
          <p:spPr bwMode="auto">
            <a:xfrm>
              <a:off x="3063" y="2343"/>
              <a:ext cx="61" cy="61"/>
            </a:xfrm>
            <a:prstGeom prst="rect">
              <a:avLst/>
            </a:prstGeom>
          </p:spPr>
          <p:txBody>
            <a:bodyPr wrap="none" fromWordArt="1">
              <a:prstTxWarp prst="textPlain">
                <a:avLst>
                  <a:gd name="adj" fmla="val 50000"/>
                </a:avLst>
              </a:prstTxWarp>
            </a:bodyPr>
            <a:lstStyle/>
            <a:p>
              <a:r>
                <a:rPr lang="en-US" altLang="zh-TW" sz="900" kern="10">
                  <a:ln w="9525">
                    <a:solidFill>
                      <a:srgbClr val="000000"/>
                    </a:solidFill>
                    <a:round/>
                    <a:headEnd/>
                    <a:tailEnd/>
                  </a:ln>
                  <a:solidFill>
                    <a:srgbClr val="FF0000"/>
                  </a:solidFill>
                  <a:latin typeface="Arial Black"/>
                </a:rPr>
                <a:t>A</a:t>
              </a:r>
              <a:endParaRPr lang="zh-TW" altLang="en-US" sz="900" kern="10">
                <a:ln w="9525">
                  <a:solidFill>
                    <a:srgbClr val="000000"/>
                  </a:solidFill>
                  <a:round/>
                  <a:headEnd/>
                  <a:tailEnd/>
                </a:ln>
                <a:solidFill>
                  <a:srgbClr val="FF0000"/>
                </a:solidFill>
                <a:latin typeface="Arial Black"/>
              </a:endParaRPr>
            </a:p>
          </p:txBody>
        </p:sp>
      </p:grpSp>
      <p:grpSp>
        <p:nvGrpSpPr>
          <p:cNvPr id="20506" name="Group 35"/>
          <p:cNvGrpSpPr>
            <a:grpSpLocks/>
          </p:cNvGrpSpPr>
          <p:nvPr/>
        </p:nvGrpSpPr>
        <p:grpSpPr bwMode="auto">
          <a:xfrm>
            <a:off x="3792631" y="4707870"/>
            <a:ext cx="181249" cy="106998"/>
            <a:chOff x="3063" y="2343"/>
            <a:chExt cx="120" cy="63"/>
          </a:xfrm>
        </p:grpSpPr>
        <p:sp>
          <p:nvSpPr>
            <p:cNvPr id="20514" name="WordArt 36"/>
            <p:cNvSpPr>
              <a:spLocks noChangeArrowheads="1" noChangeShapeType="1" noTextEdit="1"/>
            </p:cNvSpPr>
            <p:nvPr/>
          </p:nvSpPr>
          <p:spPr bwMode="auto">
            <a:xfrm>
              <a:off x="3129" y="2358"/>
              <a:ext cx="54" cy="48"/>
            </a:xfrm>
            <a:prstGeom prst="rect">
              <a:avLst/>
            </a:prstGeom>
          </p:spPr>
          <p:txBody>
            <a:bodyPr wrap="none" fromWordArt="1">
              <a:prstTxWarp prst="textPlain">
                <a:avLst>
                  <a:gd name="adj" fmla="val 50000"/>
                </a:avLst>
              </a:prstTxWarp>
            </a:bodyPr>
            <a:lstStyle/>
            <a:p>
              <a:r>
                <a:rPr lang="en-US" altLang="zh-TW" sz="800" kern="10">
                  <a:ln w="9525">
                    <a:solidFill>
                      <a:srgbClr val="000000"/>
                    </a:solidFill>
                    <a:round/>
                    <a:headEnd/>
                    <a:tailEnd/>
                  </a:ln>
                  <a:solidFill>
                    <a:srgbClr val="FF0000"/>
                  </a:solidFill>
                  <a:latin typeface="Arial Black"/>
                </a:rPr>
                <a:t>C</a:t>
              </a:r>
              <a:endParaRPr lang="zh-TW" altLang="en-US" sz="800" kern="10">
                <a:ln w="9525">
                  <a:solidFill>
                    <a:srgbClr val="000000"/>
                  </a:solidFill>
                  <a:round/>
                  <a:headEnd/>
                  <a:tailEnd/>
                </a:ln>
                <a:solidFill>
                  <a:srgbClr val="FF0000"/>
                </a:solidFill>
                <a:latin typeface="Arial Black"/>
              </a:endParaRPr>
            </a:p>
          </p:txBody>
        </p:sp>
        <p:sp>
          <p:nvSpPr>
            <p:cNvPr id="20515" name="WordArt 37"/>
            <p:cNvSpPr>
              <a:spLocks noChangeArrowheads="1" noChangeShapeType="1" noTextEdit="1"/>
            </p:cNvSpPr>
            <p:nvPr/>
          </p:nvSpPr>
          <p:spPr bwMode="auto">
            <a:xfrm>
              <a:off x="3063" y="2343"/>
              <a:ext cx="61" cy="61"/>
            </a:xfrm>
            <a:prstGeom prst="rect">
              <a:avLst/>
            </a:prstGeom>
          </p:spPr>
          <p:txBody>
            <a:bodyPr wrap="none" fromWordArt="1">
              <a:prstTxWarp prst="textPlain">
                <a:avLst>
                  <a:gd name="adj" fmla="val 50000"/>
                </a:avLst>
              </a:prstTxWarp>
            </a:bodyPr>
            <a:lstStyle/>
            <a:p>
              <a:r>
                <a:rPr lang="en-US" altLang="zh-TW" sz="900" kern="10">
                  <a:ln w="9525">
                    <a:solidFill>
                      <a:srgbClr val="000000"/>
                    </a:solidFill>
                    <a:round/>
                    <a:headEnd/>
                    <a:tailEnd/>
                  </a:ln>
                  <a:solidFill>
                    <a:srgbClr val="FF0000"/>
                  </a:solidFill>
                  <a:latin typeface="Arial Black"/>
                </a:rPr>
                <a:t>A</a:t>
              </a:r>
              <a:endParaRPr lang="zh-TW" altLang="en-US" sz="900" kern="10">
                <a:ln w="9525">
                  <a:solidFill>
                    <a:srgbClr val="000000"/>
                  </a:solidFill>
                  <a:round/>
                  <a:headEnd/>
                  <a:tailEnd/>
                </a:ln>
                <a:solidFill>
                  <a:srgbClr val="FF0000"/>
                </a:solidFill>
                <a:latin typeface="Arial Black"/>
              </a:endParaRPr>
            </a:p>
          </p:txBody>
        </p:sp>
      </p:grpSp>
      <p:grpSp>
        <p:nvGrpSpPr>
          <p:cNvPr id="20507" name="Group 38"/>
          <p:cNvGrpSpPr>
            <a:grpSpLocks/>
          </p:cNvGrpSpPr>
          <p:nvPr/>
        </p:nvGrpSpPr>
        <p:grpSpPr bwMode="auto">
          <a:xfrm>
            <a:off x="4327315" y="4825057"/>
            <a:ext cx="181249" cy="106996"/>
            <a:chOff x="3063" y="2343"/>
            <a:chExt cx="120" cy="63"/>
          </a:xfrm>
        </p:grpSpPr>
        <p:sp>
          <p:nvSpPr>
            <p:cNvPr id="20512" name="WordArt 39"/>
            <p:cNvSpPr>
              <a:spLocks noChangeArrowheads="1" noChangeShapeType="1" noTextEdit="1"/>
            </p:cNvSpPr>
            <p:nvPr/>
          </p:nvSpPr>
          <p:spPr bwMode="auto">
            <a:xfrm>
              <a:off x="3129" y="2358"/>
              <a:ext cx="54" cy="48"/>
            </a:xfrm>
            <a:prstGeom prst="rect">
              <a:avLst/>
            </a:prstGeom>
          </p:spPr>
          <p:txBody>
            <a:bodyPr wrap="none" fromWordArt="1">
              <a:prstTxWarp prst="textPlain">
                <a:avLst>
                  <a:gd name="adj" fmla="val 50000"/>
                </a:avLst>
              </a:prstTxWarp>
            </a:bodyPr>
            <a:lstStyle/>
            <a:p>
              <a:r>
                <a:rPr lang="en-US" altLang="zh-TW" sz="800" kern="10">
                  <a:ln w="9525">
                    <a:solidFill>
                      <a:srgbClr val="000000"/>
                    </a:solidFill>
                    <a:round/>
                    <a:headEnd/>
                    <a:tailEnd/>
                  </a:ln>
                  <a:solidFill>
                    <a:srgbClr val="FF0000"/>
                  </a:solidFill>
                  <a:latin typeface="Arial Black"/>
                </a:rPr>
                <a:t>C</a:t>
              </a:r>
              <a:endParaRPr lang="zh-TW" altLang="en-US" sz="800" kern="10">
                <a:ln w="9525">
                  <a:solidFill>
                    <a:srgbClr val="000000"/>
                  </a:solidFill>
                  <a:round/>
                  <a:headEnd/>
                  <a:tailEnd/>
                </a:ln>
                <a:solidFill>
                  <a:srgbClr val="FF0000"/>
                </a:solidFill>
                <a:latin typeface="Arial Black"/>
              </a:endParaRPr>
            </a:p>
          </p:txBody>
        </p:sp>
        <p:sp>
          <p:nvSpPr>
            <p:cNvPr id="20513" name="WordArt 40"/>
            <p:cNvSpPr>
              <a:spLocks noChangeArrowheads="1" noChangeShapeType="1" noTextEdit="1"/>
            </p:cNvSpPr>
            <p:nvPr/>
          </p:nvSpPr>
          <p:spPr bwMode="auto">
            <a:xfrm>
              <a:off x="3063" y="2343"/>
              <a:ext cx="61" cy="61"/>
            </a:xfrm>
            <a:prstGeom prst="rect">
              <a:avLst/>
            </a:prstGeom>
          </p:spPr>
          <p:txBody>
            <a:bodyPr wrap="none" fromWordArt="1">
              <a:prstTxWarp prst="textPlain">
                <a:avLst>
                  <a:gd name="adj" fmla="val 50000"/>
                </a:avLst>
              </a:prstTxWarp>
            </a:bodyPr>
            <a:lstStyle/>
            <a:p>
              <a:r>
                <a:rPr lang="en-US" altLang="zh-TW" sz="900" kern="10">
                  <a:ln w="9525">
                    <a:solidFill>
                      <a:srgbClr val="000000"/>
                    </a:solidFill>
                    <a:round/>
                    <a:headEnd/>
                    <a:tailEnd/>
                  </a:ln>
                  <a:solidFill>
                    <a:srgbClr val="FF0000"/>
                  </a:solidFill>
                  <a:latin typeface="Arial Black"/>
                </a:rPr>
                <a:t>A</a:t>
              </a:r>
              <a:endParaRPr lang="zh-TW" altLang="en-US" sz="900" kern="10">
                <a:ln w="9525">
                  <a:solidFill>
                    <a:srgbClr val="000000"/>
                  </a:solidFill>
                  <a:round/>
                  <a:headEnd/>
                  <a:tailEnd/>
                </a:ln>
                <a:solidFill>
                  <a:srgbClr val="FF0000"/>
                </a:solidFill>
                <a:latin typeface="Arial Black"/>
              </a:endParaRPr>
            </a:p>
          </p:txBody>
        </p:sp>
      </p:grpSp>
      <p:grpSp>
        <p:nvGrpSpPr>
          <p:cNvPr id="20508" name="Group 41"/>
          <p:cNvGrpSpPr>
            <a:grpSpLocks/>
          </p:cNvGrpSpPr>
          <p:nvPr/>
        </p:nvGrpSpPr>
        <p:grpSpPr bwMode="auto">
          <a:xfrm>
            <a:off x="4771374" y="4799581"/>
            <a:ext cx="181249" cy="106998"/>
            <a:chOff x="3063" y="2343"/>
            <a:chExt cx="120" cy="63"/>
          </a:xfrm>
        </p:grpSpPr>
        <p:sp>
          <p:nvSpPr>
            <p:cNvPr id="20510" name="WordArt 42"/>
            <p:cNvSpPr>
              <a:spLocks noChangeArrowheads="1" noChangeShapeType="1" noTextEdit="1"/>
            </p:cNvSpPr>
            <p:nvPr/>
          </p:nvSpPr>
          <p:spPr bwMode="auto">
            <a:xfrm>
              <a:off x="3129" y="2358"/>
              <a:ext cx="54" cy="48"/>
            </a:xfrm>
            <a:prstGeom prst="rect">
              <a:avLst/>
            </a:prstGeom>
          </p:spPr>
          <p:txBody>
            <a:bodyPr wrap="none" fromWordArt="1">
              <a:prstTxWarp prst="textPlain">
                <a:avLst>
                  <a:gd name="adj" fmla="val 50000"/>
                </a:avLst>
              </a:prstTxWarp>
            </a:bodyPr>
            <a:lstStyle/>
            <a:p>
              <a:r>
                <a:rPr lang="en-US" altLang="zh-TW" sz="800" kern="10">
                  <a:ln w="9525">
                    <a:solidFill>
                      <a:srgbClr val="000000"/>
                    </a:solidFill>
                    <a:round/>
                    <a:headEnd/>
                    <a:tailEnd/>
                  </a:ln>
                  <a:solidFill>
                    <a:srgbClr val="FF0000"/>
                  </a:solidFill>
                  <a:latin typeface="Arial Black"/>
                </a:rPr>
                <a:t>C</a:t>
              </a:r>
              <a:endParaRPr lang="zh-TW" altLang="en-US" sz="800" kern="10">
                <a:ln w="9525">
                  <a:solidFill>
                    <a:srgbClr val="000000"/>
                  </a:solidFill>
                  <a:round/>
                  <a:headEnd/>
                  <a:tailEnd/>
                </a:ln>
                <a:solidFill>
                  <a:srgbClr val="FF0000"/>
                </a:solidFill>
                <a:latin typeface="Arial Black"/>
              </a:endParaRPr>
            </a:p>
          </p:txBody>
        </p:sp>
        <p:sp>
          <p:nvSpPr>
            <p:cNvPr id="20511" name="WordArt 43"/>
            <p:cNvSpPr>
              <a:spLocks noChangeArrowheads="1" noChangeShapeType="1" noTextEdit="1"/>
            </p:cNvSpPr>
            <p:nvPr/>
          </p:nvSpPr>
          <p:spPr bwMode="auto">
            <a:xfrm>
              <a:off x="3063" y="2343"/>
              <a:ext cx="61" cy="61"/>
            </a:xfrm>
            <a:prstGeom prst="rect">
              <a:avLst/>
            </a:prstGeom>
          </p:spPr>
          <p:txBody>
            <a:bodyPr wrap="none" fromWordArt="1">
              <a:prstTxWarp prst="textPlain">
                <a:avLst>
                  <a:gd name="adj" fmla="val 50000"/>
                </a:avLst>
              </a:prstTxWarp>
            </a:bodyPr>
            <a:lstStyle/>
            <a:p>
              <a:r>
                <a:rPr lang="en-US" altLang="zh-TW" sz="900" kern="10">
                  <a:ln w="9525">
                    <a:solidFill>
                      <a:srgbClr val="000000"/>
                    </a:solidFill>
                    <a:round/>
                    <a:headEnd/>
                    <a:tailEnd/>
                  </a:ln>
                  <a:solidFill>
                    <a:srgbClr val="FF0000"/>
                  </a:solidFill>
                  <a:latin typeface="Arial Black"/>
                </a:rPr>
                <a:t>A</a:t>
              </a:r>
              <a:endParaRPr lang="zh-TW" altLang="en-US" sz="900" kern="10">
                <a:ln w="9525">
                  <a:solidFill>
                    <a:srgbClr val="000000"/>
                  </a:solidFill>
                  <a:round/>
                  <a:headEnd/>
                  <a:tailEnd/>
                </a:ln>
                <a:solidFill>
                  <a:srgbClr val="FF0000"/>
                </a:solidFill>
                <a:latin typeface="Arial Black"/>
              </a:endParaRPr>
            </a:p>
          </p:txBody>
        </p:sp>
      </p:grpSp>
      <p:sp>
        <p:nvSpPr>
          <p:cNvPr id="20509" name="Text Box 44"/>
          <p:cNvSpPr txBox="1">
            <a:spLocks noChangeArrowheads="1"/>
          </p:cNvSpPr>
          <p:nvPr/>
        </p:nvSpPr>
        <p:spPr bwMode="auto">
          <a:xfrm>
            <a:off x="5484286" y="6119212"/>
            <a:ext cx="336518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a:r>
              <a:rPr lang="en-US" altLang="zh-TW" sz="1400" b="0" i="1">
                <a:solidFill>
                  <a:schemeClr val="bg1"/>
                </a:solidFill>
                <a:latin typeface="Arial" charset="0"/>
              </a:rPr>
              <a:t>Chen et al., 2009</a:t>
            </a:r>
          </a:p>
        </p:txBody>
      </p:sp>
    </p:spTree>
    <p:extLst>
      <p:ext uri="{BB962C8B-B14F-4D97-AF65-F5344CB8AC3E}">
        <p14:creationId xmlns:p14="http://schemas.microsoft.com/office/powerpoint/2010/main" xmlns="" val="6342748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70190"/>
                                        </p:tgtEl>
                                        <p:attrNameLst>
                                          <p:attrName>style.visibility</p:attrName>
                                        </p:attrNameLst>
                                      </p:cBhvr>
                                      <p:to>
                                        <p:strVal val="visible"/>
                                      </p:to>
                                    </p:set>
                                    <p:anim calcmode="lin" valueType="num">
                                      <p:cBhvr additive="base">
                                        <p:cTn id="7" dur="500" fill="hold"/>
                                        <p:tgtEl>
                                          <p:spTgt spid="1970190"/>
                                        </p:tgtEl>
                                        <p:attrNameLst>
                                          <p:attrName>ppt_x</p:attrName>
                                        </p:attrNameLst>
                                      </p:cBhvr>
                                      <p:tavLst>
                                        <p:tav tm="0">
                                          <p:val>
                                            <p:strVal val="1+#ppt_w/2"/>
                                          </p:val>
                                        </p:tav>
                                        <p:tav tm="100000">
                                          <p:val>
                                            <p:strVal val="#ppt_x"/>
                                          </p:val>
                                        </p:tav>
                                      </p:tavLst>
                                    </p:anim>
                                    <p:anim calcmode="lin" valueType="num">
                                      <p:cBhvr additive="base">
                                        <p:cTn id="8" dur="500" fill="hold"/>
                                        <p:tgtEl>
                                          <p:spTgt spid="197019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970188"/>
                                        </p:tgtEl>
                                        <p:attrNameLst>
                                          <p:attrName>style.visibility</p:attrName>
                                        </p:attrNameLst>
                                      </p:cBhvr>
                                      <p:to>
                                        <p:strVal val="visible"/>
                                      </p:to>
                                    </p:set>
                                    <p:animEffect transition="in" filter="checkerboard(across)">
                                      <p:cBhvr>
                                        <p:cTn id="12" dur="500"/>
                                        <p:tgtEl>
                                          <p:spTgt spid="197018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970189"/>
                                        </p:tgtEl>
                                        <p:attrNameLst>
                                          <p:attrName>style.visibility</p:attrName>
                                        </p:attrNameLst>
                                      </p:cBhvr>
                                      <p:to>
                                        <p:strVal val="visible"/>
                                      </p:to>
                                    </p:set>
                                    <p:animEffect transition="in" filter="checkerboard(across)">
                                      <p:cBhvr>
                                        <p:cTn id="15" dur="500"/>
                                        <p:tgtEl>
                                          <p:spTgt spid="197018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970191"/>
                                        </p:tgtEl>
                                        <p:attrNameLst>
                                          <p:attrName>style.visibility</p:attrName>
                                        </p:attrNameLst>
                                      </p:cBhvr>
                                      <p:to>
                                        <p:strVal val="visible"/>
                                      </p:to>
                                    </p:set>
                                    <p:animEffect transition="in" filter="checkerboard(across)">
                                      <p:cBhvr>
                                        <p:cTn id="20" dur="500"/>
                                        <p:tgtEl>
                                          <p:spTgt spid="1970191"/>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970192"/>
                                        </p:tgtEl>
                                        <p:attrNameLst>
                                          <p:attrName>style.visibility</p:attrName>
                                        </p:attrNameLst>
                                      </p:cBhvr>
                                      <p:to>
                                        <p:strVal val="visible"/>
                                      </p:to>
                                    </p:set>
                                    <p:animEffect transition="in" filter="checkerboard(across)">
                                      <p:cBhvr>
                                        <p:cTn id="23" dur="500"/>
                                        <p:tgtEl>
                                          <p:spTgt spid="1970192"/>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970193"/>
                                        </p:tgtEl>
                                        <p:attrNameLst>
                                          <p:attrName>style.visibility</p:attrName>
                                        </p:attrNameLst>
                                      </p:cBhvr>
                                      <p:to>
                                        <p:strVal val="visible"/>
                                      </p:to>
                                    </p:set>
                                    <p:animEffect transition="in" filter="checkerboard(across)">
                                      <p:cBhvr>
                                        <p:cTn id="26" dur="500"/>
                                        <p:tgtEl>
                                          <p:spTgt spid="1970193"/>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970194"/>
                                        </p:tgtEl>
                                        <p:attrNameLst>
                                          <p:attrName>style.visibility</p:attrName>
                                        </p:attrNameLst>
                                      </p:cBhvr>
                                      <p:to>
                                        <p:strVal val="visible"/>
                                      </p:to>
                                    </p:set>
                                    <p:animEffect transition="in" filter="checkerboard(across)">
                                      <p:cBhvr>
                                        <p:cTn id="29" dur="500"/>
                                        <p:tgtEl>
                                          <p:spTgt spid="1970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0188" grpId="0" animBg="1"/>
      <p:bldP spid="1970189" grpId="0" animBg="1"/>
      <p:bldP spid="1970190" grpId="0"/>
      <p:bldP spid="1970191" grpId="0" animBg="1"/>
      <p:bldP spid="1970192" grpId="0"/>
      <p:bldP spid="1970193" grpId="0" animBg="1"/>
      <p:bldP spid="19701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0418" name="Line 2"/>
          <p:cNvSpPr>
            <a:spLocks noChangeShapeType="1"/>
          </p:cNvSpPr>
          <p:nvPr/>
        </p:nvSpPr>
        <p:spPr bwMode="auto">
          <a:xfrm>
            <a:off x="960618" y="1742523"/>
            <a:ext cx="0" cy="604618"/>
          </a:xfrm>
          <a:prstGeom prst="line">
            <a:avLst/>
          </a:prstGeom>
          <a:noFill/>
          <a:ln w="25400">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980419" name="Rectangle 3"/>
          <p:cNvSpPr>
            <a:spLocks noChangeArrowheads="1"/>
          </p:cNvSpPr>
          <p:nvPr/>
        </p:nvSpPr>
        <p:spPr bwMode="auto">
          <a:xfrm>
            <a:off x="472758" y="1212634"/>
            <a:ext cx="913795" cy="369332"/>
          </a:xfrm>
          <a:prstGeom prst="rect">
            <a:avLst/>
          </a:prstGeom>
          <a:noFill/>
          <a:ln w="25400">
            <a:solidFill>
              <a:srgbClr val="00FF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r>
              <a:rPr lang="en-US" altLang="zh-TW">
                <a:solidFill>
                  <a:srgbClr val="FFFF00"/>
                </a:solidFill>
              </a:rPr>
              <a:t> </a:t>
            </a:r>
            <a:r>
              <a:rPr lang="en-US" altLang="zh-TW">
                <a:solidFill>
                  <a:schemeClr val="bg1"/>
                </a:solidFill>
              </a:rPr>
              <a:t>LPS</a:t>
            </a:r>
          </a:p>
        </p:txBody>
      </p:sp>
      <p:sp>
        <p:nvSpPr>
          <p:cNvPr id="1980420" name="Text Box 4"/>
          <p:cNvSpPr txBox="1">
            <a:spLocks noChangeArrowheads="1"/>
          </p:cNvSpPr>
          <p:nvPr/>
        </p:nvSpPr>
        <p:spPr bwMode="auto">
          <a:xfrm flipH="1" flipV="1">
            <a:off x="353584" y="1280568"/>
            <a:ext cx="400110" cy="1438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vert="eaVert">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a:r>
              <a:rPr lang="en-US" altLang="zh-TW" sz="1400">
                <a:solidFill>
                  <a:srgbClr val="FF0066"/>
                </a:solidFill>
                <a:latin typeface="Arial" charset="0"/>
              </a:rPr>
              <a:t>Activation</a:t>
            </a:r>
          </a:p>
        </p:txBody>
      </p:sp>
      <p:grpSp>
        <p:nvGrpSpPr>
          <p:cNvPr id="2" name="Group 5"/>
          <p:cNvGrpSpPr>
            <a:grpSpLocks/>
          </p:cNvGrpSpPr>
          <p:nvPr/>
        </p:nvGrpSpPr>
        <p:grpSpPr bwMode="auto">
          <a:xfrm>
            <a:off x="4716999" y="2369220"/>
            <a:ext cx="2247485" cy="995242"/>
            <a:chOff x="3123" y="1395"/>
            <a:chExt cx="1488" cy="586"/>
          </a:xfrm>
        </p:grpSpPr>
        <p:sp>
          <p:nvSpPr>
            <p:cNvPr id="19518" name="Rectangle 6"/>
            <p:cNvSpPr>
              <a:spLocks noChangeArrowheads="1"/>
            </p:cNvSpPr>
            <p:nvPr/>
          </p:nvSpPr>
          <p:spPr bwMode="auto">
            <a:xfrm>
              <a:off x="3123" y="1428"/>
              <a:ext cx="1488" cy="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p>
              <a:pPr algn="l">
                <a:lnSpc>
                  <a:spcPct val="130000"/>
                </a:lnSpc>
              </a:pPr>
              <a:r>
                <a:rPr lang="en-US" altLang="zh-TW" sz="1600">
                  <a:solidFill>
                    <a:srgbClr val="00FF00"/>
                  </a:solidFill>
                </a:rPr>
                <a:t>Trophic factors:</a:t>
              </a:r>
            </a:p>
            <a:p>
              <a:pPr algn="l">
                <a:lnSpc>
                  <a:spcPct val="130000"/>
                </a:lnSpc>
              </a:pPr>
              <a:r>
                <a:rPr lang="en-US" altLang="zh-TW" sz="1400">
                  <a:solidFill>
                    <a:schemeClr val="bg1"/>
                  </a:solidFill>
                </a:rPr>
                <a:t>(GDNF, BDNF, NGF)</a:t>
              </a:r>
            </a:p>
            <a:p>
              <a:pPr algn="l">
                <a:spcBef>
                  <a:spcPct val="50000"/>
                </a:spcBef>
              </a:pPr>
              <a:endParaRPr lang="en-US" altLang="zh-TW" sz="1600" baseline="-25000">
                <a:solidFill>
                  <a:schemeClr val="bg1"/>
                </a:solidFill>
              </a:endParaRPr>
            </a:p>
          </p:txBody>
        </p:sp>
        <p:sp>
          <p:nvSpPr>
            <p:cNvPr id="19519" name="Line 7"/>
            <p:cNvSpPr>
              <a:spLocks noChangeShapeType="1"/>
            </p:cNvSpPr>
            <p:nvPr/>
          </p:nvSpPr>
          <p:spPr bwMode="auto">
            <a:xfrm flipH="1">
              <a:off x="4275" y="1395"/>
              <a:ext cx="192" cy="579"/>
            </a:xfrm>
            <a:prstGeom prst="line">
              <a:avLst/>
            </a:prstGeom>
            <a:noFill/>
            <a:ln w="25400">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zh-TW" altLang="en-US"/>
            </a:p>
          </p:txBody>
        </p:sp>
      </p:grpSp>
      <p:sp>
        <p:nvSpPr>
          <p:cNvPr id="19462" name="Rectangle 8"/>
          <p:cNvSpPr>
            <a:spLocks noChangeArrowheads="1"/>
          </p:cNvSpPr>
          <p:nvPr/>
        </p:nvSpPr>
        <p:spPr bwMode="auto">
          <a:xfrm>
            <a:off x="367029" y="5258140"/>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a:endParaRPr lang="zh-TW" altLang="zh-TW">
              <a:solidFill>
                <a:srgbClr val="FFFF00"/>
              </a:solidFill>
            </a:endParaRPr>
          </a:p>
        </p:txBody>
      </p:sp>
      <p:grpSp>
        <p:nvGrpSpPr>
          <p:cNvPr id="3" name="Group 9"/>
          <p:cNvGrpSpPr>
            <a:grpSpLocks/>
          </p:cNvGrpSpPr>
          <p:nvPr/>
        </p:nvGrpSpPr>
        <p:grpSpPr bwMode="auto">
          <a:xfrm>
            <a:off x="1744520" y="5467044"/>
            <a:ext cx="3479976" cy="1015624"/>
            <a:chOff x="1383" y="3075"/>
            <a:chExt cx="2496" cy="598"/>
          </a:xfrm>
        </p:grpSpPr>
        <p:sp>
          <p:nvSpPr>
            <p:cNvPr id="19515" name="Rectangle 10"/>
            <p:cNvSpPr>
              <a:spLocks noChangeArrowheads="1"/>
            </p:cNvSpPr>
            <p:nvPr/>
          </p:nvSpPr>
          <p:spPr bwMode="auto">
            <a:xfrm>
              <a:off x="2688" y="3299"/>
              <a:ext cx="132" cy="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a:endParaRPr lang="zh-TW" altLang="zh-TW" sz="2400">
                <a:solidFill>
                  <a:srgbClr val="FFFF00"/>
                </a:solidFill>
              </a:endParaRPr>
            </a:p>
          </p:txBody>
        </p:sp>
        <p:sp>
          <p:nvSpPr>
            <p:cNvPr id="19516" name="Rectangle 11"/>
            <p:cNvSpPr>
              <a:spLocks noChangeArrowheads="1"/>
            </p:cNvSpPr>
            <p:nvPr/>
          </p:nvSpPr>
          <p:spPr bwMode="auto">
            <a:xfrm>
              <a:off x="2667" y="3373"/>
              <a:ext cx="132" cy="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a:endParaRPr lang="zh-TW" altLang="zh-TW" sz="1400">
                <a:solidFill>
                  <a:srgbClr val="FFFF00"/>
                </a:solidFill>
              </a:endParaRPr>
            </a:p>
          </p:txBody>
        </p:sp>
        <p:sp>
          <p:nvSpPr>
            <p:cNvPr id="19517" name="Rectangle 12"/>
            <p:cNvSpPr>
              <a:spLocks noChangeArrowheads="1"/>
            </p:cNvSpPr>
            <p:nvPr/>
          </p:nvSpPr>
          <p:spPr bwMode="auto">
            <a:xfrm>
              <a:off x="1383" y="3075"/>
              <a:ext cx="2496" cy="598"/>
            </a:xfrm>
            <a:prstGeom prst="rect">
              <a:avLst/>
            </a:prstGeom>
            <a:noFill/>
            <a:ln w="25400">
              <a:solidFill>
                <a:srgbClr val="00FF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lgn="l"/>
              <a:r>
                <a:rPr lang="en-US" altLang="zh-CN" sz="2000" b="1" dirty="0">
                  <a:solidFill>
                    <a:srgbClr val="FFFF00"/>
                  </a:solidFill>
                </a:rPr>
                <a:t>  </a:t>
              </a:r>
              <a:r>
                <a:rPr lang="en-US" altLang="zh-CN" sz="2000" b="1" dirty="0">
                  <a:solidFill>
                    <a:srgbClr val="FF0066"/>
                  </a:solidFill>
                </a:rPr>
                <a:t>Pro-inflammatory factors</a:t>
              </a:r>
              <a:r>
                <a:rPr lang="zh-CN" altLang="en-US" sz="2000" b="1" dirty="0">
                  <a:solidFill>
                    <a:srgbClr val="FF0066"/>
                  </a:solidFill>
                </a:rPr>
                <a:t>:</a:t>
              </a:r>
              <a:endParaRPr lang="en-US" altLang="zh-TW" sz="2000" b="1" dirty="0">
                <a:solidFill>
                  <a:srgbClr val="FF0066"/>
                </a:solidFill>
              </a:endParaRPr>
            </a:p>
            <a:p>
              <a:pPr algn="l"/>
              <a:r>
                <a:rPr lang="en-US" altLang="zh-TW" sz="2000" b="1" dirty="0">
                  <a:solidFill>
                    <a:srgbClr val="00FF00"/>
                  </a:solidFill>
                </a:rPr>
                <a:t>        Superoxide,   </a:t>
              </a:r>
              <a:r>
                <a:rPr lang="en-US" altLang="zh-TW" sz="2000" b="1" dirty="0" err="1">
                  <a:solidFill>
                    <a:srgbClr val="00FF00"/>
                  </a:solidFill>
                </a:rPr>
                <a:t>iROS</a:t>
              </a:r>
              <a:endParaRPr lang="en-US" altLang="zh-TW" sz="2000" b="1" dirty="0">
                <a:solidFill>
                  <a:srgbClr val="00FF00"/>
                </a:solidFill>
              </a:endParaRPr>
            </a:p>
            <a:p>
              <a:pPr algn="l"/>
              <a:r>
                <a:rPr lang="en-US" altLang="zh-TW" sz="2000" b="1" dirty="0">
                  <a:solidFill>
                    <a:srgbClr val="00FF00"/>
                  </a:solidFill>
                </a:rPr>
                <a:t>        NO,    TNF</a:t>
              </a:r>
              <a:r>
                <a:rPr lang="en-US" altLang="zh-TW" sz="2000" b="1" dirty="0">
                  <a:solidFill>
                    <a:srgbClr val="00FF00"/>
                  </a:solidFill>
                  <a:sym typeface="Symbol" pitchFamily="18" charset="2"/>
                </a:rPr>
                <a:t></a:t>
              </a:r>
              <a:r>
                <a:rPr lang="en-US" altLang="zh-TW" sz="2000" b="1" dirty="0">
                  <a:solidFill>
                    <a:srgbClr val="00FF00"/>
                  </a:solidFill>
                </a:rPr>
                <a:t>,    PGE</a:t>
              </a:r>
              <a:r>
                <a:rPr lang="en-US" altLang="zh-TW" sz="2000" b="1" baseline="-25000" dirty="0">
                  <a:solidFill>
                    <a:srgbClr val="00FF00"/>
                  </a:solidFill>
                </a:rPr>
                <a:t>2</a:t>
              </a:r>
            </a:p>
          </p:txBody>
        </p:sp>
      </p:grpSp>
      <p:sp>
        <p:nvSpPr>
          <p:cNvPr id="1980429" name="Line 13"/>
          <p:cNvSpPr>
            <a:spLocks noChangeShapeType="1"/>
          </p:cNvSpPr>
          <p:nvPr/>
        </p:nvSpPr>
        <p:spPr bwMode="auto">
          <a:xfrm>
            <a:off x="1164524" y="3836608"/>
            <a:ext cx="579996" cy="1548909"/>
          </a:xfrm>
          <a:prstGeom prst="line">
            <a:avLst/>
          </a:prstGeom>
          <a:noFill/>
          <a:ln w="25400">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980430" name="Line 14"/>
          <p:cNvSpPr>
            <a:spLocks noChangeShapeType="1"/>
          </p:cNvSpPr>
          <p:nvPr/>
        </p:nvSpPr>
        <p:spPr bwMode="auto">
          <a:xfrm flipV="1">
            <a:off x="5224496" y="5090002"/>
            <a:ext cx="459164" cy="784645"/>
          </a:xfrm>
          <a:prstGeom prst="line">
            <a:avLst/>
          </a:prstGeom>
          <a:noFill/>
          <a:ln w="25400">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zh-TW" altLang="en-US"/>
          </a:p>
        </p:txBody>
      </p:sp>
      <p:grpSp>
        <p:nvGrpSpPr>
          <p:cNvPr id="4" name="Group 15"/>
          <p:cNvGrpSpPr>
            <a:grpSpLocks/>
          </p:cNvGrpSpPr>
          <p:nvPr/>
        </p:nvGrpSpPr>
        <p:grpSpPr bwMode="auto">
          <a:xfrm>
            <a:off x="2034518" y="3004411"/>
            <a:ext cx="2819928" cy="1015623"/>
            <a:chOff x="1610" y="1769"/>
            <a:chExt cx="1867" cy="598"/>
          </a:xfrm>
        </p:grpSpPr>
        <p:sp>
          <p:nvSpPr>
            <p:cNvPr id="19513" name="Text Box 16"/>
            <p:cNvSpPr txBox="1">
              <a:spLocks noChangeArrowheads="1"/>
            </p:cNvSpPr>
            <p:nvPr/>
          </p:nvSpPr>
          <p:spPr bwMode="auto">
            <a:xfrm>
              <a:off x="1614" y="1769"/>
              <a:ext cx="1856" cy="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r>
                <a:rPr lang="en-US" altLang="zh-TW" sz="2000">
                  <a:solidFill>
                    <a:srgbClr val="FFFF00"/>
                  </a:solidFill>
                  <a:latin typeface="Arial" charset="0"/>
                </a:rPr>
                <a:t>Reactive Microgliosis</a:t>
              </a:r>
            </a:p>
            <a:p>
              <a:endParaRPr lang="en-US" altLang="zh-TW" sz="2000">
                <a:solidFill>
                  <a:srgbClr val="FFFF00"/>
                </a:solidFill>
                <a:latin typeface="Arial" charset="0"/>
              </a:endParaRPr>
            </a:p>
            <a:p>
              <a:endParaRPr lang="en-US" altLang="zh-TW" sz="2000">
                <a:solidFill>
                  <a:srgbClr val="FFFF00"/>
                </a:solidFill>
                <a:latin typeface="Arial" charset="0"/>
              </a:endParaRPr>
            </a:p>
          </p:txBody>
        </p:sp>
        <p:sp>
          <p:nvSpPr>
            <p:cNvPr id="19514" name="Line 17"/>
            <p:cNvSpPr>
              <a:spLocks noChangeShapeType="1"/>
            </p:cNvSpPr>
            <p:nvPr/>
          </p:nvSpPr>
          <p:spPr bwMode="auto">
            <a:xfrm flipH="1" flipV="1">
              <a:off x="1610" y="2074"/>
              <a:ext cx="1867" cy="0"/>
            </a:xfrm>
            <a:prstGeom prst="line">
              <a:avLst/>
            </a:prstGeom>
            <a:noFill/>
            <a:ln w="25400">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zh-TW" altLang="en-US"/>
            </a:p>
          </p:txBody>
        </p:sp>
      </p:grpSp>
      <p:sp>
        <p:nvSpPr>
          <p:cNvPr id="1980434" name="Rectangle 18"/>
          <p:cNvSpPr>
            <a:spLocks noChangeArrowheads="1"/>
          </p:cNvSpPr>
          <p:nvPr/>
        </p:nvSpPr>
        <p:spPr bwMode="auto">
          <a:xfrm>
            <a:off x="7689480" y="1554005"/>
            <a:ext cx="228675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r>
              <a:rPr lang="en-US" altLang="zh-CN" sz="2400">
                <a:solidFill>
                  <a:schemeClr val="bg1"/>
                </a:solidFill>
              </a:rPr>
              <a:t>Astroglia</a:t>
            </a:r>
            <a:endParaRPr lang="en-US" altLang="zh-TW" sz="2400">
              <a:solidFill>
                <a:schemeClr val="bg1"/>
              </a:solidFill>
              <a:ea typeface="SimSun" pitchFamily="2" charset="-122"/>
            </a:endParaRPr>
          </a:p>
        </p:txBody>
      </p:sp>
      <p:sp>
        <p:nvSpPr>
          <p:cNvPr id="1980435" name="Rectangle 19"/>
          <p:cNvSpPr>
            <a:spLocks noChangeArrowheads="1"/>
          </p:cNvSpPr>
          <p:nvPr/>
        </p:nvSpPr>
        <p:spPr bwMode="auto">
          <a:xfrm>
            <a:off x="27187" y="3429001"/>
            <a:ext cx="25148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r>
              <a:rPr lang="en-US" altLang="zh-CN" dirty="0">
                <a:solidFill>
                  <a:schemeClr val="bg1"/>
                </a:solidFill>
              </a:rPr>
              <a:t>Microglia</a:t>
            </a:r>
          </a:p>
        </p:txBody>
      </p:sp>
      <p:sp>
        <p:nvSpPr>
          <p:cNvPr id="1980436" name="Text Box 20"/>
          <p:cNvSpPr txBox="1">
            <a:spLocks noChangeArrowheads="1"/>
          </p:cNvSpPr>
          <p:nvPr/>
        </p:nvSpPr>
        <p:spPr bwMode="auto">
          <a:xfrm>
            <a:off x="6311989" y="5140953"/>
            <a:ext cx="18227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a:r>
              <a:rPr lang="en-US" altLang="zh-TW" sz="2400">
                <a:solidFill>
                  <a:srgbClr val="FFFF00"/>
                </a:solidFill>
              </a:rPr>
              <a:t> </a:t>
            </a:r>
            <a:r>
              <a:rPr lang="en-US" altLang="zh-TW" sz="2400">
                <a:solidFill>
                  <a:schemeClr val="bg1"/>
                </a:solidFill>
                <a:latin typeface="Arial" charset="0"/>
              </a:rPr>
              <a:t>DA neuron</a:t>
            </a:r>
          </a:p>
        </p:txBody>
      </p:sp>
      <p:pic>
        <p:nvPicPr>
          <p:cNvPr id="1980437" name="Picture 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66990" y="1243203"/>
            <a:ext cx="1598010" cy="1041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80438" name="Picture 2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0779" y="2435457"/>
            <a:ext cx="1371449" cy="990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23"/>
          <p:cNvGrpSpPr>
            <a:grpSpLocks/>
          </p:cNvGrpSpPr>
          <p:nvPr/>
        </p:nvGrpSpPr>
        <p:grpSpPr bwMode="auto">
          <a:xfrm rot="19418804" flipH="1">
            <a:off x="2904512" y="4130425"/>
            <a:ext cx="989316" cy="686140"/>
            <a:chOff x="2352" y="2336"/>
            <a:chExt cx="576" cy="400"/>
          </a:xfrm>
        </p:grpSpPr>
        <p:sp>
          <p:nvSpPr>
            <p:cNvPr id="19509" name="Arc 24"/>
            <p:cNvSpPr>
              <a:spLocks/>
            </p:cNvSpPr>
            <p:nvPr/>
          </p:nvSpPr>
          <p:spPr bwMode="auto">
            <a:xfrm rot="-1379246">
              <a:off x="2352" y="2352"/>
              <a:ext cx="576" cy="38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4703"/>
                    <a:pt x="3292" y="8222"/>
                    <a:pt x="8862" y="4155"/>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4703"/>
                    <a:pt x="3292" y="8222"/>
                    <a:pt x="8862" y="4155"/>
                  </a:cubicBezTo>
                  <a:lnTo>
                    <a:pt x="21600" y="21600"/>
                  </a:lnTo>
                  <a:lnTo>
                    <a:pt x="21599" y="0"/>
                  </a:lnTo>
                  <a:close/>
                </a:path>
              </a:pathLst>
            </a:custGeom>
            <a:noFill/>
            <a:ln w="38100">
              <a:solidFill>
                <a:srgbClr val="FF0066"/>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9510" name="Line 25"/>
            <p:cNvSpPr>
              <a:spLocks noChangeShapeType="1"/>
            </p:cNvSpPr>
            <p:nvPr/>
          </p:nvSpPr>
          <p:spPr bwMode="auto">
            <a:xfrm flipV="1">
              <a:off x="2400" y="2448"/>
              <a:ext cx="48" cy="48"/>
            </a:xfrm>
            <a:prstGeom prst="line">
              <a:avLst/>
            </a:prstGeom>
            <a:noFill/>
            <a:ln w="38100">
              <a:solidFill>
                <a:srgbClr val="FF0066"/>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9511" name="Line 26"/>
            <p:cNvSpPr>
              <a:spLocks noChangeShapeType="1"/>
            </p:cNvSpPr>
            <p:nvPr/>
          </p:nvSpPr>
          <p:spPr bwMode="auto">
            <a:xfrm flipH="1">
              <a:off x="2784" y="2640"/>
              <a:ext cx="48" cy="48"/>
            </a:xfrm>
            <a:prstGeom prst="line">
              <a:avLst/>
            </a:prstGeom>
            <a:noFill/>
            <a:ln w="38100">
              <a:solidFill>
                <a:srgbClr val="FF0066"/>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9512" name="Line 27"/>
            <p:cNvSpPr>
              <a:spLocks noChangeShapeType="1"/>
            </p:cNvSpPr>
            <p:nvPr/>
          </p:nvSpPr>
          <p:spPr bwMode="auto">
            <a:xfrm>
              <a:off x="2736" y="2336"/>
              <a:ext cx="48" cy="0"/>
            </a:xfrm>
            <a:prstGeom prst="line">
              <a:avLst/>
            </a:prstGeom>
            <a:noFill/>
            <a:ln w="38100">
              <a:solidFill>
                <a:srgbClr val="FF0066"/>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zh-TW" altLang="en-US"/>
            </a:p>
          </p:txBody>
        </p:sp>
      </p:grpSp>
      <p:sp>
        <p:nvSpPr>
          <p:cNvPr id="1980444" name="Freeform 28"/>
          <p:cNvSpPr>
            <a:spLocks/>
          </p:cNvSpPr>
          <p:nvPr/>
        </p:nvSpPr>
        <p:spPr bwMode="auto">
          <a:xfrm>
            <a:off x="5550744" y="3429000"/>
            <a:ext cx="806557" cy="460257"/>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rgbClr val="FF0000"/>
          </a:solidFill>
          <a:ln w="12700">
            <a:solidFill>
              <a:srgbClr val="FF0000"/>
            </a:solidFill>
            <a:round/>
            <a:headEnd/>
            <a:tailEnd/>
          </a:ln>
        </p:spPr>
        <p:txBody>
          <a:bodyPr/>
          <a:lstStyle/>
          <a:p>
            <a:endParaRPr lang="zh-TW" altLang="en-US"/>
          </a:p>
        </p:txBody>
      </p:sp>
      <p:sp>
        <p:nvSpPr>
          <p:cNvPr id="1980445" name="Freeform 29"/>
          <p:cNvSpPr>
            <a:spLocks/>
          </p:cNvSpPr>
          <p:nvPr/>
        </p:nvSpPr>
        <p:spPr bwMode="auto">
          <a:xfrm>
            <a:off x="5913241" y="3758483"/>
            <a:ext cx="803536" cy="460257"/>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rgbClr val="FF0000"/>
          </a:solidFill>
          <a:ln w="12700">
            <a:solidFill>
              <a:srgbClr val="FF0000"/>
            </a:solidFill>
            <a:round/>
            <a:headEnd/>
            <a:tailEnd/>
          </a:ln>
        </p:spPr>
        <p:txBody>
          <a:bodyPr/>
          <a:lstStyle/>
          <a:p>
            <a:endParaRPr lang="zh-TW" altLang="en-US"/>
          </a:p>
        </p:txBody>
      </p:sp>
      <p:sp>
        <p:nvSpPr>
          <p:cNvPr id="1980446" name="Freeform 30"/>
          <p:cNvSpPr>
            <a:spLocks/>
          </p:cNvSpPr>
          <p:nvPr/>
        </p:nvSpPr>
        <p:spPr bwMode="auto">
          <a:xfrm rot="5400000" flipH="1">
            <a:off x="5390648" y="4049353"/>
            <a:ext cx="791438" cy="471247"/>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rgbClr val="FF0000"/>
          </a:solidFill>
          <a:ln w="12700">
            <a:solidFill>
              <a:srgbClr val="FF0000"/>
            </a:solidFill>
            <a:round/>
            <a:headEnd/>
            <a:tailEnd/>
          </a:ln>
        </p:spPr>
        <p:txBody>
          <a:bodyPr/>
          <a:lstStyle/>
          <a:p>
            <a:endParaRPr lang="zh-TW" altLang="en-US"/>
          </a:p>
        </p:txBody>
      </p:sp>
      <p:sp>
        <p:nvSpPr>
          <p:cNvPr id="1980447" name="Freeform 31"/>
          <p:cNvSpPr>
            <a:spLocks/>
          </p:cNvSpPr>
          <p:nvPr/>
        </p:nvSpPr>
        <p:spPr bwMode="auto">
          <a:xfrm flipH="1">
            <a:off x="5759180" y="4680696"/>
            <a:ext cx="806557" cy="460258"/>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rgbClr val="FF0000"/>
          </a:solidFill>
          <a:ln w="12700">
            <a:solidFill>
              <a:srgbClr val="FF0000"/>
            </a:solidFill>
            <a:round/>
            <a:headEnd/>
            <a:tailEnd/>
          </a:ln>
        </p:spPr>
        <p:txBody>
          <a:bodyPr/>
          <a:lstStyle/>
          <a:p>
            <a:endParaRPr lang="zh-TW" altLang="en-US"/>
          </a:p>
        </p:txBody>
      </p:sp>
      <p:sp>
        <p:nvSpPr>
          <p:cNvPr id="1980448" name="Freeform 32"/>
          <p:cNvSpPr>
            <a:spLocks/>
          </p:cNvSpPr>
          <p:nvPr/>
        </p:nvSpPr>
        <p:spPr bwMode="auto">
          <a:xfrm flipH="1">
            <a:off x="6559695" y="3429000"/>
            <a:ext cx="803536" cy="460257"/>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rgbClr val="FF0000"/>
          </a:solidFill>
          <a:ln w="12700">
            <a:solidFill>
              <a:srgbClr val="FF0000"/>
            </a:solidFill>
            <a:round/>
            <a:headEnd/>
            <a:tailEnd/>
          </a:ln>
        </p:spPr>
        <p:txBody>
          <a:bodyPr/>
          <a:lstStyle/>
          <a:p>
            <a:endParaRPr lang="zh-TW" altLang="en-US"/>
          </a:p>
        </p:txBody>
      </p:sp>
      <p:sp>
        <p:nvSpPr>
          <p:cNvPr id="1980449" name="Freeform 33"/>
          <p:cNvSpPr>
            <a:spLocks/>
          </p:cNvSpPr>
          <p:nvPr/>
        </p:nvSpPr>
        <p:spPr bwMode="auto">
          <a:xfrm flipH="1">
            <a:off x="5834700" y="4252708"/>
            <a:ext cx="803536" cy="460258"/>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rgbClr val="FF0000"/>
          </a:solidFill>
          <a:ln w="12700">
            <a:solidFill>
              <a:srgbClr val="FF0000"/>
            </a:solidFill>
            <a:round/>
            <a:headEnd/>
            <a:tailEnd/>
          </a:ln>
        </p:spPr>
        <p:txBody>
          <a:bodyPr/>
          <a:lstStyle/>
          <a:p>
            <a:endParaRPr lang="zh-TW" altLang="en-US"/>
          </a:p>
        </p:txBody>
      </p:sp>
      <p:sp>
        <p:nvSpPr>
          <p:cNvPr id="1980450" name="Freeform 34"/>
          <p:cNvSpPr>
            <a:spLocks/>
          </p:cNvSpPr>
          <p:nvPr/>
        </p:nvSpPr>
        <p:spPr bwMode="auto">
          <a:xfrm rot="-5400000">
            <a:off x="6695639" y="4049353"/>
            <a:ext cx="791438" cy="471247"/>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rgbClr val="FF0000"/>
          </a:solidFill>
          <a:ln w="12700">
            <a:solidFill>
              <a:srgbClr val="FF0000"/>
            </a:solidFill>
            <a:round/>
            <a:headEnd/>
            <a:tailEnd/>
          </a:ln>
        </p:spPr>
        <p:txBody>
          <a:bodyPr/>
          <a:lstStyle/>
          <a:p>
            <a:endParaRPr lang="zh-TW" altLang="en-US"/>
          </a:p>
        </p:txBody>
      </p:sp>
      <p:sp>
        <p:nvSpPr>
          <p:cNvPr id="1980451" name="Freeform 35"/>
          <p:cNvSpPr>
            <a:spLocks/>
          </p:cNvSpPr>
          <p:nvPr/>
        </p:nvSpPr>
        <p:spPr bwMode="auto">
          <a:xfrm>
            <a:off x="6420738" y="4517653"/>
            <a:ext cx="805046" cy="460258"/>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rgbClr val="FF0000"/>
          </a:solidFill>
          <a:ln w="12700">
            <a:solidFill>
              <a:srgbClr val="FF0000"/>
            </a:solidFill>
            <a:round/>
            <a:headEnd/>
            <a:tailEnd/>
          </a:ln>
        </p:spPr>
        <p:txBody>
          <a:bodyPr/>
          <a:lstStyle/>
          <a:p>
            <a:endParaRPr lang="zh-TW" altLang="en-US"/>
          </a:p>
        </p:txBody>
      </p:sp>
      <p:sp>
        <p:nvSpPr>
          <p:cNvPr id="1980452" name="Freeform 36"/>
          <p:cNvSpPr>
            <a:spLocks/>
          </p:cNvSpPr>
          <p:nvPr/>
        </p:nvSpPr>
        <p:spPr bwMode="auto">
          <a:xfrm rot="-5400000">
            <a:off x="6219200" y="4267593"/>
            <a:ext cx="789739" cy="471247"/>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rgbClr val="FF0000"/>
          </a:solidFill>
          <a:ln w="12700">
            <a:solidFill>
              <a:srgbClr val="FF0000"/>
            </a:solidFill>
            <a:round/>
            <a:headEnd/>
            <a:tailEnd/>
          </a:ln>
        </p:spPr>
        <p:txBody>
          <a:bodyPr/>
          <a:lstStyle/>
          <a:p>
            <a:endParaRPr lang="zh-TW" altLang="en-US"/>
          </a:p>
        </p:txBody>
      </p:sp>
      <p:grpSp>
        <p:nvGrpSpPr>
          <p:cNvPr id="6" name="Group 37"/>
          <p:cNvGrpSpPr>
            <a:grpSpLocks/>
          </p:cNvGrpSpPr>
          <p:nvPr/>
        </p:nvGrpSpPr>
        <p:grpSpPr bwMode="auto">
          <a:xfrm>
            <a:off x="1746030" y="1885187"/>
            <a:ext cx="2123632" cy="842389"/>
            <a:chOff x="1156" y="1110"/>
            <a:chExt cx="1406" cy="496"/>
          </a:xfrm>
        </p:grpSpPr>
        <p:sp>
          <p:nvSpPr>
            <p:cNvPr id="19502" name="Rectangle 38"/>
            <p:cNvSpPr>
              <a:spLocks noChangeArrowheads="1"/>
            </p:cNvSpPr>
            <p:nvPr/>
          </p:nvSpPr>
          <p:spPr bwMode="auto">
            <a:xfrm>
              <a:off x="1156" y="1357"/>
              <a:ext cx="122" cy="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a:endParaRPr lang="zh-TW" altLang="zh-TW">
                <a:solidFill>
                  <a:srgbClr val="FFFF00"/>
                </a:solidFill>
              </a:endParaRPr>
            </a:p>
          </p:txBody>
        </p:sp>
        <p:sp>
          <p:nvSpPr>
            <p:cNvPr id="19503" name="Rectangle 39"/>
            <p:cNvSpPr>
              <a:spLocks noChangeArrowheads="1"/>
            </p:cNvSpPr>
            <p:nvPr/>
          </p:nvSpPr>
          <p:spPr bwMode="auto">
            <a:xfrm>
              <a:off x="1156" y="1317"/>
              <a:ext cx="122" cy="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a:endParaRPr lang="zh-TW" altLang="zh-TW">
                <a:solidFill>
                  <a:srgbClr val="FFFF00"/>
                </a:solidFill>
              </a:endParaRPr>
            </a:p>
          </p:txBody>
        </p:sp>
        <p:grpSp>
          <p:nvGrpSpPr>
            <p:cNvPr id="19504" name="Group 40"/>
            <p:cNvGrpSpPr>
              <a:grpSpLocks/>
            </p:cNvGrpSpPr>
            <p:nvPr/>
          </p:nvGrpSpPr>
          <p:grpSpPr bwMode="auto">
            <a:xfrm>
              <a:off x="1199" y="1273"/>
              <a:ext cx="1110" cy="257"/>
              <a:chOff x="2544" y="1158"/>
              <a:chExt cx="1056" cy="275"/>
            </a:xfrm>
          </p:grpSpPr>
          <p:sp>
            <p:nvSpPr>
              <p:cNvPr id="19507" name="Line 41"/>
              <p:cNvSpPr>
                <a:spLocks noChangeShapeType="1"/>
              </p:cNvSpPr>
              <p:nvPr/>
            </p:nvSpPr>
            <p:spPr bwMode="auto">
              <a:xfrm flipH="1">
                <a:off x="2544" y="1302"/>
                <a:ext cx="1056" cy="1"/>
              </a:xfrm>
              <a:prstGeom prst="line">
                <a:avLst/>
              </a:prstGeom>
              <a:noFill/>
              <a:ln w="254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9508" name="Line 42"/>
              <p:cNvSpPr>
                <a:spLocks noChangeShapeType="1"/>
              </p:cNvSpPr>
              <p:nvPr/>
            </p:nvSpPr>
            <p:spPr bwMode="auto">
              <a:xfrm>
                <a:off x="2544" y="1158"/>
                <a:ext cx="4" cy="275"/>
              </a:xfrm>
              <a:prstGeom prst="line">
                <a:avLst/>
              </a:prstGeom>
              <a:noFill/>
              <a:ln w="254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grpSp>
        <p:sp>
          <p:nvSpPr>
            <p:cNvPr id="19505" name="Text Box 43"/>
            <p:cNvSpPr txBox="1">
              <a:spLocks noChangeArrowheads="1"/>
            </p:cNvSpPr>
            <p:nvPr/>
          </p:nvSpPr>
          <p:spPr bwMode="auto">
            <a:xfrm>
              <a:off x="1404" y="1389"/>
              <a:ext cx="810" cy="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r>
                <a:rPr lang="en-US" altLang="zh-TW" sz="1800" dirty="0">
                  <a:solidFill>
                    <a:srgbClr val="00FF00"/>
                  </a:solidFill>
                  <a:latin typeface="Arial" charset="0"/>
                </a:rPr>
                <a:t>Inhibition</a:t>
              </a:r>
            </a:p>
          </p:txBody>
        </p:sp>
        <p:sp>
          <p:nvSpPr>
            <p:cNvPr id="19506" name="Text Box 44"/>
            <p:cNvSpPr txBox="1">
              <a:spLocks noChangeArrowheads="1"/>
            </p:cNvSpPr>
            <p:nvPr/>
          </p:nvSpPr>
          <p:spPr bwMode="auto">
            <a:xfrm>
              <a:off x="1193" y="1110"/>
              <a:ext cx="1369"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r>
                <a:rPr lang="en-US" altLang="zh-TW" sz="2000" dirty="0" err="1" smtClean="0">
                  <a:solidFill>
                    <a:srgbClr val="00FF00"/>
                  </a:solidFill>
                  <a:latin typeface="Arial" charset="0"/>
                </a:rPr>
                <a:t>Memantine</a:t>
              </a:r>
              <a:r>
                <a:rPr lang="en-US" altLang="zh-TW" sz="2000" dirty="0" smtClean="0">
                  <a:solidFill>
                    <a:srgbClr val="00FF00"/>
                  </a:solidFill>
                  <a:latin typeface="Arial" charset="0"/>
                </a:rPr>
                <a:t>, DM</a:t>
              </a:r>
              <a:endParaRPr lang="en-US" altLang="zh-TW" sz="2000" dirty="0">
                <a:solidFill>
                  <a:srgbClr val="00FF00"/>
                </a:solidFill>
                <a:latin typeface="Arial" charset="0"/>
              </a:endParaRPr>
            </a:p>
          </p:txBody>
        </p:sp>
      </p:grpSp>
      <p:grpSp>
        <p:nvGrpSpPr>
          <p:cNvPr id="8" name="Group 45"/>
          <p:cNvGrpSpPr>
            <a:grpSpLocks/>
          </p:cNvGrpSpPr>
          <p:nvPr/>
        </p:nvGrpSpPr>
        <p:grpSpPr bwMode="auto">
          <a:xfrm>
            <a:off x="3280600" y="1418137"/>
            <a:ext cx="3386328" cy="927309"/>
            <a:chOff x="1920" y="988"/>
            <a:chExt cx="2242" cy="546"/>
          </a:xfrm>
        </p:grpSpPr>
        <p:sp>
          <p:nvSpPr>
            <p:cNvPr id="19499" name="Line 46"/>
            <p:cNvSpPr>
              <a:spLocks noChangeShapeType="1"/>
            </p:cNvSpPr>
            <p:nvPr/>
          </p:nvSpPr>
          <p:spPr bwMode="auto">
            <a:xfrm flipV="1">
              <a:off x="2944" y="1263"/>
              <a:ext cx="858" cy="0"/>
            </a:xfrm>
            <a:prstGeom prst="line">
              <a:avLst/>
            </a:prstGeom>
            <a:noFill/>
            <a:ln w="25400">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9500" name="Text Box 47"/>
            <p:cNvSpPr txBox="1">
              <a:spLocks noChangeArrowheads="1"/>
            </p:cNvSpPr>
            <p:nvPr/>
          </p:nvSpPr>
          <p:spPr bwMode="auto">
            <a:xfrm>
              <a:off x="2967" y="1317"/>
              <a:ext cx="954" cy="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r>
                <a:rPr lang="en-US" altLang="zh-TW" sz="1800">
                  <a:solidFill>
                    <a:srgbClr val="FF0000"/>
                  </a:solidFill>
                  <a:latin typeface="Arial" charset="0"/>
                </a:rPr>
                <a:t>Stimulation</a:t>
              </a:r>
            </a:p>
          </p:txBody>
        </p:sp>
        <p:sp>
          <p:nvSpPr>
            <p:cNvPr id="19501" name="Text Box 48"/>
            <p:cNvSpPr txBox="1">
              <a:spLocks noChangeArrowheads="1"/>
            </p:cNvSpPr>
            <p:nvPr/>
          </p:nvSpPr>
          <p:spPr bwMode="auto">
            <a:xfrm>
              <a:off x="1920" y="988"/>
              <a:ext cx="2242"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r>
                <a:rPr lang="en-US" altLang="zh-TW" sz="2000" dirty="0" smtClean="0">
                  <a:solidFill>
                    <a:srgbClr val="FF0000"/>
                  </a:solidFill>
                  <a:latin typeface="Arial" charset="0"/>
                </a:rPr>
                <a:t>          </a:t>
              </a:r>
              <a:r>
                <a:rPr lang="en-US" altLang="zh-TW" sz="2000" dirty="0" err="1" smtClean="0">
                  <a:solidFill>
                    <a:srgbClr val="FF0000"/>
                  </a:solidFill>
                  <a:latin typeface="Arial" charset="0"/>
                </a:rPr>
                <a:t>Memantine</a:t>
              </a:r>
              <a:r>
                <a:rPr lang="en-US" altLang="zh-TW" sz="2000" dirty="0" smtClean="0">
                  <a:solidFill>
                    <a:srgbClr val="FF0000"/>
                  </a:solidFill>
                  <a:latin typeface="Arial" charset="0"/>
                </a:rPr>
                <a:t>, 3-HM</a:t>
              </a:r>
              <a:endParaRPr lang="en-US" altLang="zh-TW" sz="2000" dirty="0">
                <a:solidFill>
                  <a:srgbClr val="FF0000"/>
                </a:solidFill>
                <a:latin typeface="Arial" charset="0"/>
              </a:endParaRPr>
            </a:p>
          </p:txBody>
        </p:sp>
      </p:grpSp>
      <p:sp>
        <p:nvSpPr>
          <p:cNvPr id="19484" name="Text Box 49"/>
          <p:cNvSpPr txBox="1">
            <a:spLocks noChangeArrowheads="1"/>
          </p:cNvSpPr>
          <p:nvPr/>
        </p:nvSpPr>
        <p:spPr bwMode="auto">
          <a:xfrm>
            <a:off x="-308122" y="-76427"/>
            <a:ext cx="91440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endParaRPr lang="zh-CN" altLang="en-US" sz="3600">
              <a:solidFill>
                <a:srgbClr val="FFFF00"/>
              </a:solidFill>
              <a:latin typeface="Arial" charset="0"/>
            </a:endParaRPr>
          </a:p>
          <a:p>
            <a:pPr algn="l"/>
            <a:endParaRPr lang="en-US" altLang="zh-TW" sz="2400">
              <a:solidFill>
                <a:srgbClr val="FFFF00"/>
              </a:solidFill>
              <a:latin typeface="Arial" charset="0"/>
            </a:endParaRPr>
          </a:p>
        </p:txBody>
      </p:sp>
      <p:sp>
        <p:nvSpPr>
          <p:cNvPr id="1980466" name="Freeform 50"/>
          <p:cNvSpPr>
            <a:spLocks/>
          </p:cNvSpPr>
          <p:nvPr/>
        </p:nvSpPr>
        <p:spPr bwMode="auto">
          <a:xfrm>
            <a:off x="6493238" y="4651823"/>
            <a:ext cx="805046" cy="460257"/>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chemeClr val="hlink"/>
          </a:solidFill>
          <a:ln w="12700">
            <a:solidFill>
              <a:schemeClr val="hlink"/>
            </a:solidFill>
            <a:prstDash val="dashDot"/>
            <a:round/>
            <a:headEnd/>
            <a:tailEnd/>
          </a:ln>
        </p:spPr>
        <p:txBody>
          <a:bodyPr/>
          <a:lstStyle/>
          <a:p>
            <a:endParaRPr lang="zh-TW" altLang="en-US"/>
          </a:p>
        </p:txBody>
      </p:sp>
      <p:sp>
        <p:nvSpPr>
          <p:cNvPr id="1980467" name="Freeform 51"/>
          <p:cNvSpPr>
            <a:spLocks/>
          </p:cNvSpPr>
          <p:nvPr/>
        </p:nvSpPr>
        <p:spPr bwMode="auto">
          <a:xfrm rot="-5400000">
            <a:off x="6768139" y="4020482"/>
            <a:ext cx="791438" cy="471247"/>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chemeClr val="hlink"/>
          </a:solidFill>
          <a:ln w="12700">
            <a:solidFill>
              <a:schemeClr val="hlink"/>
            </a:solidFill>
            <a:prstDash val="dashDot"/>
            <a:round/>
            <a:headEnd/>
            <a:tailEnd/>
          </a:ln>
        </p:spPr>
        <p:txBody>
          <a:bodyPr/>
          <a:lstStyle/>
          <a:p>
            <a:endParaRPr lang="zh-TW" altLang="en-US"/>
          </a:p>
        </p:txBody>
      </p:sp>
      <p:sp>
        <p:nvSpPr>
          <p:cNvPr id="1980468" name="Freeform 52"/>
          <p:cNvSpPr>
            <a:spLocks/>
          </p:cNvSpPr>
          <p:nvPr/>
        </p:nvSpPr>
        <p:spPr bwMode="auto">
          <a:xfrm>
            <a:off x="5768242" y="3755086"/>
            <a:ext cx="803536" cy="460257"/>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chemeClr val="hlink"/>
          </a:solidFill>
          <a:ln w="12700">
            <a:solidFill>
              <a:schemeClr val="hlink"/>
            </a:solidFill>
            <a:prstDash val="dashDot"/>
            <a:round/>
            <a:headEnd/>
            <a:tailEnd/>
          </a:ln>
        </p:spPr>
        <p:txBody>
          <a:bodyPr/>
          <a:lstStyle/>
          <a:p>
            <a:endParaRPr lang="zh-TW" altLang="en-US"/>
          </a:p>
        </p:txBody>
      </p:sp>
      <p:sp>
        <p:nvSpPr>
          <p:cNvPr id="1980469" name="Freeform 53"/>
          <p:cNvSpPr>
            <a:spLocks/>
          </p:cNvSpPr>
          <p:nvPr/>
        </p:nvSpPr>
        <p:spPr bwMode="auto">
          <a:xfrm flipH="1">
            <a:off x="5973658" y="4325737"/>
            <a:ext cx="803536" cy="460257"/>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chemeClr val="hlink"/>
          </a:solidFill>
          <a:ln w="12700">
            <a:solidFill>
              <a:schemeClr val="hlink"/>
            </a:solidFill>
            <a:prstDash val="dashDot"/>
            <a:round/>
            <a:headEnd/>
            <a:tailEnd/>
          </a:ln>
        </p:spPr>
        <p:txBody>
          <a:bodyPr/>
          <a:lstStyle/>
          <a:p>
            <a:endParaRPr lang="zh-TW" altLang="en-US"/>
          </a:p>
        </p:txBody>
      </p:sp>
      <p:sp>
        <p:nvSpPr>
          <p:cNvPr id="1980470" name="Freeform 54"/>
          <p:cNvSpPr>
            <a:spLocks/>
          </p:cNvSpPr>
          <p:nvPr/>
        </p:nvSpPr>
        <p:spPr bwMode="auto">
          <a:xfrm flipH="1">
            <a:off x="5898138" y="4680696"/>
            <a:ext cx="806557" cy="460258"/>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chemeClr val="hlink"/>
          </a:solidFill>
          <a:ln w="12700">
            <a:solidFill>
              <a:schemeClr val="hlink"/>
            </a:solidFill>
            <a:prstDash val="dashDot"/>
            <a:round/>
            <a:headEnd/>
            <a:tailEnd/>
          </a:ln>
        </p:spPr>
        <p:txBody>
          <a:bodyPr/>
          <a:lstStyle/>
          <a:p>
            <a:endParaRPr lang="zh-TW" altLang="en-US"/>
          </a:p>
        </p:txBody>
      </p:sp>
      <p:sp>
        <p:nvSpPr>
          <p:cNvPr id="19490" name="Text Box 55"/>
          <p:cNvSpPr txBox="1">
            <a:spLocks noChangeArrowheads="1"/>
          </p:cNvSpPr>
          <p:nvPr/>
        </p:nvSpPr>
        <p:spPr bwMode="auto">
          <a:xfrm>
            <a:off x="190782" y="249661"/>
            <a:ext cx="894764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squar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ctr"/>
            <a:r>
              <a:rPr lang="en-US" altLang="zh-CN" sz="2800" dirty="0" smtClean="0">
                <a:solidFill>
                  <a:srgbClr val="FFFF00"/>
                </a:solidFill>
                <a:latin typeface="Arial" charset="0"/>
              </a:rPr>
              <a:t>Therapy </a:t>
            </a:r>
            <a:r>
              <a:rPr lang="en-US" altLang="zh-CN" sz="2800" dirty="0">
                <a:solidFill>
                  <a:srgbClr val="FFFF00"/>
                </a:solidFill>
                <a:latin typeface="Arial" charset="0"/>
              </a:rPr>
              <a:t>for neurodegenerative diseases </a:t>
            </a:r>
            <a:r>
              <a:rPr lang="en-US" altLang="zh-CN" sz="2800" dirty="0" smtClean="0">
                <a:solidFill>
                  <a:srgbClr val="FFFF00"/>
                </a:solidFill>
                <a:latin typeface="Arial" charset="0"/>
              </a:rPr>
              <a:t>and </a:t>
            </a:r>
            <a:r>
              <a:rPr lang="en-US" altLang="zh-CN" sz="2800" dirty="0" err="1" smtClean="0">
                <a:solidFill>
                  <a:srgbClr val="FFFF00"/>
                </a:solidFill>
                <a:latin typeface="Arial" charset="0"/>
              </a:rPr>
              <a:t>neuroprotective</a:t>
            </a:r>
            <a:r>
              <a:rPr lang="en-US" altLang="zh-CN" sz="2800" dirty="0" smtClean="0">
                <a:solidFill>
                  <a:srgbClr val="FFFF00"/>
                </a:solidFill>
                <a:latin typeface="Arial" charset="0"/>
              </a:rPr>
              <a:t> effect</a:t>
            </a:r>
            <a:endParaRPr lang="en-US" altLang="zh-CN" sz="2800" dirty="0">
              <a:solidFill>
                <a:srgbClr val="FFFF00"/>
              </a:solidFill>
              <a:latin typeface="Arial" charset="0"/>
            </a:endParaRPr>
          </a:p>
        </p:txBody>
      </p:sp>
      <p:sp>
        <p:nvSpPr>
          <p:cNvPr id="1980472" name="Text Box 56"/>
          <p:cNvSpPr txBox="1">
            <a:spLocks noChangeArrowheads="1"/>
          </p:cNvSpPr>
          <p:nvPr/>
        </p:nvSpPr>
        <p:spPr bwMode="auto">
          <a:xfrm>
            <a:off x="2366808" y="3493539"/>
            <a:ext cx="214834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r>
              <a:rPr lang="en-US" altLang="zh-TW" sz="2000">
                <a:solidFill>
                  <a:srgbClr val="FFFF00"/>
                </a:solidFill>
                <a:latin typeface="Arial" charset="0"/>
              </a:rPr>
              <a:t>(Self-propelling)</a:t>
            </a:r>
          </a:p>
        </p:txBody>
      </p:sp>
      <p:grpSp>
        <p:nvGrpSpPr>
          <p:cNvPr id="9" name="Group 57"/>
          <p:cNvGrpSpPr>
            <a:grpSpLocks/>
          </p:cNvGrpSpPr>
          <p:nvPr/>
        </p:nvGrpSpPr>
        <p:grpSpPr bwMode="auto">
          <a:xfrm>
            <a:off x="7181980" y="2450742"/>
            <a:ext cx="1765665" cy="1222823"/>
            <a:chOff x="4755" y="1443"/>
            <a:chExt cx="1169" cy="720"/>
          </a:xfrm>
        </p:grpSpPr>
        <p:sp>
          <p:nvSpPr>
            <p:cNvPr id="19497" name="Line 58"/>
            <p:cNvSpPr>
              <a:spLocks noChangeShapeType="1"/>
            </p:cNvSpPr>
            <p:nvPr/>
          </p:nvSpPr>
          <p:spPr bwMode="auto">
            <a:xfrm>
              <a:off x="4755" y="1443"/>
              <a:ext cx="48" cy="720"/>
            </a:xfrm>
            <a:prstGeom prst="line">
              <a:avLst/>
            </a:prstGeom>
            <a:noFill/>
            <a:ln w="25400">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9498" name="Text Box 59"/>
            <p:cNvSpPr txBox="1">
              <a:spLocks noChangeArrowheads="1"/>
            </p:cNvSpPr>
            <p:nvPr/>
          </p:nvSpPr>
          <p:spPr bwMode="auto">
            <a:xfrm>
              <a:off x="4791" y="1596"/>
              <a:ext cx="1133" cy="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r>
                <a:rPr lang="en-US" altLang="zh-TW" sz="1800">
                  <a:solidFill>
                    <a:srgbClr val="00FF00"/>
                  </a:solidFill>
                  <a:latin typeface="Arial" charset="0"/>
                </a:rPr>
                <a:t>Neurogenesis</a:t>
              </a:r>
            </a:p>
          </p:txBody>
        </p:sp>
      </p:grpSp>
      <p:sp>
        <p:nvSpPr>
          <p:cNvPr id="1980476" name="Freeform 60"/>
          <p:cNvSpPr>
            <a:spLocks/>
          </p:cNvSpPr>
          <p:nvPr/>
        </p:nvSpPr>
        <p:spPr bwMode="auto">
          <a:xfrm rot="834749" flipH="1">
            <a:off x="7254482" y="3918130"/>
            <a:ext cx="586038" cy="378735"/>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rgbClr val="FF0000"/>
          </a:solidFill>
          <a:ln w="12700">
            <a:solidFill>
              <a:srgbClr val="FF0000"/>
            </a:solidFill>
            <a:round/>
            <a:headEnd/>
            <a:tailEnd/>
          </a:ln>
        </p:spPr>
        <p:txBody>
          <a:bodyPr/>
          <a:lstStyle/>
          <a:p>
            <a:endParaRPr lang="zh-TW" altLang="en-US"/>
          </a:p>
        </p:txBody>
      </p:sp>
      <p:sp>
        <p:nvSpPr>
          <p:cNvPr id="1980477" name="Freeform 61"/>
          <p:cNvSpPr>
            <a:spLocks/>
          </p:cNvSpPr>
          <p:nvPr/>
        </p:nvSpPr>
        <p:spPr bwMode="auto">
          <a:xfrm rot="834749" flipH="1">
            <a:off x="7399481" y="4273088"/>
            <a:ext cx="586038" cy="378736"/>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rgbClr val="FF0000"/>
          </a:solidFill>
          <a:ln w="12700">
            <a:solidFill>
              <a:srgbClr val="FF0000"/>
            </a:solidFill>
            <a:round/>
            <a:headEnd/>
            <a:tailEnd/>
          </a:ln>
        </p:spPr>
        <p:txBody>
          <a:bodyPr/>
          <a:lstStyle/>
          <a:p>
            <a:endParaRPr lang="zh-TW" altLang="en-US"/>
          </a:p>
        </p:txBody>
      </p:sp>
      <p:sp>
        <p:nvSpPr>
          <p:cNvPr id="1980478" name="Freeform 62"/>
          <p:cNvSpPr>
            <a:spLocks/>
          </p:cNvSpPr>
          <p:nvPr/>
        </p:nvSpPr>
        <p:spPr bwMode="auto">
          <a:xfrm>
            <a:off x="7172921" y="3836608"/>
            <a:ext cx="806557" cy="460257"/>
          </a:xfrm>
          <a:custGeom>
            <a:avLst/>
            <a:gdLst>
              <a:gd name="T0" fmla="*/ 2147483647 w 1656"/>
              <a:gd name="T1" fmla="*/ 2147483647 h 912"/>
              <a:gd name="T2" fmla="*/ 2147483647 w 1656"/>
              <a:gd name="T3" fmla="*/ 2147483647 h 912"/>
              <a:gd name="T4" fmla="*/ 2147483647 w 1656"/>
              <a:gd name="T5" fmla="*/ 2147483647 h 912"/>
              <a:gd name="T6" fmla="*/ 2147483647 w 1656"/>
              <a:gd name="T7" fmla="*/ 2147483647 h 912"/>
              <a:gd name="T8" fmla="*/ 2147483647 w 1656"/>
              <a:gd name="T9" fmla="*/ 2147483647 h 912"/>
              <a:gd name="T10" fmla="*/ 2147483647 w 1656"/>
              <a:gd name="T11" fmla="*/ 2147483647 h 912"/>
              <a:gd name="T12" fmla="*/ 2147483647 w 1656"/>
              <a:gd name="T13" fmla="*/ 2147483647 h 912"/>
              <a:gd name="T14" fmla="*/ 2147483647 w 1656"/>
              <a:gd name="T15" fmla="*/ 2147483647 h 912"/>
              <a:gd name="T16" fmla="*/ 2147483647 w 1656"/>
              <a:gd name="T17" fmla="*/ 2147483647 h 912"/>
              <a:gd name="T18" fmla="*/ 2147483647 w 1656"/>
              <a:gd name="T19" fmla="*/ 2147483647 h 912"/>
              <a:gd name="T20" fmla="*/ 2147483647 w 1656"/>
              <a:gd name="T21" fmla="*/ 2147483647 h 912"/>
              <a:gd name="T22" fmla="*/ 2147483647 w 1656"/>
              <a:gd name="T23" fmla="*/ 2147483647 h 912"/>
              <a:gd name="T24" fmla="*/ 2147483647 w 1656"/>
              <a:gd name="T25" fmla="*/ 2147483647 h 912"/>
              <a:gd name="T26" fmla="*/ 2147483647 w 1656"/>
              <a:gd name="T27" fmla="*/ 2147483647 h 912"/>
              <a:gd name="T28" fmla="*/ 2147483647 w 1656"/>
              <a:gd name="T29" fmla="*/ 2147483647 h 912"/>
              <a:gd name="T30" fmla="*/ 2147483647 w 1656"/>
              <a:gd name="T31" fmla="*/ 2147483647 h 912"/>
              <a:gd name="T32" fmla="*/ 2147483647 w 1656"/>
              <a:gd name="T33" fmla="*/ 2147483647 h 912"/>
              <a:gd name="T34" fmla="*/ 2147483647 w 1656"/>
              <a:gd name="T35" fmla="*/ 2147483647 h 912"/>
              <a:gd name="T36" fmla="*/ 2147483647 w 1656"/>
              <a:gd name="T37" fmla="*/ 2147483647 h 912"/>
              <a:gd name="T38" fmla="*/ 2147483647 w 1656"/>
              <a:gd name="T39" fmla="*/ 2147483647 h 912"/>
              <a:gd name="T40" fmla="*/ 2147483647 w 1656"/>
              <a:gd name="T41" fmla="*/ 2147483647 h 912"/>
              <a:gd name="T42" fmla="*/ 2147483647 w 1656"/>
              <a:gd name="T43" fmla="*/ 2147483647 h 912"/>
              <a:gd name="T44" fmla="*/ 2147483647 w 1656"/>
              <a:gd name="T45" fmla="*/ 2147483647 h 912"/>
              <a:gd name="T46" fmla="*/ 2147483647 w 1656"/>
              <a:gd name="T47" fmla="*/ 2147483647 h 912"/>
              <a:gd name="T48" fmla="*/ 2147483647 w 1656"/>
              <a:gd name="T49" fmla="*/ 2147483647 h 912"/>
              <a:gd name="T50" fmla="*/ 2147483647 w 1656"/>
              <a:gd name="T51" fmla="*/ 2147483647 h 912"/>
              <a:gd name="T52" fmla="*/ 2147483647 w 1656"/>
              <a:gd name="T53" fmla="*/ 2147483647 h 912"/>
              <a:gd name="T54" fmla="*/ 2147483647 w 1656"/>
              <a:gd name="T55" fmla="*/ 2147483647 h 912"/>
              <a:gd name="T56" fmla="*/ 2147483647 w 1656"/>
              <a:gd name="T57" fmla="*/ 2147483647 h 912"/>
              <a:gd name="T58" fmla="*/ 2147483647 w 1656"/>
              <a:gd name="T59" fmla="*/ 2147483647 h 912"/>
              <a:gd name="T60" fmla="*/ 2147483647 w 1656"/>
              <a:gd name="T61" fmla="*/ 2147483647 h 912"/>
              <a:gd name="T62" fmla="*/ 2147483647 w 1656"/>
              <a:gd name="T63" fmla="*/ 2147483647 h 912"/>
              <a:gd name="T64" fmla="*/ 2147483647 w 1656"/>
              <a:gd name="T65" fmla="*/ 2147483647 h 912"/>
              <a:gd name="T66" fmla="*/ 2147483647 w 1656"/>
              <a:gd name="T67" fmla="*/ 2147483647 h 912"/>
              <a:gd name="T68" fmla="*/ 2147483647 w 1656"/>
              <a:gd name="T69" fmla="*/ 2147483647 h 912"/>
              <a:gd name="T70" fmla="*/ 2147483647 w 1656"/>
              <a:gd name="T71" fmla="*/ 2147483647 h 912"/>
              <a:gd name="T72" fmla="*/ 2147483647 w 1656"/>
              <a:gd name="T73" fmla="*/ 2147483647 h 912"/>
              <a:gd name="T74" fmla="*/ 2147483647 w 1656"/>
              <a:gd name="T75" fmla="*/ 2147483647 h 912"/>
              <a:gd name="T76" fmla="*/ 2147483647 w 1656"/>
              <a:gd name="T77" fmla="*/ 2147483647 h 912"/>
              <a:gd name="T78" fmla="*/ 2147483647 w 1656"/>
              <a:gd name="T79" fmla="*/ 2147483647 h 912"/>
              <a:gd name="T80" fmla="*/ 2147483647 w 1656"/>
              <a:gd name="T81" fmla="*/ 2147483647 h 912"/>
              <a:gd name="T82" fmla="*/ 0 w 1656"/>
              <a:gd name="T83" fmla="*/ 2147483647 h 912"/>
              <a:gd name="T84" fmla="*/ 2147483647 w 1656"/>
              <a:gd name="T85" fmla="*/ 2147483647 h 912"/>
              <a:gd name="T86" fmla="*/ 2147483647 w 1656"/>
              <a:gd name="T87" fmla="*/ 2147483647 h 912"/>
              <a:gd name="T88" fmla="*/ 2147483647 w 1656"/>
              <a:gd name="T89" fmla="*/ 2147483647 h 912"/>
              <a:gd name="T90" fmla="*/ 2147483647 w 1656"/>
              <a:gd name="T91" fmla="*/ 2147483647 h 912"/>
              <a:gd name="T92" fmla="*/ 2147483647 w 1656"/>
              <a:gd name="T93" fmla="*/ 2147483647 h 912"/>
              <a:gd name="T94" fmla="*/ 2147483647 w 1656"/>
              <a:gd name="T95" fmla="*/ 2147483647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rgbClr val="FF0000"/>
          </a:solidFill>
          <a:ln w="12700">
            <a:solidFill>
              <a:srgbClr val="FF0000"/>
            </a:solidFill>
            <a:round/>
            <a:headEnd/>
            <a:tailEnd/>
          </a:ln>
        </p:spPr>
        <p:txBody>
          <a:bodyPr/>
          <a:lstStyle/>
          <a:p>
            <a:endParaRPr lang="zh-TW" altLang="en-US"/>
          </a:p>
        </p:txBody>
      </p:sp>
      <p:sp>
        <p:nvSpPr>
          <p:cNvPr id="63" name="投影片編號版面配置區 62"/>
          <p:cNvSpPr>
            <a:spLocks noGrp="1"/>
          </p:cNvSpPr>
          <p:nvPr>
            <p:ph type="sldNum" sz="quarter" idx="12"/>
          </p:nvPr>
        </p:nvSpPr>
        <p:spPr/>
        <p:txBody>
          <a:bodyPr/>
          <a:lstStyle/>
          <a:p>
            <a:pPr>
              <a:defRPr/>
            </a:pPr>
            <a:fld id="{B3D6DF13-9EAF-4B3C-A61B-535E013B299E}" type="slidenum">
              <a:rPr lang="zh-TW" altLang="en-US" smtClean="0"/>
              <a:pPr>
                <a:defRPr/>
              </a:pPr>
              <a:t>14</a:t>
            </a:fld>
            <a:endParaRPr lang="en-US" altLang="zh-TW"/>
          </a:p>
        </p:txBody>
      </p:sp>
    </p:spTree>
    <p:extLst>
      <p:ext uri="{BB962C8B-B14F-4D97-AF65-F5344CB8AC3E}">
        <p14:creationId xmlns:p14="http://schemas.microsoft.com/office/powerpoint/2010/main" xmlns="" val="22170779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80444"/>
                                        </p:tgtEl>
                                        <p:attrNameLst>
                                          <p:attrName>style.visibility</p:attrName>
                                        </p:attrNameLst>
                                      </p:cBhvr>
                                      <p:to>
                                        <p:strVal val="visible"/>
                                      </p:to>
                                    </p:set>
                                    <p:animEffect transition="in" filter="checkerboard(across)">
                                      <p:cBhvr>
                                        <p:cTn id="7" dur="500"/>
                                        <p:tgtEl>
                                          <p:spTgt spid="198044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980445"/>
                                        </p:tgtEl>
                                        <p:attrNameLst>
                                          <p:attrName>style.visibility</p:attrName>
                                        </p:attrNameLst>
                                      </p:cBhvr>
                                      <p:to>
                                        <p:strVal val="visible"/>
                                      </p:to>
                                    </p:set>
                                    <p:animEffect transition="in" filter="checkerboard(across)">
                                      <p:cBhvr>
                                        <p:cTn id="10" dur="500"/>
                                        <p:tgtEl>
                                          <p:spTgt spid="198044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980446"/>
                                        </p:tgtEl>
                                        <p:attrNameLst>
                                          <p:attrName>style.visibility</p:attrName>
                                        </p:attrNameLst>
                                      </p:cBhvr>
                                      <p:to>
                                        <p:strVal val="visible"/>
                                      </p:to>
                                    </p:set>
                                    <p:animEffect transition="in" filter="checkerboard(across)">
                                      <p:cBhvr>
                                        <p:cTn id="13" dur="500"/>
                                        <p:tgtEl>
                                          <p:spTgt spid="198044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980447"/>
                                        </p:tgtEl>
                                        <p:attrNameLst>
                                          <p:attrName>style.visibility</p:attrName>
                                        </p:attrNameLst>
                                      </p:cBhvr>
                                      <p:to>
                                        <p:strVal val="visible"/>
                                      </p:to>
                                    </p:set>
                                    <p:animEffect transition="in" filter="checkerboard(across)">
                                      <p:cBhvr>
                                        <p:cTn id="16" dur="500"/>
                                        <p:tgtEl>
                                          <p:spTgt spid="198044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980448"/>
                                        </p:tgtEl>
                                        <p:attrNameLst>
                                          <p:attrName>style.visibility</p:attrName>
                                        </p:attrNameLst>
                                      </p:cBhvr>
                                      <p:to>
                                        <p:strVal val="visible"/>
                                      </p:to>
                                    </p:set>
                                    <p:animEffect transition="in" filter="checkerboard(across)">
                                      <p:cBhvr>
                                        <p:cTn id="19" dur="500"/>
                                        <p:tgtEl>
                                          <p:spTgt spid="198044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980449"/>
                                        </p:tgtEl>
                                        <p:attrNameLst>
                                          <p:attrName>style.visibility</p:attrName>
                                        </p:attrNameLst>
                                      </p:cBhvr>
                                      <p:to>
                                        <p:strVal val="visible"/>
                                      </p:to>
                                    </p:set>
                                    <p:animEffect transition="in" filter="checkerboard(across)">
                                      <p:cBhvr>
                                        <p:cTn id="22" dur="500"/>
                                        <p:tgtEl>
                                          <p:spTgt spid="198044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980450"/>
                                        </p:tgtEl>
                                        <p:attrNameLst>
                                          <p:attrName>style.visibility</p:attrName>
                                        </p:attrNameLst>
                                      </p:cBhvr>
                                      <p:to>
                                        <p:strVal val="visible"/>
                                      </p:to>
                                    </p:set>
                                    <p:animEffect transition="in" filter="checkerboard(across)">
                                      <p:cBhvr>
                                        <p:cTn id="25" dur="500"/>
                                        <p:tgtEl>
                                          <p:spTgt spid="1980450"/>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980451"/>
                                        </p:tgtEl>
                                        <p:attrNameLst>
                                          <p:attrName>style.visibility</p:attrName>
                                        </p:attrNameLst>
                                      </p:cBhvr>
                                      <p:to>
                                        <p:strVal val="visible"/>
                                      </p:to>
                                    </p:set>
                                    <p:animEffect transition="in" filter="checkerboard(across)">
                                      <p:cBhvr>
                                        <p:cTn id="28" dur="500"/>
                                        <p:tgtEl>
                                          <p:spTgt spid="1980451"/>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980452"/>
                                        </p:tgtEl>
                                        <p:attrNameLst>
                                          <p:attrName>style.visibility</p:attrName>
                                        </p:attrNameLst>
                                      </p:cBhvr>
                                      <p:to>
                                        <p:strVal val="visible"/>
                                      </p:to>
                                    </p:set>
                                    <p:animEffect transition="in" filter="checkerboard(across)">
                                      <p:cBhvr>
                                        <p:cTn id="31" dur="500"/>
                                        <p:tgtEl>
                                          <p:spTgt spid="1980452"/>
                                        </p:tgtEl>
                                      </p:cBhvr>
                                    </p:animEffect>
                                  </p:childTnLst>
                                </p:cTn>
                              </p:par>
                              <p:par>
                                <p:cTn id="32" presetID="5" presetClass="entr" presetSubtype="10" fill="hold" nodeType="withEffect">
                                  <p:stCondLst>
                                    <p:cond delay="0"/>
                                  </p:stCondLst>
                                  <p:childTnLst>
                                    <p:set>
                                      <p:cBhvr>
                                        <p:cTn id="33" dur="1" fill="hold">
                                          <p:stCondLst>
                                            <p:cond delay="0"/>
                                          </p:stCondLst>
                                        </p:cTn>
                                        <p:tgtEl>
                                          <p:spTgt spid="1980436"/>
                                        </p:tgtEl>
                                        <p:attrNameLst>
                                          <p:attrName>style.visibility</p:attrName>
                                        </p:attrNameLst>
                                      </p:cBhvr>
                                      <p:to>
                                        <p:strVal val="visible"/>
                                      </p:to>
                                    </p:set>
                                    <p:animEffect transition="in" filter="checkerboard(across)">
                                      <p:cBhvr>
                                        <p:cTn id="34" dur="500"/>
                                        <p:tgtEl>
                                          <p:spTgt spid="1980436"/>
                                        </p:tgtEl>
                                      </p:cBhvr>
                                    </p:animEffect>
                                  </p:childTnLst>
                                </p:cTn>
                              </p:par>
                              <p:par>
                                <p:cTn id="35" presetID="5" presetClass="entr" presetSubtype="10" fill="hold" nodeType="withEffect">
                                  <p:stCondLst>
                                    <p:cond delay="0"/>
                                  </p:stCondLst>
                                  <p:childTnLst>
                                    <p:set>
                                      <p:cBhvr>
                                        <p:cTn id="36" dur="1" fill="hold">
                                          <p:stCondLst>
                                            <p:cond delay="0"/>
                                          </p:stCondLst>
                                        </p:cTn>
                                        <p:tgtEl>
                                          <p:spTgt spid="1980434"/>
                                        </p:tgtEl>
                                        <p:attrNameLst>
                                          <p:attrName>style.visibility</p:attrName>
                                        </p:attrNameLst>
                                      </p:cBhvr>
                                      <p:to>
                                        <p:strVal val="visible"/>
                                      </p:to>
                                    </p:set>
                                    <p:animEffect transition="in" filter="checkerboard(across)">
                                      <p:cBhvr>
                                        <p:cTn id="37" dur="500"/>
                                        <p:tgtEl>
                                          <p:spTgt spid="1980434"/>
                                        </p:tgtEl>
                                      </p:cBhvr>
                                    </p:animEffect>
                                  </p:childTnLst>
                                </p:cTn>
                              </p:par>
                              <p:par>
                                <p:cTn id="38" presetID="5" presetClass="entr" presetSubtype="10" fill="hold" nodeType="withEffect">
                                  <p:stCondLst>
                                    <p:cond delay="0"/>
                                  </p:stCondLst>
                                  <p:childTnLst>
                                    <p:set>
                                      <p:cBhvr>
                                        <p:cTn id="39" dur="1" fill="hold">
                                          <p:stCondLst>
                                            <p:cond delay="0"/>
                                          </p:stCondLst>
                                        </p:cTn>
                                        <p:tgtEl>
                                          <p:spTgt spid="1980437"/>
                                        </p:tgtEl>
                                        <p:attrNameLst>
                                          <p:attrName>style.visibility</p:attrName>
                                        </p:attrNameLst>
                                      </p:cBhvr>
                                      <p:to>
                                        <p:strVal val="visible"/>
                                      </p:to>
                                    </p:set>
                                    <p:animEffect transition="in" filter="checkerboard(across)">
                                      <p:cBhvr>
                                        <p:cTn id="40" dur="500"/>
                                        <p:tgtEl>
                                          <p:spTgt spid="1980437"/>
                                        </p:tgtEl>
                                      </p:cBhvr>
                                    </p:animEffect>
                                  </p:childTnLst>
                                </p:cTn>
                              </p:par>
                              <p:par>
                                <p:cTn id="41" presetID="5" presetClass="entr" presetSubtype="10" fill="hold" nodeType="withEffect">
                                  <p:stCondLst>
                                    <p:cond delay="0"/>
                                  </p:stCondLst>
                                  <p:childTnLst>
                                    <p:set>
                                      <p:cBhvr>
                                        <p:cTn id="42" dur="1" fill="hold">
                                          <p:stCondLst>
                                            <p:cond delay="0"/>
                                          </p:stCondLst>
                                        </p:cTn>
                                        <p:tgtEl>
                                          <p:spTgt spid="1980435"/>
                                        </p:tgtEl>
                                        <p:attrNameLst>
                                          <p:attrName>style.visibility</p:attrName>
                                        </p:attrNameLst>
                                      </p:cBhvr>
                                      <p:to>
                                        <p:strVal val="visible"/>
                                      </p:to>
                                    </p:set>
                                    <p:animEffect transition="in" filter="checkerboard(across)">
                                      <p:cBhvr>
                                        <p:cTn id="43" dur="500"/>
                                        <p:tgtEl>
                                          <p:spTgt spid="1980435"/>
                                        </p:tgtEl>
                                      </p:cBhvr>
                                    </p:animEffect>
                                  </p:childTnLst>
                                </p:cTn>
                              </p:par>
                              <p:par>
                                <p:cTn id="44" presetID="5" presetClass="entr" presetSubtype="10" fill="hold" nodeType="withEffect">
                                  <p:stCondLst>
                                    <p:cond delay="0"/>
                                  </p:stCondLst>
                                  <p:childTnLst>
                                    <p:set>
                                      <p:cBhvr>
                                        <p:cTn id="45" dur="1" fill="hold">
                                          <p:stCondLst>
                                            <p:cond delay="0"/>
                                          </p:stCondLst>
                                        </p:cTn>
                                        <p:tgtEl>
                                          <p:spTgt spid="1980438"/>
                                        </p:tgtEl>
                                        <p:attrNameLst>
                                          <p:attrName>style.visibility</p:attrName>
                                        </p:attrNameLst>
                                      </p:cBhvr>
                                      <p:to>
                                        <p:strVal val="visible"/>
                                      </p:to>
                                    </p:set>
                                    <p:animEffect transition="in" filter="checkerboard(across)">
                                      <p:cBhvr>
                                        <p:cTn id="46" dur="500"/>
                                        <p:tgtEl>
                                          <p:spTgt spid="198043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980419"/>
                                        </p:tgtEl>
                                        <p:attrNameLst>
                                          <p:attrName>style.visibility</p:attrName>
                                        </p:attrNameLst>
                                      </p:cBhvr>
                                      <p:to>
                                        <p:strVal val="visible"/>
                                      </p:to>
                                    </p:set>
                                    <p:animEffect transition="in" filter="checkerboard(across)">
                                      <p:cBhvr>
                                        <p:cTn id="51" dur="500"/>
                                        <p:tgtEl>
                                          <p:spTgt spid="1980419"/>
                                        </p:tgtEl>
                                      </p:cBhvr>
                                    </p:animEffect>
                                  </p:childTnLst>
                                </p:cTn>
                              </p:par>
                            </p:childTnLst>
                          </p:cTn>
                        </p:par>
                        <p:par>
                          <p:cTn id="52" fill="hold" nodeType="afterGroup">
                            <p:stCondLst>
                              <p:cond delay="500"/>
                            </p:stCondLst>
                            <p:childTnLst>
                              <p:par>
                                <p:cTn id="53" presetID="5" presetClass="entr" presetSubtype="10" fill="hold" grpId="0" nodeType="afterEffect">
                                  <p:stCondLst>
                                    <p:cond delay="0"/>
                                  </p:stCondLst>
                                  <p:childTnLst>
                                    <p:set>
                                      <p:cBhvr>
                                        <p:cTn id="54" dur="1" fill="hold">
                                          <p:stCondLst>
                                            <p:cond delay="0"/>
                                          </p:stCondLst>
                                        </p:cTn>
                                        <p:tgtEl>
                                          <p:spTgt spid="1980418"/>
                                        </p:tgtEl>
                                        <p:attrNameLst>
                                          <p:attrName>style.visibility</p:attrName>
                                        </p:attrNameLst>
                                      </p:cBhvr>
                                      <p:to>
                                        <p:strVal val="visible"/>
                                      </p:to>
                                    </p:set>
                                    <p:animEffect transition="in" filter="checkerboard(across)">
                                      <p:cBhvr>
                                        <p:cTn id="55" dur="500"/>
                                        <p:tgtEl>
                                          <p:spTgt spid="1980418"/>
                                        </p:tgtEl>
                                      </p:cBhvr>
                                    </p:animEffect>
                                  </p:childTnLst>
                                </p:cTn>
                              </p:par>
                            </p:childTnLst>
                          </p:cTn>
                        </p:par>
                        <p:par>
                          <p:cTn id="56" fill="hold" nodeType="afterGroup">
                            <p:stCondLst>
                              <p:cond delay="1000"/>
                            </p:stCondLst>
                            <p:childTnLst>
                              <p:par>
                                <p:cTn id="57" presetID="5" presetClass="entr" presetSubtype="10" fill="hold" grpId="0" nodeType="afterEffect">
                                  <p:stCondLst>
                                    <p:cond delay="0"/>
                                  </p:stCondLst>
                                  <p:childTnLst>
                                    <p:set>
                                      <p:cBhvr>
                                        <p:cTn id="58" dur="1" fill="hold">
                                          <p:stCondLst>
                                            <p:cond delay="0"/>
                                          </p:stCondLst>
                                        </p:cTn>
                                        <p:tgtEl>
                                          <p:spTgt spid="1980420"/>
                                        </p:tgtEl>
                                        <p:attrNameLst>
                                          <p:attrName>style.visibility</p:attrName>
                                        </p:attrNameLst>
                                      </p:cBhvr>
                                      <p:to>
                                        <p:strVal val="visible"/>
                                      </p:to>
                                    </p:set>
                                    <p:animEffect transition="in" filter="checkerboard(across)">
                                      <p:cBhvr>
                                        <p:cTn id="59" dur="500"/>
                                        <p:tgtEl>
                                          <p:spTgt spid="198042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1980429"/>
                                        </p:tgtEl>
                                        <p:attrNameLst>
                                          <p:attrName>style.visibility</p:attrName>
                                        </p:attrNameLst>
                                      </p:cBhvr>
                                      <p:to>
                                        <p:strVal val="visible"/>
                                      </p:to>
                                    </p:set>
                                    <p:animEffect transition="in" filter="checkerboard(across)">
                                      <p:cBhvr>
                                        <p:cTn id="64" dur="500"/>
                                        <p:tgtEl>
                                          <p:spTgt spid="1980429"/>
                                        </p:tgtEl>
                                      </p:cBhvr>
                                    </p:animEffect>
                                  </p:childTnLst>
                                </p:cTn>
                              </p:par>
                            </p:childTnLst>
                          </p:cTn>
                        </p:par>
                        <p:par>
                          <p:cTn id="65" fill="hold" nodeType="afterGroup">
                            <p:stCondLst>
                              <p:cond delay="500"/>
                            </p:stCondLst>
                            <p:childTnLst>
                              <p:par>
                                <p:cTn id="66" presetID="5" presetClass="entr" presetSubtype="10"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checkerboard(across)">
                                      <p:cBhvr>
                                        <p:cTn id="68" dur="500"/>
                                        <p:tgtEl>
                                          <p:spTgt spid="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1980430"/>
                                        </p:tgtEl>
                                        <p:attrNameLst>
                                          <p:attrName>style.visibility</p:attrName>
                                        </p:attrNameLst>
                                      </p:cBhvr>
                                      <p:to>
                                        <p:strVal val="visible"/>
                                      </p:to>
                                    </p:set>
                                    <p:animEffect transition="in" filter="checkerboard(across)">
                                      <p:cBhvr>
                                        <p:cTn id="73" dur="500"/>
                                        <p:tgtEl>
                                          <p:spTgt spid="1980430"/>
                                        </p:tgtEl>
                                      </p:cBhvr>
                                    </p:animEffect>
                                  </p:childTnLst>
                                </p:cTn>
                              </p:par>
                            </p:childTnLst>
                          </p:cTn>
                        </p:par>
                        <p:par>
                          <p:cTn id="74" fill="hold" nodeType="afterGroup">
                            <p:stCondLst>
                              <p:cond delay="500"/>
                            </p:stCondLst>
                            <p:childTnLst>
                              <p:par>
                                <p:cTn id="75" presetID="5" presetClass="entr" presetSubtype="10" fill="hold" grpId="0" nodeType="afterEffect">
                                  <p:stCondLst>
                                    <p:cond delay="0"/>
                                  </p:stCondLst>
                                  <p:childTnLst>
                                    <p:set>
                                      <p:cBhvr>
                                        <p:cTn id="76" dur="1" fill="hold">
                                          <p:stCondLst>
                                            <p:cond delay="0"/>
                                          </p:stCondLst>
                                        </p:cTn>
                                        <p:tgtEl>
                                          <p:spTgt spid="1980466"/>
                                        </p:tgtEl>
                                        <p:attrNameLst>
                                          <p:attrName>style.visibility</p:attrName>
                                        </p:attrNameLst>
                                      </p:cBhvr>
                                      <p:to>
                                        <p:strVal val="visible"/>
                                      </p:to>
                                    </p:set>
                                    <p:animEffect transition="in" filter="checkerboard(across)">
                                      <p:cBhvr>
                                        <p:cTn id="77" dur="1000"/>
                                        <p:tgtEl>
                                          <p:spTgt spid="1980466"/>
                                        </p:tgtEl>
                                      </p:cBhvr>
                                    </p:animEffect>
                                  </p:childTnLst>
                                </p:cTn>
                              </p:par>
                              <p:par>
                                <p:cTn id="78" presetID="3" presetClass="exit" presetSubtype="10" fill="hold" grpId="1" nodeType="withEffect">
                                  <p:stCondLst>
                                    <p:cond delay="0"/>
                                  </p:stCondLst>
                                  <p:childTnLst>
                                    <p:animEffect transition="out" filter="blinds(horizontal)">
                                      <p:cBhvr>
                                        <p:cTn id="79" dur="1000"/>
                                        <p:tgtEl>
                                          <p:spTgt spid="1980451"/>
                                        </p:tgtEl>
                                      </p:cBhvr>
                                    </p:animEffect>
                                    <p:set>
                                      <p:cBhvr>
                                        <p:cTn id="80" dur="1" fill="hold">
                                          <p:stCondLst>
                                            <p:cond delay="999"/>
                                          </p:stCondLst>
                                        </p:cTn>
                                        <p:tgtEl>
                                          <p:spTgt spid="1980451"/>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5" presetClass="entr" presetSubtype="10" fill="hold"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checkerboard(across)">
                                      <p:cBhvr>
                                        <p:cTn id="85" dur="500"/>
                                        <p:tgtEl>
                                          <p:spTgt spid="4"/>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5" presetClass="entr" presetSubtype="10" fill="hold" grpId="0" nodeType="clickEffect">
                                  <p:stCondLst>
                                    <p:cond delay="0"/>
                                  </p:stCondLst>
                                  <p:childTnLst>
                                    <p:set>
                                      <p:cBhvr>
                                        <p:cTn id="89" dur="1" fill="hold">
                                          <p:stCondLst>
                                            <p:cond delay="0"/>
                                          </p:stCondLst>
                                        </p:cTn>
                                        <p:tgtEl>
                                          <p:spTgt spid="1980472"/>
                                        </p:tgtEl>
                                        <p:attrNameLst>
                                          <p:attrName>style.visibility</p:attrName>
                                        </p:attrNameLst>
                                      </p:cBhvr>
                                      <p:to>
                                        <p:strVal val="visible"/>
                                      </p:to>
                                    </p:set>
                                    <p:animEffect transition="in" filter="checkerboard(across)">
                                      <p:cBhvr>
                                        <p:cTn id="90" dur="500"/>
                                        <p:tgtEl>
                                          <p:spTgt spid="1980472"/>
                                        </p:tgtEl>
                                      </p:cBhvr>
                                    </p:animEffect>
                                  </p:childTnLst>
                                </p:cTn>
                              </p:par>
                              <p:par>
                                <p:cTn id="91" presetID="10" presetClass="entr" presetSubtype="0" fill="hold" nodeType="with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500"/>
                                        <p:tgtEl>
                                          <p:spTgt spid="5"/>
                                        </p:tgtEl>
                                      </p:cBhvr>
                                    </p:animEffect>
                                  </p:childTnLst>
                                </p:cTn>
                              </p:par>
                              <p:par>
                                <p:cTn id="94" presetID="26" presetClass="emph" presetSubtype="0" repeatCount="indefinite" fill="hold" nodeType="withEffect">
                                  <p:stCondLst>
                                    <p:cond delay="0"/>
                                  </p:stCondLst>
                                  <p:childTnLst>
                                    <p:animEffect transition="out" filter="fade">
                                      <p:cBhvr>
                                        <p:cTn id="95" dur="1000" tmFilter="0, 0; .2, .5; .8, .5; 1, 0"/>
                                        <p:tgtEl>
                                          <p:spTgt spid="5"/>
                                        </p:tgtEl>
                                      </p:cBhvr>
                                    </p:animEffect>
                                    <p:animScale>
                                      <p:cBhvr>
                                        <p:cTn id="96" dur="500" autoRev="1" fill="hold"/>
                                        <p:tgtEl>
                                          <p:spTgt spid="5"/>
                                        </p:tgtEl>
                                      </p:cBhvr>
                                      <p:by x="105000" y="105000"/>
                                    </p:animScale>
                                  </p:childTnLst>
                                </p:cTn>
                              </p:par>
                            </p:childTnLst>
                          </p:cTn>
                        </p:par>
                        <p:par>
                          <p:cTn id="97" fill="hold" nodeType="afterGroup">
                            <p:stCondLst>
                              <p:cond delay="1000"/>
                            </p:stCondLst>
                            <p:childTnLst>
                              <p:par>
                                <p:cTn id="98" presetID="5" presetClass="entr" presetSubtype="10" fill="hold" grpId="0" nodeType="afterEffect">
                                  <p:stCondLst>
                                    <p:cond delay="0"/>
                                  </p:stCondLst>
                                  <p:childTnLst>
                                    <p:set>
                                      <p:cBhvr>
                                        <p:cTn id="99" dur="1" fill="hold">
                                          <p:stCondLst>
                                            <p:cond delay="0"/>
                                          </p:stCondLst>
                                        </p:cTn>
                                        <p:tgtEl>
                                          <p:spTgt spid="1980467"/>
                                        </p:tgtEl>
                                        <p:attrNameLst>
                                          <p:attrName>style.visibility</p:attrName>
                                        </p:attrNameLst>
                                      </p:cBhvr>
                                      <p:to>
                                        <p:strVal val="visible"/>
                                      </p:to>
                                    </p:set>
                                    <p:animEffect transition="in" filter="checkerboard(across)">
                                      <p:cBhvr>
                                        <p:cTn id="100" dur="2000"/>
                                        <p:tgtEl>
                                          <p:spTgt spid="1980467"/>
                                        </p:tgtEl>
                                      </p:cBhvr>
                                    </p:animEffect>
                                  </p:childTnLst>
                                </p:cTn>
                              </p:par>
                              <p:par>
                                <p:cTn id="101" presetID="3" presetClass="exit" presetSubtype="10" fill="hold" grpId="1" nodeType="withEffect">
                                  <p:stCondLst>
                                    <p:cond delay="0"/>
                                  </p:stCondLst>
                                  <p:childTnLst>
                                    <p:animEffect transition="out" filter="blinds(horizontal)">
                                      <p:cBhvr>
                                        <p:cTn id="102" dur="2000"/>
                                        <p:tgtEl>
                                          <p:spTgt spid="1980450"/>
                                        </p:tgtEl>
                                      </p:cBhvr>
                                    </p:animEffect>
                                    <p:set>
                                      <p:cBhvr>
                                        <p:cTn id="103" dur="1" fill="hold">
                                          <p:stCondLst>
                                            <p:cond delay="1999"/>
                                          </p:stCondLst>
                                        </p:cTn>
                                        <p:tgtEl>
                                          <p:spTgt spid="1980450"/>
                                        </p:tgtEl>
                                        <p:attrNameLst>
                                          <p:attrName>style.visibility</p:attrName>
                                        </p:attrNameLst>
                                      </p:cBhvr>
                                      <p:to>
                                        <p:strVal val="hidden"/>
                                      </p:to>
                                    </p:set>
                                  </p:childTnLst>
                                </p:cTn>
                              </p:par>
                              <p:par>
                                <p:cTn id="104" presetID="3" presetClass="exit" presetSubtype="10" fill="hold" grpId="2" nodeType="withEffect">
                                  <p:stCondLst>
                                    <p:cond delay="0"/>
                                  </p:stCondLst>
                                  <p:childTnLst>
                                    <p:animEffect transition="out" filter="blinds(horizontal)">
                                      <p:cBhvr>
                                        <p:cTn id="105" dur="2000"/>
                                        <p:tgtEl>
                                          <p:spTgt spid="1980450"/>
                                        </p:tgtEl>
                                      </p:cBhvr>
                                    </p:animEffect>
                                    <p:set>
                                      <p:cBhvr>
                                        <p:cTn id="106" dur="1" fill="hold">
                                          <p:stCondLst>
                                            <p:cond delay="1999"/>
                                          </p:stCondLst>
                                        </p:cTn>
                                        <p:tgtEl>
                                          <p:spTgt spid="1980450"/>
                                        </p:tgtEl>
                                        <p:attrNameLst>
                                          <p:attrName>style.visibility</p:attrName>
                                        </p:attrNameLst>
                                      </p:cBhvr>
                                      <p:to>
                                        <p:strVal val="hidden"/>
                                      </p:to>
                                    </p:set>
                                  </p:childTnLst>
                                </p:cTn>
                              </p:par>
                              <p:par>
                                <p:cTn id="107" presetID="5" presetClass="entr" presetSubtype="10" fill="hold" grpId="1" nodeType="withEffect">
                                  <p:stCondLst>
                                    <p:cond delay="0"/>
                                  </p:stCondLst>
                                  <p:childTnLst>
                                    <p:set>
                                      <p:cBhvr>
                                        <p:cTn id="108" dur="1" fill="hold">
                                          <p:stCondLst>
                                            <p:cond delay="0"/>
                                          </p:stCondLst>
                                        </p:cTn>
                                        <p:tgtEl>
                                          <p:spTgt spid="1980467"/>
                                        </p:tgtEl>
                                        <p:attrNameLst>
                                          <p:attrName>style.visibility</p:attrName>
                                        </p:attrNameLst>
                                      </p:cBhvr>
                                      <p:to>
                                        <p:strVal val="visible"/>
                                      </p:to>
                                    </p:set>
                                    <p:animEffect transition="in" filter="checkerboard(across)">
                                      <p:cBhvr>
                                        <p:cTn id="109" dur="2000"/>
                                        <p:tgtEl>
                                          <p:spTgt spid="1980467"/>
                                        </p:tgtEl>
                                      </p:cBhvr>
                                    </p:animEffect>
                                  </p:childTnLst>
                                </p:cTn>
                              </p:par>
                              <p:par>
                                <p:cTn id="110" presetID="3" presetClass="exit" presetSubtype="10" fill="hold" grpId="1" nodeType="withEffect">
                                  <p:stCondLst>
                                    <p:cond delay="0"/>
                                  </p:stCondLst>
                                  <p:childTnLst>
                                    <p:animEffect transition="out" filter="blinds(horizontal)">
                                      <p:cBhvr>
                                        <p:cTn id="111" dur="2000"/>
                                        <p:tgtEl>
                                          <p:spTgt spid="1980445"/>
                                        </p:tgtEl>
                                      </p:cBhvr>
                                    </p:animEffect>
                                    <p:set>
                                      <p:cBhvr>
                                        <p:cTn id="112" dur="1" fill="hold">
                                          <p:stCondLst>
                                            <p:cond delay="1999"/>
                                          </p:stCondLst>
                                        </p:cTn>
                                        <p:tgtEl>
                                          <p:spTgt spid="1980445"/>
                                        </p:tgtEl>
                                        <p:attrNameLst>
                                          <p:attrName>style.visibility</p:attrName>
                                        </p:attrNameLst>
                                      </p:cBhvr>
                                      <p:to>
                                        <p:strVal val="hidden"/>
                                      </p:to>
                                    </p:set>
                                  </p:childTnLst>
                                </p:cTn>
                              </p:par>
                              <p:par>
                                <p:cTn id="113" presetID="5" presetClass="entr" presetSubtype="10" fill="hold" grpId="0" nodeType="withEffect">
                                  <p:stCondLst>
                                    <p:cond delay="0"/>
                                  </p:stCondLst>
                                  <p:childTnLst>
                                    <p:set>
                                      <p:cBhvr>
                                        <p:cTn id="114" dur="1" fill="hold">
                                          <p:stCondLst>
                                            <p:cond delay="0"/>
                                          </p:stCondLst>
                                        </p:cTn>
                                        <p:tgtEl>
                                          <p:spTgt spid="1980468"/>
                                        </p:tgtEl>
                                        <p:attrNameLst>
                                          <p:attrName>style.visibility</p:attrName>
                                        </p:attrNameLst>
                                      </p:cBhvr>
                                      <p:to>
                                        <p:strVal val="visible"/>
                                      </p:to>
                                    </p:set>
                                    <p:animEffect transition="in" filter="checkerboard(across)">
                                      <p:cBhvr>
                                        <p:cTn id="115" dur="2000"/>
                                        <p:tgtEl>
                                          <p:spTgt spid="1980468"/>
                                        </p:tgtEl>
                                      </p:cBhvr>
                                    </p:animEffect>
                                  </p:childTnLst>
                                </p:cTn>
                              </p:par>
                              <p:par>
                                <p:cTn id="116" presetID="5" presetClass="entr" presetSubtype="10" fill="hold" grpId="0" nodeType="withEffect">
                                  <p:stCondLst>
                                    <p:cond delay="0"/>
                                  </p:stCondLst>
                                  <p:childTnLst>
                                    <p:set>
                                      <p:cBhvr>
                                        <p:cTn id="117" dur="1" fill="hold">
                                          <p:stCondLst>
                                            <p:cond delay="0"/>
                                          </p:stCondLst>
                                        </p:cTn>
                                        <p:tgtEl>
                                          <p:spTgt spid="1980469"/>
                                        </p:tgtEl>
                                        <p:attrNameLst>
                                          <p:attrName>style.visibility</p:attrName>
                                        </p:attrNameLst>
                                      </p:cBhvr>
                                      <p:to>
                                        <p:strVal val="visible"/>
                                      </p:to>
                                    </p:set>
                                    <p:animEffect transition="in" filter="checkerboard(across)">
                                      <p:cBhvr>
                                        <p:cTn id="118" dur="2000"/>
                                        <p:tgtEl>
                                          <p:spTgt spid="1980469"/>
                                        </p:tgtEl>
                                      </p:cBhvr>
                                    </p:animEffect>
                                  </p:childTnLst>
                                </p:cTn>
                              </p:par>
                              <p:par>
                                <p:cTn id="119" presetID="5" presetClass="exit" presetSubtype="10" fill="hold" grpId="1" nodeType="withEffect">
                                  <p:stCondLst>
                                    <p:cond delay="0"/>
                                  </p:stCondLst>
                                  <p:childTnLst>
                                    <p:animEffect transition="out" filter="checkerboard(across)">
                                      <p:cBhvr>
                                        <p:cTn id="120" dur="2000"/>
                                        <p:tgtEl>
                                          <p:spTgt spid="1980449"/>
                                        </p:tgtEl>
                                      </p:cBhvr>
                                    </p:animEffect>
                                    <p:set>
                                      <p:cBhvr>
                                        <p:cTn id="121" dur="1" fill="hold">
                                          <p:stCondLst>
                                            <p:cond delay="1999"/>
                                          </p:stCondLst>
                                        </p:cTn>
                                        <p:tgtEl>
                                          <p:spTgt spid="1980449"/>
                                        </p:tgtEl>
                                        <p:attrNameLst>
                                          <p:attrName>style.visibility</p:attrName>
                                        </p:attrNameLst>
                                      </p:cBhvr>
                                      <p:to>
                                        <p:strVal val="hidden"/>
                                      </p:to>
                                    </p:set>
                                  </p:childTnLst>
                                </p:cTn>
                              </p:par>
                              <p:par>
                                <p:cTn id="122" presetID="5" presetClass="entr" presetSubtype="10" fill="hold" grpId="0" nodeType="withEffect">
                                  <p:stCondLst>
                                    <p:cond delay="0"/>
                                  </p:stCondLst>
                                  <p:childTnLst>
                                    <p:set>
                                      <p:cBhvr>
                                        <p:cTn id="123" dur="1" fill="hold">
                                          <p:stCondLst>
                                            <p:cond delay="0"/>
                                          </p:stCondLst>
                                        </p:cTn>
                                        <p:tgtEl>
                                          <p:spTgt spid="1980470"/>
                                        </p:tgtEl>
                                        <p:attrNameLst>
                                          <p:attrName>style.visibility</p:attrName>
                                        </p:attrNameLst>
                                      </p:cBhvr>
                                      <p:to>
                                        <p:strVal val="visible"/>
                                      </p:to>
                                    </p:set>
                                    <p:animEffect transition="in" filter="checkerboard(across)">
                                      <p:cBhvr>
                                        <p:cTn id="124" dur="500"/>
                                        <p:tgtEl>
                                          <p:spTgt spid="1980470"/>
                                        </p:tgtEl>
                                      </p:cBhvr>
                                    </p:animEffect>
                                  </p:childTnLst>
                                </p:cTn>
                              </p:par>
                              <p:par>
                                <p:cTn id="125" presetID="5" presetClass="entr" presetSubtype="10" fill="hold" grpId="1" nodeType="withEffect">
                                  <p:stCondLst>
                                    <p:cond delay="0"/>
                                  </p:stCondLst>
                                  <p:childTnLst>
                                    <p:set>
                                      <p:cBhvr>
                                        <p:cTn id="126" dur="1" fill="hold">
                                          <p:stCondLst>
                                            <p:cond delay="0"/>
                                          </p:stCondLst>
                                        </p:cTn>
                                        <p:tgtEl>
                                          <p:spTgt spid="1980470"/>
                                        </p:tgtEl>
                                        <p:attrNameLst>
                                          <p:attrName>style.visibility</p:attrName>
                                        </p:attrNameLst>
                                      </p:cBhvr>
                                      <p:to>
                                        <p:strVal val="visible"/>
                                      </p:to>
                                    </p:set>
                                    <p:animEffect transition="in" filter="checkerboard(across)">
                                      <p:cBhvr>
                                        <p:cTn id="127" dur="2000"/>
                                        <p:tgtEl>
                                          <p:spTgt spid="1980470"/>
                                        </p:tgtEl>
                                      </p:cBhvr>
                                    </p:animEffect>
                                  </p:childTnLst>
                                </p:cTn>
                              </p:par>
                              <p:par>
                                <p:cTn id="128" presetID="5" presetClass="exit" presetSubtype="10" fill="hold" grpId="1" nodeType="withEffect">
                                  <p:stCondLst>
                                    <p:cond delay="0"/>
                                  </p:stCondLst>
                                  <p:childTnLst>
                                    <p:animEffect transition="out" filter="checkerboard(across)">
                                      <p:cBhvr>
                                        <p:cTn id="129" dur="2000"/>
                                        <p:tgtEl>
                                          <p:spTgt spid="1980447"/>
                                        </p:tgtEl>
                                      </p:cBhvr>
                                    </p:animEffect>
                                    <p:set>
                                      <p:cBhvr>
                                        <p:cTn id="130" dur="1" fill="hold">
                                          <p:stCondLst>
                                            <p:cond delay="1999"/>
                                          </p:stCondLst>
                                        </p:cTn>
                                        <p:tgtEl>
                                          <p:spTgt spid="1980447"/>
                                        </p:tgtEl>
                                        <p:attrNameLst>
                                          <p:attrName>style.visibility</p:attrName>
                                        </p:attrNameLst>
                                      </p:cBhvr>
                                      <p:to>
                                        <p:strVal val="hidden"/>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3" presetClass="entr" presetSubtype="10" fill="hold" nodeType="clickEffect">
                                  <p:stCondLst>
                                    <p:cond delay="0"/>
                                  </p:stCondLst>
                                  <p:childTnLst>
                                    <p:set>
                                      <p:cBhvr>
                                        <p:cTn id="134" dur="1" fill="hold">
                                          <p:stCondLst>
                                            <p:cond delay="0"/>
                                          </p:stCondLst>
                                        </p:cTn>
                                        <p:tgtEl>
                                          <p:spTgt spid="2"/>
                                        </p:tgtEl>
                                        <p:attrNameLst>
                                          <p:attrName>style.visibility</p:attrName>
                                        </p:attrNameLst>
                                      </p:cBhvr>
                                      <p:to>
                                        <p:strVal val="visible"/>
                                      </p:to>
                                    </p:set>
                                    <p:animEffect transition="in" filter="blinds(horizontal)">
                                      <p:cBhvr>
                                        <p:cTn id="135" dur="500"/>
                                        <p:tgtEl>
                                          <p:spTgt spid="2"/>
                                        </p:tgtEl>
                                      </p:cBhvr>
                                    </p:animEffect>
                                  </p:childTnLst>
                                </p:cTn>
                              </p:par>
                            </p:childTnLst>
                          </p:cTn>
                        </p:par>
                        <p:par>
                          <p:cTn id="136" fill="hold" nodeType="afterGroup">
                            <p:stCondLst>
                              <p:cond delay="500"/>
                            </p:stCondLst>
                            <p:childTnLst>
                              <p:par>
                                <p:cTn id="137" presetID="3" presetClass="exit" presetSubtype="10" fill="hold" grpId="2" nodeType="afterEffect">
                                  <p:stCondLst>
                                    <p:cond delay="0"/>
                                  </p:stCondLst>
                                  <p:childTnLst>
                                    <p:animEffect transition="out" filter="blinds(horizontal)">
                                      <p:cBhvr>
                                        <p:cTn id="138" dur="2000"/>
                                        <p:tgtEl>
                                          <p:spTgt spid="1980467"/>
                                        </p:tgtEl>
                                      </p:cBhvr>
                                    </p:animEffect>
                                    <p:set>
                                      <p:cBhvr>
                                        <p:cTn id="139" dur="1" fill="hold">
                                          <p:stCondLst>
                                            <p:cond delay="1999"/>
                                          </p:stCondLst>
                                        </p:cTn>
                                        <p:tgtEl>
                                          <p:spTgt spid="1980467"/>
                                        </p:tgtEl>
                                        <p:attrNameLst>
                                          <p:attrName>style.visibility</p:attrName>
                                        </p:attrNameLst>
                                      </p:cBhvr>
                                      <p:to>
                                        <p:strVal val="hidden"/>
                                      </p:to>
                                    </p:set>
                                  </p:childTnLst>
                                </p:cTn>
                              </p:par>
                              <p:par>
                                <p:cTn id="140" presetID="5" presetClass="entr" presetSubtype="10" fill="hold" grpId="3" nodeType="withEffect">
                                  <p:stCondLst>
                                    <p:cond delay="0"/>
                                  </p:stCondLst>
                                  <p:childTnLst>
                                    <p:set>
                                      <p:cBhvr>
                                        <p:cTn id="141" dur="1" fill="hold">
                                          <p:stCondLst>
                                            <p:cond delay="0"/>
                                          </p:stCondLst>
                                        </p:cTn>
                                        <p:tgtEl>
                                          <p:spTgt spid="1980450"/>
                                        </p:tgtEl>
                                        <p:attrNameLst>
                                          <p:attrName>style.visibility</p:attrName>
                                        </p:attrNameLst>
                                      </p:cBhvr>
                                      <p:to>
                                        <p:strVal val="visible"/>
                                      </p:to>
                                    </p:set>
                                    <p:animEffect transition="in" filter="checkerboard(across)">
                                      <p:cBhvr>
                                        <p:cTn id="142" dur="2000"/>
                                        <p:tgtEl>
                                          <p:spTgt spid="1980450"/>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3" presetClass="entr" presetSubtype="10" fill="hold" nodeType="clickEffect">
                                  <p:stCondLst>
                                    <p:cond delay="0"/>
                                  </p:stCondLst>
                                  <p:childTnLst>
                                    <p:set>
                                      <p:cBhvr>
                                        <p:cTn id="146" dur="1" fill="hold">
                                          <p:stCondLst>
                                            <p:cond delay="0"/>
                                          </p:stCondLst>
                                        </p:cTn>
                                        <p:tgtEl>
                                          <p:spTgt spid="9"/>
                                        </p:tgtEl>
                                        <p:attrNameLst>
                                          <p:attrName>style.visibility</p:attrName>
                                        </p:attrNameLst>
                                      </p:cBhvr>
                                      <p:to>
                                        <p:strVal val="visible"/>
                                      </p:to>
                                    </p:set>
                                    <p:animEffect transition="in" filter="blinds(horizontal)">
                                      <p:cBhvr>
                                        <p:cTn id="147" dur="500"/>
                                        <p:tgtEl>
                                          <p:spTgt spid="9"/>
                                        </p:tgtEl>
                                      </p:cBhvr>
                                    </p:animEffect>
                                  </p:childTnLst>
                                </p:cTn>
                              </p:par>
                            </p:childTnLst>
                          </p:cTn>
                        </p:par>
                        <p:par>
                          <p:cTn id="148" fill="hold" nodeType="afterGroup">
                            <p:stCondLst>
                              <p:cond delay="500"/>
                            </p:stCondLst>
                            <p:childTnLst>
                              <p:par>
                                <p:cTn id="149" presetID="3" presetClass="entr" presetSubtype="10" fill="hold" grpId="0" nodeType="afterEffect">
                                  <p:stCondLst>
                                    <p:cond delay="0"/>
                                  </p:stCondLst>
                                  <p:childTnLst>
                                    <p:set>
                                      <p:cBhvr>
                                        <p:cTn id="150" dur="1" fill="hold">
                                          <p:stCondLst>
                                            <p:cond delay="0"/>
                                          </p:stCondLst>
                                        </p:cTn>
                                        <p:tgtEl>
                                          <p:spTgt spid="1980476"/>
                                        </p:tgtEl>
                                        <p:attrNameLst>
                                          <p:attrName>style.visibility</p:attrName>
                                        </p:attrNameLst>
                                      </p:cBhvr>
                                      <p:to>
                                        <p:strVal val="visible"/>
                                      </p:to>
                                    </p:set>
                                    <p:animEffect transition="in" filter="blinds(horizontal)">
                                      <p:cBhvr>
                                        <p:cTn id="151" dur="2000"/>
                                        <p:tgtEl>
                                          <p:spTgt spid="1980476"/>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1980477"/>
                                        </p:tgtEl>
                                        <p:attrNameLst>
                                          <p:attrName>style.visibility</p:attrName>
                                        </p:attrNameLst>
                                      </p:cBhvr>
                                      <p:to>
                                        <p:strVal val="visible"/>
                                      </p:to>
                                    </p:set>
                                    <p:animEffect transition="in" filter="blinds(horizontal)">
                                      <p:cBhvr>
                                        <p:cTn id="154" dur="2000"/>
                                        <p:tgtEl>
                                          <p:spTgt spid="1980477"/>
                                        </p:tgtEl>
                                      </p:cBhvr>
                                    </p:animEffect>
                                  </p:childTnLst>
                                </p:cTn>
                              </p:par>
                              <p:par>
                                <p:cTn id="155" presetID="3" presetClass="entr" presetSubtype="10" fill="hold" grpId="0" nodeType="withEffect">
                                  <p:stCondLst>
                                    <p:cond delay="0"/>
                                  </p:stCondLst>
                                  <p:childTnLst>
                                    <p:set>
                                      <p:cBhvr>
                                        <p:cTn id="156" dur="1" fill="hold">
                                          <p:stCondLst>
                                            <p:cond delay="0"/>
                                          </p:stCondLst>
                                        </p:cTn>
                                        <p:tgtEl>
                                          <p:spTgt spid="1980478"/>
                                        </p:tgtEl>
                                        <p:attrNameLst>
                                          <p:attrName>style.visibility</p:attrName>
                                        </p:attrNameLst>
                                      </p:cBhvr>
                                      <p:to>
                                        <p:strVal val="visible"/>
                                      </p:to>
                                    </p:set>
                                    <p:animEffect transition="in" filter="blinds(horizontal)">
                                      <p:cBhvr>
                                        <p:cTn id="157" dur="2000"/>
                                        <p:tgtEl>
                                          <p:spTgt spid="1980478"/>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5" presetClass="entr" presetSubtype="10" fill="hold" nodeType="clickEffect">
                                  <p:stCondLst>
                                    <p:cond delay="0"/>
                                  </p:stCondLst>
                                  <p:childTnLst>
                                    <p:set>
                                      <p:cBhvr>
                                        <p:cTn id="161" dur="1" fill="hold">
                                          <p:stCondLst>
                                            <p:cond delay="0"/>
                                          </p:stCondLst>
                                        </p:cTn>
                                        <p:tgtEl>
                                          <p:spTgt spid="6"/>
                                        </p:tgtEl>
                                        <p:attrNameLst>
                                          <p:attrName>style.visibility</p:attrName>
                                        </p:attrNameLst>
                                      </p:cBhvr>
                                      <p:to>
                                        <p:strVal val="visible"/>
                                      </p:to>
                                    </p:set>
                                    <p:animEffect transition="in" filter="checkerboard(across)">
                                      <p:cBhvr>
                                        <p:cTn id="162" dur="500"/>
                                        <p:tgtEl>
                                          <p:spTgt spid="6"/>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5" presetClass="entr" presetSubtype="10" fill="hold" nodeType="clickEffect">
                                  <p:stCondLst>
                                    <p:cond delay="0"/>
                                  </p:stCondLst>
                                  <p:childTnLst>
                                    <p:set>
                                      <p:cBhvr>
                                        <p:cTn id="166" dur="1" fill="hold">
                                          <p:stCondLst>
                                            <p:cond delay="0"/>
                                          </p:stCondLst>
                                        </p:cTn>
                                        <p:tgtEl>
                                          <p:spTgt spid="8"/>
                                        </p:tgtEl>
                                        <p:attrNameLst>
                                          <p:attrName>style.visibility</p:attrName>
                                        </p:attrNameLst>
                                      </p:cBhvr>
                                      <p:to>
                                        <p:strVal val="visible"/>
                                      </p:to>
                                    </p:set>
                                    <p:animEffect transition="in" filter="checkerboard(across)">
                                      <p:cBhvr>
                                        <p:cTn id="167" dur="500"/>
                                        <p:tgtEl>
                                          <p:spTgt spid="8"/>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35" presetClass="exit" presetSubtype="0" fill="hold" nodeType="clickEffect">
                                  <p:stCondLst>
                                    <p:cond delay="0"/>
                                  </p:stCondLst>
                                  <p:childTnLst>
                                    <p:animEffect transition="out" filter="fade">
                                      <p:cBhvr>
                                        <p:cTn id="171" dur="3000"/>
                                        <p:tgtEl>
                                          <p:spTgt spid="5"/>
                                        </p:tgtEl>
                                      </p:cBhvr>
                                    </p:animEffect>
                                    <p:anim calcmode="lin" valueType="num">
                                      <p:cBhvr>
                                        <p:cTn id="172" dur="3000"/>
                                        <p:tgtEl>
                                          <p:spTgt spid="5"/>
                                        </p:tgtEl>
                                        <p:attrNameLst>
                                          <p:attrName>style.rotation</p:attrName>
                                        </p:attrNameLst>
                                      </p:cBhvr>
                                      <p:tavLst>
                                        <p:tav tm="0">
                                          <p:val>
                                            <p:fltVal val="0"/>
                                          </p:val>
                                        </p:tav>
                                        <p:tav tm="100000">
                                          <p:val>
                                            <p:fltVal val="720"/>
                                          </p:val>
                                        </p:tav>
                                      </p:tavLst>
                                    </p:anim>
                                    <p:anim calcmode="lin" valueType="num">
                                      <p:cBhvr>
                                        <p:cTn id="173" dur="3000"/>
                                        <p:tgtEl>
                                          <p:spTgt spid="5"/>
                                        </p:tgtEl>
                                        <p:attrNameLst>
                                          <p:attrName>ppt_h</p:attrName>
                                        </p:attrNameLst>
                                      </p:cBhvr>
                                      <p:tavLst>
                                        <p:tav tm="0">
                                          <p:val>
                                            <p:strVal val="ppt_h"/>
                                          </p:val>
                                        </p:tav>
                                        <p:tav tm="100000">
                                          <p:val>
                                            <p:fltVal val="0"/>
                                          </p:val>
                                        </p:tav>
                                      </p:tavLst>
                                    </p:anim>
                                    <p:anim calcmode="lin" valueType="num">
                                      <p:cBhvr>
                                        <p:cTn id="174" dur="3000"/>
                                        <p:tgtEl>
                                          <p:spTgt spid="5"/>
                                        </p:tgtEl>
                                        <p:attrNameLst>
                                          <p:attrName>ppt_w</p:attrName>
                                        </p:attrNameLst>
                                      </p:cBhvr>
                                      <p:tavLst>
                                        <p:tav tm="0">
                                          <p:val>
                                            <p:strVal val="ppt_w"/>
                                          </p:val>
                                        </p:tav>
                                        <p:tav tm="100000">
                                          <p:val>
                                            <p:fltVal val="0"/>
                                          </p:val>
                                        </p:tav>
                                      </p:tavLst>
                                    </p:anim>
                                    <p:set>
                                      <p:cBhvr>
                                        <p:cTn id="175" dur="1" fill="hold">
                                          <p:stCondLst>
                                            <p:cond delay="2999"/>
                                          </p:stCondLst>
                                        </p:cTn>
                                        <p:tgtEl>
                                          <p:spTgt spid="5"/>
                                        </p:tgtEl>
                                        <p:attrNameLst>
                                          <p:attrName>style.visibility</p:attrName>
                                        </p:attrNameLst>
                                      </p:cBhvr>
                                      <p:to>
                                        <p:strVal val="hidden"/>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3" presetClass="exit" presetSubtype="10" fill="hold" grpId="1" nodeType="clickEffect">
                                  <p:stCondLst>
                                    <p:cond delay="0"/>
                                  </p:stCondLst>
                                  <p:childTnLst>
                                    <p:animEffect transition="out" filter="blinds(horizontal)">
                                      <p:cBhvr>
                                        <p:cTn id="179" dur="2000"/>
                                        <p:tgtEl>
                                          <p:spTgt spid="1980466"/>
                                        </p:tgtEl>
                                      </p:cBhvr>
                                    </p:animEffect>
                                    <p:set>
                                      <p:cBhvr>
                                        <p:cTn id="180" dur="1" fill="hold">
                                          <p:stCondLst>
                                            <p:cond delay="1999"/>
                                          </p:stCondLst>
                                        </p:cTn>
                                        <p:tgtEl>
                                          <p:spTgt spid="1980466"/>
                                        </p:tgtEl>
                                        <p:attrNameLst>
                                          <p:attrName>style.visibility</p:attrName>
                                        </p:attrNameLst>
                                      </p:cBhvr>
                                      <p:to>
                                        <p:strVal val="hidden"/>
                                      </p:to>
                                    </p:set>
                                  </p:childTnLst>
                                </p:cTn>
                              </p:par>
                              <p:par>
                                <p:cTn id="181" presetID="5" presetClass="entr" presetSubtype="10" fill="hold" grpId="2" nodeType="withEffect">
                                  <p:stCondLst>
                                    <p:cond delay="0"/>
                                  </p:stCondLst>
                                  <p:childTnLst>
                                    <p:set>
                                      <p:cBhvr>
                                        <p:cTn id="182" dur="1" fill="hold">
                                          <p:stCondLst>
                                            <p:cond delay="0"/>
                                          </p:stCondLst>
                                        </p:cTn>
                                        <p:tgtEl>
                                          <p:spTgt spid="1980451"/>
                                        </p:tgtEl>
                                        <p:attrNameLst>
                                          <p:attrName>style.visibility</p:attrName>
                                        </p:attrNameLst>
                                      </p:cBhvr>
                                      <p:to>
                                        <p:strVal val="visible"/>
                                      </p:to>
                                    </p:set>
                                    <p:animEffect transition="in" filter="checkerboard(across)">
                                      <p:cBhvr>
                                        <p:cTn id="183" dur="2000"/>
                                        <p:tgtEl>
                                          <p:spTgt spid="1980451"/>
                                        </p:tgtEl>
                                      </p:cBhvr>
                                    </p:animEffect>
                                  </p:childTnLst>
                                </p:cTn>
                              </p:par>
                              <p:par>
                                <p:cTn id="184" presetID="3" presetClass="exit" presetSubtype="10" fill="hold" grpId="2" nodeType="withEffect">
                                  <p:stCondLst>
                                    <p:cond delay="0"/>
                                  </p:stCondLst>
                                  <p:childTnLst>
                                    <p:animEffect transition="out" filter="blinds(horizontal)">
                                      <p:cBhvr>
                                        <p:cTn id="185" dur="2000"/>
                                        <p:tgtEl>
                                          <p:spTgt spid="1980470"/>
                                        </p:tgtEl>
                                      </p:cBhvr>
                                    </p:animEffect>
                                    <p:set>
                                      <p:cBhvr>
                                        <p:cTn id="186" dur="1" fill="hold">
                                          <p:stCondLst>
                                            <p:cond delay="1999"/>
                                          </p:stCondLst>
                                        </p:cTn>
                                        <p:tgtEl>
                                          <p:spTgt spid="1980470"/>
                                        </p:tgtEl>
                                        <p:attrNameLst>
                                          <p:attrName>style.visibility</p:attrName>
                                        </p:attrNameLst>
                                      </p:cBhvr>
                                      <p:to>
                                        <p:strVal val="hidden"/>
                                      </p:to>
                                    </p:set>
                                  </p:childTnLst>
                                </p:cTn>
                              </p:par>
                              <p:par>
                                <p:cTn id="187" presetID="5" presetClass="entr" presetSubtype="10" fill="hold" grpId="2" nodeType="withEffect">
                                  <p:stCondLst>
                                    <p:cond delay="0"/>
                                  </p:stCondLst>
                                  <p:childTnLst>
                                    <p:set>
                                      <p:cBhvr>
                                        <p:cTn id="188" dur="1" fill="hold">
                                          <p:stCondLst>
                                            <p:cond delay="0"/>
                                          </p:stCondLst>
                                        </p:cTn>
                                        <p:tgtEl>
                                          <p:spTgt spid="1980447"/>
                                        </p:tgtEl>
                                        <p:attrNameLst>
                                          <p:attrName>style.visibility</p:attrName>
                                        </p:attrNameLst>
                                      </p:cBhvr>
                                      <p:to>
                                        <p:strVal val="visible"/>
                                      </p:to>
                                    </p:set>
                                    <p:animEffect transition="in" filter="checkerboard(across)">
                                      <p:cBhvr>
                                        <p:cTn id="189" dur="2000"/>
                                        <p:tgtEl>
                                          <p:spTgt spid="1980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0418" grpId="0" animBg="1"/>
      <p:bldP spid="1980419" grpId="0" animBg="1"/>
      <p:bldP spid="1980420" grpId="0"/>
      <p:bldP spid="1980429" grpId="0" animBg="1"/>
      <p:bldP spid="1980430" grpId="0" animBg="1"/>
      <p:bldP spid="1980444" grpId="0" animBg="1"/>
      <p:bldP spid="1980445" grpId="0" animBg="1"/>
      <p:bldP spid="1980445" grpId="1" animBg="1"/>
      <p:bldP spid="1980446" grpId="0" animBg="1"/>
      <p:bldP spid="1980447" grpId="0" animBg="1"/>
      <p:bldP spid="1980447" grpId="1" animBg="1"/>
      <p:bldP spid="1980447" grpId="2" animBg="1"/>
      <p:bldP spid="1980448" grpId="0" animBg="1"/>
      <p:bldP spid="1980449" grpId="0" animBg="1"/>
      <p:bldP spid="1980449" grpId="1" animBg="1"/>
      <p:bldP spid="1980450" grpId="0" animBg="1"/>
      <p:bldP spid="1980450" grpId="1" animBg="1"/>
      <p:bldP spid="1980450" grpId="2" animBg="1"/>
      <p:bldP spid="1980450" grpId="3" animBg="1"/>
      <p:bldP spid="1980451" grpId="0" animBg="1"/>
      <p:bldP spid="1980451" grpId="1" animBg="1"/>
      <p:bldP spid="1980451" grpId="2" animBg="1"/>
      <p:bldP spid="1980452" grpId="0" animBg="1"/>
      <p:bldP spid="1980466" grpId="0" animBg="1"/>
      <p:bldP spid="1980466" grpId="1" animBg="1"/>
      <p:bldP spid="1980467" grpId="0" animBg="1"/>
      <p:bldP spid="1980467" grpId="1" animBg="1"/>
      <p:bldP spid="1980467" grpId="2" animBg="1"/>
      <p:bldP spid="1980468" grpId="0" animBg="1"/>
      <p:bldP spid="1980469" grpId="0" animBg="1"/>
      <p:bldP spid="1980470" grpId="0" animBg="1"/>
      <p:bldP spid="1980470" grpId="1" animBg="1"/>
      <p:bldP spid="1980470" grpId="2" animBg="1"/>
      <p:bldP spid="1980472" grpId="0"/>
      <p:bldP spid="1980476" grpId="0" animBg="1"/>
      <p:bldP spid="1980477" grpId="0" animBg="1"/>
      <p:bldP spid="19804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0" y="249661"/>
            <a:ext cx="9144000" cy="1142999"/>
          </a:xfrm>
        </p:spPr>
        <p:txBody>
          <a:bodyPr/>
          <a:lstStyle/>
          <a:p>
            <a:pPr eaLnBrk="1" hangingPunct="1"/>
            <a:r>
              <a:rPr lang="en-US" altLang="zh-TW" sz="3200" dirty="0" smtClean="0">
                <a:latin typeface="Arial" charset="0"/>
              </a:rPr>
              <a:t>Hypotheses &amp; Experimental Protocol                  in </a:t>
            </a:r>
            <a:r>
              <a:rPr lang="en-US" altLang="zh-TW" sz="3200" dirty="0">
                <a:latin typeface="Arial" charset="0"/>
              </a:rPr>
              <a:t>A</a:t>
            </a:r>
            <a:r>
              <a:rPr lang="en-US" altLang="zh-TW" sz="3200" dirty="0" smtClean="0">
                <a:latin typeface="Arial" charset="0"/>
              </a:rPr>
              <a:t>ddition</a:t>
            </a:r>
            <a:endParaRPr lang="zh-TW" altLang="en-US" dirty="0" smtClean="0"/>
          </a:p>
        </p:txBody>
      </p:sp>
      <p:sp>
        <p:nvSpPr>
          <p:cNvPr id="19459" name="內容版面配置區 2"/>
          <p:cNvSpPr>
            <a:spLocks noGrp="1"/>
          </p:cNvSpPr>
          <p:nvPr>
            <p:ph idx="1"/>
          </p:nvPr>
        </p:nvSpPr>
        <p:spPr>
          <a:xfrm>
            <a:off x="457653" y="1880091"/>
            <a:ext cx="8228694" cy="4245914"/>
          </a:xfrm>
        </p:spPr>
        <p:txBody>
          <a:bodyPr/>
          <a:lstStyle/>
          <a:p>
            <a:pPr eaLnBrk="1" hangingPunct="1"/>
            <a:r>
              <a:rPr lang="en-US" altLang="zh-TW" dirty="0" err="1" smtClean="0"/>
              <a:t>Neuro</a:t>
            </a:r>
            <a:r>
              <a:rPr lang="en-US" altLang="zh-TW" dirty="0" smtClean="0"/>
              <a:t>-inflammation worsen progress and </a:t>
            </a:r>
            <a:r>
              <a:rPr lang="en-US" altLang="zh-TW" dirty="0" err="1" smtClean="0"/>
              <a:t>neurodegeneration</a:t>
            </a:r>
            <a:endParaRPr lang="en-US" altLang="zh-TW" dirty="0" smtClean="0"/>
          </a:p>
          <a:p>
            <a:pPr eaLnBrk="1" hangingPunct="1"/>
            <a:endParaRPr lang="en-US" altLang="zh-TW" dirty="0" smtClean="0"/>
          </a:p>
          <a:p>
            <a:pPr eaLnBrk="1" hangingPunct="1"/>
            <a:endParaRPr lang="zh-TW" altLang="zh-TW" dirty="0" smtClean="0"/>
          </a:p>
          <a:p>
            <a:pPr eaLnBrk="1" hangingPunct="1"/>
            <a:r>
              <a:rPr lang="en-US" altLang="zh-TW" dirty="0" err="1" smtClean="0"/>
              <a:t>Neurondegeneration</a:t>
            </a:r>
            <a:r>
              <a:rPr lang="en-US" altLang="zh-TW" dirty="0" smtClean="0"/>
              <a:t> causing the etiology and progress of mental illness</a:t>
            </a:r>
            <a:endParaRPr lang="zh-TW" altLang="zh-TW" dirty="0" smtClean="0"/>
          </a:p>
          <a:p>
            <a:pPr eaLnBrk="1" hangingPunct="1"/>
            <a:endParaRPr lang="zh-TW" altLang="en-US" dirty="0" smtClean="0"/>
          </a:p>
        </p:txBody>
      </p:sp>
      <p:sp>
        <p:nvSpPr>
          <p:cNvPr id="4" name="投影片編號版面配置區 3"/>
          <p:cNvSpPr>
            <a:spLocks noGrp="1"/>
          </p:cNvSpPr>
          <p:nvPr>
            <p:ph type="sldNum" sz="quarter" idx="12"/>
          </p:nvPr>
        </p:nvSpPr>
        <p:spPr/>
        <p:txBody>
          <a:bodyPr/>
          <a:lstStyle/>
          <a:p>
            <a:pPr>
              <a:defRPr/>
            </a:pPr>
            <a:fld id="{B7A31DE8-B221-4F0D-AADD-1372A51DEC15}" type="slidenum">
              <a:rPr lang="zh-TW" altLang="en-US" smtClean="0"/>
              <a:pPr>
                <a:defRPr/>
              </a:pPr>
              <a:t>15</a:t>
            </a:fld>
            <a:endParaRPr lang="en-US" altLang="zh-TW"/>
          </a:p>
        </p:txBody>
      </p:sp>
    </p:spTree>
    <p:extLst>
      <p:ext uri="{BB962C8B-B14F-4D97-AF65-F5344CB8AC3E}">
        <p14:creationId xmlns:p14="http://schemas.microsoft.com/office/powerpoint/2010/main" xmlns="" val="2302152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p:cNvSpPr>
            <a:spLocks noGrp="1"/>
          </p:cNvSpPr>
          <p:nvPr>
            <p:ph type="title"/>
          </p:nvPr>
        </p:nvSpPr>
        <p:spPr/>
        <p:txBody>
          <a:bodyPr rtlCol="0">
            <a:normAutofit fontScale="90000"/>
          </a:bodyPr>
          <a:lstStyle/>
          <a:p>
            <a:pPr eaLnBrk="1" fontAlgn="auto" hangingPunct="1">
              <a:spcAft>
                <a:spcPts val="0"/>
              </a:spcAft>
              <a:defRPr/>
            </a:pPr>
            <a:r>
              <a:rPr lang="en-US" altLang="zh-TW" sz="3600" dirty="0" smtClean="0">
                <a:latin typeface="Arial" charset="0"/>
                <a:ea typeface="新細明體" pitchFamily="18" charset="-120"/>
                <a:cs typeface="Arial" charset="0"/>
              </a:rPr>
              <a:t>Treatment of </a:t>
            </a:r>
            <a:r>
              <a:rPr lang="en-US" altLang="zh-TW" sz="3600" dirty="0" err="1" smtClean="0">
                <a:latin typeface="Arial" charset="0"/>
                <a:ea typeface="新細明體" pitchFamily="18" charset="-120"/>
                <a:cs typeface="Arial" charset="0"/>
              </a:rPr>
              <a:t>Neurodegeneration</a:t>
            </a:r>
            <a:r>
              <a:rPr lang="en-US" altLang="zh-TW" sz="3600" dirty="0" smtClean="0">
                <a:latin typeface="Arial" charset="0"/>
                <a:ea typeface="新細明體" pitchFamily="18" charset="-120"/>
                <a:cs typeface="Arial" charset="0"/>
              </a:rPr>
              <a:t> disease </a:t>
            </a:r>
            <a:endParaRPr lang="zh-TW" altLang="en-US" dirty="0" smtClean="0"/>
          </a:p>
        </p:txBody>
      </p:sp>
      <p:sp>
        <p:nvSpPr>
          <p:cNvPr id="6147" name="內容版面配置區 11"/>
          <p:cNvSpPr>
            <a:spLocks noGrp="1"/>
          </p:cNvSpPr>
          <p:nvPr>
            <p:ph idx="1"/>
          </p:nvPr>
        </p:nvSpPr>
        <p:spPr>
          <a:xfrm>
            <a:off x="457653" y="1599860"/>
            <a:ext cx="7376825" cy="4526145"/>
          </a:xfrm>
        </p:spPr>
        <p:txBody>
          <a:bodyPr/>
          <a:lstStyle/>
          <a:p>
            <a:pPr eaLnBrk="1" hangingPunct="1"/>
            <a:endParaRPr lang="en-US" altLang="zh-TW" dirty="0" smtClean="0">
              <a:ea typeface="新細明體" charset="-120"/>
            </a:endParaRPr>
          </a:p>
          <a:p>
            <a:pPr eaLnBrk="1" hangingPunct="1"/>
            <a:r>
              <a:rPr lang="en-US" altLang="zh-TW" dirty="0" smtClean="0">
                <a:latin typeface="Arial" charset="0"/>
                <a:ea typeface="新細明體" charset="-120"/>
              </a:rPr>
              <a:t>Current therapy treatment symptom or slowing or inhibiting the progress</a:t>
            </a:r>
            <a:endParaRPr lang="en-US" altLang="zh-TW" dirty="0" smtClean="0">
              <a:ea typeface="新細明體" charset="-120"/>
            </a:endParaRPr>
          </a:p>
          <a:p>
            <a:pPr eaLnBrk="1" hangingPunct="1">
              <a:buFont typeface="Wingdings" pitchFamily="2" charset="2"/>
              <a:buChar char="l"/>
            </a:pPr>
            <a:endParaRPr lang="en-US" altLang="zh-TW" dirty="0" smtClean="0">
              <a:ea typeface="新細明體" charset="-120"/>
            </a:endParaRPr>
          </a:p>
          <a:p>
            <a:pPr eaLnBrk="1" hangingPunct="1"/>
            <a:endParaRPr lang="en-US" altLang="zh-TW" dirty="0" smtClean="0">
              <a:ea typeface="新細明體" charset="-120"/>
            </a:endParaRPr>
          </a:p>
          <a:p>
            <a:pPr eaLnBrk="1" hangingPunct="1"/>
            <a:r>
              <a:rPr lang="en-US" altLang="zh-TW" dirty="0" smtClean="0">
                <a:ea typeface="新細明體" charset="-120"/>
              </a:rPr>
              <a:t>Development of novel therapy for central and peripheral diseases </a:t>
            </a:r>
          </a:p>
          <a:p>
            <a:pPr eaLnBrk="1" hangingPunct="1"/>
            <a:endParaRPr lang="zh-TW" altLang="en-US" dirty="0" smtClean="0"/>
          </a:p>
        </p:txBody>
      </p:sp>
      <p:sp>
        <p:nvSpPr>
          <p:cNvPr id="21506" name="投影片編號版面配置區 1"/>
          <p:cNvSpPr>
            <a:spLocks noGrp="1"/>
          </p:cNvSpPr>
          <p:nvPr>
            <p:ph type="sldNum" sz="quarter" idx="12"/>
          </p:nvPr>
        </p:nvSpPr>
        <p:spPr/>
        <p:txBody>
          <a:bodyPr/>
          <a:lstStyle/>
          <a:p>
            <a:pPr>
              <a:defRPr/>
            </a:pPr>
            <a:fld id="{CF04ED21-9241-4D9B-BD94-12D9E982A1F5}" type="slidenum">
              <a:rPr lang="en-US" altLang="zh-TW"/>
              <a:pPr>
                <a:defRPr/>
              </a:pPr>
              <a:t>16</a:t>
            </a:fld>
            <a:endParaRPr lang="en-US" altLang="zh-TW" dirty="0"/>
          </a:p>
        </p:txBody>
      </p:sp>
      <p:sp>
        <p:nvSpPr>
          <p:cNvPr id="6149" name="文字方塊 2"/>
          <p:cNvSpPr txBox="1">
            <a:spLocks noChangeArrowheads="1"/>
          </p:cNvSpPr>
          <p:nvPr/>
        </p:nvSpPr>
        <p:spPr bwMode="auto">
          <a:xfrm>
            <a:off x="475778" y="400815"/>
            <a:ext cx="8192444" cy="1153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endParaRPr lang="zh-TW" altLang="en-US" sz="3200">
              <a:solidFill>
                <a:srgbClr val="FFFF00"/>
              </a:solidFill>
              <a:latin typeface="Arial" charset="0"/>
              <a:cs typeface="Arial" charset="0"/>
            </a:endParaRPr>
          </a:p>
        </p:txBody>
      </p:sp>
    </p:spTree>
    <p:extLst>
      <p:ext uri="{BB962C8B-B14F-4D97-AF65-F5344CB8AC3E}">
        <p14:creationId xmlns:p14="http://schemas.microsoft.com/office/powerpoint/2010/main" xmlns="" val="364800291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1"/>
          <p:cNvSpPr>
            <a:spLocks noGrp="1"/>
          </p:cNvSpPr>
          <p:nvPr>
            <p:ph type="title"/>
          </p:nvPr>
        </p:nvSpPr>
        <p:spPr/>
        <p:txBody>
          <a:bodyPr/>
          <a:lstStyle/>
          <a:p>
            <a:pPr eaLnBrk="1" hangingPunct="1"/>
            <a:r>
              <a:rPr lang="en-US" altLang="zh-TW" sz="3600" smtClean="0">
                <a:latin typeface="Arial" charset="0"/>
              </a:rPr>
              <a:t>Research Aims</a:t>
            </a:r>
            <a:endParaRPr lang="zh-TW" altLang="en-US" smtClean="0"/>
          </a:p>
        </p:txBody>
      </p:sp>
      <p:sp>
        <p:nvSpPr>
          <p:cNvPr id="23555" name="內容版面配置區 12"/>
          <p:cNvSpPr>
            <a:spLocks noGrp="1"/>
          </p:cNvSpPr>
          <p:nvPr>
            <p:ph idx="1"/>
          </p:nvPr>
        </p:nvSpPr>
        <p:spPr>
          <a:xfrm>
            <a:off x="457653" y="1309440"/>
            <a:ext cx="8391818" cy="4816565"/>
          </a:xfrm>
        </p:spPr>
        <p:txBody>
          <a:bodyPr/>
          <a:lstStyle/>
          <a:p>
            <a:pPr eaLnBrk="1" hangingPunct="1">
              <a:defRPr/>
            </a:pPr>
            <a:r>
              <a:rPr lang="en-US" altLang="zh-TW" dirty="0" smtClean="0">
                <a:latin typeface="Arial" charset="0"/>
                <a:cs typeface="Arial" charset="0"/>
              </a:rPr>
              <a:t>Analysis of plasma cytokine and BDNF levels</a:t>
            </a:r>
          </a:p>
          <a:p>
            <a:pPr lvl="1" eaLnBrk="1" hangingPunct="1">
              <a:defRPr/>
            </a:pPr>
            <a:r>
              <a:rPr lang="en-US" altLang="zh-TW" sz="1800" dirty="0" smtClean="0">
                <a:latin typeface="Arial" charset="0"/>
                <a:cs typeface="Arial" charset="0"/>
              </a:rPr>
              <a:t>Cytokine through BBB and correlation of BDNF in central and plasma</a:t>
            </a:r>
            <a:endParaRPr lang="zh-TW" altLang="zh-TW" sz="1800" dirty="0" smtClean="0">
              <a:latin typeface="Arial" charset="0"/>
              <a:cs typeface="Arial" charset="0"/>
            </a:endParaRPr>
          </a:p>
          <a:p>
            <a:pPr marL="0" lvl="1" indent="0" algn="r" eaLnBrk="1" hangingPunct="1">
              <a:buFont typeface="Arial" charset="0"/>
              <a:buNone/>
              <a:defRPr/>
            </a:pPr>
            <a:r>
              <a:rPr lang="en-US" altLang="zh-TW" sz="1400" dirty="0" smtClean="0">
                <a:latin typeface="Arial" charset="0"/>
                <a:ea typeface="新細明體" pitchFamily="18" charset="-120"/>
                <a:cs typeface="Arial" charset="0"/>
              </a:rPr>
              <a:t>(</a:t>
            </a:r>
            <a:r>
              <a:rPr lang="en-US" altLang="zh-TW" sz="1400" dirty="0" err="1" smtClean="0">
                <a:latin typeface="Arial" charset="0"/>
                <a:ea typeface="新細明體" pitchFamily="18" charset="-120"/>
                <a:cs typeface="Arial" charset="0"/>
              </a:rPr>
              <a:t>Laske</a:t>
            </a:r>
            <a:r>
              <a:rPr lang="en-US" altLang="zh-TW" sz="1400" dirty="0" smtClean="0">
                <a:latin typeface="Arial" charset="0"/>
                <a:ea typeface="新細明體" pitchFamily="18" charset="-120"/>
                <a:cs typeface="Arial" charset="0"/>
              </a:rPr>
              <a:t>, 2006)</a:t>
            </a:r>
          </a:p>
          <a:p>
            <a:pPr eaLnBrk="1" hangingPunct="1">
              <a:defRPr/>
            </a:pPr>
            <a:endParaRPr lang="en-US" altLang="zh-TW" dirty="0" smtClean="0">
              <a:latin typeface="Arial" charset="0"/>
              <a:cs typeface="Arial" charset="0"/>
            </a:endParaRPr>
          </a:p>
          <a:p>
            <a:pPr eaLnBrk="1" hangingPunct="1">
              <a:defRPr/>
            </a:pPr>
            <a:r>
              <a:rPr lang="en-US" altLang="zh-TW" dirty="0" smtClean="0">
                <a:latin typeface="Arial" charset="0"/>
                <a:cs typeface="Arial" charset="0"/>
              </a:rPr>
              <a:t>The relationship of plasma cytokine, BDNF levels with heroin dependent</a:t>
            </a:r>
            <a:endParaRPr lang="zh-TW" altLang="zh-TW" dirty="0" smtClean="0">
              <a:latin typeface="Arial" charset="0"/>
              <a:cs typeface="Arial" charset="0"/>
            </a:endParaRPr>
          </a:p>
          <a:p>
            <a:pPr eaLnBrk="1" hangingPunct="1">
              <a:defRPr/>
            </a:pPr>
            <a:endParaRPr lang="en-US" altLang="zh-TW" dirty="0" smtClean="0">
              <a:latin typeface="Arial" charset="0"/>
              <a:cs typeface="Arial" charset="0"/>
            </a:endParaRPr>
          </a:p>
          <a:p>
            <a:pPr eaLnBrk="1" hangingPunct="1">
              <a:defRPr/>
            </a:pPr>
            <a:r>
              <a:rPr lang="en-US" altLang="zh-TW" dirty="0" err="1" smtClean="0">
                <a:latin typeface="Arial" charset="0"/>
                <a:cs typeface="Arial" charset="0"/>
              </a:rPr>
              <a:t>Memantine</a:t>
            </a:r>
            <a:r>
              <a:rPr lang="en-US" altLang="zh-TW" dirty="0" smtClean="0">
                <a:latin typeface="Arial" charset="0"/>
                <a:cs typeface="Arial" charset="0"/>
              </a:rPr>
              <a:t> and DM development of </a:t>
            </a:r>
            <a:r>
              <a:rPr lang="en-US" altLang="zh-TW" dirty="0" err="1" smtClean="0">
                <a:latin typeface="Arial" charset="0"/>
                <a:cs typeface="Arial" charset="0"/>
              </a:rPr>
              <a:t>neuroprotective</a:t>
            </a:r>
            <a:r>
              <a:rPr lang="en-US" altLang="zh-TW" dirty="0" smtClean="0">
                <a:latin typeface="Arial" charset="0"/>
                <a:cs typeface="Arial" charset="0"/>
              </a:rPr>
              <a:t> and neurogenesis therapy</a:t>
            </a:r>
            <a:r>
              <a:rPr lang="en-US" altLang="zh-TW" b="1" dirty="0" smtClean="0">
                <a:latin typeface="Arial" charset="0"/>
                <a:cs typeface="Arial" charset="0"/>
              </a:rPr>
              <a:t> </a:t>
            </a:r>
            <a:endParaRPr lang="zh-TW" altLang="zh-TW" dirty="0" smtClean="0">
              <a:latin typeface="Arial" charset="0"/>
              <a:cs typeface="Arial" charset="0"/>
            </a:endParaRPr>
          </a:p>
          <a:p>
            <a:pPr eaLnBrk="1" hangingPunct="1">
              <a:defRPr/>
            </a:pPr>
            <a:endParaRPr lang="zh-TW" altLang="en-US" dirty="0" smtClean="0">
              <a:latin typeface="Arial" charset="0"/>
              <a:cs typeface="Arial" charset="0"/>
            </a:endParaRPr>
          </a:p>
        </p:txBody>
      </p:sp>
      <p:sp>
        <p:nvSpPr>
          <p:cNvPr id="52226" name="投影片編號版面配置區 3"/>
          <p:cNvSpPr>
            <a:spLocks noGrp="1"/>
          </p:cNvSpPr>
          <p:nvPr>
            <p:ph type="sldNum" sz="quarter" idx="12"/>
          </p:nvPr>
        </p:nvSpPr>
        <p:spPr>
          <a:xfrm>
            <a:off x="8341975" y="6356983"/>
            <a:ext cx="344373" cy="365148"/>
          </a:xfrm>
        </p:spPr>
        <p:txBody>
          <a:bodyPr/>
          <a:lstStyle/>
          <a:p>
            <a:pPr>
              <a:defRPr/>
            </a:pPr>
            <a:fld id="{D6A2C538-0195-4725-9657-1183FB385ABB}" type="slidenum">
              <a:rPr lang="en-US" altLang="zh-TW" smtClean="0"/>
              <a:pPr>
                <a:defRPr/>
              </a:pPr>
              <a:t>17</a:t>
            </a:fld>
            <a:endParaRPr lang="en-US" altLang="zh-TW" dirty="0"/>
          </a:p>
        </p:txBody>
      </p:sp>
    </p:spTree>
    <p:extLst>
      <p:ext uri="{BB962C8B-B14F-4D97-AF65-F5344CB8AC3E}">
        <p14:creationId xmlns:p14="http://schemas.microsoft.com/office/powerpoint/2010/main" xmlns="" val="213137367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2"/>
          <p:cNvSpPr>
            <a:spLocks noGrp="1"/>
          </p:cNvSpPr>
          <p:nvPr>
            <p:ph type="ctrTitle"/>
          </p:nvPr>
        </p:nvSpPr>
        <p:spPr>
          <a:xfrm>
            <a:off x="0" y="2043135"/>
            <a:ext cx="9144000" cy="1633828"/>
          </a:xfrm>
        </p:spPr>
        <p:txBody>
          <a:bodyPr/>
          <a:lstStyle/>
          <a:p>
            <a:r>
              <a:rPr lang="en-US" altLang="zh-TW" sz="3600" smtClean="0">
                <a:latin typeface="Arial" charset="0"/>
                <a:ea typeface="新細明體" charset="-120"/>
                <a:cs typeface="Arial" charset="0"/>
              </a:rPr>
              <a:t>The relationship between inflammation and opioid dependence</a:t>
            </a:r>
            <a:endParaRPr lang="zh-TW" altLang="en-US" sz="3600" smtClean="0">
              <a:latin typeface="Arial" charset="0"/>
              <a:ea typeface="新細明體" charset="-120"/>
              <a:cs typeface="Arial" charset="0"/>
            </a:endParaRPr>
          </a:p>
        </p:txBody>
      </p:sp>
      <p:sp>
        <p:nvSpPr>
          <p:cNvPr id="63491"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r">
              <a:spcBef>
                <a:spcPct val="0"/>
              </a:spcBef>
              <a:buFontTx/>
              <a:buNone/>
            </a:pPr>
            <a:fld id="{A9802942-83EE-449C-8308-19ECEB11791C}" type="slidenum">
              <a:rPr lang="en-US" altLang="zh-TW" sz="1400" b="0" smtClean="0">
                <a:solidFill>
                  <a:schemeClr val="tx1"/>
                </a:solidFill>
                <a:latin typeface="Times" pitchFamily="18" charset="0"/>
                <a:ea typeface="新細明體" charset="-120"/>
              </a:rPr>
              <a:pPr algn="r">
                <a:spcBef>
                  <a:spcPct val="0"/>
                </a:spcBef>
                <a:buFontTx/>
                <a:buNone/>
              </a:pPr>
              <a:t>18</a:t>
            </a:fld>
            <a:endParaRPr lang="en-US" altLang="zh-TW" sz="1400" b="0" smtClean="0">
              <a:solidFill>
                <a:schemeClr val="tx1"/>
              </a:solidFill>
              <a:latin typeface="Times" pitchFamily="18" charset="0"/>
              <a:ea typeface="新細明體" charset="-120"/>
            </a:endParaRPr>
          </a:p>
        </p:txBody>
      </p:sp>
    </p:spTree>
    <p:extLst>
      <p:ext uri="{BB962C8B-B14F-4D97-AF65-F5344CB8AC3E}">
        <p14:creationId xmlns:p14="http://schemas.microsoft.com/office/powerpoint/2010/main" xmlns="" val="2607525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2"/>
          <p:cNvSpPr>
            <a:spLocks noGrp="1"/>
          </p:cNvSpPr>
          <p:nvPr>
            <p:ph type="ctrTitle"/>
          </p:nvPr>
        </p:nvSpPr>
        <p:spPr>
          <a:xfrm>
            <a:off x="729527" y="1798570"/>
            <a:ext cx="7772551" cy="1470785"/>
          </a:xfrm>
        </p:spPr>
        <p:txBody>
          <a:bodyPr/>
          <a:lstStyle/>
          <a:p>
            <a:r>
              <a:rPr lang="en-US" altLang="zh-TW" smtClean="0">
                <a:solidFill>
                  <a:schemeClr val="bg1"/>
                </a:solidFill>
                <a:latin typeface="Arial" charset="0"/>
                <a:ea typeface="新細明體" charset="-120"/>
                <a:cs typeface="Arial" charset="0"/>
              </a:rPr>
              <a:t>Animal data</a:t>
            </a:r>
            <a:endParaRPr lang="zh-TW" altLang="en-US" smtClean="0">
              <a:solidFill>
                <a:schemeClr val="bg1"/>
              </a:solidFill>
              <a:latin typeface="Arial" charset="0"/>
              <a:ea typeface="新細明體" charset="-120"/>
              <a:cs typeface="Arial" charset="0"/>
            </a:endParaRPr>
          </a:p>
        </p:txBody>
      </p:sp>
      <p:sp>
        <p:nvSpPr>
          <p:cNvPr id="64515" name="副標題 3"/>
          <p:cNvSpPr>
            <a:spLocks noGrp="1"/>
          </p:cNvSpPr>
          <p:nvPr>
            <p:ph type="subTitle" idx="1"/>
          </p:nvPr>
        </p:nvSpPr>
        <p:spPr>
          <a:xfrm>
            <a:off x="1382022" y="3265958"/>
            <a:ext cx="6646361" cy="1662699"/>
          </a:xfrm>
        </p:spPr>
        <p:txBody>
          <a:bodyPr/>
          <a:lstStyle/>
          <a:p>
            <a:r>
              <a:rPr lang="en-US" altLang="zh-TW" dirty="0" smtClean="0">
                <a:solidFill>
                  <a:srgbClr val="FFFF00"/>
                </a:solidFill>
                <a:latin typeface="Arial" charset="0"/>
                <a:ea typeface="新細明體" charset="-120"/>
                <a:cs typeface="Arial" charset="0"/>
              </a:rPr>
              <a:t>Morphine addiction behavior model</a:t>
            </a:r>
          </a:p>
          <a:p>
            <a:r>
              <a:rPr lang="en-US" altLang="zh-TW" dirty="0" smtClean="0">
                <a:solidFill>
                  <a:srgbClr val="FFFF00"/>
                </a:solidFill>
                <a:latin typeface="Arial" charset="0"/>
                <a:ea typeface="新細明體" charset="-120"/>
                <a:cs typeface="Arial" charset="0"/>
              </a:rPr>
              <a:t>(Condition Place Preference: CPP)</a:t>
            </a:r>
            <a:endParaRPr lang="zh-TW" altLang="en-US" dirty="0" smtClean="0">
              <a:solidFill>
                <a:srgbClr val="FFFF00"/>
              </a:solidFill>
              <a:latin typeface="Arial" charset="0"/>
              <a:ea typeface="新細明體" charset="-120"/>
              <a:cs typeface="Arial" charset="0"/>
            </a:endParaRPr>
          </a:p>
        </p:txBody>
      </p:sp>
      <p:sp>
        <p:nvSpPr>
          <p:cNvPr id="64516"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r">
              <a:spcBef>
                <a:spcPct val="0"/>
              </a:spcBef>
              <a:buFontTx/>
              <a:buNone/>
            </a:pPr>
            <a:fld id="{4358D9D6-5E9F-499F-AF63-9553F48D51F2}" type="slidenum">
              <a:rPr lang="en-US" altLang="zh-TW" sz="1400" b="0" smtClean="0">
                <a:solidFill>
                  <a:schemeClr val="tx1"/>
                </a:solidFill>
                <a:latin typeface="Times" pitchFamily="18" charset="0"/>
                <a:ea typeface="新細明體" charset="-120"/>
              </a:rPr>
              <a:pPr algn="r">
                <a:spcBef>
                  <a:spcPct val="0"/>
                </a:spcBef>
                <a:buFontTx/>
                <a:buNone/>
              </a:pPr>
              <a:t>19</a:t>
            </a:fld>
            <a:endParaRPr lang="en-US" altLang="zh-TW" sz="1400" b="0" smtClean="0">
              <a:solidFill>
                <a:schemeClr val="tx1"/>
              </a:solidFill>
              <a:latin typeface="Times" pitchFamily="18" charset="0"/>
              <a:ea typeface="新細明體" charset="-120"/>
            </a:endParaRPr>
          </a:p>
        </p:txBody>
      </p:sp>
    </p:spTree>
    <p:extLst>
      <p:ext uri="{BB962C8B-B14F-4D97-AF65-F5344CB8AC3E}">
        <p14:creationId xmlns:p14="http://schemas.microsoft.com/office/powerpoint/2010/main" xmlns="" val="1450414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a:xfrm>
            <a:off x="179512" y="249664"/>
            <a:ext cx="8964487" cy="1142999"/>
          </a:xfrm>
        </p:spPr>
        <p:txBody>
          <a:bodyPr/>
          <a:lstStyle/>
          <a:p>
            <a:pPr eaLnBrk="1" hangingPunct="1"/>
            <a:r>
              <a:rPr lang="en-US" altLang="zh-TW" sz="3600" dirty="0" err="1" smtClean="0">
                <a:latin typeface="Arial" charset="0"/>
                <a:ea typeface="新細明體" pitchFamily="18" charset="-120"/>
                <a:cs typeface="Arial" charset="0"/>
              </a:rPr>
              <a:t>Neurodegeneration</a:t>
            </a:r>
            <a:r>
              <a:rPr lang="en-US" altLang="zh-TW" sz="3600" dirty="0" smtClean="0">
                <a:latin typeface="Arial" charset="0"/>
                <a:ea typeface="新細明體" pitchFamily="18" charset="-120"/>
                <a:cs typeface="Arial" charset="0"/>
              </a:rPr>
              <a:t> in Mental Illnesses</a:t>
            </a:r>
            <a:endParaRPr lang="zh-TW" altLang="en-US" sz="3600" dirty="0" smtClean="0">
              <a:latin typeface="Arial" charset="0"/>
              <a:ea typeface="新細明體" pitchFamily="18" charset="-120"/>
              <a:cs typeface="Arial" charset="0"/>
            </a:endParaRPr>
          </a:p>
        </p:txBody>
      </p:sp>
      <p:sp>
        <p:nvSpPr>
          <p:cNvPr id="4099" name="內容版面配置區 2"/>
          <p:cNvSpPr>
            <a:spLocks noGrp="1"/>
          </p:cNvSpPr>
          <p:nvPr>
            <p:ph idx="1"/>
          </p:nvPr>
        </p:nvSpPr>
        <p:spPr>
          <a:xfrm>
            <a:off x="457655" y="1556792"/>
            <a:ext cx="7930769" cy="4104456"/>
          </a:xfrm>
        </p:spPr>
        <p:txBody>
          <a:bodyPr/>
          <a:lstStyle/>
          <a:p>
            <a:pPr eaLnBrk="1" hangingPunct="1">
              <a:lnSpc>
                <a:spcPct val="150000"/>
              </a:lnSpc>
            </a:pPr>
            <a:r>
              <a:rPr lang="en-US" altLang="zh-TW" dirty="0" smtClean="0">
                <a:latin typeface="Arial" charset="0"/>
                <a:ea typeface="新細明體" pitchFamily="18" charset="-120"/>
                <a:cs typeface="Arial" charset="0"/>
              </a:rPr>
              <a:t>Schizophrenia</a:t>
            </a:r>
          </a:p>
          <a:p>
            <a:pPr eaLnBrk="1" hangingPunct="1">
              <a:lnSpc>
                <a:spcPct val="150000"/>
              </a:lnSpc>
            </a:pPr>
            <a:r>
              <a:rPr lang="en-US" altLang="zh-TW" dirty="0" smtClean="0">
                <a:latin typeface="Arial" charset="0"/>
                <a:ea typeface="新細明體" pitchFamily="18" charset="-120"/>
                <a:cs typeface="Arial" charset="0"/>
              </a:rPr>
              <a:t>Bipolar disorders</a:t>
            </a:r>
          </a:p>
          <a:p>
            <a:pPr eaLnBrk="1" hangingPunct="1">
              <a:lnSpc>
                <a:spcPct val="150000"/>
              </a:lnSpc>
            </a:pPr>
            <a:r>
              <a:rPr lang="en-US" altLang="zh-TW" dirty="0" smtClean="0">
                <a:latin typeface="Arial" charset="0"/>
                <a:ea typeface="新細明體" pitchFamily="18" charset="-120"/>
                <a:cs typeface="Arial" charset="0"/>
              </a:rPr>
              <a:t>Substance </a:t>
            </a:r>
            <a:r>
              <a:rPr lang="en-US" altLang="zh-TW" smtClean="0">
                <a:latin typeface="Arial" charset="0"/>
                <a:ea typeface="新細明體" pitchFamily="18" charset="-120"/>
                <a:cs typeface="Arial" charset="0"/>
              </a:rPr>
              <a:t>use disorders (</a:t>
            </a:r>
            <a:r>
              <a:rPr lang="en-US" altLang="zh-TW" dirty="0" smtClean="0">
                <a:latin typeface="Arial" charset="0"/>
                <a:ea typeface="新細明體" pitchFamily="18" charset="-120"/>
                <a:cs typeface="Arial" charset="0"/>
              </a:rPr>
              <a:t>alcohol)</a:t>
            </a:r>
          </a:p>
          <a:p>
            <a:pPr eaLnBrk="1" hangingPunct="1">
              <a:lnSpc>
                <a:spcPct val="150000"/>
              </a:lnSpc>
            </a:pPr>
            <a:r>
              <a:rPr lang="en-US" altLang="zh-TW" dirty="0" smtClean="0">
                <a:solidFill>
                  <a:srgbClr val="FFFF00"/>
                </a:solidFill>
                <a:latin typeface="Arial" charset="0"/>
                <a:ea typeface="新細明體" pitchFamily="18" charset="-120"/>
                <a:cs typeface="Arial" charset="0"/>
              </a:rPr>
              <a:t>Anxiety disorders?</a:t>
            </a:r>
          </a:p>
          <a:p>
            <a:pPr eaLnBrk="1" hangingPunct="1">
              <a:lnSpc>
                <a:spcPct val="150000"/>
              </a:lnSpc>
            </a:pPr>
            <a:r>
              <a:rPr lang="en-US" altLang="zh-TW" dirty="0" smtClean="0">
                <a:solidFill>
                  <a:srgbClr val="FFFF00"/>
                </a:solidFill>
                <a:latin typeface="Arial" charset="0"/>
                <a:ea typeface="新細明體" pitchFamily="18" charset="-120"/>
                <a:cs typeface="Arial" charset="0"/>
              </a:rPr>
              <a:t>Personality disorders?</a:t>
            </a:r>
            <a:endParaRPr lang="zh-TW" altLang="en-US" dirty="0" smtClean="0">
              <a:solidFill>
                <a:srgbClr val="FFFF00"/>
              </a:solidFill>
              <a:latin typeface="Arial" charset="0"/>
              <a:ea typeface="新細明體" pitchFamily="18" charset="-120"/>
              <a:cs typeface="Arial" charset="0"/>
            </a:endParaRPr>
          </a:p>
        </p:txBody>
      </p:sp>
      <p:sp>
        <p:nvSpPr>
          <p:cNvPr id="4" name="投影片編號版面配置區 3"/>
          <p:cNvSpPr>
            <a:spLocks noGrp="1"/>
          </p:cNvSpPr>
          <p:nvPr>
            <p:ph type="sldNum" sz="quarter" idx="12"/>
          </p:nvPr>
        </p:nvSpPr>
        <p:spPr/>
        <p:txBody>
          <a:bodyPr/>
          <a:lstStyle/>
          <a:p>
            <a:pPr>
              <a:defRPr/>
            </a:pPr>
            <a:fld id="{0DCBF380-ADC0-4500-9B88-2538580D4A34}" type="slidenum">
              <a:rPr lang="zh-TW" altLang="en-US" smtClean="0">
                <a:solidFill>
                  <a:prstClr val="black">
                    <a:tint val="75000"/>
                  </a:prstClr>
                </a:solidFill>
              </a:rPr>
              <a:pPr>
                <a:defRPr/>
              </a:pPr>
              <a:t>2</a:t>
            </a:fld>
            <a:endParaRPr lang="en-US" altLang="zh-TW" dirty="0">
              <a:solidFill>
                <a:prstClr val="black">
                  <a:tint val="75000"/>
                </a:prstClr>
              </a:solidFill>
            </a:endParaRPr>
          </a:p>
        </p:txBody>
      </p:sp>
    </p:spTree>
    <p:extLst>
      <p:ext uri="{BB962C8B-B14F-4D97-AF65-F5344CB8AC3E}">
        <p14:creationId xmlns:p14="http://schemas.microsoft.com/office/powerpoint/2010/main" xmlns="" val="227425638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編號版面配置區 1"/>
          <p:cNvSpPr>
            <a:spLocks noGrp="1"/>
          </p:cNvSpPr>
          <p:nvPr>
            <p:ph type="sldNum" sz="quarter" idx="12"/>
          </p:nvPr>
        </p:nvSpPr>
        <p:spPr/>
        <p:txBody>
          <a:bodyPr/>
          <a:lstStyle/>
          <a:p>
            <a:pPr>
              <a:defRPr/>
            </a:pPr>
            <a:fld id="{99F39F0D-2DA1-450D-A8C8-05AFA1D7704B}" type="slidenum">
              <a:rPr lang="en-US" altLang="zh-TW"/>
              <a:pPr>
                <a:defRPr/>
              </a:pPr>
              <a:t>20</a:t>
            </a:fld>
            <a:endParaRPr lang="en-US" altLang="zh-TW"/>
          </a:p>
        </p:txBody>
      </p:sp>
      <p:grpSp>
        <p:nvGrpSpPr>
          <p:cNvPr id="65539" name="群組 234"/>
          <p:cNvGrpSpPr>
            <a:grpSpLocks/>
          </p:cNvGrpSpPr>
          <p:nvPr/>
        </p:nvGrpSpPr>
        <p:grpSpPr bwMode="auto">
          <a:xfrm>
            <a:off x="729529" y="1390962"/>
            <a:ext cx="8641339" cy="4120235"/>
            <a:chOff x="1908182" y="20600782"/>
            <a:chExt cx="10880056" cy="4140466"/>
          </a:xfrm>
        </p:grpSpPr>
        <p:sp>
          <p:nvSpPr>
            <p:cNvPr id="33" name="Rectangle 115"/>
            <p:cNvSpPr>
              <a:spLocks noChangeArrowheads="1"/>
            </p:cNvSpPr>
            <p:nvPr/>
          </p:nvSpPr>
          <p:spPr bwMode="auto">
            <a:xfrm>
              <a:off x="2828607" y="21163995"/>
              <a:ext cx="3512454" cy="1247601"/>
            </a:xfrm>
            <a:prstGeom prst="rect">
              <a:avLst/>
            </a:prstGeom>
            <a:solidFill>
              <a:schemeClr val="accent6">
                <a:lumMod val="60000"/>
                <a:lumOff val="40000"/>
              </a:schemeClr>
            </a:solidFill>
            <a:ln w="9525">
              <a:noFill/>
              <a:miter lim="800000"/>
              <a:headEnd/>
              <a:tailEnd/>
            </a:ln>
          </p:spPr>
          <p:txBody>
            <a:bodyPr wrap="none" lIns="100273" tIns="50137" rIns="100273" bIns="50137" anchor="ctr"/>
            <a:lstStyle/>
            <a:p>
              <a:pPr>
                <a:defRPr/>
              </a:pPr>
              <a:r>
                <a:rPr lang="en-US" altLang="zh-TW" sz="1800" b="0" dirty="0">
                  <a:latin typeface="Arial" charset="0"/>
                  <a:cs typeface="Arial" charset="0"/>
                </a:rPr>
                <a:t>S(Saline)</a:t>
              </a:r>
              <a:endParaRPr lang="zh-TW" altLang="zh-TW" sz="1800" b="0" dirty="0">
                <a:latin typeface="Arial" charset="0"/>
                <a:cs typeface="Arial" charset="0"/>
              </a:endParaRPr>
            </a:p>
            <a:p>
              <a:pPr>
                <a:defRPr/>
              </a:pPr>
              <a:r>
                <a:rPr lang="en-US" altLang="zh-TW" sz="1800" b="0" dirty="0">
                  <a:latin typeface="Arial" charset="0"/>
                  <a:cs typeface="Arial" charset="0"/>
                </a:rPr>
                <a:t>Black chamber</a:t>
              </a:r>
              <a:endParaRPr lang="zh-TW" altLang="zh-TW" sz="1800" b="0" dirty="0">
                <a:latin typeface="Arial" charset="0"/>
                <a:cs typeface="Arial" charset="0"/>
              </a:endParaRPr>
            </a:p>
            <a:p>
              <a:pPr>
                <a:defRPr/>
              </a:pPr>
              <a:endParaRPr lang="zh-TW" altLang="zh-TW" sz="1300" dirty="0"/>
            </a:p>
          </p:txBody>
        </p:sp>
        <p:sp>
          <p:nvSpPr>
            <p:cNvPr id="65548" name="Line 4"/>
            <p:cNvSpPr>
              <a:spLocks noChangeShapeType="1"/>
            </p:cNvSpPr>
            <p:nvPr/>
          </p:nvSpPr>
          <p:spPr bwMode="auto">
            <a:xfrm>
              <a:off x="2139951" y="22860715"/>
              <a:ext cx="9178925"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65549" name="Line 5"/>
            <p:cNvSpPr>
              <a:spLocks noChangeShapeType="1"/>
            </p:cNvSpPr>
            <p:nvPr/>
          </p:nvSpPr>
          <p:spPr bwMode="auto">
            <a:xfrm>
              <a:off x="2139951" y="22592428"/>
              <a:ext cx="1588" cy="56673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65550" name="Line 8"/>
            <p:cNvSpPr>
              <a:spLocks noChangeShapeType="1"/>
            </p:cNvSpPr>
            <p:nvPr/>
          </p:nvSpPr>
          <p:spPr bwMode="auto">
            <a:xfrm>
              <a:off x="2830164" y="22592428"/>
              <a:ext cx="1588" cy="56673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65551" name="Line 10"/>
            <p:cNvSpPr>
              <a:spLocks noChangeShapeType="1"/>
            </p:cNvSpPr>
            <p:nvPr/>
          </p:nvSpPr>
          <p:spPr bwMode="auto">
            <a:xfrm>
              <a:off x="3550260" y="22592428"/>
              <a:ext cx="0" cy="56673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65552" name="Line 11"/>
            <p:cNvSpPr>
              <a:spLocks noChangeShapeType="1"/>
            </p:cNvSpPr>
            <p:nvPr/>
          </p:nvSpPr>
          <p:spPr bwMode="auto">
            <a:xfrm>
              <a:off x="4180344" y="22592428"/>
              <a:ext cx="0" cy="56673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65553" name="Line 15"/>
            <p:cNvSpPr>
              <a:spLocks noChangeShapeType="1"/>
            </p:cNvSpPr>
            <p:nvPr/>
          </p:nvSpPr>
          <p:spPr bwMode="auto">
            <a:xfrm>
              <a:off x="5620536" y="22592428"/>
              <a:ext cx="1588" cy="56673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65554" name="Line 17"/>
            <p:cNvSpPr>
              <a:spLocks noChangeShapeType="1"/>
            </p:cNvSpPr>
            <p:nvPr/>
          </p:nvSpPr>
          <p:spPr bwMode="auto">
            <a:xfrm>
              <a:off x="6340632" y="22592428"/>
              <a:ext cx="1588" cy="56673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65555" name="Line 18"/>
            <p:cNvSpPr>
              <a:spLocks noChangeShapeType="1"/>
            </p:cNvSpPr>
            <p:nvPr/>
          </p:nvSpPr>
          <p:spPr bwMode="auto">
            <a:xfrm>
              <a:off x="7060728" y="22587075"/>
              <a:ext cx="1588" cy="56673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65556" name="Line 21"/>
            <p:cNvSpPr>
              <a:spLocks noChangeShapeType="1"/>
            </p:cNvSpPr>
            <p:nvPr/>
          </p:nvSpPr>
          <p:spPr bwMode="auto">
            <a:xfrm>
              <a:off x="7780824" y="22592428"/>
              <a:ext cx="1588" cy="56673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65557" name="Line 22"/>
            <p:cNvSpPr>
              <a:spLocks noChangeShapeType="1"/>
            </p:cNvSpPr>
            <p:nvPr/>
          </p:nvSpPr>
          <p:spPr bwMode="auto">
            <a:xfrm>
              <a:off x="8500920" y="22587075"/>
              <a:ext cx="1588" cy="56673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65558" name="Line 26"/>
            <p:cNvSpPr>
              <a:spLocks noChangeShapeType="1"/>
            </p:cNvSpPr>
            <p:nvPr/>
          </p:nvSpPr>
          <p:spPr bwMode="auto">
            <a:xfrm>
              <a:off x="11317289" y="22592428"/>
              <a:ext cx="1588" cy="56673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65559" name="Text Box 32"/>
            <p:cNvSpPr txBox="1">
              <a:spLocks noChangeArrowheads="1"/>
            </p:cNvSpPr>
            <p:nvPr/>
          </p:nvSpPr>
          <p:spPr bwMode="auto">
            <a:xfrm>
              <a:off x="1984376" y="23114715"/>
              <a:ext cx="10803862" cy="380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0273" tIns="50137" rIns="100273" bIns="50137">
              <a:spAutoFit/>
            </a:bodyPr>
            <a:lstStyle>
              <a:lvl1pPr algn="l" defTabSz="1003300">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defTabSz="1003300">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defTabSz="1003300">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defTabSz="1003300">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defTabSz="1003300">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spcBef>
                  <a:spcPct val="0"/>
                </a:spcBef>
                <a:buFontTx/>
                <a:buNone/>
              </a:pPr>
              <a:r>
                <a:rPr lang="en-US" altLang="zh-TW" sz="1800">
                  <a:latin typeface="Times" pitchFamily="18" charset="0"/>
                  <a:ea typeface="新細明體" charset="-120"/>
                </a:rPr>
                <a:t>0        1         2       3        4         5        6         7        8         9       10        11      12     13 days</a:t>
              </a:r>
            </a:p>
          </p:txBody>
        </p:sp>
        <p:grpSp>
          <p:nvGrpSpPr>
            <p:cNvPr id="65560" name="Group 40"/>
            <p:cNvGrpSpPr>
              <a:grpSpLocks/>
            </p:cNvGrpSpPr>
            <p:nvPr/>
          </p:nvGrpSpPr>
          <p:grpSpPr bwMode="auto">
            <a:xfrm>
              <a:off x="1908182" y="21625192"/>
              <a:ext cx="713398" cy="882650"/>
              <a:chOff x="2743" y="1705"/>
              <a:chExt cx="402" cy="354"/>
            </a:xfrm>
          </p:grpSpPr>
          <p:sp>
            <p:nvSpPr>
              <p:cNvPr id="65572" name="Line 105"/>
              <p:cNvSpPr>
                <a:spLocks noChangeShapeType="1"/>
              </p:cNvSpPr>
              <p:nvPr/>
            </p:nvSpPr>
            <p:spPr bwMode="auto">
              <a:xfrm rot="10800000" flipV="1">
                <a:off x="2884" y="1878"/>
                <a:ext cx="0" cy="181"/>
              </a:xfrm>
              <a:prstGeom prst="line">
                <a:avLst/>
              </a:prstGeom>
              <a:noFill/>
              <a:ln w="38100">
                <a:solidFill>
                  <a:srgbClr val="800080"/>
                </a:solidFill>
                <a:round/>
                <a:headEnd/>
                <a:tailEnd type="arrow" w="med" len="med"/>
              </a:ln>
              <a:extLst>
                <a:ext uri="{909E8E84-426E-40DD-AFC4-6F175D3DCCD1}">
                  <a14:hiddenFill xmlns:a14="http://schemas.microsoft.com/office/drawing/2010/main" xmlns="">
                    <a:noFill/>
                  </a14:hiddenFill>
                </a:ext>
              </a:extLst>
            </p:spPr>
            <p:txBody>
              <a:bodyPr/>
              <a:lstStyle/>
              <a:p>
                <a:endParaRPr lang="zh-TW" altLang="en-US"/>
              </a:p>
            </p:txBody>
          </p:sp>
          <p:sp>
            <p:nvSpPr>
              <p:cNvPr id="65573" name="Text Box 107"/>
              <p:cNvSpPr txBox="1">
                <a:spLocks noChangeArrowheads="1"/>
              </p:cNvSpPr>
              <p:nvPr/>
            </p:nvSpPr>
            <p:spPr bwMode="auto">
              <a:xfrm>
                <a:off x="2743" y="1705"/>
                <a:ext cx="402" cy="140"/>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100273" tIns="50137" rIns="100273" bIns="50137">
                <a:spAutoFit/>
              </a:bodyPr>
              <a:lstStyle>
                <a:lvl1pPr algn="l" defTabSz="1003300">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defTabSz="1003300">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defTabSz="1003300">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defTabSz="1003300">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defTabSz="1003300">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spcBef>
                    <a:spcPct val="0"/>
                  </a:spcBef>
                  <a:buFontTx/>
                  <a:buNone/>
                </a:pPr>
                <a:r>
                  <a:rPr lang="en-US" altLang="zh-TW" sz="1600">
                    <a:solidFill>
                      <a:schemeClr val="tx1"/>
                    </a:solidFill>
                    <a:latin typeface="Times" pitchFamily="18" charset="0"/>
                    <a:ea typeface="新細明體" charset="-120"/>
                  </a:rPr>
                  <a:t>CPP</a:t>
                </a:r>
              </a:p>
            </p:txBody>
          </p:sp>
        </p:grpSp>
        <p:sp>
          <p:nvSpPr>
            <p:cNvPr id="65561" name="Text Box 117"/>
            <p:cNvSpPr txBox="1">
              <a:spLocks noChangeArrowheads="1"/>
            </p:cNvSpPr>
            <p:nvPr/>
          </p:nvSpPr>
          <p:spPr bwMode="auto">
            <a:xfrm>
              <a:off x="3805238" y="20600782"/>
              <a:ext cx="1788871" cy="380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0273" tIns="50137" rIns="100273" bIns="50137">
              <a:spAutoFit/>
            </a:bodyPr>
            <a:lstStyle>
              <a:lvl1pPr algn="l" defTabSz="1003300">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defTabSz="1003300">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defTabSz="1003300">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defTabSz="1003300">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defTabSz="1003300">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spcBef>
                  <a:spcPct val="0"/>
                </a:spcBef>
                <a:buFontTx/>
                <a:buNone/>
              </a:pPr>
              <a:r>
                <a:rPr lang="en-US" altLang="zh-TW" sz="1800">
                  <a:latin typeface="Times" pitchFamily="18" charset="0"/>
                  <a:ea typeface="新細明體" charset="-120"/>
                </a:rPr>
                <a:t>Conditioning</a:t>
              </a:r>
            </a:p>
          </p:txBody>
        </p:sp>
        <p:sp>
          <p:nvSpPr>
            <p:cNvPr id="65562" name="Line 14"/>
            <p:cNvSpPr>
              <a:spLocks noChangeShapeType="1"/>
            </p:cNvSpPr>
            <p:nvPr/>
          </p:nvSpPr>
          <p:spPr bwMode="auto">
            <a:xfrm>
              <a:off x="4900440" y="22587075"/>
              <a:ext cx="1588" cy="56673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grpSp>
          <p:nvGrpSpPr>
            <p:cNvPr id="65563" name="Group 56"/>
            <p:cNvGrpSpPr>
              <a:grpSpLocks/>
            </p:cNvGrpSpPr>
            <p:nvPr/>
          </p:nvGrpSpPr>
          <p:grpSpPr bwMode="auto">
            <a:xfrm>
              <a:off x="6832600" y="21609050"/>
              <a:ext cx="712264" cy="882650"/>
              <a:chOff x="2743" y="1705"/>
              <a:chExt cx="400" cy="354"/>
            </a:xfrm>
          </p:grpSpPr>
          <p:sp>
            <p:nvSpPr>
              <p:cNvPr id="65570" name="Line 105"/>
              <p:cNvSpPr>
                <a:spLocks noChangeShapeType="1"/>
              </p:cNvSpPr>
              <p:nvPr/>
            </p:nvSpPr>
            <p:spPr bwMode="auto">
              <a:xfrm rot="10800000" flipV="1">
                <a:off x="2884" y="1878"/>
                <a:ext cx="0" cy="181"/>
              </a:xfrm>
              <a:prstGeom prst="line">
                <a:avLst/>
              </a:prstGeom>
              <a:noFill/>
              <a:ln w="38100">
                <a:solidFill>
                  <a:srgbClr val="800080"/>
                </a:solidFill>
                <a:round/>
                <a:headEnd/>
                <a:tailEnd type="arrow" w="med" len="med"/>
              </a:ln>
              <a:extLst>
                <a:ext uri="{909E8E84-426E-40DD-AFC4-6F175D3DCCD1}">
                  <a14:hiddenFill xmlns:a14="http://schemas.microsoft.com/office/drawing/2010/main" xmlns="">
                    <a:noFill/>
                  </a14:hiddenFill>
                </a:ext>
              </a:extLst>
            </p:spPr>
            <p:txBody>
              <a:bodyPr/>
              <a:lstStyle/>
              <a:p>
                <a:endParaRPr lang="zh-TW" altLang="en-US"/>
              </a:p>
            </p:txBody>
          </p:sp>
          <p:sp>
            <p:nvSpPr>
              <p:cNvPr id="65571" name="Text Box 107"/>
              <p:cNvSpPr txBox="1">
                <a:spLocks noChangeArrowheads="1"/>
              </p:cNvSpPr>
              <p:nvPr/>
            </p:nvSpPr>
            <p:spPr bwMode="auto">
              <a:xfrm>
                <a:off x="2743" y="1705"/>
                <a:ext cx="400" cy="140"/>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100273" tIns="50137" rIns="100273" bIns="50137">
                <a:spAutoFit/>
              </a:bodyPr>
              <a:lstStyle>
                <a:lvl1pPr algn="l" defTabSz="1003300">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defTabSz="1003300">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defTabSz="1003300">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defTabSz="1003300">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defTabSz="1003300">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spcBef>
                    <a:spcPct val="0"/>
                  </a:spcBef>
                  <a:buFontTx/>
                  <a:buNone/>
                </a:pPr>
                <a:r>
                  <a:rPr lang="en-US" altLang="zh-TW" sz="1600">
                    <a:solidFill>
                      <a:schemeClr val="tx1"/>
                    </a:solidFill>
                    <a:latin typeface="Times" pitchFamily="18" charset="0"/>
                    <a:ea typeface="新細明體" charset="-120"/>
                  </a:rPr>
                  <a:t>CPP</a:t>
                </a:r>
              </a:p>
            </p:txBody>
          </p:sp>
        </p:grpSp>
        <p:sp>
          <p:nvSpPr>
            <p:cNvPr id="65564" name="Line 22"/>
            <p:cNvSpPr>
              <a:spLocks noChangeShapeType="1"/>
            </p:cNvSpPr>
            <p:nvPr/>
          </p:nvSpPr>
          <p:spPr bwMode="auto">
            <a:xfrm>
              <a:off x="9219428" y="22587075"/>
              <a:ext cx="1588" cy="56673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65565" name="Line 22"/>
            <p:cNvSpPr>
              <a:spLocks noChangeShapeType="1"/>
            </p:cNvSpPr>
            <p:nvPr/>
          </p:nvSpPr>
          <p:spPr bwMode="auto">
            <a:xfrm>
              <a:off x="9939524" y="22587075"/>
              <a:ext cx="1588" cy="56673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52" name="Rectangle 115"/>
            <p:cNvSpPr>
              <a:spLocks noChangeArrowheads="1"/>
            </p:cNvSpPr>
            <p:nvPr/>
          </p:nvSpPr>
          <p:spPr bwMode="auto">
            <a:xfrm>
              <a:off x="2832410" y="23491940"/>
              <a:ext cx="3512454" cy="1249308"/>
            </a:xfrm>
            <a:prstGeom prst="rect">
              <a:avLst/>
            </a:prstGeom>
            <a:solidFill>
              <a:schemeClr val="accent6">
                <a:lumMod val="60000"/>
                <a:lumOff val="40000"/>
              </a:schemeClr>
            </a:solidFill>
            <a:ln w="9525">
              <a:noFill/>
              <a:miter lim="800000"/>
              <a:headEnd/>
              <a:tailEnd/>
            </a:ln>
          </p:spPr>
          <p:txBody>
            <a:bodyPr wrap="none" lIns="100273" tIns="50137" rIns="100273" bIns="50137" anchor="ctr"/>
            <a:lstStyle/>
            <a:p>
              <a:pPr>
                <a:defRPr/>
              </a:pPr>
              <a:r>
                <a:rPr lang="en-US" altLang="zh-TW" sz="1800" b="0" dirty="0">
                  <a:latin typeface="Arial" charset="0"/>
                  <a:cs typeface="Arial" charset="0"/>
                </a:rPr>
                <a:t>S + M (Morphine 5mg/kg) </a:t>
              </a:r>
            </a:p>
            <a:p>
              <a:pPr>
                <a:defRPr/>
              </a:pPr>
              <a:r>
                <a:rPr lang="en-US" altLang="zh-TW" sz="1800" b="0" dirty="0">
                  <a:latin typeface="Arial" charset="0"/>
                  <a:cs typeface="Arial" charset="0"/>
                </a:rPr>
                <a:t>or </a:t>
              </a:r>
              <a:r>
                <a:rPr lang="en-US" altLang="zh-TW" sz="1800" b="0" dirty="0" err="1">
                  <a:latin typeface="Arial" charset="0"/>
                  <a:cs typeface="Arial" charset="0"/>
                </a:rPr>
                <a:t>Mem</a:t>
              </a:r>
              <a:r>
                <a:rPr lang="en-US" altLang="zh-TW" sz="1800" b="0" dirty="0">
                  <a:latin typeface="Arial" charset="0"/>
                  <a:cs typeface="Arial" charset="0"/>
                </a:rPr>
                <a:t> (</a:t>
              </a:r>
              <a:r>
                <a:rPr lang="en-US" altLang="zh-TW" sz="1800" b="0" dirty="0" err="1">
                  <a:latin typeface="Arial" charset="0"/>
                  <a:cs typeface="Arial" charset="0"/>
                </a:rPr>
                <a:t>Memantine</a:t>
              </a:r>
              <a:r>
                <a:rPr lang="en-US" altLang="zh-TW" sz="1800" b="0" dirty="0">
                  <a:latin typeface="Arial" charset="0"/>
                  <a:cs typeface="Arial" charset="0"/>
                </a:rPr>
                <a:t>)</a:t>
              </a:r>
            </a:p>
            <a:p>
              <a:pPr>
                <a:defRPr/>
              </a:pPr>
              <a:r>
                <a:rPr lang="en-US" altLang="zh-TW" sz="1800" b="0" dirty="0">
                  <a:latin typeface="Arial" charset="0"/>
                  <a:cs typeface="Arial" charset="0"/>
                </a:rPr>
                <a:t>+M White chamber</a:t>
              </a:r>
              <a:endParaRPr lang="zh-TW" altLang="zh-TW" sz="1300" dirty="0"/>
            </a:p>
          </p:txBody>
        </p:sp>
        <p:grpSp>
          <p:nvGrpSpPr>
            <p:cNvPr id="65567" name="Group 40"/>
            <p:cNvGrpSpPr>
              <a:grpSpLocks/>
            </p:cNvGrpSpPr>
            <p:nvPr/>
          </p:nvGrpSpPr>
          <p:grpSpPr bwMode="auto">
            <a:xfrm>
              <a:off x="9671078" y="21599077"/>
              <a:ext cx="713398" cy="882650"/>
              <a:chOff x="2743" y="1705"/>
              <a:chExt cx="402" cy="354"/>
            </a:xfrm>
          </p:grpSpPr>
          <p:sp>
            <p:nvSpPr>
              <p:cNvPr id="65568" name="Line 105"/>
              <p:cNvSpPr>
                <a:spLocks noChangeShapeType="1"/>
              </p:cNvSpPr>
              <p:nvPr/>
            </p:nvSpPr>
            <p:spPr bwMode="auto">
              <a:xfrm rot="10800000" flipV="1">
                <a:off x="2884" y="1878"/>
                <a:ext cx="0" cy="181"/>
              </a:xfrm>
              <a:prstGeom prst="line">
                <a:avLst/>
              </a:prstGeom>
              <a:noFill/>
              <a:ln w="38100">
                <a:solidFill>
                  <a:srgbClr val="800080"/>
                </a:solidFill>
                <a:round/>
                <a:headEnd/>
                <a:tailEnd type="arrow" w="med" len="med"/>
              </a:ln>
              <a:extLst>
                <a:ext uri="{909E8E84-426E-40DD-AFC4-6F175D3DCCD1}">
                  <a14:hiddenFill xmlns:a14="http://schemas.microsoft.com/office/drawing/2010/main" xmlns="">
                    <a:noFill/>
                  </a14:hiddenFill>
                </a:ext>
              </a:extLst>
            </p:spPr>
            <p:txBody>
              <a:bodyPr/>
              <a:lstStyle/>
              <a:p>
                <a:endParaRPr lang="zh-TW" altLang="en-US"/>
              </a:p>
            </p:txBody>
          </p:sp>
          <p:sp>
            <p:nvSpPr>
              <p:cNvPr id="65569" name="Text Box 107"/>
              <p:cNvSpPr txBox="1">
                <a:spLocks noChangeArrowheads="1"/>
              </p:cNvSpPr>
              <p:nvPr/>
            </p:nvSpPr>
            <p:spPr bwMode="auto">
              <a:xfrm>
                <a:off x="2743" y="1705"/>
                <a:ext cx="402" cy="140"/>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100273" tIns="50137" rIns="100273" bIns="50137">
                <a:spAutoFit/>
              </a:bodyPr>
              <a:lstStyle>
                <a:lvl1pPr algn="l" defTabSz="1003300">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defTabSz="1003300">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defTabSz="1003300">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defTabSz="1003300">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defTabSz="1003300">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spcBef>
                    <a:spcPct val="0"/>
                  </a:spcBef>
                  <a:buFontTx/>
                  <a:buNone/>
                </a:pPr>
                <a:r>
                  <a:rPr lang="en-US" altLang="zh-TW" sz="1600">
                    <a:solidFill>
                      <a:schemeClr val="tx1"/>
                    </a:solidFill>
                    <a:latin typeface="Times" pitchFamily="18" charset="0"/>
                    <a:ea typeface="新細明體" charset="-120"/>
                  </a:rPr>
                  <a:t>CPP</a:t>
                </a:r>
              </a:p>
            </p:txBody>
          </p:sp>
        </p:grpSp>
      </p:grpSp>
      <p:pic>
        <p:nvPicPr>
          <p:cNvPr id="65540" name="Picture 6" descr="IMG_003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4496" y="4570302"/>
            <a:ext cx="2416650" cy="2038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1" name="橢圓 64"/>
          <p:cNvSpPr>
            <a:spLocks noChangeArrowheads="1"/>
          </p:cNvSpPr>
          <p:nvPr/>
        </p:nvSpPr>
        <p:spPr bwMode="auto">
          <a:xfrm>
            <a:off x="6021990" y="5385517"/>
            <a:ext cx="72500" cy="244565"/>
          </a:xfrm>
          <a:prstGeom prst="ellipse">
            <a:avLst/>
          </a:prstGeom>
          <a:solidFill>
            <a:srgbClr val="66CCFF"/>
          </a:solidFill>
          <a:ln w="12700" algn="ctr">
            <a:solidFill>
              <a:schemeClr val="tx1"/>
            </a:solidFill>
            <a:round/>
            <a:headEnd/>
            <a:tailEnd/>
          </a:ln>
        </p:spPr>
        <p:txBody>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endParaRPr lang="zh-TW" altLang="en-US" sz="2200">
              <a:solidFill>
                <a:schemeClr val="tx1"/>
              </a:solidFill>
              <a:latin typeface="Times" pitchFamily="18" charset="0"/>
              <a:ea typeface="新細明體" charset="-120"/>
            </a:endParaRPr>
          </a:p>
        </p:txBody>
      </p:sp>
      <p:sp>
        <p:nvSpPr>
          <p:cNvPr id="65542" name="橢圓 65"/>
          <p:cNvSpPr>
            <a:spLocks noChangeArrowheads="1"/>
          </p:cNvSpPr>
          <p:nvPr/>
        </p:nvSpPr>
        <p:spPr bwMode="auto">
          <a:xfrm>
            <a:off x="6819485" y="5385517"/>
            <a:ext cx="72500" cy="244565"/>
          </a:xfrm>
          <a:prstGeom prst="ellipse">
            <a:avLst/>
          </a:prstGeom>
          <a:solidFill>
            <a:srgbClr val="FF0000"/>
          </a:solidFill>
          <a:ln w="12700" algn="ctr">
            <a:solidFill>
              <a:schemeClr val="tx1"/>
            </a:solidFill>
            <a:round/>
            <a:headEnd/>
            <a:tailEnd/>
          </a:ln>
        </p:spPr>
        <p:txBody>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endParaRPr lang="zh-TW" altLang="en-US" sz="2200">
              <a:solidFill>
                <a:schemeClr val="tx1"/>
              </a:solidFill>
              <a:latin typeface="Times" pitchFamily="18" charset="0"/>
              <a:ea typeface="新細明體" charset="-120"/>
            </a:endParaRPr>
          </a:p>
        </p:txBody>
      </p:sp>
      <p:sp>
        <p:nvSpPr>
          <p:cNvPr id="65543" name="文字方塊 66"/>
          <p:cNvSpPr txBox="1">
            <a:spLocks noChangeArrowheads="1"/>
          </p:cNvSpPr>
          <p:nvPr/>
        </p:nvSpPr>
        <p:spPr bwMode="auto">
          <a:xfrm>
            <a:off x="99687" y="494225"/>
            <a:ext cx="8917439" cy="733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a:solidFill>
                  <a:srgbClr val="FFFF00"/>
                </a:solidFill>
                <a:latin typeface="Arial" charset="0"/>
                <a:ea typeface="新細明體" charset="-120"/>
                <a:cs typeface="Arial" charset="0"/>
              </a:rPr>
              <a:t>CPP Test (Condition Place Preference Test)</a:t>
            </a:r>
            <a:endParaRPr lang="zh-TW" altLang="en-US">
              <a:solidFill>
                <a:srgbClr val="FFFF00"/>
              </a:solidFill>
              <a:latin typeface="Arial" charset="0"/>
              <a:ea typeface="新細明體" charset="-120"/>
              <a:cs typeface="Arial" charset="0"/>
            </a:endParaRPr>
          </a:p>
        </p:txBody>
      </p:sp>
      <p:sp>
        <p:nvSpPr>
          <p:cNvPr id="65544" name="Line 22"/>
          <p:cNvSpPr>
            <a:spLocks noChangeShapeType="1"/>
          </p:cNvSpPr>
          <p:nvPr/>
        </p:nvSpPr>
        <p:spPr bwMode="auto">
          <a:xfrm>
            <a:off x="7687968" y="3347479"/>
            <a:ext cx="1511" cy="563857"/>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65545" name="Text Box 107"/>
          <p:cNvSpPr txBox="1">
            <a:spLocks noChangeArrowheads="1"/>
          </p:cNvSpPr>
          <p:nvPr/>
        </p:nvSpPr>
        <p:spPr bwMode="auto">
          <a:xfrm>
            <a:off x="7919061" y="2369220"/>
            <a:ext cx="566387" cy="347474"/>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100273" tIns="50137" rIns="100273" bIns="50137">
            <a:spAutoFit/>
          </a:bodyPr>
          <a:lstStyle>
            <a:lvl1pPr algn="l" defTabSz="1003300">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defTabSz="1003300">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defTabSz="1003300">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defTabSz="1003300">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defTabSz="1003300">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defTabSz="10033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spcBef>
                <a:spcPct val="0"/>
              </a:spcBef>
              <a:buFontTx/>
              <a:buNone/>
            </a:pPr>
            <a:r>
              <a:rPr lang="en-US" altLang="zh-TW" sz="1600">
                <a:solidFill>
                  <a:schemeClr val="tx1"/>
                </a:solidFill>
                <a:latin typeface="Times" pitchFamily="18" charset="0"/>
                <a:ea typeface="新細明體" charset="-120"/>
              </a:rPr>
              <a:t>CPP</a:t>
            </a:r>
          </a:p>
        </p:txBody>
      </p:sp>
      <p:sp>
        <p:nvSpPr>
          <p:cNvPr id="65546" name="Line 105"/>
          <p:cNvSpPr>
            <a:spLocks noChangeShapeType="1"/>
          </p:cNvSpPr>
          <p:nvPr/>
        </p:nvSpPr>
        <p:spPr bwMode="auto">
          <a:xfrm rot="10800000" flipV="1">
            <a:off x="8196976" y="2817589"/>
            <a:ext cx="0" cy="448368"/>
          </a:xfrm>
          <a:prstGeom prst="line">
            <a:avLst/>
          </a:prstGeom>
          <a:noFill/>
          <a:ln w="38100">
            <a:solidFill>
              <a:srgbClr val="800080"/>
            </a:solidFill>
            <a:round/>
            <a:headEnd/>
            <a:tailEnd type="arrow" w="med" len="med"/>
          </a:ln>
          <a:extLst>
            <a:ext uri="{909E8E84-426E-40DD-AFC4-6F175D3DCCD1}">
              <a14:hiddenFill xmlns:a14="http://schemas.microsoft.com/office/drawing/2010/main" xmlns="">
                <a:noFill/>
              </a14:hiddenFill>
            </a:ext>
          </a:extLst>
        </p:spPr>
        <p:txBody>
          <a:bodyPr/>
          <a:lstStyle/>
          <a:p>
            <a:endParaRPr lang="zh-TW" altLang="en-US"/>
          </a:p>
        </p:txBody>
      </p:sp>
    </p:spTree>
    <p:extLst>
      <p:ext uri="{BB962C8B-B14F-4D97-AF65-F5344CB8AC3E}">
        <p14:creationId xmlns:p14="http://schemas.microsoft.com/office/powerpoint/2010/main" xmlns="" val="233628398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文字方塊 4"/>
          <p:cNvSpPr txBox="1">
            <a:spLocks noChangeArrowheads="1"/>
          </p:cNvSpPr>
          <p:nvPr/>
        </p:nvSpPr>
        <p:spPr bwMode="auto">
          <a:xfrm>
            <a:off x="312654" y="473844"/>
            <a:ext cx="8518692" cy="624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2400">
                <a:solidFill>
                  <a:srgbClr val="FFFF00"/>
                </a:solidFill>
                <a:latin typeface="Arial" charset="0"/>
                <a:ea typeface="新細明體" charset="-120"/>
                <a:cs typeface="Arial" charset="0"/>
              </a:rPr>
              <a:t>Memantine attenuate chronic morphine induced-CPP in rats</a:t>
            </a:r>
            <a:endParaRPr lang="zh-TW" altLang="en-US" sz="2400">
              <a:solidFill>
                <a:srgbClr val="FFFF00"/>
              </a:solidFill>
              <a:latin typeface="Arial" charset="0"/>
              <a:ea typeface="新細明體" charset="-120"/>
              <a:cs typeface="Arial" charset="0"/>
            </a:endParaRPr>
          </a:p>
        </p:txBody>
      </p:sp>
      <p:sp>
        <p:nvSpPr>
          <p:cNvPr id="66563" name="矩形 4"/>
          <p:cNvSpPr>
            <a:spLocks noChangeArrowheads="1"/>
          </p:cNvSpPr>
          <p:nvPr/>
        </p:nvSpPr>
        <p:spPr bwMode="auto">
          <a:xfrm>
            <a:off x="3482997" y="5806712"/>
            <a:ext cx="565496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2000" b="0" i="1">
                <a:latin typeface="Times" pitchFamily="18" charset="0"/>
                <a:ea typeface="新細明體" charset="-120"/>
              </a:rPr>
              <a:t>Chen et al., J. of Neuroimmune Pharm. Dec.</a:t>
            </a:r>
            <a:r>
              <a:rPr lang="en-US" altLang="zh-TW" sz="2000" b="0">
                <a:latin typeface="Times" pitchFamily="18" charset="0"/>
                <a:ea typeface="新細明體" charset="-120"/>
              </a:rPr>
              <a:t>2011</a:t>
            </a:r>
            <a:endParaRPr lang="zh-TW" altLang="en-US" sz="2000" b="0">
              <a:latin typeface="Times" pitchFamily="18" charset="0"/>
              <a:ea typeface="新細明體" charset="-120"/>
            </a:endParaRPr>
          </a:p>
        </p:txBody>
      </p:sp>
      <p:pic>
        <p:nvPicPr>
          <p:cNvPr id="66564" name="Picture 5" descr="D:\動物實驗\Animal-Memantine-cpp\2012-0313-行醫所present\Fig\CPP-2.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500" y="1554005"/>
            <a:ext cx="9066970" cy="332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字方塊 1"/>
          <p:cNvSpPr txBox="1"/>
          <p:nvPr/>
        </p:nvSpPr>
        <p:spPr>
          <a:xfrm>
            <a:off x="421404" y="4991498"/>
            <a:ext cx="2854243" cy="584775"/>
          </a:xfrm>
          <a:prstGeom prst="rect">
            <a:avLst/>
          </a:prstGeom>
          <a:noFill/>
        </p:spPr>
        <p:txBody>
          <a:bodyPr wrap="none">
            <a:spAutoFit/>
          </a:bodyPr>
          <a:lstStyle/>
          <a:p>
            <a:pPr algn="l">
              <a:defRPr/>
            </a:pPr>
            <a:r>
              <a:rPr lang="en-US" altLang="zh-TW" sz="1600" b="0" dirty="0">
                <a:solidFill>
                  <a:srgbClr val="FFFFFF"/>
                </a:solidFill>
                <a:latin typeface="+mj-lt"/>
              </a:rPr>
              <a:t>M: Morphine 5mg/kg</a:t>
            </a:r>
          </a:p>
          <a:p>
            <a:pPr algn="l">
              <a:defRPr/>
            </a:pPr>
            <a:r>
              <a:rPr lang="en-US" altLang="zh-TW" sz="1600" b="0" dirty="0" err="1">
                <a:solidFill>
                  <a:srgbClr val="FFFFFF"/>
                </a:solidFill>
                <a:latin typeface="+mj-lt"/>
              </a:rPr>
              <a:t>Mem</a:t>
            </a:r>
            <a:r>
              <a:rPr lang="en-US" altLang="zh-TW" sz="1600" b="0" dirty="0">
                <a:solidFill>
                  <a:srgbClr val="FFFFFF"/>
                </a:solidFill>
                <a:latin typeface="+mj-lt"/>
              </a:rPr>
              <a:t>: </a:t>
            </a:r>
            <a:r>
              <a:rPr lang="en-US" altLang="zh-TW" sz="1600" b="0" dirty="0" err="1">
                <a:solidFill>
                  <a:srgbClr val="FFFFFF"/>
                </a:solidFill>
                <a:latin typeface="+mj-lt"/>
              </a:rPr>
              <a:t>Memantine</a:t>
            </a:r>
            <a:r>
              <a:rPr lang="en-US" altLang="zh-TW" sz="1600" b="0" dirty="0">
                <a:solidFill>
                  <a:srgbClr val="FFFFFF"/>
                </a:solidFill>
                <a:latin typeface="+mj-lt"/>
              </a:rPr>
              <a:t> 0.04-1 mg/kg</a:t>
            </a:r>
            <a:endParaRPr lang="zh-TW" altLang="en-US" sz="1600" b="0" dirty="0">
              <a:solidFill>
                <a:srgbClr val="FFFFFF"/>
              </a:solidFill>
              <a:latin typeface="+mj-lt"/>
            </a:endParaRPr>
          </a:p>
        </p:txBody>
      </p:sp>
      <p:sp>
        <p:nvSpPr>
          <p:cNvPr id="3" name="文字方塊 2"/>
          <p:cNvSpPr txBox="1"/>
          <p:nvPr/>
        </p:nvSpPr>
        <p:spPr>
          <a:xfrm>
            <a:off x="4351482" y="4976211"/>
            <a:ext cx="4167103" cy="584775"/>
          </a:xfrm>
          <a:prstGeom prst="rect">
            <a:avLst/>
          </a:prstGeom>
          <a:noFill/>
        </p:spPr>
        <p:txBody>
          <a:bodyPr wrap="none">
            <a:spAutoFit/>
          </a:bodyPr>
          <a:lstStyle/>
          <a:p>
            <a:pPr algn="l">
              <a:defRPr/>
            </a:pPr>
            <a:r>
              <a:rPr lang="en-US" altLang="zh-TW" sz="1600" b="0" dirty="0">
                <a:solidFill>
                  <a:srgbClr val="FFFFFF"/>
                </a:solidFill>
                <a:latin typeface="+mj-lt"/>
              </a:rPr>
              <a:t>*P&lt;0.05, **p&lt;0.01, ***p&lt;0.001 </a:t>
            </a:r>
            <a:r>
              <a:rPr lang="en-US" altLang="zh-TW" sz="1600" b="0" dirty="0" err="1">
                <a:solidFill>
                  <a:srgbClr val="FFFFFF"/>
                </a:solidFill>
                <a:latin typeface="+mj-lt"/>
              </a:rPr>
              <a:t>vs</a:t>
            </a:r>
            <a:r>
              <a:rPr lang="en-US" altLang="zh-TW" sz="1600" b="0" dirty="0">
                <a:solidFill>
                  <a:srgbClr val="FFFFFF"/>
                </a:solidFill>
                <a:latin typeface="+mj-lt"/>
              </a:rPr>
              <a:t> Saline group.</a:t>
            </a:r>
          </a:p>
          <a:p>
            <a:pPr algn="l">
              <a:defRPr/>
            </a:pPr>
            <a:r>
              <a:rPr lang="en-US" altLang="zh-TW" sz="1600" b="0" dirty="0">
                <a:solidFill>
                  <a:srgbClr val="FFFFFF"/>
                </a:solidFill>
                <a:latin typeface="+mj-lt"/>
              </a:rPr>
              <a:t>##P&lt;0.01, ### p&lt;0.001 </a:t>
            </a:r>
            <a:r>
              <a:rPr lang="en-US" altLang="zh-TW" sz="1600" b="0" dirty="0" err="1">
                <a:solidFill>
                  <a:srgbClr val="FFFFFF"/>
                </a:solidFill>
                <a:latin typeface="+mj-lt"/>
              </a:rPr>
              <a:t>vs</a:t>
            </a:r>
            <a:r>
              <a:rPr lang="en-US" altLang="zh-TW" sz="1600" b="0" dirty="0">
                <a:solidFill>
                  <a:srgbClr val="FFFFFF"/>
                </a:solidFill>
                <a:latin typeface="+mj-lt"/>
              </a:rPr>
              <a:t> Morphine group. </a:t>
            </a:r>
            <a:endParaRPr lang="zh-TW" altLang="en-US" sz="1600" b="0" dirty="0">
              <a:solidFill>
                <a:srgbClr val="FFFFFF"/>
              </a:solidFill>
              <a:latin typeface="+mj-lt"/>
            </a:endParaRPr>
          </a:p>
        </p:txBody>
      </p:sp>
    </p:spTree>
    <p:extLst>
      <p:ext uri="{BB962C8B-B14F-4D97-AF65-F5344CB8AC3E}">
        <p14:creationId xmlns:p14="http://schemas.microsoft.com/office/powerpoint/2010/main" xmlns="" val="1342404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r">
              <a:spcBef>
                <a:spcPct val="0"/>
              </a:spcBef>
              <a:buFontTx/>
              <a:buNone/>
            </a:pPr>
            <a:fld id="{FF086185-6C5E-4067-8233-A85BD9B3EE4C}" type="slidenum">
              <a:rPr lang="en-US" altLang="zh-TW" sz="1400" b="0" smtClean="0">
                <a:solidFill>
                  <a:schemeClr val="tx1"/>
                </a:solidFill>
                <a:latin typeface="Times" pitchFamily="18" charset="0"/>
                <a:ea typeface="新細明體" charset="-120"/>
              </a:rPr>
              <a:pPr algn="r">
                <a:spcBef>
                  <a:spcPct val="0"/>
                </a:spcBef>
                <a:buFontTx/>
                <a:buNone/>
              </a:pPr>
              <a:t>22</a:t>
            </a:fld>
            <a:endParaRPr lang="en-US" altLang="zh-TW" sz="1400" b="0" smtClean="0">
              <a:solidFill>
                <a:schemeClr val="tx1"/>
              </a:solidFill>
              <a:latin typeface="Times" pitchFamily="18" charset="0"/>
              <a:ea typeface="新細明體" charset="-120"/>
            </a:endParaRPr>
          </a:p>
        </p:txBody>
      </p:sp>
      <p:sp>
        <p:nvSpPr>
          <p:cNvPr id="67587" name="矩形 3"/>
          <p:cNvSpPr>
            <a:spLocks noChangeArrowheads="1"/>
          </p:cNvSpPr>
          <p:nvPr/>
        </p:nvSpPr>
        <p:spPr bwMode="auto">
          <a:xfrm>
            <a:off x="4866529" y="5917106"/>
            <a:ext cx="427747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2000" b="0" i="1">
                <a:latin typeface="Times" pitchFamily="18" charset="0"/>
                <a:ea typeface="新細明體" charset="-120"/>
              </a:rPr>
              <a:t>J. of Neuroimmune Pharm. Dec.</a:t>
            </a:r>
            <a:r>
              <a:rPr lang="en-US" altLang="zh-TW" sz="2000" b="0">
                <a:latin typeface="Times" pitchFamily="18" charset="0"/>
                <a:ea typeface="新細明體" charset="-120"/>
              </a:rPr>
              <a:t>2011</a:t>
            </a:r>
            <a:endParaRPr lang="zh-TW" altLang="en-US" sz="2000" b="0">
              <a:latin typeface="Times" pitchFamily="18" charset="0"/>
              <a:ea typeface="新細明體" charset="-120"/>
            </a:endParaRPr>
          </a:p>
        </p:txBody>
      </p:sp>
      <p:sp>
        <p:nvSpPr>
          <p:cNvPr id="67588" name="文字方塊 4"/>
          <p:cNvSpPr txBox="1">
            <a:spLocks noChangeArrowheads="1"/>
          </p:cNvSpPr>
          <p:nvPr/>
        </p:nvSpPr>
        <p:spPr bwMode="auto">
          <a:xfrm>
            <a:off x="512029" y="738789"/>
            <a:ext cx="8207548" cy="733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2800">
                <a:solidFill>
                  <a:srgbClr val="FFFF00"/>
                </a:solidFill>
                <a:latin typeface="Arial" charset="0"/>
                <a:ea typeface="新細明體" charset="-120"/>
                <a:cs typeface="Arial" charset="0"/>
              </a:rPr>
              <a:t>Memantine potentiate serum BDNF expression</a:t>
            </a:r>
            <a:endParaRPr lang="zh-TW" altLang="en-US" sz="2800">
              <a:solidFill>
                <a:srgbClr val="FFFF00"/>
              </a:solidFill>
              <a:latin typeface="Arial" charset="0"/>
              <a:ea typeface="新細明體" charset="-120"/>
              <a:cs typeface="Arial" charset="0"/>
            </a:endParaRPr>
          </a:p>
        </p:txBody>
      </p:sp>
      <p:pic>
        <p:nvPicPr>
          <p:cNvPr id="67589" name="Picture 6" descr="D:\動物實驗\Animal-Memantine-cpp\2012-0313-行醫所present\Fig\Fig-Plasma-BDNF-T.t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4530" y="1961613"/>
            <a:ext cx="3714089" cy="269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90" name="Picture 6" descr="D:\動物實驗\Animal-Memantine-cpp\2012-0313-行醫所present\Fig\brain-BDNF.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37004" y="1961613"/>
            <a:ext cx="4849914" cy="269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文字方塊 6"/>
          <p:cNvSpPr txBox="1"/>
          <p:nvPr/>
        </p:nvSpPr>
        <p:spPr>
          <a:xfrm>
            <a:off x="512029" y="4991498"/>
            <a:ext cx="2854243" cy="584775"/>
          </a:xfrm>
          <a:prstGeom prst="rect">
            <a:avLst/>
          </a:prstGeom>
          <a:noFill/>
        </p:spPr>
        <p:txBody>
          <a:bodyPr wrap="none">
            <a:spAutoFit/>
          </a:bodyPr>
          <a:lstStyle/>
          <a:p>
            <a:pPr algn="l">
              <a:defRPr/>
            </a:pPr>
            <a:r>
              <a:rPr lang="en-US" altLang="zh-TW" sz="1600" b="0" dirty="0">
                <a:solidFill>
                  <a:srgbClr val="FFFFFF"/>
                </a:solidFill>
                <a:latin typeface="+mj-lt"/>
              </a:rPr>
              <a:t>M: Morphine 5mg/kg</a:t>
            </a:r>
          </a:p>
          <a:p>
            <a:pPr algn="l">
              <a:defRPr/>
            </a:pPr>
            <a:r>
              <a:rPr lang="en-US" altLang="zh-TW" sz="1600" b="0" dirty="0" err="1">
                <a:solidFill>
                  <a:srgbClr val="FFFFFF"/>
                </a:solidFill>
                <a:latin typeface="+mj-lt"/>
              </a:rPr>
              <a:t>Mem</a:t>
            </a:r>
            <a:r>
              <a:rPr lang="en-US" altLang="zh-TW" sz="1600" b="0" dirty="0">
                <a:solidFill>
                  <a:srgbClr val="FFFFFF"/>
                </a:solidFill>
                <a:latin typeface="+mj-lt"/>
              </a:rPr>
              <a:t>: </a:t>
            </a:r>
            <a:r>
              <a:rPr lang="en-US" altLang="zh-TW" sz="1600" b="0" dirty="0" err="1">
                <a:solidFill>
                  <a:srgbClr val="FFFFFF"/>
                </a:solidFill>
                <a:latin typeface="+mj-lt"/>
              </a:rPr>
              <a:t>Memantine</a:t>
            </a:r>
            <a:r>
              <a:rPr lang="en-US" altLang="zh-TW" sz="1600" b="0" dirty="0">
                <a:solidFill>
                  <a:srgbClr val="FFFFFF"/>
                </a:solidFill>
                <a:latin typeface="+mj-lt"/>
              </a:rPr>
              <a:t> 0.04-1 mg/kg</a:t>
            </a:r>
            <a:endParaRPr lang="zh-TW" altLang="en-US" sz="1600" b="0" dirty="0">
              <a:solidFill>
                <a:srgbClr val="FFFFFF"/>
              </a:solidFill>
              <a:latin typeface="+mj-lt"/>
            </a:endParaRPr>
          </a:p>
        </p:txBody>
      </p:sp>
      <p:sp>
        <p:nvSpPr>
          <p:cNvPr id="8" name="文字方塊 7"/>
          <p:cNvSpPr txBox="1"/>
          <p:nvPr/>
        </p:nvSpPr>
        <p:spPr>
          <a:xfrm>
            <a:off x="4615802" y="4976211"/>
            <a:ext cx="3508268" cy="584775"/>
          </a:xfrm>
          <a:prstGeom prst="rect">
            <a:avLst/>
          </a:prstGeom>
          <a:noFill/>
        </p:spPr>
        <p:txBody>
          <a:bodyPr wrap="none">
            <a:spAutoFit/>
          </a:bodyPr>
          <a:lstStyle/>
          <a:p>
            <a:pPr algn="l">
              <a:defRPr/>
            </a:pPr>
            <a:r>
              <a:rPr lang="en-US" altLang="zh-TW" sz="1600" b="0" dirty="0">
                <a:solidFill>
                  <a:srgbClr val="FFFFFF"/>
                </a:solidFill>
                <a:latin typeface="+mj-lt"/>
              </a:rPr>
              <a:t>*P&lt;0.05, **p&lt;0.01 </a:t>
            </a:r>
            <a:r>
              <a:rPr lang="en-US" altLang="zh-TW" sz="1600" b="0" dirty="0" err="1">
                <a:solidFill>
                  <a:srgbClr val="FFFFFF"/>
                </a:solidFill>
                <a:latin typeface="+mj-lt"/>
              </a:rPr>
              <a:t>vs</a:t>
            </a:r>
            <a:r>
              <a:rPr lang="en-US" altLang="zh-TW" sz="1600" b="0" dirty="0">
                <a:solidFill>
                  <a:srgbClr val="FFFFFF"/>
                </a:solidFill>
                <a:latin typeface="+mj-lt"/>
              </a:rPr>
              <a:t> Saline group.</a:t>
            </a:r>
          </a:p>
          <a:p>
            <a:pPr algn="l">
              <a:defRPr/>
            </a:pPr>
            <a:r>
              <a:rPr lang="en-US" altLang="zh-TW" sz="1600" b="0" dirty="0">
                <a:solidFill>
                  <a:srgbClr val="FFFFFF"/>
                </a:solidFill>
                <a:latin typeface="+mj-lt"/>
              </a:rPr>
              <a:t>#P&lt;0.05, ## p&lt;0.01 </a:t>
            </a:r>
            <a:r>
              <a:rPr lang="en-US" altLang="zh-TW" sz="1600" b="0" dirty="0" err="1">
                <a:solidFill>
                  <a:srgbClr val="FFFFFF"/>
                </a:solidFill>
                <a:latin typeface="+mj-lt"/>
              </a:rPr>
              <a:t>vs</a:t>
            </a:r>
            <a:r>
              <a:rPr lang="en-US" altLang="zh-TW" sz="1600" b="0" dirty="0">
                <a:solidFill>
                  <a:srgbClr val="FFFFFF"/>
                </a:solidFill>
                <a:latin typeface="+mj-lt"/>
              </a:rPr>
              <a:t> Morphine group. </a:t>
            </a:r>
            <a:endParaRPr lang="zh-TW" altLang="en-US" sz="1600" b="0" dirty="0">
              <a:solidFill>
                <a:srgbClr val="FFFFFF"/>
              </a:solidFill>
              <a:latin typeface="+mj-lt"/>
            </a:endParaRPr>
          </a:p>
        </p:txBody>
      </p:sp>
    </p:spTree>
    <p:extLst>
      <p:ext uri="{BB962C8B-B14F-4D97-AF65-F5344CB8AC3E}">
        <p14:creationId xmlns:p14="http://schemas.microsoft.com/office/powerpoint/2010/main" xmlns="" val="682610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r">
              <a:spcBef>
                <a:spcPct val="0"/>
              </a:spcBef>
              <a:buFontTx/>
              <a:buNone/>
            </a:pPr>
            <a:fld id="{3A1B6C70-135B-4D18-8D64-FEC7F5DDD8A2}" type="slidenum">
              <a:rPr lang="en-US" altLang="zh-TW" sz="1400" b="0" smtClean="0">
                <a:solidFill>
                  <a:schemeClr val="tx1"/>
                </a:solidFill>
                <a:latin typeface="Times" pitchFamily="18" charset="0"/>
                <a:ea typeface="新細明體" charset="-120"/>
              </a:rPr>
              <a:pPr algn="r">
                <a:spcBef>
                  <a:spcPct val="0"/>
                </a:spcBef>
                <a:buFontTx/>
                <a:buNone/>
              </a:pPr>
              <a:t>23</a:t>
            </a:fld>
            <a:endParaRPr lang="en-US" altLang="zh-TW" sz="1400" b="0" smtClean="0">
              <a:solidFill>
                <a:schemeClr val="tx1"/>
              </a:solidFill>
              <a:latin typeface="Times" pitchFamily="18" charset="0"/>
              <a:ea typeface="新細明體" charset="-120"/>
            </a:endParaRPr>
          </a:p>
        </p:txBody>
      </p:sp>
      <p:sp>
        <p:nvSpPr>
          <p:cNvPr id="68611" name="矩形 3"/>
          <p:cNvSpPr>
            <a:spLocks noChangeArrowheads="1"/>
          </p:cNvSpPr>
          <p:nvPr/>
        </p:nvSpPr>
        <p:spPr bwMode="auto">
          <a:xfrm>
            <a:off x="6316519" y="5429675"/>
            <a:ext cx="282748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600" b="0" i="1">
                <a:latin typeface="Times" pitchFamily="18" charset="0"/>
                <a:ea typeface="新細明體" charset="-120"/>
              </a:rPr>
              <a:t>J. of Neuroimmune Pharm.Dec.</a:t>
            </a:r>
            <a:r>
              <a:rPr lang="en-US" altLang="zh-TW" sz="1600" b="0">
                <a:latin typeface="Times" pitchFamily="18" charset="0"/>
                <a:ea typeface="新細明體" charset="-120"/>
              </a:rPr>
              <a:t>2011</a:t>
            </a:r>
            <a:endParaRPr lang="zh-TW" altLang="en-US" sz="1600" b="0">
              <a:latin typeface="Times" pitchFamily="18" charset="0"/>
              <a:ea typeface="新細明體" charset="-120"/>
            </a:endParaRPr>
          </a:p>
        </p:txBody>
      </p:sp>
      <p:sp>
        <p:nvSpPr>
          <p:cNvPr id="68612" name="文字方塊 4"/>
          <p:cNvSpPr txBox="1">
            <a:spLocks noChangeArrowheads="1"/>
          </p:cNvSpPr>
          <p:nvPr/>
        </p:nvSpPr>
        <p:spPr bwMode="auto">
          <a:xfrm>
            <a:off x="1092024" y="412703"/>
            <a:ext cx="6923703" cy="888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2400">
                <a:solidFill>
                  <a:srgbClr val="FFFF00"/>
                </a:solidFill>
                <a:latin typeface="Arial" charset="0"/>
                <a:ea typeface="新細明體" charset="-120"/>
                <a:cs typeface="Arial" charset="0"/>
              </a:rPr>
              <a:t>Memantine attenuate chronic morphine induced </a:t>
            </a:r>
          </a:p>
          <a:p>
            <a:pPr algn="ctr">
              <a:spcBef>
                <a:spcPct val="0"/>
              </a:spcBef>
              <a:buFontTx/>
              <a:buNone/>
            </a:pPr>
            <a:r>
              <a:rPr lang="en-US" altLang="zh-TW" sz="2400">
                <a:solidFill>
                  <a:srgbClr val="FFFF00"/>
                </a:solidFill>
                <a:latin typeface="Arial" charset="0"/>
                <a:ea typeface="新細明體" charset="-120"/>
                <a:cs typeface="Arial" charset="0"/>
              </a:rPr>
              <a:t>serum and brain cytokines expression</a:t>
            </a:r>
            <a:endParaRPr lang="zh-TW" altLang="en-US" sz="2400">
              <a:solidFill>
                <a:srgbClr val="FFFF00"/>
              </a:solidFill>
              <a:latin typeface="Arial" charset="0"/>
              <a:ea typeface="新細明體" charset="-120"/>
              <a:cs typeface="Arial" charset="0"/>
            </a:endParaRPr>
          </a:p>
        </p:txBody>
      </p:sp>
      <p:pic>
        <p:nvPicPr>
          <p:cNvPr id="68613" name="Picture 6" descr="D:\動物實驗\Animal-Memantine-cpp\2012-0313-行醫所present\Fig\serum-cytokine.t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92024" y="1309440"/>
            <a:ext cx="4494969" cy="2567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614" name="Picture 6" descr="D:\動物實驗\Animal-Memantine-cpp\2012-0313-行醫所present\Fig\Brain-Cytokine-QPCR.t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9527" y="3943605"/>
            <a:ext cx="5790898" cy="285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文字方塊 6"/>
          <p:cNvSpPr txBox="1"/>
          <p:nvPr/>
        </p:nvSpPr>
        <p:spPr>
          <a:xfrm>
            <a:off x="5804492" y="2206177"/>
            <a:ext cx="3267008" cy="1077218"/>
          </a:xfrm>
          <a:prstGeom prst="rect">
            <a:avLst/>
          </a:prstGeom>
          <a:noFill/>
        </p:spPr>
        <p:txBody>
          <a:bodyPr>
            <a:spAutoFit/>
          </a:bodyPr>
          <a:lstStyle/>
          <a:p>
            <a:pPr algn="l">
              <a:defRPr/>
            </a:pPr>
            <a:r>
              <a:rPr lang="en-US" altLang="zh-TW" sz="1600" b="0" dirty="0">
                <a:solidFill>
                  <a:srgbClr val="FFFFFF"/>
                </a:solidFill>
                <a:latin typeface="+mj-lt"/>
              </a:rPr>
              <a:t>*P&lt;0.05, **p&lt;0.01, ***p&lt;0.001 </a:t>
            </a:r>
            <a:r>
              <a:rPr lang="en-US" altLang="zh-TW" sz="1600" b="0" dirty="0" err="1">
                <a:solidFill>
                  <a:srgbClr val="FFFFFF"/>
                </a:solidFill>
                <a:latin typeface="+mj-lt"/>
              </a:rPr>
              <a:t>vs</a:t>
            </a:r>
            <a:r>
              <a:rPr lang="en-US" altLang="zh-TW" sz="1600" b="0" dirty="0">
                <a:solidFill>
                  <a:srgbClr val="FFFFFF"/>
                </a:solidFill>
                <a:latin typeface="+mj-lt"/>
              </a:rPr>
              <a:t> Saline group.</a:t>
            </a:r>
          </a:p>
          <a:p>
            <a:pPr algn="l">
              <a:defRPr/>
            </a:pPr>
            <a:endParaRPr lang="en-US" altLang="zh-TW" sz="1600" b="0" dirty="0">
              <a:solidFill>
                <a:srgbClr val="FFFFFF"/>
              </a:solidFill>
              <a:latin typeface="+mj-lt"/>
            </a:endParaRPr>
          </a:p>
          <a:p>
            <a:pPr algn="l">
              <a:defRPr/>
            </a:pPr>
            <a:r>
              <a:rPr lang="en-US" altLang="zh-TW" sz="1600" b="0" dirty="0">
                <a:solidFill>
                  <a:srgbClr val="FFFFFF"/>
                </a:solidFill>
                <a:latin typeface="+mj-lt"/>
              </a:rPr>
              <a:t>#P&lt;0.05 </a:t>
            </a:r>
            <a:r>
              <a:rPr lang="en-US" altLang="zh-TW" sz="1600" b="0" dirty="0" err="1">
                <a:solidFill>
                  <a:srgbClr val="FFFFFF"/>
                </a:solidFill>
                <a:latin typeface="+mj-lt"/>
              </a:rPr>
              <a:t>vs</a:t>
            </a:r>
            <a:r>
              <a:rPr lang="en-US" altLang="zh-TW" sz="1600" b="0" dirty="0">
                <a:solidFill>
                  <a:srgbClr val="FFFFFF"/>
                </a:solidFill>
                <a:latin typeface="+mj-lt"/>
              </a:rPr>
              <a:t> Morphine group. </a:t>
            </a:r>
            <a:endParaRPr lang="zh-TW" altLang="en-US" sz="1600" b="0" dirty="0">
              <a:solidFill>
                <a:srgbClr val="FFFFFF"/>
              </a:solidFill>
              <a:latin typeface="+mj-lt"/>
            </a:endParaRPr>
          </a:p>
        </p:txBody>
      </p:sp>
    </p:spTree>
    <p:extLst>
      <p:ext uri="{BB962C8B-B14F-4D97-AF65-F5344CB8AC3E}">
        <p14:creationId xmlns:p14="http://schemas.microsoft.com/office/powerpoint/2010/main" xmlns="" val="4085519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標題 1"/>
          <p:cNvSpPr>
            <a:spLocks noGrp="1"/>
          </p:cNvSpPr>
          <p:nvPr>
            <p:ph type="title"/>
          </p:nvPr>
        </p:nvSpPr>
        <p:spPr>
          <a:xfrm>
            <a:off x="367029" y="37364"/>
            <a:ext cx="8228694" cy="1143001"/>
          </a:xfrm>
        </p:spPr>
        <p:txBody>
          <a:bodyPr/>
          <a:lstStyle/>
          <a:p>
            <a:r>
              <a:rPr lang="en-US" altLang="zh-TW" sz="3600" smtClean="0"/>
              <a:t>Comments</a:t>
            </a:r>
            <a:r>
              <a:rPr lang="en-US" altLang="zh-TW" smtClean="0"/>
              <a:t> </a:t>
            </a:r>
            <a:endParaRPr lang="zh-TW" altLang="en-US" smtClean="0"/>
          </a:p>
        </p:txBody>
      </p:sp>
      <p:sp>
        <p:nvSpPr>
          <p:cNvPr id="74755" name="投影片編號版面配置區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r">
              <a:spcBef>
                <a:spcPct val="0"/>
              </a:spcBef>
              <a:buFontTx/>
              <a:buNone/>
            </a:pPr>
            <a:fld id="{058AA042-7A83-4F16-AB3E-FB97CBE05CE6}" type="slidenum">
              <a:rPr lang="zh-TW" altLang="en-US" sz="1200" smtClean="0">
                <a:solidFill>
                  <a:srgbClr val="898989"/>
                </a:solidFill>
                <a:latin typeface="Times" pitchFamily="18" charset="0"/>
                <a:ea typeface="新細明體" charset="-120"/>
              </a:rPr>
              <a:pPr algn="r">
                <a:spcBef>
                  <a:spcPct val="0"/>
                </a:spcBef>
                <a:buFontTx/>
                <a:buNone/>
              </a:pPr>
              <a:t>24</a:t>
            </a:fld>
            <a:endParaRPr lang="en-US" altLang="zh-TW" sz="1200" smtClean="0">
              <a:solidFill>
                <a:srgbClr val="898989"/>
              </a:solidFill>
              <a:latin typeface="Times" pitchFamily="18" charset="0"/>
              <a:ea typeface="新細明體" charset="-120"/>
            </a:endParaRPr>
          </a:p>
        </p:txBody>
      </p:sp>
      <p:sp>
        <p:nvSpPr>
          <p:cNvPr id="74756" name="內容版面配置區 2"/>
          <p:cNvSpPr>
            <a:spLocks noGrp="1"/>
          </p:cNvSpPr>
          <p:nvPr>
            <p:ph idx="1"/>
          </p:nvPr>
        </p:nvSpPr>
        <p:spPr>
          <a:xfrm>
            <a:off x="-430466" y="1064876"/>
            <a:ext cx="9714935" cy="5453451"/>
          </a:xfrm>
        </p:spPr>
        <p:txBody>
          <a:bodyPr/>
          <a:lstStyle/>
          <a:p>
            <a:pPr lvl="1" eaLnBrk="1" hangingPunct="1">
              <a:lnSpc>
                <a:spcPct val="150000"/>
              </a:lnSpc>
              <a:spcBef>
                <a:spcPct val="0"/>
              </a:spcBef>
              <a:buFont typeface="Arial" charset="0"/>
              <a:buChar char="•"/>
            </a:pPr>
            <a:r>
              <a:rPr lang="en-US" altLang="zh-TW" sz="2400" smtClean="0"/>
              <a:t>Large dose memantine 7.5 – 20mg/kg effective in NMDA receptor</a:t>
            </a:r>
          </a:p>
          <a:p>
            <a:pPr lvl="1" eaLnBrk="1" hangingPunct="1">
              <a:lnSpc>
                <a:spcPct val="150000"/>
              </a:lnSpc>
              <a:spcBef>
                <a:spcPct val="0"/>
              </a:spcBef>
              <a:buFont typeface="Arial" charset="0"/>
              <a:buChar char="•"/>
            </a:pPr>
            <a:endParaRPr lang="en-US" altLang="zh-TW" sz="2400" smtClean="0"/>
          </a:p>
          <a:p>
            <a:pPr lvl="1" eaLnBrk="1" hangingPunct="1">
              <a:lnSpc>
                <a:spcPct val="150000"/>
              </a:lnSpc>
              <a:spcBef>
                <a:spcPct val="0"/>
              </a:spcBef>
              <a:buFont typeface="Arial" charset="0"/>
              <a:buChar char="•"/>
            </a:pPr>
            <a:r>
              <a:rPr lang="en-US" altLang="zh-TW" sz="2400" smtClean="0"/>
              <a:t>Low dose memantine (0.2 - 1mg/kg) not effective in NMDA receptor antagonist in rat</a:t>
            </a:r>
          </a:p>
          <a:p>
            <a:pPr lvl="1" eaLnBrk="1" hangingPunct="1">
              <a:lnSpc>
                <a:spcPct val="150000"/>
              </a:lnSpc>
              <a:spcBef>
                <a:spcPct val="0"/>
              </a:spcBef>
              <a:buFont typeface="Arial" charset="0"/>
              <a:buChar char="•"/>
            </a:pPr>
            <a:endParaRPr lang="en-US" altLang="zh-TW" sz="2400" smtClean="0"/>
          </a:p>
          <a:p>
            <a:pPr lvl="1" eaLnBrk="1" hangingPunct="1">
              <a:lnSpc>
                <a:spcPct val="150000"/>
              </a:lnSpc>
              <a:spcBef>
                <a:spcPct val="0"/>
              </a:spcBef>
              <a:buFont typeface="Arial" charset="0"/>
              <a:buChar char="•"/>
            </a:pPr>
            <a:r>
              <a:rPr lang="en-US" altLang="zh-TW" sz="2400" smtClean="0"/>
              <a:t>Low dose memantine ( 0.2 – 1 mg/kg )</a:t>
            </a:r>
            <a:r>
              <a:rPr lang="zh-TW" altLang="en-US" sz="2400" smtClean="0"/>
              <a:t> </a:t>
            </a:r>
            <a:r>
              <a:rPr lang="en-US" altLang="zh-TW" sz="2400" smtClean="0"/>
              <a:t>inhibition morphine addiction, decreasing cytokines and increasing BDNF in rat.</a:t>
            </a:r>
          </a:p>
          <a:p>
            <a:pPr lvl="1">
              <a:lnSpc>
                <a:spcPct val="150000"/>
              </a:lnSpc>
              <a:spcBef>
                <a:spcPct val="0"/>
              </a:spcBef>
              <a:buFont typeface="Arial" charset="0"/>
              <a:buChar char="•"/>
            </a:pPr>
            <a:endParaRPr lang="en-US" altLang="zh-TW" sz="2400" smtClean="0"/>
          </a:p>
          <a:p>
            <a:pPr lvl="1">
              <a:lnSpc>
                <a:spcPct val="150000"/>
              </a:lnSpc>
              <a:spcBef>
                <a:spcPct val="0"/>
              </a:spcBef>
              <a:buFont typeface="Arial" charset="0"/>
              <a:buChar char="•"/>
            </a:pPr>
            <a:r>
              <a:rPr lang="en-US" altLang="zh-TW" sz="2400" smtClean="0"/>
              <a:t>Benefit in neuroprotection and neurogenesis</a:t>
            </a:r>
          </a:p>
        </p:txBody>
      </p:sp>
      <p:sp>
        <p:nvSpPr>
          <p:cNvPr id="74757" name="文字方塊 1"/>
          <p:cNvSpPr txBox="1">
            <a:spLocks noChangeArrowheads="1"/>
          </p:cNvSpPr>
          <p:nvPr/>
        </p:nvSpPr>
        <p:spPr bwMode="auto">
          <a:xfrm>
            <a:off x="6040115" y="6363776"/>
            <a:ext cx="253748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400" b="0">
                <a:latin typeface="Arial" charset="0"/>
                <a:ea typeface="新細明體" charset="-120"/>
              </a:rPr>
              <a:t>(Chen et al. 2012)</a:t>
            </a:r>
            <a:endParaRPr lang="en-US" altLang="zh-TW" sz="1400" b="0">
              <a:latin typeface="Times" pitchFamily="18" charset="0"/>
              <a:ea typeface="新細明體" charset="-120"/>
            </a:endParaRPr>
          </a:p>
          <a:p>
            <a:pPr algn="ctr">
              <a:spcBef>
                <a:spcPct val="0"/>
              </a:spcBef>
              <a:buFontTx/>
              <a:buNone/>
            </a:pPr>
            <a:endParaRPr lang="zh-TW" altLang="en-US" sz="2200">
              <a:solidFill>
                <a:schemeClr val="tx1"/>
              </a:solidFill>
              <a:latin typeface="Times" pitchFamily="18" charset="0"/>
              <a:ea typeface="新細明體" charset="-120"/>
            </a:endParaRPr>
          </a:p>
        </p:txBody>
      </p:sp>
      <p:sp>
        <p:nvSpPr>
          <p:cNvPr id="74758" name="文字方塊 2"/>
          <p:cNvSpPr txBox="1">
            <a:spLocks noChangeArrowheads="1"/>
          </p:cNvSpPr>
          <p:nvPr/>
        </p:nvSpPr>
        <p:spPr bwMode="auto">
          <a:xfrm>
            <a:off x="6284800" y="3394239"/>
            <a:ext cx="204811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400" b="0" dirty="0"/>
              <a:t>(Chen et al. 2012)</a:t>
            </a:r>
            <a:endParaRPr lang="zh-TW" altLang="en-US" sz="1400" b="0" dirty="0"/>
          </a:p>
        </p:txBody>
      </p:sp>
    </p:spTree>
    <p:extLst>
      <p:ext uri="{BB962C8B-B14F-4D97-AF65-F5344CB8AC3E}">
        <p14:creationId xmlns:p14="http://schemas.microsoft.com/office/powerpoint/2010/main" xmlns="" val="3649576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標題 1"/>
          <p:cNvSpPr>
            <a:spLocks noGrp="1"/>
          </p:cNvSpPr>
          <p:nvPr>
            <p:ph type="title"/>
          </p:nvPr>
        </p:nvSpPr>
        <p:spPr/>
        <p:txBody>
          <a:bodyPr/>
          <a:lstStyle/>
          <a:p>
            <a:r>
              <a:rPr lang="en-US" altLang="zh-TW" smtClean="0"/>
              <a:t>Comments</a:t>
            </a:r>
            <a:endParaRPr lang="zh-TW" altLang="en-US" smtClean="0"/>
          </a:p>
        </p:txBody>
      </p:sp>
      <p:sp>
        <p:nvSpPr>
          <p:cNvPr id="59395" name="內容版面配置區 2"/>
          <p:cNvSpPr>
            <a:spLocks noGrp="1"/>
          </p:cNvSpPr>
          <p:nvPr>
            <p:ph idx="1"/>
          </p:nvPr>
        </p:nvSpPr>
        <p:spPr/>
        <p:txBody>
          <a:bodyPr/>
          <a:lstStyle/>
          <a:p>
            <a:pPr>
              <a:defRPr/>
            </a:pPr>
            <a:endParaRPr lang="en-US" altLang="zh-TW" dirty="0" smtClean="0"/>
          </a:p>
          <a:p>
            <a:pPr>
              <a:defRPr/>
            </a:pPr>
            <a:r>
              <a:rPr lang="en-US" altLang="zh-TW" dirty="0" smtClean="0"/>
              <a:t>Inflammation relative addictive behavior </a:t>
            </a:r>
          </a:p>
          <a:p>
            <a:pPr marL="0" indent="0">
              <a:buFont typeface="Arial" charset="0"/>
              <a:buNone/>
              <a:defRPr/>
            </a:pPr>
            <a:r>
              <a:rPr lang="en-US" altLang="zh-TW" dirty="0" smtClean="0"/>
              <a:t>   in rat</a:t>
            </a:r>
          </a:p>
          <a:p>
            <a:pPr>
              <a:defRPr/>
            </a:pPr>
            <a:endParaRPr lang="en-US" altLang="zh-TW" dirty="0" smtClean="0"/>
          </a:p>
          <a:p>
            <a:pPr>
              <a:defRPr/>
            </a:pPr>
            <a:r>
              <a:rPr lang="en-US" altLang="zh-TW" dirty="0" smtClean="0"/>
              <a:t>Low dose </a:t>
            </a:r>
            <a:r>
              <a:rPr lang="en-US" altLang="zh-TW" dirty="0" err="1" smtClean="0"/>
              <a:t>memantine</a:t>
            </a:r>
            <a:r>
              <a:rPr lang="en-US" altLang="zh-TW" dirty="0" smtClean="0"/>
              <a:t> effective inhibition inflammation and addictive behavior </a:t>
            </a:r>
            <a:endParaRPr lang="zh-TW" altLang="en-US" dirty="0" smtClean="0"/>
          </a:p>
        </p:txBody>
      </p:sp>
      <p:sp>
        <p:nvSpPr>
          <p:cNvPr id="4" name="投影片編號版面配置區 3"/>
          <p:cNvSpPr>
            <a:spLocks noGrp="1"/>
          </p:cNvSpPr>
          <p:nvPr>
            <p:ph type="sldNum" sz="quarter" idx="12"/>
          </p:nvPr>
        </p:nvSpPr>
        <p:spPr/>
        <p:txBody>
          <a:bodyPr/>
          <a:lstStyle/>
          <a:p>
            <a:pPr>
              <a:defRPr/>
            </a:pPr>
            <a:fld id="{4E5C5C8A-FB0E-4C24-800D-CED4E0A02F66}" type="slidenum">
              <a:rPr lang="zh-TW" altLang="en-US" smtClean="0"/>
              <a:pPr>
                <a:defRPr/>
              </a:pPr>
              <a:t>25</a:t>
            </a:fld>
            <a:endParaRPr lang="en-US" altLang="zh-TW"/>
          </a:p>
        </p:txBody>
      </p:sp>
      <p:sp>
        <p:nvSpPr>
          <p:cNvPr id="75781" name="文字方塊 4"/>
          <p:cNvSpPr txBox="1">
            <a:spLocks noChangeArrowheads="1"/>
          </p:cNvSpPr>
          <p:nvPr/>
        </p:nvSpPr>
        <p:spPr bwMode="auto">
          <a:xfrm>
            <a:off x="6384488" y="5140953"/>
            <a:ext cx="195748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400" b="0">
                <a:latin typeface="Times" pitchFamily="18" charset="0"/>
                <a:ea typeface="新細明體" charset="-120"/>
              </a:rPr>
              <a:t>(Chen et al. 2012)</a:t>
            </a:r>
            <a:endParaRPr lang="zh-TW" altLang="en-US" sz="1400" b="0">
              <a:latin typeface="Times" pitchFamily="18" charset="0"/>
              <a:ea typeface="新細明體" charset="-120"/>
            </a:endParaRPr>
          </a:p>
        </p:txBody>
      </p:sp>
    </p:spTree>
    <p:extLst>
      <p:ext uri="{BB962C8B-B14F-4D97-AF65-F5344CB8AC3E}">
        <p14:creationId xmlns:p14="http://schemas.microsoft.com/office/powerpoint/2010/main" xmlns="" val="435313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投影片編號版面配置區 1"/>
          <p:cNvSpPr>
            <a:spLocks noGrp="1"/>
          </p:cNvSpPr>
          <p:nvPr>
            <p:ph type="sldNum" sz="quarter" idx="12"/>
          </p:nvPr>
        </p:nvSpPr>
        <p:spPr/>
        <p:txBody>
          <a:bodyPr/>
          <a:lstStyle/>
          <a:p>
            <a:pPr>
              <a:defRPr/>
            </a:pPr>
            <a:fld id="{E641AEBA-3C7F-4100-8275-A4E0C7602597}" type="slidenum">
              <a:rPr lang="en-US" altLang="zh-TW"/>
              <a:pPr>
                <a:defRPr/>
              </a:pPr>
              <a:t>26</a:t>
            </a:fld>
            <a:endParaRPr lang="en-US" altLang="zh-TW"/>
          </a:p>
        </p:txBody>
      </p:sp>
      <p:sp>
        <p:nvSpPr>
          <p:cNvPr id="76803" name="標題 2"/>
          <p:cNvSpPr>
            <a:spLocks noGrp="1"/>
          </p:cNvSpPr>
          <p:nvPr>
            <p:ph type="title" idx="4294967295"/>
          </p:nvPr>
        </p:nvSpPr>
        <p:spPr>
          <a:xfrm>
            <a:off x="294530" y="2286000"/>
            <a:ext cx="8772440" cy="1143001"/>
          </a:xfrm>
        </p:spPr>
        <p:txBody>
          <a:bodyPr/>
          <a:lstStyle/>
          <a:p>
            <a:pPr eaLnBrk="1" hangingPunct="1"/>
            <a:r>
              <a:rPr lang="en-US" altLang="zh-TW" sz="3600" smtClean="0">
                <a:latin typeface="Arial" charset="0"/>
                <a:ea typeface="新細明體" charset="-120"/>
                <a:cs typeface="Arial" charset="0"/>
              </a:rPr>
              <a:t/>
            </a:r>
            <a:br>
              <a:rPr lang="en-US" altLang="zh-TW" sz="3600" smtClean="0">
                <a:latin typeface="Arial" charset="0"/>
                <a:ea typeface="新細明體" charset="-120"/>
                <a:cs typeface="Arial" charset="0"/>
              </a:rPr>
            </a:br>
            <a:r>
              <a:rPr lang="en-US" altLang="zh-TW" sz="3600" smtClean="0">
                <a:latin typeface="Arial" charset="0"/>
                <a:ea typeface="新細明體" charset="-120"/>
                <a:cs typeface="Arial" charset="0"/>
              </a:rPr>
              <a:t> </a:t>
            </a:r>
            <a:br>
              <a:rPr lang="en-US" altLang="zh-TW" sz="3600" smtClean="0">
                <a:latin typeface="Arial" charset="0"/>
                <a:ea typeface="新細明體" charset="-120"/>
                <a:cs typeface="Arial" charset="0"/>
              </a:rPr>
            </a:br>
            <a:r>
              <a:rPr lang="en-US" altLang="zh-TW" sz="3600" smtClean="0">
                <a:latin typeface="Arial" charset="0"/>
                <a:ea typeface="新細明體" charset="-120"/>
                <a:cs typeface="Arial" charset="0"/>
              </a:rPr>
              <a:t>Human Heroin dependence treatment</a:t>
            </a:r>
            <a:endParaRPr lang="zh-TW" altLang="en-US" sz="3600" smtClean="0">
              <a:latin typeface="Arial" charset="0"/>
              <a:ea typeface="新細明體" charset="-120"/>
              <a:cs typeface="Arial" charset="0"/>
            </a:endParaRPr>
          </a:p>
        </p:txBody>
      </p:sp>
    </p:spTree>
    <p:extLst>
      <p:ext uri="{BB962C8B-B14F-4D97-AF65-F5344CB8AC3E}">
        <p14:creationId xmlns:p14="http://schemas.microsoft.com/office/powerpoint/2010/main" xmlns="" val="280005246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標題 2"/>
          <p:cNvSpPr>
            <a:spLocks noGrp="1"/>
          </p:cNvSpPr>
          <p:nvPr>
            <p:ph type="title"/>
          </p:nvPr>
        </p:nvSpPr>
        <p:spPr>
          <a:xfrm>
            <a:off x="439529" y="-484034"/>
            <a:ext cx="8228694" cy="1876694"/>
          </a:xfrm>
        </p:spPr>
        <p:txBody>
          <a:bodyPr/>
          <a:lstStyle/>
          <a:p>
            <a:r>
              <a:rPr lang="en-US" altLang="zh-TW" smtClean="0"/>
              <a:t>Method and results </a:t>
            </a:r>
            <a:endParaRPr lang="zh-TW" altLang="en-US" smtClean="0"/>
          </a:p>
        </p:txBody>
      </p:sp>
      <p:sp>
        <p:nvSpPr>
          <p:cNvPr id="26627" name="內容版面配置區 3"/>
          <p:cNvSpPr>
            <a:spLocks noGrp="1"/>
          </p:cNvSpPr>
          <p:nvPr>
            <p:ph idx="1"/>
          </p:nvPr>
        </p:nvSpPr>
        <p:spPr>
          <a:xfrm>
            <a:off x="1" y="575746"/>
            <a:ext cx="9284468" cy="5468737"/>
          </a:xfrm>
        </p:spPr>
        <p:txBody>
          <a:bodyPr/>
          <a:lstStyle/>
          <a:p>
            <a:pPr marL="514350" indent="-514350">
              <a:lnSpc>
                <a:spcPct val="200000"/>
              </a:lnSpc>
              <a:buFont typeface="+mj-lt"/>
              <a:buAutoNum type="arabicPeriod"/>
              <a:defRPr/>
            </a:pPr>
            <a:r>
              <a:rPr lang="en-US" altLang="zh-TW" sz="2800" dirty="0" smtClean="0"/>
              <a:t>Double-blind, Placebo-Controlled,  Randomized</a:t>
            </a:r>
          </a:p>
          <a:p>
            <a:pPr marL="514350" indent="-514350">
              <a:lnSpc>
                <a:spcPct val="200000"/>
              </a:lnSpc>
              <a:buFont typeface="+mj-lt"/>
              <a:buAutoNum type="arabicPeriod"/>
              <a:defRPr/>
            </a:pPr>
            <a:r>
              <a:rPr lang="en-US" altLang="zh-TW" dirty="0" smtClean="0">
                <a:latin typeface="Arial" charset="0"/>
                <a:ea typeface="新細明體" pitchFamily="18" charset="-120"/>
                <a:cs typeface="Arial" charset="0"/>
              </a:rPr>
              <a:t>Heroin </a:t>
            </a:r>
            <a:r>
              <a:rPr lang="en-US" altLang="zh-TW" dirty="0">
                <a:latin typeface="Arial" charset="0"/>
                <a:ea typeface="新細明體" pitchFamily="18" charset="-120"/>
                <a:cs typeface="Arial" charset="0"/>
              </a:rPr>
              <a:t>dependence with methadone </a:t>
            </a:r>
            <a:r>
              <a:rPr lang="en-US" altLang="zh-TW" dirty="0" smtClean="0">
                <a:latin typeface="Arial" charset="0"/>
                <a:ea typeface="新細明體" pitchFamily="18" charset="-120"/>
                <a:cs typeface="Arial" charset="0"/>
              </a:rPr>
              <a:t>treatment </a:t>
            </a:r>
            <a:endParaRPr lang="en-US" altLang="zh-TW" dirty="0">
              <a:latin typeface="Arial" charset="0"/>
              <a:ea typeface="新細明體" pitchFamily="18" charset="-120"/>
              <a:cs typeface="Arial" charset="0"/>
            </a:endParaRPr>
          </a:p>
          <a:p>
            <a:pPr lvl="1">
              <a:buFont typeface="Wingdings" pitchFamily="2" charset="2"/>
              <a:buChar char="Ø"/>
              <a:defRPr/>
            </a:pPr>
            <a:r>
              <a:rPr lang="en-US" altLang="zh-TW" sz="2400" dirty="0"/>
              <a:t>DM(60 or 120 mg/day) /placebo</a:t>
            </a:r>
          </a:p>
          <a:p>
            <a:pPr marL="457200" lvl="1" indent="0">
              <a:buNone/>
              <a:defRPr/>
            </a:pPr>
            <a:r>
              <a:rPr lang="zh-TW" altLang="en-US" sz="2400" dirty="0"/>
              <a:t>　</a:t>
            </a:r>
            <a:r>
              <a:rPr lang="en-US" altLang="zh-TW" sz="2400" dirty="0"/>
              <a:t>196 recruited at baseline and 48 DM60mg, 44 </a:t>
            </a:r>
            <a:r>
              <a:rPr lang="en-US" altLang="zh-TW" sz="2400" dirty="0" smtClean="0"/>
              <a:t>DM120mg</a:t>
            </a:r>
          </a:p>
          <a:p>
            <a:pPr marL="457200" lvl="1" indent="0">
              <a:buNone/>
              <a:defRPr/>
            </a:pPr>
            <a:r>
              <a:rPr lang="en-US" altLang="zh-TW" sz="2400" dirty="0"/>
              <a:t> </a:t>
            </a:r>
            <a:r>
              <a:rPr lang="en-US" altLang="zh-TW" sz="2400" dirty="0" smtClean="0"/>
              <a:t>   and </a:t>
            </a:r>
            <a:r>
              <a:rPr lang="en-US" altLang="zh-TW" sz="2400" dirty="0"/>
              <a:t>42 placebo left after 12 weeks treatment</a:t>
            </a:r>
          </a:p>
          <a:p>
            <a:pPr lvl="1">
              <a:buFont typeface="Wingdings" pitchFamily="2" charset="2"/>
              <a:buChar char="Ø"/>
              <a:defRPr/>
            </a:pPr>
            <a:endParaRPr lang="en-US" altLang="zh-TW" sz="2400" dirty="0" smtClean="0"/>
          </a:p>
          <a:p>
            <a:pPr lvl="1">
              <a:buFont typeface="Wingdings" pitchFamily="2" charset="2"/>
              <a:buChar char="Ø"/>
              <a:defRPr/>
            </a:pPr>
            <a:r>
              <a:rPr lang="en-US" altLang="zh-TW" sz="2400" dirty="0" err="1" smtClean="0"/>
              <a:t>memantine</a:t>
            </a:r>
            <a:r>
              <a:rPr lang="en-US" altLang="zh-TW" sz="2400" dirty="0" smtClean="0"/>
              <a:t> </a:t>
            </a:r>
            <a:r>
              <a:rPr lang="en-US" altLang="zh-TW" sz="2400" dirty="0"/>
              <a:t>(5mg/day) /placebo </a:t>
            </a:r>
            <a:endParaRPr lang="en-US" altLang="zh-TW" sz="2400" dirty="0" smtClean="0"/>
          </a:p>
          <a:p>
            <a:pPr marL="457200" lvl="1" indent="0">
              <a:buFont typeface="Arial" charset="0"/>
              <a:buNone/>
              <a:defRPr/>
            </a:pPr>
            <a:r>
              <a:rPr lang="zh-TW" altLang="en-US" sz="2400" dirty="0" smtClean="0"/>
              <a:t>　</a:t>
            </a:r>
            <a:r>
              <a:rPr lang="en-US" altLang="zh-TW" sz="2400" dirty="0" smtClean="0"/>
              <a:t>133 </a:t>
            </a:r>
            <a:r>
              <a:rPr lang="en-US" altLang="zh-TW" sz="2400" dirty="0"/>
              <a:t>recruited at baseline and 52 </a:t>
            </a:r>
            <a:r>
              <a:rPr lang="en-US" altLang="zh-TW" sz="2400" dirty="0" err="1"/>
              <a:t>memantine</a:t>
            </a:r>
            <a:r>
              <a:rPr lang="en-US" altLang="zh-TW" sz="2400" dirty="0"/>
              <a:t> and</a:t>
            </a:r>
          </a:p>
          <a:p>
            <a:pPr marL="457200" lvl="1" indent="0">
              <a:buFont typeface="Arial" charset="0"/>
              <a:buNone/>
              <a:defRPr/>
            </a:pPr>
            <a:r>
              <a:rPr lang="en-US" altLang="zh-TW" sz="2400" dirty="0"/>
              <a:t>    53 placebo left after 12 weeks </a:t>
            </a:r>
            <a:r>
              <a:rPr lang="en-US" altLang="zh-TW" sz="2400" dirty="0" smtClean="0"/>
              <a:t>treatment</a:t>
            </a:r>
          </a:p>
          <a:p>
            <a:pPr marL="457200" lvl="1" indent="0">
              <a:buFont typeface="Arial" charset="0"/>
              <a:buNone/>
              <a:defRPr/>
            </a:pPr>
            <a:endParaRPr lang="en-US" altLang="zh-TW" sz="2400" dirty="0"/>
          </a:p>
        </p:txBody>
      </p:sp>
    </p:spTree>
    <p:extLst>
      <p:ext uri="{BB962C8B-B14F-4D97-AF65-F5344CB8AC3E}">
        <p14:creationId xmlns:p14="http://schemas.microsoft.com/office/powerpoint/2010/main" xmlns="" val="1394847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標題 2"/>
          <p:cNvSpPr>
            <a:spLocks noGrp="1"/>
          </p:cNvSpPr>
          <p:nvPr>
            <p:ph type="title"/>
          </p:nvPr>
        </p:nvSpPr>
        <p:spPr>
          <a:xfrm>
            <a:off x="439529" y="-484034"/>
            <a:ext cx="8228694" cy="1876694"/>
          </a:xfrm>
        </p:spPr>
        <p:txBody>
          <a:bodyPr/>
          <a:lstStyle/>
          <a:p>
            <a:r>
              <a:rPr lang="en-US" altLang="zh-TW" smtClean="0"/>
              <a:t>Method and results </a:t>
            </a:r>
            <a:endParaRPr lang="zh-TW" altLang="en-US" smtClean="0"/>
          </a:p>
        </p:txBody>
      </p:sp>
      <p:sp>
        <p:nvSpPr>
          <p:cNvPr id="26627" name="內容版面配置區 3"/>
          <p:cNvSpPr>
            <a:spLocks noGrp="1"/>
          </p:cNvSpPr>
          <p:nvPr>
            <p:ph idx="1"/>
          </p:nvPr>
        </p:nvSpPr>
        <p:spPr>
          <a:xfrm>
            <a:off x="1" y="575746"/>
            <a:ext cx="9284468" cy="5468737"/>
          </a:xfrm>
        </p:spPr>
        <p:txBody>
          <a:bodyPr/>
          <a:lstStyle/>
          <a:p>
            <a:pPr marL="514350" indent="-514350">
              <a:lnSpc>
                <a:spcPct val="200000"/>
              </a:lnSpc>
              <a:buFont typeface="+mj-lt"/>
              <a:buAutoNum type="arabicPeriod"/>
              <a:defRPr/>
            </a:pPr>
            <a:r>
              <a:rPr lang="en-US" altLang="zh-TW" sz="2800" dirty="0" smtClean="0"/>
              <a:t>Double-blind, Placebo-Controlled,  Randomized</a:t>
            </a:r>
          </a:p>
          <a:p>
            <a:pPr marL="514350" indent="-514350">
              <a:lnSpc>
                <a:spcPct val="200000"/>
              </a:lnSpc>
              <a:buFont typeface="+mj-lt"/>
              <a:buAutoNum type="arabicPeriod"/>
              <a:defRPr/>
            </a:pPr>
            <a:r>
              <a:rPr lang="en-US" altLang="zh-TW" dirty="0" smtClean="0">
                <a:latin typeface="Arial" charset="0"/>
                <a:ea typeface="新細明體" pitchFamily="18" charset="-120"/>
                <a:cs typeface="Arial" charset="0"/>
              </a:rPr>
              <a:t>Heroin </a:t>
            </a:r>
            <a:r>
              <a:rPr lang="en-US" altLang="zh-TW" dirty="0">
                <a:latin typeface="Arial" charset="0"/>
                <a:ea typeface="新細明體" pitchFamily="18" charset="-120"/>
                <a:cs typeface="Arial" charset="0"/>
              </a:rPr>
              <a:t>dependence with methadone </a:t>
            </a:r>
            <a:r>
              <a:rPr lang="en-US" altLang="zh-TW" dirty="0" smtClean="0">
                <a:latin typeface="Arial" charset="0"/>
                <a:ea typeface="新細明體" pitchFamily="18" charset="-120"/>
                <a:cs typeface="Arial" charset="0"/>
              </a:rPr>
              <a:t>treatment </a:t>
            </a:r>
            <a:endParaRPr lang="en-US" altLang="zh-TW" dirty="0">
              <a:latin typeface="Arial" charset="0"/>
              <a:ea typeface="新細明體" pitchFamily="18" charset="-120"/>
              <a:cs typeface="Arial" charset="0"/>
            </a:endParaRPr>
          </a:p>
          <a:p>
            <a:pPr lvl="1">
              <a:buFont typeface="Wingdings" pitchFamily="2" charset="2"/>
              <a:buChar char="Ø"/>
              <a:defRPr/>
            </a:pPr>
            <a:r>
              <a:rPr lang="en-US" altLang="zh-TW" sz="2400" dirty="0"/>
              <a:t>DM(60 or 120 mg/day) /placebo</a:t>
            </a:r>
          </a:p>
          <a:p>
            <a:pPr marL="457200" lvl="1" indent="0">
              <a:buNone/>
              <a:defRPr/>
            </a:pPr>
            <a:r>
              <a:rPr lang="zh-TW" altLang="en-US" sz="2400" dirty="0"/>
              <a:t>　</a:t>
            </a:r>
            <a:r>
              <a:rPr lang="en-US" altLang="zh-TW" sz="2400" dirty="0"/>
              <a:t>170 recruited at baseline and 42 DM60mg, 32 DM120mg </a:t>
            </a:r>
            <a:endParaRPr lang="en-US" altLang="zh-TW" sz="2400" dirty="0" smtClean="0"/>
          </a:p>
          <a:p>
            <a:pPr marL="457200" lvl="1" indent="0">
              <a:buNone/>
              <a:defRPr/>
            </a:pPr>
            <a:r>
              <a:rPr lang="en-US" altLang="zh-TW" sz="2400" dirty="0"/>
              <a:t> </a:t>
            </a:r>
            <a:r>
              <a:rPr lang="en-US" altLang="zh-TW" sz="2400" dirty="0" smtClean="0"/>
              <a:t>   and </a:t>
            </a:r>
            <a:r>
              <a:rPr lang="en-US" altLang="zh-TW" sz="2400" dirty="0"/>
              <a:t>33 placebo left after 12 weeks treatment</a:t>
            </a:r>
          </a:p>
          <a:p>
            <a:pPr lvl="1">
              <a:buFont typeface="Wingdings" pitchFamily="2" charset="2"/>
              <a:buChar char="Ø"/>
              <a:defRPr/>
            </a:pPr>
            <a:endParaRPr lang="en-US" altLang="zh-TW" sz="2400" dirty="0" smtClean="0"/>
          </a:p>
          <a:p>
            <a:pPr lvl="1">
              <a:buFont typeface="Wingdings" pitchFamily="2" charset="2"/>
              <a:buChar char="Ø"/>
              <a:defRPr/>
            </a:pPr>
            <a:r>
              <a:rPr lang="en-US" altLang="zh-TW" sz="2400" dirty="0" err="1" smtClean="0"/>
              <a:t>memantine</a:t>
            </a:r>
            <a:r>
              <a:rPr lang="en-US" altLang="zh-TW" sz="2400" dirty="0" smtClean="0"/>
              <a:t> </a:t>
            </a:r>
            <a:r>
              <a:rPr lang="en-US" altLang="zh-TW" sz="2400" dirty="0"/>
              <a:t>(5mg/day) /placebo </a:t>
            </a:r>
            <a:endParaRPr lang="en-US" altLang="zh-TW" sz="2400" dirty="0" smtClean="0"/>
          </a:p>
          <a:p>
            <a:pPr marL="457200" lvl="1" indent="0">
              <a:buFont typeface="Arial" charset="0"/>
              <a:buNone/>
              <a:defRPr/>
            </a:pPr>
            <a:r>
              <a:rPr lang="zh-TW" altLang="en-US" sz="2400" dirty="0" smtClean="0"/>
              <a:t>　</a:t>
            </a:r>
            <a:r>
              <a:rPr lang="en-US" altLang="zh-TW" sz="2400" dirty="0" smtClean="0"/>
              <a:t>133 </a:t>
            </a:r>
            <a:r>
              <a:rPr lang="en-US" altLang="zh-TW" sz="2400" dirty="0"/>
              <a:t>recruited at baseline and 52 </a:t>
            </a:r>
            <a:r>
              <a:rPr lang="en-US" altLang="zh-TW" sz="2400" dirty="0" err="1"/>
              <a:t>memantine</a:t>
            </a:r>
            <a:r>
              <a:rPr lang="en-US" altLang="zh-TW" sz="2400" dirty="0"/>
              <a:t> and</a:t>
            </a:r>
          </a:p>
          <a:p>
            <a:pPr marL="457200" lvl="1" indent="0">
              <a:buFont typeface="Arial" charset="0"/>
              <a:buNone/>
              <a:defRPr/>
            </a:pPr>
            <a:r>
              <a:rPr lang="en-US" altLang="zh-TW" sz="2400" dirty="0"/>
              <a:t>    53 placebo left after 12 weeks </a:t>
            </a:r>
            <a:r>
              <a:rPr lang="en-US" altLang="zh-TW" sz="2400" dirty="0" smtClean="0"/>
              <a:t>treatment</a:t>
            </a:r>
          </a:p>
          <a:p>
            <a:pPr marL="457200" lvl="1" indent="0">
              <a:buFont typeface="Arial" charset="0"/>
              <a:buNone/>
              <a:defRPr/>
            </a:pPr>
            <a:endParaRPr lang="en-US" altLang="zh-TW" sz="2400" dirty="0"/>
          </a:p>
        </p:txBody>
      </p:sp>
    </p:spTree>
    <p:extLst>
      <p:ext uri="{BB962C8B-B14F-4D97-AF65-F5344CB8AC3E}">
        <p14:creationId xmlns:p14="http://schemas.microsoft.com/office/powerpoint/2010/main" xmlns="" val="14432814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文字方塊 4"/>
          <p:cNvSpPr txBox="1">
            <a:spLocks noChangeArrowheads="1"/>
          </p:cNvSpPr>
          <p:nvPr/>
        </p:nvSpPr>
        <p:spPr bwMode="auto">
          <a:xfrm>
            <a:off x="2924147" y="249660"/>
            <a:ext cx="3295707" cy="624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endParaRPr lang="zh-TW" altLang="en-US">
              <a:solidFill>
                <a:srgbClr val="FFFF00"/>
              </a:solidFill>
              <a:latin typeface="Arial" charset="0"/>
              <a:ea typeface="新細明體" charset="-120"/>
              <a:cs typeface="Arial" charset="0"/>
            </a:endParaRPr>
          </a:p>
        </p:txBody>
      </p:sp>
      <p:sp>
        <p:nvSpPr>
          <p:cNvPr id="78851" name="標題 9"/>
          <p:cNvSpPr>
            <a:spLocks noGrp="1"/>
          </p:cNvSpPr>
          <p:nvPr>
            <p:ph type="title"/>
          </p:nvPr>
        </p:nvSpPr>
        <p:spPr>
          <a:xfrm>
            <a:off x="2252016" y="331183"/>
            <a:ext cx="4639968" cy="1142999"/>
          </a:xfrm>
        </p:spPr>
        <p:txBody>
          <a:bodyPr/>
          <a:lstStyle/>
          <a:p>
            <a:pPr eaLnBrk="1" hangingPunct="1"/>
            <a:r>
              <a:rPr lang="en-US" altLang="zh-TW" sz="3600" smtClean="0">
                <a:latin typeface="Arial" charset="0"/>
                <a:cs typeface="Arial" charset="0"/>
              </a:rPr>
              <a:t>Plasma Cytokine</a:t>
            </a:r>
            <a:endParaRPr lang="zh-TW" altLang="en-US" smtClean="0"/>
          </a:p>
        </p:txBody>
      </p:sp>
      <p:pic>
        <p:nvPicPr>
          <p:cNvPr id="78852" name="內容版面配置區 5" descr="789.png"/>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770196" y="1717048"/>
            <a:ext cx="5603608" cy="4349514"/>
          </a:xfrm>
        </p:spPr>
      </p:pic>
      <p:sp>
        <p:nvSpPr>
          <p:cNvPr id="5" name="投影片編號版面配置區 4"/>
          <p:cNvSpPr>
            <a:spLocks noGrp="1"/>
          </p:cNvSpPr>
          <p:nvPr>
            <p:ph type="sldNum" sz="quarter" idx="12"/>
          </p:nvPr>
        </p:nvSpPr>
        <p:spPr/>
        <p:txBody>
          <a:bodyPr/>
          <a:lstStyle/>
          <a:p>
            <a:pPr>
              <a:defRPr/>
            </a:pPr>
            <a:fld id="{435B4633-A9A7-4F88-9FA6-2C273DD4016E}" type="slidenum">
              <a:rPr lang="zh-TW" altLang="en-US" smtClean="0"/>
              <a:pPr>
                <a:defRPr/>
              </a:pPr>
              <a:t>29</a:t>
            </a:fld>
            <a:endParaRPr lang="en-US" altLang="zh-TW"/>
          </a:p>
        </p:txBody>
      </p:sp>
      <p:sp>
        <p:nvSpPr>
          <p:cNvPr id="78854" name="文字方塊 5"/>
          <p:cNvSpPr txBox="1">
            <a:spLocks noChangeArrowheads="1"/>
          </p:cNvSpPr>
          <p:nvPr/>
        </p:nvSpPr>
        <p:spPr bwMode="auto">
          <a:xfrm>
            <a:off x="6219853" y="6222812"/>
            <a:ext cx="188498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400" b="0" i="1">
                <a:latin typeface="Arial" charset="0"/>
                <a:ea typeface="新細明體" charset="-120"/>
                <a:cs typeface="Arial" charset="0"/>
              </a:rPr>
              <a:t>(Chen et al., 2012)</a:t>
            </a:r>
            <a:endParaRPr lang="zh-TW" altLang="en-US" sz="1400" b="0" i="1">
              <a:latin typeface="Arial" charset="0"/>
              <a:ea typeface="新細明體" charset="-120"/>
              <a:cs typeface="Arial" charset="0"/>
            </a:endParaRPr>
          </a:p>
        </p:txBody>
      </p:sp>
    </p:spTree>
    <p:extLst>
      <p:ext uri="{BB962C8B-B14F-4D97-AF65-F5344CB8AC3E}">
        <p14:creationId xmlns:p14="http://schemas.microsoft.com/office/powerpoint/2010/main" xmlns="" val="23124894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4"/>
          <p:cNvSpPr>
            <a:spLocks noGrp="1"/>
          </p:cNvSpPr>
          <p:nvPr>
            <p:ph type="title"/>
          </p:nvPr>
        </p:nvSpPr>
        <p:spPr>
          <a:xfrm>
            <a:off x="182759" y="331182"/>
            <a:ext cx="8778482" cy="1141302"/>
          </a:xfrm>
        </p:spPr>
        <p:txBody>
          <a:bodyPr/>
          <a:lstStyle/>
          <a:p>
            <a:pPr eaLnBrk="1" hangingPunct="1"/>
            <a:r>
              <a:rPr lang="en-US" altLang="zh-TW" sz="3200" dirty="0" smtClean="0">
                <a:latin typeface="Arial" charset="0"/>
                <a:ea typeface="新細明體" pitchFamily="18" charset="-120"/>
                <a:cs typeface="Arial" charset="0"/>
              </a:rPr>
              <a:t>Neuronal degeneration in schizophrenia</a:t>
            </a:r>
            <a:endParaRPr lang="zh-TW" altLang="en-US" sz="3200" dirty="0" smtClean="0"/>
          </a:p>
        </p:txBody>
      </p:sp>
      <p:sp>
        <p:nvSpPr>
          <p:cNvPr id="5123" name="內容版面配置區 15"/>
          <p:cNvSpPr>
            <a:spLocks noGrp="1"/>
          </p:cNvSpPr>
          <p:nvPr>
            <p:ph sz="half" idx="1"/>
          </p:nvPr>
        </p:nvSpPr>
        <p:spPr>
          <a:xfrm>
            <a:off x="294530" y="2206177"/>
            <a:ext cx="4493494" cy="3599087"/>
          </a:xfrm>
        </p:spPr>
        <p:txBody>
          <a:bodyPr/>
          <a:lstStyle/>
          <a:p>
            <a:pPr marL="0" indent="0" eaLnBrk="1" hangingPunct="1">
              <a:buFont typeface="Arial" charset="0"/>
              <a:buNone/>
              <a:defRPr/>
            </a:pPr>
            <a:r>
              <a:rPr lang="en-US" altLang="zh-TW" b="1" dirty="0" smtClean="0">
                <a:latin typeface="Arial" charset="0"/>
                <a:ea typeface="新細明體" charset="-120"/>
                <a:cs typeface="Arial" charset="0"/>
              </a:rPr>
              <a:t>Schizophrenia and bipolar disorders</a:t>
            </a:r>
          </a:p>
          <a:p>
            <a:pPr lvl="1" eaLnBrk="1" hangingPunct="1">
              <a:defRPr/>
            </a:pPr>
            <a:r>
              <a:rPr lang="en-US" altLang="zh-TW" b="1" dirty="0" smtClean="0">
                <a:latin typeface="Arial" charset="0"/>
                <a:ea typeface="新細明體" charset="-120"/>
                <a:cs typeface="Arial" charset="0"/>
              </a:rPr>
              <a:t>Decreased grey &amp; white matter and lateral ventricular dilatation </a:t>
            </a:r>
            <a:r>
              <a:rPr lang="en-US" altLang="zh-TW" sz="1400" b="1" dirty="0" smtClean="0">
                <a:latin typeface="Arial" charset="0"/>
                <a:ea typeface="新細明體" charset="-120"/>
                <a:cs typeface="Arial" charset="0"/>
              </a:rPr>
              <a:t>(</a:t>
            </a:r>
            <a:r>
              <a:rPr lang="en-US" altLang="zh-TW" sz="1400" b="1" dirty="0" err="1" smtClean="0">
                <a:latin typeface="Arial" charset="0"/>
                <a:ea typeface="新細明體" charset="-120"/>
                <a:cs typeface="Arial" charset="0"/>
              </a:rPr>
              <a:t>Largen</a:t>
            </a:r>
            <a:r>
              <a:rPr lang="en-US" altLang="zh-TW" sz="1400" b="1" dirty="0" smtClean="0">
                <a:latin typeface="Arial" charset="0"/>
                <a:ea typeface="新細明體" charset="-120"/>
                <a:cs typeface="Arial" charset="0"/>
              </a:rPr>
              <a:t> et al., 1984; De </a:t>
            </a:r>
            <a:r>
              <a:rPr lang="en-US" altLang="zh-TW" sz="1400" b="1" dirty="0" err="1" smtClean="0">
                <a:latin typeface="Arial" charset="0"/>
                <a:ea typeface="新細明體" charset="-120"/>
                <a:cs typeface="Arial" charset="0"/>
              </a:rPr>
              <a:t>Peri</a:t>
            </a:r>
            <a:r>
              <a:rPr lang="en-US" altLang="zh-TW" sz="1400" b="1" dirty="0" smtClean="0">
                <a:latin typeface="Arial" charset="0"/>
                <a:ea typeface="新細明體" charset="-120"/>
                <a:cs typeface="Arial" charset="0"/>
              </a:rPr>
              <a:t> l et al., 2012)</a:t>
            </a:r>
          </a:p>
          <a:p>
            <a:pPr eaLnBrk="1" hangingPunct="1">
              <a:defRPr/>
            </a:pPr>
            <a:endParaRPr lang="zh-TW" altLang="en-US" b="1" dirty="0" smtClean="0"/>
          </a:p>
        </p:txBody>
      </p:sp>
      <p:pic>
        <p:nvPicPr>
          <p:cNvPr id="5124" name="內容版面配置區 17" descr="未命名.bmp"/>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5004048" y="2348880"/>
            <a:ext cx="3813776" cy="3189530"/>
          </a:xfrm>
        </p:spPr>
      </p:pic>
      <p:sp>
        <p:nvSpPr>
          <p:cNvPr id="17410" name="投影片編號版面配置區 3"/>
          <p:cNvSpPr>
            <a:spLocks noGrp="1"/>
          </p:cNvSpPr>
          <p:nvPr>
            <p:ph type="sldNum" sz="quarter" idx="12"/>
          </p:nvPr>
        </p:nvSpPr>
        <p:spPr/>
        <p:txBody>
          <a:bodyPr/>
          <a:lstStyle/>
          <a:p>
            <a:pPr>
              <a:defRPr/>
            </a:pPr>
            <a:fld id="{40C6D9DA-17B3-42D6-86CE-2334DDCA64D7}" type="slidenum">
              <a:rPr lang="en-US" altLang="zh-TW">
                <a:solidFill>
                  <a:prstClr val="black">
                    <a:tint val="75000"/>
                  </a:prstClr>
                </a:solidFill>
              </a:rPr>
              <a:pPr>
                <a:defRPr/>
              </a:pPr>
              <a:t>3</a:t>
            </a:fld>
            <a:endParaRPr lang="en-US" altLang="zh-TW">
              <a:solidFill>
                <a:prstClr val="black">
                  <a:tint val="75000"/>
                </a:prstClr>
              </a:solidFill>
            </a:endParaRPr>
          </a:p>
        </p:txBody>
      </p:sp>
      <p:sp>
        <p:nvSpPr>
          <p:cNvPr id="5126" name="標題 1"/>
          <p:cNvSpPr txBox="1">
            <a:spLocks/>
          </p:cNvSpPr>
          <p:nvPr/>
        </p:nvSpPr>
        <p:spPr bwMode="auto">
          <a:xfrm>
            <a:off x="149530" y="494227"/>
            <a:ext cx="8844940" cy="1142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ctr" eaLnBrk="0" fontAlgn="base" hangingPunct="0">
              <a:spcBef>
                <a:spcPct val="0"/>
              </a:spcBef>
              <a:spcAft>
                <a:spcPct val="0"/>
              </a:spcAft>
            </a:pPr>
            <a:endParaRPr lang="zh-TW" altLang="en-US" sz="3200">
              <a:solidFill>
                <a:srgbClr val="FFFF00"/>
              </a:solidFill>
              <a:latin typeface="Arial" charset="0"/>
              <a:cs typeface="Arial" charset="0"/>
            </a:endParaRPr>
          </a:p>
        </p:txBody>
      </p:sp>
    </p:spTree>
    <p:extLst>
      <p:ext uri="{BB962C8B-B14F-4D97-AF65-F5344CB8AC3E}">
        <p14:creationId xmlns:p14="http://schemas.microsoft.com/office/powerpoint/2010/main" xmlns="" val="338913776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標題 1"/>
          <p:cNvSpPr>
            <a:spLocks noGrp="1"/>
          </p:cNvSpPr>
          <p:nvPr>
            <p:ph type="title"/>
          </p:nvPr>
        </p:nvSpPr>
        <p:spPr>
          <a:xfrm>
            <a:off x="512028" y="2695307"/>
            <a:ext cx="8228694" cy="1142999"/>
          </a:xfrm>
        </p:spPr>
        <p:txBody>
          <a:bodyPr/>
          <a:lstStyle/>
          <a:p>
            <a:r>
              <a:rPr lang="en-US" altLang="zh-TW" smtClean="0"/>
              <a:t>DM for Heroin Addiction with Methadone Maintenance Treatment</a:t>
            </a:r>
            <a:endParaRPr lang="zh-TW" altLang="en-US" smtClean="0"/>
          </a:p>
        </p:txBody>
      </p:sp>
      <p:sp>
        <p:nvSpPr>
          <p:cNvPr id="4" name="投影片編號版面配置區 3"/>
          <p:cNvSpPr>
            <a:spLocks noGrp="1"/>
          </p:cNvSpPr>
          <p:nvPr>
            <p:ph type="sldNum" sz="quarter" idx="12"/>
          </p:nvPr>
        </p:nvSpPr>
        <p:spPr/>
        <p:txBody>
          <a:bodyPr/>
          <a:lstStyle/>
          <a:p>
            <a:pPr>
              <a:defRPr/>
            </a:pPr>
            <a:fld id="{11654071-230A-4A7F-B14B-A21C9B4B54CB}" type="slidenum">
              <a:rPr lang="zh-TW" altLang="en-US" smtClean="0"/>
              <a:pPr>
                <a:defRPr/>
              </a:pPr>
              <a:t>30</a:t>
            </a:fld>
            <a:endParaRPr lang="en-US" altLang="zh-TW"/>
          </a:p>
        </p:txBody>
      </p:sp>
    </p:spTree>
    <p:extLst>
      <p:ext uri="{BB962C8B-B14F-4D97-AF65-F5344CB8AC3E}">
        <p14:creationId xmlns:p14="http://schemas.microsoft.com/office/powerpoint/2010/main" xmlns="" val="19343525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標題 1"/>
          <p:cNvSpPr>
            <a:spLocks noGrp="1"/>
          </p:cNvSpPr>
          <p:nvPr>
            <p:ph type="title"/>
          </p:nvPr>
        </p:nvSpPr>
        <p:spPr>
          <a:xfrm>
            <a:off x="439529" y="168138"/>
            <a:ext cx="8228694" cy="978259"/>
          </a:xfrm>
        </p:spPr>
        <p:txBody>
          <a:bodyPr/>
          <a:lstStyle/>
          <a:p>
            <a:r>
              <a:rPr lang="en-US" altLang="zh-TW" sz="2400" b="0" smtClean="0"/>
              <a:t>The effects of dextromethorphan on plasma cytokines, methadone dose, and combined use of substances in patients undergoing methadone maintenance therapy</a:t>
            </a:r>
            <a:endParaRPr lang="zh-TW" altLang="en-US" sz="2400" smtClean="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xmlns="" val="1540214802"/>
              </p:ext>
            </p:extLst>
          </p:nvPr>
        </p:nvGraphicFramePr>
        <p:xfrm>
          <a:off x="143490" y="1196753"/>
          <a:ext cx="8853998" cy="5499100"/>
        </p:xfrm>
        <a:graphic>
          <a:graphicData uri="http://schemas.openxmlformats.org/drawingml/2006/table">
            <a:tbl>
              <a:tblPr firstRow="1" firstCol="1" bandRow="1" bandCol="1"/>
              <a:tblGrid>
                <a:gridCol w="1301555"/>
                <a:gridCol w="890537"/>
                <a:gridCol w="993293"/>
                <a:gridCol w="582275"/>
                <a:gridCol w="890537"/>
                <a:gridCol w="959041"/>
                <a:gridCol w="650777"/>
                <a:gridCol w="890537"/>
                <a:gridCol w="1044669"/>
                <a:gridCol w="650777"/>
              </a:tblGrid>
              <a:tr h="297811">
                <a:tc rowSpan="2">
                  <a:txBody>
                    <a:bodyPr/>
                    <a:lstStyle/>
                    <a:p>
                      <a:pPr algn="ctr">
                        <a:spcAft>
                          <a:spcPts val="0"/>
                        </a:spcAft>
                      </a:pPr>
                      <a:r>
                        <a:rPr lang="en-US" sz="1500" kern="100" dirty="0">
                          <a:solidFill>
                            <a:schemeClr val="bg1"/>
                          </a:solidFill>
                          <a:effectLst/>
                          <a:latin typeface="Arial Unicode MS" pitchFamily="34" charset="-120"/>
                          <a:ea typeface="Arial Unicode MS" pitchFamily="34" charset="-120"/>
                          <a:cs typeface="Arial Unicode MS" pitchFamily="34" charset="-120"/>
                        </a:rPr>
                        <a:t> </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w="19050" cap="flat" cmpd="sng" algn="ctr">
                      <a:solidFill>
                        <a:schemeClr val="bg1"/>
                      </a:solidFill>
                      <a:prstDash val="solid"/>
                      <a:round/>
                      <a:headEnd type="none" w="med" len="med"/>
                      <a:tailEnd type="none" w="med" len="med"/>
                    </a:lnT>
                    <a:lnB>
                      <a:noFill/>
                    </a:lnB>
                  </a:tcPr>
                </a:tc>
                <a:tc gridSpan="2">
                  <a:txBody>
                    <a:bodyPr/>
                    <a:lstStyle/>
                    <a:p>
                      <a:pPr algn="ctr">
                        <a:lnSpc>
                          <a:spcPct val="150000"/>
                        </a:lnSpc>
                        <a:spcAft>
                          <a:spcPts val="0"/>
                        </a:spcAft>
                      </a:pPr>
                      <a:r>
                        <a:rPr lang="en-US" sz="1500" kern="100" dirty="0" err="1">
                          <a:solidFill>
                            <a:schemeClr val="bg1"/>
                          </a:solidFill>
                          <a:effectLst/>
                          <a:latin typeface="Arial Unicode MS" pitchFamily="34" charset="-120"/>
                          <a:ea typeface="Arial Unicode MS" pitchFamily="34" charset="-120"/>
                          <a:cs typeface="Arial Unicode MS" pitchFamily="34" charset="-120"/>
                        </a:rPr>
                        <a:t>MTD+Placebo</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endParaRPr lang="zh-TW" altLang="en-US"/>
                    </a:p>
                  </a:txBody>
                  <a:tcPr/>
                </a:tc>
                <a:tc rowSpan="2">
                  <a:txBody>
                    <a:bodyPr/>
                    <a:lstStyle/>
                    <a:p>
                      <a:pPr algn="ctr">
                        <a:lnSpc>
                          <a:spcPct val="150000"/>
                        </a:lnSpc>
                        <a:spcAft>
                          <a:spcPts val="0"/>
                        </a:spcAft>
                      </a:pPr>
                      <a:r>
                        <a:rPr lang="en-US" sz="1500" kern="100" dirty="0">
                          <a:solidFill>
                            <a:schemeClr val="bg1"/>
                          </a:solidFill>
                          <a:effectLst/>
                          <a:latin typeface="Arial Unicode MS" pitchFamily="34" charset="-120"/>
                          <a:ea typeface="Arial Unicode MS" pitchFamily="34" charset="-120"/>
                          <a:cs typeface="Arial Unicode MS" pitchFamily="34" charset="-120"/>
                        </a:rPr>
                        <a:t> </a:t>
                      </a:r>
                      <a:r>
                        <a:rPr lang="en-US" sz="1500" i="1" kern="100" dirty="0" smtClean="0">
                          <a:solidFill>
                            <a:schemeClr val="bg1"/>
                          </a:solidFill>
                          <a:effectLst/>
                          <a:latin typeface="Arial Unicode MS" pitchFamily="34" charset="-120"/>
                          <a:ea typeface="Arial Unicode MS" pitchFamily="34" charset="-120"/>
                          <a:cs typeface="Arial Unicode MS" pitchFamily="34" charset="-120"/>
                        </a:rPr>
                        <a:t>p</a:t>
                      </a:r>
                      <a:r>
                        <a:rPr lang="en-US" sz="1500" kern="100" dirty="0" smtClean="0">
                          <a:solidFill>
                            <a:schemeClr val="bg1"/>
                          </a:solidFill>
                          <a:effectLst/>
                          <a:latin typeface="Arial Unicode MS" pitchFamily="34" charset="-120"/>
                          <a:ea typeface="Arial Unicode MS" pitchFamily="34" charset="-120"/>
                          <a:cs typeface="Arial Unicode MS" pitchFamily="34" charset="-120"/>
                        </a:rPr>
                        <a:t>-value</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50000"/>
                        </a:lnSpc>
                        <a:spcAft>
                          <a:spcPts val="0"/>
                        </a:spcAft>
                      </a:pPr>
                      <a:r>
                        <a:rPr lang="en-US" sz="1500" kern="100" dirty="0">
                          <a:solidFill>
                            <a:schemeClr val="bg1"/>
                          </a:solidFill>
                          <a:effectLst/>
                          <a:latin typeface="Arial Unicode MS" pitchFamily="34" charset="-120"/>
                          <a:ea typeface="Arial Unicode MS" pitchFamily="34" charset="-120"/>
                          <a:cs typeface="Arial Unicode MS" pitchFamily="34" charset="-120"/>
                        </a:rPr>
                        <a:t>MTD+DM60</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endParaRPr lang="zh-TW" altLang="en-US"/>
                    </a:p>
                  </a:txBody>
                  <a:tcPr/>
                </a:tc>
                <a:tc rowSpan="2">
                  <a:txBody>
                    <a:bodyPr/>
                    <a:lstStyle/>
                    <a:p>
                      <a:pPr algn="ctr">
                        <a:lnSpc>
                          <a:spcPct val="150000"/>
                        </a:lnSpc>
                        <a:spcAft>
                          <a:spcPts val="0"/>
                        </a:spcAft>
                      </a:pPr>
                      <a:r>
                        <a:rPr lang="en-US" sz="1500" i="1" kern="100" dirty="0" smtClean="0">
                          <a:solidFill>
                            <a:schemeClr val="bg1"/>
                          </a:solidFill>
                          <a:effectLst/>
                          <a:latin typeface="Arial Unicode MS" pitchFamily="34" charset="-120"/>
                          <a:ea typeface="Arial Unicode MS" pitchFamily="34" charset="-120"/>
                          <a:cs typeface="Arial Unicode MS" pitchFamily="34" charset="-120"/>
                        </a:rPr>
                        <a:t>p</a:t>
                      </a:r>
                      <a:r>
                        <a:rPr lang="en-US" sz="1500" kern="100" dirty="0" smtClean="0">
                          <a:solidFill>
                            <a:schemeClr val="bg1"/>
                          </a:solidFill>
                          <a:effectLst/>
                          <a:latin typeface="Arial Unicode MS" pitchFamily="34" charset="-120"/>
                          <a:ea typeface="Arial Unicode MS" pitchFamily="34" charset="-120"/>
                          <a:cs typeface="Arial Unicode MS" pitchFamily="34" charset="-120"/>
                        </a:rPr>
                        <a:t>-value</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50000"/>
                        </a:lnSpc>
                        <a:spcAft>
                          <a:spcPts val="0"/>
                        </a:spcAft>
                      </a:pPr>
                      <a:r>
                        <a:rPr lang="en-US" sz="1500" kern="100" dirty="0">
                          <a:solidFill>
                            <a:schemeClr val="bg1"/>
                          </a:solidFill>
                          <a:effectLst/>
                          <a:latin typeface="Arial Unicode MS" pitchFamily="34" charset="-120"/>
                          <a:ea typeface="Arial Unicode MS" pitchFamily="34" charset="-120"/>
                          <a:cs typeface="Arial Unicode MS" pitchFamily="34" charset="-120"/>
                        </a:rPr>
                        <a:t>MTD+DM120</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endParaRPr lang="zh-TW" altLang="en-US"/>
                    </a:p>
                  </a:txBody>
                  <a:tcPr/>
                </a:tc>
                <a:tc rowSpan="2">
                  <a:txBody>
                    <a:bodyPr/>
                    <a:lstStyle/>
                    <a:p>
                      <a:pPr algn="ctr">
                        <a:lnSpc>
                          <a:spcPct val="150000"/>
                        </a:lnSpc>
                        <a:spcAft>
                          <a:spcPts val="0"/>
                        </a:spcAft>
                      </a:pPr>
                      <a:r>
                        <a:rPr lang="en-US" sz="1500" i="1" kern="100" dirty="0" smtClean="0">
                          <a:solidFill>
                            <a:schemeClr val="bg1"/>
                          </a:solidFill>
                          <a:effectLst/>
                          <a:latin typeface="Arial Unicode MS" pitchFamily="34" charset="-120"/>
                          <a:ea typeface="Arial Unicode MS" pitchFamily="34" charset="-120"/>
                          <a:cs typeface="Arial Unicode MS" pitchFamily="34" charset="-120"/>
                        </a:rPr>
                        <a:t>p</a:t>
                      </a:r>
                      <a:r>
                        <a:rPr lang="en-US" sz="1500" kern="100" dirty="0" smtClean="0">
                          <a:solidFill>
                            <a:schemeClr val="bg1"/>
                          </a:solidFill>
                          <a:effectLst/>
                          <a:latin typeface="Arial Unicode MS" pitchFamily="34" charset="-120"/>
                          <a:ea typeface="Arial Unicode MS" pitchFamily="34" charset="-120"/>
                          <a:cs typeface="Arial Unicode MS" pitchFamily="34" charset="-120"/>
                        </a:rPr>
                        <a:t>-value</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73162">
                <a:tc vMerge="1">
                  <a:txBody>
                    <a:bodyPr/>
                    <a:lstStyle/>
                    <a:p>
                      <a:endParaRPr lang="zh-TW" altLang="en-US"/>
                    </a:p>
                  </a:txBody>
                  <a:tcPr/>
                </a:tc>
                <a:tc>
                  <a:txBody>
                    <a:bodyPr/>
                    <a:lstStyle/>
                    <a:p>
                      <a:pPr algn="ctr">
                        <a:lnSpc>
                          <a:spcPct val="150000"/>
                        </a:lnSpc>
                        <a:spcAft>
                          <a:spcPts val="0"/>
                        </a:spcAft>
                      </a:pPr>
                      <a:r>
                        <a:rPr lang="en-US" sz="1500" kern="100">
                          <a:solidFill>
                            <a:schemeClr val="bg1"/>
                          </a:solidFill>
                          <a:effectLst/>
                          <a:latin typeface="Arial Unicode MS" pitchFamily="34" charset="-120"/>
                          <a:ea typeface="Arial Unicode MS" pitchFamily="34" charset="-120"/>
                          <a:cs typeface="Arial Unicode MS" pitchFamily="34" charset="-120"/>
                        </a:rPr>
                        <a:t>Week 0</a:t>
                      </a:r>
                      <a:endParaRPr lang="zh-TW" sz="1500" kern="10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spcAft>
                          <a:spcPts val="0"/>
                        </a:spcAft>
                      </a:pPr>
                      <a:r>
                        <a:rPr lang="en-US" sz="1500" kern="100" dirty="0">
                          <a:solidFill>
                            <a:schemeClr val="bg1"/>
                          </a:solidFill>
                          <a:effectLst/>
                          <a:latin typeface="Arial Unicode MS" pitchFamily="34" charset="-120"/>
                          <a:ea typeface="Arial Unicode MS" pitchFamily="34" charset="-120"/>
                          <a:cs typeface="Arial Unicode MS" pitchFamily="34" charset="-120"/>
                        </a:rPr>
                        <a:t>Week 12</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zh-TW" altLang="en-US"/>
                    </a:p>
                  </a:txBody>
                  <a:tcPr/>
                </a:tc>
                <a:tc>
                  <a:txBody>
                    <a:bodyPr/>
                    <a:lstStyle/>
                    <a:p>
                      <a:pPr algn="ctr">
                        <a:lnSpc>
                          <a:spcPct val="150000"/>
                        </a:lnSpc>
                        <a:spcAft>
                          <a:spcPts val="0"/>
                        </a:spcAft>
                      </a:pPr>
                      <a:r>
                        <a:rPr lang="en-US" sz="1500" kern="100" dirty="0">
                          <a:solidFill>
                            <a:schemeClr val="bg1"/>
                          </a:solidFill>
                          <a:effectLst/>
                          <a:latin typeface="Arial Unicode MS" pitchFamily="34" charset="-120"/>
                          <a:ea typeface="Arial Unicode MS" pitchFamily="34" charset="-120"/>
                          <a:cs typeface="Arial Unicode MS" pitchFamily="34" charset="-120"/>
                        </a:rPr>
                        <a:t>Week 0</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spcAft>
                          <a:spcPts val="0"/>
                        </a:spcAft>
                      </a:pPr>
                      <a:r>
                        <a:rPr lang="en-US" sz="1500" kern="100" dirty="0">
                          <a:solidFill>
                            <a:schemeClr val="bg1"/>
                          </a:solidFill>
                          <a:effectLst/>
                          <a:latin typeface="Arial Unicode MS" pitchFamily="34" charset="-120"/>
                          <a:ea typeface="Arial Unicode MS" pitchFamily="34" charset="-120"/>
                          <a:cs typeface="Arial Unicode MS" pitchFamily="34" charset="-120"/>
                        </a:rPr>
                        <a:t>Week 12</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zh-TW" altLang="en-US"/>
                    </a:p>
                  </a:txBody>
                  <a:tcPr/>
                </a:tc>
                <a:tc>
                  <a:txBody>
                    <a:bodyPr/>
                    <a:lstStyle/>
                    <a:p>
                      <a:pPr algn="ctr">
                        <a:lnSpc>
                          <a:spcPct val="150000"/>
                        </a:lnSpc>
                        <a:spcAft>
                          <a:spcPts val="0"/>
                        </a:spcAft>
                      </a:pPr>
                      <a:r>
                        <a:rPr lang="en-US" sz="1500" kern="100" dirty="0">
                          <a:solidFill>
                            <a:schemeClr val="bg1"/>
                          </a:solidFill>
                          <a:effectLst/>
                          <a:latin typeface="Arial Unicode MS" pitchFamily="34" charset="-120"/>
                          <a:ea typeface="Arial Unicode MS" pitchFamily="34" charset="-120"/>
                          <a:cs typeface="Arial Unicode MS" pitchFamily="34" charset="-120"/>
                        </a:rPr>
                        <a:t>Week 0</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spcAft>
                          <a:spcPts val="0"/>
                        </a:spcAft>
                      </a:pPr>
                      <a:r>
                        <a:rPr lang="en-US" sz="1500" kern="100" dirty="0">
                          <a:solidFill>
                            <a:schemeClr val="bg1"/>
                          </a:solidFill>
                          <a:effectLst/>
                          <a:latin typeface="Arial Unicode MS" pitchFamily="34" charset="-120"/>
                          <a:ea typeface="Arial Unicode MS" pitchFamily="34" charset="-120"/>
                          <a:cs typeface="Arial Unicode MS" pitchFamily="34" charset="-120"/>
                        </a:rPr>
                        <a:t>Week 12</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zh-TW" altLang="en-US"/>
                    </a:p>
                  </a:txBody>
                  <a:tcPr/>
                </a:tc>
              </a:tr>
              <a:tr h="699838">
                <a:tc>
                  <a:txBody>
                    <a:bodyPr/>
                    <a:lstStyle/>
                    <a:p>
                      <a:pPr>
                        <a:lnSpc>
                          <a:spcPts val="1600"/>
                        </a:lnSpc>
                        <a:spcAft>
                          <a:spcPts val="0"/>
                        </a:spcAft>
                      </a:pPr>
                      <a:r>
                        <a:rPr lang="en-US" sz="1500" kern="100" dirty="0">
                          <a:solidFill>
                            <a:schemeClr val="bg1"/>
                          </a:solidFill>
                          <a:effectLst/>
                          <a:latin typeface="Arial Unicode MS" pitchFamily="34" charset="-120"/>
                          <a:ea typeface="Arial Unicode MS" pitchFamily="34" charset="-120"/>
                          <a:cs typeface="Arial Unicode MS" pitchFamily="34" charset="-120"/>
                        </a:rPr>
                        <a:t>TNF</a:t>
                      </a:r>
                      <a:r>
                        <a:rPr lang="da-DK" sz="1500" kern="100" dirty="0">
                          <a:solidFill>
                            <a:schemeClr val="bg1"/>
                          </a:solidFill>
                          <a:effectLst/>
                          <a:latin typeface="Arial Unicode MS" pitchFamily="34" charset="-120"/>
                          <a:ea typeface="Arial Unicode MS" pitchFamily="34" charset="-120"/>
                          <a:cs typeface="Arial Unicode MS" pitchFamily="34" charset="-120"/>
                        </a:rPr>
                        <a:t>-</a:t>
                      </a:r>
                      <a:r>
                        <a:rPr lang="en-US" sz="1500" kern="100" dirty="0">
                          <a:solidFill>
                            <a:schemeClr val="bg1"/>
                          </a:solidFill>
                          <a:effectLst/>
                          <a:latin typeface="Arial Unicode MS" pitchFamily="34" charset="-120"/>
                          <a:ea typeface="Arial Unicode MS" pitchFamily="34" charset="-120"/>
                          <a:cs typeface="Arial Unicode MS" pitchFamily="34" charset="-120"/>
                          <a:sym typeface="Symbol"/>
                        </a:rPr>
                        <a:t></a:t>
                      </a:r>
                      <a:r>
                        <a:rPr lang="en-US" sz="1500" kern="100" dirty="0">
                          <a:solidFill>
                            <a:schemeClr val="bg1"/>
                          </a:solidFill>
                          <a:effectLst/>
                          <a:latin typeface="Arial Unicode MS" pitchFamily="34" charset="-120"/>
                          <a:ea typeface="Arial Unicode MS" pitchFamily="34" charset="-120"/>
                          <a:cs typeface="Arial Unicode MS" pitchFamily="34" charset="-120"/>
                        </a:rPr>
                        <a:t> </a:t>
                      </a:r>
                      <a:r>
                        <a:rPr lang="da-DK" sz="1500" kern="100" dirty="0">
                          <a:solidFill>
                            <a:schemeClr val="bg1"/>
                          </a:solidFill>
                          <a:effectLst/>
                          <a:latin typeface="Arial Unicode MS" pitchFamily="34" charset="-120"/>
                          <a:ea typeface="Arial Unicode MS" pitchFamily="34" charset="-120"/>
                          <a:cs typeface="Arial Unicode MS" pitchFamily="34" charset="-120"/>
                        </a:rPr>
                        <a:t>(pg/mL)</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2019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4.4 ± 0.5</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w="12700" cap="flat" cmpd="sng" algn="ctr">
                      <a:solidFill>
                        <a:schemeClr val="bg1"/>
                      </a:solidFill>
                      <a:prstDash val="solid"/>
                      <a:round/>
                      <a:headEnd type="none" w="med" len="med"/>
                      <a:tailEnd type="none" w="med" len="med"/>
                    </a:lnT>
                    <a:lnB>
                      <a:noFill/>
                    </a:lnB>
                  </a:tcPr>
                </a:tc>
                <a:tc>
                  <a:txBody>
                    <a:bodyPr/>
                    <a:lstStyle/>
                    <a:p>
                      <a:pPr>
                        <a:lnSpc>
                          <a:spcPts val="3000"/>
                        </a:lnSpc>
                        <a:spcAft>
                          <a:spcPts val="0"/>
                        </a:spcAft>
                        <a:tabLst>
                          <a:tab pos="201930" algn="dec"/>
                        </a:tabLst>
                      </a:pPr>
                      <a:r>
                        <a:rPr lang="en-US" sz="1500" kern="0">
                          <a:solidFill>
                            <a:schemeClr val="bg1"/>
                          </a:solidFill>
                          <a:effectLst/>
                          <a:latin typeface="Arial Unicode MS" pitchFamily="34" charset="-120"/>
                          <a:ea typeface="Arial Unicode MS" pitchFamily="34" charset="-120"/>
                          <a:cs typeface="Arial Unicode MS" pitchFamily="34" charset="-120"/>
                        </a:rPr>
                        <a:t>4.3</a:t>
                      </a:r>
                      <a:r>
                        <a:rPr lang="en-US" sz="1500" kern="100">
                          <a:solidFill>
                            <a:schemeClr val="bg1"/>
                          </a:solidFill>
                          <a:effectLst/>
                          <a:latin typeface="Arial Unicode MS" pitchFamily="34" charset="-120"/>
                          <a:ea typeface="Arial Unicode MS" pitchFamily="34" charset="-120"/>
                          <a:cs typeface="Arial Unicode MS" pitchFamily="34" charset="-120"/>
                        </a:rPr>
                        <a:t> ± 0.9</a:t>
                      </a:r>
                      <a:endParaRPr lang="zh-TW" sz="1500" kern="10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w="12700" cap="flat" cmpd="sng" algn="ctr">
                      <a:solidFill>
                        <a:schemeClr val="bg1"/>
                      </a:solidFill>
                      <a:prstDash val="solid"/>
                      <a:round/>
                      <a:headEnd type="none" w="med" len="med"/>
                      <a:tailEnd type="none" w="med" len="med"/>
                    </a:lnT>
                    <a:lnB>
                      <a:noFill/>
                    </a:lnB>
                  </a:tcPr>
                </a:tc>
                <a:tc>
                  <a:txBody>
                    <a:bodyPr/>
                    <a:lstStyle/>
                    <a:p>
                      <a:pPr>
                        <a:lnSpc>
                          <a:spcPts val="3000"/>
                        </a:lnSpc>
                        <a:spcAft>
                          <a:spcPts val="0"/>
                        </a:spcAft>
                        <a:tabLst>
                          <a:tab pos="134620" algn="dec"/>
                        </a:tabLst>
                      </a:pPr>
                      <a:r>
                        <a:rPr lang="en-US" sz="1500" i="1" kern="100" dirty="0">
                          <a:solidFill>
                            <a:schemeClr val="bg1"/>
                          </a:solidFill>
                          <a:effectLst/>
                          <a:latin typeface="Arial Unicode MS" pitchFamily="34" charset="-120"/>
                          <a:ea typeface="Arial Unicode MS" pitchFamily="34" charset="-120"/>
                          <a:cs typeface="Arial Unicode MS" pitchFamily="34" charset="-120"/>
                        </a:rPr>
                        <a:t>0.571</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w="12700" cap="flat" cmpd="sng" algn="ctr">
                      <a:solidFill>
                        <a:schemeClr val="bg1"/>
                      </a:solidFill>
                      <a:prstDash val="solid"/>
                      <a:round/>
                      <a:headEnd type="none" w="med" len="med"/>
                      <a:tailEnd type="none" w="med" len="med"/>
                    </a:lnT>
                    <a:lnB>
                      <a:noFill/>
                    </a:lnB>
                  </a:tcPr>
                </a:tc>
                <a:tc>
                  <a:txBody>
                    <a:bodyPr/>
                    <a:lstStyle/>
                    <a:p>
                      <a:pPr>
                        <a:lnSpc>
                          <a:spcPts val="3000"/>
                        </a:lnSpc>
                        <a:spcAft>
                          <a:spcPts val="0"/>
                        </a:spcAft>
                        <a:tabLst>
                          <a:tab pos="2019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5.0 ± 0.6</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w="12700" cap="flat" cmpd="sng" algn="ctr">
                      <a:solidFill>
                        <a:schemeClr val="bg1"/>
                      </a:solidFill>
                      <a:prstDash val="solid"/>
                      <a:round/>
                      <a:headEnd type="none" w="med" len="med"/>
                      <a:tailEnd type="none" w="med" len="med"/>
                    </a:lnT>
                    <a:lnB>
                      <a:noFill/>
                    </a:lnB>
                  </a:tcPr>
                </a:tc>
                <a:tc>
                  <a:txBody>
                    <a:bodyPr/>
                    <a:lstStyle/>
                    <a:p>
                      <a:pPr>
                        <a:lnSpc>
                          <a:spcPts val="3000"/>
                        </a:lnSpc>
                        <a:spcAft>
                          <a:spcPts val="0"/>
                        </a:spcAft>
                        <a:tabLst>
                          <a:tab pos="2019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3.0 ± 0.4**</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w="12700" cap="flat" cmpd="sng" algn="ctr">
                      <a:solidFill>
                        <a:schemeClr val="bg1"/>
                      </a:solidFill>
                      <a:prstDash val="solid"/>
                      <a:round/>
                      <a:headEnd type="none" w="med" len="med"/>
                      <a:tailEnd type="none" w="med" len="med"/>
                    </a:lnT>
                    <a:lnB>
                      <a:noFill/>
                    </a:lnB>
                  </a:tcPr>
                </a:tc>
                <a:tc>
                  <a:txBody>
                    <a:bodyPr/>
                    <a:lstStyle/>
                    <a:p>
                      <a:pPr>
                        <a:lnSpc>
                          <a:spcPts val="3000"/>
                        </a:lnSpc>
                        <a:spcAft>
                          <a:spcPts val="0"/>
                        </a:spcAft>
                        <a:tabLst>
                          <a:tab pos="134620" algn="dec"/>
                        </a:tabLst>
                      </a:pPr>
                      <a:r>
                        <a:rPr lang="en-US" sz="1500" i="1" kern="100" dirty="0">
                          <a:solidFill>
                            <a:srgbClr val="FFFF00"/>
                          </a:solidFill>
                          <a:effectLst/>
                          <a:latin typeface="Arial Unicode MS" pitchFamily="34" charset="-120"/>
                          <a:ea typeface="Arial Unicode MS" pitchFamily="34" charset="-120"/>
                          <a:cs typeface="Arial Unicode MS" pitchFamily="34" charset="-120"/>
                        </a:rPr>
                        <a:t>0.0005</a:t>
                      </a:r>
                      <a:endParaRPr lang="zh-TW" sz="1500" kern="100" dirty="0">
                        <a:solidFill>
                          <a:srgbClr val="FFFF00"/>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w="12700" cap="flat" cmpd="sng" algn="ctr">
                      <a:solidFill>
                        <a:schemeClr val="bg1"/>
                      </a:solidFill>
                      <a:prstDash val="solid"/>
                      <a:round/>
                      <a:headEnd type="none" w="med" len="med"/>
                      <a:tailEnd type="none" w="med" len="med"/>
                    </a:lnT>
                    <a:lnB>
                      <a:noFill/>
                    </a:lnB>
                  </a:tcPr>
                </a:tc>
                <a:tc>
                  <a:txBody>
                    <a:bodyPr/>
                    <a:lstStyle/>
                    <a:p>
                      <a:pPr>
                        <a:lnSpc>
                          <a:spcPts val="3000"/>
                        </a:lnSpc>
                        <a:spcAft>
                          <a:spcPts val="0"/>
                        </a:spcAft>
                        <a:tabLst>
                          <a:tab pos="2019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4.0 ± 0.4</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w="12700" cap="flat" cmpd="sng" algn="ctr">
                      <a:solidFill>
                        <a:schemeClr val="bg1"/>
                      </a:solidFill>
                      <a:prstDash val="solid"/>
                      <a:round/>
                      <a:headEnd type="none" w="med" len="med"/>
                      <a:tailEnd type="none" w="med" len="med"/>
                    </a:lnT>
                    <a:lnB>
                      <a:noFill/>
                    </a:lnB>
                  </a:tcPr>
                </a:tc>
                <a:tc>
                  <a:txBody>
                    <a:bodyPr/>
                    <a:lstStyle/>
                    <a:p>
                      <a:pPr>
                        <a:lnSpc>
                          <a:spcPts val="3000"/>
                        </a:lnSpc>
                        <a:spcAft>
                          <a:spcPts val="0"/>
                        </a:spcAft>
                        <a:tabLst>
                          <a:tab pos="2019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2.9 ± 0.3**</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w="12700" cap="flat" cmpd="sng" algn="ctr">
                      <a:solidFill>
                        <a:schemeClr val="bg1"/>
                      </a:solidFill>
                      <a:prstDash val="solid"/>
                      <a:round/>
                      <a:headEnd type="none" w="med" len="med"/>
                      <a:tailEnd type="none" w="med" len="med"/>
                    </a:lnT>
                    <a:lnB>
                      <a:noFill/>
                    </a:lnB>
                  </a:tcPr>
                </a:tc>
                <a:tc>
                  <a:txBody>
                    <a:bodyPr/>
                    <a:lstStyle/>
                    <a:p>
                      <a:pPr>
                        <a:lnSpc>
                          <a:spcPts val="3000"/>
                        </a:lnSpc>
                        <a:spcAft>
                          <a:spcPts val="0"/>
                        </a:spcAft>
                        <a:tabLst>
                          <a:tab pos="134620" algn="dec"/>
                        </a:tabLst>
                      </a:pPr>
                      <a:r>
                        <a:rPr lang="en-US" sz="1500" i="1" kern="100" dirty="0">
                          <a:solidFill>
                            <a:srgbClr val="FFFF00"/>
                          </a:solidFill>
                          <a:effectLst/>
                          <a:latin typeface="Arial Unicode MS" pitchFamily="34" charset="-120"/>
                          <a:ea typeface="Arial Unicode MS" pitchFamily="34" charset="-120"/>
                          <a:cs typeface="Arial Unicode MS" pitchFamily="34" charset="-120"/>
                        </a:rPr>
                        <a:t>0.0009</a:t>
                      </a:r>
                      <a:endParaRPr lang="zh-TW" sz="1500" kern="100" dirty="0">
                        <a:solidFill>
                          <a:srgbClr val="FFFF00"/>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w="12700" cap="flat" cmpd="sng" algn="ctr">
                      <a:solidFill>
                        <a:schemeClr val="bg1"/>
                      </a:solidFill>
                      <a:prstDash val="solid"/>
                      <a:round/>
                      <a:headEnd type="none" w="med" len="med"/>
                      <a:tailEnd type="none" w="med" len="med"/>
                    </a:lnT>
                    <a:lnB>
                      <a:noFill/>
                    </a:lnB>
                  </a:tcPr>
                </a:tc>
              </a:tr>
              <a:tr h="699838">
                <a:tc>
                  <a:txBody>
                    <a:bodyPr/>
                    <a:lstStyle/>
                    <a:p>
                      <a:pPr>
                        <a:lnSpc>
                          <a:spcPts val="1600"/>
                        </a:lnSpc>
                        <a:spcAft>
                          <a:spcPts val="0"/>
                        </a:spcAft>
                      </a:pPr>
                      <a:r>
                        <a:rPr lang="en-US" sz="1500" kern="100" dirty="0">
                          <a:solidFill>
                            <a:schemeClr val="bg1"/>
                          </a:solidFill>
                          <a:effectLst/>
                          <a:latin typeface="Arial Unicode MS" pitchFamily="34" charset="-120"/>
                          <a:ea typeface="Arial Unicode MS" pitchFamily="34" charset="-120"/>
                          <a:cs typeface="Arial Unicode MS" pitchFamily="34" charset="-120"/>
                        </a:rPr>
                        <a:t>IL-8 (</a:t>
                      </a:r>
                      <a:r>
                        <a:rPr lang="en-US" sz="1500" kern="100" dirty="0" err="1">
                          <a:solidFill>
                            <a:schemeClr val="bg1"/>
                          </a:solidFill>
                          <a:effectLst/>
                          <a:latin typeface="Arial Unicode MS" pitchFamily="34" charset="-120"/>
                          <a:ea typeface="Arial Unicode MS" pitchFamily="34" charset="-120"/>
                          <a:cs typeface="Arial Unicode MS" pitchFamily="34" charset="-120"/>
                        </a:rPr>
                        <a:t>pg</a:t>
                      </a:r>
                      <a:r>
                        <a:rPr lang="en-US" sz="1500" kern="100" dirty="0">
                          <a:solidFill>
                            <a:schemeClr val="bg1"/>
                          </a:solidFill>
                          <a:effectLst/>
                          <a:latin typeface="Arial Unicode MS" pitchFamily="34" charset="-120"/>
                          <a:ea typeface="Arial Unicode MS" pitchFamily="34" charset="-120"/>
                          <a:cs typeface="Arial Unicode MS" pitchFamily="34" charset="-120"/>
                        </a:rPr>
                        <a:t>/mL)</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201930" algn="dec"/>
                        </a:tabLst>
                      </a:pPr>
                      <a:r>
                        <a:rPr lang="en-US" sz="1500" kern="100">
                          <a:solidFill>
                            <a:schemeClr val="bg1"/>
                          </a:solidFill>
                          <a:effectLst/>
                          <a:latin typeface="Arial Unicode MS" pitchFamily="34" charset="-120"/>
                          <a:ea typeface="Arial Unicode MS" pitchFamily="34" charset="-120"/>
                          <a:cs typeface="Arial Unicode MS" pitchFamily="34" charset="-120"/>
                        </a:rPr>
                        <a:t>4.8 ± 0.9</a:t>
                      </a:r>
                      <a:endParaRPr lang="zh-TW" sz="1500" kern="10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201930" algn="dec"/>
                        </a:tabLst>
                      </a:pPr>
                      <a:r>
                        <a:rPr lang="en-US" sz="1500" kern="100">
                          <a:solidFill>
                            <a:schemeClr val="bg1"/>
                          </a:solidFill>
                          <a:effectLst/>
                          <a:latin typeface="Arial Unicode MS" pitchFamily="34" charset="-120"/>
                          <a:ea typeface="Arial Unicode MS" pitchFamily="34" charset="-120"/>
                          <a:cs typeface="Arial Unicode MS" pitchFamily="34" charset="-120"/>
                        </a:rPr>
                        <a:t>4.3 ± 0.9</a:t>
                      </a:r>
                      <a:endParaRPr lang="zh-TW" sz="1500" kern="10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134620" algn="dec"/>
                        </a:tabLst>
                      </a:pPr>
                      <a:r>
                        <a:rPr lang="en-US" sz="1500" i="1" kern="100" dirty="0">
                          <a:solidFill>
                            <a:schemeClr val="bg1"/>
                          </a:solidFill>
                          <a:effectLst/>
                          <a:latin typeface="Arial Unicode MS" pitchFamily="34" charset="-120"/>
                          <a:ea typeface="Arial Unicode MS" pitchFamily="34" charset="-120"/>
                          <a:cs typeface="Arial Unicode MS" pitchFamily="34" charset="-120"/>
                        </a:rPr>
                        <a:t>0.145</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2019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7.4 ± 1.1</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2019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2.8 ± 0.3*</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134620" algn="dec"/>
                        </a:tabLst>
                      </a:pPr>
                      <a:r>
                        <a:rPr lang="en-US" sz="1500" i="1" kern="100" dirty="0">
                          <a:solidFill>
                            <a:srgbClr val="FFFF00"/>
                          </a:solidFill>
                          <a:effectLst/>
                          <a:latin typeface="Arial Unicode MS" pitchFamily="34" charset="-120"/>
                          <a:ea typeface="Arial Unicode MS" pitchFamily="34" charset="-120"/>
                          <a:cs typeface="Arial Unicode MS" pitchFamily="34" charset="-120"/>
                        </a:rPr>
                        <a:t>0.021</a:t>
                      </a:r>
                      <a:endParaRPr lang="zh-TW" sz="1500" kern="100" dirty="0">
                        <a:solidFill>
                          <a:srgbClr val="FFFF00"/>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2019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7.7 ± 1.3</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201930" algn="dec"/>
                        </a:tabLst>
                      </a:pPr>
                      <a:r>
                        <a:rPr lang="en-US" sz="1500" kern="100">
                          <a:solidFill>
                            <a:schemeClr val="bg1"/>
                          </a:solidFill>
                          <a:effectLst/>
                          <a:latin typeface="Arial Unicode MS" pitchFamily="34" charset="-120"/>
                          <a:ea typeface="Arial Unicode MS" pitchFamily="34" charset="-120"/>
                          <a:cs typeface="Arial Unicode MS" pitchFamily="34" charset="-120"/>
                        </a:rPr>
                        <a:t>2.92 ± 0.30*</a:t>
                      </a:r>
                      <a:endParaRPr lang="zh-TW" sz="1500" kern="10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134620" algn="dec"/>
                        </a:tabLst>
                      </a:pPr>
                      <a:r>
                        <a:rPr lang="en-US" sz="1500" i="1" kern="100" dirty="0">
                          <a:solidFill>
                            <a:srgbClr val="FFFF00"/>
                          </a:solidFill>
                          <a:effectLst/>
                          <a:latin typeface="Arial Unicode MS" pitchFamily="34" charset="-120"/>
                          <a:ea typeface="Arial Unicode MS" pitchFamily="34" charset="-120"/>
                          <a:cs typeface="Arial Unicode MS" pitchFamily="34" charset="-120"/>
                        </a:rPr>
                        <a:t>0.03</a:t>
                      </a:r>
                      <a:endParaRPr lang="zh-TW" sz="1500" kern="100" dirty="0">
                        <a:solidFill>
                          <a:srgbClr val="FFFF00"/>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r>
              <a:tr h="699838">
                <a:tc>
                  <a:txBody>
                    <a:bodyPr/>
                    <a:lstStyle/>
                    <a:p>
                      <a:pPr>
                        <a:lnSpc>
                          <a:spcPts val="1600"/>
                        </a:lnSpc>
                        <a:spcAft>
                          <a:spcPts val="0"/>
                        </a:spcAft>
                      </a:pPr>
                      <a:r>
                        <a:rPr lang="en-US" sz="1500" kern="100" dirty="0">
                          <a:solidFill>
                            <a:schemeClr val="bg1"/>
                          </a:solidFill>
                          <a:effectLst/>
                          <a:latin typeface="Arial Unicode MS" pitchFamily="34" charset="-120"/>
                          <a:ea typeface="Arial Unicode MS" pitchFamily="34" charset="-120"/>
                          <a:cs typeface="Arial Unicode MS" pitchFamily="34" charset="-120"/>
                        </a:rPr>
                        <a:t>MTD dose (mg)</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201930" algn="dec"/>
                        </a:tabLst>
                      </a:pPr>
                      <a:r>
                        <a:rPr lang="en-US" sz="1500" kern="100">
                          <a:solidFill>
                            <a:schemeClr val="bg1"/>
                          </a:solidFill>
                          <a:effectLst/>
                          <a:latin typeface="Arial Unicode MS" pitchFamily="34" charset="-120"/>
                          <a:ea typeface="Arial Unicode MS" pitchFamily="34" charset="-120"/>
                          <a:cs typeface="Arial Unicode MS" pitchFamily="34" charset="-120"/>
                        </a:rPr>
                        <a:t>40.0 ± 4.6</a:t>
                      </a:r>
                      <a:endParaRPr lang="zh-TW" sz="1500" kern="10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201930" algn="dec"/>
                        </a:tabLst>
                      </a:pPr>
                      <a:r>
                        <a:rPr lang="en-US" sz="1500" kern="100">
                          <a:solidFill>
                            <a:schemeClr val="bg1"/>
                          </a:solidFill>
                          <a:effectLst/>
                          <a:latin typeface="Arial Unicode MS" pitchFamily="34" charset="-120"/>
                          <a:ea typeface="Arial Unicode MS" pitchFamily="34" charset="-120"/>
                          <a:cs typeface="Arial Unicode MS" pitchFamily="34" charset="-120"/>
                        </a:rPr>
                        <a:t>44.8 ± 5.7</a:t>
                      </a:r>
                      <a:endParaRPr lang="zh-TW" sz="1500" kern="10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134620" algn="dec"/>
                        </a:tabLst>
                      </a:pPr>
                      <a:r>
                        <a:rPr lang="en-US" sz="1500" i="1" kern="100" dirty="0">
                          <a:solidFill>
                            <a:schemeClr val="bg1"/>
                          </a:solidFill>
                          <a:effectLst/>
                          <a:latin typeface="Arial Unicode MS" pitchFamily="34" charset="-120"/>
                          <a:ea typeface="Arial Unicode MS" pitchFamily="34" charset="-120"/>
                          <a:cs typeface="Arial Unicode MS" pitchFamily="34" charset="-120"/>
                        </a:rPr>
                        <a:t>0.349</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2019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47.4 ± 3.2</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201930" algn="dec"/>
                        </a:tabLst>
                      </a:pPr>
                      <a:r>
                        <a:rPr lang="en-US" sz="1500" kern="100">
                          <a:solidFill>
                            <a:schemeClr val="bg1"/>
                          </a:solidFill>
                          <a:effectLst/>
                          <a:latin typeface="Arial Unicode MS" pitchFamily="34" charset="-120"/>
                          <a:ea typeface="Arial Unicode MS" pitchFamily="34" charset="-120"/>
                          <a:cs typeface="Arial Unicode MS" pitchFamily="34" charset="-120"/>
                        </a:rPr>
                        <a:t>42.0 ± 2.8</a:t>
                      </a:r>
                      <a:endParaRPr lang="zh-TW" sz="1500" kern="10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134620" algn="dec"/>
                        </a:tabLst>
                      </a:pPr>
                      <a:r>
                        <a:rPr lang="en-US" sz="1500" i="1" kern="100" dirty="0">
                          <a:solidFill>
                            <a:schemeClr val="bg1"/>
                          </a:solidFill>
                          <a:effectLst/>
                          <a:latin typeface="Arial Unicode MS" pitchFamily="34" charset="-120"/>
                          <a:ea typeface="Arial Unicode MS" pitchFamily="34" charset="-120"/>
                          <a:cs typeface="Arial Unicode MS" pitchFamily="34" charset="-120"/>
                        </a:rPr>
                        <a:t>0.061</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2019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44.1 ± 4.0</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201930" algn="dec"/>
                        </a:tabLst>
                      </a:pPr>
                      <a:r>
                        <a:rPr lang="en-US" sz="1500" kern="100">
                          <a:solidFill>
                            <a:schemeClr val="bg1"/>
                          </a:solidFill>
                          <a:effectLst/>
                          <a:latin typeface="Arial Unicode MS" pitchFamily="34" charset="-120"/>
                          <a:ea typeface="Arial Unicode MS" pitchFamily="34" charset="-120"/>
                          <a:cs typeface="Arial Unicode MS" pitchFamily="34" charset="-120"/>
                        </a:rPr>
                        <a:t>41.9 ± 5.3</a:t>
                      </a:r>
                      <a:endParaRPr lang="zh-TW" sz="1500" kern="10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134620" algn="dec"/>
                        </a:tabLst>
                      </a:pPr>
                      <a:r>
                        <a:rPr lang="en-US" sz="1500" i="1" kern="100" dirty="0">
                          <a:solidFill>
                            <a:schemeClr val="bg1"/>
                          </a:solidFill>
                          <a:effectLst/>
                          <a:latin typeface="Arial Unicode MS" pitchFamily="34" charset="-120"/>
                          <a:ea typeface="Arial Unicode MS" pitchFamily="34" charset="-120"/>
                          <a:cs typeface="Arial Unicode MS" pitchFamily="34" charset="-120"/>
                        </a:rPr>
                        <a:t>0.224</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r>
              <a:tr h="590762">
                <a:tc>
                  <a:txBody>
                    <a:bodyPr/>
                    <a:lstStyle/>
                    <a:p>
                      <a:pPr>
                        <a:lnSpc>
                          <a:spcPts val="1600"/>
                        </a:lnSpc>
                        <a:spcAft>
                          <a:spcPts val="0"/>
                        </a:spcAft>
                      </a:pPr>
                      <a:r>
                        <a:rPr lang="en-US" sz="1500" kern="100" dirty="0">
                          <a:solidFill>
                            <a:schemeClr val="bg1"/>
                          </a:solidFill>
                          <a:effectLst/>
                          <a:latin typeface="Arial Unicode MS" pitchFamily="34" charset="-120"/>
                          <a:ea typeface="Arial Unicode MS" pitchFamily="34" charset="-120"/>
                          <a:cs typeface="Arial Unicode MS" pitchFamily="34" charset="-120"/>
                        </a:rPr>
                        <a:t>MTD dose change (%)</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2500"/>
                        </a:lnSpc>
                        <a:spcAft>
                          <a:spcPts val="0"/>
                        </a:spcAft>
                        <a:tabLst>
                          <a:tab pos="201930" algn="dec"/>
                        </a:tabLst>
                      </a:pPr>
                      <a:r>
                        <a:rPr lang="en-US" sz="1500" kern="100">
                          <a:solidFill>
                            <a:schemeClr val="bg1"/>
                          </a:solidFill>
                          <a:effectLst/>
                          <a:latin typeface="Arial Unicode MS" pitchFamily="34" charset="-120"/>
                          <a:ea typeface="Arial Unicode MS" pitchFamily="34" charset="-120"/>
                          <a:cs typeface="Arial Unicode MS" pitchFamily="34" charset="-120"/>
                        </a:rPr>
                        <a:t>100.0 ± 0</a:t>
                      </a:r>
                      <a:endParaRPr lang="zh-TW" sz="1500" kern="10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2500"/>
                        </a:lnSpc>
                        <a:spcAft>
                          <a:spcPts val="0"/>
                        </a:spcAft>
                        <a:tabLst>
                          <a:tab pos="201930" algn="dec"/>
                        </a:tabLst>
                      </a:pPr>
                      <a:r>
                        <a:rPr lang="en-US" sz="1500" kern="100">
                          <a:solidFill>
                            <a:schemeClr val="bg1"/>
                          </a:solidFill>
                          <a:effectLst/>
                          <a:latin typeface="Arial Unicode MS" pitchFamily="34" charset="-120"/>
                          <a:ea typeface="Arial Unicode MS" pitchFamily="34" charset="-120"/>
                          <a:cs typeface="Arial Unicode MS" pitchFamily="34" charset="-120"/>
                        </a:rPr>
                        <a:t>117.1±10.0</a:t>
                      </a:r>
                      <a:endParaRPr lang="zh-TW" sz="1500" kern="10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2500"/>
                        </a:lnSpc>
                        <a:spcAft>
                          <a:spcPts val="0"/>
                        </a:spcAft>
                        <a:tabLst>
                          <a:tab pos="134620" algn="dec"/>
                        </a:tabLst>
                      </a:pPr>
                      <a:r>
                        <a:rPr lang="en-US" sz="1500" i="1" kern="100" dirty="0">
                          <a:solidFill>
                            <a:schemeClr val="bg1"/>
                          </a:solidFill>
                          <a:effectLst/>
                          <a:latin typeface="Arial Unicode MS" pitchFamily="34" charset="-120"/>
                          <a:ea typeface="Arial Unicode MS" pitchFamily="34" charset="-120"/>
                          <a:cs typeface="Arial Unicode MS" pitchFamily="34" charset="-120"/>
                        </a:rPr>
                        <a:t>0.096</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2500"/>
                        </a:lnSpc>
                        <a:spcAft>
                          <a:spcPts val="0"/>
                        </a:spcAft>
                        <a:tabLst>
                          <a:tab pos="2019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100.0 ± 0</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2500"/>
                        </a:lnSpc>
                        <a:spcAft>
                          <a:spcPts val="0"/>
                        </a:spcAft>
                        <a:tabLst>
                          <a:tab pos="2019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91.7 ± 5.2</a:t>
                      </a:r>
                      <a:r>
                        <a:rPr lang="en-US" sz="1500" b="1" kern="100" baseline="30000" dirty="0">
                          <a:solidFill>
                            <a:schemeClr val="bg1"/>
                          </a:solidFill>
                          <a:effectLst/>
                          <a:latin typeface="Arial Unicode MS" pitchFamily="34" charset="-120"/>
                          <a:ea typeface="Arial Unicode MS" pitchFamily="34" charset="-120"/>
                          <a:cs typeface="Arial Unicode MS" pitchFamily="34" charset="-120"/>
                        </a:rPr>
                        <a:t>*</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2500"/>
                        </a:lnSpc>
                        <a:spcBef>
                          <a:spcPts val="360"/>
                        </a:spcBef>
                        <a:spcAft>
                          <a:spcPts val="0"/>
                        </a:spcAft>
                        <a:tabLst>
                          <a:tab pos="134620" algn="dec"/>
                        </a:tabLst>
                      </a:pPr>
                      <a:r>
                        <a:rPr lang="en-US" sz="1500" i="1" kern="100" dirty="0">
                          <a:solidFill>
                            <a:srgbClr val="FFFF00"/>
                          </a:solidFill>
                          <a:effectLst/>
                          <a:latin typeface="Arial Unicode MS" pitchFamily="34" charset="-120"/>
                          <a:ea typeface="Arial Unicode MS" pitchFamily="34" charset="-120"/>
                          <a:cs typeface="Arial Unicode MS" pitchFamily="34" charset="-120"/>
                        </a:rPr>
                        <a:t>0.019</a:t>
                      </a:r>
                      <a:endParaRPr lang="zh-TW" sz="1500" kern="100" dirty="0">
                        <a:solidFill>
                          <a:srgbClr val="FFFF00"/>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2500"/>
                        </a:lnSpc>
                        <a:spcBef>
                          <a:spcPts val="360"/>
                        </a:spcBef>
                        <a:spcAft>
                          <a:spcPts val="0"/>
                        </a:spcAft>
                        <a:tabLst>
                          <a:tab pos="201930" algn="dec"/>
                        </a:tabLst>
                      </a:pPr>
                      <a:r>
                        <a:rPr lang="en-US" sz="1500" kern="100">
                          <a:solidFill>
                            <a:schemeClr val="bg1"/>
                          </a:solidFill>
                          <a:effectLst/>
                          <a:latin typeface="Arial Unicode MS" pitchFamily="34" charset="-120"/>
                          <a:ea typeface="Arial Unicode MS" pitchFamily="34" charset="-120"/>
                          <a:cs typeface="Arial Unicode MS" pitchFamily="34" charset="-120"/>
                        </a:rPr>
                        <a:t>100.0 ± 0</a:t>
                      </a:r>
                      <a:endParaRPr lang="zh-TW" sz="1500" kern="10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2500"/>
                        </a:lnSpc>
                        <a:spcBef>
                          <a:spcPts val="360"/>
                        </a:spcBef>
                        <a:spcAft>
                          <a:spcPts val="0"/>
                        </a:spcAft>
                        <a:tabLst>
                          <a:tab pos="2019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92.3 ± 5.1*</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2500"/>
                        </a:lnSpc>
                        <a:spcBef>
                          <a:spcPts val="360"/>
                        </a:spcBef>
                        <a:spcAft>
                          <a:spcPts val="0"/>
                        </a:spcAft>
                        <a:tabLst>
                          <a:tab pos="134620" algn="dec"/>
                        </a:tabLst>
                      </a:pPr>
                      <a:r>
                        <a:rPr lang="en-US" sz="1500" i="1" kern="100" dirty="0">
                          <a:solidFill>
                            <a:srgbClr val="FFFF00"/>
                          </a:solidFill>
                          <a:effectLst/>
                          <a:latin typeface="Arial Unicode MS" pitchFamily="34" charset="-120"/>
                          <a:ea typeface="Arial Unicode MS" pitchFamily="34" charset="-120"/>
                          <a:cs typeface="Arial Unicode MS" pitchFamily="34" charset="-120"/>
                        </a:rPr>
                        <a:t>0.034</a:t>
                      </a:r>
                      <a:endParaRPr lang="zh-TW" sz="1500" kern="100" dirty="0">
                        <a:solidFill>
                          <a:srgbClr val="FFFF00"/>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r>
              <a:tr h="398910">
                <a:tc>
                  <a:txBody>
                    <a:bodyPr/>
                    <a:lstStyle/>
                    <a:p>
                      <a:pPr>
                        <a:lnSpc>
                          <a:spcPts val="1600"/>
                        </a:lnSpc>
                        <a:spcAft>
                          <a:spcPts val="0"/>
                        </a:spcAft>
                      </a:pPr>
                      <a:r>
                        <a:rPr lang="en-US" sz="1500" kern="100" dirty="0">
                          <a:solidFill>
                            <a:schemeClr val="bg1"/>
                          </a:solidFill>
                          <a:effectLst/>
                          <a:latin typeface="Arial Unicode MS" pitchFamily="34" charset="-120"/>
                          <a:ea typeface="Arial Unicode MS" pitchFamily="34" charset="-120"/>
                          <a:cs typeface="Arial Unicode MS" pitchFamily="34" charset="-120"/>
                        </a:rPr>
                        <a:t>Urine morphine</a:t>
                      </a:r>
                      <a:r>
                        <a:rPr lang="en-US" sz="1500" kern="100" baseline="30000" dirty="0">
                          <a:solidFill>
                            <a:schemeClr val="bg1"/>
                          </a:solidFill>
                          <a:effectLst/>
                          <a:latin typeface="Arial Unicode MS" pitchFamily="34" charset="-120"/>
                          <a:ea typeface="Arial Unicode MS" pitchFamily="34" charset="-120"/>
                          <a:cs typeface="Arial Unicode MS" pitchFamily="34" charset="-120"/>
                        </a:rPr>
                        <a:t>+</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481330" algn="dec"/>
                        </a:tabLst>
                      </a:pPr>
                      <a:r>
                        <a:rPr lang="en-US" sz="1500" kern="100">
                          <a:solidFill>
                            <a:schemeClr val="bg1"/>
                          </a:solidFill>
                          <a:effectLst/>
                          <a:latin typeface="Arial Unicode MS" pitchFamily="34" charset="-120"/>
                          <a:ea typeface="Arial Unicode MS" pitchFamily="34" charset="-120"/>
                          <a:cs typeface="Arial Unicode MS" pitchFamily="34" charset="-120"/>
                        </a:rPr>
                        <a:t>19</a:t>
                      </a:r>
                      <a:endParaRPr lang="zh-TW" sz="1500" kern="10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481330" algn="dec"/>
                        </a:tabLst>
                      </a:pPr>
                      <a:r>
                        <a:rPr lang="en-US" sz="1500" kern="100">
                          <a:solidFill>
                            <a:schemeClr val="bg1"/>
                          </a:solidFill>
                          <a:effectLst/>
                          <a:latin typeface="Arial Unicode MS" pitchFamily="34" charset="-120"/>
                          <a:ea typeface="Arial Unicode MS" pitchFamily="34" charset="-120"/>
                          <a:cs typeface="Arial Unicode MS" pitchFamily="34" charset="-120"/>
                        </a:rPr>
                        <a:t>18</a:t>
                      </a:r>
                      <a:endParaRPr lang="zh-TW" sz="1500" kern="10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134620" algn="dec"/>
                          <a:tab pos="481330" algn="dec"/>
                        </a:tabLst>
                      </a:pPr>
                      <a:r>
                        <a:rPr lang="en-US" sz="1500" i="1" kern="100" dirty="0">
                          <a:solidFill>
                            <a:schemeClr val="bg1"/>
                          </a:solidFill>
                          <a:effectLst/>
                          <a:latin typeface="Arial Unicode MS" pitchFamily="34" charset="-120"/>
                          <a:ea typeface="Arial Unicode MS" pitchFamily="34" charset="-120"/>
                          <a:cs typeface="Arial Unicode MS" pitchFamily="34" charset="-120"/>
                        </a:rPr>
                        <a:t> </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4813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15</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481330" algn="dec"/>
                        </a:tabLst>
                      </a:pPr>
                      <a:r>
                        <a:rPr lang="en-US" sz="1500" b="1" kern="100" dirty="0">
                          <a:solidFill>
                            <a:schemeClr val="bg1"/>
                          </a:solidFill>
                          <a:effectLst/>
                          <a:latin typeface="Arial Unicode MS" pitchFamily="34" charset="-120"/>
                          <a:ea typeface="Arial Unicode MS" pitchFamily="34" charset="-120"/>
                          <a:cs typeface="Arial Unicode MS" pitchFamily="34" charset="-120"/>
                        </a:rPr>
                        <a:t>7</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134620" algn="dec"/>
                          <a:tab pos="481330" algn="dec"/>
                        </a:tabLst>
                      </a:pPr>
                      <a:r>
                        <a:rPr lang="en-US" sz="1500" i="1" kern="100" dirty="0">
                          <a:solidFill>
                            <a:schemeClr val="bg1"/>
                          </a:solidFill>
                          <a:effectLst/>
                          <a:latin typeface="Arial Unicode MS" pitchFamily="34" charset="-120"/>
                          <a:ea typeface="Arial Unicode MS" pitchFamily="34" charset="-120"/>
                          <a:cs typeface="Arial Unicode MS" pitchFamily="34" charset="-120"/>
                        </a:rPr>
                        <a:t> </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4813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18</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4813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12</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134620" algn="dec"/>
                          <a:tab pos="481330" algn="dec"/>
                        </a:tabLst>
                      </a:pPr>
                      <a:r>
                        <a:rPr lang="en-US" sz="1500" i="1" kern="100" dirty="0">
                          <a:solidFill>
                            <a:schemeClr val="bg1"/>
                          </a:solidFill>
                          <a:effectLst/>
                          <a:latin typeface="Arial Unicode MS" pitchFamily="34" charset="-120"/>
                          <a:ea typeface="Arial Unicode MS" pitchFamily="34" charset="-120"/>
                          <a:cs typeface="Arial Unicode MS" pitchFamily="34" charset="-120"/>
                        </a:rPr>
                        <a:t> </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r>
              <a:tr h="699838">
                <a:tc>
                  <a:txBody>
                    <a:bodyPr/>
                    <a:lstStyle/>
                    <a:p>
                      <a:pPr>
                        <a:lnSpc>
                          <a:spcPts val="1600"/>
                        </a:lnSpc>
                        <a:spcAft>
                          <a:spcPts val="0"/>
                        </a:spcAft>
                      </a:pPr>
                      <a:r>
                        <a:rPr lang="en-US" sz="1500" kern="100" dirty="0">
                          <a:solidFill>
                            <a:schemeClr val="bg1"/>
                          </a:solidFill>
                          <a:effectLst/>
                          <a:latin typeface="Arial Unicode MS" pitchFamily="34" charset="-120"/>
                          <a:ea typeface="Arial Unicode MS" pitchFamily="34" charset="-120"/>
                          <a:cs typeface="Arial Unicode MS" pitchFamily="34" charset="-120"/>
                        </a:rPr>
                        <a:t>Plasma </a:t>
                      </a:r>
                      <a:r>
                        <a:rPr lang="en-US" sz="1500" kern="100" dirty="0" smtClean="0">
                          <a:solidFill>
                            <a:schemeClr val="bg1"/>
                          </a:solidFill>
                          <a:effectLst/>
                          <a:latin typeface="Arial Unicode MS" pitchFamily="34" charset="-120"/>
                          <a:ea typeface="Arial Unicode MS" pitchFamily="34" charset="-120"/>
                          <a:cs typeface="Arial Unicode MS" pitchFamily="34" charset="-120"/>
                        </a:rPr>
                        <a:t>morphine (</a:t>
                      </a:r>
                      <a:r>
                        <a:rPr lang="en-US" sz="1500" kern="100" dirty="0" err="1" smtClean="0">
                          <a:solidFill>
                            <a:schemeClr val="bg1"/>
                          </a:solidFill>
                          <a:effectLst/>
                          <a:latin typeface="Arial Unicode MS" pitchFamily="34" charset="-120"/>
                          <a:ea typeface="Arial Unicode MS" pitchFamily="34" charset="-120"/>
                          <a:cs typeface="Arial Unicode MS" pitchFamily="34" charset="-120"/>
                        </a:rPr>
                        <a:t>pg</a:t>
                      </a:r>
                      <a:r>
                        <a:rPr lang="en-US" sz="1500" kern="100" dirty="0" smtClean="0">
                          <a:solidFill>
                            <a:schemeClr val="bg1"/>
                          </a:solidFill>
                          <a:effectLst/>
                          <a:latin typeface="Arial Unicode MS" pitchFamily="34" charset="-120"/>
                          <a:ea typeface="Arial Unicode MS" pitchFamily="34" charset="-120"/>
                          <a:cs typeface="Arial Unicode MS" pitchFamily="34" charset="-120"/>
                        </a:rPr>
                        <a:t>/mL</a:t>
                      </a:r>
                      <a:r>
                        <a:rPr lang="en-US" sz="1500" kern="100" dirty="0">
                          <a:solidFill>
                            <a:schemeClr val="bg1"/>
                          </a:solidFill>
                          <a:effectLst/>
                          <a:latin typeface="Arial Unicode MS" pitchFamily="34" charset="-120"/>
                          <a:ea typeface="Arial Unicode MS" pitchFamily="34" charset="-120"/>
                          <a:cs typeface="Arial Unicode MS" pitchFamily="34" charset="-120"/>
                        </a:rPr>
                        <a:t>)</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2019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16.5 ± 4.1</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201930" algn="dec"/>
                        </a:tabLst>
                      </a:pPr>
                      <a:r>
                        <a:rPr lang="en-US" sz="1500" kern="100">
                          <a:solidFill>
                            <a:schemeClr val="bg1"/>
                          </a:solidFill>
                          <a:effectLst/>
                          <a:latin typeface="Arial Unicode MS" pitchFamily="34" charset="-120"/>
                          <a:ea typeface="Arial Unicode MS" pitchFamily="34" charset="-120"/>
                          <a:cs typeface="Arial Unicode MS" pitchFamily="34" charset="-120"/>
                        </a:rPr>
                        <a:t>39.6 ± 12.0</a:t>
                      </a:r>
                      <a:endParaRPr lang="zh-TW" sz="1500" kern="10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134620" algn="dec"/>
                        </a:tabLst>
                      </a:pPr>
                      <a:r>
                        <a:rPr lang="en-US" sz="1500" i="1" kern="100" dirty="0">
                          <a:solidFill>
                            <a:schemeClr val="bg1"/>
                          </a:solidFill>
                          <a:effectLst/>
                          <a:latin typeface="Arial Unicode MS" pitchFamily="34" charset="-120"/>
                          <a:ea typeface="Arial Unicode MS" pitchFamily="34" charset="-120"/>
                          <a:cs typeface="Arial Unicode MS" pitchFamily="34" charset="-120"/>
                        </a:rPr>
                        <a:t>0.064</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2019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22.0 ± 7.4</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Aft>
                          <a:spcPts val="0"/>
                        </a:spcAft>
                        <a:tabLst>
                          <a:tab pos="2019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14.6 ± 3.1 </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Bef>
                          <a:spcPts val="840"/>
                        </a:spcBef>
                        <a:spcAft>
                          <a:spcPts val="0"/>
                        </a:spcAft>
                        <a:tabLst>
                          <a:tab pos="134620" algn="dec"/>
                        </a:tabLst>
                      </a:pPr>
                      <a:r>
                        <a:rPr lang="en-US" sz="1500" i="1" kern="100" dirty="0">
                          <a:solidFill>
                            <a:schemeClr val="bg1"/>
                          </a:solidFill>
                          <a:effectLst/>
                          <a:latin typeface="Arial Unicode MS" pitchFamily="34" charset="-120"/>
                          <a:ea typeface="Arial Unicode MS" pitchFamily="34" charset="-120"/>
                          <a:cs typeface="Arial Unicode MS" pitchFamily="34" charset="-120"/>
                        </a:rPr>
                        <a:t>0.236</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Bef>
                          <a:spcPts val="840"/>
                        </a:spcBef>
                        <a:spcAft>
                          <a:spcPts val="0"/>
                        </a:spcAft>
                        <a:tabLst>
                          <a:tab pos="2019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24.1 ± 6.7</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Bef>
                          <a:spcPts val="840"/>
                        </a:spcBef>
                        <a:spcAft>
                          <a:spcPts val="0"/>
                        </a:spcAft>
                        <a:tabLst>
                          <a:tab pos="201930" algn="dec"/>
                        </a:tabLst>
                      </a:pPr>
                      <a:r>
                        <a:rPr lang="en-US" sz="1500" kern="100">
                          <a:solidFill>
                            <a:schemeClr val="bg1"/>
                          </a:solidFill>
                          <a:effectLst/>
                          <a:latin typeface="Arial Unicode MS" pitchFamily="34" charset="-120"/>
                          <a:ea typeface="Arial Unicode MS" pitchFamily="34" charset="-120"/>
                          <a:cs typeface="Arial Unicode MS" pitchFamily="34" charset="-120"/>
                        </a:rPr>
                        <a:t>17.9 ± 4.0</a:t>
                      </a:r>
                      <a:endParaRPr lang="zh-TW" sz="1500" kern="10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c>
                  <a:txBody>
                    <a:bodyPr/>
                    <a:lstStyle/>
                    <a:p>
                      <a:pPr>
                        <a:lnSpc>
                          <a:spcPts val="3000"/>
                        </a:lnSpc>
                        <a:spcBef>
                          <a:spcPts val="840"/>
                        </a:spcBef>
                        <a:spcAft>
                          <a:spcPts val="0"/>
                        </a:spcAft>
                        <a:tabLst>
                          <a:tab pos="134620" algn="dec"/>
                        </a:tabLst>
                      </a:pPr>
                      <a:r>
                        <a:rPr lang="en-US" sz="1500" i="1" kern="100" dirty="0">
                          <a:solidFill>
                            <a:schemeClr val="bg1"/>
                          </a:solidFill>
                          <a:effectLst/>
                          <a:latin typeface="Arial Unicode MS" pitchFamily="34" charset="-120"/>
                          <a:ea typeface="Arial Unicode MS" pitchFamily="34" charset="-120"/>
                          <a:cs typeface="Arial Unicode MS" pitchFamily="34" charset="-120"/>
                        </a:rPr>
                        <a:t>0.52</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a:noFill/>
                    </a:lnB>
                  </a:tcPr>
                </a:tc>
              </a:tr>
              <a:tr h="352571">
                <a:tc>
                  <a:txBody>
                    <a:bodyPr/>
                    <a:lstStyle/>
                    <a:p>
                      <a:pPr>
                        <a:lnSpc>
                          <a:spcPts val="1600"/>
                        </a:lnSpc>
                        <a:spcAft>
                          <a:spcPts val="0"/>
                        </a:spcAft>
                      </a:pPr>
                      <a:r>
                        <a:rPr lang="en-US" sz="1500" kern="100" dirty="0">
                          <a:solidFill>
                            <a:schemeClr val="bg1"/>
                          </a:solidFill>
                          <a:effectLst/>
                          <a:latin typeface="Arial Unicode MS" pitchFamily="34" charset="-120"/>
                          <a:ea typeface="Arial Unicode MS" pitchFamily="34" charset="-120"/>
                          <a:cs typeface="Arial Unicode MS" pitchFamily="34" charset="-120"/>
                        </a:rPr>
                        <a:t>Urine AMPH</a:t>
                      </a:r>
                      <a:r>
                        <a:rPr lang="en-US" sz="1500" kern="100" baseline="30000" dirty="0">
                          <a:solidFill>
                            <a:schemeClr val="bg1"/>
                          </a:solidFill>
                          <a:effectLst/>
                          <a:latin typeface="Arial Unicode MS" pitchFamily="34" charset="-120"/>
                          <a:ea typeface="Arial Unicode MS" pitchFamily="34" charset="-120"/>
                          <a:cs typeface="Arial Unicode MS" pitchFamily="34" charset="-120"/>
                        </a:rPr>
                        <a:t>+</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w="19050" cap="flat" cmpd="sng" algn="ctr">
                      <a:solidFill>
                        <a:schemeClr val="bg1"/>
                      </a:solidFill>
                      <a:prstDash val="solid"/>
                      <a:round/>
                      <a:headEnd type="none" w="med" len="med"/>
                      <a:tailEnd type="none" w="med" len="med"/>
                    </a:lnB>
                  </a:tcPr>
                </a:tc>
                <a:tc>
                  <a:txBody>
                    <a:bodyPr/>
                    <a:lstStyle/>
                    <a:p>
                      <a:pPr>
                        <a:lnSpc>
                          <a:spcPts val="3000"/>
                        </a:lnSpc>
                        <a:spcAft>
                          <a:spcPts val="0"/>
                        </a:spcAft>
                        <a:tabLst>
                          <a:tab pos="4813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3</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w="19050" cap="flat" cmpd="sng" algn="ctr">
                      <a:solidFill>
                        <a:schemeClr val="bg1"/>
                      </a:solidFill>
                      <a:prstDash val="solid"/>
                      <a:round/>
                      <a:headEnd type="none" w="med" len="med"/>
                      <a:tailEnd type="none" w="med" len="med"/>
                    </a:lnB>
                  </a:tcPr>
                </a:tc>
                <a:tc>
                  <a:txBody>
                    <a:bodyPr/>
                    <a:lstStyle/>
                    <a:p>
                      <a:pPr>
                        <a:lnSpc>
                          <a:spcPts val="3000"/>
                        </a:lnSpc>
                        <a:spcAft>
                          <a:spcPts val="0"/>
                        </a:spcAft>
                        <a:tabLst>
                          <a:tab pos="4813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0</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w="19050" cap="flat" cmpd="sng" algn="ctr">
                      <a:solidFill>
                        <a:schemeClr val="bg1"/>
                      </a:solidFill>
                      <a:prstDash val="solid"/>
                      <a:round/>
                      <a:headEnd type="none" w="med" len="med"/>
                      <a:tailEnd type="none" w="med" len="med"/>
                    </a:lnB>
                  </a:tcPr>
                </a:tc>
                <a:tc>
                  <a:txBody>
                    <a:bodyPr/>
                    <a:lstStyle/>
                    <a:p>
                      <a:pPr>
                        <a:lnSpc>
                          <a:spcPts val="3000"/>
                        </a:lnSpc>
                        <a:spcAft>
                          <a:spcPts val="0"/>
                        </a:spcAft>
                        <a:tabLst>
                          <a:tab pos="134620" algn="dec"/>
                          <a:tab pos="4813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 </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w="19050" cap="flat" cmpd="sng" algn="ctr">
                      <a:solidFill>
                        <a:schemeClr val="bg1"/>
                      </a:solidFill>
                      <a:prstDash val="solid"/>
                      <a:round/>
                      <a:headEnd type="none" w="med" len="med"/>
                      <a:tailEnd type="none" w="med" len="med"/>
                    </a:lnB>
                  </a:tcPr>
                </a:tc>
                <a:tc>
                  <a:txBody>
                    <a:bodyPr/>
                    <a:lstStyle/>
                    <a:p>
                      <a:pPr>
                        <a:lnSpc>
                          <a:spcPts val="3000"/>
                        </a:lnSpc>
                        <a:spcAft>
                          <a:spcPts val="0"/>
                        </a:spcAft>
                        <a:tabLst>
                          <a:tab pos="4813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4</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w="19050" cap="flat" cmpd="sng" algn="ctr">
                      <a:solidFill>
                        <a:schemeClr val="bg1"/>
                      </a:solidFill>
                      <a:prstDash val="solid"/>
                      <a:round/>
                      <a:headEnd type="none" w="med" len="med"/>
                      <a:tailEnd type="none" w="med" len="med"/>
                    </a:lnB>
                  </a:tcPr>
                </a:tc>
                <a:tc>
                  <a:txBody>
                    <a:bodyPr/>
                    <a:lstStyle/>
                    <a:p>
                      <a:pPr>
                        <a:lnSpc>
                          <a:spcPts val="3000"/>
                        </a:lnSpc>
                        <a:spcAft>
                          <a:spcPts val="0"/>
                        </a:spcAft>
                        <a:tabLst>
                          <a:tab pos="4813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1</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w="19050" cap="flat" cmpd="sng" algn="ctr">
                      <a:solidFill>
                        <a:schemeClr val="bg1"/>
                      </a:solidFill>
                      <a:prstDash val="solid"/>
                      <a:round/>
                      <a:headEnd type="none" w="med" len="med"/>
                      <a:tailEnd type="none" w="med" len="med"/>
                    </a:lnB>
                  </a:tcPr>
                </a:tc>
                <a:tc>
                  <a:txBody>
                    <a:bodyPr/>
                    <a:lstStyle/>
                    <a:p>
                      <a:pPr>
                        <a:lnSpc>
                          <a:spcPts val="3000"/>
                        </a:lnSpc>
                        <a:spcAft>
                          <a:spcPts val="0"/>
                        </a:spcAft>
                        <a:tabLst>
                          <a:tab pos="134620" algn="dec"/>
                          <a:tab pos="4813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 </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w="19050" cap="flat" cmpd="sng" algn="ctr">
                      <a:solidFill>
                        <a:schemeClr val="bg1"/>
                      </a:solidFill>
                      <a:prstDash val="solid"/>
                      <a:round/>
                      <a:headEnd type="none" w="med" len="med"/>
                      <a:tailEnd type="none" w="med" len="med"/>
                    </a:lnB>
                  </a:tcPr>
                </a:tc>
                <a:tc>
                  <a:txBody>
                    <a:bodyPr/>
                    <a:lstStyle/>
                    <a:p>
                      <a:pPr>
                        <a:lnSpc>
                          <a:spcPts val="3000"/>
                        </a:lnSpc>
                        <a:spcAft>
                          <a:spcPts val="0"/>
                        </a:spcAft>
                        <a:tabLst>
                          <a:tab pos="4813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2</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w="19050" cap="flat" cmpd="sng" algn="ctr">
                      <a:solidFill>
                        <a:schemeClr val="bg1"/>
                      </a:solidFill>
                      <a:prstDash val="solid"/>
                      <a:round/>
                      <a:headEnd type="none" w="med" len="med"/>
                      <a:tailEnd type="none" w="med" len="med"/>
                    </a:lnB>
                  </a:tcPr>
                </a:tc>
                <a:tc>
                  <a:txBody>
                    <a:bodyPr/>
                    <a:lstStyle/>
                    <a:p>
                      <a:pPr>
                        <a:lnSpc>
                          <a:spcPts val="3000"/>
                        </a:lnSpc>
                        <a:spcAft>
                          <a:spcPts val="0"/>
                        </a:spcAft>
                        <a:tabLst>
                          <a:tab pos="4813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0</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w="19050" cap="flat" cmpd="sng" algn="ctr">
                      <a:solidFill>
                        <a:schemeClr val="bg1"/>
                      </a:solidFill>
                      <a:prstDash val="solid"/>
                      <a:round/>
                      <a:headEnd type="none" w="med" len="med"/>
                      <a:tailEnd type="none" w="med" len="med"/>
                    </a:lnB>
                  </a:tcPr>
                </a:tc>
                <a:tc>
                  <a:txBody>
                    <a:bodyPr/>
                    <a:lstStyle/>
                    <a:p>
                      <a:pPr>
                        <a:lnSpc>
                          <a:spcPts val="3000"/>
                        </a:lnSpc>
                        <a:spcAft>
                          <a:spcPts val="0"/>
                        </a:spcAft>
                        <a:tabLst>
                          <a:tab pos="134620" algn="dec"/>
                          <a:tab pos="481330" algn="dec"/>
                        </a:tabLst>
                      </a:pPr>
                      <a:r>
                        <a:rPr lang="en-US" sz="1500" kern="100" dirty="0">
                          <a:solidFill>
                            <a:schemeClr val="bg1"/>
                          </a:solidFill>
                          <a:effectLst/>
                          <a:latin typeface="Arial Unicode MS" pitchFamily="34" charset="-120"/>
                          <a:ea typeface="Arial Unicode MS" pitchFamily="34" charset="-120"/>
                          <a:cs typeface="Arial Unicode MS" pitchFamily="34" charset="-120"/>
                        </a:rPr>
                        <a:t> </a:t>
                      </a:r>
                      <a:endParaRPr lang="zh-TW" sz="1500" kern="100" dirty="0">
                        <a:solidFill>
                          <a:schemeClr val="bg1"/>
                        </a:solidFill>
                        <a:effectLst/>
                        <a:latin typeface="Arial Unicode MS" pitchFamily="34" charset="-120"/>
                        <a:ea typeface="Arial Unicode MS" pitchFamily="34" charset="-120"/>
                        <a:cs typeface="Arial Unicode MS" pitchFamily="34" charset="-120"/>
                      </a:endParaRPr>
                    </a:p>
                  </a:txBody>
                  <a:tcPr marL="65249" marR="65249" marT="0" marB="0" anchor="ctr">
                    <a:lnL>
                      <a:noFill/>
                    </a:lnL>
                    <a:lnR>
                      <a:noFill/>
                    </a:lnR>
                    <a:lnT>
                      <a:noFill/>
                    </a:lnT>
                    <a:lnB w="19050" cap="flat" cmpd="sng" algn="ctr">
                      <a:solidFill>
                        <a:schemeClr val="bg1"/>
                      </a:solidFill>
                      <a:prstDash val="solid"/>
                      <a:round/>
                      <a:headEnd type="none" w="med" len="med"/>
                      <a:tailEnd type="none" w="med" len="med"/>
                    </a:lnB>
                  </a:tcPr>
                </a:tc>
              </a:tr>
            </a:tbl>
          </a:graphicData>
        </a:graphic>
      </p:graphicFrame>
      <p:sp>
        <p:nvSpPr>
          <p:cNvPr id="4" name="投影片編號版面配置區 3"/>
          <p:cNvSpPr>
            <a:spLocks noGrp="1"/>
          </p:cNvSpPr>
          <p:nvPr>
            <p:ph type="sldNum" sz="quarter" idx="12"/>
          </p:nvPr>
        </p:nvSpPr>
        <p:spPr/>
        <p:txBody>
          <a:bodyPr/>
          <a:lstStyle/>
          <a:p>
            <a:pPr>
              <a:defRPr/>
            </a:pPr>
            <a:fld id="{FE6BBFCC-7DE3-4DE9-96E8-B565FE3491EC}" type="slidenum">
              <a:rPr lang="zh-TW" altLang="en-US" smtClean="0"/>
              <a:pPr>
                <a:defRPr/>
              </a:pPr>
              <a:t>31</a:t>
            </a:fld>
            <a:endParaRPr lang="en-US" altLang="zh-TW"/>
          </a:p>
        </p:txBody>
      </p:sp>
      <p:sp>
        <p:nvSpPr>
          <p:cNvPr id="82014" name="文字方塊 5"/>
          <p:cNvSpPr txBox="1">
            <a:spLocks noChangeArrowheads="1"/>
          </p:cNvSpPr>
          <p:nvPr/>
        </p:nvSpPr>
        <p:spPr bwMode="auto">
          <a:xfrm>
            <a:off x="6746986" y="6440203"/>
            <a:ext cx="188498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400" b="0" i="1">
                <a:latin typeface="Arial" charset="0"/>
                <a:ea typeface="新細明體" charset="-120"/>
                <a:cs typeface="Arial" charset="0"/>
              </a:rPr>
              <a:t>(Chen et al., 2012)</a:t>
            </a:r>
            <a:endParaRPr lang="zh-TW" altLang="en-US" sz="1400" b="0" i="1">
              <a:latin typeface="Arial" charset="0"/>
              <a:ea typeface="新細明體" charset="-120"/>
              <a:cs typeface="Arial" charset="0"/>
            </a:endParaRPr>
          </a:p>
        </p:txBody>
      </p:sp>
    </p:spTree>
    <p:extLst>
      <p:ext uri="{BB962C8B-B14F-4D97-AF65-F5344CB8AC3E}">
        <p14:creationId xmlns:p14="http://schemas.microsoft.com/office/powerpoint/2010/main" xmlns="" val="32752145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標題 1"/>
          <p:cNvSpPr>
            <a:spLocks noGrp="1"/>
          </p:cNvSpPr>
          <p:nvPr>
            <p:ph type="title"/>
          </p:nvPr>
        </p:nvSpPr>
        <p:spPr/>
        <p:txBody>
          <a:bodyPr/>
          <a:lstStyle/>
          <a:p>
            <a:r>
              <a:rPr lang="en-US" altLang="zh-TW" sz="2000" b="0" smtClean="0"/>
              <a:t>Heroin-dependent with</a:t>
            </a:r>
            <a:r>
              <a:rPr lang="zh-TW" altLang="en-US" sz="2000" b="0" smtClean="0"/>
              <a:t> </a:t>
            </a:r>
            <a:r>
              <a:rPr lang="en-US" altLang="zh-TW" sz="2000" b="0" smtClean="0"/>
              <a:t>methadone (MTD) therapy add on Placebo, dextromethorphan (DM) 60 mg/day (MTD+DM60) or MTD+DM120</a:t>
            </a:r>
            <a:endParaRPr lang="zh-TW" altLang="en-US" sz="2000" smtClean="0"/>
          </a:p>
        </p:txBody>
      </p:sp>
      <p:pic>
        <p:nvPicPr>
          <p:cNvPr id="82947" name="內容版面配置區 4"/>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397015" y="1635527"/>
            <a:ext cx="4662624" cy="4526144"/>
          </a:xfrm>
        </p:spPr>
      </p:pic>
      <p:sp>
        <p:nvSpPr>
          <p:cNvPr id="4" name="投影片編號版面配置區 3"/>
          <p:cNvSpPr>
            <a:spLocks noGrp="1"/>
          </p:cNvSpPr>
          <p:nvPr>
            <p:ph type="sldNum" sz="quarter" idx="12"/>
          </p:nvPr>
        </p:nvSpPr>
        <p:spPr/>
        <p:txBody>
          <a:bodyPr/>
          <a:lstStyle/>
          <a:p>
            <a:pPr>
              <a:defRPr/>
            </a:pPr>
            <a:fld id="{6773D5B3-1654-4CA4-B55F-D130CC5CB7C7}" type="slidenum">
              <a:rPr lang="zh-TW" altLang="en-US" smtClean="0"/>
              <a:pPr>
                <a:defRPr/>
              </a:pPr>
              <a:t>32</a:t>
            </a:fld>
            <a:endParaRPr lang="en-US" altLang="zh-TW"/>
          </a:p>
        </p:txBody>
      </p:sp>
      <p:sp>
        <p:nvSpPr>
          <p:cNvPr id="82949" name="文字方塊 5"/>
          <p:cNvSpPr txBox="1">
            <a:spLocks noChangeArrowheads="1"/>
          </p:cNvSpPr>
          <p:nvPr/>
        </p:nvSpPr>
        <p:spPr bwMode="auto">
          <a:xfrm>
            <a:off x="6166990" y="6224511"/>
            <a:ext cx="188498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400" b="0" i="1">
                <a:latin typeface="Arial" charset="0"/>
                <a:ea typeface="新細明體" charset="-120"/>
                <a:cs typeface="Arial" charset="0"/>
              </a:rPr>
              <a:t>(Chen et al., 2012)</a:t>
            </a:r>
            <a:endParaRPr lang="zh-TW" altLang="en-US" sz="1400" b="0" i="1">
              <a:latin typeface="Arial" charset="0"/>
              <a:ea typeface="新細明體" charset="-120"/>
              <a:cs typeface="Arial" charset="0"/>
            </a:endParaRPr>
          </a:p>
        </p:txBody>
      </p:sp>
    </p:spTree>
    <p:extLst>
      <p:ext uri="{BB962C8B-B14F-4D97-AF65-F5344CB8AC3E}">
        <p14:creationId xmlns:p14="http://schemas.microsoft.com/office/powerpoint/2010/main" xmlns="" val="1172246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標題 1"/>
          <p:cNvSpPr>
            <a:spLocks noGrp="1"/>
          </p:cNvSpPr>
          <p:nvPr>
            <p:ph type="title"/>
          </p:nvPr>
        </p:nvSpPr>
        <p:spPr>
          <a:xfrm>
            <a:off x="367029" y="37364"/>
            <a:ext cx="8228694" cy="1143001"/>
          </a:xfrm>
        </p:spPr>
        <p:txBody>
          <a:bodyPr/>
          <a:lstStyle/>
          <a:p>
            <a:r>
              <a:rPr lang="en-US" altLang="zh-TW" sz="3600" smtClean="0"/>
              <a:t>Comments</a:t>
            </a:r>
            <a:r>
              <a:rPr lang="en-US" altLang="zh-TW" smtClean="0"/>
              <a:t> </a:t>
            </a:r>
            <a:endParaRPr lang="zh-TW" altLang="en-US" smtClean="0"/>
          </a:p>
        </p:txBody>
      </p:sp>
      <p:sp>
        <p:nvSpPr>
          <p:cNvPr id="83971" name="投影片編號版面配置區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r">
              <a:spcBef>
                <a:spcPct val="0"/>
              </a:spcBef>
              <a:buFontTx/>
              <a:buNone/>
            </a:pPr>
            <a:fld id="{9E4E21D3-D860-4505-9147-370926B45680}" type="slidenum">
              <a:rPr lang="zh-TW" altLang="en-US" sz="1200" smtClean="0">
                <a:solidFill>
                  <a:srgbClr val="898989"/>
                </a:solidFill>
                <a:latin typeface="Times" pitchFamily="18" charset="0"/>
                <a:ea typeface="新細明體" charset="-120"/>
              </a:rPr>
              <a:pPr algn="r">
                <a:spcBef>
                  <a:spcPct val="0"/>
                </a:spcBef>
                <a:buFontTx/>
                <a:buNone/>
              </a:pPr>
              <a:t>33</a:t>
            </a:fld>
            <a:endParaRPr lang="en-US" altLang="zh-TW" sz="1200" smtClean="0">
              <a:solidFill>
                <a:srgbClr val="898989"/>
              </a:solidFill>
              <a:latin typeface="Times" pitchFamily="18" charset="0"/>
              <a:ea typeface="新細明體" charset="-120"/>
            </a:endParaRPr>
          </a:p>
        </p:txBody>
      </p:sp>
      <p:sp>
        <p:nvSpPr>
          <p:cNvPr id="41988" name="內容版面配置區 2"/>
          <p:cNvSpPr>
            <a:spLocks noGrp="1"/>
          </p:cNvSpPr>
          <p:nvPr>
            <p:ph idx="1"/>
          </p:nvPr>
        </p:nvSpPr>
        <p:spPr>
          <a:xfrm>
            <a:off x="0" y="983355"/>
            <a:ext cx="9144000" cy="5533275"/>
          </a:xfrm>
        </p:spPr>
        <p:txBody>
          <a:bodyPr/>
          <a:lstStyle/>
          <a:p>
            <a:pPr>
              <a:lnSpc>
                <a:spcPct val="150000"/>
              </a:lnSpc>
              <a:spcBef>
                <a:spcPct val="0"/>
              </a:spcBef>
              <a:defRPr/>
            </a:pPr>
            <a:r>
              <a:rPr lang="en-US" altLang="zh-TW" sz="2600" dirty="0" smtClean="0"/>
              <a:t>Low dose DM (60-120mg/day, 1-2mg/kg)</a:t>
            </a:r>
          </a:p>
          <a:p>
            <a:pPr>
              <a:lnSpc>
                <a:spcPct val="150000"/>
              </a:lnSpc>
              <a:defRPr/>
            </a:pPr>
            <a:r>
              <a:rPr lang="en-US" altLang="zh-TW" sz="2600" dirty="0" smtClean="0"/>
              <a:t>Plasma level 10–200 </a:t>
            </a:r>
            <a:r>
              <a:rPr lang="en-US" altLang="zh-TW" sz="2600" dirty="0" err="1"/>
              <a:t>ng</a:t>
            </a:r>
            <a:r>
              <a:rPr lang="en-US" altLang="zh-TW" sz="2600" dirty="0"/>
              <a:t>/ml </a:t>
            </a:r>
            <a:r>
              <a:rPr lang="en-US" altLang="zh-TW" sz="2600" dirty="0" smtClean="0"/>
              <a:t>(28-560 </a:t>
            </a:r>
            <a:r>
              <a:rPr lang="en-US" altLang="zh-TW" sz="2600" dirty="0" err="1" smtClean="0"/>
              <a:t>nM</a:t>
            </a:r>
            <a:r>
              <a:rPr lang="en-US" altLang="zh-TW" sz="2600" dirty="0" smtClean="0"/>
              <a:t>)</a:t>
            </a:r>
          </a:p>
          <a:p>
            <a:pPr>
              <a:lnSpc>
                <a:spcPct val="150000"/>
              </a:lnSpc>
              <a:defRPr/>
            </a:pPr>
            <a:r>
              <a:rPr lang="en-US" altLang="zh-TW" sz="2600" dirty="0" smtClean="0"/>
              <a:t>No effect in NMDA receptor antagonist</a:t>
            </a:r>
          </a:p>
          <a:p>
            <a:pPr marL="0" indent="0">
              <a:lnSpc>
                <a:spcPct val="150000"/>
              </a:lnSpc>
              <a:buFont typeface="Arial" charset="0"/>
              <a:buNone/>
              <a:defRPr/>
            </a:pPr>
            <a:r>
              <a:rPr lang="zh-TW" altLang="en-US" sz="2600" dirty="0"/>
              <a:t>　</a:t>
            </a:r>
            <a:r>
              <a:rPr lang="en-US" altLang="zh-TW" sz="2600" dirty="0" smtClean="0"/>
              <a:t>(IC50</a:t>
            </a:r>
            <a:r>
              <a:rPr lang="en-US" altLang="zh-TW" sz="2600" dirty="0"/>
              <a:t>: </a:t>
            </a:r>
            <a:r>
              <a:rPr lang="en-US" altLang="zh-TW" sz="2600" dirty="0" smtClean="0"/>
              <a:t>5–</a:t>
            </a:r>
            <a:r>
              <a:rPr lang="fr-FR" altLang="zh-TW" sz="2600" dirty="0" smtClean="0"/>
              <a:t>50 </a:t>
            </a:r>
            <a:r>
              <a:rPr lang="fr-FR" altLang="zh-TW" sz="2600" dirty="0"/>
              <a:t>μM</a:t>
            </a:r>
            <a:r>
              <a:rPr lang="fr-FR" altLang="zh-TW" sz="2600" dirty="0" smtClean="0"/>
              <a:t>)</a:t>
            </a:r>
            <a:r>
              <a:rPr lang="zh-TW" altLang="en-US" sz="2600" dirty="0" smtClean="0"/>
              <a:t>　　　　　　　　　　　</a:t>
            </a:r>
            <a:r>
              <a:rPr lang="en-US" altLang="zh-TW" sz="1200" dirty="0"/>
              <a:t>(Church et al. 1994</a:t>
            </a:r>
            <a:r>
              <a:rPr lang="en-US" altLang="zh-TW" sz="1200" dirty="0" smtClean="0"/>
              <a:t>)</a:t>
            </a:r>
          </a:p>
          <a:p>
            <a:pPr>
              <a:lnSpc>
                <a:spcPct val="150000"/>
              </a:lnSpc>
              <a:buFont typeface="Arial" pitchFamily="34" charset="0"/>
              <a:buChar char="•"/>
              <a:defRPr/>
            </a:pPr>
            <a:r>
              <a:rPr lang="en-US" altLang="zh-TW" sz="2600" dirty="0" smtClean="0"/>
              <a:t>Effective in morphine addiction with methadone treatment</a:t>
            </a:r>
          </a:p>
          <a:p>
            <a:pPr marL="0" indent="0">
              <a:lnSpc>
                <a:spcPct val="150000"/>
              </a:lnSpc>
              <a:buFont typeface="Arial" charset="0"/>
              <a:buNone/>
              <a:defRPr/>
            </a:pPr>
            <a:r>
              <a:rPr lang="en-US" altLang="zh-TW" sz="2600" dirty="0" smtClean="0"/>
              <a:t>    </a:t>
            </a:r>
            <a:r>
              <a:rPr lang="en-US" altLang="zh-TW" sz="2000" dirty="0" smtClean="0"/>
              <a:t>Inhibition of methadone tolerance (one of important factors of addiction)</a:t>
            </a:r>
          </a:p>
          <a:p>
            <a:pPr marL="342900" lvl="1" indent="-342900">
              <a:lnSpc>
                <a:spcPct val="150000"/>
              </a:lnSpc>
              <a:buFont typeface="Arial" charset="0"/>
              <a:buChar char="•"/>
              <a:defRPr/>
            </a:pPr>
            <a:r>
              <a:rPr lang="en-US" altLang="zh-TW" sz="2600" dirty="0" smtClean="0"/>
              <a:t>Benefit in </a:t>
            </a:r>
            <a:r>
              <a:rPr lang="en-US" altLang="zh-TW" sz="2600" dirty="0" err="1" smtClean="0"/>
              <a:t>neuroprotection</a:t>
            </a:r>
            <a:r>
              <a:rPr lang="en-US" altLang="zh-TW" sz="2600" dirty="0" smtClean="0"/>
              <a:t> and decreasing </a:t>
            </a:r>
            <a:r>
              <a:rPr lang="en-US" altLang="zh-TW" sz="2600" dirty="0" err="1" smtClean="0"/>
              <a:t>neurodegeneration</a:t>
            </a:r>
            <a:endParaRPr lang="en-US" altLang="zh-TW" sz="2600" dirty="0" smtClean="0"/>
          </a:p>
        </p:txBody>
      </p:sp>
      <p:sp>
        <p:nvSpPr>
          <p:cNvPr id="83973" name="文字方塊 2"/>
          <p:cNvSpPr txBox="1">
            <a:spLocks noChangeArrowheads="1"/>
          </p:cNvSpPr>
          <p:nvPr/>
        </p:nvSpPr>
        <p:spPr bwMode="auto">
          <a:xfrm>
            <a:off x="5804492" y="6137894"/>
            <a:ext cx="20299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marL="0" lvl="1" algn="ctr">
              <a:spcBef>
                <a:spcPct val="0"/>
              </a:spcBef>
              <a:buFontTx/>
              <a:buNone/>
            </a:pPr>
            <a:r>
              <a:rPr lang="en-US" altLang="zh-TW" sz="1400" b="0">
                <a:latin typeface="Arial" charset="0"/>
                <a:ea typeface="新細明體" charset="-120"/>
              </a:rPr>
              <a:t>(Chen et al. 2013)</a:t>
            </a:r>
            <a:endParaRPr lang="en-US" altLang="zh-TW" sz="1400" b="0">
              <a:latin typeface="Times" pitchFamily="18" charset="0"/>
              <a:ea typeface="新細明體" charset="-120"/>
            </a:endParaRPr>
          </a:p>
        </p:txBody>
      </p:sp>
    </p:spTree>
    <p:extLst>
      <p:ext uri="{BB962C8B-B14F-4D97-AF65-F5344CB8AC3E}">
        <p14:creationId xmlns:p14="http://schemas.microsoft.com/office/powerpoint/2010/main" xmlns="" val="3095892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Heroin dependence with methadone treatment </a:t>
            </a:r>
            <a:r>
              <a:rPr lang="en-US" altLang="zh-TW" dirty="0"/>
              <a:t>taking </a:t>
            </a:r>
            <a:r>
              <a:rPr lang="en-US" altLang="zh-TW" dirty="0" err="1"/>
              <a:t>memantine</a:t>
            </a:r>
            <a:r>
              <a:rPr lang="en-US" altLang="zh-TW" dirty="0"/>
              <a:t> or placebo</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xmlns="" val="573552988"/>
              </p:ext>
            </p:extLst>
          </p:nvPr>
        </p:nvGraphicFramePr>
        <p:xfrm>
          <a:off x="107504" y="1700811"/>
          <a:ext cx="8928992" cy="4536500"/>
        </p:xfrm>
        <a:graphic>
          <a:graphicData uri="http://schemas.openxmlformats.org/drawingml/2006/table">
            <a:tbl>
              <a:tblPr firstRow="1" firstCol="1" bandRow="1" bandCol="1">
                <a:tableStyleId>{5C22544A-7EE6-4342-B048-85BDC9FD1C3A}</a:tableStyleId>
              </a:tblPr>
              <a:tblGrid>
                <a:gridCol w="2018571"/>
                <a:gridCol w="1121687"/>
                <a:gridCol w="1205907"/>
                <a:gridCol w="1020082"/>
                <a:gridCol w="185827"/>
                <a:gridCol w="1298167"/>
                <a:gridCol w="1205907"/>
                <a:gridCol w="774057"/>
                <a:gridCol w="98787"/>
              </a:tblGrid>
              <a:tr h="324615">
                <a:tc>
                  <a:txBody>
                    <a:bodyPr/>
                    <a:lstStyle/>
                    <a:p>
                      <a:pPr>
                        <a:lnSpc>
                          <a:spcPct val="150000"/>
                        </a:lnSpc>
                        <a:spcAft>
                          <a:spcPts val="0"/>
                        </a:spcAft>
                      </a:pPr>
                      <a:r>
                        <a:rPr lang="en-US" sz="1100" dirty="0">
                          <a:effectLst/>
                        </a:rPr>
                        <a:t> </a:t>
                      </a:r>
                      <a:endParaRPr lang="zh-TW" sz="1100" dirty="0">
                        <a:effectLst/>
                        <a:latin typeface="Times New Roman"/>
                        <a:ea typeface="新細明體"/>
                      </a:endParaRPr>
                    </a:p>
                  </a:txBody>
                  <a:tcPr marL="65661" marR="65661" marT="0" marB="0"/>
                </a:tc>
                <a:tc gridSpan="3">
                  <a:txBody>
                    <a:bodyPr/>
                    <a:lstStyle/>
                    <a:p>
                      <a:pPr algn="ctr">
                        <a:lnSpc>
                          <a:spcPct val="150000"/>
                        </a:lnSpc>
                        <a:spcAft>
                          <a:spcPts val="0"/>
                        </a:spcAft>
                      </a:pPr>
                      <a:r>
                        <a:rPr lang="en-US" sz="1100">
                          <a:effectLst/>
                        </a:rPr>
                        <a:t>Baseline</a:t>
                      </a:r>
                      <a:endParaRPr lang="zh-TW" sz="1100">
                        <a:effectLst/>
                        <a:latin typeface="Times New Roman"/>
                        <a:ea typeface="新細明體"/>
                      </a:endParaRPr>
                    </a:p>
                  </a:txBody>
                  <a:tcPr marL="65661" marR="65661" marT="0" marB="0" anchor="ctr"/>
                </a:tc>
                <a:tc hMerge="1">
                  <a:txBody>
                    <a:bodyPr/>
                    <a:lstStyle/>
                    <a:p>
                      <a:endParaRPr lang="zh-TW" altLang="en-US"/>
                    </a:p>
                  </a:txBody>
                  <a:tcPr/>
                </a:tc>
                <a:tc hMerge="1">
                  <a:txBody>
                    <a:bodyPr/>
                    <a:lstStyle/>
                    <a:p>
                      <a:endParaRPr lang="zh-TW" altLang="en-US"/>
                    </a:p>
                  </a:txBody>
                  <a:tcPr/>
                </a:tc>
                <a:tc>
                  <a:txBody>
                    <a:bodyPr/>
                    <a:lstStyle/>
                    <a:p>
                      <a:pPr algn="ctr">
                        <a:lnSpc>
                          <a:spcPct val="150000"/>
                        </a:lnSpc>
                        <a:spcAft>
                          <a:spcPts val="0"/>
                        </a:spcAft>
                      </a:pPr>
                      <a:r>
                        <a:rPr lang="en-US" sz="1100">
                          <a:effectLst/>
                        </a:rPr>
                        <a:t> </a:t>
                      </a:r>
                      <a:endParaRPr lang="zh-TW" sz="1100">
                        <a:effectLst/>
                        <a:latin typeface="Times New Roman"/>
                        <a:ea typeface="新細明體"/>
                      </a:endParaRPr>
                    </a:p>
                  </a:txBody>
                  <a:tcPr marL="65661" marR="65661" marT="0" marB="0"/>
                </a:tc>
                <a:tc gridSpan="4">
                  <a:txBody>
                    <a:bodyPr/>
                    <a:lstStyle/>
                    <a:p>
                      <a:pPr algn="ctr">
                        <a:lnSpc>
                          <a:spcPct val="150000"/>
                        </a:lnSpc>
                        <a:spcAft>
                          <a:spcPts val="0"/>
                        </a:spcAft>
                      </a:pPr>
                      <a:r>
                        <a:rPr lang="en-US" sz="1100">
                          <a:effectLst/>
                        </a:rPr>
                        <a:t>Endpoint</a:t>
                      </a:r>
                      <a:endParaRPr lang="zh-TW" sz="1100">
                        <a:effectLst/>
                        <a:latin typeface="Times New Roman"/>
                        <a:ea typeface="新細明體"/>
                      </a:endParaRPr>
                    </a:p>
                  </a:txBody>
                  <a:tcPr marL="65661" marR="65661"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62757">
                <a:tc>
                  <a:txBody>
                    <a:bodyPr/>
                    <a:lstStyle/>
                    <a:p>
                      <a:pPr>
                        <a:lnSpc>
                          <a:spcPct val="150000"/>
                        </a:lnSpc>
                        <a:spcAft>
                          <a:spcPts val="0"/>
                        </a:spcAft>
                      </a:pPr>
                      <a:r>
                        <a:rPr lang="en-US" sz="1100">
                          <a:effectLst/>
                        </a:rPr>
                        <a:t> </a:t>
                      </a:r>
                      <a:endParaRPr lang="zh-TW" sz="1100">
                        <a:effectLst/>
                        <a:latin typeface="Times New Roman"/>
                        <a:ea typeface="新細明體"/>
                      </a:endParaRPr>
                    </a:p>
                  </a:txBody>
                  <a:tcPr marL="65661" marR="65661" marT="0" marB="0"/>
                </a:tc>
                <a:tc>
                  <a:txBody>
                    <a:bodyPr/>
                    <a:lstStyle/>
                    <a:p>
                      <a:pPr algn="ctr">
                        <a:lnSpc>
                          <a:spcPct val="150000"/>
                        </a:lnSpc>
                        <a:spcAft>
                          <a:spcPts val="0"/>
                        </a:spcAft>
                      </a:pPr>
                      <a:r>
                        <a:rPr lang="en-US" sz="1100">
                          <a:effectLst/>
                        </a:rPr>
                        <a:t>Memantine</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pPr>
                      <a:r>
                        <a:rPr lang="en-US" sz="1100">
                          <a:effectLst/>
                        </a:rPr>
                        <a:t>Placebo</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pPr>
                      <a:r>
                        <a:rPr lang="en-US" sz="1100">
                          <a:effectLst/>
                        </a:rPr>
                        <a:t>P-value</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pPr>
                      <a:r>
                        <a:rPr lang="en-US" sz="1100">
                          <a:effectLst/>
                        </a:rPr>
                        <a:t> </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pPr>
                      <a:r>
                        <a:rPr lang="en-US" sz="1100">
                          <a:effectLst/>
                        </a:rPr>
                        <a:t>Memantine</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pPr>
                      <a:r>
                        <a:rPr lang="en-US" sz="1100">
                          <a:effectLst/>
                        </a:rPr>
                        <a:t>Placebo</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pPr>
                      <a:r>
                        <a:rPr lang="en-US" sz="1100">
                          <a:effectLst/>
                        </a:rPr>
                        <a:t>P-value</a:t>
                      </a:r>
                      <a:endParaRPr lang="zh-TW" sz="1100">
                        <a:effectLst/>
                        <a:latin typeface="Times New Roman"/>
                        <a:ea typeface="新細明體"/>
                      </a:endParaRPr>
                    </a:p>
                  </a:txBody>
                  <a:tcPr marL="65661" marR="65661" marT="0" marB="0" anchor="ctr"/>
                </a:tc>
                <a:tc>
                  <a:txBody>
                    <a:bodyPr/>
                    <a:lstStyle/>
                    <a:p>
                      <a:pPr>
                        <a:lnSpc>
                          <a:spcPts val="1800"/>
                        </a:lnSpc>
                        <a:spcAft>
                          <a:spcPts val="0"/>
                        </a:spcAft>
                      </a:pPr>
                      <a:r>
                        <a:rPr lang="zh-TW" sz="1100">
                          <a:effectLst/>
                        </a:rPr>
                        <a:t> </a:t>
                      </a:r>
                      <a:endParaRPr lang="zh-TW" sz="1100">
                        <a:effectLst/>
                        <a:latin typeface="Times New Roman"/>
                        <a:ea typeface="新細明體"/>
                      </a:endParaRPr>
                    </a:p>
                  </a:txBody>
                  <a:tcPr marL="0" marR="0" marT="0" marB="0" anchor="ctr"/>
                </a:tc>
              </a:tr>
              <a:tr h="321367">
                <a:tc>
                  <a:txBody>
                    <a:bodyPr/>
                    <a:lstStyle/>
                    <a:p>
                      <a:pPr>
                        <a:lnSpc>
                          <a:spcPct val="150000"/>
                        </a:lnSpc>
                        <a:spcAft>
                          <a:spcPts val="0"/>
                        </a:spcAft>
                      </a:pPr>
                      <a:r>
                        <a:rPr lang="en-US" sz="1100">
                          <a:effectLst/>
                        </a:rPr>
                        <a:t>Number (n)</a:t>
                      </a:r>
                      <a:endParaRPr lang="zh-TW" sz="1100">
                        <a:effectLst/>
                        <a:latin typeface="Times New Roman"/>
                        <a:ea typeface="新細明體"/>
                      </a:endParaRPr>
                    </a:p>
                  </a:txBody>
                  <a:tcPr marL="65661" marR="65661" marT="0" marB="0"/>
                </a:tc>
                <a:tc>
                  <a:txBody>
                    <a:bodyPr/>
                    <a:lstStyle/>
                    <a:p>
                      <a:pPr algn="ctr">
                        <a:lnSpc>
                          <a:spcPct val="150000"/>
                        </a:lnSpc>
                        <a:spcAft>
                          <a:spcPts val="0"/>
                        </a:spcAft>
                        <a:tabLst>
                          <a:tab pos="79375" algn="l"/>
                        </a:tabLst>
                      </a:pPr>
                      <a:r>
                        <a:rPr lang="en-US" sz="1100">
                          <a:effectLst/>
                        </a:rPr>
                        <a:t>53</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45720" algn="l"/>
                        </a:tabLst>
                      </a:pPr>
                      <a:r>
                        <a:rPr lang="en-US" sz="1100">
                          <a:effectLst/>
                        </a:rPr>
                        <a:t>75</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111125" algn="dec"/>
                        </a:tabLst>
                      </a:pPr>
                      <a:r>
                        <a:rPr lang="en-US" sz="1100">
                          <a:effectLst/>
                        </a:rPr>
                        <a:t> </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pPr>
                      <a:r>
                        <a:rPr lang="en-US" sz="1100">
                          <a:effectLst/>
                        </a:rPr>
                        <a:t> </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106680" algn="l"/>
                        </a:tabLst>
                      </a:pPr>
                      <a:r>
                        <a:rPr lang="en-US" sz="1100">
                          <a:effectLst/>
                        </a:rPr>
                        <a:t>45</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79375" algn="l"/>
                        </a:tabLst>
                      </a:pPr>
                      <a:r>
                        <a:rPr lang="en-US" sz="1100">
                          <a:effectLst/>
                        </a:rPr>
                        <a:t>58</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21590" algn="dec"/>
                        </a:tabLst>
                      </a:pPr>
                      <a:r>
                        <a:rPr lang="en-US" sz="1100">
                          <a:effectLst/>
                        </a:rPr>
                        <a:t> </a:t>
                      </a:r>
                      <a:endParaRPr lang="zh-TW" sz="1100">
                        <a:effectLst/>
                        <a:latin typeface="Times New Roman"/>
                        <a:ea typeface="新細明體"/>
                      </a:endParaRPr>
                    </a:p>
                  </a:txBody>
                  <a:tcPr marL="65661" marR="65661" marT="0" marB="0" anchor="ctr"/>
                </a:tc>
                <a:tc>
                  <a:txBody>
                    <a:bodyPr/>
                    <a:lstStyle/>
                    <a:p>
                      <a:pPr>
                        <a:lnSpc>
                          <a:spcPts val="1800"/>
                        </a:lnSpc>
                        <a:spcAft>
                          <a:spcPts val="0"/>
                        </a:spcAft>
                      </a:pPr>
                      <a:r>
                        <a:rPr lang="zh-TW" sz="1100">
                          <a:effectLst/>
                        </a:rPr>
                        <a:t> </a:t>
                      </a:r>
                      <a:endParaRPr lang="zh-TW" sz="1100">
                        <a:effectLst/>
                        <a:latin typeface="Times New Roman"/>
                        <a:ea typeface="新細明體"/>
                      </a:endParaRPr>
                    </a:p>
                  </a:txBody>
                  <a:tcPr marL="0" marR="0" marT="0" marB="0" anchor="ctr"/>
                </a:tc>
              </a:tr>
              <a:tr h="321367">
                <a:tc>
                  <a:txBody>
                    <a:bodyPr/>
                    <a:lstStyle/>
                    <a:p>
                      <a:pPr>
                        <a:lnSpc>
                          <a:spcPct val="150000"/>
                        </a:lnSpc>
                        <a:spcAft>
                          <a:spcPts val="0"/>
                        </a:spcAft>
                      </a:pPr>
                      <a:r>
                        <a:rPr lang="en-US" sz="1100">
                          <a:effectLst/>
                        </a:rPr>
                        <a:t>Gender (male/female) (n)</a:t>
                      </a:r>
                      <a:endParaRPr lang="zh-TW" sz="1100">
                        <a:effectLst/>
                        <a:latin typeface="Times New Roman"/>
                        <a:ea typeface="新細明體"/>
                      </a:endParaRPr>
                    </a:p>
                  </a:txBody>
                  <a:tcPr marL="65661" marR="65661" marT="0" marB="0"/>
                </a:tc>
                <a:tc>
                  <a:txBody>
                    <a:bodyPr/>
                    <a:lstStyle/>
                    <a:p>
                      <a:pPr algn="ctr">
                        <a:lnSpc>
                          <a:spcPct val="150000"/>
                        </a:lnSpc>
                        <a:spcAft>
                          <a:spcPts val="0"/>
                        </a:spcAft>
                        <a:tabLst>
                          <a:tab pos="79375" algn="l"/>
                        </a:tabLst>
                      </a:pPr>
                      <a:r>
                        <a:rPr lang="en-US" sz="1100">
                          <a:effectLst/>
                        </a:rPr>
                        <a:t>43/10</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45720" algn="l"/>
                        </a:tabLst>
                      </a:pPr>
                      <a:r>
                        <a:rPr lang="en-US" sz="1100">
                          <a:effectLst/>
                        </a:rPr>
                        <a:t>63/12</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111125" algn="dec"/>
                        </a:tabLst>
                      </a:pPr>
                      <a:r>
                        <a:rPr lang="en-US" sz="1100">
                          <a:effectLst/>
                        </a:rPr>
                        <a:t>0.813</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pPr>
                      <a:r>
                        <a:rPr lang="en-US" sz="1100">
                          <a:effectLst/>
                        </a:rPr>
                        <a:t> </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106680" algn="l"/>
                        </a:tabLst>
                      </a:pPr>
                      <a:r>
                        <a:rPr lang="en-US" sz="1100">
                          <a:effectLst/>
                        </a:rPr>
                        <a:t>40/5</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79375" algn="l"/>
                        </a:tabLst>
                      </a:pPr>
                      <a:r>
                        <a:rPr lang="en-US" sz="1100">
                          <a:effectLst/>
                        </a:rPr>
                        <a:t>49/9</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21590" algn="dec"/>
                        </a:tabLst>
                      </a:pPr>
                      <a:r>
                        <a:rPr lang="en-US" sz="1100">
                          <a:effectLst/>
                        </a:rPr>
                        <a:t>0.575</a:t>
                      </a:r>
                      <a:endParaRPr lang="zh-TW" sz="1100">
                        <a:effectLst/>
                        <a:latin typeface="Times New Roman"/>
                        <a:ea typeface="新細明體"/>
                      </a:endParaRPr>
                    </a:p>
                  </a:txBody>
                  <a:tcPr marL="65661" marR="65661" marT="0" marB="0" anchor="ctr"/>
                </a:tc>
                <a:tc>
                  <a:txBody>
                    <a:bodyPr/>
                    <a:lstStyle/>
                    <a:p>
                      <a:pPr>
                        <a:lnSpc>
                          <a:spcPts val="1800"/>
                        </a:lnSpc>
                        <a:spcAft>
                          <a:spcPts val="0"/>
                        </a:spcAft>
                      </a:pPr>
                      <a:r>
                        <a:rPr lang="zh-TW" sz="1100">
                          <a:effectLst/>
                        </a:rPr>
                        <a:t> </a:t>
                      </a:r>
                      <a:endParaRPr lang="zh-TW" sz="1100">
                        <a:effectLst/>
                        <a:latin typeface="Times New Roman"/>
                        <a:ea typeface="新細明體"/>
                      </a:endParaRPr>
                    </a:p>
                  </a:txBody>
                  <a:tcPr marL="0" marR="0" marT="0" marB="0" anchor="ctr"/>
                </a:tc>
              </a:tr>
              <a:tr h="321367">
                <a:tc>
                  <a:txBody>
                    <a:bodyPr/>
                    <a:lstStyle/>
                    <a:p>
                      <a:pPr>
                        <a:lnSpc>
                          <a:spcPct val="150000"/>
                        </a:lnSpc>
                        <a:spcAft>
                          <a:spcPts val="0"/>
                        </a:spcAft>
                      </a:pPr>
                      <a:r>
                        <a:rPr lang="en-US" sz="1100">
                          <a:effectLst/>
                        </a:rPr>
                        <a:t>Age, mean (SD), (years)</a:t>
                      </a:r>
                      <a:endParaRPr lang="zh-TW" sz="1100">
                        <a:effectLst/>
                        <a:latin typeface="Times New Roman"/>
                        <a:ea typeface="新細明體"/>
                      </a:endParaRPr>
                    </a:p>
                  </a:txBody>
                  <a:tcPr marL="65661" marR="65661" marT="0" marB="0"/>
                </a:tc>
                <a:tc>
                  <a:txBody>
                    <a:bodyPr/>
                    <a:lstStyle/>
                    <a:p>
                      <a:pPr algn="ctr">
                        <a:lnSpc>
                          <a:spcPct val="150000"/>
                        </a:lnSpc>
                        <a:spcAft>
                          <a:spcPts val="0"/>
                        </a:spcAft>
                        <a:tabLst>
                          <a:tab pos="79375" algn="l"/>
                          <a:tab pos="165100" algn="dec"/>
                        </a:tabLst>
                      </a:pPr>
                      <a:r>
                        <a:rPr lang="en-US" sz="1100">
                          <a:effectLst/>
                        </a:rPr>
                        <a:t>37.06 </a:t>
                      </a:r>
                      <a:r>
                        <a:rPr lang="en-US" sz="1100">
                          <a:effectLst/>
                          <a:sym typeface="Symbol"/>
                        </a:rPr>
                        <a:t></a:t>
                      </a:r>
                      <a:r>
                        <a:rPr lang="en-US" sz="1100">
                          <a:effectLst/>
                        </a:rPr>
                        <a:t> 6.97</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45720" algn="l"/>
                          <a:tab pos="119380" algn="dec"/>
                        </a:tabLst>
                      </a:pPr>
                      <a:r>
                        <a:rPr lang="en-US" sz="1100">
                          <a:effectLst/>
                        </a:rPr>
                        <a:t>36.93 </a:t>
                      </a:r>
                      <a:r>
                        <a:rPr lang="en-US" sz="1100">
                          <a:effectLst/>
                          <a:sym typeface="Symbol"/>
                        </a:rPr>
                        <a:t></a:t>
                      </a:r>
                      <a:r>
                        <a:rPr lang="en-US" sz="1100">
                          <a:effectLst/>
                        </a:rPr>
                        <a:t> 7.15</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111125" algn="dec"/>
                        </a:tabLst>
                      </a:pPr>
                      <a:r>
                        <a:rPr lang="en-US" sz="1100">
                          <a:effectLst/>
                        </a:rPr>
                        <a:t>0.923</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pPr>
                      <a:r>
                        <a:rPr lang="en-US" sz="1100">
                          <a:effectLst/>
                        </a:rPr>
                        <a:t> </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106680" algn="l"/>
                        </a:tabLst>
                      </a:pPr>
                      <a:r>
                        <a:rPr lang="en-US" sz="1100">
                          <a:effectLst/>
                        </a:rPr>
                        <a:t>37.91 </a:t>
                      </a:r>
                      <a:r>
                        <a:rPr lang="en-US" sz="1100">
                          <a:effectLst/>
                          <a:sym typeface="Symbol"/>
                        </a:rPr>
                        <a:t></a:t>
                      </a:r>
                      <a:r>
                        <a:rPr lang="en-US" sz="1100">
                          <a:effectLst/>
                        </a:rPr>
                        <a:t> 6.66</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79375" algn="l"/>
                        </a:tabLst>
                      </a:pPr>
                      <a:r>
                        <a:rPr lang="en-US" sz="1100">
                          <a:effectLst/>
                        </a:rPr>
                        <a:t>37.09 </a:t>
                      </a:r>
                      <a:r>
                        <a:rPr lang="en-US" sz="1100">
                          <a:effectLst/>
                          <a:sym typeface="Symbol"/>
                        </a:rPr>
                        <a:t></a:t>
                      </a:r>
                      <a:r>
                        <a:rPr lang="en-US" sz="1100">
                          <a:effectLst/>
                        </a:rPr>
                        <a:t> 6.94</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21590" algn="dec"/>
                        </a:tabLst>
                      </a:pPr>
                      <a:r>
                        <a:rPr lang="en-US" sz="1100">
                          <a:effectLst/>
                        </a:rPr>
                        <a:t>0.524</a:t>
                      </a:r>
                      <a:endParaRPr lang="zh-TW" sz="1100">
                        <a:effectLst/>
                        <a:latin typeface="Times New Roman"/>
                        <a:ea typeface="新細明體"/>
                      </a:endParaRPr>
                    </a:p>
                  </a:txBody>
                  <a:tcPr marL="65661" marR="65661" marT="0" marB="0" anchor="ctr"/>
                </a:tc>
                <a:tc>
                  <a:txBody>
                    <a:bodyPr/>
                    <a:lstStyle/>
                    <a:p>
                      <a:pPr>
                        <a:lnSpc>
                          <a:spcPts val="1800"/>
                        </a:lnSpc>
                        <a:spcAft>
                          <a:spcPts val="0"/>
                        </a:spcAft>
                      </a:pPr>
                      <a:r>
                        <a:rPr lang="zh-TW" sz="1100">
                          <a:effectLst/>
                        </a:rPr>
                        <a:t> </a:t>
                      </a:r>
                      <a:endParaRPr lang="zh-TW" sz="1100">
                        <a:effectLst/>
                        <a:latin typeface="Times New Roman"/>
                        <a:ea typeface="新細明體"/>
                      </a:endParaRPr>
                    </a:p>
                  </a:txBody>
                  <a:tcPr marL="0" marR="0" marT="0" marB="0" anchor="ctr"/>
                </a:tc>
              </a:tr>
              <a:tr h="635458">
                <a:tc>
                  <a:txBody>
                    <a:bodyPr/>
                    <a:lstStyle/>
                    <a:p>
                      <a:pPr>
                        <a:lnSpc>
                          <a:spcPct val="150000"/>
                        </a:lnSpc>
                        <a:spcAft>
                          <a:spcPts val="0"/>
                        </a:spcAft>
                      </a:pPr>
                      <a:r>
                        <a:rPr lang="en-US" sz="1100">
                          <a:effectLst/>
                        </a:rPr>
                        <a:t>Year of Heroin Use, mean (SD)</a:t>
                      </a:r>
                      <a:endParaRPr lang="zh-TW" sz="1100">
                        <a:effectLst/>
                        <a:latin typeface="Times New Roman"/>
                        <a:ea typeface="新細明體"/>
                      </a:endParaRPr>
                    </a:p>
                  </a:txBody>
                  <a:tcPr marL="65661" marR="65661" marT="0" marB="0"/>
                </a:tc>
                <a:tc>
                  <a:txBody>
                    <a:bodyPr/>
                    <a:lstStyle/>
                    <a:p>
                      <a:pPr algn="ctr">
                        <a:lnSpc>
                          <a:spcPct val="150000"/>
                        </a:lnSpc>
                        <a:spcAft>
                          <a:spcPts val="0"/>
                        </a:spcAft>
                        <a:tabLst>
                          <a:tab pos="79375" algn="l"/>
                          <a:tab pos="165100" algn="dec"/>
                        </a:tabLst>
                      </a:pPr>
                      <a:r>
                        <a:rPr lang="en-US" sz="1100">
                          <a:effectLst/>
                        </a:rPr>
                        <a:t>8.48 </a:t>
                      </a:r>
                      <a:r>
                        <a:rPr lang="en-US" sz="1100">
                          <a:effectLst/>
                          <a:sym typeface="Symbol"/>
                        </a:rPr>
                        <a:t></a:t>
                      </a:r>
                      <a:r>
                        <a:rPr lang="en-US" sz="1100">
                          <a:effectLst/>
                        </a:rPr>
                        <a:t> 7.10</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45720" algn="l"/>
                          <a:tab pos="119380" algn="dec"/>
                        </a:tabLst>
                      </a:pPr>
                      <a:r>
                        <a:rPr lang="en-US" sz="1100">
                          <a:effectLst/>
                        </a:rPr>
                        <a:t>7.58 </a:t>
                      </a:r>
                      <a:r>
                        <a:rPr lang="en-US" sz="1100">
                          <a:effectLst/>
                          <a:sym typeface="Symbol"/>
                        </a:rPr>
                        <a:t></a:t>
                      </a:r>
                      <a:r>
                        <a:rPr lang="en-US" sz="1100">
                          <a:effectLst/>
                        </a:rPr>
                        <a:t> 6.44</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111125" algn="dec"/>
                        </a:tabLst>
                      </a:pPr>
                      <a:r>
                        <a:rPr lang="en-US" sz="1100">
                          <a:effectLst/>
                        </a:rPr>
                        <a:t>0.465</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pPr>
                      <a:r>
                        <a:rPr lang="en-US" sz="1100">
                          <a:effectLst/>
                        </a:rPr>
                        <a:t> </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106680" algn="l"/>
                        </a:tabLst>
                      </a:pPr>
                      <a:r>
                        <a:rPr lang="en-US" sz="1100">
                          <a:effectLst/>
                        </a:rPr>
                        <a:t>8.39 </a:t>
                      </a:r>
                      <a:r>
                        <a:rPr lang="en-US" sz="1100">
                          <a:effectLst/>
                          <a:sym typeface="Symbol"/>
                        </a:rPr>
                        <a:t></a:t>
                      </a:r>
                      <a:r>
                        <a:rPr lang="en-US" sz="1100">
                          <a:effectLst/>
                        </a:rPr>
                        <a:t> 7.27</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79375" algn="l"/>
                        </a:tabLst>
                      </a:pPr>
                      <a:r>
                        <a:rPr lang="en-US" sz="1100">
                          <a:effectLst/>
                        </a:rPr>
                        <a:t>7.35 </a:t>
                      </a:r>
                      <a:r>
                        <a:rPr lang="en-US" sz="1100">
                          <a:effectLst/>
                          <a:sym typeface="Symbol"/>
                        </a:rPr>
                        <a:t></a:t>
                      </a:r>
                      <a:r>
                        <a:rPr lang="en-US" sz="1100">
                          <a:effectLst/>
                        </a:rPr>
                        <a:t> 5.98</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21590" algn="dec"/>
                        </a:tabLst>
                      </a:pPr>
                      <a:r>
                        <a:rPr lang="en-US" sz="1100">
                          <a:effectLst/>
                        </a:rPr>
                        <a:t>0.436</a:t>
                      </a:r>
                      <a:endParaRPr lang="zh-TW" sz="1100">
                        <a:effectLst/>
                        <a:latin typeface="Times New Roman"/>
                        <a:ea typeface="新細明體"/>
                      </a:endParaRPr>
                    </a:p>
                  </a:txBody>
                  <a:tcPr marL="65661" marR="65661" marT="0" marB="0" anchor="ctr"/>
                </a:tc>
                <a:tc>
                  <a:txBody>
                    <a:bodyPr/>
                    <a:lstStyle/>
                    <a:p>
                      <a:pPr>
                        <a:lnSpc>
                          <a:spcPts val="1800"/>
                        </a:lnSpc>
                        <a:spcAft>
                          <a:spcPts val="0"/>
                        </a:spcAft>
                      </a:pPr>
                      <a:r>
                        <a:rPr lang="zh-TW" sz="1100">
                          <a:effectLst/>
                        </a:rPr>
                        <a:t> </a:t>
                      </a:r>
                      <a:endParaRPr lang="zh-TW" sz="1100">
                        <a:effectLst/>
                        <a:latin typeface="Times New Roman"/>
                        <a:ea typeface="新細明體"/>
                      </a:endParaRPr>
                    </a:p>
                  </a:txBody>
                  <a:tcPr marL="0" marR="0" marT="0" marB="0" anchor="ctr"/>
                </a:tc>
              </a:tr>
              <a:tr h="321367">
                <a:tc>
                  <a:txBody>
                    <a:bodyPr/>
                    <a:lstStyle/>
                    <a:p>
                      <a:pPr>
                        <a:lnSpc>
                          <a:spcPct val="150000"/>
                        </a:lnSpc>
                        <a:spcAft>
                          <a:spcPts val="0"/>
                        </a:spcAft>
                      </a:pPr>
                      <a:r>
                        <a:rPr lang="en-US" sz="1100">
                          <a:effectLst/>
                        </a:rPr>
                        <a:t>TNF-</a:t>
                      </a:r>
                      <a:r>
                        <a:rPr lang="en-US" sz="1100">
                          <a:effectLst/>
                          <a:sym typeface="Symbol"/>
                        </a:rPr>
                        <a:t></a:t>
                      </a:r>
                      <a:r>
                        <a:rPr lang="en-US" sz="1100">
                          <a:effectLst/>
                        </a:rPr>
                        <a:t> (pg/mL), mean (SD)</a:t>
                      </a:r>
                      <a:endParaRPr lang="zh-TW" sz="1100">
                        <a:effectLst/>
                        <a:latin typeface="Times New Roman"/>
                        <a:ea typeface="新細明體"/>
                      </a:endParaRPr>
                    </a:p>
                  </a:txBody>
                  <a:tcPr marL="65661" marR="65661" marT="0" marB="0"/>
                </a:tc>
                <a:tc>
                  <a:txBody>
                    <a:bodyPr/>
                    <a:lstStyle/>
                    <a:p>
                      <a:pPr algn="ctr">
                        <a:lnSpc>
                          <a:spcPct val="150000"/>
                        </a:lnSpc>
                        <a:spcAft>
                          <a:spcPts val="0"/>
                        </a:spcAft>
                        <a:tabLst>
                          <a:tab pos="79375" algn="l"/>
                          <a:tab pos="165100" algn="dec"/>
                        </a:tabLst>
                      </a:pPr>
                      <a:r>
                        <a:rPr lang="en-US" sz="1100">
                          <a:effectLst/>
                        </a:rPr>
                        <a:t>3.65 </a:t>
                      </a:r>
                      <a:r>
                        <a:rPr lang="en-US" sz="1100">
                          <a:effectLst/>
                          <a:sym typeface="Symbol"/>
                        </a:rPr>
                        <a:t></a:t>
                      </a:r>
                      <a:r>
                        <a:rPr lang="en-US" sz="1100">
                          <a:effectLst/>
                        </a:rPr>
                        <a:t> 2.67</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45720" algn="l"/>
                          <a:tab pos="119380" algn="dec"/>
                        </a:tabLst>
                      </a:pPr>
                      <a:r>
                        <a:rPr lang="en-US" sz="1100">
                          <a:effectLst/>
                        </a:rPr>
                        <a:t>3.77 </a:t>
                      </a:r>
                      <a:r>
                        <a:rPr lang="en-US" sz="1100">
                          <a:effectLst/>
                          <a:sym typeface="Symbol"/>
                        </a:rPr>
                        <a:t></a:t>
                      </a:r>
                      <a:r>
                        <a:rPr lang="en-US" sz="1100">
                          <a:effectLst/>
                        </a:rPr>
                        <a:t> 3.30</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111125" algn="dec"/>
                        </a:tabLst>
                      </a:pPr>
                      <a:r>
                        <a:rPr lang="en-US" sz="1100">
                          <a:effectLst/>
                        </a:rPr>
                        <a:t>0.824</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pPr>
                      <a:r>
                        <a:rPr lang="en-US" sz="1100">
                          <a:effectLst/>
                        </a:rPr>
                        <a:t> </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106680" algn="l"/>
                        </a:tabLst>
                      </a:pPr>
                      <a:r>
                        <a:rPr lang="en-US" sz="1100">
                          <a:effectLst/>
                        </a:rPr>
                        <a:t>2.28 </a:t>
                      </a:r>
                      <a:r>
                        <a:rPr lang="en-US" sz="1100">
                          <a:effectLst/>
                          <a:sym typeface="Symbol"/>
                        </a:rPr>
                        <a:t></a:t>
                      </a:r>
                      <a:r>
                        <a:rPr lang="en-US" sz="1100">
                          <a:effectLst/>
                        </a:rPr>
                        <a:t> 1.89</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79375" algn="l"/>
                        </a:tabLst>
                      </a:pPr>
                      <a:r>
                        <a:rPr lang="en-US" sz="1100">
                          <a:effectLst/>
                        </a:rPr>
                        <a:t>3.84 </a:t>
                      </a:r>
                      <a:r>
                        <a:rPr lang="en-US" sz="1100">
                          <a:effectLst/>
                          <a:sym typeface="Symbol"/>
                        </a:rPr>
                        <a:t></a:t>
                      </a:r>
                      <a:r>
                        <a:rPr lang="en-US" sz="1100">
                          <a:effectLst/>
                        </a:rPr>
                        <a:t> 3.78</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21590" algn="dec"/>
                        </a:tabLst>
                      </a:pPr>
                      <a:r>
                        <a:rPr lang="en-US" sz="1100" dirty="0">
                          <a:solidFill>
                            <a:srgbClr val="FF0000"/>
                          </a:solidFill>
                          <a:effectLst/>
                        </a:rPr>
                        <a:t>0.006</a:t>
                      </a:r>
                      <a:endParaRPr lang="zh-TW" sz="1100" dirty="0">
                        <a:solidFill>
                          <a:srgbClr val="FF0000"/>
                        </a:solidFill>
                        <a:effectLst/>
                        <a:latin typeface="Times New Roman"/>
                        <a:ea typeface="新細明體"/>
                      </a:endParaRPr>
                    </a:p>
                  </a:txBody>
                  <a:tcPr marL="65661" marR="65661" marT="0" marB="0" anchor="ctr"/>
                </a:tc>
                <a:tc>
                  <a:txBody>
                    <a:bodyPr/>
                    <a:lstStyle/>
                    <a:p>
                      <a:pPr>
                        <a:lnSpc>
                          <a:spcPts val="1800"/>
                        </a:lnSpc>
                        <a:spcAft>
                          <a:spcPts val="0"/>
                        </a:spcAft>
                      </a:pPr>
                      <a:r>
                        <a:rPr lang="zh-TW" sz="1100">
                          <a:effectLst/>
                        </a:rPr>
                        <a:t> </a:t>
                      </a:r>
                      <a:endParaRPr lang="zh-TW" sz="1100">
                        <a:effectLst/>
                        <a:latin typeface="Times New Roman"/>
                        <a:ea typeface="新細明體"/>
                      </a:endParaRPr>
                    </a:p>
                  </a:txBody>
                  <a:tcPr marL="0" marR="0" marT="0" marB="0" anchor="ctr"/>
                </a:tc>
              </a:tr>
              <a:tr h="321367">
                <a:tc>
                  <a:txBody>
                    <a:bodyPr/>
                    <a:lstStyle/>
                    <a:p>
                      <a:pPr>
                        <a:lnSpc>
                          <a:spcPct val="150000"/>
                        </a:lnSpc>
                        <a:spcAft>
                          <a:spcPts val="0"/>
                        </a:spcAft>
                      </a:pPr>
                      <a:r>
                        <a:rPr lang="en-US" sz="1100">
                          <a:effectLst/>
                        </a:rPr>
                        <a:t>CRP (ng/mL), mean (SD)</a:t>
                      </a:r>
                      <a:endParaRPr lang="zh-TW" sz="1100">
                        <a:effectLst/>
                        <a:latin typeface="Times New Roman"/>
                        <a:ea typeface="新細明體"/>
                      </a:endParaRPr>
                    </a:p>
                  </a:txBody>
                  <a:tcPr marL="65661" marR="65661" marT="0" marB="0"/>
                </a:tc>
                <a:tc>
                  <a:txBody>
                    <a:bodyPr/>
                    <a:lstStyle/>
                    <a:p>
                      <a:pPr algn="ctr">
                        <a:lnSpc>
                          <a:spcPct val="150000"/>
                        </a:lnSpc>
                        <a:spcAft>
                          <a:spcPts val="0"/>
                        </a:spcAft>
                        <a:tabLst>
                          <a:tab pos="79375" algn="l"/>
                          <a:tab pos="165100" algn="dec"/>
                        </a:tabLst>
                      </a:pPr>
                      <a:r>
                        <a:rPr lang="en-US" sz="1100">
                          <a:effectLst/>
                        </a:rPr>
                        <a:t>3902 </a:t>
                      </a:r>
                      <a:r>
                        <a:rPr lang="en-US" sz="1100">
                          <a:effectLst/>
                          <a:sym typeface="Symbol"/>
                        </a:rPr>
                        <a:t></a:t>
                      </a:r>
                      <a:r>
                        <a:rPr lang="en-US" sz="1100">
                          <a:effectLst/>
                        </a:rPr>
                        <a:t> 2929</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45720" algn="l"/>
                          <a:tab pos="119380" algn="dec"/>
                        </a:tabLst>
                      </a:pPr>
                      <a:r>
                        <a:rPr lang="en-US" sz="1100">
                          <a:effectLst/>
                        </a:rPr>
                        <a:t>3933 </a:t>
                      </a:r>
                      <a:r>
                        <a:rPr lang="en-US" sz="1100">
                          <a:effectLst/>
                          <a:sym typeface="Symbol"/>
                        </a:rPr>
                        <a:t></a:t>
                      </a:r>
                      <a:r>
                        <a:rPr lang="en-US" sz="1100">
                          <a:effectLst/>
                        </a:rPr>
                        <a:t> 3164</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111125" algn="dec"/>
                        </a:tabLst>
                      </a:pPr>
                      <a:r>
                        <a:rPr lang="en-US" sz="1100">
                          <a:effectLst/>
                        </a:rPr>
                        <a:t>0.956</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pPr>
                      <a:r>
                        <a:rPr lang="en-US" sz="1100">
                          <a:effectLst/>
                        </a:rPr>
                        <a:t> </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106680" algn="l"/>
                        </a:tabLst>
                      </a:pPr>
                      <a:r>
                        <a:rPr lang="en-US" sz="1100">
                          <a:effectLst/>
                        </a:rPr>
                        <a:t>2518 </a:t>
                      </a:r>
                      <a:r>
                        <a:rPr lang="en-US" sz="1100">
                          <a:effectLst/>
                          <a:sym typeface="Symbol"/>
                        </a:rPr>
                        <a:t></a:t>
                      </a:r>
                      <a:r>
                        <a:rPr lang="en-US" sz="1100">
                          <a:effectLst/>
                        </a:rPr>
                        <a:t> 1951</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79375" algn="l"/>
                        </a:tabLst>
                      </a:pPr>
                      <a:r>
                        <a:rPr lang="en-US" sz="1100">
                          <a:effectLst/>
                        </a:rPr>
                        <a:t>3130 </a:t>
                      </a:r>
                      <a:r>
                        <a:rPr lang="en-US" sz="1100">
                          <a:effectLst/>
                          <a:sym typeface="Symbol"/>
                        </a:rPr>
                        <a:t></a:t>
                      </a:r>
                      <a:r>
                        <a:rPr lang="en-US" sz="1100">
                          <a:effectLst/>
                        </a:rPr>
                        <a:t> 2339</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21590" algn="dec"/>
                        </a:tabLst>
                      </a:pPr>
                      <a:r>
                        <a:rPr lang="en-US" sz="1100" dirty="0">
                          <a:effectLst/>
                        </a:rPr>
                        <a:t>0.161</a:t>
                      </a:r>
                      <a:endParaRPr lang="zh-TW" sz="1100" dirty="0">
                        <a:effectLst/>
                        <a:latin typeface="Times New Roman"/>
                        <a:ea typeface="新細明體"/>
                      </a:endParaRPr>
                    </a:p>
                  </a:txBody>
                  <a:tcPr marL="65661" marR="65661" marT="0" marB="0" anchor="ctr"/>
                </a:tc>
                <a:tc>
                  <a:txBody>
                    <a:bodyPr/>
                    <a:lstStyle/>
                    <a:p>
                      <a:pPr>
                        <a:lnSpc>
                          <a:spcPts val="1800"/>
                        </a:lnSpc>
                        <a:spcAft>
                          <a:spcPts val="0"/>
                        </a:spcAft>
                      </a:pPr>
                      <a:r>
                        <a:rPr lang="zh-TW" sz="1100">
                          <a:effectLst/>
                        </a:rPr>
                        <a:t> </a:t>
                      </a:r>
                      <a:endParaRPr lang="zh-TW" sz="1100">
                        <a:effectLst/>
                        <a:latin typeface="Times New Roman"/>
                        <a:ea typeface="新細明體"/>
                      </a:endParaRPr>
                    </a:p>
                  </a:txBody>
                  <a:tcPr marL="0" marR="0" marT="0" marB="0" anchor="ctr"/>
                </a:tc>
              </a:tr>
              <a:tr h="321367">
                <a:tc>
                  <a:txBody>
                    <a:bodyPr/>
                    <a:lstStyle/>
                    <a:p>
                      <a:pPr>
                        <a:lnSpc>
                          <a:spcPct val="150000"/>
                        </a:lnSpc>
                        <a:spcAft>
                          <a:spcPts val="0"/>
                        </a:spcAft>
                      </a:pPr>
                      <a:r>
                        <a:rPr lang="en-US" sz="1100">
                          <a:effectLst/>
                        </a:rPr>
                        <a:t>IL-6 (pg/mL), mean (SD)</a:t>
                      </a:r>
                      <a:endParaRPr lang="zh-TW" sz="1100">
                        <a:effectLst/>
                        <a:latin typeface="Times New Roman"/>
                        <a:ea typeface="新細明體"/>
                      </a:endParaRPr>
                    </a:p>
                  </a:txBody>
                  <a:tcPr marL="65661" marR="65661" marT="0" marB="0"/>
                </a:tc>
                <a:tc>
                  <a:txBody>
                    <a:bodyPr/>
                    <a:lstStyle/>
                    <a:p>
                      <a:pPr algn="ctr">
                        <a:lnSpc>
                          <a:spcPct val="150000"/>
                        </a:lnSpc>
                        <a:spcAft>
                          <a:spcPts val="0"/>
                        </a:spcAft>
                        <a:tabLst>
                          <a:tab pos="79375" algn="l"/>
                          <a:tab pos="165100" algn="dec"/>
                        </a:tabLst>
                      </a:pPr>
                      <a:r>
                        <a:rPr lang="en-US" sz="1100">
                          <a:effectLst/>
                        </a:rPr>
                        <a:t>2.40 </a:t>
                      </a:r>
                      <a:r>
                        <a:rPr lang="en-US" sz="1100">
                          <a:effectLst/>
                          <a:sym typeface="Symbol"/>
                        </a:rPr>
                        <a:t></a:t>
                      </a:r>
                      <a:r>
                        <a:rPr lang="en-US" sz="1100">
                          <a:effectLst/>
                        </a:rPr>
                        <a:t> 2.16</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45720" algn="l"/>
                          <a:tab pos="119380" algn="dec"/>
                        </a:tabLst>
                      </a:pPr>
                      <a:r>
                        <a:rPr lang="en-US" sz="1100">
                          <a:effectLst/>
                        </a:rPr>
                        <a:t>2.49 </a:t>
                      </a:r>
                      <a:r>
                        <a:rPr lang="en-US" sz="1100">
                          <a:effectLst/>
                          <a:sym typeface="Symbol"/>
                        </a:rPr>
                        <a:t></a:t>
                      </a:r>
                      <a:r>
                        <a:rPr lang="en-US" sz="1100">
                          <a:effectLst/>
                        </a:rPr>
                        <a:t> 2.56</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111125" algn="dec"/>
                        </a:tabLst>
                      </a:pPr>
                      <a:r>
                        <a:rPr lang="en-US" sz="1100" dirty="0">
                          <a:effectLst/>
                        </a:rPr>
                        <a:t>0.833</a:t>
                      </a:r>
                      <a:endParaRPr lang="zh-TW" sz="1100" dirty="0">
                        <a:effectLst/>
                        <a:latin typeface="Times New Roman"/>
                        <a:ea typeface="新細明體"/>
                      </a:endParaRPr>
                    </a:p>
                  </a:txBody>
                  <a:tcPr marL="65661" marR="65661" marT="0" marB="0" anchor="ctr"/>
                </a:tc>
                <a:tc>
                  <a:txBody>
                    <a:bodyPr/>
                    <a:lstStyle/>
                    <a:p>
                      <a:pPr algn="ctr">
                        <a:lnSpc>
                          <a:spcPct val="150000"/>
                        </a:lnSpc>
                        <a:spcAft>
                          <a:spcPts val="0"/>
                        </a:spcAft>
                      </a:pPr>
                      <a:r>
                        <a:rPr lang="en-US" sz="1100">
                          <a:effectLst/>
                        </a:rPr>
                        <a:t> </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106680" algn="l"/>
                        </a:tabLst>
                      </a:pPr>
                      <a:r>
                        <a:rPr lang="en-US" sz="1100">
                          <a:effectLst/>
                        </a:rPr>
                        <a:t>1.81 </a:t>
                      </a:r>
                      <a:r>
                        <a:rPr lang="en-US" sz="1100">
                          <a:effectLst/>
                          <a:sym typeface="Symbol"/>
                        </a:rPr>
                        <a:t></a:t>
                      </a:r>
                      <a:r>
                        <a:rPr lang="en-US" sz="1100">
                          <a:effectLst/>
                        </a:rPr>
                        <a:t> 1.39</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79375" algn="l"/>
                        </a:tabLst>
                      </a:pPr>
                      <a:r>
                        <a:rPr lang="en-US" sz="1100">
                          <a:effectLst/>
                        </a:rPr>
                        <a:t>2.34 </a:t>
                      </a:r>
                      <a:r>
                        <a:rPr lang="en-US" sz="1100">
                          <a:effectLst/>
                          <a:sym typeface="Symbol"/>
                        </a:rPr>
                        <a:t></a:t>
                      </a:r>
                      <a:r>
                        <a:rPr lang="en-US" sz="1100">
                          <a:effectLst/>
                        </a:rPr>
                        <a:t> 2.67</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21590" algn="dec"/>
                        </a:tabLst>
                      </a:pPr>
                      <a:r>
                        <a:rPr lang="en-US" sz="1100">
                          <a:effectLst/>
                        </a:rPr>
                        <a:t>0.229</a:t>
                      </a:r>
                      <a:endParaRPr lang="zh-TW" sz="1100">
                        <a:effectLst/>
                        <a:latin typeface="Times New Roman"/>
                        <a:ea typeface="新細明體"/>
                      </a:endParaRPr>
                    </a:p>
                  </a:txBody>
                  <a:tcPr marL="65661" marR="65661" marT="0" marB="0" anchor="ctr"/>
                </a:tc>
                <a:tc>
                  <a:txBody>
                    <a:bodyPr/>
                    <a:lstStyle/>
                    <a:p>
                      <a:pPr>
                        <a:lnSpc>
                          <a:spcPts val="1800"/>
                        </a:lnSpc>
                        <a:spcAft>
                          <a:spcPts val="0"/>
                        </a:spcAft>
                      </a:pPr>
                      <a:r>
                        <a:rPr lang="zh-TW" sz="1100">
                          <a:effectLst/>
                        </a:rPr>
                        <a:t> </a:t>
                      </a:r>
                      <a:endParaRPr lang="zh-TW" sz="1100">
                        <a:effectLst/>
                        <a:latin typeface="Times New Roman"/>
                        <a:ea typeface="新細明體"/>
                      </a:endParaRPr>
                    </a:p>
                  </a:txBody>
                  <a:tcPr marL="0" marR="0" marT="0" marB="0" anchor="ctr"/>
                </a:tc>
              </a:tr>
              <a:tr h="321367">
                <a:tc>
                  <a:txBody>
                    <a:bodyPr/>
                    <a:lstStyle/>
                    <a:p>
                      <a:pPr>
                        <a:lnSpc>
                          <a:spcPct val="150000"/>
                        </a:lnSpc>
                        <a:spcAft>
                          <a:spcPts val="0"/>
                        </a:spcAft>
                      </a:pPr>
                      <a:r>
                        <a:rPr lang="en-US" sz="1100">
                          <a:effectLst/>
                        </a:rPr>
                        <a:t>IL-8 (pg/mL), mean (SD)</a:t>
                      </a:r>
                      <a:endParaRPr lang="zh-TW" sz="1100">
                        <a:effectLst/>
                        <a:latin typeface="Times New Roman"/>
                        <a:ea typeface="新細明體"/>
                      </a:endParaRPr>
                    </a:p>
                  </a:txBody>
                  <a:tcPr marL="65661" marR="65661" marT="0" marB="0"/>
                </a:tc>
                <a:tc>
                  <a:txBody>
                    <a:bodyPr/>
                    <a:lstStyle/>
                    <a:p>
                      <a:pPr algn="ctr">
                        <a:lnSpc>
                          <a:spcPct val="150000"/>
                        </a:lnSpc>
                        <a:spcAft>
                          <a:spcPts val="0"/>
                        </a:spcAft>
                        <a:tabLst>
                          <a:tab pos="79375" algn="l"/>
                          <a:tab pos="165100" algn="dec"/>
                        </a:tabLst>
                      </a:pPr>
                      <a:r>
                        <a:rPr lang="en-US" sz="1100">
                          <a:effectLst/>
                        </a:rPr>
                        <a:t>6.22 </a:t>
                      </a:r>
                      <a:r>
                        <a:rPr lang="en-US" sz="1100">
                          <a:effectLst/>
                          <a:sym typeface="Symbol"/>
                        </a:rPr>
                        <a:t></a:t>
                      </a:r>
                      <a:r>
                        <a:rPr lang="en-US" sz="1100">
                          <a:effectLst/>
                        </a:rPr>
                        <a:t> 9.77</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45720" algn="l"/>
                          <a:tab pos="119380" algn="dec"/>
                        </a:tabLst>
                      </a:pPr>
                      <a:r>
                        <a:rPr lang="en-US" sz="1100">
                          <a:effectLst/>
                        </a:rPr>
                        <a:t>5.01 </a:t>
                      </a:r>
                      <a:r>
                        <a:rPr lang="en-US" sz="1100">
                          <a:effectLst/>
                          <a:sym typeface="Symbol"/>
                        </a:rPr>
                        <a:t></a:t>
                      </a:r>
                      <a:r>
                        <a:rPr lang="en-US" sz="1100">
                          <a:effectLst/>
                        </a:rPr>
                        <a:t> 4.50</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111125" algn="dec"/>
                        </a:tabLst>
                      </a:pPr>
                      <a:r>
                        <a:rPr lang="en-US" sz="1100">
                          <a:effectLst/>
                        </a:rPr>
                        <a:t>0.351</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pPr>
                      <a:r>
                        <a:rPr lang="en-US" sz="1100">
                          <a:effectLst/>
                        </a:rPr>
                        <a:t> </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106680" algn="l"/>
                        </a:tabLst>
                      </a:pPr>
                      <a:r>
                        <a:rPr lang="en-US" sz="1100">
                          <a:effectLst/>
                        </a:rPr>
                        <a:t>3.50 </a:t>
                      </a:r>
                      <a:r>
                        <a:rPr lang="en-US" sz="1100">
                          <a:effectLst/>
                          <a:sym typeface="Symbol"/>
                        </a:rPr>
                        <a:t></a:t>
                      </a:r>
                      <a:r>
                        <a:rPr lang="en-US" sz="1100">
                          <a:effectLst/>
                        </a:rPr>
                        <a:t> 4.78</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79375" algn="l"/>
                        </a:tabLst>
                      </a:pPr>
                      <a:r>
                        <a:rPr lang="en-US" sz="1100">
                          <a:effectLst/>
                        </a:rPr>
                        <a:t>2.99 </a:t>
                      </a:r>
                      <a:r>
                        <a:rPr lang="en-US" sz="1100">
                          <a:effectLst/>
                          <a:sym typeface="Symbol"/>
                        </a:rPr>
                        <a:t></a:t>
                      </a:r>
                      <a:r>
                        <a:rPr lang="en-US" sz="1100">
                          <a:effectLst/>
                        </a:rPr>
                        <a:t> 2.85</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21590" algn="dec"/>
                        </a:tabLst>
                      </a:pPr>
                      <a:r>
                        <a:rPr lang="en-US" sz="1100">
                          <a:effectLst/>
                        </a:rPr>
                        <a:t>0.503</a:t>
                      </a:r>
                      <a:endParaRPr lang="zh-TW" sz="1100">
                        <a:effectLst/>
                        <a:latin typeface="Times New Roman"/>
                        <a:ea typeface="新細明體"/>
                      </a:endParaRPr>
                    </a:p>
                  </a:txBody>
                  <a:tcPr marL="65661" marR="65661" marT="0" marB="0" anchor="ctr"/>
                </a:tc>
                <a:tc>
                  <a:txBody>
                    <a:bodyPr/>
                    <a:lstStyle/>
                    <a:p>
                      <a:pPr>
                        <a:lnSpc>
                          <a:spcPts val="1800"/>
                        </a:lnSpc>
                        <a:spcAft>
                          <a:spcPts val="0"/>
                        </a:spcAft>
                      </a:pPr>
                      <a:r>
                        <a:rPr lang="zh-TW" sz="1100">
                          <a:effectLst/>
                        </a:rPr>
                        <a:t> </a:t>
                      </a:r>
                      <a:endParaRPr lang="zh-TW" sz="1100">
                        <a:effectLst/>
                        <a:latin typeface="Times New Roman"/>
                        <a:ea typeface="新細明體"/>
                      </a:endParaRPr>
                    </a:p>
                  </a:txBody>
                  <a:tcPr marL="0" marR="0" marT="0" marB="0" anchor="ctr"/>
                </a:tc>
              </a:tr>
              <a:tr h="321367">
                <a:tc>
                  <a:txBody>
                    <a:bodyPr/>
                    <a:lstStyle/>
                    <a:p>
                      <a:pPr>
                        <a:lnSpc>
                          <a:spcPct val="150000"/>
                        </a:lnSpc>
                        <a:spcAft>
                          <a:spcPts val="0"/>
                        </a:spcAft>
                      </a:pPr>
                      <a:r>
                        <a:rPr lang="en-US" sz="1100">
                          <a:effectLst/>
                        </a:rPr>
                        <a:t>TGF-</a:t>
                      </a:r>
                      <a:r>
                        <a:rPr lang="en-US" sz="1100">
                          <a:effectLst/>
                          <a:sym typeface="Symbol"/>
                        </a:rPr>
                        <a:t></a:t>
                      </a:r>
                      <a:r>
                        <a:rPr lang="en-US" sz="1100">
                          <a:effectLst/>
                        </a:rPr>
                        <a:t>1 (ng/mL), mean (SD)</a:t>
                      </a:r>
                      <a:endParaRPr lang="zh-TW" sz="1100">
                        <a:effectLst/>
                        <a:latin typeface="Times New Roman"/>
                        <a:ea typeface="新細明體"/>
                      </a:endParaRPr>
                    </a:p>
                  </a:txBody>
                  <a:tcPr marL="65661" marR="65661" marT="0" marB="0"/>
                </a:tc>
                <a:tc>
                  <a:txBody>
                    <a:bodyPr/>
                    <a:lstStyle/>
                    <a:p>
                      <a:pPr algn="ctr">
                        <a:lnSpc>
                          <a:spcPct val="150000"/>
                        </a:lnSpc>
                        <a:spcAft>
                          <a:spcPts val="0"/>
                        </a:spcAft>
                        <a:tabLst>
                          <a:tab pos="79375" algn="l"/>
                          <a:tab pos="165100" algn="dec"/>
                        </a:tabLst>
                      </a:pPr>
                      <a:r>
                        <a:rPr lang="en-US" sz="1100">
                          <a:effectLst/>
                        </a:rPr>
                        <a:t>23.12 </a:t>
                      </a:r>
                      <a:r>
                        <a:rPr lang="en-US" sz="1100">
                          <a:effectLst/>
                          <a:sym typeface="Symbol"/>
                        </a:rPr>
                        <a:t></a:t>
                      </a:r>
                      <a:r>
                        <a:rPr lang="en-US" sz="1100">
                          <a:effectLst/>
                        </a:rPr>
                        <a:t> 15.69</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45720" algn="l"/>
                          <a:tab pos="119380" algn="dec"/>
                        </a:tabLst>
                      </a:pPr>
                      <a:r>
                        <a:rPr lang="en-US" sz="1100">
                          <a:effectLst/>
                        </a:rPr>
                        <a:t>23.62 </a:t>
                      </a:r>
                      <a:r>
                        <a:rPr lang="en-US" sz="1100">
                          <a:effectLst/>
                          <a:sym typeface="Symbol"/>
                        </a:rPr>
                        <a:t></a:t>
                      </a:r>
                      <a:r>
                        <a:rPr lang="en-US" sz="1100">
                          <a:effectLst/>
                        </a:rPr>
                        <a:t> 15.70</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111125" algn="dec"/>
                        </a:tabLst>
                      </a:pPr>
                      <a:r>
                        <a:rPr lang="en-US" sz="1100">
                          <a:effectLst/>
                        </a:rPr>
                        <a:t>0.860</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pPr>
                      <a:r>
                        <a:rPr lang="en-US" sz="1100">
                          <a:effectLst/>
                        </a:rPr>
                        <a:t> </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106680" algn="l"/>
                        </a:tabLst>
                      </a:pPr>
                      <a:r>
                        <a:rPr lang="en-US" sz="1100">
                          <a:effectLst/>
                        </a:rPr>
                        <a:t>23.65 </a:t>
                      </a:r>
                      <a:r>
                        <a:rPr lang="en-US" sz="1100">
                          <a:effectLst/>
                          <a:sym typeface="Symbol"/>
                        </a:rPr>
                        <a:t></a:t>
                      </a:r>
                      <a:r>
                        <a:rPr lang="en-US" sz="1100">
                          <a:effectLst/>
                        </a:rPr>
                        <a:t> 12.55</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79375" algn="l"/>
                        </a:tabLst>
                      </a:pPr>
                      <a:r>
                        <a:rPr lang="en-US" sz="1100">
                          <a:effectLst/>
                        </a:rPr>
                        <a:t>18.00 </a:t>
                      </a:r>
                      <a:r>
                        <a:rPr lang="en-US" sz="1100">
                          <a:effectLst/>
                          <a:sym typeface="Symbol"/>
                        </a:rPr>
                        <a:t></a:t>
                      </a:r>
                      <a:r>
                        <a:rPr lang="en-US" sz="1100">
                          <a:effectLst/>
                        </a:rPr>
                        <a:t> 14.63</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21590" algn="dec"/>
                        </a:tabLst>
                      </a:pPr>
                      <a:r>
                        <a:rPr lang="en-US" sz="1100" dirty="0">
                          <a:solidFill>
                            <a:srgbClr val="FF0000"/>
                          </a:solidFill>
                          <a:effectLst/>
                        </a:rPr>
                        <a:t>0.042</a:t>
                      </a:r>
                      <a:endParaRPr lang="zh-TW" sz="1100" dirty="0">
                        <a:solidFill>
                          <a:srgbClr val="FF0000"/>
                        </a:solidFill>
                        <a:effectLst/>
                        <a:latin typeface="Times New Roman"/>
                        <a:ea typeface="新細明體"/>
                      </a:endParaRPr>
                    </a:p>
                  </a:txBody>
                  <a:tcPr marL="65661" marR="65661" marT="0" marB="0" anchor="ctr"/>
                </a:tc>
                <a:tc>
                  <a:txBody>
                    <a:bodyPr/>
                    <a:lstStyle/>
                    <a:p>
                      <a:pPr>
                        <a:lnSpc>
                          <a:spcPts val="1800"/>
                        </a:lnSpc>
                        <a:spcAft>
                          <a:spcPts val="0"/>
                        </a:spcAft>
                      </a:pPr>
                      <a:r>
                        <a:rPr lang="zh-TW" sz="1100">
                          <a:effectLst/>
                        </a:rPr>
                        <a:t> </a:t>
                      </a:r>
                      <a:endParaRPr lang="zh-TW" sz="1100">
                        <a:effectLst/>
                        <a:latin typeface="Times New Roman"/>
                        <a:ea typeface="新細明體"/>
                      </a:endParaRPr>
                    </a:p>
                  </a:txBody>
                  <a:tcPr marL="0" marR="0" marT="0" marB="0" anchor="ctr"/>
                </a:tc>
              </a:tr>
              <a:tr h="321367">
                <a:tc>
                  <a:txBody>
                    <a:bodyPr/>
                    <a:lstStyle/>
                    <a:p>
                      <a:pPr>
                        <a:lnSpc>
                          <a:spcPct val="150000"/>
                        </a:lnSpc>
                        <a:spcAft>
                          <a:spcPts val="0"/>
                        </a:spcAft>
                      </a:pPr>
                      <a:r>
                        <a:rPr lang="en-US" sz="1100">
                          <a:effectLst/>
                        </a:rPr>
                        <a:t>BDNF (ng/mL), mean (SD)</a:t>
                      </a:r>
                      <a:endParaRPr lang="zh-TW" sz="1100">
                        <a:effectLst/>
                        <a:latin typeface="Times New Roman"/>
                        <a:ea typeface="新細明體"/>
                      </a:endParaRPr>
                    </a:p>
                  </a:txBody>
                  <a:tcPr marL="65661" marR="65661" marT="0" marB="0"/>
                </a:tc>
                <a:tc>
                  <a:txBody>
                    <a:bodyPr/>
                    <a:lstStyle/>
                    <a:p>
                      <a:pPr algn="ctr">
                        <a:lnSpc>
                          <a:spcPct val="150000"/>
                        </a:lnSpc>
                        <a:spcAft>
                          <a:spcPts val="0"/>
                        </a:spcAft>
                        <a:tabLst>
                          <a:tab pos="79375" algn="l"/>
                          <a:tab pos="165100" algn="dec"/>
                        </a:tabLst>
                      </a:pPr>
                      <a:r>
                        <a:rPr lang="en-US" sz="1100">
                          <a:effectLst/>
                        </a:rPr>
                        <a:t>9.08 </a:t>
                      </a:r>
                      <a:r>
                        <a:rPr lang="en-US" sz="1100">
                          <a:effectLst/>
                          <a:sym typeface="Symbol"/>
                        </a:rPr>
                        <a:t></a:t>
                      </a:r>
                      <a:r>
                        <a:rPr lang="en-US" sz="1100">
                          <a:effectLst/>
                        </a:rPr>
                        <a:t> 6.11</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45720" algn="l"/>
                          <a:tab pos="119380" algn="dec"/>
                        </a:tabLst>
                      </a:pPr>
                      <a:r>
                        <a:rPr lang="en-US" sz="1100">
                          <a:effectLst/>
                        </a:rPr>
                        <a:t>11.35 </a:t>
                      </a:r>
                      <a:r>
                        <a:rPr lang="en-US" sz="1100">
                          <a:effectLst/>
                          <a:sym typeface="Symbol"/>
                        </a:rPr>
                        <a:t></a:t>
                      </a:r>
                      <a:r>
                        <a:rPr lang="en-US" sz="1100">
                          <a:effectLst/>
                        </a:rPr>
                        <a:t> 8.49</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111125" algn="dec"/>
                        </a:tabLst>
                      </a:pPr>
                      <a:r>
                        <a:rPr lang="en-US" sz="1100">
                          <a:effectLst/>
                        </a:rPr>
                        <a:t>0.098</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pPr>
                      <a:r>
                        <a:rPr lang="en-US" sz="1100">
                          <a:effectLst/>
                        </a:rPr>
                        <a:t> </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106680" algn="l"/>
                        </a:tabLst>
                      </a:pPr>
                      <a:r>
                        <a:rPr lang="en-US" sz="1100">
                          <a:effectLst/>
                        </a:rPr>
                        <a:t>9.00 </a:t>
                      </a:r>
                      <a:r>
                        <a:rPr lang="en-US" sz="1100">
                          <a:effectLst/>
                          <a:sym typeface="Symbol"/>
                        </a:rPr>
                        <a:t></a:t>
                      </a:r>
                      <a:r>
                        <a:rPr lang="en-US" sz="1100">
                          <a:effectLst/>
                        </a:rPr>
                        <a:t> 4.74</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79375" algn="l"/>
                        </a:tabLst>
                      </a:pPr>
                      <a:r>
                        <a:rPr lang="en-US" sz="1100">
                          <a:effectLst/>
                        </a:rPr>
                        <a:t>8.87 </a:t>
                      </a:r>
                      <a:r>
                        <a:rPr lang="en-US" sz="1100">
                          <a:effectLst/>
                          <a:sym typeface="Symbol"/>
                        </a:rPr>
                        <a:t></a:t>
                      </a:r>
                      <a:r>
                        <a:rPr lang="en-US" sz="1100">
                          <a:effectLst/>
                        </a:rPr>
                        <a:t> 5.91</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21590" algn="dec"/>
                        </a:tabLst>
                      </a:pPr>
                      <a:r>
                        <a:rPr lang="en-US" sz="1100">
                          <a:effectLst/>
                        </a:rPr>
                        <a:t>0.905</a:t>
                      </a:r>
                      <a:endParaRPr lang="zh-TW" sz="1100">
                        <a:effectLst/>
                        <a:latin typeface="Times New Roman"/>
                        <a:ea typeface="新細明體"/>
                      </a:endParaRPr>
                    </a:p>
                  </a:txBody>
                  <a:tcPr marL="65661" marR="65661" marT="0" marB="0" anchor="ctr"/>
                </a:tc>
                <a:tc>
                  <a:txBody>
                    <a:bodyPr/>
                    <a:lstStyle/>
                    <a:p>
                      <a:pPr>
                        <a:lnSpc>
                          <a:spcPts val="1800"/>
                        </a:lnSpc>
                        <a:spcAft>
                          <a:spcPts val="0"/>
                        </a:spcAft>
                      </a:pPr>
                      <a:r>
                        <a:rPr lang="zh-TW" sz="1100">
                          <a:effectLst/>
                        </a:rPr>
                        <a:t> </a:t>
                      </a:r>
                      <a:endParaRPr lang="zh-TW" sz="1100">
                        <a:effectLst/>
                        <a:latin typeface="Times New Roman"/>
                        <a:ea typeface="新細明體"/>
                      </a:endParaRPr>
                    </a:p>
                  </a:txBody>
                  <a:tcPr marL="0" marR="0" marT="0" marB="0" anchor="ctr"/>
                </a:tc>
              </a:tr>
              <a:tr h="321367">
                <a:tc>
                  <a:txBody>
                    <a:bodyPr/>
                    <a:lstStyle/>
                    <a:p>
                      <a:pPr>
                        <a:lnSpc>
                          <a:spcPct val="150000"/>
                        </a:lnSpc>
                        <a:spcAft>
                          <a:spcPts val="0"/>
                        </a:spcAft>
                      </a:pPr>
                      <a:r>
                        <a:rPr lang="en-US" sz="1100" dirty="0">
                          <a:effectLst/>
                        </a:rPr>
                        <a:t>Methadone dosage (mg)</a:t>
                      </a:r>
                      <a:endParaRPr lang="zh-TW" sz="1100" dirty="0">
                        <a:effectLst/>
                        <a:latin typeface="Times New Roman"/>
                        <a:ea typeface="新細明體"/>
                      </a:endParaRPr>
                    </a:p>
                  </a:txBody>
                  <a:tcPr marL="65661" marR="65661" marT="0" marB="0"/>
                </a:tc>
                <a:tc>
                  <a:txBody>
                    <a:bodyPr/>
                    <a:lstStyle/>
                    <a:p>
                      <a:pPr algn="ctr">
                        <a:lnSpc>
                          <a:spcPct val="150000"/>
                        </a:lnSpc>
                        <a:spcAft>
                          <a:spcPts val="0"/>
                        </a:spcAft>
                        <a:tabLst>
                          <a:tab pos="79375" algn="l"/>
                          <a:tab pos="165100" algn="dec"/>
                        </a:tabLst>
                      </a:pPr>
                      <a:r>
                        <a:rPr lang="en-US" sz="1100">
                          <a:effectLst/>
                        </a:rPr>
                        <a:t>34.32 </a:t>
                      </a:r>
                      <a:r>
                        <a:rPr lang="en-US" sz="1100">
                          <a:effectLst/>
                          <a:sym typeface="Symbol"/>
                        </a:rPr>
                        <a:t></a:t>
                      </a:r>
                      <a:r>
                        <a:rPr lang="en-US" sz="1100">
                          <a:effectLst/>
                        </a:rPr>
                        <a:t> 20.00</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45720" algn="l"/>
                          <a:tab pos="119380" algn="dec"/>
                        </a:tabLst>
                      </a:pPr>
                      <a:r>
                        <a:rPr lang="en-US" sz="1100">
                          <a:effectLst/>
                        </a:rPr>
                        <a:t>36.07 </a:t>
                      </a:r>
                      <a:r>
                        <a:rPr lang="en-US" sz="1100">
                          <a:effectLst/>
                          <a:sym typeface="Symbol"/>
                        </a:rPr>
                        <a:t></a:t>
                      </a:r>
                      <a:r>
                        <a:rPr lang="en-US" sz="1100">
                          <a:effectLst/>
                        </a:rPr>
                        <a:t> 22.90</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111125" algn="dec"/>
                        </a:tabLst>
                      </a:pPr>
                      <a:r>
                        <a:rPr lang="en-US" sz="1100">
                          <a:effectLst/>
                        </a:rPr>
                        <a:t>0.655</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pPr>
                      <a:r>
                        <a:rPr lang="en-US" sz="1100">
                          <a:effectLst/>
                        </a:rPr>
                        <a:t> </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106680" algn="l"/>
                        </a:tabLst>
                      </a:pPr>
                      <a:r>
                        <a:rPr lang="en-US" sz="1100">
                          <a:effectLst/>
                        </a:rPr>
                        <a:t>35.84 </a:t>
                      </a:r>
                      <a:r>
                        <a:rPr lang="en-US" sz="1100">
                          <a:effectLst/>
                          <a:sym typeface="Symbol"/>
                        </a:rPr>
                        <a:t></a:t>
                      </a:r>
                      <a:r>
                        <a:rPr lang="en-US" sz="1100">
                          <a:effectLst/>
                        </a:rPr>
                        <a:t> 22.40</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79375" algn="l"/>
                        </a:tabLst>
                      </a:pPr>
                      <a:r>
                        <a:rPr lang="en-US" sz="1100">
                          <a:effectLst/>
                        </a:rPr>
                        <a:t>44.14 </a:t>
                      </a:r>
                      <a:r>
                        <a:rPr lang="en-US" sz="1100">
                          <a:effectLst/>
                          <a:sym typeface="Symbol"/>
                        </a:rPr>
                        <a:t></a:t>
                      </a:r>
                      <a:r>
                        <a:rPr lang="en-US" sz="1100">
                          <a:effectLst/>
                        </a:rPr>
                        <a:t> 24.22</a:t>
                      </a:r>
                      <a:endParaRPr lang="zh-TW" sz="1100">
                        <a:effectLst/>
                        <a:latin typeface="Times New Roman"/>
                        <a:ea typeface="新細明體"/>
                      </a:endParaRPr>
                    </a:p>
                  </a:txBody>
                  <a:tcPr marL="65661" marR="65661" marT="0" marB="0" anchor="ctr"/>
                </a:tc>
                <a:tc>
                  <a:txBody>
                    <a:bodyPr/>
                    <a:lstStyle/>
                    <a:p>
                      <a:pPr algn="ctr">
                        <a:lnSpc>
                          <a:spcPct val="150000"/>
                        </a:lnSpc>
                        <a:spcAft>
                          <a:spcPts val="0"/>
                        </a:spcAft>
                        <a:tabLst>
                          <a:tab pos="21590" algn="dec"/>
                        </a:tabLst>
                      </a:pPr>
                      <a:r>
                        <a:rPr lang="en-US" sz="1100" dirty="0">
                          <a:solidFill>
                            <a:srgbClr val="FF0000"/>
                          </a:solidFill>
                          <a:effectLst/>
                        </a:rPr>
                        <a:t>0.082</a:t>
                      </a:r>
                      <a:endParaRPr lang="zh-TW" sz="1100" dirty="0">
                        <a:solidFill>
                          <a:srgbClr val="FF0000"/>
                        </a:solidFill>
                        <a:effectLst/>
                        <a:latin typeface="Times New Roman"/>
                        <a:ea typeface="新細明體"/>
                      </a:endParaRPr>
                    </a:p>
                  </a:txBody>
                  <a:tcPr marL="65661" marR="65661" marT="0" marB="0" anchor="ctr"/>
                </a:tc>
                <a:tc>
                  <a:txBody>
                    <a:bodyPr/>
                    <a:lstStyle/>
                    <a:p>
                      <a:pPr>
                        <a:lnSpc>
                          <a:spcPts val="1800"/>
                        </a:lnSpc>
                        <a:spcAft>
                          <a:spcPts val="0"/>
                        </a:spcAft>
                      </a:pPr>
                      <a:r>
                        <a:rPr lang="zh-TW" sz="1100" dirty="0">
                          <a:effectLst/>
                        </a:rPr>
                        <a:t> </a:t>
                      </a:r>
                      <a:endParaRPr lang="zh-TW" sz="1100" dirty="0">
                        <a:effectLst/>
                        <a:latin typeface="Times New Roman"/>
                        <a:ea typeface="新細明體"/>
                      </a:endParaRPr>
                    </a:p>
                  </a:txBody>
                  <a:tcPr marL="0" marR="0" marT="0" marB="0" anchor="ctr"/>
                </a:tc>
              </a:tr>
            </a:tbl>
          </a:graphicData>
        </a:graphic>
      </p:graphicFrame>
      <p:sp>
        <p:nvSpPr>
          <p:cNvPr id="4" name="投影片編號版面配置區 3"/>
          <p:cNvSpPr>
            <a:spLocks noGrp="1"/>
          </p:cNvSpPr>
          <p:nvPr>
            <p:ph type="sldNum" sz="quarter" idx="12"/>
          </p:nvPr>
        </p:nvSpPr>
        <p:spPr/>
        <p:txBody>
          <a:bodyPr/>
          <a:lstStyle/>
          <a:p>
            <a:pPr>
              <a:defRPr/>
            </a:pPr>
            <a:fld id="{8B684CD4-60E5-467D-A125-C6F95BB966B5}" type="slidenum">
              <a:rPr lang="zh-TW" altLang="en-US" smtClean="0">
                <a:solidFill>
                  <a:prstClr val="black">
                    <a:tint val="75000"/>
                  </a:prstClr>
                </a:solidFill>
              </a:rPr>
              <a:pPr>
                <a:defRPr/>
              </a:pPr>
              <a:t>34</a:t>
            </a:fld>
            <a:endParaRPr lang="en-US" altLang="zh-TW">
              <a:solidFill>
                <a:prstClr val="black">
                  <a:tint val="75000"/>
                </a:prstClr>
              </a:solidFill>
            </a:endParaRPr>
          </a:p>
        </p:txBody>
      </p:sp>
    </p:spTree>
    <p:extLst>
      <p:ext uri="{BB962C8B-B14F-4D97-AF65-F5344CB8AC3E}">
        <p14:creationId xmlns:p14="http://schemas.microsoft.com/office/powerpoint/2010/main" xmlns="" val="2674084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116632"/>
            <a:ext cx="8964488" cy="1276029"/>
          </a:xfrm>
        </p:spPr>
        <p:txBody>
          <a:bodyPr/>
          <a:lstStyle/>
          <a:p>
            <a:r>
              <a:rPr lang="en-US" altLang="zh-TW" dirty="0"/>
              <a:t>Changes in Methadone dosage and cytokines </a:t>
            </a:r>
            <a:r>
              <a:rPr lang="en-US" altLang="zh-TW" dirty="0" smtClean="0"/>
              <a:t>after </a:t>
            </a:r>
            <a:r>
              <a:rPr lang="en-US" altLang="zh-TW" dirty="0" err="1" smtClean="0"/>
              <a:t>memantine</a:t>
            </a:r>
            <a:r>
              <a:rPr lang="en-US" altLang="zh-TW" dirty="0" smtClean="0"/>
              <a:t> </a:t>
            </a:r>
            <a:r>
              <a:rPr lang="en-US" altLang="zh-TW" dirty="0"/>
              <a:t>or placebo </a:t>
            </a:r>
            <a:r>
              <a:rPr lang="en-US" altLang="zh-TW" dirty="0" smtClean="0"/>
              <a:t>treatment</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xmlns="" val="2194778402"/>
              </p:ext>
            </p:extLst>
          </p:nvPr>
        </p:nvGraphicFramePr>
        <p:xfrm>
          <a:off x="467544" y="1340769"/>
          <a:ext cx="8352927" cy="4968552"/>
        </p:xfrm>
        <a:graphic>
          <a:graphicData uri="http://schemas.openxmlformats.org/drawingml/2006/table">
            <a:tbl>
              <a:tblPr firstRow="1" firstCol="1" bandRow="1" bandCol="1">
                <a:tableStyleId>{5C22544A-7EE6-4342-B048-85BDC9FD1C3A}</a:tableStyleId>
              </a:tblPr>
              <a:tblGrid>
                <a:gridCol w="4254673"/>
                <a:gridCol w="1177547"/>
                <a:gridCol w="973340"/>
                <a:gridCol w="876487"/>
                <a:gridCol w="1070880"/>
              </a:tblGrid>
              <a:tr h="424503">
                <a:tc>
                  <a:txBody>
                    <a:bodyPr/>
                    <a:lstStyle/>
                    <a:p>
                      <a:pPr algn="ctr">
                        <a:lnSpc>
                          <a:spcPct val="200000"/>
                        </a:lnSpc>
                        <a:spcAft>
                          <a:spcPts val="0"/>
                        </a:spcAft>
                      </a:pPr>
                      <a:r>
                        <a:rPr lang="en-US" sz="1200" dirty="0">
                          <a:effectLst/>
                        </a:rPr>
                        <a:t>Parameter</a:t>
                      </a:r>
                      <a:endParaRPr lang="zh-TW" sz="1200" dirty="0">
                        <a:effectLst/>
                        <a:latin typeface="Times New Roman"/>
                        <a:ea typeface="新細明體"/>
                      </a:endParaRPr>
                    </a:p>
                  </a:txBody>
                  <a:tcPr marL="68580" marR="68580" marT="0" marB="0"/>
                </a:tc>
                <a:tc>
                  <a:txBody>
                    <a:bodyPr/>
                    <a:lstStyle/>
                    <a:p>
                      <a:pPr algn="ctr">
                        <a:lnSpc>
                          <a:spcPct val="200000"/>
                        </a:lnSpc>
                        <a:spcAft>
                          <a:spcPts val="0"/>
                        </a:spcAft>
                      </a:pPr>
                      <a:r>
                        <a:rPr lang="en-US" sz="1200">
                          <a:effectLst/>
                        </a:rPr>
                        <a:t>Estimate</a:t>
                      </a:r>
                      <a:endParaRPr lang="zh-TW" sz="1200">
                        <a:effectLst/>
                        <a:latin typeface="Times New Roman"/>
                        <a:ea typeface="新細明體"/>
                      </a:endParaRPr>
                    </a:p>
                  </a:txBody>
                  <a:tcPr marL="68580" marR="68580" marT="0" marB="0"/>
                </a:tc>
                <a:tc>
                  <a:txBody>
                    <a:bodyPr/>
                    <a:lstStyle/>
                    <a:p>
                      <a:pPr algn="ctr">
                        <a:lnSpc>
                          <a:spcPct val="200000"/>
                        </a:lnSpc>
                        <a:spcAft>
                          <a:spcPts val="0"/>
                        </a:spcAft>
                      </a:pPr>
                      <a:r>
                        <a:rPr lang="en-US" sz="1200">
                          <a:effectLst/>
                        </a:rPr>
                        <a:t>SE</a:t>
                      </a:r>
                      <a:endParaRPr lang="zh-TW" sz="1200">
                        <a:effectLst/>
                        <a:latin typeface="Times New Roman"/>
                        <a:ea typeface="新細明體"/>
                      </a:endParaRPr>
                    </a:p>
                  </a:txBody>
                  <a:tcPr marL="68580" marR="68580" marT="0" marB="0"/>
                </a:tc>
                <a:tc>
                  <a:txBody>
                    <a:bodyPr/>
                    <a:lstStyle/>
                    <a:p>
                      <a:pPr algn="ctr">
                        <a:lnSpc>
                          <a:spcPct val="200000"/>
                        </a:lnSpc>
                        <a:spcAft>
                          <a:spcPts val="0"/>
                        </a:spcAft>
                      </a:pPr>
                      <a:r>
                        <a:rPr lang="en-US" sz="1200">
                          <a:effectLst/>
                        </a:rPr>
                        <a:t>t</a:t>
                      </a:r>
                      <a:endParaRPr lang="zh-TW" sz="1200">
                        <a:effectLst/>
                        <a:latin typeface="Times New Roman"/>
                        <a:ea typeface="新細明體"/>
                      </a:endParaRPr>
                    </a:p>
                  </a:txBody>
                  <a:tcPr marL="68580" marR="68580" marT="0" marB="0"/>
                </a:tc>
                <a:tc>
                  <a:txBody>
                    <a:bodyPr/>
                    <a:lstStyle/>
                    <a:p>
                      <a:pPr algn="ctr">
                        <a:lnSpc>
                          <a:spcPct val="200000"/>
                        </a:lnSpc>
                        <a:spcAft>
                          <a:spcPts val="0"/>
                        </a:spcAft>
                      </a:pPr>
                      <a:r>
                        <a:rPr lang="en-US" sz="1200">
                          <a:effectLst/>
                        </a:rPr>
                        <a:t>p-value</a:t>
                      </a:r>
                      <a:endParaRPr lang="zh-TW" sz="1200">
                        <a:effectLst/>
                        <a:latin typeface="Times New Roman"/>
                        <a:ea typeface="新細明體"/>
                      </a:endParaRPr>
                    </a:p>
                  </a:txBody>
                  <a:tcPr marL="68580" marR="68580" marT="0" marB="0"/>
                </a:tc>
              </a:tr>
              <a:tr h="384700">
                <a:tc gridSpan="5">
                  <a:txBody>
                    <a:bodyPr/>
                    <a:lstStyle/>
                    <a:p>
                      <a:pPr>
                        <a:lnSpc>
                          <a:spcPct val="200000"/>
                        </a:lnSpc>
                        <a:spcAft>
                          <a:spcPts val="0"/>
                        </a:spcAft>
                        <a:tabLst>
                          <a:tab pos="132715" algn="dec"/>
                        </a:tabLst>
                      </a:pPr>
                      <a:r>
                        <a:rPr lang="en-US" sz="1200">
                          <a:effectLst/>
                        </a:rPr>
                        <a:t>Primary Outcome</a:t>
                      </a:r>
                      <a:endParaRPr lang="zh-TW" sz="1200">
                        <a:effectLst/>
                        <a:latin typeface="Times New Roman"/>
                        <a:ea typeface="新細明體"/>
                      </a:endParaRPr>
                    </a:p>
                  </a:txBody>
                  <a:tcPr marL="68580" marR="6858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64227">
                <a:tc>
                  <a:txBody>
                    <a:bodyPr/>
                    <a:lstStyle/>
                    <a:p>
                      <a:pPr>
                        <a:lnSpc>
                          <a:spcPct val="200000"/>
                        </a:lnSpc>
                        <a:spcAft>
                          <a:spcPts val="0"/>
                        </a:spcAft>
                      </a:pPr>
                      <a:r>
                        <a:rPr lang="en-US" sz="1200" dirty="0">
                          <a:effectLst/>
                        </a:rPr>
                        <a:t>Methadone Dose Required</a:t>
                      </a:r>
                      <a:endParaRPr lang="zh-TW" sz="1200" dirty="0">
                        <a:effectLst/>
                        <a:latin typeface="Times New Roman"/>
                        <a:ea typeface="新細明體"/>
                      </a:endParaRPr>
                    </a:p>
                  </a:txBody>
                  <a:tcPr marL="68580" marR="68580" marT="0" marB="0"/>
                </a:tc>
                <a:tc>
                  <a:txBody>
                    <a:bodyPr/>
                    <a:lstStyle/>
                    <a:p>
                      <a:pPr>
                        <a:lnSpc>
                          <a:spcPct val="200000"/>
                        </a:lnSpc>
                        <a:spcAft>
                          <a:spcPts val="0"/>
                        </a:spcAft>
                        <a:tabLst>
                          <a:tab pos="140970" algn="dec"/>
                        </a:tabLst>
                      </a:pPr>
                      <a:r>
                        <a:rPr lang="en-US" sz="1200">
                          <a:effectLst/>
                          <a:sym typeface="Symbol"/>
                        </a:rPr>
                        <a:t></a:t>
                      </a:r>
                      <a:r>
                        <a:rPr lang="en-US" sz="1200">
                          <a:effectLst/>
                        </a:rPr>
                        <a:t>0.948</a:t>
                      </a:r>
                      <a:endParaRPr lang="zh-TW" sz="1200">
                        <a:effectLst/>
                        <a:latin typeface="Times New Roman"/>
                        <a:ea typeface="新細明體"/>
                      </a:endParaRPr>
                    </a:p>
                  </a:txBody>
                  <a:tcPr marL="68580" marR="68580" marT="0" marB="0" anchor="ctr"/>
                </a:tc>
                <a:tc>
                  <a:txBody>
                    <a:bodyPr/>
                    <a:lstStyle/>
                    <a:p>
                      <a:pPr>
                        <a:lnSpc>
                          <a:spcPct val="200000"/>
                        </a:lnSpc>
                        <a:spcAft>
                          <a:spcPts val="0"/>
                        </a:spcAft>
                        <a:tabLst>
                          <a:tab pos="147955" algn="dec"/>
                        </a:tabLst>
                      </a:pPr>
                      <a:r>
                        <a:rPr lang="en-US" sz="1200">
                          <a:effectLst/>
                        </a:rPr>
                        <a:t>0.446</a:t>
                      </a:r>
                      <a:endParaRPr lang="zh-TW" sz="1200">
                        <a:effectLst/>
                        <a:latin typeface="Times New Roman"/>
                        <a:ea typeface="新細明體"/>
                      </a:endParaRPr>
                    </a:p>
                  </a:txBody>
                  <a:tcPr marL="68580" marR="68580" marT="0" marB="0" anchor="ctr"/>
                </a:tc>
                <a:tc>
                  <a:txBody>
                    <a:bodyPr/>
                    <a:lstStyle/>
                    <a:p>
                      <a:pPr>
                        <a:lnSpc>
                          <a:spcPct val="200000"/>
                        </a:lnSpc>
                        <a:spcAft>
                          <a:spcPts val="0"/>
                        </a:spcAft>
                        <a:tabLst>
                          <a:tab pos="132715" algn="dec"/>
                        </a:tabLst>
                      </a:pPr>
                      <a:r>
                        <a:rPr lang="en-US" sz="1200">
                          <a:effectLst/>
                          <a:sym typeface="Symbol"/>
                        </a:rPr>
                        <a:t></a:t>
                      </a:r>
                      <a:r>
                        <a:rPr lang="en-US" sz="1200">
                          <a:effectLst/>
                        </a:rPr>
                        <a:t>2.128</a:t>
                      </a:r>
                      <a:endParaRPr lang="zh-TW" sz="1200">
                        <a:effectLst/>
                        <a:latin typeface="Times New Roman"/>
                        <a:ea typeface="新細明體"/>
                      </a:endParaRPr>
                    </a:p>
                  </a:txBody>
                  <a:tcPr marL="68580" marR="68580" marT="0" marB="0"/>
                </a:tc>
                <a:tc>
                  <a:txBody>
                    <a:bodyPr/>
                    <a:lstStyle/>
                    <a:p>
                      <a:pPr>
                        <a:lnSpc>
                          <a:spcPct val="200000"/>
                        </a:lnSpc>
                        <a:spcAft>
                          <a:spcPts val="0"/>
                        </a:spcAft>
                        <a:tabLst>
                          <a:tab pos="132715" algn="dec"/>
                        </a:tabLst>
                      </a:pPr>
                      <a:r>
                        <a:rPr lang="en-US" sz="1200" dirty="0">
                          <a:solidFill>
                            <a:srgbClr val="FF0000"/>
                          </a:solidFill>
                          <a:effectLst/>
                        </a:rPr>
                        <a:t>0.034*</a:t>
                      </a:r>
                      <a:endParaRPr lang="zh-TW" sz="1200" dirty="0">
                        <a:solidFill>
                          <a:srgbClr val="FF0000"/>
                        </a:solidFill>
                        <a:effectLst/>
                        <a:latin typeface="Times New Roman"/>
                        <a:ea typeface="新細明體"/>
                      </a:endParaRPr>
                    </a:p>
                  </a:txBody>
                  <a:tcPr marL="68580" marR="68580" marT="0" marB="0" anchor="ctr"/>
                </a:tc>
              </a:tr>
              <a:tr h="444754">
                <a:tc>
                  <a:txBody>
                    <a:bodyPr/>
                    <a:lstStyle/>
                    <a:p>
                      <a:pPr>
                        <a:lnSpc>
                          <a:spcPct val="200000"/>
                        </a:lnSpc>
                        <a:spcAft>
                          <a:spcPts val="0"/>
                        </a:spcAft>
                      </a:pPr>
                      <a:r>
                        <a:rPr lang="en-US" sz="1200">
                          <a:effectLst/>
                        </a:rPr>
                        <a:t>% of Change from baseline of Methadone Dose Required</a:t>
                      </a:r>
                      <a:endParaRPr lang="zh-TW" sz="1200">
                        <a:effectLst/>
                        <a:latin typeface="Times New Roman"/>
                        <a:ea typeface="新細明體"/>
                      </a:endParaRPr>
                    </a:p>
                  </a:txBody>
                  <a:tcPr marL="68580" marR="68580" marT="0" marB="0"/>
                </a:tc>
                <a:tc>
                  <a:txBody>
                    <a:bodyPr/>
                    <a:lstStyle/>
                    <a:p>
                      <a:pPr>
                        <a:lnSpc>
                          <a:spcPct val="200000"/>
                        </a:lnSpc>
                        <a:spcAft>
                          <a:spcPts val="0"/>
                        </a:spcAft>
                        <a:tabLst>
                          <a:tab pos="140970" algn="dec"/>
                        </a:tabLst>
                      </a:pPr>
                      <a:r>
                        <a:rPr lang="en-US" sz="1200">
                          <a:effectLst/>
                          <a:sym typeface="Symbol"/>
                        </a:rPr>
                        <a:t></a:t>
                      </a:r>
                      <a:r>
                        <a:rPr lang="en-US" sz="1200">
                          <a:effectLst/>
                        </a:rPr>
                        <a:t>0.031</a:t>
                      </a:r>
                      <a:endParaRPr lang="zh-TW" sz="1200">
                        <a:effectLst/>
                        <a:latin typeface="Times New Roman"/>
                        <a:ea typeface="新細明體"/>
                      </a:endParaRPr>
                    </a:p>
                  </a:txBody>
                  <a:tcPr marL="68580" marR="68580" marT="0" marB="0" anchor="ctr"/>
                </a:tc>
                <a:tc>
                  <a:txBody>
                    <a:bodyPr/>
                    <a:lstStyle/>
                    <a:p>
                      <a:pPr>
                        <a:lnSpc>
                          <a:spcPct val="200000"/>
                        </a:lnSpc>
                        <a:spcAft>
                          <a:spcPts val="0"/>
                        </a:spcAft>
                        <a:tabLst>
                          <a:tab pos="147955" algn="dec"/>
                        </a:tabLst>
                      </a:pPr>
                      <a:r>
                        <a:rPr lang="en-US" sz="1200">
                          <a:effectLst/>
                        </a:rPr>
                        <a:t>0.014</a:t>
                      </a:r>
                      <a:endParaRPr lang="zh-TW" sz="1200">
                        <a:effectLst/>
                        <a:latin typeface="Times New Roman"/>
                        <a:ea typeface="新細明體"/>
                      </a:endParaRPr>
                    </a:p>
                  </a:txBody>
                  <a:tcPr marL="68580" marR="68580" marT="0" marB="0" anchor="ctr"/>
                </a:tc>
                <a:tc>
                  <a:txBody>
                    <a:bodyPr/>
                    <a:lstStyle/>
                    <a:p>
                      <a:pPr>
                        <a:lnSpc>
                          <a:spcPct val="200000"/>
                        </a:lnSpc>
                        <a:spcAft>
                          <a:spcPts val="0"/>
                        </a:spcAft>
                        <a:tabLst>
                          <a:tab pos="132715" algn="dec"/>
                        </a:tabLst>
                      </a:pPr>
                      <a:r>
                        <a:rPr lang="en-US" sz="1200">
                          <a:effectLst/>
                          <a:sym typeface="Symbol"/>
                        </a:rPr>
                        <a:t></a:t>
                      </a:r>
                      <a:r>
                        <a:rPr lang="en-US" sz="1200">
                          <a:effectLst/>
                        </a:rPr>
                        <a:t>2.242</a:t>
                      </a:r>
                      <a:endParaRPr lang="zh-TW" sz="1200">
                        <a:effectLst/>
                        <a:latin typeface="Times New Roman"/>
                        <a:ea typeface="新細明體"/>
                      </a:endParaRPr>
                    </a:p>
                  </a:txBody>
                  <a:tcPr marL="68580" marR="68580" marT="0" marB="0"/>
                </a:tc>
                <a:tc>
                  <a:txBody>
                    <a:bodyPr/>
                    <a:lstStyle/>
                    <a:p>
                      <a:pPr>
                        <a:lnSpc>
                          <a:spcPct val="200000"/>
                        </a:lnSpc>
                        <a:spcAft>
                          <a:spcPts val="0"/>
                        </a:spcAft>
                        <a:tabLst>
                          <a:tab pos="132715" algn="dec"/>
                        </a:tabLst>
                      </a:pPr>
                      <a:r>
                        <a:rPr lang="en-US" sz="1200" dirty="0">
                          <a:solidFill>
                            <a:srgbClr val="FF0000"/>
                          </a:solidFill>
                          <a:effectLst/>
                        </a:rPr>
                        <a:t>0.025*</a:t>
                      </a:r>
                      <a:endParaRPr lang="zh-TW" sz="1200" dirty="0">
                        <a:solidFill>
                          <a:srgbClr val="FF0000"/>
                        </a:solidFill>
                        <a:effectLst/>
                        <a:latin typeface="Times New Roman"/>
                        <a:ea typeface="新細明體"/>
                      </a:endParaRPr>
                    </a:p>
                  </a:txBody>
                  <a:tcPr marL="68580" marR="68580" marT="0" marB="0" anchor="ctr"/>
                </a:tc>
              </a:tr>
              <a:tr h="444754">
                <a:tc gridSpan="5">
                  <a:txBody>
                    <a:bodyPr/>
                    <a:lstStyle/>
                    <a:p>
                      <a:pPr>
                        <a:lnSpc>
                          <a:spcPct val="200000"/>
                        </a:lnSpc>
                        <a:spcAft>
                          <a:spcPts val="0"/>
                        </a:spcAft>
                        <a:tabLst>
                          <a:tab pos="132715" algn="dec"/>
                        </a:tabLst>
                      </a:pPr>
                      <a:r>
                        <a:rPr lang="en-US" sz="1200">
                          <a:effectLst/>
                        </a:rPr>
                        <a:t>Secondary Outcome</a:t>
                      </a:r>
                      <a:endParaRPr lang="zh-TW" sz="1200">
                        <a:effectLst/>
                        <a:latin typeface="Times New Roman"/>
                        <a:ea typeface="新細明體"/>
                      </a:endParaRPr>
                    </a:p>
                  </a:txBody>
                  <a:tcPr marL="68580" marR="6858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64227">
                <a:tc>
                  <a:txBody>
                    <a:bodyPr/>
                    <a:lstStyle/>
                    <a:p>
                      <a:pPr>
                        <a:lnSpc>
                          <a:spcPct val="200000"/>
                        </a:lnSpc>
                        <a:spcAft>
                          <a:spcPts val="0"/>
                        </a:spcAft>
                      </a:pPr>
                      <a:r>
                        <a:rPr lang="en-US" sz="1200">
                          <a:effectLst/>
                        </a:rPr>
                        <a:t>TNF-</a:t>
                      </a:r>
                      <a:r>
                        <a:rPr lang="en-US" sz="1200">
                          <a:effectLst/>
                          <a:sym typeface="Symbol"/>
                        </a:rPr>
                        <a:t></a:t>
                      </a:r>
                      <a:r>
                        <a:rPr lang="en-US" sz="1200">
                          <a:effectLst/>
                        </a:rPr>
                        <a:t> (pg/mL)</a:t>
                      </a:r>
                      <a:endParaRPr lang="zh-TW" sz="1200">
                        <a:effectLst/>
                        <a:latin typeface="Times New Roman"/>
                        <a:ea typeface="新細明體"/>
                      </a:endParaRPr>
                    </a:p>
                  </a:txBody>
                  <a:tcPr marL="68580" marR="68580" marT="0" marB="0"/>
                </a:tc>
                <a:tc>
                  <a:txBody>
                    <a:bodyPr/>
                    <a:lstStyle/>
                    <a:p>
                      <a:pPr>
                        <a:lnSpc>
                          <a:spcPct val="200000"/>
                        </a:lnSpc>
                        <a:spcAft>
                          <a:spcPts val="0"/>
                        </a:spcAft>
                        <a:tabLst>
                          <a:tab pos="140970" algn="dec"/>
                        </a:tabLst>
                      </a:pPr>
                      <a:r>
                        <a:rPr lang="en-US" sz="1200">
                          <a:effectLst/>
                          <a:sym typeface="Symbol"/>
                        </a:rPr>
                        <a:t></a:t>
                      </a:r>
                      <a:r>
                        <a:rPr lang="en-US" sz="1200">
                          <a:effectLst/>
                        </a:rPr>
                        <a:t>0.035</a:t>
                      </a:r>
                      <a:endParaRPr lang="zh-TW" sz="1200">
                        <a:effectLst/>
                        <a:latin typeface="Times New Roman"/>
                        <a:ea typeface="新細明體"/>
                      </a:endParaRPr>
                    </a:p>
                  </a:txBody>
                  <a:tcPr marL="68580" marR="68580" marT="0" marB="0" anchor="ctr"/>
                </a:tc>
                <a:tc>
                  <a:txBody>
                    <a:bodyPr/>
                    <a:lstStyle/>
                    <a:p>
                      <a:pPr>
                        <a:lnSpc>
                          <a:spcPct val="200000"/>
                        </a:lnSpc>
                        <a:spcAft>
                          <a:spcPts val="0"/>
                        </a:spcAft>
                        <a:tabLst>
                          <a:tab pos="147955" algn="dec"/>
                        </a:tabLst>
                      </a:pPr>
                      <a:r>
                        <a:rPr lang="en-US" sz="1200">
                          <a:effectLst/>
                        </a:rPr>
                        <a:t>0.012</a:t>
                      </a:r>
                      <a:endParaRPr lang="zh-TW" sz="1200">
                        <a:effectLst/>
                        <a:latin typeface="Times New Roman"/>
                        <a:ea typeface="新細明體"/>
                      </a:endParaRPr>
                    </a:p>
                  </a:txBody>
                  <a:tcPr marL="68580" marR="68580" marT="0" marB="0" anchor="ctr"/>
                </a:tc>
                <a:tc>
                  <a:txBody>
                    <a:bodyPr/>
                    <a:lstStyle/>
                    <a:p>
                      <a:pPr>
                        <a:lnSpc>
                          <a:spcPct val="200000"/>
                        </a:lnSpc>
                        <a:spcAft>
                          <a:spcPts val="0"/>
                        </a:spcAft>
                        <a:tabLst>
                          <a:tab pos="132715" algn="dec"/>
                        </a:tabLst>
                      </a:pPr>
                      <a:r>
                        <a:rPr lang="en-US" sz="1200">
                          <a:effectLst/>
                          <a:sym typeface="Symbol"/>
                        </a:rPr>
                        <a:t></a:t>
                      </a:r>
                      <a:r>
                        <a:rPr lang="en-US" sz="1200">
                          <a:effectLst/>
                        </a:rPr>
                        <a:t>2.924</a:t>
                      </a:r>
                      <a:endParaRPr lang="zh-TW" sz="1200">
                        <a:effectLst/>
                        <a:latin typeface="Times New Roman"/>
                        <a:ea typeface="新細明體"/>
                      </a:endParaRPr>
                    </a:p>
                  </a:txBody>
                  <a:tcPr marL="68580" marR="68580" marT="0" marB="0"/>
                </a:tc>
                <a:tc>
                  <a:txBody>
                    <a:bodyPr/>
                    <a:lstStyle/>
                    <a:p>
                      <a:pPr>
                        <a:lnSpc>
                          <a:spcPct val="200000"/>
                        </a:lnSpc>
                        <a:spcAft>
                          <a:spcPts val="0"/>
                        </a:spcAft>
                        <a:tabLst>
                          <a:tab pos="132715" algn="dec"/>
                        </a:tabLst>
                      </a:pPr>
                      <a:r>
                        <a:rPr lang="en-US" sz="1200" dirty="0">
                          <a:solidFill>
                            <a:srgbClr val="FF0000"/>
                          </a:solidFill>
                          <a:effectLst/>
                        </a:rPr>
                        <a:t>0.004**</a:t>
                      </a:r>
                      <a:endParaRPr lang="zh-TW" sz="1200" dirty="0">
                        <a:solidFill>
                          <a:srgbClr val="FF0000"/>
                        </a:solidFill>
                        <a:effectLst/>
                        <a:latin typeface="Times New Roman"/>
                        <a:ea typeface="新細明體"/>
                      </a:endParaRPr>
                    </a:p>
                  </a:txBody>
                  <a:tcPr marL="68580" marR="68580" marT="0" marB="0" anchor="ctr"/>
                </a:tc>
              </a:tr>
              <a:tr h="464227">
                <a:tc>
                  <a:txBody>
                    <a:bodyPr/>
                    <a:lstStyle/>
                    <a:p>
                      <a:pPr>
                        <a:lnSpc>
                          <a:spcPct val="200000"/>
                        </a:lnSpc>
                        <a:spcAft>
                          <a:spcPts val="0"/>
                        </a:spcAft>
                      </a:pPr>
                      <a:r>
                        <a:rPr lang="en-US" sz="1200">
                          <a:effectLst/>
                        </a:rPr>
                        <a:t>CRP (pg/mL)</a:t>
                      </a:r>
                      <a:endParaRPr lang="zh-TW" sz="1200">
                        <a:effectLst/>
                        <a:latin typeface="Times New Roman"/>
                        <a:ea typeface="新細明體"/>
                      </a:endParaRPr>
                    </a:p>
                  </a:txBody>
                  <a:tcPr marL="68580" marR="68580" marT="0" marB="0"/>
                </a:tc>
                <a:tc>
                  <a:txBody>
                    <a:bodyPr/>
                    <a:lstStyle/>
                    <a:p>
                      <a:pPr>
                        <a:lnSpc>
                          <a:spcPct val="200000"/>
                        </a:lnSpc>
                        <a:spcAft>
                          <a:spcPts val="0"/>
                        </a:spcAft>
                        <a:tabLst>
                          <a:tab pos="140970" algn="dec"/>
                        </a:tabLst>
                      </a:pPr>
                      <a:r>
                        <a:rPr lang="en-US" sz="1200">
                          <a:effectLst/>
                          <a:sym typeface="Symbol"/>
                        </a:rPr>
                        <a:t></a:t>
                      </a:r>
                      <a:r>
                        <a:rPr lang="en-US" sz="1200">
                          <a:effectLst/>
                        </a:rPr>
                        <a:t>0.017</a:t>
                      </a:r>
                      <a:endParaRPr lang="zh-TW" sz="1200">
                        <a:effectLst/>
                        <a:latin typeface="Times New Roman"/>
                        <a:ea typeface="新細明體"/>
                      </a:endParaRPr>
                    </a:p>
                  </a:txBody>
                  <a:tcPr marL="68580" marR="68580" marT="0" marB="0" anchor="ctr"/>
                </a:tc>
                <a:tc>
                  <a:txBody>
                    <a:bodyPr/>
                    <a:lstStyle/>
                    <a:p>
                      <a:pPr>
                        <a:lnSpc>
                          <a:spcPct val="200000"/>
                        </a:lnSpc>
                        <a:spcAft>
                          <a:spcPts val="0"/>
                        </a:spcAft>
                        <a:tabLst>
                          <a:tab pos="147955" algn="dec"/>
                        </a:tabLst>
                      </a:pPr>
                      <a:r>
                        <a:rPr lang="en-US" sz="1200">
                          <a:effectLst/>
                        </a:rPr>
                        <a:t>0.010</a:t>
                      </a:r>
                      <a:endParaRPr lang="zh-TW" sz="1200">
                        <a:effectLst/>
                        <a:latin typeface="Times New Roman"/>
                        <a:ea typeface="新細明體"/>
                      </a:endParaRPr>
                    </a:p>
                  </a:txBody>
                  <a:tcPr marL="68580" marR="68580" marT="0" marB="0" anchor="ctr"/>
                </a:tc>
                <a:tc>
                  <a:txBody>
                    <a:bodyPr/>
                    <a:lstStyle/>
                    <a:p>
                      <a:pPr>
                        <a:lnSpc>
                          <a:spcPct val="200000"/>
                        </a:lnSpc>
                        <a:spcAft>
                          <a:spcPts val="0"/>
                        </a:spcAft>
                        <a:tabLst>
                          <a:tab pos="132715" algn="dec"/>
                        </a:tabLst>
                      </a:pPr>
                      <a:r>
                        <a:rPr lang="en-US" sz="1200">
                          <a:effectLst/>
                          <a:sym typeface="Symbol"/>
                        </a:rPr>
                        <a:t></a:t>
                      </a:r>
                      <a:r>
                        <a:rPr lang="en-US" sz="1200">
                          <a:effectLst/>
                        </a:rPr>
                        <a:t>1.630</a:t>
                      </a:r>
                      <a:endParaRPr lang="zh-TW" sz="1200">
                        <a:effectLst/>
                        <a:latin typeface="Times New Roman"/>
                        <a:ea typeface="新細明體"/>
                      </a:endParaRPr>
                    </a:p>
                  </a:txBody>
                  <a:tcPr marL="68580" marR="68580" marT="0" marB="0"/>
                </a:tc>
                <a:tc>
                  <a:txBody>
                    <a:bodyPr/>
                    <a:lstStyle/>
                    <a:p>
                      <a:pPr>
                        <a:lnSpc>
                          <a:spcPct val="200000"/>
                        </a:lnSpc>
                        <a:spcAft>
                          <a:spcPts val="0"/>
                        </a:spcAft>
                        <a:tabLst>
                          <a:tab pos="132715" algn="dec"/>
                        </a:tabLst>
                      </a:pPr>
                      <a:r>
                        <a:rPr lang="en-US" sz="1200">
                          <a:effectLst/>
                        </a:rPr>
                        <a:t>0.104</a:t>
                      </a:r>
                      <a:endParaRPr lang="zh-TW" sz="1200">
                        <a:effectLst/>
                        <a:latin typeface="Times New Roman"/>
                        <a:ea typeface="新細明體"/>
                      </a:endParaRPr>
                    </a:p>
                  </a:txBody>
                  <a:tcPr marL="68580" marR="68580" marT="0" marB="0" anchor="ctr"/>
                </a:tc>
              </a:tr>
              <a:tr h="464227">
                <a:tc>
                  <a:txBody>
                    <a:bodyPr/>
                    <a:lstStyle/>
                    <a:p>
                      <a:pPr>
                        <a:lnSpc>
                          <a:spcPct val="200000"/>
                        </a:lnSpc>
                        <a:spcAft>
                          <a:spcPts val="0"/>
                        </a:spcAft>
                      </a:pPr>
                      <a:r>
                        <a:rPr lang="en-US" sz="1200">
                          <a:effectLst/>
                        </a:rPr>
                        <a:t>IL-6 (pg/mL)</a:t>
                      </a:r>
                      <a:endParaRPr lang="zh-TW" sz="1200">
                        <a:effectLst/>
                        <a:latin typeface="Times New Roman"/>
                        <a:ea typeface="新細明體"/>
                      </a:endParaRPr>
                    </a:p>
                  </a:txBody>
                  <a:tcPr marL="68580" marR="68580" marT="0" marB="0"/>
                </a:tc>
                <a:tc>
                  <a:txBody>
                    <a:bodyPr/>
                    <a:lstStyle/>
                    <a:p>
                      <a:pPr>
                        <a:lnSpc>
                          <a:spcPct val="200000"/>
                        </a:lnSpc>
                        <a:spcAft>
                          <a:spcPts val="0"/>
                        </a:spcAft>
                        <a:tabLst>
                          <a:tab pos="140970" algn="dec"/>
                        </a:tabLst>
                      </a:pPr>
                      <a:r>
                        <a:rPr lang="en-US" sz="1200">
                          <a:effectLst/>
                        </a:rPr>
                        <a:t>0.003</a:t>
                      </a:r>
                      <a:endParaRPr lang="zh-TW" sz="1200">
                        <a:effectLst/>
                        <a:latin typeface="Times New Roman"/>
                        <a:ea typeface="新細明體"/>
                      </a:endParaRPr>
                    </a:p>
                  </a:txBody>
                  <a:tcPr marL="68580" marR="68580" marT="0" marB="0" anchor="ctr"/>
                </a:tc>
                <a:tc>
                  <a:txBody>
                    <a:bodyPr/>
                    <a:lstStyle/>
                    <a:p>
                      <a:pPr>
                        <a:lnSpc>
                          <a:spcPct val="200000"/>
                        </a:lnSpc>
                        <a:spcAft>
                          <a:spcPts val="0"/>
                        </a:spcAft>
                        <a:tabLst>
                          <a:tab pos="147955" algn="dec"/>
                        </a:tabLst>
                      </a:pPr>
                      <a:r>
                        <a:rPr lang="en-US" sz="1200">
                          <a:effectLst/>
                        </a:rPr>
                        <a:t>0.010</a:t>
                      </a:r>
                      <a:endParaRPr lang="zh-TW" sz="1200">
                        <a:effectLst/>
                        <a:latin typeface="Times New Roman"/>
                        <a:ea typeface="新細明體"/>
                      </a:endParaRPr>
                    </a:p>
                  </a:txBody>
                  <a:tcPr marL="68580" marR="68580" marT="0" marB="0" anchor="ctr"/>
                </a:tc>
                <a:tc>
                  <a:txBody>
                    <a:bodyPr/>
                    <a:lstStyle/>
                    <a:p>
                      <a:pPr>
                        <a:lnSpc>
                          <a:spcPct val="200000"/>
                        </a:lnSpc>
                        <a:spcAft>
                          <a:spcPts val="0"/>
                        </a:spcAft>
                        <a:tabLst>
                          <a:tab pos="132715" algn="dec"/>
                        </a:tabLst>
                      </a:pPr>
                      <a:r>
                        <a:rPr lang="en-US" sz="1200">
                          <a:effectLst/>
                        </a:rPr>
                        <a:t>0.283</a:t>
                      </a:r>
                      <a:endParaRPr lang="zh-TW" sz="1200">
                        <a:effectLst/>
                        <a:latin typeface="Times New Roman"/>
                        <a:ea typeface="新細明體"/>
                      </a:endParaRPr>
                    </a:p>
                  </a:txBody>
                  <a:tcPr marL="68580" marR="68580" marT="0" marB="0"/>
                </a:tc>
                <a:tc>
                  <a:txBody>
                    <a:bodyPr/>
                    <a:lstStyle/>
                    <a:p>
                      <a:pPr>
                        <a:lnSpc>
                          <a:spcPct val="200000"/>
                        </a:lnSpc>
                        <a:spcAft>
                          <a:spcPts val="0"/>
                        </a:spcAft>
                        <a:tabLst>
                          <a:tab pos="132715" algn="dec"/>
                        </a:tabLst>
                      </a:pPr>
                      <a:r>
                        <a:rPr lang="en-US" sz="1200">
                          <a:effectLst/>
                        </a:rPr>
                        <a:t>0.777</a:t>
                      </a:r>
                      <a:endParaRPr lang="zh-TW" sz="1200">
                        <a:effectLst/>
                        <a:latin typeface="Times New Roman"/>
                        <a:ea typeface="新細明體"/>
                      </a:endParaRPr>
                    </a:p>
                  </a:txBody>
                  <a:tcPr marL="68580" marR="68580" marT="0" marB="0" anchor="ctr"/>
                </a:tc>
              </a:tr>
              <a:tr h="464227">
                <a:tc>
                  <a:txBody>
                    <a:bodyPr/>
                    <a:lstStyle/>
                    <a:p>
                      <a:pPr>
                        <a:lnSpc>
                          <a:spcPct val="200000"/>
                        </a:lnSpc>
                        <a:spcAft>
                          <a:spcPts val="0"/>
                        </a:spcAft>
                      </a:pPr>
                      <a:r>
                        <a:rPr lang="en-US" sz="1200">
                          <a:effectLst/>
                        </a:rPr>
                        <a:t>IL-8 (pg/mL)</a:t>
                      </a:r>
                      <a:endParaRPr lang="zh-TW" sz="1200">
                        <a:effectLst/>
                        <a:latin typeface="Times New Roman"/>
                        <a:ea typeface="新細明體"/>
                      </a:endParaRPr>
                    </a:p>
                  </a:txBody>
                  <a:tcPr marL="68580" marR="68580" marT="0" marB="0"/>
                </a:tc>
                <a:tc>
                  <a:txBody>
                    <a:bodyPr/>
                    <a:lstStyle/>
                    <a:p>
                      <a:pPr>
                        <a:lnSpc>
                          <a:spcPct val="200000"/>
                        </a:lnSpc>
                        <a:spcAft>
                          <a:spcPts val="0"/>
                        </a:spcAft>
                        <a:tabLst>
                          <a:tab pos="140970" algn="dec"/>
                        </a:tabLst>
                      </a:pPr>
                      <a:r>
                        <a:rPr lang="en-US" sz="1200">
                          <a:effectLst/>
                          <a:sym typeface="Symbol"/>
                        </a:rPr>
                        <a:t></a:t>
                      </a:r>
                      <a:r>
                        <a:rPr lang="en-US" sz="1200">
                          <a:effectLst/>
                        </a:rPr>
                        <a:t>0.016</a:t>
                      </a:r>
                      <a:endParaRPr lang="zh-TW" sz="1200">
                        <a:effectLst/>
                        <a:latin typeface="Times New Roman"/>
                        <a:ea typeface="新細明體"/>
                      </a:endParaRPr>
                    </a:p>
                  </a:txBody>
                  <a:tcPr marL="68580" marR="68580" marT="0" marB="0" anchor="ctr"/>
                </a:tc>
                <a:tc>
                  <a:txBody>
                    <a:bodyPr/>
                    <a:lstStyle/>
                    <a:p>
                      <a:pPr>
                        <a:lnSpc>
                          <a:spcPct val="200000"/>
                        </a:lnSpc>
                        <a:spcAft>
                          <a:spcPts val="0"/>
                        </a:spcAft>
                        <a:tabLst>
                          <a:tab pos="147955" algn="dec"/>
                        </a:tabLst>
                      </a:pPr>
                      <a:r>
                        <a:rPr lang="en-US" sz="1200">
                          <a:effectLst/>
                        </a:rPr>
                        <a:t>0.017</a:t>
                      </a:r>
                      <a:endParaRPr lang="zh-TW" sz="1200">
                        <a:effectLst/>
                        <a:latin typeface="Times New Roman"/>
                        <a:ea typeface="新細明體"/>
                      </a:endParaRPr>
                    </a:p>
                  </a:txBody>
                  <a:tcPr marL="68580" marR="68580" marT="0" marB="0" anchor="ctr"/>
                </a:tc>
                <a:tc>
                  <a:txBody>
                    <a:bodyPr/>
                    <a:lstStyle/>
                    <a:p>
                      <a:pPr>
                        <a:lnSpc>
                          <a:spcPct val="200000"/>
                        </a:lnSpc>
                        <a:spcAft>
                          <a:spcPts val="0"/>
                        </a:spcAft>
                        <a:tabLst>
                          <a:tab pos="132715" algn="dec"/>
                        </a:tabLst>
                      </a:pPr>
                      <a:r>
                        <a:rPr lang="en-US" sz="1200">
                          <a:effectLst/>
                          <a:sym typeface="Symbol"/>
                        </a:rPr>
                        <a:t></a:t>
                      </a:r>
                      <a:r>
                        <a:rPr lang="en-US" sz="1200">
                          <a:effectLst/>
                        </a:rPr>
                        <a:t>0.921</a:t>
                      </a:r>
                      <a:endParaRPr lang="zh-TW" sz="1200">
                        <a:effectLst/>
                        <a:latin typeface="Times New Roman"/>
                        <a:ea typeface="新細明體"/>
                      </a:endParaRPr>
                    </a:p>
                  </a:txBody>
                  <a:tcPr marL="68580" marR="68580" marT="0" marB="0"/>
                </a:tc>
                <a:tc>
                  <a:txBody>
                    <a:bodyPr/>
                    <a:lstStyle/>
                    <a:p>
                      <a:pPr>
                        <a:lnSpc>
                          <a:spcPct val="200000"/>
                        </a:lnSpc>
                        <a:spcAft>
                          <a:spcPts val="0"/>
                        </a:spcAft>
                        <a:tabLst>
                          <a:tab pos="132715" algn="dec"/>
                        </a:tabLst>
                      </a:pPr>
                      <a:r>
                        <a:rPr lang="en-US" sz="1200">
                          <a:effectLst/>
                        </a:rPr>
                        <a:t>0.357</a:t>
                      </a:r>
                      <a:endParaRPr lang="zh-TW" sz="1200">
                        <a:effectLst/>
                        <a:latin typeface="Times New Roman"/>
                        <a:ea typeface="新細明體"/>
                      </a:endParaRPr>
                    </a:p>
                  </a:txBody>
                  <a:tcPr marL="68580" marR="68580" marT="0" marB="0" anchor="ctr"/>
                </a:tc>
              </a:tr>
              <a:tr h="464227">
                <a:tc>
                  <a:txBody>
                    <a:bodyPr/>
                    <a:lstStyle/>
                    <a:p>
                      <a:pPr>
                        <a:lnSpc>
                          <a:spcPct val="200000"/>
                        </a:lnSpc>
                        <a:spcAft>
                          <a:spcPts val="0"/>
                        </a:spcAft>
                      </a:pPr>
                      <a:r>
                        <a:rPr lang="en-US" sz="1200">
                          <a:effectLst/>
                        </a:rPr>
                        <a:t>TGF-</a:t>
                      </a:r>
                      <a:r>
                        <a:rPr lang="en-US" sz="1200">
                          <a:effectLst/>
                          <a:sym typeface="Symbol"/>
                        </a:rPr>
                        <a:t></a:t>
                      </a:r>
                      <a:r>
                        <a:rPr lang="en-US" sz="1200">
                          <a:effectLst/>
                        </a:rPr>
                        <a:t>1 (pg/mL)</a:t>
                      </a:r>
                      <a:endParaRPr lang="zh-TW" sz="1200">
                        <a:effectLst/>
                        <a:latin typeface="Times New Roman"/>
                        <a:ea typeface="新細明體"/>
                      </a:endParaRPr>
                    </a:p>
                  </a:txBody>
                  <a:tcPr marL="68580" marR="68580" marT="0" marB="0"/>
                </a:tc>
                <a:tc>
                  <a:txBody>
                    <a:bodyPr/>
                    <a:lstStyle/>
                    <a:p>
                      <a:pPr>
                        <a:lnSpc>
                          <a:spcPct val="200000"/>
                        </a:lnSpc>
                        <a:spcAft>
                          <a:spcPts val="0"/>
                        </a:spcAft>
                        <a:tabLst>
                          <a:tab pos="140970" algn="dec"/>
                        </a:tabLst>
                      </a:pPr>
                      <a:r>
                        <a:rPr lang="en-US" sz="1200">
                          <a:effectLst/>
                        </a:rPr>
                        <a:t>0.028</a:t>
                      </a:r>
                      <a:endParaRPr lang="zh-TW" sz="1200">
                        <a:effectLst/>
                        <a:latin typeface="Times New Roman"/>
                        <a:ea typeface="新細明體"/>
                      </a:endParaRPr>
                    </a:p>
                  </a:txBody>
                  <a:tcPr marL="68580" marR="68580" marT="0" marB="0" anchor="ctr"/>
                </a:tc>
                <a:tc>
                  <a:txBody>
                    <a:bodyPr/>
                    <a:lstStyle/>
                    <a:p>
                      <a:pPr>
                        <a:lnSpc>
                          <a:spcPct val="200000"/>
                        </a:lnSpc>
                        <a:spcAft>
                          <a:spcPts val="0"/>
                        </a:spcAft>
                        <a:tabLst>
                          <a:tab pos="147955" algn="dec"/>
                        </a:tabLst>
                      </a:pPr>
                      <a:r>
                        <a:rPr lang="en-US" sz="1200">
                          <a:effectLst/>
                        </a:rPr>
                        <a:t>0.012</a:t>
                      </a:r>
                      <a:endParaRPr lang="zh-TW" sz="1200">
                        <a:effectLst/>
                        <a:latin typeface="Times New Roman"/>
                        <a:ea typeface="新細明體"/>
                      </a:endParaRPr>
                    </a:p>
                  </a:txBody>
                  <a:tcPr marL="68580" marR="68580" marT="0" marB="0" anchor="ctr"/>
                </a:tc>
                <a:tc>
                  <a:txBody>
                    <a:bodyPr/>
                    <a:lstStyle/>
                    <a:p>
                      <a:pPr>
                        <a:lnSpc>
                          <a:spcPct val="200000"/>
                        </a:lnSpc>
                        <a:spcAft>
                          <a:spcPts val="0"/>
                        </a:spcAft>
                        <a:tabLst>
                          <a:tab pos="132715" algn="dec"/>
                        </a:tabLst>
                      </a:pPr>
                      <a:r>
                        <a:rPr lang="en-US" sz="1200">
                          <a:effectLst/>
                        </a:rPr>
                        <a:t>2.403</a:t>
                      </a:r>
                      <a:endParaRPr lang="zh-TW" sz="1200">
                        <a:effectLst/>
                        <a:latin typeface="Times New Roman"/>
                        <a:ea typeface="新細明體"/>
                      </a:endParaRPr>
                    </a:p>
                  </a:txBody>
                  <a:tcPr marL="68580" marR="68580" marT="0" marB="0"/>
                </a:tc>
                <a:tc>
                  <a:txBody>
                    <a:bodyPr/>
                    <a:lstStyle/>
                    <a:p>
                      <a:pPr>
                        <a:lnSpc>
                          <a:spcPct val="200000"/>
                        </a:lnSpc>
                        <a:spcAft>
                          <a:spcPts val="0"/>
                        </a:spcAft>
                        <a:tabLst>
                          <a:tab pos="132715" algn="dec"/>
                        </a:tabLst>
                      </a:pPr>
                      <a:r>
                        <a:rPr lang="en-US" sz="1200" dirty="0">
                          <a:solidFill>
                            <a:srgbClr val="FF0000"/>
                          </a:solidFill>
                          <a:effectLst/>
                        </a:rPr>
                        <a:t>0.017*</a:t>
                      </a:r>
                      <a:endParaRPr lang="zh-TW" sz="1200" dirty="0">
                        <a:solidFill>
                          <a:srgbClr val="FF0000"/>
                        </a:solidFill>
                        <a:effectLst/>
                        <a:latin typeface="Times New Roman"/>
                        <a:ea typeface="新細明體"/>
                      </a:endParaRPr>
                    </a:p>
                  </a:txBody>
                  <a:tcPr marL="68580" marR="68580" marT="0" marB="0" anchor="ctr"/>
                </a:tc>
              </a:tr>
              <a:tr h="484479">
                <a:tc>
                  <a:txBody>
                    <a:bodyPr/>
                    <a:lstStyle/>
                    <a:p>
                      <a:pPr>
                        <a:lnSpc>
                          <a:spcPct val="200000"/>
                        </a:lnSpc>
                        <a:spcAft>
                          <a:spcPts val="0"/>
                        </a:spcAft>
                      </a:pPr>
                      <a:r>
                        <a:rPr lang="en-US" sz="1200">
                          <a:effectLst/>
                        </a:rPr>
                        <a:t>BDNF </a:t>
                      </a:r>
                      <a:endParaRPr lang="zh-TW" sz="1200">
                        <a:effectLst/>
                        <a:latin typeface="Times New Roman"/>
                        <a:ea typeface="新細明體"/>
                      </a:endParaRPr>
                    </a:p>
                  </a:txBody>
                  <a:tcPr marL="68580" marR="68580" marT="0" marB="0"/>
                </a:tc>
                <a:tc>
                  <a:txBody>
                    <a:bodyPr/>
                    <a:lstStyle/>
                    <a:p>
                      <a:pPr>
                        <a:lnSpc>
                          <a:spcPct val="200000"/>
                        </a:lnSpc>
                        <a:spcAft>
                          <a:spcPts val="0"/>
                        </a:spcAft>
                        <a:tabLst>
                          <a:tab pos="140970" algn="dec"/>
                        </a:tabLst>
                      </a:pPr>
                      <a:r>
                        <a:rPr lang="en-US" sz="1200">
                          <a:effectLst/>
                        </a:rPr>
                        <a:t>312.75</a:t>
                      </a:r>
                      <a:endParaRPr lang="zh-TW" sz="1200">
                        <a:effectLst/>
                        <a:latin typeface="Times New Roman"/>
                        <a:ea typeface="新細明體"/>
                      </a:endParaRPr>
                    </a:p>
                  </a:txBody>
                  <a:tcPr marL="68580" marR="68580" marT="0" marB="0" anchor="ctr"/>
                </a:tc>
                <a:tc>
                  <a:txBody>
                    <a:bodyPr/>
                    <a:lstStyle/>
                    <a:p>
                      <a:pPr>
                        <a:lnSpc>
                          <a:spcPct val="200000"/>
                        </a:lnSpc>
                        <a:spcAft>
                          <a:spcPts val="0"/>
                        </a:spcAft>
                        <a:tabLst>
                          <a:tab pos="147955" algn="dec"/>
                        </a:tabLst>
                      </a:pPr>
                      <a:r>
                        <a:rPr lang="en-US" sz="1200">
                          <a:effectLst/>
                        </a:rPr>
                        <a:t>212.40</a:t>
                      </a:r>
                      <a:endParaRPr lang="zh-TW" sz="1200">
                        <a:effectLst/>
                        <a:latin typeface="Times New Roman"/>
                        <a:ea typeface="新細明體"/>
                      </a:endParaRPr>
                    </a:p>
                  </a:txBody>
                  <a:tcPr marL="68580" marR="68580" marT="0" marB="0" anchor="ctr"/>
                </a:tc>
                <a:tc>
                  <a:txBody>
                    <a:bodyPr/>
                    <a:lstStyle/>
                    <a:p>
                      <a:pPr>
                        <a:lnSpc>
                          <a:spcPct val="200000"/>
                        </a:lnSpc>
                        <a:spcAft>
                          <a:spcPts val="0"/>
                        </a:spcAft>
                        <a:tabLst>
                          <a:tab pos="132715" algn="dec"/>
                        </a:tabLst>
                      </a:pPr>
                      <a:r>
                        <a:rPr lang="en-US" sz="1200">
                          <a:effectLst/>
                        </a:rPr>
                        <a:t>1.472</a:t>
                      </a:r>
                      <a:endParaRPr lang="zh-TW" sz="1200">
                        <a:effectLst/>
                        <a:latin typeface="Times New Roman"/>
                        <a:ea typeface="新細明體"/>
                      </a:endParaRPr>
                    </a:p>
                  </a:txBody>
                  <a:tcPr marL="68580" marR="68580" marT="0" marB="0"/>
                </a:tc>
                <a:tc>
                  <a:txBody>
                    <a:bodyPr/>
                    <a:lstStyle/>
                    <a:p>
                      <a:pPr>
                        <a:lnSpc>
                          <a:spcPct val="200000"/>
                        </a:lnSpc>
                        <a:spcAft>
                          <a:spcPts val="0"/>
                        </a:spcAft>
                        <a:tabLst>
                          <a:tab pos="132715" algn="dec"/>
                        </a:tabLst>
                      </a:pPr>
                      <a:r>
                        <a:rPr lang="en-US" sz="1200" dirty="0">
                          <a:effectLst/>
                        </a:rPr>
                        <a:t>0.142</a:t>
                      </a:r>
                      <a:endParaRPr lang="zh-TW" sz="1200" dirty="0">
                        <a:effectLst/>
                        <a:latin typeface="Times New Roman"/>
                        <a:ea typeface="新細明體"/>
                      </a:endParaRPr>
                    </a:p>
                  </a:txBody>
                  <a:tcPr marL="68580" marR="68580" marT="0" marB="0" anchor="ctr"/>
                </a:tc>
              </a:tr>
            </a:tbl>
          </a:graphicData>
        </a:graphic>
      </p:graphicFrame>
      <p:sp>
        <p:nvSpPr>
          <p:cNvPr id="4" name="投影片編號版面配置區 3"/>
          <p:cNvSpPr>
            <a:spLocks noGrp="1"/>
          </p:cNvSpPr>
          <p:nvPr>
            <p:ph type="sldNum" sz="quarter" idx="12"/>
          </p:nvPr>
        </p:nvSpPr>
        <p:spPr/>
        <p:txBody>
          <a:bodyPr/>
          <a:lstStyle/>
          <a:p>
            <a:pPr>
              <a:defRPr/>
            </a:pPr>
            <a:fld id="{8B684CD4-60E5-467D-A125-C6F95BB966B5}" type="slidenum">
              <a:rPr lang="zh-TW" altLang="en-US" smtClean="0">
                <a:solidFill>
                  <a:prstClr val="black">
                    <a:tint val="75000"/>
                  </a:prstClr>
                </a:solidFill>
              </a:rPr>
              <a:pPr>
                <a:defRPr/>
              </a:pPr>
              <a:t>35</a:t>
            </a:fld>
            <a:endParaRPr lang="en-US" altLang="zh-TW">
              <a:solidFill>
                <a:prstClr val="black">
                  <a:tint val="75000"/>
                </a:prstClr>
              </a:solidFill>
            </a:endParaRPr>
          </a:p>
        </p:txBody>
      </p:sp>
    </p:spTree>
    <p:extLst>
      <p:ext uri="{BB962C8B-B14F-4D97-AF65-F5344CB8AC3E}">
        <p14:creationId xmlns:p14="http://schemas.microsoft.com/office/powerpoint/2010/main" xmlns="" val="97051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Change of Methadone </a:t>
            </a:r>
            <a:r>
              <a:rPr lang="en-US" altLang="zh-TW" dirty="0" smtClean="0"/>
              <a:t>dose </a:t>
            </a:r>
            <a:r>
              <a:rPr lang="en-US" altLang="zh-TW" dirty="0"/>
              <a:t>in </a:t>
            </a:r>
            <a:r>
              <a:rPr lang="en-US" altLang="zh-TW" dirty="0" err="1" smtClean="0"/>
              <a:t>memantine</a:t>
            </a:r>
            <a:r>
              <a:rPr lang="en-US" altLang="zh-TW" dirty="0" smtClean="0"/>
              <a:t> </a:t>
            </a:r>
            <a:r>
              <a:rPr lang="en-US" altLang="zh-TW" dirty="0"/>
              <a:t>and placebo </a:t>
            </a:r>
            <a:r>
              <a:rPr lang="en-US" altLang="zh-TW" dirty="0" smtClean="0"/>
              <a:t>after </a:t>
            </a:r>
            <a:r>
              <a:rPr lang="en-US" altLang="zh-TW" dirty="0"/>
              <a:t>12 weeks of treatment</a:t>
            </a:r>
            <a:endParaRPr lang="zh-TW" altLang="en-US" dirty="0"/>
          </a:p>
        </p:txBody>
      </p:sp>
      <p:sp>
        <p:nvSpPr>
          <p:cNvPr id="2" name="投影片編號版面配置區 1"/>
          <p:cNvSpPr>
            <a:spLocks noGrp="1"/>
          </p:cNvSpPr>
          <p:nvPr>
            <p:ph type="sldNum" sz="quarter" idx="12"/>
          </p:nvPr>
        </p:nvSpPr>
        <p:spPr/>
        <p:txBody>
          <a:bodyPr/>
          <a:lstStyle/>
          <a:p>
            <a:pPr>
              <a:defRPr/>
            </a:pPr>
            <a:fld id="{D91441C3-2AAE-4717-B158-FEDDC10A2168}" type="slidenum">
              <a:rPr lang="zh-TW" altLang="en-US" smtClean="0">
                <a:solidFill>
                  <a:prstClr val="black">
                    <a:tint val="75000"/>
                  </a:prstClr>
                </a:solidFill>
              </a:rPr>
              <a:pPr>
                <a:defRPr/>
              </a:pPr>
              <a:t>36</a:t>
            </a:fld>
            <a:endParaRPr lang="en-US" altLang="zh-TW">
              <a:solidFill>
                <a:prstClr val="black">
                  <a:tint val="75000"/>
                </a:prstClr>
              </a:solidFill>
            </a:endParaRPr>
          </a:p>
        </p:txBody>
      </p:sp>
      <p:pic>
        <p:nvPicPr>
          <p:cNvPr id="6146" name="圖片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7664" y="1556792"/>
            <a:ext cx="6028400" cy="482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918524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116632"/>
            <a:ext cx="8937867" cy="1296144"/>
          </a:xfrm>
        </p:spPr>
        <p:txBody>
          <a:bodyPr/>
          <a:lstStyle/>
          <a:p>
            <a:r>
              <a:rPr lang="en-US" altLang="zh-TW" dirty="0"/>
              <a:t>Change of Methadone </a:t>
            </a:r>
            <a:r>
              <a:rPr lang="en-US" altLang="zh-TW" dirty="0" smtClean="0"/>
              <a:t>dose </a:t>
            </a:r>
            <a:r>
              <a:rPr lang="en-US" altLang="zh-TW" dirty="0"/>
              <a:t>normalized using the baseline </a:t>
            </a:r>
            <a:r>
              <a:rPr lang="en-US" altLang="zh-TW" dirty="0" smtClean="0"/>
              <a:t>(</a:t>
            </a:r>
            <a:r>
              <a:rPr lang="en-US" altLang="zh-TW" dirty="0"/>
              <a:t>week 0 = 100%) </a:t>
            </a:r>
            <a:r>
              <a:rPr lang="en-US" altLang="zh-TW" dirty="0" smtClean="0"/>
              <a:t>after </a:t>
            </a:r>
            <a:r>
              <a:rPr lang="en-US" altLang="zh-TW" dirty="0"/>
              <a:t>treatment</a:t>
            </a:r>
            <a:endParaRPr lang="zh-TW" altLang="en-US" dirty="0"/>
          </a:p>
        </p:txBody>
      </p:sp>
      <p:sp>
        <p:nvSpPr>
          <p:cNvPr id="4" name="投影片編號版面配置區 3"/>
          <p:cNvSpPr>
            <a:spLocks noGrp="1"/>
          </p:cNvSpPr>
          <p:nvPr>
            <p:ph type="sldNum" sz="quarter" idx="12"/>
          </p:nvPr>
        </p:nvSpPr>
        <p:spPr/>
        <p:txBody>
          <a:bodyPr/>
          <a:lstStyle/>
          <a:p>
            <a:pPr>
              <a:defRPr/>
            </a:pPr>
            <a:fld id="{8B684CD4-60E5-467D-A125-C6F95BB966B5}" type="slidenum">
              <a:rPr lang="zh-TW" altLang="en-US" smtClean="0">
                <a:solidFill>
                  <a:prstClr val="black">
                    <a:tint val="75000"/>
                  </a:prstClr>
                </a:solidFill>
              </a:rPr>
              <a:pPr>
                <a:defRPr/>
              </a:pPr>
              <a:t>37</a:t>
            </a:fld>
            <a:endParaRPr lang="en-US" altLang="zh-TW">
              <a:solidFill>
                <a:prstClr val="black">
                  <a:tint val="75000"/>
                </a:prstClr>
              </a:solidFill>
            </a:endParaRPr>
          </a:p>
        </p:txBody>
      </p:sp>
      <p:pic>
        <p:nvPicPr>
          <p:cNvPr id="7170" name="圖片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3123" y="1484784"/>
            <a:ext cx="5848447" cy="468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394579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標題 1"/>
          <p:cNvSpPr>
            <a:spLocks noGrp="1"/>
          </p:cNvSpPr>
          <p:nvPr>
            <p:ph type="title"/>
          </p:nvPr>
        </p:nvSpPr>
        <p:spPr>
          <a:xfrm>
            <a:off x="367029" y="37364"/>
            <a:ext cx="8228694" cy="1143001"/>
          </a:xfrm>
        </p:spPr>
        <p:txBody>
          <a:bodyPr/>
          <a:lstStyle/>
          <a:p>
            <a:r>
              <a:rPr lang="en-US" altLang="zh-TW" sz="3600" smtClean="0"/>
              <a:t>Comments</a:t>
            </a:r>
            <a:r>
              <a:rPr lang="en-US" altLang="zh-TW" smtClean="0"/>
              <a:t> </a:t>
            </a:r>
            <a:endParaRPr lang="zh-TW" altLang="en-US" smtClean="0"/>
          </a:p>
        </p:txBody>
      </p:sp>
      <p:sp>
        <p:nvSpPr>
          <p:cNvPr id="82947" name="投影片編號版面配置區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r">
              <a:spcBef>
                <a:spcPct val="0"/>
              </a:spcBef>
              <a:buFontTx/>
              <a:buNone/>
            </a:pPr>
            <a:fld id="{FBFBA87E-DB84-44F8-952A-2E37148EA2AA}" type="slidenum">
              <a:rPr lang="zh-TW" altLang="en-US" sz="1200" smtClean="0">
                <a:solidFill>
                  <a:srgbClr val="898989"/>
                </a:solidFill>
                <a:latin typeface="Times" pitchFamily="18" charset="0"/>
                <a:ea typeface="新細明體" charset="-120"/>
              </a:rPr>
              <a:pPr algn="r">
                <a:spcBef>
                  <a:spcPct val="0"/>
                </a:spcBef>
                <a:buFontTx/>
                <a:buNone/>
              </a:pPr>
              <a:t>38</a:t>
            </a:fld>
            <a:endParaRPr lang="en-US" altLang="zh-TW" sz="1200" smtClean="0">
              <a:solidFill>
                <a:srgbClr val="898989"/>
              </a:solidFill>
              <a:latin typeface="Times" pitchFamily="18" charset="0"/>
              <a:ea typeface="新細明體" charset="-120"/>
            </a:endParaRPr>
          </a:p>
        </p:txBody>
      </p:sp>
      <p:sp>
        <p:nvSpPr>
          <p:cNvPr id="41988" name="內容版面配置區 2"/>
          <p:cNvSpPr>
            <a:spLocks noGrp="1"/>
          </p:cNvSpPr>
          <p:nvPr>
            <p:ph idx="1"/>
          </p:nvPr>
        </p:nvSpPr>
        <p:spPr>
          <a:xfrm>
            <a:off x="0" y="983355"/>
            <a:ext cx="9144000" cy="5533275"/>
          </a:xfrm>
        </p:spPr>
        <p:txBody>
          <a:bodyPr/>
          <a:lstStyle/>
          <a:p>
            <a:pPr>
              <a:lnSpc>
                <a:spcPct val="150000"/>
              </a:lnSpc>
              <a:spcBef>
                <a:spcPct val="0"/>
              </a:spcBef>
              <a:defRPr/>
            </a:pPr>
            <a:r>
              <a:rPr lang="en-US" altLang="zh-TW" sz="2600" dirty="0" smtClean="0"/>
              <a:t>Low dose </a:t>
            </a:r>
            <a:r>
              <a:rPr lang="en-US" altLang="zh-TW" sz="2600" dirty="0" err="1" smtClean="0"/>
              <a:t>memantine</a:t>
            </a:r>
            <a:r>
              <a:rPr lang="en-US" altLang="zh-TW" sz="2600" dirty="0" smtClean="0"/>
              <a:t> (</a:t>
            </a:r>
            <a:r>
              <a:rPr lang="en-US" altLang="zh-TW" sz="2600" dirty="0"/>
              <a:t>5</a:t>
            </a:r>
            <a:r>
              <a:rPr lang="en-US" altLang="zh-TW" sz="2600" dirty="0" smtClean="0"/>
              <a:t>mg/day)</a:t>
            </a:r>
          </a:p>
          <a:p>
            <a:pPr>
              <a:lnSpc>
                <a:spcPct val="150000"/>
              </a:lnSpc>
              <a:defRPr/>
            </a:pPr>
            <a:r>
              <a:rPr lang="en-US" altLang="zh-TW" sz="2600" dirty="0" smtClean="0"/>
              <a:t>Plasma level 10–50 </a:t>
            </a:r>
            <a:r>
              <a:rPr lang="en-US" altLang="zh-TW" sz="2600" dirty="0" err="1"/>
              <a:t>ng</a:t>
            </a:r>
            <a:r>
              <a:rPr lang="en-US" altLang="zh-TW" sz="2600" dirty="0"/>
              <a:t>/ml (0.05–0.2 </a:t>
            </a:r>
            <a:r>
              <a:rPr lang="el-GR" altLang="zh-TW" sz="2600" dirty="0"/>
              <a:t>μ</a:t>
            </a:r>
            <a:r>
              <a:rPr lang="en-US" altLang="zh-TW" sz="2600" dirty="0"/>
              <a:t>M</a:t>
            </a:r>
            <a:r>
              <a:rPr lang="en-US" altLang="zh-TW" sz="2600" dirty="0" smtClean="0"/>
              <a:t>)</a:t>
            </a:r>
          </a:p>
          <a:p>
            <a:pPr>
              <a:lnSpc>
                <a:spcPct val="150000"/>
              </a:lnSpc>
              <a:defRPr/>
            </a:pPr>
            <a:r>
              <a:rPr lang="en-US" altLang="zh-TW" sz="2600" dirty="0" smtClean="0"/>
              <a:t>No effect in NMDA receptor antagonist</a:t>
            </a:r>
          </a:p>
          <a:p>
            <a:pPr marL="0" indent="0">
              <a:lnSpc>
                <a:spcPct val="150000"/>
              </a:lnSpc>
              <a:buFont typeface="Arial" charset="0"/>
              <a:buNone/>
              <a:defRPr/>
            </a:pPr>
            <a:r>
              <a:rPr lang="zh-TW" altLang="en-US" sz="2600" dirty="0"/>
              <a:t>　</a:t>
            </a:r>
            <a:r>
              <a:rPr lang="en-US" altLang="zh-TW" sz="2600" dirty="0" smtClean="0"/>
              <a:t>(IC50</a:t>
            </a:r>
            <a:r>
              <a:rPr lang="en-US" altLang="zh-TW" sz="2600" dirty="0"/>
              <a:t>: </a:t>
            </a:r>
            <a:r>
              <a:rPr lang="en-US" altLang="zh-TW" sz="2600" dirty="0" smtClean="0"/>
              <a:t>2–</a:t>
            </a:r>
            <a:r>
              <a:rPr lang="fr-FR" altLang="zh-TW" sz="2600" dirty="0" smtClean="0"/>
              <a:t>3 </a:t>
            </a:r>
            <a:r>
              <a:rPr lang="fr-FR" altLang="zh-TW" sz="2600" dirty="0"/>
              <a:t>μM</a:t>
            </a:r>
            <a:r>
              <a:rPr lang="fr-FR" altLang="zh-TW" sz="2600" dirty="0" smtClean="0"/>
              <a:t>)</a:t>
            </a:r>
            <a:r>
              <a:rPr lang="zh-TW" altLang="en-US" sz="2600" dirty="0" smtClean="0"/>
              <a:t>　　　　　　　　　　　</a:t>
            </a:r>
            <a:r>
              <a:rPr lang="fr-FR" altLang="zh-TW" sz="1200" dirty="0" smtClean="0"/>
              <a:t>(</a:t>
            </a:r>
            <a:r>
              <a:rPr lang="fr-FR" altLang="zh-TW" sz="1200" dirty="0"/>
              <a:t>Parsons et al. </a:t>
            </a:r>
            <a:r>
              <a:rPr lang="fr-FR" altLang="zh-TW" sz="1200" dirty="0" smtClean="0"/>
              <a:t>1999</a:t>
            </a:r>
            <a:r>
              <a:rPr lang="en-US" altLang="zh-TW" sz="1200" dirty="0" smtClean="0"/>
              <a:t>)</a:t>
            </a:r>
          </a:p>
          <a:p>
            <a:pPr>
              <a:lnSpc>
                <a:spcPct val="150000"/>
              </a:lnSpc>
              <a:defRPr/>
            </a:pPr>
            <a:r>
              <a:rPr lang="en-US" altLang="zh-TW" sz="2600" dirty="0" smtClean="0"/>
              <a:t>Effective in morphine addiction with methadone treatment</a:t>
            </a:r>
          </a:p>
          <a:p>
            <a:pPr marL="0" indent="0">
              <a:lnSpc>
                <a:spcPct val="150000"/>
              </a:lnSpc>
              <a:buFont typeface="Arial" charset="0"/>
              <a:buNone/>
              <a:defRPr/>
            </a:pPr>
            <a:r>
              <a:rPr lang="en-US" altLang="zh-TW" sz="2600" dirty="0" smtClean="0"/>
              <a:t>    </a:t>
            </a:r>
            <a:r>
              <a:rPr lang="en-US" altLang="zh-TW" sz="2000" dirty="0" smtClean="0"/>
              <a:t>Inhibition of methadone  dosage &amp; tolerance (important factors of addiction)</a:t>
            </a:r>
          </a:p>
          <a:p>
            <a:pPr marL="342900" lvl="1" indent="-342900">
              <a:lnSpc>
                <a:spcPct val="150000"/>
              </a:lnSpc>
              <a:buFont typeface="Arial" charset="0"/>
              <a:buChar char="•"/>
              <a:defRPr/>
            </a:pPr>
            <a:r>
              <a:rPr lang="en-US" altLang="zh-TW" sz="2600" dirty="0" smtClean="0"/>
              <a:t>Benefit in </a:t>
            </a:r>
            <a:r>
              <a:rPr lang="en-US" altLang="zh-TW" sz="2600" dirty="0" err="1" smtClean="0"/>
              <a:t>neuroprotection</a:t>
            </a:r>
            <a:r>
              <a:rPr lang="en-US" altLang="zh-TW" sz="2600" dirty="0" smtClean="0"/>
              <a:t> and decreasing </a:t>
            </a:r>
            <a:r>
              <a:rPr lang="en-US" altLang="zh-TW" sz="2600" dirty="0" err="1" smtClean="0"/>
              <a:t>neurodegeneration</a:t>
            </a:r>
            <a:endParaRPr lang="en-US" altLang="zh-TW" sz="2600" dirty="0" smtClean="0"/>
          </a:p>
        </p:txBody>
      </p:sp>
      <p:sp>
        <p:nvSpPr>
          <p:cNvPr id="82949" name="文字方塊 2"/>
          <p:cNvSpPr txBox="1">
            <a:spLocks noChangeArrowheads="1"/>
          </p:cNvSpPr>
          <p:nvPr/>
        </p:nvSpPr>
        <p:spPr bwMode="auto">
          <a:xfrm>
            <a:off x="5804492" y="6137894"/>
            <a:ext cx="20299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marL="0" lvl="1" algn="ctr">
              <a:spcBef>
                <a:spcPct val="0"/>
              </a:spcBef>
              <a:buFontTx/>
              <a:buNone/>
            </a:pPr>
            <a:r>
              <a:rPr lang="en-US" altLang="zh-TW" sz="1400" b="0">
                <a:latin typeface="Arial" charset="0"/>
                <a:ea typeface="新細明體" charset="-120"/>
              </a:rPr>
              <a:t>(Chen et al. 2013)</a:t>
            </a:r>
            <a:endParaRPr lang="en-US" altLang="zh-TW" sz="1400" b="0">
              <a:latin typeface="Times" pitchFamily="18" charset="0"/>
              <a:ea typeface="新細明體" charset="-120"/>
            </a:endParaRPr>
          </a:p>
        </p:txBody>
      </p:sp>
    </p:spTree>
    <p:extLst>
      <p:ext uri="{BB962C8B-B14F-4D97-AF65-F5344CB8AC3E}">
        <p14:creationId xmlns:p14="http://schemas.microsoft.com/office/powerpoint/2010/main" xmlns="" val="39941016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ChangeArrowheads="1"/>
          </p:cNvSpPr>
          <p:nvPr/>
        </p:nvSpPr>
        <p:spPr bwMode="auto">
          <a:xfrm>
            <a:off x="882077" y="1676287"/>
            <a:ext cx="184731"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spcBef>
                <a:spcPct val="0"/>
              </a:spcBef>
              <a:buFontTx/>
              <a:buNone/>
            </a:pPr>
            <a:endParaRPr lang="en-US" altLang="zh-TW" sz="2200">
              <a:solidFill>
                <a:srgbClr val="00FF00"/>
              </a:solidFill>
              <a:latin typeface="Times" pitchFamily="18" charset="0"/>
              <a:ea typeface="新細明體" charset="-120"/>
            </a:endParaRPr>
          </a:p>
        </p:txBody>
      </p:sp>
      <p:sp>
        <p:nvSpPr>
          <p:cNvPr id="88067" name="Rectangle 7"/>
          <p:cNvSpPr>
            <a:spLocks noChangeArrowheads="1"/>
          </p:cNvSpPr>
          <p:nvPr/>
        </p:nvSpPr>
        <p:spPr bwMode="auto">
          <a:xfrm>
            <a:off x="3347060" y="1676287"/>
            <a:ext cx="181248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spcBef>
                <a:spcPct val="0"/>
              </a:spcBef>
              <a:buFontTx/>
              <a:buNone/>
            </a:pPr>
            <a:endParaRPr lang="en-US" altLang="zh-TW" sz="2200" u="sng">
              <a:latin typeface="Times" pitchFamily="18" charset="0"/>
              <a:ea typeface="新細明體" charset="-120"/>
            </a:endParaRPr>
          </a:p>
        </p:txBody>
      </p:sp>
      <p:sp>
        <p:nvSpPr>
          <p:cNvPr id="88068" name="Rectangle 8"/>
          <p:cNvSpPr>
            <a:spLocks noChangeArrowheads="1"/>
          </p:cNvSpPr>
          <p:nvPr/>
        </p:nvSpPr>
        <p:spPr bwMode="auto">
          <a:xfrm>
            <a:off x="5667045" y="1676287"/>
            <a:ext cx="268701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spcBef>
                <a:spcPct val="0"/>
              </a:spcBef>
              <a:buFontTx/>
              <a:buNone/>
            </a:pPr>
            <a:endParaRPr lang="en-US" altLang="zh-TW" sz="2200" u="sng">
              <a:solidFill>
                <a:srgbClr val="FFFF00"/>
              </a:solidFill>
              <a:latin typeface="Times" pitchFamily="18" charset="0"/>
              <a:ea typeface="新細明體" charset="-120"/>
            </a:endParaRPr>
          </a:p>
        </p:txBody>
      </p:sp>
      <p:sp>
        <p:nvSpPr>
          <p:cNvPr id="88069" name="標題 12"/>
          <p:cNvSpPr>
            <a:spLocks noGrp="1"/>
          </p:cNvSpPr>
          <p:nvPr>
            <p:ph type="title"/>
          </p:nvPr>
        </p:nvSpPr>
        <p:spPr/>
        <p:txBody>
          <a:bodyPr/>
          <a:lstStyle/>
          <a:p>
            <a:pPr eaLnBrk="1" hangingPunct="1"/>
            <a:r>
              <a:rPr lang="en-US" altLang="zh-TW" sz="3600" smtClean="0">
                <a:latin typeface="Arial" charset="0"/>
              </a:rPr>
              <a:t>Potential beneficial effects of </a:t>
            </a:r>
            <a:br>
              <a:rPr lang="en-US" altLang="zh-TW" sz="3600" smtClean="0">
                <a:latin typeface="Arial" charset="0"/>
              </a:rPr>
            </a:br>
            <a:r>
              <a:rPr lang="en-US" altLang="zh-TW" sz="3600" smtClean="0">
                <a:latin typeface="Arial" charset="0"/>
              </a:rPr>
              <a:t>anti-inflammation-related drugs</a:t>
            </a:r>
            <a:endParaRPr lang="zh-TW" altLang="en-US" smtClean="0"/>
          </a:p>
        </p:txBody>
      </p:sp>
      <p:sp>
        <p:nvSpPr>
          <p:cNvPr id="88070" name="內容版面配置區 14"/>
          <p:cNvSpPr>
            <a:spLocks noGrp="1"/>
          </p:cNvSpPr>
          <p:nvPr>
            <p:ph sz="half" idx="1"/>
          </p:nvPr>
        </p:nvSpPr>
        <p:spPr>
          <a:xfrm>
            <a:off x="457654" y="1599861"/>
            <a:ext cx="3606850" cy="5008480"/>
          </a:xfrm>
        </p:spPr>
        <p:txBody>
          <a:bodyPr/>
          <a:lstStyle/>
          <a:p>
            <a:pPr eaLnBrk="1" hangingPunct="1"/>
            <a:r>
              <a:rPr lang="en-US" altLang="zh-TW" sz="2000" b="1" u="sng" smtClean="0"/>
              <a:t>Addiction</a:t>
            </a:r>
            <a:r>
              <a:rPr lang="en-US" altLang="zh-TW" sz="2000" b="1" smtClean="0"/>
              <a:t> </a:t>
            </a:r>
          </a:p>
          <a:p>
            <a:pPr lvl="1" eaLnBrk="1" hangingPunct="1"/>
            <a:r>
              <a:rPr lang="en-US" altLang="zh-TW" sz="1800" smtClean="0"/>
              <a:t>Opiate abuse</a:t>
            </a:r>
            <a:endParaRPr lang="zh-TW" altLang="zh-TW" sz="1800" smtClean="0"/>
          </a:p>
          <a:p>
            <a:pPr lvl="1" eaLnBrk="1" hangingPunct="1"/>
            <a:r>
              <a:rPr lang="en-US" altLang="zh-TW" sz="1800" smtClean="0"/>
              <a:t>Alcohol abuse </a:t>
            </a:r>
            <a:endParaRPr lang="zh-TW" altLang="zh-TW" sz="1800" smtClean="0"/>
          </a:p>
          <a:p>
            <a:pPr lvl="1" eaLnBrk="1" hangingPunct="1"/>
            <a:r>
              <a:rPr lang="en-US" altLang="zh-TW" sz="1800" smtClean="0"/>
              <a:t>Smoking </a:t>
            </a:r>
            <a:endParaRPr lang="zh-TW" altLang="zh-TW" sz="1800" smtClean="0"/>
          </a:p>
          <a:p>
            <a:pPr lvl="1" eaLnBrk="1" hangingPunct="1"/>
            <a:r>
              <a:rPr lang="en-US" altLang="zh-TW" sz="1800" smtClean="0"/>
              <a:t>Compulsive eating disorder</a:t>
            </a:r>
            <a:endParaRPr lang="zh-TW" altLang="zh-TW" sz="1800" smtClean="0"/>
          </a:p>
          <a:p>
            <a:pPr eaLnBrk="1" hangingPunct="1"/>
            <a:r>
              <a:rPr lang="en-US" altLang="zh-TW" sz="2000" b="1" u="sng" smtClean="0"/>
              <a:t>CNS diseases</a:t>
            </a:r>
          </a:p>
          <a:p>
            <a:pPr lvl="1" eaLnBrk="1" hangingPunct="1"/>
            <a:r>
              <a:rPr lang="en-US" altLang="zh-TW" sz="1800" smtClean="0"/>
              <a:t>Bipolar disorders</a:t>
            </a:r>
            <a:endParaRPr lang="zh-TW" altLang="zh-TW" sz="1800" smtClean="0"/>
          </a:p>
          <a:p>
            <a:pPr lvl="1" eaLnBrk="1" hangingPunct="1"/>
            <a:r>
              <a:rPr lang="en-US" altLang="zh-TW" sz="1800" smtClean="0"/>
              <a:t>Depression</a:t>
            </a:r>
            <a:endParaRPr lang="zh-TW" altLang="zh-TW" sz="1800" smtClean="0"/>
          </a:p>
          <a:p>
            <a:pPr lvl="1" eaLnBrk="1" hangingPunct="1"/>
            <a:r>
              <a:rPr lang="en-US" altLang="zh-TW" sz="1800" smtClean="0"/>
              <a:t>Schizophrenia</a:t>
            </a:r>
            <a:endParaRPr lang="zh-TW" altLang="zh-TW" sz="1800" smtClean="0"/>
          </a:p>
          <a:p>
            <a:pPr lvl="1" eaLnBrk="1" hangingPunct="1"/>
            <a:r>
              <a:rPr lang="en-US" altLang="zh-TW" sz="1800" smtClean="0"/>
              <a:t>Alzheimer’s dis.</a:t>
            </a:r>
            <a:endParaRPr lang="zh-TW" altLang="zh-TW" sz="1800" smtClean="0"/>
          </a:p>
          <a:p>
            <a:pPr lvl="1" eaLnBrk="1" hangingPunct="1"/>
            <a:r>
              <a:rPr lang="en-US" altLang="zh-TW" sz="1800" smtClean="0"/>
              <a:t>Brain ischemia </a:t>
            </a:r>
            <a:endParaRPr lang="zh-TW" altLang="zh-TW" sz="1800" smtClean="0"/>
          </a:p>
          <a:p>
            <a:pPr lvl="1" eaLnBrk="1" hangingPunct="1"/>
            <a:r>
              <a:rPr lang="en-US" altLang="zh-TW" sz="1800" smtClean="0"/>
              <a:t>Parkinson’s dis.</a:t>
            </a:r>
            <a:endParaRPr lang="zh-TW" altLang="zh-TW" sz="1800" smtClean="0"/>
          </a:p>
          <a:p>
            <a:pPr lvl="1" eaLnBrk="1" hangingPunct="1"/>
            <a:r>
              <a:rPr lang="en-US" altLang="zh-TW" sz="1800" smtClean="0"/>
              <a:t>MS </a:t>
            </a:r>
            <a:endParaRPr lang="zh-TW" altLang="zh-TW" sz="1800" smtClean="0"/>
          </a:p>
          <a:p>
            <a:pPr lvl="1" eaLnBrk="1" hangingPunct="1"/>
            <a:r>
              <a:rPr lang="en-US" altLang="zh-TW" sz="1800" smtClean="0"/>
              <a:t>Spinal injury</a:t>
            </a:r>
            <a:endParaRPr lang="zh-TW" altLang="zh-TW" sz="1800" smtClean="0"/>
          </a:p>
        </p:txBody>
      </p:sp>
      <p:sp>
        <p:nvSpPr>
          <p:cNvPr id="88071" name="內容版面配置區 15"/>
          <p:cNvSpPr>
            <a:spLocks noGrp="1"/>
          </p:cNvSpPr>
          <p:nvPr>
            <p:ph sz="half" idx="2"/>
          </p:nvPr>
        </p:nvSpPr>
        <p:spPr>
          <a:xfrm>
            <a:off x="4647521" y="1599860"/>
            <a:ext cx="3041958" cy="4526145"/>
          </a:xfrm>
        </p:spPr>
        <p:txBody>
          <a:bodyPr/>
          <a:lstStyle/>
          <a:p>
            <a:pPr eaLnBrk="1" hangingPunct="1"/>
            <a:r>
              <a:rPr lang="en-US" altLang="zh-TW" sz="2000" u="sng" smtClean="0"/>
              <a:t>Peripheral diseases</a:t>
            </a:r>
            <a:endParaRPr lang="zh-TW" altLang="zh-TW" sz="2000" smtClean="0"/>
          </a:p>
          <a:p>
            <a:pPr lvl="1" eaLnBrk="1" hangingPunct="1"/>
            <a:r>
              <a:rPr lang="en-US" altLang="zh-TW" sz="1800" smtClean="0"/>
              <a:t>Asthma</a:t>
            </a:r>
            <a:endParaRPr lang="zh-TW" altLang="zh-TW" sz="1800" smtClean="0"/>
          </a:p>
          <a:p>
            <a:pPr lvl="1" eaLnBrk="1" hangingPunct="1"/>
            <a:r>
              <a:rPr lang="en-US" altLang="zh-TW" sz="1800" smtClean="0"/>
              <a:t>Arthritis   </a:t>
            </a:r>
            <a:endParaRPr lang="zh-TW" altLang="zh-TW" sz="1800" smtClean="0"/>
          </a:p>
          <a:p>
            <a:pPr lvl="1" eaLnBrk="1" hangingPunct="1"/>
            <a:r>
              <a:rPr lang="en-US" altLang="zh-TW" sz="1800" smtClean="0"/>
              <a:t>Arteriosclerosis</a:t>
            </a:r>
            <a:endParaRPr lang="zh-TW" altLang="zh-TW" sz="1800" smtClean="0"/>
          </a:p>
          <a:p>
            <a:pPr lvl="1" eaLnBrk="1" hangingPunct="1"/>
            <a:r>
              <a:rPr lang="en-US" altLang="zh-TW" sz="1800" smtClean="0"/>
              <a:t>Cancer</a:t>
            </a:r>
            <a:endParaRPr lang="zh-TW" altLang="zh-TW" sz="1800" smtClean="0"/>
          </a:p>
          <a:p>
            <a:pPr lvl="1" eaLnBrk="1" hangingPunct="1"/>
            <a:r>
              <a:rPr lang="en-US" altLang="zh-TW" sz="1800" smtClean="0"/>
              <a:t>Diabetes  </a:t>
            </a:r>
            <a:endParaRPr lang="zh-TW" altLang="zh-TW" sz="1800" smtClean="0"/>
          </a:p>
          <a:p>
            <a:pPr lvl="1" eaLnBrk="1" hangingPunct="1"/>
            <a:r>
              <a:rPr lang="en-US" altLang="zh-TW" sz="1800" smtClean="0"/>
              <a:t>Heart attack</a:t>
            </a:r>
            <a:endParaRPr lang="zh-TW" altLang="zh-TW" sz="1800" smtClean="0"/>
          </a:p>
          <a:p>
            <a:pPr lvl="1" eaLnBrk="1" hangingPunct="1"/>
            <a:r>
              <a:rPr lang="en-US" altLang="zh-TW" sz="1800" smtClean="0"/>
              <a:t>Hepatitis  </a:t>
            </a:r>
            <a:endParaRPr lang="zh-TW" altLang="zh-TW" sz="1800" smtClean="0"/>
          </a:p>
          <a:p>
            <a:pPr lvl="1" eaLnBrk="1" hangingPunct="1"/>
            <a:r>
              <a:rPr lang="en-US" altLang="zh-TW" sz="1800" smtClean="0"/>
              <a:t>Inflammatory pain</a:t>
            </a:r>
            <a:endParaRPr lang="zh-TW" altLang="zh-TW" sz="1800" smtClean="0"/>
          </a:p>
          <a:p>
            <a:pPr lvl="1" eaLnBrk="1" hangingPunct="1"/>
            <a:r>
              <a:rPr lang="en-US" altLang="zh-TW" sz="1800" smtClean="0"/>
              <a:t>Crohn’s dis. 	</a:t>
            </a:r>
            <a:endParaRPr lang="zh-TW" altLang="zh-TW" sz="1800" smtClean="0"/>
          </a:p>
          <a:p>
            <a:pPr lvl="1" eaLnBrk="1" hangingPunct="1"/>
            <a:r>
              <a:rPr lang="en-US" altLang="zh-TW" sz="1800" smtClean="0"/>
              <a:t>Lupus </a:t>
            </a:r>
            <a:endParaRPr lang="zh-TW" altLang="zh-TW" sz="1800" smtClean="0"/>
          </a:p>
          <a:p>
            <a:pPr lvl="1" eaLnBrk="1" hangingPunct="1"/>
            <a:r>
              <a:rPr lang="en-US" altLang="zh-TW" sz="1800" smtClean="0"/>
              <a:t>Sepsis (endotoxemia) </a:t>
            </a:r>
            <a:endParaRPr lang="zh-TW" altLang="zh-TW" sz="1800" smtClean="0"/>
          </a:p>
        </p:txBody>
      </p:sp>
      <p:sp>
        <p:nvSpPr>
          <p:cNvPr id="8" name="投影片編號版面配置區 7"/>
          <p:cNvSpPr>
            <a:spLocks noGrp="1"/>
          </p:cNvSpPr>
          <p:nvPr>
            <p:ph type="sldNum" sz="quarter" idx="12"/>
          </p:nvPr>
        </p:nvSpPr>
        <p:spPr/>
        <p:txBody>
          <a:bodyPr/>
          <a:lstStyle/>
          <a:p>
            <a:pPr>
              <a:defRPr/>
            </a:pPr>
            <a:fld id="{BAB08C3C-B915-49E1-B3BB-BA8320F44250}" type="slidenum">
              <a:rPr lang="zh-TW" altLang="en-US" smtClean="0"/>
              <a:pPr>
                <a:defRPr/>
              </a:pPr>
              <a:t>39</a:t>
            </a:fld>
            <a:endParaRPr lang="en-US" altLang="zh-TW"/>
          </a:p>
        </p:txBody>
      </p:sp>
    </p:spTree>
    <p:extLst>
      <p:ext uri="{BB962C8B-B14F-4D97-AF65-F5344CB8AC3E}">
        <p14:creationId xmlns:p14="http://schemas.microsoft.com/office/powerpoint/2010/main" xmlns="" val="304469702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a:xfrm>
            <a:off x="149531" y="275135"/>
            <a:ext cx="8994469" cy="1143001"/>
          </a:xfrm>
        </p:spPr>
        <p:txBody>
          <a:bodyPr/>
          <a:lstStyle/>
          <a:p>
            <a:pPr eaLnBrk="1" hangingPunct="1"/>
            <a:r>
              <a:rPr lang="en-US" altLang="zh-TW" sz="3200" dirty="0" smtClean="0">
                <a:latin typeface="Arial" charset="0"/>
                <a:ea typeface="新細明體" charset="-120"/>
                <a:cs typeface="Arial" charset="0"/>
              </a:rPr>
              <a:t>Neuronal degeneration in Bipolar Disorder</a:t>
            </a:r>
            <a:endParaRPr lang="zh-TW" altLang="en-US" sz="3200" dirty="0" smtClean="0">
              <a:latin typeface="Arial" charset="0"/>
              <a:ea typeface="新細明體" charset="-120"/>
              <a:cs typeface="Arial" charset="0"/>
            </a:endParaRPr>
          </a:p>
        </p:txBody>
      </p:sp>
      <p:sp>
        <p:nvSpPr>
          <p:cNvPr id="5123" name="內容版面配置區 7"/>
          <p:cNvSpPr>
            <a:spLocks noGrp="1"/>
          </p:cNvSpPr>
          <p:nvPr>
            <p:ph sz="half" idx="1"/>
          </p:nvPr>
        </p:nvSpPr>
        <p:spPr>
          <a:xfrm>
            <a:off x="294530" y="1599860"/>
            <a:ext cx="4201950" cy="4526145"/>
          </a:xfrm>
        </p:spPr>
        <p:txBody>
          <a:bodyPr/>
          <a:lstStyle/>
          <a:p>
            <a:pPr eaLnBrk="1" hangingPunct="1"/>
            <a:r>
              <a:rPr lang="en-US" altLang="zh-TW" sz="2400" smtClean="0">
                <a:latin typeface="Arial" charset="0"/>
                <a:ea typeface="新細明體" charset="-120"/>
                <a:cs typeface="Arial" charset="0"/>
              </a:rPr>
              <a:t>Diffused gray and white matter loss, enlarged ventricles &amp; mild prefrontal volume loss. </a:t>
            </a:r>
            <a:r>
              <a:rPr lang="en-US" altLang="zh-TW" sz="1400" smtClean="0">
                <a:latin typeface="Arial" charset="0"/>
                <a:ea typeface="新細明體" charset="-120"/>
                <a:cs typeface="Arial" charset="0"/>
              </a:rPr>
              <a:t>(Wilde, et al., 1985)</a:t>
            </a:r>
          </a:p>
          <a:p>
            <a:pPr eaLnBrk="1" hangingPunct="1">
              <a:spcBef>
                <a:spcPts val="1800"/>
              </a:spcBef>
            </a:pPr>
            <a:endParaRPr lang="en-US" altLang="zh-TW" sz="2400" smtClean="0">
              <a:latin typeface="Arial" charset="0"/>
              <a:ea typeface="新細明體" charset="-120"/>
              <a:cs typeface="Arial" charset="0"/>
            </a:endParaRPr>
          </a:p>
          <a:p>
            <a:pPr eaLnBrk="1" hangingPunct="1">
              <a:spcBef>
                <a:spcPts val="1800"/>
              </a:spcBef>
            </a:pPr>
            <a:r>
              <a:rPr lang="en-US" altLang="zh-TW" sz="2400" smtClean="0">
                <a:latin typeface="Arial" charset="0"/>
                <a:ea typeface="新細明體" charset="-120"/>
                <a:cs typeface="Arial" charset="0"/>
              </a:rPr>
              <a:t>17% larger lateral ventricles and 2.5 times in deep white matter hyperintensities.</a:t>
            </a:r>
            <a:r>
              <a:rPr lang="en-US" altLang="zh-TW" sz="1800" smtClean="0">
                <a:latin typeface="Arial" charset="0"/>
                <a:ea typeface="新細明體" charset="-120"/>
                <a:cs typeface="Arial" charset="0"/>
              </a:rPr>
              <a:t>    </a:t>
            </a:r>
            <a:br>
              <a:rPr lang="en-US" altLang="zh-TW" sz="1800" smtClean="0">
                <a:latin typeface="Arial" charset="0"/>
                <a:ea typeface="新細明體" charset="-120"/>
                <a:cs typeface="Arial" charset="0"/>
              </a:rPr>
            </a:br>
            <a:r>
              <a:rPr lang="en-US" altLang="zh-TW" sz="1400" smtClean="0">
                <a:latin typeface="Arial" charset="0"/>
                <a:ea typeface="新細明體" charset="-120"/>
                <a:cs typeface="Arial" charset="0"/>
              </a:rPr>
              <a:t>(Kempton, M.J., et al., 2008.)</a:t>
            </a:r>
          </a:p>
          <a:p>
            <a:pPr eaLnBrk="1" hangingPunct="1"/>
            <a:endParaRPr lang="zh-TW" altLang="en-US" sz="2400" smtClean="0"/>
          </a:p>
        </p:txBody>
      </p:sp>
      <p:pic>
        <p:nvPicPr>
          <p:cNvPr id="5124" name="內容版面配置區 10" descr="圖片1.jpg"/>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4647521" y="2043135"/>
            <a:ext cx="4201950" cy="3413715"/>
          </a:xfrm>
        </p:spPr>
      </p:pic>
      <p:sp>
        <p:nvSpPr>
          <p:cNvPr id="18435" name="投影片編號版面配置區 3"/>
          <p:cNvSpPr>
            <a:spLocks noGrp="1"/>
          </p:cNvSpPr>
          <p:nvPr>
            <p:ph type="sldNum" sz="quarter" idx="12"/>
          </p:nvPr>
        </p:nvSpPr>
        <p:spPr/>
        <p:txBody>
          <a:bodyPr/>
          <a:lstStyle/>
          <a:p>
            <a:pPr>
              <a:defRPr/>
            </a:pPr>
            <a:fld id="{AD0916F1-D162-4628-9583-90B9FCF344A3}" type="slidenum">
              <a:rPr lang="en-US" altLang="zh-TW"/>
              <a:pPr>
                <a:defRPr/>
              </a:pPr>
              <a:t>4</a:t>
            </a:fld>
            <a:endParaRPr lang="en-US" altLang="zh-TW"/>
          </a:p>
        </p:txBody>
      </p:sp>
    </p:spTree>
    <p:extLst>
      <p:ext uri="{BB962C8B-B14F-4D97-AF65-F5344CB8AC3E}">
        <p14:creationId xmlns:p14="http://schemas.microsoft.com/office/powerpoint/2010/main" xmlns="" val="155836376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標題 2"/>
          <p:cNvSpPr>
            <a:spLocks noGrp="1"/>
          </p:cNvSpPr>
          <p:nvPr>
            <p:ph type="ctrTitle"/>
          </p:nvPr>
        </p:nvSpPr>
        <p:spPr>
          <a:xfrm>
            <a:off x="439528" y="2129751"/>
            <a:ext cx="8409943" cy="1470785"/>
          </a:xfrm>
        </p:spPr>
        <p:txBody>
          <a:bodyPr/>
          <a:lstStyle/>
          <a:p>
            <a:pPr eaLnBrk="1" hangingPunct="1"/>
            <a:r>
              <a:rPr lang="en-US" altLang="zh-TW" sz="3600" smtClean="0">
                <a:latin typeface="Arial" charset="0"/>
                <a:ea typeface="新細明體" charset="-120"/>
                <a:cs typeface="Arial" charset="0"/>
              </a:rPr>
              <a:t>Peripheral effect in animal and human</a:t>
            </a:r>
            <a:endParaRPr lang="zh-TW" altLang="en-US" sz="3600" smtClean="0">
              <a:latin typeface="Arial" charset="0"/>
              <a:ea typeface="新細明體" charset="-120"/>
              <a:cs typeface="Arial" charset="0"/>
            </a:endParaRPr>
          </a:p>
        </p:txBody>
      </p:sp>
      <p:sp>
        <p:nvSpPr>
          <p:cNvPr id="70660" name="投影片編號版面配置區 1"/>
          <p:cNvSpPr>
            <a:spLocks noGrp="1"/>
          </p:cNvSpPr>
          <p:nvPr>
            <p:ph type="sldNum" sz="quarter" idx="12"/>
          </p:nvPr>
        </p:nvSpPr>
        <p:spPr/>
        <p:txBody>
          <a:bodyPr/>
          <a:lstStyle/>
          <a:p>
            <a:pPr>
              <a:defRPr/>
            </a:pPr>
            <a:fld id="{21BC2DF6-FE9E-4C9E-B3BC-3B2B889D6A32}" type="slidenum">
              <a:rPr lang="en-US" altLang="zh-TW"/>
              <a:pPr>
                <a:defRPr/>
              </a:pPr>
              <a:t>40</a:t>
            </a:fld>
            <a:endParaRPr lang="en-US" altLang="zh-TW"/>
          </a:p>
        </p:txBody>
      </p:sp>
    </p:spTree>
    <p:extLst>
      <p:ext uri="{BB962C8B-B14F-4D97-AF65-F5344CB8AC3E}">
        <p14:creationId xmlns:p14="http://schemas.microsoft.com/office/powerpoint/2010/main" xmlns="" val="138763745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4" name="Group 2"/>
          <p:cNvGrpSpPr>
            <a:grpSpLocks/>
          </p:cNvGrpSpPr>
          <p:nvPr/>
        </p:nvGrpSpPr>
        <p:grpSpPr bwMode="auto">
          <a:xfrm>
            <a:off x="512028" y="1757809"/>
            <a:ext cx="4494969" cy="3342383"/>
            <a:chOff x="2362" y="3255"/>
            <a:chExt cx="6730" cy="2898"/>
          </a:xfrm>
        </p:grpSpPr>
        <p:pic>
          <p:nvPicPr>
            <p:cNvPr id="90180" name="Picture 3" descr="DSCN0125"/>
            <p:cNvPicPr>
              <a:picLocks noChangeAspect="1" noChangeArrowheads="1"/>
            </p:cNvPicPr>
            <p:nvPr/>
          </p:nvPicPr>
          <p:blipFill>
            <a:blip r:embed="rId2">
              <a:lum bright="6000" contrast="18000"/>
              <a:extLst>
                <a:ext uri="{28A0092B-C50C-407E-A947-70E740481C1C}">
                  <a14:useLocalDpi xmlns:a14="http://schemas.microsoft.com/office/drawing/2010/main" xmlns="" val="0"/>
                </a:ext>
              </a:extLst>
            </a:blip>
            <a:srcRect l="3674" t="8548" r="9229" b="31346"/>
            <a:stretch>
              <a:fillRect/>
            </a:stretch>
          </p:blipFill>
          <p:spPr bwMode="auto">
            <a:xfrm>
              <a:off x="2362" y="3258"/>
              <a:ext cx="3359" cy="1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181" name="Picture 4" descr="mTMD1(B"/>
            <p:cNvPicPr>
              <a:picLocks noChangeAspect="1" noChangeArrowheads="1"/>
            </p:cNvPicPr>
            <p:nvPr/>
          </p:nvPicPr>
          <p:blipFill>
            <a:blip r:embed="rId3">
              <a:lum bright="6000" contrast="6000"/>
              <a:extLst>
                <a:ext uri="{28A0092B-C50C-407E-A947-70E740481C1C}">
                  <a14:useLocalDpi xmlns:a14="http://schemas.microsoft.com/office/drawing/2010/main" xmlns="" val="0"/>
                </a:ext>
              </a:extLst>
            </a:blip>
            <a:srcRect t="21915" b="24915"/>
            <a:stretch>
              <a:fillRect/>
            </a:stretch>
          </p:blipFill>
          <p:spPr bwMode="auto">
            <a:xfrm rot="10800000">
              <a:off x="5784" y="4747"/>
              <a:ext cx="3308" cy="1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182" name="Picture 5" descr="DSCN9968"/>
            <p:cNvPicPr>
              <a:picLocks noChangeAspect="1" noChangeArrowheads="1"/>
            </p:cNvPicPr>
            <p:nvPr/>
          </p:nvPicPr>
          <p:blipFill>
            <a:blip r:embed="rId4">
              <a:lum bright="6000" contrast="6000"/>
              <a:extLst>
                <a:ext uri="{28A0092B-C50C-407E-A947-70E740481C1C}">
                  <a14:useLocalDpi xmlns:a14="http://schemas.microsoft.com/office/drawing/2010/main" xmlns="" val="0"/>
                </a:ext>
              </a:extLst>
            </a:blip>
            <a:srcRect t="24628" b="24475"/>
            <a:stretch>
              <a:fillRect/>
            </a:stretch>
          </p:blipFill>
          <p:spPr bwMode="auto">
            <a:xfrm rot="10800000">
              <a:off x="2362" y="4738"/>
              <a:ext cx="3356" cy="1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183" name="Picture 6" descr="DSCN0187"/>
            <p:cNvPicPr>
              <a:picLocks noChangeAspect="1" noChangeArrowheads="1"/>
            </p:cNvPicPr>
            <p:nvPr/>
          </p:nvPicPr>
          <p:blipFill>
            <a:blip r:embed="rId5">
              <a:lum bright="6000" contrast="6000"/>
              <a:extLst>
                <a:ext uri="{28A0092B-C50C-407E-A947-70E740481C1C}">
                  <a14:useLocalDpi xmlns:a14="http://schemas.microsoft.com/office/drawing/2010/main" xmlns="" val="0"/>
                </a:ext>
              </a:extLst>
            </a:blip>
            <a:srcRect l="8073" t="22992" r="5133" b="22069"/>
            <a:stretch>
              <a:fillRect/>
            </a:stretch>
          </p:blipFill>
          <p:spPr bwMode="auto">
            <a:xfrm rot="10800000">
              <a:off x="5784" y="3255"/>
              <a:ext cx="3302" cy="1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0115" name="Rectangle 7"/>
          <p:cNvSpPr>
            <a:spLocks noChangeArrowheads="1"/>
          </p:cNvSpPr>
          <p:nvPr/>
        </p:nvSpPr>
        <p:spPr bwMode="auto">
          <a:xfrm>
            <a:off x="657027" y="5327513"/>
            <a:ext cx="420497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eaLnBrk="1" hangingPunct="1">
              <a:lnSpc>
                <a:spcPct val="120000"/>
              </a:lnSpc>
              <a:spcBef>
                <a:spcPct val="0"/>
              </a:spcBef>
              <a:buFontTx/>
              <a:buNone/>
            </a:pPr>
            <a:r>
              <a:rPr kumimoji="1" lang="en-US" altLang="zh-TW" sz="1600">
                <a:solidFill>
                  <a:srgbClr val="FFFFFF"/>
                </a:solidFill>
                <a:latin typeface="Arial" charset="0"/>
                <a:ea typeface="新細明體" charset="-120"/>
              </a:rPr>
              <a:t>The lipid-rich atherosclerotic lesions were </a:t>
            </a:r>
          </a:p>
          <a:p>
            <a:pPr eaLnBrk="1" hangingPunct="1">
              <a:lnSpc>
                <a:spcPct val="120000"/>
              </a:lnSpc>
              <a:spcBef>
                <a:spcPct val="0"/>
              </a:spcBef>
              <a:buFontTx/>
              <a:buNone/>
            </a:pPr>
            <a:r>
              <a:rPr kumimoji="1" lang="en-US" altLang="zh-TW" sz="1600">
                <a:solidFill>
                  <a:srgbClr val="FFFFFF"/>
                </a:solidFill>
                <a:latin typeface="Arial" charset="0"/>
                <a:ea typeface="新細明體" charset="-120"/>
              </a:rPr>
              <a:t>identified with Oil-Red-O staining. </a:t>
            </a:r>
            <a:endParaRPr kumimoji="1" lang="en-US" altLang="zh-TW" sz="1600">
              <a:solidFill>
                <a:srgbClr val="000000"/>
              </a:solidFill>
              <a:latin typeface="Arial" charset="0"/>
              <a:ea typeface="新細明體" charset="-120"/>
            </a:endParaRPr>
          </a:p>
        </p:txBody>
      </p:sp>
      <p:sp>
        <p:nvSpPr>
          <p:cNvPr id="90116" name="Text Box 8"/>
          <p:cNvSpPr txBox="1">
            <a:spLocks noChangeArrowheads="1"/>
          </p:cNvSpPr>
          <p:nvPr/>
        </p:nvSpPr>
        <p:spPr bwMode="auto">
          <a:xfrm>
            <a:off x="77031" y="331182"/>
            <a:ext cx="8989939" cy="1059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2600">
                <a:solidFill>
                  <a:srgbClr val="FFFF00"/>
                </a:solidFill>
                <a:latin typeface="Arial" charset="0"/>
                <a:ea typeface="新細明體" charset="-120"/>
                <a:cs typeface="Arial" charset="0"/>
              </a:rPr>
              <a:t>Dextromethorphan (DM) decreases high lipid diet-induced</a:t>
            </a:r>
          </a:p>
          <a:p>
            <a:pPr algn="ctr">
              <a:spcBef>
                <a:spcPct val="0"/>
              </a:spcBef>
              <a:buFontTx/>
              <a:buNone/>
            </a:pPr>
            <a:r>
              <a:rPr lang="en-US" altLang="zh-TW" sz="2600">
                <a:solidFill>
                  <a:srgbClr val="FFFF00"/>
                </a:solidFill>
                <a:latin typeface="Arial" charset="0"/>
                <a:ea typeface="新細明體" charset="-120"/>
                <a:cs typeface="Arial" charset="0"/>
              </a:rPr>
              <a:t> atherosclerotic lesion formation in apo-E-deficient mice</a:t>
            </a:r>
          </a:p>
        </p:txBody>
      </p:sp>
      <p:sp>
        <p:nvSpPr>
          <p:cNvPr id="90117" name="Rectangle 9"/>
          <p:cNvSpPr>
            <a:spLocks noChangeArrowheads="1"/>
          </p:cNvSpPr>
          <p:nvPr/>
        </p:nvSpPr>
        <p:spPr bwMode="auto">
          <a:xfrm>
            <a:off x="5676107" y="2211272"/>
            <a:ext cx="2653784" cy="237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endParaRPr lang="zh-TW" altLang="en-US" sz="2000" b="0">
              <a:solidFill>
                <a:srgbClr val="000000"/>
              </a:solidFill>
              <a:latin typeface="Arial" charset="0"/>
              <a:ea typeface="新細明體" charset="-120"/>
            </a:endParaRPr>
          </a:p>
        </p:txBody>
      </p:sp>
      <p:sp>
        <p:nvSpPr>
          <p:cNvPr id="90118" name="Rectangle 10"/>
          <p:cNvSpPr>
            <a:spLocks noChangeArrowheads="1"/>
          </p:cNvSpPr>
          <p:nvPr/>
        </p:nvSpPr>
        <p:spPr bwMode="auto">
          <a:xfrm>
            <a:off x="5765222" y="2978934"/>
            <a:ext cx="353435" cy="159986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endParaRPr lang="zh-TW" altLang="en-US" sz="2000" b="0">
              <a:solidFill>
                <a:srgbClr val="000000"/>
              </a:solidFill>
              <a:latin typeface="Arial" charset="0"/>
              <a:ea typeface="新細明體" charset="-120"/>
            </a:endParaRPr>
          </a:p>
        </p:txBody>
      </p:sp>
      <p:sp>
        <p:nvSpPr>
          <p:cNvPr id="90119" name="Freeform 11"/>
          <p:cNvSpPr>
            <a:spLocks/>
          </p:cNvSpPr>
          <p:nvPr/>
        </p:nvSpPr>
        <p:spPr bwMode="auto">
          <a:xfrm>
            <a:off x="5765222" y="2978934"/>
            <a:ext cx="351924" cy="1599860"/>
          </a:xfrm>
          <a:custGeom>
            <a:avLst/>
            <a:gdLst>
              <a:gd name="T0" fmla="*/ 0 w 239"/>
              <a:gd name="T1" fmla="*/ 2147483647 h 811"/>
              <a:gd name="T2" fmla="*/ 0 w 239"/>
              <a:gd name="T3" fmla="*/ 0 h 811"/>
              <a:gd name="T4" fmla="*/ 2147483647 w 239"/>
              <a:gd name="T5" fmla="*/ 0 h 811"/>
              <a:gd name="T6" fmla="*/ 2147483647 w 239"/>
              <a:gd name="T7" fmla="*/ 2147483647 h 811"/>
              <a:gd name="T8" fmla="*/ 0 60000 65536"/>
              <a:gd name="T9" fmla="*/ 0 60000 65536"/>
              <a:gd name="T10" fmla="*/ 0 60000 65536"/>
              <a:gd name="T11" fmla="*/ 0 60000 65536"/>
              <a:gd name="T12" fmla="*/ 0 w 239"/>
              <a:gd name="T13" fmla="*/ 0 h 811"/>
              <a:gd name="T14" fmla="*/ 239 w 239"/>
              <a:gd name="T15" fmla="*/ 811 h 811"/>
            </a:gdLst>
            <a:ahLst/>
            <a:cxnLst>
              <a:cxn ang="T8">
                <a:pos x="T0" y="T1"/>
              </a:cxn>
              <a:cxn ang="T9">
                <a:pos x="T2" y="T3"/>
              </a:cxn>
              <a:cxn ang="T10">
                <a:pos x="T4" y="T5"/>
              </a:cxn>
              <a:cxn ang="T11">
                <a:pos x="T6" y="T7"/>
              </a:cxn>
            </a:cxnLst>
            <a:rect l="T12" t="T13" r="T14" b="T15"/>
            <a:pathLst>
              <a:path w="239" h="811">
                <a:moveTo>
                  <a:pt x="0" y="811"/>
                </a:moveTo>
                <a:lnTo>
                  <a:pt x="0" y="0"/>
                </a:lnTo>
                <a:lnTo>
                  <a:pt x="239" y="0"/>
                </a:lnTo>
                <a:lnTo>
                  <a:pt x="239" y="811"/>
                </a:lnTo>
              </a:path>
            </a:pathLst>
          </a:custGeom>
          <a:noFill/>
          <a:ln w="3651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TW" altLang="en-US"/>
          </a:p>
        </p:txBody>
      </p:sp>
      <p:sp>
        <p:nvSpPr>
          <p:cNvPr id="90120" name="Freeform 12"/>
          <p:cNvSpPr>
            <a:spLocks/>
          </p:cNvSpPr>
          <p:nvPr/>
        </p:nvSpPr>
        <p:spPr bwMode="auto">
          <a:xfrm>
            <a:off x="5852826" y="2573025"/>
            <a:ext cx="178228" cy="1698"/>
          </a:xfrm>
          <a:custGeom>
            <a:avLst/>
            <a:gdLst>
              <a:gd name="T0" fmla="*/ 0 w 120"/>
              <a:gd name="T1" fmla="*/ 0 h 1587"/>
              <a:gd name="T2" fmla="*/ 2147483647 w 120"/>
              <a:gd name="T3" fmla="*/ 0 h 1587"/>
              <a:gd name="T4" fmla="*/ 0 w 120"/>
              <a:gd name="T5" fmla="*/ 0 h 1587"/>
              <a:gd name="T6" fmla="*/ 0 60000 65536"/>
              <a:gd name="T7" fmla="*/ 0 60000 65536"/>
              <a:gd name="T8" fmla="*/ 0 60000 65536"/>
              <a:gd name="T9" fmla="*/ 0 w 120"/>
              <a:gd name="T10" fmla="*/ 0 h 1587"/>
              <a:gd name="T11" fmla="*/ 120 w 120"/>
              <a:gd name="T12" fmla="*/ 1587 h 1587"/>
            </a:gdLst>
            <a:ahLst/>
            <a:cxnLst>
              <a:cxn ang="T6">
                <a:pos x="T0" y="T1"/>
              </a:cxn>
              <a:cxn ang="T7">
                <a:pos x="T2" y="T3"/>
              </a:cxn>
              <a:cxn ang="T8">
                <a:pos x="T4" y="T5"/>
              </a:cxn>
            </a:cxnLst>
            <a:rect l="T9" t="T10" r="T11" b="T12"/>
            <a:pathLst>
              <a:path w="120" h="1587">
                <a:moveTo>
                  <a:pt x="0" y="0"/>
                </a:moveTo>
                <a:lnTo>
                  <a:pt x="120" y="0"/>
                </a:lnTo>
                <a:lnTo>
                  <a:pt x="0" y="0"/>
                </a:lnTo>
              </a:path>
            </a:pathLst>
          </a:custGeom>
          <a:noFill/>
          <a:ln w="36513">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TW" altLang="en-US"/>
          </a:p>
        </p:txBody>
      </p:sp>
      <p:sp>
        <p:nvSpPr>
          <p:cNvPr id="90121" name="Line 13"/>
          <p:cNvSpPr>
            <a:spLocks noChangeShapeType="1"/>
          </p:cNvSpPr>
          <p:nvPr/>
        </p:nvSpPr>
        <p:spPr bwMode="auto">
          <a:xfrm>
            <a:off x="5941939" y="2573024"/>
            <a:ext cx="0" cy="405909"/>
          </a:xfrm>
          <a:prstGeom prst="line">
            <a:avLst/>
          </a:prstGeom>
          <a:noFill/>
          <a:ln w="36513">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90122" name="Rectangle 14"/>
          <p:cNvSpPr>
            <a:spLocks noChangeArrowheads="1"/>
          </p:cNvSpPr>
          <p:nvPr/>
        </p:nvSpPr>
        <p:spPr bwMode="auto">
          <a:xfrm>
            <a:off x="6295374" y="3245578"/>
            <a:ext cx="354946" cy="133321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endParaRPr lang="zh-TW" altLang="en-US" sz="2000" b="0">
              <a:solidFill>
                <a:srgbClr val="000000"/>
              </a:solidFill>
              <a:latin typeface="Arial" charset="0"/>
              <a:ea typeface="新細明體" charset="-120"/>
            </a:endParaRPr>
          </a:p>
        </p:txBody>
      </p:sp>
      <p:sp>
        <p:nvSpPr>
          <p:cNvPr id="90123" name="Freeform 15"/>
          <p:cNvSpPr>
            <a:spLocks/>
          </p:cNvSpPr>
          <p:nvPr/>
        </p:nvSpPr>
        <p:spPr bwMode="auto">
          <a:xfrm>
            <a:off x="6295374" y="3245578"/>
            <a:ext cx="351925" cy="1333216"/>
          </a:xfrm>
          <a:custGeom>
            <a:avLst/>
            <a:gdLst>
              <a:gd name="T0" fmla="*/ 0 w 239"/>
              <a:gd name="T1" fmla="*/ 2147483647 h 676"/>
              <a:gd name="T2" fmla="*/ 0 w 239"/>
              <a:gd name="T3" fmla="*/ 0 h 676"/>
              <a:gd name="T4" fmla="*/ 2147483647 w 239"/>
              <a:gd name="T5" fmla="*/ 0 h 676"/>
              <a:gd name="T6" fmla="*/ 2147483647 w 239"/>
              <a:gd name="T7" fmla="*/ 2147483647 h 676"/>
              <a:gd name="T8" fmla="*/ 0 60000 65536"/>
              <a:gd name="T9" fmla="*/ 0 60000 65536"/>
              <a:gd name="T10" fmla="*/ 0 60000 65536"/>
              <a:gd name="T11" fmla="*/ 0 60000 65536"/>
              <a:gd name="T12" fmla="*/ 0 w 239"/>
              <a:gd name="T13" fmla="*/ 0 h 676"/>
              <a:gd name="T14" fmla="*/ 239 w 239"/>
              <a:gd name="T15" fmla="*/ 676 h 676"/>
            </a:gdLst>
            <a:ahLst/>
            <a:cxnLst>
              <a:cxn ang="T8">
                <a:pos x="T0" y="T1"/>
              </a:cxn>
              <a:cxn ang="T9">
                <a:pos x="T2" y="T3"/>
              </a:cxn>
              <a:cxn ang="T10">
                <a:pos x="T4" y="T5"/>
              </a:cxn>
              <a:cxn ang="T11">
                <a:pos x="T6" y="T7"/>
              </a:cxn>
            </a:cxnLst>
            <a:rect l="T12" t="T13" r="T14" b="T15"/>
            <a:pathLst>
              <a:path w="239" h="676">
                <a:moveTo>
                  <a:pt x="0" y="676"/>
                </a:moveTo>
                <a:lnTo>
                  <a:pt x="0" y="0"/>
                </a:lnTo>
                <a:lnTo>
                  <a:pt x="239" y="0"/>
                </a:lnTo>
                <a:lnTo>
                  <a:pt x="239" y="676"/>
                </a:lnTo>
              </a:path>
            </a:pathLst>
          </a:custGeom>
          <a:noFill/>
          <a:ln w="3651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TW" altLang="en-US"/>
          </a:p>
        </p:txBody>
      </p:sp>
      <p:sp>
        <p:nvSpPr>
          <p:cNvPr id="90124" name="Freeform 16"/>
          <p:cNvSpPr>
            <a:spLocks/>
          </p:cNvSpPr>
          <p:nvPr/>
        </p:nvSpPr>
        <p:spPr bwMode="auto">
          <a:xfrm>
            <a:off x="6384489" y="2705497"/>
            <a:ext cx="176717" cy="1698"/>
          </a:xfrm>
          <a:custGeom>
            <a:avLst/>
            <a:gdLst>
              <a:gd name="T0" fmla="*/ 0 w 120"/>
              <a:gd name="T1" fmla="*/ 0 h 1587"/>
              <a:gd name="T2" fmla="*/ 2147483647 w 120"/>
              <a:gd name="T3" fmla="*/ 0 h 1587"/>
              <a:gd name="T4" fmla="*/ 0 w 120"/>
              <a:gd name="T5" fmla="*/ 0 h 1587"/>
              <a:gd name="T6" fmla="*/ 0 60000 65536"/>
              <a:gd name="T7" fmla="*/ 0 60000 65536"/>
              <a:gd name="T8" fmla="*/ 0 60000 65536"/>
              <a:gd name="T9" fmla="*/ 0 w 120"/>
              <a:gd name="T10" fmla="*/ 0 h 1587"/>
              <a:gd name="T11" fmla="*/ 120 w 120"/>
              <a:gd name="T12" fmla="*/ 1587 h 1587"/>
            </a:gdLst>
            <a:ahLst/>
            <a:cxnLst>
              <a:cxn ang="T6">
                <a:pos x="T0" y="T1"/>
              </a:cxn>
              <a:cxn ang="T7">
                <a:pos x="T2" y="T3"/>
              </a:cxn>
              <a:cxn ang="T8">
                <a:pos x="T4" y="T5"/>
              </a:cxn>
            </a:cxnLst>
            <a:rect l="T9" t="T10" r="T11" b="T12"/>
            <a:pathLst>
              <a:path w="120" h="1587">
                <a:moveTo>
                  <a:pt x="0" y="0"/>
                </a:moveTo>
                <a:lnTo>
                  <a:pt x="120" y="0"/>
                </a:lnTo>
                <a:lnTo>
                  <a:pt x="0" y="0"/>
                </a:lnTo>
              </a:path>
            </a:pathLst>
          </a:custGeom>
          <a:noFill/>
          <a:ln w="36513">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TW" altLang="en-US"/>
          </a:p>
        </p:txBody>
      </p:sp>
      <p:sp>
        <p:nvSpPr>
          <p:cNvPr id="90125" name="Line 17"/>
          <p:cNvSpPr>
            <a:spLocks noChangeShapeType="1"/>
          </p:cNvSpPr>
          <p:nvPr/>
        </p:nvSpPr>
        <p:spPr bwMode="auto">
          <a:xfrm>
            <a:off x="6472092" y="2705497"/>
            <a:ext cx="1510" cy="540080"/>
          </a:xfrm>
          <a:prstGeom prst="line">
            <a:avLst/>
          </a:prstGeom>
          <a:noFill/>
          <a:ln w="36513">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90126" name="Rectangle 18"/>
          <p:cNvSpPr>
            <a:spLocks noChangeArrowheads="1"/>
          </p:cNvSpPr>
          <p:nvPr/>
        </p:nvSpPr>
        <p:spPr bwMode="auto">
          <a:xfrm>
            <a:off x="6825527" y="3804339"/>
            <a:ext cx="353435" cy="77445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endParaRPr lang="zh-TW" altLang="en-US" sz="2000" b="0">
              <a:solidFill>
                <a:srgbClr val="000000"/>
              </a:solidFill>
              <a:latin typeface="Arial" charset="0"/>
              <a:ea typeface="新細明體" charset="-120"/>
            </a:endParaRPr>
          </a:p>
        </p:txBody>
      </p:sp>
      <p:sp>
        <p:nvSpPr>
          <p:cNvPr id="90127" name="Freeform 19"/>
          <p:cNvSpPr>
            <a:spLocks/>
          </p:cNvSpPr>
          <p:nvPr/>
        </p:nvSpPr>
        <p:spPr bwMode="auto">
          <a:xfrm>
            <a:off x="6825527" y="3804339"/>
            <a:ext cx="353435" cy="774455"/>
          </a:xfrm>
          <a:custGeom>
            <a:avLst/>
            <a:gdLst>
              <a:gd name="T0" fmla="*/ 0 w 239"/>
              <a:gd name="T1" fmla="*/ 2147483647 h 393"/>
              <a:gd name="T2" fmla="*/ 0 w 239"/>
              <a:gd name="T3" fmla="*/ 0 h 393"/>
              <a:gd name="T4" fmla="*/ 2147483647 w 239"/>
              <a:gd name="T5" fmla="*/ 0 h 393"/>
              <a:gd name="T6" fmla="*/ 2147483647 w 239"/>
              <a:gd name="T7" fmla="*/ 2147483647 h 393"/>
              <a:gd name="T8" fmla="*/ 0 60000 65536"/>
              <a:gd name="T9" fmla="*/ 0 60000 65536"/>
              <a:gd name="T10" fmla="*/ 0 60000 65536"/>
              <a:gd name="T11" fmla="*/ 0 60000 65536"/>
              <a:gd name="T12" fmla="*/ 0 w 239"/>
              <a:gd name="T13" fmla="*/ 0 h 393"/>
              <a:gd name="T14" fmla="*/ 239 w 239"/>
              <a:gd name="T15" fmla="*/ 393 h 393"/>
            </a:gdLst>
            <a:ahLst/>
            <a:cxnLst>
              <a:cxn ang="T8">
                <a:pos x="T0" y="T1"/>
              </a:cxn>
              <a:cxn ang="T9">
                <a:pos x="T2" y="T3"/>
              </a:cxn>
              <a:cxn ang="T10">
                <a:pos x="T4" y="T5"/>
              </a:cxn>
              <a:cxn ang="T11">
                <a:pos x="T6" y="T7"/>
              </a:cxn>
            </a:cxnLst>
            <a:rect l="T12" t="T13" r="T14" b="T15"/>
            <a:pathLst>
              <a:path w="239" h="393">
                <a:moveTo>
                  <a:pt x="0" y="393"/>
                </a:moveTo>
                <a:lnTo>
                  <a:pt x="0" y="0"/>
                </a:lnTo>
                <a:lnTo>
                  <a:pt x="239" y="0"/>
                </a:lnTo>
                <a:lnTo>
                  <a:pt x="239" y="393"/>
                </a:lnTo>
              </a:path>
            </a:pathLst>
          </a:custGeom>
          <a:noFill/>
          <a:ln w="3651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TW" altLang="en-US"/>
          </a:p>
        </p:txBody>
      </p:sp>
      <p:sp>
        <p:nvSpPr>
          <p:cNvPr id="90128" name="Freeform 20"/>
          <p:cNvSpPr>
            <a:spLocks/>
          </p:cNvSpPr>
          <p:nvPr/>
        </p:nvSpPr>
        <p:spPr bwMode="auto">
          <a:xfrm>
            <a:off x="6914640" y="3442588"/>
            <a:ext cx="176718" cy="1698"/>
          </a:xfrm>
          <a:custGeom>
            <a:avLst/>
            <a:gdLst>
              <a:gd name="T0" fmla="*/ 0 w 120"/>
              <a:gd name="T1" fmla="*/ 0 h 1587"/>
              <a:gd name="T2" fmla="*/ 2147483647 w 120"/>
              <a:gd name="T3" fmla="*/ 0 h 1587"/>
              <a:gd name="T4" fmla="*/ 0 w 120"/>
              <a:gd name="T5" fmla="*/ 0 h 1587"/>
              <a:gd name="T6" fmla="*/ 0 60000 65536"/>
              <a:gd name="T7" fmla="*/ 0 60000 65536"/>
              <a:gd name="T8" fmla="*/ 0 60000 65536"/>
              <a:gd name="T9" fmla="*/ 0 w 120"/>
              <a:gd name="T10" fmla="*/ 0 h 1587"/>
              <a:gd name="T11" fmla="*/ 120 w 120"/>
              <a:gd name="T12" fmla="*/ 1587 h 1587"/>
            </a:gdLst>
            <a:ahLst/>
            <a:cxnLst>
              <a:cxn ang="T6">
                <a:pos x="T0" y="T1"/>
              </a:cxn>
              <a:cxn ang="T7">
                <a:pos x="T2" y="T3"/>
              </a:cxn>
              <a:cxn ang="T8">
                <a:pos x="T4" y="T5"/>
              </a:cxn>
            </a:cxnLst>
            <a:rect l="T9" t="T10" r="T11" b="T12"/>
            <a:pathLst>
              <a:path w="120" h="1587">
                <a:moveTo>
                  <a:pt x="0" y="0"/>
                </a:moveTo>
                <a:lnTo>
                  <a:pt x="120" y="0"/>
                </a:lnTo>
                <a:lnTo>
                  <a:pt x="0" y="0"/>
                </a:lnTo>
              </a:path>
            </a:pathLst>
          </a:custGeom>
          <a:noFill/>
          <a:ln w="36513">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TW" altLang="en-US"/>
          </a:p>
        </p:txBody>
      </p:sp>
      <p:sp>
        <p:nvSpPr>
          <p:cNvPr id="90129" name="Line 21"/>
          <p:cNvSpPr>
            <a:spLocks noChangeShapeType="1"/>
          </p:cNvSpPr>
          <p:nvPr/>
        </p:nvSpPr>
        <p:spPr bwMode="auto">
          <a:xfrm>
            <a:off x="7003755" y="3442588"/>
            <a:ext cx="0" cy="361751"/>
          </a:xfrm>
          <a:prstGeom prst="line">
            <a:avLst/>
          </a:prstGeom>
          <a:noFill/>
          <a:ln w="36513">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90130" name="Rectangle 22"/>
          <p:cNvSpPr>
            <a:spLocks noChangeArrowheads="1"/>
          </p:cNvSpPr>
          <p:nvPr/>
        </p:nvSpPr>
        <p:spPr bwMode="auto">
          <a:xfrm>
            <a:off x="7357190" y="4106648"/>
            <a:ext cx="353435" cy="4721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endParaRPr lang="zh-TW" altLang="en-US" sz="2000" b="0">
              <a:solidFill>
                <a:srgbClr val="000000"/>
              </a:solidFill>
              <a:latin typeface="Arial" charset="0"/>
              <a:ea typeface="新細明體" charset="-120"/>
            </a:endParaRPr>
          </a:p>
        </p:txBody>
      </p:sp>
      <p:sp>
        <p:nvSpPr>
          <p:cNvPr id="90131" name="Freeform 23"/>
          <p:cNvSpPr>
            <a:spLocks/>
          </p:cNvSpPr>
          <p:nvPr/>
        </p:nvSpPr>
        <p:spPr bwMode="auto">
          <a:xfrm>
            <a:off x="7357190" y="4106648"/>
            <a:ext cx="351924" cy="472146"/>
          </a:xfrm>
          <a:custGeom>
            <a:avLst/>
            <a:gdLst>
              <a:gd name="T0" fmla="*/ 0 w 239"/>
              <a:gd name="T1" fmla="*/ 2147483647 h 240"/>
              <a:gd name="T2" fmla="*/ 0 w 239"/>
              <a:gd name="T3" fmla="*/ 0 h 240"/>
              <a:gd name="T4" fmla="*/ 2147483647 w 239"/>
              <a:gd name="T5" fmla="*/ 0 h 240"/>
              <a:gd name="T6" fmla="*/ 2147483647 w 239"/>
              <a:gd name="T7" fmla="*/ 2147483647 h 240"/>
              <a:gd name="T8" fmla="*/ 0 60000 65536"/>
              <a:gd name="T9" fmla="*/ 0 60000 65536"/>
              <a:gd name="T10" fmla="*/ 0 60000 65536"/>
              <a:gd name="T11" fmla="*/ 0 60000 65536"/>
              <a:gd name="T12" fmla="*/ 0 w 239"/>
              <a:gd name="T13" fmla="*/ 0 h 240"/>
              <a:gd name="T14" fmla="*/ 239 w 239"/>
              <a:gd name="T15" fmla="*/ 240 h 240"/>
            </a:gdLst>
            <a:ahLst/>
            <a:cxnLst>
              <a:cxn ang="T8">
                <a:pos x="T0" y="T1"/>
              </a:cxn>
              <a:cxn ang="T9">
                <a:pos x="T2" y="T3"/>
              </a:cxn>
              <a:cxn ang="T10">
                <a:pos x="T4" y="T5"/>
              </a:cxn>
              <a:cxn ang="T11">
                <a:pos x="T6" y="T7"/>
              </a:cxn>
            </a:cxnLst>
            <a:rect l="T12" t="T13" r="T14" b="T15"/>
            <a:pathLst>
              <a:path w="239" h="240">
                <a:moveTo>
                  <a:pt x="0" y="240"/>
                </a:moveTo>
                <a:lnTo>
                  <a:pt x="0" y="0"/>
                </a:lnTo>
                <a:lnTo>
                  <a:pt x="239" y="0"/>
                </a:lnTo>
                <a:lnTo>
                  <a:pt x="239" y="240"/>
                </a:lnTo>
              </a:path>
            </a:pathLst>
          </a:custGeom>
          <a:noFill/>
          <a:ln w="3651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TW" altLang="en-US"/>
          </a:p>
        </p:txBody>
      </p:sp>
      <p:sp>
        <p:nvSpPr>
          <p:cNvPr id="90132" name="Freeform 24"/>
          <p:cNvSpPr>
            <a:spLocks/>
          </p:cNvSpPr>
          <p:nvPr/>
        </p:nvSpPr>
        <p:spPr bwMode="auto">
          <a:xfrm>
            <a:off x="7444794" y="3916431"/>
            <a:ext cx="178228" cy="1699"/>
          </a:xfrm>
          <a:custGeom>
            <a:avLst/>
            <a:gdLst>
              <a:gd name="T0" fmla="*/ 0 w 120"/>
              <a:gd name="T1" fmla="*/ 0 h 1588"/>
              <a:gd name="T2" fmla="*/ 2147483647 w 120"/>
              <a:gd name="T3" fmla="*/ 0 h 1588"/>
              <a:gd name="T4" fmla="*/ 0 w 120"/>
              <a:gd name="T5" fmla="*/ 0 h 1588"/>
              <a:gd name="T6" fmla="*/ 0 60000 65536"/>
              <a:gd name="T7" fmla="*/ 0 60000 65536"/>
              <a:gd name="T8" fmla="*/ 0 60000 65536"/>
              <a:gd name="T9" fmla="*/ 0 w 120"/>
              <a:gd name="T10" fmla="*/ 0 h 1588"/>
              <a:gd name="T11" fmla="*/ 120 w 120"/>
              <a:gd name="T12" fmla="*/ 1588 h 1588"/>
            </a:gdLst>
            <a:ahLst/>
            <a:cxnLst>
              <a:cxn ang="T6">
                <a:pos x="T0" y="T1"/>
              </a:cxn>
              <a:cxn ang="T7">
                <a:pos x="T2" y="T3"/>
              </a:cxn>
              <a:cxn ang="T8">
                <a:pos x="T4" y="T5"/>
              </a:cxn>
            </a:cxnLst>
            <a:rect l="T9" t="T10" r="T11" b="T12"/>
            <a:pathLst>
              <a:path w="120" h="1588">
                <a:moveTo>
                  <a:pt x="0" y="0"/>
                </a:moveTo>
                <a:lnTo>
                  <a:pt x="120" y="0"/>
                </a:lnTo>
                <a:lnTo>
                  <a:pt x="0" y="0"/>
                </a:lnTo>
              </a:path>
            </a:pathLst>
          </a:custGeom>
          <a:noFill/>
          <a:ln w="36513">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TW" altLang="en-US"/>
          </a:p>
        </p:txBody>
      </p:sp>
      <p:sp>
        <p:nvSpPr>
          <p:cNvPr id="90133" name="Line 25"/>
          <p:cNvSpPr>
            <a:spLocks noChangeShapeType="1"/>
          </p:cNvSpPr>
          <p:nvPr/>
        </p:nvSpPr>
        <p:spPr bwMode="auto">
          <a:xfrm>
            <a:off x="7532397" y="3916431"/>
            <a:ext cx="1510" cy="190217"/>
          </a:xfrm>
          <a:prstGeom prst="line">
            <a:avLst/>
          </a:prstGeom>
          <a:noFill/>
          <a:ln w="36513">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90134" name="Rectangle 26"/>
          <p:cNvSpPr>
            <a:spLocks noChangeArrowheads="1"/>
          </p:cNvSpPr>
          <p:nvPr/>
        </p:nvSpPr>
        <p:spPr bwMode="auto">
          <a:xfrm>
            <a:off x="7887342" y="4145711"/>
            <a:ext cx="353435" cy="43308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endParaRPr lang="zh-TW" altLang="en-US" sz="2000" b="0">
              <a:solidFill>
                <a:srgbClr val="000000"/>
              </a:solidFill>
              <a:latin typeface="Arial" charset="0"/>
              <a:ea typeface="新細明體" charset="-120"/>
            </a:endParaRPr>
          </a:p>
        </p:txBody>
      </p:sp>
      <p:sp>
        <p:nvSpPr>
          <p:cNvPr id="90135" name="Freeform 27"/>
          <p:cNvSpPr>
            <a:spLocks/>
          </p:cNvSpPr>
          <p:nvPr/>
        </p:nvSpPr>
        <p:spPr bwMode="auto">
          <a:xfrm>
            <a:off x="7887342" y="4145711"/>
            <a:ext cx="351925" cy="433083"/>
          </a:xfrm>
          <a:custGeom>
            <a:avLst/>
            <a:gdLst>
              <a:gd name="T0" fmla="*/ 0 w 239"/>
              <a:gd name="T1" fmla="*/ 2147483647 h 220"/>
              <a:gd name="T2" fmla="*/ 0 w 239"/>
              <a:gd name="T3" fmla="*/ 0 h 220"/>
              <a:gd name="T4" fmla="*/ 2147483647 w 239"/>
              <a:gd name="T5" fmla="*/ 0 h 220"/>
              <a:gd name="T6" fmla="*/ 2147483647 w 239"/>
              <a:gd name="T7" fmla="*/ 2147483647 h 220"/>
              <a:gd name="T8" fmla="*/ 0 60000 65536"/>
              <a:gd name="T9" fmla="*/ 0 60000 65536"/>
              <a:gd name="T10" fmla="*/ 0 60000 65536"/>
              <a:gd name="T11" fmla="*/ 0 60000 65536"/>
              <a:gd name="T12" fmla="*/ 0 w 239"/>
              <a:gd name="T13" fmla="*/ 0 h 220"/>
              <a:gd name="T14" fmla="*/ 239 w 239"/>
              <a:gd name="T15" fmla="*/ 220 h 220"/>
            </a:gdLst>
            <a:ahLst/>
            <a:cxnLst>
              <a:cxn ang="T8">
                <a:pos x="T0" y="T1"/>
              </a:cxn>
              <a:cxn ang="T9">
                <a:pos x="T2" y="T3"/>
              </a:cxn>
              <a:cxn ang="T10">
                <a:pos x="T4" y="T5"/>
              </a:cxn>
              <a:cxn ang="T11">
                <a:pos x="T6" y="T7"/>
              </a:cxn>
            </a:cxnLst>
            <a:rect l="T12" t="T13" r="T14" b="T15"/>
            <a:pathLst>
              <a:path w="239" h="220">
                <a:moveTo>
                  <a:pt x="0" y="220"/>
                </a:moveTo>
                <a:lnTo>
                  <a:pt x="0" y="0"/>
                </a:lnTo>
                <a:lnTo>
                  <a:pt x="239" y="0"/>
                </a:lnTo>
                <a:lnTo>
                  <a:pt x="239" y="220"/>
                </a:lnTo>
              </a:path>
            </a:pathLst>
          </a:custGeom>
          <a:noFill/>
          <a:ln w="3651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TW" altLang="en-US"/>
          </a:p>
        </p:txBody>
      </p:sp>
      <p:sp>
        <p:nvSpPr>
          <p:cNvPr id="90136" name="Freeform 28"/>
          <p:cNvSpPr>
            <a:spLocks/>
          </p:cNvSpPr>
          <p:nvPr/>
        </p:nvSpPr>
        <p:spPr bwMode="auto">
          <a:xfrm>
            <a:off x="7976456" y="3804339"/>
            <a:ext cx="175207" cy="1699"/>
          </a:xfrm>
          <a:custGeom>
            <a:avLst/>
            <a:gdLst>
              <a:gd name="T0" fmla="*/ 0 w 120"/>
              <a:gd name="T1" fmla="*/ 0 h 1588"/>
              <a:gd name="T2" fmla="*/ 2147483647 w 120"/>
              <a:gd name="T3" fmla="*/ 0 h 1588"/>
              <a:gd name="T4" fmla="*/ 0 w 120"/>
              <a:gd name="T5" fmla="*/ 0 h 1588"/>
              <a:gd name="T6" fmla="*/ 0 60000 65536"/>
              <a:gd name="T7" fmla="*/ 0 60000 65536"/>
              <a:gd name="T8" fmla="*/ 0 60000 65536"/>
              <a:gd name="T9" fmla="*/ 0 w 120"/>
              <a:gd name="T10" fmla="*/ 0 h 1588"/>
              <a:gd name="T11" fmla="*/ 120 w 120"/>
              <a:gd name="T12" fmla="*/ 1588 h 1588"/>
            </a:gdLst>
            <a:ahLst/>
            <a:cxnLst>
              <a:cxn ang="T6">
                <a:pos x="T0" y="T1"/>
              </a:cxn>
              <a:cxn ang="T7">
                <a:pos x="T2" y="T3"/>
              </a:cxn>
              <a:cxn ang="T8">
                <a:pos x="T4" y="T5"/>
              </a:cxn>
            </a:cxnLst>
            <a:rect l="T9" t="T10" r="T11" b="T12"/>
            <a:pathLst>
              <a:path w="120" h="1588">
                <a:moveTo>
                  <a:pt x="0" y="0"/>
                </a:moveTo>
                <a:lnTo>
                  <a:pt x="120" y="0"/>
                </a:lnTo>
                <a:lnTo>
                  <a:pt x="0" y="0"/>
                </a:lnTo>
              </a:path>
            </a:pathLst>
          </a:custGeom>
          <a:noFill/>
          <a:ln w="36513">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TW" altLang="en-US"/>
          </a:p>
        </p:txBody>
      </p:sp>
      <p:sp>
        <p:nvSpPr>
          <p:cNvPr id="90137" name="Line 29"/>
          <p:cNvSpPr>
            <a:spLocks noChangeShapeType="1"/>
          </p:cNvSpPr>
          <p:nvPr/>
        </p:nvSpPr>
        <p:spPr bwMode="auto">
          <a:xfrm>
            <a:off x="8064060" y="3804339"/>
            <a:ext cx="1510" cy="341372"/>
          </a:xfrm>
          <a:prstGeom prst="line">
            <a:avLst/>
          </a:prstGeom>
          <a:noFill/>
          <a:ln w="36513">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90138" name="Line 30"/>
          <p:cNvSpPr>
            <a:spLocks noChangeShapeType="1"/>
          </p:cNvSpPr>
          <p:nvPr/>
        </p:nvSpPr>
        <p:spPr bwMode="auto">
          <a:xfrm>
            <a:off x="5676107" y="4578793"/>
            <a:ext cx="2653784" cy="1699"/>
          </a:xfrm>
          <a:prstGeom prst="line">
            <a:avLst/>
          </a:prstGeom>
          <a:noFill/>
          <a:ln w="36513">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90139" name="Line 31"/>
          <p:cNvSpPr>
            <a:spLocks noChangeShapeType="1"/>
          </p:cNvSpPr>
          <p:nvPr/>
        </p:nvSpPr>
        <p:spPr bwMode="auto">
          <a:xfrm>
            <a:off x="5941939" y="4578793"/>
            <a:ext cx="0" cy="69634"/>
          </a:xfrm>
          <a:prstGeom prst="line">
            <a:avLst/>
          </a:prstGeom>
          <a:noFill/>
          <a:ln w="36513">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90140" name="Rectangle 32"/>
          <p:cNvSpPr>
            <a:spLocks noChangeArrowheads="1"/>
          </p:cNvSpPr>
          <p:nvPr/>
        </p:nvSpPr>
        <p:spPr bwMode="auto">
          <a:xfrm>
            <a:off x="5775273" y="4651824"/>
            <a:ext cx="331822"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300">
                <a:solidFill>
                  <a:srgbClr val="FFFFFF"/>
                </a:solidFill>
                <a:latin typeface="Arial" charset="0"/>
                <a:ea typeface="新細明體" charset="-120"/>
              </a:rPr>
              <a:t>PBS</a:t>
            </a:r>
            <a:endParaRPr lang="en-US" altLang="zh-TW" sz="2000" b="0">
              <a:solidFill>
                <a:srgbClr val="FFFFFF"/>
              </a:solidFill>
              <a:latin typeface="Arial" charset="0"/>
              <a:ea typeface="新細明體" charset="-120"/>
            </a:endParaRPr>
          </a:p>
        </p:txBody>
      </p:sp>
      <p:sp>
        <p:nvSpPr>
          <p:cNvPr id="90141" name="Line 33"/>
          <p:cNvSpPr>
            <a:spLocks noChangeShapeType="1"/>
          </p:cNvSpPr>
          <p:nvPr/>
        </p:nvSpPr>
        <p:spPr bwMode="auto">
          <a:xfrm>
            <a:off x="6472092" y="4578793"/>
            <a:ext cx="1510" cy="69634"/>
          </a:xfrm>
          <a:prstGeom prst="line">
            <a:avLst/>
          </a:prstGeom>
          <a:noFill/>
          <a:ln w="36513">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90142" name="Rectangle 34"/>
          <p:cNvSpPr>
            <a:spLocks noChangeArrowheads="1"/>
          </p:cNvSpPr>
          <p:nvPr/>
        </p:nvSpPr>
        <p:spPr bwMode="auto">
          <a:xfrm>
            <a:off x="6425605" y="4651824"/>
            <a:ext cx="9297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300">
                <a:solidFill>
                  <a:srgbClr val="FFFFFF"/>
                </a:solidFill>
                <a:latin typeface="Arial" charset="0"/>
                <a:ea typeface="新細明體" charset="-120"/>
              </a:rPr>
              <a:t>5</a:t>
            </a:r>
            <a:endParaRPr lang="en-US" altLang="zh-TW" sz="2000" b="0">
              <a:solidFill>
                <a:srgbClr val="FFFFFF"/>
              </a:solidFill>
              <a:latin typeface="Arial" charset="0"/>
              <a:ea typeface="新細明體" charset="-120"/>
            </a:endParaRPr>
          </a:p>
        </p:txBody>
      </p:sp>
      <p:sp>
        <p:nvSpPr>
          <p:cNvPr id="90143" name="Line 35"/>
          <p:cNvSpPr>
            <a:spLocks noChangeShapeType="1"/>
          </p:cNvSpPr>
          <p:nvPr/>
        </p:nvSpPr>
        <p:spPr bwMode="auto">
          <a:xfrm>
            <a:off x="7003755" y="4578793"/>
            <a:ext cx="0" cy="69634"/>
          </a:xfrm>
          <a:prstGeom prst="line">
            <a:avLst/>
          </a:prstGeom>
          <a:noFill/>
          <a:ln w="36513">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90144" name="Rectangle 36"/>
          <p:cNvSpPr>
            <a:spLocks noChangeArrowheads="1"/>
          </p:cNvSpPr>
          <p:nvPr/>
        </p:nvSpPr>
        <p:spPr bwMode="auto">
          <a:xfrm>
            <a:off x="6912290" y="4651824"/>
            <a:ext cx="185949"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300">
                <a:solidFill>
                  <a:srgbClr val="FFFFFF"/>
                </a:solidFill>
                <a:latin typeface="Arial" charset="0"/>
                <a:ea typeface="新細明體" charset="-120"/>
              </a:rPr>
              <a:t>10</a:t>
            </a:r>
            <a:endParaRPr lang="en-US" altLang="zh-TW" sz="2000" b="0">
              <a:solidFill>
                <a:srgbClr val="FFFFFF"/>
              </a:solidFill>
              <a:latin typeface="Arial" charset="0"/>
              <a:ea typeface="新細明體" charset="-120"/>
            </a:endParaRPr>
          </a:p>
        </p:txBody>
      </p:sp>
      <p:sp>
        <p:nvSpPr>
          <p:cNvPr id="90145" name="Line 37"/>
          <p:cNvSpPr>
            <a:spLocks noChangeShapeType="1"/>
          </p:cNvSpPr>
          <p:nvPr/>
        </p:nvSpPr>
        <p:spPr bwMode="auto">
          <a:xfrm>
            <a:off x="7532397" y="4578793"/>
            <a:ext cx="1510" cy="69634"/>
          </a:xfrm>
          <a:prstGeom prst="line">
            <a:avLst/>
          </a:prstGeom>
          <a:noFill/>
          <a:ln w="36513">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90146" name="Rectangle 38"/>
          <p:cNvSpPr>
            <a:spLocks noChangeArrowheads="1"/>
          </p:cNvSpPr>
          <p:nvPr/>
        </p:nvSpPr>
        <p:spPr bwMode="auto">
          <a:xfrm>
            <a:off x="7442443" y="4651824"/>
            <a:ext cx="185949"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300">
                <a:solidFill>
                  <a:srgbClr val="FFFFFF"/>
                </a:solidFill>
                <a:latin typeface="Arial" charset="0"/>
                <a:ea typeface="新細明體" charset="-120"/>
              </a:rPr>
              <a:t>20</a:t>
            </a:r>
            <a:endParaRPr lang="en-US" altLang="zh-TW" sz="2000" b="0">
              <a:solidFill>
                <a:srgbClr val="FFFFFF"/>
              </a:solidFill>
              <a:latin typeface="Arial" charset="0"/>
              <a:ea typeface="新細明體" charset="-120"/>
            </a:endParaRPr>
          </a:p>
        </p:txBody>
      </p:sp>
      <p:sp>
        <p:nvSpPr>
          <p:cNvPr id="90147" name="Line 39"/>
          <p:cNvSpPr>
            <a:spLocks noChangeShapeType="1"/>
          </p:cNvSpPr>
          <p:nvPr/>
        </p:nvSpPr>
        <p:spPr bwMode="auto">
          <a:xfrm>
            <a:off x="8064060" y="4578793"/>
            <a:ext cx="1510" cy="69634"/>
          </a:xfrm>
          <a:prstGeom prst="line">
            <a:avLst/>
          </a:prstGeom>
          <a:noFill/>
          <a:ln w="36513">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90148" name="Rectangle 40"/>
          <p:cNvSpPr>
            <a:spLocks noChangeArrowheads="1"/>
          </p:cNvSpPr>
          <p:nvPr/>
        </p:nvSpPr>
        <p:spPr bwMode="auto">
          <a:xfrm>
            <a:off x="7971085" y="4651824"/>
            <a:ext cx="185949"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300">
                <a:solidFill>
                  <a:srgbClr val="FFFFFF"/>
                </a:solidFill>
                <a:latin typeface="Arial" charset="0"/>
                <a:ea typeface="新細明體" charset="-120"/>
              </a:rPr>
              <a:t>40</a:t>
            </a:r>
            <a:endParaRPr lang="en-US" altLang="zh-TW" sz="2000" b="0">
              <a:solidFill>
                <a:srgbClr val="FFFFFF"/>
              </a:solidFill>
              <a:latin typeface="Arial" charset="0"/>
              <a:ea typeface="新細明體" charset="-120"/>
            </a:endParaRPr>
          </a:p>
        </p:txBody>
      </p:sp>
      <p:sp>
        <p:nvSpPr>
          <p:cNvPr id="90149" name="Line 41"/>
          <p:cNvSpPr>
            <a:spLocks noChangeShapeType="1"/>
          </p:cNvSpPr>
          <p:nvPr/>
        </p:nvSpPr>
        <p:spPr bwMode="auto">
          <a:xfrm flipV="1">
            <a:off x="5676107" y="2211272"/>
            <a:ext cx="1511" cy="2367522"/>
          </a:xfrm>
          <a:prstGeom prst="line">
            <a:avLst/>
          </a:prstGeom>
          <a:noFill/>
          <a:ln w="36513">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90150" name="Line 42"/>
          <p:cNvSpPr>
            <a:spLocks noChangeShapeType="1"/>
          </p:cNvSpPr>
          <p:nvPr/>
        </p:nvSpPr>
        <p:spPr bwMode="auto">
          <a:xfrm flipH="1">
            <a:off x="5624754" y="4578793"/>
            <a:ext cx="51354" cy="1699"/>
          </a:xfrm>
          <a:prstGeom prst="line">
            <a:avLst/>
          </a:prstGeom>
          <a:noFill/>
          <a:ln w="36513">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90151" name="Rectangle 43"/>
          <p:cNvSpPr>
            <a:spLocks noChangeArrowheads="1"/>
          </p:cNvSpPr>
          <p:nvPr/>
        </p:nvSpPr>
        <p:spPr bwMode="auto">
          <a:xfrm>
            <a:off x="5489153" y="4473495"/>
            <a:ext cx="9297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300">
                <a:solidFill>
                  <a:srgbClr val="FFFFFF"/>
                </a:solidFill>
                <a:latin typeface="Arial" charset="0"/>
                <a:ea typeface="新細明體" charset="-120"/>
              </a:rPr>
              <a:t>0</a:t>
            </a:r>
            <a:endParaRPr lang="en-US" altLang="zh-TW" sz="2000" b="0">
              <a:solidFill>
                <a:srgbClr val="FFFFFF"/>
              </a:solidFill>
              <a:latin typeface="Arial" charset="0"/>
              <a:ea typeface="新細明體" charset="-120"/>
            </a:endParaRPr>
          </a:p>
        </p:txBody>
      </p:sp>
      <p:sp>
        <p:nvSpPr>
          <p:cNvPr id="90152" name="Line 44"/>
          <p:cNvSpPr>
            <a:spLocks noChangeShapeType="1"/>
          </p:cNvSpPr>
          <p:nvPr/>
        </p:nvSpPr>
        <p:spPr bwMode="auto">
          <a:xfrm flipH="1">
            <a:off x="5624754" y="4106648"/>
            <a:ext cx="51354" cy="1699"/>
          </a:xfrm>
          <a:prstGeom prst="line">
            <a:avLst/>
          </a:prstGeom>
          <a:noFill/>
          <a:ln w="36513">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90153" name="Rectangle 45"/>
          <p:cNvSpPr>
            <a:spLocks noChangeArrowheads="1"/>
          </p:cNvSpPr>
          <p:nvPr/>
        </p:nvSpPr>
        <p:spPr bwMode="auto">
          <a:xfrm>
            <a:off x="5489153" y="3999652"/>
            <a:ext cx="9297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300">
                <a:solidFill>
                  <a:srgbClr val="FFFFFF"/>
                </a:solidFill>
                <a:latin typeface="Arial" charset="0"/>
                <a:ea typeface="新細明體" charset="-120"/>
              </a:rPr>
              <a:t>5</a:t>
            </a:r>
            <a:endParaRPr lang="en-US" altLang="zh-TW" sz="2000" b="0">
              <a:solidFill>
                <a:srgbClr val="FFFFFF"/>
              </a:solidFill>
              <a:latin typeface="Arial" charset="0"/>
              <a:ea typeface="新細明體" charset="-120"/>
            </a:endParaRPr>
          </a:p>
        </p:txBody>
      </p:sp>
      <p:sp>
        <p:nvSpPr>
          <p:cNvPr id="90154" name="Line 46"/>
          <p:cNvSpPr>
            <a:spLocks noChangeShapeType="1"/>
          </p:cNvSpPr>
          <p:nvPr/>
        </p:nvSpPr>
        <p:spPr bwMode="auto">
          <a:xfrm flipH="1">
            <a:off x="5624754" y="3632805"/>
            <a:ext cx="51354" cy="1698"/>
          </a:xfrm>
          <a:prstGeom prst="line">
            <a:avLst/>
          </a:prstGeom>
          <a:noFill/>
          <a:ln w="36513">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90155" name="Rectangle 47"/>
          <p:cNvSpPr>
            <a:spLocks noChangeArrowheads="1"/>
          </p:cNvSpPr>
          <p:nvPr/>
        </p:nvSpPr>
        <p:spPr bwMode="auto">
          <a:xfrm>
            <a:off x="5403395" y="3525807"/>
            <a:ext cx="185949"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300">
                <a:solidFill>
                  <a:srgbClr val="FFFFFF"/>
                </a:solidFill>
                <a:latin typeface="Arial" charset="0"/>
                <a:ea typeface="新細明體" charset="-120"/>
              </a:rPr>
              <a:t>10</a:t>
            </a:r>
            <a:endParaRPr lang="en-US" altLang="zh-TW" sz="2000" b="0">
              <a:solidFill>
                <a:srgbClr val="FFFFFF"/>
              </a:solidFill>
              <a:latin typeface="Arial" charset="0"/>
              <a:ea typeface="新細明體" charset="-120"/>
            </a:endParaRPr>
          </a:p>
        </p:txBody>
      </p:sp>
      <p:sp>
        <p:nvSpPr>
          <p:cNvPr id="90156" name="Line 48"/>
          <p:cNvSpPr>
            <a:spLocks noChangeShapeType="1"/>
          </p:cNvSpPr>
          <p:nvPr/>
        </p:nvSpPr>
        <p:spPr bwMode="auto">
          <a:xfrm flipH="1">
            <a:off x="5624754" y="3158960"/>
            <a:ext cx="51354" cy="1699"/>
          </a:xfrm>
          <a:prstGeom prst="line">
            <a:avLst/>
          </a:prstGeom>
          <a:noFill/>
          <a:ln w="36513">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90157" name="Rectangle 49"/>
          <p:cNvSpPr>
            <a:spLocks noChangeArrowheads="1"/>
          </p:cNvSpPr>
          <p:nvPr/>
        </p:nvSpPr>
        <p:spPr bwMode="auto">
          <a:xfrm>
            <a:off x="5403395" y="3051964"/>
            <a:ext cx="185949"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300">
                <a:solidFill>
                  <a:srgbClr val="FFFFFF"/>
                </a:solidFill>
                <a:latin typeface="Arial" charset="0"/>
                <a:ea typeface="新細明體" charset="-120"/>
              </a:rPr>
              <a:t>15</a:t>
            </a:r>
            <a:endParaRPr lang="en-US" altLang="zh-TW" sz="2000" b="0">
              <a:solidFill>
                <a:srgbClr val="FFFFFF"/>
              </a:solidFill>
              <a:latin typeface="Arial" charset="0"/>
              <a:ea typeface="新細明體" charset="-120"/>
            </a:endParaRPr>
          </a:p>
        </p:txBody>
      </p:sp>
      <p:sp>
        <p:nvSpPr>
          <p:cNvPr id="90158" name="Line 50"/>
          <p:cNvSpPr>
            <a:spLocks noChangeShapeType="1"/>
          </p:cNvSpPr>
          <p:nvPr/>
        </p:nvSpPr>
        <p:spPr bwMode="auto">
          <a:xfrm flipH="1">
            <a:off x="5624754" y="2685117"/>
            <a:ext cx="51354" cy="1698"/>
          </a:xfrm>
          <a:prstGeom prst="line">
            <a:avLst/>
          </a:prstGeom>
          <a:noFill/>
          <a:ln w="36513">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90159" name="Rectangle 51"/>
          <p:cNvSpPr>
            <a:spLocks noChangeArrowheads="1"/>
          </p:cNvSpPr>
          <p:nvPr/>
        </p:nvSpPr>
        <p:spPr bwMode="auto">
          <a:xfrm>
            <a:off x="5403395" y="2578119"/>
            <a:ext cx="185949"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300">
                <a:solidFill>
                  <a:srgbClr val="FFFFFF"/>
                </a:solidFill>
                <a:latin typeface="Arial" charset="0"/>
                <a:ea typeface="新細明體" charset="-120"/>
              </a:rPr>
              <a:t>20</a:t>
            </a:r>
            <a:endParaRPr lang="en-US" altLang="zh-TW" sz="2000" b="0">
              <a:solidFill>
                <a:srgbClr val="FFFFFF"/>
              </a:solidFill>
              <a:latin typeface="Arial" charset="0"/>
              <a:ea typeface="新細明體" charset="-120"/>
            </a:endParaRPr>
          </a:p>
        </p:txBody>
      </p:sp>
      <p:sp>
        <p:nvSpPr>
          <p:cNvPr id="90160" name="Line 52"/>
          <p:cNvSpPr>
            <a:spLocks noChangeShapeType="1"/>
          </p:cNvSpPr>
          <p:nvPr/>
        </p:nvSpPr>
        <p:spPr bwMode="auto">
          <a:xfrm flipH="1">
            <a:off x="5624754" y="2211272"/>
            <a:ext cx="51354" cy="1699"/>
          </a:xfrm>
          <a:prstGeom prst="line">
            <a:avLst/>
          </a:prstGeom>
          <a:noFill/>
          <a:ln w="365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90161" name="Rectangle 53"/>
          <p:cNvSpPr>
            <a:spLocks noChangeArrowheads="1"/>
          </p:cNvSpPr>
          <p:nvPr/>
        </p:nvSpPr>
        <p:spPr bwMode="auto">
          <a:xfrm>
            <a:off x="5403395" y="2104276"/>
            <a:ext cx="185949"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300">
                <a:solidFill>
                  <a:srgbClr val="FFFFFF"/>
                </a:solidFill>
                <a:latin typeface="Arial" charset="0"/>
                <a:ea typeface="新細明體" charset="-120"/>
              </a:rPr>
              <a:t>25</a:t>
            </a:r>
            <a:endParaRPr lang="en-US" altLang="zh-TW" sz="2000" b="0">
              <a:solidFill>
                <a:srgbClr val="FFFFFF"/>
              </a:solidFill>
              <a:latin typeface="Arial" charset="0"/>
              <a:ea typeface="新細明體" charset="-120"/>
            </a:endParaRPr>
          </a:p>
        </p:txBody>
      </p:sp>
      <p:sp>
        <p:nvSpPr>
          <p:cNvPr id="90162" name="Line 54"/>
          <p:cNvSpPr>
            <a:spLocks noChangeShapeType="1"/>
          </p:cNvSpPr>
          <p:nvPr/>
        </p:nvSpPr>
        <p:spPr bwMode="auto">
          <a:xfrm>
            <a:off x="6324072" y="4938847"/>
            <a:ext cx="1966549" cy="1699"/>
          </a:xfrm>
          <a:prstGeom prst="line">
            <a:avLst/>
          </a:prstGeom>
          <a:noFill/>
          <a:ln w="36513">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90163" name="Rectangle 55"/>
          <p:cNvSpPr>
            <a:spLocks noChangeArrowheads="1"/>
          </p:cNvSpPr>
          <p:nvPr/>
        </p:nvSpPr>
        <p:spPr bwMode="auto">
          <a:xfrm>
            <a:off x="7901149" y="3454476"/>
            <a:ext cx="4488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400" b="0">
                <a:solidFill>
                  <a:srgbClr val="FFFFFF"/>
                </a:solidFill>
                <a:latin typeface="Times New Roman" pitchFamily="18" charset="0"/>
                <a:ea typeface="新細明體" charset="-120"/>
              </a:rPr>
              <a:t> </a:t>
            </a:r>
            <a:endParaRPr lang="en-US" altLang="zh-TW" sz="2000" b="0">
              <a:solidFill>
                <a:srgbClr val="FFFFFF"/>
              </a:solidFill>
              <a:latin typeface="Arial" charset="0"/>
              <a:ea typeface="新細明體" charset="-120"/>
            </a:endParaRPr>
          </a:p>
        </p:txBody>
      </p:sp>
      <p:sp>
        <p:nvSpPr>
          <p:cNvPr id="90164" name="Rectangle 56"/>
          <p:cNvSpPr>
            <a:spLocks noChangeArrowheads="1"/>
          </p:cNvSpPr>
          <p:nvPr/>
        </p:nvSpPr>
        <p:spPr bwMode="auto">
          <a:xfrm>
            <a:off x="7976514" y="3510523"/>
            <a:ext cx="10259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600">
                <a:solidFill>
                  <a:srgbClr val="FFFFFF"/>
                </a:solidFill>
                <a:latin typeface="Times New Roman" pitchFamily="18" charset="0"/>
                <a:ea typeface="新細明體" charset="-120"/>
              </a:rPr>
              <a:t>*</a:t>
            </a:r>
            <a:endParaRPr lang="en-US" altLang="zh-TW" sz="2000" b="0">
              <a:solidFill>
                <a:srgbClr val="FFFFFF"/>
              </a:solidFill>
              <a:latin typeface="Arial" charset="0"/>
              <a:ea typeface="新細明體" charset="-120"/>
            </a:endParaRPr>
          </a:p>
        </p:txBody>
      </p:sp>
      <p:sp>
        <p:nvSpPr>
          <p:cNvPr id="90165" name="Rectangle 57"/>
          <p:cNvSpPr>
            <a:spLocks noChangeArrowheads="1"/>
          </p:cNvSpPr>
          <p:nvPr/>
        </p:nvSpPr>
        <p:spPr bwMode="auto">
          <a:xfrm>
            <a:off x="8242224" y="3493538"/>
            <a:ext cx="5450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700">
                <a:solidFill>
                  <a:srgbClr val="FFFFFF"/>
                </a:solidFill>
                <a:latin typeface="Times New Roman" pitchFamily="18" charset="0"/>
                <a:ea typeface="新細明體" charset="-120"/>
              </a:rPr>
              <a:t> </a:t>
            </a:r>
            <a:endParaRPr lang="en-US" altLang="zh-TW" sz="2000" b="0">
              <a:solidFill>
                <a:srgbClr val="FFFFFF"/>
              </a:solidFill>
              <a:latin typeface="Arial" charset="0"/>
              <a:ea typeface="新細明體" charset="-120"/>
            </a:endParaRPr>
          </a:p>
        </p:txBody>
      </p:sp>
      <p:sp>
        <p:nvSpPr>
          <p:cNvPr id="90166" name="Rectangle 58"/>
          <p:cNvSpPr>
            <a:spLocks noChangeArrowheads="1"/>
          </p:cNvSpPr>
          <p:nvPr/>
        </p:nvSpPr>
        <p:spPr bwMode="auto">
          <a:xfrm>
            <a:off x="7360424" y="3573362"/>
            <a:ext cx="4488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400" b="0">
                <a:solidFill>
                  <a:srgbClr val="FFFFFF"/>
                </a:solidFill>
                <a:latin typeface="Times New Roman" pitchFamily="18" charset="0"/>
                <a:ea typeface="新細明體" charset="-120"/>
              </a:rPr>
              <a:t> </a:t>
            </a:r>
            <a:endParaRPr lang="en-US" altLang="zh-TW" sz="2000" b="0">
              <a:solidFill>
                <a:srgbClr val="FFFFFF"/>
              </a:solidFill>
              <a:latin typeface="Arial" charset="0"/>
              <a:ea typeface="新細明體" charset="-120"/>
            </a:endParaRPr>
          </a:p>
        </p:txBody>
      </p:sp>
      <p:sp>
        <p:nvSpPr>
          <p:cNvPr id="90167" name="Rectangle 59"/>
          <p:cNvSpPr>
            <a:spLocks noChangeArrowheads="1"/>
          </p:cNvSpPr>
          <p:nvPr/>
        </p:nvSpPr>
        <p:spPr bwMode="auto">
          <a:xfrm>
            <a:off x="7469018" y="3592044"/>
            <a:ext cx="10259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600">
                <a:solidFill>
                  <a:srgbClr val="FFFFFF"/>
                </a:solidFill>
                <a:latin typeface="Times New Roman" pitchFamily="18" charset="0"/>
                <a:ea typeface="新細明體" charset="-120"/>
              </a:rPr>
              <a:t>*</a:t>
            </a:r>
            <a:endParaRPr lang="en-US" altLang="zh-TW" sz="2000" b="0">
              <a:solidFill>
                <a:srgbClr val="FFFFFF"/>
              </a:solidFill>
              <a:latin typeface="Arial" charset="0"/>
              <a:ea typeface="新細明體" charset="-120"/>
            </a:endParaRPr>
          </a:p>
        </p:txBody>
      </p:sp>
      <p:sp>
        <p:nvSpPr>
          <p:cNvPr id="90168" name="Rectangle 60"/>
          <p:cNvSpPr>
            <a:spLocks noChangeArrowheads="1"/>
          </p:cNvSpPr>
          <p:nvPr/>
        </p:nvSpPr>
        <p:spPr bwMode="auto">
          <a:xfrm>
            <a:off x="7703010" y="3612424"/>
            <a:ext cx="5450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700">
                <a:solidFill>
                  <a:srgbClr val="FFFFFF"/>
                </a:solidFill>
                <a:latin typeface="Times New Roman" pitchFamily="18" charset="0"/>
                <a:ea typeface="新細明體" charset="-120"/>
              </a:rPr>
              <a:t> </a:t>
            </a:r>
            <a:endParaRPr lang="en-US" altLang="zh-TW" sz="2000" b="0">
              <a:solidFill>
                <a:srgbClr val="FFFFFF"/>
              </a:solidFill>
              <a:latin typeface="Arial" charset="0"/>
              <a:ea typeface="新細明體" charset="-120"/>
            </a:endParaRPr>
          </a:p>
        </p:txBody>
      </p:sp>
      <p:sp>
        <p:nvSpPr>
          <p:cNvPr id="90169" name="Rectangle 61"/>
          <p:cNvSpPr>
            <a:spLocks noChangeArrowheads="1"/>
          </p:cNvSpPr>
          <p:nvPr/>
        </p:nvSpPr>
        <p:spPr bwMode="auto">
          <a:xfrm>
            <a:off x="6821209" y="3099518"/>
            <a:ext cx="4488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400" b="0">
                <a:solidFill>
                  <a:srgbClr val="FFFFFF"/>
                </a:solidFill>
                <a:latin typeface="Times New Roman" pitchFamily="18" charset="0"/>
                <a:ea typeface="新細明體" charset="-120"/>
              </a:rPr>
              <a:t> </a:t>
            </a:r>
            <a:endParaRPr lang="en-US" altLang="zh-TW" sz="2000" b="0">
              <a:solidFill>
                <a:srgbClr val="FFFFFF"/>
              </a:solidFill>
              <a:latin typeface="Arial" charset="0"/>
              <a:ea typeface="新細明體" charset="-120"/>
            </a:endParaRPr>
          </a:p>
        </p:txBody>
      </p:sp>
      <p:sp>
        <p:nvSpPr>
          <p:cNvPr id="90170" name="Rectangle 62"/>
          <p:cNvSpPr>
            <a:spLocks noChangeArrowheads="1"/>
          </p:cNvSpPr>
          <p:nvPr/>
        </p:nvSpPr>
        <p:spPr bwMode="auto">
          <a:xfrm>
            <a:off x="6961521" y="3102915"/>
            <a:ext cx="10259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600">
                <a:solidFill>
                  <a:srgbClr val="FFFFFF"/>
                </a:solidFill>
                <a:latin typeface="Times New Roman" pitchFamily="18" charset="0"/>
                <a:ea typeface="新細明體" charset="-120"/>
              </a:rPr>
              <a:t>*</a:t>
            </a:r>
            <a:endParaRPr lang="en-US" altLang="zh-TW" sz="2000" b="0">
              <a:solidFill>
                <a:srgbClr val="FFFFFF"/>
              </a:solidFill>
              <a:latin typeface="Arial" charset="0"/>
              <a:ea typeface="新細明體" charset="-120"/>
            </a:endParaRPr>
          </a:p>
        </p:txBody>
      </p:sp>
      <p:sp>
        <p:nvSpPr>
          <p:cNvPr id="90171" name="Rectangle 63"/>
          <p:cNvSpPr>
            <a:spLocks noChangeArrowheads="1"/>
          </p:cNvSpPr>
          <p:nvPr/>
        </p:nvSpPr>
        <p:spPr bwMode="auto">
          <a:xfrm>
            <a:off x="7162284" y="3138580"/>
            <a:ext cx="5450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700">
                <a:solidFill>
                  <a:srgbClr val="FFFFFF"/>
                </a:solidFill>
                <a:latin typeface="Times New Roman" pitchFamily="18" charset="0"/>
                <a:ea typeface="新細明體" charset="-120"/>
              </a:rPr>
              <a:t> </a:t>
            </a:r>
            <a:endParaRPr lang="en-US" altLang="zh-TW" sz="2000" b="0">
              <a:solidFill>
                <a:srgbClr val="FFFFFF"/>
              </a:solidFill>
              <a:latin typeface="Arial" charset="0"/>
              <a:ea typeface="新細明體" charset="-120"/>
            </a:endParaRPr>
          </a:p>
        </p:txBody>
      </p:sp>
      <p:sp>
        <p:nvSpPr>
          <p:cNvPr id="90172" name="Rectangle 64"/>
          <p:cNvSpPr>
            <a:spLocks noChangeArrowheads="1"/>
          </p:cNvSpPr>
          <p:nvPr/>
        </p:nvSpPr>
        <p:spPr bwMode="auto">
          <a:xfrm>
            <a:off x="6175476" y="5061129"/>
            <a:ext cx="174567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500">
                <a:solidFill>
                  <a:srgbClr val="FFFFFF"/>
                </a:solidFill>
                <a:latin typeface="Arial" charset="0"/>
                <a:ea typeface="新細明體" charset="-120"/>
              </a:rPr>
              <a:t>              DM (mg/kg)</a:t>
            </a:r>
            <a:endParaRPr lang="en-US" altLang="zh-TW" sz="2000" b="0">
              <a:solidFill>
                <a:srgbClr val="FFFFFF"/>
              </a:solidFill>
              <a:latin typeface="Arial" charset="0"/>
              <a:ea typeface="新細明體" charset="-120"/>
            </a:endParaRPr>
          </a:p>
        </p:txBody>
      </p:sp>
      <p:sp>
        <p:nvSpPr>
          <p:cNvPr id="90173" name="Rectangle 65"/>
          <p:cNvSpPr>
            <a:spLocks noChangeArrowheads="1"/>
          </p:cNvSpPr>
          <p:nvPr/>
        </p:nvSpPr>
        <p:spPr bwMode="auto">
          <a:xfrm rot="-5400000">
            <a:off x="4580271" y="3088551"/>
            <a:ext cx="13609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500">
                <a:solidFill>
                  <a:srgbClr val="FFFFFF"/>
                </a:solidFill>
                <a:latin typeface="Arial" charset="0"/>
                <a:ea typeface="新細明體" charset="-120"/>
              </a:rPr>
              <a:t>Lesion area (%)</a:t>
            </a:r>
            <a:endParaRPr lang="en-US" altLang="zh-TW" sz="2000" b="0">
              <a:solidFill>
                <a:srgbClr val="FFFFFF"/>
              </a:solidFill>
              <a:latin typeface="Arial" charset="0"/>
              <a:ea typeface="新細明體" charset="-120"/>
            </a:endParaRPr>
          </a:p>
        </p:txBody>
      </p:sp>
      <p:sp>
        <p:nvSpPr>
          <p:cNvPr id="90174" name="Rectangle 66"/>
          <p:cNvSpPr>
            <a:spLocks noChangeArrowheads="1"/>
          </p:cNvSpPr>
          <p:nvPr/>
        </p:nvSpPr>
        <p:spPr bwMode="auto">
          <a:xfrm>
            <a:off x="518574" y="1717048"/>
            <a:ext cx="7617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kumimoji="1" lang="en-US" altLang="zh-TW" sz="1400">
                <a:solidFill>
                  <a:srgbClr val="000000"/>
                </a:solidFill>
                <a:latin typeface="Arial" charset="0"/>
                <a:ea typeface="新細明體" charset="-120"/>
              </a:rPr>
              <a:t>Control</a:t>
            </a:r>
          </a:p>
        </p:txBody>
      </p:sp>
      <p:sp>
        <p:nvSpPr>
          <p:cNvPr id="90175" name="Rectangle 67"/>
          <p:cNvSpPr>
            <a:spLocks noChangeArrowheads="1"/>
          </p:cNvSpPr>
          <p:nvPr/>
        </p:nvSpPr>
        <p:spPr bwMode="auto">
          <a:xfrm>
            <a:off x="2738291" y="1635527"/>
            <a:ext cx="140936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eaLnBrk="1" hangingPunct="1">
              <a:spcBef>
                <a:spcPct val="0"/>
              </a:spcBef>
              <a:buFontTx/>
              <a:buNone/>
            </a:pPr>
            <a:r>
              <a:rPr kumimoji="1" lang="en-US" altLang="zh-TW" sz="1400">
                <a:solidFill>
                  <a:srgbClr val="000000"/>
                </a:solidFill>
                <a:latin typeface="Arial" charset="0"/>
                <a:ea typeface="新細明體" charset="-120"/>
              </a:rPr>
              <a:t>DM(10mg/kg)</a:t>
            </a:r>
            <a:r>
              <a:rPr kumimoji="1" lang="en-US" altLang="zh-TW" sz="2000">
                <a:solidFill>
                  <a:srgbClr val="000000"/>
                </a:solidFill>
                <a:latin typeface="Arial" charset="0"/>
                <a:ea typeface="新細明體" charset="-120"/>
              </a:rPr>
              <a:t> </a:t>
            </a:r>
            <a:r>
              <a:rPr kumimoji="1" lang="en-US" altLang="zh-TW" sz="2000" b="0">
                <a:solidFill>
                  <a:srgbClr val="000000"/>
                </a:solidFill>
                <a:latin typeface="Arial" charset="0"/>
                <a:ea typeface="新細明體" charset="-120"/>
              </a:rPr>
              <a:t> </a:t>
            </a:r>
          </a:p>
        </p:txBody>
      </p:sp>
      <p:sp>
        <p:nvSpPr>
          <p:cNvPr id="90176" name="Rectangle 68"/>
          <p:cNvSpPr>
            <a:spLocks noChangeArrowheads="1"/>
          </p:cNvSpPr>
          <p:nvPr/>
        </p:nvSpPr>
        <p:spPr bwMode="auto">
          <a:xfrm>
            <a:off x="420947" y="4733345"/>
            <a:ext cx="131799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kumimoji="1" lang="en-US" altLang="zh-TW" sz="1400">
                <a:solidFill>
                  <a:srgbClr val="000000"/>
                </a:solidFill>
                <a:latin typeface="Arial" charset="0"/>
                <a:ea typeface="新細明體" charset="-120"/>
              </a:rPr>
              <a:t>DM(20 mg/kg)</a:t>
            </a:r>
          </a:p>
        </p:txBody>
      </p:sp>
      <p:sp>
        <p:nvSpPr>
          <p:cNvPr id="90177" name="Rectangle 69"/>
          <p:cNvSpPr>
            <a:spLocks noChangeArrowheads="1"/>
          </p:cNvSpPr>
          <p:nvPr/>
        </p:nvSpPr>
        <p:spPr bwMode="auto">
          <a:xfrm>
            <a:off x="2740931" y="4733345"/>
            <a:ext cx="131799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kumimoji="1" lang="en-US" altLang="zh-TW" sz="1400">
                <a:solidFill>
                  <a:srgbClr val="000000"/>
                </a:solidFill>
                <a:latin typeface="Arial" charset="0"/>
                <a:ea typeface="新細明體" charset="-120"/>
              </a:rPr>
              <a:t>DM(40 mg/kg)</a:t>
            </a:r>
          </a:p>
        </p:txBody>
      </p:sp>
      <p:sp>
        <p:nvSpPr>
          <p:cNvPr id="90178" name="Text Box 70"/>
          <p:cNvSpPr txBox="1">
            <a:spLocks noChangeArrowheads="1"/>
          </p:cNvSpPr>
          <p:nvPr/>
        </p:nvSpPr>
        <p:spPr bwMode="auto">
          <a:xfrm>
            <a:off x="6895932" y="6037690"/>
            <a:ext cx="142699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ctr">
              <a:spcBef>
                <a:spcPct val="0"/>
              </a:spcBef>
              <a:buFontTx/>
              <a:buNone/>
            </a:pPr>
            <a:r>
              <a:rPr lang="en-US" altLang="zh-TW" sz="1400" b="0" i="1">
                <a:latin typeface="Arial" charset="0"/>
                <a:ea typeface="新細明體" charset="-120"/>
              </a:rPr>
              <a:t>(Liu et al. 2009)</a:t>
            </a:r>
          </a:p>
        </p:txBody>
      </p:sp>
      <p:sp>
        <p:nvSpPr>
          <p:cNvPr id="71" name="投影片編號版面配置區 70"/>
          <p:cNvSpPr>
            <a:spLocks noGrp="1"/>
          </p:cNvSpPr>
          <p:nvPr>
            <p:ph type="sldNum" sz="quarter" idx="12"/>
          </p:nvPr>
        </p:nvSpPr>
        <p:spPr/>
        <p:txBody>
          <a:bodyPr/>
          <a:lstStyle/>
          <a:p>
            <a:pPr>
              <a:defRPr/>
            </a:pPr>
            <a:fld id="{F2A1030C-EF82-4F1F-BA71-DF56B424E606}" type="slidenum">
              <a:rPr lang="zh-TW" altLang="en-US" smtClean="0"/>
              <a:pPr>
                <a:defRPr/>
              </a:pPr>
              <a:t>41</a:t>
            </a:fld>
            <a:endParaRPr lang="en-US" altLang="zh-TW"/>
          </a:p>
        </p:txBody>
      </p:sp>
    </p:spTree>
    <p:extLst>
      <p:ext uri="{BB962C8B-B14F-4D97-AF65-F5344CB8AC3E}">
        <p14:creationId xmlns:p14="http://schemas.microsoft.com/office/powerpoint/2010/main" xmlns="" val="244648559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標題 1"/>
          <p:cNvSpPr>
            <a:spLocks noGrp="1"/>
          </p:cNvSpPr>
          <p:nvPr>
            <p:ph type="title"/>
          </p:nvPr>
        </p:nvSpPr>
        <p:spPr>
          <a:xfrm>
            <a:off x="457653" y="249660"/>
            <a:ext cx="8228694" cy="896737"/>
          </a:xfrm>
        </p:spPr>
        <p:txBody>
          <a:bodyPr/>
          <a:lstStyle/>
          <a:p>
            <a:r>
              <a:rPr lang="en-US" altLang="zh-TW" smtClean="0"/>
              <a:t>Conclusions</a:t>
            </a:r>
            <a:endParaRPr lang="zh-TW" altLang="en-US" smtClean="0"/>
          </a:p>
        </p:txBody>
      </p:sp>
      <p:sp>
        <p:nvSpPr>
          <p:cNvPr id="60419" name="內容版面配置區 2"/>
          <p:cNvSpPr>
            <a:spLocks noGrp="1"/>
          </p:cNvSpPr>
          <p:nvPr>
            <p:ph idx="1"/>
          </p:nvPr>
        </p:nvSpPr>
        <p:spPr>
          <a:xfrm>
            <a:off x="0" y="1390962"/>
            <a:ext cx="9356968" cy="5135857"/>
          </a:xfrm>
        </p:spPr>
        <p:txBody>
          <a:bodyPr/>
          <a:lstStyle/>
          <a:p>
            <a:pPr>
              <a:lnSpc>
                <a:spcPct val="200000"/>
              </a:lnSpc>
              <a:defRPr/>
            </a:pPr>
            <a:r>
              <a:rPr lang="en-US" altLang="zh-TW" sz="2800" dirty="0" smtClean="0"/>
              <a:t>Regulating over-inflammation and/or autoimmune </a:t>
            </a:r>
          </a:p>
          <a:p>
            <a:pPr marL="0" indent="0">
              <a:lnSpc>
                <a:spcPct val="200000"/>
              </a:lnSpc>
              <a:buFont typeface="Arial" charset="0"/>
              <a:buNone/>
              <a:defRPr/>
            </a:pPr>
            <a:r>
              <a:rPr lang="en-US" altLang="zh-TW" sz="2800" dirty="0"/>
              <a:t> </a:t>
            </a:r>
            <a:r>
              <a:rPr lang="en-US" altLang="zh-TW" sz="2800" dirty="0" smtClean="0"/>
              <a:t>   effectiveness from central to peripheral</a:t>
            </a:r>
          </a:p>
          <a:p>
            <a:pPr>
              <a:lnSpc>
                <a:spcPct val="200000"/>
              </a:lnSpc>
              <a:defRPr/>
            </a:pPr>
            <a:endParaRPr lang="en-US" altLang="zh-TW" sz="2800" dirty="0" smtClean="0"/>
          </a:p>
          <a:p>
            <a:pPr>
              <a:lnSpc>
                <a:spcPct val="200000"/>
              </a:lnSpc>
              <a:defRPr/>
            </a:pPr>
            <a:r>
              <a:rPr lang="en-US" altLang="zh-TW" sz="2800" dirty="0" smtClean="0"/>
              <a:t>Treatment symptoms and treatment progress</a:t>
            </a:r>
          </a:p>
        </p:txBody>
      </p:sp>
      <p:sp>
        <p:nvSpPr>
          <p:cNvPr id="4" name="投影片編號版面配置區 3"/>
          <p:cNvSpPr>
            <a:spLocks noGrp="1"/>
          </p:cNvSpPr>
          <p:nvPr>
            <p:ph type="sldNum" sz="quarter" idx="12"/>
          </p:nvPr>
        </p:nvSpPr>
        <p:spPr/>
        <p:txBody>
          <a:bodyPr/>
          <a:lstStyle/>
          <a:p>
            <a:pPr>
              <a:defRPr/>
            </a:pPr>
            <a:fld id="{9EB74F84-BDAF-48CC-899B-8D36C58D0D1F}" type="slidenum">
              <a:rPr lang="zh-TW" altLang="en-US" smtClean="0"/>
              <a:pPr>
                <a:defRPr/>
              </a:pPr>
              <a:t>42</a:t>
            </a:fld>
            <a:endParaRPr lang="en-US" altLang="zh-TW" dirty="0"/>
          </a:p>
        </p:txBody>
      </p:sp>
    </p:spTree>
    <p:extLst>
      <p:ext uri="{BB962C8B-B14F-4D97-AF65-F5344CB8AC3E}">
        <p14:creationId xmlns:p14="http://schemas.microsoft.com/office/powerpoint/2010/main" xmlns="" val="35645805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標題 10"/>
          <p:cNvSpPr>
            <a:spLocks noGrp="1"/>
          </p:cNvSpPr>
          <p:nvPr>
            <p:ph type="title"/>
          </p:nvPr>
        </p:nvSpPr>
        <p:spPr/>
        <p:txBody>
          <a:bodyPr/>
          <a:lstStyle/>
          <a:p>
            <a:pPr eaLnBrk="1" hangingPunct="1"/>
            <a:r>
              <a:rPr lang="en-US" altLang="zh-TW" sz="3600" smtClean="0">
                <a:latin typeface="Arial" charset="0"/>
                <a:cs typeface="Arial" charset="0"/>
              </a:rPr>
              <a:t>Acknowledgement</a:t>
            </a:r>
            <a:endParaRPr lang="zh-TW" altLang="en-US" sz="3600" smtClean="0"/>
          </a:p>
        </p:txBody>
      </p:sp>
      <p:sp>
        <p:nvSpPr>
          <p:cNvPr id="89091" name="內容版面配置區 11"/>
          <p:cNvSpPr>
            <a:spLocks noGrp="1"/>
          </p:cNvSpPr>
          <p:nvPr>
            <p:ph idx="1"/>
          </p:nvPr>
        </p:nvSpPr>
        <p:spPr>
          <a:xfrm>
            <a:off x="1019525" y="1390962"/>
            <a:ext cx="7394949" cy="5217379"/>
          </a:xfrm>
        </p:spPr>
        <p:txBody>
          <a:bodyPr/>
          <a:lstStyle/>
          <a:p>
            <a:pPr marL="266700" indent="-266700" eaLnBrk="1" hangingPunct="1">
              <a:buSzPct val="70000"/>
              <a:defRPr/>
            </a:pPr>
            <a:r>
              <a:rPr lang="en-US" altLang="zh-TW" sz="2400" dirty="0" smtClean="0">
                <a:latin typeface="Arial" charset="0"/>
                <a:cs typeface="Arial" charset="0"/>
              </a:rPr>
              <a:t>Professor </a:t>
            </a:r>
            <a:r>
              <a:rPr lang="en-US" altLang="zh-TW" sz="2400" dirty="0" err="1" smtClean="0">
                <a:latin typeface="Arial" charset="0"/>
                <a:cs typeface="Arial" charset="0"/>
              </a:rPr>
              <a:t>Jau-Shyong</a:t>
            </a:r>
            <a:r>
              <a:rPr lang="en-US" altLang="zh-TW" sz="2400" dirty="0" smtClean="0">
                <a:latin typeface="Arial" charset="0"/>
                <a:cs typeface="Arial" charset="0"/>
              </a:rPr>
              <a:t> Hong, PhD.</a:t>
            </a:r>
          </a:p>
          <a:p>
            <a:pPr marL="266700" indent="-266700" eaLnBrk="1" hangingPunct="1">
              <a:buSzPct val="70000"/>
              <a:defRPr/>
            </a:pPr>
            <a:r>
              <a:rPr lang="en-US" altLang="zh-TW" sz="2400" dirty="0" smtClean="0">
                <a:latin typeface="Arial" charset="0"/>
                <a:cs typeface="Arial" charset="0"/>
              </a:rPr>
              <a:t>Professor </a:t>
            </a:r>
            <a:r>
              <a:rPr lang="en-US" altLang="zh-TW" sz="2400" dirty="0" err="1" smtClean="0">
                <a:latin typeface="Arial" charset="0"/>
                <a:cs typeface="Arial" charset="0"/>
              </a:rPr>
              <a:t>Pao-Luh</a:t>
            </a:r>
            <a:r>
              <a:rPr lang="en-US" altLang="zh-TW" sz="2400" dirty="0" smtClean="0">
                <a:latin typeface="Arial" charset="0"/>
                <a:cs typeface="Arial" charset="0"/>
              </a:rPr>
              <a:t> Tao, PhD.</a:t>
            </a:r>
          </a:p>
          <a:p>
            <a:pPr marL="266700" indent="-266700" eaLnBrk="1" hangingPunct="1">
              <a:buSzPct val="70000"/>
              <a:defRPr/>
            </a:pPr>
            <a:r>
              <a:rPr lang="en-US" altLang="zh-TW" sz="2400" dirty="0" smtClean="0">
                <a:latin typeface="Arial" charset="0"/>
                <a:cs typeface="Arial" charset="0"/>
              </a:rPr>
              <a:t>Professor </a:t>
            </a:r>
            <a:r>
              <a:rPr lang="en-US" altLang="zh-TW" sz="2400" dirty="0" smtClean="0"/>
              <a:t>San-Yuan Huang, MD., PhD.</a:t>
            </a:r>
            <a:endParaRPr lang="en-US" altLang="zh-TW" sz="2400" dirty="0" smtClean="0">
              <a:latin typeface="Arial" charset="0"/>
              <a:cs typeface="Arial" charset="0"/>
            </a:endParaRPr>
          </a:p>
          <a:p>
            <a:pPr marL="266700" indent="-266700" eaLnBrk="1" hangingPunct="1">
              <a:buSzPct val="70000"/>
              <a:defRPr/>
            </a:pPr>
            <a:r>
              <a:rPr lang="en-US" altLang="zh-TW" sz="2400" dirty="0" smtClean="0">
                <a:latin typeface="Arial" charset="0"/>
                <a:cs typeface="Arial" charset="0"/>
              </a:rPr>
              <a:t>Professor </a:t>
            </a:r>
            <a:r>
              <a:rPr lang="en-US" altLang="zh-TW" sz="2400" dirty="0" smtClean="0"/>
              <a:t>Yen </a:t>
            </a:r>
            <a:r>
              <a:rPr lang="en-US" altLang="zh-TW" sz="2400" dirty="0"/>
              <a:t>Kung </a:t>
            </a:r>
            <a:r>
              <a:rPr lang="en-US" altLang="zh-TW" sz="2400" dirty="0" smtClean="0"/>
              <a:t>Yang, MD. </a:t>
            </a:r>
            <a:endParaRPr lang="en-US" altLang="zh-TW" sz="2400" dirty="0" smtClean="0">
              <a:latin typeface="Arial" charset="0"/>
              <a:cs typeface="Arial" charset="0"/>
            </a:endParaRPr>
          </a:p>
          <a:p>
            <a:pPr marL="266700" indent="-266700" eaLnBrk="1" hangingPunct="1">
              <a:buSzPct val="70000"/>
              <a:defRPr/>
            </a:pPr>
            <a:r>
              <a:rPr lang="en-US" altLang="zh-TW" sz="2400" dirty="0" smtClean="0">
                <a:latin typeface="Arial" charset="0"/>
                <a:cs typeface="Arial" charset="0"/>
              </a:rPr>
              <a:t>Associate professor Hung-Ming Wu, MD., PhD.</a:t>
            </a:r>
          </a:p>
          <a:p>
            <a:pPr marL="266700" indent="-266700" eaLnBrk="1" hangingPunct="1">
              <a:buSzPct val="70000"/>
              <a:defRPr/>
            </a:pPr>
            <a:r>
              <a:rPr lang="en-US" altLang="zh-TW" sz="2400" dirty="0" smtClean="0">
                <a:latin typeface="Arial" charset="0"/>
                <a:cs typeface="Arial" charset="0"/>
              </a:rPr>
              <a:t>Associate professor </a:t>
            </a:r>
            <a:r>
              <a:rPr lang="en-US" altLang="zh-TW" sz="2400" dirty="0" smtClean="0"/>
              <a:t>Po </a:t>
            </a:r>
            <a:r>
              <a:rPr lang="en-US" altLang="zh-TW" sz="2400" dirty="0"/>
              <a:t>See </a:t>
            </a:r>
            <a:r>
              <a:rPr lang="en-US" altLang="zh-TW" sz="2400" dirty="0" smtClean="0"/>
              <a:t>Chen, MD., PhD</a:t>
            </a:r>
            <a:endParaRPr lang="en-US" altLang="zh-TW" sz="2400" dirty="0" smtClean="0">
              <a:latin typeface="Arial" charset="0"/>
              <a:cs typeface="Arial" charset="0"/>
            </a:endParaRPr>
          </a:p>
          <a:p>
            <a:pPr marL="266700" indent="-266700" eaLnBrk="1" hangingPunct="1">
              <a:buSzPct val="70000"/>
              <a:defRPr/>
            </a:pPr>
            <a:r>
              <a:rPr lang="en-US" altLang="zh-TW" sz="2400" dirty="0" err="1" smtClean="0">
                <a:latin typeface="Arial" charset="0"/>
                <a:cs typeface="Arial" charset="0"/>
              </a:rPr>
              <a:t>Shiou-Lan</a:t>
            </a:r>
            <a:r>
              <a:rPr lang="en-US" altLang="zh-TW" sz="2400" dirty="0" smtClean="0">
                <a:latin typeface="Arial" charset="0"/>
                <a:cs typeface="Arial" charset="0"/>
              </a:rPr>
              <a:t> Chen, PhD.</a:t>
            </a:r>
          </a:p>
          <a:p>
            <a:pPr marL="266700" indent="-266700" eaLnBrk="1" hangingPunct="1">
              <a:buSzPct val="70000"/>
              <a:defRPr/>
            </a:pPr>
            <a:r>
              <a:rPr lang="en-US" altLang="zh-TW" sz="2400" dirty="0" smtClean="0">
                <a:latin typeface="Arial" charset="0"/>
                <a:cs typeface="Arial" charset="0"/>
              </a:rPr>
              <a:t>Shih-</a:t>
            </a:r>
            <a:r>
              <a:rPr lang="en-US" altLang="zh-TW" sz="2400" dirty="0" err="1" smtClean="0">
                <a:latin typeface="Arial" charset="0"/>
                <a:cs typeface="Arial" charset="0"/>
              </a:rPr>
              <a:t>Heng</a:t>
            </a:r>
            <a:r>
              <a:rPr lang="en-US" altLang="zh-TW" sz="2400" dirty="0" smtClean="0">
                <a:latin typeface="Arial" charset="0"/>
                <a:cs typeface="Arial" charset="0"/>
              </a:rPr>
              <a:t> Chen, PhD.</a:t>
            </a:r>
          </a:p>
          <a:p>
            <a:pPr marL="266700" indent="-266700" eaLnBrk="1" hangingPunct="1">
              <a:buSzPct val="70000"/>
              <a:defRPr/>
            </a:pPr>
            <a:r>
              <a:rPr lang="en-US" altLang="zh-TW" sz="2400" dirty="0" smtClean="0">
                <a:latin typeface="Arial" charset="0"/>
                <a:cs typeface="Arial" charset="0"/>
              </a:rPr>
              <a:t>Chun-</a:t>
            </a:r>
            <a:r>
              <a:rPr lang="en-US" altLang="zh-TW" sz="2400" dirty="0" err="1" smtClean="0">
                <a:latin typeface="Arial" charset="0"/>
                <a:cs typeface="Arial" charset="0"/>
              </a:rPr>
              <a:t>Hsien</a:t>
            </a:r>
            <a:r>
              <a:rPr lang="en-US" altLang="zh-TW" sz="2400" dirty="0" smtClean="0">
                <a:latin typeface="Arial" charset="0"/>
                <a:cs typeface="Arial" charset="0"/>
              </a:rPr>
              <a:t>, Chu, PhD.</a:t>
            </a:r>
          </a:p>
          <a:p>
            <a:pPr marL="266700" indent="-266700" eaLnBrk="1" hangingPunct="1">
              <a:buSzPct val="70000"/>
              <a:defRPr/>
            </a:pPr>
            <a:r>
              <a:rPr lang="en-US" altLang="zh-TW" sz="2400" dirty="0" smtClean="0"/>
              <a:t>Sheng-Yu, Lee MD, MS.</a:t>
            </a:r>
          </a:p>
          <a:p>
            <a:pPr marL="266700" indent="-266700" eaLnBrk="1" hangingPunct="1">
              <a:buSzPct val="70000"/>
              <a:defRPr/>
            </a:pPr>
            <a:r>
              <a:rPr lang="en-US" altLang="zh-TW" sz="2400" dirty="0" smtClean="0"/>
              <a:t>Yun-</a:t>
            </a:r>
            <a:r>
              <a:rPr lang="en-US" altLang="zh-TW" sz="2400" dirty="0" err="1" smtClean="0"/>
              <a:t>Hsuan</a:t>
            </a:r>
            <a:r>
              <a:rPr lang="en-US" altLang="zh-TW" sz="2400" dirty="0" smtClean="0"/>
              <a:t> Chang, </a:t>
            </a:r>
            <a:r>
              <a:rPr lang="en-US" altLang="zh-TW" sz="2400" dirty="0" err="1" smtClean="0"/>
              <a:t>Ph</a:t>
            </a:r>
            <a:r>
              <a:rPr lang="en-US" altLang="zh-TW" sz="2400" dirty="0" err="1" smtClean="0">
                <a:latin typeface="Arial" charset="0"/>
                <a:cs typeface="Arial" charset="0"/>
              </a:rPr>
              <a:t>.D</a:t>
            </a:r>
            <a:endParaRPr lang="en-US" altLang="zh-TW" sz="2400" dirty="0" smtClean="0">
              <a:latin typeface="Arial" charset="0"/>
              <a:cs typeface="Arial" charset="0"/>
            </a:endParaRPr>
          </a:p>
          <a:p>
            <a:pPr marL="0" indent="0" eaLnBrk="1" hangingPunct="1">
              <a:buSzPct val="70000"/>
              <a:buFont typeface="Arial" charset="0"/>
              <a:buNone/>
              <a:defRPr/>
            </a:pPr>
            <a:endParaRPr lang="en-US" altLang="zh-TW" sz="2400" dirty="0" smtClean="0">
              <a:latin typeface="Arial" charset="0"/>
              <a:cs typeface="Arial" charset="0"/>
            </a:endParaRPr>
          </a:p>
          <a:p>
            <a:pPr marL="266700" indent="-266700" eaLnBrk="1" hangingPunct="1">
              <a:buSzPct val="70000"/>
              <a:defRPr/>
            </a:pPr>
            <a:endParaRPr lang="en-US" altLang="zh-TW" sz="2400" dirty="0" smtClean="0">
              <a:latin typeface="Arial" charset="0"/>
              <a:cs typeface="Arial" charset="0"/>
            </a:endParaRPr>
          </a:p>
          <a:p>
            <a:pPr marL="0" indent="0" eaLnBrk="1" hangingPunct="1">
              <a:buSzPct val="70000"/>
              <a:buFont typeface="Arial" charset="0"/>
              <a:buNone/>
              <a:defRPr/>
            </a:pPr>
            <a:endParaRPr lang="en-US" altLang="zh-TW" sz="2400" dirty="0" smtClean="0">
              <a:latin typeface="Arial" charset="0"/>
              <a:cs typeface="Arial" charset="0"/>
            </a:endParaRPr>
          </a:p>
          <a:p>
            <a:pPr marL="0" indent="0" eaLnBrk="1" hangingPunct="1">
              <a:buSzPct val="70000"/>
              <a:buFont typeface="Arial" charset="0"/>
              <a:buNone/>
              <a:defRPr/>
            </a:pPr>
            <a:endParaRPr lang="en-US" altLang="zh-TW" sz="2400" dirty="0" smtClean="0">
              <a:latin typeface="Arial" charset="0"/>
              <a:cs typeface="Arial" charset="0"/>
            </a:endParaRPr>
          </a:p>
        </p:txBody>
      </p:sp>
      <p:sp>
        <p:nvSpPr>
          <p:cNvPr id="96260"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gn="l">
              <a:spcBef>
                <a:spcPct val="20000"/>
              </a:spcBef>
              <a:buFont typeface="Arial" charset="0"/>
              <a:buChar char="•"/>
              <a:defRPr sz="3200">
                <a:solidFill>
                  <a:schemeClr val="bg1"/>
                </a:solidFill>
                <a:latin typeface="Arial Unicode MS" pitchFamily="34" charset="-120"/>
                <a:ea typeface="Arial Unicode MS" pitchFamily="34" charset="-120"/>
                <a:cs typeface="Arial Unicode MS" pitchFamily="34" charset="-120"/>
              </a:defRPr>
            </a:lvl1pPr>
            <a:lvl2pPr marL="742950" indent="-285750" algn="l">
              <a:spcBef>
                <a:spcPct val="20000"/>
              </a:spcBef>
              <a:buFont typeface="Arial" charset="0"/>
              <a:buChar char="–"/>
              <a:defRPr sz="2800">
                <a:solidFill>
                  <a:schemeClr val="bg1"/>
                </a:solidFill>
                <a:latin typeface="Arial Unicode MS" pitchFamily="34" charset="-120"/>
                <a:ea typeface="Arial Unicode MS" pitchFamily="34" charset="-120"/>
                <a:cs typeface="Arial Unicode MS" pitchFamily="34" charset="-120"/>
              </a:defRPr>
            </a:lvl2pPr>
            <a:lvl3pPr marL="1143000" indent="-228600" algn="l">
              <a:spcBef>
                <a:spcPct val="20000"/>
              </a:spcBef>
              <a:buFont typeface="Arial" charset="0"/>
              <a:buChar char="•"/>
              <a:defRPr sz="2400">
                <a:solidFill>
                  <a:schemeClr val="bg1"/>
                </a:solidFill>
                <a:latin typeface="Arial Unicode MS" pitchFamily="34" charset="-120"/>
                <a:ea typeface="Arial Unicode MS" pitchFamily="34" charset="-120"/>
                <a:cs typeface="Arial Unicode MS" pitchFamily="34" charset="-120"/>
              </a:defRPr>
            </a:lvl3pPr>
            <a:lvl4pPr marL="16002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4pPr>
            <a:lvl5pPr marL="2057400" indent="-228600" algn="l">
              <a:spcBef>
                <a:spcPct val="20000"/>
              </a:spcBef>
              <a:buFont typeface="Arial" charset="0"/>
              <a:buChar char="»"/>
              <a:defRPr sz="2000">
                <a:solidFill>
                  <a:schemeClr val="bg1"/>
                </a:solidFill>
                <a:latin typeface="Arial Unicode MS" pitchFamily="34" charset="-120"/>
                <a:ea typeface="Arial Unicode MS" pitchFamily="34" charset="-120"/>
                <a:cs typeface="Arial Unicode MS" pitchFamily="34" charset="-120"/>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0"/>
                <a:ea typeface="Arial Unicode MS" pitchFamily="34" charset="-120"/>
                <a:cs typeface="Arial Unicode MS" pitchFamily="34" charset="-120"/>
              </a:defRPr>
            </a:lvl9pPr>
          </a:lstStyle>
          <a:p>
            <a:pPr algn="r">
              <a:spcBef>
                <a:spcPct val="0"/>
              </a:spcBef>
              <a:buFontTx/>
              <a:buNone/>
            </a:pPr>
            <a:fld id="{E2294590-B6F7-4C02-855A-6B295E4D6B4D}" type="slidenum">
              <a:rPr lang="en-US" altLang="zh-TW" sz="1200" smtClean="0">
                <a:solidFill>
                  <a:srgbClr val="66CCFF"/>
                </a:solidFill>
                <a:latin typeface="Times" pitchFamily="18" charset="0"/>
                <a:ea typeface="新細明體" charset="-120"/>
              </a:rPr>
              <a:pPr algn="r">
                <a:spcBef>
                  <a:spcPct val="0"/>
                </a:spcBef>
                <a:buFontTx/>
                <a:buNone/>
              </a:pPr>
              <a:t>43</a:t>
            </a:fld>
            <a:endParaRPr lang="en-US" altLang="zh-TW" sz="1200" smtClean="0">
              <a:solidFill>
                <a:srgbClr val="66CCFF"/>
              </a:solidFill>
              <a:latin typeface="Times" pitchFamily="18" charset="0"/>
              <a:ea typeface="新細明體" charset="-120"/>
            </a:endParaRPr>
          </a:p>
        </p:txBody>
      </p:sp>
    </p:spTree>
    <p:extLst>
      <p:ext uri="{BB962C8B-B14F-4D97-AF65-F5344CB8AC3E}">
        <p14:creationId xmlns:p14="http://schemas.microsoft.com/office/powerpoint/2010/main" xmlns="" val="197350615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888875" y="5925598"/>
            <a:ext cx="370005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r>
              <a:rPr lang="en-US" altLang="zh-TW" sz="3600" dirty="0">
                <a:solidFill>
                  <a:srgbClr val="FFFF00"/>
                </a:solidFill>
                <a:latin typeface="Bookman Old Style" pitchFamily="18" charset="0"/>
              </a:rPr>
              <a:t>  </a:t>
            </a:r>
            <a:r>
              <a:rPr lang="en-US" altLang="zh-TW" sz="4400" i="1" dirty="0">
                <a:solidFill>
                  <a:srgbClr val="FFFF00"/>
                </a:solidFill>
                <a:latin typeface="Bookman Old Style" pitchFamily="18" charset="0"/>
              </a:rPr>
              <a:t>Thank you</a:t>
            </a:r>
          </a:p>
        </p:txBody>
      </p:sp>
      <p:pic>
        <p:nvPicPr>
          <p:cNvPr id="48131" name="Picture 4" descr="3764770-md"/>
          <p:cNvPicPr>
            <a:picLocks noChangeAspect="1" noChangeArrowheads="1"/>
          </p:cNvPicPr>
          <p:nvPr/>
        </p:nvPicPr>
        <p:blipFill>
          <a:blip r:embed="rId3" cstate="print">
            <a:extLst>
              <a:ext uri="{28A0092B-C50C-407E-A947-70E740481C1C}">
                <a14:useLocalDpi xmlns:a14="http://schemas.microsoft.com/office/drawing/2010/main" xmlns="" val="0"/>
              </a:ext>
            </a:extLst>
          </a:blip>
          <a:srcRect l="6888" r="10199"/>
          <a:stretch>
            <a:fillRect/>
          </a:stretch>
        </p:blipFill>
        <p:spPr bwMode="auto">
          <a:xfrm>
            <a:off x="1382023" y="331182"/>
            <a:ext cx="6713756" cy="5594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投影片編號版面配置區 5"/>
          <p:cNvSpPr>
            <a:spLocks noGrp="1"/>
          </p:cNvSpPr>
          <p:nvPr>
            <p:ph type="sldNum" sz="quarter" idx="12"/>
          </p:nvPr>
        </p:nvSpPr>
        <p:spPr/>
        <p:txBody>
          <a:bodyPr/>
          <a:lstStyle/>
          <a:p>
            <a:pPr>
              <a:defRPr/>
            </a:pPr>
            <a:fld id="{D5686C6C-399D-4C4F-9B31-E0C90347EFFF}" type="slidenum">
              <a:rPr lang="zh-TW" altLang="en-US" smtClean="0"/>
              <a:pPr>
                <a:defRPr/>
              </a:pPr>
              <a:t>44</a:t>
            </a:fld>
            <a:endParaRPr lang="en-US" altLang="zh-TW" dirty="0"/>
          </a:p>
        </p:txBody>
      </p:sp>
    </p:spTree>
    <p:extLst>
      <p:ext uri="{BB962C8B-B14F-4D97-AF65-F5344CB8AC3E}">
        <p14:creationId xmlns:p14="http://schemas.microsoft.com/office/powerpoint/2010/main" xmlns="" val="155563136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ChangeArrowheads="1"/>
          </p:cNvSpPr>
          <p:nvPr/>
        </p:nvSpPr>
        <p:spPr bwMode="auto">
          <a:xfrm>
            <a:off x="2427224" y="5986241"/>
            <a:ext cx="460574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altLang="zh-TW" sz="2000" b="0">
                <a:solidFill>
                  <a:schemeClr val="bg1"/>
                </a:solidFill>
                <a:latin typeface="Arial" charset="0"/>
                <a:cs typeface="Arial" charset="0"/>
              </a:rPr>
              <a:t>Both MRI's are of middle-aged women </a:t>
            </a:r>
          </a:p>
        </p:txBody>
      </p:sp>
      <p:sp>
        <p:nvSpPr>
          <p:cNvPr id="66563" name="標題 1"/>
          <p:cNvSpPr txBox="1">
            <a:spLocks/>
          </p:cNvSpPr>
          <p:nvPr/>
        </p:nvSpPr>
        <p:spPr bwMode="auto">
          <a:xfrm>
            <a:off x="439528" y="412704"/>
            <a:ext cx="8264944" cy="1142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endParaRPr lang="zh-TW" altLang="en-US" sz="3200">
              <a:solidFill>
                <a:srgbClr val="FFFF00"/>
              </a:solidFill>
              <a:latin typeface="Arial" charset="0"/>
              <a:cs typeface="Arial" charset="0"/>
            </a:endParaRPr>
          </a:p>
        </p:txBody>
      </p:sp>
      <p:sp>
        <p:nvSpPr>
          <p:cNvPr id="11" name="標題 10"/>
          <p:cNvSpPr>
            <a:spLocks noGrp="1"/>
          </p:cNvSpPr>
          <p:nvPr>
            <p:ph type="title"/>
          </p:nvPr>
        </p:nvSpPr>
        <p:spPr>
          <a:xfrm>
            <a:off x="457653" y="331183"/>
            <a:ext cx="8228694" cy="1142999"/>
          </a:xfrm>
        </p:spPr>
        <p:txBody>
          <a:bodyPr rtlCol="0">
            <a:normAutofit fontScale="90000"/>
          </a:bodyPr>
          <a:lstStyle/>
          <a:p>
            <a:pPr eaLnBrk="1" fontAlgn="auto" hangingPunct="1">
              <a:spcAft>
                <a:spcPts val="0"/>
              </a:spcAft>
              <a:defRPr/>
            </a:pPr>
            <a:r>
              <a:rPr lang="en-US" altLang="zh-TW" sz="3600" dirty="0" smtClean="0">
                <a:latin typeface="Arial" charset="0"/>
                <a:ea typeface="新細明體" pitchFamily="18" charset="-120"/>
                <a:cs typeface="Arial" charset="0"/>
              </a:rPr>
              <a:t>Neuronal degeneration in Substance Abuse</a:t>
            </a:r>
            <a:endParaRPr lang="zh-TW" altLang="en-US" dirty="0" smtClean="0"/>
          </a:p>
        </p:txBody>
      </p:sp>
      <p:pic>
        <p:nvPicPr>
          <p:cNvPr id="66565" name="內容版面配置區 12" descr="圖片2.pn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457653" y="1390962"/>
            <a:ext cx="8228694" cy="4358006"/>
          </a:xfrm>
        </p:spPr>
      </p:pic>
      <p:sp>
        <p:nvSpPr>
          <p:cNvPr id="6" name="投影片編號版面配置區 5"/>
          <p:cNvSpPr>
            <a:spLocks noGrp="1"/>
          </p:cNvSpPr>
          <p:nvPr>
            <p:ph type="sldNum" sz="quarter" idx="12"/>
          </p:nvPr>
        </p:nvSpPr>
        <p:spPr/>
        <p:txBody>
          <a:bodyPr/>
          <a:lstStyle/>
          <a:p>
            <a:pPr>
              <a:defRPr/>
            </a:pPr>
            <a:fld id="{66EE408C-B923-42D8-BFA1-686323781037}" type="slidenum">
              <a:rPr lang="zh-TW" altLang="en-US" smtClean="0"/>
              <a:pPr>
                <a:defRPr/>
              </a:pPr>
              <a:t>5</a:t>
            </a:fld>
            <a:endParaRPr lang="en-US" altLang="zh-TW"/>
          </a:p>
        </p:txBody>
      </p:sp>
    </p:spTree>
    <p:extLst>
      <p:ext uri="{BB962C8B-B14F-4D97-AF65-F5344CB8AC3E}">
        <p14:creationId xmlns:p14="http://schemas.microsoft.com/office/powerpoint/2010/main" xmlns="" val="181509193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9024" y="2708920"/>
            <a:ext cx="8784976" cy="1362075"/>
          </a:xfrm>
        </p:spPr>
        <p:txBody>
          <a:bodyPr/>
          <a:lstStyle/>
          <a:p>
            <a:r>
              <a:rPr lang="en-US" altLang="zh-TW" cap="none" dirty="0" smtClean="0"/>
              <a:t>Inflammation and </a:t>
            </a:r>
            <a:r>
              <a:rPr lang="en-US" altLang="zh-TW" cap="none" dirty="0" err="1" smtClean="0"/>
              <a:t>neurodegeneration</a:t>
            </a:r>
            <a:endParaRPr lang="zh-TW" altLang="en-US" cap="none" dirty="0"/>
          </a:p>
        </p:txBody>
      </p:sp>
      <p:sp>
        <p:nvSpPr>
          <p:cNvPr id="4" name="投影片編號版面配置區 3"/>
          <p:cNvSpPr>
            <a:spLocks noGrp="1"/>
          </p:cNvSpPr>
          <p:nvPr>
            <p:ph type="sldNum" sz="quarter" idx="12"/>
          </p:nvPr>
        </p:nvSpPr>
        <p:spPr/>
        <p:txBody>
          <a:bodyPr/>
          <a:lstStyle/>
          <a:p>
            <a:pPr>
              <a:defRPr/>
            </a:pPr>
            <a:fld id="{8B684CD4-60E5-467D-A125-C6F95BB966B5}" type="slidenum">
              <a:rPr lang="zh-TW" altLang="en-US" smtClean="0">
                <a:solidFill>
                  <a:prstClr val="black">
                    <a:tint val="75000"/>
                  </a:prstClr>
                </a:solidFill>
              </a:rPr>
              <a:pPr>
                <a:defRPr/>
              </a:pPr>
              <a:t>6</a:t>
            </a:fld>
            <a:endParaRPr lang="en-US" altLang="zh-TW">
              <a:solidFill>
                <a:prstClr val="black">
                  <a:tint val="75000"/>
                </a:prstClr>
              </a:solidFill>
            </a:endParaRPr>
          </a:p>
        </p:txBody>
      </p:sp>
    </p:spTree>
    <p:extLst>
      <p:ext uri="{BB962C8B-B14F-4D97-AF65-F5344CB8AC3E}">
        <p14:creationId xmlns:p14="http://schemas.microsoft.com/office/powerpoint/2010/main" xmlns="" val="429421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icro640"/>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37023" y="2450742"/>
            <a:ext cx="2313943" cy="2943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11267" name="Picture 3" descr="as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86993" y="2450742"/>
            <a:ext cx="2313943" cy="2941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8" name="Text Box 4"/>
          <p:cNvSpPr txBox="1">
            <a:spLocks noChangeArrowheads="1"/>
          </p:cNvSpPr>
          <p:nvPr/>
        </p:nvSpPr>
        <p:spPr bwMode="auto">
          <a:xfrm>
            <a:off x="1454522" y="1880091"/>
            <a:ext cx="18895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spcBef>
                <a:spcPct val="50000"/>
              </a:spcBef>
            </a:pPr>
            <a:r>
              <a:rPr lang="en-US" altLang="zh-TW" sz="3600" baseline="30000">
                <a:solidFill>
                  <a:srgbClr val="FF0066"/>
                </a:solidFill>
                <a:latin typeface="Arial" charset="0"/>
              </a:rPr>
              <a:t>Microglia</a:t>
            </a:r>
          </a:p>
        </p:txBody>
      </p:sp>
      <p:sp>
        <p:nvSpPr>
          <p:cNvPr id="11269" name="Text Box 5"/>
          <p:cNvSpPr txBox="1">
            <a:spLocks noChangeArrowheads="1"/>
          </p:cNvSpPr>
          <p:nvPr/>
        </p:nvSpPr>
        <p:spPr bwMode="auto">
          <a:xfrm>
            <a:off x="5079497" y="5385518"/>
            <a:ext cx="3334977" cy="1011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spcBef>
                <a:spcPct val="50000"/>
              </a:spcBef>
            </a:pPr>
            <a:endParaRPr lang="en-US" altLang="zh-TW" sz="2800" baseline="30000">
              <a:solidFill>
                <a:srgbClr val="00FF00"/>
              </a:solidFill>
              <a:latin typeface="Arial" charset="0"/>
            </a:endParaRPr>
          </a:p>
          <a:p>
            <a:pPr>
              <a:lnSpc>
                <a:spcPct val="60000"/>
              </a:lnSpc>
              <a:spcBef>
                <a:spcPct val="50000"/>
              </a:spcBef>
            </a:pPr>
            <a:r>
              <a:rPr lang="en-US" altLang="zh-TW" sz="2800" baseline="30000">
                <a:solidFill>
                  <a:srgbClr val="00FF00"/>
                </a:solidFill>
                <a:latin typeface="Arial" charset="0"/>
              </a:rPr>
              <a:t>Source for </a:t>
            </a:r>
          </a:p>
          <a:p>
            <a:pPr>
              <a:lnSpc>
                <a:spcPct val="60000"/>
              </a:lnSpc>
              <a:spcBef>
                <a:spcPct val="50000"/>
              </a:spcBef>
            </a:pPr>
            <a:r>
              <a:rPr lang="en-US" altLang="zh-TW" sz="2800" baseline="30000">
                <a:solidFill>
                  <a:srgbClr val="00FF00"/>
                </a:solidFill>
                <a:latin typeface="Arial" charset="0"/>
              </a:rPr>
              <a:t>neurotrophin production</a:t>
            </a:r>
          </a:p>
        </p:txBody>
      </p:sp>
      <p:sp>
        <p:nvSpPr>
          <p:cNvPr id="11270" name="Text Box 6"/>
          <p:cNvSpPr txBox="1">
            <a:spLocks noChangeArrowheads="1"/>
          </p:cNvSpPr>
          <p:nvPr/>
        </p:nvSpPr>
        <p:spPr bwMode="auto">
          <a:xfrm>
            <a:off x="1019525" y="5548561"/>
            <a:ext cx="2609982" cy="896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nSpc>
                <a:spcPct val="60000"/>
              </a:lnSpc>
              <a:spcBef>
                <a:spcPct val="50000"/>
              </a:spcBef>
            </a:pPr>
            <a:endParaRPr lang="en-US" altLang="zh-TW" sz="2800" baseline="30000">
              <a:solidFill>
                <a:srgbClr val="00FF00"/>
              </a:solidFill>
              <a:latin typeface="Arial" charset="0"/>
            </a:endParaRPr>
          </a:p>
          <a:p>
            <a:pPr>
              <a:lnSpc>
                <a:spcPct val="60000"/>
              </a:lnSpc>
              <a:spcBef>
                <a:spcPct val="50000"/>
              </a:spcBef>
            </a:pPr>
            <a:r>
              <a:rPr lang="en-US" altLang="zh-TW" sz="2800" baseline="30000">
                <a:solidFill>
                  <a:srgbClr val="FF0066"/>
                </a:solidFill>
                <a:latin typeface="Arial" charset="0"/>
              </a:rPr>
              <a:t>Target for </a:t>
            </a:r>
          </a:p>
          <a:p>
            <a:pPr>
              <a:lnSpc>
                <a:spcPct val="60000"/>
              </a:lnSpc>
              <a:spcBef>
                <a:spcPct val="50000"/>
              </a:spcBef>
            </a:pPr>
            <a:r>
              <a:rPr lang="en-US" altLang="zh-TW" sz="2800" baseline="30000">
                <a:solidFill>
                  <a:srgbClr val="FF0066"/>
                </a:solidFill>
                <a:latin typeface="Arial" charset="0"/>
              </a:rPr>
              <a:t>anti-inflammation</a:t>
            </a:r>
          </a:p>
        </p:txBody>
      </p:sp>
      <p:sp>
        <p:nvSpPr>
          <p:cNvPr id="11271" name="Text Box 7"/>
          <p:cNvSpPr txBox="1">
            <a:spLocks noChangeArrowheads="1"/>
          </p:cNvSpPr>
          <p:nvPr/>
        </p:nvSpPr>
        <p:spPr bwMode="auto">
          <a:xfrm>
            <a:off x="5949491" y="1309440"/>
            <a:ext cx="1667489"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spcBef>
                <a:spcPct val="50000"/>
              </a:spcBef>
            </a:pPr>
            <a:endParaRPr lang="en-US" altLang="zh-TW" sz="3600" baseline="30000">
              <a:solidFill>
                <a:schemeClr val="bg1"/>
              </a:solidFill>
              <a:latin typeface="Arial" charset="0"/>
            </a:endParaRPr>
          </a:p>
          <a:p>
            <a:pPr>
              <a:spcBef>
                <a:spcPct val="50000"/>
              </a:spcBef>
            </a:pPr>
            <a:r>
              <a:rPr lang="en-US" altLang="zh-TW" sz="3600" baseline="30000">
                <a:solidFill>
                  <a:srgbClr val="00FF00"/>
                </a:solidFill>
                <a:latin typeface="Arial" charset="0"/>
              </a:rPr>
              <a:t>Astroglia</a:t>
            </a:r>
          </a:p>
          <a:p>
            <a:endParaRPr lang="en-US" altLang="zh-TW" sz="1600">
              <a:solidFill>
                <a:srgbClr val="00FF00"/>
              </a:solidFill>
            </a:endParaRPr>
          </a:p>
        </p:txBody>
      </p:sp>
      <p:sp>
        <p:nvSpPr>
          <p:cNvPr id="11272" name="Text Box 8"/>
          <p:cNvSpPr txBox="1">
            <a:spLocks noChangeArrowheads="1"/>
          </p:cNvSpPr>
          <p:nvPr/>
        </p:nvSpPr>
        <p:spPr bwMode="auto">
          <a:xfrm>
            <a:off x="584528" y="331182"/>
            <a:ext cx="873668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r>
              <a:rPr lang="en-US" altLang="zh-TW" sz="2800">
                <a:solidFill>
                  <a:srgbClr val="FFFF00"/>
                </a:solidFill>
                <a:latin typeface="Arial" charset="0"/>
              </a:rPr>
              <a:t>Glial cells : </a:t>
            </a:r>
          </a:p>
          <a:p>
            <a:r>
              <a:rPr lang="en-US" altLang="zh-TW" sz="2800">
                <a:solidFill>
                  <a:srgbClr val="FFFF00"/>
                </a:solidFill>
                <a:latin typeface="Arial" charset="0"/>
              </a:rPr>
              <a:t>Key roles in disease and prime targets for therapy</a:t>
            </a:r>
          </a:p>
        </p:txBody>
      </p:sp>
      <p:sp>
        <p:nvSpPr>
          <p:cNvPr id="9" name="投影片編號版面配置區 8"/>
          <p:cNvSpPr>
            <a:spLocks noGrp="1"/>
          </p:cNvSpPr>
          <p:nvPr>
            <p:ph type="sldNum" sz="quarter" idx="12"/>
          </p:nvPr>
        </p:nvSpPr>
        <p:spPr/>
        <p:txBody>
          <a:bodyPr/>
          <a:lstStyle/>
          <a:p>
            <a:pPr>
              <a:defRPr/>
            </a:pPr>
            <a:fld id="{A0EB23E1-9BFF-4BC2-9158-2A7BDAA5B985}" type="slidenum">
              <a:rPr lang="zh-TW" altLang="en-US" smtClean="0"/>
              <a:pPr>
                <a:defRPr/>
              </a:pPr>
              <a:t>7</a:t>
            </a:fld>
            <a:endParaRPr lang="en-US" altLang="zh-TW"/>
          </a:p>
        </p:txBody>
      </p:sp>
    </p:spTree>
    <p:extLst>
      <p:ext uri="{BB962C8B-B14F-4D97-AF65-F5344CB8AC3E}">
        <p14:creationId xmlns:p14="http://schemas.microsoft.com/office/powerpoint/2010/main" xmlns="" val="253915990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14164" y="129076"/>
            <a:ext cx="8554942"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ctr">
              <a:lnSpc>
                <a:spcPct val="120000"/>
              </a:lnSpc>
            </a:pPr>
            <a:r>
              <a:rPr lang="en-US" altLang="zh-CN" dirty="0">
                <a:solidFill>
                  <a:srgbClr val="E8FF11"/>
                </a:solidFill>
                <a:latin typeface="Arial" charset="0"/>
              </a:rPr>
              <a:t>Role of microglia in toxin-induced progressive neurotoxicity</a:t>
            </a:r>
          </a:p>
        </p:txBody>
      </p:sp>
      <p:sp>
        <p:nvSpPr>
          <p:cNvPr id="10243" name="Line 3"/>
          <p:cNvSpPr>
            <a:spLocks noChangeShapeType="1"/>
          </p:cNvSpPr>
          <p:nvPr/>
        </p:nvSpPr>
        <p:spPr bwMode="auto">
          <a:xfrm>
            <a:off x="1410720" y="4473495"/>
            <a:ext cx="28698"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1113">
                <a:solidFill>
                  <a:srgbClr val="000000"/>
                </a:solidFill>
                <a:round/>
                <a:headEnd/>
                <a:tailEnd/>
              </a14:hiddenLine>
            </a:ext>
          </a:extLst>
        </p:spPr>
        <p:txBody>
          <a:bodyPr/>
          <a:lstStyle/>
          <a:p>
            <a:pPr algn="ctr"/>
            <a:endParaRPr lang="zh-TW" altLang="en-US"/>
          </a:p>
        </p:txBody>
      </p:sp>
      <p:sp>
        <p:nvSpPr>
          <p:cNvPr id="10244" name="Line 4"/>
          <p:cNvSpPr>
            <a:spLocks noChangeShapeType="1"/>
          </p:cNvSpPr>
          <p:nvPr/>
        </p:nvSpPr>
        <p:spPr bwMode="auto">
          <a:xfrm>
            <a:off x="1410720" y="4008143"/>
            <a:ext cx="28698"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1113">
                <a:solidFill>
                  <a:srgbClr val="000000"/>
                </a:solidFill>
                <a:round/>
                <a:headEnd/>
                <a:tailEnd/>
              </a14:hiddenLine>
            </a:ext>
          </a:extLst>
        </p:spPr>
        <p:txBody>
          <a:bodyPr/>
          <a:lstStyle/>
          <a:p>
            <a:pPr algn="ctr"/>
            <a:endParaRPr lang="zh-TW" altLang="en-US"/>
          </a:p>
        </p:txBody>
      </p:sp>
      <p:sp>
        <p:nvSpPr>
          <p:cNvPr id="10245" name="Line 5"/>
          <p:cNvSpPr>
            <a:spLocks noChangeShapeType="1"/>
          </p:cNvSpPr>
          <p:nvPr/>
        </p:nvSpPr>
        <p:spPr bwMode="auto">
          <a:xfrm flipV="1">
            <a:off x="2827481" y="2961949"/>
            <a:ext cx="1511" cy="17663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pPr algn="ctr"/>
            <a:endParaRPr lang="zh-TW" altLang="en-US"/>
          </a:p>
        </p:txBody>
      </p:sp>
      <p:sp>
        <p:nvSpPr>
          <p:cNvPr id="10246" name="Line 6"/>
          <p:cNvSpPr>
            <a:spLocks noChangeShapeType="1"/>
          </p:cNvSpPr>
          <p:nvPr/>
        </p:nvSpPr>
        <p:spPr bwMode="auto">
          <a:xfrm>
            <a:off x="2762534" y="2961950"/>
            <a:ext cx="132916" cy="339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pPr algn="ctr"/>
            <a:endParaRPr lang="zh-TW" altLang="en-US"/>
          </a:p>
        </p:txBody>
      </p:sp>
      <p:sp>
        <p:nvSpPr>
          <p:cNvPr id="1922055" name="Line 7"/>
          <p:cNvSpPr>
            <a:spLocks noChangeShapeType="1"/>
          </p:cNvSpPr>
          <p:nvPr/>
        </p:nvSpPr>
        <p:spPr bwMode="auto">
          <a:xfrm flipV="1">
            <a:off x="3499612" y="3814529"/>
            <a:ext cx="3021" cy="9680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pPr algn="ctr"/>
            <a:endParaRPr lang="zh-TW" altLang="en-US"/>
          </a:p>
        </p:txBody>
      </p:sp>
      <p:sp>
        <p:nvSpPr>
          <p:cNvPr id="10248" name="Line 8"/>
          <p:cNvSpPr>
            <a:spLocks noChangeShapeType="1"/>
          </p:cNvSpPr>
          <p:nvPr/>
        </p:nvSpPr>
        <p:spPr bwMode="auto">
          <a:xfrm flipV="1">
            <a:off x="3649142" y="4111744"/>
            <a:ext cx="1511" cy="173233"/>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pPr algn="ctr"/>
            <a:endParaRPr lang="zh-TW" altLang="en-US"/>
          </a:p>
        </p:txBody>
      </p:sp>
      <p:sp>
        <p:nvSpPr>
          <p:cNvPr id="10249" name="Line 9"/>
          <p:cNvSpPr>
            <a:spLocks noChangeShapeType="1"/>
          </p:cNvSpPr>
          <p:nvPr/>
        </p:nvSpPr>
        <p:spPr bwMode="auto">
          <a:xfrm>
            <a:off x="2350193" y="3043471"/>
            <a:ext cx="3021" cy="339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pPr algn="ctr"/>
            <a:endParaRPr lang="zh-TW" altLang="en-US"/>
          </a:p>
        </p:txBody>
      </p:sp>
      <p:sp>
        <p:nvSpPr>
          <p:cNvPr id="10250" name="Line 10"/>
          <p:cNvSpPr>
            <a:spLocks noChangeShapeType="1"/>
          </p:cNvSpPr>
          <p:nvPr/>
        </p:nvSpPr>
        <p:spPr bwMode="auto">
          <a:xfrm>
            <a:off x="2286756" y="3043471"/>
            <a:ext cx="131406" cy="339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pPr algn="ctr"/>
            <a:endParaRPr lang="zh-TW" altLang="en-US"/>
          </a:p>
        </p:txBody>
      </p:sp>
      <p:sp>
        <p:nvSpPr>
          <p:cNvPr id="10251" name="Line 11"/>
          <p:cNvSpPr>
            <a:spLocks noChangeShapeType="1"/>
          </p:cNvSpPr>
          <p:nvPr/>
        </p:nvSpPr>
        <p:spPr bwMode="auto">
          <a:xfrm flipV="1">
            <a:off x="4365074" y="4553319"/>
            <a:ext cx="1511" cy="135869"/>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pPr algn="ctr"/>
            <a:endParaRPr lang="zh-TW" altLang="en-US"/>
          </a:p>
        </p:txBody>
      </p:sp>
      <p:sp>
        <p:nvSpPr>
          <p:cNvPr id="1922060" name="Line 12"/>
          <p:cNvSpPr>
            <a:spLocks noChangeShapeType="1"/>
          </p:cNvSpPr>
          <p:nvPr/>
        </p:nvSpPr>
        <p:spPr bwMode="auto">
          <a:xfrm>
            <a:off x="1881966" y="4943943"/>
            <a:ext cx="43802" cy="339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3175">
                <a:solidFill>
                  <a:srgbClr val="000000"/>
                </a:solidFill>
                <a:round/>
                <a:headEnd/>
                <a:tailEnd/>
              </a14:hiddenLine>
            </a:ext>
          </a:extLst>
        </p:spPr>
        <p:txBody>
          <a:bodyPr/>
          <a:lstStyle/>
          <a:p>
            <a:pPr algn="ctr"/>
            <a:endParaRPr lang="zh-TW" altLang="en-US"/>
          </a:p>
        </p:txBody>
      </p:sp>
      <p:sp>
        <p:nvSpPr>
          <p:cNvPr id="1922061" name="Line 13"/>
          <p:cNvSpPr>
            <a:spLocks noChangeShapeType="1"/>
          </p:cNvSpPr>
          <p:nvPr/>
        </p:nvSpPr>
        <p:spPr bwMode="auto">
          <a:xfrm>
            <a:off x="1881966" y="3529204"/>
            <a:ext cx="43802" cy="339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3175">
                <a:solidFill>
                  <a:srgbClr val="000000"/>
                </a:solidFill>
                <a:round/>
                <a:headEnd/>
                <a:tailEnd/>
              </a14:hiddenLine>
            </a:ext>
          </a:extLst>
        </p:spPr>
        <p:txBody>
          <a:bodyPr/>
          <a:lstStyle/>
          <a:p>
            <a:pPr algn="ctr"/>
            <a:endParaRPr lang="zh-TW" altLang="en-US"/>
          </a:p>
        </p:txBody>
      </p:sp>
      <p:sp>
        <p:nvSpPr>
          <p:cNvPr id="1922062" name="Line 14"/>
          <p:cNvSpPr>
            <a:spLocks noChangeShapeType="1"/>
          </p:cNvSpPr>
          <p:nvPr/>
        </p:nvSpPr>
        <p:spPr bwMode="auto">
          <a:xfrm>
            <a:off x="1881966" y="2581516"/>
            <a:ext cx="43802" cy="339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3175">
                <a:solidFill>
                  <a:srgbClr val="000000"/>
                </a:solidFill>
                <a:round/>
                <a:headEnd/>
                <a:tailEnd/>
              </a14:hiddenLine>
            </a:ext>
          </a:extLst>
        </p:spPr>
        <p:txBody>
          <a:bodyPr/>
          <a:lstStyle/>
          <a:p>
            <a:pPr algn="ctr"/>
            <a:endParaRPr lang="zh-TW" altLang="en-US"/>
          </a:p>
        </p:txBody>
      </p:sp>
      <p:sp>
        <p:nvSpPr>
          <p:cNvPr id="10255" name="Line 15"/>
          <p:cNvSpPr>
            <a:spLocks noChangeShapeType="1"/>
          </p:cNvSpPr>
          <p:nvPr/>
        </p:nvSpPr>
        <p:spPr bwMode="auto">
          <a:xfrm flipV="1">
            <a:off x="5287933" y="5417787"/>
            <a:ext cx="3021" cy="50951"/>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3175">
                <a:solidFill>
                  <a:srgbClr val="000000"/>
                </a:solidFill>
                <a:round/>
                <a:headEnd/>
                <a:tailEnd/>
              </a14:hiddenLine>
            </a:ext>
          </a:extLst>
        </p:spPr>
        <p:txBody>
          <a:bodyPr/>
          <a:lstStyle/>
          <a:p>
            <a:pPr algn="ctr"/>
            <a:endParaRPr lang="zh-TW" altLang="en-US"/>
          </a:p>
        </p:txBody>
      </p:sp>
      <p:sp>
        <p:nvSpPr>
          <p:cNvPr id="1922064" name="Line 16"/>
          <p:cNvSpPr>
            <a:spLocks noChangeShapeType="1"/>
          </p:cNvSpPr>
          <p:nvPr/>
        </p:nvSpPr>
        <p:spPr bwMode="auto">
          <a:xfrm rot="13498979" flipH="1">
            <a:off x="1977123" y="5011878"/>
            <a:ext cx="863952" cy="8491"/>
          </a:xfrm>
          <a:prstGeom prst="line">
            <a:avLst/>
          </a:prstGeom>
          <a:noFill/>
          <a:ln w="95250">
            <a:solidFill>
              <a:srgbClr val="66FF33"/>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algn="ctr"/>
            <a:endParaRPr lang="zh-TW" altLang="en-US"/>
          </a:p>
        </p:txBody>
      </p:sp>
      <p:sp>
        <p:nvSpPr>
          <p:cNvPr id="1922065" name="Rectangle 17"/>
          <p:cNvSpPr>
            <a:spLocks noChangeArrowheads="1"/>
          </p:cNvSpPr>
          <p:nvPr/>
        </p:nvSpPr>
        <p:spPr bwMode="auto">
          <a:xfrm>
            <a:off x="2762534" y="5204018"/>
            <a:ext cx="3547944" cy="8098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378" tIns="44397" rIns="90378" bIns="44397">
            <a:spAutoFit/>
          </a:bodyPr>
          <a:lstStyle/>
          <a:p>
            <a:pPr defTabSz="912813" eaLnBrk="0" fontAlgn="base" hangingPunct="0">
              <a:lnSpc>
                <a:spcPct val="130000"/>
              </a:lnSpc>
              <a:spcBef>
                <a:spcPct val="0"/>
              </a:spcBef>
              <a:spcAft>
                <a:spcPct val="0"/>
              </a:spcAft>
            </a:pPr>
            <a:r>
              <a:rPr lang="zh-CN" altLang="en-US" sz="1400" dirty="0">
                <a:solidFill>
                  <a:schemeClr val="bg1"/>
                </a:solidFill>
                <a:latin typeface="Arial Unicode MS" pitchFamily="34" charset="-120"/>
                <a:ea typeface="Arial Unicode MS" pitchFamily="34" charset="-120"/>
                <a:cs typeface="Arial Unicode MS" pitchFamily="34" charset="-120"/>
              </a:rPr>
              <a:t>   </a:t>
            </a:r>
            <a:r>
              <a:rPr lang="en-US" altLang="zh-CN" b="1" dirty="0">
                <a:solidFill>
                  <a:schemeClr val="bg1"/>
                </a:solidFill>
                <a:latin typeface="Arial Unicode MS" pitchFamily="34" charset="-120"/>
                <a:ea typeface="Arial Unicode MS" pitchFamily="34" charset="-120"/>
                <a:cs typeface="Arial Unicode MS" pitchFamily="34" charset="-120"/>
              </a:rPr>
              <a:t>Pro-inflammatory Factors</a:t>
            </a:r>
          </a:p>
          <a:p>
            <a:pPr defTabSz="912813" eaLnBrk="0" fontAlgn="base" hangingPunct="0">
              <a:lnSpc>
                <a:spcPct val="130000"/>
              </a:lnSpc>
              <a:spcBef>
                <a:spcPct val="0"/>
              </a:spcBef>
              <a:spcAft>
                <a:spcPct val="0"/>
              </a:spcAft>
            </a:pPr>
            <a:r>
              <a:rPr lang="en-US" altLang="zh-CN" b="1" dirty="0">
                <a:solidFill>
                  <a:schemeClr val="bg1"/>
                </a:solidFill>
                <a:latin typeface="Arial Unicode MS" pitchFamily="34" charset="-120"/>
                <a:ea typeface="Arial Unicode MS" pitchFamily="34" charset="-120"/>
                <a:cs typeface="Arial Unicode MS" pitchFamily="34" charset="-120"/>
              </a:rPr>
              <a:t>   (ROS, NO., </a:t>
            </a:r>
            <a:r>
              <a:rPr lang="en-US" altLang="zh-CN" b="1" dirty="0" err="1">
                <a:solidFill>
                  <a:schemeClr val="bg1"/>
                </a:solidFill>
                <a:latin typeface="Arial Unicode MS" pitchFamily="34" charset="-120"/>
                <a:ea typeface="Arial Unicode MS" pitchFamily="34" charset="-120"/>
                <a:cs typeface="Arial Unicode MS" pitchFamily="34" charset="-120"/>
              </a:rPr>
              <a:t>TNFa</a:t>
            </a:r>
            <a:r>
              <a:rPr lang="en-US" altLang="zh-CN" b="1" dirty="0">
                <a:solidFill>
                  <a:schemeClr val="bg1"/>
                </a:solidFill>
                <a:latin typeface="Arial Unicode MS" pitchFamily="34" charset="-120"/>
                <a:ea typeface="Arial Unicode MS" pitchFamily="34" charset="-120"/>
                <a:cs typeface="Arial Unicode MS" pitchFamily="34" charset="-120"/>
              </a:rPr>
              <a:t>, IL-1, PGs)</a:t>
            </a:r>
          </a:p>
        </p:txBody>
      </p:sp>
      <p:sp>
        <p:nvSpPr>
          <p:cNvPr id="1922066" name="Line 18"/>
          <p:cNvSpPr>
            <a:spLocks noChangeShapeType="1"/>
          </p:cNvSpPr>
          <p:nvPr/>
        </p:nvSpPr>
        <p:spPr bwMode="auto">
          <a:xfrm rot="-5243262">
            <a:off x="6039720" y="4866059"/>
            <a:ext cx="689536" cy="549788"/>
          </a:xfrm>
          <a:prstGeom prst="line">
            <a:avLst/>
          </a:prstGeom>
          <a:noFill/>
          <a:ln w="101600">
            <a:solidFill>
              <a:srgbClr val="43FF14"/>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algn="ctr"/>
            <a:endParaRPr lang="zh-TW" altLang="en-US"/>
          </a:p>
        </p:txBody>
      </p:sp>
      <p:grpSp>
        <p:nvGrpSpPr>
          <p:cNvPr id="2" name="Group 19"/>
          <p:cNvGrpSpPr>
            <a:grpSpLocks/>
          </p:cNvGrpSpPr>
          <p:nvPr/>
        </p:nvGrpSpPr>
        <p:grpSpPr bwMode="auto">
          <a:xfrm>
            <a:off x="3262478" y="2632468"/>
            <a:ext cx="2972480" cy="1793474"/>
            <a:chOff x="2160" y="1576"/>
            <a:chExt cx="1968" cy="1056"/>
          </a:xfrm>
        </p:grpSpPr>
        <p:sp>
          <p:nvSpPr>
            <p:cNvPr id="10287" name="Line 20"/>
            <p:cNvSpPr>
              <a:spLocks noChangeShapeType="1"/>
            </p:cNvSpPr>
            <p:nvPr/>
          </p:nvSpPr>
          <p:spPr bwMode="auto">
            <a:xfrm rot="7817805">
              <a:off x="2588" y="1404"/>
              <a:ext cx="1056" cy="1400"/>
            </a:xfrm>
            <a:prstGeom prst="line">
              <a:avLst/>
            </a:prstGeom>
            <a:noFill/>
            <a:ln w="76200">
              <a:solidFill>
                <a:srgbClr val="E8FF1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algn="ctr"/>
              <a:endParaRPr lang="zh-TW" altLang="en-US"/>
            </a:p>
          </p:txBody>
        </p:sp>
        <p:sp>
          <p:nvSpPr>
            <p:cNvPr id="10288" name="Text Box 21"/>
            <p:cNvSpPr txBox="1">
              <a:spLocks noChangeArrowheads="1"/>
            </p:cNvSpPr>
            <p:nvPr/>
          </p:nvSpPr>
          <p:spPr bwMode="auto">
            <a:xfrm>
              <a:off x="2160" y="1776"/>
              <a:ext cx="1968"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ctr"/>
              <a:r>
                <a:rPr lang="en-US" altLang="zh-CN" sz="2000">
                  <a:solidFill>
                    <a:schemeClr val="bg1"/>
                  </a:solidFill>
                  <a:latin typeface="Arial" charset="0"/>
                </a:rPr>
                <a:t>Reactive Microgliosis</a:t>
              </a:r>
            </a:p>
          </p:txBody>
        </p:sp>
      </p:grpSp>
      <p:grpSp>
        <p:nvGrpSpPr>
          <p:cNvPr id="3" name="Group 22"/>
          <p:cNvGrpSpPr>
            <a:grpSpLocks/>
          </p:cNvGrpSpPr>
          <p:nvPr/>
        </p:nvGrpSpPr>
        <p:grpSpPr bwMode="auto">
          <a:xfrm>
            <a:off x="3629508" y="3755087"/>
            <a:ext cx="2181027" cy="1379073"/>
            <a:chOff x="2403" y="2211"/>
            <a:chExt cx="1444" cy="812"/>
          </a:xfrm>
        </p:grpSpPr>
        <p:grpSp>
          <p:nvGrpSpPr>
            <p:cNvPr id="10281" name="Group 23"/>
            <p:cNvGrpSpPr>
              <a:grpSpLocks/>
            </p:cNvGrpSpPr>
            <p:nvPr/>
          </p:nvGrpSpPr>
          <p:grpSpPr bwMode="auto">
            <a:xfrm rot="19418804" flipH="1">
              <a:off x="2691" y="2211"/>
              <a:ext cx="624" cy="432"/>
              <a:chOff x="2352" y="2336"/>
              <a:chExt cx="576" cy="400"/>
            </a:xfrm>
          </p:grpSpPr>
          <p:sp>
            <p:nvSpPr>
              <p:cNvPr id="10283" name="Arc 24"/>
              <p:cNvSpPr>
                <a:spLocks/>
              </p:cNvSpPr>
              <p:nvPr/>
            </p:nvSpPr>
            <p:spPr bwMode="auto">
              <a:xfrm rot="-1379246">
                <a:off x="2352" y="2352"/>
                <a:ext cx="576" cy="38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4703"/>
                      <a:pt x="3292" y="8222"/>
                      <a:pt x="8862" y="4155"/>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4703"/>
                      <a:pt x="3292" y="8222"/>
                      <a:pt x="8862" y="4155"/>
                    </a:cubicBezTo>
                    <a:lnTo>
                      <a:pt x="21600" y="21600"/>
                    </a:lnTo>
                    <a:lnTo>
                      <a:pt x="21599" y="0"/>
                    </a:lnTo>
                    <a:close/>
                  </a:path>
                </a:pathLst>
              </a:custGeom>
              <a:noFill/>
              <a:ln w="38100">
                <a:solidFill>
                  <a:srgbClr val="E1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zh-TW" altLang="en-US"/>
              </a:p>
            </p:txBody>
          </p:sp>
          <p:sp>
            <p:nvSpPr>
              <p:cNvPr id="10284" name="Line 25"/>
              <p:cNvSpPr>
                <a:spLocks noChangeShapeType="1"/>
              </p:cNvSpPr>
              <p:nvPr/>
            </p:nvSpPr>
            <p:spPr bwMode="auto">
              <a:xfrm flipV="1">
                <a:off x="2400" y="2448"/>
                <a:ext cx="48" cy="48"/>
              </a:xfrm>
              <a:prstGeom prst="line">
                <a:avLst/>
              </a:prstGeom>
              <a:noFill/>
              <a:ln w="38100">
                <a:solidFill>
                  <a:srgbClr val="E1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algn="ctr"/>
                <a:endParaRPr lang="zh-TW" altLang="en-US"/>
              </a:p>
            </p:txBody>
          </p:sp>
          <p:sp>
            <p:nvSpPr>
              <p:cNvPr id="10285" name="Line 26"/>
              <p:cNvSpPr>
                <a:spLocks noChangeShapeType="1"/>
              </p:cNvSpPr>
              <p:nvPr/>
            </p:nvSpPr>
            <p:spPr bwMode="auto">
              <a:xfrm flipH="1">
                <a:off x="2784" y="2640"/>
                <a:ext cx="48" cy="48"/>
              </a:xfrm>
              <a:prstGeom prst="line">
                <a:avLst/>
              </a:prstGeom>
              <a:noFill/>
              <a:ln w="38100">
                <a:solidFill>
                  <a:srgbClr val="E1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algn="ctr"/>
                <a:endParaRPr lang="zh-TW" altLang="en-US"/>
              </a:p>
            </p:txBody>
          </p:sp>
          <p:sp>
            <p:nvSpPr>
              <p:cNvPr id="10286" name="Line 27"/>
              <p:cNvSpPr>
                <a:spLocks noChangeShapeType="1"/>
              </p:cNvSpPr>
              <p:nvPr/>
            </p:nvSpPr>
            <p:spPr bwMode="auto">
              <a:xfrm>
                <a:off x="2736" y="2336"/>
                <a:ext cx="48" cy="0"/>
              </a:xfrm>
              <a:prstGeom prst="line">
                <a:avLst/>
              </a:prstGeom>
              <a:noFill/>
              <a:ln w="38100">
                <a:solidFill>
                  <a:srgbClr val="E1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algn="ctr"/>
                <a:endParaRPr lang="zh-TW" altLang="en-US"/>
              </a:p>
            </p:txBody>
          </p:sp>
        </p:grpSp>
        <p:sp>
          <p:nvSpPr>
            <p:cNvPr id="10282" name="Text Box 28"/>
            <p:cNvSpPr txBox="1">
              <a:spLocks noChangeArrowheads="1"/>
            </p:cNvSpPr>
            <p:nvPr/>
          </p:nvSpPr>
          <p:spPr bwMode="auto">
            <a:xfrm>
              <a:off x="2403" y="2787"/>
              <a:ext cx="1444"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r>
                <a:rPr lang="en-US" altLang="zh-CN" sz="2000" dirty="0">
                  <a:solidFill>
                    <a:srgbClr val="FFFF00"/>
                  </a:solidFill>
                  <a:latin typeface="Arial" charset="0"/>
                </a:rPr>
                <a:t>(</a:t>
              </a:r>
              <a:r>
                <a:rPr lang="en-US" altLang="zh-CN" sz="2000" dirty="0" smtClean="0">
                  <a:solidFill>
                    <a:srgbClr val="FFFF00"/>
                  </a:solidFill>
                  <a:latin typeface="Arial" charset="0"/>
                </a:rPr>
                <a:t>Self-propelling</a:t>
              </a:r>
              <a:r>
                <a:rPr lang="en-US" altLang="zh-CN" sz="2000" dirty="0">
                  <a:solidFill>
                    <a:srgbClr val="FFFF00"/>
                  </a:solidFill>
                  <a:latin typeface="Arial" charset="0"/>
                </a:rPr>
                <a:t>)</a:t>
              </a:r>
            </a:p>
          </p:txBody>
        </p:sp>
      </p:grpSp>
      <p:grpSp>
        <p:nvGrpSpPr>
          <p:cNvPr id="5" name="Group 29"/>
          <p:cNvGrpSpPr>
            <a:grpSpLocks/>
          </p:cNvGrpSpPr>
          <p:nvPr/>
        </p:nvGrpSpPr>
        <p:grpSpPr bwMode="auto">
          <a:xfrm>
            <a:off x="367029" y="1159985"/>
            <a:ext cx="2899980" cy="2516977"/>
            <a:chOff x="272" y="683"/>
            <a:chExt cx="1920" cy="1482"/>
          </a:xfrm>
        </p:grpSpPr>
        <p:sp>
          <p:nvSpPr>
            <p:cNvPr id="10278" name="Text Box 30"/>
            <p:cNvSpPr txBox="1">
              <a:spLocks noChangeArrowheads="1"/>
            </p:cNvSpPr>
            <p:nvPr/>
          </p:nvSpPr>
          <p:spPr bwMode="auto">
            <a:xfrm>
              <a:off x="272" y="683"/>
              <a:ext cx="1920" cy="453"/>
            </a:xfrm>
            <a:prstGeom prst="rect">
              <a:avLst/>
            </a:prstGeom>
            <a:noFill/>
            <a:ln w="9525">
              <a:solidFill>
                <a:srgbClr val="E109B9"/>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ctr"/>
              <a:r>
                <a:rPr lang="en-US" altLang="zh-CN" dirty="0">
                  <a:solidFill>
                    <a:srgbClr val="E109B9"/>
                  </a:solidFill>
                  <a:latin typeface="Arial" charset="0"/>
                </a:rPr>
                <a:t>LPS</a:t>
              </a:r>
            </a:p>
            <a:p>
              <a:pPr algn="ctr"/>
              <a:r>
                <a:rPr lang="en-US" altLang="zh-CN" dirty="0">
                  <a:solidFill>
                    <a:srgbClr val="E109B9"/>
                  </a:solidFill>
                  <a:latin typeface="Arial" charset="0"/>
                </a:rPr>
                <a:t> (Extra Neurotoxin)</a:t>
              </a:r>
            </a:p>
          </p:txBody>
        </p:sp>
        <p:sp>
          <p:nvSpPr>
            <p:cNvPr id="10279" name="Text Box 31"/>
            <p:cNvSpPr txBox="1">
              <a:spLocks noChangeArrowheads="1"/>
            </p:cNvSpPr>
            <p:nvPr/>
          </p:nvSpPr>
          <p:spPr bwMode="auto">
            <a:xfrm rot="16200000">
              <a:off x="401" y="1557"/>
              <a:ext cx="951" cy="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ctr"/>
              <a:r>
                <a:rPr lang="en-US" altLang="zh-CN" sz="2000" dirty="0">
                  <a:solidFill>
                    <a:schemeClr val="bg1"/>
                  </a:solidFill>
                  <a:latin typeface="Arial" charset="0"/>
                </a:rPr>
                <a:t>Activation </a:t>
              </a:r>
            </a:p>
          </p:txBody>
        </p:sp>
        <p:sp>
          <p:nvSpPr>
            <p:cNvPr id="10280" name="Line 32"/>
            <p:cNvSpPr>
              <a:spLocks noChangeShapeType="1"/>
            </p:cNvSpPr>
            <p:nvPr/>
          </p:nvSpPr>
          <p:spPr bwMode="auto">
            <a:xfrm>
              <a:off x="1155" y="1344"/>
              <a:ext cx="0" cy="624"/>
            </a:xfrm>
            <a:prstGeom prst="line">
              <a:avLst/>
            </a:prstGeom>
            <a:noFill/>
            <a:ln w="114300">
              <a:solidFill>
                <a:srgbClr val="FF00FF"/>
              </a:solidFill>
              <a:round/>
              <a:headEnd/>
              <a:tailEnd type="triangle" w="med" len="med"/>
            </a:ln>
            <a:extLst>
              <a:ext uri="{909E8E84-426E-40DD-AFC4-6F175D3DCCD1}">
                <a14:hiddenFill xmlns:a14="http://schemas.microsoft.com/office/drawing/2010/main" xmlns="">
                  <a:noFill/>
                </a14:hiddenFill>
              </a:ext>
            </a:extLst>
          </p:spPr>
          <p:txBody>
            <a:bodyPr/>
            <a:lstStyle/>
            <a:p>
              <a:pPr algn="ctr"/>
              <a:endParaRPr lang="zh-TW" altLang="en-US"/>
            </a:p>
          </p:txBody>
        </p:sp>
      </p:grpSp>
      <p:grpSp>
        <p:nvGrpSpPr>
          <p:cNvPr id="6" name="Group 33"/>
          <p:cNvGrpSpPr>
            <a:grpSpLocks/>
          </p:cNvGrpSpPr>
          <p:nvPr/>
        </p:nvGrpSpPr>
        <p:grpSpPr bwMode="auto">
          <a:xfrm>
            <a:off x="6234958" y="1159985"/>
            <a:ext cx="2715711" cy="2182399"/>
            <a:chOff x="4128" y="683"/>
            <a:chExt cx="1798" cy="1285"/>
          </a:xfrm>
        </p:grpSpPr>
        <p:sp>
          <p:nvSpPr>
            <p:cNvPr id="10276" name="Text Box 34"/>
            <p:cNvSpPr txBox="1">
              <a:spLocks noChangeArrowheads="1"/>
            </p:cNvSpPr>
            <p:nvPr/>
          </p:nvSpPr>
          <p:spPr bwMode="auto">
            <a:xfrm>
              <a:off x="4128" y="683"/>
              <a:ext cx="1798" cy="453"/>
            </a:xfrm>
            <a:prstGeom prst="rect">
              <a:avLst/>
            </a:prstGeom>
            <a:noFill/>
            <a:ln w="9525">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ctr"/>
              <a:r>
                <a:rPr lang="en-US" altLang="zh-CN" dirty="0">
                  <a:solidFill>
                    <a:srgbClr val="FF6600"/>
                  </a:solidFill>
                  <a:latin typeface="Arial" charset="0"/>
                </a:rPr>
                <a:t>MPTP </a:t>
              </a:r>
            </a:p>
            <a:p>
              <a:pPr algn="ctr"/>
              <a:r>
                <a:rPr lang="en-US" altLang="zh-CN" dirty="0">
                  <a:solidFill>
                    <a:srgbClr val="FF6600"/>
                  </a:solidFill>
                  <a:latin typeface="Arial" charset="0"/>
                </a:rPr>
                <a:t>(Intra Neurotoxin)</a:t>
              </a:r>
            </a:p>
          </p:txBody>
        </p:sp>
        <p:sp>
          <p:nvSpPr>
            <p:cNvPr id="10277" name="Line 35"/>
            <p:cNvSpPr>
              <a:spLocks noChangeShapeType="1"/>
            </p:cNvSpPr>
            <p:nvPr/>
          </p:nvSpPr>
          <p:spPr bwMode="auto">
            <a:xfrm>
              <a:off x="4896" y="1344"/>
              <a:ext cx="0" cy="624"/>
            </a:xfrm>
            <a:prstGeom prst="line">
              <a:avLst/>
            </a:prstGeom>
            <a:noFill/>
            <a:ln w="114300">
              <a:solidFill>
                <a:srgbClr val="FF6600"/>
              </a:solidFill>
              <a:round/>
              <a:headEnd/>
              <a:tailEnd type="triangle" w="med" len="med"/>
            </a:ln>
            <a:extLst>
              <a:ext uri="{909E8E84-426E-40DD-AFC4-6F175D3DCCD1}">
                <a14:hiddenFill xmlns:a14="http://schemas.microsoft.com/office/drawing/2010/main" xmlns="">
                  <a:noFill/>
                </a14:hiddenFill>
              </a:ext>
            </a:extLst>
          </p:spPr>
          <p:txBody>
            <a:bodyPr/>
            <a:lstStyle/>
            <a:p>
              <a:pPr algn="ctr"/>
              <a:endParaRPr lang="zh-TW" altLang="en-US"/>
            </a:p>
          </p:txBody>
        </p:sp>
      </p:grpSp>
      <p:grpSp>
        <p:nvGrpSpPr>
          <p:cNvPr id="7" name="Group 36"/>
          <p:cNvGrpSpPr>
            <a:grpSpLocks/>
          </p:cNvGrpSpPr>
          <p:nvPr/>
        </p:nvGrpSpPr>
        <p:grpSpPr bwMode="auto">
          <a:xfrm>
            <a:off x="1" y="3592044"/>
            <a:ext cx="2542014" cy="923911"/>
            <a:chOff x="0" y="2115"/>
            <a:chExt cx="1683" cy="544"/>
          </a:xfrm>
        </p:grpSpPr>
        <p:sp>
          <p:nvSpPr>
            <p:cNvPr id="10269" name="Text Box 37"/>
            <p:cNvSpPr txBox="1">
              <a:spLocks noChangeArrowheads="1"/>
            </p:cNvSpPr>
            <p:nvPr/>
          </p:nvSpPr>
          <p:spPr bwMode="auto">
            <a:xfrm>
              <a:off x="0" y="2286"/>
              <a:ext cx="864"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ctr"/>
              <a:r>
                <a:rPr lang="en-US" altLang="zh-CN" sz="2000">
                  <a:solidFill>
                    <a:schemeClr val="bg1"/>
                  </a:solidFill>
                  <a:latin typeface="Arial" charset="0"/>
                </a:rPr>
                <a:t>Microglia</a:t>
              </a:r>
            </a:p>
          </p:txBody>
        </p:sp>
        <p:grpSp>
          <p:nvGrpSpPr>
            <p:cNvPr id="10270" name="Group 38"/>
            <p:cNvGrpSpPr>
              <a:grpSpLocks noChangeAspect="1"/>
            </p:cNvGrpSpPr>
            <p:nvPr/>
          </p:nvGrpSpPr>
          <p:grpSpPr bwMode="auto">
            <a:xfrm>
              <a:off x="867" y="2115"/>
              <a:ext cx="816" cy="544"/>
              <a:chOff x="266" y="1636"/>
              <a:chExt cx="1841" cy="1533"/>
            </a:xfrm>
          </p:grpSpPr>
          <p:sp>
            <p:nvSpPr>
              <p:cNvPr id="10271" name="Freeform 39"/>
              <p:cNvSpPr>
                <a:spLocks noChangeAspect="1"/>
              </p:cNvSpPr>
              <p:nvPr/>
            </p:nvSpPr>
            <p:spPr bwMode="auto">
              <a:xfrm>
                <a:off x="266" y="1636"/>
                <a:ext cx="1841" cy="1533"/>
              </a:xfrm>
              <a:custGeom>
                <a:avLst/>
                <a:gdLst>
                  <a:gd name="T0" fmla="*/ 329 w 1841"/>
                  <a:gd name="T1" fmla="*/ 289 h 1533"/>
                  <a:gd name="T2" fmla="*/ 28 w 1841"/>
                  <a:gd name="T3" fmla="*/ 477 h 1533"/>
                  <a:gd name="T4" fmla="*/ 160 w 1841"/>
                  <a:gd name="T5" fmla="*/ 771 h 1533"/>
                  <a:gd name="T6" fmla="*/ 179 w 1841"/>
                  <a:gd name="T7" fmla="*/ 1128 h 1533"/>
                  <a:gd name="T8" fmla="*/ 560 w 1841"/>
                  <a:gd name="T9" fmla="*/ 1097 h 1533"/>
                  <a:gd name="T10" fmla="*/ 873 w 1841"/>
                  <a:gd name="T11" fmla="*/ 1510 h 1533"/>
                  <a:gd name="T12" fmla="*/ 1224 w 1841"/>
                  <a:gd name="T13" fmla="*/ 1235 h 1533"/>
                  <a:gd name="T14" fmla="*/ 1644 w 1841"/>
                  <a:gd name="T15" fmla="*/ 1191 h 1533"/>
                  <a:gd name="T16" fmla="*/ 1575 w 1841"/>
                  <a:gd name="T17" fmla="*/ 621 h 1533"/>
                  <a:gd name="T18" fmla="*/ 1819 w 1841"/>
                  <a:gd name="T19" fmla="*/ 295 h 1533"/>
                  <a:gd name="T20" fmla="*/ 1443 w 1841"/>
                  <a:gd name="T21" fmla="*/ 170 h 1533"/>
                  <a:gd name="T22" fmla="*/ 1155 w 1841"/>
                  <a:gd name="T23" fmla="*/ 7 h 1533"/>
                  <a:gd name="T24" fmla="*/ 786 w 1841"/>
                  <a:gd name="T25" fmla="*/ 214 h 1533"/>
                  <a:gd name="T26" fmla="*/ 448 w 1841"/>
                  <a:gd name="T27" fmla="*/ 26 h 1533"/>
                  <a:gd name="T28" fmla="*/ 329 w 1841"/>
                  <a:gd name="T29" fmla="*/ 289 h 1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1"/>
                  <a:gd name="T46" fmla="*/ 0 h 1533"/>
                  <a:gd name="T47" fmla="*/ 1841 w 1841"/>
                  <a:gd name="T48" fmla="*/ 1533 h 1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1" h="1533">
                    <a:moveTo>
                      <a:pt x="329" y="289"/>
                    </a:moveTo>
                    <a:cubicBezTo>
                      <a:pt x="259" y="364"/>
                      <a:pt x="56" y="397"/>
                      <a:pt x="28" y="477"/>
                    </a:cubicBezTo>
                    <a:cubicBezTo>
                      <a:pt x="0" y="557"/>
                      <a:pt x="135" y="663"/>
                      <a:pt x="160" y="771"/>
                    </a:cubicBezTo>
                    <a:cubicBezTo>
                      <a:pt x="185" y="879"/>
                      <a:pt x="112" y="1074"/>
                      <a:pt x="179" y="1128"/>
                    </a:cubicBezTo>
                    <a:cubicBezTo>
                      <a:pt x="246" y="1182"/>
                      <a:pt x="444" y="1033"/>
                      <a:pt x="560" y="1097"/>
                    </a:cubicBezTo>
                    <a:cubicBezTo>
                      <a:pt x="676" y="1161"/>
                      <a:pt x="762" y="1487"/>
                      <a:pt x="873" y="1510"/>
                    </a:cubicBezTo>
                    <a:cubicBezTo>
                      <a:pt x="984" y="1533"/>
                      <a:pt x="1096" y="1288"/>
                      <a:pt x="1224" y="1235"/>
                    </a:cubicBezTo>
                    <a:cubicBezTo>
                      <a:pt x="1352" y="1182"/>
                      <a:pt x="1586" y="1293"/>
                      <a:pt x="1644" y="1191"/>
                    </a:cubicBezTo>
                    <a:cubicBezTo>
                      <a:pt x="1702" y="1089"/>
                      <a:pt x="1546" y="770"/>
                      <a:pt x="1575" y="621"/>
                    </a:cubicBezTo>
                    <a:cubicBezTo>
                      <a:pt x="1604" y="472"/>
                      <a:pt x="1841" y="370"/>
                      <a:pt x="1819" y="295"/>
                    </a:cubicBezTo>
                    <a:cubicBezTo>
                      <a:pt x="1797" y="220"/>
                      <a:pt x="1554" y="218"/>
                      <a:pt x="1443" y="170"/>
                    </a:cubicBezTo>
                    <a:cubicBezTo>
                      <a:pt x="1332" y="122"/>
                      <a:pt x="1264" y="0"/>
                      <a:pt x="1155" y="7"/>
                    </a:cubicBezTo>
                    <a:cubicBezTo>
                      <a:pt x="1046" y="14"/>
                      <a:pt x="904" y="211"/>
                      <a:pt x="786" y="214"/>
                    </a:cubicBezTo>
                    <a:cubicBezTo>
                      <a:pt x="668" y="217"/>
                      <a:pt x="526" y="15"/>
                      <a:pt x="448" y="26"/>
                    </a:cubicBezTo>
                    <a:cubicBezTo>
                      <a:pt x="370" y="37"/>
                      <a:pt x="397" y="219"/>
                      <a:pt x="329" y="289"/>
                    </a:cubicBezTo>
                    <a:close/>
                  </a:path>
                </a:pathLst>
              </a:custGeom>
              <a:gradFill rotWithShape="1">
                <a:gsLst>
                  <a:gs pos="0">
                    <a:srgbClr val="FFFF66">
                      <a:alpha val="51999"/>
                    </a:srgbClr>
                  </a:gs>
                  <a:gs pos="100000">
                    <a:srgbClr val="76762F">
                      <a:alpha val="15999"/>
                    </a:srgbClr>
                  </a:gs>
                </a:gsLst>
                <a:path path="rect">
                  <a:fillToRect l="50000" t="50000" r="50000" b="50000"/>
                </a:path>
              </a:gradFill>
              <a:ln w="9525">
                <a:solidFill>
                  <a:srgbClr val="E4DF00"/>
                </a:solidFill>
                <a:round/>
                <a:headEnd/>
                <a:tailEnd/>
              </a:ln>
            </p:spPr>
            <p:txBody>
              <a:bodyPr/>
              <a:lstStyle/>
              <a:p>
                <a:pPr algn="ctr"/>
                <a:endParaRPr lang="zh-TW" altLang="en-US"/>
              </a:p>
            </p:txBody>
          </p:sp>
          <p:sp>
            <p:nvSpPr>
              <p:cNvPr id="10272" name="Freeform 40"/>
              <p:cNvSpPr>
                <a:spLocks noChangeAspect="1"/>
              </p:cNvSpPr>
              <p:nvPr/>
            </p:nvSpPr>
            <p:spPr bwMode="auto">
              <a:xfrm>
                <a:off x="475" y="1797"/>
                <a:ext cx="1388" cy="1155"/>
              </a:xfrm>
              <a:custGeom>
                <a:avLst/>
                <a:gdLst>
                  <a:gd name="T0" fmla="*/ 2 w 1841"/>
                  <a:gd name="T1" fmla="*/ 2 h 1533"/>
                  <a:gd name="T2" fmla="*/ 2 w 1841"/>
                  <a:gd name="T3" fmla="*/ 2 h 1533"/>
                  <a:gd name="T4" fmla="*/ 2 w 1841"/>
                  <a:gd name="T5" fmla="*/ 2 h 1533"/>
                  <a:gd name="T6" fmla="*/ 2 w 1841"/>
                  <a:gd name="T7" fmla="*/ 2 h 1533"/>
                  <a:gd name="T8" fmla="*/ 2 w 1841"/>
                  <a:gd name="T9" fmla="*/ 2 h 1533"/>
                  <a:gd name="T10" fmla="*/ 2 w 1841"/>
                  <a:gd name="T11" fmla="*/ 2 h 1533"/>
                  <a:gd name="T12" fmla="*/ 2 w 1841"/>
                  <a:gd name="T13" fmla="*/ 2 h 1533"/>
                  <a:gd name="T14" fmla="*/ 2 w 1841"/>
                  <a:gd name="T15" fmla="*/ 2 h 1533"/>
                  <a:gd name="T16" fmla="*/ 2 w 1841"/>
                  <a:gd name="T17" fmla="*/ 2 h 1533"/>
                  <a:gd name="T18" fmla="*/ 2 w 1841"/>
                  <a:gd name="T19" fmla="*/ 2 h 1533"/>
                  <a:gd name="T20" fmla="*/ 2 w 1841"/>
                  <a:gd name="T21" fmla="*/ 2 h 1533"/>
                  <a:gd name="T22" fmla="*/ 2 w 1841"/>
                  <a:gd name="T23" fmla="*/ 2 h 1533"/>
                  <a:gd name="T24" fmla="*/ 2 w 1841"/>
                  <a:gd name="T25" fmla="*/ 2 h 1533"/>
                  <a:gd name="T26" fmla="*/ 2 w 1841"/>
                  <a:gd name="T27" fmla="*/ 2 h 1533"/>
                  <a:gd name="T28" fmla="*/ 2 w 1841"/>
                  <a:gd name="T29" fmla="*/ 2 h 1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1"/>
                  <a:gd name="T46" fmla="*/ 0 h 1533"/>
                  <a:gd name="T47" fmla="*/ 1841 w 1841"/>
                  <a:gd name="T48" fmla="*/ 1533 h 1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1" h="1533">
                    <a:moveTo>
                      <a:pt x="329" y="289"/>
                    </a:moveTo>
                    <a:cubicBezTo>
                      <a:pt x="259" y="364"/>
                      <a:pt x="56" y="397"/>
                      <a:pt x="28" y="477"/>
                    </a:cubicBezTo>
                    <a:cubicBezTo>
                      <a:pt x="0" y="557"/>
                      <a:pt x="135" y="663"/>
                      <a:pt x="160" y="771"/>
                    </a:cubicBezTo>
                    <a:cubicBezTo>
                      <a:pt x="185" y="879"/>
                      <a:pt x="112" y="1074"/>
                      <a:pt x="179" y="1128"/>
                    </a:cubicBezTo>
                    <a:cubicBezTo>
                      <a:pt x="246" y="1182"/>
                      <a:pt x="444" y="1033"/>
                      <a:pt x="560" y="1097"/>
                    </a:cubicBezTo>
                    <a:cubicBezTo>
                      <a:pt x="676" y="1161"/>
                      <a:pt x="762" y="1487"/>
                      <a:pt x="873" y="1510"/>
                    </a:cubicBezTo>
                    <a:cubicBezTo>
                      <a:pt x="984" y="1533"/>
                      <a:pt x="1096" y="1288"/>
                      <a:pt x="1224" y="1235"/>
                    </a:cubicBezTo>
                    <a:cubicBezTo>
                      <a:pt x="1352" y="1182"/>
                      <a:pt x="1586" y="1293"/>
                      <a:pt x="1644" y="1191"/>
                    </a:cubicBezTo>
                    <a:cubicBezTo>
                      <a:pt x="1702" y="1089"/>
                      <a:pt x="1546" y="770"/>
                      <a:pt x="1575" y="621"/>
                    </a:cubicBezTo>
                    <a:cubicBezTo>
                      <a:pt x="1604" y="472"/>
                      <a:pt x="1841" y="370"/>
                      <a:pt x="1819" y="295"/>
                    </a:cubicBezTo>
                    <a:cubicBezTo>
                      <a:pt x="1797" y="220"/>
                      <a:pt x="1554" y="218"/>
                      <a:pt x="1443" y="170"/>
                    </a:cubicBezTo>
                    <a:cubicBezTo>
                      <a:pt x="1332" y="122"/>
                      <a:pt x="1264" y="0"/>
                      <a:pt x="1155" y="7"/>
                    </a:cubicBezTo>
                    <a:cubicBezTo>
                      <a:pt x="1046" y="14"/>
                      <a:pt x="904" y="211"/>
                      <a:pt x="786" y="214"/>
                    </a:cubicBezTo>
                    <a:cubicBezTo>
                      <a:pt x="668" y="217"/>
                      <a:pt x="526" y="15"/>
                      <a:pt x="448" y="26"/>
                    </a:cubicBezTo>
                    <a:cubicBezTo>
                      <a:pt x="370" y="37"/>
                      <a:pt x="397" y="219"/>
                      <a:pt x="329" y="289"/>
                    </a:cubicBezTo>
                    <a:close/>
                  </a:path>
                </a:pathLst>
              </a:custGeom>
              <a:gradFill rotWithShape="1">
                <a:gsLst>
                  <a:gs pos="0">
                    <a:srgbClr val="F6F000">
                      <a:alpha val="51999"/>
                    </a:srgbClr>
                  </a:gs>
                  <a:gs pos="100000">
                    <a:srgbClr val="726F00">
                      <a:alpha val="0"/>
                    </a:srgbClr>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zh-TW" altLang="en-US"/>
              </a:p>
            </p:txBody>
          </p:sp>
          <p:sp>
            <p:nvSpPr>
              <p:cNvPr id="10273" name="Freeform 41"/>
              <p:cNvSpPr>
                <a:spLocks noChangeAspect="1"/>
              </p:cNvSpPr>
              <p:nvPr/>
            </p:nvSpPr>
            <p:spPr bwMode="auto">
              <a:xfrm>
                <a:off x="612" y="1886"/>
                <a:ext cx="1186" cy="987"/>
              </a:xfrm>
              <a:custGeom>
                <a:avLst/>
                <a:gdLst>
                  <a:gd name="T0" fmla="*/ 1 w 1841"/>
                  <a:gd name="T1" fmla="*/ 1 h 1533"/>
                  <a:gd name="T2" fmla="*/ 1 w 1841"/>
                  <a:gd name="T3" fmla="*/ 1 h 1533"/>
                  <a:gd name="T4" fmla="*/ 1 w 1841"/>
                  <a:gd name="T5" fmla="*/ 1 h 1533"/>
                  <a:gd name="T6" fmla="*/ 1 w 1841"/>
                  <a:gd name="T7" fmla="*/ 1 h 1533"/>
                  <a:gd name="T8" fmla="*/ 1 w 1841"/>
                  <a:gd name="T9" fmla="*/ 1 h 1533"/>
                  <a:gd name="T10" fmla="*/ 1 w 1841"/>
                  <a:gd name="T11" fmla="*/ 1 h 1533"/>
                  <a:gd name="T12" fmla="*/ 1 w 1841"/>
                  <a:gd name="T13" fmla="*/ 1 h 1533"/>
                  <a:gd name="T14" fmla="*/ 1 w 1841"/>
                  <a:gd name="T15" fmla="*/ 1 h 1533"/>
                  <a:gd name="T16" fmla="*/ 1 w 1841"/>
                  <a:gd name="T17" fmla="*/ 1 h 1533"/>
                  <a:gd name="T18" fmla="*/ 1 w 1841"/>
                  <a:gd name="T19" fmla="*/ 1 h 1533"/>
                  <a:gd name="T20" fmla="*/ 1 w 1841"/>
                  <a:gd name="T21" fmla="*/ 1 h 1533"/>
                  <a:gd name="T22" fmla="*/ 1 w 1841"/>
                  <a:gd name="T23" fmla="*/ 1 h 1533"/>
                  <a:gd name="T24" fmla="*/ 1 w 1841"/>
                  <a:gd name="T25" fmla="*/ 1 h 1533"/>
                  <a:gd name="T26" fmla="*/ 1 w 1841"/>
                  <a:gd name="T27" fmla="*/ 1 h 1533"/>
                  <a:gd name="T28" fmla="*/ 1 w 1841"/>
                  <a:gd name="T29" fmla="*/ 1 h 1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1"/>
                  <a:gd name="T46" fmla="*/ 0 h 1533"/>
                  <a:gd name="T47" fmla="*/ 1841 w 1841"/>
                  <a:gd name="T48" fmla="*/ 1533 h 1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1" h="1533">
                    <a:moveTo>
                      <a:pt x="329" y="289"/>
                    </a:moveTo>
                    <a:cubicBezTo>
                      <a:pt x="259" y="364"/>
                      <a:pt x="56" y="397"/>
                      <a:pt x="28" y="477"/>
                    </a:cubicBezTo>
                    <a:cubicBezTo>
                      <a:pt x="0" y="557"/>
                      <a:pt x="135" y="663"/>
                      <a:pt x="160" y="771"/>
                    </a:cubicBezTo>
                    <a:cubicBezTo>
                      <a:pt x="185" y="879"/>
                      <a:pt x="112" y="1074"/>
                      <a:pt x="179" y="1128"/>
                    </a:cubicBezTo>
                    <a:cubicBezTo>
                      <a:pt x="246" y="1182"/>
                      <a:pt x="444" y="1033"/>
                      <a:pt x="560" y="1097"/>
                    </a:cubicBezTo>
                    <a:cubicBezTo>
                      <a:pt x="676" y="1161"/>
                      <a:pt x="762" y="1487"/>
                      <a:pt x="873" y="1510"/>
                    </a:cubicBezTo>
                    <a:cubicBezTo>
                      <a:pt x="984" y="1533"/>
                      <a:pt x="1096" y="1288"/>
                      <a:pt x="1224" y="1235"/>
                    </a:cubicBezTo>
                    <a:cubicBezTo>
                      <a:pt x="1352" y="1182"/>
                      <a:pt x="1586" y="1293"/>
                      <a:pt x="1644" y="1191"/>
                    </a:cubicBezTo>
                    <a:cubicBezTo>
                      <a:pt x="1702" y="1089"/>
                      <a:pt x="1546" y="770"/>
                      <a:pt x="1575" y="621"/>
                    </a:cubicBezTo>
                    <a:cubicBezTo>
                      <a:pt x="1604" y="472"/>
                      <a:pt x="1841" y="370"/>
                      <a:pt x="1819" y="295"/>
                    </a:cubicBezTo>
                    <a:cubicBezTo>
                      <a:pt x="1797" y="220"/>
                      <a:pt x="1554" y="218"/>
                      <a:pt x="1443" y="170"/>
                    </a:cubicBezTo>
                    <a:cubicBezTo>
                      <a:pt x="1332" y="122"/>
                      <a:pt x="1264" y="0"/>
                      <a:pt x="1155" y="7"/>
                    </a:cubicBezTo>
                    <a:cubicBezTo>
                      <a:pt x="1046" y="14"/>
                      <a:pt x="904" y="211"/>
                      <a:pt x="786" y="214"/>
                    </a:cubicBezTo>
                    <a:cubicBezTo>
                      <a:pt x="668" y="217"/>
                      <a:pt x="526" y="15"/>
                      <a:pt x="448" y="26"/>
                    </a:cubicBezTo>
                    <a:cubicBezTo>
                      <a:pt x="370" y="37"/>
                      <a:pt x="397" y="219"/>
                      <a:pt x="329" y="289"/>
                    </a:cubicBezTo>
                    <a:close/>
                  </a:path>
                </a:pathLst>
              </a:custGeom>
              <a:gradFill rotWithShape="1">
                <a:gsLst>
                  <a:gs pos="0">
                    <a:srgbClr val="E4DF00">
                      <a:alpha val="51999"/>
                    </a:srgbClr>
                  </a:gs>
                  <a:gs pos="100000">
                    <a:srgbClr val="6A6700">
                      <a:alpha val="0"/>
                    </a:srgbClr>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zh-TW" altLang="en-US"/>
              </a:p>
            </p:txBody>
          </p:sp>
          <p:sp>
            <p:nvSpPr>
              <p:cNvPr id="10274" name="Oval 42"/>
              <p:cNvSpPr>
                <a:spLocks noChangeAspect="1" noChangeArrowheads="1"/>
              </p:cNvSpPr>
              <p:nvPr/>
            </p:nvSpPr>
            <p:spPr bwMode="auto">
              <a:xfrm>
                <a:off x="845" y="2125"/>
                <a:ext cx="738" cy="476"/>
              </a:xfrm>
              <a:prstGeom prst="ellipse">
                <a:avLst/>
              </a:prstGeom>
              <a:gradFill rotWithShape="1">
                <a:gsLst>
                  <a:gs pos="0">
                    <a:schemeClr val="bg1"/>
                  </a:gs>
                  <a:gs pos="100000">
                    <a:srgbClr val="C0BB00"/>
                  </a:gs>
                </a:gsLst>
                <a:path path="shape">
                  <a:fillToRect l="50000" t="50000" r="50000" b="50000"/>
                </a:path>
              </a:gradFill>
              <a:ln w="3175">
                <a:solidFill>
                  <a:srgbClr val="C0BB00"/>
                </a:solidFill>
                <a:round/>
                <a:headEnd/>
                <a:tailEnd/>
              </a:ln>
            </p:spPr>
            <p:txBody>
              <a:bodyPr wrap="none" anchor="ctr"/>
              <a:lstStyle/>
              <a:p>
                <a:pPr algn="ctr"/>
                <a:endParaRPr lang="zh-TW" altLang="en-US"/>
              </a:p>
            </p:txBody>
          </p:sp>
          <p:sp>
            <p:nvSpPr>
              <p:cNvPr id="10275" name="Freeform 43"/>
              <p:cNvSpPr>
                <a:spLocks noChangeAspect="1"/>
              </p:cNvSpPr>
              <p:nvPr/>
            </p:nvSpPr>
            <p:spPr bwMode="auto">
              <a:xfrm>
                <a:off x="625" y="1918"/>
                <a:ext cx="1186" cy="987"/>
              </a:xfrm>
              <a:custGeom>
                <a:avLst/>
                <a:gdLst>
                  <a:gd name="T0" fmla="*/ 1 w 1841"/>
                  <a:gd name="T1" fmla="*/ 1 h 1533"/>
                  <a:gd name="T2" fmla="*/ 1 w 1841"/>
                  <a:gd name="T3" fmla="*/ 1 h 1533"/>
                  <a:gd name="T4" fmla="*/ 1 w 1841"/>
                  <a:gd name="T5" fmla="*/ 1 h 1533"/>
                  <a:gd name="T6" fmla="*/ 1 w 1841"/>
                  <a:gd name="T7" fmla="*/ 1 h 1533"/>
                  <a:gd name="T8" fmla="*/ 1 w 1841"/>
                  <a:gd name="T9" fmla="*/ 1 h 1533"/>
                  <a:gd name="T10" fmla="*/ 1 w 1841"/>
                  <a:gd name="T11" fmla="*/ 1 h 1533"/>
                  <a:gd name="T12" fmla="*/ 1 w 1841"/>
                  <a:gd name="T13" fmla="*/ 1 h 1533"/>
                  <a:gd name="T14" fmla="*/ 1 w 1841"/>
                  <a:gd name="T15" fmla="*/ 1 h 1533"/>
                  <a:gd name="T16" fmla="*/ 1 w 1841"/>
                  <a:gd name="T17" fmla="*/ 1 h 1533"/>
                  <a:gd name="T18" fmla="*/ 1 w 1841"/>
                  <a:gd name="T19" fmla="*/ 1 h 1533"/>
                  <a:gd name="T20" fmla="*/ 1 w 1841"/>
                  <a:gd name="T21" fmla="*/ 1 h 1533"/>
                  <a:gd name="T22" fmla="*/ 1 w 1841"/>
                  <a:gd name="T23" fmla="*/ 1 h 1533"/>
                  <a:gd name="T24" fmla="*/ 1 w 1841"/>
                  <a:gd name="T25" fmla="*/ 1 h 1533"/>
                  <a:gd name="T26" fmla="*/ 1 w 1841"/>
                  <a:gd name="T27" fmla="*/ 1 h 1533"/>
                  <a:gd name="T28" fmla="*/ 1 w 1841"/>
                  <a:gd name="T29" fmla="*/ 1 h 1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1"/>
                  <a:gd name="T46" fmla="*/ 0 h 1533"/>
                  <a:gd name="T47" fmla="*/ 1841 w 1841"/>
                  <a:gd name="T48" fmla="*/ 1533 h 15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1" h="1533">
                    <a:moveTo>
                      <a:pt x="329" y="289"/>
                    </a:moveTo>
                    <a:cubicBezTo>
                      <a:pt x="259" y="364"/>
                      <a:pt x="56" y="397"/>
                      <a:pt x="28" y="477"/>
                    </a:cubicBezTo>
                    <a:cubicBezTo>
                      <a:pt x="0" y="557"/>
                      <a:pt x="135" y="663"/>
                      <a:pt x="160" y="771"/>
                    </a:cubicBezTo>
                    <a:cubicBezTo>
                      <a:pt x="185" y="879"/>
                      <a:pt x="112" y="1074"/>
                      <a:pt x="179" y="1128"/>
                    </a:cubicBezTo>
                    <a:cubicBezTo>
                      <a:pt x="246" y="1182"/>
                      <a:pt x="444" y="1033"/>
                      <a:pt x="560" y="1097"/>
                    </a:cubicBezTo>
                    <a:cubicBezTo>
                      <a:pt x="676" y="1161"/>
                      <a:pt x="762" y="1487"/>
                      <a:pt x="873" y="1510"/>
                    </a:cubicBezTo>
                    <a:cubicBezTo>
                      <a:pt x="984" y="1533"/>
                      <a:pt x="1096" y="1288"/>
                      <a:pt x="1224" y="1235"/>
                    </a:cubicBezTo>
                    <a:cubicBezTo>
                      <a:pt x="1352" y="1182"/>
                      <a:pt x="1586" y="1293"/>
                      <a:pt x="1644" y="1191"/>
                    </a:cubicBezTo>
                    <a:cubicBezTo>
                      <a:pt x="1702" y="1089"/>
                      <a:pt x="1546" y="770"/>
                      <a:pt x="1575" y="621"/>
                    </a:cubicBezTo>
                    <a:cubicBezTo>
                      <a:pt x="1604" y="472"/>
                      <a:pt x="1841" y="370"/>
                      <a:pt x="1819" y="295"/>
                    </a:cubicBezTo>
                    <a:cubicBezTo>
                      <a:pt x="1797" y="220"/>
                      <a:pt x="1554" y="218"/>
                      <a:pt x="1443" y="170"/>
                    </a:cubicBezTo>
                    <a:cubicBezTo>
                      <a:pt x="1332" y="122"/>
                      <a:pt x="1264" y="0"/>
                      <a:pt x="1155" y="7"/>
                    </a:cubicBezTo>
                    <a:cubicBezTo>
                      <a:pt x="1046" y="14"/>
                      <a:pt x="904" y="211"/>
                      <a:pt x="786" y="214"/>
                    </a:cubicBezTo>
                    <a:cubicBezTo>
                      <a:pt x="668" y="217"/>
                      <a:pt x="526" y="15"/>
                      <a:pt x="448" y="26"/>
                    </a:cubicBezTo>
                    <a:cubicBezTo>
                      <a:pt x="370" y="37"/>
                      <a:pt x="397" y="219"/>
                      <a:pt x="329" y="289"/>
                    </a:cubicBezTo>
                    <a:close/>
                  </a:path>
                </a:pathLst>
              </a:custGeom>
              <a:gradFill rotWithShape="1">
                <a:gsLst>
                  <a:gs pos="0">
                    <a:srgbClr val="E4DF00">
                      <a:alpha val="51999"/>
                    </a:srgbClr>
                  </a:gs>
                  <a:gs pos="100000">
                    <a:srgbClr val="6A6700">
                      <a:alpha val="0"/>
                    </a:srgbClr>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zh-TW" altLang="en-US"/>
              </a:p>
            </p:txBody>
          </p:sp>
        </p:grpSp>
      </p:grpSp>
      <p:sp>
        <p:nvSpPr>
          <p:cNvPr id="10264" name="Text Box 44"/>
          <p:cNvSpPr txBox="1">
            <a:spLocks noChangeArrowheads="1"/>
          </p:cNvSpPr>
          <p:nvPr/>
        </p:nvSpPr>
        <p:spPr bwMode="auto">
          <a:xfrm>
            <a:off x="3623465" y="738790"/>
            <a:ext cx="218700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ctr"/>
            <a:r>
              <a:rPr lang="en-US" altLang="zh-CN" sz="2000">
                <a:solidFill>
                  <a:srgbClr val="00FF00"/>
                </a:solidFill>
                <a:latin typeface="Arial" charset="0"/>
              </a:rPr>
              <a:t>(Working Model)</a:t>
            </a:r>
          </a:p>
        </p:txBody>
      </p:sp>
      <p:grpSp>
        <p:nvGrpSpPr>
          <p:cNvPr id="9" name="Group 45"/>
          <p:cNvGrpSpPr>
            <a:grpSpLocks/>
          </p:cNvGrpSpPr>
          <p:nvPr/>
        </p:nvGrpSpPr>
        <p:grpSpPr bwMode="auto">
          <a:xfrm>
            <a:off x="6021991" y="3429001"/>
            <a:ext cx="3185447" cy="2443948"/>
            <a:chOff x="3945" y="2019"/>
            <a:chExt cx="2109" cy="1439"/>
          </a:xfrm>
        </p:grpSpPr>
        <p:sp>
          <p:nvSpPr>
            <p:cNvPr id="10267" name="Text Box 46"/>
            <p:cNvSpPr txBox="1">
              <a:spLocks noChangeArrowheads="1"/>
            </p:cNvSpPr>
            <p:nvPr/>
          </p:nvSpPr>
          <p:spPr bwMode="auto">
            <a:xfrm>
              <a:off x="4574" y="2643"/>
              <a:ext cx="1480" cy="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ctr">
                <a:lnSpc>
                  <a:spcPct val="140000"/>
                </a:lnSpc>
              </a:pPr>
              <a:r>
                <a:rPr lang="en-US" altLang="zh-CN" sz="2000">
                  <a:solidFill>
                    <a:schemeClr val="bg1"/>
                  </a:solidFill>
                  <a:latin typeface="Arial" charset="0"/>
                </a:rPr>
                <a:t>Dopaminergic </a:t>
              </a:r>
            </a:p>
            <a:p>
              <a:pPr algn="ctr">
                <a:lnSpc>
                  <a:spcPct val="140000"/>
                </a:lnSpc>
              </a:pPr>
              <a:r>
                <a:rPr lang="en-US" altLang="zh-CN" sz="2000">
                  <a:solidFill>
                    <a:schemeClr val="bg1"/>
                  </a:solidFill>
                  <a:latin typeface="Arial" charset="0"/>
                </a:rPr>
                <a:t>Neuronal Damage</a:t>
              </a:r>
            </a:p>
          </p:txBody>
        </p:sp>
        <p:sp>
          <p:nvSpPr>
            <p:cNvPr id="10268" name="Freeform 47"/>
            <p:cNvSpPr>
              <a:spLocks/>
            </p:cNvSpPr>
            <p:nvPr/>
          </p:nvSpPr>
          <p:spPr bwMode="auto">
            <a:xfrm>
              <a:off x="3945" y="2019"/>
              <a:ext cx="1386" cy="768"/>
            </a:xfrm>
            <a:custGeom>
              <a:avLst/>
              <a:gdLst>
                <a:gd name="T0" fmla="*/ 3 w 1656"/>
                <a:gd name="T1" fmla="*/ 3 h 912"/>
                <a:gd name="T2" fmla="*/ 3 w 1656"/>
                <a:gd name="T3" fmla="*/ 3 h 912"/>
                <a:gd name="T4" fmla="*/ 3 w 1656"/>
                <a:gd name="T5" fmla="*/ 3 h 912"/>
                <a:gd name="T6" fmla="*/ 3 w 1656"/>
                <a:gd name="T7" fmla="*/ 3 h 912"/>
                <a:gd name="T8" fmla="*/ 3 w 1656"/>
                <a:gd name="T9" fmla="*/ 3 h 912"/>
                <a:gd name="T10" fmla="*/ 3 w 1656"/>
                <a:gd name="T11" fmla="*/ 3 h 912"/>
                <a:gd name="T12" fmla="*/ 3 w 1656"/>
                <a:gd name="T13" fmla="*/ 3 h 912"/>
                <a:gd name="T14" fmla="*/ 3 w 1656"/>
                <a:gd name="T15" fmla="*/ 3 h 912"/>
                <a:gd name="T16" fmla="*/ 3 w 1656"/>
                <a:gd name="T17" fmla="*/ 3 h 912"/>
                <a:gd name="T18" fmla="*/ 3 w 1656"/>
                <a:gd name="T19" fmla="*/ 3 h 912"/>
                <a:gd name="T20" fmla="*/ 3 w 1656"/>
                <a:gd name="T21" fmla="*/ 3 h 912"/>
                <a:gd name="T22" fmla="*/ 3 w 1656"/>
                <a:gd name="T23" fmla="*/ 3 h 912"/>
                <a:gd name="T24" fmla="*/ 3 w 1656"/>
                <a:gd name="T25" fmla="*/ 3 h 912"/>
                <a:gd name="T26" fmla="*/ 3 w 1656"/>
                <a:gd name="T27" fmla="*/ 3 h 912"/>
                <a:gd name="T28" fmla="*/ 3 w 1656"/>
                <a:gd name="T29" fmla="*/ 3 h 912"/>
                <a:gd name="T30" fmla="*/ 3 w 1656"/>
                <a:gd name="T31" fmla="*/ 3 h 912"/>
                <a:gd name="T32" fmla="*/ 3 w 1656"/>
                <a:gd name="T33" fmla="*/ 3 h 912"/>
                <a:gd name="T34" fmla="*/ 3 w 1656"/>
                <a:gd name="T35" fmla="*/ 3 h 912"/>
                <a:gd name="T36" fmla="*/ 3 w 1656"/>
                <a:gd name="T37" fmla="*/ 3 h 912"/>
                <a:gd name="T38" fmla="*/ 3 w 1656"/>
                <a:gd name="T39" fmla="*/ 3 h 912"/>
                <a:gd name="T40" fmla="*/ 3 w 1656"/>
                <a:gd name="T41" fmla="*/ 3 h 912"/>
                <a:gd name="T42" fmla="*/ 3 w 1656"/>
                <a:gd name="T43" fmla="*/ 3 h 912"/>
                <a:gd name="T44" fmla="*/ 3 w 1656"/>
                <a:gd name="T45" fmla="*/ 3 h 912"/>
                <a:gd name="T46" fmla="*/ 3 w 1656"/>
                <a:gd name="T47" fmla="*/ 3 h 912"/>
                <a:gd name="T48" fmla="*/ 3 w 1656"/>
                <a:gd name="T49" fmla="*/ 3 h 912"/>
                <a:gd name="T50" fmla="*/ 3 w 1656"/>
                <a:gd name="T51" fmla="*/ 3 h 912"/>
                <a:gd name="T52" fmla="*/ 3 w 1656"/>
                <a:gd name="T53" fmla="*/ 3 h 912"/>
                <a:gd name="T54" fmla="*/ 3 w 1656"/>
                <a:gd name="T55" fmla="*/ 3 h 912"/>
                <a:gd name="T56" fmla="*/ 3 w 1656"/>
                <a:gd name="T57" fmla="*/ 3 h 912"/>
                <a:gd name="T58" fmla="*/ 3 w 1656"/>
                <a:gd name="T59" fmla="*/ 3 h 912"/>
                <a:gd name="T60" fmla="*/ 3 w 1656"/>
                <a:gd name="T61" fmla="*/ 3 h 912"/>
                <a:gd name="T62" fmla="*/ 3 w 1656"/>
                <a:gd name="T63" fmla="*/ 3 h 912"/>
                <a:gd name="T64" fmla="*/ 3 w 1656"/>
                <a:gd name="T65" fmla="*/ 3 h 912"/>
                <a:gd name="T66" fmla="*/ 3 w 1656"/>
                <a:gd name="T67" fmla="*/ 3 h 912"/>
                <a:gd name="T68" fmla="*/ 3 w 1656"/>
                <a:gd name="T69" fmla="*/ 3 h 912"/>
                <a:gd name="T70" fmla="*/ 3 w 1656"/>
                <a:gd name="T71" fmla="*/ 3 h 912"/>
                <a:gd name="T72" fmla="*/ 3 w 1656"/>
                <a:gd name="T73" fmla="*/ 3 h 912"/>
                <a:gd name="T74" fmla="*/ 3 w 1656"/>
                <a:gd name="T75" fmla="*/ 3 h 912"/>
                <a:gd name="T76" fmla="*/ 3 w 1656"/>
                <a:gd name="T77" fmla="*/ 3 h 912"/>
                <a:gd name="T78" fmla="*/ 3 w 1656"/>
                <a:gd name="T79" fmla="*/ 3 h 912"/>
                <a:gd name="T80" fmla="*/ 3 w 1656"/>
                <a:gd name="T81" fmla="*/ 3 h 912"/>
                <a:gd name="T82" fmla="*/ 0 w 1656"/>
                <a:gd name="T83" fmla="*/ 3 h 912"/>
                <a:gd name="T84" fmla="*/ 3 w 1656"/>
                <a:gd name="T85" fmla="*/ 3 h 912"/>
                <a:gd name="T86" fmla="*/ 3 w 1656"/>
                <a:gd name="T87" fmla="*/ 3 h 912"/>
                <a:gd name="T88" fmla="*/ 3 w 1656"/>
                <a:gd name="T89" fmla="*/ 3 h 912"/>
                <a:gd name="T90" fmla="*/ 3 w 1656"/>
                <a:gd name="T91" fmla="*/ 3 h 912"/>
                <a:gd name="T92" fmla="*/ 3 w 1656"/>
                <a:gd name="T93" fmla="*/ 3 h 912"/>
                <a:gd name="T94" fmla="*/ 3 w 1656"/>
                <a:gd name="T95" fmla="*/ 3 h 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6"/>
                <a:gd name="T145" fmla="*/ 0 h 912"/>
                <a:gd name="T146" fmla="*/ 1656 w 1656"/>
                <a:gd name="T147" fmla="*/ 912 h 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6" h="912">
                  <a:moveTo>
                    <a:pt x="944" y="440"/>
                  </a:moveTo>
                  <a:lnTo>
                    <a:pt x="920" y="472"/>
                  </a:lnTo>
                  <a:lnTo>
                    <a:pt x="888" y="504"/>
                  </a:lnTo>
                  <a:lnTo>
                    <a:pt x="936" y="440"/>
                  </a:lnTo>
                  <a:lnTo>
                    <a:pt x="792" y="448"/>
                  </a:lnTo>
                  <a:lnTo>
                    <a:pt x="944" y="432"/>
                  </a:lnTo>
                  <a:lnTo>
                    <a:pt x="1144" y="384"/>
                  </a:lnTo>
                  <a:lnTo>
                    <a:pt x="1144" y="360"/>
                  </a:lnTo>
                  <a:lnTo>
                    <a:pt x="1144" y="352"/>
                  </a:lnTo>
                  <a:lnTo>
                    <a:pt x="992" y="264"/>
                  </a:lnTo>
                  <a:lnTo>
                    <a:pt x="936" y="248"/>
                  </a:lnTo>
                  <a:lnTo>
                    <a:pt x="864" y="256"/>
                  </a:lnTo>
                  <a:lnTo>
                    <a:pt x="848" y="296"/>
                  </a:lnTo>
                  <a:lnTo>
                    <a:pt x="840" y="352"/>
                  </a:lnTo>
                  <a:lnTo>
                    <a:pt x="832" y="328"/>
                  </a:lnTo>
                  <a:lnTo>
                    <a:pt x="848" y="264"/>
                  </a:lnTo>
                  <a:lnTo>
                    <a:pt x="768" y="288"/>
                  </a:lnTo>
                  <a:lnTo>
                    <a:pt x="824" y="264"/>
                  </a:lnTo>
                  <a:lnTo>
                    <a:pt x="864" y="248"/>
                  </a:lnTo>
                  <a:lnTo>
                    <a:pt x="888" y="240"/>
                  </a:lnTo>
                  <a:lnTo>
                    <a:pt x="968" y="240"/>
                  </a:lnTo>
                  <a:lnTo>
                    <a:pt x="848" y="200"/>
                  </a:lnTo>
                  <a:lnTo>
                    <a:pt x="792" y="192"/>
                  </a:lnTo>
                  <a:lnTo>
                    <a:pt x="768" y="184"/>
                  </a:lnTo>
                  <a:lnTo>
                    <a:pt x="776" y="176"/>
                  </a:lnTo>
                  <a:lnTo>
                    <a:pt x="944" y="224"/>
                  </a:lnTo>
                  <a:lnTo>
                    <a:pt x="1152" y="336"/>
                  </a:lnTo>
                  <a:lnTo>
                    <a:pt x="1184" y="288"/>
                  </a:lnTo>
                  <a:lnTo>
                    <a:pt x="1176" y="240"/>
                  </a:lnTo>
                  <a:lnTo>
                    <a:pt x="1168" y="176"/>
                  </a:lnTo>
                  <a:lnTo>
                    <a:pt x="1136" y="128"/>
                  </a:lnTo>
                  <a:lnTo>
                    <a:pt x="1096" y="88"/>
                  </a:lnTo>
                  <a:lnTo>
                    <a:pt x="1040" y="48"/>
                  </a:lnTo>
                  <a:lnTo>
                    <a:pt x="1000" y="8"/>
                  </a:lnTo>
                  <a:lnTo>
                    <a:pt x="1008" y="8"/>
                  </a:lnTo>
                  <a:lnTo>
                    <a:pt x="1032" y="24"/>
                  </a:lnTo>
                  <a:lnTo>
                    <a:pt x="1080" y="64"/>
                  </a:lnTo>
                  <a:lnTo>
                    <a:pt x="1120" y="96"/>
                  </a:lnTo>
                  <a:lnTo>
                    <a:pt x="1160" y="120"/>
                  </a:lnTo>
                  <a:lnTo>
                    <a:pt x="1184" y="168"/>
                  </a:lnTo>
                  <a:lnTo>
                    <a:pt x="1192" y="232"/>
                  </a:lnTo>
                  <a:lnTo>
                    <a:pt x="1200" y="288"/>
                  </a:lnTo>
                  <a:lnTo>
                    <a:pt x="1256" y="280"/>
                  </a:lnTo>
                  <a:lnTo>
                    <a:pt x="1280" y="160"/>
                  </a:lnTo>
                  <a:lnTo>
                    <a:pt x="1272" y="48"/>
                  </a:lnTo>
                  <a:lnTo>
                    <a:pt x="1264" y="0"/>
                  </a:lnTo>
                  <a:lnTo>
                    <a:pt x="1280" y="48"/>
                  </a:lnTo>
                  <a:lnTo>
                    <a:pt x="1296" y="112"/>
                  </a:lnTo>
                  <a:lnTo>
                    <a:pt x="1312" y="72"/>
                  </a:lnTo>
                  <a:lnTo>
                    <a:pt x="1352" y="48"/>
                  </a:lnTo>
                  <a:lnTo>
                    <a:pt x="1328" y="72"/>
                  </a:lnTo>
                  <a:lnTo>
                    <a:pt x="1296" y="128"/>
                  </a:lnTo>
                  <a:lnTo>
                    <a:pt x="1288" y="176"/>
                  </a:lnTo>
                  <a:lnTo>
                    <a:pt x="1280" y="224"/>
                  </a:lnTo>
                  <a:lnTo>
                    <a:pt x="1272" y="288"/>
                  </a:lnTo>
                  <a:lnTo>
                    <a:pt x="1304" y="328"/>
                  </a:lnTo>
                  <a:lnTo>
                    <a:pt x="1352" y="296"/>
                  </a:lnTo>
                  <a:lnTo>
                    <a:pt x="1392" y="264"/>
                  </a:lnTo>
                  <a:lnTo>
                    <a:pt x="1464" y="192"/>
                  </a:lnTo>
                  <a:lnTo>
                    <a:pt x="1488" y="144"/>
                  </a:lnTo>
                  <a:lnTo>
                    <a:pt x="1504" y="96"/>
                  </a:lnTo>
                  <a:lnTo>
                    <a:pt x="1520" y="64"/>
                  </a:lnTo>
                  <a:lnTo>
                    <a:pt x="1488" y="168"/>
                  </a:lnTo>
                  <a:lnTo>
                    <a:pt x="1544" y="168"/>
                  </a:lnTo>
                  <a:lnTo>
                    <a:pt x="1600" y="152"/>
                  </a:lnTo>
                  <a:lnTo>
                    <a:pt x="1640" y="168"/>
                  </a:lnTo>
                  <a:lnTo>
                    <a:pt x="1568" y="168"/>
                  </a:lnTo>
                  <a:lnTo>
                    <a:pt x="1488" y="184"/>
                  </a:lnTo>
                  <a:lnTo>
                    <a:pt x="1472" y="192"/>
                  </a:lnTo>
                  <a:lnTo>
                    <a:pt x="1464" y="200"/>
                  </a:lnTo>
                  <a:lnTo>
                    <a:pt x="1392" y="272"/>
                  </a:lnTo>
                  <a:lnTo>
                    <a:pt x="1352" y="312"/>
                  </a:lnTo>
                  <a:lnTo>
                    <a:pt x="1312" y="336"/>
                  </a:lnTo>
                  <a:lnTo>
                    <a:pt x="1304" y="368"/>
                  </a:lnTo>
                  <a:lnTo>
                    <a:pt x="1296" y="392"/>
                  </a:lnTo>
                  <a:lnTo>
                    <a:pt x="1360" y="408"/>
                  </a:lnTo>
                  <a:lnTo>
                    <a:pt x="1432" y="408"/>
                  </a:lnTo>
                  <a:lnTo>
                    <a:pt x="1488" y="408"/>
                  </a:lnTo>
                  <a:lnTo>
                    <a:pt x="1560" y="432"/>
                  </a:lnTo>
                  <a:lnTo>
                    <a:pt x="1616" y="424"/>
                  </a:lnTo>
                  <a:lnTo>
                    <a:pt x="1656" y="416"/>
                  </a:lnTo>
                  <a:lnTo>
                    <a:pt x="1576" y="440"/>
                  </a:lnTo>
                  <a:lnTo>
                    <a:pt x="1600" y="456"/>
                  </a:lnTo>
                  <a:lnTo>
                    <a:pt x="1632" y="512"/>
                  </a:lnTo>
                  <a:lnTo>
                    <a:pt x="1600" y="472"/>
                  </a:lnTo>
                  <a:lnTo>
                    <a:pt x="1544" y="432"/>
                  </a:lnTo>
                  <a:lnTo>
                    <a:pt x="1472" y="424"/>
                  </a:lnTo>
                  <a:lnTo>
                    <a:pt x="1416" y="424"/>
                  </a:lnTo>
                  <a:lnTo>
                    <a:pt x="1352" y="416"/>
                  </a:lnTo>
                  <a:lnTo>
                    <a:pt x="1288" y="408"/>
                  </a:lnTo>
                  <a:lnTo>
                    <a:pt x="1280" y="424"/>
                  </a:lnTo>
                  <a:lnTo>
                    <a:pt x="1256" y="456"/>
                  </a:lnTo>
                  <a:lnTo>
                    <a:pt x="1296" y="504"/>
                  </a:lnTo>
                  <a:lnTo>
                    <a:pt x="1328" y="528"/>
                  </a:lnTo>
                  <a:lnTo>
                    <a:pt x="1376" y="544"/>
                  </a:lnTo>
                  <a:lnTo>
                    <a:pt x="1456" y="560"/>
                  </a:lnTo>
                  <a:lnTo>
                    <a:pt x="1512" y="568"/>
                  </a:lnTo>
                  <a:lnTo>
                    <a:pt x="1472" y="568"/>
                  </a:lnTo>
                  <a:lnTo>
                    <a:pt x="1424" y="560"/>
                  </a:lnTo>
                  <a:lnTo>
                    <a:pt x="1392" y="552"/>
                  </a:lnTo>
                  <a:lnTo>
                    <a:pt x="1416" y="600"/>
                  </a:lnTo>
                  <a:lnTo>
                    <a:pt x="1432" y="656"/>
                  </a:lnTo>
                  <a:lnTo>
                    <a:pt x="1384" y="560"/>
                  </a:lnTo>
                  <a:lnTo>
                    <a:pt x="1344" y="536"/>
                  </a:lnTo>
                  <a:lnTo>
                    <a:pt x="1288" y="504"/>
                  </a:lnTo>
                  <a:lnTo>
                    <a:pt x="1248" y="456"/>
                  </a:lnTo>
                  <a:lnTo>
                    <a:pt x="1176" y="456"/>
                  </a:lnTo>
                  <a:lnTo>
                    <a:pt x="1136" y="520"/>
                  </a:lnTo>
                  <a:lnTo>
                    <a:pt x="1112" y="576"/>
                  </a:lnTo>
                  <a:lnTo>
                    <a:pt x="1048" y="640"/>
                  </a:lnTo>
                  <a:lnTo>
                    <a:pt x="992" y="688"/>
                  </a:lnTo>
                  <a:lnTo>
                    <a:pt x="864" y="752"/>
                  </a:lnTo>
                  <a:lnTo>
                    <a:pt x="736" y="776"/>
                  </a:lnTo>
                  <a:lnTo>
                    <a:pt x="632" y="792"/>
                  </a:lnTo>
                  <a:lnTo>
                    <a:pt x="440" y="792"/>
                  </a:lnTo>
                  <a:lnTo>
                    <a:pt x="240" y="792"/>
                  </a:lnTo>
                  <a:lnTo>
                    <a:pt x="168" y="816"/>
                  </a:lnTo>
                  <a:lnTo>
                    <a:pt x="96" y="840"/>
                  </a:lnTo>
                  <a:lnTo>
                    <a:pt x="64" y="864"/>
                  </a:lnTo>
                  <a:lnTo>
                    <a:pt x="56" y="880"/>
                  </a:lnTo>
                  <a:lnTo>
                    <a:pt x="48" y="896"/>
                  </a:lnTo>
                  <a:lnTo>
                    <a:pt x="40" y="912"/>
                  </a:lnTo>
                  <a:lnTo>
                    <a:pt x="24" y="912"/>
                  </a:lnTo>
                  <a:lnTo>
                    <a:pt x="16" y="888"/>
                  </a:lnTo>
                  <a:lnTo>
                    <a:pt x="0" y="848"/>
                  </a:lnTo>
                  <a:lnTo>
                    <a:pt x="0" y="832"/>
                  </a:lnTo>
                  <a:lnTo>
                    <a:pt x="8" y="832"/>
                  </a:lnTo>
                  <a:lnTo>
                    <a:pt x="32" y="840"/>
                  </a:lnTo>
                  <a:lnTo>
                    <a:pt x="56" y="840"/>
                  </a:lnTo>
                  <a:lnTo>
                    <a:pt x="128" y="808"/>
                  </a:lnTo>
                  <a:lnTo>
                    <a:pt x="232" y="776"/>
                  </a:lnTo>
                  <a:lnTo>
                    <a:pt x="440" y="768"/>
                  </a:lnTo>
                  <a:lnTo>
                    <a:pt x="632" y="768"/>
                  </a:lnTo>
                  <a:lnTo>
                    <a:pt x="728" y="768"/>
                  </a:lnTo>
                  <a:lnTo>
                    <a:pt x="840" y="744"/>
                  </a:lnTo>
                  <a:lnTo>
                    <a:pt x="952" y="688"/>
                  </a:lnTo>
                  <a:lnTo>
                    <a:pt x="1008" y="648"/>
                  </a:lnTo>
                  <a:lnTo>
                    <a:pt x="1072" y="592"/>
                  </a:lnTo>
                  <a:lnTo>
                    <a:pt x="1112" y="528"/>
                  </a:lnTo>
                  <a:lnTo>
                    <a:pt x="1160" y="432"/>
                  </a:lnTo>
                  <a:lnTo>
                    <a:pt x="1144" y="408"/>
                  </a:lnTo>
                  <a:lnTo>
                    <a:pt x="1072" y="408"/>
                  </a:lnTo>
                  <a:lnTo>
                    <a:pt x="944" y="440"/>
                  </a:lnTo>
                  <a:close/>
                </a:path>
              </a:pathLst>
            </a:custGeom>
            <a:solidFill>
              <a:schemeClr val="folHlink">
                <a:alpha val="74901"/>
              </a:schemeClr>
            </a:solidFill>
            <a:ln w="25400">
              <a:solidFill>
                <a:srgbClr val="00CC00"/>
              </a:solidFill>
              <a:prstDash val="dashDot"/>
              <a:round/>
              <a:headEnd/>
              <a:tailEnd/>
            </a:ln>
          </p:spPr>
          <p:txBody>
            <a:bodyPr/>
            <a:lstStyle/>
            <a:p>
              <a:pPr algn="ctr"/>
              <a:endParaRPr lang="zh-TW" altLang="en-US"/>
            </a:p>
          </p:txBody>
        </p:sp>
      </p:grpSp>
      <p:sp>
        <p:nvSpPr>
          <p:cNvPr id="48" name="投影片編號版面配置區 47"/>
          <p:cNvSpPr>
            <a:spLocks noGrp="1"/>
          </p:cNvSpPr>
          <p:nvPr>
            <p:ph type="sldNum" sz="quarter" idx="12"/>
          </p:nvPr>
        </p:nvSpPr>
        <p:spPr/>
        <p:txBody>
          <a:bodyPr/>
          <a:lstStyle/>
          <a:p>
            <a:pPr algn="ctr">
              <a:defRPr/>
            </a:pPr>
            <a:fld id="{95A2DEB3-1F23-4D23-A05B-06322D38CF56}" type="slidenum">
              <a:rPr lang="zh-TW" altLang="en-US" smtClean="0"/>
              <a:pPr algn="ctr">
                <a:defRPr/>
              </a:pPr>
              <a:t>8</a:t>
            </a:fld>
            <a:endParaRPr lang="en-US" altLang="zh-TW"/>
          </a:p>
        </p:txBody>
      </p:sp>
    </p:spTree>
    <p:extLst>
      <p:ext uri="{BB962C8B-B14F-4D97-AF65-F5344CB8AC3E}">
        <p14:creationId xmlns:p14="http://schemas.microsoft.com/office/powerpoint/2010/main" xmlns="" val="21152633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22064"/>
                                        </p:tgtEl>
                                        <p:attrNameLst>
                                          <p:attrName>style.visibility</p:attrName>
                                        </p:attrNameLst>
                                      </p:cBhvr>
                                      <p:to>
                                        <p:strVal val="visible"/>
                                      </p:to>
                                    </p:set>
                                    <p:animEffect transition="in" filter="blinds(horizontal)">
                                      <p:cBhvr>
                                        <p:cTn id="17" dur="500"/>
                                        <p:tgtEl>
                                          <p:spTgt spid="1922064"/>
                                        </p:tgtEl>
                                      </p:cBhvr>
                                    </p:animEffect>
                                  </p:childTnLst>
                                </p:cTn>
                              </p:par>
                            </p:childTnLst>
                          </p:cTn>
                        </p:par>
                        <p:par>
                          <p:cTn id="18" fill="hold" nodeType="afterGroup">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1922065"/>
                                        </p:tgtEl>
                                        <p:attrNameLst>
                                          <p:attrName>style.visibility</p:attrName>
                                        </p:attrNameLst>
                                      </p:cBhvr>
                                      <p:to>
                                        <p:strVal val="visible"/>
                                      </p:to>
                                    </p:set>
                                    <p:animEffect transition="in" filter="blinds(horizontal)">
                                      <p:cBhvr>
                                        <p:cTn id="21" dur="500"/>
                                        <p:tgtEl>
                                          <p:spTgt spid="1922065"/>
                                        </p:tgtEl>
                                      </p:cBhvr>
                                    </p:animEffect>
                                  </p:childTnLst>
                                </p:cTn>
                              </p:par>
                            </p:childTnLst>
                          </p:cTn>
                        </p:par>
                        <p:par>
                          <p:cTn id="22" fill="hold" nodeType="afterGroup">
                            <p:stCondLst>
                              <p:cond delay="1000"/>
                            </p:stCondLst>
                            <p:childTnLst>
                              <p:par>
                                <p:cTn id="23" presetID="3" presetClass="entr" presetSubtype="10" fill="hold" grpId="0" nodeType="afterEffect">
                                  <p:stCondLst>
                                    <p:cond delay="0"/>
                                  </p:stCondLst>
                                  <p:childTnLst>
                                    <p:set>
                                      <p:cBhvr>
                                        <p:cTn id="24" dur="1" fill="hold">
                                          <p:stCondLst>
                                            <p:cond delay="0"/>
                                          </p:stCondLst>
                                        </p:cTn>
                                        <p:tgtEl>
                                          <p:spTgt spid="1922066"/>
                                        </p:tgtEl>
                                        <p:attrNameLst>
                                          <p:attrName>style.visibility</p:attrName>
                                        </p:attrNameLst>
                                      </p:cBhvr>
                                      <p:to>
                                        <p:strVal val="visible"/>
                                      </p:to>
                                    </p:set>
                                    <p:animEffect transition="in" filter="blinds(horizontal)">
                                      <p:cBhvr>
                                        <p:cTn id="25" dur="500"/>
                                        <p:tgtEl>
                                          <p:spTgt spid="192206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linds(horizontal)">
                                      <p:cBhvr>
                                        <p:cTn id="40" dur="500"/>
                                        <p:tgtEl>
                                          <p:spTgt spid="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grpId="0" nodeType="clickEffect" nodePh="1">
                                  <p:stCondLst>
                                    <p:cond delay="0"/>
                                  </p:stCondLst>
                                  <p:endCondLst>
                                    <p:cond evt="begin" delay="0">
                                      <p:tn val="43"/>
                                    </p:cond>
                                  </p:endCondLst>
                                  <p:childTnLst>
                                    <p:animEffect transition="out" filter="blinds(horizontal)">
                                      <p:cBhvr>
                                        <p:cTn id="44" dur="500"/>
                                        <p:tgtEl>
                                          <p:spTgt spid="1922055"/>
                                        </p:tgtEl>
                                      </p:cBhvr>
                                    </p:animEffect>
                                    <p:set>
                                      <p:cBhvr>
                                        <p:cTn id="45" dur="1" fill="hold">
                                          <p:stCondLst>
                                            <p:cond delay="499"/>
                                          </p:stCondLst>
                                        </p:cTn>
                                        <p:tgtEl>
                                          <p:spTgt spid="1922055"/>
                                        </p:tgtEl>
                                        <p:attrNameLst>
                                          <p:attrName>style.visibility</p:attrName>
                                        </p:attrNameLst>
                                      </p:cBhvr>
                                      <p:to>
                                        <p:strVal val="hidden"/>
                                      </p:to>
                                    </p:set>
                                  </p:childTnLst>
                                </p:cTn>
                              </p:par>
                              <p:par>
                                <p:cTn id="46" presetID="3" presetClass="exit" presetSubtype="10" fill="hold" grpId="0" nodeType="withEffect" nodePh="1">
                                  <p:stCondLst>
                                    <p:cond delay="0"/>
                                  </p:stCondLst>
                                  <p:endCondLst>
                                    <p:cond evt="begin" delay="0">
                                      <p:tn val="46"/>
                                    </p:cond>
                                  </p:endCondLst>
                                  <p:childTnLst>
                                    <p:animEffect transition="out" filter="blinds(horizontal)">
                                      <p:cBhvr>
                                        <p:cTn id="47" dur="500"/>
                                        <p:tgtEl>
                                          <p:spTgt spid="1922060"/>
                                        </p:tgtEl>
                                      </p:cBhvr>
                                    </p:animEffect>
                                    <p:set>
                                      <p:cBhvr>
                                        <p:cTn id="48" dur="1" fill="hold">
                                          <p:stCondLst>
                                            <p:cond delay="499"/>
                                          </p:stCondLst>
                                        </p:cTn>
                                        <p:tgtEl>
                                          <p:spTgt spid="1922060"/>
                                        </p:tgtEl>
                                        <p:attrNameLst>
                                          <p:attrName>style.visibility</p:attrName>
                                        </p:attrNameLst>
                                      </p:cBhvr>
                                      <p:to>
                                        <p:strVal val="hidden"/>
                                      </p:to>
                                    </p:set>
                                  </p:childTnLst>
                                </p:cTn>
                              </p:par>
                              <p:par>
                                <p:cTn id="49" presetID="3" presetClass="exit" presetSubtype="10" fill="hold" grpId="0" nodeType="withEffect" nodePh="1">
                                  <p:stCondLst>
                                    <p:cond delay="0"/>
                                  </p:stCondLst>
                                  <p:endCondLst>
                                    <p:cond evt="begin" delay="0">
                                      <p:tn val="49"/>
                                    </p:cond>
                                  </p:endCondLst>
                                  <p:childTnLst>
                                    <p:animEffect transition="out" filter="blinds(horizontal)">
                                      <p:cBhvr>
                                        <p:cTn id="50" dur="500"/>
                                        <p:tgtEl>
                                          <p:spTgt spid="1922061"/>
                                        </p:tgtEl>
                                      </p:cBhvr>
                                    </p:animEffect>
                                    <p:set>
                                      <p:cBhvr>
                                        <p:cTn id="51" dur="1" fill="hold">
                                          <p:stCondLst>
                                            <p:cond delay="499"/>
                                          </p:stCondLst>
                                        </p:cTn>
                                        <p:tgtEl>
                                          <p:spTgt spid="1922061"/>
                                        </p:tgtEl>
                                        <p:attrNameLst>
                                          <p:attrName>style.visibility</p:attrName>
                                        </p:attrNameLst>
                                      </p:cBhvr>
                                      <p:to>
                                        <p:strVal val="hidden"/>
                                      </p:to>
                                    </p:set>
                                  </p:childTnLst>
                                </p:cTn>
                              </p:par>
                              <p:par>
                                <p:cTn id="52" presetID="3" presetClass="exit" presetSubtype="10" fill="hold" grpId="0" nodeType="withEffect" nodePh="1">
                                  <p:stCondLst>
                                    <p:cond delay="0"/>
                                  </p:stCondLst>
                                  <p:endCondLst>
                                    <p:cond evt="begin" delay="0">
                                      <p:tn val="52"/>
                                    </p:cond>
                                  </p:endCondLst>
                                  <p:childTnLst>
                                    <p:animEffect transition="out" filter="blinds(horizontal)">
                                      <p:cBhvr>
                                        <p:cTn id="53" dur="500"/>
                                        <p:tgtEl>
                                          <p:spTgt spid="1922062"/>
                                        </p:tgtEl>
                                      </p:cBhvr>
                                    </p:animEffect>
                                    <p:set>
                                      <p:cBhvr>
                                        <p:cTn id="54" dur="1" fill="hold">
                                          <p:stCondLst>
                                            <p:cond delay="499"/>
                                          </p:stCondLst>
                                        </p:cTn>
                                        <p:tgtEl>
                                          <p:spTgt spid="1922062"/>
                                        </p:tgtEl>
                                        <p:attrNameLst>
                                          <p:attrName>style.visibility</p:attrName>
                                        </p:attrNameLst>
                                      </p:cBhvr>
                                      <p:to>
                                        <p:strVal val="hidden"/>
                                      </p:to>
                                    </p:set>
                                  </p:childTnLst>
                                </p:cTn>
                              </p:par>
                              <p:par>
                                <p:cTn id="55" presetID="3" presetClass="exit" presetSubtype="10" fill="hold" grpId="1" nodeType="withEffect">
                                  <p:stCondLst>
                                    <p:cond delay="0"/>
                                  </p:stCondLst>
                                  <p:childTnLst>
                                    <p:animEffect transition="out" filter="blinds(horizontal)">
                                      <p:cBhvr>
                                        <p:cTn id="56" dur="500"/>
                                        <p:tgtEl>
                                          <p:spTgt spid="1922064"/>
                                        </p:tgtEl>
                                      </p:cBhvr>
                                    </p:animEffect>
                                    <p:set>
                                      <p:cBhvr>
                                        <p:cTn id="57" dur="1" fill="hold">
                                          <p:stCondLst>
                                            <p:cond delay="499"/>
                                          </p:stCondLst>
                                        </p:cTn>
                                        <p:tgtEl>
                                          <p:spTgt spid="1922064"/>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922065"/>
                                        </p:tgtEl>
                                      </p:cBhvr>
                                    </p:animEffect>
                                    <p:set>
                                      <p:cBhvr>
                                        <p:cTn id="60" dur="1" fill="hold">
                                          <p:stCondLst>
                                            <p:cond delay="499"/>
                                          </p:stCondLst>
                                        </p:cTn>
                                        <p:tgtEl>
                                          <p:spTgt spid="1922065"/>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1922066"/>
                                        </p:tgtEl>
                                      </p:cBhvr>
                                    </p:animEffect>
                                    <p:set>
                                      <p:cBhvr>
                                        <p:cTn id="63" dur="1" fill="hold">
                                          <p:stCondLst>
                                            <p:cond delay="499"/>
                                          </p:stCondLst>
                                        </p:cTn>
                                        <p:tgtEl>
                                          <p:spTgt spid="1922066"/>
                                        </p:tgtEl>
                                        <p:attrNameLst>
                                          <p:attrName>style.visibility</p:attrName>
                                        </p:attrNameLst>
                                      </p:cBhvr>
                                      <p:to>
                                        <p:strVal val="hidden"/>
                                      </p:to>
                                    </p:set>
                                  </p:childTnLst>
                                </p:cTn>
                              </p:par>
                              <p:par>
                                <p:cTn id="64" presetID="3" presetClass="exit" presetSubtype="10" fill="hold" nodeType="withEffect">
                                  <p:stCondLst>
                                    <p:cond delay="0"/>
                                  </p:stCondLst>
                                  <p:childTnLst>
                                    <p:animEffect transition="out" filter="blinds(horizontal)">
                                      <p:cBhvr>
                                        <p:cTn id="65" dur="500"/>
                                        <p:tgtEl>
                                          <p:spTgt spid="2"/>
                                        </p:tgtEl>
                                      </p:cBhvr>
                                    </p:animEffect>
                                    <p:set>
                                      <p:cBhvr>
                                        <p:cTn id="66" dur="1" fill="hold">
                                          <p:stCondLst>
                                            <p:cond delay="499"/>
                                          </p:stCondLst>
                                        </p:cTn>
                                        <p:tgtEl>
                                          <p:spTgt spid="2"/>
                                        </p:tgtEl>
                                        <p:attrNameLst>
                                          <p:attrName>style.visibility</p:attrName>
                                        </p:attrNameLst>
                                      </p:cBhvr>
                                      <p:to>
                                        <p:strVal val="hidden"/>
                                      </p:to>
                                    </p:set>
                                  </p:childTnLst>
                                </p:cTn>
                              </p:par>
                              <p:par>
                                <p:cTn id="67" presetID="3" presetClass="exit" presetSubtype="10" fill="hold" nodeType="withEffect">
                                  <p:stCondLst>
                                    <p:cond delay="0"/>
                                  </p:stCondLst>
                                  <p:childTnLst>
                                    <p:animEffect transition="out" filter="blinds(horizontal)">
                                      <p:cBhvr>
                                        <p:cTn id="68" dur="500"/>
                                        <p:tgtEl>
                                          <p:spTgt spid="3"/>
                                        </p:tgtEl>
                                      </p:cBhvr>
                                    </p:animEffect>
                                    <p:set>
                                      <p:cBhvr>
                                        <p:cTn id="69" dur="1" fill="hold">
                                          <p:stCondLst>
                                            <p:cond delay="499"/>
                                          </p:stCondLst>
                                        </p:cTn>
                                        <p:tgtEl>
                                          <p:spTgt spid="3"/>
                                        </p:tgtEl>
                                        <p:attrNameLst>
                                          <p:attrName>style.visibility</p:attrName>
                                        </p:attrNameLst>
                                      </p:cBhvr>
                                      <p:to>
                                        <p:strVal val="hidden"/>
                                      </p:to>
                                    </p:set>
                                  </p:childTnLst>
                                </p:cTn>
                              </p:par>
                              <p:par>
                                <p:cTn id="70" presetID="3" presetClass="exit" presetSubtype="10" fill="hold" nodeType="withEffect">
                                  <p:stCondLst>
                                    <p:cond delay="0"/>
                                  </p:stCondLst>
                                  <p:childTnLst>
                                    <p:animEffect transition="out" filter="blinds(horizontal)">
                                      <p:cBhvr>
                                        <p:cTn id="71" dur="500"/>
                                        <p:tgtEl>
                                          <p:spTgt spid="5"/>
                                        </p:tgtEl>
                                      </p:cBhvr>
                                    </p:animEffect>
                                    <p:set>
                                      <p:cBhvr>
                                        <p:cTn id="72" dur="1" fill="hold">
                                          <p:stCondLst>
                                            <p:cond delay="499"/>
                                          </p:stCondLst>
                                        </p:cTn>
                                        <p:tgtEl>
                                          <p:spTgt spid="5"/>
                                        </p:tgtEl>
                                        <p:attrNameLst>
                                          <p:attrName>style.visibility</p:attrName>
                                        </p:attrNameLst>
                                      </p:cBhvr>
                                      <p:to>
                                        <p:strVal val="hidden"/>
                                      </p:to>
                                    </p:set>
                                  </p:childTnLst>
                                </p:cTn>
                              </p:par>
                              <p:par>
                                <p:cTn id="73" presetID="3" presetClass="exit" presetSubtype="10" fill="hold" nodeType="withEffect">
                                  <p:stCondLst>
                                    <p:cond delay="0"/>
                                  </p:stCondLst>
                                  <p:childTnLst>
                                    <p:animEffect transition="out" filter="blinds(horizontal)">
                                      <p:cBhvr>
                                        <p:cTn id="74" dur="500"/>
                                        <p:tgtEl>
                                          <p:spTgt spid="7"/>
                                        </p:tgtEl>
                                      </p:cBhvr>
                                    </p:animEffect>
                                    <p:set>
                                      <p:cBhvr>
                                        <p:cTn id="75" dur="1" fill="hold">
                                          <p:stCondLst>
                                            <p:cond delay="499"/>
                                          </p:stCondLst>
                                        </p:cTn>
                                        <p:tgtEl>
                                          <p:spTgt spid="7"/>
                                        </p:tgtEl>
                                        <p:attrNameLst>
                                          <p:attrName>style.visibility</p:attrName>
                                        </p:attrNameLst>
                                      </p:cBhvr>
                                      <p:to>
                                        <p:strVal val="hidden"/>
                                      </p:to>
                                    </p:set>
                                  </p:childTnLst>
                                </p:cTn>
                              </p:par>
                              <p:par>
                                <p:cTn id="76" presetID="3" presetClass="exit" presetSubtype="10" fill="hold" nodeType="withEffect">
                                  <p:stCondLst>
                                    <p:cond delay="0"/>
                                  </p:stCondLst>
                                  <p:childTnLst>
                                    <p:animEffect transition="out" filter="blinds(horizontal)">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nodeType="click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blinds(horizontal)">
                                      <p:cBhvr>
                                        <p:cTn id="83" dur="500"/>
                                        <p:tgtEl>
                                          <p:spTgt spid="6"/>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nodeType="click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blinds(horizontal)">
                                      <p:cBhvr>
                                        <p:cTn id="88" dur="500"/>
                                        <p:tgtEl>
                                          <p:spTgt spid="9"/>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nodeType="click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blinds(horizontal)">
                                      <p:cBhvr>
                                        <p:cTn id="93" dur="500"/>
                                        <p:tgtEl>
                                          <p:spTgt spid="2"/>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3" presetClass="entr" presetSubtype="10" fill="hold" nodeType="click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blinds(horizontal)">
                                      <p:cBhvr>
                                        <p:cTn id="98" dur="500"/>
                                        <p:tgtEl>
                                          <p:spTgt spid="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ntr" presetSubtype="10" fill="hold" grpId="2" nodeType="clickEffect">
                                  <p:stCondLst>
                                    <p:cond delay="0"/>
                                  </p:stCondLst>
                                  <p:childTnLst>
                                    <p:set>
                                      <p:cBhvr>
                                        <p:cTn id="102" dur="1" fill="hold">
                                          <p:stCondLst>
                                            <p:cond delay="0"/>
                                          </p:stCondLst>
                                        </p:cTn>
                                        <p:tgtEl>
                                          <p:spTgt spid="1922064"/>
                                        </p:tgtEl>
                                        <p:attrNameLst>
                                          <p:attrName>style.visibility</p:attrName>
                                        </p:attrNameLst>
                                      </p:cBhvr>
                                      <p:to>
                                        <p:strVal val="visible"/>
                                      </p:to>
                                    </p:set>
                                    <p:animEffect transition="in" filter="blinds(horizontal)">
                                      <p:cBhvr>
                                        <p:cTn id="103" dur="500"/>
                                        <p:tgtEl>
                                          <p:spTgt spid="1922064"/>
                                        </p:tgtEl>
                                      </p:cBhvr>
                                    </p:animEffect>
                                  </p:childTnLst>
                                </p:cTn>
                              </p:par>
                            </p:childTnLst>
                          </p:cTn>
                        </p:par>
                        <p:par>
                          <p:cTn id="104" fill="hold" nodeType="afterGroup">
                            <p:stCondLst>
                              <p:cond delay="500"/>
                            </p:stCondLst>
                            <p:childTnLst>
                              <p:par>
                                <p:cTn id="105" presetID="3" presetClass="entr" presetSubtype="10" fill="hold" grpId="2" nodeType="afterEffect">
                                  <p:stCondLst>
                                    <p:cond delay="0"/>
                                  </p:stCondLst>
                                  <p:childTnLst>
                                    <p:set>
                                      <p:cBhvr>
                                        <p:cTn id="106" dur="1" fill="hold">
                                          <p:stCondLst>
                                            <p:cond delay="0"/>
                                          </p:stCondLst>
                                        </p:cTn>
                                        <p:tgtEl>
                                          <p:spTgt spid="1922065"/>
                                        </p:tgtEl>
                                        <p:attrNameLst>
                                          <p:attrName>style.visibility</p:attrName>
                                        </p:attrNameLst>
                                      </p:cBhvr>
                                      <p:to>
                                        <p:strVal val="visible"/>
                                      </p:to>
                                    </p:set>
                                    <p:animEffect transition="in" filter="blinds(horizontal)">
                                      <p:cBhvr>
                                        <p:cTn id="107" dur="500"/>
                                        <p:tgtEl>
                                          <p:spTgt spid="1922065"/>
                                        </p:tgtEl>
                                      </p:cBhvr>
                                    </p:animEffect>
                                  </p:childTnLst>
                                </p:cTn>
                              </p:par>
                            </p:childTnLst>
                          </p:cTn>
                        </p:par>
                        <p:par>
                          <p:cTn id="108" fill="hold" nodeType="afterGroup">
                            <p:stCondLst>
                              <p:cond delay="1000"/>
                            </p:stCondLst>
                            <p:childTnLst>
                              <p:par>
                                <p:cTn id="109" presetID="3" presetClass="entr" presetSubtype="10" fill="hold" grpId="2" nodeType="afterEffect">
                                  <p:stCondLst>
                                    <p:cond delay="0"/>
                                  </p:stCondLst>
                                  <p:childTnLst>
                                    <p:set>
                                      <p:cBhvr>
                                        <p:cTn id="110" dur="1" fill="hold">
                                          <p:stCondLst>
                                            <p:cond delay="0"/>
                                          </p:stCondLst>
                                        </p:cTn>
                                        <p:tgtEl>
                                          <p:spTgt spid="1922066"/>
                                        </p:tgtEl>
                                        <p:attrNameLst>
                                          <p:attrName>style.visibility</p:attrName>
                                        </p:attrNameLst>
                                      </p:cBhvr>
                                      <p:to>
                                        <p:strVal val="visible"/>
                                      </p:to>
                                    </p:set>
                                    <p:animEffect transition="in" filter="blinds(horizontal)">
                                      <p:cBhvr>
                                        <p:cTn id="111" dur="500"/>
                                        <p:tgtEl>
                                          <p:spTgt spid="1922066"/>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nodeType="clickEffect">
                                  <p:stCondLst>
                                    <p:cond delay="0"/>
                                  </p:stCondLst>
                                  <p:childTnLst>
                                    <p:set>
                                      <p:cBhvr>
                                        <p:cTn id="115" dur="1" fill="hold">
                                          <p:stCondLst>
                                            <p:cond delay="0"/>
                                          </p:stCondLst>
                                        </p:cTn>
                                        <p:tgtEl>
                                          <p:spTgt spid="3"/>
                                        </p:tgtEl>
                                        <p:attrNameLst>
                                          <p:attrName>style.visibility</p:attrName>
                                        </p:attrNameLst>
                                      </p:cBhvr>
                                      <p:to>
                                        <p:strVal val="visible"/>
                                      </p:to>
                                    </p:set>
                                    <p:animEffect transition="in" filter="blinds(horizontal)">
                                      <p:cBhvr>
                                        <p:cTn id="116" dur="500"/>
                                        <p:tgtEl>
                                          <p:spTgt spid="3"/>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 presetClass="entr" presetSubtype="10" fill="hold" nodeType="clickEffect">
                                  <p:stCondLst>
                                    <p:cond delay="0"/>
                                  </p:stCondLst>
                                  <p:childTnLst>
                                    <p:set>
                                      <p:cBhvr>
                                        <p:cTn id="120" dur="1" fill="hold">
                                          <p:stCondLst>
                                            <p:cond delay="0"/>
                                          </p:stCondLst>
                                        </p:cTn>
                                        <p:tgtEl>
                                          <p:spTgt spid="5"/>
                                        </p:tgtEl>
                                        <p:attrNameLst>
                                          <p:attrName>style.visibility</p:attrName>
                                        </p:attrNameLst>
                                      </p:cBhvr>
                                      <p:to>
                                        <p:strVal val="visible"/>
                                      </p:to>
                                    </p:set>
                                    <p:animEffect transition="in" filter="blinds(horizontal)">
                                      <p:cBhvr>
                                        <p:cTn id="1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5" grpId="0" animBg="1"/>
      <p:bldP spid="1922060" grpId="0" animBg="1"/>
      <p:bldP spid="1922061" grpId="0" animBg="1"/>
      <p:bldP spid="1922062" grpId="0" animBg="1"/>
      <p:bldP spid="1922064" grpId="0" animBg="1"/>
      <p:bldP spid="1922064" grpId="1" animBg="1"/>
      <p:bldP spid="1922064" grpId="2" animBg="1"/>
      <p:bldP spid="1922065" grpId="0"/>
      <p:bldP spid="1922065" grpId="1"/>
      <p:bldP spid="1922065" grpId="2"/>
      <p:bldP spid="1922066" grpId="0" animBg="1"/>
      <p:bldP spid="1922066" grpId="1" animBg="1"/>
      <p:bldP spid="1922066"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p:cNvSpPr>
            <a:spLocks noChangeShapeType="1"/>
          </p:cNvSpPr>
          <p:nvPr/>
        </p:nvSpPr>
        <p:spPr bwMode="auto">
          <a:xfrm>
            <a:off x="2042070" y="4473495"/>
            <a:ext cx="28698"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1113">
                <a:solidFill>
                  <a:srgbClr val="000000"/>
                </a:solidFill>
                <a:round/>
                <a:headEnd/>
                <a:tailEnd/>
              </a14:hiddenLine>
            </a:ext>
          </a:extLst>
        </p:spPr>
        <p:txBody>
          <a:bodyPr/>
          <a:lstStyle/>
          <a:p>
            <a:endParaRPr lang="zh-TW" altLang="en-US"/>
          </a:p>
        </p:txBody>
      </p:sp>
      <p:sp>
        <p:nvSpPr>
          <p:cNvPr id="11267" name="Line 3"/>
          <p:cNvSpPr>
            <a:spLocks noChangeShapeType="1"/>
          </p:cNvSpPr>
          <p:nvPr/>
        </p:nvSpPr>
        <p:spPr bwMode="auto">
          <a:xfrm>
            <a:off x="2042070" y="4008143"/>
            <a:ext cx="28698"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1113">
                <a:solidFill>
                  <a:srgbClr val="000000"/>
                </a:solidFill>
                <a:round/>
                <a:headEnd/>
                <a:tailEnd/>
              </a14:hiddenLine>
            </a:ext>
          </a:extLst>
        </p:spPr>
        <p:txBody>
          <a:bodyPr/>
          <a:lstStyle/>
          <a:p>
            <a:endParaRPr lang="zh-TW" altLang="en-US"/>
          </a:p>
        </p:txBody>
      </p:sp>
      <p:sp>
        <p:nvSpPr>
          <p:cNvPr id="11268" name="Line 4"/>
          <p:cNvSpPr>
            <a:spLocks noChangeShapeType="1"/>
          </p:cNvSpPr>
          <p:nvPr/>
        </p:nvSpPr>
        <p:spPr bwMode="auto">
          <a:xfrm>
            <a:off x="3393883" y="2961950"/>
            <a:ext cx="132916" cy="339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zh-TW" altLang="en-US"/>
          </a:p>
        </p:txBody>
      </p:sp>
      <p:sp>
        <p:nvSpPr>
          <p:cNvPr id="11269" name="Line 5"/>
          <p:cNvSpPr>
            <a:spLocks noChangeShapeType="1"/>
          </p:cNvSpPr>
          <p:nvPr/>
        </p:nvSpPr>
        <p:spPr bwMode="auto">
          <a:xfrm flipV="1">
            <a:off x="4280492" y="4111744"/>
            <a:ext cx="1511" cy="173233"/>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zh-TW" altLang="en-US"/>
          </a:p>
        </p:txBody>
      </p:sp>
      <p:sp>
        <p:nvSpPr>
          <p:cNvPr id="11270" name="Line 6"/>
          <p:cNvSpPr>
            <a:spLocks noChangeShapeType="1"/>
          </p:cNvSpPr>
          <p:nvPr/>
        </p:nvSpPr>
        <p:spPr bwMode="auto">
          <a:xfrm>
            <a:off x="2981543" y="3043471"/>
            <a:ext cx="3021" cy="339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zh-TW" altLang="en-US"/>
          </a:p>
        </p:txBody>
      </p:sp>
      <p:sp>
        <p:nvSpPr>
          <p:cNvPr id="11271" name="Line 7"/>
          <p:cNvSpPr>
            <a:spLocks noChangeShapeType="1"/>
          </p:cNvSpPr>
          <p:nvPr/>
        </p:nvSpPr>
        <p:spPr bwMode="auto">
          <a:xfrm>
            <a:off x="2918105" y="3043471"/>
            <a:ext cx="131406" cy="339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zh-TW" altLang="en-US"/>
          </a:p>
        </p:txBody>
      </p:sp>
      <p:sp>
        <p:nvSpPr>
          <p:cNvPr id="11272" name="Line 8"/>
          <p:cNvSpPr>
            <a:spLocks noChangeShapeType="1"/>
          </p:cNvSpPr>
          <p:nvPr/>
        </p:nvSpPr>
        <p:spPr bwMode="auto">
          <a:xfrm flipV="1">
            <a:off x="5919283" y="5417787"/>
            <a:ext cx="3021" cy="50951"/>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3175">
                <a:solidFill>
                  <a:srgbClr val="000000"/>
                </a:solidFill>
                <a:round/>
                <a:headEnd/>
                <a:tailEnd/>
              </a14:hiddenLine>
            </a:ext>
          </a:extLst>
        </p:spPr>
        <p:txBody>
          <a:bodyPr/>
          <a:lstStyle/>
          <a:p>
            <a:endParaRPr lang="zh-TW" altLang="en-US"/>
          </a:p>
        </p:txBody>
      </p:sp>
      <p:sp>
        <p:nvSpPr>
          <p:cNvPr id="11273" name="Line 9"/>
          <p:cNvSpPr>
            <a:spLocks noChangeShapeType="1"/>
          </p:cNvSpPr>
          <p:nvPr/>
        </p:nvSpPr>
        <p:spPr bwMode="auto">
          <a:xfrm flipV="1">
            <a:off x="9148532" y="5455150"/>
            <a:ext cx="0" cy="309103"/>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zh-TW" altLang="en-US"/>
          </a:p>
        </p:txBody>
      </p:sp>
      <p:sp>
        <p:nvSpPr>
          <p:cNvPr id="11274" name="Line 10"/>
          <p:cNvSpPr>
            <a:spLocks noChangeShapeType="1"/>
          </p:cNvSpPr>
          <p:nvPr/>
        </p:nvSpPr>
        <p:spPr bwMode="auto">
          <a:xfrm>
            <a:off x="9083584" y="5455150"/>
            <a:ext cx="128385" cy="339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zh-TW" altLang="en-US"/>
          </a:p>
        </p:txBody>
      </p:sp>
      <p:sp>
        <p:nvSpPr>
          <p:cNvPr id="11275" name="Text Box 11"/>
          <p:cNvSpPr txBox="1">
            <a:spLocks noChangeArrowheads="1"/>
          </p:cNvSpPr>
          <p:nvPr/>
        </p:nvSpPr>
        <p:spPr bwMode="auto">
          <a:xfrm>
            <a:off x="2687014" y="249660"/>
            <a:ext cx="425789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a:r>
              <a:rPr lang="en-US" altLang="zh-CN" sz="2800">
                <a:solidFill>
                  <a:srgbClr val="FFFF00"/>
                </a:solidFill>
                <a:latin typeface="Arial" charset="0"/>
              </a:rPr>
              <a:t>NADPH oxidase (PHOX)</a:t>
            </a:r>
          </a:p>
        </p:txBody>
      </p:sp>
      <p:sp>
        <p:nvSpPr>
          <p:cNvPr id="1936396" name="Text Box 12"/>
          <p:cNvSpPr txBox="1">
            <a:spLocks noChangeArrowheads="1"/>
          </p:cNvSpPr>
          <p:nvPr/>
        </p:nvSpPr>
        <p:spPr bwMode="auto">
          <a:xfrm>
            <a:off x="4260857" y="6200734"/>
            <a:ext cx="133882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a:r>
              <a:rPr lang="en-US" altLang="zh-CN" sz="2000">
                <a:solidFill>
                  <a:srgbClr val="FF3300"/>
                </a:solidFill>
                <a:latin typeface="Arial" charset="0"/>
              </a:rPr>
              <a:t>Activated</a:t>
            </a:r>
          </a:p>
        </p:txBody>
      </p:sp>
      <p:grpSp>
        <p:nvGrpSpPr>
          <p:cNvPr id="2" name="Group 13"/>
          <p:cNvGrpSpPr>
            <a:grpSpLocks/>
          </p:cNvGrpSpPr>
          <p:nvPr/>
        </p:nvGrpSpPr>
        <p:grpSpPr bwMode="auto">
          <a:xfrm>
            <a:off x="3847005" y="1390962"/>
            <a:ext cx="3626486" cy="3396731"/>
            <a:chOff x="3380" y="1185"/>
            <a:chExt cx="2401" cy="2000"/>
          </a:xfrm>
        </p:grpSpPr>
        <p:sp>
          <p:nvSpPr>
            <p:cNvPr id="11633" name="Arc 14"/>
            <p:cNvSpPr>
              <a:spLocks/>
            </p:cNvSpPr>
            <p:nvPr/>
          </p:nvSpPr>
          <p:spPr bwMode="auto">
            <a:xfrm rot="-2818999" flipH="1" flipV="1">
              <a:off x="4067" y="1189"/>
              <a:ext cx="879" cy="871"/>
            </a:xfrm>
            <a:custGeom>
              <a:avLst/>
              <a:gdLst>
                <a:gd name="T0" fmla="*/ 0 w 27486"/>
                <a:gd name="T1" fmla="*/ 0 h 27488"/>
                <a:gd name="T2" fmla="*/ 0 w 27486"/>
                <a:gd name="T3" fmla="*/ 0 h 27488"/>
                <a:gd name="T4" fmla="*/ 0 w 27486"/>
                <a:gd name="T5" fmla="*/ 0 h 27488"/>
                <a:gd name="T6" fmla="*/ 0 60000 65536"/>
                <a:gd name="T7" fmla="*/ 0 60000 65536"/>
                <a:gd name="T8" fmla="*/ 0 60000 65536"/>
                <a:gd name="T9" fmla="*/ 0 w 27486"/>
                <a:gd name="T10" fmla="*/ 0 h 27488"/>
                <a:gd name="T11" fmla="*/ 27486 w 27486"/>
                <a:gd name="T12" fmla="*/ 27488 h 27488"/>
              </a:gdLst>
              <a:ahLst/>
              <a:cxnLst>
                <a:cxn ang="T6">
                  <a:pos x="T0" y="T1"/>
                </a:cxn>
                <a:cxn ang="T7">
                  <a:pos x="T2" y="T3"/>
                </a:cxn>
                <a:cxn ang="T8">
                  <a:pos x="T4" y="T5"/>
                </a:cxn>
              </a:cxnLst>
              <a:rect l="T9" t="T10" r="T11" b="T12"/>
              <a:pathLst>
                <a:path w="27486" h="27488" fill="none" extrusionOk="0">
                  <a:moveTo>
                    <a:pt x="-1" y="817"/>
                  </a:moveTo>
                  <a:cubicBezTo>
                    <a:pt x="1914" y="275"/>
                    <a:pt x="3895" y="-1"/>
                    <a:pt x="5886" y="0"/>
                  </a:cubicBezTo>
                  <a:cubicBezTo>
                    <a:pt x="17815" y="0"/>
                    <a:pt x="27486" y="9670"/>
                    <a:pt x="27486" y="21600"/>
                  </a:cubicBezTo>
                  <a:cubicBezTo>
                    <a:pt x="27486" y="23591"/>
                    <a:pt x="27210" y="25572"/>
                    <a:pt x="26667" y="27488"/>
                  </a:cubicBezTo>
                </a:path>
                <a:path w="27486" h="27488" stroke="0" extrusionOk="0">
                  <a:moveTo>
                    <a:pt x="-1" y="817"/>
                  </a:moveTo>
                  <a:cubicBezTo>
                    <a:pt x="1914" y="275"/>
                    <a:pt x="3895" y="-1"/>
                    <a:pt x="5886" y="0"/>
                  </a:cubicBezTo>
                  <a:cubicBezTo>
                    <a:pt x="17815" y="0"/>
                    <a:pt x="27486" y="9670"/>
                    <a:pt x="27486" y="21600"/>
                  </a:cubicBezTo>
                  <a:cubicBezTo>
                    <a:pt x="27486" y="23591"/>
                    <a:pt x="27210" y="25572"/>
                    <a:pt x="26667" y="27488"/>
                  </a:cubicBezTo>
                  <a:lnTo>
                    <a:pt x="5886" y="21600"/>
                  </a:lnTo>
                  <a:lnTo>
                    <a:pt x="-1" y="817"/>
                  </a:lnTo>
                  <a:close/>
                </a:path>
              </a:pathLst>
            </a:custGeom>
            <a:noFill/>
            <a:ln w="1270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634" name="Line 15"/>
            <p:cNvSpPr>
              <a:spLocks noChangeShapeType="1"/>
            </p:cNvSpPr>
            <p:nvPr/>
          </p:nvSpPr>
          <p:spPr bwMode="auto">
            <a:xfrm flipV="1">
              <a:off x="5035" y="1543"/>
              <a:ext cx="91" cy="148"/>
            </a:xfrm>
            <a:prstGeom prst="line">
              <a:avLst/>
            </a:prstGeom>
            <a:noFill/>
            <a:ln w="9525">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635" name="Text Box 16"/>
            <p:cNvSpPr txBox="1">
              <a:spLocks noChangeArrowheads="1"/>
            </p:cNvSpPr>
            <p:nvPr/>
          </p:nvSpPr>
          <p:spPr bwMode="auto">
            <a:xfrm>
              <a:off x="3711" y="1327"/>
              <a:ext cx="278" cy="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a:r>
                <a:rPr lang="en-US" altLang="zh-CN" sz="1600">
                  <a:solidFill>
                    <a:schemeClr val="bg1"/>
                  </a:solidFill>
                  <a:latin typeface="Arial" charset="0"/>
                </a:rPr>
                <a:t>O</a:t>
              </a:r>
              <a:r>
                <a:rPr lang="en-US" altLang="zh-CN" sz="1600" baseline="-25000">
                  <a:solidFill>
                    <a:schemeClr val="bg1"/>
                  </a:solidFill>
                  <a:latin typeface="Arial" charset="0"/>
                </a:rPr>
                <a:t>2</a:t>
              </a:r>
              <a:endParaRPr lang="en-US" altLang="zh-CN" sz="1600">
                <a:solidFill>
                  <a:schemeClr val="bg1"/>
                </a:solidFill>
                <a:latin typeface="Arial" charset="0"/>
              </a:endParaRPr>
            </a:p>
          </p:txBody>
        </p:sp>
        <p:sp>
          <p:nvSpPr>
            <p:cNvPr id="11636" name="Text Box 17"/>
            <p:cNvSpPr txBox="1">
              <a:spLocks noChangeArrowheads="1"/>
            </p:cNvSpPr>
            <p:nvPr/>
          </p:nvSpPr>
          <p:spPr bwMode="auto">
            <a:xfrm>
              <a:off x="5043" y="1310"/>
              <a:ext cx="424" cy="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a:r>
                <a:rPr lang="en-US" altLang="zh-CN" sz="1600">
                  <a:solidFill>
                    <a:schemeClr val="bg1"/>
                  </a:solidFill>
                  <a:latin typeface="Arial" charset="0"/>
                </a:rPr>
                <a:t>O</a:t>
              </a:r>
              <a:r>
                <a:rPr lang="en-US" altLang="zh-CN" sz="1600" baseline="-25000">
                  <a:solidFill>
                    <a:schemeClr val="bg1"/>
                  </a:solidFill>
                  <a:latin typeface="Arial" charset="0"/>
                </a:rPr>
                <a:t>2</a:t>
              </a:r>
              <a:r>
                <a:rPr lang="en-US" altLang="zh-CN" sz="1600">
                  <a:solidFill>
                    <a:schemeClr val="bg1"/>
                  </a:solidFill>
                  <a:latin typeface="Arial" charset="0"/>
                </a:rPr>
                <a:t> </a:t>
              </a:r>
              <a:r>
                <a:rPr lang="en-US" altLang="zh-CN" sz="1600" baseline="30000">
                  <a:solidFill>
                    <a:schemeClr val="bg1"/>
                  </a:solidFill>
                  <a:latin typeface="Arial" charset="0"/>
                </a:rPr>
                <a:t>• </a:t>
              </a:r>
              <a:r>
                <a:rPr lang="en-US" altLang="zh-CN" sz="1600" baseline="36000">
                  <a:solidFill>
                    <a:schemeClr val="bg1"/>
                  </a:solidFill>
                  <a:latin typeface="Arial" charset="0"/>
                </a:rPr>
                <a:t>–</a:t>
              </a:r>
              <a:endParaRPr lang="en-US" altLang="zh-CN" sz="1600" baseline="30000">
                <a:solidFill>
                  <a:schemeClr val="bg1"/>
                </a:solidFill>
                <a:latin typeface="Arial" charset="0"/>
              </a:endParaRPr>
            </a:p>
          </p:txBody>
        </p:sp>
        <p:sp>
          <p:nvSpPr>
            <p:cNvPr id="11637" name="Arc 18"/>
            <p:cNvSpPr>
              <a:spLocks/>
            </p:cNvSpPr>
            <p:nvPr/>
          </p:nvSpPr>
          <p:spPr bwMode="auto">
            <a:xfrm rot="2818999" flipH="1">
              <a:off x="4058" y="2310"/>
              <a:ext cx="878" cy="872"/>
            </a:xfrm>
            <a:custGeom>
              <a:avLst/>
              <a:gdLst>
                <a:gd name="T0" fmla="*/ 0 w 27486"/>
                <a:gd name="T1" fmla="*/ 0 h 27488"/>
                <a:gd name="T2" fmla="*/ 0 w 27486"/>
                <a:gd name="T3" fmla="*/ 0 h 27488"/>
                <a:gd name="T4" fmla="*/ 0 w 27486"/>
                <a:gd name="T5" fmla="*/ 0 h 27488"/>
                <a:gd name="T6" fmla="*/ 0 60000 65536"/>
                <a:gd name="T7" fmla="*/ 0 60000 65536"/>
                <a:gd name="T8" fmla="*/ 0 60000 65536"/>
                <a:gd name="T9" fmla="*/ 0 w 27486"/>
                <a:gd name="T10" fmla="*/ 0 h 27488"/>
                <a:gd name="T11" fmla="*/ 27486 w 27486"/>
                <a:gd name="T12" fmla="*/ 27488 h 27488"/>
              </a:gdLst>
              <a:ahLst/>
              <a:cxnLst>
                <a:cxn ang="T6">
                  <a:pos x="T0" y="T1"/>
                </a:cxn>
                <a:cxn ang="T7">
                  <a:pos x="T2" y="T3"/>
                </a:cxn>
                <a:cxn ang="T8">
                  <a:pos x="T4" y="T5"/>
                </a:cxn>
              </a:cxnLst>
              <a:rect l="T9" t="T10" r="T11" b="T12"/>
              <a:pathLst>
                <a:path w="27486" h="27488" fill="none" extrusionOk="0">
                  <a:moveTo>
                    <a:pt x="-1" y="817"/>
                  </a:moveTo>
                  <a:cubicBezTo>
                    <a:pt x="1914" y="275"/>
                    <a:pt x="3895" y="-1"/>
                    <a:pt x="5886" y="0"/>
                  </a:cubicBezTo>
                  <a:cubicBezTo>
                    <a:pt x="17815" y="0"/>
                    <a:pt x="27486" y="9670"/>
                    <a:pt x="27486" y="21600"/>
                  </a:cubicBezTo>
                  <a:cubicBezTo>
                    <a:pt x="27486" y="23591"/>
                    <a:pt x="27210" y="25572"/>
                    <a:pt x="26667" y="27488"/>
                  </a:cubicBezTo>
                </a:path>
                <a:path w="27486" h="27488" stroke="0" extrusionOk="0">
                  <a:moveTo>
                    <a:pt x="-1" y="817"/>
                  </a:moveTo>
                  <a:cubicBezTo>
                    <a:pt x="1914" y="275"/>
                    <a:pt x="3895" y="-1"/>
                    <a:pt x="5886" y="0"/>
                  </a:cubicBezTo>
                  <a:cubicBezTo>
                    <a:pt x="17815" y="0"/>
                    <a:pt x="27486" y="9670"/>
                    <a:pt x="27486" y="21600"/>
                  </a:cubicBezTo>
                  <a:cubicBezTo>
                    <a:pt x="27486" y="23591"/>
                    <a:pt x="27210" y="25572"/>
                    <a:pt x="26667" y="27488"/>
                  </a:cubicBezTo>
                  <a:lnTo>
                    <a:pt x="5886" y="21600"/>
                  </a:lnTo>
                  <a:lnTo>
                    <a:pt x="-1" y="817"/>
                  </a:lnTo>
                  <a:close/>
                </a:path>
              </a:pathLst>
            </a:custGeom>
            <a:noFill/>
            <a:ln w="1270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638" name="Line 19"/>
            <p:cNvSpPr>
              <a:spLocks noChangeShapeType="1"/>
            </p:cNvSpPr>
            <p:nvPr/>
          </p:nvSpPr>
          <p:spPr bwMode="auto">
            <a:xfrm>
              <a:off x="5000" y="2643"/>
              <a:ext cx="91" cy="148"/>
            </a:xfrm>
            <a:prstGeom prst="line">
              <a:avLst/>
            </a:prstGeom>
            <a:noFill/>
            <a:ln w="9525">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639" name="Text Box 20"/>
            <p:cNvSpPr txBox="1">
              <a:spLocks noChangeArrowheads="1"/>
            </p:cNvSpPr>
            <p:nvPr/>
          </p:nvSpPr>
          <p:spPr bwMode="auto">
            <a:xfrm>
              <a:off x="3380" y="2865"/>
              <a:ext cx="725" cy="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a:r>
                <a:rPr lang="en-US" altLang="zh-CN" sz="1600">
                  <a:solidFill>
                    <a:schemeClr val="bg1"/>
                  </a:solidFill>
                  <a:latin typeface="Arial" charset="0"/>
                </a:rPr>
                <a:t>NADPH</a:t>
              </a:r>
            </a:p>
          </p:txBody>
        </p:sp>
        <p:sp>
          <p:nvSpPr>
            <p:cNvPr id="11640" name="Text Box 21"/>
            <p:cNvSpPr txBox="1">
              <a:spLocks noChangeArrowheads="1"/>
            </p:cNvSpPr>
            <p:nvPr/>
          </p:nvSpPr>
          <p:spPr bwMode="auto">
            <a:xfrm>
              <a:off x="4878" y="2856"/>
              <a:ext cx="903" cy="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a:r>
                <a:rPr lang="en-US" altLang="zh-CN" sz="1600">
                  <a:solidFill>
                    <a:schemeClr val="bg1"/>
                  </a:solidFill>
                  <a:latin typeface="Arial" charset="0"/>
                </a:rPr>
                <a:t>NADP</a:t>
              </a:r>
              <a:r>
                <a:rPr lang="en-US" altLang="zh-CN" sz="1600" baseline="30000">
                  <a:solidFill>
                    <a:schemeClr val="bg1"/>
                  </a:solidFill>
                  <a:latin typeface="Arial" charset="0"/>
                </a:rPr>
                <a:t>+</a:t>
              </a:r>
              <a:r>
                <a:rPr lang="en-US" altLang="zh-CN" sz="1600">
                  <a:solidFill>
                    <a:schemeClr val="bg1"/>
                  </a:solidFill>
                  <a:latin typeface="Arial" charset="0"/>
                </a:rPr>
                <a:t> + H </a:t>
              </a:r>
              <a:r>
                <a:rPr lang="en-US" altLang="zh-CN" sz="1600" baseline="30000">
                  <a:solidFill>
                    <a:schemeClr val="bg1"/>
                  </a:solidFill>
                  <a:latin typeface="Arial" charset="0"/>
                </a:rPr>
                <a:t>+</a:t>
              </a:r>
            </a:p>
          </p:txBody>
        </p:sp>
      </p:grpSp>
      <p:sp>
        <p:nvSpPr>
          <p:cNvPr id="11278" name="Line 22"/>
          <p:cNvSpPr>
            <a:spLocks noChangeShapeType="1"/>
          </p:cNvSpPr>
          <p:nvPr/>
        </p:nvSpPr>
        <p:spPr bwMode="auto">
          <a:xfrm flipV="1">
            <a:off x="6091470" y="3880766"/>
            <a:ext cx="3021" cy="35665"/>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zh-TW" altLang="en-US"/>
          </a:p>
        </p:txBody>
      </p:sp>
      <p:sp>
        <p:nvSpPr>
          <p:cNvPr id="1936407" name="Text Box 23"/>
          <p:cNvSpPr txBox="1">
            <a:spLocks noChangeArrowheads="1"/>
          </p:cNvSpPr>
          <p:nvPr/>
        </p:nvSpPr>
        <p:spPr bwMode="auto">
          <a:xfrm>
            <a:off x="4260857" y="6282255"/>
            <a:ext cx="112562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a:r>
              <a:rPr lang="en-US" altLang="zh-CN" sz="2000">
                <a:solidFill>
                  <a:schemeClr val="bg1"/>
                </a:solidFill>
                <a:latin typeface="Arial" charset="0"/>
              </a:rPr>
              <a:t>Resting</a:t>
            </a:r>
          </a:p>
        </p:txBody>
      </p:sp>
      <p:sp>
        <p:nvSpPr>
          <p:cNvPr id="11280" name="Line 24"/>
          <p:cNvSpPr>
            <a:spLocks noChangeShapeType="1"/>
          </p:cNvSpPr>
          <p:nvPr/>
        </p:nvSpPr>
        <p:spPr bwMode="auto">
          <a:xfrm flipV="1">
            <a:off x="5899648" y="3276148"/>
            <a:ext cx="3021" cy="96806"/>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zh-TW" altLang="en-US"/>
          </a:p>
        </p:txBody>
      </p:sp>
      <p:grpSp>
        <p:nvGrpSpPr>
          <p:cNvPr id="11281" name="Group 25"/>
          <p:cNvGrpSpPr>
            <a:grpSpLocks/>
          </p:cNvGrpSpPr>
          <p:nvPr/>
        </p:nvGrpSpPr>
        <p:grpSpPr bwMode="auto">
          <a:xfrm>
            <a:off x="5022102" y="2530565"/>
            <a:ext cx="69479" cy="754074"/>
            <a:chOff x="2736" y="2016"/>
            <a:chExt cx="96" cy="616"/>
          </a:xfrm>
        </p:grpSpPr>
        <p:grpSp>
          <p:nvGrpSpPr>
            <p:cNvPr id="11625" name="Group 26"/>
            <p:cNvGrpSpPr>
              <a:grpSpLocks/>
            </p:cNvGrpSpPr>
            <p:nvPr/>
          </p:nvGrpSpPr>
          <p:grpSpPr bwMode="auto">
            <a:xfrm>
              <a:off x="2736" y="2016"/>
              <a:ext cx="96" cy="288"/>
              <a:chOff x="2736" y="2016"/>
              <a:chExt cx="96" cy="288"/>
            </a:xfrm>
          </p:grpSpPr>
          <p:sp>
            <p:nvSpPr>
              <p:cNvPr id="11630" name="Oval 27"/>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631" name="Line 28"/>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632" name="Line 29"/>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626" name="Group 30"/>
            <p:cNvGrpSpPr>
              <a:grpSpLocks/>
            </p:cNvGrpSpPr>
            <p:nvPr/>
          </p:nvGrpSpPr>
          <p:grpSpPr bwMode="auto">
            <a:xfrm flipV="1">
              <a:off x="2736" y="2344"/>
              <a:ext cx="96" cy="288"/>
              <a:chOff x="2736" y="2016"/>
              <a:chExt cx="96" cy="288"/>
            </a:xfrm>
          </p:grpSpPr>
          <p:sp>
            <p:nvSpPr>
              <p:cNvPr id="11627" name="Oval 31"/>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628" name="Line 32"/>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629" name="Line 33"/>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282" name="Group 34"/>
          <p:cNvGrpSpPr>
            <a:grpSpLocks/>
          </p:cNvGrpSpPr>
          <p:nvPr/>
        </p:nvGrpSpPr>
        <p:grpSpPr bwMode="auto">
          <a:xfrm>
            <a:off x="5145955" y="2530565"/>
            <a:ext cx="69479" cy="754074"/>
            <a:chOff x="2736" y="2016"/>
            <a:chExt cx="96" cy="616"/>
          </a:xfrm>
        </p:grpSpPr>
        <p:grpSp>
          <p:nvGrpSpPr>
            <p:cNvPr id="11617" name="Group 35"/>
            <p:cNvGrpSpPr>
              <a:grpSpLocks/>
            </p:cNvGrpSpPr>
            <p:nvPr/>
          </p:nvGrpSpPr>
          <p:grpSpPr bwMode="auto">
            <a:xfrm>
              <a:off x="2736" y="2016"/>
              <a:ext cx="96" cy="288"/>
              <a:chOff x="2736" y="2016"/>
              <a:chExt cx="96" cy="288"/>
            </a:xfrm>
          </p:grpSpPr>
          <p:sp>
            <p:nvSpPr>
              <p:cNvPr id="11622" name="Oval 36"/>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623" name="Line 37"/>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624" name="Line 38"/>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618" name="Group 39"/>
            <p:cNvGrpSpPr>
              <a:grpSpLocks/>
            </p:cNvGrpSpPr>
            <p:nvPr/>
          </p:nvGrpSpPr>
          <p:grpSpPr bwMode="auto">
            <a:xfrm flipV="1">
              <a:off x="2736" y="2344"/>
              <a:ext cx="96" cy="288"/>
              <a:chOff x="2736" y="2016"/>
              <a:chExt cx="96" cy="288"/>
            </a:xfrm>
          </p:grpSpPr>
          <p:sp>
            <p:nvSpPr>
              <p:cNvPr id="11619" name="Oval 40"/>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620" name="Line 41"/>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621" name="Line 42"/>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283" name="Group 43"/>
          <p:cNvGrpSpPr>
            <a:grpSpLocks/>
          </p:cNvGrpSpPr>
          <p:nvPr/>
        </p:nvGrpSpPr>
        <p:grpSpPr bwMode="auto">
          <a:xfrm>
            <a:off x="5269809" y="2532264"/>
            <a:ext cx="67968" cy="754074"/>
            <a:chOff x="2736" y="2016"/>
            <a:chExt cx="96" cy="616"/>
          </a:xfrm>
        </p:grpSpPr>
        <p:grpSp>
          <p:nvGrpSpPr>
            <p:cNvPr id="11609" name="Group 44"/>
            <p:cNvGrpSpPr>
              <a:grpSpLocks/>
            </p:cNvGrpSpPr>
            <p:nvPr/>
          </p:nvGrpSpPr>
          <p:grpSpPr bwMode="auto">
            <a:xfrm>
              <a:off x="2736" y="2016"/>
              <a:ext cx="96" cy="288"/>
              <a:chOff x="2736" y="2016"/>
              <a:chExt cx="96" cy="288"/>
            </a:xfrm>
          </p:grpSpPr>
          <p:sp>
            <p:nvSpPr>
              <p:cNvPr id="11614" name="Oval 45"/>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615" name="Line 46"/>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616" name="Line 47"/>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610" name="Group 48"/>
            <p:cNvGrpSpPr>
              <a:grpSpLocks/>
            </p:cNvGrpSpPr>
            <p:nvPr/>
          </p:nvGrpSpPr>
          <p:grpSpPr bwMode="auto">
            <a:xfrm flipV="1">
              <a:off x="2736" y="2344"/>
              <a:ext cx="96" cy="288"/>
              <a:chOff x="2736" y="2016"/>
              <a:chExt cx="96" cy="288"/>
            </a:xfrm>
          </p:grpSpPr>
          <p:sp>
            <p:nvSpPr>
              <p:cNvPr id="11611" name="Oval 49"/>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612" name="Line 50"/>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613" name="Line 51"/>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284" name="Group 52"/>
          <p:cNvGrpSpPr>
            <a:grpSpLocks/>
          </p:cNvGrpSpPr>
          <p:nvPr/>
        </p:nvGrpSpPr>
        <p:grpSpPr bwMode="auto">
          <a:xfrm>
            <a:off x="5393662" y="2533962"/>
            <a:ext cx="67968" cy="754074"/>
            <a:chOff x="2736" y="2016"/>
            <a:chExt cx="96" cy="616"/>
          </a:xfrm>
        </p:grpSpPr>
        <p:grpSp>
          <p:nvGrpSpPr>
            <p:cNvPr id="11601" name="Group 53"/>
            <p:cNvGrpSpPr>
              <a:grpSpLocks/>
            </p:cNvGrpSpPr>
            <p:nvPr/>
          </p:nvGrpSpPr>
          <p:grpSpPr bwMode="auto">
            <a:xfrm>
              <a:off x="2736" y="2016"/>
              <a:ext cx="96" cy="288"/>
              <a:chOff x="2736" y="2016"/>
              <a:chExt cx="96" cy="288"/>
            </a:xfrm>
          </p:grpSpPr>
          <p:sp>
            <p:nvSpPr>
              <p:cNvPr id="11606" name="Oval 54"/>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607" name="Line 55"/>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608" name="Line 56"/>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602" name="Group 57"/>
            <p:cNvGrpSpPr>
              <a:grpSpLocks/>
            </p:cNvGrpSpPr>
            <p:nvPr/>
          </p:nvGrpSpPr>
          <p:grpSpPr bwMode="auto">
            <a:xfrm flipV="1">
              <a:off x="2736" y="2344"/>
              <a:ext cx="96" cy="288"/>
              <a:chOff x="2736" y="2016"/>
              <a:chExt cx="96" cy="288"/>
            </a:xfrm>
          </p:grpSpPr>
          <p:sp>
            <p:nvSpPr>
              <p:cNvPr id="11603" name="Oval 58"/>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604" name="Line 59"/>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605" name="Line 60"/>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285" name="Group 61"/>
          <p:cNvGrpSpPr>
            <a:grpSpLocks/>
          </p:cNvGrpSpPr>
          <p:nvPr/>
        </p:nvGrpSpPr>
        <p:grpSpPr bwMode="auto">
          <a:xfrm>
            <a:off x="5516004" y="2535660"/>
            <a:ext cx="69479" cy="754074"/>
            <a:chOff x="2736" y="2016"/>
            <a:chExt cx="96" cy="616"/>
          </a:xfrm>
        </p:grpSpPr>
        <p:grpSp>
          <p:nvGrpSpPr>
            <p:cNvPr id="11593" name="Group 62"/>
            <p:cNvGrpSpPr>
              <a:grpSpLocks/>
            </p:cNvGrpSpPr>
            <p:nvPr/>
          </p:nvGrpSpPr>
          <p:grpSpPr bwMode="auto">
            <a:xfrm>
              <a:off x="2736" y="2016"/>
              <a:ext cx="96" cy="288"/>
              <a:chOff x="2736" y="2016"/>
              <a:chExt cx="96" cy="288"/>
            </a:xfrm>
          </p:grpSpPr>
          <p:sp>
            <p:nvSpPr>
              <p:cNvPr id="11598" name="Oval 63"/>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99" name="Line 64"/>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600" name="Line 65"/>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594" name="Group 66"/>
            <p:cNvGrpSpPr>
              <a:grpSpLocks/>
            </p:cNvGrpSpPr>
            <p:nvPr/>
          </p:nvGrpSpPr>
          <p:grpSpPr bwMode="auto">
            <a:xfrm flipV="1">
              <a:off x="2736" y="2344"/>
              <a:ext cx="96" cy="288"/>
              <a:chOff x="2736" y="2016"/>
              <a:chExt cx="96" cy="288"/>
            </a:xfrm>
          </p:grpSpPr>
          <p:sp>
            <p:nvSpPr>
              <p:cNvPr id="11595" name="Oval 67"/>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96" name="Line 68"/>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97" name="Line 69"/>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286" name="Group 70"/>
          <p:cNvGrpSpPr>
            <a:grpSpLocks/>
          </p:cNvGrpSpPr>
          <p:nvPr/>
        </p:nvGrpSpPr>
        <p:grpSpPr bwMode="auto">
          <a:xfrm>
            <a:off x="5639858" y="2537358"/>
            <a:ext cx="69479" cy="754074"/>
            <a:chOff x="2736" y="2016"/>
            <a:chExt cx="96" cy="616"/>
          </a:xfrm>
        </p:grpSpPr>
        <p:grpSp>
          <p:nvGrpSpPr>
            <p:cNvPr id="11585" name="Group 71"/>
            <p:cNvGrpSpPr>
              <a:grpSpLocks/>
            </p:cNvGrpSpPr>
            <p:nvPr/>
          </p:nvGrpSpPr>
          <p:grpSpPr bwMode="auto">
            <a:xfrm>
              <a:off x="2736" y="2016"/>
              <a:ext cx="96" cy="288"/>
              <a:chOff x="2736" y="2016"/>
              <a:chExt cx="96" cy="288"/>
            </a:xfrm>
          </p:grpSpPr>
          <p:sp>
            <p:nvSpPr>
              <p:cNvPr id="11590" name="Oval 72"/>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91" name="Line 73"/>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92" name="Line 74"/>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586" name="Group 75"/>
            <p:cNvGrpSpPr>
              <a:grpSpLocks/>
            </p:cNvGrpSpPr>
            <p:nvPr/>
          </p:nvGrpSpPr>
          <p:grpSpPr bwMode="auto">
            <a:xfrm flipV="1">
              <a:off x="2736" y="2344"/>
              <a:ext cx="96" cy="288"/>
              <a:chOff x="2736" y="2016"/>
              <a:chExt cx="96" cy="288"/>
            </a:xfrm>
          </p:grpSpPr>
          <p:sp>
            <p:nvSpPr>
              <p:cNvPr id="11587" name="Oval 76"/>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88" name="Line 77"/>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89" name="Line 78"/>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287" name="Group 79"/>
          <p:cNvGrpSpPr>
            <a:grpSpLocks/>
          </p:cNvGrpSpPr>
          <p:nvPr/>
        </p:nvGrpSpPr>
        <p:grpSpPr bwMode="auto">
          <a:xfrm>
            <a:off x="5763711" y="2539057"/>
            <a:ext cx="69479" cy="754074"/>
            <a:chOff x="2736" y="2016"/>
            <a:chExt cx="96" cy="616"/>
          </a:xfrm>
        </p:grpSpPr>
        <p:grpSp>
          <p:nvGrpSpPr>
            <p:cNvPr id="11577" name="Group 80"/>
            <p:cNvGrpSpPr>
              <a:grpSpLocks/>
            </p:cNvGrpSpPr>
            <p:nvPr/>
          </p:nvGrpSpPr>
          <p:grpSpPr bwMode="auto">
            <a:xfrm>
              <a:off x="2736" y="2016"/>
              <a:ext cx="96" cy="288"/>
              <a:chOff x="2736" y="2016"/>
              <a:chExt cx="96" cy="288"/>
            </a:xfrm>
          </p:grpSpPr>
          <p:sp>
            <p:nvSpPr>
              <p:cNvPr id="11582" name="Oval 81"/>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83" name="Line 82"/>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84" name="Line 83"/>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578" name="Group 84"/>
            <p:cNvGrpSpPr>
              <a:grpSpLocks/>
            </p:cNvGrpSpPr>
            <p:nvPr/>
          </p:nvGrpSpPr>
          <p:grpSpPr bwMode="auto">
            <a:xfrm flipV="1">
              <a:off x="2736" y="2344"/>
              <a:ext cx="96" cy="288"/>
              <a:chOff x="2736" y="2016"/>
              <a:chExt cx="96" cy="288"/>
            </a:xfrm>
          </p:grpSpPr>
          <p:sp>
            <p:nvSpPr>
              <p:cNvPr id="11579" name="Oval 85"/>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80" name="Line 86"/>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81" name="Line 87"/>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288" name="Group 88"/>
          <p:cNvGrpSpPr>
            <a:grpSpLocks/>
          </p:cNvGrpSpPr>
          <p:nvPr/>
        </p:nvGrpSpPr>
        <p:grpSpPr bwMode="auto">
          <a:xfrm>
            <a:off x="5887564" y="2540755"/>
            <a:ext cx="69479" cy="754074"/>
            <a:chOff x="2736" y="2016"/>
            <a:chExt cx="96" cy="616"/>
          </a:xfrm>
        </p:grpSpPr>
        <p:grpSp>
          <p:nvGrpSpPr>
            <p:cNvPr id="11569" name="Group 89"/>
            <p:cNvGrpSpPr>
              <a:grpSpLocks/>
            </p:cNvGrpSpPr>
            <p:nvPr/>
          </p:nvGrpSpPr>
          <p:grpSpPr bwMode="auto">
            <a:xfrm>
              <a:off x="2736" y="2016"/>
              <a:ext cx="96" cy="288"/>
              <a:chOff x="2736" y="2016"/>
              <a:chExt cx="96" cy="288"/>
            </a:xfrm>
          </p:grpSpPr>
          <p:sp>
            <p:nvSpPr>
              <p:cNvPr id="11574" name="Oval 90"/>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75" name="Line 91"/>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76" name="Line 92"/>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570" name="Group 93"/>
            <p:cNvGrpSpPr>
              <a:grpSpLocks/>
            </p:cNvGrpSpPr>
            <p:nvPr/>
          </p:nvGrpSpPr>
          <p:grpSpPr bwMode="auto">
            <a:xfrm flipV="1">
              <a:off x="2736" y="2344"/>
              <a:ext cx="96" cy="288"/>
              <a:chOff x="2736" y="2016"/>
              <a:chExt cx="96" cy="288"/>
            </a:xfrm>
          </p:grpSpPr>
          <p:sp>
            <p:nvSpPr>
              <p:cNvPr id="11571" name="Oval 94"/>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72" name="Line 95"/>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73" name="Line 96"/>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289" name="Group 97"/>
          <p:cNvGrpSpPr>
            <a:grpSpLocks/>
          </p:cNvGrpSpPr>
          <p:nvPr/>
        </p:nvGrpSpPr>
        <p:grpSpPr bwMode="auto">
          <a:xfrm>
            <a:off x="6011417" y="2542454"/>
            <a:ext cx="67969" cy="754074"/>
            <a:chOff x="2736" y="2016"/>
            <a:chExt cx="96" cy="616"/>
          </a:xfrm>
        </p:grpSpPr>
        <p:grpSp>
          <p:nvGrpSpPr>
            <p:cNvPr id="11561" name="Group 98"/>
            <p:cNvGrpSpPr>
              <a:grpSpLocks/>
            </p:cNvGrpSpPr>
            <p:nvPr/>
          </p:nvGrpSpPr>
          <p:grpSpPr bwMode="auto">
            <a:xfrm>
              <a:off x="2736" y="2016"/>
              <a:ext cx="96" cy="288"/>
              <a:chOff x="2736" y="2016"/>
              <a:chExt cx="96" cy="288"/>
            </a:xfrm>
          </p:grpSpPr>
          <p:sp>
            <p:nvSpPr>
              <p:cNvPr id="11566" name="Oval 99"/>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67" name="Line 100"/>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68" name="Line 101"/>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562" name="Group 102"/>
            <p:cNvGrpSpPr>
              <a:grpSpLocks/>
            </p:cNvGrpSpPr>
            <p:nvPr/>
          </p:nvGrpSpPr>
          <p:grpSpPr bwMode="auto">
            <a:xfrm flipV="1">
              <a:off x="2736" y="2344"/>
              <a:ext cx="96" cy="288"/>
              <a:chOff x="2736" y="2016"/>
              <a:chExt cx="96" cy="288"/>
            </a:xfrm>
          </p:grpSpPr>
          <p:sp>
            <p:nvSpPr>
              <p:cNvPr id="11563" name="Oval 103"/>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64" name="Line 104"/>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65" name="Line 105"/>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290" name="Group 106"/>
          <p:cNvGrpSpPr>
            <a:grpSpLocks/>
          </p:cNvGrpSpPr>
          <p:nvPr/>
        </p:nvGrpSpPr>
        <p:grpSpPr bwMode="auto">
          <a:xfrm>
            <a:off x="3984452" y="2530565"/>
            <a:ext cx="69479" cy="754074"/>
            <a:chOff x="2736" y="2016"/>
            <a:chExt cx="96" cy="616"/>
          </a:xfrm>
        </p:grpSpPr>
        <p:grpSp>
          <p:nvGrpSpPr>
            <p:cNvPr id="11553" name="Group 107"/>
            <p:cNvGrpSpPr>
              <a:grpSpLocks/>
            </p:cNvGrpSpPr>
            <p:nvPr/>
          </p:nvGrpSpPr>
          <p:grpSpPr bwMode="auto">
            <a:xfrm>
              <a:off x="2736" y="2016"/>
              <a:ext cx="96" cy="288"/>
              <a:chOff x="2736" y="2016"/>
              <a:chExt cx="96" cy="288"/>
            </a:xfrm>
          </p:grpSpPr>
          <p:sp>
            <p:nvSpPr>
              <p:cNvPr id="11558" name="Oval 108"/>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59" name="Line 109"/>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60" name="Line 110"/>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554" name="Group 111"/>
            <p:cNvGrpSpPr>
              <a:grpSpLocks/>
            </p:cNvGrpSpPr>
            <p:nvPr/>
          </p:nvGrpSpPr>
          <p:grpSpPr bwMode="auto">
            <a:xfrm flipV="1">
              <a:off x="2736" y="2344"/>
              <a:ext cx="96" cy="288"/>
              <a:chOff x="2736" y="2016"/>
              <a:chExt cx="96" cy="288"/>
            </a:xfrm>
          </p:grpSpPr>
          <p:sp>
            <p:nvSpPr>
              <p:cNvPr id="11555" name="Oval 112"/>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56" name="Line 113"/>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57" name="Line 114"/>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291" name="Group 115"/>
          <p:cNvGrpSpPr>
            <a:grpSpLocks/>
          </p:cNvGrpSpPr>
          <p:nvPr/>
        </p:nvGrpSpPr>
        <p:grpSpPr bwMode="auto">
          <a:xfrm>
            <a:off x="4044869" y="2530565"/>
            <a:ext cx="69479" cy="754074"/>
            <a:chOff x="2736" y="2016"/>
            <a:chExt cx="96" cy="616"/>
          </a:xfrm>
        </p:grpSpPr>
        <p:grpSp>
          <p:nvGrpSpPr>
            <p:cNvPr id="11545" name="Group 116"/>
            <p:cNvGrpSpPr>
              <a:grpSpLocks/>
            </p:cNvGrpSpPr>
            <p:nvPr/>
          </p:nvGrpSpPr>
          <p:grpSpPr bwMode="auto">
            <a:xfrm>
              <a:off x="2736" y="2016"/>
              <a:ext cx="96" cy="288"/>
              <a:chOff x="2736" y="2016"/>
              <a:chExt cx="96" cy="288"/>
            </a:xfrm>
          </p:grpSpPr>
          <p:sp>
            <p:nvSpPr>
              <p:cNvPr id="11550" name="Oval 117"/>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51" name="Line 118"/>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52" name="Line 119"/>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546" name="Group 120"/>
            <p:cNvGrpSpPr>
              <a:grpSpLocks/>
            </p:cNvGrpSpPr>
            <p:nvPr/>
          </p:nvGrpSpPr>
          <p:grpSpPr bwMode="auto">
            <a:xfrm flipV="1">
              <a:off x="2736" y="2344"/>
              <a:ext cx="96" cy="288"/>
              <a:chOff x="2736" y="2016"/>
              <a:chExt cx="96" cy="288"/>
            </a:xfrm>
          </p:grpSpPr>
          <p:sp>
            <p:nvSpPr>
              <p:cNvPr id="11547" name="Oval 121"/>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48" name="Line 122"/>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49" name="Line 123"/>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292" name="Group 124"/>
          <p:cNvGrpSpPr>
            <a:grpSpLocks/>
          </p:cNvGrpSpPr>
          <p:nvPr/>
        </p:nvGrpSpPr>
        <p:grpSpPr bwMode="auto">
          <a:xfrm>
            <a:off x="4168722" y="2532264"/>
            <a:ext cx="69479" cy="754074"/>
            <a:chOff x="2736" y="2016"/>
            <a:chExt cx="96" cy="616"/>
          </a:xfrm>
        </p:grpSpPr>
        <p:grpSp>
          <p:nvGrpSpPr>
            <p:cNvPr id="11537" name="Group 125"/>
            <p:cNvGrpSpPr>
              <a:grpSpLocks/>
            </p:cNvGrpSpPr>
            <p:nvPr/>
          </p:nvGrpSpPr>
          <p:grpSpPr bwMode="auto">
            <a:xfrm>
              <a:off x="2736" y="2016"/>
              <a:ext cx="96" cy="288"/>
              <a:chOff x="2736" y="2016"/>
              <a:chExt cx="96" cy="288"/>
            </a:xfrm>
          </p:grpSpPr>
          <p:sp>
            <p:nvSpPr>
              <p:cNvPr id="11542" name="Oval 126"/>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43" name="Line 127"/>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44" name="Line 128"/>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538" name="Group 129"/>
            <p:cNvGrpSpPr>
              <a:grpSpLocks/>
            </p:cNvGrpSpPr>
            <p:nvPr/>
          </p:nvGrpSpPr>
          <p:grpSpPr bwMode="auto">
            <a:xfrm flipV="1">
              <a:off x="2736" y="2344"/>
              <a:ext cx="96" cy="288"/>
              <a:chOff x="2736" y="2016"/>
              <a:chExt cx="96" cy="288"/>
            </a:xfrm>
          </p:grpSpPr>
          <p:sp>
            <p:nvSpPr>
              <p:cNvPr id="11539" name="Oval 130"/>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40" name="Line 131"/>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41" name="Line 132"/>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293" name="Group 133"/>
          <p:cNvGrpSpPr>
            <a:grpSpLocks/>
          </p:cNvGrpSpPr>
          <p:nvPr/>
        </p:nvGrpSpPr>
        <p:grpSpPr bwMode="auto">
          <a:xfrm>
            <a:off x="4292575" y="2533962"/>
            <a:ext cx="67969" cy="754074"/>
            <a:chOff x="2736" y="2016"/>
            <a:chExt cx="96" cy="616"/>
          </a:xfrm>
        </p:grpSpPr>
        <p:grpSp>
          <p:nvGrpSpPr>
            <p:cNvPr id="11529" name="Group 134"/>
            <p:cNvGrpSpPr>
              <a:grpSpLocks/>
            </p:cNvGrpSpPr>
            <p:nvPr/>
          </p:nvGrpSpPr>
          <p:grpSpPr bwMode="auto">
            <a:xfrm>
              <a:off x="2736" y="2016"/>
              <a:ext cx="96" cy="288"/>
              <a:chOff x="2736" y="2016"/>
              <a:chExt cx="96" cy="288"/>
            </a:xfrm>
          </p:grpSpPr>
          <p:sp>
            <p:nvSpPr>
              <p:cNvPr id="11534" name="Oval 135"/>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35" name="Line 136"/>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36" name="Line 137"/>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530" name="Group 138"/>
            <p:cNvGrpSpPr>
              <a:grpSpLocks/>
            </p:cNvGrpSpPr>
            <p:nvPr/>
          </p:nvGrpSpPr>
          <p:grpSpPr bwMode="auto">
            <a:xfrm flipV="1">
              <a:off x="2736" y="2344"/>
              <a:ext cx="96" cy="288"/>
              <a:chOff x="2736" y="2016"/>
              <a:chExt cx="96" cy="288"/>
            </a:xfrm>
          </p:grpSpPr>
          <p:sp>
            <p:nvSpPr>
              <p:cNvPr id="11531" name="Oval 139"/>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32" name="Line 140"/>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33" name="Line 141"/>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294" name="Group 142"/>
          <p:cNvGrpSpPr>
            <a:grpSpLocks/>
          </p:cNvGrpSpPr>
          <p:nvPr/>
        </p:nvGrpSpPr>
        <p:grpSpPr bwMode="auto">
          <a:xfrm>
            <a:off x="4416428" y="2535660"/>
            <a:ext cx="67969" cy="754074"/>
            <a:chOff x="2736" y="2016"/>
            <a:chExt cx="96" cy="616"/>
          </a:xfrm>
        </p:grpSpPr>
        <p:grpSp>
          <p:nvGrpSpPr>
            <p:cNvPr id="11521" name="Group 143"/>
            <p:cNvGrpSpPr>
              <a:grpSpLocks/>
            </p:cNvGrpSpPr>
            <p:nvPr/>
          </p:nvGrpSpPr>
          <p:grpSpPr bwMode="auto">
            <a:xfrm>
              <a:off x="2736" y="2016"/>
              <a:ext cx="96" cy="288"/>
              <a:chOff x="2736" y="2016"/>
              <a:chExt cx="96" cy="288"/>
            </a:xfrm>
          </p:grpSpPr>
          <p:sp>
            <p:nvSpPr>
              <p:cNvPr id="11526" name="Oval 144"/>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27" name="Line 145"/>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28" name="Line 146"/>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522" name="Group 147"/>
            <p:cNvGrpSpPr>
              <a:grpSpLocks/>
            </p:cNvGrpSpPr>
            <p:nvPr/>
          </p:nvGrpSpPr>
          <p:grpSpPr bwMode="auto">
            <a:xfrm flipV="1">
              <a:off x="2736" y="2344"/>
              <a:ext cx="96" cy="288"/>
              <a:chOff x="2736" y="2016"/>
              <a:chExt cx="96" cy="288"/>
            </a:xfrm>
          </p:grpSpPr>
          <p:sp>
            <p:nvSpPr>
              <p:cNvPr id="11523" name="Oval 148"/>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24" name="Line 149"/>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25" name="Line 150"/>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295" name="Group 151"/>
          <p:cNvGrpSpPr>
            <a:grpSpLocks/>
          </p:cNvGrpSpPr>
          <p:nvPr/>
        </p:nvGrpSpPr>
        <p:grpSpPr bwMode="auto">
          <a:xfrm>
            <a:off x="4538772" y="2537358"/>
            <a:ext cx="69479" cy="754074"/>
            <a:chOff x="2736" y="2016"/>
            <a:chExt cx="96" cy="616"/>
          </a:xfrm>
        </p:grpSpPr>
        <p:grpSp>
          <p:nvGrpSpPr>
            <p:cNvPr id="11513" name="Group 152"/>
            <p:cNvGrpSpPr>
              <a:grpSpLocks/>
            </p:cNvGrpSpPr>
            <p:nvPr/>
          </p:nvGrpSpPr>
          <p:grpSpPr bwMode="auto">
            <a:xfrm>
              <a:off x="2736" y="2016"/>
              <a:ext cx="96" cy="288"/>
              <a:chOff x="2736" y="2016"/>
              <a:chExt cx="96" cy="288"/>
            </a:xfrm>
          </p:grpSpPr>
          <p:sp>
            <p:nvSpPr>
              <p:cNvPr id="11518" name="Oval 153"/>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19" name="Line 154"/>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20" name="Line 155"/>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514" name="Group 156"/>
            <p:cNvGrpSpPr>
              <a:grpSpLocks/>
            </p:cNvGrpSpPr>
            <p:nvPr/>
          </p:nvGrpSpPr>
          <p:grpSpPr bwMode="auto">
            <a:xfrm flipV="1">
              <a:off x="2736" y="2344"/>
              <a:ext cx="96" cy="288"/>
              <a:chOff x="2736" y="2016"/>
              <a:chExt cx="96" cy="288"/>
            </a:xfrm>
          </p:grpSpPr>
          <p:sp>
            <p:nvSpPr>
              <p:cNvPr id="11515" name="Oval 157"/>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16" name="Line 158"/>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17" name="Line 159"/>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296" name="Group 160"/>
          <p:cNvGrpSpPr>
            <a:grpSpLocks/>
          </p:cNvGrpSpPr>
          <p:nvPr/>
        </p:nvGrpSpPr>
        <p:grpSpPr bwMode="auto">
          <a:xfrm>
            <a:off x="4662625" y="2539057"/>
            <a:ext cx="69479" cy="754074"/>
            <a:chOff x="2736" y="2016"/>
            <a:chExt cx="96" cy="616"/>
          </a:xfrm>
        </p:grpSpPr>
        <p:grpSp>
          <p:nvGrpSpPr>
            <p:cNvPr id="11505" name="Group 161"/>
            <p:cNvGrpSpPr>
              <a:grpSpLocks/>
            </p:cNvGrpSpPr>
            <p:nvPr/>
          </p:nvGrpSpPr>
          <p:grpSpPr bwMode="auto">
            <a:xfrm>
              <a:off x="2736" y="2016"/>
              <a:ext cx="96" cy="288"/>
              <a:chOff x="2736" y="2016"/>
              <a:chExt cx="96" cy="288"/>
            </a:xfrm>
          </p:grpSpPr>
          <p:sp>
            <p:nvSpPr>
              <p:cNvPr id="11510" name="Oval 162"/>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11" name="Line 163"/>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12" name="Line 164"/>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506" name="Group 165"/>
            <p:cNvGrpSpPr>
              <a:grpSpLocks/>
            </p:cNvGrpSpPr>
            <p:nvPr/>
          </p:nvGrpSpPr>
          <p:grpSpPr bwMode="auto">
            <a:xfrm flipV="1">
              <a:off x="2736" y="2344"/>
              <a:ext cx="96" cy="288"/>
              <a:chOff x="2736" y="2016"/>
              <a:chExt cx="96" cy="288"/>
            </a:xfrm>
          </p:grpSpPr>
          <p:sp>
            <p:nvSpPr>
              <p:cNvPr id="11507" name="Oval 166"/>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08" name="Line 167"/>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09" name="Line 168"/>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297" name="Group 169"/>
          <p:cNvGrpSpPr>
            <a:grpSpLocks/>
          </p:cNvGrpSpPr>
          <p:nvPr/>
        </p:nvGrpSpPr>
        <p:grpSpPr bwMode="auto">
          <a:xfrm>
            <a:off x="4786478" y="2540755"/>
            <a:ext cx="69479" cy="754074"/>
            <a:chOff x="2736" y="2016"/>
            <a:chExt cx="96" cy="616"/>
          </a:xfrm>
        </p:grpSpPr>
        <p:grpSp>
          <p:nvGrpSpPr>
            <p:cNvPr id="11497" name="Group 170"/>
            <p:cNvGrpSpPr>
              <a:grpSpLocks/>
            </p:cNvGrpSpPr>
            <p:nvPr/>
          </p:nvGrpSpPr>
          <p:grpSpPr bwMode="auto">
            <a:xfrm>
              <a:off x="2736" y="2016"/>
              <a:ext cx="96" cy="288"/>
              <a:chOff x="2736" y="2016"/>
              <a:chExt cx="96" cy="288"/>
            </a:xfrm>
          </p:grpSpPr>
          <p:sp>
            <p:nvSpPr>
              <p:cNvPr id="11502" name="Oval 171"/>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03" name="Line 172"/>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04" name="Line 173"/>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498" name="Group 174"/>
            <p:cNvGrpSpPr>
              <a:grpSpLocks/>
            </p:cNvGrpSpPr>
            <p:nvPr/>
          </p:nvGrpSpPr>
          <p:grpSpPr bwMode="auto">
            <a:xfrm flipV="1">
              <a:off x="2736" y="2344"/>
              <a:ext cx="96" cy="288"/>
              <a:chOff x="2736" y="2016"/>
              <a:chExt cx="96" cy="288"/>
            </a:xfrm>
          </p:grpSpPr>
          <p:sp>
            <p:nvSpPr>
              <p:cNvPr id="11499" name="Oval 175"/>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500" name="Line 176"/>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501" name="Line 177"/>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298" name="Group 178"/>
          <p:cNvGrpSpPr>
            <a:grpSpLocks/>
          </p:cNvGrpSpPr>
          <p:nvPr/>
        </p:nvGrpSpPr>
        <p:grpSpPr bwMode="auto">
          <a:xfrm>
            <a:off x="4910332" y="2542454"/>
            <a:ext cx="69479" cy="754074"/>
            <a:chOff x="2736" y="2016"/>
            <a:chExt cx="96" cy="616"/>
          </a:xfrm>
        </p:grpSpPr>
        <p:grpSp>
          <p:nvGrpSpPr>
            <p:cNvPr id="11489" name="Group 179"/>
            <p:cNvGrpSpPr>
              <a:grpSpLocks/>
            </p:cNvGrpSpPr>
            <p:nvPr/>
          </p:nvGrpSpPr>
          <p:grpSpPr bwMode="auto">
            <a:xfrm>
              <a:off x="2736" y="2016"/>
              <a:ext cx="96" cy="288"/>
              <a:chOff x="2736" y="2016"/>
              <a:chExt cx="96" cy="288"/>
            </a:xfrm>
          </p:grpSpPr>
          <p:sp>
            <p:nvSpPr>
              <p:cNvPr id="11494" name="Oval 180"/>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95" name="Line 181"/>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96" name="Line 182"/>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490" name="Group 183"/>
            <p:cNvGrpSpPr>
              <a:grpSpLocks/>
            </p:cNvGrpSpPr>
            <p:nvPr/>
          </p:nvGrpSpPr>
          <p:grpSpPr bwMode="auto">
            <a:xfrm flipV="1">
              <a:off x="2736" y="2344"/>
              <a:ext cx="96" cy="288"/>
              <a:chOff x="2736" y="2016"/>
              <a:chExt cx="96" cy="288"/>
            </a:xfrm>
          </p:grpSpPr>
          <p:sp>
            <p:nvSpPr>
              <p:cNvPr id="11491" name="Oval 184"/>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92" name="Line 185"/>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93" name="Line 186"/>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sp>
        <p:nvSpPr>
          <p:cNvPr id="11299" name="Oval 187"/>
          <p:cNvSpPr>
            <a:spLocks noChangeArrowheads="1"/>
          </p:cNvSpPr>
          <p:nvPr/>
        </p:nvSpPr>
        <p:spPr bwMode="auto">
          <a:xfrm>
            <a:off x="5321163" y="2279207"/>
            <a:ext cx="690255" cy="1340011"/>
          </a:xfrm>
          <a:prstGeom prst="ellipse">
            <a:avLst/>
          </a:prstGeom>
          <a:gradFill rotWithShape="0">
            <a:gsLst>
              <a:gs pos="0">
                <a:srgbClr val="66FF33"/>
              </a:gs>
              <a:gs pos="100000">
                <a:srgbClr val="2F7618"/>
              </a:gs>
            </a:gsLst>
            <a:path path="shape">
              <a:fillToRect l="50000" t="50000" r="50000" b="50000"/>
            </a:path>
          </a:gradFill>
          <a:ln w="9525">
            <a:solidFill>
              <a:srgbClr val="008000"/>
            </a:solidFill>
            <a:round/>
            <a:headEnd/>
            <a:tailEnd/>
          </a:ln>
        </p:spPr>
        <p:txBody>
          <a:bodyPr wrap="none" anchor="ctr"/>
          <a:lstStyle/>
          <a:p>
            <a:endParaRPr lang="zh-TW" altLang="en-US"/>
          </a:p>
        </p:txBody>
      </p:sp>
      <p:sp>
        <p:nvSpPr>
          <p:cNvPr id="11300" name="Text Box 188"/>
          <p:cNvSpPr txBox="1">
            <a:spLocks noChangeArrowheads="1"/>
          </p:cNvSpPr>
          <p:nvPr/>
        </p:nvSpPr>
        <p:spPr bwMode="auto">
          <a:xfrm>
            <a:off x="5390641" y="2781923"/>
            <a:ext cx="66236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a:r>
              <a:rPr lang="en-US" altLang="zh-CN" sz="1600">
                <a:solidFill>
                  <a:srgbClr val="FF0000"/>
                </a:solidFill>
                <a:latin typeface="Arial" charset="0"/>
              </a:rPr>
              <a:t>gp91</a:t>
            </a:r>
          </a:p>
        </p:txBody>
      </p:sp>
      <p:sp>
        <p:nvSpPr>
          <p:cNvPr id="1936573" name="Oval 189"/>
          <p:cNvSpPr>
            <a:spLocks noChangeArrowheads="1"/>
          </p:cNvSpPr>
          <p:nvPr/>
        </p:nvSpPr>
        <p:spPr bwMode="auto">
          <a:xfrm>
            <a:off x="4854446" y="3094423"/>
            <a:ext cx="551299" cy="657268"/>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zh-TW" altLang="en-US"/>
          </a:p>
        </p:txBody>
      </p:sp>
      <p:sp>
        <p:nvSpPr>
          <p:cNvPr id="11302" name="Text Box 190"/>
          <p:cNvSpPr txBox="1">
            <a:spLocks noChangeArrowheads="1"/>
          </p:cNvSpPr>
          <p:nvPr/>
        </p:nvSpPr>
        <p:spPr bwMode="auto">
          <a:xfrm>
            <a:off x="4920904" y="3221800"/>
            <a:ext cx="53732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a:r>
              <a:rPr lang="en-US" altLang="zh-CN" sz="1600">
                <a:solidFill>
                  <a:srgbClr val="FF0000"/>
                </a:solidFill>
                <a:latin typeface="Arial" charset="0"/>
              </a:rPr>
              <a:t>p22</a:t>
            </a:r>
          </a:p>
        </p:txBody>
      </p:sp>
      <p:sp>
        <p:nvSpPr>
          <p:cNvPr id="11303" name="Oval 191"/>
          <p:cNvSpPr>
            <a:spLocks noChangeArrowheads="1"/>
          </p:cNvSpPr>
          <p:nvPr/>
        </p:nvSpPr>
        <p:spPr bwMode="auto">
          <a:xfrm>
            <a:off x="4165701" y="3250672"/>
            <a:ext cx="724995" cy="377037"/>
          </a:xfrm>
          <a:prstGeom prst="ellipse">
            <a:avLst/>
          </a:prstGeom>
          <a:gradFill rotWithShape="0">
            <a:gsLst>
              <a:gs pos="0">
                <a:srgbClr val="00FFFF"/>
              </a:gs>
              <a:gs pos="100000">
                <a:srgbClr val="007676"/>
              </a:gs>
            </a:gsLst>
            <a:path path="shape">
              <a:fillToRect l="50000" t="50000" r="50000" b="50000"/>
            </a:path>
          </a:gradFill>
          <a:ln w="9525">
            <a:solidFill>
              <a:schemeClr val="tx1"/>
            </a:solidFill>
            <a:round/>
            <a:headEnd/>
            <a:tailEnd/>
          </a:ln>
        </p:spPr>
        <p:txBody>
          <a:bodyPr wrap="none" anchor="ctr"/>
          <a:lstStyle/>
          <a:p>
            <a:endParaRPr lang="zh-TW" altLang="en-US"/>
          </a:p>
        </p:txBody>
      </p:sp>
      <p:sp>
        <p:nvSpPr>
          <p:cNvPr id="11304" name="Text Box 192"/>
          <p:cNvSpPr txBox="1">
            <a:spLocks noChangeArrowheads="1"/>
          </p:cNvSpPr>
          <p:nvPr/>
        </p:nvSpPr>
        <p:spPr bwMode="auto">
          <a:xfrm>
            <a:off x="4265387" y="3277846"/>
            <a:ext cx="7627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a:r>
              <a:rPr lang="en-US" altLang="zh-CN" sz="1400">
                <a:solidFill>
                  <a:srgbClr val="FF0000"/>
                </a:solidFill>
                <a:latin typeface="Arial" charset="0"/>
              </a:rPr>
              <a:t>rap1a</a:t>
            </a:r>
          </a:p>
        </p:txBody>
      </p:sp>
      <p:grpSp>
        <p:nvGrpSpPr>
          <p:cNvPr id="11305" name="Group 193"/>
          <p:cNvGrpSpPr>
            <a:grpSpLocks/>
          </p:cNvGrpSpPr>
          <p:nvPr/>
        </p:nvGrpSpPr>
        <p:grpSpPr bwMode="auto">
          <a:xfrm>
            <a:off x="3828881" y="2530565"/>
            <a:ext cx="69479" cy="754074"/>
            <a:chOff x="2736" y="2016"/>
            <a:chExt cx="96" cy="616"/>
          </a:xfrm>
        </p:grpSpPr>
        <p:grpSp>
          <p:nvGrpSpPr>
            <p:cNvPr id="11481" name="Group 194"/>
            <p:cNvGrpSpPr>
              <a:grpSpLocks/>
            </p:cNvGrpSpPr>
            <p:nvPr/>
          </p:nvGrpSpPr>
          <p:grpSpPr bwMode="auto">
            <a:xfrm>
              <a:off x="2736" y="2016"/>
              <a:ext cx="96" cy="288"/>
              <a:chOff x="2736" y="2016"/>
              <a:chExt cx="96" cy="288"/>
            </a:xfrm>
          </p:grpSpPr>
          <p:sp>
            <p:nvSpPr>
              <p:cNvPr id="11486" name="Oval 195"/>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87" name="Line 196"/>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88" name="Line 197"/>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482" name="Group 198"/>
            <p:cNvGrpSpPr>
              <a:grpSpLocks/>
            </p:cNvGrpSpPr>
            <p:nvPr/>
          </p:nvGrpSpPr>
          <p:grpSpPr bwMode="auto">
            <a:xfrm flipV="1">
              <a:off x="2736" y="2344"/>
              <a:ext cx="96" cy="288"/>
              <a:chOff x="2736" y="2016"/>
              <a:chExt cx="96" cy="288"/>
            </a:xfrm>
          </p:grpSpPr>
          <p:sp>
            <p:nvSpPr>
              <p:cNvPr id="11483" name="Oval 199"/>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84" name="Line 200"/>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85" name="Line 201"/>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306" name="Group 202"/>
          <p:cNvGrpSpPr>
            <a:grpSpLocks/>
          </p:cNvGrpSpPr>
          <p:nvPr/>
        </p:nvGrpSpPr>
        <p:grpSpPr bwMode="auto">
          <a:xfrm>
            <a:off x="3457321" y="2530565"/>
            <a:ext cx="67968" cy="754074"/>
            <a:chOff x="2736" y="2016"/>
            <a:chExt cx="96" cy="616"/>
          </a:xfrm>
        </p:grpSpPr>
        <p:grpSp>
          <p:nvGrpSpPr>
            <p:cNvPr id="11473" name="Group 203"/>
            <p:cNvGrpSpPr>
              <a:grpSpLocks/>
            </p:cNvGrpSpPr>
            <p:nvPr/>
          </p:nvGrpSpPr>
          <p:grpSpPr bwMode="auto">
            <a:xfrm>
              <a:off x="2736" y="2016"/>
              <a:ext cx="96" cy="288"/>
              <a:chOff x="2736" y="2016"/>
              <a:chExt cx="96" cy="288"/>
            </a:xfrm>
          </p:grpSpPr>
          <p:sp>
            <p:nvSpPr>
              <p:cNvPr id="11478" name="Oval 204"/>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79" name="Line 205"/>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80" name="Line 206"/>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474" name="Group 207"/>
            <p:cNvGrpSpPr>
              <a:grpSpLocks/>
            </p:cNvGrpSpPr>
            <p:nvPr/>
          </p:nvGrpSpPr>
          <p:grpSpPr bwMode="auto">
            <a:xfrm flipV="1">
              <a:off x="2736" y="2344"/>
              <a:ext cx="96" cy="288"/>
              <a:chOff x="2736" y="2016"/>
              <a:chExt cx="96" cy="288"/>
            </a:xfrm>
          </p:grpSpPr>
          <p:sp>
            <p:nvSpPr>
              <p:cNvPr id="11475" name="Oval 208"/>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76" name="Line 209"/>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77" name="Line 210"/>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307" name="Group 211"/>
          <p:cNvGrpSpPr>
            <a:grpSpLocks/>
          </p:cNvGrpSpPr>
          <p:nvPr/>
        </p:nvGrpSpPr>
        <p:grpSpPr bwMode="auto">
          <a:xfrm>
            <a:off x="3301749" y="2530565"/>
            <a:ext cx="69479" cy="754074"/>
            <a:chOff x="2736" y="2016"/>
            <a:chExt cx="96" cy="616"/>
          </a:xfrm>
        </p:grpSpPr>
        <p:grpSp>
          <p:nvGrpSpPr>
            <p:cNvPr id="11465" name="Group 212"/>
            <p:cNvGrpSpPr>
              <a:grpSpLocks/>
            </p:cNvGrpSpPr>
            <p:nvPr/>
          </p:nvGrpSpPr>
          <p:grpSpPr bwMode="auto">
            <a:xfrm>
              <a:off x="2736" y="2016"/>
              <a:ext cx="96" cy="288"/>
              <a:chOff x="2736" y="2016"/>
              <a:chExt cx="96" cy="288"/>
            </a:xfrm>
          </p:grpSpPr>
          <p:sp>
            <p:nvSpPr>
              <p:cNvPr id="11470" name="Oval 213"/>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71" name="Line 214"/>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72" name="Line 215"/>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466" name="Group 216"/>
            <p:cNvGrpSpPr>
              <a:grpSpLocks/>
            </p:cNvGrpSpPr>
            <p:nvPr/>
          </p:nvGrpSpPr>
          <p:grpSpPr bwMode="auto">
            <a:xfrm flipV="1">
              <a:off x="2736" y="2344"/>
              <a:ext cx="96" cy="288"/>
              <a:chOff x="2736" y="2016"/>
              <a:chExt cx="96" cy="288"/>
            </a:xfrm>
          </p:grpSpPr>
          <p:sp>
            <p:nvSpPr>
              <p:cNvPr id="11467" name="Oval 217"/>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68" name="Line 218"/>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69" name="Line 219"/>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308" name="Group 220"/>
          <p:cNvGrpSpPr>
            <a:grpSpLocks/>
          </p:cNvGrpSpPr>
          <p:nvPr/>
        </p:nvGrpSpPr>
        <p:grpSpPr bwMode="auto">
          <a:xfrm>
            <a:off x="3146177" y="2530565"/>
            <a:ext cx="69479" cy="754074"/>
            <a:chOff x="2736" y="2016"/>
            <a:chExt cx="96" cy="616"/>
          </a:xfrm>
        </p:grpSpPr>
        <p:grpSp>
          <p:nvGrpSpPr>
            <p:cNvPr id="11457" name="Group 221"/>
            <p:cNvGrpSpPr>
              <a:grpSpLocks/>
            </p:cNvGrpSpPr>
            <p:nvPr/>
          </p:nvGrpSpPr>
          <p:grpSpPr bwMode="auto">
            <a:xfrm>
              <a:off x="2736" y="2016"/>
              <a:ext cx="96" cy="288"/>
              <a:chOff x="2736" y="2016"/>
              <a:chExt cx="96" cy="288"/>
            </a:xfrm>
          </p:grpSpPr>
          <p:sp>
            <p:nvSpPr>
              <p:cNvPr id="11462" name="Oval 222"/>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63" name="Line 223"/>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64" name="Line 224"/>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458" name="Group 225"/>
            <p:cNvGrpSpPr>
              <a:grpSpLocks/>
            </p:cNvGrpSpPr>
            <p:nvPr/>
          </p:nvGrpSpPr>
          <p:grpSpPr bwMode="auto">
            <a:xfrm flipV="1">
              <a:off x="2736" y="2344"/>
              <a:ext cx="96" cy="288"/>
              <a:chOff x="2736" y="2016"/>
              <a:chExt cx="96" cy="288"/>
            </a:xfrm>
          </p:grpSpPr>
          <p:sp>
            <p:nvSpPr>
              <p:cNvPr id="11459" name="Oval 226"/>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60" name="Line 227"/>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61" name="Line 228"/>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309" name="Group 229"/>
          <p:cNvGrpSpPr>
            <a:grpSpLocks/>
          </p:cNvGrpSpPr>
          <p:nvPr/>
        </p:nvGrpSpPr>
        <p:grpSpPr bwMode="auto">
          <a:xfrm>
            <a:off x="2990605" y="2530565"/>
            <a:ext cx="69479" cy="754074"/>
            <a:chOff x="2736" y="2016"/>
            <a:chExt cx="96" cy="616"/>
          </a:xfrm>
        </p:grpSpPr>
        <p:grpSp>
          <p:nvGrpSpPr>
            <p:cNvPr id="11449" name="Group 230"/>
            <p:cNvGrpSpPr>
              <a:grpSpLocks/>
            </p:cNvGrpSpPr>
            <p:nvPr/>
          </p:nvGrpSpPr>
          <p:grpSpPr bwMode="auto">
            <a:xfrm>
              <a:off x="2736" y="2016"/>
              <a:ext cx="96" cy="288"/>
              <a:chOff x="2736" y="2016"/>
              <a:chExt cx="96" cy="288"/>
            </a:xfrm>
          </p:grpSpPr>
          <p:sp>
            <p:nvSpPr>
              <p:cNvPr id="11454" name="Oval 231"/>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55" name="Line 232"/>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56" name="Line 233"/>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450" name="Group 234"/>
            <p:cNvGrpSpPr>
              <a:grpSpLocks/>
            </p:cNvGrpSpPr>
            <p:nvPr/>
          </p:nvGrpSpPr>
          <p:grpSpPr bwMode="auto">
            <a:xfrm flipV="1">
              <a:off x="2736" y="2344"/>
              <a:ext cx="96" cy="288"/>
              <a:chOff x="2736" y="2016"/>
              <a:chExt cx="96" cy="288"/>
            </a:xfrm>
          </p:grpSpPr>
          <p:sp>
            <p:nvSpPr>
              <p:cNvPr id="11451" name="Oval 235"/>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52" name="Line 236"/>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53" name="Line 237"/>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310" name="Group 238"/>
          <p:cNvGrpSpPr>
            <a:grpSpLocks/>
          </p:cNvGrpSpPr>
          <p:nvPr/>
        </p:nvGrpSpPr>
        <p:grpSpPr bwMode="auto">
          <a:xfrm>
            <a:off x="2773106" y="2530565"/>
            <a:ext cx="67969" cy="754074"/>
            <a:chOff x="2736" y="2016"/>
            <a:chExt cx="96" cy="616"/>
          </a:xfrm>
        </p:grpSpPr>
        <p:grpSp>
          <p:nvGrpSpPr>
            <p:cNvPr id="11441" name="Group 239"/>
            <p:cNvGrpSpPr>
              <a:grpSpLocks/>
            </p:cNvGrpSpPr>
            <p:nvPr/>
          </p:nvGrpSpPr>
          <p:grpSpPr bwMode="auto">
            <a:xfrm>
              <a:off x="2736" y="2016"/>
              <a:ext cx="96" cy="288"/>
              <a:chOff x="2736" y="2016"/>
              <a:chExt cx="96" cy="288"/>
            </a:xfrm>
          </p:grpSpPr>
          <p:sp>
            <p:nvSpPr>
              <p:cNvPr id="11446" name="Oval 240"/>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47" name="Line 241"/>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48" name="Line 242"/>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442" name="Group 243"/>
            <p:cNvGrpSpPr>
              <a:grpSpLocks/>
            </p:cNvGrpSpPr>
            <p:nvPr/>
          </p:nvGrpSpPr>
          <p:grpSpPr bwMode="auto">
            <a:xfrm flipV="1">
              <a:off x="2736" y="2344"/>
              <a:ext cx="96" cy="288"/>
              <a:chOff x="2736" y="2016"/>
              <a:chExt cx="96" cy="288"/>
            </a:xfrm>
          </p:grpSpPr>
          <p:sp>
            <p:nvSpPr>
              <p:cNvPr id="11443" name="Oval 244"/>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44" name="Line 245"/>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45" name="Line 246"/>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311" name="Group 247"/>
          <p:cNvGrpSpPr>
            <a:grpSpLocks/>
          </p:cNvGrpSpPr>
          <p:nvPr/>
        </p:nvGrpSpPr>
        <p:grpSpPr bwMode="auto">
          <a:xfrm>
            <a:off x="2617535" y="2530565"/>
            <a:ext cx="69479" cy="754074"/>
            <a:chOff x="2736" y="2016"/>
            <a:chExt cx="96" cy="616"/>
          </a:xfrm>
        </p:grpSpPr>
        <p:grpSp>
          <p:nvGrpSpPr>
            <p:cNvPr id="11433" name="Group 248"/>
            <p:cNvGrpSpPr>
              <a:grpSpLocks/>
            </p:cNvGrpSpPr>
            <p:nvPr/>
          </p:nvGrpSpPr>
          <p:grpSpPr bwMode="auto">
            <a:xfrm>
              <a:off x="2736" y="2016"/>
              <a:ext cx="96" cy="288"/>
              <a:chOff x="2736" y="2016"/>
              <a:chExt cx="96" cy="288"/>
            </a:xfrm>
          </p:grpSpPr>
          <p:sp>
            <p:nvSpPr>
              <p:cNvPr id="11438" name="Oval 249"/>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39" name="Line 250"/>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40" name="Line 251"/>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434" name="Group 252"/>
            <p:cNvGrpSpPr>
              <a:grpSpLocks/>
            </p:cNvGrpSpPr>
            <p:nvPr/>
          </p:nvGrpSpPr>
          <p:grpSpPr bwMode="auto">
            <a:xfrm flipV="1">
              <a:off x="2736" y="2344"/>
              <a:ext cx="96" cy="288"/>
              <a:chOff x="2736" y="2016"/>
              <a:chExt cx="96" cy="288"/>
            </a:xfrm>
          </p:grpSpPr>
          <p:sp>
            <p:nvSpPr>
              <p:cNvPr id="11435" name="Oval 253"/>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36" name="Line 254"/>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37" name="Line 255"/>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312" name="Group 256"/>
          <p:cNvGrpSpPr>
            <a:grpSpLocks/>
          </p:cNvGrpSpPr>
          <p:nvPr/>
        </p:nvGrpSpPr>
        <p:grpSpPr bwMode="auto">
          <a:xfrm>
            <a:off x="6148865" y="2556041"/>
            <a:ext cx="69479" cy="754074"/>
            <a:chOff x="2736" y="2016"/>
            <a:chExt cx="96" cy="616"/>
          </a:xfrm>
        </p:grpSpPr>
        <p:grpSp>
          <p:nvGrpSpPr>
            <p:cNvPr id="11425" name="Group 257"/>
            <p:cNvGrpSpPr>
              <a:grpSpLocks/>
            </p:cNvGrpSpPr>
            <p:nvPr/>
          </p:nvGrpSpPr>
          <p:grpSpPr bwMode="auto">
            <a:xfrm>
              <a:off x="2736" y="2016"/>
              <a:ext cx="96" cy="288"/>
              <a:chOff x="2736" y="2016"/>
              <a:chExt cx="96" cy="288"/>
            </a:xfrm>
          </p:grpSpPr>
          <p:sp>
            <p:nvSpPr>
              <p:cNvPr id="11430" name="Oval 258"/>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31" name="Line 259"/>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32" name="Line 260"/>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426" name="Group 261"/>
            <p:cNvGrpSpPr>
              <a:grpSpLocks/>
            </p:cNvGrpSpPr>
            <p:nvPr/>
          </p:nvGrpSpPr>
          <p:grpSpPr bwMode="auto">
            <a:xfrm flipV="1">
              <a:off x="2736" y="2344"/>
              <a:ext cx="96" cy="288"/>
              <a:chOff x="2736" y="2016"/>
              <a:chExt cx="96" cy="288"/>
            </a:xfrm>
          </p:grpSpPr>
          <p:sp>
            <p:nvSpPr>
              <p:cNvPr id="11427" name="Oval 262"/>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28" name="Line 263"/>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29" name="Line 264"/>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936566" name="Group 265"/>
          <p:cNvGrpSpPr>
            <a:grpSpLocks/>
          </p:cNvGrpSpPr>
          <p:nvPr/>
        </p:nvGrpSpPr>
        <p:grpSpPr bwMode="auto">
          <a:xfrm>
            <a:off x="3241332" y="4899785"/>
            <a:ext cx="1113170" cy="1382470"/>
            <a:chOff x="4253" y="2375"/>
            <a:chExt cx="737" cy="814"/>
          </a:xfrm>
        </p:grpSpPr>
        <p:sp>
          <p:nvSpPr>
            <p:cNvPr id="11421" name="Oval 266"/>
            <p:cNvSpPr>
              <a:spLocks noChangeArrowheads="1"/>
            </p:cNvSpPr>
            <p:nvPr/>
          </p:nvSpPr>
          <p:spPr bwMode="auto">
            <a:xfrm>
              <a:off x="4290" y="2893"/>
              <a:ext cx="288" cy="296"/>
            </a:xfrm>
            <a:prstGeom prst="ellipse">
              <a:avLst/>
            </a:prstGeom>
            <a:gradFill rotWithShape="0">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r>
                <a:rPr lang="en-US" altLang="zh-CN" sz="1600">
                  <a:solidFill>
                    <a:schemeClr val="bg1"/>
                  </a:solidFill>
                </a:rPr>
                <a:t>p40</a:t>
              </a:r>
            </a:p>
          </p:txBody>
        </p:sp>
        <p:sp>
          <p:nvSpPr>
            <p:cNvPr id="11422" name="Oval 267"/>
            <p:cNvSpPr>
              <a:spLocks noChangeArrowheads="1"/>
            </p:cNvSpPr>
            <p:nvPr/>
          </p:nvSpPr>
          <p:spPr bwMode="auto">
            <a:xfrm>
              <a:off x="4253" y="2451"/>
              <a:ext cx="288" cy="378"/>
            </a:xfrm>
            <a:prstGeom prst="ellipse">
              <a:avLst/>
            </a:prstGeom>
            <a:gradFill rotWithShape="0">
              <a:gsLst>
                <a:gs pos="0">
                  <a:srgbClr val="FF00FF"/>
                </a:gs>
                <a:gs pos="100000">
                  <a:srgbClr val="760076"/>
                </a:gs>
              </a:gsLst>
              <a:path path="shape">
                <a:fillToRect l="50000" t="50000" r="50000" b="50000"/>
              </a:path>
            </a:gradFill>
            <a:ln w="9525">
              <a:solidFill>
                <a:schemeClr val="tx1"/>
              </a:solidFill>
              <a:round/>
              <a:headEnd/>
              <a:tailEnd/>
            </a:ln>
          </p:spPr>
          <p:txBody>
            <a:bodyPr wrap="none" anchor="ctr"/>
            <a:lstStyle/>
            <a:p>
              <a:r>
                <a:rPr lang="en-US" altLang="zh-CN" sz="1600">
                  <a:solidFill>
                    <a:schemeClr val="bg1"/>
                  </a:solidFill>
                </a:rPr>
                <a:t>p47</a:t>
              </a:r>
            </a:p>
          </p:txBody>
        </p:sp>
        <p:sp>
          <p:nvSpPr>
            <p:cNvPr id="11423" name="Oval 268"/>
            <p:cNvSpPr>
              <a:spLocks noChangeArrowheads="1"/>
            </p:cNvSpPr>
            <p:nvPr/>
          </p:nvSpPr>
          <p:spPr bwMode="auto">
            <a:xfrm>
              <a:off x="4615" y="2375"/>
              <a:ext cx="375" cy="229"/>
            </a:xfrm>
            <a:prstGeom prst="ellipse">
              <a:avLst/>
            </a:prstGeom>
            <a:gradFill rotWithShape="0">
              <a:gsLst>
                <a:gs pos="0">
                  <a:srgbClr val="9900CC"/>
                </a:gs>
                <a:gs pos="100000">
                  <a:srgbClr val="47005E"/>
                </a:gs>
              </a:gsLst>
              <a:path path="shape">
                <a:fillToRect l="50000" t="50000" r="50000" b="50000"/>
              </a:path>
            </a:gradFill>
            <a:ln w="9525">
              <a:solidFill>
                <a:schemeClr val="tx1"/>
              </a:solidFill>
              <a:round/>
              <a:headEnd/>
              <a:tailEnd/>
            </a:ln>
          </p:spPr>
          <p:txBody>
            <a:bodyPr wrap="none" anchor="ctr"/>
            <a:lstStyle/>
            <a:p>
              <a:r>
                <a:rPr lang="en-US" altLang="zh-CN" sz="1600">
                  <a:solidFill>
                    <a:schemeClr val="bg1"/>
                  </a:solidFill>
                </a:rPr>
                <a:t>rac2</a:t>
              </a:r>
            </a:p>
          </p:txBody>
        </p:sp>
        <p:sp>
          <p:nvSpPr>
            <p:cNvPr id="11424" name="Oval 269"/>
            <p:cNvSpPr>
              <a:spLocks noChangeArrowheads="1"/>
            </p:cNvSpPr>
            <p:nvPr/>
          </p:nvSpPr>
          <p:spPr bwMode="auto">
            <a:xfrm>
              <a:off x="4503" y="2580"/>
              <a:ext cx="358" cy="458"/>
            </a:xfrm>
            <a:prstGeom prst="ellipse">
              <a:avLst/>
            </a:prstGeom>
            <a:gradFill rotWithShape="0">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r>
                <a:rPr lang="en-US" altLang="zh-CN" sz="1600">
                  <a:solidFill>
                    <a:schemeClr val="bg1"/>
                  </a:solidFill>
                </a:rPr>
                <a:t>p67</a:t>
              </a:r>
            </a:p>
          </p:txBody>
        </p:sp>
      </p:grpSp>
      <p:grpSp>
        <p:nvGrpSpPr>
          <p:cNvPr id="11314" name="Group 270"/>
          <p:cNvGrpSpPr>
            <a:grpSpLocks/>
          </p:cNvGrpSpPr>
          <p:nvPr/>
        </p:nvGrpSpPr>
        <p:grpSpPr bwMode="auto">
          <a:xfrm>
            <a:off x="2448369" y="2532264"/>
            <a:ext cx="69479" cy="754074"/>
            <a:chOff x="2736" y="2016"/>
            <a:chExt cx="96" cy="616"/>
          </a:xfrm>
        </p:grpSpPr>
        <p:grpSp>
          <p:nvGrpSpPr>
            <p:cNvPr id="11413" name="Group 271"/>
            <p:cNvGrpSpPr>
              <a:grpSpLocks/>
            </p:cNvGrpSpPr>
            <p:nvPr/>
          </p:nvGrpSpPr>
          <p:grpSpPr bwMode="auto">
            <a:xfrm>
              <a:off x="2736" y="2016"/>
              <a:ext cx="96" cy="288"/>
              <a:chOff x="2736" y="2016"/>
              <a:chExt cx="96" cy="288"/>
            </a:xfrm>
          </p:grpSpPr>
          <p:sp>
            <p:nvSpPr>
              <p:cNvPr id="11418" name="Oval 272"/>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19" name="Line 273"/>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20" name="Line 274"/>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414" name="Group 275"/>
            <p:cNvGrpSpPr>
              <a:grpSpLocks/>
            </p:cNvGrpSpPr>
            <p:nvPr/>
          </p:nvGrpSpPr>
          <p:grpSpPr bwMode="auto">
            <a:xfrm flipV="1">
              <a:off x="2736" y="2344"/>
              <a:ext cx="96" cy="288"/>
              <a:chOff x="2736" y="2016"/>
              <a:chExt cx="96" cy="288"/>
            </a:xfrm>
          </p:grpSpPr>
          <p:sp>
            <p:nvSpPr>
              <p:cNvPr id="11415" name="Oval 276"/>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16" name="Line 277"/>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17" name="Line 278"/>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315" name="Group 279"/>
          <p:cNvGrpSpPr>
            <a:grpSpLocks/>
          </p:cNvGrpSpPr>
          <p:nvPr/>
        </p:nvGrpSpPr>
        <p:grpSpPr bwMode="auto">
          <a:xfrm>
            <a:off x="2294308" y="2532264"/>
            <a:ext cx="67968" cy="754074"/>
            <a:chOff x="2736" y="2016"/>
            <a:chExt cx="96" cy="616"/>
          </a:xfrm>
        </p:grpSpPr>
        <p:grpSp>
          <p:nvGrpSpPr>
            <p:cNvPr id="11405" name="Group 280"/>
            <p:cNvGrpSpPr>
              <a:grpSpLocks/>
            </p:cNvGrpSpPr>
            <p:nvPr/>
          </p:nvGrpSpPr>
          <p:grpSpPr bwMode="auto">
            <a:xfrm>
              <a:off x="2736" y="2016"/>
              <a:ext cx="96" cy="288"/>
              <a:chOff x="2736" y="2016"/>
              <a:chExt cx="96" cy="288"/>
            </a:xfrm>
          </p:grpSpPr>
          <p:sp>
            <p:nvSpPr>
              <p:cNvPr id="11410" name="Oval 281"/>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11" name="Line 282"/>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12" name="Line 283"/>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406" name="Group 284"/>
            <p:cNvGrpSpPr>
              <a:grpSpLocks/>
            </p:cNvGrpSpPr>
            <p:nvPr/>
          </p:nvGrpSpPr>
          <p:grpSpPr bwMode="auto">
            <a:xfrm flipV="1">
              <a:off x="2736" y="2344"/>
              <a:ext cx="96" cy="288"/>
              <a:chOff x="2736" y="2016"/>
              <a:chExt cx="96" cy="288"/>
            </a:xfrm>
          </p:grpSpPr>
          <p:sp>
            <p:nvSpPr>
              <p:cNvPr id="11407" name="Oval 285"/>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08" name="Line 286"/>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09" name="Line 287"/>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316" name="Group 288"/>
          <p:cNvGrpSpPr>
            <a:grpSpLocks/>
          </p:cNvGrpSpPr>
          <p:nvPr/>
        </p:nvGrpSpPr>
        <p:grpSpPr bwMode="auto">
          <a:xfrm>
            <a:off x="2138736" y="2532264"/>
            <a:ext cx="69479" cy="754074"/>
            <a:chOff x="2736" y="2016"/>
            <a:chExt cx="96" cy="616"/>
          </a:xfrm>
        </p:grpSpPr>
        <p:grpSp>
          <p:nvGrpSpPr>
            <p:cNvPr id="11397" name="Group 289"/>
            <p:cNvGrpSpPr>
              <a:grpSpLocks/>
            </p:cNvGrpSpPr>
            <p:nvPr/>
          </p:nvGrpSpPr>
          <p:grpSpPr bwMode="auto">
            <a:xfrm>
              <a:off x="2736" y="2016"/>
              <a:ext cx="96" cy="288"/>
              <a:chOff x="2736" y="2016"/>
              <a:chExt cx="96" cy="288"/>
            </a:xfrm>
          </p:grpSpPr>
          <p:sp>
            <p:nvSpPr>
              <p:cNvPr id="11402" name="Oval 290"/>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03" name="Line 291"/>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04" name="Line 292"/>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398" name="Group 293"/>
            <p:cNvGrpSpPr>
              <a:grpSpLocks/>
            </p:cNvGrpSpPr>
            <p:nvPr/>
          </p:nvGrpSpPr>
          <p:grpSpPr bwMode="auto">
            <a:xfrm flipV="1">
              <a:off x="2736" y="2344"/>
              <a:ext cx="96" cy="288"/>
              <a:chOff x="2736" y="2016"/>
              <a:chExt cx="96" cy="288"/>
            </a:xfrm>
          </p:grpSpPr>
          <p:sp>
            <p:nvSpPr>
              <p:cNvPr id="11399" name="Oval 294"/>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400" name="Line 295"/>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401" name="Line 296"/>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317" name="Group 297"/>
          <p:cNvGrpSpPr>
            <a:grpSpLocks/>
          </p:cNvGrpSpPr>
          <p:nvPr/>
        </p:nvGrpSpPr>
        <p:grpSpPr bwMode="auto">
          <a:xfrm>
            <a:off x="1983164" y="2532264"/>
            <a:ext cx="69479" cy="754074"/>
            <a:chOff x="2736" y="2016"/>
            <a:chExt cx="96" cy="616"/>
          </a:xfrm>
        </p:grpSpPr>
        <p:grpSp>
          <p:nvGrpSpPr>
            <p:cNvPr id="11389" name="Group 298"/>
            <p:cNvGrpSpPr>
              <a:grpSpLocks/>
            </p:cNvGrpSpPr>
            <p:nvPr/>
          </p:nvGrpSpPr>
          <p:grpSpPr bwMode="auto">
            <a:xfrm>
              <a:off x="2736" y="2016"/>
              <a:ext cx="96" cy="288"/>
              <a:chOff x="2736" y="2016"/>
              <a:chExt cx="96" cy="288"/>
            </a:xfrm>
          </p:grpSpPr>
          <p:sp>
            <p:nvSpPr>
              <p:cNvPr id="11394" name="Oval 299"/>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395" name="Line 300"/>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396" name="Line 301"/>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390" name="Group 302"/>
            <p:cNvGrpSpPr>
              <a:grpSpLocks/>
            </p:cNvGrpSpPr>
            <p:nvPr/>
          </p:nvGrpSpPr>
          <p:grpSpPr bwMode="auto">
            <a:xfrm flipV="1">
              <a:off x="2736" y="2344"/>
              <a:ext cx="96" cy="288"/>
              <a:chOff x="2736" y="2016"/>
              <a:chExt cx="96" cy="288"/>
            </a:xfrm>
          </p:grpSpPr>
          <p:sp>
            <p:nvSpPr>
              <p:cNvPr id="11391" name="Oval 303"/>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392" name="Line 304"/>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393" name="Line 305"/>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318" name="Group 306"/>
          <p:cNvGrpSpPr>
            <a:grpSpLocks/>
          </p:cNvGrpSpPr>
          <p:nvPr/>
        </p:nvGrpSpPr>
        <p:grpSpPr bwMode="auto">
          <a:xfrm>
            <a:off x="2045091" y="2532264"/>
            <a:ext cx="69479" cy="754074"/>
            <a:chOff x="2736" y="2016"/>
            <a:chExt cx="96" cy="616"/>
          </a:xfrm>
        </p:grpSpPr>
        <p:grpSp>
          <p:nvGrpSpPr>
            <p:cNvPr id="11381" name="Group 307"/>
            <p:cNvGrpSpPr>
              <a:grpSpLocks/>
            </p:cNvGrpSpPr>
            <p:nvPr/>
          </p:nvGrpSpPr>
          <p:grpSpPr bwMode="auto">
            <a:xfrm>
              <a:off x="2736" y="2016"/>
              <a:ext cx="96" cy="288"/>
              <a:chOff x="2736" y="2016"/>
              <a:chExt cx="96" cy="288"/>
            </a:xfrm>
          </p:grpSpPr>
          <p:sp>
            <p:nvSpPr>
              <p:cNvPr id="11386" name="Oval 308"/>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387" name="Line 309"/>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388" name="Line 310"/>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382" name="Group 311"/>
            <p:cNvGrpSpPr>
              <a:grpSpLocks/>
            </p:cNvGrpSpPr>
            <p:nvPr/>
          </p:nvGrpSpPr>
          <p:grpSpPr bwMode="auto">
            <a:xfrm flipV="1">
              <a:off x="2736" y="2344"/>
              <a:ext cx="96" cy="288"/>
              <a:chOff x="2736" y="2016"/>
              <a:chExt cx="96" cy="288"/>
            </a:xfrm>
          </p:grpSpPr>
          <p:sp>
            <p:nvSpPr>
              <p:cNvPr id="11383" name="Oval 312"/>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384" name="Line 313"/>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385" name="Line 314"/>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319" name="Group 315"/>
          <p:cNvGrpSpPr>
            <a:grpSpLocks/>
          </p:cNvGrpSpPr>
          <p:nvPr/>
        </p:nvGrpSpPr>
        <p:grpSpPr bwMode="auto">
          <a:xfrm>
            <a:off x="1827592" y="2532264"/>
            <a:ext cx="67969" cy="754074"/>
            <a:chOff x="2736" y="2016"/>
            <a:chExt cx="96" cy="616"/>
          </a:xfrm>
        </p:grpSpPr>
        <p:grpSp>
          <p:nvGrpSpPr>
            <p:cNvPr id="11373" name="Group 316"/>
            <p:cNvGrpSpPr>
              <a:grpSpLocks/>
            </p:cNvGrpSpPr>
            <p:nvPr/>
          </p:nvGrpSpPr>
          <p:grpSpPr bwMode="auto">
            <a:xfrm>
              <a:off x="2736" y="2016"/>
              <a:ext cx="96" cy="288"/>
              <a:chOff x="2736" y="2016"/>
              <a:chExt cx="96" cy="288"/>
            </a:xfrm>
          </p:grpSpPr>
          <p:sp>
            <p:nvSpPr>
              <p:cNvPr id="11378" name="Oval 317"/>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379" name="Line 318"/>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380" name="Line 319"/>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374" name="Group 320"/>
            <p:cNvGrpSpPr>
              <a:grpSpLocks/>
            </p:cNvGrpSpPr>
            <p:nvPr/>
          </p:nvGrpSpPr>
          <p:grpSpPr bwMode="auto">
            <a:xfrm flipV="1">
              <a:off x="2736" y="2344"/>
              <a:ext cx="96" cy="288"/>
              <a:chOff x="2736" y="2016"/>
              <a:chExt cx="96" cy="288"/>
            </a:xfrm>
          </p:grpSpPr>
          <p:sp>
            <p:nvSpPr>
              <p:cNvPr id="11375" name="Oval 321"/>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376" name="Line 322"/>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377" name="Line 323"/>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320" name="Group 324"/>
          <p:cNvGrpSpPr>
            <a:grpSpLocks/>
          </p:cNvGrpSpPr>
          <p:nvPr/>
        </p:nvGrpSpPr>
        <p:grpSpPr bwMode="auto">
          <a:xfrm>
            <a:off x="1672021" y="2532264"/>
            <a:ext cx="69479" cy="754074"/>
            <a:chOff x="2736" y="2016"/>
            <a:chExt cx="96" cy="616"/>
          </a:xfrm>
        </p:grpSpPr>
        <p:grpSp>
          <p:nvGrpSpPr>
            <p:cNvPr id="11365" name="Group 325"/>
            <p:cNvGrpSpPr>
              <a:grpSpLocks/>
            </p:cNvGrpSpPr>
            <p:nvPr/>
          </p:nvGrpSpPr>
          <p:grpSpPr bwMode="auto">
            <a:xfrm>
              <a:off x="2736" y="2016"/>
              <a:ext cx="96" cy="288"/>
              <a:chOff x="2736" y="2016"/>
              <a:chExt cx="96" cy="288"/>
            </a:xfrm>
          </p:grpSpPr>
          <p:sp>
            <p:nvSpPr>
              <p:cNvPr id="11370" name="Oval 326"/>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371" name="Line 327"/>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372" name="Line 328"/>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366" name="Group 329"/>
            <p:cNvGrpSpPr>
              <a:grpSpLocks/>
            </p:cNvGrpSpPr>
            <p:nvPr/>
          </p:nvGrpSpPr>
          <p:grpSpPr bwMode="auto">
            <a:xfrm flipV="1">
              <a:off x="2736" y="2344"/>
              <a:ext cx="96" cy="288"/>
              <a:chOff x="2736" y="2016"/>
              <a:chExt cx="96" cy="288"/>
            </a:xfrm>
          </p:grpSpPr>
          <p:sp>
            <p:nvSpPr>
              <p:cNvPr id="11367" name="Oval 330"/>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368" name="Line 331"/>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369" name="Line 332"/>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321" name="Group 333"/>
          <p:cNvGrpSpPr>
            <a:grpSpLocks/>
          </p:cNvGrpSpPr>
          <p:nvPr/>
        </p:nvGrpSpPr>
        <p:grpSpPr bwMode="auto">
          <a:xfrm>
            <a:off x="2252017" y="2206178"/>
            <a:ext cx="1010461" cy="1299249"/>
            <a:chOff x="2414" y="1296"/>
            <a:chExt cx="898" cy="960"/>
          </a:xfrm>
        </p:grpSpPr>
        <p:sp>
          <p:nvSpPr>
            <p:cNvPr id="11361" name="Freeform 334"/>
            <p:cNvSpPr>
              <a:spLocks/>
            </p:cNvSpPr>
            <p:nvPr/>
          </p:nvSpPr>
          <p:spPr bwMode="auto">
            <a:xfrm>
              <a:off x="2626" y="1296"/>
              <a:ext cx="686" cy="914"/>
            </a:xfrm>
            <a:custGeom>
              <a:avLst/>
              <a:gdLst>
                <a:gd name="T0" fmla="*/ 2147483647 w 369"/>
                <a:gd name="T1" fmla="*/ 2 h 1160"/>
                <a:gd name="T2" fmla="*/ 2147483647 w 369"/>
                <a:gd name="T3" fmla="*/ 2 h 1160"/>
                <a:gd name="T4" fmla="*/ 2147483647 w 369"/>
                <a:gd name="T5" fmla="*/ 2 h 1160"/>
                <a:gd name="T6" fmla="*/ 2147483647 w 369"/>
                <a:gd name="T7" fmla="*/ 2 h 1160"/>
                <a:gd name="T8" fmla="*/ 0 w 369"/>
                <a:gd name="T9" fmla="*/ 2 h 1160"/>
                <a:gd name="T10" fmla="*/ 2147483647 w 369"/>
                <a:gd name="T11" fmla="*/ 2 h 1160"/>
                <a:gd name="T12" fmla="*/ 2147483647 w 369"/>
                <a:gd name="T13" fmla="*/ 2 h 1160"/>
                <a:gd name="T14" fmla="*/ 2147483647 w 369"/>
                <a:gd name="T15" fmla="*/ 2 h 1160"/>
                <a:gd name="T16" fmla="*/ 2147483647 w 369"/>
                <a:gd name="T17" fmla="*/ 2 h 1160"/>
                <a:gd name="T18" fmla="*/ 2147483647 w 369"/>
                <a:gd name="T19" fmla="*/ 2 h 1160"/>
                <a:gd name="T20" fmla="*/ 2147483647 w 369"/>
                <a:gd name="T21" fmla="*/ 2 h 1160"/>
                <a:gd name="T22" fmla="*/ 2147483647 w 369"/>
                <a:gd name="T23" fmla="*/ 2 h 1160"/>
                <a:gd name="T24" fmla="*/ 2147483647 w 369"/>
                <a:gd name="T25" fmla="*/ 2 h 1160"/>
                <a:gd name="T26" fmla="*/ 2147483647 w 369"/>
                <a:gd name="T27" fmla="*/ 2 h 1160"/>
                <a:gd name="T28" fmla="*/ 2147483647 w 369"/>
                <a:gd name="T29" fmla="*/ 2 h 1160"/>
                <a:gd name="T30" fmla="*/ 2147483647 w 369"/>
                <a:gd name="T31" fmla="*/ 2 h 1160"/>
                <a:gd name="T32" fmla="*/ 2147483647 w 369"/>
                <a:gd name="T33" fmla="*/ 2 h 1160"/>
                <a:gd name="T34" fmla="*/ 2147483647 w 369"/>
                <a:gd name="T35" fmla="*/ 2 h 1160"/>
                <a:gd name="T36" fmla="*/ 2147483647 w 369"/>
                <a:gd name="T37" fmla="*/ 2 h 1160"/>
                <a:gd name="T38" fmla="*/ 2147483647 w 369"/>
                <a:gd name="T39" fmla="*/ 2 h 1160"/>
                <a:gd name="T40" fmla="*/ 2147483647 w 369"/>
                <a:gd name="T41" fmla="*/ 2 h 1160"/>
                <a:gd name="T42" fmla="*/ 2147483647 w 369"/>
                <a:gd name="T43" fmla="*/ 2 h 1160"/>
                <a:gd name="T44" fmla="*/ 2147483647 w 369"/>
                <a:gd name="T45" fmla="*/ 2 h 1160"/>
                <a:gd name="T46" fmla="*/ 2147483647 w 369"/>
                <a:gd name="T47" fmla="*/ 2 h 1160"/>
                <a:gd name="T48" fmla="*/ 2147483647 w 369"/>
                <a:gd name="T49" fmla="*/ 2 h 11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9"/>
                <a:gd name="T76" fmla="*/ 0 h 1160"/>
                <a:gd name="T77" fmla="*/ 369 w 369"/>
                <a:gd name="T78" fmla="*/ 1160 h 11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9" h="1160">
                  <a:moveTo>
                    <a:pt x="246" y="9"/>
                  </a:moveTo>
                  <a:cubicBezTo>
                    <a:pt x="193" y="12"/>
                    <a:pt x="134" y="0"/>
                    <a:pt x="88" y="26"/>
                  </a:cubicBezTo>
                  <a:cubicBezTo>
                    <a:pt x="69" y="36"/>
                    <a:pt x="35" y="61"/>
                    <a:pt x="35" y="61"/>
                  </a:cubicBezTo>
                  <a:cubicBezTo>
                    <a:pt x="29" y="70"/>
                    <a:pt x="21" y="78"/>
                    <a:pt x="17" y="88"/>
                  </a:cubicBezTo>
                  <a:cubicBezTo>
                    <a:pt x="9" y="104"/>
                    <a:pt x="0" y="141"/>
                    <a:pt x="0" y="141"/>
                  </a:cubicBezTo>
                  <a:cubicBezTo>
                    <a:pt x="8" y="191"/>
                    <a:pt x="9" y="234"/>
                    <a:pt x="53" y="264"/>
                  </a:cubicBezTo>
                  <a:cubicBezTo>
                    <a:pt x="58" y="272"/>
                    <a:pt x="62" y="283"/>
                    <a:pt x="70" y="290"/>
                  </a:cubicBezTo>
                  <a:cubicBezTo>
                    <a:pt x="85" y="303"/>
                    <a:pt x="123" y="325"/>
                    <a:pt x="123" y="325"/>
                  </a:cubicBezTo>
                  <a:cubicBezTo>
                    <a:pt x="134" y="342"/>
                    <a:pt x="146" y="360"/>
                    <a:pt x="158" y="378"/>
                  </a:cubicBezTo>
                  <a:cubicBezTo>
                    <a:pt x="163" y="386"/>
                    <a:pt x="176" y="404"/>
                    <a:pt x="176" y="404"/>
                  </a:cubicBezTo>
                  <a:cubicBezTo>
                    <a:pt x="193" y="482"/>
                    <a:pt x="185" y="659"/>
                    <a:pt x="158" y="738"/>
                  </a:cubicBezTo>
                  <a:cubicBezTo>
                    <a:pt x="169" y="829"/>
                    <a:pt x="144" y="921"/>
                    <a:pt x="176" y="1011"/>
                  </a:cubicBezTo>
                  <a:cubicBezTo>
                    <a:pt x="173" y="1019"/>
                    <a:pt x="167" y="1027"/>
                    <a:pt x="167" y="1037"/>
                  </a:cubicBezTo>
                  <a:cubicBezTo>
                    <a:pt x="167" y="1058"/>
                    <a:pt x="193" y="1137"/>
                    <a:pt x="211" y="1152"/>
                  </a:cubicBezTo>
                  <a:cubicBezTo>
                    <a:pt x="218" y="1157"/>
                    <a:pt x="228" y="1157"/>
                    <a:pt x="237" y="1160"/>
                  </a:cubicBezTo>
                  <a:cubicBezTo>
                    <a:pt x="247" y="1158"/>
                    <a:pt x="306" y="1157"/>
                    <a:pt x="316" y="1134"/>
                  </a:cubicBezTo>
                  <a:cubicBezTo>
                    <a:pt x="337" y="1079"/>
                    <a:pt x="329" y="1016"/>
                    <a:pt x="334" y="958"/>
                  </a:cubicBezTo>
                  <a:cubicBezTo>
                    <a:pt x="331" y="926"/>
                    <a:pt x="325" y="894"/>
                    <a:pt x="325" y="862"/>
                  </a:cubicBezTo>
                  <a:cubicBezTo>
                    <a:pt x="325" y="817"/>
                    <a:pt x="337" y="774"/>
                    <a:pt x="334" y="730"/>
                  </a:cubicBezTo>
                  <a:cubicBezTo>
                    <a:pt x="332" y="708"/>
                    <a:pt x="309" y="609"/>
                    <a:pt x="299" y="563"/>
                  </a:cubicBezTo>
                  <a:cubicBezTo>
                    <a:pt x="321" y="487"/>
                    <a:pt x="276" y="413"/>
                    <a:pt x="325" y="343"/>
                  </a:cubicBezTo>
                  <a:cubicBezTo>
                    <a:pt x="333" y="308"/>
                    <a:pt x="348" y="279"/>
                    <a:pt x="360" y="246"/>
                  </a:cubicBezTo>
                  <a:cubicBezTo>
                    <a:pt x="357" y="228"/>
                    <a:pt x="351" y="210"/>
                    <a:pt x="351" y="193"/>
                  </a:cubicBezTo>
                  <a:cubicBezTo>
                    <a:pt x="351" y="150"/>
                    <a:pt x="369" y="93"/>
                    <a:pt x="343" y="53"/>
                  </a:cubicBezTo>
                  <a:cubicBezTo>
                    <a:pt x="325" y="26"/>
                    <a:pt x="272" y="22"/>
                    <a:pt x="246" y="9"/>
                  </a:cubicBezTo>
                  <a:close/>
                </a:path>
              </a:pathLst>
            </a:custGeom>
            <a:solidFill>
              <a:srgbClr val="FF0B02"/>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zh-TW" altLang="en-US"/>
            </a:p>
          </p:txBody>
        </p:sp>
        <p:sp>
          <p:nvSpPr>
            <p:cNvPr id="11362" name="Freeform 335"/>
            <p:cNvSpPr>
              <a:spLocks/>
            </p:cNvSpPr>
            <p:nvPr/>
          </p:nvSpPr>
          <p:spPr bwMode="auto">
            <a:xfrm>
              <a:off x="2414" y="1344"/>
              <a:ext cx="514" cy="912"/>
            </a:xfrm>
            <a:custGeom>
              <a:avLst/>
              <a:gdLst>
                <a:gd name="T0" fmla="*/ 20 w 527"/>
                <a:gd name="T1" fmla="*/ 2 h 1117"/>
                <a:gd name="T2" fmla="*/ 58 w 527"/>
                <a:gd name="T3" fmla="*/ 0 h 1117"/>
                <a:gd name="T4" fmla="*/ 87 w 527"/>
                <a:gd name="T5" fmla="*/ 2 h 1117"/>
                <a:gd name="T6" fmla="*/ 95 w 527"/>
                <a:gd name="T7" fmla="*/ 2 h 1117"/>
                <a:gd name="T8" fmla="*/ 95 w 527"/>
                <a:gd name="T9" fmla="*/ 2 h 1117"/>
                <a:gd name="T10" fmla="*/ 99 w 527"/>
                <a:gd name="T11" fmla="*/ 2 h 1117"/>
                <a:gd name="T12" fmla="*/ 95 w 527"/>
                <a:gd name="T13" fmla="*/ 2 h 1117"/>
                <a:gd name="T14" fmla="*/ 59 w 527"/>
                <a:gd name="T15" fmla="*/ 2 h 1117"/>
                <a:gd name="T16" fmla="*/ 56 w 527"/>
                <a:gd name="T17" fmla="*/ 2 h 1117"/>
                <a:gd name="T18" fmla="*/ 53 w 527"/>
                <a:gd name="T19" fmla="*/ 2 h 1117"/>
                <a:gd name="T20" fmla="*/ 52 w 527"/>
                <a:gd name="T21" fmla="*/ 2 h 1117"/>
                <a:gd name="T22" fmla="*/ 53 w 527"/>
                <a:gd name="T23" fmla="*/ 2 h 1117"/>
                <a:gd name="T24" fmla="*/ 52 w 527"/>
                <a:gd name="T25" fmla="*/ 2 h 1117"/>
                <a:gd name="T26" fmla="*/ 50 w 527"/>
                <a:gd name="T27" fmla="*/ 2 h 1117"/>
                <a:gd name="T28" fmla="*/ 40 w 527"/>
                <a:gd name="T29" fmla="*/ 2 h 1117"/>
                <a:gd name="T30" fmla="*/ 23 w 527"/>
                <a:gd name="T31" fmla="*/ 2 h 1117"/>
                <a:gd name="T32" fmla="*/ 20 w 527"/>
                <a:gd name="T33" fmla="*/ 2 h 1117"/>
                <a:gd name="T34" fmla="*/ 20 w 527"/>
                <a:gd name="T35" fmla="*/ 2 h 1117"/>
                <a:gd name="T36" fmla="*/ 20 w 527"/>
                <a:gd name="T37" fmla="*/ 2 h 1117"/>
                <a:gd name="T38" fmla="*/ 20 w 527"/>
                <a:gd name="T39" fmla="*/ 2 h 1117"/>
                <a:gd name="T40" fmla="*/ 23 w 527"/>
                <a:gd name="T41" fmla="*/ 2 h 1117"/>
                <a:gd name="T42" fmla="*/ 20 w 527"/>
                <a:gd name="T43" fmla="*/ 2 h 1117"/>
                <a:gd name="T44" fmla="*/ 0 w 527"/>
                <a:gd name="T45" fmla="*/ 2 h 1117"/>
                <a:gd name="T46" fmla="*/ 20 w 527"/>
                <a:gd name="T47" fmla="*/ 2 h 1117"/>
                <a:gd name="T48" fmla="*/ 28 w 527"/>
                <a:gd name="T49" fmla="*/ 2 h 1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7"/>
                <a:gd name="T76" fmla="*/ 0 h 1117"/>
                <a:gd name="T77" fmla="*/ 527 w 527"/>
                <a:gd name="T78" fmla="*/ 1117 h 1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7" h="1117">
                  <a:moveTo>
                    <a:pt x="88" y="18"/>
                  </a:moveTo>
                  <a:cubicBezTo>
                    <a:pt x="148" y="36"/>
                    <a:pt x="249" y="6"/>
                    <a:pt x="316" y="0"/>
                  </a:cubicBezTo>
                  <a:cubicBezTo>
                    <a:pt x="362" y="15"/>
                    <a:pt x="410" y="19"/>
                    <a:pt x="457" y="35"/>
                  </a:cubicBezTo>
                  <a:cubicBezTo>
                    <a:pt x="469" y="54"/>
                    <a:pt x="492" y="66"/>
                    <a:pt x="501" y="88"/>
                  </a:cubicBezTo>
                  <a:cubicBezTo>
                    <a:pt x="508" y="107"/>
                    <a:pt x="505" y="129"/>
                    <a:pt x="509" y="150"/>
                  </a:cubicBezTo>
                  <a:cubicBezTo>
                    <a:pt x="514" y="179"/>
                    <a:pt x="521" y="208"/>
                    <a:pt x="527" y="237"/>
                  </a:cubicBezTo>
                  <a:cubicBezTo>
                    <a:pt x="518" y="269"/>
                    <a:pt x="518" y="305"/>
                    <a:pt x="501" y="334"/>
                  </a:cubicBezTo>
                  <a:cubicBezTo>
                    <a:pt x="469" y="387"/>
                    <a:pt x="371" y="382"/>
                    <a:pt x="325" y="413"/>
                  </a:cubicBezTo>
                  <a:cubicBezTo>
                    <a:pt x="303" y="477"/>
                    <a:pt x="331" y="394"/>
                    <a:pt x="299" y="484"/>
                  </a:cubicBezTo>
                  <a:cubicBezTo>
                    <a:pt x="292" y="501"/>
                    <a:pt x="281" y="536"/>
                    <a:pt x="281" y="536"/>
                  </a:cubicBezTo>
                  <a:cubicBezTo>
                    <a:pt x="289" y="630"/>
                    <a:pt x="281" y="681"/>
                    <a:pt x="272" y="774"/>
                  </a:cubicBezTo>
                  <a:cubicBezTo>
                    <a:pt x="292" y="835"/>
                    <a:pt x="296" y="809"/>
                    <a:pt x="281" y="853"/>
                  </a:cubicBezTo>
                  <a:cubicBezTo>
                    <a:pt x="308" y="932"/>
                    <a:pt x="296" y="964"/>
                    <a:pt x="272" y="1038"/>
                  </a:cubicBezTo>
                  <a:cubicBezTo>
                    <a:pt x="266" y="1055"/>
                    <a:pt x="266" y="1075"/>
                    <a:pt x="255" y="1090"/>
                  </a:cubicBezTo>
                  <a:cubicBezTo>
                    <a:pt x="242" y="1105"/>
                    <a:pt x="219" y="1111"/>
                    <a:pt x="202" y="1117"/>
                  </a:cubicBezTo>
                  <a:cubicBezTo>
                    <a:pt x="167" y="1105"/>
                    <a:pt x="161" y="1083"/>
                    <a:pt x="131" y="1064"/>
                  </a:cubicBezTo>
                  <a:cubicBezTo>
                    <a:pt x="97" y="962"/>
                    <a:pt x="74" y="858"/>
                    <a:pt x="44" y="756"/>
                  </a:cubicBezTo>
                  <a:cubicBezTo>
                    <a:pt x="60" y="702"/>
                    <a:pt x="73" y="721"/>
                    <a:pt x="61" y="659"/>
                  </a:cubicBezTo>
                  <a:cubicBezTo>
                    <a:pt x="71" y="617"/>
                    <a:pt x="91" y="586"/>
                    <a:pt x="105" y="545"/>
                  </a:cubicBezTo>
                  <a:cubicBezTo>
                    <a:pt x="110" y="527"/>
                    <a:pt x="123" y="492"/>
                    <a:pt x="123" y="492"/>
                  </a:cubicBezTo>
                  <a:cubicBezTo>
                    <a:pt x="111" y="428"/>
                    <a:pt x="119" y="371"/>
                    <a:pt x="131" y="308"/>
                  </a:cubicBezTo>
                  <a:cubicBezTo>
                    <a:pt x="119" y="246"/>
                    <a:pt x="85" y="211"/>
                    <a:pt x="35" y="176"/>
                  </a:cubicBezTo>
                  <a:cubicBezTo>
                    <a:pt x="14" y="146"/>
                    <a:pt x="8" y="123"/>
                    <a:pt x="0" y="88"/>
                  </a:cubicBezTo>
                  <a:cubicBezTo>
                    <a:pt x="9" y="47"/>
                    <a:pt x="7" y="31"/>
                    <a:pt x="44" y="9"/>
                  </a:cubicBezTo>
                  <a:cubicBezTo>
                    <a:pt x="76" y="13"/>
                    <a:pt x="115" y="26"/>
                    <a:pt x="149" y="26"/>
                  </a:cubicBezTo>
                </a:path>
              </a:pathLst>
            </a:custGeom>
            <a:solidFill>
              <a:srgbClr val="1D7F39"/>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zh-TW" altLang="en-US"/>
            </a:p>
          </p:txBody>
        </p:sp>
        <p:sp>
          <p:nvSpPr>
            <p:cNvPr id="11363" name="Text Box 336"/>
            <p:cNvSpPr txBox="1">
              <a:spLocks noChangeArrowheads="1"/>
            </p:cNvSpPr>
            <p:nvPr/>
          </p:nvSpPr>
          <p:spPr bwMode="auto">
            <a:xfrm>
              <a:off x="2516" y="1305"/>
              <a:ext cx="365" cy="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r>
                <a:rPr lang="en-US" altLang="zh-TW" sz="2800">
                  <a:solidFill>
                    <a:schemeClr val="bg1"/>
                  </a:solidFill>
                  <a:latin typeface="Symbol" pitchFamily="18" charset="2"/>
                  <a:cs typeface="Arial" charset="0"/>
                </a:rPr>
                <a:t>a</a:t>
              </a:r>
            </a:p>
          </p:txBody>
        </p:sp>
        <p:sp>
          <p:nvSpPr>
            <p:cNvPr id="11364" name="Text Box 337"/>
            <p:cNvSpPr txBox="1">
              <a:spLocks noChangeArrowheads="1"/>
            </p:cNvSpPr>
            <p:nvPr/>
          </p:nvSpPr>
          <p:spPr bwMode="auto">
            <a:xfrm>
              <a:off x="2936" y="1305"/>
              <a:ext cx="339" cy="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r>
                <a:rPr lang="en-US" altLang="zh-TW" sz="2800">
                  <a:solidFill>
                    <a:schemeClr val="bg1"/>
                  </a:solidFill>
                  <a:latin typeface="Symbol" pitchFamily="18" charset="2"/>
                  <a:cs typeface="Arial" charset="0"/>
                </a:rPr>
                <a:t></a:t>
              </a:r>
            </a:p>
          </p:txBody>
        </p:sp>
      </p:grpSp>
      <p:sp>
        <p:nvSpPr>
          <p:cNvPr id="11322" name="Rectangle 338"/>
          <p:cNvSpPr>
            <a:spLocks noChangeArrowheads="1"/>
          </p:cNvSpPr>
          <p:nvPr/>
        </p:nvSpPr>
        <p:spPr bwMode="auto">
          <a:xfrm>
            <a:off x="3194510" y="2043134"/>
            <a:ext cx="824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p>
            <a:r>
              <a:rPr lang="en-US" altLang="zh-TW" sz="1800">
                <a:solidFill>
                  <a:schemeClr val="bg1"/>
                </a:solidFill>
              </a:rPr>
              <a:t>MAC-1</a:t>
            </a:r>
          </a:p>
        </p:txBody>
      </p:sp>
      <p:grpSp>
        <p:nvGrpSpPr>
          <p:cNvPr id="1936752" name="Group 339"/>
          <p:cNvGrpSpPr>
            <a:grpSpLocks/>
          </p:cNvGrpSpPr>
          <p:nvPr/>
        </p:nvGrpSpPr>
        <p:grpSpPr bwMode="auto">
          <a:xfrm>
            <a:off x="1962020" y="1613447"/>
            <a:ext cx="782390" cy="674252"/>
            <a:chOff x="1443" y="867"/>
            <a:chExt cx="518" cy="397"/>
          </a:xfrm>
        </p:grpSpPr>
        <p:sp>
          <p:nvSpPr>
            <p:cNvPr id="11359" name="Oval 340"/>
            <p:cNvSpPr>
              <a:spLocks noChangeArrowheads="1"/>
            </p:cNvSpPr>
            <p:nvPr/>
          </p:nvSpPr>
          <p:spPr bwMode="auto">
            <a:xfrm>
              <a:off x="1587" y="1112"/>
              <a:ext cx="235" cy="152"/>
            </a:xfrm>
            <a:prstGeom prst="ellipse">
              <a:avLst/>
            </a:prstGeom>
            <a:solidFill>
              <a:srgbClr val="FFFF00"/>
            </a:solidFill>
            <a:ln w="9525">
              <a:solidFill>
                <a:schemeClr val="tx1"/>
              </a:solidFill>
              <a:round/>
              <a:headEnd/>
              <a:tailEnd/>
            </a:ln>
          </p:spPr>
          <p:txBody>
            <a:bodyPr wrap="none" anchor="ctr"/>
            <a:lstStyle/>
            <a:p>
              <a:endParaRPr lang="zh-TW" altLang="en-US"/>
            </a:p>
          </p:txBody>
        </p:sp>
        <p:sp>
          <p:nvSpPr>
            <p:cNvPr id="11360" name="Text Box 341"/>
            <p:cNvSpPr txBox="1">
              <a:spLocks noChangeArrowheads="1"/>
            </p:cNvSpPr>
            <p:nvPr/>
          </p:nvSpPr>
          <p:spPr bwMode="auto">
            <a:xfrm>
              <a:off x="1443" y="867"/>
              <a:ext cx="518" cy="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lgn="l"/>
              <a:r>
                <a:rPr lang="en-US" altLang="zh-CN" sz="2400">
                  <a:solidFill>
                    <a:srgbClr val="FF0000"/>
                  </a:solidFill>
                  <a:latin typeface="Arial" charset="0"/>
                </a:rPr>
                <a:t>LPS</a:t>
              </a:r>
            </a:p>
          </p:txBody>
        </p:sp>
      </p:grpSp>
      <p:sp>
        <p:nvSpPr>
          <p:cNvPr id="11324" name="Text Box 342"/>
          <p:cNvSpPr txBox="1">
            <a:spLocks noChangeArrowheads="1"/>
          </p:cNvSpPr>
          <p:nvPr/>
        </p:nvSpPr>
        <p:spPr bwMode="auto">
          <a:xfrm>
            <a:off x="1214367" y="2218066"/>
            <a:ext cx="58381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r>
              <a:rPr lang="en-US" altLang="zh-TW" sz="2000">
                <a:solidFill>
                  <a:schemeClr val="bg1"/>
                </a:solidFill>
                <a:latin typeface="Arial" charset="0"/>
              </a:rPr>
              <a:t>out</a:t>
            </a:r>
          </a:p>
        </p:txBody>
      </p:sp>
      <p:sp>
        <p:nvSpPr>
          <p:cNvPr id="11325" name="Text Box 343"/>
          <p:cNvSpPr txBox="1">
            <a:spLocks noChangeArrowheads="1"/>
          </p:cNvSpPr>
          <p:nvPr/>
        </p:nvSpPr>
        <p:spPr bwMode="auto">
          <a:xfrm>
            <a:off x="1298950" y="3085931"/>
            <a:ext cx="41229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r>
              <a:rPr lang="en-US" altLang="zh-TW" sz="2000">
                <a:solidFill>
                  <a:schemeClr val="bg1"/>
                </a:solidFill>
                <a:latin typeface="Arial" charset="0"/>
              </a:rPr>
              <a:t>in</a:t>
            </a:r>
          </a:p>
        </p:txBody>
      </p:sp>
      <p:grpSp>
        <p:nvGrpSpPr>
          <p:cNvPr id="1936753" name="Group 344"/>
          <p:cNvGrpSpPr>
            <a:grpSpLocks/>
          </p:cNvGrpSpPr>
          <p:nvPr/>
        </p:nvGrpSpPr>
        <p:grpSpPr bwMode="auto">
          <a:xfrm>
            <a:off x="2324516" y="4244216"/>
            <a:ext cx="869994" cy="434782"/>
            <a:chOff x="1491" y="2547"/>
            <a:chExt cx="576" cy="256"/>
          </a:xfrm>
        </p:grpSpPr>
        <p:sp>
          <p:nvSpPr>
            <p:cNvPr id="11357" name="Oval 345"/>
            <p:cNvSpPr>
              <a:spLocks noChangeArrowheads="1"/>
            </p:cNvSpPr>
            <p:nvPr/>
          </p:nvSpPr>
          <p:spPr bwMode="auto">
            <a:xfrm>
              <a:off x="1491" y="2563"/>
              <a:ext cx="576" cy="240"/>
            </a:xfrm>
            <a:prstGeom prst="ellipse">
              <a:avLst/>
            </a:prstGeom>
            <a:gradFill rotWithShape="1">
              <a:gsLst>
                <a:gs pos="0">
                  <a:srgbClr val="5E4776"/>
                </a:gs>
                <a:gs pos="50000">
                  <a:srgbClr val="CC99FF"/>
                </a:gs>
                <a:gs pos="100000">
                  <a:srgbClr val="5E4776"/>
                </a:gs>
              </a:gsLst>
              <a:lin ang="5400000" scaled="1"/>
            </a:gradFill>
            <a:ln w="12700" algn="ctr">
              <a:solidFill>
                <a:schemeClr val="tx1"/>
              </a:solidFill>
              <a:round/>
              <a:headEnd/>
              <a:tailEnd/>
            </a:ln>
          </p:spPr>
          <p:txBody>
            <a:bodyPr wrap="none" anchor="ctr"/>
            <a:lstStyle/>
            <a:p>
              <a:endParaRPr lang="zh-TW" altLang="en-US"/>
            </a:p>
          </p:txBody>
        </p:sp>
        <p:sp>
          <p:nvSpPr>
            <p:cNvPr id="11358" name="Text Box 346"/>
            <p:cNvSpPr txBox="1">
              <a:spLocks noChangeArrowheads="1"/>
            </p:cNvSpPr>
            <p:nvPr/>
          </p:nvSpPr>
          <p:spPr bwMode="auto">
            <a:xfrm>
              <a:off x="1539" y="2547"/>
              <a:ext cx="480" cy="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spcBef>
                  <a:spcPct val="50000"/>
                </a:spcBef>
              </a:pPr>
              <a:r>
                <a:rPr lang="en-US" altLang="zh-TW" sz="1800">
                  <a:solidFill>
                    <a:schemeClr val="bg1"/>
                  </a:solidFill>
                </a:rPr>
                <a:t>PKC</a:t>
              </a:r>
            </a:p>
          </p:txBody>
        </p:sp>
      </p:grpSp>
      <p:grpSp>
        <p:nvGrpSpPr>
          <p:cNvPr id="1936754" name="Group 347"/>
          <p:cNvGrpSpPr>
            <a:grpSpLocks/>
          </p:cNvGrpSpPr>
          <p:nvPr/>
        </p:nvGrpSpPr>
        <p:grpSpPr bwMode="auto">
          <a:xfrm>
            <a:off x="3629507" y="5222467"/>
            <a:ext cx="253748" cy="276833"/>
            <a:chOff x="2955" y="3571"/>
            <a:chExt cx="168" cy="163"/>
          </a:xfrm>
        </p:grpSpPr>
        <p:sp>
          <p:nvSpPr>
            <p:cNvPr id="11355" name="Oval 348"/>
            <p:cNvSpPr>
              <a:spLocks noChangeArrowheads="1"/>
            </p:cNvSpPr>
            <p:nvPr/>
          </p:nvSpPr>
          <p:spPr bwMode="auto">
            <a:xfrm>
              <a:off x="2979" y="3587"/>
              <a:ext cx="144" cy="112"/>
            </a:xfrm>
            <a:prstGeom prst="ellipse">
              <a:avLst/>
            </a:prstGeom>
            <a:solidFill>
              <a:srgbClr val="00FF00"/>
            </a:solidFill>
            <a:ln w="12700" algn="ctr">
              <a:solidFill>
                <a:schemeClr val="tx1"/>
              </a:solidFill>
              <a:round/>
              <a:headEnd/>
              <a:tailEnd/>
            </a:ln>
          </p:spPr>
          <p:txBody>
            <a:bodyPr wrap="none" anchor="ctr"/>
            <a:lstStyle/>
            <a:p>
              <a:endParaRPr lang="zh-TW" altLang="en-US"/>
            </a:p>
          </p:txBody>
        </p:sp>
        <p:sp>
          <p:nvSpPr>
            <p:cNvPr id="11356" name="Text Box 349"/>
            <p:cNvSpPr txBox="1">
              <a:spLocks noChangeArrowheads="1"/>
            </p:cNvSpPr>
            <p:nvPr/>
          </p:nvSpPr>
          <p:spPr bwMode="auto">
            <a:xfrm>
              <a:off x="2955" y="3571"/>
              <a:ext cx="144"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spcBef>
                  <a:spcPct val="50000"/>
                </a:spcBef>
              </a:pPr>
              <a:r>
                <a:rPr lang="en-US" altLang="zh-TW" sz="1200"/>
                <a:t>P</a:t>
              </a:r>
            </a:p>
          </p:txBody>
        </p:sp>
      </p:grpSp>
      <p:grpSp>
        <p:nvGrpSpPr>
          <p:cNvPr id="1936755" name="Group 350"/>
          <p:cNvGrpSpPr>
            <a:grpSpLocks/>
          </p:cNvGrpSpPr>
          <p:nvPr/>
        </p:nvGrpSpPr>
        <p:grpSpPr bwMode="auto">
          <a:xfrm>
            <a:off x="3194510" y="4977902"/>
            <a:ext cx="253748" cy="276833"/>
            <a:chOff x="2955" y="3571"/>
            <a:chExt cx="168" cy="163"/>
          </a:xfrm>
        </p:grpSpPr>
        <p:sp>
          <p:nvSpPr>
            <p:cNvPr id="11353" name="Oval 351"/>
            <p:cNvSpPr>
              <a:spLocks noChangeArrowheads="1"/>
            </p:cNvSpPr>
            <p:nvPr/>
          </p:nvSpPr>
          <p:spPr bwMode="auto">
            <a:xfrm>
              <a:off x="2979" y="3587"/>
              <a:ext cx="144" cy="112"/>
            </a:xfrm>
            <a:prstGeom prst="ellipse">
              <a:avLst/>
            </a:prstGeom>
            <a:solidFill>
              <a:srgbClr val="00FF00"/>
            </a:solidFill>
            <a:ln w="12700" algn="ctr">
              <a:solidFill>
                <a:schemeClr val="tx1"/>
              </a:solidFill>
              <a:round/>
              <a:headEnd/>
              <a:tailEnd/>
            </a:ln>
          </p:spPr>
          <p:txBody>
            <a:bodyPr wrap="none" anchor="ctr"/>
            <a:lstStyle/>
            <a:p>
              <a:endParaRPr lang="zh-TW" altLang="en-US"/>
            </a:p>
          </p:txBody>
        </p:sp>
        <p:sp>
          <p:nvSpPr>
            <p:cNvPr id="11354" name="Text Box 352"/>
            <p:cNvSpPr txBox="1">
              <a:spLocks noChangeArrowheads="1"/>
            </p:cNvSpPr>
            <p:nvPr/>
          </p:nvSpPr>
          <p:spPr bwMode="auto">
            <a:xfrm>
              <a:off x="2955" y="3571"/>
              <a:ext cx="144"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pPr>
                <a:spcBef>
                  <a:spcPct val="50000"/>
                </a:spcBef>
              </a:pPr>
              <a:r>
                <a:rPr lang="en-US" altLang="zh-TW" sz="1200"/>
                <a:t>P</a:t>
              </a:r>
            </a:p>
          </p:txBody>
        </p:sp>
      </p:grpSp>
      <p:sp>
        <p:nvSpPr>
          <p:cNvPr id="1936737" name="AutoShape 353"/>
          <p:cNvSpPr>
            <a:spLocks noChangeArrowheads="1"/>
          </p:cNvSpPr>
          <p:nvPr/>
        </p:nvSpPr>
        <p:spPr bwMode="auto">
          <a:xfrm>
            <a:off x="2469515" y="3673565"/>
            <a:ext cx="217499" cy="489129"/>
          </a:xfrm>
          <a:prstGeom prst="curvedRightArrow">
            <a:avLst>
              <a:gd name="adj1" fmla="val 40000"/>
              <a:gd name="adj2" fmla="val 80000"/>
              <a:gd name="adj3" fmla="val 33333"/>
            </a:avLst>
          </a:prstGeom>
          <a:solidFill>
            <a:srgbClr val="9999FF"/>
          </a:solidFill>
          <a:ln w="9525">
            <a:solidFill>
              <a:srgbClr val="000000"/>
            </a:solidFill>
            <a:miter lim="800000"/>
            <a:headEnd/>
            <a:tailEnd/>
          </a:ln>
        </p:spPr>
        <p:txBody>
          <a:bodyPr wrap="none" anchor="ctr"/>
          <a:lstStyle/>
          <a:p>
            <a:endParaRPr lang="zh-TW" altLang="en-US"/>
          </a:p>
        </p:txBody>
      </p:sp>
      <p:sp>
        <p:nvSpPr>
          <p:cNvPr id="1936738" name="AutoShape 354"/>
          <p:cNvSpPr>
            <a:spLocks noChangeArrowheads="1"/>
          </p:cNvSpPr>
          <p:nvPr/>
        </p:nvSpPr>
        <p:spPr bwMode="auto">
          <a:xfrm>
            <a:off x="2832012" y="4733345"/>
            <a:ext cx="217499" cy="489129"/>
          </a:xfrm>
          <a:prstGeom prst="curvedRightArrow">
            <a:avLst>
              <a:gd name="adj1" fmla="val 40000"/>
              <a:gd name="adj2" fmla="val 80000"/>
              <a:gd name="adj3" fmla="val 33333"/>
            </a:avLst>
          </a:prstGeom>
          <a:solidFill>
            <a:srgbClr val="9999FF"/>
          </a:solidFill>
          <a:ln w="9525">
            <a:solidFill>
              <a:srgbClr val="000000"/>
            </a:solidFill>
            <a:miter lim="800000"/>
            <a:headEnd/>
            <a:tailEnd/>
          </a:ln>
        </p:spPr>
        <p:txBody>
          <a:bodyPr wrap="none" anchor="ctr"/>
          <a:lstStyle/>
          <a:p>
            <a:endParaRPr lang="zh-TW" altLang="en-US"/>
          </a:p>
        </p:txBody>
      </p:sp>
      <p:grpSp>
        <p:nvGrpSpPr>
          <p:cNvPr id="11331" name="Group 355"/>
          <p:cNvGrpSpPr>
            <a:grpSpLocks/>
          </p:cNvGrpSpPr>
          <p:nvPr/>
        </p:nvGrpSpPr>
        <p:grpSpPr bwMode="auto">
          <a:xfrm>
            <a:off x="3712579" y="2532264"/>
            <a:ext cx="69479" cy="754074"/>
            <a:chOff x="2736" y="2016"/>
            <a:chExt cx="96" cy="616"/>
          </a:xfrm>
        </p:grpSpPr>
        <p:grpSp>
          <p:nvGrpSpPr>
            <p:cNvPr id="11345" name="Group 356"/>
            <p:cNvGrpSpPr>
              <a:grpSpLocks/>
            </p:cNvGrpSpPr>
            <p:nvPr/>
          </p:nvGrpSpPr>
          <p:grpSpPr bwMode="auto">
            <a:xfrm>
              <a:off x="2736" y="2016"/>
              <a:ext cx="96" cy="288"/>
              <a:chOff x="2736" y="2016"/>
              <a:chExt cx="96" cy="288"/>
            </a:xfrm>
          </p:grpSpPr>
          <p:sp>
            <p:nvSpPr>
              <p:cNvPr id="11350" name="Oval 357"/>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351" name="Line 358"/>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352" name="Line 359"/>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346" name="Group 360"/>
            <p:cNvGrpSpPr>
              <a:grpSpLocks/>
            </p:cNvGrpSpPr>
            <p:nvPr/>
          </p:nvGrpSpPr>
          <p:grpSpPr bwMode="auto">
            <a:xfrm flipV="1">
              <a:off x="2736" y="2344"/>
              <a:ext cx="96" cy="288"/>
              <a:chOff x="2736" y="2016"/>
              <a:chExt cx="96" cy="288"/>
            </a:xfrm>
          </p:grpSpPr>
          <p:sp>
            <p:nvSpPr>
              <p:cNvPr id="11347" name="Oval 361"/>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348" name="Line 362"/>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349" name="Line 363"/>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grpSp>
        <p:nvGrpSpPr>
          <p:cNvPr id="11332" name="Group 364"/>
          <p:cNvGrpSpPr>
            <a:grpSpLocks/>
          </p:cNvGrpSpPr>
          <p:nvPr/>
        </p:nvGrpSpPr>
        <p:grpSpPr bwMode="auto">
          <a:xfrm>
            <a:off x="3557008" y="2532264"/>
            <a:ext cx="69479" cy="754074"/>
            <a:chOff x="2736" y="2016"/>
            <a:chExt cx="96" cy="616"/>
          </a:xfrm>
        </p:grpSpPr>
        <p:grpSp>
          <p:nvGrpSpPr>
            <p:cNvPr id="11337" name="Group 365"/>
            <p:cNvGrpSpPr>
              <a:grpSpLocks/>
            </p:cNvGrpSpPr>
            <p:nvPr/>
          </p:nvGrpSpPr>
          <p:grpSpPr bwMode="auto">
            <a:xfrm>
              <a:off x="2736" y="2016"/>
              <a:ext cx="96" cy="288"/>
              <a:chOff x="2736" y="2016"/>
              <a:chExt cx="96" cy="288"/>
            </a:xfrm>
          </p:grpSpPr>
          <p:sp>
            <p:nvSpPr>
              <p:cNvPr id="11342" name="Oval 366"/>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343" name="Line 367"/>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344" name="Line 368"/>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nvGrpSpPr>
            <p:cNvPr id="11338" name="Group 369"/>
            <p:cNvGrpSpPr>
              <a:grpSpLocks/>
            </p:cNvGrpSpPr>
            <p:nvPr/>
          </p:nvGrpSpPr>
          <p:grpSpPr bwMode="auto">
            <a:xfrm flipV="1">
              <a:off x="2736" y="2344"/>
              <a:ext cx="96" cy="288"/>
              <a:chOff x="2736" y="2016"/>
              <a:chExt cx="96" cy="288"/>
            </a:xfrm>
          </p:grpSpPr>
          <p:sp>
            <p:nvSpPr>
              <p:cNvPr id="11339" name="Oval 370"/>
              <p:cNvSpPr>
                <a:spLocks noChangeArrowheads="1"/>
              </p:cNvSpPr>
              <p:nvPr/>
            </p:nvSpPr>
            <p:spPr bwMode="auto">
              <a:xfrm>
                <a:off x="2736" y="2016"/>
                <a:ext cx="96" cy="96"/>
              </a:xfrm>
              <a:prstGeom prst="ellipse">
                <a:avLst/>
              </a:prstGeom>
              <a:noFill/>
              <a:ln w="9525">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TW" altLang="en-US"/>
              </a:p>
            </p:txBody>
          </p:sp>
          <p:sp>
            <p:nvSpPr>
              <p:cNvPr id="11340" name="Line 371"/>
              <p:cNvSpPr>
                <a:spLocks noChangeShapeType="1"/>
              </p:cNvSpPr>
              <p:nvPr/>
            </p:nvSpPr>
            <p:spPr bwMode="auto">
              <a:xfrm>
                <a:off x="2756" y="2108"/>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1341" name="Line 372"/>
              <p:cNvSpPr>
                <a:spLocks noChangeShapeType="1"/>
              </p:cNvSpPr>
              <p:nvPr/>
            </p:nvSpPr>
            <p:spPr bwMode="auto">
              <a:xfrm>
                <a:off x="2812" y="2112"/>
                <a:ext cx="0" cy="192"/>
              </a:xfrm>
              <a:prstGeom prst="line">
                <a:avLst/>
              </a:prstGeom>
              <a:noFill/>
              <a:ln w="9525">
                <a:solidFill>
                  <a:srgbClr val="FFCC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grpSp>
      </p:grpSp>
      <p:sp>
        <p:nvSpPr>
          <p:cNvPr id="1936757" name="Text Box 373"/>
          <p:cNvSpPr txBox="1">
            <a:spLocks noChangeArrowheads="1"/>
          </p:cNvSpPr>
          <p:nvPr/>
        </p:nvSpPr>
        <p:spPr bwMode="auto">
          <a:xfrm>
            <a:off x="4789499" y="1227919"/>
            <a:ext cx="1594989" cy="646331"/>
          </a:xfrm>
          <a:prstGeom prst="rect">
            <a:avLst/>
          </a:prstGeom>
          <a:solidFill>
            <a:srgbClr val="99CCFF"/>
          </a:solidFill>
          <a:ln w="9525">
            <a:solidFill>
              <a:schemeClr val="bg1"/>
            </a:solidFill>
            <a:miter lim="800000"/>
            <a:headEnd/>
            <a:tailEnd/>
          </a:ln>
        </p:spPr>
        <p:txBody>
          <a:bodyPr>
            <a:spAutoFit/>
          </a:bodyPr>
          <a:lstStyle>
            <a:lvl1pPr>
              <a:defRPr sz="2200" b="1">
                <a:solidFill>
                  <a:schemeClr val="tx1"/>
                </a:solidFill>
                <a:latin typeface="Times" pitchFamily="18" charset="0"/>
              </a:defRPr>
            </a:lvl1pPr>
            <a:lvl2pPr marL="742950" indent="-285750">
              <a:defRPr sz="2200" b="1">
                <a:solidFill>
                  <a:schemeClr val="tx1"/>
                </a:solidFill>
                <a:latin typeface="Times" pitchFamily="18" charset="0"/>
              </a:defRPr>
            </a:lvl2pPr>
            <a:lvl3pPr marL="1143000" indent="-228600">
              <a:defRPr sz="2200" b="1">
                <a:solidFill>
                  <a:schemeClr val="tx1"/>
                </a:solidFill>
                <a:latin typeface="Times" pitchFamily="18" charset="0"/>
              </a:defRPr>
            </a:lvl3pPr>
            <a:lvl4pPr marL="1600200" indent="-228600">
              <a:defRPr sz="2200" b="1">
                <a:solidFill>
                  <a:schemeClr val="tx1"/>
                </a:solidFill>
                <a:latin typeface="Times" pitchFamily="18" charset="0"/>
              </a:defRPr>
            </a:lvl4pPr>
            <a:lvl5pPr marL="2057400" indent="-228600">
              <a:defRPr sz="2200" b="1">
                <a:solidFill>
                  <a:schemeClr val="tx1"/>
                </a:solidFill>
                <a:latin typeface="Times" pitchFamily="18" charset="0"/>
              </a:defRPr>
            </a:lvl5pPr>
            <a:lvl6pPr marL="2514600" indent="-228600" algn="ctr" eaLnBrk="0" fontAlgn="base" hangingPunct="0">
              <a:spcBef>
                <a:spcPct val="0"/>
              </a:spcBef>
              <a:spcAft>
                <a:spcPct val="0"/>
              </a:spcAft>
              <a:defRPr sz="2200" b="1">
                <a:solidFill>
                  <a:schemeClr val="tx1"/>
                </a:solidFill>
                <a:latin typeface="Times" pitchFamily="18" charset="0"/>
              </a:defRPr>
            </a:lvl6pPr>
            <a:lvl7pPr marL="2971800" indent="-228600" algn="ctr" eaLnBrk="0" fontAlgn="base" hangingPunct="0">
              <a:spcBef>
                <a:spcPct val="0"/>
              </a:spcBef>
              <a:spcAft>
                <a:spcPct val="0"/>
              </a:spcAft>
              <a:defRPr sz="2200" b="1">
                <a:solidFill>
                  <a:schemeClr val="tx1"/>
                </a:solidFill>
                <a:latin typeface="Times" pitchFamily="18" charset="0"/>
              </a:defRPr>
            </a:lvl7pPr>
            <a:lvl8pPr marL="3429000" indent="-228600" algn="ctr" eaLnBrk="0" fontAlgn="base" hangingPunct="0">
              <a:spcBef>
                <a:spcPct val="0"/>
              </a:spcBef>
              <a:spcAft>
                <a:spcPct val="0"/>
              </a:spcAft>
              <a:defRPr sz="2200" b="1">
                <a:solidFill>
                  <a:schemeClr val="tx1"/>
                </a:solidFill>
                <a:latin typeface="Times" pitchFamily="18" charset="0"/>
              </a:defRPr>
            </a:lvl8pPr>
            <a:lvl9pPr marL="3886200" indent="-228600" algn="ctr" eaLnBrk="0" fontAlgn="base" hangingPunct="0">
              <a:spcBef>
                <a:spcPct val="0"/>
              </a:spcBef>
              <a:spcAft>
                <a:spcPct val="0"/>
              </a:spcAft>
              <a:defRPr sz="2200" b="1">
                <a:solidFill>
                  <a:schemeClr val="tx1"/>
                </a:solidFill>
                <a:latin typeface="Times" pitchFamily="18" charset="0"/>
              </a:defRPr>
            </a:lvl9pPr>
          </a:lstStyle>
          <a:p>
            <a:r>
              <a:rPr lang="en-US" altLang="zh-TW" sz="1200">
                <a:latin typeface="Arial" charset="0"/>
              </a:rPr>
              <a:t>Naloxone,</a:t>
            </a:r>
          </a:p>
          <a:p>
            <a:r>
              <a:rPr lang="en-US" altLang="zh-TW" sz="1200">
                <a:latin typeface="Arial" charset="0"/>
              </a:rPr>
              <a:t>Dextromethorphan </a:t>
            </a:r>
          </a:p>
          <a:p>
            <a:r>
              <a:rPr lang="en-US" altLang="zh-TW" sz="1200">
                <a:latin typeface="Arial" charset="0"/>
              </a:rPr>
              <a:t>Memantine</a:t>
            </a:r>
          </a:p>
        </p:txBody>
      </p:sp>
      <p:sp>
        <p:nvSpPr>
          <p:cNvPr id="1936758" name="Line 374"/>
          <p:cNvSpPr>
            <a:spLocks noChangeShapeType="1"/>
          </p:cNvSpPr>
          <p:nvPr/>
        </p:nvSpPr>
        <p:spPr bwMode="auto">
          <a:xfrm flipH="1">
            <a:off x="5686680" y="1961613"/>
            <a:ext cx="0" cy="293817"/>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1936759" name="Line 375"/>
          <p:cNvSpPr>
            <a:spLocks noChangeShapeType="1"/>
          </p:cNvSpPr>
          <p:nvPr/>
        </p:nvSpPr>
        <p:spPr bwMode="auto">
          <a:xfrm>
            <a:off x="5586994" y="2287699"/>
            <a:ext cx="203904" cy="0"/>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wrap="none" anchor="ctr"/>
          <a:lstStyle/>
          <a:p>
            <a:endParaRPr lang="zh-TW" altLang="en-US"/>
          </a:p>
        </p:txBody>
      </p:sp>
      <p:sp>
        <p:nvSpPr>
          <p:cNvPr id="376" name="投影片編號版面配置區 375"/>
          <p:cNvSpPr>
            <a:spLocks noGrp="1"/>
          </p:cNvSpPr>
          <p:nvPr>
            <p:ph type="sldNum" sz="quarter" idx="12"/>
          </p:nvPr>
        </p:nvSpPr>
        <p:spPr/>
        <p:txBody>
          <a:bodyPr/>
          <a:lstStyle/>
          <a:p>
            <a:pPr>
              <a:defRPr/>
            </a:pPr>
            <a:fld id="{4F350554-B250-4919-B883-BE372386097C}" type="slidenum">
              <a:rPr lang="zh-TW" altLang="en-US" smtClean="0"/>
              <a:pPr>
                <a:defRPr/>
              </a:pPr>
              <a:t>9</a:t>
            </a:fld>
            <a:endParaRPr lang="en-US" altLang="zh-TW"/>
          </a:p>
        </p:txBody>
      </p:sp>
    </p:spTree>
    <p:extLst>
      <p:ext uri="{BB962C8B-B14F-4D97-AF65-F5344CB8AC3E}">
        <p14:creationId xmlns:p14="http://schemas.microsoft.com/office/powerpoint/2010/main" xmlns="" val="30434426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1936752"/>
                                        </p:tgtEl>
                                        <p:attrNameLst>
                                          <p:attrName>style.visibility</p:attrName>
                                        </p:attrNameLst>
                                      </p:cBhvr>
                                      <p:to>
                                        <p:strVal val="visible"/>
                                      </p:to>
                                    </p:set>
                                    <p:anim from="(-#ppt_w/2)" to="(#ppt_x)" calcmode="lin" valueType="num">
                                      <p:cBhvr>
                                        <p:cTn id="7" dur="600" fill="hold">
                                          <p:stCondLst>
                                            <p:cond delay="0"/>
                                          </p:stCondLst>
                                        </p:cTn>
                                        <p:tgtEl>
                                          <p:spTgt spid="1936752"/>
                                        </p:tgtEl>
                                        <p:attrNameLst>
                                          <p:attrName>ppt_x</p:attrName>
                                        </p:attrNameLst>
                                      </p:cBhvr>
                                    </p:anim>
                                    <p:anim from="0" to="-1.0" calcmode="lin" valueType="num">
                                      <p:cBhvr>
                                        <p:cTn id="8" dur="200" decel="50000" autoRev="1" fill="hold">
                                          <p:stCondLst>
                                            <p:cond delay="600"/>
                                          </p:stCondLst>
                                        </p:cTn>
                                        <p:tgtEl>
                                          <p:spTgt spid="1936752"/>
                                        </p:tgtEl>
                                        <p:attrNameLst>
                                          <p:attrName>xshear</p:attrName>
                                        </p:attrNameLst>
                                      </p:cBhvr>
                                    </p:anim>
                                    <p:animScale>
                                      <p:cBhvr>
                                        <p:cTn id="9" dur="200" decel="100000" autoRev="1" fill="hold">
                                          <p:stCondLst>
                                            <p:cond delay="600"/>
                                          </p:stCondLst>
                                        </p:cTn>
                                        <p:tgtEl>
                                          <p:spTgt spid="1936752"/>
                                        </p:tgtEl>
                                      </p:cBhvr>
                                      <p:from x="100000" y="100000"/>
                                      <p:to x="80000" y="100000"/>
                                    </p:animScale>
                                    <p:anim by="(#ppt_h/3+#ppt_w*0.1)" calcmode="lin" valueType="num">
                                      <p:cBhvr additive="sum">
                                        <p:cTn id="10" dur="200" decel="100000" autoRev="1" fill="hold">
                                          <p:stCondLst>
                                            <p:cond delay="600"/>
                                          </p:stCondLst>
                                        </p:cTn>
                                        <p:tgtEl>
                                          <p:spTgt spid="193675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936737"/>
                                        </p:tgtEl>
                                        <p:attrNameLst>
                                          <p:attrName>style.visibility</p:attrName>
                                        </p:attrNameLst>
                                      </p:cBhvr>
                                      <p:to>
                                        <p:strVal val="visible"/>
                                      </p:to>
                                    </p:set>
                                    <p:animEffect transition="in" filter="blinds(horizontal)">
                                      <p:cBhvr>
                                        <p:cTn id="15" dur="500"/>
                                        <p:tgtEl>
                                          <p:spTgt spid="1936737"/>
                                        </p:tgtEl>
                                      </p:cBhvr>
                                    </p:animEffect>
                                  </p:childTnLst>
                                </p:cTn>
                              </p:par>
                            </p:childTnLst>
                          </p:cTn>
                        </p:par>
                        <p:par>
                          <p:cTn id="16" fill="hold" nodeType="afterGroup">
                            <p:stCondLst>
                              <p:cond delay="1000"/>
                            </p:stCondLst>
                            <p:childTnLst>
                              <p:par>
                                <p:cTn id="17" presetID="3" presetClass="entr" presetSubtype="10" fill="hold" nodeType="afterEffect">
                                  <p:stCondLst>
                                    <p:cond delay="0"/>
                                  </p:stCondLst>
                                  <p:childTnLst>
                                    <p:set>
                                      <p:cBhvr>
                                        <p:cTn id="18" dur="1" fill="hold">
                                          <p:stCondLst>
                                            <p:cond delay="0"/>
                                          </p:stCondLst>
                                        </p:cTn>
                                        <p:tgtEl>
                                          <p:spTgt spid="1936753"/>
                                        </p:tgtEl>
                                        <p:attrNameLst>
                                          <p:attrName>style.visibility</p:attrName>
                                        </p:attrNameLst>
                                      </p:cBhvr>
                                      <p:to>
                                        <p:strVal val="visible"/>
                                      </p:to>
                                    </p:set>
                                    <p:animEffect transition="in" filter="blinds(horizontal)">
                                      <p:cBhvr>
                                        <p:cTn id="19" dur="500"/>
                                        <p:tgtEl>
                                          <p:spTgt spid="193675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936738"/>
                                        </p:tgtEl>
                                        <p:attrNameLst>
                                          <p:attrName>style.visibility</p:attrName>
                                        </p:attrNameLst>
                                      </p:cBhvr>
                                      <p:to>
                                        <p:strVal val="visible"/>
                                      </p:to>
                                    </p:set>
                                    <p:animEffect transition="in" filter="blinds(horizontal)">
                                      <p:cBhvr>
                                        <p:cTn id="24" dur="500"/>
                                        <p:tgtEl>
                                          <p:spTgt spid="1936738"/>
                                        </p:tgtEl>
                                      </p:cBhvr>
                                    </p:animEffect>
                                  </p:childTnLst>
                                </p:cTn>
                              </p:par>
                            </p:childTnLst>
                          </p:cTn>
                        </p:par>
                        <p:par>
                          <p:cTn id="25" fill="hold" nodeType="afterGroup">
                            <p:stCondLst>
                              <p:cond delay="500"/>
                            </p:stCondLst>
                            <p:childTnLst>
                              <p:par>
                                <p:cTn id="26" presetID="3" presetClass="entr" presetSubtype="10" fill="hold" nodeType="afterEffect">
                                  <p:stCondLst>
                                    <p:cond delay="0"/>
                                  </p:stCondLst>
                                  <p:childTnLst>
                                    <p:set>
                                      <p:cBhvr>
                                        <p:cTn id="27" dur="1" fill="hold">
                                          <p:stCondLst>
                                            <p:cond delay="0"/>
                                          </p:stCondLst>
                                        </p:cTn>
                                        <p:tgtEl>
                                          <p:spTgt spid="1936755"/>
                                        </p:tgtEl>
                                        <p:attrNameLst>
                                          <p:attrName>style.visibility</p:attrName>
                                        </p:attrNameLst>
                                      </p:cBhvr>
                                      <p:to>
                                        <p:strVal val="visible"/>
                                      </p:to>
                                    </p:set>
                                    <p:animEffect transition="in" filter="blinds(horizontal)">
                                      <p:cBhvr>
                                        <p:cTn id="28" dur="500"/>
                                        <p:tgtEl>
                                          <p:spTgt spid="1936755"/>
                                        </p:tgtEl>
                                      </p:cBhvr>
                                    </p:animEffect>
                                  </p:childTnLst>
                                </p:cTn>
                              </p:par>
                              <p:par>
                                <p:cTn id="29" presetID="3" presetClass="entr" presetSubtype="10" fill="hold" nodeType="withEffect">
                                  <p:stCondLst>
                                    <p:cond delay="0"/>
                                  </p:stCondLst>
                                  <p:childTnLst>
                                    <p:set>
                                      <p:cBhvr>
                                        <p:cTn id="30" dur="1" fill="hold">
                                          <p:stCondLst>
                                            <p:cond delay="0"/>
                                          </p:stCondLst>
                                        </p:cTn>
                                        <p:tgtEl>
                                          <p:spTgt spid="1936754"/>
                                        </p:tgtEl>
                                        <p:attrNameLst>
                                          <p:attrName>style.visibility</p:attrName>
                                        </p:attrNameLst>
                                      </p:cBhvr>
                                      <p:to>
                                        <p:strVal val="visible"/>
                                      </p:to>
                                    </p:set>
                                    <p:animEffect transition="in" filter="blinds(horizontal)">
                                      <p:cBhvr>
                                        <p:cTn id="31" dur="500"/>
                                        <p:tgtEl>
                                          <p:spTgt spid="193675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0" presetClass="path" presetSubtype="0" accel="50000" decel="50000" fill="hold" nodeType="clickEffect">
                                  <p:stCondLst>
                                    <p:cond delay="0"/>
                                  </p:stCondLst>
                                  <p:childTnLst>
                                    <p:animMotion origin="layout" path="M -0.01751 -0.03319 C 0.04576 -0.06712 0.10919 -0.10105 0.13842 -0.13126 C 0.16766 -0.16147 0.15428 -0.19986 0.15775 -0.21422 " pathEditMode="relative" rAng="864687" ptsTypes="aaA">
                                      <p:cBhvr>
                                        <p:cTn id="35" dur="2000" fill="hold"/>
                                        <p:tgtEl>
                                          <p:spTgt spid="1936566"/>
                                        </p:tgtEl>
                                        <p:attrNameLst>
                                          <p:attrName>ppt_x</p:attrName>
                                          <p:attrName>ppt_y</p:attrName>
                                        </p:attrNameLst>
                                      </p:cBhvr>
                                      <p:rCtr x="9647" y="-8717"/>
                                    </p:animMotion>
                                  </p:childTnLst>
                                </p:cTn>
                              </p:par>
                              <p:par>
                                <p:cTn id="36" presetID="0" presetClass="path" presetSubtype="0" accel="50000" decel="50000" fill="hold" nodeType="withEffect">
                                  <p:stCondLst>
                                    <p:cond delay="0"/>
                                  </p:stCondLst>
                                  <p:childTnLst>
                                    <p:animMotion origin="layout" path="M -0.01751 -0.03318 C 0.04576 -0.06711 0.10919 -0.10104 0.13842 -0.13125 C 0.16766 -0.16146 0.15428 -0.19985 0.15775 -0.21421 " pathEditMode="relative" rAng="864687" ptsTypes="aaA">
                                      <p:cBhvr>
                                        <p:cTn id="37" dur="2000" fill="hold"/>
                                        <p:tgtEl>
                                          <p:spTgt spid="1936754"/>
                                        </p:tgtEl>
                                        <p:attrNameLst>
                                          <p:attrName>ppt_x</p:attrName>
                                          <p:attrName>ppt_y</p:attrName>
                                        </p:attrNameLst>
                                      </p:cBhvr>
                                      <p:rCtr x="9647" y="-8717"/>
                                    </p:animMotion>
                                  </p:childTnLst>
                                </p:cTn>
                              </p:par>
                              <p:par>
                                <p:cTn id="38" presetID="0" presetClass="path" presetSubtype="0" accel="50000" decel="50000" fill="hold" nodeType="withEffect">
                                  <p:stCondLst>
                                    <p:cond delay="0"/>
                                  </p:stCondLst>
                                  <p:childTnLst>
                                    <p:animMotion origin="layout" path="M -0.01751 -0.03318 C 0.04576 -0.06711 0.10918 -0.10104 0.13842 -0.13125 C 0.16766 -0.16146 0.15428 -0.19985 0.15775 -0.21421 " pathEditMode="relative" rAng="864687" ptsTypes="aaA">
                                      <p:cBhvr>
                                        <p:cTn id="39" dur="2000" fill="hold"/>
                                        <p:tgtEl>
                                          <p:spTgt spid="1936755"/>
                                        </p:tgtEl>
                                        <p:attrNameLst>
                                          <p:attrName>ppt_x</p:attrName>
                                          <p:attrName>ppt_y</p:attrName>
                                        </p:attrNameLst>
                                      </p:cBhvr>
                                      <p:rCtr x="9647" y="-8717"/>
                                    </p:animMotion>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xit" presetSubtype="10" fill="hold" grpId="0" nodeType="clickEffect">
                                  <p:stCondLst>
                                    <p:cond delay="0"/>
                                  </p:stCondLst>
                                  <p:childTnLst>
                                    <p:animEffect transition="out" filter="blinds(horizontal)">
                                      <p:cBhvr>
                                        <p:cTn id="43" dur="500"/>
                                        <p:tgtEl>
                                          <p:spTgt spid="1936407"/>
                                        </p:tgtEl>
                                      </p:cBhvr>
                                    </p:animEffect>
                                    <p:set>
                                      <p:cBhvr>
                                        <p:cTn id="44" dur="1" fill="hold">
                                          <p:stCondLst>
                                            <p:cond delay="499"/>
                                          </p:stCondLst>
                                        </p:cTn>
                                        <p:tgtEl>
                                          <p:spTgt spid="1936407"/>
                                        </p:tgtEl>
                                        <p:attrNameLst>
                                          <p:attrName>style.visibility</p:attrName>
                                        </p:attrNameLst>
                                      </p:cBhvr>
                                      <p:to>
                                        <p:strVal val="hidden"/>
                                      </p:to>
                                    </p:set>
                                  </p:childTnLst>
                                </p:cTn>
                              </p:par>
                            </p:childTnLst>
                          </p:cTn>
                        </p:par>
                        <p:par>
                          <p:cTn id="45" fill="hold" nodeType="afterGroup">
                            <p:stCondLst>
                              <p:cond delay="500"/>
                            </p:stCondLst>
                            <p:childTnLst>
                              <p:par>
                                <p:cTn id="46" presetID="3" presetClass="entr" presetSubtype="10" fill="hold" grpId="0" nodeType="afterEffect">
                                  <p:stCondLst>
                                    <p:cond delay="0"/>
                                  </p:stCondLst>
                                  <p:childTnLst>
                                    <p:set>
                                      <p:cBhvr>
                                        <p:cTn id="47" dur="1" fill="hold">
                                          <p:stCondLst>
                                            <p:cond delay="0"/>
                                          </p:stCondLst>
                                        </p:cTn>
                                        <p:tgtEl>
                                          <p:spTgt spid="1936396"/>
                                        </p:tgtEl>
                                        <p:attrNameLst>
                                          <p:attrName>style.visibility</p:attrName>
                                        </p:attrNameLst>
                                      </p:cBhvr>
                                      <p:to>
                                        <p:strVal val="visible"/>
                                      </p:to>
                                    </p:set>
                                    <p:animEffect transition="in" filter="blinds(horizontal)">
                                      <p:cBhvr>
                                        <p:cTn id="48" dur="500"/>
                                        <p:tgtEl>
                                          <p:spTgt spid="193639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blinds(horizontal)">
                                      <p:cBhvr>
                                        <p:cTn id="53" dur="500"/>
                                        <p:tgtEl>
                                          <p:spTgt spid="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936757"/>
                                        </p:tgtEl>
                                        <p:attrNameLst>
                                          <p:attrName>style.visibility</p:attrName>
                                        </p:attrNameLst>
                                      </p:cBhvr>
                                      <p:to>
                                        <p:strVal val="visible"/>
                                      </p:to>
                                    </p:set>
                                    <p:animEffect transition="in" filter="blinds(horizontal)">
                                      <p:cBhvr>
                                        <p:cTn id="58" dur="500"/>
                                        <p:tgtEl>
                                          <p:spTgt spid="193675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936758"/>
                                        </p:tgtEl>
                                        <p:attrNameLst>
                                          <p:attrName>style.visibility</p:attrName>
                                        </p:attrNameLst>
                                      </p:cBhvr>
                                      <p:to>
                                        <p:strVal val="visible"/>
                                      </p:to>
                                    </p:set>
                                    <p:animEffect transition="in" filter="blinds(horizontal)">
                                      <p:cBhvr>
                                        <p:cTn id="61" dur="500"/>
                                        <p:tgtEl>
                                          <p:spTgt spid="1936758"/>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936759"/>
                                        </p:tgtEl>
                                        <p:attrNameLst>
                                          <p:attrName>style.visibility</p:attrName>
                                        </p:attrNameLst>
                                      </p:cBhvr>
                                      <p:to>
                                        <p:strVal val="visible"/>
                                      </p:to>
                                    </p:set>
                                    <p:animEffect transition="in" filter="blinds(horizontal)">
                                      <p:cBhvr>
                                        <p:cTn id="64" dur="500"/>
                                        <p:tgtEl>
                                          <p:spTgt spid="193675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xit" presetSubtype="10" fill="hold" nodeType="clickEffect">
                                  <p:stCondLst>
                                    <p:cond delay="0"/>
                                  </p:stCondLst>
                                  <p:childTnLst>
                                    <p:animEffect transition="out" filter="blinds(horizontal)">
                                      <p:cBhvr>
                                        <p:cTn id="68" dur="500"/>
                                        <p:tgtEl>
                                          <p:spTgt spid="2"/>
                                        </p:tgtEl>
                                      </p:cBhvr>
                                    </p:animEffect>
                                    <p:set>
                                      <p:cBhvr>
                                        <p:cTn id="6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6" grpId="0"/>
      <p:bldP spid="1936407" grpId="0"/>
      <p:bldP spid="1936737" grpId="0" animBg="1"/>
      <p:bldP spid="1936738" grpId="0" animBg="1"/>
      <p:bldP spid="1936757" grpId="0" animBg="1"/>
      <p:bldP spid="1936758" grpId="0" animBg="1"/>
      <p:bldP spid="1936759" grpId="0" animBg="1"/>
    </p:bldLst>
  </p:timing>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1694</TotalTime>
  <Words>2517</Words>
  <Application>Microsoft Office PowerPoint</Application>
  <PresentationFormat>On-screen Show (4:3)</PresentationFormat>
  <Paragraphs>696</Paragraphs>
  <Slides>44</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47" baseType="lpstr">
      <vt:lpstr>1_Office 佈景主題</vt:lpstr>
      <vt:lpstr>2_Office 佈景主題</vt:lpstr>
      <vt:lpstr>Image</vt:lpstr>
      <vt:lpstr>Ru-Band Lu, MD. Shiou-Lan Chen, PhD. Yun-Hsuan Chang, PhD.   National Cheng Kung University, Taiwan</vt:lpstr>
      <vt:lpstr>Neurodegeneration in Mental Illnesses</vt:lpstr>
      <vt:lpstr>Neuronal degeneration in schizophrenia</vt:lpstr>
      <vt:lpstr>Neuronal degeneration in Bipolar Disorder</vt:lpstr>
      <vt:lpstr>Neuronal degeneration in Substance Abuse</vt:lpstr>
      <vt:lpstr>Inflammation and neurodegeneration</vt:lpstr>
      <vt:lpstr>Slide 7</vt:lpstr>
      <vt:lpstr>Slide 8</vt:lpstr>
      <vt:lpstr>Slide 9</vt:lpstr>
      <vt:lpstr>Slide 10</vt:lpstr>
      <vt:lpstr>Slide 11</vt:lpstr>
      <vt:lpstr>Slide 12</vt:lpstr>
      <vt:lpstr>Slide 13</vt:lpstr>
      <vt:lpstr>Slide 14</vt:lpstr>
      <vt:lpstr>Hypotheses &amp; Experimental Protocol                  in Addition</vt:lpstr>
      <vt:lpstr>Treatment of Neurodegeneration disease </vt:lpstr>
      <vt:lpstr>Research Aims</vt:lpstr>
      <vt:lpstr>The relationship between inflammation and opioid dependence</vt:lpstr>
      <vt:lpstr>Animal data</vt:lpstr>
      <vt:lpstr>Slide 20</vt:lpstr>
      <vt:lpstr>Slide 21</vt:lpstr>
      <vt:lpstr>Slide 22</vt:lpstr>
      <vt:lpstr>Slide 23</vt:lpstr>
      <vt:lpstr>Comments </vt:lpstr>
      <vt:lpstr>Comments</vt:lpstr>
      <vt:lpstr>   Human Heroin dependence treatment</vt:lpstr>
      <vt:lpstr>Method and results </vt:lpstr>
      <vt:lpstr>Method and results </vt:lpstr>
      <vt:lpstr>Plasma Cytokine</vt:lpstr>
      <vt:lpstr>DM for Heroin Addiction with Methadone Maintenance Treatment</vt:lpstr>
      <vt:lpstr>The effects of dextromethorphan on plasma cytokines, methadone dose, and combined use of substances in patients undergoing methadone maintenance therapy</vt:lpstr>
      <vt:lpstr>Heroin-dependent with methadone (MTD) therapy add on Placebo, dextromethorphan (DM) 60 mg/day (MTD+DM60) or MTD+DM120</vt:lpstr>
      <vt:lpstr>Comments </vt:lpstr>
      <vt:lpstr>Heroin dependence with methadone treatment taking memantine or placebo</vt:lpstr>
      <vt:lpstr>Changes in Methadone dosage and cytokines after memantine or placebo treatment</vt:lpstr>
      <vt:lpstr>Change of Methadone dose in memantine and placebo after 12 weeks of treatment</vt:lpstr>
      <vt:lpstr>Change of Methadone dose normalized using the baseline (week 0 = 100%) after treatment</vt:lpstr>
      <vt:lpstr>Comments </vt:lpstr>
      <vt:lpstr>Potential beneficial effects of  anti-inflammation-related drugs</vt:lpstr>
      <vt:lpstr>Peripheral effect in animal and human</vt:lpstr>
      <vt:lpstr>Slide 41</vt:lpstr>
      <vt:lpstr>Conclusions</vt:lpstr>
      <vt:lpstr>Acknowledgement</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Ru-Band Lu</dc:creator>
  <cp:lastModifiedBy>Nivedita-Pc</cp:lastModifiedBy>
  <cp:revision>167</cp:revision>
  <dcterms:created xsi:type="dcterms:W3CDTF">2013-01-21T02:48:36Z</dcterms:created>
  <dcterms:modified xsi:type="dcterms:W3CDTF">2014-09-28T15:05:32Z</dcterms:modified>
</cp:coreProperties>
</file>