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69" r:id="rId4"/>
    <p:sldId id="257" r:id="rId5"/>
    <p:sldId id="264" r:id="rId6"/>
    <p:sldId id="258" r:id="rId7"/>
    <p:sldId id="259" r:id="rId8"/>
    <p:sldId id="267" r:id="rId9"/>
    <p:sldId id="266" r:id="rId10"/>
    <p:sldId id="268" r:id="rId11"/>
    <p:sldId id="265" r:id="rId12"/>
    <p:sldId id="270" r:id="rId13"/>
    <p:sldId id="271" r:id="rId14"/>
    <p:sldId id="272" r:id="rId15"/>
    <p:sldId id="273" r:id="rId16"/>
    <p:sldId id="260" r:id="rId17"/>
    <p:sldId id="274" r:id="rId18"/>
    <p:sldId id="261" r:id="rId19"/>
    <p:sldId id="26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555204-5C12-43D5-908F-467EAAE94C4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9CF36F-7A51-4E7F-B234-4A93D4B4FE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220200" cy="2209800"/>
          </a:xfrm>
        </p:spPr>
        <p:txBody>
          <a:bodyPr>
            <a:noAutofit/>
          </a:bodyPr>
          <a:lstStyle/>
          <a:p>
            <a:r>
              <a:rPr lang="en-US" sz="3600" b="1" dirty="0"/>
              <a:t>Improvements in bêche-de-mer fishery through sustainable harvesting in Fiji </a:t>
            </a:r>
            <a:r>
              <a:rPr lang="en-US" sz="3600" b="1" dirty="0" smtClean="0"/>
              <a:t>Islands: An overview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4419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Roveena</a:t>
            </a:r>
            <a:r>
              <a:rPr lang="en-US" b="1" dirty="0" smtClean="0"/>
              <a:t> </a:t>
            </a:r>
            <a:r>
              <a:rPr lang="en-US" b="1" dirty="0" err="1"/>
              <a:t>Vandana</a:t>
            </a:r>
            <a:r>
              <a:rPr lang="en-US" b="1" dirty="0"/>
              <a:t> </a:t>
            </a:r>
            <a:r>
              <a:rPr lang="en-US" b="1" dirty="0" smtClean="0"/>
              <a:t>Chand</a:t>
            </a:r>
            <a:r>
              <a:rPr lang="en-US" b="1" baseline="30000" dirty="0"/>
              <a:t>1</a:t>
            </a:r>
            <a:r>
              <a:rPr lang="en-US" b="1" baseline="30000" dirty="0" smtClean="0"/>
              <a:t>, </a:t>
            </a:r>
            <a:r>
              <a:rPr lang="en-US" b="1" dirty="0" smtClean="0"/>
              <a:t> Ravinesh Ram</a:t>
            </a:r>
            <a:r>
              <a:rPr lang="en-US" b="1" baseline="30000" dirty="0" smtClean="0"/>
              <a:t>2</a:t>
            </a:r>
            <a:r>
              <a:rPr lang="en-US" b="1" dirty="0" smtClean="0"/>
              <a:t> and </a:t>
            </a:r>
            <a:r>
              <a:rPr lang="en-US" b="1" dirty="0"/>
              <a:t>Paul C. </a:t>
            </a:r>
            <a:r>
              <a:rPr lang="en-US" b="1" dirty="0" smtClean="0"/>
              <a:t>Southgate</a:t>
            </a:r>
            <a:r>
              <a:rPr lang="en-US" b="1" baseline="30000" dirty="0"/>
              <a:t>2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2004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School of Biological and Chemical Sciences, Faculty of Science Technology and Environment, University of the South Pacific, Suva, Fiji Islands</a:t>
            </a:r>
          </a:p>
          <a:p>
            <a:pPr marL="342900" lvl="0" indent="-342900">
              <a:buFont typeface="+mj-lt"/>
              <a:buAutoNum type="arabicPeriod"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School </a:t>
            </a:r>
            <a:r>
              <a:rPr lang="en-GB" dirty="0"/>
              <a:t>of Marine and Tropical Biology, Faculty of Science and Engineering, James   Cook University, Townsville, </a:t>
            </a:r>
            <a:r>
              <a:rPr lang="en-GB" dirty="0" smtClean="0"/>
              <a:t>Australia</a:t>
            </a:r>
          </a:p>
          <a:p>
            <a:pPr lvl="0"/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3163887" cy="140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199"/>
            <a:ext cx="2667000" cy="12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3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456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Fiji’s export status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Ministry of Fisheries and Forests: Fiji</a:t>
            </a:r>
          </a:p>
        </p:txBody>
      </p:sp>
    </p:spTree>
    <p:extLst>
      <p:ext uri="{BB962C8B-B14F-4D97-AF65-F5344CB8AC3E}">
        <p14:creationId xmlns:p14="http://schemas.microsoft.com/office/powerpoint/2010/main" val="5464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Current Status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133600"/>
            <a:ext cx="4343400" cy="4495800"/>
          </a:xfrm>
        </p:spPr>
        <p:txBody>
          <a:bodyPr>
            <a:normAutofit fontScale="77500" lnSpcReduction="20000"/>
          </a:bodyPr>
          <a:lstStyle/>
          <a:p>
            <a:pPr lvl="2">
              <a:buClr>
                <a:srgbClr val="DC9E1F"/>
              </a:buClr>
            </a:pPr>
            <a:r>
              <a:rPr lang="en-US" sz="3200" dirty="0" err="1">
                <a:solidFill>
                  <a:schemeClr val="tx1"/>
                </a:solidFill>
              </a:rPr>
              <a:t>Holothuria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scabra</a:t>
            </a:r>
            <a:r>
              <a:rPr lang="en-US" sz="3200" dirty="0">
                <a:solidFill>
                  <a:schemeClr val="tx1"/>
                </a:solidFill>
              </a:rPr>
              <a:t> (Sandfish) is the only banned species </a:t>
            </a:r>
            <a:r>
              <a:rPr lang="en-US" sz="3200" dirty="0" smtClean="0">
                <a:solidFill>
                  <a:schemeClr val="tx1"/>
                </a:solidFill>
              </a:rPr>
              <a:t>since 1988 due </a:t>
            </a:r>
            <a:r>
              <a:rPr lang="en-US" sz="3200" dirty="0">
                <a:solidFill>
                  <a:schemeClr val="tx1"/>
                </a:solidFill>
              </a:rPr>
              <a:t>to </a:t>
            </a:r>
            <a:r>
              <a:rPr lang="en-US" sz="3200" dirty="0" smtClean="0">
                <a:solidFill>
                  <a:schemeClr val="tx1"/>
                </a:solidFill>
              </a:rPr>
              <a:t>overexploitation </a:t>
            </a:r>
            <a:endParaRPr lang="en-US" sz="3200" dirty="0">
              <a:solidFill>
                <a:schemeClr val="tx1"/>
              </a:solidFill>
            </a:endParaRPr>
          </a:p>
          <a:p>
            <a:pPr lvl="3">
              <a:buClr>
                <a:srgbClr val="DC9E1F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For local consumption a decline in catch from 34t in 1986 – 1991 to 14t in 2003 – 2005.</a:t>
            </a:r>
          </a:p>
          <a:p>
            <a:pPr lvl="3">
              <a:buClr>
                <a:srgbClr val="DC9E1F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Unreported data on export status has not been documented.  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752600"/>
            <a:ext cx="4346448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BDM pictures\Star dragon\IMG_1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95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924800" cy="4114800"/>
          </a:xfrm>
        </p:spPr>
        <p:txBody>
          <a:bodyPr>
            <a:noAutofit/>
          </a:bodyPr>
          <a:lstStyle/>
          <a:p>
            <a:pPr lvl="2">
              <a:buClr>
                <a:srgbClr val="DC9E1F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No management </a:t>
            </a:r>
            <a:r>
              <a:rPr lang="en-US" sz="3200" dirty="0">
                <a:solidFill>
                  <a:schemeClr val="tx1"/>
                </a:solidFill>
              </a:rPr>
              <a:t>plan for </a:t>
            </a:r>
            <a:r>
              <a:rPr lang="en-US" sz="3200" dirty="0" smtClean="0">
                <a:solidFill>
                  <a:schemeClr val="tx1"/>
                </a:solidFill>
              </a:rPr>
              <a:t>future </a:t>
            </a:r>
            <a:endParaRPr lang="en-US" sz="3200" dirty="0">
              <a:solidFill>
                <a:schemeClr val="tx1"/>
              </a:solidFill>
            </a:endParaRPr>
          </a:p>
          <a:p>
            <a:pPr lvl="2">
              <a:buClr>
                <a:srgbClr val="DC9E1F"/>
              </a:buClr>
            </a:pPr>
            <a:r>
              <a:rPr lang="en-US" sz="3200" dirty="0">
                <a:solidFill>
                  <a:schemeClr val="tx1"/>
                </a:solidFill>
              </a:rPr>
              <a:t>No seasonal closure since the BDM fishery began in </a:t>
            </a:r>
            <a:r>
              <a:rPr lang="en-US" sz="3200" dirty="0" smtClean="0">
                <a:solidFill>
                  <a:schemeClr val="tx1"/>
                </a:solidFill>
              </a:rPr>
              <a:t>1800’s (recent studies indicated Fiji needs a season closure period)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Current Status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14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5181600"/>
          </a:xfrm>
        </p:spPr>
        <p:txBody>
          <a:bodyPr>
            <a:normAutofit/>
          </a:bodyPr>
          <a:lstStyle/>
          <a:p>
            <a:pPr lvl="2">
              <a:buClr>
                <a:srgbClr val="DC9E1F"/>
              </a:buClr>
            </a:pPr>
            <a:r>
              <a:rPr lang="en-US" sz="3200" dirty="0">
                <a:solidFill>
                  <a:schemeClr val="tx1"/>
                </a:solidFill>
              </a:rPr>
              <a:t>Lack of enforcement and regulations in harvesting sea cucumbers from the </a:t>
            </a:r>
            <a:r>
              <a:rPr lang="en-US" sz="3200" dirty="0" smtClean="0">
                <a:solidFill>
                  <a:schemeClr val="tx1"/>
                </a:solidFill>
              </a:rPr>
              <a:t>deep</a:t>
            </a:r>
          </a:p>
          <a:p>
            <a:pPr lvl="3">
              <a:buClr>
                <a:srgbClr val="DC9E1F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Lack of community based education and awareness </a:t>
            </a:r>
            <a:endParaRPr lang="en-US" sz="3200" dirty="0">
              <a:solidFill>
                <a:schemeClr val="tx1"/>
              </a:solidFill>
            </a:endParaRPr>
          </a:p>
          <a:p>
            <a:pPr lvl="3">
              <a:buClr>
                <a:srgbClr val="DC9E1F"/>
              </a:buClr>
            </a:pPr>
            <a:r>
              <a:rPr lang="en-US" sz="3200" dirty="0">
                <a:solidFill>
                  <a:schemeClr val="tx1"/>
                </a:solidFill>
              </a:rPr>
              <a:t>Use of SCUBA (9 in 2010 to 25 in 2013) (&gt; 30m)</a:t>
            </a:r>
          </a:p>
          <a:p>
            <a:pPr lvl="3">
              <a:buClr>
                <a:srgbClr val="DC9E1F"/>
              </a:buClr>
            </a:pPr>
            <a:r>
              <a:rPr lang="en-US" sz="3200" dirty="0">
                <a:solidFill>
                  <a:schemeClr val="tx1"/>
                </a:solidFill>
              </a:rPr>
              <a:t>Number of companies rose from 7 in 2003 to 11 in </a:t>
            </a:r>
            <a:r>
              <a:rPr lang="en-US" sz="3200" dirty="0" smtClean="0">
                <a:solidFill>
                  <a:schemeClr val="tx1"/>
                </a:solidFill>
              </a:rPr>
              <a:t>2013 (Fiji fisheries report, 2013)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en-US" b="1" dirty="0" smtClean="0"/>
              <a:t>Current status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81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4728"/>
            <a:ext cx="8153400" cy="41910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800" dirty="0" smtClean="0"/>
              <a:t>Complete ban on SCUBA (</a:t>
            </a:r>
            <a:r>
              <a:rPr lang="en-US" sz="2800" u="sng" dirty="0" smtClean="0"/>
              <a:t>&gt;</a:t>
            </a:r>
            <a:r>
              <a:rPr lang="en-US" sz="2800" dirty="0" smtClean="0"/>
              <a:t>108 deaths reported)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Seasonal closure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Harvesting quotas allocated to the fishers and exporters 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Eliminating the use of sea cucumber “bomb”</a:t>
            </a:r>
          </a:p>
          <a:p>
            <a:pPr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24800" cy="762000"/>
          </a:xfrm>
        </p:spPr>
        <p:txBody>
          <a:bodyPr/>
          <a:lstStyle/>
          <a:p>
            <a:r>
              <a:rPr lang="en-US" b="1" dirty="0" smtClean="0"/>
              <a:t>Resolving current problems 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2732087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9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410200"/>
          </a:xfrm>
        </p:spPr>
        <p:txBody>
          <a:bodyPr>
            <a:normAutofit lnSpcReduction="10000"/>
          </a:bodyPr>
          <a:lstStyle/>
          <a:p>
            <a:pPr marL="514350" lvl="0" indent="-514350">
              <a:buClr>
                <a:srgbClr val="DC9E1F"/>
              </a:buClr>
              <a:buFont typeface="+mj-lt"/>
              <a:buAutoNum type="arabicPeriod" startAt="5"/>
            </a:pPr>
            <a:r>
              <a:rPr lang="en-US" sz="2800" dirty="0">
                <a:solidFill>
                  <a:schemeClr val="tx1"/>
                </a:solidFill>
              </a:rPr>
              <a:t>Adding value to the medium-low value species since there is a shift of exploitation from high value species to low valued species (since 2003 – 2012 a decline in high value species volume was recorded from 14 – 8% and medium rose from 50 – 59%. </a:t>
            </a:r>
          </a:p>
          <a:p>
            <a:pPr lvl="0">
              <a:buClr>
                <a:srgbClr val="DC9E1F"/>
              </a:buClr>
              <a:buFont typeface="+mj-lt"/>
              <a:buAutoNum type="arabicPeriod" startAt="5"/>
            </a:pPr>
            <a:r>
              <a:rPr lang="en-US" sz="2800" dirty="0">
                <a:solidFill>
                  <a:schemeClr val="tx1"/>
                </a:solidFill>
              </a:rPr>
              <a:t>Decreasing the </a:t>
            </a:r>
            <a:r>
              <a:rPr lang="en-US" sz="2800" dirty="0" smtClean="0">
                <a:solidFill>
                  <a:schemeClr val="tx1"/>
                </a:solidFill>
              </a:rPr>
              <a:t>issue of bêche-de-mer export license </a:t>
            </a:r>
            <a:endParaRPr lang="en-US" sz="2800" dirty="0">
              <a:solidFill>
                <a:schemeClr val="tx1"/>
              </a:solidFill>
            </a:endParaRPr>
          </a:p>
          <a:p>
            <a:pPr lvl="0">
              <a:buClr>
                <a:srgbClr val="DC9E1F"/>
              </a:buClr>
              <a:buFont typeface="+mj-lt"/>
              <a:buAutoNum type="arabicPeriod" startAt="5"/>
            </a:pPr>
            <a:r>
              <a:rPr lang="en-US" sz="2800" dirty="0">
                <a:solidFill>
                  <a:schemeClr val="tx1"/>
                </a:solidFill>
              </a:rPr>
              <a:t>Use of marine protected areas to start sea ranching program </a:t>
            </a:r>
          </a:p>
          <a:p>
            <a:pPr lvl="0">
              <a:buClr>
                <a:srgbClr val="DC9E1F"/>
              </a:buClr>
              <a:buFont typeface="+mj-lt"/>
              <a:buAutoNum type="arabicPeriod" startAt="5"/>
            </a:pPr>
            <a:r>
              <a:rPr lang="en-US" sz="2800" dirty="0">
                <a:solidFill>
                  <a:schemeClr val="tx1"/>
                </a:solidFill>
              </a:rPr>
              <a:t>Study needs to be done on the reproductive biology of all commercial sea cucumber species (information will help understand the actual length and weight to be harvested</a:t>
            </a:r>
            <a:r>
              <a:rPr lang="en-US" sz="2800" dirty="0" smtClean="0">
                <a:solidFill>
                  <a:schemeClr val="tx1"/>
                </a:solidFill>
              </a:rPr>
              <a:t>) current 76mm size is applied to all the species.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73805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Resolving current problems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505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Global warming and global sea temperature rise will affect sea cucumber reproduction </a:t>
            </a:r>
          </a:p>
          <a:p>
            <a:r>
              <a:rPr lang="en-US" sz="2800" dirty="0" smtClean="0"/>
              <a:t>Emergence of  holothurian diseases that will affect </a:t>
            </a:r>
            <a:r>
              <a:rPr lang="en-US" sz="2800" dirty="0" err="1" smtClean="0"/>
              <a:t>broodstock</a:t>
            </a:r>
            <a:r>
              <a:rPr lang="en-US" sz="2800" dirty="0" smtClean="0"/>
              <a:t> and juvenile sea cucumbers </a:t>
            </a:r>
          </a:p>
          <a:p>
            <a:r>
              <a:rPr lang="en-US" sz="2800" dirty="0" smtClean="0"/>
              <a:t>Overfishing (8 species in IUCN </a:t>
            </a:r>
            <a:r>
              <a:rPr lang="en-US" sz="2800" dirty="0" err="1" smtClean="0"/>
              <a:t>redlist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Ecosystem balance will be altered 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868362"/>
          </a:xfrm>
        </p:spPr>
        <p:txBody>
          <a:bodyPr/>
          <a:lstStyle/>
          <a:p>
            <a:r>
              <a:rPr lang="en-US" b="1" dirty="0" smtClean="0"/>
              <a:t>Future problems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16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766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List of IUCN species 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24226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</a:t>
            </a:r>
            <a:r>
              <a:rPr lang="en-US" dirty="0" err="1" smtClean="0"/>
              <a:t>Conand</a:t>
            </a:r>
            <a:r>
              <a:rPr lang="en-US" dirty="0" smtClean="0"/>
              <a:t> et al 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0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Proper/revised sea cucumber management plan needs to established in Fiji since the ACT is old</a:t>
            </a:r>
          </a:p>
          <a:p>
            <a:r>
              <a:rPr lang="en-US" sz="2800" dirty="0" smtClean="0"/>
              <a:t>The harvests in Fiji is slowly shifting from high value species to medium to low value species.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2999" cy="4267200"/>
          </a:xfrm>
        </p:spPr>
        <p:txBody>
          <a:bodyPr/>
          <a:lstStyle/>
          <a:p>
            <a:r>
              <a:rPr lang="en-US" dirty="0"/>
              <a:t>Carleton C., </a:t>
            </a:r>
            <a:r>
              <a:rPr lang="en-US" dirty="0" err="1"/>
              <a:t>Hambrey</a:t>
            </a:r>
            <a:r>
              <a:rPr lang="en-US" dirty="0"/>
              <a:t> J., </a:t>
            </a:r>
            <a:r>
              <a:rPr lang="en-US" dirty="0" err="1"/>
              <a:t>Govan</a:t>
            </a:r>
            <a:r>
              <a:rPr lang="en-US" dirty="0"/>
              <a:t> H., Medley P. and </a:t>
            </a:r>
            <a:r>
              <a:rPr lang="en-US" dirty="0" err="1"/>
              <a:t>Kinch</a:t>
            </a:r>
            <a:r>
              <a:rPr lang="en-US" dirty="0"/>
              <a:t> J. 2013. Effective management of sea </a:t>
            </a:r>
            <a:r>
              <a:rPr lang="en-US" dirty="0" smtClean="0"/>
              <a:t>cucumber fisheries </a:t>
            </a:r>
            <a:r>
              <a:rPr lang="en-US" dirty="0"/>
              <a:t>and the </a:t>
            </a:r>
            <a:r>
              <a:rPr lang="en-US" dirty="0" err="1"/>
              <a:t>beche</a:t>
            </a:r>
            <a:r>
              <a:rPr lang="en-US" dirty="0"/>
              <a:t>-de-mer trade in Melanesia. SPC Fisheries Newsletter 140:24–42</a:t>
            </a:r>
            <a:r>
              <a:rPr lang="en-US" dirty="0" smtClean="0"/>
              <a:t>.</a:t>
            </a:r>
          </a:p>
          <a:p>
            <a:r>
              <a:rPr lang="en-US" dirty="0"/>
              <a:t>Friedman K., Eriksson H., Tardy E. and </a:t>
            </a:r>
            <a:r>
              <a:rPr lang="en-US" dirty="0" err="1"/>
              <a:t>Pakoa</a:t>
            </a:r>
            <a:r>
              <a:rPr lang="en-US" dirty="0"/>
              <a:t> K. 2010. Management of sea cucumber stocks: Patterns </a:t>
            </a:r>
            <a:r>
              <a:rPr lang="en-US" dirty="0" smtClean="0"/>
              <a:t>of vulnerability </a:t>
            </a:r>
            <a:r>
              <a:rPr lang="en-US" dirty="0"/>
              <a:t>and recovery of sea cucumber stocks impacted by fishing. Fishing and </a:t>
            </a:r>
            <a:r>
              <a:rPr lang="en-US" dirty="0" smtClean="0"/>
              <a:t>Fisheries </a:t>
            </a:r>
            <a:r>
              <a:rPr lang="en-US" dirty="0"/>
              <a:t>12(1):75–93</a:t>
            </a:r>
            <a:r>
              <a:rPr lang="en-US" dirty="0" smtClean="0"/>
              <a:t>.</a:t>
            </a:r>
          </a:p>
          <a:p>
            <a:r>
              <a:rPr lang="en-US" dirty="0"/>
              <a:t>Purcell, S., </a:t>
            </a:r>
            <a:r>
              <a:rPr lang="en-US" i="1" dirty="0"/>
              <a:t>Managing sea cucumber fisheries with an ecosystem approach</a:t>
            </a:r>
            <a:r>
              <a:rPr lang="en-US" dirty="0"/>
              <a:t>, A. </a:t>
            </a:r>
            <a:r>
              <a:rPr lang="en-US" dirty="0" err="1"/>
              <a:t>Lovatelli</a:t>
            </a:r>
            <a:r>
              <a:rPr lang="en-US" dirty="0"/>
              <a:t>, M. </a:t>
            </a:r>
            <a:r>
              <a:rPr lang="en-US" dirty="0" err="1"/>
              <a:t>Vasconcellos</a:t>
            </a:r>
            <a:r>
              <a:rPr lang="en-US" dirty="0"/>
              <a:t>, and Y. </a:t>
            </a:r>
            <a:r>
              <a:rPr lang="en-US" dirty="0" err="1"/>
              <a:t>Yimin</a:t>
            </a:r>
            <a:r>
              <a:rPr lang="en-US" dirty="0"/>
              <a:t>, Editors. 2010, FAO Fisheries and Aquaculture Technical Paper No. 520.: Rome; FAO. p. 157.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Bêche-de-mer </a:t>
            </a:r>
            <a:endParaRPr lang="en-US" dirty="0"/>
          </a:p>
        </p:txBody>
      </p:sp>
      <p:pic>
        <p:nvPicPr>
          <p:cNvPr id="1026" name="Picture 2" descr="C:\BDM pictures\Vanua Balavu Lakeba\PIC_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67" y="2111375"/>
            <a:ext cx="4093633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BDM pictures\Vanua Balavu Lakeba\PIC_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209800"/>
            <a:ext cx="347133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10000" y="35052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6172200"/>
            <a:ext cx="7408333" cy="3349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28194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Thank You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??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08333" cy="4191000"/>
          </a:xfrm>
        </p:spPr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Study site</a:t>
            </a:r>
          </a:p>
          <a:p>
            <a:r>
              <a:rPr lang="en-US" dirty="0" smtClean="0"/>
              <a:t>Study design </a:t>
            </a:r>
          </a:p>
          <a:p>
            <a:r>
              <a:rPr lang="en-US" dirty="0" smtClean="0"/>
              <a:t>Current status of Fiji sea cucumber fishery</a:t>
            </a:r>
          </a:p>
          <a:p>
            <a:r>
              <a:rPr lang="en-US" dirty="0" smtClean="0"/>
              <a:t>Resolving current problems </a:t>
            </a:r>
          </a:p>
          <a:p>
            <a:r>
              <a:rPr lang="en-US" dirty="0" smtClean="0"/>
              <a:t>Future problems </a:t>
            </a:r>
          </a:p>
          <a:p>
            <a:r>
              <a:rPr lang="en-US" dirty="0" smtClean="0"/>
              <a:t>List of IUCN sea cucumber </a:t>
            </a:r>
            <a:r>
              <a:rPr lang="en-US" dirty="0" err="1" smtClean="0"/>
              <a:t>redlist</a:t>
            </a:r>
            <a:r>
              <a:rPr lang="en-US" dirty="0" smtClean="0"/>
              <a:t> species </a:t>
            </a:r>
          </a:p>
          <a:p>
            <a:r>
              <a:rPr lang="en-US" dirty="0" smtClean="0"/>
              <a:t>Conclusion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24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Presentation Overview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7309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 cucumbers have been a major source of income for Fijian communities.</a:t>
            </a:r>
          </a:p>
          <a:p>
            <a:r>
              <a:rPr lang="en-US" sz="2400" dirty="0" smtClean="0"/>
              <a:t>Processing methods used by the people is 2 centuries old </a:t>
            </a:r>
          </a:p>
          <a:p>
            <a:r>
              <a:rPr lang="en-US" sz="2400" dirty="0" smtClean="0"/>
              <a:t>Fiji’s management act on sea cucumbers is old and has not been amended since 1980’s</a:t>
            </a:r>
          </a:p>
          <a:p>
            <a:r>
              <a:rPr lang="en-US" sz="2400" dirty="0" smtClean="0"/>
              <a:t>A number of research has been conducted for improving the income, quality and sea cucumber management in the Pacific Islands (Carleton, 2013; Friedman, 2010)</a:t>
            </a:r>
          </a:p>
          <a:p>
            <a:r>
              <a:rPr lang="en-US" sz="2400" dirty="0" smtClean="0"/>
              <a:t>Main aim of this research is to report on the improvements of  bêche-de-mer fishery in Fiji through proper management and sustainable harvesting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38200"/>
          </a:xfrm>
        </p:spPr>
        <p:txBody>
          <a:bodyPr/>
          <a:lstStyle/>
          <a:p>
            <a:r>
              <a:rPr lang="en-US" dirty="0" smtClean="0"/>
              <a:t>Introduction/Background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924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Location of Fiji Islands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38054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http</a:t>
            </a:r>
            <a:r>
              <a:rPr lang="en-US" sz="1400" dirty="0"/>
              <a:t>://</a:t>
            </a:r>
            <a:r>
              <a:rPr lang="en-US" sz="1400" dirty="0" smtClean="0"/>
              <a:t>ngm.nationalgeographic.com/ngm/0411/feature3/images/mp_full.3.jpg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30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Data collected through online databases and through personal observations</a:t>
            </a:r>
          </a:p>
          <a:p>
            <a:r>
              <a:rPr lang="en-US" sz="2800" dirty="0" smtClean="0"/>
              <a:t>A number of people in the BDM trade were interviewed (fishers, exporters and Marine agents)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BDM pictures\ravinesh viti tour\Viti Levu Tour 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572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01533"/>
          </a:xfrm>
        </p:spPr>
        <p:txBody>
          <a:bodyPr>
            <a:normAutofit/>
          </a:bodyPr>
          <a:lstStyle/>
          <a:p>
            <a:pPr lvl="2"/>
            <a:r>
              <a:rPr lang="en-US" sz="2800" dirty="0" smtClean="0"/>
              <a:t>Fijis exports 27 commercial species from Genera: </a:t>
            </a:r>
          </a:p>
          <a:p>
            <a:pPr lvl="3"/>
            <a:r>
              <a:rPr lang="en-US" sz="2400" dirty="0" err="1" smtClean="0"/>
              <a:t>Holothuria</a:t>
            </a:r>
            <a:r>
              <a:rPr lang="en-US" sz="2400" dirty="0" smtClean="0"/>
              <a:t> </a:t>
            </a:r>
            <a:r>
              <a:rPr lang="en-US" sz="2400" dirty="0" err="1" smtClean="0"/>
              <a:t>sp</a:t>
            </a:r>
            <a:endParaRPr lang="en-US" sz="2400" dirty="0" smtClean="0"/>
          </a:p>
          <a:p>
            <a:pPr lvl="3"/>
            <a:r>
              <a:rPr lang="en-US" sz="2400" dirty="0" err="1" smtClean="0"/>
              <a:t>Actinopyga</a:t>
            </a:r>
            <a:r>
              <a:rPr lang="en-US" sz="2400" dirty="0" smtClean="0"/>
              <a:t> </a:t>
            </a:r>
            <a:r>
              <a:rPr lang="en-US" sz="2400" dirty="0" err="1" smtClean="0"/>
              <a:t>sp</a:t>
            </a:r>
            <a:endParaRPr lang="en-US" sz="2400" dirty="0" smtClean="0"/>
          </a:p>
          <a:p>
            <a:pPr lvl="3"/>
            <a:r>
              <a:rPr lang="en-US" sz="2400" dirty="0" err="1" smtClean="0"/>
              <a:t>Stichopus</a:t>
            </a:r>
            <a:r>
              <a:rPr lang="en-US" sz="2400" dirty="0" smtClean="0"/>
              <a:t> </a:t>
            </a:r>
            <a:r>
              <a:rPr lang="en-US" sz="2400" dirty="0" err="1" smtClean="0"/>
              <a:t>sp</a:t>
            </a:r>
            <a:endParaRPr lang="en-US" sz="2400" dirty="0" smtClean="0"/>
          </a:p>
          <a:p>
            <a:pPr lvl="3"/>
            <a:r>
              <a:rPr lang="en-US" sz="2400" dirty="0" err="1" smtClean="0"/>
              <a:t>Thelenota</a:t>
            </a:r>
            <a:r>
              <a:rPr lang="en-US" sz="2400" dirty="0" smtClean="0"/>
              <a:t> </a:t>
            </a:r>
            <a:r>
              <a:rPr lang="en-US" sz="2400" dirty="0" err="1" smtClean="0"/>
              <a:t>sp</a:t>
            </a:r>
            <a:endParaRPr lang="en-US" sz="2400" dirty="0" smtClean="0"/>
          </a:p>
          <a:p>
            <a:pPr lvl="3"/>
            <a:r>
              <a:rPr lang="en-US" sz="2400" dirty="0" err="1" smtClean="0"/>
              <a:t>Bohadschia</a:t>
            </a:r>
            <a:r>
              <a:rPr lang="en-US" sz="2400" dirty="0" smtClean="0"/>
              <a:t> </a:t>
            </a:r>
            <a:r>
              <a:rPr lang="en-US" sz="2400" dirty="0" err="1" smtClean="0"/>
              <a:t>sp</a:t>
            </a:r>
            <a:endParaRPr lang="en-US" sz="2400" dirty="0" smtClean="0"/>
          </a:p>
          <a:p>
            <a:pPr lvl="3"/>
            <a:r>
              <a:rPr lang="en-US" sz="2400" dirty="0" err="1" smtClean="0"/>
              <a:t>Pearsonothuria</a:t>
            </a:r>
            <a:r>
              <a:rPr lang="en-US" sz="2400" dirty="0" smtClean="0"/>
              <a:t> </a:t>
            </a:r>
            <a:r>
              <a:rPr lang="en-US" sz="2400" dirty="0" err="1" smtClean="0"/>
              <a:t>sp</a:t>
            </a:r>
            <a:endParaRPr lang="en-US" sz="2400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DM pictures\New Folder (2)\white teatfi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76200"/>
            <a:ext cx="4663440" cy="315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BDM pictures\New Folder (2)\bd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-6531"/>
            <a:ext cx="4108269" cy="307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BDM pictures\Vanua Balavu Lakeba\PIC_0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3228816"/>
            <a:ext cx="4728754" cy="35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BDM pictures\Vanua Balavu Lakeba\PIC_02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233170"/>
            <a:ext cx="4070168" cy="33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9067800" cy="4572000"/>
          </a:xfrm>
        </p:spPr>
        <p:txBody>
          <a:bodyPr>
            <a:normAutofit/>
          </a:bodyPr>
          <a:lstStyle/>
          <a:p>
            <a:pPr lvl="2">
              <a:buClr>
                <a:srgbClr val="DC9E1F"/>
              </a:buClr>
            </a:pPr>
            <a:r>
              <a:rPr lang="en-US" sz="2000" dirty="0">
                <a:solidFill>
                  <a:schemeClr val="tx1"/>
                </a:solidFill>
              </a:rPr>
              <a:t>Target species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3">
              <a:buClr>
                <a:srgbClr val="DC9E1F"/>
              </a:buClr>
            </a:pPr>
            <a:r>
              <a:rPr lang="en-US" sz="2000" i="1" dirty="0" err="1" smtClean="0">
                <a:solidFill>
                  <a:schemeClr val="tx1"/>
                </a:solidFill>
              </a:rPr>
              <a:t>Holothuria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scabra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(Sandfish) (US$ 16-45/kg dry/ Fiji $US 90/kg) VH</a:t>
            </a:r>
          </a:p>
          <a:p>
            <a:pPr lvl="3">
              <a:buClr>
                <a:srgbClr val="DC9E1F"/>
              </a:buClr>
            </a:pPr>
            <a:r>
              <a:rPr lang="en-US" sz="2000" i="1" dirty="0" err="1" smtClean="0">
                <a:solidFill>
                  <a:schemeClr val="tx1"/>
                </a:solidFill>
              </a:rPr>
              <a:t>Holothuria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fuscogilva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(White </a:t>
            </a:r>
            <a:r>
              <a:rPr lang="en-US" sz="2000" dirty="0" err="1">
                <a:solidFill>
                  <a:schemeClr val="tx1"/>
                </a:solidFill>
              </a:rPr>
              <a:t>teatfish</a:t>
            </a:r>
            <a:r>
              <a:rPr lang="en-US" sz="2000" dirty="0">
                <a:solidFill>
                  <a:schemeClr val="tx1"/>
                </a:solidFill>
              </a:rPr>
              <a:t>) ($US 45-85/kg dry</a:t>
            </a:r>
            <a:r>
              <a:rPr lang="en-US" sz="2000" dirty="0" smtClean="0">
                <a:solidFill>
                  <a:schemeClr val="tx1"/>
                </a:solidFill>
              </a:rPr>
              <a:t>) VH</a:t>
            </a:r>
          </a:p>
          <a:p>
            <a:pPr lvl="3">
              <a:buClr>
                <a:srgbClr val="DC9E1F"/>
              </a:buClr>
            </a:pPr>
            <a:r>
              <a:rPr lang="en-US" sz="2000" i="1" dirty="0" err="1" smtClean="0">
                <a:solidFill>
                  <a:schemeClr val="tx1"/>
                </a:solidFill>
              </a:rPr>
              <a:t>Holothuria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lessoni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(Golden Sandfish) (</a:t>
            </a:r>
            <a:r>
              <a:rPr lang="en-US" sz="2000" dirty="0">
                <a:solidFill>
                  <a:schemeClr val="tx1"/>
                </a:solidFill>
              </a:rPr>
              <a:t>US$ 16-45/kg dry/ Fiji $</a:t>
            </a:r>
            <a:r>
              <a:rPr lang="en-US" sz="2000" dirty="0" smtClean="0">
                <a:solidFill>
                  <a:schemeClr val="tx1"/>
                </a:solidFill>
              </a:rPr>
              <a:t>US 60/kg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H</a:t>
            </a:r>
            <a:endParaRPr lang="en-US" sz="2000" dirty="0">
              <a:solidFill>
                <a:schemeClr val="tx1"/>
              </a:solidFill>
            </a:endParaRPr>
          </a:p>
          <a:p>
            <a:pPr lvl="3">
              <a:buClr>
                <a:srgbClr val="DC9E1F"/>
              </a:buClr>
            </a:pPr>
            <a:r>
              <a:rPr lang="en-US" sz="2000" i="1" dirty="0" err="1">
                <a:solidFill>
                  <a:schemeClr val="tx1"/>
                </a:solidFill>
              </a:rPr>
              <a:t>Holothuria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whitmaei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(Black </a:t>
            </a:r>
            <a:r>
              <a:rPr lang="en-US" sz="2000" dirty="0" err="1">
                <a:solidFill>
                  <a:schemeClr val="tx1"/>
                </a:solidFill>
              </a:rPr>
              <a:t>teatfish</a:t>
            </a:r>
            <a:r>
              <a:rPr lang="en-US" sz="2000" dirty="0">
                <a:solidFill>
                  <a:schemeClr val="tx1"/>
                </a:solidFill>
              </a:rPr>
              <a:t>) ($US 25-65/kg </a:t>
            </a:r>
            <a:r>
              <a:rPr lang="en-US" sz="2000" dirty="0" smtClean="0">
                <a:solidFill>
                  <a:schemeClr val="tx1"/>
                </a:solidFill>
              </a:rPr>
              <a:t>dry) H</a:t>
            </a:r>
            <a:endParaRPr lang="en-US" sz="2000" dirty="0">
              <a:solidFill>
                <a:schemeClr val="tx1"/>
              </a:solidFill>
            </a:endParaRPr>
          </a:p>
          <a:p>
            <a:pPr lvl="3">
              <a:buClr>
                <a:srgbClr val="DC9E1F"/>
              </a:buClr>
            </a:pPr>
            <a:r>
              <a:rPr lang="en-US" sz="2000" i="1" dirty="0" err="1">
                <a:solidFill>
                  <a:schemeClr val="tx1"/>
                </a:solidFill>
              </a:rPr>
              <a:t>Thelenota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ananas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(Prickly redfish) ($US 25-65/kg dry</a:t>
            </a:r>
            <a:r>
              <a:rPr lang="en-US" sz="2000" dirty="0" smtClean="0">
                <a:solidFill>
                  <a:schemeClr val="tx1"/>
                </a:solidFill>
              </a:rPr>
              <a:t>) H</a:t>
            </a:r>
          </a:p>
          <a:p>
            <a:pPr lvl="3">
              <a:buClr>
                <a:srgbClr val="DC9E1F"/>
              </a:buClr>
            </a:pPr>
            <a:r>
              <a:rPr lang="en-US" sz="2000" i="1" dirty="0" err="1" smtClean="0">
                <a:solidFill>
                  <a:schemeClr val="tx1"/>
                </a:solidFill>
              </a:rPr>
              <a:t>Stichopus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chloronotos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Greenfish</a:t>
            </a:r>
            <a:r>
              <a:rPr lang="en-US" sz="2000" dirty="0" smtClean="0">
                <a:solidFill>
                  <a:schemeClr val="tx1"/>
                </a:solidFill>
              </a:rPr>
              <a:t>) ($US 25-65/kg dry) H</a:t>
            </a:r>
          </a:p>
          <a:p>
            <a:pPr lvl="3">
              <a:buClr>
                <a:srgbClr val="DC9E1F"/>
              </a:buClr>
            </a:pPr>
            <a:r>
              <a:rPr lang="en-US" sz="2000" i="1" dirty="0" err="1" smtClean="0">
                <a:solidFill>
                  <a:schemeClr val="tx1"/>
                </a:solidFill>
              </a:rPr>
              <a:t>Actinopyga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echnites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(Deep water redfish) ($US 25-65/kg dry) H</a:t>
            </a:r>
          </a:p>
          <a:p>
            <a:pPr lvl="3">
              <a:buClr>
                <a:srgbClr val="DC9E1F"/>
              </a:buClr>
            </a:pPr>
            <a:r>
              <a:rPr lang="en-US" sz="2000" i="1" dirty="0" err="1" smtClean="0">
                <a:solidFill>
                  <a:schemeClr val="tx1"/>
                </a:solidFill>
              </a:rPr>
              <a:t>Actinopyga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mauritiana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(Surf redfish) ($US 25-40/ kg dry) H</a:t>
            </a:r>
          </a:p>
          <a:p>
            <a:pPr lvl="3">
              <a:buClr>
                <a:srgbClr val="DC9E1F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lvl="3">
              <a:buClr>
                <a:srgbClr val="DC9E1F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VH – very high value H – High value M- medium value (10 species) L-Low value (4 species) </a:t>
            </a:r>
          </a:p>
          <a:p>
            <a:pPr marL="1371600" lvl="3" indent="0">
              <a:buClr>
                <a:srgbClr val="DC9E1F"/>
              </a:buClr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792162"/>
          </a:xfrm>
        </p:spPr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he main target species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6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2835</TotalTime>
  <Words>878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Improvements in bêche-de-mer fishery through sustainable harvesting in Fiji Islands: An overview </vt:lpstr>
      <vt:lpstr>Bêche-de-mer </vt:lpstr>
      <vt:lpstr>Presentation Overview </vt:lpstr>
      <vt:lpstr>Introduction/Background  </vt:lpstr>
      <vt:lpstr>Location of Fiji Islands</vt:lpstr>
      <vt:lpstr>Study Design</vt:lpstr>
      <vt:lpstr>Current Status</vt:lpstr>
      <vt:lpstr>PowerPoint Presentation</vt:lpstr>
      <vt:lpstr>The main target species </vt:lpstr>
      <vt:lpstr>Fiji’s export status </vt:lpstr>
      <vt:lpstr>Current Status </vt:lpstr>
      <vt:lpstr>Current Status </vt:lpstr>
      <vt:lpstr>Current status </vt:lpstr>
      <vt:lpstr>Resolving current problems </vt:lpstr>
      <vt:lpstr>Resolving current problems </vt:lpstr>
      <vt:lpstr>Future problems  </vt:lpstr>
      <vt:lpstr>List of IUCN species </vt:lpstr>
      <vt:lpstr>Conclusion </vt:lpstr>
      <vt:lpstr>References </vt:lpstr>
      <vt:lpstr>Thank You  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harvest and post-harvest processing methods on quality of bêche-de-mer in Fiji Islands</dc:title>
  <dc:creator>Ravinesh Ram</dc:creator>
  <cp:lastModifiedBy>Ravinesh Ram</cp:lastModifiedBy>
  <cp:revision>54</cp:revision>
  <dcterms:created xsi:type="dcterms:W3CDTF">2014-07-15T21:55:36Z</dcterms:created>
  <dcterms:modified xsi:type="dcterms:W3CDTF">2014-07-21T20:46:39Z</dcterms:modified>
</cp:coreProperties>
</file>