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28"/>
  </p:notesMasterIdLst>
  <p:sldIdLst>
    <p:sldId id="281" r:id="rId2"/>
    <p:sldId id="282" r:id="rId3"/>
    <p:sldId id="28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3"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152582444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The NIMS promotes priority-setting, efficient communication of both resources and information, and interagency cooperation.</a:t>
            </a:r>
          </a:p>
          <a:p>
            <a:pPr lvl="0" rtl="0">
              <a:spcBef>
                <a:spcPts val="0"/>
              </a:spcBef>
              <a:buNone/>
            </a:pPr>
            <a:r>
              <a:rPr lang="en"/>
              <a:t>NIMS provides a systematic approach response, though it is </a:t>
            </a:r>
            <a:r>
              <a:rPr lang="en" b="1" u="sng"/>
              <a:t>NOT a plan of action in itself</a:t>
            </a:r>
          </a:p>
          <a:p>
            <a:pPr>
              <a:spcBef>
                <a:spcPts val="0"/>
              </a:spcBef>
              <a:buNone/>
            </a:pPr>
            <a:r>
              <a:rPr lang="en"/>
              <a:t>schools and organizations themselves must come together to actively determine what the plans of action are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CHange in behavior: aggressive and impulsive</a:t>
            </a:r>
          </a:p>
          <a:p>
            <a:pPr marL="457200" lvl="0" indent="-317500">
              <a:spcBef>
                <a:spcPts val="0"/>
              </a:spcBef>
              <a:buClr>
                <a:srgbClr val="000000"/>
              </a:buClr>
              <a:buSzPct val="127272"/>
              <a:buFont typeface="Arial"/>
              <a:buChar char="●"/>
            </a:pPr>
            <a:r>
              <a:rPr lang="en"/>
              <a:t>Repeating the trauma; Incident re-play: students may play a lot of shooting games after seeing the shooting, might carry a gun to school, become preoccupied with replaying the event even if it is out of order etc.. and even if these things do NOT make the worry or distress go away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a:spcBef>
                <a:spcPts val="0"/>
              </a:spcBef>
              <a:buClr>
                <a:srgbClr val="000000"/>
              </a:buClr>
              <a:buSzPct val="127272"/>
              <a:buFont typeface="Arial"/>
              <a:buChar char="●"/>
            </a:pPr>
            <a:r>
              <a:rPr lang="en"/>
              <a:t>COunseling: CBT, PFA/crisis management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solidFill>
                <a:srgbClr val="FF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rgbClr val="FF0000"/>
                </a:solidFill>
              </a:rPr>
              <a:t>* take the last slide and do a study to see if these factors are there at schools. Do they have the same impressions? (If the SROs are done correctly they are like community police, people are less tense about them carrying a gun etc) </a:t>
            </a:r>
          </a:p>
          <a:p>
            <a:pPr lvl="0" rtl="0">
              <a:spcBef>
                <a:spcPts val="0"/>
              </a:spcBef>
              <a:buNone/>
            </a:pPr>
            <a:r>
              <a:rPr lang="en">
                <a:solidFill>
                  <a:srgbClr val="FF0000"/>
                </a:solidFill>
              </a:rPr>
              <a:t>* for next go round, which schools have some type of procedure where they want teachers to carry weapons. generate a profile of the schools that have teachers with weapons on campus. profile those schools with a school that doesnt have that policy. economics, demographics, etc. are there differences in school discipline, incidents of violence. </a:t>
            </a:r>
          </a:p>
          <a:p>
            <a:pPr>
              <a:spcBef>
                <a:spcPts val="0"/>
              </a:spcBef>
              <a:buNone/>
            </a:pPr>
            <a:r>
              <a:rPr lang="en"/>
              <a:t>* School personnel direct communication &gt; students trust them as a result; breaks the line between civilian and officer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000">
                <a:latin typeface="Trebuchet MS"/>
                <a:ea typeface="Trebuchet MS"/>
                <a:cs typeface="Trebuchet MS"/>
                <a:sym typeface="Trebuchet MS"/>
              </a:rPr>
              <a:t>Andrew Kehoe : wired local elementary school with dynamite, killing 32 children and seven adults</a:t>
            </a:r>
          </a:p>
          <a:p>
            <a:pPr lvl="0" rtl="0">
              <a:spcBef>
                <a:spcPts val="0"/>
              </a:spcBef>
              <a:buNone/>
            </a:pPr>
            <a:r>
              <a:rPr lang="en" sz="1000">
                <a:latin typeface="Trebuchet MS"/>
                <a:ea typeface="Trebuchet MS"/>
                <a:cs typeface="Trebuchet MS"/>
                <a:sym typeface="Trebuchet MS"/>
              </a:rPr>
              <a:t>Eric harris and Dylan Klebold: opened fire at Columbine HS, killing 13 people and injuring 21 others</a:t>
            </a:r>
          </a:p>
          <a:p>
            <a:pPr lvl="0" rtl="0">
              <a:spcBef>
                <a:spcPts val="0"/>
              </a:spcBef>
              <a:buNone/>
            </a:pPr>
            <a:r>
              <a:rPr lang="en" sz="1000">
                <a:latin typeface="Trebuchet MS"/>
                <a:ea typeface="Trebuchet MS"/>
                <a:cs typeface="Trebuchet MS"/>
                <a:sym typeface="Trebuchet MS"/>
              </a:rPr>
              <a:t>Seung-Hui Cho: Virgina Tech, killed 32 and wounded 17</a:t>
            </a:r>
          </a:p>
          <a:p>
            <a:pPr lvl="0" rtl="0">
              <a:spcBef>
                <a:spcPts val="0"/>
              </a:spcBef>
              <a:buNone/>
            </a:pPr>
            <a:r>
              <a:rPr lang="en" sz="1000">
                <a:latin typeface="Trebuchet MS"/>
                <a:ea typeface="Trebuchet MS"/>
                <a:cs typeface="Trebuchet MS"/>
                <a:sym typeface="Trebuchet MS"/>
              </a:rPr>
              <a:t>Adam Lanza: killed 20 students 6 adults at Sandy Hook Elementary</a:t>
            </a:r>
          </a:p>
          <a:p>
            <a:pPr lvl="0" rtl="0">
              <a:spcBef>
                <a:spcPts val="0"/>
              </a:spcBef>
              <a:buNone/>
            </a:pPr>
            <a:endParaRPr sz="1000">
              <a:solidFill>
                <a:schemeClr val="dk2"/>
              </a:solidFill>
              <a:latin typeface="Trebuchet MS"/>
              <a:ea typeface="Trebuchet MS"/>
              <a:cs typeface="Trebuchet MS"/>
              <a:sym typeface="Trebuchet MS"/>
            </a:endParaRPr>
          </a:p>
          <a:p>
            <a:pPr lvl="0" rtl="0">
              <a:spcBef>
                <a:spcPts val="0"/>
              </a:spcBef>
              <a:buClr>
                <a:srgbClr val="000000"/>
              </a:buClr>
              <a:buFont typeface="Arial"/>
              <a:buNone/>
            </a:pPr>
            <a:endParaRPr sz="1000">
              <a:solidFill>
                <a:srgbClr val="980000"/>
              </a:solidFill>
              <a:latin typeface="Trebuchet MS"/>
              <a:ea typeface="Trebuchet MS"/>
              <a:cs typeface="Trebuchet MS"/>
              <a:sym typeface="Trebuchet MS"/>
            </a:endParaRPr>
          </a:p>
          <a:p>
            <a:pPr lvl="0" rtl="0">
              <a:spcBef>
                <a:spcPts val="0"/>
              </a:spcBef>
              <a:buClr>
                <a:srgbClr val="000000"/>
              </a:buClr>
              <a:buSzPct val="110000"/>
              <a:buFont typeface="Arial"/>
              <a:buNone/>
            </a:pPr>
            <a:r>
              <a:rPr lang="en" sz="1000">
                <a:solidFill>
                  <a:srgbClr val="980000"/>
                </a:solidFill>
                <a:latin typeface="Trebuchet MS"/>
                <a:ea typeface="Trebuchet MS"/>
                <a:cs typeface="Trebuchet MS"/>
                <a:sym typeface="Trebuchet MS"/>
              </a:rPr>
              <a:t>Did these schools have SRO’s on campus at the time of shootings</a:t>
            </a:r>
          </a:p>
          <a:p>
            <a:pPr lvl="0" rtl="0">
              <a:spcBef>
                <a:spcPts val="0"/>
              </a:spcBef>
              <a:buNone/>
            </a:pPr>
            <a:r>
              <a:rPr lang="en" sz="1000">
                <a:solidFill>
                  <a:schemeClr val="dk2"/>
                </a:solidFill>
                <a:latin typeface="Trebuchet MS"/>
                <a:ea typeface="Trebuchet MS"/>
                <a:cs typeface="Trebuchet MS"/>
                <a:sym typeface="Trebuchet MS"/>
              </a:rPr>
              <a:t>Deputy Neil Gardner was an School Resource Officer who was armed at Columbine and attempted to stop Harris but was unsuccessful. The second officer was Deputy Paul Smoker, a motorcycle patrolman who was near the school writing a speeding ticket. When he heard a dispatch of a woman injured at the high school, he responded. He, too, fired at Harris but didn't stop him.</a:t>
            </a:r>
          </a:p>
          <a:p>
            <a:pPr lvl="0" rtl="0">
              <a:spcBef>
                <a:spcPts val="0"/>
              </a:spcBef>
              <a:buNone/>
            </a:pPr>
            <a:r>
              <a:rPr lang="en" sz="1000">
                <a:solidFill>
                  <a:schemeClr val="dk2"/>
                </a:solidFill>
                <a:latin typeface="Trebuchet MS"/>
                <a:ea typeface="Trebuchet MS"/>
                <a:cs typeface="Trebuchet MS"/>
                <a:sym typeface="Trebuchet MS"/>
              </a:rPr>
              <a:t>Sandy Hook Elementary had two SROs, Flynn &amp; Penna</a:t>
            </a:r>
          </a:p>
          <a:p>
            <a:pPr lvl="0" rtl="0">
              <a:spcBef>
                <a:spcPts val="0"/>
              </a:spcBef>
              <a:buNone/>
            </a:pPr>
            <a:endParaRPr sz="1000">
              <a:solidFill>
                <a:schemeClr val="dk2"/>
              </a:solidFill>
              <a:latin typeface="Trebuchet MS"/>
              <a:ea typeface="Trebuchet MS"/>
              <a:cs typeface="Trebuchet MS"/>
              <a:sym typeface="Trebuchet MS"/>
            </a:endParaRPr>
          </a:p>
          <a:p>
            <a:pPr lvl="0" rtl="0">
              <a:spcBef>
                <a:spcPts val="0"/>
              </a:spcBef>
              <a:buNone/>
            </a:pPr>
            <a:r>
              <a:rPr lang="en" sz="1000">
                <a:solidFill>
                  <a:schemeClr val="dk2"/>
                </a:solidFill>
                <a:latin typeface="Trebuchet MS"/>
                <a:ea typeface="Trebuchet MS"/>
                <a:cs typeface="Trebuchet MS"/>
                <a:sym typeface="Trebuchet MS"/>
              </a:rPr>
              <a:t>This happens on an international level- mall shootings in Kenya, Islamic terrorists recently killed 50 students in a Nigerian school</a:t>
            </a:r>
          </a:p>
          <a:p>
            <a:pPr lvl="0" rtl="0">
              <a:spcBef>
                <a:spcPts val="0"/>
              </a:spcBef>
              <a:buNone/>
            </a:pPr>
            <a:endParaRPr sz="1000">
              <a:solidFill>
                <a:srgbClr val="980000"/>
              </a:solidFill>
              <a:latin typeface="Trebuchet MS"/>
              <a:ea typeface="Trebuchet MS"/>
              <a:cs typeface="Trebuchet MS"/>
              <a:sym typeface="Trebuchet MS"/>
            </a:endParaRPr>
          </a:p>
          <a:p>
            <a:pPr>
              <a:spcBef>
                <a:spcPts val="0"/>
              </a:spcBef>
              <a:buNone/>
            </a:pPr>
            <a:endParaRPr sz="1000">
              <a:solidFill>
                <a:srgbClr val="980000"/>
              </a:solidFill>
              <a:latin typeface="Trebuchet MS"/>
              <a:ea typeface="Trebuchet MS"/>
              <a:cs typeface="Trebuchet MS"/>
              <a:sym typeface="Trebuchet M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t>Clarksville HS in Arkansas decided to arm more than 20 teachers and administrators with 9 mm handguns.  They have liberal gun laws that allow licensed security guards to carry weapons on campus.  After undergoing 53 hours of training, these teachers and staff are considered guards-some parents really questions the safety of this policy, however</a:t>
            </a:r>
          </a:p>
          <a:p>
            <a:pPr lvl="0" rtl="0">
              <a:spcBef>
                <a:spcPts val="0"/>
              </a:spcBef>
              <a:buNone/>
            </a:pPr>
            <a:endParaRPr>
              <a:solidFill>
                <a:srgbClr val="980000"/>
              </a:solidFill>
            </a:endParaRPr>
          </a:p>
          <a:p>
            <a:pPr lvl="0" rtl="0">
              <a:spcBef>
                <a:spcPts val="0"/>
              </a:spcBef>
              <a:buNone/>
            </a:pPr>
            <a:r>
              <a:rPr lang="en">
                <a:solidFill>
                  <a:srgbClr val="980000"/>
                </a:solidFill>
              </a:rPr>
              <a:t>Safety Plans for schools </a:t>
            </a:r>
          </a:p>
          <a:p>
            <a:pPr lvl="0" rtl="0">
              <a:spcBef>
                <a:spcPts val="0"/>
              </a:spcBef>
              <a:buNone/>
            </a:pPr>
            <a:r>
              <a:rPr lang="en" sz="1200">
                <a:solidFill>
                  <a:srgbClr val="333333"/>
                </a:solidFill>
              </a:rPr>
              <a:t>According to the Center for Problem-Oriented Policing, effective school safety plans are holistic.  They should include all the items listed above from crime prevention to assessment to education and training, police data, student, school staff, and parent surveys, community crime and violence data, evacuation plans for each room in the school, knowledge of school layout, class schedules, and specific age groups of the children</a:t>
            </a:r>
          </a:p>
          <a:p>
            <a:pPr lvl="0" rtl="0">
              <a:spcBef>
                <a:spcPts val="0"/>
              </a:spcBef>
              <a:buNone/>
            </a:pPr>
            <a:r>
              <a:rPr lang="en">
                <a:solidFill>
                  <a:srgbClr val="980000"/>
                </a:solidFill>
              </a:rPr>
              <a:t>People questions: How valuable are school police?  Are they worth the tax money?</a:t>
            </a:r>
          </a:p>
          <a:p>
            <a:pPr>
              <a:spcBef>
                <a:spcPts val="0"/>
              </a:spcBef>
              <a:buNone/>
            </a:pPr>
            <a:r>
              <a:rPr lang="en">
                <a:solidFill>
                  <a:srgbClr val="980000"/>
                </a:solidFill>
              </a:rPr>
              <a:t>How do we prevent tragedies like this from occurring again?  This especially brings attention to gun violence and the mental health field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solidFill>
                  <a:srgbClr val="333333"/>
                </a:solidFill>
              </a:rPr>
              <a:t>The SROs who are trained through NASRO, have three main responsibilities as they provide protection within schools.  These responsibilities include roles as a teacher, counselor, and law enforcement officer.</a:t>
            </a:r>
          </a:p>
          <a:p>
            <a:pPr lvl="0" rtl="0">
              <a:spcBef>
                <a:spcPts val="0"/>
              </a:spcBef>
              <a:buNone/>
            </a:pPr>
            <a:endParaRPr sz="1200">
              <a:solidFill>
                <a:srgbClr val="333333"/>
              </a:solidFill>
            </a:endParaRPr>
          </a:p>
          <a:p>
            <a:pPr>
              <a:spcBef>
                <a:spcPts val="0"/>
              </a:spcBef>
              <a:buNone/>
            </a:pPr>
            <a:r>
              <a:rPr lang="en" sz="1200">
                <a:solidFill>
                  <a:srgbClr val="333333"/>
                </a:solidFill>
              </a:rPr>
              <a:t>Tasks range from: Training students to decrease violence/bullying, to safety planning/knowing the layout of the school, to crisis prevention and protection of students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rgbClr val="980000"/>
                </a:solidFill>
              </a:rPr>
              <a:t>For schools that have SRO’s on campus, what is the difference in response time between police that have to be called in an emergency and when officers (SRO’s) are on campus</a:t>
            </a:r>
            <a:r>
              <a:rPr lang="en"/>
              <a:t> </a:t>
            </a:r>
          </a:p>
          <a:p>
            <a:pPr lvl="0" rtl="0">
              <a:spcBef>
                <a:spcPts val="0"/>
              </a:spcBef>
              <a:buNone/>
            </a:pPr>
            <a:endParaRPr/>
          </a:p>
          <a:p>
            <a:pPr lvl="0" rtl="0">
              <a:lnSpc>
                <a:spcPct val="100000"/>
              </a:lnSpc>
              <a:spcBef>
                <a:spcPts val="0"/>
              </a:spcBef>
              <a:buClr>
                <a:srgbClr val="000000"/>
              </a:buClr>
              <a:buSzPct val="91666"/>
              <a:buFont typeface="Arial"/>
              <a:buNone/>
            </a:pPr>
            <a:r>
              <a:rPr lang="en" sz="1200">
                <a:solidFill>
                  <a:srgbClr val="333333"/>
                </a:solidFill>
              </a:rPr>
              <a:t>“The killings, Penna and Flynn said, made the Newtown Police Department respect School Resource Officers. Before that, they felt isolated, because they usually worked out of the schools, and not the police headquarters, we're viewed as not essential” (Resmovits, 2013).</a:t>
            </a:r>
          </a:p>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200">
                <a:solidFill>
                  <a:srgbClr val="333333"/>
                </a:solidFill>
              </a:rPr>
              <a:t>The goal of NASRO and SRO programs is to provide safe learning environments in our nation’s schools, provide valuable resources to school staff, foster a positive relationship with our nation’s youth, and develop strategies to resolve problems affecting our youth with the goal of protecting every child so they can reach their fullest potential.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b="1" i="1" u="sng"/>
              <a:t>Memorandum of Understanding</a:t>
            </a:r>
            <a:r>
              <a:rPr lang="en"/>
              <a:t> is set in place between the school and local law enforcement for procedural purposes. with this understanding procedures can be established that will be followed accordingly when an incident takes place in the school district. this understanding assures both parties that the school administration will know the exact plan and tactics that will be utilized by the law enforcement personnel. school administration must be aware of the tactics that law enforcement plans to sue so that they do not get in the way of the operation, but rather increasing their chances to carry it out.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algn="l" rtl="0">
              <a:spcBef>
                <a:spcPts val="0"/>
              </a:spcBef>
              <a:buClr>
                <a:schemeClr val="dk2"/>
              </a:buClr>
              <a:buSzPct val="100000"/>
              <a:buFont typeface="Arial"/>
              <a:buChar char="●"/>
              <a:defRPr sz="3200">
                <a:solidFill>
                  <a:schemeClr val="dk2"/>
                </a:solidFill>
                <a:latin typeface="Trebuchet MS"/>
                <a:ea typeface="Trebuchet MS"/>
                <a:cs typeface="Trebuchet MS"/>
                <a:sym typeface="Trebuchet MS"/>
              </a:defRPr>
            </a:lvl1pPr>
            <a:lvl2pPr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algn="l" rtl="0">
              <a:spcBef>
                <a:spcPts val="400"/>
              </a:spcBef>
              <a:buClr>
                <a:schemeClr val="dk2"/>
              </a:buClr>
              <a:buSzPct val="100000"/>
              <a:buFont typeface="Arial"/>
              <a:buChar char="●"/>
              <a:defRPr sz="2000">
                <a:solidFill>
                  <a:schemeClr val="dk2"/>
                </a:solidFill>
                <a:latin typeface="Trebuchet MS"/>
                <a:ea typeface="Trebuchet MS"/>
                <a:cs typeface="Trebuchet MS"/>
                <a:sym typeface="Trebuchet MS"/>
              </a:defRPr>
            </a:lvl4pPr>
            <a:lvl5pPr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algn="l" rtl="0">
              <a:spcBef>
                <a:spcPts val="400"/>
              </a:spcBef>
              <a:buClr>
                <a:schemeClr val="dk2"/>
              </a:buClr>
              <a:buSzPct val="100000"/>
              <a:buFont typeface="Arial"/>
              <a:buChar char="●"/>
              <a:defRPr sz="2000">
                <a:solidFill>
                  <a:schemeClr val="dk2"/>
                </a:solidFill>
                <a:latin typeface="Trebuchet MS"/>
                <a:ea typeface="Trebuchet MS"/>
                <a:cs typeface="Trebuchet MS"/>
                <a:sym typeface="Trebuchet MS"/>
              </a:defRPr>
            </a:lvl7pPr>
            <a:lvl8pPr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spcBef>
                <a:spcPts val="0"/>
              </a:spcBef>
              <a:buNone/>
              <a:defRPr sz="2800"/>
            </a:lvl1pPr>
            <a:lvl2pPr rtl="0">
              <a:spcBef>
                <a:spcPts val="0"/>
              </a:spcBef>
              <a:buNone/>
              <a:defRPr sz="2400"/>
            </a:lvl2pPr>
            <a:lvl3pPr rtl="0">
              <a:spcBef>
                <a:spcPts val="0"/>
              </a:spcBef>
              <a:buNone/>
              <a:defRPr sz="2000"/>
            </a:lvl3pPr>
            <a:lvl4pPr rtl="0">
              <a:spcBef>
                <a:spcPts val="0"/>
              </a:spcBef>
              <a:buNone/>
              <a:defRPr sz="1800"/>
            </a:lvl4pPr>
            <a:lvl5pPr rtl="0">
              <a:spcBef>
                <a:spcPts val="0"/>
              </a:spcBef>
              <a:buNone/>
              <a:defRPr sz="1800"/>
            </a:lvl5pPr>
            <a:lvl6pPr rtl="0">
              <a:spcBef>
                <a:spcPts val="0"/>
              </a:spcBef>
              <a:buNone/>
              <a:defRPr sz="1800"/>
            </a:lvl6pPr>
            <a:lvl7pPr rtl="0">
              <a:spcBef>
                <a:spcPts val="0"/>
              </a:spcBef>
              <a:buNone/>
              <a:defRPr sz="1800"/>
            </a:lvl7pPr>
            <a:lvl8pPr rtl="0">
              <a:spcBef>
                <a:spcPts val="0"/>
              </a:spcBef>
              <a:buNone/>
              <a:defRPr sz="1800"/>
            </a:lvl8pPr>
            <a:lvl9pPr rtl="0">
              <a:spcBef>
                <a:spcPts val="0"/>
              </a:spcBef>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spcBef>
                <a:spcPts val="0"/>
              </a:spcBef>
              <a:buNone/>
              <a:defRPr sz="2800"/>
            </a:lvl1pPr>
            <a:lvl2pPr rtl="0">
              <a:spcBef>
                <a:spcPts val="0"/>
              </a:spcBef>
              <a:buNone/>
              <a:defRPr sz="2400"/>
            </a:lvl2pPr>
            <a:lvl3pPr rtl="0">
              <a:spcBef>
                <a:spcPts val="0"/>
              </a:spcBef>
              <a:buNone/>
              <a:defRPr sz="2000"/>
            </a:lvl3pPr>
            <a:lvl4pPr rtl="0">
              <a:spcBef>
                <a:spcPts val="0"/>
              </a:spcBef>
              <a:buNone/>
              <a:defRPr sz="1800"/>
            </a:lvl4pPr>
            <a:lvl5pPr rtl="0">
              <a:spcBef>
                <a:spcPts val="0"/>
              </a:spcBef>
              <a:buNone/>
              <a:defRPr sz="1800"/>
            </a:lvl5pPr>
            <a:lvl6pPr rtl="0">
              <a:spcBef>
                <a:spcPts val="0"/>
              </a:spcBef>
              <a:buNone/>
              <a:defRPr sz="1800"/>
            </a:lvl6pPr>
            <a:lvl7pPr rtl="0">
              <a:spcBef>
                <a:spcPts val="0"/>
              </a:spcBef>
              <a:buNone/>
              <a:defRPr sz="1800"/>
            </a:lvl7pPr>
            <a:lvl8pPr rtl="0">
              <a:spcBef>
                <a:spcPts val="0"/>
              </a:spcBef>
              <a:buNone/>
              <a:defRPr sz="1800"/>
            </a:lvl8pPr>
            <a:lvl9pPr rtl="0">
              <a:spcBef>
                <a:spcPts val="0"/>
              </a:spcBef>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108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algn="ctr" rtl="0">
              <a:spcBef>
                <a:spcPts val="0"/>
              </a:spcBef>
              <a:buSzPct val="100000"/>
              <a:buFont typeface="Trebuchet MS"/>
              <a:buNone/>
              <a:defRPr sz="2400"/>
            </a:lvl1pPr>
            <a:lvl2pPr algn="ctr" rtl="0">
              <a:spcBef>
                <a:spcPts val="0"/>
              </a:spcBef>
              <a:buSzPct val="100000"/>
              <a:buFont typeface="Trebuchet MS"/>
              <a:buNone/>
              <a:defRPr sz="2400"/>
            </a:lvl2pPr>
            <a:lvl3pPr algn="ctr" rtl="0">
              <a:spcBef>
                <a:spcPts val="0"/>
              </a:spcBef>
              <a:buSzPct val="100000"/>
              <a:buFont typeface="Trebuchet MS"/>
              <a:buNone/>
              <a:defRPr sz="2400"/>
            </a:lvl3pPr>
            <a:lvl4pPr algn="ctr" rtl="0">
              <a:spcBef>
                <a:spcPts val="0"/>
              </a:spcBef>
              <a:buSzPct val="100000"/>
              <a:buFont typeface="Trebuchet MS"/>
              <a:buNone/>
              <a:defRPr sz="2400"/>
            </a:lvl4pPr>
            <a:lvl5pPr algn="ctr" rtl="0">
              <a:spcBef>
                <a:spcPts val="0"/>
              </a:spcBef>
              <a:buSzPct val="100000"/>
              <a:buFont typeface="Trebuchet MS"/>
              <a:buNone/>
              <a:defRPr sz="2400"/>
            </a:lvl5pPr>
            <a:lvl6pPr algn="ctr" rtl="0">
              <a:spcBef>
                <a:spcPts val="0"/>
              </a:spcBef>
              <a:buSzPct val="100000"/>
              <a:buFont typeface="Trebuchet MS"/>
              <a:buNone/>
              <a:defRPr sz="2400"/>
            </a:lvl6pPr>
            <a:lvl7pPr algn="ctr" rtl="0">
              <a:spcBef>
                <a:spcPts val="0"/>
              </a:spcBef>
              <a:buSzPct val="100000"/>
              <a:buFont typeface="Trebuchet MS"/>
              <a:buNone/>
              <a:defRPr sz="2400"/>
            </a:lvl7pPr>
            <a:lvl8pPr algn="ctr" rtl="0">
              <a:spcBef>
                <a:spcPts val="0"/>
              </a:spcBef>
              <a:buSzPct val="100000"/>
              <a:buFont typeface="Trebuchet MS"/>
              <a:buNone/>
              <a:defRPr sz="2400"/>
            </a:lvl8pPr>
            <a:lvl9pPr algn="ctr" rtl="0">
              <a:spcBef>
                <a:spcPts val="0"/>
              </a:spcBef>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s-E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4E53C1A-0318-4436-9187-7E9DFC12BDF3}"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algn="l" rtl="0">
              <a:spcBef>
                <a:spcPts val="0"/>
              </a:spcBef>
              <a:buClr>
                <a:schemeClr val="dk2"/>
              </a:buClr>
              <a:buSzPct val="100000"/>
              <a:buFont typeface="Arial"/>
              <a:buChar char="●"/>
              <a:defRPr sz="3200" b="0" i="0" u="none" strike="noStrike" cap="none" baseline="0">
                <a:solidFill>
                  <a:schemeClr val="dk2"/>
                </a:solidFill>
                <a:latin typeface="Trebuchet MS"/>
                <a:ea typeface="Trebuchet MS"/>
                <a:cs typeface="Trebuchet MS"/>
                <a:sym typeface="Trebuchet MS"/>
              </a:defRPr>
            </a:lvl1pPr>
            <a:lvl2pPr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algn="l" rtl="0">
              <a:spcBef>
                <a:spcPts val="400"/>
              </a:spcBef>
              <a:buClr>
                <a:schemeClr val="dk2"/>
              </a:buClr>
              <a:buSzPct val="100000"/>
              <a:buFont typeface="Arial"/>
              <a:buChar char="●"/>
              <a:defRPr sz="2000" b="0" i="0" u="none" strike="noStrike" cap="none" baseline="0">
                <a:solidFill>
                  <a:schemeClr val="dk2"/>
                </a:solidFill>
                <a:latin typeface="Trebuchet MS"/>
                <a:ea typeface="Trebuchet MS"/>
                <a:cs typeface="Trebuchet MS"/>
                <a:sym typeface="Trebuchet MS"/>
              </a:defRPr>
            </a:lvl4pPr>
            <a:lvl5pPr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algn="l" rtl="0">
              <a:spcBef>
                <a:spcPts val="400"/>
              </a:spcBef>
              <a:buClr>
                <a:schemeClr val="dk2"/>
              </a:buClr>
              <a:buSzPct val="100000"/>
              <a:buFont typeface="Arial"/>
              <a:buChar char="●"/>
              <a:defRPr sz="2000" b="0" i="0" u="none" strike="noStrike" cap="none" baseline="0">
                <a:solidFill>
                  <a:schemeClr val="dk2"/>
                </a:solidFill>
                <a:latin typeface="Trebuchet MS"/>
                <a:ea typeface="Trebuchet MS"/>
                <a:cs typeface="Trebuchet MS"/>
                <a:sym typeface="Trebuchet MS"/>
              </a:defRPr>
            </a:lvl7pPr>
            <a:lvl8pPr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7.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oxnews.com/us/2013/07/30/arkansas-school-district-arming-more-than-20-teachers-staf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nytimes.com/2013/08/02/opinion/the-slow-motion-"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asro.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huffingtonpost.com/2013/07/16/newtown-school-police_n_3601282.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stepenskya@sandiego.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afessler@sandiego.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acolumbinesite.com/sounds/911.wa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218488" cy="49244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55025" y="1724940"/>
            <a:ext cx="8229600" cy="4840199"/>
          </a:xfrm>
          <a:prstGeom prst="rect">
            <a:avLst/>
          </a:prstGeom>
        </p:spPr>
        <p:txBody>
          <a:bodyPr lIns="91425" tIns="91425" rIns="91425" bIns="91425" anchor="t" anchorCtr="0">
            <a:noAutofit/>
          </a:bodyPr>
          <a:lstStyle/>
          <a:p>
            <a:pPr marL="457200" lvl="0" indent="-393700" rtl="0">
              <a:spcBef>
                <a:spcPts val="0"/>
              </a:spcBef>
              <a:buClr>
                <a:schemeClr val="dk2"/>
              </a:buClr>
              <a:buSzPct val="100000"/>
              <a:buFont typeface="Trebuchet MS"/>
              <a:buChar char="●"/>
            </a:pPr>
            <a:r>
              <a:rPr lang="en" sz="2600"/>
              <a:t>Prevent, prepare, respond</a:t>
            </a:r>
          </a:p>
          <a:p>
            <a:pPr marL="914400" lvl="1" indent="-412750" rtl="0">
              <a:spcBef>
                <a:spcPts val="0"/>
              </a:spcBef>
              <a:buClr>
                <a:schemeClr val="dk2"/>
              </a:buClr>
              <a:buSzPct val="131818"/>
              <a:buFont typeface="Trebuchet MS"/>
              <a:buChar char="○"/>
            </a:pPr>
            <a:r>
              <a:rPr lang="en" sz="2200"/>
              <a:t>Schools and organizations must come together to determine the plans of action.</a:t>
            </a:r>
          </a:p>
          <a:p>
            <a:pPr marL="457200" lvl="0" indent="0" rtl="0">
              <a:spcBef>
                <a:spcPts val="0"/>
              </a:spcBef>
              <a:buNone/>
            </a:pPr>
            <a:endParaRPr sz="1000"/>
          </a:p>
          <a:p>
            <a:pPr marL="457200" lvl="0" indent="-393700" rtl="0">
              <a:spcBef>
                <a:spcPts val="0"/>
              </a:spcBef>
              <a:buClr>
                <a:schemeClr val="dk2"/>
              </a:buClr>
              <a:buSzPct val="100000"/>
              <a:buFont typeface="Trebuchet MS"/>
              <a:buChar char="●"/>
            </a:pPr>
            <a:r>
              <a:rPr lang="en" sz="2600"/>
              <a:t>Schools and law enforcement must work together to develop realistic safety plans</a:t>
            </a:r>
          </a:p>
          <a:p>
            <a:pPr marL="0" lvl="0" indent="0" rtl="0">
              <a:spcBef>
                <a:spcPts val="0"/>
              </a:spcBef>
              <a:buNone/>
            </a:pPr>
            <a:endParaRPr sz="1000"/>
          </a:p>
          <a:p>
            <a:pPr marL="457200" lvl="0" indent="-393700" rtl="0">
              <a:spcBef>
                <a:spcPts val="0"/>
              </a:spcBef>
              <a:buClr>
                <a:schemeClr val="dk2"/>
              </a:buClr>
              <a:buSzPct val="100000"/>
              <a:buFont typeface="Trebuchet MS"/>
              <a:buChar char="●"/>
            </a:pPr>
            <a:r>
              <a:rPr lang="en" sz="2600"/>
              <a:t>School Resource Officer (SRO)</a:t>
            </a:r>
          </a:p>
          <a:p>
            <a:pPr marL="914400" lvl="1" indent="-368300" rtl="0">
              <a:spcBef>
                <a:spcPts val="0"/>
              </a:spcBef>
              <a:buClr>
                <a:schemeClr val="dk2"/>
              </a:buClr>
              <a:buSzPct val="100000"/>
              <a:buFont typeface="Trebuchet MS"/>
              <a:buChar char="○"/>
            </a:pPr>
            <a:r>
              <a:rPr lang="en" sz="2200"/>
              <a:t>Must collaborate with the first response team</a:t>
            </a:r>
          </a:p>
          <a:p>
            <a:pPr marL="457200" lvl="0" indent="0" rtl="0">
              <a:spcBef>
                <a:spcPts val="0"/>
              </a:spcBef>
              <a:buNone/>
            </a:pPr>
            <a:endParaRPr sz="1200"/>
          </a:p>
          <a:p>
            <a:pPr marL="457200" lvl="0" indent="-393700" rtl="0">
              <a:spcBef>
                <a:spcPts val="0"/>
              </a:spcBef>
              <a:buClr>
                <a:schemeClr val="dk2"/>
              </a:buClr>
              <a:buSzPct val="100000"/>
              <a:buFont typeface="Trebuchet MS"/>
              <a:buChar char="●"/>
            </a:pPr>
            <a:r>
              <a:rPr lang="en" sz="2600"/>
              <a:t>Utilize available tools and technology</a:t>
            </a:r>
          </a:p>
          <a:p>
            <a:pPr lvl="0" rtl="0">
              <a:spcBef>
                <a:spcPts val="0"/>
              </a:spcBef>
              <a:buNone/>
            </a:pPr>
            <a:endParaRPr sz="2600"/>
          </a:p>
        </p:txBody>
      </p:sp>
      <p:sp>
        <p:nvSpPr>
          <p:cNvPr id="84" name="Shape 84"/>
          <p:cNvSpPr txBox="1">
            <a:spLocks noGrp="1"/>
          </p:cNvSpPr>
          <p:nvPr>
            <p:ph type="title"/>
          </p:nvPr>
        </p:nvSpPr>
        <p:spPr>
          <a:xfrm>
            <a:off x="325300" y="93312"/>
            <a:ext cx="8229600" cy="1325700"/>
          </a:xfrm>
          <a:prstGeom prst="rect">
            <a:avLst/>
          </a:prstGeom>
        </p:spPr>
        <p:txBody>
          <a:bodyPr lIns="91425" tIns="91425" rIns="91425" bIns="91425" anchor="b" anchorCtr="0">
            <a:noAutofit/>
          </a:bodyPr>
          <a:lstStyle/>
          <a:p>
            <a:pPr algn="ctr">
              <a:spcBef>
                <a:spcPts val="0"/>
              </a:spcBef>
              <a:buNone/>
            </a:pPr>
            <a:r>
              <a:rPr lang="en"/>
              <a:t>Safety Plan: How to Prepare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552600" y="1137600"/>
            <a:ext cx="8591400" cy="5582700"/>
          </a:xfrm>
          <a:prstGeom prst="rect">
            <a:avLst/>
          </a:prstGeom>
        </p:spPr>
        <p:txBody>
          <a:bodyPr lIns="91425" tIns="91425" rIns="91425" bIns="91425" anchor="t" anchorCtr="0">
            <a:noAutofit/>
          </a:bodyPr>
          <a:lstStyle/>
          <a:p>
            <a:pPr marL="457200" lvl="0" indent="-368300" rtl="0">
              <a:spcBef>
                <a:spcPts val="0"/>
              </a:spcBef>
              <a:buClr>
                <a:schemeClr val="dk2"/>
              </a:buClr>
              <a:buSzPct val="100000"/>
              <a:buFont typeface="Trebuchet MS"/>
              <a:buChar char="●"/>
            </a:pPr>
            <a:r>
              <a:rPr lang="en" sz="2200"/>
              <a:t>Joint effort of school staff and corresponding Law Enforcement</a:t>
            </a:r>
          </a:p>
          <a:p>
            <a:pPr lvl="0" rtl="0">
              <a:spcBef>
                <a:spcPts val="0"/>
              </a:spcBef>
              <a:buNone/>
            </a:pPr>
            <a:endParaRPr sz="1200"/>
          </a:p>
          <a:p>
            <a:pPr marL="457200" lvl="0" indent="-368300" rtl="0">
              <a:spcBef>
                <a:spcPts val="0"/>
              </a:spcBef>
              <a:buClr>
                <a:schemeClr val="dk2"/>
              </a:buClr>
              <a:buSzPct val="100000"/>
              <a:buFont typeface="Trebuchet MS"/>
              <a:buChar char="●"/>
            </a:pPr>
            <a:r>
              <a:rPr lang="en" sz="2200" u="sng"/>
              <a:t>Rapid Response System</a:t>
            </a:r>
            <a:r>
              <a:rPr lang="en" sz="2200"/>
              <a:t>: Creates a web-based tool with photos and video of the school</a:t>
            </a:r>
          </a:p>
          <a:p>
            <a:pPr marL="457200" lvl="0" indent="0" rtl="0">
              <a:spcBef>
                <a:spcPts val="0"/>
              </a:spcBef>
              <a:buClr>
                <a:srgbClr val="000000"/>
              </a:buClr>
              <a:buFont typeface="Arial"/>
              <a:buNone/>
            </a:pPr>
            <a:endParaRPr sz="1200"/>
          </a:p>
          <a:p>
            <a:pPr marL="457200" lvl="0" indent="-368300" rtl="0">
              <a:spcBef>
                <a:spcPts val="0"/>
              </a:spcBef>
              <a:buClr>
                <a:schemeClr val="dk2"/>
              </a:buClr>
              <a:buSzPct val="100000"/>
              <a:buFont typeface="Trebuchet MS"/>
              <a:buChar char="●"/>
            </a:pPr>
            <a:r>
              <a:rPr lang="en" sz="2200"/>
              <a:t>Immediate lockdown </a:t>
            </a:r>
          </a:p>
          <a:p>
            <a:pPr marL="914400" lvl="1" indent="-330200" rtl="0">
              <a:spcBef>
                <a:spcPts val="0"/>
              </a:spcBef>
              <a:buClr>
                <a:schemeClr val="dk2"/>
              </a:buClr>
              <a:buSzPct val="100000"/>
              <a:buFont typeface="Trebuchet MS"/>
              <a:buChar char="○"/>
            </a:pPr>
            <a:r>
              <a:rPr lang="en" sz="1600" i="1"/>
              <a:t>Color Card System</a:t>
            </a:r>
          </a:p>
          <a:p>
            <a:pPr marL="914400" lvl="1" indent="-330200" rtl="0">
              <a:spcBef>
                <a:spcPts val="0"/>
              </a:spcBef>
              <a:buClr>
                <a:schemeClr val="dk2"/>
              </a:buClr>
              <a:buSzPct val="100000"/>
              <a:buFont typeface="Trebuchet MS"/>
              <a:buChar char="○"/>
            </a:pPr>
            <a:r>
              <a:rPr lang="en" sz="1600" i="1"/>
              <a:t>Crisis Response Box</a:t>
            </a:r>
          </a:p>
          <a:p>
            <a:pPr marL="457200" lvl="0" indent="0" rtl="0">
              <a:spcBef>
                <a:spcPts val="0"/>
              </a:spcBef>
              <a:buNone/>
            </a:pPr>
            <a:endParaRPr sz="1000" i="1"/>
          </a:p>
          <a:p>
            <a:pPr marL="457200" lvl="0" indent="0" rtl="0">
              <a:spcBef>
                <a:spcPts val="0"/>
              </a:spcBef>
              <a:buNone/>
            </a:pPr>
            <a:r>
              <a:rPr lang="en" sz="1600" b="1"/>
              <a:t>“(Will result in) less targets for the shooter(s), reduce confusion for arriving officers, help contain the situation, and minimize the chance of an accidental shooting by responding officers,” (Williams).</a:t>
            </a:r>
          </a:p>
          <a:p>
            <a:pPr marL="457200" lvl="0" indent="0" rtl="0">
              <a:spcBef>
                <a:spcPts val="0"/>
              </a:spcBef>
              <a:buClr>
                <a:srgbClr val="000000"/>
              </a:buClr>
              <a:buFont typeface="Arial"/>
              <a:buNone/>
            </a:pPr>
            <a:endParaRPr sz="1000" b="1"/>
          </a:p>
          <a:p>
            <a:pPr marL="457200" lvl="0" indent="-368300" rtl="0">
              <a:spcBef>
                <a:spcPts val="0"/>
              </a:spcBef>
              <a:buClr>
                <a:schemeClr val="dk2"/>
              </a:buClr>
              <a:buSzPct val="100000"/>
              <a:buFont typeface="Trebuchet MS"/>
              <a:buChar char="●"/>
            </a:pPr>
            <a:r>
              <a:rPr lang="en" sz="2200"/>
              <a:t>Pre-determined safety sites off campus</a:t>
            </a:r>
          </a:p>
          <a:p>
            <a:pPr lvl="0" rtl="0">
              <a:spcBef>
                <a:spcPts val="0"/>
              </a:spcBef>
              <a:buNone/>
            </a:pPr>
            <a:endParaRPr sz="1000"/>
          </a:p>
          <a:p>
            <a:pPr marL="457200" lvl="0" indent="-368300" rtl="0">
              <a:spcBef>
                <a:spcPts val="0"/>
              </a:spcBef>
              <a:buClr>
                <a:schemeClr val="dk2"/>
              </a:buClr>
              <a:buSzPct val="100000"/>
              <a:buFont typeface="Trebuchet MS"/>
              <a:buChar char="●"/>
            </a:pPr>
            <a:r>
              <a:rPr lang="en" sz="2200" i="1"/>
              <a:t>Memorandum of Understanding</a:t>
            </a:r>
          </a:p>
          <a:p>
            <a:pPr marL="914400" lvl="1" indent="-330200" rtl="0">
              <a:spcBef>
                <a:spcPts val="0"/>
              </a:spcBef>
              <a:buClr>
                <a:schemeClr val="dk2"/>
              </a:buClr>
              <a:buSzPct val="100000"/>
              <a:buFont typeface="Trebuchet MS"/>
              <a:buChar char="○"/>
            </a:pPr>
            <a:r>
              <a:rPr lang="en" sz="1600"/>
              <a:t>Between the school and local law enforcement for procedural purposes</a:t>
            </a:r>
          </a:p>
          <a:p>
            <a:pPr marL="914400" lvl="1" indent="-330200" rtl="0">
              <a:spcBef>
                <a:spcPts val="0"/>
              </a:spcBef>
              <a:buClr>
                <a:schemeClr val="dk2"/>
              </a:buClr>
              <a:buSzPct val="100000"/>
              <a:buFont typeface="Trebuchet MS"/>
              <a:buChar char="○"/>
            </a:pPr>
            <a:r>
              <a:rPr lang="en" sz="1600"/>
              <a:t>Assures both parties understand the exact plan and tactics </a:t>
            </a:r>
          </a:p>
          <a:p>
            <a:pPr marL="914400" lvl="1" indent="-330200" rtl="0">
              <a:spcBef>
                <a:spcPts val="0"/>
              </a:spcBef>
              <a:buClr>
                <a:schemeClr val="dk2"/>
              </a:buClr>
              <a:buSzPct val="100000"/>
              <a:buFont typeface="Trebuchet MS"/>
              <a:buChar char="○"/>
            </a:pPr>
            <a:r>
              <a:rPr lang="en" sz="1600"/>
              <a:t>Increases chances that plan will be carried out</a:t>
            </a:r>
          </a:p>
          <a:p>
            <a:pPr marL="457200" lvl="0" indent="0" rtl="0">
              <a:spcBef>
                <a:spcPts val="0"/>
              </a:spcBef>
              <a:buNone/>
            </a:pPr>
            <a:endParaRPr sz="1000"/>
          </a:p>
          <a:p>
            <a:pPr marL="457200" lvl="0" indent="-368300" rtl="0">
              <a:spcBef>
                <a:spcPts val="0"/>
              </a:spcBef>
              <a:buClr>
                <a:schemeClr val="dk2"/>
              </a:buClr>
              <a:buSzPct val="100000"/>
              <a:buFont typeface="Trebuchet MS"/>
              <a:buChar char="●"/>
            </a:pPr>
            <a:r>
              <a:rPr lang="en" sz="2200"/>
              <a:t>Do not try to “be a hero”</a:t>
            </a:r>
          </a:p>
          <a:p>
            <a:pPr marL="0" lvl="0" indent="0" rtl="0">
              <a:spcBef>
                <a:spcPts val="0"/>
              </a:spcBef>
              <a:buNone/>
            </a:pPr>
            <a:endParaRPr sz="1200" b="1" u="sng">
              <a:solidFill>
                <a:srgbClr val="00FFFF"/>
              </a:solidFill>
            </a:endParaRPr>
          </a:p>
        </p:txBody>
      </p:sp>
      <p:sp>
        <p:nvSpPr>
          <p:cNvPr id="90" name="Shape 90"/>
          <p:cNvSpPr txBox="1">
            <a:spLocks noGrp="1"/>
          </p:cNvSpPr>
          <p:nvPr>
            <p:ph type="title"/>
          </p:nvPr>
        </p:nvSpPr>
        <p:spPr>
          <a:xfrm>
            <a:off x="125950" y="-342762"/>
            <a:ext cx="8229600" cy="1325700"/>
          </a:xfrm>
          <a:prstGeom prst="rect">
            <a:avLst/>
          </a:prstGeom>
        </p:spPr>
        <p:txBody>
          <a:bodyPr lIns="91425" tIns="91425" rIns="91425" bIns="91425" anchor="b" anchorCtr="0">
            <a:noAutofit/>
          </a:bodyPr>
          <a:lstStyle/>
          <a:p>
            <a:pPr algn="ctr">
              <a:spcBef>
                <a:spcPts val="0"/>
              </a:spcBef>
              <a:buNone/>
            </a:pPr>
            <a:r>
              <a:rPr lang="en"/>
              <a:t>Training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720975" y="1741415"/>
            <a:ext cx="8229600" cy="4840199"/>
          </a:xfrm>
          <a:prstGeom prst="rect">
            <a:avLst/>
          </a:prstGeom>
        </p:spPr>
        <p:txBody>
          <a:bodyPr lIns="91425" tIns="91425" rIns="91425" bIns="91425" anchor="t" anchorCtr="0">
            <a:noAutofit/>
          </a:bodyPr>
          <a:lstStyle/>
          <a:p>
            <a:pPr lvl="0" rtl="0">
              <a:spcBef>
                <a:spcPts val="0"/>
              </a:spcBef>
              <a:buNone/>
            </a:pPr>
            <a:r>
              <a:rPr lang="en" sz="2600"/>
              <a:t>“ Nationally recognized emergency operations plan that is adapted for large critical incidents where multi-agency response is required”</a:t>
            </a:r>
          </a:p>
          <a:p>
            <a:pPr lvl="0" rtl="0">
              <a:spcBef>
                <a:spcPts val="0"/>
              </a:spcBef>
              <a:buNone/>
            </a:pPr>
            <a:endParaRPr sz="2000"/>
          </a:p>
          <a:p>
            <a:pPr marL="457200" lvl="0" indent="-381000" rtl="0">
              <a:spcBef>
                <a:spcPts val="0"/>
              </a:spcBef>
              <a:buClr>
                <a:schemeClr val="dk2"/>
              </a:buClr>
              <a:buSzPct val="100000"/>
              <a:buFont typeface="Trebuchet MS"/>
              <a:buChar char="●"/>
            </a:pPr>
            <a:r>
              <a:rPr lang="en" sz="2400" u="sng"/>
              <a:t>Goal</a:t>
            </a:r>
            <a:r>
              <a:rPr lang="en" sz="2400"/>
              <a:t>: Allow law enforcement and school staff to respond together with quality communication and organization</a:t>
            </a:r>
          </a:p>
          <a:p>
            <a:pPr lvl="0" rtl="0">
              <a:spcBef>
                <a:spcPts val="0"/>
              </a:spcBef>
              <a:buNone/>
            </a:pPr>
            <a:endParaRPr sz="2400"/>
          </a:p>
          <a:p>
            <a:pPr marL="457200" lvl="0" indent="-381000" rtl="0">
              <a:spcBef>
                <a:spcPts val="0"/>
              </a:spcBef>
              <a:buClr>
                <a:schemeClr val="dk2"/>
              </a:buClr>
              <a:buSzPct val="100000"/>
              <a:buFont typeface="Trebuchet MS"/>
              <a:buChar char="●"/>
            </a:pPr>
            <a:r>
              <a:rPr lang="en" sz="2400"/>
              <a:t>Promotes priority-setting, efficient communication, and interagency cooperation</a:t>
            </a:r>
          </a:p>
          <a:p>
            <a:pPr lvl="0" rtl="0">
              <a:spcBef>
                <a:spcPts val="0"/>
              </a:spcBef>
              <a:buNone/>
            </a:pPr>
            <a:endParaRPr sz="2400"/>
          </a:p>
          <a:p>
            <a:pPr marL="457200" lvl="0" indent="-381000" rtl="0">
              <a:spcBef>
                <a:spcPts val="0"/>
              </a:spcBef>
              <a:buClr>
                <a:schemeClr val="dk2"/>
              </a:buClr>
              <a:buSzPct val="100000"/>
              <a:buFont typeface="Trebuchet MS"/>
              <a:buChar char="●"/>
            </a:pPr>
            <a:r>
              <a:rPr lang="en" sz="2400"/>
              <a:t>Systematic approach</a:t>
            </a:r>
          </a:p>
          <a:p>
            <a:pPr marL="457200" lvl="0" indent="0">
              <a:spcBef>
                <a:spcPts val="0"/>
              </a:spcBef>
              <a:buNone/>
            </a:pPr>
            <a:endParaRPr sz="2200"/>
          </a:p>
        </p:txBody>
      </p:sp>
      <p:sp>
        <p:nvSpPr>
          <p:cNvPr id="96" name="Shape 96"/>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National Incident Management System (NICS)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855825" y="1136400"/>
            <a:ext cx="6671700" cy="5484899"/>
          </a:xfrm>
          <a:prstGeom prst="rect">
            <a:avLst/>
          </a:prstGeom>
        </p:spPr>
        <p:txBody>
          <a:bodyPr lIns="91425" tIns="91425" rIns="91425" bIns="91425" anchor="t" anchorCtr="0">
            <a:noAutofit/>
          </a:bodyPr>
          <a:lstStyle/>
          <a:p>
            <a:pPr marL="457200" lvl="0" indent="-355600" rtl="0">
              <a:spcBef>
                <a:spcPts val="0"/>
              </a:spcBef>
              <a:buClr>
                <a:schemeClr val="dk2"/>
              </a:buClr>
              <a:buSzPct val="100000"/>
              <a:buFont typeface="Trebuchet MS"/>
              <a:buChar char="●"/>
            </a:pPr>
            <a:r>
              <a:rPr lang="en" sz="2000"/>
              <a:t>Change in environment and mourned losses </a:t>
            </a:r>
          </a:p>
          <a:p>
            <a:pPr lvl="0" rtl="0">
              <a:spcBef>
                <a:spcPts val="0"/>
              </a:spcBef>
              <a:buNone/>
            </a:pPr>
            <a:endParaRPr sz="1000"/>
          </a:p>
          <a:p>
            <a:pPr marL="457200" lvl="0" indent="-355600" rtl="0">
              <a:spcBef>
                <a:spcPts val="0"/>
              </a:spcBef>
              <a:buClr>
                <a:schemeClr val="dk2"/>
              </a:buClr>
              <a:buSzPct val="100000"/>
              <a:buFont typeface="Trebuchet MS"/>
              <a:buChar char="●"/>
            </a:pPr>
            <a:r>
              <a:rPr lang="en" sz="2000"/>
              <a:t>Community outreach</a:t>
            </a:r>
          </a:p>
          <a:p>
            <a:pPr lvl="0" rtl="0">
              <a:spcBef>
                <a:spcPts val="0"/>
              </a:spcBef>
              <a:buNone/>
            </a:pPr>
            <a:endParaRPr sz="1000"/>
          </a:p>
          <a:p>
            <a:pPr marL="457200" lvl="0" indent="-355600" rtl="0">
              <a:spcBef>
                <a:spcPts val="0"/>
              </a:spcBef>
              <a:buClr>
                <a:schemeClr val="dk2"/>
              </a:buClr>
              <a:buSzPct val="100000"/>
              <a:buFont typeface="Trebuchet MS"/>
              <a:buChar char="●"/>
            </a:pPr>
            <a:r>
              <a:rPr lang="en" sz="2000"/>
              <a:t>External vs. internal threat</a:t>
            </a:r>
          </a:p>
          <a:p>
            <a:pPr lvl="0" rtl="0">
              <a:spcBef>
                <a:spcPts val="0"/>
              </a:spcBef>
              <a:buNone/>
            </a:pPr>
            <a:r>
              <a:rPr lang="en" sz="2200" u="sng"/>
              <a:t>Psychological Implications</a:t>
            </a:r>
          </a:p>
          <a:p>
            <a:pPr lvl="0" rtl="0">
              <a:spcBef>
                <a:spcPts val="0"/>
              </a:spcBef>
              <a:buNone/>
            </a:pPr>
            <a:endParaRPr sz="1200"/>
          </a:p>
          <a:p>
            <a:pPr lvl="0" rtl="0">
              <a:spcBef>
                <a:spcPts val="0"/>
              </a:spcBef>
              <a:buClr>
                <a:srgbClr val="000000"/>
              </a:buClr>
              <a:buSzPct val="61111"/>
              <a:buFont typeface="Arial"/>
              <a:buNone/>
            </a:pPr>
            <a:r>
              <a:rPr lang="en" sz="1800"/>
              <a:t>Potential Manifestations:</a:t>
            </a:r>
          </a:p>
          <a:p>
            <a:pPr marL="457200" lvl="0" indent="-323850" rtl="0">
              <a:spcBef>
                <a:spcPts val="0"/>
              </a:spcBef>
              <a:buClr>
                <a:schemeClr val="dk2"/>
              </a:buClr>
              <a:buSzPct val="100000"/>
              <a:buFont typeface="Trebuchet MS"/>
              <a:buChar char="●"/>
            </a:pPr>
            <a:r>
              <a:rPr lang="en" sz="1500"/>
              <a:t>PTSD</a:t>
            </a:r>
          </a:p>
          <a:p>
            <a:pPr marL="457200" lvl="0" indent="-323850" rtl="0">
              <a:spcBef>
                <a:spcPts val="0"/>
              </a:spcBef>
              <a:buClr>
                <a:schemeClr val="dk2"/>
              </a:buClr>
              <a:buSzPct val="100000"/>
              <a:buFont typeface="Trebuchet MS"/>
              <a:buChar char="●"/>
            </a:pPr>
            <a:r>
              <a:rPr lang="en" sz="1500"/>
              <a:t>Anxiety</a:t>
            </a:r>
          </a:p>
          <a:p>
            <a:pPr marL="457200" lvl="0" indent="-323850" rtl="0">
              <a:spcBef>
                <a:spcPts val="0"/>
              </a:spcBef>
              <a:buClr>
                <a:schemeClr val="dk2"/>
              </a:buClr>
              <a:buSzPct val="100000"/>
              <a:buFont typeface="Trebuchet MS"/>
              <a:buChar char="●"/>
            </a:pPr>
            <a:r>
              <a:rPr lang="en" sz="1500"/>
              <a:t>Depression</a:t>
            </a:r>
          </a:p>
          <a:p>
            <a:pPr marL="457200" lvl="0" indent="-323850" rtl="0">
              <a:spcBef>
                <a:spcPts val="0"/>
              </a:spcBef>
              <a:buClr>
                <a:schemeClr val="dk2"/>
              </a:buClr>
              <a:buSzPct val="100000"/>
              <a:buFont typeface="Trebuchet MS"/>
              <a:buChar char="●"/>
            </a:pPr>
            <a:r>
              <a:rPr lang="en" sz="1500"/>
              <a:t>Fear factor</a:t>
            </a:r>
          </a:p>
          <a:p>
            <a:pPr lvl="0" rtl="0">
              <a:spcBef>
                <a:spcPts val="0"/>
              </a:spcBef>
              <a:buClr>
                <a:srgbClr val="000000"/>
              </a:buClr>
              <a:buFont typeface="Arial"/>
              <a:buNone/>
            </a:pPr>
            <a:endParaRPr sz="1200"/>
          </a:p>
          <a:p>
            <a:pPr lvl="0" rtl="0">
              <a:spcBef>
                <a:spcPts val="0"/>
              </a:spcBef>
              <a:buClr>
                <a:srgbClr val="000000"/>
              </a:buClr>
              <a:buSzPct val="61111"/>
              <a:buFont typeface="Arial"/>
              <a:buNone/>
            </a:pPr>
            <a:r>
              <a:rPr lang="en" sz="1800"/>
              <a:t>How do we detect the signs?</a:t>
            </a:r>
          </a:p>
          <a:p>
            <a:pPr marL="457200" lvl="0" indent="-323850" rtl="0">
              <a:spcBef>
                <a:spcPts val="0"/>
              </a:spcBef>
              <a:buClr>
                <a:schemeClr val="dk2"/>
              </a:buClr>
              <a:buSzPct val="100000"/>
              <a:buFont typeface="Trebuchet MS"/>
              <a:buChar char="●"/>
            </a:pPr>
            <a:r>
              <a:rPr lang="en" sz="1500"/>
              <a:t>Alienation</a:t>
            </a:r>
          </a:p>
          <a:p>
            <a:pPr marL="457200" lvl="0" indent="-323850" rtl="0">
              <a:spcBef>
                <a:spcPts val="0"/>
              </a:spcBef>
              <a:buClr>
                <a:schemeClr val="dk2"/>
              </a:buClr>
              <a:buSzPct val="100000"/>
              <a:buFont typeface="Trebuchet MS"/>
              <a:buChar char="●"/>
            </a:pPr>
            <a:r>
              <a:rPr lang="en" sz="1500"/>
              <a:t>Dramatic change in behavior</a:t>
            </a:r>
          </a:p>
          <a:p>
            <a:pPr marL="457200" lvl="0" indent="-323850" rtl="0">
              <a:spcBef>
                <a:spcPts val="0"/>
              </a:spcBef>
              <a:buClr>
                <a:schemeClr val="dk2"/>
              </a:buClr>
              <a:buSzPct val="100000"/>
              <a:buFont typeface="Trebuchet MS"/>
              <a:buChar char="●"/>
            </a:pPr>
            <a:r>
              <a:rPr lang="en" sz="1500"/>
              <a:t>Repeating the trauma through play and action</a:t>
            </a:r>
          </a:p>
          <a:p>
            <a:pPr marL="457200" lvl="0" indent="-323850" rtl="0">
              <a:spcBef>
                <a:spcPts val="0"/>
              </a:spcBef>
              <a:buClr>
                <a:schemeClr val="dk2"/>
              </a:buClr>
              <a:buSzPct val="100000"/>
              <a:buFont typeface="Trebuchet MS"/>
              <a:buChar char="●"/>
            </a:pPr>
            <a:r>
              <a:rPr lang="en" sz="1500"/>
              <a:t>Untrusting</a:t>
            </a:r>
          </a:p>
          <a:p>
            <a:pPr marL="457200" lvl="0" indent="-323850" rtl="0">
              <a:spcBef>
                <a:spcPts val="0"/>
              </a:spcBef>
              <a:buClr>
                <a:schemeClr val="dk2"/>
              </a:buClr>
              <a:buSzPct val="100000"/>
              <a:buFont typeface="Trebuchet MS"/>
              <a:buChar char="●"/>
            </a:pPr>
            <a:r>
              <a:rPr lang="en" sz="1500"/>
              <a:t>Changes in school performance</a:t>
            </a:r>
          </a:p>
          <a:p>
            <a:pPr marL="457200" lvl="0" indent="-323850" rtl="0">
              <a:spcBef>
                <a:spcPts val="0"/>
              </a:spcBef>
              <a:buClr>
                <a:schemeClr val="dk2"/>
              </a:buClr>
              <a:buSzPct val="100000"/>
              <a:buFont typeface="Trebuchet MS"/>
              <a:buChar char="●"/>
            </a:pPr>
            <a:r>
              <a:rPr lang="en" sz="1500"/>
              <a:t>Problems with friends</a:t>
            </a:r>
          </a:p>
          <a:p>
            <a:pPr marL="1371600" lvl="2" indent="-323850" rtl="0">
              <a:spcBef>
                <a:spcPts val="480"/>
              </a:spcBef>
              <a:buClr>
                <a:schemeClr val="dk2"/>
              </a:buClr>
              <a:buSzPct val="100000"/>
              <a:buFont typeface="Trebuchet MS"/>
              <a:buChar char="■"/>
            </a:pPr>
            <a:r>
              <a:rPr lang="en" sz="1500"/>
              <a:t>Monitor social media and gaming</a:t>
            </a:r>
          </a:p>
          <a:p>
            <a:pPr lvl="0" rtl="0">
              <a:spcBef>
                <a:spcPts val="0"/>
              </a:spcBef>
              <a:buNone/>
            </a:pPr>
            <a:endParaRPr sz="3000"/>
          </a:p>
        </p:txBody>
      </p:sp>
      <p:sp>
        <p:nvSpPr>
          <p:cNvPr id="102" name="Shape 102"/>
          <p:cNvSpPr txBox="1">
            <a:spLocks noGrp="1"/>
          </p:cNvSpPr>
          <p:nvPr>
            <p:ph type="title"/>
          </p:nvPr>
        </p:nvSpPr>
        <p:spPr>
          <a:xfrm>
            <a:off x="395850" y="-386862"/>
            <a:ext cx="8229600" cy="1325700"/>
          </a:xfrm>
          <a:prstGeom prst="rect">
            <a:avLst/>
          </a:prstGeom>
        </p:spPr>
        <p:txBody>
          <a:bodyPr lIns="91425" tIns="91425" rIns="91425" bIns="91425" anchor="b" anchorCtr="0">
            <a:noAutofit/>
          </a:bodyPr>
          <a:lstStyle/>
          <a:p>
            <a:pPr algn="ctr">
              <a:spcBef>
                <a:spcPts val="0"/>
              </a:spcBef>
              <a:buNone/>
            </a:pPr>
            <a:r>
              <a:rPr lang="en"/>
              <a:t>Impact on School Environment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457200" y="1446800"/>
            <a:ext cx="8229600" cy="5052300"/>
          </a:xfrm>
          <a:prstGeom prst="rect">
            <a:avLst/>
          </a:prstGeom>
        </p:spPr>
        <p:txBody>
          <a:bodyPr lIns="91425" tIns="91425" rIns="91425" bIns="91425" anchor="t" anchorCtr="0">
            <a:noAutofit/>
          </a:bodyPr>
          <a:lstStyle/>
          <a:p>
            <a:pPr marL="457200" lvl="0" indent="-412750" rtl="0">
              <a:spcBef>
                <a:spcPts val="0"/>
              </a:spcBef>
              <a:buClr>
                <a:schemeClr val="dk2"/>
              </a:buClr>
              <a:buSzPct val="100000"/>
              <a:buFont typeface="Trebuchet MS"/>
              <a:buChar char="●"/>
            </a:pPr>
            <a:r>
              <a:rPr lang="en" sz="2900"/>
              <a:t>Mental health services</a:t>
            </a:r>
          </a:p>
          <a:p>
            <a:pPr marL="914400" lvl="1" indent="-381000" rtl="0">
              <a:spcBef>
                <a:spcPts val="0"/>
              </a:spcBef>
              <a:buClr>
                <a:schemeClr val="dk2"/>
              </a:buClr>
              <a:buSzPct val="100000"/>
              <a:buFont typeface="Trebuchet MS"/>
              <a:buChar char="○"/>
            </a:pPr>
            <a:r>
              <a:rPr lang="en" sz="2400"/>
              <a:t>Group counseling with peers</a:t>
            </a:r>
          </a:p>
          <a:p>
            <a:pPr marL="914400" lvl="1" indent="-381000" rtl="0">
              <a:spcBef>
                <a:spcPts val="0"/>
              </a:spcBef>
              <a:buClr>
                <a:schemeClr val="dk2"/>
              </a:buClr>
              <a:buSzPct val="100000"/>
              <a:buFont typeface="Trebuchet MS"/>
              <a:buChar char="○"/>
            </a:pPr>
            <a:r>
              <a:rPr lang="en" sz="2400"/>
              <a:t>Individual counsel</a:t>
            </a:r>
          </a:p>
          <a:p>
            <a:pPr marL="914400" lvl="1" indent="-381000" rtl="0">
              <a:spcBef>
                <a:spcPts val="0"/>
              </a:spcBef>
              <a:buClr>
                <a:schemeClr val="dk2"/>
              </a:buClr>
              <a:buSzPct val="100000"/>
              <a:buFont typeface="Trebuchet MS"/>
              <a:buChar char="○"/>
            </a:pPr>
            <a:r>
              <a:rPr lang="en" sz="2400"/>
              <a:t>Provide other resources</a:t>
            </a:r>
          </a:p>
          <a:p>
            <a:pPr marL="457200" lvl="0" indent="0" rtl="0">
              <a:spcBef>
                <a:spcPts val="0"/>
              </a:spcBef>
              <a:buNone/>
            </a:pPr>
            <a:endParaRPr sz="1000"/>
          </a:p>
          <a:p>
            <a:pPr marL="457200" lvl="0" indent="-412750" rtl="0">
              <a:spcBef>
                <a:spcPts val="0"/>
              </a:spcBef>
              <a:buClr>
                <a:schemeClr val="dk2"/>
              </a:buClr>
              <a:buSzPct val="100000"/>
              <a:buFont typeface="Trebuchet MS"/>
              <a:buChar char="●"/>
            </a:pPr>
            <a:r>
              <a:rPr lang="en" sz="2900"/>
              <a:t>Accommodations on campus</a:t>
            </a:r>
          </a:p>
          <a:p>
            <a:pPr lvl="0" rtl="0">
              <a:spcBef>
                <a:spcPts val="0"/>
              </a:spcBef>
              <a:buNone/>
            </a:pPr>
            <a:endParaRPr sz="600"/>
          </a:p>
          <a:p>
            <a:pPr marL="457200" lvl="0" indent="-412750" rtl="0">
              <a:spcBef>
                <a:spcPts val="0"/>
              </a:spcBef>
              <a:buClr>
                <a:schemeClr val="dk2"/>
              </a:buClr>
              <a:buSzPct val="100000"/>
              <a:buFont typeface="Trebuchet MS"/>
              <a:buChar char="●"/>
            </a:pPr>
            <a:r>
              <a:rPr lang="en" sz="2900"/>
              <a:t>Family and Community</a:t>
            </a:r>
          </a:p>
          <a:p>
            <a:pPr lvl="0" rtl="0">
              <a:spcBef>
                <a:spcPts val="0"/>
              </a:spcBef>
              <a:buNone/>
            </a:pPr>
            <a:endParaRPr sz="1000"/>
          </a:p>
          <a:p>
            <a:pPr lvl="0" rtl="0">
              <a:spcBef>
                <a:spcPts val="0"/>
              </a:spcBef>
              <a:buNone/>
            </a:pPr>
            <a:endParaRPr sz="600"/>
          </a:p>
          <a:p>
            <a:pPr marL="457200" lvl="0" indent="-412750" rtl="0">
              <a:spcBef>
                <a:spcPts val="0"/>
              </a:spcBef>
              <a:buClr>
                <a:schemeClr val="dk2"/>
              </a:buClr>
              <a:buSzPct val="100000"/>
              <a:buFont typeface="Trebuchet MS"/>
              <a:buChar char="●"/>
            </a:pPr>
            <a:r>
              <a:rPr lang="en" sz="2900"/>
              <a:t>Staff sensitivity training</a:t>
            </a:r>
          </a:p>
          <a:p>
            <a:pPr marL="914400" lvl="1" indent="-381000" rtl="0">
              <a:spcBef>
                <a:spcPts val="0"/>
              </a:spcBef>
              <a:buClr>
                <a:schemeClr val="dk2"/>
              </a:buClr>
              <a:buSzPct val="100000"/>
              <a:buFont typeface="Trebuchet MS"/>
              <a:buChar char="○"/>
            </a:pPr>
            <a:r>
              <a:rPr lang="en" sz="2400"/>
              <a:t>How can we support these students during this difficult time?</a:t>
            </a:r>
          </a:p>
          <a:p>
            <a:pPr marL="914400" lvl="1" indent="-381000">
              <a:spcBef>
                <a:spcPts val="0"/>
              </a:spcBef>
              <a:buClr>
                <a:schemeClr val="dk2"/>
              </a:buClr>
              <a:buSzPct val="100000"/>
              <a:buFont typeface="Trebuchet MS"/>
              <a:buChar char="○"/>
            </a:pPr>
            <a:r>
              <a:rPr lang="en" sz="2400"/>
              <a:t>What can we do to ensure they feel safe in this environment again?</a:t>
            </a:r>
          </a:p>
        </p:txBody>
      </p:sp>
      <p:sp>
        <p:nvSpPr>
          <p:cNvPr id="108" name="Shape 108"/>
          <p:cNvSpPr txBox="1">
            <a:spLocks noGrp="1"/>
          </p:cNvSpPr>
          <p:nvPr>
            <p:ph type="title"/>
          </p:nvPr>
        </p:nvSpPr>
        <p:spPr>
          <a:xfrm>
            <a:off x="539625" y="-12"/>
            <a:ext cx="8229600" cy="1325700"/>
          </a:xfrm>
          <a:prstGeom prst="rect">
            <a:avLst/>
          </a:prstGeom>
        </p:spPr>
        <p:txBody>
          <a:bodyPr lIns="91425" tIns="91425" rIns="91425" bIns="91425" anchor="b" anchorCtr="0">
            <a:noAutofit/>
          </a:bodyPr>
          <a:lstStyle/>
          <a:p>
            <a:pPr algn="ctr">
              <a:spcBef>
                <a:spcPts val="0"/>
              </a:spcBef>
              <a:buNone/>
            </a:pPr>
            <a:r>
              <a:rPr lang="en"/>
              <a:t>Support and Services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marL="457200" lvl="0" indent="-406400" rtl="0">
              <a:lnSpc>
                <a:spcPct val="100000"/>
              </a:lnSpc>
              <a:spcBef>
                <a:spcPts val="0"/>
              </a:spcBef>
              <a:buClr>
                <a:schemeClr val="dk2"/>
              </a:buClr>
              <a:buSzPct val="107692"/>
              <a:buFont typeface="Trebuchet MS"/>
              <a:buChar char="●"/>
            </a:pPr>
            <a:r>
              <a:rPr lang="en" sz="2600"/>
              <a:t>Referred to as a multifaceted “hybrid breed”</a:t>
            </a:r>
            <a:r>
              <a:rPr lang="en" sz="2800"/>
              <a:t> </a:t>
            </a:r>
          </a:p>
          <a:p>
            <a:pPr marL="914400" lvl="1" indent="-381000" rtl="0">
              <a:lnSpc>
                <a:spcPct val="100000"/>
              </a:lnSpc>
              <a:spcBef>
                <a:spcPts val="0"/>
              </a:spcBef>
              <a:buClr>
                <a:schemeClr val="dk2"/>
              </a:buClr>
              <a:buSzPct val="100000"/>
              <a:buFont typeface="Trebuchet MS"/>
              <a:buChar char="○"/>
            </a:pPr>
            <a:r>
              <a:rPr lang="en" sz="2400"/>
              <a:t>Synthesizing responsibilities of law enforcement officer, counselor, teacher and mentor </a:t>
            </a:r>
          </a:p>
          <a:p>
            <a:pPr marL="1371600" lvl="2" indent="-355600" rtl="0">
              <a:lnSpc>
                <a:spcPct val="100000"/>
              </a:lnSpc>
              <a:spcBef>
                <a:spcPts val="0"/>
              </a:spcBef>
              <a:buClr>
                <a:schemeClr val="dk2"/>
              </a:buClr>
              <a:buSzPct val="100000"/>
              <a:buFont typeface="Trebuchet MS"/>
              <a:buChar char="■"/>
            </a:pPr>
            <a:r>
              <a:rPr lang="en" sz="2000"/>
              <a:t>Parent teacher meetings </a:t>
            </a:r>
          </a:p>
          <a:p>
            <a:pPr marL="1371600" lvl="2" indent="-355600" rtl="0">
              <a:lnSpc>
                <a:spcPct val="100000"/>
              </a:lnSpc>
              <a:spcBef>
                <a:spcPts val="0"/>
              </a:spcBef>
              <a:buClr>
                <a:schemeClr val="dk2"/>
              </a:buClr>
              <a:buSzPct val="100000"/>
              <a:buFont typeface="Trebuchet MS"/>
              <a:buChar char="■"/>
            </a:pPr>
            <a:r>
              <a:rPr lang="en" sz="2000"/>
              <a:t>Emergency response system protocol</a:t>
            </a:r>
          </a:p>
          <a:p>
            <a:pPr marL="1371600" lvl="2" indent="-355600" rtl="0">
              <a:lnSpc>
                <a:spcPct val="100000"/>
              </a:lnSpc>
              <a:spcBef>
                <a:spcPts val="0"/>
              </a:spcBef>
              <a:buClr>
                <a:schemeClr val="dk2"/>
              </a:buClr>
              <a:buSzPct val="100000"/>
              <a:buFont typeface="Trebuchet MS"/>
              <a:buChar char="■"/>
            </a:pPr>
            <a:r>
              <a:rPr lang="en" sz="2000"/>
              <a:t>Crowd control and violence de-escalation tactics</a:t>
            </a:r>
          </a:p>
          <a:p>
            <a:pPr marL="914400" lvl="0" indent="0" rtl="0">
              <a:lnSpc>
                <a:spcPct val="100000"/>
              </a:lnSpc>
              <a:spcBef>
                <a:spcPts val="0"/>
              </a:spcBef>
              <a:buNone/>
            </a:pPr>
            <a:endParaRPr sz="2000"/>
          </a:p>
          <a:p>
            <a:pPr marL="457200" lvl="0" indent="-393700" rtl="0">
              <a:lnSpc>
                <a:spcPct val="100000"/>
              </a:lnSpc>
              <a:spcBef>
                <a:spcPts val="0"/>
              </a:spcBef>
              <a:buClr>
                <a:schemeClr val="dk2"/>
              </a:buClr>
              <a:buSzPct val="100000"/>
              <a:buFont typeface="Trebuchet MS"/>
              <a:buChar char="●"/>
            </a:pPr>
            <a:r>
              <a:rPr lang="en" sz="2600"/>
              <a:t>Liaison between law enforcement and the community </a:t>
            </a:r>
          </a:p>
          <a:p>
            <a:pPr lvl="0" rtl="0">
              <a:lnSpc>
                <a:spcPct val="100000"/>
              </a:lnSpc>
              <a:spcBef>
                <a:spcPts val="0"/>
              </a:spcBef>
              <a:buNone/>
            </a:pPr>
            <a:endParaRPr sz="2600"/>
          </a:p>
          <a:p>
            <a:pPr marL="457200" lvl="0" indent="-393700" rtl="0">
              <a:lnSpc>
                <a:spcPct val="100000"/>
              </a:lnSpc>
              <a:spcBef>
                <a:spcPts val="0"/>
              </a:spcBef>
              <a:buClr>
                <a:schemeClr val="dk2"/>
              </a:buClr>
              <a:buSzPct val="100000"/>
              <a:buFont typeface="Trebuchet MS"/>
              <a:buChar char="●"/>
            </a:pPr>
            <a:r>
              <a:rPr lang="en" sz="2600"/>
              <a:t>Crisis prevention/intervention and post trauma crisis management/intervention</a:t>
            </a:r>
          </a:p>
        </p:txBody>
      </p:sp>
      <p:sp>
        <p:nvSpPr>
          <p:cNvPr id="114" name="Shape 11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algn="ctr" rtl="0">
              <a:spcBef>
                <a:spcPts val="0"/>
              </a:spcBef>
              <a:buNone/>
            </a:pPr>
            <a:r>
              <a:rPr lang="en"/>
              <a:t>Why do SRO’s Require Specialized Training?</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marL="457200" lvl="0" indent="-393700" rtl="0">
              <a:lnSpc>
                <a:spcPct val="115000"/>
              </a:lnSpc>
              <a:spcBef>
                <a:spcPts val="0"/>
              </a:spcBef>
              <a:buClr>
                <a:schemeClr val="dk2"/>
              </a:buClr>
              <a:buSzPct val="100000"/>
              <a:buFont typeface="Trebuchet MS"/>
              <a:buChar char="●"/>
            </a:pPr>
            <a:r>
              <a:rPr lang="en" sz="2600"/>
              <a:t>No uniform duties or training currently exist</a:t>
            </a:r>
          </a:p>
          <a:p>
            <a:pPr marL="914400" lvl="1" indent="-381000" rtl="0">
              <a:lnSpc>
                <a:spcPct val="115000"/>
              </a:lnSpc>
              <a:spcBef>
                <a:spcPts val="0"/>
              </a:spcBef>
              <a:buClr>
                <a:schemeClr val="dk2"/>
              </a:buClr>
              <a:buSzPct val="100000"/>
              <a:buFont typeface="Trebuchet MS"/>
              <a:buChar char="○"/>
            </a:pPr>
            <a:r>
              <a:rPr lang="en" sz="2400"/>
              <a:t>State law and school district regulations vary, therefore compliance with such would vary as well</a:t>
            </a:r>
          </a:p>
          <a:p>
            <a:pPr marL="457200" lvl="0" indent="0" rtl="0">
              <a:lnSpc>
                <a:spcPct val="115000"/>
              </a:lnSpc>
              <a:spcBef>
                <a:spcPts val="0"/>
              </a:spcBef>
              <a:buNone/>
            </a:pPr>
            <a:endParaRPr sz="2400"/>
          </a:p>
          <a:p>
            <a:pPr marL="457200" lvl="0" indent="-393700" rtl="0">
              <a:lnSpc>
                <a:spcPct val="115000"/>
              </a:lnSpc>
              <a:spcBef>
                <a:spcPts val="0"/>
              </a:spcBef>
              <a:buClr>
                <a:schemeClr val="dk2"/>
              </a:buClr>
              <a:buSzPct val="100000"/>
              <a:buFont typeface="Trebuchet MS"/>
              <a:buChar char="●"/>
            </a:pPr>
            <a:r>
              <a:rPr lang="en" sz="2600"/>
              <a:t>Prominent and widely recognized organizations national organizations provide specialized training </a:t>
            </a:r>
          </a:p>
          <a:p>
            <a:pPr marL="914400" lvl="1" indent="-381000" rtl="0">
              <a:lnSpc>
                <a:spcPct val="115000"/>
              </a:lnSpc>
              <a:spcBef>
                <a:spcPts val="0"/>
              </a:spcBef>
              <a:buClr>
                <a:schemeClr val="dk2"/>
              </a:buClr>
              <a:buSzPct val="100000"/>
              <a:buFont typeface="Trebuchet MS"/>
              <a:buChar char="○"/>
            </a:pPr>
            <a:r>
              <a:rPr lang="en" sz="2400"/>
              <a:t>NASRO (National Association of School Resource Officers)</a:t>
            </a:r>
          </a:p>
          <a:p>
            <a:pPr marL="914400" lvl="1" indent="-381000">
              <a:lnSpc>
                <a:spcPct val="115000"/>
              </a:lnSpc>
              <a:spcBef>
                <a:spcPts val="0"/>
              </a:spcBef>
              <a:buClr>
                <a:schemeClr val="dk2"/>
              </a:buClr>
              <a:buSzPct val="100000"/>
              <a:buFont typeface="Trebuchet MS"/>
              <a:buChar char="○"/>
            </a:pPr>
            <a:r>
              <a:rPr lang="en" sz="2400"/>
              <a:t>COPS (Community Oriented Policing Services)</a:t>
            </a:r>
          </a:p>
        </p:txBody>
      </p:sp>
      <p:sp>
        <p:nvSpPr>
          <p:cNvPr id="120" name="Shape 120"/>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School Resource Officer Training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457200" y="1353450"/>
            <a:ext cx="8229600" cy="5145899"/>
          </a:xfrm>
          <a:prstGeom prst="rect">
            <a:avLst/>
          </a:prstGeom>
        </p:spPr>
        <p:txBody>
          <a:bodyPr lIns="91425" tIns="91425" rIns="91425" bIns="91425" anchor="ctr" anchorCtr="0">
            <a:noAutofit/>
          </a:bodyPr>
          <a:lstStyle/>
          <a:p>
            <a:pPr marL="457200" lvl="0" indent="-393700" rtl="0">
              <a:lnSpc>
                <a:spcPct val="115000"/>
              </a:lnSpc>
              <a:spcBef>
                <a:spcPts val="0"/>
              </a:spcBef>
              <a:buClr>
                <a:schemeClr val="dk2"/>
              </a:buClr>
              <a:buSzPct val="100000"/>
              <a:buFont typeface="Trebuchet MS"/>
              <a:buChar char="●"/>
            </a:pPr>
            <a:r>
              <a:rPr lang="en" sz="2600"/>
              <a:t>40 Hour basic instruction course </a:t>
            </a:r>
          </a:p>
          <a:p>
            <a:pPr marL="914400" lvl="1" indent="-381000" rtl="0">
              <a:lnSpc>
                <a:spcPct val="115000"/>
              </a:lnSpc>
              <a:spcBef>
                <a:spcPts val="0"/>
              </a:spcBef>
              <a:buClr>
                <a:schemeClr val="dk2"/>
              </a:buClr>
              <a:buSzPct val="109090"/>
              <a:buFont typeface="Trebuchet MS"/>
              <a:buChar char="○"/>
            </a:pPr>
            <a:r>
              <a:rPr lang="en" sz="2200"/>
              <a:t>Gang activity, drug abuse, self-destructive behavior etc. </a:t>
            </a:r>
          </a:p>
          <a:p>
            <a:pPr marL="914400" lvl="1" indent="-368300" rtl="0">
              <a:lnSpc>
                <a:spcPct val="115000"/>
              </a:lnSpc>
              <a:spcBef>
                <a:spcPts val="0"/>
              </a:spcBef>
              <a:buClr>
                <a:schemeClr val="dk2"/>
              </a:buClr>
              <a:buSzPct val="100000"/>
              <a:buFont typeface="Trebuchet MS"/>
              <a:buChar char="○"/>
            </a:pPr>
            <a:r>
              <a:rPr lang="en" sz="2200"/>
              <a:t>Crisis plan, emergency plan, threat assessment etc.</a:t>
            </a:r>
          </a:p>
          <a:p>
            <a:pPr marL="914400" lvl="1" indent="-368300" rtl="0">
              <a:lnSpc>
                <a:spcPct val="115000"/>
              </a:lnSpc>
              <a:spcBef>
                <a:spcPts val="0"/>
              </a:spcBef>
              <a:buClr>
                <a:schemeClr val="dk2"/>
              </a:buClr>
              <a:buSzPct val="100000"/>
              <a:buFont typeface="Trebuchet MS"/>
              <a:buChar char="○"/>
            </a:pPr>
            <a:r>
              <a:rPr lang="en" sz="2200"/>
              <a:t>“Triad Concept”</a:t>
            </a:r>
          </a:p>
          <a:p>
            <a:pPr marL="1371600" lvl="2" indent="-355600" rtl="0">
              <a:lnSpc>
                <a:spcPct val="115000"/>
              </a:lnSpc>
              <a:spcBef>
                <a:spcPts val="0"/>
              </a:spcBef>
              <a:buClr>
                <a:schemeClr val="dk2"/>
              </a:buClr>
              <a:buSzPct val="100000"/>
              <a:buFont typeface="Trebuchet MS"/>
              <a:buChar char="■"/>
            </a:pPr>
            <a:r>
              <a:rPr lang="en" sz="2000"/>
              <a:t>Individual and classroom teaching skills</a:t>
            </a:r>
          </a:p>
          <a:p>
            <a:pPr marL="1371600" lvl="2" indent="-355600" rtl="0">
              <a:lnSpc>
                <a:spcPct val="115000"/>
              </a:lnSpc>
              <a:spcBef>
                <a:spcPts val="0"/>
              </a:spcBef>
              <a:buClr>
                <a:schemeClr val="dk2"/>
              </a:buClr>
              <a:buSzPct val="100000"/>
              <a:buFont typeface="Trebuchet MS"/>
              <a:buChar char="■"/>
            </a:pPr>
            <a:r>
              <a:rPr lang="en" sz="2000"/>
              <a:t>School law enforcement practices</a:t>
            </a:r>
          </a:p>
          <a:p>
            <a:pPr marL="1371600" lvl="2" indent="-355600" rtl="0">
              <a:lnSpc>
                <a:spcPct val="115000"/>
              </a:lnSpc>
              <a:spcBef>
                <a:spcPts val="0"/>
              </a:spcBef>
              <a:buClr>
                <a:schemeClr val="dk2"/>
              </a:buClr>
              <a:buSzPct val="100000"/>
              <a:buFont typeface="Trebuchet MS"/>
              <a:buChar char="■"/>
            </a:pPr>
            <a:r>
              <a:rPr lang="en" sz="2000"/>
              <a:t>Counseling and problem solving skills</a:t>
            </a:r>
          </a:p>
          <a:p>
            <a:pPr marL="457200" lvl="0" indent="-393700" rtl="0">
              <a:lnSpc>
                <a:spcPct val="115000"/>
              </a:lnSpc>
              <a:spcBef>
                <a:spcPts val="0"/>
              </a:spcBef>
              <a:buClr>
                <a:schemeClr val="dk2"/>
              </a:buClr>
              <a:buSzPct val="100000"/>
              <a:buFont typeface="Trebuchet MS"/>
              <a:buChar char="●"/>
            </a:pPr>
            <a:r>
              <a:rPr lang="en" sz="2600"/>
              <a:t>NASRO encourages enrollment in follow up classes </a:t>
            </a:r>
          </a:p>
          <a:p>
            <a:pPr marL="1371600" lvl="2" indent="-368300" rtl="0">
              <a:lnSpc>
                <a:spcPct val="115000"/>
              </a:lnSpc>
              <a:spcBef>
                <a:spcPts val="0"/>
              </a:spcBef>
              <a:buClr>
                <a:schemeClr val="dk2"/>
              </a:buClr>
              <a:buSzPct val="100000"/>
              <a:buFont typeface="Trebuchet MS"/>
              <a:buChar char="■"/>
            </a:pPr>
            <a:r>
              <a:rPr lang="en" sz="2200"/>
              <a:t>24 hour advanced classes </a:t>
            </a:r>
          </a:p>
          <a:p>
            <a:pPr marL="1371600" lvl="2" indent="-368300" rtl="0">
              <a:lnSpc>
                <a:spcPct val="115000"/>
              </a:lnSpc>
              <a:spcBef>
                <a:spcPts val="0"/>
              </a:spcBef>
              <a:buClr>
                <a:schemeClr val="dk2"/>
              </a:buClr>
              <a:buSzPct val="100000"/>
              <a:buFont typeface="Trebuchet MS"/>
              <a:buChar char="■"/>
            </a:pPr>
            <a:r>
              <a:rPr lang="en" sz="2200"/>
              <a:t>12 hour specialized classes (i.e. verbal de-escalation skills)</a:t>
            </a:r>
          </a:p>
          <a:p>
            <a:pPr marL="457200" lvl="0" indent="-393700" rtl="0">
              <a:lnSpc>
                <a:spcPct val="115000"/>
              </a:lnSpc>
              <a:spcBef>
                <a:spcPts val="0"/>
              </a:spcBef>
              <a:buClr>
                <a:schemeClr val="dk2"/>
              </a:buClr>
              <a:buSzPct val="100000"/>
              <a:buFont typeface="Trebuchet MS"/>
              <a:buChar char="●"/>
            </a:pPr>
            <a:r>
              <a:rPr lang="en" sz="2600"/>
              <a:t>Annual conferences</a:t>
            </a:r>
          </a:p>
        </p:txBody>
      </p:sp>
      <p:sp>
        <p:nvSpPr>
          <p:cNvPr id="126" name="Shape 126"/>
          <p:cNvSpPr txBox="1">
            <a:spLocks noGrp="1"/>
          </p:cNvSpPr>
          <p:nvPr>
            <p:ph type="title"/>
          </p:nvPr>
        </p:nvSpPr>
        <p:spPr>
          <a:xfrm>
            <a:off x="457200" y="274649"/>
            <a:ext cx="8229600" cy="986100"/>
          </a:xfrm>
          <a:prstGeom prst="rect">
            <a:avLst/>
          </a:prstGeom>
        </p:spPr>
        <p:txBody>
          <a:bodyPr lIns="91425" tIns="91425" rIns="91425" bIns="91425" anchor="b" anchorCtr="0">
            <a:noAutofit/>
          </a:bodyPr>
          <a:lstStyle/>
          <a:p>
            <a:pPr algn="ctr">
              <a:spcBef>
                <a:spcPts val="0"/>
              </a:spcBef>
              <a:buNone/>
            </a:pPr>
            <a:r>
              <a:rPr lang="en"/>
              <a:t>NASRO SRO Training</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457200" y="1548650"/>
            <a:ext cx="8229600" cy="4950600"/>
          </a:xfrm>
          <a:prstGeom prst="rect">
            <a:avLst/>
          </a:prstGeom>
        </p:spPr>
        <p:txBody>
          <a:bodyPr lIns="91425" tIns="91425" rIns="91425" bIns="91425" anchor="t" anchorCtr="0">
            <a:noAutofit/>
          </a:bodyPr>
          <a:lstStyle/>
          <a:p>
            <a:pPr marL="457200" lvl="0" indent="-393700" rtl="0">
              <a:lnSpc>
                <a:spcPct val="115000"/>
              </a:lnSpc>
              <a:spcBef>
                <a:spcPts val="0"/>
              </a:spcBef>
              <a:buClr>
                <a:schemeClr val="dk2"/>
              </a:buClr>
              <a:buSzPct val="100000"/>
              <a:buFont typeface="Trebuchet MS"/>
              <a:buChar char="●"/>
            </a:pPr>
            <a:r>
              <a:rPr lang="en" sz="2600"/>
              <a:t>Pre-service training regiment </a:t>
            </a:r>
          </a:p>
          <a:p>
            <a:pPr marL="914400" lvl="1" indent="-374650" rtl="0">
              <a:lnSpc>
                <a:spcPct val="115000"/>
              </a:lnSpc>
              <a:spcBef>
                <a:spcPts val="0"/>
              </a:spcBef>
              <a:buClr>
                <a:schemeClr val="dk2"/>
              </a:buClr>
              <a:buSzPct val="100000"/>
              <a:buFont typeface="Trebuchet MS"/>
              <a:buChar char="○"/>
            </a:pPr>
            <a:r>
              <a:rPr lang="en" sz="2300"/>
              <a:t>Teaching, mentoring, counseling</a:t>
            </a:r>
          </a:p>
          <a:p>
            <a:pPr marL="914400" lvl="1" indent="-374650" rtl="0">
              <a:lnSpc>
                <a:spcPct val="115000"/>
              </a:lnSpc>
              <a:spcBef>
                <a:spcPts val="0"/>
              </a:spcBef>
              <a:buClr>
                <a:schemeClr val="dk2"/>
              </a:buClr>
              <a:buSzPct val="100000"/>
              <a:buFont typeface="Trebuchet MS"/>
              <a:buChar char="○"/>
            </a:pPr>
            <a:r>
              <a:rPr lang="en" sz="2300"/>
              <a:t>Working collaboratively with school administrators</a:t>
            </a:r>
          </a:p>
          <a:p>
            <a:pPr marL="914400" lvl="1" indent="-374650" rtl="0">
              <a:lnSpc>
                <a:spcPct val="115000"/>
              </a:lnSpc>
              <a:spcBef>
                <a:spcPts val="0"/>
              </a:spcBef>
              <a:buClr>
                <a:schemeClr val="dk2"/>
              </a:buClr>
              <a:buSzPct val="100000"/>
              <a:buFont typeface="Trebuchet MS"/>
              <a:buChar char="○"/>
            </a:pPr>
            <a:r>
              <a:rPr lang="en" sz="2300"/>
              <a:t>Application of juvenile law/case law</a:t>
            </a:r>
          </a:p>
          <a:p>
            <a:pPr marL="457200" lvl="0" indent="-393700" rtl="0">
              <a:lnSpc>
                <a:spcPct val="115000"/>
              </a:lnSpc>
              <a:spcBef>
                <a:spcPts val="0"/>
              </a:spcBef>
              <a:buClr>
                <a:schemeClr val="dk2"/>
              </a:buClr>
              <a:buSzPct val="100000"/>
              <a:buFont typeface="Trebuchet MS"/>
              <a:buChar char="●"/>
            </a:pPr>
            <a:r>
              <a:rPr lang="en" sz="2600"/>
              <a:t>Formal classroom training</a:t>
            </a:r>
          </a:p>
          <a:p>
            <a:pPr marL="457200" lvl="0" indent="-393700" rtl="0">
              <a:lnSpc>
                <a:spcPct val="115000"/>
              </a:lnSpc>
              <a:spcBef>
                <a:spcPts val="0"/>
              </a:spcBef>
              <a:buClr>
                <a:schemeClr val="dk2"/>
              </a:buClr>
              <a:buSzPct val="100000"/>
              <a:buFont typeface="Trebuchet MS"/>
              <a:buChar char="●"/>
            </a:pPr>
            <a:r>
              <a:rPr lang="en" sz="2600"/>
              <a:t>Shadowing experienced SRO’s</a:t>
            </a:r>
          </a:p>
          <a:p>
            <a:pPr marL="457200" lvl="0" indent="-393700" rtl="0">
              <a:lnSpc>
                <a:spcPct val="115000"/>
              </a:lnSpc>
              <a:spcBef>
                <a:spcPts val="0"/>
              </a:spcBef>
              <a:buClr>
                <a:schemeClr val="dk2"/>
              </a:buClr>
              <a:buSzPct val="100000"/>
              <a:buFont typeface="Trebuchet MS"/>
              <a:buChar char="●"/>
            </a:pPr>
            <a:r>
              <a:rPr lang="en" sz="2600"/>
              <a:t>Offers follow up specialized training</a:t>
            </a:r>
          </a:p>
          <a:p>
            <a:pPr marL="914400" lvl="1" indent="-374650" rtl="0">
              <a:lnSpc>
                <a:spcPct val="115000"/>
              </a:lnSpc>
              <a:spcBef>
                <a:spcPts val="0"/>
              </a:spcBef>
              <a:buClr>
                <a:schemeClr val="dk2"/>
              </a:buClr>
              <a:buSzPct val="100000"/>
              <a:buFont typeface="Trebuchet MS"/>
              <a:buChar char="○"/>
            </a:pPr>
            <a:r>
              <a:rPr lang="en" sz="2300"/>
              <a:t>Special needs population training</a:t>
            </a:r>
          </a:p>
          <a:p>
            <a:pPr marL="914400" lvl="1" indent="-374650" rtl="0">
              <a:lnSpc>
                <a:spcPct val="115000"/>
              </a:lnSpc>
              <a:spcBef>
                <a:spcPts val="0"/>
              </a:spcBef>
              <a:buClr>
                <a:schemeClr val="dk2"/>
              </a:buClr>
              <a:buSzPct val="100000"/>
              <a:buFont typeface="Trebuchet MS"/>
              <a:buChar char="○"/>
            </a:pPr>
            <a:r>
              <a:rPr lang="en" sz="2300"/>
              <a:t>Establishment of anonymous tip lines </a:t>
            </a:r>
          </a:p>
          <a:p>
            <a:pPr marL="914400" lvl="1" indent="-374650" rtl="0">
              <a:lnSpc>
                <a:spcPct val="115000"/>
              </a:lnSpc>
              <a:spcBef>
                <a:spcPts val="0"/>
              </a:spcBef>
              <a:buClr>
                <a:schemeClr val="dk2"/>
              </a:buClr>
              <a:buSzPct val="100000"/>
              <a:buFont typeface="Trebuchet MS"/>
              <a:buChar char="○"/>
            </a:pPr>
            <a:r>
              <a:rPr lang="en" sz="2300"/>
              <a:t>Drug awareness campaigns</a:t>
            </a:r>
          </a:p>
          <a:p>
            <a:pPr marL="914400" lvl="1" indent="-374650" rtl="0">
              <a:lnSpc>
                <a:spcPct val="115000"/>
              </a:lnSpc>
              <a:spcBef>
                <a:spcPts val="0"/>
              </a:spcBef>
              <a:buClr>
                <a:schemeClr val="dk2"/>
              </a:buClr>
              <a:buSzPct val="100000"/>
              <a:buFont typeface="Trebuchet MS"/>
              <a:buChar char="○"/>
            </a:pPr>
            <a:r>
              <a:rPr lang="en" sz="2300"/>
              <a:t>Gang affiliation implications</a:t>
            </a:r>
          </a:p>
        </p:txBody>
      </p:sp>
      <p:sp>
        <p:nvSpPr>
          <p:cNvPr id="132" name="Shape 132"/>
          <p:cNvSpPr txBox="1">
            <a:spLocks noGrp="1"/>
          </p:cNvSpPr>
          <p:nvPr>
            <p:ph type="title"/>
          </p:nvPr>
        </p:nvSpPr>
        <p:spPr>
          <a:xfrm>
            <a:off x="457200" y="274648"/>
            <a:ext cx="8229600" cy="1198500"/>
          </a:xfrm>
          <a:prstGeom prst="rect">
            <a:avLst/>
          </a:prstGeom>
        </p:spPr>
        <p:txBody>
          <a:bodyPr lIns="91425" tIns="91425" rIns="91425" bIns="91425" anchor="b" anchorCtr="0">
            <a:noAutofit/>
          </a:bodyPr>
          <a:lstStyle/>
          <a:p>
            <a:pPr algn="ctr">
              <a:spcBef>
                <a:spcPts val="0"/>
              </a:spcBef>
              <a:buNone/>
            </a:pPr>
            <a:r>
              <a:rPr lang="en"/>
              <a:t>COPS SRO Training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457200" y="1531675"/>
            <a:ext cx="8229600" cy="4967399"/>
          </a:xfrm>
          <a:prstGeom prst="rect">
            <a:avLst/>
          </a:prstGeom>
        </p:spPr>
        <p:txBody>
          <a:bodyPr lIns="91425" tIns="91425" rIns="91425" bIns="91425" anchor="t" anchorCtr="0">
            <a:noAutofit/>
          </a:bodyPr>
          <a:lstStyle/>
          <a:p>
            <a:pPr marL="457200" lvl="0" indent="-393700" rtl="0">
              <a:lnSpc>
                <a:spcPct val="115000"/>
              </a:lnSpc>
              <a:spcBef>
                <a:spcPts val="0"/>
              </a:spcBef>
              <a:buClr>
                <a:schemeClr val="dk2"/>
              </a:buClr>
              <a:buSzPct val="100000"/>
              <a:buFont typeface="Trebuchet MS"/>
              <a:buChar char="●"/>
            </a:pPr>
            <a:r>
              <a:rPr lang="en" sz="2600"/>
              <a:t>Parents &amp; Students</a:t>
            </a:r>
          </a:p>
          <a:p>
            <a:pPr marL="914400" lvl="1" indent="-368300" rtl="0">
              <a:lnSpc>
                <a:spcPct val="115000"/>
              </a:lnSpc>
              <a:spcBef>
                <a:spcPts val="0"/>
              </a:spcBef>
              <a:buClr>
                <a:schemeClr val="dk2"/>
              </a:buClr>
              <a:buSzPct val="100000"/>
              <a:buFont typeface="Trebuchet MS"/>
              <a:buChar char="○"/>
            </a:pPr>
            <a:r>
              <a:rPr lang="en" sz="2200"/>
              <a:t>Greater respect and positive regard for officers</a:t>
            </a:r>
          </a:p>
          <a:p>
            <a:pPr marL="914400" lvl="1" indent="-368300" rtl="0">
              <a:lnSpc>
                <a:spcPct val="115000"/>
              </a:lnSpc>
              <a:spcBef>
                <a:spcPts val="0"/>
              </a:spcBef>
              <a:buClr>
                <a:schemeClr val="dk2"/>
              </a:buClr>
              <a:buSzPct val="100000"/>
              <a:buFont typeface="Trebuchet MS"/>
              <a:buChar char="○"/>
            </a:pPr>
            <a:r>
              <a:rPr lang="en" sz="2200"/>
              <a:t>Increased perception of safety in schools</a:t>
            </a:r>
          </a:p>
          <a:p>
            <a:pPr marL="914400" lvl="1" indent="-368300" rtl="0">
              <a:lnSpc>
                <a:spcPct val="115000"/>
              </a:lnSpc>
              <a:spcBef>
                <a:spcPts val="0"/>
              </a:spcBef>
              <a:buClr>
                <a:schemeClr val="dk2"/>
              </a:buClr>
              <a:buSzPct val="100000"/>
              <a:buFont typeface="Trebuchet MS"/>
              <a:buChar char="○"/>
            </a:pPr>
            <a:r>
              <a:rPr lang="en" sz="2200"/>
              <a:t>Greater comfort reporting crimes</a:t>
            </a:r>
          </a:p>
          <a:p>
            <a:pPr marL="914400" lvl="1" indent="-368300" rtl="0">
              <a:lnSpc>
                <a:spcPct val="115000"/>
              </a:lnSpc>
              <a:spcBef>
                <a:spcPts val="0"/>
              </a:spcBef>
              <a:buClr>
                <a:schemeClr val="dk2"/>
              </a:buClr>
              <a:buSzPct val="100000"/>
              <a:buFont typeface="Trebuchet MS"/>
              <a:buChar char="○"/>
            </a:pPr>
            <a:r>
              <a:rPr lang="en" sz="2200"/>
              <a:t>Value immediate response</a:t>
            </a:r>
          </a:p>
          <a:p>
            <a:pPr marL="457200" lvl="0" indent="-393700" rtl="0">
              <a:lnSpc>
                <a:spcPct val="115000"/>
              </a:lnSpc>
              <a:spcBef>
                <a:spcPts val="0"/>
              </a:spcBef>
              <a:buClr>
                <a:schemeClr val="dk2"/>
              </a:buClr>
              <a:buSzPct val="100000"/>
              <a:buFont typeface="Trebuchet MS"/>
              <a:buChar char="●"/>
            </a:pPr>
            <a:r>
              <a:rPr lang="en" sz="2600"/>
              <a:t>Community</a:t>
            </a:r>
          </a:p>
          <a:p>
            <a:pPr marL="914400" lvl="1" indent="-368300" rtl="0">
              <a:lnSpc>
                <a:spcPct val="115000"/>
              </a:lnSpc>
              <a:spcBef>
                <a:spcPts val="0"/>
              </a:spcBef>
              <a:buClr>
                <a:schemeClr val="dk2"/>
              </a:buClr>
              <a:buSzPct val="100000"/>
              <a:buFont typeface="Trebuchet MS"/>
              <a:buChar char="○"/>
            </a:pPr>
            <a:r>
              <a:rPr lang="en" sz="2200"/>
              <a:t>Enhances police reputation</a:t>
            </a:r>
          </a:p>
          <a:p>
            <a:pPr marL="914400" lvl="1" indent="-368300" rtl="0">
              <a:lnSpc>
                <a:spcPct val="115000"/>
              </a:lnSpc>
              <a:spcBef>
                <a:spcPts val="0"/>
              </a:spcBef>
              <a:buClr>
                <a:schemeClr val="dk2"/>
              </a:buClr>
              <a:buSzPct val="100000"/>
              <a:buFont typeface="Trebuchet MS"/>
              <a:buChar char="○"/>
            </a:pPr>
            <a:r>
              <a:rPr lang="en" sz="2200"/>
              <a:t>Greater comfort with and trust in officers</a:t>
            </a:r>
          </a:p>
          <a:p>
            <a:pPr marL="457200" lvl="0" indent="-393700" rtl="0">
              <a:lnSpc>
                <a:spcPct val="115000"/>
              </a:lnSpc>
              <a:spcBef>
                <a:spcPts val="0"/>
              </a:spcBef>
              <a:buClr>
                <a:schemeClr val="dk2"/>
              </a:buClr>
              <a:buSzPct val="100000"/>
              <a:buFont typeface="Trebuchet MS"/>
              <a:buChar char="●"/>
            </a:pPr>
            <a:r>
              <a:rPr lang="en" sz="2600"/>
              <a:t>Police Personnel</a:t>
            </a:r>
          </a:p>
          <a:p>
            <a:pPr marL="914400" lvl="1" indent="-368300" rtl="0">
              <a:lnSpc>
                <a:spcPct val="115000"/>
              </a:lnSpc>
              <a:spcBef>
                <a:spcPts val="0"/>
              </a:spcBef>
              <a:buClr>
                <a:schemeClr val="dk2"/>
              </a:buClr>
              <a:buSzPct val="100000"/>
              <a:buFont typeface="Trebuchet MS"/>
              <a:buChar char="○"/>
            </a:pPr>
            <a:r>
              <a:rPr lang="en" sz="2200"/>
              <a:t>Improve school safety</a:t>
            </a:r>
          </a:p>
          <a:p>
            <a:pPr marL="914400" lvl="1" indent="-368300" rtl="0">
              <a:lnSpc>
                <a:spcPct val="115000"/>
              </a:lnSpc>
              <a:spcBef>
                <a:spcPts val="0"/>
              </a:spcBef>
              <a:buClr>
                <a:schemeClr val="dk2"/>
              </a:buClr>
              <a:buSzPct val="100000"/>
              <a:buFont typeface="Trebuchet MS"/>
              <a:buChar char="○"/>
            </a:pPr>
            <a:r>
              <a:rPr lang="en" sz="2200"/>
              <a:t>Stronger relationship with community/school personnel</a:t>
            </a:r>
          </a:p>
          <a:p>
            <a:pPr marL="914400" lvl="1" indent="-368300" rtl="0">
              <a:lnSpc>
                <a:spcPct val="115000"/>
              </a:lnSpc>
              <a:spcBef>
                <a:spcPts val="0"/>
              </a:spcBef>
              <a:buClr>
                <a:schemeClr val="dk2"/>
              </a:buClr>
              <a:buSzPct val="100000"/>
              <a:buFont typeface="Trebuchet MS"/>
              <a:buChar char="○"/>
            </a:pPr>
            <a:r>
              <a:rPr lang="en" sz="2200"/>
              <a:t>Reduce workload of patrol officers</a:t>
            </a:r>
          </a:p>
        </p:txBody>
      </p:sp>
      <p:sp>
        <p:nvSpPr>
          <p:cNvPr id="138" name="Shape 13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sz="3800"/>
              <a:t>SRO Relationships with Parents, Students and Community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0"/>
              </a:spcBef>
              <a:buNone/>
            </a:pPr>
            <a:endParaRPr sz="2600"/>
          </a:p>
          <a:p>
            <a:pPr marL="457200" lvl="0" indent="-393700" rtl="0">
              <a:lnSpc>
                <a:spcPct val="115000"/>
              </a:lnSpc>
              <a:spcBef>
                <a:spcPts val="0"/>
              </a:spcBef>
              <a:buClr>
                <a:schemeClr val="dk2"/>
              </a:buClr>
              <a:buSzPct val="100000"/>
              <a:buFont typeface="Trebuchet MS"/>
              <a:buChar char="●"/>
            </a:pPr>
            <a:r>
              <a:rPr lang="en" sz="2600"/>
              <a:t>Potential pitfalls and future areas of caution for SRO’s:</a:t>
            </a:r>
          </a:p>
          <a:p>
            <a:pPr marL="914400" lvl="1" indent="-374650" rtl="0">
              <a:lnSpc>
                <a:spcPct val="150000"/>
              </a:lnSpc>
              <a:spcBef>
                <a:spcPts val="0"/>
              </a:spcBef>
              <a:buClr>
                <a:schemeClr val="dk2"/>
              </a:buClr>
              <a:buSzPct val="100000"/>
              <a:buFont typeface="Trebuchet MS"/>
              <a:buChar char="○"/>
            </a:pPr>
            <a:r>
              <a:rPr lang="en" sz="2300"/>
              <a:t>Overly aggressive/authoritative officers</a:t>
            </a:r>
          </a:p>
          <a:p>
            <a:pPr marL="914400" lvl="1" indent="-374650" rtl="0">
              <a:lnSpc>
                <a:spcPct val="150000"/>
              </a:lnSpc>
              <a:spcBef>
                <a:spcPts val="0"/>
              </a:spcBef>
              <a:buClr>
                <a:schemeClr val="dk2"/>
              </a:buClr>
              <a:buSzPct val="100000"/>
              <a:buFont typeface="Trebuchet MS"/>
              <a:buChar char="○"/>
            </a:pPr>
            <a:r>
              <a:rPr lang="en" sz="2300"/>
              <a:t>Feelings of harassment/being treated like criminals</a:t>
            </a:r>
          </a:p>
          <a:p>
            <a:pPr marL="914400" lvl="1" indent="-374650" rtl="0">
              <a:lnSpc>
                <a:spcPct val="150000"/>
              </a:lnSpc>
              <a:spcBef>
                <a:spcPts val="0"/>
              </a:spcBef>
              <a:buClr>
                <a:schemeClr val="dk2"/>
              </a:buClr>
              <a:buSzPct val="100000"/>
              <a:buFont typeface="Trebuchet MS"/>
              <a:buChar char="○"/>
            </a:pPr>
            <a:r>
              <a:rPr lang="en" sz="2300"/>
              <a:t>Presence implies an inherent lack of safety at school</a:t>
            </a:r>
          </a:p>
          <a:p>
            <a:pPr marL="914400" lvl="1" indent="-374650" rtl="0">
              <a:lnSpc>
                <a:spcPct val="150000"/>
              </a:lnSpc>
              <a:spcBef>
                <a:spcPts val="0"/>
              </a:spcBef>
              <a:buClr>
                <a:schemeClr val="dk2"/>
              </a:buClr>
              <a:buSzPct val="100000"/>
              <a:buFont typeface="Trebuchet MS"/>
              <a:buChar char="○"/>
            </a:pPr>
            <a:r>
              <a:rPr lang="en" sz="2300"/>
              <a:t>Children feel they are under constant surveillance</a:t>
            </a:r>
          </a:p>
        </p:txBody>
      </p:sp>
      <p:sp>
        <p:nvSpPr>
          <p:cNvPr id="144" name="Shape 14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SRO Relationship Effects Cont.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1128700" y="1935365"/>
            <a:ext cx="8229600" cy="4840199"/>
          </a:xfrm>
          <a:prstGeom prst="rect">
            <a:avLst/>
          </a:prstGeom>
        </p:spPr>
        <p:txBody>
          <a:bodyPr lIns="91425" tIns="91425" rIns="91425" bIns="91425" anchor="t" anchorCtr="0">
            <a:noAutofit/>
          </a:bodyPr>
          <a:lstStyle/>
          <a:p>
            <a:pPr marL="457200" lvl="0" indent="-393700" rtl="0">
              <a:spcBef>
                <a:spcPts val="0"/>
              </a:spcBef>
              <a:buClr>
                <a:schemeClr val="dk2"/>
              </a:buClr>
              <a:buSzPct val="100000"/>
              <a:buFont typeface="Trebuchet MS"/>
              <a:buChar char="●"/>
            </a:pPr>
            <a:r>
              <a:rPr lang="en" sz="2600"/>
              <a:t>Victimization</a:t>
            </a:r>
          </a:p>
          <a:p>
            <a:pPr lvl="0" rtl="0">
              <a:spcBef>
                <a:spcPts val="0"/>
              </a:spcBef>
              <a:buNone/>
            </a:pPr>
            <a:endParaRPr sz="1000"/>
          </a:p>
          <a:p>
            <a:pPr marL="457200" lvl="0" indent="-393700" rtl="0">
              <a:spcBef>
                <a:spcPts val="0"/>
              </a:spcBef>
              <a:buClr>
                <a:schemeClr val="dk2"/>
              </a:buClr>
              <a:buSzPct val="100000"/>
              <a:buFont typeface="Trebuchet MS"/>
              <a:buChar char="●"/>
            </a:pPr>
            <a:r>
              <a:rPr lang="en" sz="2600"/>
              <a:t>Peer influence</a:t>
            </a:r>
          </a:p>
          <a:p>
            <a:pPr lvl="0" rtl="0">
              <a:spcBef>
                <a:spcPts val="0"/>
              </a:spcBef>
              <a:buNone/>
            </a:pPr>
            <a:endParaRPr sz="1000"/>
          </a:p>
          <a:p>
            <a:pPr marL="457200" lvl="0" indent="-393700" rtl="0">
              <a:spcBef>
                <a:spcPts val="0"/>
              </a:spcBef>
              <a:buClr>
                <a:schemeClr val="dk2"/>
              </a:buClr>
              <a:buSzPct val="100000"/>
              <a:buFont typeface="Trebuchet MS"/>
              <a:buChar char="●"/>
            </a:pPr>
            <a:r>
              <a:rPr lang="en" sz="2600"/>
              <a:t>Healthy vs. foul play</a:t>
            </a:r>
          </a:p>
          <a:p>
            <a:pPr lvl="0" rtl="0">
              <a:spcBef>
                <a:spcPts val="0"/>
              </a:spcBef>
              <a:buNone/>
            </a:pPr>
            <a:endParaRPr sz="1000"/>
          </a:p>
          <a:p>
            <a:pPr marL="457200" lvl="0" indent="-393700" rtl="0">
              <a:spcBef>
                <a:spcPts val="0"/>
              </a:spcBef>
              <a:buClr>
                <a:schemeClr val="dk2"/>
              </a:buClr>
              <a:buSzPct val="100000"/>
              <a:buFont typeface="Trebuchet MS"/>
              <a:buChar char="●"/>
            </a:pPr>
            <a:r>
              <a:rPr lang="en" sz="2600"/>
              <a:t>Safe2Tell</a:t>
            </a:r>
          </a:p>
          <a:p>
            <a:pPr lvl="0" rtl="0">
              <a:spcBef>
                <a:spcPts val="0"/>
              </a:spcBef>
              <a:buNone/>
            </a:pPr>
            <a:endParaRPr sz="1000"/>
          </a:p>
          <a:p>
            <a:pPr marL="457200" lvl="0" indent="-393700" rtl="0">
              <a:spcBef>
                <a:spcPts val="0"/>
              </a:spcBef>
              <a:buClr>
                <a:schemeClr val="dk2"/>
              </a:buClr>
              <a:buSzPct val="100000"/>
              <a:buFont typeface="Trebuchet MS"/>
              <a:buChar char="●"/>
            </a:pPr>
            <a:r>
              <a:rPr lang="en" sz="2600"/>
              <a:t>SRO’s influence</a:t>
            </a:r>
          </a:p>
          <a:p>
            <a:pPr lvl="0" rtl="0">
              <a:spcBef>
                <a:spcPts val="0"/>
              </a:spcBef>
              <a:buNone/>
            </a:pPr>
            <a:endParaRPr sz="1000"/>
          </a:p>
          <a:p>
            <a:pPr marL="457200" lvl="0" indent="-393700" rtl="0">
              <a:spcBef>
                <a:spcPts val="0"/>
              </a:spcBef>
              <a:buClr>
                <a:schemeClr val="dk2"/>
              </a:buClr>
              <a:buSzPct val="100000"/>
              <a:buFont typeface="Trebuchet MS"/>
              <a:buChar char="●"/>
            </a:pPr>
            <a:r>
              <a:rPr lang="en" sz="2600"/>
              <a:t>Anti-bullying community campaigns</a:t>
            </a:r>
          </a:p>
          <a:p>
            <a:pPr lvl="0" rtl="0">
              <a:spcBef>
                <a:spcPts val="0"/>
              </a:spcBef>
              <a:buNone/>
            </a:pPr>
            <a:endParaRPr sz="1000"/>
          </a:p>
          <a:p>
            <a:pPr marL="457200" lvl="0" indent="-393700" rtl="0">
              <a:spcBef>
                <a:spcPts val="0"/>
              </a:spcBef>
              <a:buClr>
                <a:schemeClr val="dk2"/>
              </a:buClr>
              <a:buSzPct val="100000"/>
              <a:buFont typeface="Trebuchet MS"/>
              <a:buChar char="●"/>
            </a:pPr>
            <a:r>
              <a:rPr lang="en" sz="2600"/>
              <a:t>Family involvement</a:t>
            </a:r>
          </a:p>
          <a:p>
            <a:pPr lvl="0" rtl="0">
              <a:spcBef>
                <a:spcPts val="0"/>
              </a:spcBef>
              <a:buNone/>
            </a:pPr>
            <a:endParaRPr sz="1400"/>
          </a:p>
          <a:p>
            <a:pPr marL="457200" lvl="0" indent="-393700">
              <a:spcBef>
                <a:spcPts val="0"/>
              </a:spcBef>
              <a:buClr>
                <a:schemeClr val="dk2"/>
              </a:buClr>
              <a:buSzPct val="100000"/>
              <a:buFont typeface="Trebuchet MS"/>
              <a:buChar char="●"/>
            </a:pPr>
            <a:r>
              <a:rPr lang="en" sz="2600"/>
              <a:t>Profiling a shooter</a:t>
            </a:r>
          </a:p>
        </p:txBody>
      </p:sp>
      <p:sp>
        <p:nvSpPr>
          <p:cNvPr id="150" name="Shape 150"/>
          <p:cNvSpPr txBox="1">
            <a:spLocks noGrp="1"/>
          </p:cNvSpPr>
          <p:nvPr>
            <p:ph type="title"/>
          </p:nvPr>
        </p:nvSpPr>
        <p:spPr>
          <a:xfrm>
            <a:off x="238675" y="301862"/>
            <a:ext cx="8229600" cy="1325700"/>
          </a:xfrm>
          <a:prstGeom prst="rect">
            <a:avLst/>
          </a:prstGeom>
        </p:spPr>
        <p:txBody>
          <a:bodyPr lIns="91425" tIns="91425" rIns="91425" bIns="91425" anchor="b" anchorCtr="0">
            <a:noAutofit/>
          </a:bodyPr>
          <a:lstStyle/>
          <a:p>
            <a:pPr algn="ctr">
              <a:spcBef>
                <a:spcPts val="0"/>
              </a:spcBef>
              <a:buNone/>
            </a:pPr>
            <a:r>
              <a:rPr lang="en"/>
              <a:t>Anti- Bullying Movement: A step Towards Reducing Violence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457200" y="1033225"/>
            <a:ext cx="8229600" cy="5282099"/>
          </a:xfrm>
          <a:prstGeom prst="rect">
            <a:avLst/>
          </a:prstGeom>
        </p:spPr>
        <p:txBody>
          <a:bodyPr lIns="91425" tIns="91425" rIns="91425" bIns="91425" anchor="t" anchorCtr="0">
            <a:noAutofit/>
          </a:bodyPr>
          <a:lstStyle/>
          <a:p>
            <a:pPr lvl="0" rtl="0">
              <a:spcBef>
                <a:spcPts val="0"/>
              </a:spcBef>
              <a:buClr>
                <a:srgbClr val="000000"/>
              </a:buClr>
              <a:buSzPct val="100000"/>
              <a:buFont typeface="Arial"/>
              <a:buNone/>
            </a:pPr>
            <a:r>
              <a:rPr lang="en" sz="1100">
                <a:solidFill>
                  <a:srgbClr val="000000"/>
                </a:solidFill>
              </a:rPr>
              <a:t>A</a:t>
            </a:r>
            <a:r>
              <a:rPr lang="en" sz="1100"/>
              <a:t>ssociated Press (2013). “Arkansas School District Arming More than 20 Teachers, Staff”.</a:t>
            </a:r>
          </a:p>
          <a:p>
            <a:pPr lvl="0" rtl="0">
              <a:spcBef>
                <a:spcPts val="0"/>
              </a:spcBef>
              <a:buClr>
                <a:srgbClr val="000000"/>
              </a:buClr>
              <a:buSzPct val="100000"/>
              <a:buFont typeface="Arial"/>
              <a:buNone/>
            </a:pPr>
            <a:r>
              <a:rPr lang="en" sz="1100"/>
              <a:t>Fox News: July 30, 2013.</a:t>
            </a:r>
            <a:r>
              <a:rPr lang="en" sz="1100">
                <a:hlinkClick r:id="rId3"/>
              </a:rPr>
              <a:t>http://www.foxnews.com/us/2013/07/30/arkansas-school-district-arming-more-than-20-teachers-staff/</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Brown, B. (2006).  Understanding and assessing school police officers: a conceptual and methodological comment.  </a:t>
            </a:r>
            <a:r>
              <a:rPr lang="en" sz="1100" i="1"/>
              <a:t>Journal of Criminal Justice</a:t>
            </a:r>
            <a:r>
              <a:rPr lang="en" sz="1100"/>
              <a:t>, 34(6), 591-604.</a:t>
            </a:r>
          </a:p>
          <a:p>
            <a:pPr lvl="0" rtl="0">
              <a:spcBef>
                <a:spcPts val="0"/>
              </a:spcBef>
              <a:buClr>
                <a:srgbClr val="000000"/>
              </a:buClr>
              <a:buSzPct val="100000"/>
              <a:buFont typeface="Arial"/>
              <a:buNone/>
            </a:pPr>
            <a:r>
              <a:rPr lang="en" sz="1100" i="1"/>
              <a:t> </a:t>
            </a:r>
          </a:p>
          <a:p>
            <a:pPr lvl="0" rtl="0">
              <a:spcBef>
                <a:spcPts val="0"/>
              </a:spcBef>
              <a:buClr>
                <a:srgbClr val="000000"/>
              </a:buClr>
              <a:buSzPct val="100000"/>
              <a:buFont typeface="Arial"/>
              <a:buNone/>
            </a:pPr>
            <a:r>
              <a:rPr lang="en" sz="1100" i="1">
                <a:latin typeface="Arial"/>
                <a:ea typeface="Arial"/>
                <a:cs typeface="Arial"/>
                <a:sym typeface="Arial"/>
              </a:rPr>
              <a:t>Burgess, A., Garbarino, C., &amp; Carlson, M. (2006). Pathological Teasing and Bullying Turned Deadly: Shooters and Suicide. Victims &amp; Offenders, 1(1), 1-14. doi:10.1080/15564880500498705</a:t>
            </a:r>
          </a:p>
          <a:p>
            <a:pPr lvl="0" rtl="0">
              <a:spcBef>
                <a:spcPts val="0"/>
              </a:spcBef>
              <a:buClr>
                <a:srgbClr val="000000"/>
              </a:buClr>
              <a:buFont typeface="Arial"/>
              <a:buNone/>
            </a:pPr>
            <a:endParaRPr sz="1100"/>
          </a:p>
          <a:p>
            <a:pPr lvl="0" rtl="0">
              <a:spcBef>
                <a:spcPts val="0"/>
              </a:spcBef>
              <a:buClr>
                <a:srgbClr val="000000"/>
              </a:buClr>
              <a:buSzPct val="100000"/>
              <a:buFont typeface="Arial"/>
              <a:buNone/>
            </a:pPr>
            <a:r>
              <a:rPr lang="en" sz="1100"/>
              <a:t>California Emergency Management Agency. (2013). </a:t>
            </a:r>
            <a:r>
              <a:rPr lang="en" sz="1100" i="1"/>
              <a:t>Active Shooter Guidebook: How to Respond</a:t>
            </a:r>
            <a:r>
              <a:rPr lang="en" sz="1100"/>
              <a:t>. Retrieved from http://www.calema.ca.gov/newsandmedia/pages/ current%20news%20and%20events/school-safety.aspx.</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Christensen, Loren &amp; Grossman, Dave. (2000). “Preventing Violence in Our Schools”. Killology Research Group. Retrieved from http://www.killology.com/school_notes_ preventing _violence.htm.</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DeMillo, A. (2013). “Dustin McDaniel, Arkansas Attorney General, Says School Districts</a:t>
            </a:r>
          </a:p>
          <a:p>
            <a:pPr lvl="0" rtl="0">
              <a:spcBef>
                <a:spcPts val="0"/>
              </a:spcBef>
              <a:buClr>
                <a:srgbClr val="000000"/>
              </a:buClr>
              <a:buSzPct val="100000"/>
              <a:buFont typeface="Arial"/>
              <a:buNone/>
            </a:pPr>
            <a:r>
              <a:rPr lang="en" sz="1100"/>
              <a:t>Can’t Arm Teachers, Staff” The Huffington Post: August 1, 2013.</a:t>
            </a:r>
          </a:p>
          <a:p>
            <a:pPr lvl="0" rtl="0">
              <a:spcBef>
                <a:spcPts val="0"/>
              </a:spcBef>
              <a:buClr>
                <a:srgbClr val="000000"/>
              </a:buClr>
              <a:buSzPct val="100000"/>
              <a:buFont typeface="Arial"/>
              <a:buNone/>
            </a:pPr>
            <a:r>
              <a:rPr lang="en" sz="1100"/>
              <a:t>http://www.huffingtonpost.com/2013/08/01/dustin-mcdaniel-arkansas_n_3691600.html</a:t>
            </a:r>
          </a:p>
          <a:p>
            <a:pPr lvl="0" rtl="0">
              <a:spcBef>
                <a:spcPts val="0"/>
              </a:spcBef>
              <a:buClr>
                <a:srgbClr val="000000"/>
              </a:buClr>
              <a:buSzPct val="78571"/>
              <a:buFont typeface="Arial"/>
              <a:buNone/>
            </a:pPr>
            <a:r>
              <a:rPr lang="en" sz="1400"/>
              <a:t> </a:t>
            </a:r>
          </a:p>
          <a:p>
            <a:pPr lvl="0" rtl="0">
              <a:spcBef>
                <a:spcPts val="0"/>
              </a:spcBef>
              <a:buClr>
                <a:srgbClr val="000000"/>
              </a:buClr>
              <a:buSzPct val="100000"/>
              <a:buFont typeface="Arial"/>
              <a:buNone/>
            </a:pPr>
            <a:r>
              <a:rPr lang="en" sz="1100"/>
              <a:t>Editorial Board. “The Slow Motion Inquiry into Sandy Hook”. The New York Times: August 1,</a:t>
            </a:r>
          </a:p>
          <a:p>
            <a:pPr lvl="0" rtl="0">
              <a:spcBef>
                <a:spcPts val="0"/>
              </a:spcBef>
              <a:buClr>
                <a:srgbClr val="000000"/>
              </a:buClr>
              <a:buSzPct val="100000"/>
              <a:buFont typeface="Arial"/>
              <a:buNone/>
            </a:pPr>
            <a:r>
              <a:rPr lang="en" sz="1100"/>
              <a:t>2013.</a:t>
            </a:r>
            <a:r>
              <a:rPr lang="en" sz="1100">
                <a:hlinkClick r:id="rId4"/>
              </a:rPr>
              <a:t>http://www.nytimes.com/2013/08/02/opinion/the-slow-motion</a:t>
            </a:r>
            <a:r>
              <a:rPr lang="en" sz="1100"/>
              <a:t>-inquiry-into-sandy-</a:t>
            </a:r>
          </a:p>
          <a:p>
            <a:pPr lvl="0" rtl="0">
              <a:spcBef>
                <a:spcPts val="0"/>
              </a:spcBef>
              <a:buClr>
                <a:srgbClr val="000000"/>
              </a:buClr>
              <a:buSzPct val="100000"/>
              <a:buFont typeface="Arial"/>
              <a:buNone/>
            </a:pPr>
            <a:r>
              <a:rPr lang="en" sz="1100"/>
              <a:t>hook.html</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Efron, L. (2012). “Mass School Shootings: A History”. ABC Nightline: December 14, 2012. Retrieved from http://abcnews.go.com/US/mass-school-shootings-history/story?id=17975571</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Fairburn, Richard &amp; Grossman, David. (2000). “Preparing for School Attacks”. Killology Research Group. Retrieved from http://www.killology.com/schoolattack.htm.</a:t>
            </a:r>
          </a:p>
          <a:p>
            <a:pPr lvl="0" rtl="0">
              <a:spcBef>
                <a:spcPts val="0"/>
              </a:spcBef>
              <a:buNone/>
            </a:pPr>
            <a:r>
              <a:rPr lang="en" sz="1100"/>
              <a:t> </a:t>
            </a:r>
          </a:p>
          <a:p>
            <a:pPr lvl="0">
              <a:spcBef>
                <a:spcPts val="0"/>
              </a:spcBef>
              <a:buClr>
                <a:srgbClr val="000000"/>
              </a:buClr>
              <a:buSzPct val="100000"/>
              <a:buFont typeface="Arial"/>
              <a:buNone/>
            </a:pPr>
            <a:r>
              <a:rPr lang="en" sz="1100"/>
              <a:t>FEMA: Federal Emergency Management Agency. (2012). “National Incident Management System.” U.S. Department Of Homeland Security. http://www.fema.gov/media-library/assets/documents/29009?id=6449.</a:t>
            </a:r>
          </a:p>
        </p:txBody>
      </p:sp>
      <p:sp>
        <p:nvSpPr>
          <p:cNvPr id="156" name="Shape 156"/>
          <p:cNvSpPr txBox="1">
            <a:spLocks noGrp="1"/>
          </p:cNvSpPr>
          <p:nvPr>
            <p:ph type="title"/>
          </p:nvPr>
        </p:nvSpPr>
        <p:spPr>
          <a:xfrm>
            <a:off x="457200" y="76196"/>
            <a:ext cx="8229600" cy="942600"/>
          </a:xfrm>
          <a:prstGeom prst="rect">
            <a:avLst/>
          </a:prstGeom>
        </p:spPr>
        <p:txBody>
          <a:bodyPr lIns="91425" tIns="91425" rIns="91425" bIns="91425" anchor="b" anchorCtr="0">
            <a:noAutofit/>
          </a:bodyPr>
          <a:lstStyle/>
          <a:p>
            <a:pPr algn="ctr">
              <a:spcBef>
                <a:spcPts val="0"/>
              </a:spcBef>
              <a:buNone/>
            </a:pPr>
            <a:r>
              <a:rPr lang="en"/>
              <a:t>References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457200" y="1181850"/>
            <a:ext cx="8229600" cy="5317200"/>
          </a:xfrm>
          <a:prstGeom prst="rect">
            <a:avLst/>
          </a:prstGeom>
        </p:spPr>
        <p:txBody>
          <a:bodyPr lIns="91425" tIns="91425" rIns="91425" bIns="91425" anchor="t" anchorCtr="0">
            <a:noAutofit/>
          </a:bodyPr>
          <a:lstStyle/>
          <a:p>
            <a:pPr lvl="0" rtl="0">
              <a:spcBef>
                <a:spcPts val="0"/>
              </a:spcBef>
              <a:buClr>
                <a:srgbClr val="000000"/>
              </a:buClr>
              <a:buSzPct val="100000"/>
              <a:buFont typeface="Arial"/>
              <a:buNone/>
            </a:pPr>
            <a:r>
              <a:rPr lang="en" sz="1100"/>
              <a:t>Finn, P. (2006).  School resource officer programs: finding the funding, reaping the benefits.  </a:t>
            </a:r>
            <a:r>
              <a:rPr lang="en" sz="1100" i="1"/>
              <a:t>FBI Law Enforcement Bulletin</a:t>
            </a:r>
            <a:r>
              <a:rPr lang="en" sz="1100"/>
              <a:t>, 75(8), 1-7.</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Finn, P., &amp; McDevitt, J. (2005). National assessment of school resource officer programs.</a:t>
            </a:r>
          </a:p>
          <a:p>
            <a:pPr lvl="0" rtl="0">
              <a:spcBef>
                <a:spcPts val="0"/>
              </a:spcBef>
              <a:buClr>
                <a:srgbClr val="000000"/>
              </a:buClr>
              <a:buSzPct val="100000"/>
              <a:buFont typeface="Arial"/>
              <a:buNone/>
            </a:pPr>
            <a:r>
              <a:rPr lang="en" sz="1100"/>
              <a:t>Final Project Report. Cambridge, MA. Retrieved from</a:t>
            </a:r>
          </a:p>
          <a:p>
            <a:pPr lvl="0" rtl="0">
              <a:spcBef>
                <a:spcPts val="0"/>
              </a:spcBef>
              <a:buClr>
                <a:srgbClr val="000000"/>
              </a:buClr>
              <a:buSzPct val="100000"/>
              <a:buFont typeface="Arial"/>
              <a:buNone/>
            </a:pPr>
            <a:r>
              <a:rPr lang="en" sz="1100"/>
              <a:t>http://www.ncjrs.gov/pdffiles1/nij/grants/209273.pdf</a:t>
            </a:r>
          </a:p>
          <a:p>
            <a:pPr lvl="0" rtl="0">
              <a:spcBef>
                <a:spcPts val="0"/>
              </a:spcBef>
              <a:buClr>
                <a:srgbClr val="000000"/>
              </a:buClr>
              <a:buSzPct val="78571"/>
              <a:buFont typeface="Arial"/>
              <a:buNone/>
            </a:pPr>
            <a:r>
              <a:rPr lang="en" sz="1400"/>
              <a:t> </a:t>
            </a:r>
          </a:p>
          <a:p>
            <a:pPr lvl="0" rtl="0">
              <a:spcBef>
                <a:spcPts val="0"/>
              </a:spcBef>
              <a:buClr>
                <a:srgbClr val="000000"/>
              </a:buClr>
              <a:buSzPct val="100000"/>
              <a:buFont typeface="Arial"/>
              <a:buNone/>
            </a:pPr>
            <a:r>
              <a:rPr lang="en" sz="1100"/>
              <a:t>Finn, P., Shively, M., McDevitt, J., Lassiter, W., &amp; Rich, T. (2005). Comparison of</a:t>
            </a:r>
          </a:p>
          <a:p>
            <a:pPr lvl="0" rtl="0">
              <a:spcBef>
                <a:spcPts val="0"/>
              </a:spcBef>
              <a:buClr>
                <a:srgbClr val="000000"/>
              </a:buClr>
              <a:buSzPct val="100000"/>
              <a:buFont typeface="Arial"/>
              <a:buNone/>
            </a:pPr>
            <a:r>
              <a:rPr lang="en" sz="1100"/>
              <a:t>program activities and lessons learned among 19 school resource officer (SRO)</a:t>
            </a:r>
          </a:p>
          <a:p>
            <a:pPr lvl="0" rtl="0">
              <a:spcBef>
                <a:spcPts val="0"/>
              </a:spcBef>
              <a:buClr>
                <a:srgbClr val="000000"/>
              </a:buClr>
              <a:buSzPct val="100000"/>
              <a:buFont typeface="Arial"/>
              <a:buNone/>
            </a:pPr>
            <a:r>
              <a:rPr lang="en" sz="1100"/>
              <a:t>programs. A report submitted to the National Institute of Justice. MA: ABT Associates. Retrieved from http://www.ncjrs.gov/pdffiles1/nij/grants/209272.pdf</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Finn, P., Abt Associates., &amp; United States. (2005). A guide to developing, maintaining, and succeeding with your School Resource Officer program: Practices from the field for law enforcement and school administration (pp. 111-124). Washington, D.C.: U.S. Dept. of Justice, Office of Community Oriented Policing Services.</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Grossman, D. (2000) “Trained to Kill,” in </a:t>
            </a:r>
            <a:r>
              <a:rPr lang="en" sz="1100" i="1"/>
              <a:t>Crime and Criminals</a:t>
            </a:r>
            <a:r>
              <a:rPr lang="en" sz="1100"/>
              <a:t>, T. Roleff (ed), Greenhaven Press, 2000.</a:t>
            </a:r>
          </a:p>
          <a:p>
            <a:pPr lvl="0" rtl="0">
              <a:spcBef>
                <a:spcPts val="0"/>
              </a:spcBef>
              <a:buClr>
                <a:srgbClr val="000000"/>
              </a:buClr>
              <a:buFont typeface="Arial"/>
              <a:buNone/>
            </a:pPr>
            <a:endParaRPr sz="1100"/>
          </a:p>
          <a:p>
            <a:pPr lvl="0" rtl="0">
              <a:spcBef>
                <a:spcPts val="0"/>
              </a:spcBef>
              <a:buClr>
                <a:srgbClr val="000000"/>
              </a:buClr>
              <a:buSzPct val="100000"/>
              <a:buFont typeface="Arial"/>
              <a:buNone/>
            </a:pPr>
            <a:r>
              <a:rPr lang="en" sz="1100"/>
              <a:t>Hill, E. (2013). “The Cost of Arming Schools: The Price of Stopping a Bad Guy with a Gun”. Cleveland State University: April 1, 2013. http://engagedscholarship.csuohio.edu/urban_facpub/678/</a:t>
            </a:r>
          </a:p>
          <a:p>
            <a:pPr lvl="0" rtl="0">
              <a:spcBef>
                <a:spcPts val="0"/>
              </a:spcBef>
              <a:buClr>
                <a:srgbClr val="000000"/>
              </a:buClr>
              <a:buSzPct val="100000"/>
              <a:buFont typeface="Arial"/>
              <a:buNone/>
            </a:pPr>
            <a:r>
              <a:rPr lang="en" sz="1100"/>
              <a:t> </a:t>
            </a:r>
          </a:p>
          <a:p>
            <a:pPr lvl="0" rtl="0">
              <a:spcBef>
                <a:spcPts val="0"/>
              </a:spcBef>
              <a:buNone/>
            </a:pPr>
            <a:r>
              <a:rPr lang="en" sz="1100"/>
              <a:t>James, R.K., Logan, J. &amp; Davis, S.A. (2011).  School resource officers in school-based crisis strengthening student support.  </a:t>
            </a:r>
            <a:r>
              <a:rPr lang="en" sz="1100" i="1"/>
              <a:t>School Psychology International, </a:t>
            </a:r>
            <a:r>
              <a:rPr lang="en" sz="1100"/>
              <a:t>32(2), 210-224. </a:t>
            </a:r>
          </a:p>
          <a:p>
            <a:pPr lvl="0" rtl="0">
              <a:spcBef>
                <a:spcPts val="0"/>
              </a:spcBef>
              <a:buNone/>
            </a:pPr>
            <a:endParaRPr sz="1100"/>
          </a:p>
          <a:p>
            <a:pPr lvl="0" rtl="0">
              <a:spcBef>
                <a:spcPts val="0"/>
              </a:spcBef>
              <a:buClr>
                <a:srgbClr val="000000"/>
              </a:buClr>
              <a:buSzPct val="100000"/>
              <a:buFont typeface="Arial"/>
              <a:buNone/>
            </a:pPr>
            <a:r>
              <a:rPr lang="en" sz="1100"/>
              <a:t>Lawrence, T.F. &amp; Coon, J.K. (2005). The Role of Law Enforcement in Public School Safety: A National Survey. Washington, D.C.: National Institute of Justice. (NCJ 211676).</a:t>
            </a:r>
          </a:p>
          <a:p>
            <a:pPr lvl="0" rtl="0">
              <a:spcBef>
                <a:spcPts val="0"/>
              </a:spcBef>
              <a:buClr>
                <a:srgbClr val="000000"/>
              </a:buClr>
              <a:buFont typeface="Arial"/>
              <a:buNone/>
            </a:pPr>
            <a:endParaRPr sz="1100"/>
          </a:p>
          <a:p>
            <a:pPr lvl="0" rtl="0">
              <a:spcBef>
                <a:spcPts val="0"/>
              </a:spcBef>
              <a:buClr>
                <a:srgbClr val="000000"/>
              </a:buClr>
              <a:buSzPct val="100000"/>
              <a:buFont typeface="Arial"/>
              <a:buNone/>
            </a:pPr>
            <a:r>
              <a:rPr lang="en" sz="1100"/>
              <a:t>McDevitt, J. &amp; Panniello, J. (2005). National assessment of school resource officer programs: survey of students in three large new SRO programs. Washington, D.C.: National Institute of Justice. (NCJ 209270).</a:t>
            </a:r>
          </a:p>
          <a:p>
            <a:pPr lvl="0" rtl="0">
              <a:spcBef>
                <a:spcPts val="0"/>
              </a:spcBef>
              <a:buNone/>
            </a:pPr>
            <a:r>
              <a:rPr lang="en" sz="1100"/>
              <a:t> </a:t>
            </a:r>
          </a:p>
        </p:txBody>
      </p:sp>
      <p:sp>
        <p:nvSpPr>
          <p:cNvPr id="162" name="Shape 162"/>
          <p:cNvSpPr txBox="1">
            <a:spLocks noGrp="1"/>
          </p:cNvSpPr>
          <p:nvPr>
            <p:ph type="title"/>
          </p:nvPr>
        </p:nvSpPr>
        <p:spPr>
          <a:xfrm>
            <a:off x="457200" y="274646"/>
            <a:ext cx="8229600" cy="907199"/>
          </a:xfrm>
          <a:prstGeom prst="rect">
            <a:avLst/>
          </a:prstGeom>
        </p:spPr>
        <p:txBody>
          <a:bodyPr lIns="91425" tIns="91425" rIns="91425" bIns="91425" anchor="b" anchorCtr="0">
            <a:noAutofit/>
          </a:bodyPr>
          <a:lstStyle/>
          <a:p>
            <a:pPr algn="ctr">
              <a:spcBef>
                <a:spcPts val="0"/>
              </a:spcBef>
              <a:buNone/>
            </a:pPr>
            <a:r>
              <a:rPr lang="en"/>
              <a:t>References Cont.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457200" y="894025"/>
            <a:ext cx="8229600" cy="5543700"/>
          </a:xfrm>
          <a:prstGeom prst="rect">
            <a:avLst/>
          </a:prstGeom>
        </p:spPr>
        <p:txBody>
          <a:bodyPr lIns="91425" tIns="91425" rIns="91425" bIns="91425" anchor="t" anchorCtr="0">
            <a:noAutofit/>
          </a:bodyPr>
          <a:lstStyle/>
          <a:p>
            <a:pPr lvl="0" rtl="0">
              <a:spcBef>
                <a:spcPts val="0"/>
              </a:spcBef>
              <a:buClr>
                <a:srgbClr val="000000"/>
              </a:buClr>
              <a:buSzPct val="100000"/>
              <a:buFont typeface="Arial"/>
              <a:buNone/>
            </a:pPr>
            <a:r>
              <a:rPr lang="en" sz="1100"/>
              <a:t>Myrstol, B.A. (2011). Public perceptions of school resource officer (SRO) programs. </a:t>
            </a:r>
            <a:r>
              <a:rPr lang="en" sz="1100" i="1"/>
              <a:t>Western Criminology Review</a:t>
            </a:r>
            <a:r>
              <a:rPr lang="en" sz="1100"/>
              <a:t>, 12(3), 20-40.</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Na, C. &amp; Gottfredson, C. (2011).  Police officers in schools: effects on school crime and the processing of offending behaviors.  </a:t>
            </a:r>
            <a:r>
              <a:rPr lang="en" sz="1100" i="1"/>
              <a:t>Justice Quarterly, </a:t>
            </a:r>
            <a:r>
              <a:rPr lang="en" sz="1100"/>
              <a:t>30(4), 619-650.</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National Association of School Resource Officers (NASRO). “To Protect and Educate:</a:t>
            </a:r>
          </a:p>
          <a:p>
            <a:pPr lvl="0" rtl="0">
              <a:spcBef>
                <a:spcPts val="0"/>
              </a:spcBef>
              <a:buNone/>
            </a:pPr>
            <a:r>
              <a:rPr lang="en" sz="1100"/>
              <a:t>Prevention of Violence in Schools”. August 10, 2013. </a:t>
            </a:r>
            <a:r>
              <a:rPr lang="en" sz="1100" u="sng">
                <a:hlinkClick r:id="rId3"/>
              </a:rPr>
              <a:t>http://www.nasro.org</a:t>
            </a:r>
          </a:p>
          <a:p>
            <a:pPr lvl="0" rtl="0">
              <a:spcBef>
                <a:spcPts val="0"/>
              </a:spcBef>
              <a:buClr>
                <a:srgbClr val="000000"/>
              </a:buClr>
              <a:buFont typeface="Arial"/>
              <a:buNone/>
            </a:pPr>
            <a:endParaRPr sz="1100"/>
          </a:p>
          <a:p>
            <a:pPr lvl="0" rtl="0">
              <a:spcBef>
                <a:spcPts val="0"/>
              </a:spcBef>
              <a:buClr>
                <a:srgbClr val="000000"/>
              </a:buClr>
              <a:buSzPct val="100000"/>
              <a:buFont typeface="Arial"/>
              <a:buNone/>
            </a:pPr>
            <a:r>
              <a:rPr lang="en" sz="1100"/>
              <a:t>Peters, J. (2012). “‘We Still Look at Ourselves as Survivors’ More Than Eighty Years Later,</a:t>
            </a:r>
          </a:p>
          <a:p>
            <a:pPr lvl="0" rtl="0">
              <a:spcBef>
                <a:spcPts val="0"/>
              </a:spcBef>
              <a:buClr>
                <a:srgbClr val="000000"/>
              </a:buClr>
              <a:buSzPct val="100000"/>
              <a:buFont typeface="Arial"/>
              <a:buNone/>
            </a:pPr>
            <a:r>
              <a:rPr lang="en" sz="1100"/>
              <a:t>Remembering the Deadliest School Massacre in American History”. Slate: December 18,</a:t>
            </a:r>
          </a:p>
          <a:p>
            <a:pPr lvl="0" rtl="0">
              <a:spcBef>
                <a:spcPts val="0"/>
              </a:spcBef>
              <a:buClr>
                <a:srgbClr val="000000"/>
              </a:buClr>
              <a:buSzPct val="100000"/>
              <a:buFont typeface="Arial"/>
              <a:buNone/>
            </a:pPr>
            <a:r>
              <a:rPr lang="en" sz="1100"/>
              <a:t>2012.http://www.slate.com/blogs/crime/2012/18/bath_school_school_bombing_remembering_the_deadliest_school_massacre_in_american.html</a:t>
            </a:r>
          </a:p>
          <a:p>
            <a:pPr lvl="0" rtl="0">
              <a:spcBef>
                <a:spcPts val="0"/>
              </a:spcBef>
              <a:buNone/>
            </a:pPr>
            <a:r>
              <a:rPr lang="en" sz="1100"/>
              <a:t> </a:t>
            </a:r>
          </a:p>
          <a:p>
            <a:pPr lvl="0" rtl="0">
              <a:spcBef>
                <a:spcPts val="0"/>
              </a:spcBef>
              <a:buClr>
                <a:srgbClr val="000000"/>
              </a:buClr>
              <a:buSzPct val="100000"/>
              <a:buFont typeface="Arial"/>
              <a:buNone/>
            </a:pPr>
            <a:r>
              <a:rPr lang="en" sz="1100"/>
              <a:t>Raymond, B. (2010).  “Assigning Police Officers to Schools”. Center for Problem-Oriented Policing. Response Guide No. 10. http://www.popcenter.org/responses/school_police/</a:t>
            </a:r>
          </a:p>
          <a:p>
            <a:pPr lvl="0" rtl="0">
              <a:spcBef>
                <a:spcPts val="0"/>
              </a:spcBef>
              <a:buClr>
                <a:srgbClr val="000000"/>
              </a:buClr>
              <a:buSzPct val="78571"/>
              <a:buFont typeface="Arial"/>
              <a:buNone/>
            </a:pPr>
            <a:r>
              <a:rPr lang="en" sz="1400"/>
              <a:t> </a:t>
            </a:r>
          </a:p>
          <a:p>
            <a:pPr lvl="0" rtl="0">
              <a:spcBef>
                <a:spcPts val="0"/>
              </a:spcBef>
              <a:buClr>
                <a:srgbClr val="000000"/>
              </a:buClr>
              <a:buSzPct val="100000"/>
              <a:buFont typeface="Arial"/>
              <a:buNone/>
            </a:pPr>
            <a:r>
              <a:rPr lang="en" sz="1100"/>
              <a:t>Resmovits, J. (2013). “Newton School Police: ‘It Was So Real It Didn’t Seem Real’”.</a:t>
            </a:r>
          </a:p>
          <a:p>
            <a:pPr lvl="0" rtl="0">
              <a:spcBef>
                <a:spcPts val="0"/>
              </a:spcBef>
              <a:buClr>
                <a:srgbClr val="000000"/>
              </a:buClr>
              <a:buSzPct val="100000"/>
              <a:buFont typeface="Arial"/>
              <a:buNone/>
            </a:pPr>
            <a:r>
              <a:rPr lang="en" sz="1100"/>
              <a:t>The Huffington Post: July 16, 2013.</a:t>
            </a:r>
            <a:r>
              <a:rPr lang="en" sz="1100">
                <a:hlinkClick r:id="rId4"/>
              </a:rPr>
              <a:t> http://www.huffingtonpost.com/2013/07/16/newtown- school-police_n_3601282.html</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Safe2Tell: CO Attorney General’s Office. Retrieved from http://safe2tell.org/who-we-are/</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Stolberg, S. (2013). “Gun Victims Vow to Press on in State Legislature Political Campaigns”. The New York Times: April 19, 2013.</a:t>
            </a:r>
          </a:p>
          <a:p>
            <a:pPr lvl="0" rtl="0">
              <a:spcBef>
                <a:spcPts val="0"/>
              </a:spcBef>
              <a:buClr>
                <a:srgbClr val="000000"/>
              </a:buClr>
              <a:buSzPct val="100000"/>
              <a:buFont typeface="Arial"/>
              <a:buNone/>
            </a:pPr>
            <a:r>
              <a:rPr lang="en" sz="1100"/>
              <a:t>http://www.nytimes.com/2013/04/20/us/politics/gun-victims-vow-to-press-on-in-state-legislatures-and-political-campaigns.html?ref=arizonashooting2011&amp;_r=0</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a:t>Theriot, M. (2009). “School Resource Officers and the Criminalization of Student Behavior”. Journal of Criminal Justice Vol. 37 Issue 3. http://www.sciencedirect.com/science/article/pii/S0047235209000464</a:t>
            </a:r>
          </a:p>
          <a:p>
            <a:pPr lvl="0" rtl="0">
              <a:spcBef>
                <a:spcPts val="0"/>
              </a:spcBef>
              <a:buClr>
                <a:srgbClr val="000000"/>
              </a:buClr>
              <a:buSzPct val="100000"/>
              <a:buFont typeface="Arial"/>
              <a:buNone/>
            </a:pPr>
            <a:r>
              <a:rPr lang="en" sz="1100"/>
              <a:t> </a:t>
            </a:r>
          </a:p>
          <a:p>
            <a:pPr lvl="0" rtl="0">
              <a:spcBef>
                <a:spcPts val="0"/>
              </a:spcBef>
              <a:buClr>
                <a:srgbClr val="000000"/>
              </a:buClr>
              <a:buSzPct val="100000"/>
              <a:buFont typeface="Arial"/>
              <a:buNone/>
            </a:pPr>
            <a:r>
              <a:rPr lang="en" sz="1100" i="1">
                <a:latin typeface="Arial"/>
                <a:ea typeface="Arial"/>
                <a:cs typeface="Arial"/>
                <a:sym typeface="Arial"/>
              </a:rPr>
              <a:t>The Bully Society: School Shootings and the Crisis of Bullying in America's Schools. (2011). Publishers Weekly, 258(51), 43. </a:t>
            </a:r>
          </a:p>
          <a:p>
            <a:pPr lvl="0" rtl="0">
              <a:spcBef>
                <a:spcPts val="0"/>
              </a:spcBef>
              <a:buClr>
                <a:srgbClr val="000000"/>
              </a:buClr>
              <a:buFont typeface="Arial"/>
              <a:buNone/>
            </a:pPr>
            <a:endParaRPr sz="1100">
              <a:solidFill>
                <a:srgbClr val="000000"/>
              </a:solidFill>
              <a:latin typeface="Arial"/>
              <a:ea typeface="Arial"/>
              <a:cs typeface="Arial"/>
              <a:sym typeface="Arial"/>
            </a:endParaRPr>
          </a:p>
          <a:p>
            <a:pPr lvl="0" rtl="0">
              <a:spcBef>
                <a:spcPts val="0"/>
              </a:spcBef>
              <a:buClr>
                <a:srgbClr val="000000"/>
              </a:buClr>
              <a:buSzPct val="100000"/>
              <a:buFont typeface="Arial"/>
              <a:buNone/>
            </a:pPr>
            <a:r>
              <a:rPr lang="en" sz="1100"/>
              <a:t>Williams, John. (2013). “Active Shooter Safety Considerations”. Los Angeles County Sheriff’s Department.</a:t>
            </a:r>
          </a:p>
          <a:p>
            <a:pPr lvl="0" rtl="0">
              <a:spcBef>
                <a:spcPts val="0"/>
              </a:spcBef>
              <a:buClr>
                <a:srgbClr val="000000"/>
              </a:buClr>
              <a:buFont typeface="Arial"/>
              <a:buNone/>
            </a:pPr>
            <a:endParaRPr/>
          </a:p>
          <a:p>
            <a:pPr lvl="0" rtl="0">
              <a:spcBef>
                <a:spcPts val="0"/>
              </a:spcBef>
              <a:buClr>
                <a:srgbClr val="000000"/>
              </a:buClr>
              <a:buFont typeface="Arial"/>
              <a:buNone/>
            </a:pPr>
            <a:endParaRPr/>
          </a:p>
          <a:p>
            <a:pPr>
              <a:spcBef>
                <a:spcPts val="0"/>
              </a:spcBef>
              <a:buNone/>
            </a:pPr>
            <a:endParaRPr/>
          </a:p>
        </p:txBody>
      </p:sp>
      <p:sp>
        <p:nvSpPr>
          <p:cNvPr id="168" name="Shape 168"/>
          <p:cNvSpPr txBox="1">
            <a:spLocks noGrp="1"/>
          </p:cNvSpPr>
          <p:nvPr>
            <p:ph type="title"/>
          </p:nvPr>
        </p:nvSpPr>
        <p:spPr>
          <a:xfrm>
            <a:off x="457200" y="163974"/>
            <a:ext cx="8229600" cy="791399"/>
          </a:xfrm>
          <a:prstGeom prst="rect">
            <a:avLst/>
          </a:prstGeom>
        </p:spPr>
        <p:txBody>
          <a:bodyPr lIns="91425" tIns="91425" rIns="91425" bIns="91425" anchor="b" anchorCtr="0">
            <a:noAutofit/>
          </a:bodyPr>
          <a:lstStyle/>
          <a:p>
            <a:pPr algn="ctr">
              <a:spcBef>
                <a:spcPts val="0"/>
              </a:spcBef>
              <a:buNone/>
            </a:pPr>
            <a:r>
              <a:rPr lang="en"/>
              <a:t>References Cont.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457200" y="1659000"/>
            <a:ext cx="8562299" cy="4840199"/>
          </a:xfrm>
          <a:prstGeom prst="rect">
            <a:avLst/>
          </a:prstGeom>
        </p:spPr>
        <p:txBody>
          <a:bodyPr lIns="91425" tIns="91425" rIns="91425" bIns="91425" anchor="t" anchorCtr="0">
            <a:noAutofit/>
          </a:bodyPr>
          <a:lstStyle/>
          <a:p>
            <a:pPr lvl="0" rtl="0">
              <a:spcBef>
                <a:spcPts val="0"/>
              </a:spcBef>
              <a:buNone/>
            </a:pPr>
            <a:r>
              <a:rPr lang="en" sz="3000"/>
              <a:t>For any further questions we can be reached at:</a:t>
            </a:r>
          </a:p>
          <a:p>
            <a:pPr lvl="0" algn="ctr" rtl="0">
              <a:spcBef>
                <a:spcPts val="0"/>
              </a:spcBef>
              <a:buNone/>
            </a:pPr>
            <a:endParaRPr sz="3000"/>
          </a:p>
          <a:p>
            <a:pPr lvl="0" algn="ctr" rtl="0">
              <a:spcBef>
                <a:spcPts val="0"/>
              </a:spcBef>
              <a:buNone/>
            </a:pPr>
            <a:r>
              <a:rPr lang="en" sz="3000" u="sng">
                <a:solidFill>
                  <a:schemeClr val="hlink"/>
                </a:solidFill>
                <a:hlinkClick r:id="rId3"/>
              </a:rPr>
              <a:t>stepenskya@sandiego.edu</a:t>
            </a:r>
          </a:p>
          <a:p>
            <a:pPr lvl="0" algn="ctr" rtl="0">
              <a:spcBef>
                <a:spcPts val="0"/>
              </a:spcBef>
              <a:buNone/>
            </a:pPr>
            <a:endParaRPr sz="3000"/>
          </a:p>
          <a:p>
            <a:pPr lvl="0" algn="ctr" rtl="0">
              <a:spcBef>
                <a:spcPts val="0"/>
              </a:spcBef>
              <a:buNone/>
            </a:pPr>
            <a:r>
              <a:rPr lang="en" sz="3000" u="sng">
                <a:solidFill>
                  <a:schemeClr val="hlink"/>
                </a:solidFill>
                <a:hlinkClick r:id="rId4"/>
              </a:rPr>
              <a:t>afessler@sandiego.edu</a:t>
            </a:r>
          </a:p>
          <a:p>
            <a:pPr lvl="0" algn="ctr" rtl="0">
              <a:spcBef>
                <a:spcPts val="0"/>
              </a:spcBef>
              <a:buNone/>
            </a:pPr>
            <a:endParaRPr sz="3000"/>
          </a:p>
          <a:p>
            <a:pPr algn="ctr">
              <a:spcBef>
                <a:spcPts val="0"/>
              </a:spcBef>
              <a:buNone/>
            </a:pPr>
            <a:r>
              <a:rPr lang="en" sz="3000" u="sng"/>
              <a:t>mwilhelm@sandiego.edu</a:t>
            </a:r>
          </a:p>
        </p:txBody>
      </p:sp>
      <p:sp>
        <p:nvSpPr>
          <p:cNvPr id="174" name="Shape 17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Q &amp; A</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00063" y="428625"/>
            <a:ext cx="8186737" cy="1143000"/>
          </a:xfrm>
        </p:spPr>
        <p:txBody>
          <a:bodyPr/>
          <a:lstStyle/>
          <a:p>
            <a:r>
              <a:rPr lang="en-US" sz="3600" b="1"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sz="2400" dirty="0" smtClean="0">
                <a:effectLst>
                  <a:outerShdw blurRad="38100" dist="38100" dir="2700000" algn="tl">
                    <a:srgbClr val="000000">
                      <a:alpha val="43137"/>
                    </a:srgbClr>
                  </a:outerShdw>
                </a:effectLst>
                <a:latin typeface="Georgia" pitchFamily="18" charset="0"/>
              </a:rPr>
              <a:t/>
            </a:r>
            <a:br>
              <a:rPr lang="en-US" sz="2400" dirty="0" smtClean="0">
                <a:effectLst>
                  <a:outerShdw blurRad="38100" dist="38100" dir="2700000" algn="tl">
                    <a:srgbClr val="000000">
                      <a:alpha val="43137"/>
                    </a:srgbClr>
                  </a:outerShdw>
                </a:effectLst>
                <a:latin typeface="Georgia" pitchFamily="18" charset="0"/>
              </a:rPr>
            </a:br>
            <a:r>
              <a:rPr lang="en-US" sz="2400" dirty="0" smtClean="0">
                <a:effectLst>
                  <a:outerShdw blurRad="38100" dist="38100" dir="2700000" algn="tl">
                    <a:srgbClr val="000000">
                      <a:alpha val="43137"/>
                    </a:srgbClr>
                  </a:outerShdw>
                </a:effectLst>
                <a:latin typeface="Georgia" pitchFamily="18" charset="0"/>
                <a:hlinkClick r:id="rId2"/>
              </a:rPr>
              <a:t>www.omicsgroup.com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hlinkClick r:id="rId3"/>
              </a:rPr>
              <a:t>www.conferenceseries.com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475989" y="1396470"/>
            <a:ext cx="8193259" cy="1470000"/>
          </a:xfrm>
          <a:prstGeom prst="rect">
            <a:avLst/>
          </a:prstGeom>
        </p:spPr>
        <p:txBody>
          <a:bodyPr lIns="91425" tIns="91425" rIns="91425" bIns="91425" anchor="b" anchorCtr="0">
            <a:noAutofit/>
          </a:bodyPr>
          <a:lstStyle/>
          <a:p>
            <a:pPr marL="914400" indent="457200" algn="l">
              <a:spcBef>
                <a:spcPts val="0"/>
              </a:spcBef>
              <a:buNone/>
            </a:pPr>
            <a:r>
              <a:rPr lang="en" dirty="0" smtClean="0"/>
              <a:t>Risk Assessment and School Violence: A Public Safety Paradigm</a:t>
            </a:r>
            <a:endParaRPr lang="en" dirty="0"/>
          </a:p>
        </p:txBody>
      </p:sp>
      <p:sp>
        <p:nvSpPr>
          <p:cNvPr id="42" name="Shape 42"/>
          <p:cNvSpPr txBox="1">
            <a:spLocks noGrp="1"/>
          </p:cNvSpPr>
          <p:nvPr>
            <p:ph type="subTitle" idx="1"/>
          </p:nvPr>
        </p:nvSpPr>
        <p:spPr>
          <a:xfrm>
            <a:off x="1046550" y="2678577"/>
            <a:ext cx="7622699" cy="3558900"/>
          </a:xfrm>
          <a:prstGeom prst="rect">
            <a:avLst/>
          </a:prstGeom>
        </p:spPr>
        <p:txBody>
          <a:bodyPr lIns="91425" tIns="91425" rIns="91425" bIns="91425" anchor="t" anchorCtr="0">
            <a:noAutofit/>
          </a:bodyPr>
          <a:lstStyle/>
          <a:p>
            <a:pPr lvl="0" algn="ctr" rtl="0">
              <a:lnSpc>
                <a:spcPct val="200000"/>
              </a:lnSpc>
              <a:spcBef>
                <a:spcPts val="0"/>
              </a:spcBef>
              <a:buClr>
                <a:srgbClr val="000000"/>
              </a:buClr>
              <a:buSzPct val="61111"/>
              <a:buFont typeface="Arial"/>
              <a:buNone/>
            </a:pPr>
            <a:r>
              <a:rPr lang="en" sz="1800" dirty="0"/>
              <a:t>Dr. Ronn Johnson, Ph.D.; ABPP</a:t>
            </a:r>
          </a:p>
          <a:p>
            <a:pPr lvl="0" algn="ctr" rtl="0">
              <a:lnSpc>
                <a:spcPct val="200000"/>
              </a:lnSpc>
              <a:spcBef>
                <a:spcPts val="0"/>
              </a:spcBef>
              <a:buClr>
                <a:srgbClr val="000000"/>
              </a:buClr>
              <a:buSzPct val="61111"/>
              <a:buFont typeface="Arial"/>
              <a:buNone/>
            </a:pPr>
            <a:r>
              <a:rPr lang="en" sz="1800" dirty="0"/>
              <a:t>Andrea Fessler, M.A. Candidate</a:t>
            </a:r>
          </a:p>
          <a:p>
            <a:pPr marL="1371600" lvl="0" indent="457200" algn="l" rtl="0">
              <a:lnSpc>
                <a:spcPct val="200000"/>
              </a:lnSpc>
              <a:spcBef>
                <a:spcPts val="0"/>
              </a:spcBef>
              <a:buClr>
                <a:srgbClr val="000000"/>
              </a:buClr>
              <a:buSzPct val="61111"/>
              <a:buFont typeface="Arial"/>
              <a:buNone/>
            </a:pPr>
            <a:r>
              <a:rPr lang="en" sz="1800" dirty="0"/>
              <a:t>Alejandra Stepensky, M.A. Candidate</a:t>
            </a:r>
          </a:p>
          <a:p>
            <a:pPr marL="1371600" lvl="0" indent="457200" algn="l" rtl="0">
              <a:lnSpc>
                <a:spcPct val="200000"/>
              </a:lnSpc>
              <a:spcBef>
                <a:spcPts val="0"/>
              </a:spcBef>
              <a:buClr>
                <a:srgbClr val="000000"/>
              </a:buClr>
              <a:buSzPct val="61111"/>
              <a:buFont typeface="Arial"/>
              <a:buNone/>
            </a:pPr>
            <a:r>
              <a:rPr lang="en" sz="1800" dirty="0"/>
              <a:t>Magdalene Wilhelm, M.A. Candidate</a:t>
            </a:r>
          </a:p>
          <a:p>
            <a:pPr lvl="0" algn="ctr" rtl="0">
              <a:lnSpc>
                <a:spcPct val="200000"/>
              </a:lnSpc>
              <a:spcBef>
                <a:spcPts val="0"/>
              </a:spcBef>
              <a:buClr>
                <a:srgbClr val="000000"/>
              </a:buClr>
              <a:buSzPct val="61111"/>
              <a:buFont typeface="Arial"/>
              <a:buNone/>
            </a:pPr>
            <a:r>
              <a:rPr lang="en" sz="1800" dirty="0"/>
              <a:t>University of San Diego</a:t>
            </a:r>
          </a:p>
          <a:p>
            <a:pPr lvl="0" algn="ctr" rtl="0">
              <a:lnSpc>
                <a:spcPct val="200000"/>
              </a:lnSpc>
              <a:spcBef>
                <a:spcPts val="0"/>
              </a:spcBef>
              <a:buClr>
                <a:srgbClr val="000000"/>
              </a:buClr>
              <a:buSzPct val="61111"/>
              <a:buFont typeface="Arial"/>
              <a:buNone/>
            </a:pPr>
            <a:r>
              <a:rPr lang="en" sz="1800" u="sng" dirty="0">
                <a:hlinkClick r:id="rId3"/>
              </a:rPr>
              <a:t>http://acolumbinesite.com/sounds/911.wav</a:t>
            </a:r>
            <a:r>
              <a:rPr lang="en" sz="1800" dirty="0"/>
              <a:t> </a:t>
            </a:r>
          </a:p>
          <a:p>
            <a:pPr>
              <a:spcBef>
                <a:spcPts val="0"/>
              </a:spcBef>
              <a:buNone/>
            </a:pPr>
            <a:endParaRPr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spcBef>
                <a:spcPts val="0"/>
              </a:spcBef>
              <a:buClr>
                <a:schemeClr val="dk2"/>
              </a:buClr>
              <a:buSzPct val="100000"/>
              <a:buFont typeface="Trebuchet MS"/>
              <a:buChar char="●"/>
            </a:pPr>
            <a:r>
              <a:rPr lang="en"/>
              <a:t>High Profile School Shootings</a:t>
            </a:r>
          </a:p>
          <a:p>
            <a:pPr marL="457200" lvl="0" indent="-431800" rtl="0">
              <a:spcBef>
                <a:spcPts val="0"/>
              </a:spcBef>
              <a:buClr>
                <a:schemeClr val="dk2"/>
              </a:buClr>
              <a:buSzPct val="100000"/>
              <a:buFont typeface="Trebuchet MS"/>
              <a:buChar char="●"/>
            </a:pPr>
            <a:r>
              <a:rPr lang="en"/>
              <a:t>Scope of Impact</a:t>
            </a:r>
          </a:p>
          <a:p>
            <a:pPr marL="457200" lvl="0" indent="-431800" rtl="0">
              <a:spcBef>
                <a:spcPts val="0"/>
              </a:spcBef>
              <a:buClr>
                <a:schemeClr val="dk2"/>
              </a:buClr>
              <a:buSzPct val="100000"/>
              <a:buFont typeface="Trebuchet MS"/>
              <a:buChar char="●"/>
            </a:pPr>
            <a:r>
              <a:rPr lang="en"/>
              <a:t>School Resource Officers</a:t>
            </a:r>
          </a:p>
          <a:p>
            <a:pPr marL="457200" lvl="0" indent="-431800" rtl="0">
              <a:spcBef>
                <a:spcPts val="0"/>
              </a:spcBef>
              <a:buClr>
                <a:schemeClr val="dk2"/>
              </a:buClr>
              <a:buSzPct val="100000"/>
              <a:buFont typeface="Trebuchet MS"/>
              <a:buChar char="●"/>
            </a:pPr>
            <a:r>
              <a:rPr lang="en"/>
              <a:t>Safety Plan: How to Prepare</a:t>
            </a:r>
          </a:p>
          <a:p>
            <a:pPr marL="457200" lvl="0" indent="-431800" rtl="0">
              <a:spcBef>
                <a:spcPts val="0"/>
              </a:spcBef>
              <a:buClr>
                <a:schemeClr val="dk2"/>
              </a:buClr>
              <a:buSzPct val="100000"/>
              <a:buFont typeface="Trebuchet MS"/>
              <a:buChar char="●"/>
            </a:pPr>
            <a:r>
              <a:rPr lang="en"/>
              <a:t>Psychological Implications</a:t>
            </a:r>
          </a:p>
          <a:p>
            <a:pPr marL="457200" lvl="0" indent="-431800" rtl="0">
              <a:spcBef>
                <a:spcPts val="0"/>
              </a:spcBef>
              <a:buClr>
                <a:schemeClr val="dk2"/>
              </a:buClr>
              <a:buSzPct val="100000"/>
              <a:buFont typeface="Trebuchet MS"/>
              <a:buChar char="●"/>
            </a:pPr>
            <a:r>
              <a:rPr lang="en"/>
              <a:t>SRO Training and Effects</a:t>
            </a:r>
          </a:p>
          <a:p>
            <a:pPr marL="457200" lvl="0" indent="-431800">
              <a:spcBef>
                <a:spcPts val="0"/>
              </a:spcBef>
              <a:buClr>
                <a:schemeClr val="dk2"/>
              </a:buClr>
              <a:buSzPct val="100000"/>
              <a:buFont typeface="Trebuchet MS"/>
              <a:buChar char="●"/>
            </a:pPr>
            <a:r>
              <a:rPr lang="en"/>
              <a:t>Anti-Bullying</a:t>
            </a:r>
          </a:p>
        </p:txBody>
      </p:sp>
      <p:sp>
        <p:nvSpPr>
          <p:cNvPr id="48" name="Shape 48"/>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algn="ctr">
              <a:spcBef>
                <a:spcPts val="0"/>
              </a:spcBef>
              <a:buNone/>
            </a:pPr>
            <a:r>
              <a:rPr lang="en"/>
              <a:t>Overview</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572600" y="2087640"/>
            <a:ext cx="8229600" cy="4840199"/>
          </a:xfrm>
          <a:prstGeom prst="rect">
            <a:avLst/>
          </a:prstGeom>
        </p:spPr>
        <p:txBody>
          <a:bodyPr lIns="91425" tIns="91425" rIns="91425" bIns="91425" anchor="t" anchorCtr="0">
            <a:noAutofit/>
          </a:bodyPr>
          <a:lstStyle/>
          <a:p>
            <a:pPr marL="457200" lvl="0" indent="-412750" rtl="0">
              <a:spcBef>
                <a:spcPts val="0"/>
              </a:spcBef>
              <a:buClr>
                <a:schemeClr val="dk2"/>
              </a:buClr>
              <a:buSzPct val="100000"/>
              <a:buFont typeface="Trebuchet MS"/>
              <a:buChar char="●"/>
            </a:pPr>
            <a:r>
              <a:rPr lang="en" sz="2900"/>
              <a:t>May 18, 1927-Andrew Kehoe: Bath, Michigan</a:t>
            </a:r>
          </a:p>
          <a:p>
            <a:pPr marL="457200" lvl="0" indent="0" rtl="0">
              <a:spcBef>
                <a:spcPts val="0"/>
              </a:spcBef>
              <a:buNone/>
            </a:pPr>
            <a:endParaRPr sz="1600"/>
          </a:p>
          <a:p>
            <a:pPr marL="457200" lvl="0" indent="-412750" rtl="0">
              <a:spcBef>
                <a:spcPts val="0"/>
              </a:spcBef>
              <a:buClr>
                <a:schemeClr val="dk2"/>
              </a:buClr>
              <a:buSzPct val="100000"/>
              <a:buFont typeface="Trebuchet MS"/>
              <a:buChar char="●"/>
            </a:pPr>
            <a:r>
              <a:rPr lang="en" sz="2900"/>
              <a:t>April 20, 1999- Eric Harris &amp; Dylan Klebold: Columbine High School  </a:t>
            </a:r>
          </a:p>
          <a:p>
            <a:pPr lvl="0" rtl="0">
              <a:spcBef>
                <a:spcPts val="0"/>
              </a:spcBef>
              <a:buNone/>
            </a:pPr>
            <a:endParaRPr sz="1600"/>
          </a:p>
          <a:p>
            <a:pPr marL="457200" lvl="0" indent="-381000" rtl="0">
              <a:spcBef>
                <a:spcPts val="0"/>
              </a:spcBef>
              <a:buClr>
                <a:schemeClr val="dk2"/>
              </a:buClr>
              <a:buSzPct val="82758"/>
              <a:buFont typeface="Trebuchet MS"/>
              <a:buChar char="●"/>
            </a:pPr>
            <a:r>
              <a:rPr lang="en" sz="2900"/>
              <a:t>April 16, 2007-Seung-Hui Cho: Virginia Tech University </a:t>
            </a:r>
          </a:p>
          <a:p>
            <a:pPr lvl="0" rtl="0">
              <a:spcBef>
                <a:spcPts val="0"/>
              </a:spcBef>
              <a:buNone/>
            </a:pPr>
            <a:endParaRPr sz="1600"/>
          </a:p>
          <a:p>
            <a:pPr marL="457200" lvl="0" indent="-412750">
              <a:spcBef>
                <a:spcPts val="0"/>
              </a:spcBef>
              <a:buClr>
                <a:schemeClr val="dk2"/>
              </a:buClr>
              <a:buSzPct val="100000"/>
              <a:buFont typeface="Trebuchet MS"/>
              <a:buChar char="●"/>
            </a:pPr>
            <a:r>
              <a:rPr lang="en" sz="2900"/>
              <a:t>December 14, 2012-Adam Lanza: Sandy Hook Elementary</a:t>
            </a:r>
          </a:p>
        </p:txBody>
      </p:sp>
      <p:sp>
        <p:nvSpPr>
          <p:cNvPr id="54" name="Shape 5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High Profile School Shootings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836375" y="1633315"/>
            <a:ext cx="8229600" cy="4840199"/>
          </a:xfrm>
          <a:prstGeom prst="rect">
            <a:avLst/>
          </a:prstGeom>
        </p:spPr>
        <p:txBody>
          <a:bodyPr lIns="91425" tIns="91425" rIns="91425" bIns="91425" anchor="t" anchorCtr="0">
            <a:noAutofit/>
          </a:bodyPr>
          <a:lstStyle/>
          <a:p>
            <a:pPr marL="457200" lvl="0" indent="-393700" rtl="0">
              <a:spcBef>
                <a:spcPts val="0"/>
              </a:spcBef>
              <a:buClr>
                <a:schemeClr val="dk2"/>
              </a:buClr>
              <a:buSzPct val="100000"/>
              <a:buFont typeface="Trebuchet MS"/>
              <a:buChar char="●"/>
            </a:pPr>
            <a:r>
              <a:rPr lang="en" sz="2600"/>
              <a:t>Gun control laws: Who should be able to carry weapons in schools? </a:t>
            </a:r>
          </a:p>
          <a:p>
            <a:pPr marL="914400" lvl="1" indent="-368300" rtl="0">
              <a:spcBef>
                <a:spcPts val="0"/>
              </a:spcBef>
              <a:buClr>
                <a:schemeClr val="dk2"/>
              </a:buClr>
              <a:buSzPct val="100000"/>
              <a:buFont typeface="Trebuchet MS"/>
              <a:buChar char="○"/>
            </a:pPr>
            <a:r>
              <a:rPr lang="en" sz="2200"/>
              <a:t>Arkansas teachers</a:t>
            </a:r>
          </a:p>
          <a:p>
            <a:pPr marL="914400" lvl="1" indent="-368300" rtl="0">
              <a:spcBef>
                <a:spcPts val="0"/>
              </a:spcBef>
              <a:buClr>
                <a:schemeClr val="dk2"/>
              </a:buClr>
              <a:buSzPct val="100000"/>
              <a:buFont typeface="Trebuchet MS"/>
              <a:buChar char="○"/>
            </a:pPr>
            <a:r>
              <a:rPr lang="en" sz="2200"/>
              <a:t>For every school to have a SRO, taxpayers would be charged 13 billion a year, &amp; half the federal budget for elementary/secondary education would be spent on this alone</a:t>
            </a:r>
          </a:p>
          <a:p>
            <a:pPr marL="457200" lvl="0" indent="0" rtl="0">
              <a:spcBef>
                <a:spcPts val="0"/>
              </a:spcBef>
              <a:buNone/>
            </a:pPr>
            <a:endParaRPr sz="1100"/>
          </a:p>
          <a:p>
            <a:pPr marL="457200" lvl="0" indent="-393700" rtl="0">
              <a:spcBef>
                <a:spcPts val="0"/>
              </a:spcBef>
              <a:buClr>
                <a:schemeClr val="dk2"/>
              </a:buClr>
              <a:buSzPct val="100000"/>
              <a:buFont typeface="Trebuchet MS"/>
              <a:buChar char="●"/>
            </a:pPr>
            <a:r>
              <a:rPr lang="en" sz="2600"/>
              <a:t>Safety Plans</a:t>
            </a:r>
          </a:p>
          <a:p>
            <a:pPr lvl="0" rtl="0">
              <a:spcBef>
                <a:spcPts val="0"/>
              </a:spcBef>
              <a:buNone/>
            </a:pPr>
            <a:endParaRPr sz="700"/>
          </a:p>
          <a:p>
            <a:pPr marL="457200" lvl="0" indent="-393700" rtl="0">
              <a:spcBef>
                <a:spcPts val="0"/>
              </a:spcBef>
              <a:buClr>
                <a:schemeClr val="dk2"/>
              </a:buClr>
              <a:buSzPct val="100000"/>
              <a:buFont typeface="Trebuchet MS"/>
              <a:buChar char="●"/>
            </a:pPr>
            <a:r>
              <a:rPr lang="en" sz="2600"/>
              <a:t>The value of School Police</a:t>
            </a:r>
          </a:p>
          <a:p>
            <a:pPr lvl="0" rtl="0">
              <a:spcBef>
                <a:spcPts val="0"/>
              </a:spcBef>
              <a:buNone/>
            </a:pPr>
            <a:endParaRPr sz="700"/>
          </a:p>
          <a:p>
            <a:pPr marL="457200" lvl="0" indent="-393700">
              <a:spcBef>
                <a:spcPts val="0"/>
              </a:spcBef>
              <a:buClr>
                <a:schemeClr val="dk2"/>
              </a:buClr>
              <a:buSzPct val="100000"/>
              <a:buFont typeface="Trebuchet MS"/>
              <a:buChar char="●"/>
            </a:pPr>
            <a:r>
              <a:rPr lang="en" sz="2600"/>
              <a:t>Prevention</a:t>
            </a:r>
          </a:p>
        </p:txBody>
      </p:sp>
      <p:sp>
        <p:nvSpPr>
          <p:cNvPr id="60" name="Shape 60"/>
          <p:cNvSpPr txBox="1">
            <a:spLocks noGrp="1"/>
          </p:cNvSpPr>
          <p:nvPr>
            <p:ph type="title"/>
          </p:nvPr>
        </p:nvSpPr>
        <p:spPr>
          <a:xfrm>
            <a:off x="457200" y="175737"/>
            <a:ext cx="8229600" cy="1325700"/>
          </a:xfrm>
          <a:prstGeom prst="rect">
            <a:avLst/>
          </a:prstGeom>
        </p:spPr>
        <p:txBody>
          <a:bodyPr lIns="91425" tIns="91425" rIns="91425" bIns="91425" anchor="b" anchorCtr="0">
            <a:noAutofit/>
          </a:bodyPr>
          <a:lstStyle/>
          <a:p>
            <a:pPr algn="ctr">
              <a:spcBef>
                <a:spcPts val="0"/>
              </a:spcBef>
              <a:buNone/>
            </a:pPr>
            <a:r>
              <a:rPr lang="en"/>
              <a:t>Scope of Impact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Trebuchet MS"/>
              <a:buChar char="●"/>
            </a:pPr>
            <a:r>
              <a:rPr lang="en" sz="2400"/>
              <a:t>Police specifically trained for working as law enforcement agents and educators in schools</a:t>
            </a:r>
          </a:p>
          <a:p>
            <a:pPr lvl="0" rtl="0">
              <a:spcBef>
                <a:spcPts val="0"/>
              </a:spcBef>
              <a:buNone/>
            </a:pPr>
            <a:endParaRPr sz="1200"/>
          </a:p>
          <a:p>
            <a:pPr marL="457200" lvl="0" indent="-381000" rtl="0">
              <a:spcBef>
                <a:spcPts val="0"/>
              </a:spcBef>
              <a:buClr>
                <a:schemeClr val="dk2"/>
              </a:buClr>
              <a:buSzPct val="100000"/>
              <a:buFont typeface="Trebuchet MS"/>
              <a:buChar char="●"/>
            </a:pPr>
            <a:r>
              <a:rPr lang="en" sz="2400"/>
              <a:t>Roles include:</a:t>
            </a:r>
          </a:p>
          <a:p>
            <a:pPr marL="914400" lvl="1" indent="-368300" rtl="0">
              <a:spcBef>
                <a:spcPts val="0"/>
              </a:spcBef>
              <a:buClr>
                <a:schemeClr val="dk2"/>
              </a:buClr>
              <a:buSzPct val="100000"/>
              <a:buFont typeface="Trebuchet MS"/>
              <a:buChar char="○"/>
            </a:pPr>
            <a:r>
              <a:rPr lang="en" sz="2200"/>
              <a:t>Problem-solving partnerships</a:t>
            </a:r>
          </a:p>
          <a:p>
            <a:pPr marL="914400" lvl="1" indent="-368300" rtl="0">
              <a:spcBef>
                <a:spcPts val="0"/>
              </a:spcBef>
              <a:buClr>
                <a:schemeClr val="dk2"/>
              </a:buClr>
              <a:buSzPct val="100000"/>
              <a:buFont typeface="Trebuchet MS"/>
              <a:buChar char="○"/>
            </a:pPr>
            <a:r>
              <a:rPr lang="en" sz="2200"/>
              <a:t>Situational crime prevention</a:t>
            </a:r>
          </a:p>
          <a:p>
            <a:pPr marL="914400" lvl="1" indent="-368300" rtl="0">
              <a:spcBef>
                <a:spcPts val="0"/>
              </a:spcBef>
              <a:buClr>
                <a:schemeClr val="dk2"/>
              </a:buClr>
              <a:buSzPct val="100000"/>
              <a:buFont typeface="Trebuchet MS"/>
              <a:buChar char="○"/>
            </a:pPr>
            <a:r>
              <a:rPr lang="en" sz="2200"/>
              <a:t>Decrease violence</a:t>
            </a:r>
          </a:p>
          <a:p>
            <a:pPr marL="914400" lvl="1" indent="-368300" rtl="0">
              <a:spcBef>
                <a:spcPts val="0"/>
              </a:spcBef>
              <a:buClr>
                <a:schemeClr val="dk2"/>
              </a:buClr>
              <a:buSzPct val="100000"/>
              <a:buFont typeface="Trebuchet MS"/>
              <a:buChar char="○"/>
            </a:pPr>
            <a:r>
              <a:rPr lang="en" sz="2200"/>
              <a:t>Safety plans</a:t>
            </a:r>
          </a:p>
          <a:p>
            <a:pPr marL="914400" lvl="1" indent="-368300" rtl="0">
              <a:spcBef>
                <a:spcPts val="0"/>
              </a:spcBef>
              <a:buClr>
                <a:schemeClr val="dk2"/>
              </a:buClr>
              <a:buSzPct val="100000"/>
              <a:buFont typeface="Trebuchet MS"/>
              <a:buChar char="○"/>
            </a:pPr>
            <a:r>
              <a:rPr lang="en" sz="2200"/>
              <a:t>Crisis response planning</a:t>
            </a:r>
          </a:p>
          <a:p>
            <a:pPr marL="914400" lvl="1" indent="-368300" rtl="0">
              <a:spcBef>
                <a:spcPts val="0"/>
              </a:spcBef>
              <a:buClr>
                <a:schemeClr val="dk2"/>
              </a:buClr>
              <a:buSzPct val="100000"/>
              <a:buFont typeface="Trebuchet MS"/>
              <a:buChar char="○"/>
            </a:pPr>
            <a:r>
              <a:rPr lang="en" sz="2200"/>
              <a:t>Threat assessment</a:t>
            </a:r>
          </a:p>
          <a:p>
            <a:pPr marL="914400" lvl="1" indent="-368300" rtl="0">
              <a:spcBef>
                <a:spcPts val="0"/>
              </a:spcBef>
              <a:buClr>
                <a:schemeClr val="dk2"/>
              </a:buClr>
              <a:buSzPct val="100000"/>
              <a:buFont typeface="Trebuchet MS"/>
              <a:buChar char="○"/>
            </a:pPr>
            <a:r>
              <a:rPr lang="en" sz="2200"/>
              <a:t>Security and safety audits</a:t>
            </a:r>
          </a:p>
          <a:p>
            <a:pPr marL="914400" lvl="1" indent="-368300" rtl="0">
              <a:spcBef>
                <a:spcPts val="0"/>
              </a:spcBef>
              <a:buClr>
                <a:schemeClr val="dk2"/>
              </a:buClr>
              <a:buSzPct val="100000"/>
              <a:buFont typeface="Trebuchet MS"/>
              <a:buChar char="○"/>
            </a:pPr>
            <a:r>
              <a:rPr lang="en" sz="2200"/>
              <a:t>Sponsorship of youth activities</a:t>
            </a:r>
          </a:p>
          <a:p>
            <a:pPr marL="914400" lvl="1" indent="-368300" rtl="0">
              <a:spcBef>
                <a:spcPts val="0"/>
              </a:spcBef>
              <a:buClr>
                <a:schemeClr val="dk2"/>
              </a:buClr>
              <a:buSzPct val="100000"/>
              <a:buFont typeface="Trebuchet MS"/>
              <a:buChar char="○"/>
            </a:pPr>
            <a:r>
              <a:rPr lang="en" sz="2200"/>
              <a:t>Periodic in-school trainings and presentations </a:t>
            </a:r>
          </a:p>
          <a:p>
            <a:pPr marL="1371600" lvl="0" indent="457200" rtl="0">
              <a:spcBef>
                <a:spcPts val="0"/>
              </a:spcBef>
              <a:buNone/>
            </a:pPr>
            <a:endParaRPr sz="1500"/>
          </a:p>
          <a:p>
            <a:pPr marL="1371600" lvl="0" indent="457200" rtl="0">
              <a:spcBef>
                <a:spcPts val="0"/>
              </a:spcBef>
              <a:buNone/>
            </a:pPr>
            <a:r>
              <a:rPr lang="en" sz="1500"/>
              <a:t>(Raymond, 2010, p. 4).</a:t>
            </a:r>
          </a:p>
          <a:p>
            <a:pPr lvl="0" rtl="0">
              <a:spcBef>
                <a:spcPts val="0"/>
              </a:spcBef>
              <a:buNone/>
            </a:pPr>
            <a:endParaRPr sz="2400"/>
          </a:p>
          <a:p>
            <a:pPr lvl="0">
              <a:spcBef>
                <a:spcPts val="0"/>
              </a:spcBef>
              <a:buNone/>
            </a:pPr>
            <a:endParaRPr sz="2400"/>
          </a:p>
        </p:txBody>
      </p:sp>
      <p:sp>
        <p:nvSpPr>
          <p:cNvPr id="66" name="Shape 66"/>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School Resource Officers (SROs)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572600" y="1691965"/>
            <a:ext cx="8229600" cy="4840199"/>
          </a:xfrm>
          <a:prstGeom prst="rect">
            <a:avLst/>
          </a:prstGeom>
        </p:spPr>
        <p:txBody>
          <a:bodyPr lIns="91425" tIns="91425" rIns="91425" bIns="91425" anchor="t" anchorCtr="0">
            <a:noAutofit/>
          </a:bodyPr>
          <a:lstStyle/>
          <a:p>
            <a:pPr marL="457200" lvl="0" indent="-393700" rtl="0">
              <a:spcBef>
                <a:spcPts val="0"/>
              </a:spcBef>
              <a:buClr>
                <a:srgbClr val="00387E"/>
              </a:buClr>
              <a:buSzPct val="100000"/>
              <a:buFont typeface="Arial"/>
              <a:buChar char="●"/>
            </a:pPr>
            <a:r>
              <a:rPr lang="en" sz="2600">
                <a:solidFill>
                  <a:srgbClr val="00387E"/>
                </a:solidFill>
              </a:rPr>
              <a:t>Seen as “trivial” job by fellow officers</a:t>
            </a:r>
          </a:p>
          <a:p>
            <a:pPr marL="742950" lvl="1" indent="-247650" rtl="0">
              <a:spcBef>
                <a:spcPts val="0"/>
              </a:spcBef>
              <a:buClr>
                <a:srgbClr val="00387E"/>
              </a:buClr>
              <a:buSzPct val="100000"/>
              <a:buFont typeface="Courier New"/>
              <a:buChar char="o"/>
            </a:pPr>
            <a:r>
              <a:rPr lang="en" sz="2200">
                <a:solidFill>
                  <a:srgbClr val="00387E"/>
                </a:solidFill>
              </a:rPr>
              <a:t>Often marginalized, isolated and disrespected by rest of police force</a:t>
            </a:r>
          </a:p>
          <a:p>
            <a:pPr marL="457200" lvl="0" indent="0" rtl="0">
              <a:spcBef>
                <a:spcPts val="0"/>
              </a:spcBef>
              <a:buNone/>
            </a:pPr>
            <a:endParaRPr sz="700">
              <a:solidFill>
                <a:srgbClr val="00387E"/>
              </a:solidFill>
            </a:endParaRPr>
          </a:p>
          <a:p>
            <a:pPr marL="457200" lvl="0" indent="-393700" rtl="0">
              <a:spcBef>
                <a:spcPts val="0"/>
              </a:spcBef>
              <a:buClr>
                <a:srgbClr val="00387E"/>
              </a:buClr>
              <a:buSzPct val="100000"/>
              <a:buFont typeface="Arial"/>
              <a:buChar char="●"/>
            </a:pPr>
            <a:r>
              <a:rPr lang="en" sz="2600">
                <a:solidFill>
                  <a:srgbClr val="00387E"/>
                </a:solidFill>
              </a:rPr>
              <a:t>Many school budgets cannot afford permanent employment of an SRO</a:t>
            </a:r>
          </a:p>
          <a:p>
            <a:pPr lvl="0" rtl="0">
              <a:spcBef>
                <a:spcPts val="0"/>
              </a:spcBef>
              <a:buNone/>
            </a:pPr>
            <a:endParaRPr sz="700">
              <a:solidFill>
                <a:srgbClr val="00387E"/>
              </a:solidFill>
            </a:endParaRPr>
          </a:p>
          <a:p>
            <a:pPr marL="457200" lvl="0" indent="-393700" rtl="0">
              <a:spcBef>
                <a:spcPts val="0"/>
              </a:spcBef>
              <a:buClr>
                <a:srgbClr val="00387E"/>
              </a:buClr>
              <a:buSzPct val="100000"/>
              <a:buFont typeface="Arial"/>
              <a:buChar char="●"/>
            </a:pPr>
            <a:r>
              <a:rPr lang="en" sz="2600">
                <a:solidFill>
                  <a:srgbClr val="00387E"/>
                </a:solidFill>
              </a:rPr>
              <a:t>Sandy Hook impact</a:t>
            </a:r>
          </a:p>
          <a:p>
            <a:pPr marL="742950" lvl="1" indent="-247650" rtl="0">
              <a:spcBef>
                <a:spcPts val="0"/>
              </a:spcBef>
              <a:buClr>
                <a:srgbClr val="00387E"/>
              </a:buClr>
              <a:buSzPct val="100000"/>
              <a:buFont typeface="Courier New"/>
              <a:buChar char="o"/>
            </a:pPr>
            <a:r>
              <a:rPr lang="en" sz="2200">
                <a:solidFill>
                  <a:srgbClr val="00387E"/>
                </a:solidFill>
              </a:rPr>
              <a:t>Had two SROs, Flynn and Penna</a:t>
            </a:r>
          </a:p>
          <a:p>
            <a:pPr marL="742950" lvl="1" indent="-247650" rtl="0">
              <a:spcBef>
                <a:spcPts val="0"/>
              </a:spcBef>
              <a:buClr>
                <a:srgbClr val="00387E"/>
              </a:buClr>
              <a:buSzPct val="100000"/>
              <a:buFont typeface="Courier New"/>
              <a:buChar char="o"/>
            </a:pPr>
            <a:r>
              <a:rPr lang="en" sz="2200">
                <a:solidFill>
                  <a:srgbClr val="00387E"/>
                </a:solidFill>
              </a:rPr>
              <a:t>After Sandy Hook, Newtown’s goal is to expand its School Resource Officers to have one officer in every school</a:t>
            </a:r>
          </a:p>
          <a:p>
            <a:pPr marL="742950" lvl="1" indent="-247650" rtl="0">
              <a:spcBef>
                <a:spcPts val="0"/>
              </a:spcBef>
              <a:buClr>
                <a:srgbClr val="00387E"/>
              </a:buClr>
              <a:buSzPct val="100000"/>
              <a:buFont typeface="Courier New"/>
              <a:buChar char="o"/>
            </a:pPr>
            <a:r>
              <a:rPr lang="en" sz="2200">
                <a:solidFill>
                  <a:srgbClr val="00387E"/>
                </a:solidFill>
              </a:rPr>
              <a:t>Newtown currently lacks enough men to provide that need</a:t>
            </a:r>
          </a:p>
          <a:p>
            <a:pPr>
              <a:spcBef>
                <a:spcPts val="0"/>
              </a:spcBef>
              <a:buNone/>
            </a:pPr>
            <a:endParaRPr/>
          </a:p>
        </p:txBody>
      </p:sp>
      <p:sp>
        <p:nvSpPr>
          <p:cNvPr id="72" name="Shape 72"/>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School Resource Officers (SROs)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spcBef>
                <a:spcPts val="0"/>
              </a:spcBef>
              <a:buNone/>
            </a:pPr>
            <a:endParaRPr sz="2400"/>
          </a:p>
          <a:p>
            <a:pPr marL="457200" lvl="0" indent="-381000" rtl="0">
              <a:spcBef>
                <a:spcPts val="0"/>
              </a:spcBef>
              <a:buClr>
                <a:schemeClr val="dk2"/>
              </a:buClr>
              <a:buSzPct val="100000"/>
              <a:buFont typeface="Trebuchet MS"/>
              <a:buChar char="●"/>
            </a:pPr>
            <a:r>
              <a:rPr lang="en" sz="2400"/>
              <a:t>Organizations such as National Association of School Resource Officers (NASRO) exist with the primary goal of preventing school violence:</a:t>
            </a:r>
          </a:p>
          <a:p>
            <a:pPr lvl="0" rtl="0">
              <a:spcBef>
                <a:spcPts val="0"/>
              </a:spcBef>
              <a:buClr>
                <a:srgbClr val="000000"/>
              </a:buClr>
              <a:buFont typeface="Arial"/>
              <a:buNone/>
            </a:pPr>
            <a:endParaRPr sz="2400"/>
          </a:p>
          <a:p>
            <a:pPr lvl="0" rtl="0">
              <a:spcBef>
                <a:spcPts val="0"/>
              </a:spcBef>
              <a:buClr>
                <a:srgbClr val="000000"/>
              </a:buClr>
              <a:buSzPct val="45833"/>
              <a:buFont typeface="Arial"/>
              <a:buNone/>
            </a:pPr>
            <a:r>
              <a:rPr lang="en" sz="2400"/>
              <a:t>“NASRO is an organization for school-based law enforcement officers, school administrators, and school security/safety professionals working as partners to protect students, school faculty and staff, and the schools they attend” (NASRO.org)  </a:t>
            </a:r>
          </a:p>
          <a:p>
            <a:pPr>
              <a:spcBef>
                <a:spcPts val="0"/>
              </a:spcBef>
              <a:buNone/>
            </a:pPr>
            <a:endParaRPr sz="2400"/>
          </a:p>
        </p:txBody>
      </p:sp>
      <p:sp>
        <p:nvSpPr>
          <p:cNvPr id="78" name="Shape 7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lgn="ctr">
              <a:spcBef>
                <a:spcPts val="0"/>
              </a:spcBef>
              <a:buNone/>
            </a:pPr>
            <a:r>
              <a:rPr lang="en"/>
              <a:t>NASRO</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3022</Words>
  <Application>Microsoft Office PowerPoint</Application>
  <PresentationFormat>On-screen Show (4:3)</PresentationFormat>
  <Paragraphs>343</Paragraphs>
  <Slides>26</Slides>
  <Notes>23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Custom Theme</vt:lpstr>
      <vt:lpstr>About OMICS Group</vt:lpstr>
      <vt:lpstr>About OMICS Group Conferences</vt:lpstr>
      <vt:lpstr>Risk Assessment and School Violence: A Public Safety Paradigm</vt:lpstr>
      <vt:lpstr>Overview</vt:lpstr>
      <vt:lpstr>High Profile School Shootings</vt:lpstr>
      <vt:lpstr>Scope of Impact</vt:lpstr>
      <vt:lpstr>School Resource Officers (SROs)</vt:lpstr>
      <vt:lpstr>School Resource Officers (SROs)</vt:lpstr>
      <vt:lpstr>NASRO</vt:lpstr>
      <vt:lpstr>Safety Plan: How to Prepare</vt:lpstr>
      <vt:lpstr>Training</vt:lpstr>
      <vt:lpstr>National Incident Management System (NICS)</vt:lpstr>
      <vt:lpstr>Impact on School Environment</vt:lpstr>
      <vt:lpstr>Support and Services</vt:lpstr>
      <vt:lpstr>Why do SRO’s Require Specialized Training?</vt:lpstr>
      <vt:lpstr>School Resource Officer Training</vt:lpstr>
      <vt:lpstr>NASRO SRO Training</vt:lpstr>
      <vt:lpstr>COPS SRO Training</vt:lpstr>
      <vt:lpstr>SRO Relationships with Parents, Students and Community</vt:lpstr>
      <vt:lpstr>SRO Relationship Effects Cont.</vt:lpstr>
      <vt:lpstr>Anti- Bullying Movement: A step Towards Reducing Violence</vt:lpstr>
      <vt:lpstr>References</vt:lpstr>
      <vt:lpstr>References Cont. </vt:lpstr>
      <vt:lpstr>References Cont.</vt:lpstr>
      <vt:lpstr>Q &amp; A</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Violence</dc:title>
  <dc:creator>Ronn</dc:creator>
  <cp:lastModifiedBy>Shivani dhyani</cp:lastModifiedBy>
  <cp:revision>3</cp:revision>
  <dcterms:created xsi:type="dcterms:W3CDTF">2014-07-23T17:04:04Z</dcterms:created>
  <dcterms:modified xsi:type="dcterms:W3CDTF">2014-09-29T10:39:31Z</dcterms:modified>
</cp:coreProperties>
</file>