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3" r:id="rId4"/>
    <p:sldId id="291" r:id="rId5"/>
    <p:sldId id="293" r:id="rId6"/>
    <p:sldId id="257" r:id="rId7"/>
    <p:sldId id="266" r:id="rId8"/>
    <p:sldId id="267" r:id="rId9"/>
    <p:sldId id="273" r:id="rId10"/>
    <p:sldId id="270" r:id="rId11"/>
    <p:sldId id="261" r:id="rId12"/>
    <p:sldId id="292" r:id="rId13"/>
    <p:sldId id="285" r:id="rId14"/>
    <p:sldId id="275" r:id="rId15"/>
    <p:sldId id="280" r:id="rId16"/>
    <p:sldId id="278" r:id="rId17"/>
    <p:sldId id="286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7"/>
    <p:restoredTop sz="94694"/>
  </p:normalViewPr>
  <p:slideViewPr>
    <p:cSldViewPr>
      <p:cViewPr>
        <p:scale>
          <a:sx n="112" d="100"/>
          <a:sy n="112" d="100"/>
        </p:scale>
        <p:origin x="-4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Luciferase%20Assay\20150807%20brusatol%20ppARE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New%20Microsoft%20Office%20Excel%20Workshee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Flow%20Cytometry\20160315%20A549%20siRNA%20Nrf2%20VSV%20infection\New%20Microsoft%20Office%20Excel%20Workshee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Flow%20Cytometry\20151126%20ATG5%20STAT%20%20MEF%20VSV%20SFN%2024h\New%20Microsoft%20Office%20Excel%20Workshee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Plaque%20Assay\151204%20Atg5%20WT%20KO%20MEF%20VSV%20SFN\20151204%20ATg5%20WT%20KO%20ME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q-PCR\20130219%20A549%20siRNA%20Nrf2%205pppRNA%20treatment\Calculations%20and%20graph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q-PCR\20130219%20A549%20siRNA%20Nrf2%205pppRNA%20treatment\Calculations%20and%20graph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q-PCR\20130219%20A549%20siRNA%20Nrf2%205pppRNA%20treatment\Calculations%20and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Luciferase%20Assay\20150108%20HEK%20SFN%20dose%20dependent%20effec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avid%20LDI\Data\Data%20Paper%20Prostate%20Cancer\Projet%20PC3%20Florida\FACS\130923%20PC3%20increasing%20doses%20of%20SFN%20+%20VSV%20MOI%201\Percentage%20of%20Annexin%20V+%20cells%20composit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\Documents\Post%20Doc%20VGTI\Results\FACS\Human%20immune%20cells\130807%20THP1%20and%20THP1-DC-SIGN%20infection%20with%20VSV%20MOI%201%20+%20SFN\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DU145\Combined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A549\New%20Microsoft%20Office%20Excel%20Workshe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.olagnier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CA" b="1" dirty="0" smtClean="0">
                <a:solidFill>
                  <a:srgbClr val="002060"/>
                </a:solidFill>
              </a:rPr>
              <a:t>Deaths</a:t>
            </a:r>
            <a:r>
              <a:rPr lang="en-CA" b="1" baseline="0" dirty="0" smtClean="0">
                <a:solidFill>
                  <a:srgbClr val="002060"/>
                </a:solidFill>
              </a:rPr>
              <a:t> in North America</a:t>
            </a:r>
            <a:endParaRPr lang="en-CA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12588356715704"/>
          <c:y val="0.0121160026159117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82982178041809"/>
          <c:y val="0.0952762836274291"/>
          <c:w val="0.539128831273987"/>
          <c:h val="0.753460345648956"/>
        </c:manualLayout>
      </c:layout>
      <c:barChart>
        <c:barDir val="bar"/>
        <c:grouping val="clustered"/>
        <c:varyColors val="0"/>
        <c:ser>
          <c:idx val="0"/>
          <c:order val="0"/>
          <c:tx>
            <c:v>Number of deaths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Coronory heart disease</c:v>
                </c:pt>
                <c:pt idx="1">
                  <c:v>Cancer</c:v>
                </c:pt>
                <c:pt idx="2">
                  <c:v>Chronic lower respiratory diseases</c:v>
                </c:pt>
                <c:pt idx="3">
                  <c:v>Accidents</c:v>
                </c:pt>
                <c:pt idx="4">
                  <c:v>Stroke</c:v>
                </c:pt>
                <c:pt idx="5">
                  <c:v>Alzheimer's</c:v>
                </c:pt>
                <c:pt idx="6">
                  <c:v>Diabetes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611000.0</c:v>
                </c:pt>
                <c:pt idx="1">
                  <c:v>585000.0</c:v>
                </c:pt>
                <c:pt idx="2">
                  <c:v>150000.0</c:v>
                </c:pt>
                <c:pt idx="3">
                  <c:v>131000.0</c:v>
                </c:pt>
                <c:pt idx="4">
                  <c:v>129000.0</c:v>
                </c:pt>
                <c:pt idx="5">
                  <c:v>84767.0</c:v>
                </c:pt>
                <c:pt idx="6">
                  <c:v>75578.0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Coronory heart disease</c:v>
                </c:pt>
                <c:pt idx="1">
                  <c:v>Cancer</c:v>
                </c:pt>
                <c:pt idx="2">
                  <c:v>Chronic lower respiratory diseases</c:v>
                </c:pt>
                <c:pt idx="3">
                  <c:v>Accidents</c:v>
                </c:pt>
                <c:pt idx="4">
                  <c:v>Stroke</c:v>
                </c:pt>
                <c:pt idx="5">
                  <c:v>Alzheimer's</c:v>
                </c:pt>
                <c:pt idx="6">
                  <c:v>Diabetes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Coronory heart disease</c:v>
                </c:pt>
                <c:pt idx="1">
                  <c:v>Cancer</c:v>
                </c:pt>
                <c:pt idx="2">
                  <c:v>Chronic lower respiratory diseases</c:v>
                </c:pt>
                <c:pt idx="3">
                  <c:v>Accidents</c:v>
                </c:pt>
                <c:pt idx="4">
                  <c:v>Stroke</c:v>
                </c:pt>
                <c:pt idx="5">
                  <c:v>Alzheimer's</c:v>
                </c:pt>
                <c:pt idx="6">
                  <c:v>Diabetes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8287624"/>
        <c:axId val="-2082026024"/>
      </c:barChart>
      <c:catAx>
        <c:axId val="209828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026024"/>
        <c:crosses val="autoZero"/>
        <c:auto val="1"/>
        <c:lblAlgn val="ctr"/>
        <c:lblOffset val="100"/>
        <c:noMultiLvlLbl val="0"/>
      </c:catAx>
      <c:valAx>
        <c:axId val="-2082026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fr-FR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 smtClean="0">
                    <a:latin typeface="Calibri" panose="020F0502020204030204" pitchFamily="34" charset="0"/>
                  </a:rPr>
                  <a:t>Annual deaths</a:t>
                </a:r>
                <a:endParaRPr lang="en-CA" sz="16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535482437297225"/>
              <c:y val="0.9123115425602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28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74278215223"/>
          <c:y val="0.0747644819663786"/>
          <c:w val="0.501082020997331"/>
          <c:h val="0.5864697295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Sheet3!$H$32</c:f>
              <c:strCache>
                <c:ptCount val="1"/>
                <c:pt idx="0">
                  <c:v>untreated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Sheet3!$I$9:$N$9</c:f>
                <c:numCache>
                  <c:formatCode>General</c:formatCode>
                  <c:ptCount val="6"/>
                  <c:pt idx="0">
                    <c:v>0.604781709430988</c:v>
                  </c:pt>
                  <c:pt idx="1">
                    <c:v>1.628850437423778</c:v>
                  </c:pt>
                  <c:pt idx="2">
                    <c:v>0.877739598246922</c:v>
                  </c:pt>
                  <c:pt idx="3">
                    <c:v>0.23987092113867</c:v>
                  </c:pt>
                  <c:pt idx="4">
                    <c:v>0.348317083708469</c:v>
                  </c:pt>
                  <c:pt idx="5">
                    <c:v>1.414919851908005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Sheet3!$I$31:$N$31</c:f>
              <c:strCache>
                <c:ptCount val="6"/>
                <c:pt idx="0">
                  <c:v>Control</c:v>
                </c:pt>
                <c:pt idx="1">
                  <c:v>SFN 1</c:v>
                </c:pt>
                <c:pt idx="2">
                  <c:v>SFN 5</c:v>
                </c:pt>
                <c:pt idx="3">
                  <c:v>SFN 10</c:v>
                </c:pt>
                <c:pt idx="4">
                  <c:v>SFN 15</c:v>
                </c:pt>
                <c:pt idx="5">
                  <c:v>SFN 20</c:v>
                </c:pt>
              </c:strCache>
            </c:strRef>
          </c:cat>
          <c:val>
            <c:numRef>
              <c:f>Sheet3!$I$32:$N$32</c:f>
              <c:numCache>
                <c:formatCode>General</c:formatCode>
                <c:ptCount val="6"/>
                <c:pt idx="0">
                  <c:v>1.008009843919399</c:v>
                </c:pt>
                <c:pt idx="1">
                  <c:v>2.186549889096644</c:v>
                </c:pt>
                <c:pt idx="2">
                  <c:v>3.338542864452014</c:v>
                </c:pt>
                <c:pt idx="3">
                  <c:v>5.322965164814787</c:v>
                </c:pt>
                <c:pt idx="4">
                  <c:v>5.409752969945901</c:v>
                </c:pt>
                <c:pt idx="5">
                  <c:v>13.12765477705388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343704"/>
        <c:axId val="-2068340376"/>
      </c:barChart>
      <c:catAx>
        <c:axId val="-206834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340376"/>
        <c:crosses val="autoZero"/>
        <c:auto val="1"/>
        <c:lblAlgn val="ctr"/>
        <c:lblOffset val="100"/>
        <c:noMultiLvlLbl val="0"/>
      </c:catAx>
      <c:valAx>
        <c:axId val="-2068340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fr-FR" sz="1100"/>
                </a:pPr>
                <a:r>
                  <a:rPr lang="en-US" sz="1100" dirty="0"/>
                  <a:t>ARE </a:t>
                </a:r>
                <a:r>
                  <a:rPr lang="en-US" sz="1100" dirty="0" err="1"/>
                  <a:t>luciferase</a:t>
                </a:r>
                <a:r>
                  <a:rPr lang="en-US" sz="1100" dirty="0"/>
                  <a:t> activity</a:t>
                </a:r>
              </a:p>
            </c:rich>
          </c:tx>
          <c:layout>
            <c:manualLayout>
              <c:xMode val="edge"/>
              <c:yMode val="edge"/>
              <c:x val="0.0842131085690686"/>
              <c:y val="0.1262720428782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8343704"/>
        <c:crosses val="autoZero"/>
        <c:crossBetween val="between"/>
        <c:majorUnit val="4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Sheet1!$F$17</c:f>
              <c:strCache>
                <c:ptCount val="1"/>
                <c:pt idx="0">
                  <c:v>VSV</c:v>
                </c:pt>
              </c:strCache>
            </c:strRef>
          </c:tx>
          <c:spPr>
            <a:solidFill>
              <a:srgbClr val="002060"/>
            </a:solidFill>
            <a:ln>
              <a:solidFill>
                <a:prstClr val="black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prstClr val="black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(Sheet1!$D$11,Sheet1!$H$11,Sheet1!$L$11)</c:f>
                <c:numCache>
                  <c:formatCode>General</c:formatCode>
                  <c:ptCount val="3"/>
                  <c:pt idx="0">
                    <c:v>0.663952809568075</c:v>
                  </c:pt>
                  <c:pt idx="1">
                    <c:v>0.416333199893231</c:v>
                  </c:pt>
                  <c:pt idx="2">
                    <c:v>1.789785834487844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Sheet1!$E$18:$E$20</c:f>
              <c:strCache>
                <c:ptCount val="3"/>
                <c:pt idx="0">
                  <c:v>WT</c:v>
                </c:pt>
                <c:pt idx="1">
                  <c:v>Nrf2 -/-</c:v>
                </c:pt>
                <c:pt idx="2">
                  <c:v>Keap1 -/-</c:v>
                </c:pt>
              </c:strCache>
            </c:strRef>
          </c:cat>
          <c:val>
            <c:numRef>
              <c:f>Sheet1!$F$18:$F$20</c:f>
              <c:numCache>
                <c:formatCode>General</c:formatCode>
                <c:ptCount val="3"/>
                <c:pt idx="0">
                  <c:v>8.200000000000001</c:v>
                </c:pt>
                <c:pt idx="1">
                  <c:v>4.9</c:v>
                </c:pt>
                <c:pt idx="2">
                  <c:v>24.04999999999999</c:v>
                </c:pt>
              </c:numCache>
            </c:numRef>
          </c:val>
        </c:ser>
        <c:ser>
          <c:idx val="1"/>
          <c:order val="1"/>
          <c:tx>
            <c:strRef>
              <c:f>Sheet1!$G$17</c:f>
              <c:strCache>
                <c:ptCount val="1"/>
                <c:pt idx="0">
                  <c:v>VSV+SFN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(Sheet1!$E$11,Sheet1!$I$11,Sheet1!$M$11)</c:f>
                <c:numCache>
                  <c:formatCode>General</c:formatCode>
                  <c:ptCount val="3"/>
                  <c:pt idx="0">
                    <c:v>0.867467578644875</c:v>
                  </c:pt>
                  <c:pt idx="1">
                    <c:v>0.5</c:v>
                  </c:pt>
                  <c:pt idx="2">
                    <c:v>1.934769581457522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Sheet1!$E$18:$E$20</c:f>
              <c:strCache>
                <c:ptCount val="3"/>
                <c:pt idx="0">
                  <c:v>WT</c:v>
                </c:pt>
                <c:pt idx="1">
                  <c:v>Nrf2 -/-</c:v>
                </c:pt>
                <c:pt idx="2">
                  <c:v>Keap1 -/-</c:v>
                </c:pt>
              </c:strCache>
            </c:strRef>
          </c:cat>
          <c:val>
            <c:numRef>
              <c:f>Sheet1!$G$18:$G$20</c:f>
              <c:numCache>
                <c:formatCode>General</c:formatCode>
                <c:ptCount val="3"/>
                <c:pt idx="0">
                  <c:v>25.09999999999999</c:v>
                </c:pt>
                <c:pt idx="1">
                  <c:v>3.999999999999999</c:v>
                </c:pt>
                <c:pt idx="2">
                  <c:v>38.475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234072"/>
        <c:axId val="-2068230744"/>
      </c:barChart>
      <c:catAx>
        <c:axId val="-206823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230744"/>
        <c:crosses val="autoZero"/>
        <c:auto val="1"/>
        <c:lblAlgn val="ctr"/>
        <c:lblOffset val="100"/>
        <c:noMultiLvlLbl val="0"/>
      </c:catAx>
      <c:valAx>
        <c:axId val="-2068230744"/>
        <c:scaling>
          <c:orientation val="minMax"/>
          <c:max val="5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8234072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429352580928"/>
          <c:y val="0.0632622204275748"/>
          <c:w val="0.677181758530186"/>
          <c:h val="0.7709114565807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Sheet1!$D$10:$E$10</c:f>
                <c:numCache>
                  <c:formatCode>General</c:formatCode>
                  <c:ptCount val="2"/>
                  <c:pt idx="0">
                    <c:v>0.115470053837927</c:v>
                  </c:pt>
                  <c:pt idx="1">
                    <c:v>0.36055512754655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Sheet1!$D$4:$E$4</c:f>
              <c:strCache>
                <c:ptCount val="2"/>
                <c:pt idx="0">
                  <c:v>siCTRL</c:v>
                </c:pt>
                <c:pt idx="1">
                  <c:v>siNrf2</c:v>
                </c:pt>
              </c:strCache>
            </c:strRef>
          </c:cat>
          <c:val>
            <c:numRef>
              <c:f>Sheet1!$D$9:$E$9</c:f>
              <c:numCache>
                <c:formatCode>General</c:formatCode>
                <c:ptCount val="2"/>
                <c:pt idx="0">
                  <c:v>94.36666666666667</c:v>
                </c:pt>
                <c:pt idx="1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181416"/>
        <c:axId val="-2068178088"/>
      </c:barChart>
      <c:catAx>
        <c:axId val="-206818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178088"/>
        <c:crosses val="autoZero"/>
        <c:auto val="1"/>
        <c:lblAlgn val="ctr"/>
        <c:lblOffset val="100"/>
        <c:noMultiLvlLbl val="0"/>
      </c:catAx>
      <c:valAx>
        <c:axId val="-2068178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8181416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837270341207"/>
          <c:y val="0.0423786089238845"/>
          <c:w val="0.539974503187102"/>
          <c:h val="0.653020472440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Sheet1!$I$15</c:f>
              <c:strCache>
                <c:ptCount val="1"/>
                <c:pt idx="0">
                  <c:v>VSV 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(Sheet1!$E$10,Sheet1!$I$10)</c:f>
                <c:numCache>
                  <c:formatCode>General</c:formatCode>
                  <c:ptCount val="2"/>
                  <c:pt idx="0">
                    <c:v>0.14529663145136</c:v>
                  </c:pt>
                  <c:pt idx="1">
                    <c:v>0.0577350269189641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Sheet1!$J$14:$K$14</c:f>
              <c:strCache>
                <c:ptCount val="2"/>
                <c:pt idx="0">
                  <c:v>WT</c:v>
                </c:pt>
                <c:pt idx="1">
                  <c:v>Atg5 -/-</c:v>
                </c:pt>
              </c:strCache>
            </c:strRef>
          </c:cat>
          <c:val>
            <c:numRef>
              <c:f>Sheet1!$J$15:$K$15</c:f>
              <c:numCache>
                <c:formatCode>General</c:formatCode>
                <c:ptCount val="2"/>
                <c:pt idx="0">
                  <c:v>1.566666666666667</c:v>
                </c:pt>
                <c:pt idx="1">
                  <c:v>1.599999999999977</c:v>
                </c:pt>
              </c:numCache>
            </c:numRef>
          </c:val>
        </c:ser>
        <c:ser>
          <c:idx val="1"/>
          <c:order val="1"/>
          <c:tx>
            <c:strRef>
              <c:f>Sheet1!$I$16</c:f>
              <c:strCache>
                <c:ptCount val="1"/>
                <c:pt idx="0">
                  <c:v>SFN </c:v>
                </c:pt>
              </c:strCache>
            </c:strRef>
          </c:tx>
          <c:spPr>
            <a:solidFill>
              <a:prstClr val="white">
                <a:lumMod val="75000"/>
              </a:prstClr>
            </a:solidFill>
            <a:ln>
              <a:solidFill>
                <a:prstClr val="black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(Sheet1!$F$10,Sheet1!$J$10)</c:f>
                <c:numCache>
                  <c:formatCode>General</c:formatCode>
                  <c:ptCount val="2"/>
                  <c:pt idx="0">
                    <c:v>0.821245666317044</c:v>
                  </c:pt>
                  <c:pt idx="1">
                    <c:v>0.176383420737639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Sheet1!$J$14:$K$14</c:f>
              <c:strCache>
                <c:ptCount val="2"/>
                <c:pt idx="0">
                  <c:v>WT</c:v>
                </c:pt>
                <c:pt idx="1">
                  <c:v>Atg5 -/-</c:v>
                </c:pt>
              </c:strCache>
            </c:strRef>
          </c:cat>
          <c:val>
            <c:numRef>
              <c:f>Sheet1!$J$16:$K$16</c:f>
              <c:numCache>
                <c:formatCode>General</c:formatCode>
                <c:ptCount val="2"/>
                <c:pt idx="0">
                  <c:v>30.86666666666666</c:v>
                </c:pt>
                <c:pt idx="1">
                  <c:v>1.566666666666667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84136"/>
        <c:axId val="-2068080744"/>
      </c:barChart>
      <c:catAx>
        <c:axId val="-2068084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080744"/>
        <c:crosses val="autoZero"/>
        <c:auto val="1"/>
        <c:lblAlgn val="ctr"/>
        <c:lblOffset val="100"/>
        <c:noMultiLvlLbl val="0"/>
      </c:catAx>
      <c:valAx>
        <c:axId val="-2068080744"/>
        <c:scaling>
          <c:orientation val="minMax"/>
          <c:max val="4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8084136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97101449275382"/>
          <c:y val="0.0158730158730159"/>
          <c:w val="0.840579710144928"/>
          <c:h val="0.773961379827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Sheet1!$F$23</c:f>
              <c:strCache>
                <c:ptCount val="1"/>
                <c:pt idx="0">
                  <c:v>VSV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(Sheet1!$E$11,Sheet1!$I$11)</c:f>
                <c:numCache>
                  <c:formatCode>General</c:formatCode>
                  <c:ptCount val="2"/>
                  <c:pt idx="0">
                    <c:v>8569.973421454973</c:v>
                  </c:pt>
                  <c:pt idx="1">
                    <c:v>881.9171036881967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Sheet1!$G$22:$H$22</c:f>
              <c:strCache>
                <c:ptCount val="2"/>
                <c:pt idx="0">
                  <c:v>WT</c:v>
                </c:pt>
                <c:pt idx="1">
                  <c:v>MEF</c:v>
                </c:pt>
              </c:strCache>
            </c:strRef>
          </c:cat>
          <c:val>
            <c:numRef>
              <c:f>Sheet1!$G$23:$H$23</c:f>
              <c:numCache>
                <c:formatCode>General</c:formatCode>
                <c:ptCount val="2"/>
                <c:pt idx="0">
                  <c:v>93333.33333333333</c:v>
                </c:pt>
                <c:pt idx="1">
                  <c:v>4333.333333333328</c:v>
                </c:pt>
              </c:numCache>
            </c:numRef>
          </c:val>
        </c:ser>
        <c:ser>
          <c:idx val="1"/>
          <c:order val="1"/>
          <c:tx>
            <c:strRef>
              <c:f>Sheet1!$F$24</c:f>
              <c:strCache>
                <c:ptCount val="1"/>
                <c:pt idx="0">
                  <c:v>VSV+SFN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(Sheet1!$F$11,Sheet1!$J$11)</c:f>
                <c:numCache>
                  <c:formatCode>General</c:formatCode>
                  <c:ptCount val="2"/>
                  <c:pt idx="0">
                    <c:v>133333.333333334</c:v>
                  </c:pt>
                  <c:pt idx="1">
                    <c:v>666.6666666666675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Sheet1!$G$22:$H$22</c:f>
              <c:strCache>
                <c:ptCount val="2"/>
                <c:pt idx="0">
                  <c:v>WT</c:v>
                </c:pt>
                <c:pt idx="1">
                  <c:v>MEF</c:v>
                </c:pt>
              </c:strCache>
            </c:strRef>
          </c:cat>
          <c:val>
            <c:numRef>
              <c:f>Sheet1!$G$24:$H$24</c:f>
              <c:numCache>
                <c:formatCode>General</c:formatCode>
                <c:ptCount val="2"/>
                <c:pt idx="0">
                  <c:v>2.53333333333328E6</c:v>
                </c:pt>
                <c:pt idx="1">
                  <c:v>5666.66666666687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9720"/>
        <c:axId val="-2068026248"/>
      </c:barChart>
      <c:catAx>
        <c:axId val="-2068029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026248"/>
        <c:crosses val="autoZero"/>
        <c:auto val="1"/>
        <c:lblAlgn val="ctr"/>
        <c:lblOffset val="100"/>
        <c:noMultiLvlLbl val="0"/>
      </c:catAx>
      <c:valAx>
        <c:axId val="-2068026248"/>
        <c:scaling>
          <c:logBase val="10.0"/>
          <c:orientation val="minMax"/>
          <c:min val="1000.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029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067985137113"/>
          <c:y val="0.057300167882622"/>
          <c:w val="0.790971250638683"/>
          <c:h val="0.6587804296546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('3MA LNAC'!$C$42;'3MA LNAC'!$F$42)</c:f>
                <c:numCache>
                  <c:formatCode>General</c:formatCode>
                  <c:ptCount val="2"/>
                  <c:pt idx="0">
                    <c:v>2.2878908287863</c:v>
                  </c:pt>
                  <c:pt idx="1">
                    <c:v>1.026320287889374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val>
            <c:numRef>
              <c:f>('3MA LNAC'!$C$35;'3MA LNAC'!$F$35)</c:f>
              <c:numCache>
                <c:formatCode>General</c:formatCode>
                <c:ptCount val="2"/>
                <c:pt idx="0">
                  <c:v>7.366666666666667</c:v>
                </c:pt>
                <c:pt idx="1">
                  <c:v>1.8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'3MA LNAC'!$F$44</c:f>
                <c:numCache>
                  <c:formatCode>General</c:formatCode>
                  <c:ptCount val="1"/>
                  <c:pt idx="0">
                    <c:v>5.95343038368077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val>
            <c:numRef>
              <c:f>('3MA LNAC'!$C$37;'3MA LNAC'!$F$37)</c:f>
              <c:numCache>
                <c:formatCode>General</c:formatCode>
                <c:ptCount val="2"/>
                <c:pt idx="0">
                  <c:v>45.03333333333333</c:v>
                </c:pt>
                <c:pt idx="1">
                  <c:v>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7884200"/>
        <c:axId val="-2067880680"/>
      </c:barChart>
      <c:catAx>
        <c:axId val="-2067884200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7880680"/>
        <c:crosses val="autoZero"/>
        <c:auto val="1"/>
        <c:lblAlgn val="ctr"/>
        <c:lblOffset val="100"/>
        <c:noMultiLvlLbl val="0"/>
      </c:catAx>
      <c:valAx>
        <c:axId val="-2067880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7884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585926759155"/>
          <c:y val="0.120683464566931"/>
          <c:w val="0.650112485939246"/>
          <c:h val="0.49470078740157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Feuil1!$B$26:$E$26</c:f>
                <c:numCache>
                  <c:formatCode>General</c:formatCode>
                  <c:ptCount val="4"/>
                  <c:pt idx="0">
                    <c:v>0.106644018902816</c:v>
                  </c:pt>
                  <c:pt idx="1">
                    <c:v>0.0704639848371052</c:v>
                  </c:pt>
                  <c:pt idx="2">
                    <c:v>0.0962714390849253</c:v>
                  </c:pt>
                  <c:pt idx="3">
                    <c:v>0.106663483845036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Feuil1!$B$20:$E$20</c:f>
              <c:strCache>
                <c:ptCount val="4"/>
                <c:pt idx="0">
                  <c:v>untreated</c:v>
                </c:pt>
                <c:pt idx="1">
                  <c:v>untreated</c:v>
                </c:pt>
                <c:pt idx="2">
                  <c:v>5'pppRNA</c:v>
                </c:pt>
                <c:pt idx="3">
                  <c:v>5'pppRNA</c:v>
                </c:pt>
              </c:strCache>
            </c:strRef>
          </c:cat>
          <c:val>
            <c:numRef>
              <c:f>Feuil1!$B$25:$E$25</c:f>
              <c:numCache>
                <c:formatCode>General</c:formatCode>
                <c:ptCount val="4"/>
                <c:pt idx="0">
                  <c:v>1.213026405984931</c:v>
                </c:pt>
                <c:pt idx="1">
                  <c:v>0.517658356652725</c:v>
                </c:pt>
                <c:pt idx="2">
                  <c:v>2.716548189023363</c:v>
                </c:pt>
                <c:pt idx="3">
                  <c:v>1.004343651642245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7982904"/>
        <c:axId val="-2068065656"/>
      </c:barChart>
      <c:catAx>
        <c:axId val="-206798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065656"/>
        <c:crosses val="autoZero"/>
        <c:auto val="1"/>
        <c:lblAlgn val="ctr"/>
        <c:lblOffset val="100"/>
        <c:noMultiLvlLbl val="0"/>
      </c:catAx>
      <c:valAx>
        <c:axId val="-2068065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7982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269711681126"/>
          <c:y val="0.0879816850936804"/>
          <c:w val="0.600923883527859"/>
          <c:h val="0.616778430940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Sheet2!$I$38</c:f>
              <c:strCache>
                <c:ptCount val="1"/>
                <c:pt idx="0">
                  <c:v>uninfected 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Sheet2!$J$10:$N$10</c:f>
                <c:numCache>
                  <c:formatCode>General</c:formatCode>
                  <c:ptCount val="5"/>
                  <c:pt idx="0">
                    <c:v>0.11461921009994</c:v>
                  </c:pt>
                  <c:pt idx="1">
                    <c:v>0.0644754573057668</c:v>
                  </c:pt>
                  <c:pt idx="2">
                    <c:v>0.0168912892361673</c:v>
                  </c:pt>
                  <c:pt idx="3">
                    <c:v>0.103200806987408</c:v>
                  </c:pt>
                  <c:pt idx="4">
                    <c:v>0.234201153706837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Sheet2!$J$37:$N$37</c:f>
              <c:strCache>
                <c:ptCount val="5"/>
                <c:pt idx="0">
                  <c:v>pMT2 </c:v>
                </c:pt>
                <c:pt idx="1">
                  <c:v>pNrf2 0.125 </c:v>
                </c:pt>
                <c:pt idx="2">
                  <c:v>pNrf2 0.25</c:v>
                </c:pt>
                <c:pt idx="3">
                  <c:v>pNrf2 0.5 </c:v>
                </c:pt>
                <c:pt idx="4">
                  <c:v>pNrf2 1.0</c:v>
                </c:pt>
              </c:strCache>
            </c:strRef>
          </c:cat>
          <c:val>
            <c:numRef>
              <c:f>Sheet2!$J$38:$N$38</c:f>
              <c:numCache>
                <c:formatCode>General</c:formatCode>
                <c:ptCount val="5"/>
                <c:pt idx="0">
                  <c:v>1.114623558979108</c:v>
                </c:pt>
                <c:pt idx="1">
                  <c:v>1.071703445888006</c:v>
                </c:pt>
                <c:pt idx="2">
                  <c:v>0.975399492785696</c:v>
                </c:pt>
                <c:pt idx="3">
                  <c:v>0.976330221733923</c:v>
                </c:pt>
                <c:pt idx="4">
                  <c:v>0.996555252552832</c:v>
                </c:pt>
              </c:numCache>
            </c:numRef>
          </c:val>
        </c:ser>
        <c:ser>
          <c:idx val="1"/>
          <c:order val="1"/>
          <c:tx>
            <c:strRef>
              <c:f>Sheet2!$I$39</c:f>
              <c:strCache>
                <c:ptCount val="1"/>
                <c:pt idx="0">
                  <c:v>SeV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Sheet2!$J$21:$N$21</c:f>
                <c:numCache>
                  <c:formatCode>General</c:formatCode>
                  <c:ptCount val="5"/>
                  <c:pt idx="0">
                    <c:v>6.181438519750102</c:v>
                  </c:pt>
                  <c:pt idx="1">
                    <c:v>4.532073533767111</c:v>
                  </c:pt>
                  <c:pt idx="2">
                    <c:v>5.442799910466023</c:v>
                  </c:pt>
                  <c:pt idx="3">
                    <c:v>0.765401661556692</c:v>
                  </c:pt>
                  <c:pt idx="4">
                    <c:v>0.759230501659531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Sheet2!$J$37:$N$37</c:f>
              <c:strCache>
                <c:ptCount val="5"/>
                <c:pt idx="0">
                  <c:v>pMT2 </c:v>
                </c:pt>
                <c:pt idx="1">
                  <c:v>pNrf2 0.125 </c:v>
                </c:pt>
                <c:pt idx="2">
                  <c:v>pNrf2 0.25</c:v>
                </c:pt>
                <c:pt idx="3">
                  <c:v>pNrf2 0.5 </c:v>
                </c:pt>
                <c:pt idx="4">
                  <c:v>pNrf2 1.0</c:v>
                </c:pt>
              </c:strCache>
            </c:strRef>
          </c:cat>
          <c:val>
            <c:numRef>
              <c:f>Sheet2!$J$39:$N$39</c:f>
              <c:numCache>
                <c:formatCode>General</c:formatCode>
                <c:ptCount val="5"/>
                <c:pt idx="0">
                  <c:v>111.5532424404333</c:v>
                </c:pt>
                <c:pt idx="1">
                  <c:v>98.6323649222589</c:v>
                </c:pt>
                <c:pt idx="2">
                  <c:v>72.52742798991472</c:v>
                </c:pt>
                <c:pt idx="3">
                  <c:v>58.02853438799645</c:v>
                </c:pt>
                <c:pt idx="4">
                  <c:v>47.67417421945152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514072"/>
        <c:axId val="-2068517448"/>
      </c:barChart>
      <c:catAx>
        <c:axId val="-206851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CA" b="1"/>
            </a:pPr>
            <a:endParaRPr lang="en-US"/>
          </a:p>
        </c:txPr>
        <c:crossAx val="-2068517448"/>
        <c:crosses val="autoZero"/>
        <c:auto val="1"/>
        <c:lblAlgn val="ctr"/>
        <c:lblOffset val="100"/>
        <c:noMultiLvlLbl val="0"/>
      </c:catAx>
      <c:valAx>
        <c:axId val="-2068517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CA" b="1"/>
            </a:pPr>
            <a:endParaRPr lang="en-US"/>
          </a:p>
        </c:txPr>
        <c:crossAx val="-2068514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832020997375"/>
          <c:y val="0.119488578779138"/>
          <c:w val="0.647834645669304"/>
          <c:h val="0.4997037499025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prstClr val="black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Feuil1!$B$8:$G$8</c:f>
                <c:numCache>
                  <c:formatCode>General</c:formatCode>
                  <c:ptCount val="6"/>
                  <c:pt idx="0">
                    <c:v>0.0331063475884513</c:v>
                  </c:pt>
                  <c:pt idx="1">
                    <c:v>1.13943516747936</c:v>
                  </c:pt>
                  <c:pt idx="2">
                    <c:v>2.747995355017491</c:v>
                  </c:pt>
                  <c:pt idx="3">
                    <c:v>9.85479177051569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Feuil1!$B$2:$E$2</c:f>
              <c:strCache>
                <c:ptCount val="4"/>
                <c:pt idx="0">
                  <c:v>untreated</c:v>
                </c:pt>
                <c:pt idx="1">
                  <c:v>untreated</c:v>
                </c:pt>
                <c:pt idx="2">
                  <c:v>5'pppRNA</c:v>
                </c:pt>
                <c:pt idx="3">
                  <c:v>5'pppRNA</c:v>
                </c:pt>
              </c:strCache>
            </c:strRef>
          </c:cat>
          <c:val>
            <c:numRef>
              <c:f>Feuil1!$B$7:$E$7</c:f>
              <c:numCache>
                <c:formatCode>0.00</c:formatCode>
                <c:ptCount val="4"/>
                <c:pt idx="0">
                  <c:v>0.93418140874838</c:v>
                </c:pt>
                <c:pt idx="1">
                  <c:v>4.455747931566917</c:v>
                </c:pt>
                <c:pt idx="2">
                  <c:v>25.4515859197176</c:v>
                </c:pt>
                <c:pt idx="3">
                  <c:v>102.8234482095896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560728"/>
        <c:axId val="-2068564056"/>
      </c:barChart>
      <c:catAx>
        <c:axId val="-2068560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564056"/>
        <c:crosses val="autoZero"/>
        <c:auto val="1"/>
        <c:lblAlgn val="ctr"/>
        <c:lblOffset val="100"/>
        <c:noMultiLvlLbl val="0"/>
      </c:catAx>
      <c:valAx>
        <c:axId val="-206856405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8560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832020997375"/>
          <c:y val="0.0812931847896454"/>
          <c:w val="0.647834645669304"/>
          <c:h val="0.52446750218964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prstClr val="black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prstClr val="black">
                  <a:lumMod val="50000"/>
                  <a:lumOff val="50000"/>
                </a:prstClr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prstClr val="black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Feuil1!$B$17:$G$17</c:f>
                <c:numCache>
                  <c:formatCode>General</c:formatCode>
                  <c:ptCount val="6"/>
                  <c:pt idx="0">
                    <c:v>0.303929640870823</c:v>
                  </c:pt>
                  <c:pt idx="1">
                    <c:v>2.788148013033198</c:v>
                  </c:pt>
                  <c:pt idx="2">
                    <c:v>2.923121822738523</c:v>
                  </c:pt>
                  <c:pt idx="3">
                    <c:v>12.5915646129339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Feuil1!$B$11:$E$11</c:f>
              <c:strCache>
                <c:ptCount val="4"/>
                <c:pt idx="0">
                  <c:v>untreated</c:v>
                </c:pt>
                <c:pt idx="1">
                  <c:v>untreated</c:v>
                </c:pt>
                <c:pt idx="2">
                  <c:v>5'pppRNA</c:v>
                </c:pt>
                <c:pt idx="3">
                  <c:v>5'pppRNA</c:v>
                </c:pt>
              </c:strCache>
            </c:strRef>
          </c:cat>
          <c:val>
            <c:numRef>
              <c:f>Feuil1!$B$16:$E$16</c:f>
              <c:numCache>
                <c:formatCode>0.00</c:formatCode>
                <c:ptCount val="4"/>
                <c:pt idx="0">
                  <c:v>0.392258607763097</c:v>
                </c:pt>
                <c:pt idx="1">
                  <c:v>6.641337016531571</c:v>
                </c:pt>
                <c:pt idx="2">
                  <c:v>56.38958835253464</c:v>
                </c:pt>
                <c:pt idx="3">
                  <c:v>170.1780495210834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592344"/>
        <c:axId val="-2068595672"/>
      </c:barChart>
      <c:catAx>
        <c:axId val="-206859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595672"/>
        <c:crosses val="autoZero"/>
        <c:auto val="1"/>
        <c:lblAlgn val="ctr"/>
        <c:lblOffset val="100"/>
        <c:noMultiLvlLbl val="0"/>
      </c:catAx>
      <c:valAx>
        <c:axId val="-20685956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8592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22109988819"/>
          <c:y val="0.0552791636577193"/>
          <c:w val="0.659850987524691"/>
          <c:h val="0.585716772401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Sheet1!$C$23:$J$23</c:f>
                <c:numCache>
                  <c:formatCode>General</c:formatCode>
                  <c:ptCount val="8"/>
                  <c:pt idx="0">
                    <c:v>0.110554159678513</c:v>
                  </c:pt>
                  <c:pt idx="1">
                    <c:v>0.657757707685909</c:v>
                  </c:pt>
                  <c:pt idx="2">
                    <c:v>0.218581284143405</c:v>
                  </c:pt>
                  <c:pt idx="3">
                    <c:v>0.409606857581484</c:v>
                  </c:pt>
                  <c:pt idx="4">
                    <c:v>5.271305973538881</c:v>
                  </c:pt>
                  <c:pt idx="5">
                    <c:v>1.186498115370512</c:v>
                  </c:pt>
                  <c:pt idx="6">
                    <c:v>2.700977189421981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Sheet1!$B$26:$H$26</c:f>
              <c:strCache>
                <c:ptCount val="7"/>
                <c:pt idx="0">
                  <c:v>Control</c:v>
                </c:pt>
                <c:pt idx="1">
                  <c:v>VSV</c:v>
                </c:pt>
                <c:pt idx="2">
                  <c:v>VSV+SFN 1</c:v>
                </c:pt>
                <c:pt idx="3">
                  <c:v>VSV+SFN 5</c:v>
                </c:pt>
                <c:pt idx="4">
                  <c:v>VSV+SFN 10</c:v>
                </c:pt>
                <c:pt idx="5">
                  <c:v>VSV+SFN 15</c:v>
                </c:pt>
                <c:pt idx="6">
                  <c:v>VSV+SFN20</c:v>
                </c:pt>
              </c:strCache>
            </c:strRef>
          </c:cat>
          <c:val>
            <c:numRef>
              <c:f>Sheet1!$B$27:$H$27</c:f>
              <c:numCache>
                <c:formatCode>General</c:formatCode>
                <c:ptCount val="7"/>
                <c:pt idx="0">
                  <c:v>0.533333333333333</c:v>
                </c:pt>
                <c:pt idx="1">
                  <c:v>5.041666666666671</c:v>
                </c:pt>
                <c:pt idx="2">
                  <c:v>6.266666666666668</c:v>
                </c:pt>
                <c:pt idx="3">
                  <c:v>8.266666666666672</c:v>
                </c:pt>
                <c:pt idx="4">
                  <c:v>25.9</c:v>
                </c:pt>
                <c:pt idx="5">
                  <c:v>38.66666666666597</c:v>
                </c:pt>
                <c:pt idx="6">
                  <c:v>51.58333333333334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076920"/>
        <c:axId val="2101080136"/>
      </c:barChart>
      <c:catAx>
        <c:axId val="2101076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2101080136"/>
        <c:crosses val="autoZero"/>
        <c:auto val="1"/>
        <c:lblAlgn val="ctr"/>
        <c:lblOffset val="100"/>
        <c:noMultiLvlLbl val="0"/>
      </c:catAx>
      <c:valAx>
        <c:axId val="2101080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fr-FR" sz="1100" b="1"/>
                </a:pPr>
                <a:r>
                  <a:rPr lang="fr-FR" sz="1100" b="1" dirty="0" smtClean="0"/>
                  <a:t>% of VSV-GFP+</a:t>
                </a:r>
                <a:r>
                  <a:rPr lang="fr-FR" sz="1100" b="1" baseline="0" dirty="0" smtClean="0"/>
                  <a:t> </a:t>
                </a:r>
                <a:r>
                  <a:rPr lang="fr-FR" sz="1100" b="1" baseline="0" dirty="0" err="1" smtClean="0"/>
                  <a:t>cells</a:t>
                </a:r>
                <a:endParaRPr lang="fr-FR" sz="1100" b="1" dirty="0"/>
              </a:p>
            </c:rich>
          </c:tx>
          <c:layout>
            <c:manualLayout>
              <c:xMode val="edge"/>
              <c:yMode val="edge"/>
              <c:x val="0.0"/>
              <c:y val="0.1226747131514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2101076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33864735797"/>
          <c:y val="0.15195200599925"/>
          <c:w val="0.693486904562458"/>
          <c:h val="0.553167229096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Sheet2!$G$26</c:f>
              <c:strCache>
                <c:ptCount val="1"/>
                <c:pt idx="0">
                  <c:v>untreated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Sheet2!$H$25:$M$25</c:f>
              <c:strCache>
                <c:ptCount val="6"/>
                <c:pt idx="0">
                  <c:v>untreated</c:v>
                </c:pt>
                <c:pt idx="1">
                  <c:v>SFN 1</c:v>
                </c:pt>
                <c:pt idx="2">
                  <c:v>SFN5</c:v>
                </c:pt>
                <c:pt idx="3">
                  <c:v>SFN 10</c:v>
                </c:pt>
                <c:pt idx="4">
                  <c:v>SFN 15</c:v>
                </c:pt>
                <c:pt idx="5">
                  <c:v>SFN 20</c:v>
                </c:pt>
              </c:strCache>
            </c:strRef>
          </c:cat>
          <c:val>
            <c:numRef>
              <c:f>Sheet2!$H$26:$M$26</c:f>
              <c:numCache>
                <c:formatCode>General</c:formatCode>
                <c:ptCount val="6"/>
                <c:pt idx="0">
                  <c:v>1.077817910684338</c:v>
                </c:pt>
                <c:pt idx="1">
                  <c:v>0.746012240628544</c:v>
                </c:pt>
                <c:pt idx="2">
                  <c:v>0.56256970492853</c:v>
                </c:pt>
                <c:pt idx="3">
                  <c:v>0.458270589010259</c:v>
                </c:pt>
                <c:pt idx="4">
                  <c:v>0.405160689791904</c:v>
                </c:pt>
                <c:pt idx="5">
                  <c:v>0.332010526491671</c:v>
                </c:pt>
              </c:numCache>
            </c:numRef>
          </c:val>
        </c:ser>
        <c:ser>
          <c:idx val="1"/>
          <c:order val="1"/>
          <c:tx>
            <c:strRef>
              <c:f>Sheet2!$G$27</c:f>
              <c:strCache>
                <c:ptCount val="1"/>
                <c:pt idx="0">
                  <c:v>SeV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Sheet2!$H$17:$M$17</c:f>
                <c:numCache>
                  <c:formatCode>General</c:formatCode>
                  <c:ptCount val="6"/>
                  <c:pt idx="0">
                    <c:v>24.06189385982082</c:v>
                  </c:pt>
                  <c:pt idx="1">
                    <c:v>1.513771275589888</c:v>
                  </c:pt>
                  <c:pt idx="2">
                    <c:v>16.52425322448873</c:v>
                  </c:pt>
                  <c:pt idx="3">
                    <c:v>0.992386657098812</c:v>
                  </c:pt>
                  <c:pt idx="4">
                    <c:v>1.202629007024501</c:v>
                  </c:pt>
                  <c:pt idx="5">
                    <c:v>0.352973047695022</c:v>
                  </c:pt>
                </c:numCache>
              </c:numRef>
            </c:plus>
          </c:errBars>
          <c:cat>
            <c:strRef>
              <c:f>Sheet2!$H$25:$M$25</c:f>
              <c:strCache>
                <c:ptCount val="6"/>
                <c:pt idx="0">
                  <c:v>untreated</c:v>
                </c:pt>
                <c:pt idx="1">
                  <c:v>SFN 1</c:v>
                </c:pt>
                <c:pt idx="2">
                  <c:v>SFN5</c:v>
                </c:pt>
                <c:pt idx="3">
                  <c:v>SFN 10</c:v>
                </c:pt>
                <c:pt idx="4">
                  <c:v>SFN 15</c:v>
                </c:pt>
                <c:pt idx="5">
                  <c:v>SFN 20</c:v>
                </c:pt>
              </c:strCache>
            </c:strRef>
          </c:cat>
          <c:val>
            <c:numRef>
              <c:f>Sheet2!$H$27:$M$27</c:f>
              <c:numCache>
                <c:formatCode>General</c:formatCode>
                <c:ptCount val="6"/>
                <c:pt idx="0">
                  <c:v>135.9172322894206</c:v>
                </c:pt>
                <c:pt idx="1">
                  <c:v>167.3797601105318</c:v>
                </c:pt>
                <c:pt idx="2">
                  <c:v>64.1640106641489</c:v>
                </c:pt>
                <c:pt idx="3">
                  <c:v>13.89009116500606</c:v>
                </c:pt>
                <c:pt idx="4">
                  <c:v>5.557772397971904</c:v>
                </c:pt>
                <c:pt idx="5">
                  <c:v>2.551686634529696</c:v>
                </c:pt>
              </c:numCache>
            </c:numRef>
          </c:val>
        </c:ser>
        <c:ser>
          <c:idx val="2"/>
          <c:order val="2"/>
          <c:tx>
            <c:strRef>
              <c:f>Sheet2!$G$28</c:f>
              <c:strCache>
                <c:ptCount val="1"/>
                <c:pt idx="0">
                  <c:v>IFNa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Sheet2!$P$8:$U$8</c:f>
                <c:numCache>
                  <c:formatCode>General</c:formatCode>
                  <c:ptCount val="6"/>
                  <c:pt idx="0">
                    <c:v>10.95916622285882</c:v>
                  </c:pt>
                  <c:pt idx="1">
                    <c:v>4.913192578908546</c:v>
                  </c:pt>
                  <c:pt idx="2">
                    <c:v>11.73351391142937</c:v>
                  </c:pt>
                  <c:pt idx="3">
                    <c:v>1.423663118746255</c:v>
                  </c:pt>
                  <c:pt idx="4">
                    <c:v>6.148180946488328</c:v>
                  </c:pt>
                  <c:pt idx="5">
                    <c:v>2.939406393178392</c:v>
                  </c:pt>
                </c:numCache>
              </c:numRef>
            </c:plus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errBars>
          <c:cat>
            <c:strRef>
              <c:f>Sheet2!$H$25:$M$25</c:f>
              <c:strCache>
                <c:ptCount val="6"/>
                <c:pt idx="0">
                  <c:v>untreated</c:v>
                </c:pt>
                <c:pt idx="1">
                  <c:v>SFN 1</c:v>
                </c:pt>
                <c:pt idx="2">
                  <c:v>SFN5</c:v>
                </c:pt>
                <c:pt idx="3">
                  <c:v>SFN 10</c:v>
                </c:pt>
                <c:pt idx="4">
                  <c:v>SFN 15</c:v>
                </c:pt>
                <c:pt idx="5">
                  <c:v>SFN 20</c:v>
                </c:pt>
              </c:strCache>
            </c:strRef>
          </c:cat>
          <c:val>
            <c:numRef>
              <c:f>Sheet2!$H$28:$M$28</c:f>
              <c:numCache>
                <c:formatCode>General</c:formatCode>
                <c:ptCount val="6"/>
                <c:pt idx="0">
                  <c:v>193.2946817997979</c:v>
                </c:pt>
                <c:pt idx="1">
                  <c:v>179.5470373416623</c:v>
                </c:pt>
                <c:pt idx="2">
                  <c:v>112.874199479473</c:v>
                </c:pt>
                <c:pt idx="3">
                  <c:v>68.51787148177592</c:v>
                </c:pt>
                <c:pt idx="4">
                  <c:v>42.65069435528302</c:v>
                </c:pt>
                <c:pt idx="5">
                  <c:v>24.45499298088359</c:v>
                </c:pt>
              </c:numCache>
            </c:numRef>
          </c:val>
        </c:ser>
        <c:ser>
          <c:idx val="3"/>
          <c:order val="3"/>
          <c:tx>
            <c:strRef>
              <c:f>Sheet2!$G$29</c:f>
              <c:strCache>
                <c:ptCount val="1"/>
                <c:pt idx="0">
                  <c:v>VSV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Sheet2!$P$17:$U$17</c:f>
                <c:numCache>
                  <c:formatCode>General</c:formatCode>
                  <c:ptCount val="6"/>
                  <c:pt idx="0">
                    <c:v>33.74266726221725</c:v>
                  </c:pt>
                  <c:pt idx="1">
                    <c:v>22.94433069404002</c:v>
                  </c:pt>
                  <c:pt idx="2">
                    <c:v>4.757109827836174</c:v>
                  </c:pt>
                  <c:pt idx="3">
                    <c:v>0.332446992333671</c:v>
                  </c:pt>
                  <c:pt idx="4">
                    <c:v>0.338949710586216</c:v>
                  </c:pt>
                  <c:pt idx="5">
                    <c:v>0.82327771980761</c:v>
                  </c:pt>
                </c:numCache>
              </c:numRef>
            </c:plus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errBars>
          <c:cat>
            <c:strRef>
              <c:f>Sheet2!$H$25:$M$25</c:f>
              <c:strCache>
                <c:ptCount val="6"/>
                <c:pt idx="0">
                  <c:v>untreated</c:v>
                </c:pt>
                <c:pt idx="1">
                  <c:v>SFN 1</c:v>
                </c:pt>
                <c:pt idx="2">
                  <c:v>SFN5</c:v>
                </c:pt>
                <c:pt idx="3">
                  <c:v>SFN 10</c:v>
                </c:pt>
                <c:pt idx="4">
                  <c:v>SFN 15</c:v>
                </c:pt>
                <c:pt idx="5">
                  <c:v>SFN 20</c:v>
                </c:pt>
              </c:strCache>
            </c:strRef>
          </c:cat>
          <c:val>
            <c:numRef>
              <c:f>Sheet2!$H$29:$M$29</c:f>
              <c:numCache>
                <c:formatCode>General</c:formatCode>
                <c:ptCount val="6"/>
                <c:pt idx="0">
                  <c:v>151.8457670485473</c:v>
                </c:pt>
                <c:pt idx="1">
                  <c:v>179.3776004287792</c:v>
                </c:pt>
                <c:pt idx="2">
                  <c:v>90.83700714994826</c:v>
                </c:pt>
                <c:pt idx="3">
                  <c:v>25.99745935198179</c:v>
                </c:pt>
                <c:pt idx="4">
                  <c:v>12.30010435541368</c:v>
                </c:pt>
                <c:pt idx="5">
                  <c:v>8.892500859730176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703800"/>
        <c:axId val="-2068707272"/>
      </c:barChart>
      <c:catAx>
        <c:axId val="-2068703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68707272"/>
        <c:crosses val="autoZero"/>
        <c:auto val="1"/>
        <c:lblAlgn val="ctr"/>
        <c:lblOffset val="100"/>
        <c:noMultiLvlLbl val="0"/>
      </c:catAx>
      <c:valAx>
        <c:axId val="-2068707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fr-FR" sz="1100"/>
                </a:pPr>
                <a:r>
                  <a:rPr lang="en-US" sz="1100" dirty="0" smtClean="0"/>
                  <a:t>ISRE </a:t>
                </a:r>
                <a:r>
                  <a:rPr lang="en-US" sz="1100" dirty="0" err="1" smtClean="0"/>
                  <a:t>Luciferase</a:t>
                </a:r>
                <a:r>
                  <a:rPr lang="en-US" sz="1100" dirty="0" smtClean="0"/>
                  <a:t> activity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0218286145082928"/>
              <c:y val="0.1446929929213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68703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990506505848"/>
          <c:y val="0.18296062992126"/>
          <c:w val="0.220975907423338"/>
          <c:h val="0.252150731158605"/>
        </c:manualLayout>
      </c:layout>
      <c:overlay val="0"/>
      <c:txPr>
        <a:bodyPr/>
        <a:lstStyle/>
        <a:p>
          <a:pPr>
            <a:defRPr lang="fr-FR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90300271352"/>
          <c:y val="0.0783920626104631"/>
          <c:w val="0.653944961425288"/>
          <c:h val="0.84321587477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'Increasing dose of SFN'!$K$8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('Increasing dose of SFN'!$I$2;'Increasing dose of SFN'!$I$5;'Increasing dose of SFN'!$I$8;'Increasing dose of SFN'!$I$11;'Increasing dose of SFN'!$I$14;'Increasing dose of SFN'!$I$17;'Increasing dose of SFN'!$I$20)</c:f>
                <c:numCache>
                  <c:formatCode>General</c:formatCode>
                  <c:ptCount val="7"/>
                  <c:pt idx="0">
                    <c:v>0.0</c:v>
                  </c:pt>
                  <c:pt idx="1">
                    <c:v>0.034</c:v>
                  </c:pt>
                  <c:pt idx="2">
                    <c:v>0.078</c:v>
                  </c:pt>
                  <c:pt idx="3">
                    <c:v>0.730000000000001</c:v>
                  </c:pt>
                  <c:pt idx="4">
                    <c:v>0.032</c:v>
                  </c:pt>
                  <c:pt idx="5">
                    <c:v>0.0490000000000001</c:v>
                  </c:pt>
                  <c:pt idx="6">
                    <c:v>0.035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'Increasing dose of SFN'!$L$7:$R$7</c:f>
              <c:strCache>
                <c:ptCount val="7"/>
                <c:pt idx="0">
                  <c:v>C/C</c:v>
                </c:pt>
                <c:pt idx="1">
                  <c:v>VSV</c:v>
                </c:pt>
                <c:pt idx="2">
                  <c:v>VSV+SFN1</c:v>
                </c:pt>
                <c:pt idx="3">
                  <c:v>VSV+SFN5</c:v>
                </c:pt>
                <c:pt idx="4">
                  <c:v>VSV+SFN10</c:v>
                </c:pt>
                <c:pt idx="5">
                  <c:v>VSV+SFN15</c:v>
                </c:pt>
                <c:pt idx="6">
                  <c:v>VSV+SFN20</c:v>
                </c:pt>
              </c:strCache>
            </c:strRef>
          </c:cat>
          <c:val>
            <c:numRef>
              <c:f>'Increasing dose of SFN'!$L$8:$R$8</c:f>
              <c:numCache>
                <c:formatCode>General</c:formatCode>
                <c:ptCount val="7"/>
                <c:pt idx="0">
                  <c:v>0.0</c:v>
                </c:pt>
                <c:pt idx="1">
                  <c:v>0.320000000000008</c:v>
                </c:pt>
                <c:pt idx="2">
                  <c:v>0.58</c:v>
                </c:pt>
                <c:pt idx="3">
                  <c:v>1.2</c:v>
                </c:pt>
                <c:pt idx="4">
                  <c:v>2.7</c:v>
                </c:pt>
                <c:pt idx="5">
                  <c:v>4.6</c:v>
                </c:pt>
                <c:pt idx="6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107816"/>
        <c:axId val="2101111032"/>
      </c:barChart>
      <c:catAx>
        <c:axId val="2101107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CA"/>
            </a:pPr>
            <a:endParaRPr lang="en-US"/>
          </a:p>
        </c:txPr>
        <c:crossAx val="2101111032"/>
        <c:crosses val="autoZero"/>
        <c:auto val="1"/>
        <c:lblAlgn val="ctr"/>
        <c:lblOffset val="100"/>
        <c:noMultiLvlLbl val="0"/>
      </c:catAx>
      <c:valAx>
        <c:axId val="2101111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CA" b="1"/>
            </a:pPr>
            <a:endParaRPr lang="en-US"/>
          </a:p>
        </c:txPr>
        <c:crossAx val="2101107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54913969087"/>
          <c:y val="0.0771008311461071"/>
          <c:w val="0.655850685331002"/>
          <c:h val="0.845798337707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prstClr val="black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Sheet1!$B$15:$H$15</c:f>
                <c:numCache>
                  <c:formatCode>General</c:formatCode>
                  <c:ptCount val="7"/>
                  <c:pt idx="0">
                    <c:v>1.553580094849027</c:v>
                  </c:pt>
                  <c:pt idx="1">
                    <c:v>1.938154907236377</c:v>
                  </c:pt>
                  <c:pt idx="2">
                    <c:v>1.957833269487244</c:v>
                  </c:pt>
                  <c:pt idx="3">
                    <c:v>1.488940712199256</c:v>
                  </c:pt>
                  <c:pt idx="4">
                    <c:v>2.70045263695634</c:v>
                  </c:pt>
                  <c:pt idx="5">
                    <c:v>0.120185042515466</c:v>
                  </c:pt>
                  <c:pt idx="6">
                    <c:v>1.015354344278117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Sheet1!$B$19:$H$19</c:f>
              <c:strCache>
                <c:ptCount val="7"/>
                <c:pt idx="0">
                  <c:v>Control</c:v>
                </c:pt>
                <c:pt idx="1">
                  <c:v>VSV</c:v>
                </c:pt>
                <c:pt idx="2">
                  <c:v>VSV+SFN 1</c:v>
                </c:pt>
                <c:pt idx="3">
                  <c:v>VSV+SFN 5</c:v>
                </c:pt>
                <c:pt idx="4">
                  <c:v>VSV+SFN 10</c:v>
                </c:pt>
                <c:pt idx="5">
                  <c:v>VSV+SFN15</c:v>
                </c:pt>
                <c:pt idx="6">
                  <c:v>VSV+SFN 20</c:v>
                </c:pt>
              </c:strCache>
            </c:strRef>
          </c:cat>
          <c:val>
            <c:numRef>
              <c:f>Sheet1!$B$20:$H$20</c:f>
              <c:numCache>
                <c:formatCode>General</c:formatCode>
                <c:ptCount val="7"/>
                <c:pt idx="0">
                  <c:v>6.616666666666667</c:v>
                </c:pt>
                <c:pt idx="1">
                  <c:v>12.56666666666672</c:v>
                </c:pt>
                <c:pt idx="2">
                  <c:v>14.46666666666672</c:v>
                </c:pt>
                <c:pt idx="3">
                  <c:v>14.71666666666667</c:v>
                </c:pt>
                <c:pt idx="4">
                  <c:v>18.03333333333318</c:v>
                </c:pt>
                <c:pt idx="5">
                  <c:v>28.76666666666667</c:v>
                </c:pt>
                <c:pt idx="6">
                  <c:v>28.5833333333331</c:v>
                </c:pt>
              </c:numCache>
            </c:numRef>
          </c:val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48H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Sheet1!$K$15:$Q$15</c:f>
                <c:numCache>
                  <c:formatCode>General</c:formatCode>
                  <c:ptCount val="7"/>
                  <c:pt idx="0">
                    <c:v>0.368480362811613</c:v>
                  </c:pt>
                  <c:pt idx="1">
                    <c:v>1.770765684982376</c:v>
                  </c:pt>
                  <c:pt idx="2">
                    <c:v>2.454610174979137</c:v>
                  </c:pt>
                  <c:pt idx="3">
                    <c:v>3.13631064221076</c:v>
                  </c:pt>
                  <c:pt idx="4">
                    <c:v>1.60471527415648</c:v>
                  </c:pt>
                  <c:pt idx="5">
                    <c:v>0.987139526330723</c:v>
                  </c:pt>
                  <c:pt idx="6">
                    <c:v>2.482393558196981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Sheet1!$B$19:$H$19</c:f>
              <c:strCache>
                <c:ptCount val="7"/>
                <c:pt idx="0">
                  <c:v>Control</c:v>
                </c:pt>
                <c:pt idx="1">
                  <c:v>VSV</c:v>
                </c:pt>
                <c:pt idx="2">
                  <c:v>VSV+SFN 1</c:v>
                </c:pt>
                <c:pt idx="3">
                  <c:v>VSV+SFN 5</c:v>
                </c:pt>
                <c:pt idx="4">
                  <c:v>VSV+SFN 10</c:v>
                </c:pt>
                <c:pt idx="5">
                  <c:v>VSV+SFN15</c:v>
                </c:pt>
                <c:pt idx="6">
                  <c:v>VSV+SFN 20</c:v>
                </c:pt>
              </c:strCache>
            </c:strRef>
          </c:cat>
          <c:val>
            <c:numRef>
              <c:f>Sheet1!$B$21:$H$21</c:f>
              <c:numCache>
                <c:formatCode>General</c:formatCode>
                <c:ptCount val="7"/>
                <c:pt idx="0">
                  <c:v>4.866666666666667</c:v>
                </c:pt>
                <c:pt idx="1">
                  <c:v>16.91666666666667</c:v>
                </c:pt>
                <c:pt idx="2">
                  <c:v>19.16666666666667</c:v>
                </c:pt>
                <c:pt idx="3">
                  <c:v>23.83333333333318</c:v>
                </c:pt>
                <c:pt idx="4">
                  <c:v>30.13333333333322</c:v>
                </c:pt>
                <c:pt idx="5">
                  <c:v>59.46666666666626</c:v>
                </c:pt>
                <c:pt idx="6">
                  <c:v>59.81666666666616</c:v>
                </c:pt>
              </c:numCache>
            </c:numRef>
          </c:val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72H</c:v>
                </c:pt>
              </c:strCache>
            </c:strRef>
          </c:tx>
          <c:spPr>
            <a:solidFill>
              <a:schemeClr val="bg1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Sheet1!$S$15:$Y$15</c:f>
                <c:numCache>
                  <c:formatCode>General</c:formatCode>
                  <c:ptCount val="7"/>
                  <c:pt idx="0">
                    <c:v>0.624499799839837</c:v>
                  </c:pt>
                  <c:pt idx="1">
                    <c:v>0.405517502019882</c:v>
                  </c:pt>
                  <c:pt idx="2">
                    <c:v>0.5</c:v>
                  </c:pt>
                  <c:pt idx="3">
                    <c:v>0.674124947205224</c:v>
                  </c:pt>
                  <c:pt idx="4">
                    <c:v>0.346410161513778</c:v>
                  </c:pt>
                  <c:pt idx="5">
                    <c:v>1.331665623695877</c:v>
                  </c:pt>
                  <c:pt idx="6">
                    <c:v>1.286252092104982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Sheet1!$B$19:$H$19</c:f>
              <c:strCache>
                <c:ptCount val="7"/>
                <c:pt idx="0">
                  <c:v>Control</c:v>
                </c:pt>
                <c:pt idx="1">
                  <c:v>VSV</c:v>
                </c:pt>
                <c:pt idx="2">
                  <c:v>VSV+SFN 1</c:v>
                </c:pt>
                <c:pt idx="3">
                  <c:v>VSV+SFN 5</c:v>
                </c:pt>
                <c:pt idx="4">
                  <c:v>VSV+SFN 10</c:v>
                </c:pt>
                <c:pt idx="5">
                  <c:v>VSV+SFN15</c:v>
                </c:pt>
                <c:pt idx="6">
                  <c:v>VSV+SFN 20</c:v>
                </c:pt>
              </c:strCache>
            </c:strRef>
          </c:cat>
          <c:val>
            <c:numRef>
              <c:f>Sheet1!$B$22:$H$22</c:f>
              <c:numCache>
                <c:formatCode>General</c:formatCode>
                <c:ptCount val="7"/>
                <c:pt idx="0">
                  <c:v>8.700000000000001</c:v>
                </c:pt>
                <c:pt idx="1">
                  <c:v>17.23333333333315</c:v>
                </c:pt>
                <c:pt idx="2">
                  <c:v>17.4</c:v>
                </c:pt>
                <c:pt idx="3">
                  <c:v>24.06666666666667</c:v>
                </c:pt>
                <c:pt idx="4">
                  <c:v>36.4</c:v>
                </c:pt>
                <c:pt idx="5">
                  <c:v>68.9</c:v>
                </c:pt>
                <c:pt idx="6">
                  <c:v>78.3333333333332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350152"/>
        <c:axId val="-2082346872"/>
      </c:barChart>
      <c:catAx>
        <c:axId val="-2082350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82346872"/>
        <c:crosses val="autoZero"/>
        <c:auto val="1"/>
        <c:lblAlgn val="ctr"/>
        <c:lblOffset val="100"/>
        <c:noMultiLvlLbl val="0"/>
      </c:catAx>
      <c:valAx>
        <c:axId val="-2082346872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82350152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802696580959581"/>
          <c:y val="0.0226776748515879"/>
          <c:w val="0.174132983377078"/>
          <c:h val="0.334484908136485"/>
        </c:manualLayout>
      </c:layout>
      <c:overlay val="0"/>
      <c:txPr>
        <a:bodyPr/>
        <a:lstStyle/>
        <a:p>
          <a:pPr>
            <a:defRPr lang="fr-FR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027099853908"/>
          <c:y val="0.0428320330015272"/>
          <c:w val="0.6873727053772"/>
          <c:h val="0.583271007084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24h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Sheet1!$B$16:$H$16</c:f>
                <c:numCache>
                  <c:formatCode>General</c:formatCode>
                  <c:ptCount val="7"/>
                  <c:pt idx="0">
                    <c:v>1.640816192563256</c:v>
                  </c:pt>
                  <c:pt idx="1">
                    <c:v>2.790270795301258</c:v>
                  </c:pt>
                  <c:pt idx="2">
                    <c:v>2.775698110385927</c:v>
                  </c:pt>
                  <c:pt idx="3">
                    <c:v>2.645677816951851</c:v>
                  </c:pt>
                  <c:pt idx="4">
                    <c:v>3.664211299098961</c:v>
                  </c:pt>
                  <c:pt idx="5">
                    <c:v>1.04743071900295</c:v>
                  </c:pt>
                  <c:pt idx="6">
                    <c:v>0.8005900601709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Sheet1!$B$19:$H$19</c:f>
              <c:strCache>
                <c:ptCount val="7"/>
                <c:pt idx="0">
                  <c:v>Control</c:v>
                </c:pt>
                <c:pt idx="1">
                  <c:v>VSV</c:v>
                </c:pt>
                <c:pt idx="2">
                  <c:v>VSV+SFN 1</c:v>
                </c:pt>
                <c:pt idx="3">
                  <c:v>VSV+SFN 5</c:v>
                </c:pt>
                <c:pt idx="4">
                  <c:v>VSV+SFN 10</c:v>
                </c:pt>
                <c:pt idx="5">
                  <c:v>VSV+SFN15</c:v>
                </c:pt>
                <c:pt idx="6">
                  <c:v>VSV+SFN 20</c:v>
                </c:pt>
              </c:strCache>
            </c:strRef>
          </c:cat>
          <c:val>
            <c:numRef>
              <c:f>Sheet1!$B$20:$H$20</c:f>
              <c:numCache>
                <c:formatCode>General</c:formatCode>
                <c:ptCount val="7"/>
                <c:pt idx="0">
                  <c:v>92.8833333333326</c:v>
                </c:pt>
                <c:pt idx="1">
                  <c:v>85.11666666666666</c:v>
                </c:pt>
                <c:pt idx="2">
                  <c:v>83.35</c:v>
                </c:pt>
                <c:pt idx="3">
                  <c:v>81.7166666666667</c:v>
                </c:pt>
                <c:pt idx="4">
                  <c:v>79.1333333333326</c:v>
                </c:pt>
                <c:pt idx="5">
                  <c:v>72.1333333333326</c:v>
                </c:pt>
                <c:pt idx="6">
                  <c:v>69.61666666666667</c:v>
                </c:pt>
              </c:numCache>
            </c:numRef>
          </c:val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48h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Sheet1!$K$16:$Q$16</c:f>
                <c:numCache>
                  <c:formatCode>General</c:formatCode>
                  <c:ptCount val="7"/>
                  <c:pt idx="0">
                    <c:v>0.350871929785097</c:v>
                  </c:pt>
                  <c:pt idx="1">
                    <c:v>2.591095864258552</c:v>
                  </c:pt>
                  <c:pt idx="2">
                    <c:v>3.206529796108768</c:v>
                  </c:pt>
                  <c:pt idx="3">
                    <c:v>4.685823774369258</c:v>
                  </c:pt>
                  <c:pt idx="4">
                    <c:v>4.259688303672593</c:v>
                  </c:pt>
                  <c:pt idx="5">
                    <c:v>2.582085720239858</c:v>
                  </c:pt>
                  <c:pt idx="6">
                    <c:v>0.897403662424739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Sheet1!$B$19:$H$19</c:f>
              <c:strCache>
                <c:ptCount val="7"/>
                <c:pt idx="0">
                  <c:v>Control</c:v>
                </c:pt>
                <c:pt idx="1">
                  <c:v>VSV</c:v>
                </c:pt>
                <c:pt idx="2">
                  <c:v>VSV+SFN 1</c:v>
                </c:pt>
                <c:pt idx="3">
                  <c:v>VSV+SFN 5</c:v>
                </c:pt>
                <c:pt idx="4">
                  <c:v>VSV+SFN 10</c:v>
                </c:pt>
                <c:pt idx="5">
                  <c:v>VSV+SFN15</c:v>
                </c:pt>
                <c:pt idx="6">
                  <c:v>VSV+SFN 20</c:v>
                </c:pt>
              </c:strCache>
            </c:strRef>
          </c:cat>
          <c:val>
            <c:numRef>
              <c:f>Sheet1!$B$21:$H$21</c:f>
              <c:numCache>
                <c:formatCode>General</c:formatCode>
                <c:ptCount val="7"/>
                <c:pt idx="0">
                  <c:v>94.8333333333332</c:v>
                </c:pt>
                <c:pt idx="1">
                  <c:v>80.3333333333332</c:v>
                </c:pt>
                <c:pt idx="2">
                  <c:v>77.65</c:v>
                </c:pt>
                <c:pt idx="3">
                  <c:v>71.48333333333325</c:v>
                </c:pt>
                <c:pt idx="4">
                  <c:v>63.08333333333334</c:v>
                </c:pt>
                <c:pt idx="5">
                  <c:v>48.75</c:v>
                </c:pt>
                <c:pt idx="6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72h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Sheet1!$S$16:$Y$16</c:f>
                <c:numCache>
                  <c:formatCode>General</c:formatCode>
                  <c:ptCount val="7"/>
                  <c:pt idx="0">
                    <c:v>0.556776436283032</c:v>
                  </c:pt>
                  <c:pt idx="1">
                    <c:v>0.384418753155711</c:v>
                  </c:pt>
                  <c:pt idx="2">
                    <c:v>0.470224532655529</c:v>
                  </c:pt>
                  <c:pt idx="3">
                    <c:v>1.223837316712356</c:v>
                  </c:pt>
                  <c:pt idx="4">
                    <c:v>0.404145188432735</c:v>
                  </c:pt>
                  <c:pt idx="5">
                    <c:v>0.723417813807023</c:v>
                  </c:pt>
                  <c:pt idx="6">
                    <c:v>1.699999999999978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Sheet1!$B$19:$H$19</c:f>
              <c:strCache>
                <c:ptCount val="7"/>
                <c:pt idx="0">
                  <c:v>Control</c:v>
                </c:pt>
                <c:pt idx="1">
                  <c:v>VSV</c:v>
                </c:pt>
                <c:pt idx="2">
                  <c:v>VSV+SFN 1</c:v>
                </c:pt>
                <c:pt idx="3">
                  <c:v>VSV+SFN 5</c:v>
                </c:pt>
                <c:pt idx="4">
                  <c:v>VSV+SFN 10</c:v>
                </c:pt>
                <c:pt idx="5">
                  <c:v>VSV+SFN15</c:v>
                </c:pt>
                <c:pt idx="6">
                  <c:v>VSV+SFN 20</c:v>
                </c:pt>
              </c:strCache>
            </c:strRef>
          </c:cat>
          <c:val>
            <c:numRef>
              <c:f>Sheet1!$B$22:$H$22</c:f>
              <c:numCache>
                <c:formatCode>General</c:formatCode>
                <c:ptCount val="7"/>
                <c:pt idx="0">
                  <c:v>90.7</c:v>
                </c:pt>
                <c:pt idx="1">
                  <c:v>80.73333333333325</c:v>
                </c:pt>
                <c:pt idx="2">
                  <c:v>80.66666666666667</c:v>
                </c:pt>
                <c:pt idx="3">
                  <c:v>73.26666666666666</c:v>
                </c:pt>
                <c:pt idx="4">
                  <c:v>58.0</c:v>
                </c:pt>
                <c:pt idx="5">
                  <c:v>33.9</c:v>
                </c:pt>
                <c:pt idx="6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309800"/>
        <c:axId val="-2082306520"/>
      </c:barChart>
      <c:catAx>
        <c:axId val="-2082309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/>
            </a:pPr>
            <a:endParaRPr lang="en-US"/>
          </a:p>
        </c:txPr>
        <c:crossAx val="-2082306520"/>
        <c:crosses val="autoZero"/>
        <c:auto val="1"/>
        <c:lblAlgn val="ctr"/>
        <c:lblOffset val="100"/>
        <c:noMultiLvlLbl val="0"/>
      </c:catAx>
      <c:valAx>
        <c:axId val="-2082306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fr-FR" b="1"/>
            </a:pPr>
            <a:endParaRPr lang="en-US"/>
          </a:p>
        </c:txPr>
        <c:crossAx val="-2082309800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850950199944412"/>
          <c:y val="0.0198237826203928"/>
          <c:w val="0.139767043861634"/>
          <c:h val="0.25115157480315"/>
        </c:manualLayout>
      </c:layout>
      <c:overlay val="0"/>
      <c:txPr>
        <a:bodyPr/>
        <a:lstStyle/>
        <a:p>
          <a:pPr>
            <a:defRPr lang="fr-FR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247664835646"/>
          <c:y val="0.0708994549367459"/>
          <c:w val="0.615963041968574"/>
          <c:h val="0.5596830607733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Sheet1!$D$11:$E$11</c:f>
                <c:numCache>
                  <c:formatCode>General</c:formatCode>
                  <c:ptCount val="2"/>
                  <c:pt idx="0">
                    <c:v>0.232737334062819</c:v>
                  </c:pt>
                  <c:pt idx="1">
                    <c:v>1.607987873088602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solidFill>
                <a:schemeClr val="tx1"/>
              </a:solidFill>
              <a:ln w="1000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strRef>
              <c:f>Sheet1!$D$3:$E$3</c:f>
              <c:strCache>
                <c:ptCount val="2"/>
                <c:pt idx="0">
                  <c:v>VSV</c:v>
                </c:pt>
                <c:pt idx="1">
                  <c:v>VSV+SFN 15</c:v>
                </c:pt>
              </c:strCache>
            </c:strRef>
          </c:cat>
          <c:val>
            <c:numRef>
              <c:f>Sheet1!$D$10:$E$10</c:f>
              <c:numCache>
                <c:formatCode>General</c:formatCode>
                <c:ptCount val="2"/>
                <c:pt idx="0">
                  <c:v>2.25</c:v>
                </c:pt>
                <c:pt idx="1">
                  <c:v>11.125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118024"/>
        <c:axId val="-2082114440"/>
      </c:barChart>
      <c:catAx>
        <c:axId val="-2082118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noFill/>
          <a:ln w="10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114440"/>
        <c:crosses val="autoZero"/>
        <c:auto val="1"/>
        <c:lblAlgn val="ctr"/>
        <c:lblOffset val="100"/>
        <c:noMultiLvlLbl val="0"/>
      </c:catAx>
      <c:valAx>
        <c:axId val="-208211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0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11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805682280485"/>
          <c:y val="0.0659392563092685"/>
          <c:w val="0.680562702419328"/>
          <c:h val="0.6492712646408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Sheet1!$D$17:$E$17</c:f>
                <c:numCache>
                  <c:formatCode>General</c:formatCode>
                  <c:ptCount val="2"/>
                  <c:pt idx="0">
                    <c:v>1.407981077389061</c:v>
                  </c:pt>
                  <c:pt idx="1">
                    <c:v>4.739459639934903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solidFill>
                <a:schemeClr val="tx1"/>
              </a:solidFill>
              <a:ln w="1000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strRef>
              <c:f>Sheet1!$D$3:$E$3</c:f>
              <c:strCache>
                <c:ptCount val="2"/>
                <c:pt idx="0">
                  <c:v>VSV</c:v>
                </c:pt>
                <c:pt idx="1">
                  <c:v>VSV+SFN 7.5</c:v>
                </c:pt>
              </c:strCache>
            </c:strRef>
          </c:cat>
          <c:val>
            <c:numRef>
              <c:f>Sheet1!$D$16:$E$16</c:f>
              <c:numCache>
                <c:formatCode>General</c:formatCode>
                <c:ptCount val="2"/>
                <c:pt idx="0">
                  <c:v>23.175</c:v>
                </c:pt>
                <c:pt idx="1">
                  <c:v>42.8375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083656"/>
        <c:axId val="-2082080088"/>
      </c:barChart>
      <c:catAx>
        <c:axId val="-2082083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noFill/>
          <a:ln w="10000" cap="flat" cmpd="sng" algn="ctr">
            <a:solidFill>
              <a:prstClr val="black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080088"/>
        <c:crosses val="autoZero"/>
        <c:auto val="1"/>
        <c:lblAlgn val="ctr"/>
        <c:lblOffset val="100"/>
        <c:noMultiLvlLbl val="0"/>
      </c:catAx>
      <c:valAx>
        <c:axId val="-2082080088"/>
        <c:scaling>
          <c:orientation val="minMax"/>
          <c:min val="1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0000" cap="flat" cmpd="sng" algn="ctr">
            <a:solidFill>
              <a:prstClr val="black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083656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39545056868"/>
          <c:y val="0.0733670791151109"/>
          <c:w val="0.615747406574191"/>
          <c:h val="0.6613976377952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Sheet1!$C$9:$D$9</c:f>
                <c:numCache>
                  <c:formatCode>General</c:formatCode>
                  <c:ptCount val="2"/>
                  <c:pt idx="0">
                    <c:v>1.616580753731062</c:v>
                  </c:pt>
                  <c:pt idx="1">
                    <c:v>1.852025917745292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solidFill>
                <a:schemeClr val="tx1"/>
              </a:solidFill>
              <a:ln w="1000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strRef>
              <c:f>Sheet1!$C$3:$D$3</c:f>
              <c:strCache>
                <c:ptCount val="2"/>
                <c:pt idx="0">
                  <c:v>VSV MOI 1</c:v>
                </c:pt>
                <c:pt idx="1">
                  <c:v>VSV+SFn 5</c:v>
                </c:pt>
              </c:strCache>
            </c:strRef>
          </c:cat>
          <c:val>
            <c:numRef>
              <c:f>Sheet1!$C$8:$D$8</c:f>
              <c:numCache>
                <c:formatCode>General</c:formatCode>
                <c:ptCount val="2"/>
                <c:pt idx="0">
                  <c:v>45.53333333333333</c:v>
                </c:pt>
                <c:pt idx="1">
                  <c:v>66.0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893672"/>
        <c:axId val="-2081890104"/>
      </c:barChart>
      <c:catAx>
        <c:axId val="-2081893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noFill/>
          <a:ln w="10000" cap="flat" cmpd="sng" algn="ctr">
            <a:solidFill>
              <a:prstClr val="black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1890104"/>
        <c:crosses val="autoZero"/>
        <c:auto val="1"/>
        <c:lblAlgn val="ctr"/>
        <c:lblOffset val="100"/>
        <c:noMultiLvlLbl val="0"/>
      </c:catAx>
      <c:valAx>
        <c:axId val="-2081890104"/>
        <c:scaling>
          <c:orientation val="minMax"/>
          <c:min val="3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0000" cap="flat" cmpd="sng" algn="ctr">
            <a:solidFill>
              <a:prstClr val="black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1893672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338860337192"/>
          <c:y val="0.037845083318074"/>
          <c:w val="0.524619017344363"/>
          <c:h val="0.6863045840200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Sheet1!$C$16:$D$16</c:f>
                <c:numCache>
                  <c:formatCode>General</c:formatCode>
                  <c:ptCount val="2"/>
                  <c:pt idx="0">
                    <c:v>2.892165371432674</c:v>
                  </c:pt>
                  <c:pt idx="1">
                    <c:v>2.941801561725649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  <c:spPr>
              <a:solidFill>
                <a:schemeClr val="tx1"/>
              </a:solidFill>
              <a:ln w="1000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strRef>
              <c:f>Sheet1!$C$3:$D$3</c:f>
              <c:strCache>
                <c:ptCount val="2"/>
                <c:pt idx="0">
                  <c:v>VSV </c:v>
                </c:pt>
                <c:pt idx="1">
                  <c:v>VSV+SFn</c:v>
                </c:pt>
              </c:strCache>
            </c:strRef>
          </c:cat>
          <c:val>
            <c:numRef>
              <c:f>Sheet1!$C$15:$D$15</c:f>
              <c:numCache>
                <c:formatCode>General</c:formatCode>
                <c:ptCount val="2"/>
                <c:pt idx="0">
                  <c:v>35.86250000000001</c:v>
                </c:pt>
                <c:pt idx="1">
                  <c:v>53.52500000000001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957640"/>
        <c:axId val="-2081933272"/>
      </c:barChart>
      <c:catAx>
        <c:axId val="-2081957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noFill/>
          <a:ln w="10000" cap="flat" cmpd="sng" algn="ctr">
            <a:solidFill>
              <a:prstClr val="black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1933272"/>
        <c:crosses val="autoZero"/>
        <c:auto val="1"/>
        <c:lblAlgn val="ctr"/>
        <c:lblOffset val="100"/>
        <c:noMultiLvlLbl val="0"/>
      </c:catAx>
      <c:valAx>
        <c:axId val="-2081933272"/>
        <c:scaling>
          <c:orientation val="minMax"/>
          <c:min val="2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0000" cap="flat" cmpd="sng" algn="ctr">
            <a:solidFill>
              <a:prstClr val="black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1957640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11D6-2C51-4A3C-979C-ABE4027AB9D3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C312F-506B-4FB2-9B7C-2E3A00CE6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5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E8C3A47F-1373-4657-92A4-B0513F1610EB}" type="slidenum">
              <a:rPr lang="en-US" sz="1200" smtClean="0">
                <a:latin typeface="Times New Roman" pitchFamily="18" charset="0"/>
              </a:rPr>
              <a:pPr algn="r" eaLnBrk="1" hangingPunct="1">
                <a:defRPr/>
              </a:pPr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  <a:extLst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defTabSz="914400" eaLnBrk="1" hangingPunct="1">
              <a:defRPr/>
            </a:pPr>
            <a:endParaRPr lang="en-US" sz="18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Under normal conditions, Nrf2 is constantly </a:t>
            </a:r>
            <a:r>
              <a:rPr lang="en-US" dirty="0" err="1" smtClean="0"/>
              <a:t>ubiquitinated</a:t>
            </a:r>
            <a:r>
              <a:rPr lang="en-US" dirty="0" smtClean="0"/>
              <a:t> through Keap1 and degraded in the </a:t>
            </a:r>
            <a:r>
              <a:rPr lang="en-US" dirty="0" err="1" smtClean="0"/>
              <a:t>proteasome</a:t>
            </a:r>
            <a:r>
              <a:rPr lang="en-US" dirty="0" smtClean="0"/>
              <a:t>. Following exposure to </a:t>
            </a:r>
            <a:r>
              <a:rPr lang="en-US" dirty="0" err="1" smtClean="0"/>
              <a:t>electrophiles</a:t>
            </a:r>
            <a:r>
              <a:rPr lang="en-US" dirty="0" smtClean="0"/>
              <a:t> or oxidative stress, Keap1 is inactivated. Stabilized Nrf2 accumulates in the nucleus and activates many </a:t>
            </a:r>
            <a:r>
              <a:rPr lang="en-US" dirty="0" err="1" smtClean="0"/>
              <a:t>cytoprotective</a:t>
            </a:r>
            <a:r>
              <a:rPr lang="en-US" dirty="0" smtClean="0"/>
              <a:t> genes. </a:t>
            </a:r>
            <a:r>
              <a:rPr lang="en-US" dirty="0" err="1" smtClean="0"/>
              <a:t>Ub</a:t>
            </a:r>
            <a:r>
              <a:rPr lang="en-US" dirty="0" smtClean="0"/>
              <a:t>, </a:t>
            </a:r>
            <a:r>
              <a:rPr lang="en-US" dirty="0" err="1" smtClean="0"/>
              <a:t>ubiquitin</a:t>
            </a:r>
            <a:r>
              <a:rPr lang="en-US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FB4E-D333-4A7B-8946-F4E241107B9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67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2016-07-17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chart" Target="../charts/chart11.xml"/><Relationship Id="rId8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50.jpeg"/><Relationship Id="rId13" Type="http://schemas.microsoft.com/office/2007/relationships/hdphoto" Target="../media/hdphoto2.wdp"/><Relationship Id="rId14" Type="http://schemas.openxmlformats.org/officeDocument/2006/relationships/image" Target="../media/image51.jpeg"/><Relationship Id="rId15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jpeg"/><Relationship Id="rId20" Type="http://schemas.microsoft.com/office/2007/relationships/hdphoto" Target="../media/hdphoto7.wdp"/><Relationship Id="rId21" Type="http://schemas.openxmlformats.org/officeDocument/2006/relationships/image" Target="../media/image59.jpeg"/><Relationship Id="rId22" Type="http://schemas.openxmlformats.org/officeDocument/2006/relationships/image" Target="../media/image60.jpeg"/><Relationship Id="rId10" Type="http://schemas.microsoft.com/office/2007/relationships/hdphoto" Target="../media/hdphoto4.wdp"/><Relationship Id="rId11" Type="http://schemas.openxmlformats.org/officeDocument/2006/relationships/image" Target="../media/image54.jpeg"/><Relationship Id="rId12" Type="http://schemas.microsoft.com/office/2007/relationships/hdphoto" Target="../media/hdphoto5.wdp"/><Relationship Id="rId13" Type="http://schemas.openxmlformats.org/officeDocument/2006/relationships/chart" Target="../charts/chart20.xml"/><Relationship Id="rId14" Type="http://schemas.openxmlformats.org/officeDocument/2006/relationships/image" Target="../media/image43.png"/><Relationship Id="rId15" Type="http://schemas.openxmlformats.org/officeDocument/2006/relationships/image" Target="../media/image55.jpeg"/><Relationship Id="rId16" Type="http://schemas.openxmlformats.org/officeDocument/2006/relationships/image" Target="../media/image56.jpeg"/><Relationship Id="rId17" Type="http://schemas.openxmlformats.org/officeDocument/2006/relationships/image" Target="../media/image57.jpeg"/><Relationship Id="rId18" Type="http://schemas.microsoft.com/office/2007/relationships/hdphoto" Target="../media/hdphoto6.wdp"/><Relationship Id="rId19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5" Type="http://schemas.openxmlformats.org/officeDocument/2006/relationships/chart" Target="../charts/chart18.xml"/><Relationship Id="rId6" Type="http://schemas.openxmlformats.org/officeDocument/2006/relationships/chart" Target="../charts/chart19.xml"/><Relationship Id="rId7" Type="http://schemas.openxmlformats.org/officeDocument/2006/relationships/image" Target="../media/image52.jpeg"/><Relationship Id="rId8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jpeg"/><Relationship Id="rId5" Type="http://schemas.openxmlformats.org/officeDocument/2006/relationships/image" Target="../media/image63.gif"/><Relationship Id="rId6" Type="http://schemas.openxmlformats.org/officeDocument/2006/relationships/image" Target="../media/image64.jpeg"/><Relationship Id="rId7" Type="http://schemas.openxmlformats.org/officeDocument/2006/relationships/image" Target="../media/image65.jpe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21.jpeg"/><Relationship Id="rId21" Type="http://schemas.openxmlformats.org/officeDocument/2006/relationships/image" Target="../media/image22.jpe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/>
          <p:cNvSpPr>
            <a:spLocks noChangeArrowheads="1"/>
          </p:cNvSpPr>
          <p:nvPr/>
        </p:nvSpPr>
        <p:spPr bwMode="auto">
          <a:xfrm>
            <a:off x="439581" y="838200"/>
            <a:ext cx="8277225" cy="119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Calibri" charset="0"/>
            </a:endParaRPr>
          </a:p>
        </p:txBody>
      </p:sp>
      <p:sp>
        <p:nvSpPr>
          <p:cNvPr id="2051" name="AutoShape 6"/>
          <p:cNvSpPr>
            <a:spLocks noChangeArrowheads="1"/>
          </p:cNvSpPr>
          <p:nvPr/>
        </p:nvSpPr>
        <p:spPr bwMode="auto">
          <a:xfrm>
            <a:off x="457200" y="2776537"/>
            <a:ext cx="8277225" cy="119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6974" y="5349818"/>
            <a:ext cx="5001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en-US" sz="2400" dirty="0" smtClean="0"/>
              <a:t>Rongtuan Lin, </a:t>
            </a:r>
            <a:r>
              <a:rPr lang="en-US" sz="2400" dirty="0"/>
              <a:t>Ph.D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Lady Davis Institute/McGill University</a:t>
            </a:r>
          </a:p>
          <a:p>
            <a:pPr algn="ctr"/>
            <a:r>
              <a:rPr lang="en-US" sz="2400" dirty="0" smtClean="0"/>
              <a:t>Montreal, QC Canada</a:t>
            </a:r>
          </a:p>
        </p:txBody>
      </p:sp>
      <p:pic>
        <p:nvPicPr>
          <p:cNvPr id="1026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2856" y="346113"/>
            <a:ext cx="2912852" cy="17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2195" y="1411249"/>
            <a:ext cx="810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47016" y="1295400"/>
            <a:ext cx="9220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                            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Modulating the Antioxidant </a:t>
            </a:r>
          </a:p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                  </a:t>
            </a:r>
            <a:r>
              <a:rPr lang="en-US" sz="3200" b="1" i="1" dirty="0" err="1" smtClean="0">
                <a:solidFill>
                  <a:srgbClr val="002060"/>
                </a:solidFill>
                <a:latin typeface="+mn-lt"/>
                <a:cs typeface="Times New Roman" charset="0"/>
              </a:rPr>
              <a:t>Defences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  to Potentiate                    </a:t>
            </a:r>
            <a:r>
              <a:rPr lang="en-US" sz="3200" b="1" i="1" dirty="0" smtClean="0">
                <a:solidFill>
                  <a:srgbClr val="002060"/>
                </a:solidFill>
                <a:cs typeface="Times New Roman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cs typeface="Times New Roman" charset="0"/>
              </a:rPr>
              <a:t>O</a:t>
            </a:r>
            <a:r>
              <a:rPr lang="en-US" sz="3200" b="1" i="1" dirty="0" err="1" smtClean="0">
                <a:solidFill>
                  <a:srgbClr val="002060"/>
                </a:solidFill>
                <a:latin typeface="+mn-lt"/>
                <a:cs typeface="Times New Roman" charset="0"/>
              </a:rPr>
              <a:t>ncolytic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n-lt"/>
                <a:cs typeface="Times New Roman" charset="0"/>
              </a:rPr>
              <a:t>Virotherapy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 in 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Refractory </a:t>
            </a:r>
            <a:r>
              <a:rPr lang="en-US" sz="3200" b="1" i="1" dirty="0">
                <a:solidFill>
                  <a:srgbClr val="002060"/>
                </a:solidFill>
                <a:cs typeface="Times New Roman" charset="0"/>
              </a:rPr>
              <a:t>C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ancer </a:t>
            </a:r>
            <a:r>
              <a:rPr lang="en-US" sz="3200" b="1" i="1" dirty="0">
                <a:solidFill>
                  <a:srgbClr val="002060"/>
                </a:solidFill>
                <a:cs typeface="Times New Roman" charset="0"/>
              </a:rPr>
              <a:t>C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ells</a:t>
            </a: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sp>
        <p:nvSpPr>
          <p:cNvPr id="8" name="Rectangle 1028"/>
          <p:cNvSpPr>
            <a:spLocks noChangeArrowheads="1"/>
          </p:cNvSpPr>
          <p:nvPr/>
        </p:nvSpPr>
        <p:spPr bwMode="auto">
          <a:xfrm>
            <a:off x="542195" y="3387687"/>
            <a:ext cx="82754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5th </a:t>
            </a:r>
            <a:r>
              <a:rPr lang="en-US" sz="2400" b="1" dirty="0"/>
              <a:t>European Immunology &amp;</a:t>
            </a:r>
          </a:p>
          <a:p>
            <a:pPr algn="ctr"/>
            <a:r>
              <a:rPr lang="en-US" sz="2400" b="1" dirty="0"/>
              <a:t>2nd Innate Immunity and Immune System Diseases</a:t>
            </a:r>
          </a:p>
          <a:p>
            <a:pPr algn="ctr"/>
            <a:r>
              <a:rPr lang="en-US" sz="2400" b="1" dirty="0" smtClean="0"/>
              <a:t>                          Berlin</a:t>
            </a:r>
            <a:r>
              <a:rPr lang="en-US" sz="2400" b="1" dirty="0"/>
              <a:t>, Germany July </a:t>
            </a:r>
            <a:r>
              <a:rPr lang="en-US" sz="2400" b="1" dirty="0" smtClean="0"/>
              <a:t>22, </a:t>
            </a:r>
            <a:r>
              <a:rPr lang="en-US" sz="2400" b="1" dirty="0"/>
              <a:t>2016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Im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diclege</a:t>
            </a:r>
            <a:endParaRPr lang="en-US" sz="24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 defTabSz="762000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September 9, 2015</a:t>
            </a:r>
            <a:endParaRPr lang="en-US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372099" y="4016467"/>
            <a:ext cx="3722471" cy="3174910"/>
            <a:chOff x="7104665" y="2590800"/>
            <a:chExt cx="3487135" cy="2461356"/>
          </a:xfrm>
        </p:grpSpPr>
        <p:graphicFrame>
          <p:nvGraphicFramePr>
            <p:cNvPr id="65" name="Chart 64"/>
            <p:cNvGraphicFramePr/>
            <p:nvPr>
              <p:extLst>
                <p:ext uri="{D42A27DB-BD31-4B8C-83A1-F6EECF244321}">
                  <p14:modId xmlns:p14="http://schemas.microsoft.com/office/powerpoint/2010/main" val="3770038375"/>
                </p:ext>
              </p:extLst>
            </p:nvPr>
          </p:nvGraphicFramePr>
          <p:xfrm>
            <a:off x="7162800" y="2590800"/>
            <a:ext cx="34290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 rot="16200000">
              <a:off x="6143925" y="3803096"/>
              <a:ext cx="2209800" cy="28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cs typeface="Arial" panose="020B0604020202020204" pitchFamily="34" charset="0"/>
                </a:rPr>
                <a:t>% of </a:t>
              </a:r>
              <a:r>
                <a:rPr lang="en-US" sz="1400" b="1" dirty="0" err="1" smtClean="0">
                  <a:cs typeface="Arial" panose="020B0604020202020204" pitchFamily="34" charset="0"/>
                </a:rPr>
                <a:t>Annexin</a:t>
              </a:r>
              <a:r>
                <a:rPr lang="en-US" sz="1400" b="1" dirty="0" smtClean="0">
                  <a:cs typeface="Arial" panose="020B0604020202020204" pitchFamily="34" charset="0"/>
                </a:rPr>
                <a:t>-V+ cells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04972" y="1364340"/>
            <a:ext cx="3636419" cy="3188313"/>
            <a:chOff x="0" y="2590800"/>
            <a:chExt cx="3313671" cy="2611200"/>
          </a:xfrm>
        </p:grpSpPr>
        <p:graphicFrame>
          <p:nvGraphicFramePr>
            <p:cNvPr id="61" name="Chart 6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0643788"/>
                </p:ext>
              </p:extLst>
            </p:nvPr>
          </p:nvGraphicFramePr>
          <p:xfrm>
            <a:off x="0" y="2590800"/>
            <a:ext cx="3313671" cy="261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" name="TextBox 61"/>
            <p:cNvSpPr txBox="1"/>
            <p:nvPr/>
          </p:nvSpPr>
          <p:spPr>
            <a:xfrm rot="16200000">
              <a:off x="-854706" y="3935859"/>
              <a:ext cx="2209800" cy="280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cs typeface="Arial" panose="020B0604020202020204" pitchFamily="34" charset="0"/>
                </a:rPr>
                <a:t>Viability (%)</a:t>
              </a:r>
              <a:endParaRPr lang="en-US" sz="1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749700" y="6208537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3" name="Picture 2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15096" y="3589934"/>
            <a:ext cx="480929" cy="38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SFN</a:t>
            </a:r>
            <a:endParaRPr lang="en-CA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91496" y="3610518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55974" y="3609875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5</a:t>
            </a:r>
            <a:endParaRPr lang="en-CA" sz="9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482876" y="3609875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10</a:t>
            </a:r>
            <a:endParaRPr lang="en-CA" sz="9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862383" y="3609231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15</a:t>
            </a:r>
            <a:endParaRPr lang="en-CA" sz="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230617" y="3609875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20</a:t>
            </a:r>
            <a:endParaRPr lang="en-CA" sz="9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78251" y="3512907"/>
            <a:ext cx="667232" cy="57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55829" y="3395070"/>
            <a:ext cx="709051" cy="34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VSV</a:t>
            </a:r>
            <a:r>
              <a:rPr lang="el-GR" sz="1000" b="1" dirty="0" smtClean="0"/>
              <a:t>Δ</a:t>
            </a:r>
            <a:r>
              <a:rPr lang="en-US" sz="1000" b="1" dirty="0" smtClean="0"/>
              <a:t>51</a:t>
            </a:r>
            <a:endParaRPr lang="en-CA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10385" y="3376609"/>
            <a:ext cx="29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9889" y="3385949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5579" y="3381279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15086" y="3385949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83321" y="3385949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59072" y="3385949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68978" y="3331479"/>
            <a:ext cx="36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722105" y="6420375"/>
            <a:ext cx="480929" cy="382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SFN</a:t>
            </a:r>
            <a:endParaRPr lang="en-CA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763297" y="6440959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95167" y="6440315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5</a:t>
            </a:r>
            <a:endParaRPr lang="en-CA" sz="9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90505" y="6440315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10</a:t>
            </a:r>
            <a:endParaRPr lang="en-CA" sz="9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730187" y="6439672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15</a:t>
            </a:r>
            <a:endParaRPr lang="en-CA" sz="9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080557" y="6440315"/>
            <a:ext cx="667232" cy="35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20</a:t>
            </a:r>
            <a:endParaRPr lang="en-CA" sz="9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68977" y="6324298"/>
            <a:ext cx="33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501249" y="6217658"/>
            <a:ext cx="709051" cy="34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VSV</a:t>
            </a:r>
            <a:r>
              <a:rPr lang="el-GR" sz="1000" b="1" dirty="0" smtClean="0"/>
              <a:t>Δ</a:t>
            </a:r>
            <a:r>
              <a:rPr lang="en-US" sz="1000" b="1" dirty="0" smtClean="0"/>
              <a:t>51</a:t>
            </a:r>
            <a:endParaRPr lang="en-CA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415678" y="6199197"/>
            <a:ext cx="167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84374" y="6203867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22715" y="6208537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51125" y="6208537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09011" y="6208537"/>
            <a:ext cx="667232" cy="39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59704" y="6135017"/>
            <a:ext cx="25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grpSp>
        <p:nvGrpSpPr>
          <p:cNvPr id="66" name="Group 146"/>
          <p:cNvGrpSpPr/>
          <p:nvPr/>
        </p:nvGrpSpPr>
        <p:grpSpPr>
          <a:xfrm>
            <a:off x="228600" y="2286000"/>
            <a:ext cx="4931150" cy="3581400"/>
            <a:chOff x="664030" y="1483656"/>
            <a:chExt cx="5621636" cy="4234266"/>
          </a:xfrm>
        </p:grpSpPr>
        <p:pic>
          <p:nvPicPr>
            <p:cNvPr id="67" name="Picture 2" descr="C:\Users\david.olagnier\Desktop\Paper Prostate Cancer\Projet PC3 Florida\Microscopy\Light Microscope\130924 SFN LNAC 48hrs\Control cell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1121" y="1524000"/>
              <a:ext cx="2743200" cy="2057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68" name="Picture 3" descr="C:\Users\david.olagnier\Desktop\Paper Prostate Cancer\Projet PC3 Florida\Microscopy\Light Microscope\130924 SFN LNAC 48hrs\VSV 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895" y="3660522"/>
              <a:ext cx="2743200" cy="2057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69" name="Picture 4" descr="C:\Users\david.olagnier\Desktop\Paper Prostate Cancer\Projet PC3 Florida\Microscopy\Light Microscope\130924 SFN LNAC 48hrs\SFN 2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7610" y="1524000"/>
              <a:ext cx="2743200" cy="2057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70" name="Picture 5" descr="C:\Users\david.olagnier\Desktop\Paper Prostate Cancer\Projet PC3 Florida\Microscopy\Light Microscope\130924 SFN LNAC 48hrs\VSV1 +SFN 2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2466" y="3660522"/>
              <a:ext cx="2743200" cy="2057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71" name="TextBox 70"/>
            <p:cNvSpPr txBox="1"/>
            <p:nvPr/>
          </p:nvSpPr>
          <p:spPr>
            <a:xfrm>
              <a:off x="760402" y="1483656"/>
              <a:ext cx="168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NT</a:t>
              </a:r>
              <a:endParaRPr lang="fr-FR" sz="14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36826" y="1509163"/>
              <a:ext cx="168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SFN </a:t>
              </a:r>
              <a:endParaRPr lang="fr-FR" sz="14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4030" y="3627783"/>
              <a:ext cx="168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VSVΔ51</a:t>
              </a:r>
              <a:endParaRPr lang="fr-FR" sz="14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46765" y="3627783"/>
              <a:ext cx="168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VSVΔ51+SFN</a:t>
              </a:r>
              <a:endParaRPr lang="fr-FR" sz="1400" b="1" dirty="0"/>
            </a:p>
          </p:txBody>
        </p:sp>
      </p:grp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1256744" y="49696"/>
            <a:ext cx="810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SFN Treatment Potentiates VSV-Induced </a:t>
            </a:r>
          </a:p>
          <a:p>
            <a:pPr algn="ctr" eaLnBrk="1" hangingPunct="1">
              <a:defRPr/>
            </a:pPr>
            <a:r>
              <a:rPr lang="en-US" sz="3000" b="1" i="1" dirty="0" err="1" smtClean="0">
                <a:solidFill>
                  <a:srgbClr val="002060"/>
                </a:solidFill>
                <a:latin typeface="+mn-lt"/>
                <a:cs typeface="Times New Roman" charset="0"/>
              </a:rPr>
              <a:t>Oncolysis</a:t>
            </a:r>
            <a:r>
              <a:rPr lang="en-US" sz="30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 in PC-3 Cells</a:t>
            </a:r>
            <a:endParaRPr lang="en-US" sz="30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46298" y="5867173"/>
            <a:ext cx="1149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72h</a:t>
            </a:r>
            <a:endParaRPr lang="fr-FR" sz="1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410403" y="3509680"/>
            <a:ext cx="667232" cy="57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409765" y="6324600"/>
            <a:ext cx="33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9"/>
            <a:ext cx="1572625" cy="9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002175" y="-152400"/>
            <a:ext cx="859734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2800" b="1" i="1" dirty="0" smtClean="0">
              <a:solidFill>
                <a:srgbClr val="002060"/>
              </a:solidFill>
              <a:latin typeface="+mn-lt"/>
              <a:cs typeface="Times New Roman" charset="0"/>
            </a:endParaRP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SFN Treatment Increases Mitochondrial </a:t>
            </a:r>
            <a:r>
              <a:rPr lang="en-US" sz="2800" b="1" i="1" dirty="0">
                <a:solidFill>
                  <a:srgbClr val="002060"/>
                </a:solidFill>
                <a:latin typeface="+mn-lt"/>
                <a:cs typeface="Times New Roman" charset="0"/>
              </a:rPr>
              <a:t>C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ontrol </a:t>
            </a: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of Caspase-Dependent VSV-Based </a:t>
            </a:r>
            <a:r>
              <a:rPr lang="en-US" sz="2800" b="1" i="1" dirty="0" err="1" smtClean="0">
                <a:solidFill>
                  <a:srgbClr val="002060"/>
                </a:solidFill>
                <a:latin typeface="+mn-lt"/>
                <a:cs typeface="Times New Roman" charset="0"/>
              </a:rPr>
              <a:t>Oncolysis</a:t>
            </a:r>
            <a:endParaRPr lang="en-US" sz="28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 l="7960" b="11419"/>
          <a:stretch>
            <a:fillRect/>
          </a:stretch>
        </p:blipFill>
        <p:spPr bwMode="auto">
          <a:xfrm>
            <a:off x="3525516" y="2760867"/>
            <a:ext cx="2875284" cy="220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3495675" y="49149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cs typeface="Arial" panose="020B0604020202020204" pitchFamily="34" charset="0"/>
              </a:rPr>
              <a:t>% of </a:t>
            </a:r>
            <a:r>
              <a:rPr lang="en-US" sz="1200" b="1" dirty="0" err="1" smtClean="0">
                <a:cs typeface="Arial" panose="020B0604020202020204" pitchFamily="34" charset="0"/>
              </a:rPr>
              <a:t>Annexin</a:t>
            </a:r>
            <a:r>
              <a:rPr lang="en-US" sz="1200" b="1" dirty="0" smtClean="0">
                <a:cs typeface="Arial" panose="020B0604020202020204" pitchFamily="34" charset="0"/>
              </a:rPr>
              <a:t> V+ cells</a:t>
            </a:r>
            <a:endParaRPr lang="en-US" sz="1200" b="1" dirty="0"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6832" y="3034864"/>
            <a:ext cx="1347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P&lt;0.0001</a:t>
            </a:r>
          </a:p>
          <a:p>
            <a:r>
              <a:rPr lang="fr-FR" sz="1000" b="1" dirty="0" smtClean="0"/>
              <a:t>r</a:t>
            </a:r>
            <a:r>
              <a:rPr lang="fr-FR" sz="1000" b="1" baseline="30000" dirty="0" smtClean="0"/>
              <a:t>2</a:t>
            </a:r>
            <a:r>
              <a:rPr lang="fr-FR" sz="1000" b="1" dirty="0" smtClean="0"/>
              <a:t>=0.924</a:t>
            </a:r>
          </a:p>
          <a:p>
            <a:r>
              <a:rPr lang="fr-FR" sz="1000" b="1" dirty="0" smtClean="0"/>
              <a:t>n=36</a:t>
            </a:r>
            <a:endParaRPr lang="fr-FR" sz="1000" b="1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t="26701" r="18542" b="9751"/>
          <a:stretch/>
        </p:blipFill>
        <p:spPr bwMode="auto">
          <a:xfrm>
            <a:off x="381000" y="2732292"/>
            <a:ext cx="2819400" cy="220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52425" y="493904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cs typeface="Arial" panose="020B0604020202020204" pitchFamily="34" charset="0"/>
              </a:rPr>
              <a:t>% of </a:t>
            </a:r>
            <a:r>
              <a:rPr lang="en-US" sz="1200" b="1" dirty="0" err="1" smtClean="0">
                <a:cs typeface="Arial" panose="020B0604020202020204" pitchFamily="34" charset="0"/>
              </a:rPr>
              <a:t>Annexin</a:t>
            </a:r>
            <a:r>
              <a:rPr lang="en-US" sz="1200" b="1" dirty="0" smtClean="0">
                <a:cs typeface="Arial" panose="020B0604020202020204" pitchFamily="34" charset="0"/>
              </a:rPr>
              <a:t> V+ cells</a:t>
            </a:r>
            <a:endParaRPr lang="en-US" sz="1200" b="1" dirty="0"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3373" y="3065642"/>
            <a:ext cx="1617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P&lt;0.0001</a:t>
            </a:r>
          </a:p>
          <a:p>
            <a:r>
              <a:rPr lang="fr-FR" sz="1000" b="1" dirty="0" smtClean="0"/>
              <a:t>r</a:t>
            </a:r>
            <a:r>
              <a:rPr lang="fr-FR" sz="1000" b="1" baseline="30000" dirty="0" smtClean="0"/>
              <a:t>2</a:t>
            </a:r>
            <a:r>
              <a:rPr lang="fr-FR" sz="1000" b="1" dirty="0" smtClean="0"/>
              <a:t>=0.7774</a:t>
            </a:r>
          </a:p>
          <a:p>
            <a:r>
              <a:rPr lang="fr-FR" sz="1000" b="1" dirty="0" smtClean="0"/>
              <a:t>n=33</a:t>
            </a:r>
            <a:endParaRPr lang="fr-FR" sz="1000" b="1" dirty="0"/>
          </a:p>
        </p:txBody>
      </p:sp>
      <p:pic>
        <p:nvPicPr>
          <p:cNvPr id="78" name="Picture 2" descr="C:\Users\david.olagnier\Desktop\WB apoptosis\Cropped\cleaved CASP3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6753347" y="2961366"/>
            <a:ext cx="1066800" cy="185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9" name="Picture 3" descr="C:\Users\david.olagnier\Desktop\WB apoptosis\Cropped\Cleaved CASP7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753347" y="3216575"/>
            <a:ext cx="1066800" cy="481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0" name="Picture 4" descr="C:\Users\david.olagnier\Desktop\WB apoptosis\Cropped\cleaved PARP bis.jpg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6746781" y="3754678"/>
            <a:ext cx="1078992" cy="406636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811182" y="2984053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CL-CASP3</a:t>
            </a:r>
            <a:endParaRPr lang="en-US" sz="1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806700" y="3203688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CASP7</a:t>
            </a:r>
            <a:endParaRPr lang="en-US" sz="1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7806700" y="334264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CL-CASP7</a:t>
            </a:r>
            <a:endParaRPr lang="en-US" sz="1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806700" y="3481594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CL-CASP7</a:t>
            </a:r>
            <a:endParaRPr lang="en-US" sz="1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806700" y="374187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PARP</a:t>
            </a:r>
            <a:endParaRPr lang="en-US" sz="1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806700" y="3921173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CL-PARP</a:t>
            </a:r>
            <a:endParaRPr lang="en-US" sz="1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657850" y="2514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V</a:t>
            </a:r>
            <a:endParaRPr lang="en-US" sz="1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025525" y="2514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S +V</a:t>
            </a:r>
            <a:endParaRPr lang="en-US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300847" y="252611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NT</a:t>
            </a:r>
            <a:endParaRPr lang="en-US" sz="1200" b="1" dirty="0"/>
          </a:p>
        </p:txBody>
      </p:sp>
      <p:sp>
        <p:nvSpPr>
          <p:cNvPr id="92" name="TextBox 91"/>
          <p:cNvSpPr txBox="1"/>
          <p:nvPr/>
        </p:nvSpPr>
        <p:spPr>
          <a:xfrm rot="16200000">
            <a:off x="2264405" y="4157276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cs typeface="Arial" panose="020B0604020202020204" pitchFamily="34" charset="0"/>
              </a:rPr>
              <a:t>% of </a:t>
            </a:r>
            <a:r>
              <a:rPr lang="en-US" sz="1200" b="1" dirty="0" err="1" smtClean="0">
                <a:cs typeface="Arial" panose="020B0604020202020204" pitchFamily="34" charset="0"/>
              </a:rPr>
              <a:t>MitoSOX</a:t>
            </a:r>
            <a:r>
              <a:rPr lang="en-US" sz="1200" b="1" dirty="0" smtClean="0">
                <a:cs typeface="Arial" panose="020B0604020202020204" pitchFamily="34" charset="0"/>
              </a:rPr>
              <a:t>+ cells</a:t>
            </a:r>
            <a:endParaRPr lang="en-US" sz="1200" b="1" dirty="0"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-840950" y="430015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cs typeface="Arial" panose="020B0604020202020204" pitchFamily="34" charset="0"/>
              </a:rPr>
              <a:t>% of VSV + cells</a:t>
            </a:r>
            <a:endParaRPr lang="en-US" sz="12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0500" y="417195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VSV-GFP</a:t>
            </a:r>
            <a:endParaRPr lang="en-US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812850" y="449462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ACTIN</a:t>
            </a:r>
            <a:endParaRPr lang="en-US" sz="1000" b="1" dirty="0"/>
          </a:p>
        </p:txBody>
      </p:sp>
      <p:pic>
        <p:nvPicPr>
          <p:cNvPr id="29" name="Picture 2" descr="C:\Users\david.olagnier\Desktop\WB apoptosis VSV and SFN\Cropped\Act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53225" y="4491721"/>
            <a:ext cx="1078992" cy="266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3" descr="C:\Users\david.olagnier\Desktop\WB apoptosis VSV and SFN\Cropped\VSV GF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3225" y="4191000"/>
            <a:ext cx="1069848" cy="244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9"/>
            <a:ext cx="1572625" cy="9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519530"/>
              </p:ext>
            </p:extLst>
          </p:nvPr>
        </p:nvGraphicFramePr>
        <p:xfrm>
          <a:off x="4953491" y="2943461"/>
          <a:ext cx="1607012" cy="233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11816" y="2465332"/>
            <a:ext cx="819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THP-1</a:t>
            </a:r>
            <a:endParaRPr lang="en-CA" sz="10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63642362"/>
              </p:ext>
            </p:extLst>
          </p:nvPr>
        </p:nvGraphicFramePr>
        <p:xfrm>
          <a:off x="926802" y="2936351"/>
          <a:ext cx="1447799" cy="213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9225" y="2446282"/>
            <a:ext cx="1022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DU145</a:t>
            </a:r>
            <a:endParaRPr lang="en-CA" sz="1000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64833124"/>
              </p:ext>
            </p:extLst>
          </p:nvPr>
        </p:nvGraphicFramePr>
        <p:xfrm>
          <a:off x="7105555" y="2869239"/>
          <a:ext cx="1600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61250820"/>
              </p:ext>
            </p:extLst>
          </p:nvPr>
        </p:nvGraphicFramePr>
        <p:xfrm>
          <a:off x="2845228" y="2936351"/>
          <a:ext cx="1881188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5361" y="3789853"/>
            <a:ext cx="1796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% of VSV-GFP+ cells (%)</a:t>
            </a:r>
            <a:endParaRPr 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7575" y="2474857"/>
            <a:ext cx="819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TS-A</a:t>
            </a:r>
            <a:endParaRPr lang="en-CA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93051" y="2446282"/>
            <a:ext cx="819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A549</a:t>
            </a:r>
            <a:endParaRPr lang="en-CA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81083" y="4688801"/>
            <a:ext cx="277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VSV 0.01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SFN1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3226" y="4707851"/>
            <a:ext cx="287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VSV 1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SFN10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3717" y="4664753"/>
            <a:ext cx="270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VSV0.1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SFN5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2525" y="2092515"/>
            <a:ext cx="127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u="sng" dirty="0" smtClean="0">
                <a:latin typeface="Calibri" panose="020F0502020204030204" pitchFamily="34" charset="0"/>
              </a:rPr>
              <a:t>Prostate (h)</a:t>
            </a:r>
            <a:endParaRPr lang="en-CA" sz="1600" b="1" u="sng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0875" y="2092515"/>
            <a:ext cx="127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u="sng" dirty="0" smtClean="0">
                <a:latin typeface="Calibri" panose="020F0502020204030204" pitchFamily="34" charset="0"/>
              </a:rPr>
              <a:t>Breast (m)</a:t>
            </a:r>
            <a:endParaRPr lang="en-CA" sz="1600" b="1" u="sng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5461" y="2057400"/>
            <a:ext cx="127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u="sng" dirty="0" smtClean="0">
                <a:latin typeface="Calibri" panose="020F0502020204030204" pitchFamily="34" charset="0"/>
              </a:rPr>
              <a:t>Leukemia (h)</a:t>
            </a:r>
            <a:endParaRPr lang="en-CA" sz="1600" b="1" u="sng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5395" y="2057400"/>
            <a:ext cx="127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u="sng" dirty="0" smtClean="0">
                <a:latin typeface="Calibri" panose="020F0502020204030204" pitchFamily="34" charset="0"/>
              </a:rPr>
              <a:t>Lung (h)</a:t>
            </a:r>
            <a:endParaRPr lang="en-CA" sz="1600" b="1" u="sng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66675" y="4695494"/>
            <a:ext cx="3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VSV 1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SFN 10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02175" y="-152400"/>
            <a:ext cx="859734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2800" b="1" i="1" dirty="0" smtClean="0">
              <a:solidFill>
                <a:srgbClr val="002060"/>
              </a:solidFill>
              <a:latin typeface="+mn-lt"/>
              <a:cs typeface="Times New Roman" charset="0"/>
            </a:endParaRP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SFN Treatment Increases VSV Infectivity in Various Human and Murine </a:t>
            </a:r>
            <a:r>
              <a:rPr lang="en-US" sz="2800" b="1" i="1" dirty="0">
                <a:solidFill>
                  <a:srgbClr val="002060"/>
                </a:solidFill>
                <a:latin typeface="+mn-lt"/>
                <a:cs typeface="Times New Roman" charset="0"/>
              </a:rPr>
              <a:t>C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ancer </a:t>
            </a:r>
            <a:r>
              <a:rPr lang="en-US" sz="2800" b="1" i="1" dirty="0">
                <a:solidFill>
                  <a:srgbClr val="002060"/>
                </a:solidFill>
                <a:latin typeface="+mn-lt"/>
                <a:cs typeface="Times New Roman" charset="0"/>
              </a:rPr>
              <a:t>C</a:t>
            </a:r>
            <a:r>
              <a:rPr lang="en-US" sz="28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ells</a:t>
            </a:r>
            <a:endParaRPr lang="en-US" sz="28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504950" y="30480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8525" y="30480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29275" y="30480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96200" y="30480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00200" y="2819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5675" y="2819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657850" y="2819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743825" y="2819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568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-27305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3999" y="31919"/>
            <a:ext cx="77285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700" b="1" i="1" dirty="0" smtClean="0">
                <a:solidFill>
                  <a:srgbClr val="002060"/>
                </a:solidFill>
                <a:cs typeface="Times New Roman" charset="0"/>
              </a:rPr>
              <a:t>VSV and SFN Combinatorial Treatment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R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educes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T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umor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progression and 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Prolongs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S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urvival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in 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Mouse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S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yngeneic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and 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Xenograft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T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umor </a:t>
            </a:r>
            <a:r>
              <a:rPr lang="en-CA" sz="2700" b="1" i="1" dirty="0">
                <a:solidFill>
                  <a:srgbClr val="002060"/>
                </a:solidFill>
                <a:cs typeface="Times New Roman" charset="0"/>
              </a:rPr>
              <a:t>M</a:t>
            </a:r>
            <a:r>
              <a:rPr lang="en-CA" sz="2700" b="1" i="1" dirty="0" smtClean="0">
                <a:solidFill>
                  <a:srgbClr val="002060"/>
                </a:solidFill>
                <a:cs typeface="Times New Roman" charset="0"/>
              </a:rPr>
              <a:t>odels</a:t>
            </a:r>
            <a:endParaRPr lang="en-US" sz="2700" b="1" i="1" dirty="0">
              <a:solidFill>
                <a:srgbClr val="002060"/>
              </a:solidFill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870" y="1295392"/>
            <a:ext cx="8847346" cy="2895608"/>
            <a:chOff x="109870" y="1295392"/>
            <a:chExt cx="8847346" cy="2895608"/>
          </a:xfrm>
        </p:grpSpPr>
        <p:sp>
          <p:nvSpPr>
            <p:cNvPr id="35" name="AutoShape 3"/>
            <p:cNvSpPr>
              <a:spLocks noChangeArrowheads="1"/>
            </p:cNvSpPr>
            <p:nvPr/>
          </p:nvSpPr>
          <p:spPr bwMode="auto">
            <a:xfrm>
              <a:off x="1591216" y="1295392"/>
              <a:ext cx="7366000" cy="6826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ACDC"/>
                </a:gs>
                <a:gs pos="100000">
                  <a:srgbClr val="CADB2B"/>
                </a:gs>
              </a:gsLst>
              <a:lin ang="0" scaled="1"/>
            </a:gradFill>
            <a:ln>
              <a:noFill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l="977" r="25234"/>
            <a:stretch>
              <a:fillRect/>
            </a:stretch>
          </p:blipFill>
          <p:spPr bwMode="auto">
            <a:xfrm>
              <a:off x="195596" y="1878213"/>
              <a:ext cx="2750924" cy="231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/>
            <a:srcRect l="74275" t="15047" r="1688" b="47335"/>
            <a:stretch>
              <a:fillRect/>
            </a:stretch>
          </p:blipFill>
          <p:spPr bwMode="auto">
            <a:xfrm>
              <a:off x="819691" y="1921013"/>
              <a:ext cx="1057275" cy="102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/>
            <a:srcRect t="11978" r="24968" b="1240"/>
            <a:stretch>
              <a:fillRect/>
            </a:stretch>
          </p:blipFill>
          <p:spPr bwMode="auto">
            <a:xfrm>
              <a:off x="3143250" y="1987409"/>
              <a:ext cx="2555081" cy="220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/>
            <a:srcRect l="3101" r="27132"/>
            <a:stretch>
              <a:fillRect/>
            </a:stretch>
          </p:blipFill>
          <p:spPr bwMode="auto">
            <a:xfrm>
              <a:off x="6067425" y="1921014"/>
              <a:ext cx="2466975" cy="2268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09870" y="1501950"/>
              <a:ext cx="4224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Murine breast TS-A cells in BALB/c mice</a:t>
              </a:r>
              <a:endParaRPr lang="fr-FR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14850" y="2751951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**p=</a:t>
              </a:r>
              <a:r>
                <a:rPr lang="en-US" sz="1200" dirty="0" smtClean="0"/>
                <a:t>0.0064</a:t>
              </a:r>
              <a:endParaRPr lang="en-US" sz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90750" y="3419475"/>
              <a:ext cx="1072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***</a:t>
              </a:r>
              <a:r>
                <a:rPr lang="en-US" sz="1200" i="1" dirty="0" smtClean="0"/>
                <a:t>p</a:t>
              </a:r>
              <a:r>
                <a:rPr lang="en-US" sz="1200" dirty="0" smtClean="0"/>
                <a:t>&lt; 0.0001 </a:t>
              </a:r>
              <a:endParaRPr lang="en-US" sz="1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4775" y="4114800"/>
            <a:ext cx="8429625" cy="2743200"/>
            <a:chOff x="104775" y="4114800"/>
            <a:chExt cx="8429625" cy="2743200"/>
          </a:xfrm>
        </p:grpSpPr>
        <p:grpSp>
          <p:nvGrpSpPr>
            <p:cNvPr id="22" name="Group 21"/>
            <p:cNvGrpSpPr/>
            <p:nvPr/>
          </p:nvGrpSpPr>
          <p:grpSpPr>
            <a:xfrm>
              <a:off x="304800" y="4305877"/>
              <a:ext cx="8229600" cy="2552123"/>
              <a:chOff x="-1" y="3053687"/>
              <a:chExt cx="6834196" cy="204631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7"/>
              <a:srcRect l="2150" t="5862" r="26075" b="3103"/>
              <a:stretch>
                <a:fillRect/>
              </a:stretch>
            </p:blipFill>
            <p:spPr bwMode="auto">
              <a:xfrm>
                <a:off x="-1" y="3166484"/>
                <a:ext cx="2382293" cy="1901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8"/>
              <a:srcRect l="1938" r="26744"/>
              <a:stretch>
                <a:fillRect/>
              </a:stretch>
            </p:blipFill>
            <p:spPr bwMode="auto">
              <a:xfrm>
                <a:off x="4596003" y="3053687"/>
                <a:ext cx="2238192" cy="2046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7" t="4124" r="24517" b="3436"/>
              <a:stretch/>
            </p:blipFill>
            <p:spPr bwMode="auto">
              <a:xfrm>
                <a:off x="2431446" y="3127177"/>
                <a:ext cx="2164557" cy="193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04775" y="4114800"/>
              <a:ext cx="477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Human prostate PC-3 cells in </a:t>
              </a:r>
              <a:r>
                <a:rPr lang="en-US" b="1" dirty="0" err="1" smtClean="0"/>
                <a:t>athymic</a:t>
              </a:r>
              <a:r>
                <a:rPr lang="en-US" b="1" dirty="0" smtClean="0"/>
                <a:t> nude mice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919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/>
          <p:cNvSpPr txBox="1"/>
          <p:nvPr/>
        </p:nvSpPr>
        <p:spPr>
          <a:xfrm>
            <a:off x="1909825" y="3774310"/>
            <a:ext cx="2263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cs typeface="Arial" panose="020B0604020202020204" pitchFamily="34" charset="0"/>
              </a:rPr>
              <a:t>Nrf2 (</a:t>
            </a:r>
            <a:r>
              <a:rPr lang="en-US" sz="1200" b="1" dirty="0" err="1" smtClean="0">
                <a:cs typeface="Arial" panose="020B0604020202020204" pitchFamily="34" charset="0"/>
              </a:rPr>
              <a:t>Phospho</a:t>
            </a:r>
            <a:r>
              <a:rPr lang="en-US" sz="1200" b="1" dirty="0" smtClean="0">
                <a:cs typeface="Arial" panose="020B0604020202020204" pitchFamily="34" charset="0"/>
              </a:rPr>
              <a:t> S40)</a:t>
            </a:r>
            <a:endParaRPr lang="en-US" sz="1200" b="1" dirty="0">
              <a:cs typeface="Arial" panose="020B0604020202020204" pitchFamily="34" charset="0"/>
            </a:endParaRPr>
          </a:p>
        </p:txBody>
      </p:sp>
      <p:pic>
        <p:nvPicPr>
          <p:cNvPr id="2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657891" y="1296971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4441366" y="1752600"/>
            <a:ext cx="3864434" cy="2571749"/>
            <a:chOff x="187035" y="304800"/>
            <a:chExt cx="2819400" cy="2038349"/>
          </a:xfrm>
        </p:grpSpPr>
        <p:graphicFrame>
          <p:nvGraphicFramePr>
            <p:cNvPr id="193" name="Chart 192"/>
            <p:cNvGraphicFramePr/>
            <p:nvPr>
              <p:extLst>
                <p:ext uri="{D42A27DB-BD31-4B8C-83A1-F6EECF244321}">
                  <p14:modId xmlns:p14="http://schemas.microsoft.com/office/powerpoint/2010/main" val="2847298263"/>
                </p:ext>
              </p:extLst>
            </p:nvPr>
          </p:nvGraphicFramePr>
          <p:xfrm>
            <a:off x="187035" y="304800"/>
            <a:ext cx="2819400" cy="2038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94" name="Group 193"/>
            <p:cNvGrpSpPr/>
            <p:nvPr/>
          </p:nvGrpSpPr>
          <p:grpSpPr>
            <a:xfrm>
              <a:off x="612137" y="1634165"/>
              <a:ext cx="1968019" cy="369332"/>
              <a:chOff x="476734" y="1509163"/>
              <a:chExt cx="1968019" cy="369332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703436" y="1509163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76734" y="1574254"/>
                <a:ext cx="4240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SFN</a:t>
                </a:r>
                <a:endParaRPr lang="en-CA" sz="1000" b="1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945833" y="1602595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/>
                  <a:t>1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183394" y="1602181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5</a:t>
                </a:r>
                <a:endParaRPr lang="en-CA" sz="900" b="1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400174" y="1602181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10</a:t>
                </a:r>
                <a:endParaRPr lang="en-CA" sz="900" b="1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636449" y="1601767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15</a:t>
                </a:r>
                <a:endParaRPr lang="en-CA" sz="900" b="1" dirty="0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856445" y="1601753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20</a:t>
                </a:r>
                <a:endParaRPr lang="en-CA" sz="900" b="1" dirty="0"/>
              </a:p>
            </p:txBody>
          </p:sp>
        </p:grpSp>
      </p:grpSp>
      <p:pic>
        <p:nvPicPr>
          <p:cNvPr id="202" name="Picture 201"/>
          <p:cNvPicPr>
            <a:picLocks noChangeAspect="1"/>
          </p:cNvPicPr>
          <p:nvPr/>
        </p:nvPicPr>
        <p:blipFill>
          <a:blip r:embed="rId4"/>
          <a:srcRect l="17241" b="4517"/>
          <a:stretch>
            <a:fillRect/>
          </a:stretch>
        </p:blipFill>
        <p:spPr>
          <a:xfrm>
            <a:off x="2047391" y="1600188"/>
            <a:ext cx="2088883" cy="2183835"/>
          </a:xfrm>
          <a:prstGeom prst="rect">
            <a:avLst/>
          </a:prstGeom>
        </p:spPr>
      </p:pic>
      <p:cxnSp>
        <p:nvCxnSpPr>
          <p:cNvPr id="203" name="Straight Arrow Connector 202"/>
          <p:cNvCxnSpPr/>
          <p:nvPr/>
        </p:nvCxnSpPr>
        <p:spPr>
          <a:xfrm flipV="1">
            <a:off x="1909559" y="3113437"/>
            <a:ext cx="0" cy="7486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 rot="16200000">
            <a:off x="1286278" y="3036917"/>
            <a:ext cx="124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cs typeface="Arial" panose="020B0604020202020204" pitchFamily="34" charset="0"/>
              </a:rPr>
              <a:t>Count</a:t>
            </a:r>
            <a:endParaRPr lang="en-US" sz="1200" b="1" dirty="0">
              <a:cs typeface="Arial" panose="020B0604020202020204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065121" y="3345517"/>
            <a:ext cx="581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NT</a:t>
            </a:r>
            <a:endParaRPr lang="en-CA" sz="1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3058852" y="3041507"/>
            <a:ext cx="81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SFN 1</a:t>
            </a:r>
            <a:endParaRPr lang="en-CA" sz="1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063338" y="2778629"/>
            <a:ext cx="81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SFN 10</a:t>
            </a:r>
            <a:endParaRPr lang="en-CA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3063338" y="2560900"/>
            <a:ext cx="81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SFN 20</a:t>
            </a:r>
            <a:endParaRPr lang="en-CA" sz="1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063338" y="2262850"/>
            <a:ext cx="81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SFN 40</a:t>
            </a:r>
            <a:endParaRPr lang="en-CA" sz="1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3063338" y="1905000"/>
            <a:ext cx="817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SFN 50</a:t>
            </a:r>
            <a:endParaRPr lang="en-CA" sz="1000" dirty="0"/>
          </a:p>
        </p:txBody>
      </p: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1523999" y="98594"/>
            <a:ext cx="77285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cs typeface="Times New Roman" charset="0"/>
              </a:rPr>
              <a:t>VSV and SFN-Induced VSV Replication </a:t>
            </a: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cs typeface="Times New Roman" charset="0"/>
              </a:rPr>
              <a:t>is Dependent on Nrf2</a:t>
            </a:r>
            <a:endParaRPr lang="en-US" sz="2800" b="1" i="1" dirty="0">
              <a:solidFill>
                <a:srgbClr val="002060"/>
              </a:solidFill>
              <a:cs typeface="Times New Roman" charset="0"/>
            </a:endParaRPr>
          </a:p>
        </p:txBody>
      </p:sp>
      <p:cxnSp>
        <p:nvCxnSpPr>
          <p:cNvPr id="244" name="Straight Connector 243"/>
          <p:cNvCxnSpPr/>
          <p:nvPr/>
        </p:nvCxnSpPr>
        <p:spPr>
          <a:xfrm flipV="1">
            <a:off x="2732913" y="1683823"/>
            <a:ext cx="0" cy="19475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1953846" y="3908612"/>
            <a:ext cx="7498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-228600" y="4083366"/>
            <a:ext cx="5303038" cy="2396558"/>
            <a:chOff x="1021562" y="4083366"/>
            <a:chExt cx="5303038" cy="2396558"/>
          </a:xfrm>
        </p:grpSpPr>
        <p:sp>
          <p:nvSpPr>
            <p:cNvPr id="171" name="TextBox 170"/>
            <p:cNvSpPr txBox="1"/>
            <p:nvPr/>
          </p:nvSpPr>
          <p:spPr>
            <a:xfrm>
              <a:off x="2253645" y="4094304"/>
              <a:ext cx="1838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/>
            </a:p>
            <a:p>
              <a:pPr algn="ctr"/>
              <a:r>
                <a:rPr lang="en-US" sz="1200" b="1" dirty="0" smtClean="0"/>
                <a:t>V</a:t>
              </a:r>
              <a:endParaRPr lang="en-US" sz="1200" b="1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1515867" y="4083366"/>
              <a:ext cx="4808733" cy="2396558"/>
              <a:chOff x="3944550" y="184035"/>
              <a:chExt cx="3707752" cy="1791242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3944550" y="184035"/>
                <a:ext cx="3707752" cy="1791242"/>
                <a:chOff x="4554150" y="184035"/>
                <a:chExt cx="3707752" cy="1791242"/>
              </a:xfrm>
            </p:grpSpPr>
            <p:grpSp>
              <p:nvGrpSpPr>
                <p:cNvPr id="175" name="Group 174"/>
                <p:cNvGrpSpPr/>
                <p:nvPr/>
              </p:nvGrpSpPr>
              <p:grpSpPr>
                <a:xfrm>
                  <a:off x="4554150" y="184035"/>
                  <a:ext cx="3635234" cy="1737896"/>
                  <a:chOff x="4545683" y="184038"/>
                  <a:chExt cx="3635234" cy="1737896"/>
                </a:xfrm>
              </p:grpSpPr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4545683" y="184038"/>
                    <a:ext cx="3276600" cy="3450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1200" b="1" dirty="0" smtClean="0"/>
                  </a:p>
                  <a:p>
                    <a:pPr algn="ctr"/>
                    <a:r>
                      <a:rPr lang="en-US" sz="1200" b="1" dirty="0" smtClean="0"/>
                      <a:t>S +V</a:t>
                    </a:r>
                    <a:endParaRPr lang="en-US" sz="1200" b="1" dirty="0"/>
                  </a:p>
                </p:txBody>
              </p: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4755776" y="474134"/>
                    <a:ext cx="1992156" cy="1447800"/>
                    <a:chOff x="4755776" y="474134"/>
                    <a:chExt cx="1992156" cy="1447800"/>
                  </a:xfrm>
                </p:grpSpPr>
                <p:grpSp>
                  <p:nvGrpSpPr>
                    <p:cNvPr id="183" name="Group 182"/>
                    <p:cNvGrpSpPr/>
                    <p:nvPr/>
                  </p:nvGrpSpPr>
                  <p:grpSpPr>
                    <a:xfrm>
                      <a:off x="4755776" y="533400"/>
                      <a:ext cx="1873624" cy="1371600"/>
                      <a:chOff x="4800600" y="533400"/>
                      <a:chExt cx="1873624" cy="1371600"/>
                    </a:xfrm>
                  </p:grpSpPr>
                  <p:pic>
                    <p:nvPicPr>
                      <p:cNvPr id="1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"/>
                        <a:ext cx="1873624" cy="1371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cxnSp>
                    <p:nvCxnSpPr>
                      <p:cNvPr id="186" name="Straight Connector 185"/>
                      <p:cNvCxnSpPr/>
                      <p:nvPr/>
                    </p:nvCxnSpPr>
                    <p:spPr>
                      <a:xfrm rot="16200000" flipH="1">
                        <a:off x="4668574" y="1215761"/>
                        <a:ext cx="1355460" cy="7673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Straight Connector 186"/>
                      <p:cNvCxnSpPr/>
                      <p:nvPr/>
                    </p:nvCxnSpPr>
                    <p:spPr>
                      <a:xfrm rot="16200000" flipH="1">
                        <a:off x="5026024" y="1215761"/>
                        <a:ext cx="1355460" cy="7673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 rot="16200000" flipH="1">
                        <a:off x="5372098" y="1207294"/>
                        <a:ext cx="1355460" cy="7673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4" name="Rectangle 183"/>
                    <p:cNvSpPr/>
                    <p:nvPr/>
                  </p:nvSpPr>
                  <p:spPr>
                    <a:xfrm>
                      <a:off x="6366932" y="474134"/>
                      <a:ext cx="381000" cy="1447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4864606" y="399413"/>
                    <a:ext cx="3276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1200" b="1" dirty="0" smtClean="0"/>
                  </a:p>
                  <a:p>
                    <a:pPr algn="ctr"/>
                    <a:r>
                      <a:rPr lang="en-US" sz="1200" b="1" i="1" dirty="0" smtClean="0"/>
                      <a:t>Nrf2</a:t>
                    </a:r>
                    <a:endParaRPr lang="en-US" sz="1200" b="1" i="1" dirty="0"/>
                  </a:p>
                </p:txBody>
              </p: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4904317" y="632201"/>
                    <a:ext cx="3276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1200" b="1" dirty="0" smtClean="0"/>
                  </a:p>
                  <a:p>
                    <a:pPr algn="ctr"/>
                    <a:r>
                      <a:rPr lang="en-US" sz="1200" b="1" i="1" dirty="0" smtClean="0"/>
                      <a:t>NqO1</a:t>
                    </a:r>
                    <a:endParaRPr lang="en-US" sz="1200" b="1" i="1" dirty="0"/>
                  </a:p>
                </p:txBody>
              </p:sp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4859866" y="835216"/>
                    <a:ext cx="3276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1200" b="1" dirty="0" smtClean="0"/>
                  </a:p>
                  <a:p>
                    <a:pPr algn="ctr"/>
                    <a:r>
                      <a:rPr lang="en-US" sz="1200" b="1" i="1" dirty="0" err="1" smtClean="0"/>
                      <a:t>Gclc</a:t>
                    </a:r>
                    <a:endParaRPr lang="en-US" sz="1200" b="1" i="1" dirty="0"/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4885267" y="1057987"/>
                    <a:ext cx="3276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1200" b="1" dirty="0" smtClean="0"/>
                  </a:p>
                  <a:p>
                    <a:pPr algn="ctr"/>
                    <a:r>
                      <a:rPr lang="en-US" sz="1200" b="1" i="1" dirty="0" err="1" smtClean="0"/>
                      <a:t>Gclm</a:t>
                    </a:r>
                    <a:endParaRPr lang="en-US" sz="1200" b="1" i="1" dirty="0"/>
                  </a:p>
                </p:txBody>
              </p:sp>
            </p:grpSp>
            <p:sp>
              <p:nvSpPr>
                <p:cNvPr id="176" name="TextBox 175"/>
                <p:cNvSpPr txBox="1"/>
                <p:nvPr/>
              </p:nvSpPr>
              <p:spPr>
                <a:xfrm>
                  <a:off x="4985302" y="1513612"/>
                  <a:ext cx="3276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200" b="1" dirty="0" smtClean="0"/>
                </a:p>
                <a:p>
                  <a:pPr algn="ctr"/>
                  <a:r>
                    <a:rPr lang="en-US" sz="1200" b="1" i="1" dirty="0" smtClean="0"/>
                    <a:t>Hmox-1</a:t>
                  </a:r>
                  <a:endParaRPr lang="en-US" sz="1200" b="1" i="1" dirty="0"/>
                </a:p>
              </p:txBody>
            </p:sp>
          </p:grpSp>
          <p:sp>
            <p:nvSpPr>
              <p:cNvPr id="174" name="TextBox 173"/>
              <p:cNvSpPr txBox="1"/>
              <p:nvPr/>
            </p:nvSpPr>
            <p:spPr>
              <a:xfrm>
                <a:off x="4367235" y="1309728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b="1" dirty="0" smtClean="0"/>
              </a:p>
              <a:p>
                <a:pPr algn="ctr"/>
                <a:r>
                  <a:rPr lang="en-US" sz="1200" b="1" i="1" dirty="0" smtClean="0"/>
                  <a:t>Sqstm1</a:t>
                </a:r>
                <a:endParaRPr lang="en-US" sz="1200" b="1" i="1" dirty="0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21562" y="4107436"/>
              <a:ext cx="2513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/>
            </a:p>
            <a:p>
              <a:pPr algn="ctr"/>
              <a:r>
                <a:rPr lang="en-US" sz="1200" b="1" dirty="0" smtClean="0"/>
                <a:t>NT</a:t>
              </a:r>
              <a:endParaRPr lang="en-US" sz="12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57400" y="4099658"/>
              <a:ext cx="1379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/>
            </a:p>
            <a:p>
              <a:pPr algn="ctr"/>
              <a:r>
                <a:rPr lang="en-US" sz="1200" b="1" dirty="0" smtClean="0"/>
                <a:t>S</a:t>
              </a:r>
              <a:endParaRPr lang="en-US" sz="1200" b="1" dirty="0"/>
            </a:p>
          </p:txBody>
        </p:sp>
        <p:pic>
          <p:nvPicPr>
            <p:cNvPr id="242" name="Picture 2"/>
            <p:cNvPicPr>
              <a:picLocks noChangeAspect="1" noChangeArrowheads="1"/>
            </p:cNvPicPr>
            <p:nvPr/>
          </p:nvPicPr>
          <p:blipFill>
            <a:blip r:embed="rId6"/>
            <a:srcRect l="94734" r="-147" b="63265"/>
            <a:stretch>
              <a:fillRect/>
            </a:stretch>
          </p:blipFill>
          <p:spPr bwMode="auto">
            <a:xfrm>
              <a:off x="1439667" y="4520916"/>
              <a:ext cx="152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9" name="Group 88"/>
          <p:cNvGrpSpPr/>
          <p:nvPr/>
        </p:nvGrpSpPr>
        <p:grpSpPr>
          <a:xfrm>
            <a:off x="2552700" y="4057650"/>
            <a:ext cx="3918656" cy="2556111"/>
            <a:chOff x="2552700" y="4057650"/>
            <a:chExt cx="3918656" cy="2556111"/>
          </a:xfrm>
        </p:grpSpPr>
        <p:sp>
          <p:nvSpPr>
            <p:cNvPr id="82" name="TextBox 81"/>
            <p:cNvSpPr txBox="1"/>
            <p:nvPr/>
          </p:nvSpPr>
          <p:spPr>
            <a:xfrm>
              <a:off x="2552700" y="4057650"/>
              <a:ext cx="2263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cs typeface="Arial" panose="020B0604020202020204" pitchFamily="34" charset="0"/>
                </a:rPr>
                <a:t>MEF Cells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3509553" y="4204500"/>
              <a:ext cx="2961803" cy="2409261"/>
              <a:chOff x="1029926" y="3962400"/>
              <a:chExt cx="2300624" cy="1848625"/>
            </a:xfrm>
          </p:grpSpPr>
          <p:sp>
            <p:nvSpPr>
              <p:cNvPr id="214" name="TextBox 213"/>
              <p:cNvSpPr txBox="1"/>
              <p:nvPr/>
            </p:nvSpPr>
            <p:spPr>
              <a:xfrm>
                <a:off x="1199657" y="5395141"/>
                <a:ext cx="5446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SFN</a:t>
                </a:r>
                <a:endParaRPr lang="en-CA" sz="1000" b="1" dirty="0"/>
              </a:p>
            </p:txBody>
          </p:sp>
          <p:grpSp>
            <p:nvGrpSpPr>
              <p:cNvPr id="215" name="Group 214"/>
              <p:cNvGrpSpPr/>
              <p:nvPr/>
            </p:nvGrpSpPr>
            <p:grpSpPr>
              <a:xfrm>
                <a:off x="1029926" y="3962400"/>
                <a:ext cx="2047876" cy="1524001"/>
                <a:chOff x="9525" y="6553200"/>
                <a:chExt cx="2047876" cy="1524001"/>
              </a:xfrm>
            </p:grpSpPr>
            <p:graphicFrame>
              <p:nvGraphicFramePr>
                <p:cNvPr id="236" name="Chart 235"/>
                <p:cNvGraphicFramePr/>
                <p:nvPr>
                  <p:extLst>
                    <p:ext uri="{D42A27DB-BD31-4B8C-83A1-F6EECF244321}">
                      <p14:modId xmlns:p14="http://schemas.microsoft.com/office/powerpoint/2010/main" val="4282190479"/>
                    </p:ext>
                  </p:extLst>
                </p:nvPr>
              </p:nvGraphicFramePr>
              <p:xfrm>
                <a:off x="152401" y="6553201"/>
                <a:ext cx="1905000" cy="1524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237" name="TextBox 236"/>
                <p:cNvSpPr txBox="1"/>
                <p:nvPr/>
              </p:nvSpPr>
              <p:spPr>
                <a:xfrm rot="16200000">
                  <a:off x="-592995" y="7155720"/>
                  <a:ext cx="146665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latin typeface="Calibri" panose="020F0502020204030204" pitchFamily="34" charset="0"/>
                      <a:cs typeface="Arial" panose="020B0604020202020204" pitchFamily="34" charset="0"/>
                    </a:rPr>
                    <a:t>VSV-GFP+ cells (%)</a:t>
                  </a:r>
                  <a:endParaRPr lang="en-US" sz="1100" b="1" dirty="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2011001" y="4029342"/>
                <a:ext cx="76309" cy="243958"/>
                <a:chOff x="6069006" y="2219591"/>
                <a:chExt cx="76309" cy="243958"/>
              </a:xfrm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6069006" y="2219591"/>
                  <a:ext cx="75727" cy="9155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b="1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6069588" y="2371991"/>
                  <a:ext cx="75727" cy="91558"/>
                </a:xfrm>
                <a:prstGeom prst="rect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b="1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2063961" y="3989629"/>
                <a:ext cx="1117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WT</a:t>
                </a:r>
                <a:endParaRPr lang="en-CA" sz="1000" b="1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2058746" y="4144527"/>
                <a:ext cx="1117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i="1" dirty="0" smtClean="0"/>
                  <a:t>Nrf2</a:t>
                </a:r>
                <a:r>
                  <a:rPr lang="en-CA" sz="1000" b="1" dirty="0" smtClean="0"/>
                  <a:t> </a:t>
                </a:r>
                <a:r>
                  <a:rPr lang="en-CA" sz="1000" b="1" baseline="30000" dirty="0" smtClean="0"/>
                  <a:t>-/-</a:t>
                </a:r>
                <a:endParaRPr lang="en-CA" sz="1000" b="1" baseline="30000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2068939" y="4312095"/>
                <a:ext cx="1117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i="1" dirty="0" smtClean="0"/>
                  <a:t>Keap1</a:t>
                </a:r>
                <a:r>
                  <a:rPr lang="en-CA" sz="1000" b="1" baseline="30000" dirty="0" smtClean="0"/>
                  <a:t>-/-</a:t>
                </a:r>
                <a:endParaRPr lang="en-CA" sz="1000" b="1" baseline="30000" dirty="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011001" y="4347093"/>
                <a:ext cx="75727" cy="9155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b="1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1499622" y="5329100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1650396" y="5371327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2028350" y="5329100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2177962" y="5371327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2549208" y="5329100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2712651" y="5371327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1074906" y="5543551"/>
                <a:ext cx="7774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VSV</a:t>
                </a:r>
                <a:r>
                  <a:rPr lang="el-GR" sz="1000" b="1" dirty="0" smtClean="0"/>
                  <a:t>Δ</a:t>
                </a:r>
                <a:r>
                  <a:rPr lang="en-US" sz="1000" b="1" dirty="0" smtClean="0"/>
                  <a:t>51</a:t>
                </a:r>
                <a:endParaRPr lang="en-CA" sz="1000" b="1" dirty="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1499915" y="5533252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1650396" y="5534026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2029579" y="5534025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2181976" y="5534026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2555942" y="5534026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2711427" y="5534026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5410200" y="4038600"/>
            <a:ext cx="3962400" cy="2428875"/>
            <a:chOff x="5410200" y="4038600"/>
            <a:chExt cx="3962400" cy="2428875"/>
          </a:xfrm>
        </p:grpSpPr>
        <p:graphicFrame>
          <p:nvGraphicFramePr>
            <p:cNvPr id="75" name="Chart 74"/>
            <p:cNvGraphicFramePr/>
            <p:nvPr/>
          </p:nvGraphicFramePr>
          <p:xfrm>
            <a:off x="6553201" y="4238625"/>
            <a:ext cx="1828800" cy="2228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76" name="TextBox 75"/>
            <p:cNvSpPr txBox="1"/>
            <p:nvPr/>
          </p:nvSpPr>
          <p:spPr>
            <a:xfrm rot="16200000">
              <a:off x="5689676" y="5025951"/>
              <a:ext cx="1911444" cy="33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VSV-GFP+ cells (%)</a:t>
              </a:r>
              <a:endParaRPr lang="en-US" sz="11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66588" y="4489001"/>
              <a:ext cx="97491" cy="119325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934020" y="4238625"/>
              <a:ext cx="1438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err="1" smtClean="0"/>
                <a:t>siCTRL</a:t>
              </a:r>
              <a:endParaRPr lang="en-CA" sz="1000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867650" y="4295775"/>
              <a:ext cx="97491" cy="1193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924800" y="4419600"/>
              <a:ext cx="14385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siNrf2</a:t>
              </a:r>
              <a:endParaRPr lang="en-CA" sz="10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10200" y="4038600"/>
              <a:ext cx="2263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cs typeface="Arial" panose="020B0604020202020204" pitchFamily="34" charset="0"/>
                </a:rPr>
                <a:t>A549 Cells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86525" y="6109359"/>
              <a:ext cx="1000905" cy="32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VSV</a:t>
              </a:r>
              <a:r>
                <a:rPr lang="el-GR" sz="1000" b="1" dirty="0" smtClean="0"/>
                <a:t>Δ</a:t>
              </a:r>
              <a:r>
                <a:rPr lang="en-US" sz="1000" b="1" dirty="0" smtClean="0"/>
                <a:t>51</a:t>
              </a:r>
              <a:endParaRPr lang="en-CA" sz="10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86472" y="6095936"/>
              <a:ext cx="795478" cy="36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96072" y="6096945"/>
              <a:ext cx="795478" cy="36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1523999" y="98594"/>
            <a:ext cx="77285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cs typeface="Times New Roman" charset="0"/>
              </a:rPr>
              <a:t>SFN-</a:t>
            </a:r>
            <a:r>
              <a:rPr lang="en-US" sz="2800" b="1" i="1" dirty="0">
                <a:solidFill>
                  <a:srgbClr val="002060"/>
                </a:solidFill>
                <a:cs typeface="Times New Roman" charset="0"/>
              </a:rPr>
              <a:t>M</a:t>
            </a:r>
            <a:r>
              <a:rPr lang="en-US" sz="2800" b="1" i="1" dirty="0" smtClean="0">
                <a:solidFill>
                  <a:srgbClr val="002060"/>
                </a:solidFill>
                <a:cs typeface="Times New Roman" charset="0"/>
              </a:rPr>
              <a:t>ediated VSV-Increased Infectivity Relies </a:t>
            </a: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cs typeface="Times New Roman" charset="0"/>
              </a:rPr>
              <a:t>on Atg5-dependent Autophagy</a:t>
            </a:r>
            <a:endParaRPr lang="en-US" sz="2800" b="1" i="1" dirty="0">
              <a:solidFill>
                <a:srgbClr val="002060"/>
              </a:solidFill>
              <a:cs typeface="Times New Roman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8630" y="3598140"/>
            <a:ext cx="8515261" cy="3183660"/>
            <a:chOff x="508630" y="2074140"/>
            <a:chExt cx="7492370" cy="2574060"/>
          </a:xfrm>
        </p:grpSpPr>
        <p:sp>
          <p:nvSpPr>
            <p:cNvPr id="234" name="TextBox 233"/>
            <p:cNvSpPr txBox="1"/>
            <p:nvPr/>
          </p:nvSpPr>
          <p:spPr>
            <a:xfrm>
              <a:off x="6417447" y="2075556"/>
              <a:ext cx="1117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i="1" dirty="0" smtClean="0"/>
                <a:t>Atg5 </a:t>
              </a:r>
              <a:r>
                <a:rPr lang="en-CA" sz="1000" b="1" baseline="30000" dirty="0" smtClean="0"/>
                <a:t>-/-</a:t>
              </a:r>
              <a:endParaRPr lang="en-CA" sz="1000" b="1" baseline="30000" dirty="0"/>
            </a:p>
          </p:txBody>
        </p:sp>
        <p:sp>
          <p:nvSpPr>
            <p:cNvPr id="236" name="TextBox 235"/>
            <p:cNvSpPr txBox="1"/>
            <p:nvPr/>
          </p:nvSpPr>
          <p:spPr>
            <a:xfrm rot="16200000">
              <a:off x="-93890" y="3414414"/>
              <a:ext cx="1466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% of VSV-GFP+ cells</a:t>
              </a:r>
              <a:endParaRPr lang="en-US" sz="11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37" name="Chart 236"/>
            <p:cNvGraphicFramePr/>
            <p:nvPr>
              <p:extLst>
                <p:ext uri="{D42A27DB-BD31-4B8C-83A1-F6EECF244321}">
                  <p14:modId xmlns:p14="http://schemas.microsoft.com/office/powerpoint/2010/main" val="1235399010"/>
                </p:ext>
              </p:extLst>
            </p:nvPr>
          </p:nvGraphicFramePr>
          <p:xfrm>
            <a:off x="648246" y="2620681"/>
            <a:ext cx="2667000" cy="190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8" name="TextBox 237"/>
            <p:cNvSpPr txBox="1"/>
            <p:nvPr/>
          </p:nvSpPr>
          <p:spPr>
            <a:xfrm>
              <a:off x="2056334" y="2837115"/>
              <a:ext cx="1117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WT</a:t>
              </a:r>
              <a:endParaRPr lang="en-CA" sz="1000" b="1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064409" y="3004241"/>
              <a:ext cx="1117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i="1" dirty="0" smtClean="0"/>
                <a:t>Atg5 </a:t>
              </a:r>
              <a:r>
                <a:rPr lang="en-CA" sz="1000" b="1" baseline="30000" dirty="0" smtClean="0"/>
                <a:t>-/-</a:t>
              </a:r>
              <a:endParaRPr lang="en-CA" sz="1000" b="1" baseline="300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019846" y="2895029"/>
              <a:ext cx="75727" cy="915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2020108" y="3047429"/>
              <a:ext cx="75727" cy="9155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47766" y="4124585"/>
              <a:ext cx="777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VSV</a:t>
              </a:r>
              <a:r>
                <a:rPr lang="el-GR" sz="1000" b="1" dirty="0" smtClean="0"/>
                <a:t>Δ</a:t>
              </a:r>
              <a:r>
                <a:rPr lang="en-US" sz="1000" b="1" dirty="0" smtClean="0"/>
                <a:t>51</a:t>
              </a:r>
              <a:endParaRPr lang="en-CA" sz="1000" b="1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380102" y="4094441"/>
              <a:ext cx="617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754590" y="3875889"/>
              <a:ext cx="979709" cy="369332"/>
              <a:chOff x="307432" y="1509163"/>
              <a:chExt cx="979709" cy="369332"/>
            </a:xfrm>
          </p:grpSpPr>
          <p:sp>
            <p:nvSpPr>
              <p:cNvPr id="245" name="TextBox 244"/>
              <p:cNvSpPr txBox="1"/>
              <p:nvPr/>
            </p:nvSpPr>
            <p:spPr>
              <a:xfrm>
                <a:off x="307432" y="1589353"/>
                <a:ext cx="5446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SFN</a:t>
                </a:r>
                <a:endParaRPr lang="en-CA" sz="1000" b="1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698833" y="1509163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</p:grpSp>
        <p:sp>
          <p:nvSpPr>
            <p:cNvPr id="247" name="TextBox 246"/>
            <p:cNvSpPr txBox="1"/>
            <p:nvPr/>
          </p:nvSpPr>
          <p:spPr>
            <a:xfrm>
              <a:off x="1339910" y="395046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7.5</a:t>
              </a:r>
              <a:endParaRPr lang="en-CA" sz="900" b="1" dirty="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1147387" y="4092821"/>
              <a:ext cx="617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2067651" y="4089612"/>
              <a:ext cx="617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027459" y="3956273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7.5</a:t>
              </a:r>
              <a:endParaRPr lang="en-CA" sz="900" b="1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885176" y="4098625"/>
              <a:ext cx="617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877494" y="3880073"/>
              <a:ext cx="58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-</a:t>
              </a:r>
              <a:endParaRPr lang="en-CA" b="1" dirty="0"/>
            </a:p>
          </p:txBody>
        </p:sp>
        <p:graphicFrame>
          <p:nvGraphicFramePr>
            <p:cNvPr id="253" name="Chart 252"/>
            <p:cNvGraphicFramePr/>
            <p:nvPr>
              <p:extLst>
                <p:ext uri="{D42A27DB-BD31-4B8C-83A1-F6EECF244321}">
                  <p14:modId xmlns:p14="http://schemas.microsoft.com/office/powerpoint/2010/main" val="3620834177"/>
                </p:ext>
              </p:extLst>
            </p:nvPr>
          </p:nvGraphicFramePr>
          <p:xfrm>
            <a:off x="3162846" y="2678951"/>
            <a:ext cx="1752600" cy="1600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4" name="TextBox 253"/>
            <p:cNvSpPr txBox="1"/>
            <p:nvPr/>
          </p:nvSpPr>
          <p:spPr>
            <a:xfrm>
              <a:off x="4378013" y="2817573"/>
              <a:ext cx="1117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WT</a:t>
              </a:r>
              <a:endParaRPr lang="en-CA" sz="1000" b="1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4386088" y="2975047"/>
              <a:ext cx="1117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i="1" dirty="0" smtClean="0"/>
                <a:t>Atg5 </a:t>
              </a:r>
              <a:r>
                <a:rPr lang="en-CA" sz="1000" b="1" baseline="30000" dirty="0" smtClean="0"/>
                <a:t>-/-</a:t>
              </a:r>
              <a:endParaRPr lang="en-CA" sz="1000" b="1" baseline="300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341525" y="2875648"/>
              <a:ext cx="75727" cy="915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341787" y="3028048"/>
              <a:ext cx="75727" cy="9155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2836609" y="3880138"/>
              <a:ext cx="2183792" cy="501355"/>
              <a:chOff x="1367416" y="5755257"/>
              <a:chExt cx="2183792" cy="501355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1367416" y="6003953"/>
                <a:ext cx="7774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VSV</a:t>
                </a:r>
                <a:r>
                  <a:rPr lang="el-GR" sz="1000" b="1" dirty="0" smtClean="0"/>
                  <a:t>Δ</a:t>
                </a:r>
                <a:r>
                  <a:rPr lang="en-US" sz="1000" b="1" dirty="0" smtClean="0"/>
                  <a:t>51</a:t>
                </a:r>
                <a:endParaRPr lang="en-CA" sz="1000" b="1" dirty="0"/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2199752" y="5973809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grpSp>
            <p:nvGrpSpPr>
              <p:cNvPr id="261" name="Group 260"/>
              <p:cNvGrpSpPr/>
              <p:nvPr/>
            </p:nvGrpSpPr>
            <p:grpSpPr>
              <a:xfrm>
                <a:off x="1574240" y="5755257"/>
                <a:ext cx="979709" cy="369332"/>
                <a:chOff x="307432" y="1509163"/>
                <a:chExt cx="979709" cy="369332"/>
              </a:xfrm>
            </p:grpSpPr>
            <p:sp>
              <p:nvSpPr>
                <p:cNvPr id="267" name="TextBox 266"/>
                <p:cNvSpPr txBox="1"/>
                <p:nvPr/>
              </p:nvSpPr>
              <p:spPr>
                <a:xfrm>
                  <a:off x="307432" y="1589353"/>
                  <a:ext cx="54464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000" b="1" dirty="0" smtClean="0"/>
                    <a:t>SFN</a:t>
                  </a:r>
                  <a:endParaRPr lang="en-CA" sz="1000" b="1" dirty="0"/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698833" y="1509163"/>
                  <a:ext cx="5883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b="1" dirty="0" smtClean="0"/>
                    <a:t>-</a:t>
                  </a:r>
                  <a:endParaRPr lang="en-CA" b="1" dirty="0"/>
                </a:p>
              </p:txBody>
            </p:sp>
          </p:grpSp>
          <p:sp>
            <p:nvSpPr>
              <p:cNvPr id="262" name="TextBox 261"/>
              <p:cNvSpPr txBox="1"/>
              <p:nvPr/>
            </p:nvSpPr>
            <p:spPr>
              <a:xfrm>
                <a:off x="2159560" y="5829837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7.5</a:t>
                </a:r>
                <a:endParaRPr lang="en-CA" sz="900" b="1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1967037" y="5972189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2933309" y="5979613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2893117" y="5835641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7.5</a:t>
                </a:r>
                <a:endParaRPr lang="en-CA" sz="900" b="1" dirty="0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2704826" y="5977993"/>
                <a:ext cx="6178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4174738" y="3881575"/>
              <a:ext cx="58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-</a:t>
              </a:r>
              <a:endParaRPr lang="en-CA" b="1" dirty="0"/>
            </a:p>
          </p:txBody>
        </p:sp>
        <p:sp>
          <p:nvSpPr>
            <p:cNvPr id="270" name="TextBox 269"/>
            <p:cNvSpPr txBox="1"/>
            <p:nvPr/>
          </p:nvSpPr>
          <p:spPr>
            <a:xfrm rot="16200000">
              <a:off x="2205208" y="3352804"/>
              <a:ext cx="1466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Viral titers (PFU/mL)</a:t>
              </a:r>
              <a:endParaRPr lang="en-US" sz="11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2978541" y="3752349"/>
              <a:ext cx="13899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10</a:t>
              </a:r>
              <a:r>
                <a:rPr lang="en-US" sz="1000" b="1" baseline="30000" dirty="0"/>
                <a:t>3</a:t>
              </a:r>
              <a:endParaRPr lang="fr-FR" sz="1000" b="1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2974866" y="3499530"/>
              <a:ext cx="13899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10</a:t>
              </a:r>
              <a:r>
                <a:rPr lang="en-US" sz="1000" b="1" baseline="30000" dirty="0" smtClean="0"/>
                <a:t>4</a:t>
              </a:r>
              <a:endParaRPr lang="fr-FR" sz="1000" b="1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980617" y="3238140"/>
              <a:ext cx="13899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10</a:t>
              </a:r>
              <a:r>
                <a:rPr lang="en-US" sz="1000" b="1" baseline="30000" dirty="0"/>
                <a:t>5</a:t>
              </a:r>
              <a:endParaRPr lang="fr-FR" sz="1000" b="1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2975940" y="2977632"/>
              <a:ext cx="13899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10</a:t>
              </a:r>
              <a:r>
                <a:rPr lang="en-US" sz="1000" b="1" baseline="30000" dirty="0" smtClean="0"/>
                <a:t>6</a:t>
              </a:r>
              <a:endParaRPr lang="fr-FR" sz="1000" b="1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2980617" y="2701955"/>
              <a:ext cx="13899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10</a:t>
              </a:r>
              <a:r>
                <a:rPr lang="en-US" sz="1000" b="1" baseline="30000" dirty="0" smtClean="0"/>
                <a:t>7</a:t>
              </a:r>
              <a:endParaRPr lang="fr-FR" sz="1000" b="1" dirty="0"/>
            </a:p>
          </p:txBody>
        </p:sp>
        <p:pic>
          <p:nvPicPr>
            <p:cNvPr id="276" name="Picture 2" descr="C:\Users\David\Desktop\WB Atg5 KO WT\Actin_atg5MEF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" r="4660"/>
            <a:stretch/>
          </p:blipFill>
          <p:spPr bwMode="auto">
            <a:xfrm>
              <a:off x="5446027" y="3875356"/>
              <a:ext cx="1714500" cy="349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3" descr="C:\Users\David\Desktop\WB Atg5 KO WT\atg5_atg5MEF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27" y="3630231"/>
              <a:ext cx="1714500" cy="190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4" descr="C:\Users\David\Desktop\WB Atg5 KO WT\LC3_atg5MEF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188" y="2440890"/>
              <a:ext cx="1713600" cy="3405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5" descr="C:\Users\David\Desktop\WB Atg5 KO WT\VSV_atg5MEFs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83"/>
            <a:stretch/>
          </p:blipFill>
          <p:spPr bwMode="auto">
            <a:xfrm>
              <a:off x="5433188" y="2844562"/>
              <a:ext cx="1727867" cy="7334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0" name="TextBox 279"/>
            <p:cNvSpPr txBox="1"/>
            <p:nvPr/>
          </p:nvSpPr>
          <p:spPr>
            <a:xfrm>
              <a:off x="6813686" y="2405531"/>
              <a:ext cx="111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LCIII-I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6844254" y="2557931"/>
              <a:ext cx="111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LCIII-II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6889430" y="3100152"/>
              <a:ext cx="111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α</a:t>
              </a:r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VSV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6694075" y="2804980"/>
              <a:ext cx="111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G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710185" y="2944400"/>
              <a:ext cx="111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705705" y="3306917"/>
              <a:ext cx="111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6808745" y="3584822"/>
              <a:ext cx="111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ATG5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6817710" y="3912032"/>
              <a:ext cx="1111570" cy="22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ACTIN</a:t>
              </a:r>
              <a:endParaRPr lang="en-US" sz="1200" b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5427552" y="2250743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1</a:t>
              </a:r>
              <a:endParaRPr lang="en-CA" sz="900" b="1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5827602" y="225089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3</a:t>
              </a:r>
              <a:endParaRPr lang="en-CA" sz="900" b="1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039767" y="225089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4</a:t>
              </a:r>
              <a:endParaRPr lang="en-CA" sz="900" b="1" dirty="0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6238746" y="2246000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5</a:t>
              </a:r>
              <a:endParaRPr lang="en-CA" sz="900" b="1" dirty="0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6448819" y="225089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6</a:t>
              </a:r>
              <a:endParaRPr lang="en-CA" sz="900" b="1" dirty="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6667371" y="225089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7</a:t>
              </a:r>
              <a:endParaRPr lang="en-CA" sz="900" b="1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5629819" y="225089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2</a:t>
              </a:r>
              <a:endParaRPr lang="en-CA" sz="900" b="1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6894526" y="2244166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8</a:t>
              </a:r>
              <a:endParaRPr lang="en-CA" sz="900" b="1" dirty="0"/>
            </a:p>
          </p:txBody>
        </p:sp>
        <p:cxnSp>
          <p:nvCxnSpPr>
            <p:cNvPr id="296" name="Straight Connector 295"/>
            <p:cNvCxnSpPr/>
            <p:nvPr/>
          </p:nvCxnSpPr>
          <p:spPr>
            <a:xfrm>
              <a:off x="5443759" y="2271061"/>
              <a:ext cx="7591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6288638" y="2269747"/>
              <a:ext cx="7591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/>
            <p:cNvSpPr txBox="1"/>
            <p:nvPr/>
          </p:nvSpPr>
          <p:spPr>
            <a:xfrm>
              <a:off x="5683675" y="2074140"/>
              <a:ext cx="11174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WT</a:t>
              </a:r>
              <a:endParaRPr lang="en-CA" sz="1000" b="1" dirty="0"/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4976891" y="4126468"/>
              <a:ext cx="1647159" cy="521732"/>
              <a:chOff x="4120711" y="6929720"/>
              <a:chExt cx="1647159" cy="521732"/>
            </a:xfrm>
          </p:grpSpPr>
          <p:sp>
            <p:nvSpPr>
              <p:cNvPr id="300" name="TextBox 299"/>
              <p:cNvSpPr txBox="1"/>
              <p:nvPr/>
            </p:nvSpPr>
            <p:spPr>
              <a:xfrm>
                <a:off x="4582274" y="7082120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4763220" y="7080849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4120711" y="6929720"/>
                <a:ext cx="1647159" cy="484049"/>
                <a:chOff x="1422632" y="5755257"/>
                <a:chExt cx="1647159" cy="484049"/>
              </a:xfrm>
            </p:grpSpPr>
            <p:sp>
              <p:nvSpPr>
                <p:cNvPr id="304" name="TextBox 303"/>
                <p:cNvSpPr txBox="1"/>
                <p:nvPr/>
              </p:nvSpPr>
              <p:spPr>
                <a:xfrm>
                  <a:off x="1422632" y="5984497"/>
                  <a:ext cx="77746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000" b="1" dirty="0" smtClean="0"/>
                    <a:t>VSV</a:t>
                  </a:r>
                  <a:r>
                    <a:rPr lang="el-GR" sz="1000" b="1" dirty="0" smtClean="0"/>
                    <a:t>Δ</a:t>
                  </a:r>
                  <a:r>
                    <a:rPr lang="en-US" sz="1000" b="1" dirty="0" smtClean="0"/>
                    <a:t>51</a:t>
                  </a:r>
                  <a:endParaRPr lang="en-CA" sz="1000" b="1" dirty="0"/>
                </a:p>
              </p:txBody>
            </p:sp>
            <p:sp>
              <p:nvSpPr>
                <p:cNvPr id="305" name="TextBox 304"/>
                <p:cNvSpPr txBox="1"/>
                <p:nvPr/>
              </p:nvSpPr>
              <p:spPr>
                <a:xfrm>
                  <a:off x="2264986" y="5962307"/>
                  <a:ext cx="6178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200" b="1" dirty="0"/>
                    <a:t>+</a:t>
                  </a:r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1574240" y="5755257"/>
                  <a:ext cx="895897" cy="369332"/>
                  <a:chOff x="307432" y="1509163"/>
                  <a:chExt cx="895897" cy="369332"/>
                </a:xfrm>
              </p:grpSpPr>
              <p:sp>
                <p:nvSpPr>
                  <p:cNvPr id="310" name="TextBox 309"/>
                  <p:cNvSpPr txBox="1"/>
                  <p:nvPr/>
                </p:nvSpPr>
                <p:spPr>
                  <a:xfrm>
                    <a:off x="307432" y="1579625"/>
                    <a:ext cx="54464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000" b="1" dirty="0" smtClean="0"/>
                      <a:t>SFN</a:t>
                    </a:r>
                    <a:endParaRPr lang="en-CA" sz="1000" b="1" dirty="0"/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615021" y="1509163"/>
                    <a:ext cx="5883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b="1" dirty="0" smtClean="0"/>
                      <a:t>-</a:t>
                    </a:r>
                    <a:endParaRPr lang="en-CA" b="1" dirty="0"/>
                  </a:p>
                </p:txBody>
              </p:sp>
            </p:grpSp>
            <p:sp>
              <p:nvSpPr>
                <p:cNvPr id="307" name="TextBox 306"/>
                <p:cNvSpPr txBox="1"/>
                <p:nvPr/>
              </p:nvSpPr>
              <p:spPr>
                <a:xfrm>
                  <a:off x="2025085" y="5829837"/>
                  <a:ext cx="58830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900" b="1" dirty="0" smtClean="0"/>
                    <a:t>7.5</a:t>
                  </a:r>
                  <a:endParaRPr lang="en-CA" sz="900" b="1" dirty="0"/>
                </a:p>
              </p:txBody>
            </p:sp>
            <p:sp>
              <p:nvSpPr>
                <p:cNvPr id="308" name="TextBox 307"/>
                <p:cNvSpPr txBox="1"/>
                <p:nvPr/>
              </p:nvSpPr>
              <p:spPr>
                <a:xfrm>
                  <a:off x="2451892" y="5961033"/>
                  <a:ext cx="6178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200" b="1" dirty="0"/>
                    <a:t>+</a:t>
                  </a:r>
                </a:p>
              </p:txBody>
            </p:sp>
            <p:sp>
              <p:nvSpPr>
                <p:cNvPr id="309" name="TextBox 308"/>
                <p:cNvSpPr txBox="1"/>
                <p:nvPr/>
              </p:nvSpPr>
              <p:spPr>
                <a:xfrm>
                  <a:off x="2419648" y="5826676"/>
                  <a:ext cx="58830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900" b="1" dirty="0" smtClean="0"/>
                    <a:t>7.5</a:t>
                  </a:r>
                  <a:endParaRPr lang="en-CA" sz="900" b="1" dirty="0"/>
                </a:p>
              </p:txBody>
            </p:sp>
          </p:grpSp>
          <p:sp>
            <p:nvSpPr>
              <p:cNvPr id="303" name="TextBox 302"/>
              <p:cNvSpPr txBox="1"/>
              <p:nvPr/>
            </p:nvSpPr>
            <p:spPr>
              <a:xfrm>
                <a:off x="4960847" y="6931157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6268040" y="4125990"/>
              <a:ext cx="1223590" cy="521732"/>
              <a:chOff x="4544280" y="6929720"/>
              <a:chExt cx="1223590" cy="521732"/>
            </a:xfrm>
          </p:grpSpPr>
          <p:sp>
            <p:nvSpPr>
              <p:cNvPr id="313" name="TextBox 312"/>
              <p:cNvSpPr txBox="1"/>
              <p:nvPr/>
            </p:nvSpPr>
            <p:spPr>
              <a:xfrm>
                <a:off x="4546646" y="7082120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4745406" y="7080849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grpSp>
            <p:nvGrpSpPr>
              <p:cNvPr id="315" name="Group 314"/>
              <p:cNvGrpSpPr/>
              <p:nvPr/>
            </p:nvGrpSpPr>
            <p:grpSpPr>
              <a:xfrm>
                <a:off x="4544280" y="6929720"/>
                <a:ext cx="1223590" cy="484049"/>
                <a:chOff x="1846201" y="5755257"/>
                <a:chExt cx="1223590" cy="484049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>
                  <a:off x="2245938" y="5962307"/>
                  <a:ext cx="6178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200" b="1" dirty="0"/>
                    <a:t>+</a:t>
                  </a:r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>
                  <a:off x="1846201" y="5755257"/>
                  <a:ext cx="5883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b="1" dirty="0" smtClean="0"/>
                    <a:t>-</a:t>
                  </a:r>
                  <a:endParaRPr lang="en-CA" b="1" dirty="0"/>
                </a:p>
              </p:txBody>
            </p:sp>
            <p:sp>
              <p:nvSpPr>
                <p:cNvPr id="319" name="TextBox 318"/>
                <p:cNvSpPr txBox="1"/>
                <p:nvPr/>
              </p:nvSpPr>
              <p:spPr>
                <a:xfrm>
                  <a:off x="2007271" y="5829837"/>
                  <a:ext cx="58830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900" b="1" dirty="0" smtClean="0"/>
                    <a:t>7.5</a:t>
                  </a:r>
                  <a:endParaRPr lang="en-CA" sz="900" b="1" dirty="0"/>
                </a:p>
              </p:txBody>
            </p:sp>
            <p:sp>
              <p:nvSpPr>
                <p:cNvPr id="320" name="TextBox 319"/>
                <p:cNvSpPr txBox="1"/>
                <p:nvPr/>
              </p:nvSpPr>
              <p:spPr>
                <a:xfrm>
                  <a:off x="2451892" y="5961033"/>
                  <a:ext cx="61789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200" b="1" dirty="0"/>
                    <a:t>+</a:t>
                  </a:r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2419648" y="5826676"/>
                  <a:ext cx="58830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900" b="1" dirty="0" smtClean="0"/>
                    <a:t>7.5</a:t>
                  </a:r>
                  <a:endParaRPr lang="en-CA" sz="900" b="1" dirty="0"/>
                </a:p>
              </p:txBody>
            </p:sp>
          </p:grpSp>
          <p:sp>
            <p:nvSpPr>
              <p:cNvPr id="316" name="TextBox 315"/>
              <p:cNvSpPr txBox="1"/>
              <p:nvPr/>
            </p:nvSpPr>
            <p:spPr>
              <a:xfrm>
                <a:off x="4943033" y="6931157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</p:grpSp>
      </p:grpSp>
      <p:sp>
        <p:nvSpPr>
          <p:cNvPr id="95" name="TextBox 94"/>
          <p:cNvSpPr txBox="1"/>
          <p:nvPr/>
        </p:nvSpPr>
        <p:spPr>
          <a:xfrm>
            <a:off x="2644056" y="2382335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2" descr="C:\Users\david.olagnier\Desktop\PC3 WB LNAC SFN 15 et 20\LCIII.jpg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1294" t="2" r="49353" b="3957"/>
          <a:stretch/>
        </p:blipFill>
        <p:spPr bwMode="auto">
          <a:xfrm>
            <a:off x="1585718" y="1722283"/>
            <a:ext cx="1741561" cy="378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7" name="TextBox 96"/>
          <p:cNvSpPr txBox="1"/>
          <p:nvPr/>
        </p:nvSpPr>
        <p:spPr>
          <a:xfrm>
            <a:off x="2921919" y="2462318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VSV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27460" y="2148514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772234" y="3196350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ATG5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6191" y="1662550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LCIII-I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762443" y="1824302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LCIII-II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2" descr="C:\Users\David\Desktop\WB PC3 VSV SFN LNAC\ATG5.jpg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51699" b="1158"/>
          <a:stretch/>
        </p:blipFill>
        <p:spPr bwMode="auto">
          <a:xfrm>
            <a:off x="1589049" y="3108399"/>
            <a:ext cx="1741559" cy="362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5" descr="C:\Users\david.olagnier\Desktop\PC3 WB LNAC SFN 15 et 20\img005.jpg"/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7492" r="41254"/>
          <a:stretch/>
        </p:blipFill>
        <p:spPr bwMode="auto">
          <a:xfrm>
            <a:off x="1585721" y="2183744"/>
            <a:ext cx="1741559" cy="853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4" name="TextBox 103"/>
          <p:cNvSpPr txBox="1"/>
          <p:nvPr/>
        </p:nvSpPr>
        <p:spPr>
          <a:xfrm>
            <a:off x="2655969" y="2752778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105" name="Picture 2" descr="C:\Users\david.olagnier\Desktop\img025 - Copy.jpg"/>
          <p:cNvPicPr>
            <a:picLocks noChangeAspect="1" noChangeArrowheads="1"/>
          </p:cNvPicPr>
          <p:nvPr/>
        </p:nvPicPr>
        <p:blipFill rotWithShape="1">
          <a:blip r:embed="rId14">
            <a:lum contrast="20000"/>
          </a:blip>
          <a:srcRect l="569" r="48158"/>
          <a:stretch/>
        </p:blipFill>
        <p:spPr bwMode="auto">
          <a:xfrm>
            <a:off x="1585718" y="3558481"/>
            <a:ext cx="1741559" cy="30928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  <p:sp>
        <p:nvSpPr>
          <p:cNvPr id="106" name="TextBox 105"/>
          <p:cNvSpPr txBox="1"/>
          <p:nvPr/>
        </p:nvSpPr>
        <p:spPr>
          <a:xfrm>
            <a:off x="2793076" y="3602884"/>
            <a:ext cx="158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ACTIN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7" name="Chart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876969"/>
              </p:ext>
            </p:extLst>
          </p:nvPr>
        </p:nvGraphicFramePr>
        <p:xfrm>
          <a:off x="5237258" y="1609164"/>
          <a:ext cx="2242902" cy="201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08" name="TextBox 107"/>
          <p:cNvSpPr txBox="1"/>
          <p:nvPr/>
        </p:nvSpPr>
        <p:spPr>
          <a:xfrm rot="16200000">
            <a:off x="4248556" y="2430239"/>
            <a:ext cx="1796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% of VSV-GFP+ cells (%)</a:t>
            </a:r>
            <a:endParaRPr 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659797" y="1952932"/>
            <a:ext cx="86066" cy="113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TextBox 110"/>
          <p:cNvSpPr txBox="1"/>
          <p:nvPr/>
        </p:nvSpPr>
        <p:spPr>
          <a:xfrm>
            <a:off x="6726778" y="1887379"/>
            <a:ext cx="1269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NT</a:t>
            </a:r>
            <a:endParaRPr lang="en-CA" sz="1000" b="1" dirty="0"/>
          </a:p>
        </p:txBody>
      </p:sp>
      <p:sp>
        <p:nvSpPr>
          <p:cNvPr id="112" name="Rectangle 111"/>
          <p:cNvSpPr/>
          <p:nvPr/>
        </p:nvSpPr>
        <p:spPr>
          <a:xfrm>
            <a:off x="6664023" y="2105332"/>
            <a:ext cx="86066" cy="11324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TextBox 112"/>
          <p:cNvSpPr txBox="1"/>
          <p:nvPr/>
        </p:nvSpPr>
        <p:spPr>
          <a:xfrm>
            <a:off x="6731004" y="2039779"/>
            <a:ext cx="1269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3-MeA</a:t>
            </a:r>
            <a:endParaRPr lang="en-CA" sz="1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5087628" y="3155310"/>
            <a:ext cx="1000905" cy="32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VSV</a:t>
            </a:r>
            <a:r>
              <a:rPr lang="el-GR" sz="1000" b="1" dirty="0" smtClean="0"/>
              <a:t>Δ</a:t>
            </a:r>
            <a:r>
              <a:rPr lang="en-US" sz="1000" b="1" dirty="0" smtClean="0"/>
              <a:t>51</a:t>
            </a:r>
            <a:endParaRPr lang="en-CA" sz="10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5765699" y="3141887"/>
            <a:ext cx="795478" cy="3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035627" y="3142896"/>
            <a:ext cx="795478" cy="3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647330" y="3142130"/>
            <a:ext cx="795478" cy="3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917258" y="3143139"/>
            <a:ext cx="795478" cy="3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320" y="3307710"/>
            <a:ext cx="1000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SFN</a:t>
            </a:r>
            <a:endParaRPr lang="en-CA" sz="1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044592" y="3276357"/>
            <a:ext cx="795478" cy="3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932097" y="3278709"/>
            <a:ext cx="795478" cy="3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773270" y="3224499"/>
            <a:ext cx="668627" cy="45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646573" y="3227295"/>
            <a:ext cx="668627" cy="45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092198" y="1359159"/>
            <a:ext cx="625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VSV</a:t>
            </a:r>
            <a:r>
              <a:rPr lang="el-GR" sz="1000" b="1" dirty="0" smtClean="0"/>
              <a:t>Δ</a:t>
            </a:r>
            <a:r>
              <a:rPr lang="en-US" sz="1000" b="1" dirty="0" smtClean="0"/>
              <a:t>51</a:t>
            </a:r>
            <a:endParaRPr lang="en-CA" sz="1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296441" y="1513410"/>
            <a:ext cx="424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SFN</a:t>
            </a:r>
            <a:endParaRPr lang="en-CA" sz="10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1634068" y="1273408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2504008" y="1314142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642662" y="1444534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1902607" y="1520772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15</a:t>
            </a:r>
            <a:endParaRPr lang="en-CA" sz="9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2192696" y="1517703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20</a:t>
            </a:r>
            <a:endParaRPr lang="en-CA" sz="9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2518958" y="1446176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1915128" y="1273408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2215813" y="1273405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2808808" y="1320801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794005" y="1520571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15</a:t>
            </a:r>
            <a:endParaRPr lang="en-CA" sz="9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3086226" y="1320798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071423" y="1520568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20</a:t>
            </a:r>
            <a:endParaRPr lang="en-CA" sz="9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523999" y="98594"/>
            <a:ext cx="77285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 smtClean="0">
                <a:solidFill>
                  <a:srgbClr val="002060"/>
                </a:solidFill>
                <a:cs typeface="Times New Roman" charset="0"/>
              </a:rPr>
              <a:t>Nrf2 Triggers Autophagy and Dampens the Innate Antiviral Response</a:t>
            </a:r>
            <a:endParaRPr lang="en-US" sz="2800" b="1" i="1" dirty="0">
              <a:solidFill>
                <a:srgbClr val="002060"/>
              </a:solidFill>
              <a:cs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5078391"/>
            <a:ext cx="7349382" cy="2313009"/>
            <a:chOff x="1168452" y="5078391"/>
            <a:chExt cx="7349382" cy="2313009"/>
          </a:xfrm>
        </p:grpSpPr>
        <p:grpSp>
          <p:nvGrpSpPr>
            <p:cNvPr id="49" name="Group 48"/>
            <p:cNvGrpSpPr/>
            <p:nvPr/>
          </p:nvGrpSpPr>
          <p:grpSpPr>
            <a:xfrm>
              <a:off x="1168452" y="5078391"/>
              <a:ext cx="7349382" cy="2313009"/>
              <a:chOff x="1108818" y="4925991"/>
              <a:chExt cx="7349382" cy="231300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106682" y="6405365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90139" y="5112887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b="1" i="1" dirty="0" smtClean="0"/>
              </a:p>
              <a:p>
                <a:pPr algn="ctr"/>
                <a:r>
                  <a:rPr lang="en-US" sz="1200" b="1" i="1" dirty="0" err="1" smtClean="0"/>
                  <a:t>Ifn</a:t>
                </a:r>
                <a:r>
                  <a:rPr lang="el-GR" sz="1200" b="1" i="1" dirty="0" smtClean="0"/>
                  <a:t>β</a:t>
                </a:r>
                <a:r>
                  <a:rPr lang="en-US" sz="1200" b="1" i="1" dirty="0" smtClean="0"/>
                  <a:t>1</a:t>
                </a:r>
                <a:endParaRPr lang="en-US" sz="1200" b="1" i="1" dirty="0"/>
              </a:p>
            </p:txBody>
          </p:sp>
          <p:graphicFrame>
            <p:nvGraphicFramePr>
              <p:cNvPr id="52" name="Graphique 3"/>
              <p:cNvGraphicFramePr/>
              <p:nvPr>
                <p:extLst>
                  <p:ext uri="{D42A27DB-BD31-4B8C-83A1-F6EECF244321}">
                    <p14:modId xmlns:p14="http://schemas.microsoft.com/office/powerpoint/2010/main" val="3258166933"/>
                  </p:ext>
                </p:extLst>
              </p:nvPr>
            </p:nvGraphicFramePr>
            <p:xfrm>
              <a:off x="3419466" y="5282401"/>
              <a:ext cx="1600200" cy="1905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53" name="Chart 5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17023848"/>
                  </p:ext>
                </p:extLst>
              </p:nvPr>
            </p:nvGraphicFramePr>
            <p:xfrm>
              <a:off x="1206439" y="5142871"/>
              <a:ext cx="2362417" cy="184052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4" name="TextBox 53"/>
              <p:cNvSpPr txBox="1"/>
              <p:nvPr/>
            </p:nvSpPr>
            <p:spPr>
              <a:xfrm>
                <a:off x="2354736" y="5127910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b="1" dirty="0" smtClean="0"/>
              </a:p>
              <a:p>
                <a:pPr algn="ctr"/>
                <a:r>
                  <a:rPr lang="en-US" sz="1200" b="1" i="1" dirty="0" smtClean="0"/>
                  <a:t>Nrf2</a:t>
                </a:r>
                <a:endParaRPr lang="en-US" sz="1200" b="1" i="1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483281" y="5226213"/>
                <a:ext cx="1117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uninfected</a:t>
                </a:r>
                <a:endParaRPr lang="en-CA" sz="1000" b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491356" y="5391296"/>
                <a:ext cx="1117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err="1" smtClean="0"/>
                  <a:t>SeV</a:t>
                </a:r>
                <a:endParaRPr lang="en-CA" sz="1000" b="1" dirty="0"/>
              </a:p>
            </p:txBody>
          </p:sp>
          <p:sp>
            <p:nvSpPr>
              <p:cNvPr id="57" name="ZoneTexte 22"/>
              <p:cNvSpPr txBox="1">
                <a:spLocks noChangeArrowheads="1"/>
              </p:cNvSpPr>
              <p:nvPr/>
            </p:nvSpPr>
            <p:spPr bwMode="auto">
              <a:xfrm rot="16200000">
                <a:off x="344949" y="5689860"/>
                <a:ext cx="178934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100" b="1" dirty="0" smtClean="0">
                    <a:latin typeface="+mn-lt"/>
                  </a:rPr>
                  <a:t>ISRE </a:t>
                </a:r>
                <a:r>
                  <a:rPr lang="fr-FR" altLang="fr-FR" sz="1100" b="1" dirty="0" err="1" smtClean="0">
                    <a:latin typeface="+mn-lt"/>
                  </a:rPr>
                  <a:t>Luciferase</a:t>
                </a:r>
                <a:r>
                  <a:rPr lang="fr-FR" altLang="fr-FR" sz="1100" b="1" dirty="0" smtClean="0">
                    <a:latin typeface="+mn-lt"/>
                  </a:rPr>
                  <a:t> </a:t>
                </a:r>
                <a:r>
                  <a:rPr lang="fr-FR" altLang="fr-FR" sz="1100" b="1" dirty="0" err="1" smtClean="0">
                    <a:latin typeface="+mn-lt"/>
                  </a:rPr>
                  <a:t>activity</a:t>
                </a:r>
                <a:endParaRPr lang="fr-FR" altLang="fr-FR" sz="1100" b="1" dirty="0">
                  <a:latin typeface="+mn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35863" y="6436771"/>
                <a:ext cx="97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</a:t>
                </a:r>
                <a:r>
                  <a:rPr lang="en-US" sz="1200" b="1" dirty="0" smtClean="0"/>
                  <a:t>Nrf2</a:t>
                </a:r>
                <a:endParaRPr lang="fr-FR" sz="12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736051" y="6434792"/>
                <a:ext cx="9768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-</a:t>
                </a:r>
                <a:endParaRPr lang="fr-FR" sz="12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98903" y="6456927"/>
                <a:ext cx="9768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/>
                  <a:t>0.125</a:t>
                </a:r>
                <a:endParaRPr lang="fr-FR" sz="10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33520" y="6456927"/>
                <a:ext cx="9768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/>
                  <a:t>0.25</a:t>
                </a:r>
                <a:endParaRPr lang="fr-FR" sz="10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28381" y="6456927"/>
                <a:ext cx="9768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/>
                  <a:t>0.5</a:t>
                </a:r>
                <a:endParaRPr lang="fr-FR" sz="1000" b="1" dirty="0"/>
              </a:p>
            </p:txBody>
          </p:sp>
          <p:graphicFrame>
            <p:nvGraphicFramePr>
              <p:cNvPr id="63" name="Graphique 1"/>
              <p:cNvGraphicFramePr/>
              <p:nvPr>
                <p:extLst>
                  <p:ext uri="{D42A27DB-BD31-4B8C-83A1-F6EECF244321}">
                    <p14:modId xmlns:p14="http://schemas.microsoft.com/office/powerpoint/2010/main" val="1274203173"/>
                  </p:ext>
                </p:extLst>
              </p:nvPr>
            </p:nvGraphicFramePr>
            <p:xfrm>
              <a:off x="4774129" y="5272088"/>
              <a:ext cx="1676400" cy="19240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64" name="Graphique 2"/>
              <p:cNvGraphicFramePr/>
              <p:nvPr>
                <p:extLst>
                  <p:ext uri="{D42A27DB-BD31-4B8C-83A1-F6EECF244321}">
                    <p14:modId xmlns:p14="http://schemas.microsoft.com/office/powerpoint/2010/main" val="3033576638"/>
                  </p:ext>
                </p:extLst>
              </p:nvPr>
            </p:nvGraphicFramePr>
            <p:xfrm>
              <a:off x="6201380" y="5348288"/>
              <a:ext cx="1676400" cy="18907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65" name="TextBox 64"/>
              <p:cNvSpPr txBox="1"/>
              <p:nvPr/>
            </p:nvSpPr>
            <p:spPr>
              <a:xfrm>
                <a:off x="5181600" y="5119238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b="1" dirty="0" smtClean="0"/>
              </a:p>
              <a:p>
                <a:pPr algn="ctr"/>
                <a:r>
                  <a:rPr lang="en-US" sz="1200" b="1" i="1" dirty="0" smtClean="0"/>
                  <a:t>Ifit1</a:t>
                </a:r>
                <a:endParaRPr lang="en-US" sz="1200" b="1" i="1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467761" y="5322143"/>
                <a:ext cx="75727" cy="9155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458295" y="5474543"/>
                <a:ext cx="75727" cy="9155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823242" y="6456927"/>
                <a:ext cx="9768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/>
                  <a:t>1.0</a:t>
                </a:r>
                <a:endParaRPr lang="fr-FR" sz="10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151188" y="5173133"/>
                <a:ext cx="1117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err="1" smtClean="0"/>
                  <a:t>si</a:t>
                </a:r>
                <a:r>
                  <a:rPr lang="en-CA" sz="1000" b="1" dirty="0" smtClean="0"/>
                  <a:t> control</a:t>
                </a:r>
                <a:endParaRPr lang="en-CA" sz="10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159263" y="5348155"/>
                <a:ext cx="11174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Si Nrf2</a:t>
                </a:r>
                <a:endParaRPr lang="en-CA" sz="1000" b="1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106707" y="5259124"/>
                <a:ext cx="75727" cy="9155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107289" y="5411524"/>
                <a:ext cx="75727" cy="9155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341635" y="6452909"/>
                <a:ext cx="9768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5’ppp</a:t>
                </a:r>
                <a:endParaRPr lang="fr-FR" sz="12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57692" y="6460526"/>
                <a:ext cx="5883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838860" y="6408068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613187" y="6454670"/>
                <a:ext cx="5883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4117" y="6453338"/>
                <a:ext cx="5883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237355" y="6400880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01332" y="6447482"/>
                <a:ext cx="5883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208467" y="6448858"/>
                <a:ext cx="5883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671705" y="6396400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481892" y="6443002"/>
                <a:ext cx="5883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1" dirty="0"/>
                  <a:t>+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505177" y="6405365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939527" y="6405365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</p:grpSp>
        <p:sp>
          <p:nvSpPr>
            <p:cNvPr id="85" name="ZoneTexte 22"/>
            <p:cNvSpPr txBox="1">
              <a:spLocks noChangeArrowheads="1"/>
            </p:cNvSpPr>
            <p:nvPr/>
          </p:nvSpPr>
          <p:spPr bwMode="auto">
            <a:xfrm rot="16200000">
              <a:off x="2555921" y="6032546"/>
              <a:ext cx="178934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100" b="1" dirty="0" err="1" smtClean="0">
                  <a:latin typeface="+mn-lt"/>
                </a:rPr>
                <a:t>mRNA</a:t>
              </a:r>
              <a:r>
                <a:rPr lang="fr-FR" altLang="fr-FR" sz="1100" b="1" dirty="0" smtClean="0">
                  <a:latin typeface="+mn-lt"/>
                </a:rPr>
                <a:t> </a:t>
              </a:r>
              <a:r>
                <a:rPr lang="fr-FR" altLang="fr-FR" sz="1100" b="1" dirty="0" err="1" smtClean="0">
                  <a:latin typeface="+mn-lt"/>
                </a:rPr>
                <a:t>levels</a:t>
              </a:r>
              <a:endParaRPr lang="fr-FR" altLang="fr-FR" sz="1100" b="1" dirty="0">
                <a:latin typeface="+mn-l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58119" y="2984367"/>
            <a:ext cx="2635610" cy="1696198"/>
            <a:chOff x="3824640" y="1634196"/>
            <a:chExt cx="2480903" cy="1208625"/>
          </a:xfrm>
        </p:grpSpPr>
        <p:pic>
          <p:nvPicPr>
            <p:cNvPr id="103" name="Picture 102"/>
            <p:cNvPicPr preferRelativeResize="0">
              <a:picLocks/>
            </p:cNvPicPr>
            <p:nvPr/>
          </p:nvPicPr>
          <p:blipFill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-12000" contras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729" y="2059029"/>
              <a:ext cx="1645920" cy="30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4" name="TextBox 103"/>
            <p:cNvSpPr txBox="1"/>
            <p:nvPr/>
          </p:nvSpPr>
          <p:spPr>
            <a:xfrm>
              <a:off x="5693104" y="2048481"/>
              <a:ext cx="483331" cy="19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LC III-I</a:t>
              </a:r>
              <a:endParaRPr lang="en-US" sz="1200" b="1" dirty="0"/>
            </a:p>
          </p:txBody>
        </p:sp>
        <p:pic>
          <p:nvPicPr>
            <p:cNvPr id="105" name="Picture 104"/>
            <p:cNvPicPr preferRelativeResize="0">
              <a:picLocks/>
            </p:cNvPicPr>
            <p:nvPr/>
          </p:nvPicPr>
          <p:blipFill>
            <a:blip r:embed="rId9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-27000" contras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729" y="2414094"/>
              <a:ext cx="164592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6" name="TextBox 105"/>
            <p:cNvSpPr txBox="1"/>
            <p:nvPr/>
          </p:nvSpPr>
          <p:spPr>
            <a:xfrm>
              <a:off x="5716957" y="2380225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NRF2</a:t>
              </a:r>
              <a:endParaRPr lang="en-US" sz="1200" b="1" dirty="0"/>
            </a:p>
          </p:txBody>
        </p:sp>
        <p:pic>
          <p:nvPicPr>
            <p:cNvPr id="107" name="Picture 106"/>
            <p:cNvPicPr preferRelativeResize="0">
              <a:picLocks/>
            </p:cNvPicPr>
            <p:nvPr/>
          </p:nvPicPr>
          <p:blipFill>
            <a:blip r:embed="rId11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002" y="2608707"/>
              <a:ext cx="1645920" cy="13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8" name="TextBox 107"/>
            <p:cNvSpPr txBox="1"/>
            <p:nvPr/>
          </p:nvSpPr>
          <p:spPr>
            <a:xfrm>
              <a:off x="5727564" y="2565822"/>
              <a:ext cx="577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ACTIN</a:t>
              </a:r>
              <a:endParaRPr lang="en-US" sz="12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42429" y="1635903"/>
              <a:ext cx="536399" cy="19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Si CTRL</a:t>
              </a:r>
              <a:endParaRPr lang="en-US" sz="1200" b="1" dirty="0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4161202" y="1828800"/>
              <a:ext cx="7155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999402" y="1828800"/>
              <a:ext cx="7155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5029200" y="1634196"/>
              <a:ext cx="557175" cy="19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Si NRF2</a:t>
              </a:r>
              <a:endParaRPr lang="en-US" sz="12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01691" y="1799834"/>
              <a:ext cx="1715165" cy="196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     -           +               -         +      </a:t>
              </a:r>
              <a:endParaRPr lang="en-US" sz="12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24640" y="1820365"/>
              <a:ext cx="425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SFN</a:t>
              </a:r>
              <a:endParaRPr lang="en-US" sz="1200" b="1" dirty="0"/>
            </a:p>
          </p:txBody>
        </p:sp>
      </p:grp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701800" y="1177443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32462" y="3718179"/>
            <a:ext cx="620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LC III-II</a:t>
            </a:r>
            <a:endParaRPr lang="en-US" sz="1200" b="1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524000" y="1143000"/>
            <a:ext cx="8033691" cy="4724400"/>
            <a:chOff x="1524000" y="1143000"/>
            <a:chExt cx="8033691" cy="47244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91853634"/>
                </p:ext>
              </p:extLst>
            </p:nvPr>
          </p:nvGraphicFramePr>
          <p:xfrm>
            <a:off x="5638800" y="3200400"/>
            <a:ext cx="3918891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pSp>
          <p:nvGrpSpPr>
            <p:cNvPr id="39" name="Group 38"/>
            <p:cNvGrpSpPr/>
            <p:nvPr/>
          </p:nvGrpSpPr>
          <p:grpSpPr>
            <a:xfrm>
              <a:off x="6003102" y="4989909"/>
              <a:ext cx="3355430" cy="391716"/>
              <a:chOff x="379448" y="1500807"/>
              <a:chExt cx="3066464" cy="3693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79448" y="1589353"/>
                <a:ext cx="4240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b="1" dirty="0" smtClean="0"/>
                  <a:t>SFN</a:t>
                </a:r>
                <a:endParaRPr lang="en-CA" sz="10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29001" y="1602595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/>
                  <a:t>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56384" y="1602181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5</a:t>
                </a:r>
                <a:endParaRPr lang="en-CA" sz="9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40696" y="1602181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10</a:t>
                </a:r>
                <a:endParaRPr lang="en-CA" sz="9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48201" y="1601767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15</a:t>
                </a:r>
                <a:endParaRPr lang="en-CA" sz="9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857604" y="1602181"/>
                <a:ext cx="58830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900" b="1" dirty="0" smtClean="0"/>
                  <a:t>20</a:t>
                </a:r>
                <a:endParaRPr lang="en-CA" sz="9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18184" y="1500807"/>
                <a:ext cx="588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/>
                  <a:t>-</a:t>
                </a:r>
                <a:endParaRPr lang="en-CA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24000" y="114975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/>
            </a:p>
            <a:p>
              <a:pPr algn="ctr"/>
              <a:r>
                <a:rPr lang="en-US" sz="1200" dirty="0" smtClean="0"/>
                <a:t>NT</a:t>
              </a:r>
              <a:endParaRPr lang="en-US" sz="1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8743" y="1154575"/>
              <a:ext cx="1316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/>
            </a:p>
            <a:p>
              <a:pPr algn="ctr"/>
              <a:r>
                <a:rPr lang="en-US" sz="1200" dirty="0" smtClean="0"/>
                <a:t>VSV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11430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/>
            </a:p>
            <a:p>
              <a:pPr algn="ctr"/>
              <a:r>
                <a:rPr lang="en-US" sz="1200" dirty="0" smtClean="0"/>
                <a:t>SFN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620" y="1528851"/>
              <a:ext cx="3048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14"/>
            <a:srcRect r="13386"/>
            <a:stretch>
              <a:fillRect/>
            </a:stretch>
          </p:blipFill>
          <p:spPr bwMode="auto">
            <a:xfrm>
              <a:off x="2604868" y="1535575"/>
              <a:ext cx="24384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5400000">
              <a:off x="1615062" y="3423641"/>
              <a:ext cx="36576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30734" y="3422847"/>
              <a:ext cx="36576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664134" y="3422850"/>
              <a:ext cx="36576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4"/>
            <a:srcRect l="94734" r="-147" b="63265"/>
            <a:stretch>
              <a:fillRect/>
            </a:stretch>
          </p:blipFill>
          <p:spPr bwMode="auto">
            <a:xfrm>
              <a:off x="5937182" y="1434740"/>
              <a:ext cx="186061" cy="1674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16"/>
            <p:cNvGrpSpPr/>
            <p:nvPr/>
          </p:nvGrpSpPr>
          <p:grpSpPr>
            <a:xfrm>
              <a:off x="3500904" y="1351722"/>
              <a:ext cx="3489324" cy="3906236"/>
              <a:chOff x="6950076" y="419100"/>
              <a:chExt cx="3489324" cy="390623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987382" y="419100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Il10</a:t>
                </a:r>
                <a:endParaRPr lang="en-US" sz="1100" b="1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04052" y="586085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err="1" smtClean="0"/>
                  <a:t>Tnf</a:t>
                </a:r>
                <a:r>
                  <a:rPr lang="el-GR" sz="1100" b="1" i="1" dirty="0" smtClean="0"/>
                  <a:t>α</a:t>
                </a:r>
                <a:endParaRPr lang="en-US" sz="1100" b="1" i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00875" y="769179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Il1-</a:t>
                </a:r>
                <a:r>
                  <a:rPr lang="el-GR" sz="1100" b="1" i="1" dirty="0" smtClean="0"/>
                  <a:t>β</a:t>
                </a:r>
                <a:endParaRPr lang="en-US" sz="1100" b="1" i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45326" y="952500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Socs1</a:t>
                </a:r>
                <a:endParaRPr lang="en-US" sz="1100" b="1" i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97701" y="1503674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Ccl5</a:t>
                </a:r>
                <a:endParaRPr lang="en-US" sz="1100" b="1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17809" y="1302588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Ido1</a:t>
                </a:r>
                <a:endParaRPr lang="en-US" sz="1100" b="1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998759" y="1695450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Il29</a:t>
                </a:r>
                <a:endParaRPr lang="en-US" sz="1100" b="1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04052" y="1860671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err="1" smtClean="0"/>
                  <a:t>Oasl</a:t>
                </a:r>
                <a:endParaRPr lang="en-US" sz="1100" b="1" i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58025" y="2066925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Ddx58</a:t>
                </a:r>
                <a:endParaRPr lang="en-US" sz="1100" b="1" i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950076" y="2246615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Il6</a:t>
                </a:r>
                <a:endParaRPr lang="en-US" sz="1100" b="1" i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35801" y="2799074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Isg56</a:t>
                </a:r>
                <a:endParaRPr lang="en-US" sz="1100" b="1" i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72300" y="2619375"/>
                <a:ext cx="32766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 dirty="0" smtClean="0"/>
                  <a:t>Irf7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162800" y="1123950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Tmem173</a:t>
                </a:r>
                <a:endParaRPr lang="en-US" sz="1100" b="1" i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19925" y="2609850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Stat1</a:t>
                </a:r>
                <a:endParaRPr lang="en-US" sz="1100" b="1" i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91350" y="2980049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Mx1</a:t>
                </a:r>
                <a:endParaRPr lang="en-US" sz="1100" b="1" i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19925" y="3161024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Isg15</a:t>
                </a:r>
                <a:endParaRPr lang="en-US" sz="1100" b="1" i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019925" y="3351524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Rsad2</a:t>
                </a:r>
                <a:endParaRPr lang="en-US" sz="1100" b="1" i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91350" y="3532499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Ifnb1</a:t>
                </a:r>
                <a:endParaRPr lang="en-US" sz="1100" b="1" i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38975" y="3713474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Cxcl10</a:t>
                </a:r>
                <a:endParaRPr lang="en-US" sz="1100" b="1" i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29450" y="3894449"/>
                <a:ext cx="3276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b="1" dirty="0" smtClean="0"/>
              </a:p>
              <a:p>
                <a:pPr algn="ctr"/>
                <a:r>
                  <a:rPr lang="en-US" sz="1100" b="1" i="1" dirty="0" smtClean="0"/>
                  <a:t>Ifitm1</a:t>
                </a:r>
                <a:endParaRPr lang="en-US" sz="1100" b="1" i="1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125559" y="11430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/>
            </a:p>
            <a:p>
              <a:pPr algn="ctr"/>
              <a:r>
                <a:rPr lang="en-US" sz="1200" dirty="0" smtClean="0"/>
                <a:t>SFN+VSV</a:t>
              </a:r>
              <a:endParaRPr lang="en-US" sz="1200" dirty="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740953" y="1666982"/>
              <a:ext cx="2172565" cy="1838218"/>
              <a:chOff x="2209125" y="1942326"/>
              <a:chExt cx="2172565" cy="1838218"/>
            </a:xfrm>
          </p:grpSpPr>
          <p:pic>
            <p:nvPicPr>
              <p:cNvPr id="87" name="Picture 6" descr="C:\Users\David\Desktop\WB PC3 VSV SFN LNAC\P-STAT1.jp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5" t="1" r="47184" b="3148"/>
              <a:stretch/>
            </p:blipFill>
            <p:spPr bwMode="auto">
              <a:xfrm>
                <a:off x="2209125" y="1989118"/>
                <a:ext cx="1200583" cy="1913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3380563" y="1942326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P-STAT1</a:t>
                </a:r>
                <a:endParaRPr lang="fr-FR" sz="1200" b="1" dirty="0"/>
              </a:p>
            </p:txBody>
          </p:sp>
          <p:pic>
            <p:nvPicPr>
              <p:cNvPr id="89" name="Picture 7" descr="C:\Users\David\Desktop\WB PC3 VSV SFN LNAC\STAT1.jpg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" r="50221" b="-2"/>
              <a:stretch/>
            </p:blipFill>
            <p:spPr bwMode="auto">
              <a:xfrm>
                <a:off x="2209125" y="2244299"/>
                <a:ext cx="1200583" cy="1750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3380360" y="2180451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STAT1</a:t>
                </a:r>
                <a:endParaRPr lang="fr-FR" sz="1200" b="1" dirty="0"/>
              </a:p>
            </p:txBody>
          </p:sp>
          <p:pic>
            <p:nvPicPr>
              <p:cNvPr id="91" name="Picture 3" descr="C:\Users\david.olagnier\Desktop\PC3 WB LNAC SFN 5 et 15\HO-1.jpg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</a:extLst>
              </a:blip>
              <a:srcRect l="3254" t="1" r="48373" b="-1"/>
              <a:stretch/>
            </p:blipFill>
            <p:spPr bwMode="auto">
              <a:xfrm>
                <a:off x="2223507" y="2694966"/>
                <a:ext cx="1186201" cy="1406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92" name="Picture 6" descr="C:\Users\david.olagnier\Desktop\PC3 WB LNAC SFN 5 et 15\STING.jpg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</a:extLst>
              </a:blip>
              <a:srcRect l="2007" r="49315" b="9804"/>
              <a:stretch/>
            </p:blipFill>
            <p:spPr bwMode="auto">
              <a:xfrm>
                <a:off x="2218649" y="2463143"/>
                <a:ext cx="1191059" cy="1840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3380563" y="2418373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STING</a:t>
                </a:r>
                <a:endParaRPr lang="fr-FR" sz="12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370632" y="2637448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HO-1</a:t>
                </a:r>
                <a:endParaRPr lang="fr-FR" sz="1200" b="1" dirty="0"/>
              </a:p>
            </p:txBody>
          </p:sp>
          <p:pic>
            <p:nvPicPr>
              <p:cNvPr id="95" name="Picture 3" descr="C:\Users\David\Desktop\WB PC3 VSV SFN LNAC\VSV_PC3_LNAC.jpg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" t="783" r="50722" b="1239"/>
              <a:stretch/>
            </p:blipFill>
            <p:spPr bwMode="auto">
              <a:xfrm>
                <a:off x="2218649" y="2878824"/>
                <a:ext cx="1186202" cy="6227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3270120" y="3076372"/>
                <a:ext cx="111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VSV</a:t>
                </a:r>
                <a:endParaRPr lang="en-US" sz="12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71800" y="2824977"/>
                <a:ext cx="111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endParaRPr lang="en-US" sz="12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981325" y="2951976"/>
                <a:ext cx="111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endParaRPr lang="en-US" sz="12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981325" y="3275826"/>
                <a:ext cx="111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109272" y="3503545"/>
                <a:ext cx="1111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ACTIN</a:t>
                </a:r>
                <a:endParaRPr lang="en-US" sz="1200" b="1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1" name="Picture 3" descr="C:\Users\david.olagnier\Desktop\img025.jpg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lum contrast="10000"/>
              </a:blip>
              <a:srcRect l="1687" r="48651"/>
              <a:stretch/>
            </p:blipFill>
            <p:spPr bwMode="auto">
              <a:xfrm>
                <a:off x="2211520" y="3549427"/>
                <a:ext cx="1188000" cy="230571"/>
              </a:xfrm>
              <a:prstGeom prst="rect">
                <a:avLst/>
              </a:prstGeom>
              <a:noFill/>
              <a:ln>
                <a:solidFill>
                  <a:prstClr val="black"/>
                </a:solidFill>
              </a:ln>
            </p:spPr>
          </p:pic>
        </p:grpSp>
        <p:sp>
          <p:nvSpPr>
            <p:cNvPr id="120" name="TextBox 119"/>
            <p:cNvSpPr txBox="1"/>
            <p:nvPr/>
          </p:nvSpPr>
          <p:spPr>
            <a:xfrm>
              <a:off x="6104464" y="1357357"/>
              <a:ext cx="625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VSV</a:t>
              </a:r>
              <a:r>
                <a:rPr lang="el-GR" sz="1000" b="1" dirty="0" smtClean="0"/>
                <a:t>Δ</a:t>
              </a:r>
              <a:r>
                <a:rPr lang="en-US" sz="1000" b="1" dirty="0" smtClean="0"/>
                <a:t>51</a:t>
              </a:r>
              <a:endParaRPr lang="en-CA" sz="10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308707" y="1511608"/>
              <a:ext cx="4240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1" dirty="0" smtClean="0"/>
                <a:t>SFN</a:t>
              </a:r>
              <a:endParaRPr lang="en-CA" sz="10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315209" y="1346208"/>
              <a:ext cx="588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654928" y="1442732"/>
              <a:ext cx="58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-</a:t>
              </a:r>
              <a:endParaRPr lang="en-CA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47137" y="1518970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15</a:t>
              </a:r>
              <a:endParaRPr lang="en-CA" sz="9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077957" y="1515901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20</a:t>
              </a:r>
              <a:endParaRPr lang="en-CA" sz="9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323667" y="1444374"/>
              <a:ext cx="58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-</a:t>
              </a:r>
              <a:endParaRPr lang="en-CA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18405" y="1344400"/>
              <a:ext cx="588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14044" y="151876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15</a:t>
              </a:r>
              <a:endParaRPr lang="en-CA" sz="9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728087" y="1344397"/>
              <a:ext cx="588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1" dirty="0"/>
                <a:t>+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706792" y="1510299"/>
              <a:ext cx="5883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1" dirty="0" smtClean="0"/>
                <a:t>20</a:t>
              </a:r>
              <a:endParaRPr lang="en-CA" sz="9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654801" y="1295400"/>
              <a:ext cx="58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-</a:t>
              </a:r>
              <a:endParaRPr lang="en-CA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879292" y="1290134"/>
              <a:ext cx="58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-</a:t>
              </a:r>
              <a:endParaRPr lang="en-CA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120465" y="1295400"/>
              <a:ext cx="58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-</a:t>
              </a:r>
              <a:endParaRPr lang="en-CA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4955" y="76200"/>
            <a:ext cx="76532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Conclusions</a:t>
            </a: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75" y="4343400"/>
            <a:ext cx="8790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+mn-lt"/>
                <a:cs typeface="Times New Roman" charset="0"/>
              </a:rPr>
              <a:t>Activation of Nrf2 suppresses VSV-induced immune responses (through induction of </a:t>
            </a:r>
            <a:r>
              <a:rPr lang="en-US" b="1" i="1" dirty="0" err="1" smtClean="0">
                <a:latin typeface="+mn-lt"/>
                <a:cs typeface="Times New Roman" charset="0"/>
              </a:rPr>
              <a:t>autophagy</a:t>
            </a:r>
            <a:r>
              <a:rPr lang="en-US" b="1" i="1" dirty="0" smtClean="0">
                <a:latin typeface="+mn-lt"/>
                <a:cs typeface="Times New Roman" charset="0"/>
              </a:rPr>
              <a:t> ??)</a:t>
            </a:r>
            <a:endParaRPr lang="en-US" b="1" i="1" dirty="0">
              <a:latin typeface="+mn-lt"/>
              <a:cs typeface="Times New Roman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53" y="1540934"/>
            <a:ext cx="8790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+mn-lt"/>
                <a:cs typeface="Times New Roman" charset="0"/>
              </a:rPr>
              <a:t>Stimulation of Nrf2 using SFN increases VSV-induced </a:t>
            </a:r>
            <a:r>
              <a:rPr lang="en-US" b="1" i="1" dirty="0" err="1" smtClean="0">
                <a:latin typeface="+mn-lt"/>
                <a:cs typeface="Times New Roman" charset="0"/>
              </a:rPr>
              <a:t>oncolysis</a:t>
            </a:r>
            <a:r>
              <a:rPr lang="en-US" b="1" i="1" dirty="0" smtClean="0">
                <a:latin typeface="+mn-lt"/>
                <a:cs typeface="Times New Roman" charset="0"/>
              </a:rPr>
              <a:t> in various cancer cells</a:t>
            </a:r>
            <a:endParaRPr lang="en-US" b="1" i="1" dirty="0">
              <a:latin typeface="+mn-lt"/>
              <a:cs typeface="Times New Roman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544" y="3352800"/>
            <a:ext cx="93580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+mn-lt"/>
                <a:cs typeface="Times New Roman" charset="0"/>
              </a:rPr>
              <a:t>SFN potentiation of VSV-induced </a:t>
            </a:r>
            <a:r>
              <a:rPr lang="en-US" b="1" i="1" dirty="0" err="1" smtClean="0">
                <a:latin typeface="+mn-lt"/>
                <a:cs typeface="Times New Roman" charset="0"/>
              </a:rPr>
              <a:t>oncolysis</a:t>
            </a:r>
            <a:r>
              <a:rPr lang="en-US" b="1" i="1" dirty="0" smtClean="0">
                <a:latin typeface="+mn-lt"/>
                <a:cs typeface="Times New Roman" charset="0"/>
              </a:rPr>
              <a:t> relies on Nrf2-dependent autophagy</a:t>
            </a:r>
            <a:endParaRPr lang="en-US" b="1" i="1" dirty="0">
              <a:latin typeface="+mn-lt"/>
              <a:cs typeface="Times New Roman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334000"/>
            <a:ext cx="8790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+mn-lt"/>
                <a:cs typeface="Times New Roman" charset="0"/>
              </a:rPr>
              <a:t>SFN bolstered VSV oncolytic activity in different syngeneic and xenograft mouse models </a:t>
            </a:r>
            <a:endParaRPr lang="en-US" b="1" i="1" dirty="0">
              <a:latin typeface="+mn-lt"/>
              <a:cs typeface="Times New Roman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67" y="2463798"/>
            <a:ext cx="8790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+mn-lt"/>
                <a:cs typeface="Times New Roman" charset="0"/>
              </a:rPr>
              <a:t>Nrf2 transcription factor supports VSV replication</a:t>
            </a:r>
            <a:endParaRPr lang="en-US" b="1" i="1" dirty="0">
              <a:latin typeface="+mn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5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89737"/>
            <a:ext cx="2720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  <a:latin typeface="Calibri" pitchFamily="34" charset="0"/>
              </a:rPr>
              <a:t>Pasteur Institute - Rome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latin typeface="Calibri" pitchFamily="34" charset="0"/>
              </a:rPr>
              <a:t>John Hiscott</a:t>
            </a:r>
            <a:endParaRPr lang="en-US" sz="2000" b="1" kern="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Cindy Chiang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Vladimir Beljanski</a:t>
            </a:r>
            <a:endParaRPr lang="en-US" sz="2000" b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550" y="1524000"/>
            <a:ext cx="3070071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0070C0"/>
                </a:solidFill>
                <a:latin typeface="Calibri" pitchFamily="34" charset="0"/>
              </a:rPr>
              <a:t>McGill </a:t>
            </a:r>
            <a:r>
              <a:rPr lang="en-US" sz="2000" b="1" i="1" kern="0" dirty="0" smtClean="0">
                <a:solidFill>
                  <a:srgbClr val="0070C0"/>
                </a:solidFill>
                <a:latin typeface="Calibri" pitchFamily="34" charset="0"/>
              </a:rPr>
              <a:t>University-Montreal</a:t>
            </a:r>
            <a:endParaRPr lang="en-US" sz="2000" b="1" i="1" kern="0" dirty="0">
              <a:solidFill>
                <a:srgbClr val="0070C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David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Olagnier</a:t>
            </a:r>
            <a:endParaRPr lang="en-US" sz="20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Rasin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b="1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Lababidi</a:t>
            </a:r>
            <a:endParaRPr lang="en-US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itchFamily="34" charset="0"/>
              </a:rPr>
              <a:t>Samar Bel Hadj</a:t>
            </a:r>
          </a:p>
          <a:p>
            <a:pPr algn="ctr">
              <a:defRPr/>
            </a:pPr>
            <a:r>
              <a:rPr lang="en-US" sz="2000" b="1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Yiliu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b="1" kern="0" dirty="0">
                <a:solidFill>
                  <a:sysClr val="windowText" lastClr="000000"/>
                </a:solidFill>
                <a:latin typeface="Calibri" pitchFamily="34" charset="0"/>
              </a:rPr>
              <a:t>Liu</a:t>
            </a:r>
          </a:p>
          <a:p>
            <a:pPr algn="ctr"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Alexandre Sze</a:t>
            </a:r>
          </a:p>
          <a:p>
            <a:pPr algn="ctr"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Marie-Line </a:t>
            </a:r>
            <a:r>
              <a:rPr lang="en-US" sz="2000" b="1" kern="0" dirty="0">
                <a:solidFill>
                  <a:sysClr val="windowText" lastClr="000000"/>
                </a:solidFill>
                <a:latin typeface="Calibri" pitchFamily="34" charset="0"/>
              </a:rPr>
              <a:t>Goulet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71" y="2427618"/>
            <a:ext cx="95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mvr.mcgill.ca/Robert/site/images/McGill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58" y="1779918"/>
            <a:ext cx="12049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istitutopasteur.it/en/wp-content/themes/pasteur/images/pasteur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98" y="4089737"/>
            <a:ext cx="1204913" cy="8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24225" y="330200"/>
            <a:ext cx="35337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>
                <a:solidFill>
                  <a:srgbClr val="0070C0"/>
                </a:solidFill>
                <a:latin typeface="Calibri" pitchFamily="34" charset="0"/>
                <a:cs typeface="+mn-cs"/>
              </a:rPr>
              <a:t>Acknowledgements</a:t>
            </a:r>
          </a:p>
        </p:txBody>
      </p:sp>
      <p:pic>
        <p:nvPicPr>
          <p:cNvPr id="9" name="Picture 2" descr="https://i.ytimg.com/vi/WqcbpsalV9E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08" y="5702214"/>
            <a:ext cx="1460192" cy="8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0900" y="5605062"/>
            <a:ext cx="3455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  <a:latin typeface="Calibri" pitchFamily="34" charset="0"/>
              </a:rPr>
              <a:t>University  of Dundee-Dundee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latin typeface="Calibri" pitchFamily="34" charset="0"/>
              </a:rPr>
              <a:t>Albena</a:t>
            </a:r>
            <a:r>
              <a:rPr lang="en-US" sz="2000" b="1" kern="0" dirty="0" smtClean="0">
                <a:latin typeface="Calibri" pitchFamily="34" charset="0"/>
              </a:rPr>
              <a:t> </a:t>
            </a:r>
            <a:r>
              <a:rPr lang="en-US" sz="2000" b="1" kern="0" dirty="0" err="1" smtClean="0">
                <a:latin typeface="Calibri" pitchFamily="34" charset="0"/>
              </a:rPr>
              <a:t>Dinkova-Kostova</a:t>
            </a:r>
            <a:endParaRPr lang="en-US" sz="2000" b="1" kern="0" dirty="0" smtClean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latin typeface="Calibri" pitchFamily="34" charset="0"/>
              </a:rPr>
              <a:t>Elena </a:t>
            </a:r>
            <a:r>
              <a:rPr lang="en-US" sz="2000" b="1" kern="0" dirty="0" err="1" smtClean="0">
                <a:latin typeface="Calibri" pitchFamily="34" charset="0"/>
              </a:rPr>
              <a:t>Knatko</a:t>
            </a:r>
            <a:endParaRPr lang="en-US" sz="2000" b="1" kern="0" dirty="0">
              <a:latin typeface="Calibri" pitchFamily="34" charset="0"/>
            </a:endParaRPr>
          </a:p>
        </p:txBody>
      </p:sp>
      <p:pic>
        <p:nvPicPr>
          <p:cNvPr id="5" name="Picture 2" descr="http://www.prostateextremeteam.com/jpgs/PCC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28" y="2212803"/>
            <a:ext cx="1749872" cy="12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73112" y="1447800"/>
            <a:ext cx="113845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kern="0" dirty="0" err="1">
                <a:solidFill>
                  <a:srgbClr val="0070C0"/>
                </a:solidFill>
                <a:latin typeface="Calibri" pitchFamily="34" charset="0"/>
              </a:rPr>
              <a:t>Fundings</a:t>
            </a:r>
            <a:endParaRPr lang="en-US" sz="2000" b="1" i="1" kern="0" dirty="0">
              <a:solidFill>
                <a:srgbClr val="0070C0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latin typeface="Calibri" pitchFamily="34" charset="0"/>
            </a:endParaRPr>
          </a:p>
        </p:txBody>
      </p:sp>
      <p:pic>
        <p:nvPicPr>
          <p:cNvPr id="20" name="Picture 4" descr="http://sourceforge.net/apps/mediawiki/denovoassembler/nfs/project/d/de/denovoassembler/9/9c/Cihr_logo_big_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319908" cy="15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77" y="5416576"/>
            <a:ext cx="3363323" cy="14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0"/>
          <p:cNvSpPr>
            <a:spLocks noGrp="1"/>
          </p:cNvSpPr>
          <p:nvPr/>
        </p:nvSpPr>
        <p:spPr>
          <a:xfrm>
            <a:off x="-1242191" y="2045917"/>
            <a:ext cx="9872871" cy="453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632" name="AutoShape 3"/>
          <p:cNvSpPr>
            <a:spLocks noChangeArrowheads="1"/>
          </p:cNvSpPr>
          <p:nvPr/>
        </p:nvSpPr>
        <p:spPr bwMode="auto">
          <a:xfrm>
            <a:off x="1669650" y="1249100"/>
            <a:ext cx="7366000" cy="682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5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6039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356995" y="115849"/>
            <a:ext cx="810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Cancer and therapies</a:t>
            </a: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898295160"/>
              </p:ext>
            </p:extLst>
          </p:nvPr>
        </p:nvGraphicFramePr>
        <p:xfrm>
          <a:off x="0" y="2085613"/>
          <a:ext cx="396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89540" y="2406935"/>
            <a:ext cx="4903374" cy="3815913"/>
            <a:chOff x="4089540" y="2406935"/>
            <a:chExt cx="4903374" cy="38159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540" y="2406935"/>
              <a:ext cx="4903374" cy="3815913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4118018" y="3205939"/>
              <a:ext cx="1236047" cy="11089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dirty="0" smtClean="0"/>
                <a:t>Surgery</a:t>
              </a:r>
              <a:endParaRPr lang="en-CA" dirty="0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7038038" y="3124200"/>
              <a:ext cx="1903364" cy="110895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dirty="0" smtClean="0"/>
                <a:t>Chemotherapy</a:t>
              </a:r>
              <a:endParaRPr lang="en-CA" dirty="0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5701775" y="4268946"/>
              <a:ext cx="1575880" cy="12173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CA" dirty="0" smtClean="0"/>
                <a:t>Radiation</a:t>
              </a:r>
              <a:endParaRPr lang="en-CA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056884" y="6399204"/>
            <a:ext cx="355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r">
              <a:buNone/>
            </a:pPr>
            <a:r>
              <a:rPr lang="en-CA" b="1" dirty="0">
                <a:solidFill>
                  <a:srgbClr val="FF0000"/>
                </a:solidFill>
              </a:rPr>
              <a:t>Limited effectivity and side effects </a:t>
            </a:r>
          </a:p>
        </p:txBody>
      </p:sp>
    </p:spTree>
    <p:extLst>
      <p:ext uri="{BB962C8B-B14F-4D97-AF65-F5344CB8AC3E}">
        <p14:creationId xmlns:p14="http://schemas.microsoft.com/office/powerpoint/2010/main" val="13006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664335" y="1204921"/>
            <a:ext cx="7366000" cy="682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56995" y="72719"/>
            <a:ext cx="810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err="1" smtClean="0">
                <a:solidFill>
                  <a:srgbClr val="002060"/>
                </a:solidFill>
                <a:latin typeface="+mn-lt"/>
                <a:cs typeface="Times New Roman" charset="0"/>
              </a:rPr>
              <a:t>Biotherapeutic</a:t>
            </a: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 Approaches to Cancer Treatment</a:t>
            </a: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2309" y="1371600"/>
            <a:ext cx="967883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2894BC"/>
              </a:buClr>
              <a:buFontTx/>
              <a:buNone/>
            </a:pPr>
            <a:endParaRPr lang="en-US" altLang="ja-JP" sz="2400" b="1" kern="0" dirty="0" smtClean="0"/>
          </a:p>
          <a:p>
            <a:pPr lvl="1" eaLnBrk="1" hangingPunct="1">
              <a:buClr>
                <a:srgbClr val="2894BC"/>
              </a:buClr>
              <a:buFont typeface="Wingdings" pitchFamily="2" charset="2"/>
              <a:buChar char="Ø"/>
            </a:pPr>
            <a:r>
              <a:rPr lang="en-US" altLang="fr-FR" sz="2400" b="1" kern="0" dirty="0" smtClean="0"/>
              <a:t>Based on utilizing the patient’</a:t>
            </a:r>
            <a:r>
              <a:rPr lang="en-US" altLang="ja-JP" sz="2400" b="1" kern="0" dirty="0" smtClean="0"/>
              <a:t>s immune system </a:t>
            </a:r>
          </a:p>
          <a:p>
            <a:pPr lvl="1" eaLnBrk="1" hangingPunct="1">
              <a:buClr>
                <a:srgbClr val="2894BC"/>
              </a:buClr>
              <a:buFont typeface="Wingdings" pitchFamily="2" charset="2"/>
              <a:buChar char="Ø"/>
            </a:pPr>
            <a:r>
              <a:rPr lang="en-US" altLang="ja-JP" sz="2400" b="1" kern="0" dirty="0" smtClean="0"/>
              <a:t>Monoclonal antibodies</a:t>
            </a:r>
          </a:p>
          <a:p>
            <a:pPr lvl="1" eaLnBrk="1" hangingPunct="1">
              <a:buClr>
                <a:srgbClr val="2894BC"/>
              </a:buClr>
              <a:buFont typeface="Wingdings" pitchFamily="2" charset="2"/>
              <a:buChar char="Ø"/>
            </a:pPr>
            <a:r>
              <a:rPr lang="en-US" altLang="ja-JP" sz="2400" b="1" kern="0" dirty="0" err="1" smtClean="0"/>
              <a:t>Biotherapeutics</a:t>
            </a:r>
            <a:r>
              <a:rPr lang="en-US" altLang="ja-JP" sz="2400" b="1" kern="0" dirty="0" smtClean="0"/>
              <a:t> (cytokines, receptor agonists)</a:t>
            </a:r>
          </a:p>
          <a:p>
            <a:pPr lvl="1" eaLnBrk="1" hangingPunct="1">
              <a:buClr>
                <a:srgbClr val="2894BC"/>
              </a:buClr>
              <a:buFont typeface="Wingdings" pitchFamily="2" charset="2"/>
              <a:buChar char="Ø"/>
            </a:pPr>
            <a:r>
              <a:rPr lang="en-US" altLang="ja-JP" sz="2400" b="1" kern="0" dirty="0" smtClean="0"/>
              <a:t>Cancer Vaccines (tumor cell vaccine, DNA vaccine)</a:t>
            </a:r>
          </a:p>
          <a:p>
            <a:pPr lvl="1" eaLnBrk="1" hangingPunct="1">
              <a:buClr>
                <a:srgbClr val="2894BC"/>
              </a:buClr>
              <a:buFont typeface="Wingdings" pitchFamily="2" charset="2"/>
              <a:buChar char="Ø"/>
            </a:pPr>
            <a:r>
              <a:rPr lang="en-US" altLang="ja-JP" sz="2400" b="1" kern="0" dirty="0" smtClean="0"/>
              <a:t> </a:t>
            </a:r>
            <a:r>
              <a:rPr lang="en-US" altLang="ja-JP" sz="2400" b="1" i="1" kern="0" dirty="0" smtClean="0">
                <a:solidFill>
                  <a:srgbClr val="FF0000"/>
                </a:solidFill>
              </a:rPr>
              <a:t>Oncolytic viruses</a:t>
            </a:r>
          </a:p>
          <a:p>
            <a:endParaRPr lang="en-US" sz="1400" dirty="0" smtClean="0"/>
          </a:p>
          <a:p>
            <a:pPr marL="457200" lvl="1" indent="0" eaLnBrk="1" hangingPunct="1">
              <a:buClr>
                <a:srgbClr val="2894BC"/>
              </a:buClr>
              <a:buNone/>
            </a:pPr>
            <a:endParaRPr lang="en-US" altLang="ja-JP" sz="2400" b="1" i="1" kern="0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rgbClr val="2894BC"/>
              </a:buClr>
              <a:buFont typeface="Wingdings" pitchFamily="2" charset="2"/>
              <a:buChar char="Ø"/>
            </a:pPr>
            <a:endParaRPr lang="en-US" altLang="ja-JP" sz="2400" b="1" kern="0" dirty="0" smtClean="0"/>
          </a:p>
          <a:p>
            <a:pPr eaLnBrk="1" hangingPunct="1">
              <a:buClr>
                <a:srgbClr val="2894BC"/>
              </a:buClr>
              <a:buFont typeface="Wingdings" pitchFamily="2" charset="2"/>
              <a:buNone/>
            </a:pPr>
            <a:r>
              <a:rPr lang="en-US" altLang="fr-FR" sz="2400" kern="0" dirty="0" smtClean="0"/>
              <a:t>	</a:t>
            </a:r>
          </a:p>
          <a:p>
            <a:pPr eaLnBrk="1" hangingPunct="1">
              <a:buClr>
                <a:srgbClr val="2894BC"/>
              </a:buClr>
              <a:buFont typeface="Wingdings" pitchFamily="2" charset="2"/>
              <a:buNone/>
            </a:pPr>
            <a:r>
              <a:rPr lang="en-US" altLang="fr-FR" sz="1600" kern="0" dirty="0" smtClean="0"/>
              <a:t>		</a:t>
            </a:r>
            <a:endParaRPr lang="en-US" altLang="fr-FR" sz="2400" kern="0" dirty="0" smtClean="0"/>
          </a:p>
          <a:p>
            <a:pPr lvl="1" eaLnBrk="1" hangingPunct="1">
              <a:buFontTx/>
              <a:buNone/>
            </a:pPr>
            <a:endParaRPr lang="en-US" altLang="fr-FR" sz="2400" kern="0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797" y="4106559"/>
            <a:ext cx="86788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An innovative therapeutic strategy to harness the replicative properties of viruses to specifically target and destroy tumor cells, while leaving normal tissues largely unaffected </a:t>
            </a:r>
          </a:p>
        </p:txBody>
      </p:sp>
    </p:spTree>
    <p:extLst>
      <p:ext uri="{BB962C8B-B14F-4D97-AF65-F5344CB8AC3E}">
        <p14:creationId xmlns:p14="http://schemas.microsoft.com/office/powerpoint/2010/main" val="27581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664335" y="1204921"/>
            <a:ext cx="7366000" cy="682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9959" y="64090"/>
            <a:ext cx="810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Oncolytic Viruses in Cancer Treatment</a:t>
            </a: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562589" cy="40386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Cancer cells have a dampened  innate immune response</a:t>
            </a:r>
          </a:p>
          <a:p>
            <a:r>
              <a:rPr lang="en-CA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They are more susceptible to pathogens</a:t>
            </a:r>
          </a:p>
          <a:p>
            <a:r>
              <a:rPr lang="en-CA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viruses to infect and kill cancer cells</a:t>
            </a:r>
          </a:p>
          <a:p>
            <a:pPr marL="45720" indent="0">
              <a:buNone/>
            </a:pPr>
            <a:endParaRPr lang="en-CA" sz="3200" dirty="0" smtClean="0"/>
          </a:p>
          <a:p>
            <a:pPr marL="4572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2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664335" y="1204921"/>
            <a:ext cx="7366000" cy="682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9959" y="64090"/>
            <a:ext cx="810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Oncolytic Viruses in Cancer Treatment</a:t>
            </a: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" y="2057400"/>
            <a:ext cx="6936288" cy="4038600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Cancer cells have a dampened  innate immune response</a:t>
            </a:r>
          </a:p>
          <a:p>
            <a:r>
              <a:rPr lang="en-CA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They are more susceptible to pathogens</a:t>
            </a:r>
          </a:p>
          <a:p>
            <a:r>
              <a:rPr lang="en-CA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viruses to infect and kill cancer cells</a:t>
            </a:r>
          </a:p>
          <a:p>
            <a:r>
              <a:rPr lang="en-CA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FDA approved TVEC virus to treat </a:t>
            </a:r>
            <a:r>
              <a:rPr lang="en-CA" sz="2800" dirty="0" smtClean="0">
                <a:latin typeface="Calibri" panose="020F0502020204030204" pitchFamily="34" charset="0"/>
              </a:rPr>
              <a:t>       </a:t>
            </a:r>
            <a:r>
              <a:rPr lang="en-CA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malignant melanoma</a:t>
            </a:r>
            <a:endParaRPr lang="en-CA" sz="2800" dirty="0" smtClean="0"/>
          </a:p>
          <a:p>
            <a:pPr marL="45720" indent="0">
              <a:buNone/>
            </a:pPr>
            <a:endParaRPr lang="en-CA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1000"/>
            <a:ext cx="3484488" cy="25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8"/>
          <p:cNvSpPr txBox="1">
            <a:spLocks noChangeArrowheads="1"/>
          </p:cNvSpPr>
          <p:nvPr/>
        </p:nvSpPr>
        <p:spPr bwMode="auto">
          <a:xfrm>
            <a:off x="2990665" y="543580"/>
            <a:ext cx="4720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3600" b="1" dirty="0">
                <a:latin typeface="Calibri" panose="020F0502020204030204" pitchFamily="34" charset="0"/>
              </a:rPr>
              <a:t>VSV as an </a:t>
            </a:r>
            <a:r>
              <a:rPr lang="en-CA" sz="3600" b="1" dirty="0" err="1">
                <a:latin typeface="Calibri" panose="020F0502020204030204" pitchFamily="34" charset="0"/>
              </a:rPr>
              <a:t>onolytic</a:t>
            </a:r>
            <a:r>
              <a:rPr lang="en-CA" sz="3600" b="1" dirty="0">
                <a:latin typeface="Calibri" panose="020F0502020204030204" pitchFamily="34" charset="0"/>
              </a:rPr>
              <a:t> virus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664335" y="1204921"/>
            <a:ext cx="7366000" cy="682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774" y="1699260"/>
            <a:ext cx="6324599" cy="5006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latin typeface="Calibri" panose="020F0502020204030204" pitchFamily="34" charset="0"/>
              </a:rPr>
              <a:t>Vesicular stomatitis virus (VSV) is a negative sense RNA virus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Non-pathogenic in humans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Has been used to treat different      types of cancer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In phase II clinical trials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Problem: A lot of cancer cells have a residual innate anti-viral response making them resistant to infection</a:t>
            </a:r>
          </a:p>
          <a:p>
            <a:endParaRPr lang="en-CA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96" y="2057400"/>
            <a:ext cx="3114233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6588" y="1697038"/>
            <a:ext cx="7870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i="1" dirty="0">
                <a:solidFill>
                  <a:srgbClr val="00B050"/>
                </a:solidFill>
                <a:ea typeface="ＭＳ Ｐゴシック" charset="0"/>
                <a:cs typeface="Times New Roman" charset="0"/>
              </a:rPr>
              <a:t>Tumor sensitivity to VSV can be increased by combining the virus with small molecules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" y="6409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CA" sz="3600" b="1" dirty="0"/>
              <a:t>Overcoming the barrier</a:t>
            </a:r>
            <a:endParaRPr lang="en-US" sz="3600" b="1" i="1" dirty="0">
              <a:solidFill>
                <a:srgbClr val="002060"/>
              </a:solidFill>
              <a:cs typeface="Times New Roman" charset="0"/>
            </a:endParaRPr>
          </a:p>
        </p:txBody>
      </p:sp>
      <p:pic>
        <p:nvPicPr>
          <p:cNvPr id="12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1" y="2895600"/>
            <a:ext cx="7467599" cy="3733800"/>
          </a:xfrm>
        </p:spPr>
        <p:txBody>
          <a:bodyPr/>
          <a:lstStyle/>
          <a:p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3429000"/>
            <a:ext cx="4044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Extracted from cruciferous vegetables: well tolerated, cheap.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In Phase II clinical trials as a chemotherapeutic drug</a:t>
            </a:r>
          </a:p>
        </p:txBody>
      </p:sp>
      <p:pic>
        <p:nvPicPr>
          <p:cNvPr id="15" name="Picture 4" descr="http://wildflowerfinder.org.uk/Flowers/C/Cabbage(Wild)/Sulforaph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3" y="3657600"/>
            <a:ext cx="3768017" cy="23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47800" y="914400"/>
            <a:ext cx="7558088" cy="1190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" name="Picture 9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24130" y="8419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49294" y="253425"/>
            <a:ext cx="7922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sz="3200">
                <a:latin typeface="Arial" panose="020B0604020202020204" pitchFamily="34" charset="0"/>
                <a:cs typeface="Arial" panose="020B0604020202020204" pitchFamily="34" charset="0"/>
              </a:rPr>
              <a:t>SFN activates autophagy and Nrf2</a:t>
            </a:r>
            <a:endParaRPr lang="en-US" sz="3000" b="1" i="1" dirty="0">
              <a:solidFill>
                <a:srgbClr val="002060"/>
              </a:solidFill>
              <a:latin typeface="Calibri" pitchFamily="16" charset="0"/>
              <a:ea typeface="+mj-ea"/>
              <a:cs typeface="+mj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1" y="1948070"/>
            <a:ext cx="9067800" cy="41479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C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Nrf2: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Anti-oxidant transcription factor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Mediates reactive oxygen species scavenging 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  during cell stress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C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Autophagy: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Clears protein aggregates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Removes damaged organelles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Calibri" panose="020F0502020204030204" pitchFamily="34" charset="0"/>
              </a:rPr>
              <a:t>Helps decrease cell stress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724400" y="1948070"/>
            <a:ext cx="1683030" cy="4147930"/>
          </a:xfrm>
          <a:prstGeom prst="rightBrace">
            <a:avLst>
              <a:gd name="adj1" fmla="val 8333"/>
              <a:gd name="adj2" fmla="val 50551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6096000" y="32004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accent1"/>
                </a:solidFill>
              </a:rPr>
              <a:t>Dampen the innate antiviral response to enhance VSV-mediated </a:t>
            </a:r>
            <a:r>
              <a:rPr lang="en-CA" sz="2400" b="1" dirty="0" err="1" smtClean="0">
                <a:solidFill>
                  <a:schemeClr val="accent1"/>
                </a:solidFill>
              </a:rPr>
              <a:t>oncolysis</a:t>
            </a:r>
            <a:r>
              <a:rPr lang="en-CA" sz="2400" b="1" dirty="0" smtClean="0">
                <a:solidFill>
                  <a:schemeClr val="accent1"/>
                </a:solidFill>
              </a:rPr>
              <a:t> in resistant cancer cells  </a:t>
            </a:r>
            <a:endParaRPr lang="en-CA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7604314" y="5162156"/>
            <a:ext cx="111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063674"/>
              </p:ext>
            </p:extLst>
          </p:nvPr>
        </p:nvGraphicFramePr>
        <p:xfrm>
          <a:off x="771769" y="4390670"/>
          <a:ext cx="2673199" cy="246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8" name="Chart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04043"/>
              </p:ext>
            </p:extLst>
          </p:nvPr>
        </p:nvGraphicFramePr>
        <p:xfrm>
          <a:off x="3429000" y="4318793"/>
          <a:ext cx="2514600" cy="179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9" name="TextBox 118"/>
          <p:cNvSpPr txBox="1"/>
          <p:nvPr/>
        </p:nvSpPr>
        <p:spPr>
          <a:xfrm rot="16200000">
            <a:off x="2681388" y="5219506"/>
            <a:ext cx="1796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Virus Titer ( 10</a:t>
            </a:r>
            <a:r>
              <a:rPr lang="en-US" sz="1100" b="1" baseline="30000" dirty="0" smtClean="0">
                <a:latin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PFU/mL)</a:t>
            </a:r>
            <a:endParaRPr 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370530" y="5967104"/>
            <a:ext cx="639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VSV</a:t>
            </a:r>
            <a:r>
              <a:rPr lang="el-GR" sz="1000" b="1" dirty="0" smtClean="0"/>
              <a:t>Δ</a:t>
            </a:r>
            <a:r>
              <a:rPr lang="en-US" sz="1000" b="1" dirty="0" smtClean="0"/>
              <a:t>51</a:t>
            </a:r>
            <a:endParaRPr lang="en-CA" sz="1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568427" y="6100187"/>
            <a:ext cx="445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SFN</a:t>
            </a:r>
            <a:endParaRPr lang="en-CA" sz="1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903144" y="5905548"/>
            <a:ext cx="6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4141834" y="5960665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378981" y="5960665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612517" y="5959597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51550" y="5960665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82803" y="5959597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17296" y="5950072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08346" y="6025753"/>
            <a:ext cx="6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4141834" y="6023987"/>
            <a:ext cx="6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391106" y="6093606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621328" y="6093748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5</a:t>
            </a:r>
            <a:endParaRPr lang="en-CA" sz="9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4834024" y="6093748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10</a:t>
            </a:r>
            <a:endParaRPr lang="en-CA" sz="9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5065841" y="6093748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15</a:t>
            </a:r>
            <a:endParaRPr lang="en-CA" sz="9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5309294" y="6103870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20</a:t>
            </a:r>
            <a:endParaRPr lang="en-CA" sz="9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702744" y="5987785"/>
            <a:ext cx="777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VSV</a:t>
            </a:r>
            <a:r>
              <a:rPr lang="el-GR" sz="1000" b="1" dirty="0" smtClean="0"/>
              <a:t>Δ</a:t>
            </a:r>
            <a:r>
              <a:rPr lang="en-US" sz="1000" b="1" dirty="0" smtClean="0"/>
              <a:t>51</a:t>
            </a:r>
            <a:endParaRPr lang="en-CA" sz="10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903443" y="6112401"/>
            <a:ext cx="445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SFN</a:t>
            </a:r>
            <a:endParaRPr lang="en-CA" sz="10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1257210" y="5917762"/>
            <a:ext cx="6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1505425" y="5972879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761622" y="5972879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995158" y="5971811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253241" y="5972879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515050" y="5971811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788365" y="5971811"/>
            <a:ext cx="61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252887" y="6037967"/>
            <a:ext cx="6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1495900" y="6036201"/>
            <a:ext cx="6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1773747" y="6105820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/>
              <a:t>1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003969" y="6105962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5</a:t>
            </a:r>
            <a:endParaRPr lang="en-CA" sz="9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2245240" y="6105962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10</a:t>
            </a:r>
            <a:endParaRPr lang="en-CA" sz="9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2498088" y="6105962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15</a:t>
            </a:r>
            <a:endParaRPr lang="en-CA" sz="9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2770315" y="6104894"/>
            <a:ext cx="617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20</a:t>
            </a:r>
            <a:endParaRPr lang="en-CA" sz="900" b="1" dirty="0"/>
          </a:p>
        </p:txBody>
      </p:sp>
      <p:pic>
        <p:nvPicPr>
          <p:cNvPr id="197" name="Picture 2" descr="E:\Results LDI\Western Blot\20150130 VSV P-STAT1 Actine\VSV-Actine 12_08_201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8"/>
          <a:stretch>
            <a:fillRect/>
          </a:stretch>
        </p:blipFill>
        <p:spPr bwMode="auto">
          <a:xfrm>
            <a:off x="6413637" y="4823619"/>
            <a:ext cx="1637381" cy="600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E:\Results LDI\Western Blot\20150130 VSV P-STAT1 Actine\VSV-Actine 12_08_2014 - Copy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35" y="5520431"/>
            <a:ext cx="1637638" cy="288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198"/>
          <p:cNvSpPr txBox="1"/>
          <p:nvPr/>
        </p:nvSpPr>
        <p:spPr>
          <a:xfrm>
            <a:off x="7704509" y="5503795"/>
            <a:ext cx="111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Actin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727630" y="5007087"/>
            <a:ext cx="111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VSV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882418" y="4464933"/>
            <a:ext cx="625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VSV</a:t>
            </a:r>
            <a:r>
              <a:rPr lang="el-GR" sz="1000" b="1" dirty="0" smtClean="0"/>
              <a:t>Δ</a:t>
            </a:r>
            <a:r>
              <a:rPr lang="en-US" sz="1000" b="1" dirty="0" smtClean="0"/>
              <a:t>51</a:t>
            </a:r>
            <a:endParaRPr lang="en-CA" sz="1000" b="1" dirty="0"/>
          </a:p>
        </p:txBody>
      </p:sp>
      <p:sp>
        <p:nvSpPr>
          <p:cNvPr id="202" name="TextBox 201"/>
          <p:cNvSpPr txBox="1"/>
          <p:nvPr/>
        </p:nvSpPr>
        <p:spPr>
          <a:xfrm>
            <a:off x="6117765" y="4628912"/>
            <a:ext cx="424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/>
              <a:t>SFN</a:t>
            </a:r>
            <a:endParaRPr lang="en-CA" sz="1000" b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6408382" y="4376858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6656195" y="4422382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859098" y="4415900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7075578" y="4417592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7302659" y="4412857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7540784" y="4411975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750334" y="4414194"/>
            <a:ext cx="58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+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406378" y="4550308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6656195" y="4550343"/>
            <a:ext cx="5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-</a:t>
            </a:r>
            <a:endParaRPr lang="en-CA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6870081" y="4623477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/>
              <a:t>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7087875" y="4619686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5</a:t>
            </a:r>
            <a:endParaRPr lang="en-CA" sz="900" b="1" dirty="0"/>
          </a:p>
        </p:txBody>
      </p:sp>
      <p:sp>
        <p:nvSpPr>
          <p:cNvPr id="214" name="TextBox 213"/>
          <p:cNvSpPr txBox="1"/>
          <p:nvPr/>
        </p:nvSpPr>
        <p:spPr>
          <a:xfrm>
            <a:off x="7287085" y="4621409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10</a:t>
            </a:r>
            <a:endParaRPr lang="en-CA" sz="9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7538671" y="4621409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15</a:t>
            </a:r>
            <a:endParaRPr lang="en-CA" sz="900" b="1" dirty="0"/>
          </a:p>
        </p:txBody>
      </p:sp>
      <p:sp>
        <p:nvSpPr>
          <p:cNvPr id="216" name="TextBox 215"/>
          <p:cNvSpPr txBox="1"/>
          <p:nvPr/>
        </p:nvSpPr>
        <p:spPr>
          <a:xfrm>
            <a:off x="7738838" y="4620527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20</a:t>
            </a:r>
            <a:endParaRPr lang="en-CA" sz="9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6400026" y="5826956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1</a:t>
            </a:r>
            <a:endParaRPr lang="en-CA" sz="900" b="1" dirty="0"/>
          </a:p>
        </p:txBody>
      </p:sp>
      <p:sp>
        <p:nvSpPr>
          <p:cNvPr id="221" name="TextBox 220"/>
          <p:cNvSpPr txBox="1"/>
          <p:nvPr/>
        </p:nvSpPr>
        <p:spPr>
          <a:xfrm>
            <a:off x="6626384" y="5827112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2</a:t>
            </a:r>
            <a:endParaRPr lang="en-CA" sz="900" b="1" dirty="0"/>
          </a:p>
        </p:txBody>
      </p:sp>
      <p:sp>
        <p:nvSpPr>
          <p:cNvPr id="222" name="TextBox 221"/>
          <p:cNvSpPr txBox="1"/>
          <p:nvPr/>
        </p:nvSpPr>
        <p:spPr>
          <a:xfrm>
            <a:off x="6845459" y="5827112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3</a:t>
            </a:r>
            <a:endParaRPr lang="en-CA" sz="9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7083584" y="5827112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4</a:t>
            </a:r>
            <a:endParaRPr lang="en-CA" sz="900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7321709" y="5824880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5</a:t>
            </a:r>
            <a:endParaRPr lang="en-CA" sz="9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7559834" y="5827112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6</a:t>
            </a:r>
            <a:endParaRPr lang="en-CA" sz="900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7778909" y="5827112"/>
            <a:ext cx="588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7</a:t>
            </a:r>
            <a:endParaRPr lang="en-CA" sz="900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7585267" y="4891218"/>
            <a:ext cx="111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582412" y="4767393"/>
            <a:ext cx="111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</a:t>
            </a:r>
            <a:endParaRPr lang="en-US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1" name="Picture 2" descr="http://publications.mcgill.ca/medenews/files/2012/09/Picture-3-300x25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0"/>
          <a:stretch/>
        </p:blipFill>
        <p:spPr bwMode="auto">
          <a:xfrm>
            <a:off x="39370" y="141348"/>
            <a:ext cx="1760855" cy="10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AutoShape 3"/>
          <p:cNvSpPr>
            <a:spLocks noChangeArrowheads="1"/>
          </p:cNvSpPr>
          <p:nvPr/>
        </p:nvSpPr>
        <p:spPr bwMode="auto">
          <a:xfrm>
            <a:off x="1657891" y="1266817"/>
            <a:ext cx="7366000" cy="68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ACDC"/>
              </a:gs>
              <a:gs pos="100000">
                <a:srgbClr val="CADB2B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1523999" y="98594"/>
            <a:ext cx="77285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+mn-lt"/>
                <a:cs typeface="Times New Roman" charset="0"/>
              </a:rPr>
              <a:t>SFN Treatment Increases VSV Replication in Refractory Prostate Cancer PC-3 Cells</a:t>
            </a:r>
            <a:endParaRPr lang="en-US" sz="3200" b="1" i="1" dirty="0">
              <a:solidFill>
                <a:srgbClr val="002060"/>
              </a:solidFill>
              <a:latin typeface="+mn-lt"/>
              <a:cs typeface="Times New Roman" charset="0"/>
            </a:endParaRPr>
          </a:p>
        </p:txBody>
      </p:sp>
      <p:grpSp>
        <p:nvGrpSpPr>
          <p:cNvPr id="217" name="Group 216"/>
          <p:cNvGrpSpPr/>
          <p:nvPr/>
        </p:nvGrpSpPr>
        <p:grpSpPr>
          <a:xfrm>
            <a:off x="1918245" y="1460081"/>
            <a:ext cx="6486653" cy="2590800"/>
            <a:chOff x="1447799" y="49695"/>
            <a:chExt cx="5170604" cy="2551594"/>
          </a:xfrm>
        </p:grpSpPr>
        <p:sp>
          <p:nvSpPr>
            <p:cNvPr id="218" name="TextBox 217"/>
            <p:cNvSpPr txBox="1"/>
            <p:nvPr/>
          </p:nvSpPr>
          <p:spPr>
            <a:xfrm>
              <a:off x="2955744" y="249532"/>
              <a:ext cx="3662659" cy="242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                      5                               10	                             20</a:t>
              </a:r>
              <a:endParaRPr lang="en-US" sz="1000" b="1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517775" y="685800"/>
              <a:ext cx="581652" cy="26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24h</a:t>
              </a:r>
              <a:endParaRPr lang="en-US" sz="1000" b="1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710133" y="267496"/>
              <a:ext cx="4010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NT</a:t>
              </a:r>
              <a:endParaRPr lang="en-US" sz="1000" b="1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284462" y="258531"/>
              <a:ext cx="820897" cy="26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VSV</a:t>
              </a:r>
              <a:r>
                <a:rPr lang="el-GR" sz="1000" b="1" dirty="0" smtClean="0"/>
                <a:t>Δ</a:t>
              </a:r>
              <a:r>
                <a:rPr lang="en-US" sz="1000" b="1" dirty="0" smtClean="0"/>
                <a:t>51</a:t>
              </a:r>
              <a:endParaRPr lang="en-US" sz="1000" b="1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730832" y="49695"/>
              <a:ext cx="13745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SFN (</a:t>
              </a:r>
              <a:r>
                <a:rPr lang="el-GR" sz="1000" b="1" dirty="0" smtClean="0"/>
                <a:t>μ</a:t>
              </a:r>
              <a:r>
                <a:rPr lang="en-US" sz="1000" b="1" dirty="0" smtClean="0"/>
                <a:t>M)</a:t>
              </a:r>
              <a:endParaRPr lang="en-US" sz="1000" b="1" dirty="0"/>
            </a:p>
          </p:txBody>
        </p:sp>
        <p:grpSp>
          <p:nvGrpSpPr>
            <p:cNvPr id="236" name="Group 266"/>
            <p:cNvGrpSpPr/>
            <p:nvPr/>
          </p:nvGrpSpPr>
          <p:grpSpPr>
            <a:xfrm>
              <a:off x="1447799" y="467682"/>
              <a:ext cx="4114798" cy="2133607"/>
              <a:chOff x="1524000" y="691779"/>
              <a:chExt cx="3703319" cy="2584821"/>
            </a:xfrm>
          </p:grpSpPr>
          <p:pic>
            <p:nvPicPr>
              <p:cNvPr id="240" name="Picture 4" descr="U:\Cindy\130916 SFN VSV PC3 24h\24 hours Individual Panels\CC_R3D_01fitc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4732" y="691779"/>
                <a:ext cx="738674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5" descr="U:\Cindy\130916 SFN VSV PC3 24h\24 hours Individual Panels\VSV_R3D_01fitc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2617" y="691779"/>
                <a:ext cx="738674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13" descr="U:\Cindy\130916 SFN VSV PC3 24h\24 hours Individual Panels\VSVandSFN5_R3D_02fitc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1295" y="691781"/>
                <a:ext cx="738674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16" descr="U:\Cindy\130916 SFN VSV PC3 24h\24 hours Individual Panels\VSVandSFN10_R3D_04fitc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9969" y="691781"/>
                <a:ext cx="738674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19" descr="U:\Cindy\130916 SFN VSV PC3 24h\24 hours Individual Panels\VSVandSFN20_R3D_01fitc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8645" y="691781"/>
                <a:ext cx="738674" cy="833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5" descr="U:\Cindy\130917 SFN VSV PC3 48h\VSV_R3D_01fitc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6329" y="1571213"/>
                <a:ext cx="736973" cy="833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31" descr="U:\Cindy\130917 SFN VSV PC3 48h\VSVandSFN5_R3D_02fitc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9739" y="1571213"/>
                <a:ext cx="736973" cy="833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34" descr="U:\Cindy\130917 SFN VSV PC3 48h\VSVandSFN10_R3D_04fitc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713" y="1571214"/>
                <a:ext cx="736973" cy="833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37" descr="U:\Cindy\130917 SFN VSV PC3 48h\VSVandSFN20_R3D_01fitc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0998" y="1571214"/>
                <a:ext cx="736973" cy="833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38" descr="U:\Cindy\130917 SFN VSV PC3 48h\CC_R3D_01fitc_01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353" y="1571213"/>
                <a:ext cx="736973" cy="833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49" descr="U:\Cindy\130918 SFN VSV PC3 72h\CC_R3D_06fitc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2440788"/>
                <a:ext cx="741809" cy="835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50" descr="U:\Cindy\130918 SFN VSV PC3 72h\VSV_R3D_12fitc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0081" y="2440788"/>
                <a:ext cx="741809" cy="835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51" descr="U:\Cindy\130918 SFN VSV PC3 72h\VSVandSFN5_R3D_03fitc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1891" y="2440788"/>
                <a:ext cx="741809" cy="835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52" descr="U:\Cindy\130918 SFN VSV PC3 72h\VSVandSFN10_R3D_12fitc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700" y="2440788"/>
                <a:ext cx="741809" cy="835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53" descr="U:\Cindy\130918 SFN VSV PC3 72h\VSVandSFN20_R3D_07fitc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509" y="2436624"/>
                <a:ext cx="741809" cy="835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7" name="TextBox 236"/>
            <p:cNvSpPr txBox="1"/>
            <p:nvPr/>
          </p:nvSpPr>
          <p:spPr>
            <a:xfrm>
              <a:off x="5534879" y="1389530"/>
              <a:ext cx="564548" cy="26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48h</a:t>
              </a:r>
              <a:endParaRPr lang="en-US" sz="1000" b="1" dirty="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543845" y="2074050"/>
              <a:ext cx="555582" cy="266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72h</a:t>
              </a:r>
              <a:endParaRPr lang="en-US" sz="1000" b="1" dirty="0"/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3133165" y="277905"/>
              <a:ext cx="2438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1225</Words>
  <Application>Microsoft Macintosh PowerPoint</Application>
  <PresentationFormat>On-screen Show (4:3)</PresentationFormat>
  <Paragraphs>537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Olagnier</dc:creator>
  <cp:lastModifiedBy>rongtuan Lin</cp:lastModifiedBy>
  <cp:revision>210</cp:revision>
  <dcterms:created xsi:type="dcterms:W3CDTF">2006-08-16T00:00:00Z</dcterms:created>
  <dcterms:modified xsi:type="dcterms:W3CDTF">2016-07-17T19:36:25Z</dcterms:modified>
</cp:coreProperties>
</file>