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30"/>
  </p:notesMasterIdLst>
  <p:sldIdLst>
    <p:sldId id="287" r:id="rId5"/>
    <p:sldId id="257" r:id="rId6"/>
    <p:sldId id="258" r:id="rId7"/>
    <p:sldId id="259" r:id="rId8"/>
    <p:sldId id="283" r:id="rId9"/>
    <p:sldId id="261" r:id="rId10"/>
    <p:sldId id="284" r:id="rId11"/>
    <p:sldId id="262" r:id="rId12"/>
    <p:sldId id="285" r:id="rId13"/>
    <p:sldId id="263" r:id="rId14"/>
    <p:sldId id="264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81" r:id="rId26"/>
    <p:sldId id="282" r:id="rId27"/>
    <p:sldId id="279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2190-CF0B-461C-BC41-C932EB3EABAB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260DA-EE5C-42BE-BF1C-8FD84FD31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0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AE43E-40CB-4A00-9A0B-DCF740A8F10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0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B1D48D2-68C4-4431-97F5-6206FDC4230E}" type="slidenum">
              <a:rPr lang="en-US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0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D0274B-CB28-4095-816E-0AD5BD74E368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C9E47B-BA2F-4DA9-84B3-862BA716CCD1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52BCF7-817C-4D5F-BF16-1EBA2A32B890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86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51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2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6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34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2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5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45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482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9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015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867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805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940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72C4-4207-482E-854C-343F01FE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46676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05E2-60D9-4708-A41A-52163AAF7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25944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2D8F-DD13-4A70-A5E7-A412E384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12789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FA9A-BAAE-4A02-8531-E4DEAD308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6134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10016-7DA1-4A1C-ABC7-C0A96BC3E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5804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F452-E98A-4D07-8E50-8EC976A7A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17342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4E70-64E5-4F21-B495-B25EF879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6145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969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725B-3FC4-453B-ACE6-8A4D180B8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8762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9638-AD7F-4524-AE77-926A533C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7123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6316-2DBD-4160-8520-F18F85DD1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60623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6738" y="0"/>
            <a:ext cx="22272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53097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93E90-8615-40A4-B898-6DED5592F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1374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335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25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6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53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12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92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6501-11CE-4BA1-99D7-CBC4329B07D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0073-F5C8-4F28-BBAF-5FFA82E13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1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6501-11CE-4BA1-99D7-CBC4329B07D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10/4/2014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0073-F5C8-4F28-BBAF-5FFA82E1389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65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flipV="1">
            <a:off x="76200" y="6707188"/>
            <a:ext cx="8520113" cy="74612"/>
          </a:xfrm>
          <a:prstGeom prst="rect">
            <a:avLst/>
          </a:prstGeom>
          <a:gradFill rotWithShape="0">
            <a:gsLst>
              <a:gs pos="0">
                <a:srgbClr val="083450"/>
              </a:gs>
              <a:gs pos="100000">
                <a:srgbClr val="A2A8A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600" i="1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284913" y="1176338"/>
            <a:ext cx="2540000" cy="274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i="1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539163" y="646747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DED22-4EFE-4E2B-9FE3-07DF2C1452AB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962025"/>
          </a:xfrm>
          <a:prstGeom prst="rect">
            <a:avLst/>
          </a:prstGeom>
          <a:solidFill>
            <a:srgbClr val="0834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600" i="1" smtClean="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-92075" y="0"/>
            <a:ext cx="1533525" cy="904875"/>
            <a:chOff x="-58" y="0"/>
            <a:chExt cx="966" cy="570"/>
          </a:xfrm>
        </p:grpSpPr>
        <p:sp>
          <p:nvSpPr>
            <p:cNvPr id="13324" name="Freeform 8"/>
            <p:cNvSpPr>
              <a:spLocks/>
            </p:cNvSpPr>
            <p:nvPr/>
          </p:nvSpPr>
          <p:spPr bwMode="auto">
            <a:xfrm>
              <a:off x="-58" y="0"/>
              <a:ext cx="954" cy="570"/>
            </a:xfrm>
            <a:custGeom>
              <a:avLst/>
              <a:gdLst>
                <a:gd name="T0" fmla="*/ 33480 w 159"/>
                <a:gd name="T1" fmla="*/ 2592 h 95"/>
                <a:gd name="T2" fmla="*/ 31320 w 159"/>
                <a:gd name="T3" fmla="*/ 432 h 95"/>
                <a:gd name="T4" fmla="*/ 7776 w 159"/>
                <a:gd name="T5" fmla="*/ 4968 h 95"/>
                <a:gd name="T6" fmla="*/ 5832 w 159"/>
                <a:gd name="T7" fmla="*/ 15552 h 95"/>
                <a:gd name="T8" fmla="*/ 13176 w 159"/>
                <a:gd name="T9" fmla="*/ 17712 h 95"/>
                <a:gd name="T10" fmla="*/ 15984 w 159"/>
                <a:gd name="T11" fmla="*/ 20304 h 95"/>
                <a:gd name="T12" fmla="*/ 19224 w 159"/>
                <a:gd name="T13" fmla="*/ 20520 h 95"/>
                <a:gd name="T14" fmla="*/ 18360 w 159"/>
                <a:gd name="T15" fmla="*/ 16632 h 95"/>
                <a:gd name="T16" fmla="*/ 11880 w 159"/>
                <a:gd name="T17" fmla="*/ 15336 h 95"/>
                <a:gd name="T18" fmla="*/ 8424 w 159"/>
                <a:gd name="T19" fmla="*/ 8424 h 95"/>
                <a:gd name="T20" fmla="*/ 33480 w 159"/>
                <a:gd name="T21" fmla="*/ 2592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9" h="95">
                  <a:moveTo>
                    <a:pt x="155" y="12"/>
                  </a:moveTo>
                  <a:cubicBezTo>
                    <a:pt x="159" y="13"/>
                    <a:pt x="149" y="3"/>
                    <a:pt x="145" y="2"/>
                  </a:cubicBezTo>
                  <a:cubicBezTo>
                    <a:pt x="109" y="0"/>
                    <a:pt x="66" y="3"/>
                    <a:pt x="36" y="23"/>
                  </a:cubicBezTo>
                  <a:cubicBezTo>
                    <a:pt x="0" y="47"/>
                    <a:pt x="10" y="64"/>
                    <a:pt x="27" y="72"/>
                  </a:cubicBezTo>
                  <a:cubicBezTo>
                    <a:pt x="38" y="77"/>
                    <a:pt x="50" y="79"/>
                    <a:pt x="61" y="82"/>
                  </a:cubicBezTo>
                  <a:cubicBezTo>
                    <a:pt x="72" y="84"/>
                    <a:pt x="78" y="88"/>
                    <a:pt x="74" y="94"/>
                  </a:cubicBezTo>
                  <a:cubicBezTo>
                    <a:pt x="79" y="95"/>
                    <a:pt x="84" y="95"/>
                    <a:pt x="89" y="95"/>
                  </a:cubicBezTo>
                  <a:cubicBezTo>
                    <a:pt x="95" y="88"/>
                    <a:pt x="99" y="81"/>
                    <a:pt x="85" y="77"/>
                  </a:cubicBezTo>
                  <a:cubicBezTo>
                    <a:pt x="76" y="74"/>
                    <a:pt x="64" y="70"/>
                    <a:pt x="55" y="71"/>
                  </a:cubicBezTo>
                  <a:cubicBezTo>
                    <a:pt x="31" y="74"/>
                    <a:pt x="30" y="53"/>
                    <a:pt x="39" y="39"/>
                  </a:cubicBezTo>
                  <a:cubicBezTo>
                    <a:pt x="56" y="14"/>
                    <a:pt x="132" y="10"/>
                    <a:pt x="155" y="12"/>
                  </a:cubicBezTo>
                </a:path>
              </a:pathLst>
            </a:custGeom>
            <a:gradFill rotWithShape="0">
              <a:gsLst>
                <a:gs pos="0">
                  <a:srgbClr val="1D5273"/>
                </a:gs>
                <a:gs pos="100000">
                  <a:srgbClr val="08345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3325" name="Freeform 9"/>
            <p:cNvSpPr>
              <a:spLocks/>
            </p:cNvSpPr>
            <p:nvPr/>
          </p:nvSpPr>
          <p:spPr bwMode="auto">
            <a:xfrm>
              <a:off x="230" y="96"/>
              <a:ext cx="678" cy="468"/>
            </a:xfrm>
            <a:custGeom>
              <a:avLst/>
              <a:gdLst>
                <a:gd name="T0" fmla="*/ 23328 w 113"/>
                <a:gd name="T1" fmla="*/ 648 h 78"/>
                <a:gd name="T2" fmla="*/ 2808 w 113"/>
                <a:gd name="T3" fmla="*/ 4752 h 78"/>
                <a:gd name="T4" fmla="*/ 1512 w 113"/>
                <a:gd name="T5" fmla="*/ 9504 h 78"/>
                <a:gd name="T6" fmla="*/ 12312 w 113"/>
                <a:gd name="T7" fmla="*/ 13608 h 78"/>
                <a:gd name="T8" fmla="*/ 11664 w 113"/>
                <a:gd name="T9" fmla="*/ 16848 h 78"/>
                <a:gd name="T10" fmla="*/ 14904 w 113"/>
                <a:gd name="T11" fmla="*/ 16848 h 78"/>
                <a:gd name="T12" fmla="*/ 16632 w 113"/>
                <a:gd name="T13" fmla="*/ 15552 h 78"/>
                <a:gd name="T14" fmla="*/ 15984 w 113"/>
                <a:gd name="T15" fmla="*/ 12528 h 78"/>
                <a:gd name="T16" fmla="*/ 12960 w 113"/>
                <a:gd name="T17" fmla="*/ 10800 h 78"/>
                <a:gd name="T18" fmla="*/ 8424 w 113"/>
                <a:gd name="T19" fmla="*/ 9504 h 78"/>
                <a:gd name="T20" fmla="*/ 5616 w 113"/>
                <a:gd name="T21" fmla="*/ 8424 h 78"/>
                <a:gd name="T22" fmla="*/ 10152 w 113"/>
                <a:gd name="T23" fmla="*/ 3672 h 78"/>
                <a:gd name="T24" fmla="*/ 23760 w 113"/>
                <a:gd name="T25" fmla="*/ 2808 h 78"/>
                <a:gd name="T26" fmla="*/ 23328 w 113"/>
                <a:gd name="T27" fmla="*/ 648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3" h="78">
                  <a:moveTo>
                    <a:pt x="108" y="3"/>
                  </a:moveTo>
                  <a:cubicBezTo>
                    <a:pt x="87" y="0"/>
                    <a:pt x="31" y="5"/>
                    <a:pt x="13" y="22"/>
                  </a:cubicBezTo>
                  <a:cubicBezTo>
                    <a:pt x="4" y="31"/>
                    <a:pt x="0" y="39"/>
                    <a:pt x="7" y="44"/>
                  </a:cubicBezTo>
                  <a:cubicBezTo>
                    <a:pt x="18" y="52"/>
                    <a:pt x="43" y="56"/>
                    <a:pt x="57" y="63"/>
                  </a:cubicBezTo>
                  <a:cubicBezTo>
                    <a:pt x="63" y="68"/>
                    <a:pt x="62" y="74"/>
                    <a:pt x="54" y="78"/>
                  </a:cubicBezTo>
                  <a:cubicBezTo>
                    <a:pt x="59" y="78"/>
                    <a:pt x="64" y="78"/>
                    <a:pt x="69" y="78"/>
                  </a:cubicBezTo>
                  <a:cubicBezTo>
                    <a:pt x="73" y="78"/>
                    <a:pt x="75" y="75"/>
                    <a:pt x="77" y="72"/>
                  </a:cubicBezTo>
                  <a:cubicBezTo>
                    <a:pt x="78" y="68"/>
                    <a:pt x="78" y="63"/>
                    <a:pt x="74" y="58"/>
                  </a:cubicBezTo>
                  <a:cubicBezTo>
                    <a:pt x="70" y="54"/>
                    <a:pt x="65" y="52"/>
                    <a:pt x="60" y="50"/>
                  </a:cubicBezTo>
                  <a:cubicBezTo>
                    <a:pt x="53" y="48"/>
                    <a:pt x="46" y="46"/>
                    <a:pt x="39" y="44"/>
                  </a:cubicBezTo>
                  <a:cubicBezTo>
                    <a:pt x="35" y="42"/>
                    <a:pt x="29" y="42"/>
                    <a:pt x="26" y="39"/>
                  </a:cubicBezTo>
                  <a:cubicBezTo>
                    <a:pt x="16" y="26"/>
                    <a:pt x="36" y="19"/>
                    <a:pt x="47" y="17"/>
                  </a:cubicBezTo>
                  <a:cubicBezTo>
                    <a:pt x="68" y="14"/>
                    <a:pt x="90" y="13"/>
                    <a:pt x="110" y="13"/>
                  </a:cubicBezTo>
                  <a:cubicBezTo>
                    <a:pt x="113" y="13"/>
                    <a:pt x="112" y="4"/>
                    <a:pt x="108" y="3"/>
                  </a:cubicBezTo>
                </a:path>
              </a:pathLst>
            </a:custGeom>
            <a:gradFill rotWithShape="0">
              <a:gsLst>
                <a:gs pos="0">
                  <a:srgbClr val="1D5273"/>
                </a:gs>
                <a:gs pos="100000">
                  <a:srgbClr val="08345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3326" name="Freeform 10"/>
            <p:cNvSpPr>
              <a:spLocks/>
            </p:cNvSpPr>
            <p:nvPr/>
          </p:nvSpPr>
          <p:spPr bwMode="auto">
            <a:xfrm>
              <a:off x="482" y="222"/>
              <a:ext cx="390" cy="162"/>
            </a:xfrm>
            <a:custGeom>
              <a:avLst/>
              <a:gdLst>
                <a:gd name="T0" fmla="*/ 14040 w 65"/>
                <a:gd name="T1" fmla="*/ 0 h 27"/>
                <a:gd name="T2" fmla="*/ 12528 w 65"/>
                <a:gd name="T3" fmla="*/ 1728 h 27"/>
                <a:gd name="T4" fmla="*/ 3456 w 65"/>
                <a:gd name="T5" fmla="*/ 2160 h 27"/>
                <a:gd name="T6" fmla="*/ 1728 w 65"/>
                <a:gd name="T7" fmla="*/ 5832 h 27"/>
                <a:gd name="T8" fmla="*/ 216 w 65"/>
                <a:gd name="T9" fmla="*/ 5400 h 27"/>
                <a:gd name="T10" fmla="*/ 1080 w 65"/>
                <a:gd name="T11" fmla="*/ 1296 h 27"/>
                <a:gd name="T12" fmla="*/ 3888 w 65"/>
                <a:gd name="T13" fmla="*/ 0 h 27"/>
                <a:gd name="T14" fmla="*/ 14040 w 65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27">
                  <a:moveTo>
                    <a:pt x="65" y="0"/>
                  </a:moveTo>
                  <a:cubicBezTo>
                    <a:pt x="64" y="3"/>
                    <a:pt x="61" y="6"/>
                    <a:pt x="58" y="8"/>
                  </a:cubicBezTo>
                  <a:cubicBezTo>
                    <a:pt x="44" y="9"/>
                    <a:pt x="30" y="7"/>
                    <a:pt x="16" y="10"/>
                  </a:cubicBezTo>
                  <a:cubicBezTo>
                    <a:pt x="10" y="11"/>
                    <a:pt x="8" y="19"/>
                    <a:pt x="8" y="27"/>
                  </a:cubicBezTo>
                  <a:cubicBezTo>
                    <a:pt x="6" y="26"/>
                    <a:pt x="3" y="25"/>
                    <a:pt x="1" y="25"/>
                  </a:cubicBezTo>
                  <a:cubicBezTo>
                    <a:pt x="0" y="17"/>
                    <a:pt x="1" y="10"/>
                    <a:pt x="5" y="6"/>
                  </a:cubicBezTo>
                  <a:cubicBezTo>
                    <a:pt x="9" y="2"/>
                    <a:pt x="14" y="1"/>
                    <a:pt x="18" y="0"/>
                  </a:cubicBezTo>
                  <a:cubicBezTo>
                    <a:pt x="33" y="0"/>
                    <a:pt x="49" y="0"/>
                    <a:pt x="65" y="0"/>
                  </a:cubicBezTo>
                </a:path>
              </a:pathLst>
            </a:custGeom>
            <a:gradFill rotWithShape="0">
              <a:gsLst>
                <a:gs pos="0">
                  <a:srgbClr val="1D5273"/>
                </a:gs>
                <a:gs pos="100000">
                  <a:srgbClr val="08345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0"/>
            <a:ext cx="89106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3321" name="Picture 12" descr="Graphic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913" y="6221413"/>
            <a:ext cx="925512" cy="550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76200">
            <a:solidFill>
              <a:srgbClr val="0044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3275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60350" y="64897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C5128-89CC-452E-9F7C-87707F18DA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0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400050" indent="-400050" algn="l" rtl="0" eaLnBrk="0" fontAlgn="base" hangingPunct="0">
        <a:lnSpc>
          <a:spcPct val="105000"/>
        </a:lnSpc>
        <a:spcBef>
          <a:spcPct val="75000"/>
        </a:spcBef>
        <a:spcAft>
          <a:spcPct val="0"/>
        </a:spcAft>
        <a:buClr>
          <a:srgbClr val="A50021"/>
        </a:buClr>
        <a:buFont typeface="Wingdings 2" pitchFamily="18" charset="2"/>
        <a:buChar char="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lnSpc>
          <a:spcPct val="105000"/>
        </a:lnSpc>
        <a:spcBef>
          <a:spcPct val="75000"/>
        </a:spcBef>
        <a:spcAft>
          <a:spcPct val="0"/>
        </a:spcAft>
        <a:buClr>
          <a:srgbClr val="004488"/>
        </a:buClr>
        <a:buSzPct val="85000"/>
        <a:buFont typeface="Wingdings" pitchFamily="2" charset="2"/>
        <a:buChar char="Ø"/>
        <a:defRPr>
          <a:solidFill>
            <a:srgbClr val="000000"/>
          </a:solidFill>
          <a:latin typeface="+mn-lt"/>
        </a:defRPr>
      </a:lvl2pPr>
      <a:lvl3pPr marL="1200150" indent="-285750" algn="l" rtl="0" eaLnBrk="0" fontAlgn="base" hangingPunct="0">
        <a:lnSpc>
          <a:spcPct val="105000"/>
        </a:lnSpc>
        <a:spcBef>
          <a:spcPct val="75000"/>
        </a:spcBef>
        <a:spcAft>
          <a:spcPct val="0"/>
        </a:spcAft>
        <a:buClr>
          <a:srgbClr val="0000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</a:defRPr>
      </a:lvl3pPr>
      <a:lvl4pPr marL="1485900" indent="-171450" algn="l" rtl="0" eaLnBrk="0" fontAlgn="base" hangingPunct="0">
        <a:lnSpc>
          <a:spcPct val="105000"/>
        </a:lnSpc>
        <a:spcBef>
          <a:spcPct val="75000"/>
        </a:spcBef>
        <a:spcAft>
          <a:spcPct val="0"/>
        </a:spcAft>
        <a:buClr>
          <a:srgbClr val="004488"/>
        </a:buClr>
        <a:buChar char="•"/>
        <a:defRPr sz="1400">
          <a:solidFill>
            <a:srgbClr val="000000"/>
          </a:solidFill>
          <a:latin typeface="+mn-lt"/>
        </a:defRPr>
      </a:lvl4pPr>
      <a:lvl5pPr marL="1771650" indent="-171450" algn="l" rtl="0" eaLnBrk="0" fontAlgn="base" hangingPunct="0">
        <a:lnSpc>
          <a:spcPct val="105000"/>
        </a:lnSpc>
        <a:spcBef>
          <a:spcPct val="75000"/>
        </a:spcBef>
        <a:spcAft>
          <a:spcPct val="0"/>
        </a:spcAft>
        <a:buClr>
          <a:srgbClr val="004488"/>
        </a:buClr>
        <a:buFont typeface="Wingdings" pitchFamily="2" charset="2"/>
        <a:buChar char="ü"/>
        <a:defRPr sz="1400">
          <a:solidFill>
            <a:srgbClr val="000000"/>
          </a:solidFill>
          <a:latin typeface="+mn-lt"/>
        </a:defRPr>
      </a:lvl5pPr>
      <a:lvl6pPr marL="2228850" indent="-171450" algn="l" rtl="0" fontAlgn="base">
        <a:lnSpc>
          <a:spcPct val="105000"/>
        </a:lnSpc>
        <a:spcBef>
          <a:spcPct val="75000"/>
        </a:spcBef>
        <a:spcAft>
          <a:spcPct val="0"/>
        </a:spcAft>
        <a:buClr>
          <a:srgbClr val="004488"/>
        </a:buClr>
        <a:buFont typeface="Wingdings" pitchFamily="2" charset="2"/>
        <a:buChar char="ü"/>
        <a:defRPr sz="1400">
          <a:solidFill>
            <a:srgbClr val="000000"/>
          </a:solidFill>
          <a:latin typeface="+mn-lt"/>
        </a:defRPr>
      </a:lvl6pPr>
      <a:lvl7pPr marL="2686050" indent="-171450" algn="l" rtl="0" fontAlgn="base">
        <a:lnSpc>
          <a:spcPct val="105000"/>
        </a:lnSpc>
        <a:spcBef>
          <a:spcPct val="75000"/>
        </a:spcBef>
        <a:spcAft>
          <a:spcPct val="0"/>
        </a:spcAft>
        <a:buClr>
          <a:srgbClr val="004488"/>
        </a:buClr>
        <a:buFont typeface="Wingdings" pitchFamily="2" charset="2"/>
        <a:buChar char="ü"/>
        <a:defRPr sz="1400">
          <a:solidFill>
            <a:srgbClr val="000000"/>
          </a:solidFill>
          <a:latin typeface="+mn-lt"/>
        </a:defRPr>
      </a:lvl7pPr>
      <a:lvl8pPr marL="3143250" indent="-171450" algn="l" rtl="0" fontAlgn="base">
        <a:lnSpc>
          <a:spcPct val="105000"/>
        </a:lnSpc>
        <a:spcBef>
          <a:spcPct val="75000"/>
        </a:spcBef>
        <a:spcAft>
          <a:spcPct val="0"/>
        </a:spcAft>
        <a:buClr>
          <a:srgbClr val="004488"/>
        </a:buClr>
        <a:buFont typeface="Wingdings" pitchFamily="2" charset="2"/>
        <a:buChar char="ü"/>
        <a:defRPr sz="1400">
          <a:solidFill>
            <a:srgbClr val="000000"/>
          </a:solidFill>
          <a:latin typeface="+mn-lt"/>
        </a:defRPr>
      </a:lvl8pPr>
      <a:lvl9pPr marL="3600450" indent="-171450" algn="l" rtl="0" fontAlgn="base">
        <a:lnSpc>
          <a:spcPct val="105000"/>
        </a:lnSpc>
        <a:spcBef>
          <a:spcPct val="75000"/>
        </a:spcBef>
        <a:spcAft>
          <a:spcPct val="0"/>
        </a:spcAft>
        <a:buClr>
          <a:srgbClr val="004488"/>
        </a:buClr>
        <a:buFont typeface="Wingdings" pitchFamily="2" charset="2"/>
        <a:buChar char="ü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addictiontherapy.conferenceseries.com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6019800"/>
            <a:ext cx="4191000" cy="609600"/>
          </a:xfrm>
          <a:custGeom>
            <a:avLst/>
            <a:gdLst>
              <a:gd name="connsiteX0" fmla="*/ 0 w 4191000"/>
              <a:gd name="connsiteY0" fmla="*/ 0 h 609600"/>
              <a:gd name="connsiteX1" fmla="*/ 3886200 w 4191000"/>
              <a:gd name="connsiteY1" fmla="*/ 0 h 609600"/>
              <a:gd name="connsiteX2" fmla="*/ 4191000 w 4191000"/>
              <a:gd name="connsiteY2" fmla="*/ 304800 h 609600"/>
              <a:gd name="connsiteX3" fmla="*/ 3886200 w 4191000"/>
              <a:gd name="connsiteY3" fmla="*/ 609600 h 609600"/>
              <a:gd name="connsiteX4" fmla="*/ 0 w 4191000"/>
              <a:gd name="connsiteY4" fmla="*/ 609600 h 609600"/>
              <a:gd name="connsiteX5" fmla="*/ 0 w 4191000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0" h="609600">
                <a:moveTo>
                  <a:pt x="0" y="0"/>
                </a:moveTo>
                <a:lnTo>
                  <a:pt x="3886200" y="0"/>
                </a:lnTo>
                <a:lnTo>
                  <a:pt x="4191000" y="304800"/>
                </a:lnTo>
                <a:lnTo>
                  <a:pt x="3886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Ronald H. Bradley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676400"/>
          </a:xfrm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Addiction Therapy-2014</a:t>
            </a:r>
            <a:r>
              <a:rPr sz="4800" b="1" smtClean="0">
                <a:solidFill>
                  <a:schemeClr val="tx1"/>
                </a:solidFill>
              </a:rPr>
              <a:t/>
            </a:r>
            <a:br>
              <a:rPr sz="4800" b="1" smtClean="0">
                <a:solidFill>
                  <a:schemeClr val="tx1"/>
                </a:solidFill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Chicago,  USA</a:t>
            </a:r>
            <a:b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August 4 - 6,  2014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0962" name="AutoShape 2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nagapraveen-p\AppData\Local\Microsoft\Windows\Temporary Internet Files\Content.Outlook\XLM8YBCH\logo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2907916" cy="1425165"/>
          </a:xfrm>
          <a:prstGeom prst="rect">
            <a:avLst/>
          </a:prstGeom>
          <a:noFill/>
        </p:spPr>
      </p:pic>
      <p:pic>
        <p:nvPicPr>
          <p:cNvPr id="1026" name="Picture 2" descr="H:\Yossef Sari\AT-2014 Group Photo_Day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3434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8" name="Picture 2" descr="\\omicswb-144\Vittal Team\nikhil\Addicton 2014 day 3\IMG_1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0"/>
            <a:ext cx="2973657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82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0" y="1843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13283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Health Home Navigation in a Recovery-Oriented System of Care, was obtained to address these issues. The “health home” was used to mean a combination of comprehensive health care management, care coordination and health promotion, comprehensive transition</a:t>
            </a:r>
          </a:p>
          <a:p>
            <a:r>
              <a:rPr lang="en-US" sz="2000" b="1" dirty="0"/>
              <a:t>care (including appropriate follow up from inpatient to next level of care), patient and family supports, referrals to community and social services, and use of health technology to </a:t>
            </a:r>
            <a:r>
              <a:rPr lang="en-US" sz="2000" b="1" dirty="0" err="1" smtClean="0"/>
              <a:t>linkservices</a:t>
            </a:r>
            <a:r>
              <a:rPr lang="en-US" sz="2000" b="1" dirty="0" smtClean="0"/>
              <a:t> </a:t>
            </a:r>
            <a:r>
              <a:rPr lang="en-US" sz="2000" b="1" dirty="0"/>
              <a:t>as described in the Patient Protection and Affordable Care Act (PPACA), section 2703.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46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Prevention </a:t>
            </a:r>
            <a:r>
              <a:rPr lang="en-US" sz="2400" b="1" dirty="0"/>
              <a:t>of psychiatric hospitalization, sub-acute detoxification and sobering facility admissions, and the effective management of chronic disease, with concomitant improvement in health status, are target goals of </a:t>
            </a:r>
            <a:r>
              <a:rPr lang="en-US" sz="2400" b="1" i="1" dirty="0"/>
              <a:t>Patient Protection and Affordable Care Act (PPACA), </a:t>
            </a:r>
            <a:r>
              <a:rPr lang="en-US" sz="2400" b="1" i="1" dirty="0" smtClean="0"/>
              <a:t>Section</a:t>
            </a:r>
            <a:r>
              <a:rPr lang="en-US" sz="2400" dirty="0" smtClean="0"/>
              <a:t> </a:t>
            </a:r>
            <a:r>
              <a:rPr lang="en-US" sz="2400" b="1" i="1" dirty="0" smtClean="0"/>
              <a:t>2703 </a:t>
            </a:r>
            <a:r>
              <a:rPr lang="en-US" sz="2400" b="1" dirty="0"/>
              <a:t>and the pilot behavioral health home.  The focus is on the integration of physical and mental health care.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534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799" y="2438400"/>
            <a:ext cx="4114799" cy="33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5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562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6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6088"/>
            <a:ext cx="6477000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30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6088"/>
            <a:ext cx="60960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74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6088"/>
            <a:ext cx="5486400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06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6088"/>
            <a:ext cx="5867400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81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0"/>
            <a:ext cx="5715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59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6088"/>
            <a:ext cx="5486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66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Psychiatric SMI Medical Home Model: Integration of Medical Care within Community Mental Health:</a:t>
            </a:r>
            <a:br>
              <a:rPr lang="en-US" sz="2800" b="1" dirty="0" smtClean="0"/>
            </a:br>
            <a:r>
              <a:rPr lang="en-US" sz="2800" b="1" dirty="0" smtClean="0"/>
              <a:t>Affordable Care Act cost savings in Real Dollars</a:t>
            </a:r>
            <a:endParaRPr lang="en-US" sz="2800" b="1" dirty="0"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>Ronald H. Bradley, D.O., Ph.D.</a:t>
            </a:r>
          </a:p>
          <a:p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>Senior Associate Dean of Clinical Affairs</a:t>
            </a:r>
          </a:p>
          <a:p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>Central Michigan University,</a:t>
            </a:r>
          </a:p>
          <a:p>
            <a:r>
              <a:rPr lang="en-US" dirty="0" smtClean="0">
                <a:solidFill>
                  <a:srgbClr val="0070C0"/>
                </a:solidFill>
                <a:latin typeface="Palatino Linotype" pitchFamily="18" charset="0"/>
              </a:rPr>
              <a:t> College of Medicine</a:t>
            </a:r>
            <a:endParaRPr lang="en-US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845" y="6515100"/>
            <a:ext cx="9067800" cy="3429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Palatino Linotype" pitchFamily="18" charset="0"/>
              </a:rPr>
              <a:t>Integrity  •  Respect  •  Compassion  • Inclusiveness  •  Social Responsibility  •  Excellence  •  Innovation </a:t>
            </a:r>
            <a:endParaRPr lang="en-US" sz="1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566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6088"/>
            <a:ext cx="563880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18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Tertiary Prevention: Effective Treatment of Chronic Illness-</a:t>
            </a:r>
            <a:r>
              <a:rPr lang="en-US" sz="3200" dirty="0" smtClean="0">
                <a:solidFill>
                  <a:srgbClr val="FF0000"/>
                </a:solidFill>
              </a:rPr>
              <a:t>DOES NOT FUNCTION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8484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30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THIS DOES NOT </a:t>
            </a:r>
            <a:r>
              <a:rPr lang="en-US" sz="3600" dirty="0" err="1" smtClean="0">
                <a:solidFill>
                  <a:srgbClr val="FF0000"/>
                </a:solidFill>
              </a:rPr>
              <a:t>WORK</a:t>
            </a:r>
            <a:r>
              <a:rPr lang="en-US" sz="3600" dirty="0" err="1" smtClean="0"/>
              <a:t>:Care</a:t>
            </a:r>
            <a:r>
              <a:rPr lang="en-US" sz="3600" dirty="0" smtClean="0"/>
              <a:t> Delivery: Building a Medical  Home for People with SMI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Collocated Models: Bring care onsite: </a:t>
            </a:r>
            <a:r>
              <a:rPr lang="en-US" dirty="0" smtClean="0">
                <a:solidFill>
                  <a:srgbClr val="FF0000"/>
                </a:solidFill>
              </a:rPr>
              <a:t>No resources</a:t>
            </a:r>
          </a:p>
          <a:p>
            <a:pPr>
              <a:defRPr/>
            </a:pPr>
            <a:r>
              <a:rPr lang="en-US" dirty="0" smtClean="0"/>
              <a:t>Facilitated Referral: Link to community medical providers: </a:t>
            </a:r>
            <a:r>
              <a:rPr lang="en-US" dirty="0" smtClean="0">
                <a:solidFill>
                  <a:srgbClr val="FF0000"/>
                </a:solidFill>
              </a:rPr>
              <a:t>Does Not work</a:t>
            </a:r>
          </a:p>
          <a:p>
            <a:pPr>
              <a:defRPr/>
            </a:pPr>
            <a:r>
              <a:rPr lang="en-US" dirty="0" smtClean="0"/>
              <a:t>Partnership: Develop a relationship between a CMHC and medical provider</a:t>
            </a:r>
            <a:r>
              <a:rPr lang="en-US" dirty="0" smtClean="0">
                <a:solidFill>
                  <a:srgbClr val="FF0000"/>
                </a:solidFill>
              </a:rPr>
              <a:t>-Difficult to connect Silo’s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2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799" y="2438400"/>
            <a:ext cx="4114799" cy="33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2362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Summary: </a:t>
            </a:r>
            <a:r>
              <a:rPr lang="en-US" b="1" dirty="0" smtClean="0"/>
              <a:t>Integration In CMH Psychiatric HOME</a:t>
            </a:r>
          </a:p>
          <a:p>
            <a:r>
              <a:rPr lang="en-US" dirty="0" smtClean="0"/>
              <a:t>By same day appointment for either medical or psychiatric cut total expenses by 80% medical/psych</a:t>
            </a:r>
          </a:p>
          <a:p>
            <a:r>
              <a:rPr lang="en-US" dirty="0" smtClean="0"/>
              <a:t>Decrease inpatient for both medical and psychiatric care by 80%</a:t>
            </a:r>
          </a:p>
          <a:p>
            <a:r>
              <a:rPr lang="en-US" dirty="0" smtClean="0"/>
              <a:t>Treatment of Substance Use disorders</a:t>
            </a:r>
          </a:p>
          <a:p>
            <a:r>
              <a:rPr lang="en-US" dirty="0" smtClean="0"/>
              <a:t>Treatment of Prison population with Court System to keep mentally ill out of jail as long as the client engaged with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5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8686800" cy="1219200"/>
          </a:xfrm>
          <a:custGeom>
            <a:avLst/>
            <a:gdLst>
              <a:gd name="connsiteX0" fmla="*/ 0 w 4191000"/>
              <a:gd name="connsiteY0" fmla="*/ 0 h 609600"/>
              <a:gd name="connsiteX1" fmla="*/ 3886200 w 4191000"/>
              <a:gd name="connsiteY1" fmla="*/ 0 h 609600"/>
              <a:gd name="connsiteX2" fmla="*/ 4191000 w 4191000"/>
              <a:gd name="connsiteY2" fmla="*/ 304800 h 609600"/>
              <a:gd name="connsiteX3" fmla="*/ 3886200 w 4191000"/>
              <a:gd name="connsiteY3" fmla="*/ 609600 h 609600"/>
              <a:gd name="connsiteX4" fmla="*/ 0 w 4191000"/>
              <a:gd name="connsiteY4" fmla="*/ 609600 h 609600"/>
              <a:gd name="connsiteX5" fmla="*/ 0 w 4191000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0" h="609600">
                <a:moveTo>
                  <a:pt x="0" y="0"/>
                </a:moveTo>
                <a:lnTo>
                  <a:pt x="3886200" y="0"/>
                </a:lnTo>
                <a:lnTo>
                  <a:pt x="4191000" y="304800"/>
                </a:lnTo>
                <a:lnTo>
                  <a:pt x="3886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Addiction Therapy – 2015 Website:</a:t>
            </a:r>
          </a:p>
          <a:p>
            <a:r>
              <a:rPr lang="en-US" sz="3200" b="1" dirty="0" smtClean="0">
                <a:solidFill>
                  <a:schemeClr val="bg1"/>
                </a:solidFill>
                <a:hlinkClick r:id="rId2" action="ppaction://hlinkfile"/>
              </a:rPr>
              <a:t>addictiontherapy.conferenceseries.com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2098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sz="3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Meet the eminent gathering once again at</a:t>
            </a: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Addiction Therapy-2015</a:t>
            </a:r>
            <a:r>
              <a:rPr sz="4800" b="1" smtClean="0">
                <a:solidFill>
                  <a:schemeClr val="tx1"/>
                </a:solidFill>
              </a:rPr>
              <a:t/>
            </a:r>
            <a:br>
              <a:rPr sz="4800" b="1" smtClean="0">
                <a:solidFill>
                  <a:schemeClr val="tx1"/>
                </a:solidFill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Florida,  USA</a:t>
            </a:r>
            <a:b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August 3 - 5,  2015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0962" name="AutoShape 2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nagapraveen-p\AppData\Local\Microsoft\Windows\Temporary Internet Files\Content.Outlook\XLM8YBCH\logo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07916" cy="1425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82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90600" y="1843951"/>
            <a:ext cx="670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prstClr val="black"/>
                </a:solidFill>
              </a:rPr>
              <a:t>The Problem: </a:t>
            </a:r>
            <a:r>
              <a:rPr lang="en-US" altLang="en-US" sz="4000" dirty="0" smtClean="0">
                <a:solidFill>
                  <a:srgbClr val="FF0000"/>
                </a:solidFill>
              </a:rPr>
              <a:t>Objective</a:t>
            </a:r>
            <a:r>
              <a:rPr lang="en-US" altLang="en-US" sz="4000" dirty="0" smtClean="0">
                <a:solidFill>
                  <a:prstClr val="black"/>
                </a:solidFill>
              </a:rPr>
              <a:t>: </a:t>
            </a:r>
          </a:p>
          <a:p>
            <a:r>
              <a:rPr lang="en-US" altLang="en-US" sz="4000" dirty="0" smtClean="0">
                <a:solidFill>
                  <a:prstClr val="black"/>
                </a:solidFill>
              </a:rPr>
              <a:t>Medical </a:t>
            </a:r>
            <a:r>
              <a:rPr lang="en-US" altLang="en-US" sz="4000" dirty="0">
                <a:solidFill>
                  <a:prstClr val="black"/>
                </a:solidFill>
              </a:rPr>
              <a:t>Illness and </a:t>
            </a:r>
            <a:br>
              <a:rPr lang="en-US" altLang="en-US" sz="4000" dirty="0">
                <a:solidFill>
                  <a:prstClr val="black"/>
                </a:solidFill>
              </a:rPr>
            </a:br>
            <a:r>
              <a:rPr lang="en-US" altLang="en-US" sz="4000" dirty="0">
                <a:solidFill>
                  <a:prstClr val="black"/>
                </a:solidFill>
              </a:rPr>
              <a:t>Premature Mortality in the Public Mental Health </a:t>
            </a:r>
            <a:r>
              <a:rPr lang="en-US" altLang="en-US" sz="4000" dirty="0" smtClean="0">
                <a:solidFill>
                  <a:prstClr val="black"/>
                </a:solidFill>
              </a:rPr>
              <a:t>Sector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Know</a:t>
            </a:r>
            <a:r>
              <a:rPr lang="en-US" sz="4000" dirty="0" smtClean="0">
                <a:solidFill>
                  <a:prstClr val="black"/>
                </a:solidFill>
              </a:rPr>
              <a:t>: What works in SMI Population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Know</a:t>
            </a:r>
            <a:r>
              <a:rPr lang="en-US" sz="4000" dirty="0" smtClean="0">
                <a:solidFill>
                  <a:prstClr val="black"/>
                </a:solidFill>
              </a:rPr>
              <a:t>: Do I want to be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7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0" y="1843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6088"/>
            <a:ext cx="7391400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67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2"/>
          <p:cNvSpPr txBox="1">
            <a:spLocks noGrp="1"/>
          </p:cNvSpPr>
          <p:nvPr/>
        </p:nvSpPr>
        <p:spPr bwMode="auto">
          <a:xfrm>
            <a:off x="-260350" y="6489700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5CDE6B1-61CB-4081-8453-9AFBBE92CC7D}" type="slidenum">
              <a:rPr lang="en-US" altLang="en-US" sz="1000">
                <a:solidFill>
                  <a:schemeClr val="tx1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84995" name="Object 2"/>
          <p:cNvGraphicFramePr>
            <a:graphicFrameLocks noChangeAspect="1"/>
          </p:cNvGraphicFramePr>
          <p:nvPr/>
        </p:nvGraphicFramePr>
        <p:xfrm>
          <a:off x="619125" y="1808163"/>
          <a:ext cx="8139113" cy="3576637"/>
        </p:xfrm>
        <a:graphic>
          <a:graphicData uri="http://schemas.openxmlformats.org/presentationml/2006/ole">
            <p:oleObj spid="_x0000_s1028" name="Chart" r:id="rId3" imgW="5044522" imgH="2217461" progId="Excel.Chart.8">
              <p:embed/>
            </p:oleObj>
          </a:graphicData>
        </a:graphic>
      </p:graphicFrame>
      <p:sp>
        <p:nvSpPr>
          <p:cNvPr id="84996" name="AutoShape 3"/>
          <p:cNvSpPr>
            <a:spLocks noChangeArrowheads="1"/>
          </p:cNvSpPr>
          <p:nvPr/>
        </p:nvSpPr>
        <p:spPr bwMode="auto">
          <a:xfrm rot="9004109">
            <a:off x="5549900" y="2547938"/>
            <a:ext cx="457200" cy="365125"/>
          </a:xfrm>
          <a:prstGeom prst="rightArrow">
            <a:avLst>
              <a:gd name="adj1" fmla="val 50000"/>
              <a:gd name="adj2" fmla="val 31304"/>
            </a:avLst>
          </a:prstGeom>
          <a:solidFill>
            <a:srgbClr val="D5D3F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4997" name="AutoShape 4"/>
          <p:cNvSpPr>
            <a:spLocks noChangeArrowheads="1"/>
          </p:cNvSpPr>
          <p:nvPr/>
        </p:nvSpPr>
        <p:spPr bwMode="auto">
          <a:xfrm rot="-1806824">
            <a:off x="2820988" y="4700588"/>
            <a:ext cx="457200" cy="365125"/>
          </a:xfrm>
          <a:prstGeom prst="rightArrow">
            <a:avLst>
              <a:gd name="adj1" fmla="val 50000"/>
              <a:gd name="adj2" fmla="val 31304"/>
            </a:avLst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282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95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TOTAL PHARMACY SPENDING VS. BH SPENDING</a:t>
            </a:r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417513" y="4754563"/>
            <a:ext cx="2506662" cy="4572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itchFamily="18" charset="0"/>
              </a:rPr>
              <a:t>$523,874,133 or 57%</a:t>
            </a:r>
          </a:p>
        </p:txBody>
      </p:sp>
      <p:sp>
        <p:nvSpPr>
          <p:cNvPr id="85000" name="Rectangle 7"/>
          <p:cNvSpPr>
            <a:spLocks noChangeArrowheads="1"/>
          </p:cNvSpPr>
          <p:nvPr/>
        </p:nvSpPr>
        <p:spPr bwMode="auto">
          <a:xfrm>
            <a:off x="6011863" y="5076825"/>
            <a:ext cx="184150" cy="173038"/>
          </a:xfrm>
          <a:prstGeom prst="rect">
            <a:avLst/>
          </a:prstGeom>
          <a:solidFill>
            <a:srgbClr val="9933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5001" name="Text Box 8"/>
          <p:cNvSpPr txBox="1">
            <a:spLocks noChangeArrowheads="1"/>
          </p:cNvSpPr>
          <p:nvPr/>
        </p:nvSpPr>
        <p:spPr bwMode="auto">
          <a:xfrm>
            <a:off x="6232525" y="4959350"/>
            <a:ext cx="27384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itchFamily="34" charset="0"/>
              </a:rPr>
              <a:t>Non-Behavioral Health Drugs</a:t>
            </a:r>
          </a:p>
        </p:txBody>
      </p: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6226175" y="4332288"/>
            <a:ext cx="29178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itchFamily="34" charset="0"/>
              </a:rPr>
              <a:t>Behavioral Health Drugs</a:t>
            </a:r>
          </a:p>
        </p:txBody>
      </p:sp>
      <p:sp>
        <p:nvSpPr>
          <p:cNvPr id="85003" name="Text Box 10"/>
          <p:cNvSpPr txBox="1">
            <a:spLocks noChangeArrowheads="1"/>
          </p:cNvSpPr>
          <p:nvPr/>
        </p:nvSpPr>
        <p:spPr bwMode="auto">
          <a:xfrm>
            <a:off x="5973763" y="2306638"/>
            <a:ext cx="2698750" cy="457200"/>
          </a:xfrm>
          <a:prstGeom prst="rect">
            <a:avLst/>
          </a:prstGeom>
          <a:solidFill>
            <a:srgbClr val="D9D7F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itchFamily="18" charset="0"/>
              </a:rPr>
              <a:t>$389,475,908 or 43%</a:t>
            </a:r>
          </a:p>
        </p:txBody>
      </p:sp>
      <p:sp>
        <p:nvSpPr>
          <p:cNvPr id="85004" name="Text Box 11"/>
          <p:cNvSpPr txBox="1">
            <a:spLocks noChangeArrowheads="1"/>
          </p:cNvSpPr>
          <p:nvPr/>
        </p:nvSpPr>
        <p:spPr bwMode="auto">
          <a:xfrm>
            <a:off x="1225550" y="1400175"/>
            <a:ext cx="6757988" cy="457200"/>
          </a:xfrm>
          <a:prstGeom prst="rect">
            <a:avLst/>
          </a:prstGeom>
          <a:solidFill>
            <a:srgbClr val="FEF3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itchFamily="18" charset="0"/>
              </a:rPr>
              <a:t>Total Annual Pharmacy Spending (all drugs):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>
                <a:solidFill>
                  <a:srgbClr val="000066"/>
                </a:solidFill>
                <a:latin typeface="Times New Roman" pitchFamily="18" charset="0"/>
              </a:rPr>
              <a:t>$913,350,041</a:t>
            </a:r>
          </a:p>
        </p:txBody>
      </p:sp>
      <p:sp>
        <p:nvSpPr>
          <p:cNvPr id="85005" name="Rectangle 12"/>
          <p:cNvSpPr>
            <a:spLocks noChangeArrowheads="1"/>
          </p:cNvSpPr>
          <p:nvPr/>
        </p:nvSpPr>
        <p:spPr bwMode="auto">
          <a:xfrm>
            <a:off x="6021388" y="4427538"/>
            <a:ext cx="184150" cy="173037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62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0" y="1843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828836"/>
            <a:ext cx="678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umerous </a:t>
            </a:r>
            <a:r>
              <a:rPr lang="en-US" sz="2800" dirty="0" smtClean="0">
                <a:solidFill>
                  <a:srgbClr val="FF0000"/>
                </a:solidFill>
              </a:rPr>
              <a:t>barriers</a:t>
            </a:r>
            <a:r>
              <a:rPr lang="en-US" sz="2800" dirty="0" smtClean="0"/>
              <a:t> that are innate to the SMI who have substance abuse issues that also have chronic medical conditions (</a:t>
            </a:r>
            <a:r>
              <a:rPr lang="en-US" sz="2800" dirty="0" smtClean="0">
                <a:solidFill>
                  <a:srgbClr val="FF0000"/>
                </a:solidFill>
              </a:rPr>
              <a:t>CHF, CAD, DM-II, HPTN, etc.)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en-US" sz="2800" b="0" smtClean="0"/>
              <a:t>Medicaid State Spending </a:t>
            </a:r>
            <a:br>
              <a:rPr lang="en-US" altLang="en-US" sz="2800" b="0" smtClean="0"/>
            </a:br>
            <a:r>
              <a:rPr lang="en-US" altLang="en-US" sz="2800" b="0" smtClean="0"/>
              <a:t>Per Beneficiary Per Month*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304800" y="1676400"/>
          <a:ext cx="8374063" cy="4724400"/>
        </p:xfrm>
        <a:graphic>
          <a:graphicData uri="http://schemas.openxmlformats.org/presentationml/2006/ole">
            <p:oleObj spid="_x0000_s2052" name="Chart" r:id="rId4" imgW="7315200" imgH="3895649" progId="Excel.Chart.8">
              <p:embed/>
            </p:oleObj>
          </a:graphicData>
        </a:graphic>
      </p:graphicFrame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477000" y="6324600"/>
            <a:ext cx="2362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dirty="0" smtClean="0">
                <a:solidFill>
                  <a:srgbClr val="0000FF"/>
                </a:solidFill>
                <a:latin typeface="Arial" pitchFamily="34" charset="0"/>
              </a:rPr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xmlns="" val="12416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4" y="76200"/>
            <a:ext cx="9067800" cy="1481042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0" y="1843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690336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5" dirty="0" smtClean="0">
                <a:effectLst/>
                <a:latin typeface="Arial"/>
                <a:ea typeface="Arial"/>
              </a:rPr>
              <a:t>B</a:t>
            </a:r>
            <a:r>
              <a:rPr lang="en-US" sz="2400" dirty="0" smtClean="0">
                <a:effectLst/>
                <a:latin typeface="Arial"/>
                <a:ea typeface="Arial"/>
              </a:rPr>
              <a:t>o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a</a:t>
            </a:r>
            <a:r>
              <a:rPr lang="en-US" sz="2400" spc="5" dirty="0" smtClean="0">
                <a:effectLst/>
                <a:latin typeface="Arial"/>
                <a:ea typeface="Arial"/>
              </a:rPr>
              <a:t>r</a:t>
            </a:r>
            <a:r>
              <a:rPr lang="en-US" sz="2400" dirty="0" smtClean="0">
                <a:effectLst/>
                <a:latin typeface="Arial"/>
                <a:ea typeface="Arial"/>
              </a:rPr>
              <a:t>dman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 </a:t>
            </a:r>
            <a:r>
              <a:rPr lang="en-US" sz="2400" spc="5" dirty="0" smtClean="0">
                <a:effectLst/>
                <a:latin typeface="Arial"/>
                <a:ea typeface="Arial"/>
              </a:rPr>
              <a:t>(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2</a:t>
            </a:r>
            <a:r>
              <a:rPr lang="en-US" sz="2400" dirty="0" smtClean="0">
                <a:effectLst/>
                <a:latin typeface="Arial"/>
                <a:ea typeface="Arial"/>
              </a:rPr>
              <a:t>) 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r</a:t>
            </a:r>
            <a:r>
              <a:rPr lang="en-US" sz="2400" dirty="0" smtClean="0">
                <a:effectLst/>
                <a:latin typeface="Arial"/>
                <a:ea typeface="Arial"/>
              </a:rPr>
              <a:t>e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v</a:t>
            </a:r>
            <a:r>
              <a:rPr lang="en-US" sz="2400" spc="-5" dirty="0" smtClean="0">
                <a:effectLst/>
                <a:latin typeface="Arial"/>
                <a:ea typeface="Arial"/>
              </a:rPr>
              <a:t>i</a:t>
            </a:r>
            <a:r>
              <a:rPr lang="en-US" sz="2400" spc="10" dirty="0" smtClean="0">
                <a:effectLst/>
                <a:latin typeface="Arial"/>
                <a:ea typeface="Arial"/>
              </a:rPr>
              <a:t>e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w</a:t>
            </a:r>
            <a:r>
              <a:rPr lang="en-US" sz="2400" dirty="0" smtClean="0">
                <a:effectLst/>
                <a:latin typeface="Arial"/>
                <a:ea typeface="Arial"/>
              </a:rPr>
              <a:t>ed </a:t>
            </a:r>
            <a:r>
              <a:rPr lang="en-US" sz="2400" spc="5" dirty="0" smtClean="0">
                <a:effectLst/>
                <a:latin typeface="Arial"/>
                <a:ea typeface="Arial"/>
              </a:rPr>
              <a:t>t</a:t>
            </a:r>
            <a:r>
              <a:rPr lang="en-US" sz="2400" dirty="0" smtClean="0">
                <a:effectLst/>
                <a:latin typeface="Arial"/>
                <a:ea typeface="Arial"/>
              </a:rPr>
              <a:t>he p</a:t>
            </a:r>
            <a:r>
              <a:rPr lang="en-US" sz="2400" spc="-5" dirty="0" smtClean="0">
                <a:effectLst/>
                <a:latin typeface="Arial"/>
                <a:ea typeface="Arial"/>
              </a:rPr>
              <a:t>a</a:t>
            </a:r>
            <a:r>
              <a:rPr lang="en-US" sz="2400" spc="5" dirty="0" smtClean="0">
                <a:effectLst/>
                <a:latin typeface="Arial"/>
                <a:ea typeface="Arial"/>
              </a:rPr>
              <a:t>t</a:t>
            </a:r>
            <a:r>
              <a:rPr lang="en-US" sz="2400" spc="-5" dirty="0" smtClean="0">
                <a:effectLst/>
                <a:latin typeface="Arial"/>
                <a:ea typeface="Arial"/>
              </a:rPr>
              <a:t>i</a:t>
            </a:r>
            <a:r>
              <a:rPr lang="en-US" sz="2400" dirty="0" smtClean="0">
                <a:effectLst/>
                <a:latin typeface="Arial"/>
                <a:ea typeface="Arial"/>
              </a:rPr>
              <a:t>e</a:t>
            </a:r>
            <a:r>
              <a:rPr lang="en-US" sz="2400" spc="-5" dirty="0" smtClean="0">
                <a:effectLst/>
                <a:latin typeface="Arial"/>
                <a:ea typeface="Arial"/>
              </a:rPr>
              <a:t>n</a:t>
            </a:r>
            <a:r>
              <a:rPr lang="en-US" sz="2400" dirty="0" smtClean="0">
                <a:effectLst/>
                <a:latin typeface="Arial"/>
                <a:ea typeface="Arial"/>
              </a:rPr>
              <a:t>t samp</a:t>
            </a:r>
            <a:r>
              <a:rPr lang="en-US" sz="2400" spc="-5" dirty="0" smtClean="0">
                <a:effectLst/>
                <a:latin typeface="Arial"/>
                <a:ea typeface="Arial"/>
              </a:rPr>
              <a:t>li</a:t>
            </a:r>
            <a:r>
              <a:rPr lang="en-US" sz="2400" dirty="0" smtClean="0">
                <a:effectLst/>
                <a:latin typeface="Arial"/>
                <a:ea typeface="Arial"/>
              </a:rPr>
              <a:t>ng 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o</a:t>
            </a:r>
            <a:r>
              <a:rPr lang="en-US" sz="2400" dirty="0" smtClean="0">
                <a:effectLst/>
                <a:latin typeface="Arial"/>
                <a:ea typeface="Arial"/>
              </a:rPr>
              <a:t>f</a:t>
            </a:r>
            <a:r>
              <a:rPr lang="en-US" sz="2400" spc="10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oth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e</a:t>
            </a:r>
            <a:r>
              <a:rPr lang="en-US" sz="2400" dirty="0" smtClean="0">
                <a:effectLst/>
                <a:latin typeface="Arial"/>
                <a:ea typeface="Arial"/>
              </a:rPr>
              <a:t>r </a:t>
            </a:r>
            <a:r>
              <a:rPr lang="en-US" sz="2400" spc="5" dirty="0" smtClean="0">
                <a:effectLst/>
                <a:latin typeface="Arial"/>
                <a:ea typeface="Arial"/>
              </a:rPr>
              <a:t>r</a:t>
            </a:r>
            <a:r>
              <a:rPr lang="en-US" sz="2400" dirty="0" smtClean="0">
                <a:effectLst/>
                <a:latin typeface="Arial"/>
                <a:ea typeface="Arial"/>
              </a:rPr>
              <a:t>es</a:t>
            </a:r>
            <a:r>
              <a:rPr lang="en-US" sz="2400" spc="-5" dirty="0" smtClean="0">
                <a:effectLst/>
                <a:latin typeface="Arial"/>
                <a:ea typeface="Arial"/>
              </a:rPr>
              <a:t>e</a:t>
            </a:r>
            <a:r>
              <a:rPr lang="en-US" sz="2400" dirty="0" smtClean="0">
                <a:effectLst/>
                <a:latin typeface="Arial"/>
                <a:ea typeface="Arial"/>
              </a:rPr>
              <a:t>a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r</a:t>
            </a:r>
            <a:r>
              <a:rPr lang="en-US" sz="2400" dirty="0" smtClean="0">
                <a:effectLst/>
                <a:latin typeface="Arial"/>
                <a:ea typeface="Arial"/>
              </a:rPr>
              <a:t>ch</a:t>
            </a:r>
            <a:r>
              <a:rPr lang="en-US" sz="2400" spc="-5" dirty="0" smtClean="0">
                <a:effectLst/>
                <a:latin typeface="Arial"/>
                <a:ea typeface="Arial"/>
              </a:rPr>
              <a:t>e</a:t>
            </a:r>
            <a:r>
              <a:rPr lang="en-US" sz="2400" spc="5" dirty="0" smtClean="0">
                <a:effectLst/>
                <a:latin typeface="Arial"/>
                <a:ea typeface="Arial"/>
              </a:rPr>
              <a:t>r</a:t>
            </a:r>
            <a:r>
              <a:rPr lang="en-US" sz="2400" dirty="0" smtClean="0">
                <a:effectLst/>
                <a:latin typeface="Arial"/>
                <a:ea typeface="Arial"/>
              </a:rPr>
              <a:t>s</a:t>
            </a:r>
            <a:r>
              <a:rPr lang="en-US" sz="2400" spc="5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a</a:t>
            </a:r>
            <a:r>
              <a:rPr lang="en-US" sz="2400" spc="-5" dirty="0" smtClean="0">
                <a:effectLst/>
                <a:latin typeface="Arial"/>
                <a:ea typeface="Arial"/>
              </a:rPr>
              <a:t>n</a:t>
            </a:r>
            <a:r>
              <a:rPr lang="en-US" sz="2400" dirty="0" smtClean="0">
                <a:effectLst/>
                <a:latin typeface="Arial"/>
                <a:ea typeface="Arial"/>
              </a:rPr>
              <a:t>d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he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 </a:t>
            </a:r>
            <a:r>
              <a:rPr lang="en-US" sz="2400" spc="5" dirty="0" smtClean="0">
                <a:effectLst/>
                <a:latin typeface="Arial"/>
                <a:ea typeface="Arial"/>
              </a:rPr>
              <a:t>f</a:t>
            </a:r>
            <a:r>
              <a:rPr lang="en-US" sz="2400" dirty="0" smtClean="0">
                <a:effectLst/>
                <a:latin typeface="Arial"/>
                <a:ea typeface="Arial"/>
              </a:rPr>
              <a:t>o</a:t>
            </a:r>
            <a:r>
              <a:rPr lang="en-US" sz="2400" spc="-5" dirty="0" smtClean="0">
                <a:effectLst/>
                <a:latin typeface="Arial"/>
                <a:ea typeface="Arial"/>
              </a:rPr>
              <a:t>u</a:t>
            </a:r>
            <a:r>
              <a:rPr lang="en-US" sz="2400" dirty="0" smtClean="0">
                <a:effectLst/>
                <a:latin typeface="Arial"/>
                <a:ea typeface="Arial"/>
              </a:rPr>
              <a:t>nd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 </a:t>
            </a:r>
            <a:r>
              <a:rPr lang="en-US" sz="2400" spc="5" dirty="0" smtClean="0">
                <a:effectLst/>
                <a:latin typeface="Arial"/>
                <a:ea typeface="Arial"/>
              </a:rPr>
              <a:t>t</a:t>
            </a:r>
            <a:r>
              <a:rPr lang="en-US" sz="2400" dirty="0" smtClean="0">
                <a:effectLst/>
                <a:latin typeface="Arial"/>
                <a:ea typeface="Arial"/>
              </a:rPr>
              <a:t>h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a</a:t>
            </a:r>
            <a:r>
              <a:rPr lang="en-US" sz="2400" dirty="0" smtClean="0">
                <a:effectLst/>
                <a:latin typeface="Arial"/>
                <a:ea typeface="Arial"/>
              </a:rPr>
              <a:t>t </a:t>
            </a:r>
            <a:r>
              <a:rPr lang="en-US" sz="2400" spc="-5" dirty="0" smtClean="0">
                <a:effectLst/>
                <a:latin typeface="Arial"/>
                <a:ea typeface="Arial"/>
              </a:rPr>
              <a:t>t</a:t>
            </a:r>
            <a:r>
              <a:rPr lang="en-US" sz="2400" dirty="0" smtClean="0">
                <a:effectLst/>
                <a:latin typeface="Arial"/>
                <a:ea typeface="Arial"/>
              </a:rPr>
              <a:t>he </a:t>
            </a:r>
            <a:r>
              <a:rPr lang="en-US" sz="2400" spc="-5" dirty="0" smtClean="0">
                <a:effectLst/>
                <a:latin typeface="Arial"/>
                <a:ea typeface="Arial"/>
              </a:rPr>
              <a:t>S</a:t>
            </a:r>
            <a:r>
              <a:rPr lang="en-US" sz="2400" spc="-20" dirty="0" smtClean="0">
                <a:effectLst/>
                <a:latin typeface="Arial"/>
                <a:ea typeface="Arial"/>
              </a:rPr>
              <a:t>M</a:t>
            </a:r>
            <a:r>
              <a:rPr lang="en-US" sz="2400" dirty="0" smtClean="0">
                <a:effectLst/>
                <a:latin typeface="Arial"/>
                <a:ea typeface="Arial"/>
              </a:rPr>
              <a:t>I</a:t>
            </a:r>
            <a:r>
              <a:rPr lang="en-US" sz="2400" spc="10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h</a:t>
            </a:r>
            <a:r>
              <a:rPr lang="en-US" sz="2400" spc="-5" dirty="0" smtClean="0">
                <a:effectLst/>
                <a:latin typeface="Arial"/>
                <a:ea typeface="Arial"/>
              </a:rPr>
              <a:t>a</a:t>
            </a:r>
            <a:r>
              <a:rPr lang="en-US" sz="2400" dirty="0" smtClean="0">
                <a:effectLst/>
                <a:latin typeface="Arial"/>
                <a:ea typeface="Arial"/>
              </a:rPr>
              <a:t>d an</a:t>
            </a:r>
            <a:r>
              <a:rPr lang="en-US" sz="2400" spc="5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8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8</a:t>
            </a:r>
            <a:r>
              <a:rPr lang="en-US" sz="2400" dirty="0" smtClean="0">
                <a:effectLst/>
                <a:latin typeface="Arial"/>
                <a:ea typeface="Arial"/>
              </a:rPr>
              <a:t>%</a:t>
            </a:r>
            <a:r>
              <a:rPr lang="en-US" sz="2400" spc="10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o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c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c</a:t>
            </a:r>
            <a:r>
              <a:rPr lang="en-US" sz="2400" dirty="0" smtClean="0">
                <a:effectLst/>
                <a:latin typeface="Arial"/>
                <a:ea typeface="Arial"/>
              </a:rPr>
              <a:t>ur</a:t>
            </a:r>
            <a:r>
              <a:rPr lang="en-US" sz="2400" spc="5" dirty="0" smtClean="0">
                <a:effectLst/>
                <a:latin typeface="Arial"/>
                <a:ea typeface="Arial"/>
              </a:rPr>
              <a:t>r</a:t>
            </a:r>
            <a:r>
              <a:rPr lang="en-US" sz="2400" dirty="0" smtClean="0">
                <a:effectLst/>
                <a:latin typeface="Arial"/>
                <a:ea typeface="Arial"/>
              </a:rPr>
              <a:t>e</a:t>
            </a:r>
            <a:r>
              <a:rPr lang="en-US" sz="2400" spc="-5" dirty="0" smtClean="0">
                <a:effectLst/>
                <a:latin typeface="Arial"/>
                <a:ea typeface="Arial"/>
              </a:rPr>
              <a:t>n</a:t>
            </a:r>
            <a:r>
              <a:rPr lang="en-US" sz="2400" dirty="0" smtClean="0">
                <a:effectLst/>
                <a:latin typeface="Arial"/>
                <a:ea typeface="Arial"/>
              </a:rPr>
              <a:t>ce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 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o</a:t>
            </a:r>
            <a:r>
              <a:rPr lang="en-US" sz="2400" dirty="0" smtClean="0">
                <a:effectLst/>
                <a:latin typeface="Arial"/>
                <a:ea typeface="Arial"/>
              </a:rPr>
              <a:t>f</a:t>
            </a:r>
            <a:r>
              <a:rPr lang="en-US" sz="2400" spc="10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o</a:t>
            </a:r>
            <a:r>
              <a:rPr lang="en-US" sz="2400" spc="-5" dirty="0" smtClean="0">
                <a:effectLst/>
                <a:latin typeface="Arial"/>
                <a:ea typeface="Arial"/>
              </a:rPr>
              <a:t>n</a:t>
            </a:r>
            <a:r>
              <a:rPr lang="en-US" sz="2400" dirty="0" smtClean="0">
                <a:effectLst/>
                <a:latin typeface="Arial"/>
                <a:ea typeface="Arial"/>
              </a:rPr>
              <a:t>e</a:t>
            </a:r>
            <a:r>
              <a:rPr lang="en-US" sz="2400" spc="-10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chron</a:t>
            </a:r>
            <a:r>
              <a:rPr lang="en-US" sz="2400" spc="-5" dirty="0" smtClean="0">
                <a:effectLst/>
                <a:latin typeface="Arial"/>
                <a:ea typeface="Arial"/>
              </a:rPr>
              <a:t>i</a:t>
            </a:r>
            <a:r>
              <a:rPr lang="en-US" sz="2400" dirty="0" smtClean="0">
                <a:effectLst/>
                <a:latin typeface="Arial"/>
                <a:ea typeface="Arial"/>
              </a:rPr>
              <a:t>c </a:t>
            </a:r>
            <a:r>
              <a:rPr lang="en-US" sz="2400" spc="5" dirty="0" smtClean="0">
                <a:effectLst/>
                <a:latin typeface="Arial"/>
                <a:ea typeface="Arial"/>
              </a:rPr>
              <a:t>m</a:t>
            </a:r>
            <a:r>
              <a:rPr lang="en-US" sz="2400" dirty="0" smtClean="0">
                <a:effectLst/>
                <a:latin typeface="Arial"/>
                <a:ea typeface="Arial"/>
              </a:rPr>
              <a:t>e</a:t>
            </a:r>
            <a:r>
              <a:rPr lang="en-US" sz="2400" spc="-5" dirty="0" smtClean="0">
                <a:effectLst/>
                <a:latin typeface="Arial"/>
                <a:ea typeface="Arial"/>
              </a:rPr>
              <a:t>di</a:t>
            </a:r>
            <a:r>
              <a:rPr lang="en-US" sz="2400" dirty="0" smtClean="0">
                <a:effectLst/>
                <a:latin typeface="Arial"/>
                <a:ea typeface="Arial"/>
              </a:rPr>
              <a:t>cal </a:t>
            </a:r>
            <a:r>
              <a:rPr lang="en-US" sz="2400" spc="-5" dirty="0" smtClean="0">
                <a:effectLst/>
                <a:latin typeface="Arial"/>
                <a:ea typeface="Arial"/>
              </a:rPr>
              <a:t>ill</a:t>
            </a:r>
            <a:r>
              <a:rPr lang="en-US" sz="2400" dirty="0" smtClean="0">
                <a:effectLst/>
                <a:latin typeface="Arial"/>
                <a:ea typeface="Arial"/>
              </a:rPr>
              <a:t>n</a:t>
            </a:r>
            <a:r>
              <a:rPr lang="en-US" sz="2400" spc="-5" dirty="0" smtClean="0">
                <a:effectLst/>
                <a:latin typeface="Arial"/>
                <a:ea typeface="Arial"/>
              </a:rPr>
              <a:t>e</a:t>
            </a:r>
            <a:r>
              <a:rPr lang="en-US" sz="2400" dirty="0" smtClean="0">
                <a:effectLst/>
                <a:latin typeface="Arial"/>
                <a:ea typeface="Arial"/>
              </a:rPr>
              <a:t>ss</a:t>
            </a:r>
            <a:r>
              <a:rPr lang="en-US" sz="2400" spc="5" dirty="0" smtClean="0">
                <a:effectLst/>
                <a:latin typeface="Arial"/>
                <a:ea typeface="Arial"/>
              </a:rPr>
              <a:t> </a:t>
            </a:r>
            <a:r>
              <a:rPr lang="en-US" sz="2400" dirty="0" smtClean="0">
                <a:effectLst/>
                <a:latin typeface="Arial"/>
                <a:ea typeface="Arial"/>
              </a:rPr>
              <a:t>as 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w</a:t>
            </a:r>
            <a:r>
              <a:rPr lang="en-US" sz="2400" dirty="0" smtClean="0">
                <a:effectLst/>
                <a:latin typeface="Arial"/>
                <a:ea typeface="Arial"/>
              </a:rPr>
              <a:t>e</a:t>
            </a:r>
            <a:r>
              <a:rPr lang="en-US" sz="2400" spc="-5" dirty="0" smtClean="0">
                <a:effectLst/>
                <a:latin typeface="Arial"/>
                <a:ea typeface="Arial"/>
              </a:rPr>
              <a:t>l</a:t>
            </a:r>
            <a:r>
              <a:rPr lang="en-US" sz="2400" dirty="0" smtClean="0">
                <a:effectLst/>
                <a:latin typeface="Arial"/>
                <a:ea typeface="Arial"/>
              </a:rPr>
              <a:t>l as 51%</a:t>
            </a:r>
            <a:r>
              <a:rPr lang="en-US" sz="2400" spc="-5" dirty="0" smtClean="0">
                <a:effectLst/>
                <a:latin typeface="Arial"/>
                <a:ea typeface="Arial"/>
              </a:rPr>
              <a:t> 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o</a:t>
            </a:r>
            <a:r>
              <a:rPr lang="en-US" sz="2400" dirty="0" smtClean="0">
                <a:effectLst/>
                <a:latin typeface="Arial"/>
                <a:ea typeface="Arial"/>
              </a:rPr>
              <a:t>f</a:t>
            </a:r>
            <a:r>
              <a:rPr lang="en-US" sz="2400" spc="10" dirty="0" smtClean="0">
                <a:effectLst/>
                <a:latin typeface="Arial"/>
                <a:ea typeface="Arial"/>
              </a:rPr>
              <a:t> </a:t>
            </a:r>
            <a:r>
              <a:rPr lang="en-US" sz="2400" spc="5" dirty="0" smtClean="0">
                <a:effectLst/>
                <a:latin typeface="Arial"/>
                <a:ea typeface="Arial"/>
              </a:rPr>
              <a:t>t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w</a:t>
            </a:r>
            <a:r>
              <a:rPr lang="en-US" sz="2400" dirty="0" smtClean="0">
                <a:effectLst/>
                <a:latin typeface="Arial"/>
                <a:ea typeface="Arial"/>
              </a:rPr>
              <a:t>o ch</a:t>
            </a:r>
            <a:r>
              <a:rPr lang="en-US" sz="2400" spc="5" dirty="0" smtClean="0">
                <a:effectLst/>
                <a:latin typeface="Arial"/>
                <a:ea typeface="Arial"/>
              </a:rPr>
              <a:t>r</a:t>
            </a:r>
            <a:r>
              <a:rPr lang="en-US" sz="2400" dirty="0" smtClean="0">
                <a:effectLst/>
                <a:latin typeface="Arial"/>
                <a:ea typeface="Arial"/>
              </a:rPr>
              <a:t>o</a:t>
            </a:r>
            <a:r>
              <a:rPr lang="en-US" sz="2400" spc="-5" dirty="0" smtClean="0">
                <a:effectLst/>
                <a:latin typeface="Arial"/>
                <a:ea typeface="Arial"/>
              </a:rPr>
              <a:t>ni</a:t>
            </a:r>
            <a:r>
              <a:rPr lang="en-US" sz="2400" dirty="0" smtClean="0">
                <a:effectLst/>
                <a:latin typeface="Arial"/>
                <a:ea typeface="Arial"/>
              </a:rPr>
              <a:t>c</a:t>
            </a:r>
            <a:r>
              <a:rPr lang="en-US" sz="2400" spc="-5" dirty="0" smtClean="0">
                <a:effectLst/>
                <a:latin typeface="Arial"/>
                <a:ea typeface="Arial"/>
              </a:rPr>
              <a:t> </a:t>
            </a:r>
            <a:r>
              <a:rPr lang="en-US" sz="2400" spc="5" dirty="0" smtClean="0">
                <a:effectLst/>
                <a:latin typeface="Arial"/>
                <a:ea typeface="Arial"/>
              </a:rPr>
              <a:t>m</a:t>
            </a:r>
            <a:r>
              <a:rPr lang="en-US" sz="2400" spc="-15" dirty="0" smtClean="0">
                <a:effectLst/>
                <a:latin typeface="Arial"/>
                <a:ea typeface="Arial"/>
              </a:rPr>
              <a:t>e</a:t>
            </a:r>
            <a:r>
              <a:rPr lang="en-US" sz="2400" dirty="0" smtClean="0">
                <a:effectLst/>
                <a:latin typeface="Arial"/>
                <a:ea typeface="Arial"/>
              </a:rPr>
              <a:t>d</a:t>
            </a:r>
            <a:r>
              <a:rPr lang="en-US" sz="2400" spc="-5" dirty="0" smtClean="0">
                <a:effectLst/>
                <a:latin typeface="Arial"/>
                <a:ea typeface="Arial"/>
              </a:rPr>
              <a:t>i</a:t>
            </a:r>
            <a:r>
              <a:rPr lang="en-US" sz="2400" dirty="0" smtClean="0">
                <a:effectLst/>
                <a:latin typeface="Arial"/>
                <a:ea typeface="Arial"/>
              </a:rPr>
              <a:t>cal </a:t>
            </a:r>
            <a:r>
              <a:rPr lang="en-US" sz="2400" spc="-5" dirty="0" smtClean="0">
                <a:effectLst/>
                <a:latin typeface="Arial"/>
                <a:ea typeface="Arial"/>
              </a:rPr>
              <a:t>ill</a:t>
            </a:r>
            <a:r>
              <a:rPr lang="en-US" sz="2400" dirty="0" smtClean="0">
                <a:effectLst/>
                <a:latin typeface="Arial"/>
                <a:ea typeface="Arial"/>
              </a:rPr>
              <a:t>n</a:t>
            </a:r>
            <a:r>
              <a:rPr lang="en-US" sz="2400" spc="-5" dirty="0" smtClean="0">
                <a:effectLst/>
                <a:latin typeface="Arial"/>
                <a:ea typeface="Arial"/>
              </a:rPr>
              <a:t>e</a:t>
            </a:r>
            <a:r>
              <a:rPr lang="en-US" sz="2400" dirty="0" smtClean="0">
                <a:effectLst/>
                <a:latin typeface="Arial"/>
                <a:ea typeface="Arial"/>
              </a:rPr>
              <a:t>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018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0"/>
            <a:ext cx="8910637" cy="398463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z="1600" b="0" smtClean="0"/>
              <a:t>Top 10 Therapeutic Classes Ranked by Claim Volume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8229600" cy="4648200"/>
          </a:xfrm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013325" y="6309519"/>
            <a:ext cx="291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75000"/>
              </a:spcBef>
              <a:buClr>
                <a:srgbClr val="A50021"/>
              </a:buClr>
              <a:buFont typeface="Wingdings 2" pitchFamily="18" charset="2"/>
              <a:buChar char="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SzPct val="85000"/>
              <a:buFont typeface="Wingdings" pitchFamily="2" charset="2"/>
              <a:buChar char="Ø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0000"/>
              </a:buClr>
              <a:buFont typeface="Wingdings" pitchFamily="2" charset="2"/>
              <a:buChar char="q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Char char="•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75000"/>
              </a:spcBef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4488"/>
              </a:buClr>
              <a:buFont typeface="Wingdings" pitchFamily="2" charset="2"/>
              <a:buChar char="ü"/>
              <a:defRPr sz="1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smtClean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NS test">
  <a:themeElements>
    <a:clrScheme name="">
      <a:dk1>
        <a:srgbClr val="0000FF"/>
      </a:dk1>
      <a:lt1>
        <a:srgbClr val="FFFFFF"/>
      </a:lt1>
      <a:dk2>
        <a:srgbClr val="FF3300"/>
      </a:dk2>
      <a:lt2>
        <a:srgbClr val="00FFCC"/>
      </a:lt2>
      <a:accent1>
        <a:srgbClr val="FFFF00"/>
      </a:accent1>
      <a:accent2>
        <a:srgbClr val="3333CC"/>
      </a:accent2>
      <a:accent3>
        <a:srgbClr val="FFFFFF"/>
      </a:accent3>
      <a:accent4>
        <a:srgbClr val="0000DA"/>
      </a:accent4>
      <a:accent5>
        <a:srgbClr val="FFFFAA"/>
      </a:accent5>
      <a:accent6>
        <a:srgbClr val="2D2DB9"/>
      </a:accent6>
      <a:hlink>
        <a:srgbClr val="FF9900"/>
      </a:hlink>
      <a:folHlink>
        <a:srgbClr val="FFFFFF"/>
      </a:folHlink>
    </a:clrScheme>
    <a:fontScheme name="CNS tes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NS tes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 tes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S tes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 tes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 tes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 tes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 tes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471</Words>
  <Application>Microsoft Office PowerPoint</Application>
  <PresentationFormat>On-screen Show (4:3)</PresentationFormat>
  <Paragraphs>57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1_Office Theme</vt:lpstr>
      <vt:lpstr>CNS test</vt:lpstr>
      <vt:lpstr>Equity</vt:lpstr>
      <vt:lpstr>Chart</vt:lpstr>
      <vt:lpstr>Addiction Therapy-2014 Chicago,  USA August 4 - 6,  2014</vt:lpstr>
      <vt:lpstr>Psychiatric SMI Medical Home Model: Integration of Medical Care within Community Mental Health: Affordable Care Act cost savings in Real Dollars</vt:lpstr>
      <vt:lpstr>Slide 3</vt:lpstr>
      <vt:lpstr>Slide 4</vt:lpstr>
      <vt:lpstr>TOTAL PHARMACY SPENDING VS. BH SPENDING</vt:lpstr>
      <vt:lpstr>Slide 6</vt:lpstr>
      <vt:lpstr>Medicaid State Spending  Per Beneficiary Per Month*</vt:lpstr>
      <vt:lpstr>Slide 8</vt:lpstr>
      <vt:lpstr>Top 10 Therapeutic Classes Ranked by Claim Volume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Tertiary Prevention: Effective Treatment of Chronic Illness-DOES NOT FUNCTION </vt:lpstr>
      <vt:lpstr>THIS DOES NOT WORK:Care Delivery: Building a Medical  Home for People with SMI</vt:lpstr>
      <vt:lpstr>Slide 23</vt:lpstr>
      <vt:lpstr>Slide 24</vt:lpstr>
      <vt:lpstr>Meet the eminent gathering once again at Addiction Therapy-2015 Florida,  USA August 3 - 5,  2015</vt:lpstr>
    </vt:vector>
  </TitlesOfParts>
  <Company>CMU Medical Education Partners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Psychiatric SMI Medical Home Model: Integration of Medical Care within Community Mental Health: Affordable Care Act cost savings in Real Dollars</dc:title>
  <dc:creator>Bradley, Ronald H</dc:creator>
  <cp:lastModifiedBy>omics-ws304</cp:lastModifiedBy>
  <cp:revision>13</cp:revision>
  <dcterms:created xsi:type="dcterms:W3CDTF">2014-01-31T17:48:45Z</dcterms:created>
  <dcterms:modified xsi:type="dcterms:W3CDTF">2014-10-04T09:02:03Z</dcterms:modified>
</cp:coreProperties>
</file>