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91" r:id="rId3"/>
    <p:sldId id="290" r:id="rId4"/>
    <p:sldId id="292" r:id="rId5"/>
    <p:sldId id="259" r:id="rId6"/>
    <p:sldId id="262" r:id="rId7"/>
    <p:sldId id="267" r:id="rId8"/>
    <p:sldId id="276" r:id="rId9"/>
    <p:sldId id="278" r:id="rId10"/>
    <p:sldId id="277" r:id="rId11"/>
    <p:sldId id="286" r:id="rId12"/>
    <p:sldId id="294" r:id="rId13"/>
    <p:sldId id="287" r:id="rId14"/>
    <p:sldId id="279" r:id="rId15"/>
    <p:sldId id="283" r:id="rId16"/>
    <p:sldId id="284" r:id="rId17"/>
    <p:sldId id="285" r:id="rId18"/>
    <p:sldId id="288" r:id="rId19"/>
    <p:sldId id="299" r:id="rId20"/>
    <p:sldId id="300" r:id="rId21"/>
    <p:sldId id="301" r:id="rId22"/>
    <p:sldId id="280" r:id="rId23"/>
    <p:sldId id="304" r:id="rId24"/>
    <p:sldId id="303" r:id="rId25"/>
    <p:sldId id="305" r:id="rId26"/>
    <p:sldId id="306" r:id="rId27"/>
    <p:sldId id="307" r:id="rId28"/>
    <p:sldId id="308" r:id="rId29"/>
    <p:sldId id="295" r:id="rId30"/>
    <p:sldId id="296" r:id="rId31"/>
    <p:sldId id="297" r:id="rId32"/>
    <p:sldId id="274" r:id="rId33"/>
    <p:sldId id="293" r:id="rId34"/>
    <p:sldId id="27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1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6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 dirty="0" smtClean="0"/>
              <a:t>Location</a:t>
            </a:r>
            <a:endParaRPr lang="en-IN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Study subjects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Urban</c:v>
                </c:pt>
                <c:pt idx="1">
                  <c:v>Rural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127</c:v>
                </c:pt>
                <c:pt idx="1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1"/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Diabetics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32098765432098E-3"/>
                  <c:y val="-7.5762881844151184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880041882799306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Less than 20 %</c:v>
                </c:pt>
                <c:pt idx="1">
                  <c:v>More than 20 %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</c:v>
                </c:pt>
                <c:pt idx="1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 diabetics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0864197530864196E-3"/>
                  <c:y val="-5.331462055699527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Less than 20 %</c:v>
                </c:pt>
                <c:pt idx="1">
                  <c:v>More than 20 %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135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041600"/>
        <c:axId val="52043136"/>
      </c:barChart>
      <c:catAx>
        <c:axId val="52041600"/>
        <c:scaling>
          <c:orientation val="minMax"/>
        </c:scaling>
        <c:delete val="0"/>
        <c:axPos val="b"/>
        <c:majorTickMark val="out"/>
        <c:minorTickMark val="none"/>
        <c:tickLblPos val="nextTo"/>
        <c:crossAx val="52043136"/>
        <c:crosses val="autoZero"/>
        <c:auto val="1"/>
        <c:lblAlgn val="ctr"/>
        <c:lblOffset val="100"/>
        <c:noMultiLvlLbl val="0"/>
      </c:catAx>
      <c:valAx>
        <c:axId val="52043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2041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Consume tobacco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32098765432098E-3"/>
                  <c:y val="-7.5762881844151184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880041882799306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Less than 20 %</c:v>
                </c:pt>
                <c:pt idx="1">
                  <c:v>More than 20 %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</c:v>
                </c:pt>
                <c:pt idx="1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Tobacco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0864197530864196E-3"/>
                  <c:y val="-5.331462055699527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Less than 20 %</c:v>
                </c:pt>
                <c:pt idx="1">
                  <c:v>More than 20 %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145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20608"/>
        <c:axId val="32422144"/>
      </c:barChart>
      <c:catAx>
        <c:axId val="32420608"/>
        <c:scaling>
          <c:orientation val="minMax"/>
        </c:scaling>
        <c:delete val="0"/>
        <c:axPos val="b"/>
        <c:majorTickMark val="out"/>
        <c:minorTickMark val="none"/>
        <c:tickLblPos val="nextTo"/>
        <c:crossAx val="32422144"/>
        <c:crosses val="autoZero"/>
        <c:auto val="1"/>
        <c:lblAlgn val="ctr"/>
        <c:lblOffset val="100"/>
        <c:noMultiLvlLbl val="0"/>
      </c:catAx>
      <c:valAx>
        <c:axId val="324221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2420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 dirty="0" smtClean="0"/>
              <a:t>Gender</a:t>
            </a:r>
            <a:endParaRPr lang="en-IN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Study subjects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120</c:v>
                </c:pt>
                <c:pt idx="1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1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 dirty="0" smtClean="0"/>
              <a:t>Tobacco Consumption</a:t>
            </a:r>
            <a:endParaRPr lang="en-IN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Study subjects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558641975308642"/>
                  <c:y val="-3.36723919307337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277777777777779"/>
                  <c:y val="0.1739740249754582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No Tobacco</c:v>
                </c:pt>
                <c:pt idx="1">
                  <c:v>Tobacco yes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159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1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Diabetes status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Study subjects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4351851851851852"/>
                  <c:y val="1.403016330447254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8209876543209877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Non diabetics</c:v>
                </c:pt>
                <c:pt idx="1">
                  <c:v>Diabetics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144</c:v>
                </c:pt>
                <c:pt idx="1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1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Cardiovascular risk</a:t>
            </a:r>
            <a:endParaRPr lang="en-US" dirty="0"/>
          </a:p>
        </c:rich>
      </c:tx>
      <c:layout>
        <c:manualLayout>
          <c:xMode val="edge"/>
          <c:yMode val="edge"/>
          <c:x val="0.70966438222999906"/>
          <c:y val="1.964222862626141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Study subjects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8641975308641972E-2"/>
                  <c:y val="7.01508165223623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2530864197530867E-2"/>
                  <c:y val="0.1487197310274078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25"/>
                  <c:y val="3.367239193073385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0864197530863914E-3"/>
                  <c:y val="-6.173271853967873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5895061728395068"/>
                  <c:y val="-1.964222862626140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&lt; 10 %</c:v>
                </c:pt>
                <c:pt idx="1">
                  <c:v>10 to 20 %</c:v>
                </c:pt>
                <c:pt idx="2">
                  <c:v>20 to 30 %</c:v>
                </c:pt>
                <c:pt idx="3">
                  <c:v>30 to 40 %</c:v>
                </c:pt>
                <c:pt idx="4">
                  <c:v>&gt; 40 %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127</c:v>
                </c:pt>
                <c:pt idx="1">
                  <c:v>31</c:v>
                </c:pt>
                <c:pt idx="2">
                  <c:v>14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Cardiovascular risk</a:t>
            </a:r>
            <a:endParaRPr lang="en-US" dirty="0"/>
          </a:p>
        </c:rich>
      </c:tx>
      <c:layout>
        <c:manualLayout>
          <c:xMode val="edge"/>
          <c:yMode val="edge"/>
          <c:x val="0.40410882667444348"/>
          <c:y val="1.964222862626141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Study subjects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&lt; 10 %</c:v>
                </c:pt>
                <c:pt idx="1">
                  <c:v>10 to 20 %</c:v>
                </c:pt>
                <c:pt idx="2">
                  <c:v>20 to 30 %</c:v>
                </c:pt>
                <c:pt idx="3">
                  <c:v>30 to 40 %</c:v>
                </c:pt>
                <c:pt idx="4">
                  <c:v>&gt; 40 %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127</c:v>
                </c:pt>
                <c:pt idx="1">
                  <c:v>31</c:v>
                </c:pt>
                <c:pt idx="2">
                  <c:v>14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8732672"/>
        <c:axId val="98731136"/>
      </c:barChart>
      <c:valAx>
        <c:axId val="98731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732672"/>
        <c:crosses val="autoZero"/>
        <c:crossBetween val="between"/>
      </c:valAx>
      <c:catAx>
        <c:axId val="98732672"/>
        <c:scaling>
          <c:orientation val="minMax"/>
        </c:scaling>
        <c:delete val="0"/>
        <c:axPos val="b"/>
        <c:majorTickMark val="out"/>
        <c:minorTickMark val="none"/>
        <c:tickLblPos val="nextTo"/>
        <c:crossAx val="9873113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Cardiovascular Risk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Less than 20 %</c:v>
                </c:pt>
                <c:pt idx="1">
                  <c:v>More than 20 %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158</c:v>
                </c:pt>
                <c:pt idx="1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026368"/>
        <c:axId val="94028160"/>
      </c:barChart>
      <c:catAx>
        <c:axId val="94026368"/>
        <c:scaling>
          <c:orientation val="minMax"/>
        </c:scaling>
        <c:delete val="0"/>
        <c:axPos val="b"/>
        <c:majorTickMark val="out"/>
        <c:minorTickMark val="none"/>
        <c:tickLblPos val="nextTo"/>
        <c:crossAx val="94028160"/>
        <c:crosses val="autoZero"/>
        <c:auto val="1"/>
        <c:lblAlgn val="ctr"/>
        <c:lblOffset val="100"/>
        <c:noMultiLvlLbl val="0"/>
      </c:catAx>
      <c:valAx>
        <c:axId val="94028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4026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Urban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Less than 20 %</c:v>
                </c:pt>
                <c:pt idx="1">
                  <c:v>More than 20 %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114</c:v>
                </c:pt>
                <c:pt idx="1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Rural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Less than 20 %</c:v>
                </c:pt>
                <c:pt idx="1">
                  <c:v>More than 20 %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44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284864"/>
        <c:axId val="75286400"/>
      </c:barChart>
      <c:catAx>
        <c:axId val="75284864"/>
        <c:scaling>
          <c:orientation val="minMax"/>
        </c:scaling>
        <c:delete val="0"/>
        <c:axPos val="b"/>
        <c:majorTickMark val="out"/>
        <c:minorTickMark val="none"/>
        <c:tickLblPos val="nextTo"/>
        <c:crossAx val="75286400"/>
        <c:crosses val="autoZero"/>
        <c:auto val="1"/>
        <c:lblAlgn val="ctr"/>
        <c:lblOffset val="100"/>
        <c:noMultiLvlLbl val="0"/>
      </c:catAx>
      <c:valAx>
        <c:axId val="75286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5284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Less than 20 %</c:v>
                </c:pt>
                <c:pt idx="1">
                  <c:v>More than 20 %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49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Less than 20 %</c:v>
                </c:pt>
                <c:pt idx="1">
                  <c:v>More than 20 %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109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80096"/>
        <c:axId val="34190080"/>
      </c:barChart>
      <c:catAx>
        <c:axId val="34180096"/>
        <c:scaling>
          <c:orientation val="minMax"/>
        </c:scaling>
        <c:delete val="0"/>
        <c:axPos val="b"/>
        <c:majorTickMark val="out"/>
        <c:minorTickMark val="none"/>
        <c:tickLblPos val="nextTo"/>
        <c:crossAx val="34190080"/>
        <c:crosses val="autoZero"/>
        <c:auto val="1"/>
        <c:lblAlgn val="ctr"/>
        <c:lblOffset val="100"/>
        <c:noMultiLvlLbl val="0"/>
      </c:catAx>
      <c:valAx>
        <c:axId val="34190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180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7AB06-0868-4987-A843-1EE8D8219D5E}" type="datetimeFigureOut">
              <a:rPr lang="en-IN" smtClean="0"/>
              <a:t>23-11-2015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D8525-00CD-4E6F-A955-94EEA317A6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N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5C5221-1851-4664-83C4-6BBCD1273868}" type="slidenum">
              <a:rPr lang="en-IN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N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5C5221-1851-4664-83C4-6BBCD1273868}" type="slidenum">
              <a:rPr lang="en-IN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B489-7ABF-480C-9881-FFC79535AC58}" type="datetimeFigureOut">
              <a:rPr lang="en-IN" smtClean="0"/>
              <a:t>23-11-2015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2640-E35A-429E-BE92-7107FCB48D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849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B489-7ABF-480C-9881-FFC79535AC58}" type="datetimeFigureOut">
              <a:rPr lang="en-IN" smtClean="0"/>
              <a:t>23-11-2015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2640-E35A-429E-BE92-7107FCB48D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504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B489-7ABF-480C-9881-FFC79535AC58}" type="datetimeFigureOut">
              <a:rPr lang="en-IN" smtClean="0"/>
              <a:t>23-11-2015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2640-E35A-429E-BE92-7107FCB48D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854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B489-7ABF-480C-9881-FFC79535AC58}" type="datetimeFigureOut">
              <a:rPr lang="en-IN" smtClean="0"/>
              <a:t>23-11-2015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2640-E35A-429E-BE92-7107FCB48D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846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B489-7ABF-480C-9881-FFC79535AC58}" type="datetimeFigureOut">
              <a:rPr lang="en-IN" smtClean="0"/>
              <a:t>23-11-2015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2640-E35A-429E-BE92-7107FCB48D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186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B489-7ABF-480C-9881-FFC79535AC58}" type="datetimeFigureOut">
              <a:rPr lang="en-IN" smtClean="0"/>
              <a:t>23-11-2015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2640-E35A-429E-BE92-7107FCB48D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599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B489-7ABF-480C-9881-FFC79535AC58}" type="datetimeFigureOut">
              <a:rPr lang="en-IN" smtClean="0"/>
              <a:t>23-11-2015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2640-E35A-429E-BE92-7107FCB48D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655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B489-7ABF-480C-9881-FFC79535AC58}" type="datetimeFigureOut">
              <a:rPr lang="en-IN" smtClean="0"/>
              <a:t>23-11-2015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2640-E35A-429E-BE92-7107FCB48D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596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B489-7ABF-480C-9881-FFC79535AC58}" type="datetimeFigureOut">
              <a:rPr lang="en-IN" smtClean="0"/>
              <a:t>23-11-2015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2640-E35A-429E-BE92-7107FCB48D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113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B489-7ABF-480C-9881-FFC79535AC58}" type="datetimeFigureOut">
              <a:rPr lang="en-IN" smtClean="0"/>
              <a:t>23-11-2015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2640-E35A-429E-BE92-7107FCB48D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622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B489-7ABF-480C-9881-FFC79535AC58}" type="datetimeFigureOut">
              <a:rPr lang="en-IN" smtClean="0"/>
              <a:t>23-11-2015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2640-E35A-429E-BE92-7107FCB48D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935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2B489-7ABF-480C-9881-FFC79535AC58}" type="datetimeFigureOut">
              <a:rPr lang="en-IN" smtClean="0"/>
              <a:t>23-11-2015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32640-E35A-429E-BE92-7107FCB48D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655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Cardiovascular Risk Prediction Using WHO/ISH Chart in Urban and Rural Subjects Attending Diabetes Screening Clinic: A Pilot Study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b="1" u="sng" dirty="0" err="1"/>
              <a:t>Dr.</a:t>
            </a:r>
            <a:r>
              <a:rPr lang="en-IN" b="1" u="sng" dirty="0"/>
              <a:t> </a:t>
            </a:r>
            <a:r>
              <a:rPr lang="en-IN" b="1" u="sng" dirty="0" err="1"/>
              <a:t>Rohit</a:t>
            </a:r>
            <a:r>
              <a:rPr lang="en-IN" b="1" u="sng" dirty="0"/>
              <a:t> A</a:t>
            </a:r>
            <a:r>
              <a:rPr lang="en-IN" b="1" dirty="0"/>
              <a:t>, </a:t>
            </a:r>
            <a:r>
              <a:rPr lang="en-IN" dirty="0"/>
              <a:t>Dr </a:t>
            </a:r>
            <a:r>
              <a:rPr lang="en-IN" dirty="0" err="1"/>
              <a:t>Balu</a:t>
            </a:r>
            <a:r>
              <a:rPr lang="en-IN" dirty="0"/>
              <a:t> P </a:t>
            </a:r>
            <a:r>
              <a:rPr lang="en-IN" dirty="0" smtClean="0"/>
              <a:t>S</a:t>
            </a:r>
          </a:p>
          <a:p>
            <a:r>
              <a:rPr lang="en-IN" dirty="0" smtClean="0"/>
              <a:t>Public Health Specialist [ NCD]</a:t>
            </a:r>
          </a:p>
          <a:p>
            <a:r>
              <a:rPr lang="en-IN" dirty="0" smtClean="0"/>
              <a:t>India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658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Material and Methods</a:t>
            </a:r>
            <a:endParaRPr lang="en-IN" smtClean="0"/>
          </a:p>
        </p:txBody>
      </p:sp>
      <p:sp>
        <p:nvSpPr>
          <p:cNvPr id="717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u="sng" dirty="0" smtClean="0"/>
              <a:t>Study instrument</a:t>
            </a:r>
            <a:r>
              <a:rPr lang="en-IN" dirty="0" smtClean="0"/>
              <a:t>: WHO/ISH Risk predictions charts to predict 10 year risk of a fatal or non-fatal cardiovascular event among the adults. [SEAR D]</a:t>
            </a:r>
          </a:p>
          <a:p>
            <a:pPr algn="just"/>
            <a:r>
              <a:rPr lang="en-US" u="sng" dirty="0" smtClean="0"/>
              <a:t>Study period</a:t>
            </a:r>
            <a:r>
              <a:rPr lang="en-US" dirty="0" smtClean="0"/>
              <a:t>: 27 July – 14 August 2015</a:t>
            </a:r>
            <a:endParaRPr lang="en-IN" dirty="0" smtClean="0"/>
          </a:p>
          <a:p>
            <a:pPr algn="just"/>
            <a:r>
              <a:rPr lang="en-IN" u="sng" dirty="0" smtClean="0"/>
              <a:t>Data entry</a:t>
            </a:r>
            <a:r>
              <a:rPr lang="en-IN" dirty="0" smtClean="0"/>
              <a:t>: Epidata3.1</a:t>
            </a:r>
          </a:p>
          <a:p>
            <a:pPr algn="just"/>
            <a:r>
              <a:rPr lang="en-IN" u="sng" dirty="0" smtClean="0"/>
              <a:t>Data analysis</a:t>
            </a:r>
            <a:r>
              <a:rPr lang="en-IN" dirty="0" smtClean="0"/>
              <a:t>: IBMSPSS20.0. </a:t>
            </a:r>
          </a:p>
          <a:p>
            <a:endParaRPr lang="en-IN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Material						               Methods</a:t>
            </a:r>
          </a:p>
        </p:txBody>
      </p:sp>
    </p:spTree>
    <p:extLst>
      <p:ext uri="{BB962C8B-B14F-4D97-AF65-F5344CB8AC3E}">
        <p14:creationId xmlns:p14="http://schemas.microsoft.com/office/powerpoint/2010/main" val="132084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WHO/ISH Chart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Categorizes individual subjects into cardiovascular risk 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Sex</a:t>
            </a:r>
          </a:p>
          <a:p>
            <a:pPr lvl="1"/>
            <a:r>
              <a:rPr lang="en-US" dirty="0" smtClean="0"/>
              <a:t>Smoking</a:t>
            </a:r>
          </a:p>
          <a:p>
            <a:pPr lvl="1"/>
            <a:r>
              <a:rPr lang="en-US" dirty="0" smtClean="0"/>
              <a:t>Diabetes status</a:t>
            </a:r>
          </a:p>
          <a:p>
            <a:pPr lvl="1"/>
            <a:r>
              <a:rPr lang="en-US" dirty="0" smtClean="0"/>
              <a:t>Systolic blood pressure</a:t>
            </a:r>
          </a:p>
          <a:p>
            <a:pPr lvl="1"/>
            <a:r>
              <a:rPr lang="en-US" dirty="0" smtClean="0"/>
              <a:t>Cholesterol level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Material						               Methods</a:t>
            </a:r>
          </a:p>
        </p:txBody>
      </p:sp>
    </p:spTree>
    <p:extLst>
      <p:ext uri="{BB962C8B-B14F-4D97-AF65-F5344CB8AC3E}">
        <p14:creationId xmlns:p14="http://schemas.microsoft.com/office/powerpoint/2010/main" val="280225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3" t="21926" r="34156" b="13525"/>
          <a:stretch/>
        </p:blipFill>
        <p:spPr bwMode="auto">
          <a:xfrm>
            <a:off x="323528" y="0"/>
            <a:ext cx="8496944" cy="7006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251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Observation </a:t>
            </a:r>
          </a:p>
          <a:p>
            <a:r>
              <a:rPr lang="en-US" dirty="0" smtClean="0"/>
              <a:t>In relation to cardiovascular risk prediction</a:t>
            </a:r>
          </a:p>
          <a:p>
            <a:pPr lvl="1"/>
            <a:r>
              <a:rPr lang="en-US" dirty="0" smtClean="0"/>
              <a:t>Comparison Of Urban And Rural</a:t>
            </a:r>
          </a:p>
          <a:p>
            <a:pPr lvl="1"/>
            <a:r>
              <a:rPr lang="en-US" dirty="0" smtClean="0"/>
              <a:t>Comparison Of Male And Female</a:t>
            </a:r>
          </a:p>
          <a:p>
            <a:pPr lvl="1"/>
            <a:r>
              <a:rPr lang="en-US" dirty="0" smtClean="0"/>
              <a:t>Comparison Of Diabetics And Non </a:t>
            </a:r>
            <a:r>
              <a:rPr lang="en-US" dirty="0" smtClean="0"/>
              <a:t>Diabetics</a:t>
            </a:r>
          </a:p>
          <a:p>
            <a:pPr lvl="1"/>
            <a:r>
              <a:rPr lang="en-US" dirty="0" smtClean="0"/>
              <a:t>Comparison in relation to tobacco and other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83832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1: Distribution Of Study Subjects Based On Location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1004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37497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2: Distribution Of Study Subjects Based On Gender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3124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6606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3: Distribution Of Study Subjects Based On Tobacco Consumption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9861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1071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4: Distribution Of Study Subjects Based On Diabetes Status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7409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3765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5a: Distribution Of Study Subjects Based On Cardiovascular Risk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0856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9705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5b: Distribution Of Study Subjects Based On Cardiovascular Risk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7270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96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Rohit\Downloads\WHO data (1)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2783"/>
            <a:ext cx="8208912" cy="590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						               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    Introduction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91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 </a:t>
            </a:r>
            <a:r>
              <a:rPr lang="en-US" dirty="0" smtClean="0"/>
              <a:t>5c: </a:t>
            </a:r>
            <a:r>
              <a:rPr lang="en-US" dirty="0"/>
              <a:t>Distribution Of Study Subjects Based On Cardiovascular Risk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9011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5114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 6</a:t>
            </a:r>
            <a:r>
              <a:rPr lang="en-US" dirty="0" smtClean="0"/>
              <a:t>: Urban-Rural Comparison Of Cardiovascular Risk 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2881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2246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Table 1: Urban-Rural Comparison </a:t>
            </a:r>
            <a:r>
              <a:rPr lang="en-US" dirty="0" smtClean="0"/>
              <a:t>Of Cardiovascular </a:t>
            </a:r>
            <a:r>
              <a:rPr lang="en-US" dirty="0"/>
              <a:t>Risk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990809"/>
              </p:ext>
            </p:extLst>
          </p:nvPr>
        </p:nvGraphicFramePr>
        <p:xfrm>
          <a:off x="457200" y="1600200"/>
          <a:ext cx="82296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1512168"/>
                <a:gridCol w="1399024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Urban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 value &gt; 0.05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 Square= 2.234</a:t>
                      </a:r>
                    </a:p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dF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Less than 20 %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158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IN" sz="2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More than 20 %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IN" sz="2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20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127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54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181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IN" sz="2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5969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 7: Gender Wise Comparison Of Cardiovascular Risk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9454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81354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Table 2: Gender Wise Comparison </a:t>
            </a:r>
            <a:r>
              <a:rPr lang="en-US" dirty="0" smtClean="0"/>
              <a:t>Of </a:t>
            </a:r>
            <a:r>
              <a:rPr lang="en-US" dirty="0"/>
              <a:t>Cardiovascular Risk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551330"/>
              </p:ext>
            </p:extLst>
          </p:nvPr>
        </p:nvGraphicFramePr>
        <p:xfrm>
          <a:off x="457200" y="1600200"/>
          <a:ext cx="82296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1512168"/>
                <a:gridCol w="1399024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Male</a:t>
                      </a:r>
                      <a:endParaRPr lang="en-IN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Female</a:t>
                      </a:r>
                      <a:endParaRPr lang="en-IN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 value &lt; 0.05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 Square= 4.024</a:t>
                      </a:r>
                    </a:p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dF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Less than 20 %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49</a:t>
                      </a:r>
                      <a:endParaRPr lang="en-IN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109</a:t>
                      </a:r>
                      <a:endParaRPr lang="en-IN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158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IN" sz="2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More than 20 %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en-IN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en-IN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IN" sz="2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20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61</a:t>
                      </a:r>
                      <a:endParaRPr lang="en-IN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120</a:t>
                      </a:r>
                      <a:endParaRPr lang="en-IN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181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IN" sz="2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42845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 </a:t>
            </a:r>
            <a:r>
              <a:rPr lang="en-US" dirty="0" smtClean="0"/>
              <a:t>8: Comparison </a:t>
            </a:r>
            <a:r>
              <a:rPr lang="en-US" dirty="0"/>
              <a:t>Of Cardiovascular </a:t>
            </a:r>
            <a:r>
              <a:rPr lang="en-US" dirty="0" smtClean="0"/>
              <a:t>Risk Based on Diabetes Status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7682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71640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3: </a:t>
            </a:r>
            <a:r>
              <a:rPr lang="en-US" dirty="0"/>
              <a:t>Comparison Of Cardiovascular Risk Based on Diabetes Status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141464"/>
              </p:ext>
            </p:extLst>
          </p:nvPr>
        </p:nvGraphicFramePr>
        <p:xfrm>
          <a:off x="457200" y="1600200"/>
          <a:ext cx="8229600" cy="1807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1512168"/>
                <a:gridCol w="1399024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Diabetics</a:t>
                      </a:r>
                      <a:endParaRPr lang="en-IN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Non diabetics</a:t>
                      </a:r>
                      <a:endParaRPr lang="en-IN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 value &lt; 0.05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 Square= 26.479</a:t>
                      </a:r>
                    </a:p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dF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Less than 20 %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  <a:endParaRPr lang="en-IN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135</a:t>
                      </a:r>
                      <a:endParaRPr lang="en-IN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158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IN" sz="2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More than 20 %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en-IN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en-IN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IN" sz="2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20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37</a:t>
                      </a:r>
                      <a:endParaRPr lang="en-IN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144</a:t>
                      </a:r>
                      <a:endParaRPr lang="en-IN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181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IN" sz="2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20112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 </a:t>
            </a:r>
            <a:r>
              <a:rPr lang="en-US" dirty="0" smtClean="0"/>
              <a:t>9: Comparison </a:t>
            </a:r>
            <a:r>
              <a:rPr lang="en-US" dirty="0"/>
              <a:t>Of Cardiovascular </a:t>
            </a:r>
            <a:r>
              <a:rPr lang="en-US" dirty="0" smtClean="0"/>
              <a:t>Risk Based on Tobacco Consumption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7702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1617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4: </a:t>
            </a:r>
            <a:r>
              <a:rPr lang="en-US" dirty="0"/>
              <a:t>Comparison Of Cardiovascular Risk Based on Tobacco Consumption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283456"/>
              </p:ext>
            </p:extLst>
          </p:nvPr>
        </p:nvGraphicFramePr>
        <p:xfrm>
          <a:off x="457200" y="1600200"/>
          <a:ext cx="8229600" cy="1807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1512168"/>
                <a:gridCol w="1399024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Consume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tobacco</a:t>
                      </a:r>
                      <a:endParaRPr lang="en-IN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Tobacco</a:t>
                      </a:r>
                      <a:endParaRPr lang="en-IN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 value &lt; 0.05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 Square= 17.957</a:t>
                      </a:r>
                    </a:p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dF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Less than 20 %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  <a:endParaRPr lang="en-IN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145</a:t>
                      </a:r>
                      <a:endParaRPr lang="en-IN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158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IN" sz="2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More than 20 %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en-IN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en-IN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IN" sz="2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20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22</a:t>
                      </a:r>
                      <a:endParaRPr lang="en-IN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159</a:t>
                      </a:r>
                      <a:endParaRPr lang="en-IN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181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IN" sz="2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7345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  <a:endParaRPr lang="en-IN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Risk of cardiovascular event increases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Diabetes </a:t>
            </a:r>
          </a:p>
          <a:p>
            <a:pPr lvl="1"/>
            <a:r>
              <a:rPr lang="en-US" dirty="0" smtClean="0"/>
              <a:t>Smoking</a:t>
            </a:r>
          </a:p>
          <a:p>
            <a:pPr lvl="1"/>
            <a:r>
              <a:rPr lang="en-US" dirty="0" smtClean="0"/>
              <a:t>Waist Hip Ratio</a:t>
            </a:r>
          </a:p>
          <a:p>
            <a:pPr lvl="1"/>
            <a:r>
              <a:rPr lang="en-US" dirty="0" smtClean="0"/>
              <a:t>Hypertension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Studies from India and Abroad</a:t>
            </a:r>
            <a:endParaRPr lang="en-IN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31379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7" name="Picture 3" descr="C:\Users\Rohit\Downloads\WHO dat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2782"/>
            <a:ext cx="8280920" cy="6071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						               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    Introduction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665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IN" smtClean="0"/>
          </a:p>
        </p:txBody>
      </p:sp>
      <p:sp>
        <p:nvSpPr>
          <p:cNvPr id="3379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Categorizing people as low (&lt;10%)/moderate (10%-20%)/high (&gt;20%) risk is one of the crucial steps to mitigate the magnitude of cardiovascular fatal/non-fatal outcome</a:t>
            </a:r>
          </a:p>
          <a:p>
            <a:pPr algn="just"/>
            <a:r>
              <a:rPr lang="en-IN" dirty="0" smtClean="0"/>
              <a:t>Risk increase is compounded by modifiable and non modifiable factor.</a:t>
            </a:r>
          </a:p>
          <a:p>
            <a:pPr algn="just"/>
            <a:r>
              <a:rPr lang="en-IN" dirty="0" smtClean="0"/>
              <a:t>Diabetes management- cardiovascular risk counselling.</a:t>
            </a:r>
          </a:p>
          <a:p>
            <a:pPr algn="just"/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29580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Recommendations</a:t>
            </a:r>
            <a:endParaRPr lang="en-IN" smtClean="0"/>
          </a:p>
        </p:txBody>
      </p:sp>
      <p:sp>
        <p:nvSpPr>
          <p:cNvPr id="3481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WHO/ISH Risk Prediction Chart</a:t>
            </a:r>
          </a:p>
          <a:p>
            <a:pPr lvl="1"/>
            <a:r>
              <a:rPr lang="en-US" dirty="0"/>
              <a:t>Evidence </a:t>
            </a:r>
            <a:r>
              <a:rPr lang="en-US" dirty="0" smtClean="0"/>
              <a:t>based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imple tool</a:t>
            </a:r>
          </a:p>
          <a:p>
            <a:pPr lvl="1"/>
            <a:r>
              <a:rPr lang="en-US" dirty="0" smtClean="0"/>
              <a:t>Used in community setting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err="1" smtClean="0"/>
              <a:t>Counselling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6992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Global status report on </a:t>
            </a:r>
            <a:r>
              <a:rPr lang="en-IN" dirty="0" err="1"/>
              <a:t>noncommunicable</a:t>
            </a:r>
            <a:r>
              <a:rPr lang="en-IN" dirty="0"/>
              <a:t> diseases 2014. Geneva, World Health Organization, 2012. </a:t>
            </a:r>
            <a:endParaRPr lang="en-IN" dirty="0" smtClean="0"/>
          </a:p>
          <a:p>
            <a:pPr algn="just"/>
            <a:r>
              <a:rPr lang="en-IN" dirty="0"/>
              <a:t>World Health Organization. Global Health Estimates: Deaths by Cause, Age, Sex and Country, 2000-2012. Geneva, WHO, 2014. </a:t>
            </a:r>
            <a:endParaRPr lang="en-IN" dirty="0" smtClean="0"/>
          </a:p>
          <a:p>
            <a:pPr algn="just"/>
            <a:r>
              <a:rPr lang="en-IN" dirty="0" err="1"/>
              <a:t>Mathers</a:t>
            </a:r>
            <a:r>
              <a:rPr lang="en-IN" dirty="0"/>
              <a:t> CD, </a:t>
            </a:r>
            <a:r>
              <a:rPr lang="en-IN" dirty="0" err="1"/>
              <a:t>Loncar</a:t>
            </a:r>
            <a:r>
              <a:rPr lang="en-IN" dirty="0"/>
              <a:t> D. Projections of global mortality and burden of disease from 2002 to 2030. </a:t>
            </a:r>
            <a:r>
              <a:rPr lang="en-IN" dirty="0" err="1"/>
              <a:t>PLoS</a:t>
            </a:r>
            <a:r>
              <a:rPr lang="en-IN" dirty="0"/>
              <a:t> Med, 2006, 3(11):e442</a:t>
            </a:r>
            <a:r>
              <a:rPr lang="en-IN" dirty="0" smtClean="0"/>
              <a:t>.</a:t>
            </a:r>
          </a:p>
          <a:p>
            <a:pPr algn="just"/>
            <a:r>
              <a:rPr lang="en-IN" dirty="0" err="1"/>
              <a:t>Roglic</a:t>
            </a:r>
            <a:r>
              <a:rPr lang="en-IN" dirty="0"/>
              <a:t> G, </a:t>
            </a:r>
            <a:r>
              <a:rPr lang="en-IN" dirty="0" err="1"/>
              <a:t>Unwin</a:t>
            </a:r>
            <a:r>
              <a:rPr lang="en-IN" dirty="0"/>
              <a:t> N, Bennett PH, </a:t>
            </a:r>
            <a:r>
              <a:rPr lang="en-IN" dirty="0" err="1"/>
              <a:t>Mathers</a:t>
            </a:r>
            <a:r>
              <a:rPr lang="en-IN" dirty="0"/>
              <a:t> C, </a:t>
            </a:r>
            <a:r>
              <a:rPr lang="en-IN" dirty="0" err="1"/>
              <a:t>Tuomilehto</a:t>
            </a:r>
            <a:r>
              <a:rPr lang="en-IN" dirty="0"/>
              <a:t> J, Nag S et al. The burden of mortality attributable to diabetes: realistic estimates for the year 2000. Diabetes Care, 2005, 28(9):2130–2135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References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73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 Definition, diagnosis and classification of diabetes mellitus and its complications. Part 1: Diagnosis and classification of diabetes mellitus. Geneva, World Health Organization, 1999 (WHO/NCD/NCS/99.2). </a:t>
            </a:r>
          </a:p>
          <a:p>
            <a:pPr algn="just"/>
            <a:r>
              <a:rPr lang="en-IN" dirty="0" err="1"/>
              <a:t>Morrish</a:t>
            </a:r>
            <a:r>
              <a:rPr lang="en-IN" dirty="0"/>
              <a:t> NJ, Wang SL, Stevens LK, Fuller JH, Keen H. Mortality and causes of death in the WHO Multinational Study of Vascular Disease in Diabetes. </a:t>
            </a:r>
            <a:r>
              <a:rPr lang="en-IN" dirty="0" err="1"/>
              <a:t>Diabetologia</a:t>
            </a:r>
            <a:r>
              <a:rPr lang="en-IN" dirty="0"/>
              <a:t> 2001, 44 </a:t>
            </a:r>
            <a:r>
              <a:rPr lang="en-IN" dirty="0" err="1"/>
              <a:t>Suppl</a:t>
            </a:r>
            <a:r>
              <a:rPr lang="en-IN" dirty="0"/>
              <a:t> 2:S14–S21.</a:t>
            </a:r>
          </a:p>
          <a:p>
            <a:pPr algn="just"/>
            <a:r>
              <a:rPr lang="en-IN" dirty="0" smtClean="0"/>
              <a:t>Global </a:t>
            </a:r>
            <a:r>
              <a:rPr lang="en-IN" dirty="0"/>
              <a:t>data on visual impairments 2010. Geneva, World Health Organization, 2012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Global status report on </a:t>
            </a:r>
            <a:r>
              <a:rPr lang="en-IN" dirty="0" err="1"/>
              <a:t>noncommunicable</a:t>
            </a:r>
            <a:r>
              <a:rPr lang="en-IN" dirty="0"/>
              <a:t> diseases 2010. Geneva, World Health Organization, 2011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References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58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Manjunath</a:t>
            </a:r>
            <a:r>
              <a:rPr lang="en-US" dirty="0" smtClean="0"/>
              <a:t>, Principal, JJM Medical College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Balu</a:t>
            </a:r>
            <a:r>
              <a:rPr lang="en-US" dirty="0" smtClean="0"/>
              <a:t> P S, Professor, JJM Medical College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Manu A S, JJM Medical College </a:t>
            </a:r>
          </a:p>
          <a:p>
            <a:r>
              <a:rPr lang="en-US" dirty="0" smtClean="0"/>
              <a:t>KHSDRP, Karnataka</a:t>
            </a:r>
          </a:p>
          <a:p>
            <a:r>
              <a:rPr lang="en-US" dirty="0" smtClean="0"/>
              <a:t>Department of Health and Family Welfare, </a:t>
            </a:r>
            <a:r>
              <a:rPr lang="en-US" dirty="0" err="1" smtClean="0"/>
              <a:t>Davanagere</a:t>
            </a:r>
            <a:r>
              <a:rPr lang="en-US" dirty="0" smtClean="0"/>
              <a:t> District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88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C:\Users\Rohit\Desktop\mbd_00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535167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						               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    Introduction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54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</a:t>
            </a:r>
            <a:r>
              <a:rPr lang="en-US" dirty="0"/>
              <a:t>Risk and </a:t>
            </a:r>
            <a:r>
              <a:rPr lang="en-US" dirty="0" smtClean="0"/>
              <a:t>Diabetes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Cardiovascular disease is responsible for between 50% and 80% of deaths in people with </a:t>
            </a:r>
            <a:r>
              <a:rPr lang="en-IN" dirty="0" smtClean="0"/>
              <a:t>diabetes.</a:t>
            </a:r>
          </a:p>
          <a:p>
            <a:pPr algn="just"/>
            <a:r>
              <a:rPr lang="en-IN" dirty="0"/>
              <a:t>Diabetes increases the risk of heart disease and stroke. In a multinational study, 50% of people with diabetes die of cardiovascular disease (primarily heart disease and stroke</a:t>
            </a:r>
            <a:r>
              <a:rPr lang="en-IN" dirty="0" smtClean="0"/>
              <a:t>)</a:t>
            </a:r>
          </a:p>
          <a:p>
            <a:pPr algn="just"/>
            <a:r>
              <a:rPr lang="en-IN" dirty="0"/>
              <a:t>WHO projects that diabetes will be the 7th leading cause of death in 2030 </a:t>
            </a:r>
            <a:r>
              <a:rPr lang="en-IN" dirty="0" smtClean="0"/>
              <a:t> </a:t>
            </a:r>
            <a:endParaRPr lang="en-IN" dirty="0"/>
          </a:p>
          <a:p>
            <a:pPr algn="just"/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						               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    Introduction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438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Based Approach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Over three quarters of CVD deaths take place in low- and middle-income countries.</a:t>
            </a:r>
          </a:p>
          <a:p>
            <a:pPr algn="just"/>
            <a:r>
              <a:rPr lang="en-IN" dirty="0"/>
              <a:t>People in low- and middle-income countries often do not have the benefit of integrated primary health care programmes for early detection and treatment of people with risk factors compared to people in high-income countries.</a:t>
            </a:r>
          </a:p>
          <a:p>
            <a:pPr algn="just"/>
            <a:r>
              <a:rPr lang="en-US" dirty="0" smtClean="0"/>
              <a:t>N</a:t>
            </a:r>
            <a:r>
              <a:rPr lang="en-IN" dirty="0"/>
              <a:t>CDs already disproportionately affect low- and middle-income countries where nearly three quarters of NCD deaths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						               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    Introduction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107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To assess 10 year risk of a fatal or non-fatal cardiovascular event in adults attending diabetes screening clinic using WHO/ISH risk prediction chart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						               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        Objective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598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Material and Methods</a:t>
            </a:r>
            <a:endParaRPr lang="en-IN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u="sng" dirty="0" smtClean="0"/>
              <a:t>Study design</a:t>
            </a:r>
            <a:r>
              <a:rPr lang="en-IN" dirty="0" smtClean="0"/>
              <a:t>: Cross sectional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u="sng" dirty="0" smtClean="0"/>
              <a:t>Study setting</a:t>
            </a:r>
            <a:r>
              <a:rPr lang="en-IN" dirty="0" smtClean="0"/>
              <a:t>: Non </a:t>
            </a:r>
            <a:r>
              <a:rPr lang="en-IN" dirty="0"/>
              <a:t>Communicable </a:t>
            </a:r>
            <a:r>
              <a:rPr lang="en-IN" dirty="0" smtClean="0"/>
              <a:t>Disease[Diabetes] screening Clinic </a:t>
            </a:r>
            <a:r>
              <a:rPr lang="en-IN" dirty="0"/>
              <a:t>of </a:t>
            </a:r>
            <a:r>
              <a:rPr lang="en-IN" dirty="0" err="1"/>
              <a:t>Davanagere</a:t>
            </a:r>
            <a:r>
              <a:rPr lang="en-IN" dirty="0"/>
              <a:t> </a:t>
            </a:r>
            <a:r>
              <a:rPr lang="en-IN" dirty="0" smtClean="0"/>
              <a:t>district.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Location</a:t>
            </a:r>
            <a:r>
              <a:rPr lang="en-US" dirty="0" smtClean="0"/>
              <a:t>: </a:t>
            </a:r>
          </a:p>
          <a:p>
            <a:pPr lvl="1" algn="just">
              <a:buFont typeface="Arial" pitchFamily="34" charset="0"/>
              <a:buChar char="•"/>
              <a:defRPr/>
            </a:pPr>
            <a:r>
              <a:rPr lang="en-US" dirty="0" smtClean="0"/>
              <a:t>Urban: 1 [ District hospital]</a:t>
            </a:r>
          </a:p>
          <a:p>
            <a:pPr lvl="1" algn="just">
              <a:buFont typeface="Arial" pitchFamily="34" charset="0"/>
              <a:buChar char="•"/>
              <a:defRPr/>
            </a:pPr>
            <a:r>
              <a:rPr lang="en-US" dirty="0" smtClean="0"/>
              <a:t>Rural : 2 [ Rural Primary health </a:t>
            </a:r>
            <a:r>
              <a:rPr lang="en-US" dirty="0" err="1" smtClean="0"/>
              <a:t>centres</a:t>
            </a:r>
            <a:r>
              <a:rPr lang="en-US" dirty="0" smtClean="0"/>
              <a:t>]</a:t>
            </a:r>
            <a:endParaRPr lang="en-IN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Material						               Methods</a:t>
            </a:r>
          </a:p>
        </p:txBody>
      </p:sp>
    </p:spTree>
    <p:extLst>
      <p:ext uri="{BB962C8B-B14F-4D97-AF65-F5344CB8AC3E}">
        <p14:creationId xmlns:p14="http://schemas.microsoft.com/office/powerpoint/2010/main" val="32909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Material and Methods</a:t>
            </a:r>
            <a:endParaRPr lang="en-IN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u="sng" dirty="0" smtClean="0"/>
              <a:t>Study population</a:t>
            </a:r>
            <a:r>
              <a:rPr lang="en-IN" dirty="0" smtClean="0"/>
              <a:t>: Adults </a:t>
            </a:r>
            <a:r>
              <a:rPr lang="en-IN" dirty="0"/>
              <a:t>aged more than 40 </a:t>
            </a:r>
            <a:r>
              <a:rPr lang="en-IN" dirty="0" smtClean="0"/>
              <a:t>years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u="sng" dirty="0" smtClean="0"/>
              <a:t>Inclusion criteria</a:t>
            </a:r>
            <a:r>
              <a:rPr lang="en-IN" dirty="0" smtClean="0"/>
              <a:t>: Age &gt; 40 years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Exclusion criteria</a:t>
            </a:r>
            <a:r>
              <a:rPr lang="en-US" dirty="0" smtClean="0"/>
              <a:t>: </a:t>
            </a:r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Pre existing heart condition </a:t>
            </a:r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O</a:t>
            </a:r>
            <a:r>
              <a:rPr lang="en-US" dirty="0" smtClean="0"/>
              <a:t>ther major cardiac abnormality</a:t>
            </a:r>
            <a:endParaRPr lang="en-IN" dirty="0" smtClean="0"/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Age more than 80 years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Material						               Methods</a:t>
            </a:r>
          </a:p>
        </p:txBody>
      </p:sp>
    </p:spTree>
    <p:extLst>
      <p:ext uri="{BB962C8B-B14F-4D97-AF65-F5344CB8AC3E}">
        <p14:creationId xmlns:p14="http://schemas.microsoft.com/office/powerpoint/2010/main" val="366068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1112</Words>
  <Application>Microsoft Office PowerPoint</Application>
  <PresentationFormat>On-screen Show (4:3)</PresentationFormat>
  <Paragraphs>224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Cardiovascular Risk Prediction Using WHO/ISH Chart in Urban and Rural Subjects Attending Diabetes Screening Clinic: A Pilot Study</vt:lpstr>
      <vt:lpstr>PowerPoint Presentation</vt:lpstr>
      <vt:lpstr>PowerPoint Presentation</vt:lpstr>
      <vt:lpstr>PowerPoint Presentation</vt:lpstr>
      <vt:lpstr>Cardiovascular Risk and Diabetes </vt:lpstr>
      <vt:lpstr>Community Based Approach</vt:lpstr>
      <vt:lpstr>Objective </vt:lpstr>
      <vt:lpstr>Material and Methods</vt:lpstr>
      <vt:lpstr>Material and Methods</vt:lpstr>
      <vt:lpstr>Material and Methods</vt:lpstr>
      <vt:lpstr>WHO/ISH Chart</vt:lpstr>
      <vt:lpstr>PowerPoint Presentation</vt:lpstr>
      <vt:lpstr>Results</vt:lpstr>
      <vt:lpstr>Graph 1: Distribution Of Study Subjects Based On Location</vt:lpstr>
      <vt:lpstr>Graph 2: Distribution Of Study Subjects Based On Gender</vt:lpstr>
      <vt:lpstr>Graph 3: Distribution Of Study Subjects Based On Tobacco Consumption</vt:lpstr>
      <vt:lpstr>Graph 4: Distribution Of Study Subjects Based On Diabetes Status</vt:lpstr>
      <vt:lpstr>Graph 5a: Distribution Of Study Subjects Based On Cardiovascular Risk</vt:lpstr>
      <vt:lpstr>Graph 5b: Distribution Of Study Subjects Based On Cardiovascular Risk</vt:lpstr>
      <vt:lpstr>Graph 5c: Distribution Of Study Subjects Based On Cardiovascular Risk</vt:lpstr>
      <vt:lpstr>Graph 6: Urban-Rural Comparison Of Cardiovascular Risk </vt:lpstr>
      <vt:lpstr>Table 1: Urban-Rural Comparison Of Cardiovascular Risk</vt:lpstr>
      <vt:lpstr>Graph 7: Gender Wise Comparison Of Cardiovascular Risk</vt:lpstr>
      <vt:lpstr>Table 2: Gender Wise Comparison Of Cardiovascular Risk</vt:lpstr>
      <vt:lpstr>Graph 8: Comparison Of Cardiovascular Risk Based on Diabetes Status</vt:lpstr>
      <vt:lpstr>Table 3: Comparison Of Cardiovascular Risk Based on Diabetes Status</vt:lpstr>
      <vt:lpstr>Graph 9: Comparison Of Cardiovascular Risk Based on Tobacco Consumption</vt:lpstr>
      <vt:lpstr>Table 4: Comparison Of Cardiovascular Risk Based on Tobacco Consumption</vt:lpstr>
      <vt:lpstr>Discussion</vt:lpstr>
      <vt:lpstr>Conclusion</vt:lpstr>
      <vt:lpstr>Recommendations</vt:lpstr>
      <vt:lpstr>References </vt:lpstr>
      <vt:lpstr>References</vt:lpstr>
      <vt:lpstr>Acknowledgement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Risk Prediction Using WHO/ISH Chart in Urban and Rural Subjects Attending Diabetes Screening Clinic: A Pilot Study</dc:title>
  <dc:creator>Rohit</dc:creator>
  <cp:lastModifiedBy>Rohit</cp:lastModifiedBy>
  <cp:revision>25</cp:revision>
  <dcterms:created xsi:type="dcterms:W3CDTF">2015-11-22T13:56:29Z</dcterms:created>
  <dcterms:modified xsi:type="dcterms:W3CDTF">2015-11-23T09:51:53Z</dcterms:modified>
</cp:coreProperties>
</file>