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86" r:id="rId2"/>
    <p:sldId id="275" r:id="rId3"/>
    <p:sldId id="287" r:id="rId4"/>
    <p:sldId id="290" r:id="rId5"/>
    <p:sldId id="276" r:id="rId6"/>
    <p:sldId id="277" r:id="rId7"/>
    <p:sldId id="288" r:id="rId8"/>
    <p:sldId id="289" r:id="rId9"/>
    <p:sldId id="257" r:id="rId10"/>
    <p:sldId id="283" r:id="rId11"/>
    <p:sldId id="258" r:id="rId12"/>
    <p:sldId id="261" r:id="rId13"/>
    <p:sldId id="262" r:id="rId14"/>
    <p:sldId id="270" r:id="rId15"/>
    <p:sldId id="263" r:id="rId16"/>
    <p:sldId id="272" r:id="rId17"/>
    <p:sldId id="284" r:id="rId18"/>
    <p:sldId id="285" r:id="rId19"/>
    <p:sldId id="266" r:id="rId20"/>
    <p:sldId id="267" r:id="rId21"/>
    <p:sldId id="293" r:id="rId22"/>
    <p:sldId id="296" r:id="rId23"/>
    <p:sldId id="297" r:id="rId24"/>
    <p:sldId id="302" r:id="rId25"/>
    <p:sldId id="300"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6BD9F1-999D-4178-AA60-163EFD77311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6BD9F1-999D-4178-AA60-163EFD77311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46BD9F1-999D-4178-AA60-163EFD77311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46BD9F1-999D-4178-AA60-163EFD77311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6BD9F1-999D-4178-AA60-163EFD77311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5A61B65-94BE-4BFD-87B4-4B996514752A}" type="datetimeFigureOut">
              <a:rPr lang="en-US" smtClean="0"/>
              <a:pPr/>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6BD9F1-999D-4178-AA60-163EFD77311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46BD9F1-999D-4178-AA60-163EFD77311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46BD9F1-999D-4178-AA60-163EFD7731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6BD9F1-999D-4178-AA60-163EFD7731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46BD9F1-999D-4178-AA60-163EFD77311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5A61B65-94BE-4BFD-87B4-4B996514752A}" type="datetimeFigureOut">
              <a:rPr lang="en-US" smtClean="0"/>
              <a:pPr/>
              <a:t>11/25/2015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46BD9F1-999D-4178-AA60-163EFD77311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5A61B65-94BE-4BFD-87B4-4B996514752A}" type="datetimeFigureOut">
              <a:rPr lang="en-US" smtClean="0"/>
              <a:pPr/>
              <a:t>11/25/2015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5A61B65-94BE-4BFD-87B4-4B996514752A}" type="datetimeFigureOut">
              <a:rPr lang="en-US" smtClean="0"/>
              <a:pPr/>
              <a:t>11/25/2015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6BD9F1-999D-4178-AA60-163EFD77311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228600" y="228600"/>
            <a:ext cx="8686800" cy="6324600"/>
          </a:xfrm>
        </p:spPr>
        <p:txBody>
          <a:bodyPr>
            <a:normAutofit fontScale="92500"/>
          </a:bodyPr>
          <a:lstStyle/>
          <a:p>
            <a:pPr algn="ctr"/>
            <a:r>
              <a:rPr lang="en-US" sz="5400" dirty="0" smtClean="0">
                <a:latin typeface="Times New Roman" pitchFamily="18" charset="0"/>
                <a:cs typeface="Times New Roman" pitchFamily="18" charset="0"/>
              </a:rPr>
              <a:t>COMPASSION FATIGUE , </a:t>
            </a:r>
          </a:p>
          <a:p>
            <a:pPr algn="ctr"/>
            <a:r>
              <a:rPr lang="en-US" sz="5400" dirty="0" smtClean="0">
                <a:latin typeface="Times New Roman" pitchFamily="18" charset="0"/>
                <a:cs typeface="Times New Roman" pitchFamily="18" charset="0"/>
              </a:rPr>
              <a:t>QUALITY OF LIFE AND </a:t>
            </a:r>
          </a:p>
          <a:p>
            <a:pPr algn="ctr"/>
            <a:r>
              <a:rPr lang="en-US" sz="5400" dirty="0" smtClean="0">
                <a:latin typeface="Times New Roman" pitchFamily="18" charset="0"/>
                <a:cs typeface="Times New Roman" pitchFamily="18" charset="0"/>
              </a:rPr>
              <a:t>MARITAL SATISFACTION IN SPOUSES OF </a:t>
            </a:r>
          </a:p>
          <a:p>
            <a:pPr algn="ctr"/>
            <a:r>
              <a:rPr lang="en-US" sz="5400" dirty="0" smtClean="0">
                <a:latin typeface="Times New Roman" pitchFamily="18" charset="0"/>
                <a:cs typeface="Times New Roman" pitchFamily="18" charset="0"/>
              </a:rPr>
              <a:t>PATIENTS WITH DIABETES TYPE 2</a:t>
            </a:r>
            <a:br>
              <a:rPr lang="en-US" sz="5400" dirty="0" smtClean="0">
                <a:latin typeface="Times New Roman" pitchFamily="18" charset="0"/>
                <a:cs typeface="Times New Roman" pitchFamily="18" charset="0"/>
              </a:rPr>
            </a:br>
            <a:endParaRPr lang="en-IN"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4801314"/>
          </a:xfrm>
          <a:prstGeom prst="rect">
            <a:avLst/>
          </a:prstGeom>
          <a:noFill/>
        </p:spPr>
        <p:txBody>
          <a:bodyPr wrap="square" rtlCol="0">
            <a:spAutoFit/>
          </a:bodyPr>
          <a:lstStyle/>
          <a:p>
            <a:pPr algn="just">
              <a:lnSpc>
                <a:spcPct val="150000"/>
              </a:lnSpc>
              <a:buFont typeface="Wingdings" pitchFamily="2" charset="2"/>
              <a:buChar char="q"/>
            </a:pPr>
            <a:r>
              <a:rPr lang="en-US" sz="2400" dirty="0" smtClean="0">
                <a:latin typeface="Calibri" pitchFamily="34" charset="0"/>
                <a:cs typeface="Calibri" pitchFamily="34" charset="0"/>
              </a:rPr>
              <a:t>People such as nurses, psychologists etc who work directly with trauma victims mostly suffer from it. </a:t>
            </a:r>
          </a:p>
          <a:p>
            <a:pPr algn="just">
              <a:lnSpc>
                <a:spcPct val="150000"/>
              </a:lnSpc>
              <a:buFont typeface="Wingdings" pitchFamily="2" charset="2"/>
              <a:buChar char="q"/>
            </a:pPr>
            <a:r>
              <a:rPr lang="en-US" sz="2400" dirty="0" smtClean="0">
                <a:latin typeface="Calibri" pitchFamily="34" charset="0"/>
                <a:cs typeface="Calibri" pitchFamily="34" charset="0"/>
              </a:rPr>
              <a:t>The symptoms of compassion fatigue are hopelessness, experiences of displeasure, anxiety etc. It affects individuals professionally and personally .</a:t>
            </a:r>
          </a:p>
          <a:p>
            <a:pPr algn="just">
              <a:lnSpc>
                <a:spcPct val="150000"/>
              </a:lnSpc>
              <a:buFont typeface="Wingdings" pitchFamily="2" charset="2"/>
              <a:buChar char="q"/>
            </a:pPr>
            <a:r>
              <a:rPr lang="en-US" sz="2400" dirty="0" smtClean="0">
                <a:latin typeface="Calibri" pitchFamily="34" charset="0"/>
                <a:cs typeface="Calibri" pitchFamily="34" charset="0"/>
              </a:rPr>
              <a:t>According to recent studies approximately 85% of nurses working in emergency room meet the criteria for compassion fatigue (Hooper et al., 2010).</a:t>
            </a:r>
          </a:p>
          <a:p>
            <a:pPr>
              <a:buFont typeface="Wingdings" pitchFamily="2" charset="2"/>
              <a:buChar char="q"/>
            </a:pPr>
            <a:endParaRPr lang="en-US" dirty="0"/>
          </a:p>
        </p:txBody>
      </p:sp>
      <p:sp>
        <p:nvSpPr>
          <p:cNvPr id="39938" name="AutoShape 2" descr="Image result for compassion fatigu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9940" name="AutoShape 4" descr="Image result for compassion fatigu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9942" name="AutoShape 6" descr="data:image/jpeg;base64,/9j/4AAQSkZJRgABAQAAAQABAAD/2wCEAAkGBxQTEhUUEhQWFRQXFhobGRgYGBcfHxwfFxwYGBgaGBsYHCggGBslHRgYITEhJSkrLi4uGh8zODQvNygtLisBCgoKDg0OGxAQGywkICYsLDQsLC8sLCwvLCwsLCwsLCwsLCwsLCwsLCwsLCwsLCwsLCwsLCwsLCwsLCwsLCwsLP/AABEIANUA7AMBEQACEQEDEQH/xAAcAAEAAgMBAQEAAAAAAAAAAAAABQYDBAcCAQj/xABFEAACAQIEAwUFBAcGBAcAAAABAgMAEQQSITEFQVEGEyJhcQcygZGhFEKxwSNSYnKi0eEzc4KSsvAkNDVDVIOTs8LS8f/EABoBAQADAQEBAAAAAAAAAAAAAAACAwQFAQb/xAA3EQACAQMDAgMFBwMEAwAAAAAAAQIDBBESITEFQSJRYRNxgZGhIzKxwdHh8BQVQjM0YvEGUnL/2gAMAwEAAhEDEQA/AO40AoBQCgFAKAUAoBQCgFAKAUAoBQCgFAKAUAoBQCgFAKAUAoBQCgFAKAUAoBQFcxPasGR4sLBLiWjNnKZQin9XOxsW8hVLrb4isnTh01qCqV5xpp8J5ba88Lsb3BeLmcurwSwOlriQCxzXsUYEhhoalCerlNGe5tVRSlGcZp+Xp5p7olasMgoBQCgFAKAUBrcQxqwrncMRmVfCpY3YgDQctajKSissto0pVZaY44b3eOPebNSKhQCgFAKAUAoBQCgFAKAUAoBQCgFAKAUAoDFigxRsvvZTb1tp9a8fGxKGNS1cZK77OXT7DGq6MpYSDmHzHNm53/K1U22PZpfM6nW1P+sk5cPGny042wb/AGs4qcNhZZUsXUCwOwLMEDHyBa/wqdWeiDaM3TraNzcwpy4fPwTePe8EHxiPEYKJcT9rkmKsneRuEyOHYKRGFUFDrcanaqpKVNatWTfbSoXtR0PZKOU9LWcrCzvlvPqZBDLiMXjo/tM0aR91kWMgWLRBr3te19bc7617hynJZfb8CLnSoW1Cfs4yctWW9+JY/j+RGQ4vEfYsPj2xMhkLxhk8IjKtIIiCgGpI1zb3JtbS1alL2aqZ8vca5Urf+rqWaprTiWHvqTUc5zn4Y8uckl3E2Ix2LQYqeFYhDkCFbXkQk3DKb6r5bmrMSlOS1NYwZddKhZ0ZulGTlqznOdmu6fqa8PEXngi77EyxuJJYiMOPHO0bWDLYEqoAJNtNdSAKipOUVl93x3LJUIUK0vZU1JYjLxvaCa4e6y+y7+jPmHxOMm4d+jeRpUxDK5BVZWjjchgD7oktbXy50TnKntzn4idO0o3vjSUXFNcuKk1s8c6fQyCWWXAt9jmnkYTDOsmVZ0UW7yIEgWfmCb77mvcycPA29/j7iOmlSvF/Uwik47NZcG+0seXmkY5OJkYEtDPOxGJiU99pJHd0DRvoCdzv13rxz+zzFvlc/gTjbZu9NWnFLRJ+H7stniS/nbgkLzYvE4iMYiSCLDlFCxZQzFlDFmLKfDrYAb2qfinNrOEvIzfZWtvTm6anKeX4s4STxhJNb+ZF47i2IGFxEZmJlgxUUQmUAFldk94DTMAxBFVynJQazumtzXRtaDuKc9HhnCUtL7NJ9/LbKJbDrJh8fFF38sqTRSMwkINmjK+JbAZQQfdGlWLMaiWc5Rjn7OvZyqaIxcZJLG2zzs93n38loq85IoBQCgFAKAUAoBQCgFAKAUAoBQCgFAQPEOycEkjSq0sEje88EjIW/etoT52qqVGLeePcdGj1OtTpqnJRnFcKSTx7jJgOzMESyCzyd6oWRpXZywF7A3PmdqRoxWe+fMhW6hWqOL2jpeUopLD+HuMGF7IQKyFnmkWMgxxySsyIRsVU9OV714qEVjnYsqdUrSi0lGLfLUUm/PL9fQlMNwxElmlW+abLnudPAuRbDlpViik2/MyTuJzpwpviOcfF5Zqr2dhGGXC+LukKka6+Fs41t1qPso6dHYtd/Vdw7jbU8+7dY/Agk4MZ+IY0s88S2gAMblA4KNmBNvFaw21Fz1qvRqnLOex0Hd+xsqCUYyfj5WcbrHu/MmX7MQZYBHni7jN3ZjaxAf3wSb5s3O+tWeyjtjbBhXUa2ZueJa8ZyvLjyxjsak/AMNBCweeWJO97wOZiuRmzbMeuY+9e99b1F0oRW7a38y6F9cVqq0wjJ4xjTnKWO3pjtjBpRrw0RGMY0BjJ3plGJAkL2K5iwOuhta1vKo4p4xq+pof9wdTW6O2NOnR4cc4xjz78khw7gOFkgKxyNKjyiRpe8zF3QggltjYqBYdKlGnBx233M1a9uYVk5xUWo4UcYST9PibPFOzcU0neh5YZSLM8MhQsBsGtobfOpSpKTzw/QpoX9SjD2eIyj2UlnD9D6OzMAg7gKQmcOTmOZmDBszMbliSBT2UdOk9/uFd1vbN74x6JYxhLsjdn4cjTRzm+eNWVddLPbNcc9hUnBOSkZ43E40pUlw2m/gblSKRQCgFAKAUAoBQCgFAKAUAoBQCgFAKAUAoBQCgFAKAUBUvaj/09/wB+P/WKz3X+n8js9A/3sfdL8GYez/Y3BSYWCR4AXeJGY5pNSygk6NXkKEHFNosvOrXlO4qQjPZSaWy8/cWPC4aDBw5VyxQrc+JtBc3Nyx6mrkowW2yOVUqVrurqlmUn5L8kfcBxrDzkrDNHIw3CupPrYHakZxlwxWtK9FZqQcV6powdpOPxYOIySG52RBu56D8zyrypUUFllllZVLuroh8X2SM+C4vBMcsU0btluQjqSBoCbA7XI+dSjOMtkyqra1qK1VINL1TRF9isEkUcgTFnFgyE5s2bLoPDfMdeZ9dqroxSTw8mzqlaVWpFypez24xjPrwtvIlcXxjDxHLJNEjdGdQfkTerHOK5Zjp2teoswhJr0TZ5i43h2V2WeJlQAuQ6kKDsWIOg0O9eKpF9z2VpcRajKEk3xs9/cbmHnV1DowZWFwykEEdQRvUk01lFM4ShJxksNdmYsHj4pc3dSI+U2bKwNj0NtjRST4JVKNSnjXFrPGVjKMPEOM4eAgTTRxk7BnUH5E1GU4x5ZZRtK9ZZpwcvcmzaw2JSRQ8bK6nZlIIPoRUk01lFM4ShJxmsPyZlr0iKAUAoBQCgFAKAUAoBQCgFAKAUAoBQFS9qP/T3/fj/ANYrPc/6fyOz0D/ex90vwZDcG7C97h4ZPtmITPGjZVbQZlBsPIVXC3zFPLN1z1r2VacPYweG1lrnDJrFdk4Bh4o8VM7wwu0jM7Zc172ztfQDMdj0q10Y6UpPZGCn1St7eU6EEpTSSSWce5ebKhxpsImKwcmAUr+mVWdVcI3iQWVm0Y2LA23B1rNNwUouHmdu1V1O3rQu3nwtpNrK2fKXHbGe62Jj2u4FBAkwX9L3gXNc+7lc2AvYC4B2q27itOruYv8AxutN1nSz4cZx65XxLZwjs7hsO3eQxBHK5SQW2NiRqeoHyq+NOEXlI4tzf3FxHRVnlZz25Kd7OWccPxhi/tA7lP3hEuW3ne1Z7fPs5Y/mx3OuKDvaKqfdws+7U8mh2e4fw18A0mIkXvznLs0hEga5y5VvqTodjmJ1vtUIQpOGZcmi9r9RheKFGL0bYSWzXffH57djY4PhgOBzyGNUd0YFgLFwreEnruRepQX2DeCFzUb6xCCk2k1tnhtb4Lj2F/5DDf3QrRR/00cLq3+9q+8rfs8n7uPiD2vkmdrfuhj+VU0HhSZ1etQ9pO3h5xS+eCE7LNA6vPi8LicXNI5JdYWdByspBte9/TQcqqpacapJtv0N/UFWhJUrerCnGK4clF/Hv+vPcnOwyPFjZ0ihxEWEkXOoljdcrDLpdut2G+oA6VbQ2m0k8eqOf1ZxqWlOU5xlVTw9LTyt/L4fU6DWs+bFAKAUAoBQCgFAKAUAoBQCgFAKAUAoCte0PAyTYJ0iQu5dCFG+jAn6VTcRcoYR1ejVqdG7U6jwsPf4Ep2chZMJh0cFWWFAwO4IUAg1OmsRSZkvZxncVJReU5PHzID2k8NmmihMKGVY5QzxD74G2nMbi37XlVVxGUksb+h0eiXFGjUmqj0txwpeX8/Ihu1DYrEfZZEwMqRwyhsvhzGxU2CL7q+G1z12FV1dU8NRext6era39rCVeLcotZ3x37vl78E1204XNjcAAseSUMH7ospNvEuW+2azX+lWV4SqU+N/Iw9LuaNnePMsxxjVh+jzjnGVj6mTgHHcbNKiS4JoYwD3kjMeSm2VSo3a363517TqVJPDjhELyytKNOU4VtT7JL17vL7e40fZ/h2weFnbFqYQJS136ZUF9PMWqNBOEXq2NHWakby5hG3erw4288sqfCMXhy8k2NwkuJzSEidEbu7f3fhUDS+tzrrWeEo5bms+vY7VzSuFGNK2qqGF91tas+/d/gjoXfwcQwMseFcZWQoBYjIbeEFeQ2+G1a8xqQaifM6K1hdxnXW6efPK77/z1ILs/wAR4hBCuF+wszp4VkLgR2ubFjaxAvyNzblVUJ1Ix06ToXlCxr1Xc+3wnu1jxZ9Pf6rCNv2e8ImiTFLiYypklJ1GjAghiPI61K3hJJ6kU9auqVSVJ0JZ0x+XkRvD4sfwtniiw5xWHLXQqdRfrYEg6C4ta+oOtQiqlLZLKNdaVl1JKpOp7OeN/wCbfDfPYsXZ3iGOnlLYjDrh4AhspN3LErYnnYDNyG/OrqcqknmSwjl3tCyo01GjUc5557Jb/t3ZZauOWKAUAoBQCgFAKAUAoBQCgFAKAUAoBQCgFAKAUAoBQEL2x4M2LwrwowVjlKk7XUggG2wNrX5VXVhrhpN/TbtWtzGrJZW+fisEFhONcRijWI8NzMqhQyyoFNhYG1jYeV6qVSqljR9TfUs7CrN1Fc4TecOLz+X4G32F4DLAZ5pwqSTsGMaWsgBc200vdzoL7b17QpuOZS5ZT1a9pV/Z0qWXGCxl8vhfkWytBxxQCgFAKAUAoBQCgFAKAUAoBQCgFAKAUAoBQCgFAKA1cfxGKFc00scS9XdVHzYigK/P7RuGKbfbI2PSPM//ALam9AQXBvathGnxSzzZY1lUQnuZh4Mikl/B4fFm961AWjAdteHzECPGYdidh3ign4MQaAngb6igPtAKAUAoBQCgFAKAUAoBQCgFAKAUAoBQCgFAKAUAoBQEB2i7XQYVliOabEv7mHhGaRvPKPcX9prDQ0BFLgOJ4zXETDh8J/7WHKvNb9uZhlQ/uD40BvcP7A4CJs5gE0nOSctK5PW8pNvhagJbimJXC4eWVIswijZ8iZVuEFza9hsDQHjA/Z0mlEYCyyFHkOviZlKpqdC2WPYbCx50B74jwTDTi08EUo/bjVvxFAV5uwKQ3bh2InwLa2VGLwknXxQy3Xf9XLQHg9p8VgtOJwAw/wDi8MGaMb6zRHxxaWuwzC5oC24LGRyoskTrJGwurKQQR5Eb0BnoBQCgFAKAUAoBQCgFAKAUAoBQCgFAKAUAoDXx7SCJzCFaUKcgckKWt4QxGoF7UBQk7Z4rHn7HgoWw2LUf8U8wBGF1IOQf95jYleRFiedgLV2Z7LwYJT3YLyvrLPIc0kh6u51+A0FATdAKAx4mBZEZHGZXUqw6hhYj5GgIHHcDc2ChHV8Ws0xY5SBFlMIjFjqDFCDqLgNaxOgFioBQHxhfQ0BR+Kdm5cC74vhWVRq0+DY5YpQN2jJ0gksNxoefmA7NdpcTxOaObDK2H4fGLu0irnxDlbGNBrlRCdXG5FhzsBeaAUAoBQCgFAKAUAoBQCgFAKAUAoBQCgFAVvth2gkwrYZIxDeeUpmmcoi5UZ7kgHfLYDqRQDi3ZnvpYcXFIIMZGADIgzK6G2eKRbjvEPK5uDYivGSi0nuiTfiojIGIHdXNg5P6Mk7AP90+TW8r145JclkaEp709/Tv8v0ySANSKT7QCgFAKAUAoCP47wePFwtBNmMb2zBWZbgEHKSpvlNrEcxQELj+LPBi8NgcNHAqNAz+NigVY2RMkaqCCbNoPKgLVQCgFAKAUAoBQCgFAKAUAoBQCgFAKAUAoCrdtuBy4h8I8UUE3cTM7RzsVVg0bINQj6gsDqOQoCzQXyrmAU2FwDcA21ANhcDrYUB9ljDAqwBBFiCLg+RB3oeptPKKvi+BYjD3fh8ll54aTWM/3ZOsZ8gbelUOnKO8H8Ox0oXdGt4bqO//ALraXx7P5ZPHDO3URfusUjYWYaFX934NyHrYeZryNws6ZbMnW6TUUfaUHrj5rn5fpktaOCAQQQdiPyrQclrGzPVAKAUAoBQFa4n2aE/EYMTIkUkUUDqA4DESGSNkdQRYWCt4r3F6AstAKAUAoBQCgFAKAUAoBQCgFAKAUAoBQCgFAKAUAoCL45wGDFJlmS5HusNGX90/ltUKlOM1iRptrurbS1U3j07M53xHAY3hJzwy5sOW05rc7B0OxPVd/LasUoVKG8XsfSUa1p1Pw1Y4n9fg/wAme+C+0PEd+gnyNG7BTlWxXMbXU35X2N68p3ctXi4PLrodBUW6WVJLO7znHwOq10T5MUAoBQCgFAKA+Bh1oD7QCgFAKAUAoBQCgFAKAUAoBQCgFAKAgu0fa7C4KwxDkE7BVJP00FeNnqRAL7W+HHZpT/5RpkYLP2e7Q4fGxmTDvmANmBBBU72IOoomGsErXp4aHHOFJiYXhkvlYbjcEG4I8wRUZwU46WX21xO3qqpDlFP4R7NRHMsks/eIjBggTLcjUZjmOl7aDessLRRllvJ2bnr0qlJwhDDfLzn5bIv9bD58UAoBQCgPjG2tAcw7Q8dmndgrFYgbKNviev8ASoMxSqangi2aaMCQM62/Kq1LclKm0so6F2K42cTCc+roQCeoOx+hq5MupTbWGWKvS0UAoBQCgFAKAUAoCldu+1RgPcQm0hALNzAOwHnz+VepGWvWcdonPsPxSUuSzuDuGLk6j4161gxuTe6Zfey/aZlIjxDaM1lJNzsOfNa8awXW11qloZea8OgKAUB+bPaDjDNjpiCxUSEAFifcJU26DTaoIsKysZBNtK9yeYLP7N+PthsdEfuyMI3UGwIchQTffKbH4GnG55zsfpKpERQCgNDjPF4sLH3kzZV2HMk9AOZqynSlUlpiVVq0KMdU2VzC+0fCsfEsieZUH/SSa1S6fVXGGYI9Xo5w00WfhvE4p1zwuHXnbl5EHUfGsk6coPElg30q0Kq1QeTbqBaKA8TLdSOoNDx8HPYYBma9hrqNLj186z1bnT4Yr5ma36TKp9pVm1nsu3xPcsscgKq2blsbaaG3WqXctcpGr+1Rx4ZtGTse3dTlACAxta4+6Cb+mvzq2FaMmkiMLKtTTnNrb6l+rSSFAaWN4vBDpLPFGRyd1X8TQGzBOrqGRgykXDKQQfQjQ0BkoBQCgFAfCaA4V2nxTTYyVgGOZtBbcbD4Wq2McnErVllt9ya4R2ZvZpGIvy3H9azVLiMX5myjYVqseNPq+fl+rR87SYEooZSTl0BFrgetj9KUrlVHpawVXPTZ2i1xblHvnleu2Njp3ApGbDQs/vGNb+thVh0abzFNm/QmKA4f2p7Nh55O6AuZXNydCGZjfyt+dZPatSeToOinCOnkw4HsUpQiVvFc+70tpqR11qEq7zsext1jDNMdhD3qKkwBJGpU6G41uD6VOFxl4aIVLbStSO/xJZQLk2AFzubcz51rMJ7oBQHKfaliS+KSIG4SMeEfrMST8bZa7FglGk5vbfk+e6pKU66hHfC49X/EVY8MlC37twOuU/yrWrqg3pU1n3oxSsblLU6cse5lo9k5b7VJa+XuvF6hly3+v1rJ1FLQvebekt+1a7Y/NHV6459CKAUBzXjfDRFxAvmID3bLoFOYG5Omut9+dYayeWjoW+HFDBYaJMzRqATe5/G1ZW87M1OOCa7GqryyMd0AA/x31+n1rXax3bMd1N6dJcK2mE4/7S/aXLHM+FwRy5LrJLa5zW1VL7W6739NQORiUyMc12Y8ybm/Uk70weFg7C9rZuH4lfE3cMwEse4IvqyqdnG9xvtQH6Q4VxSLExiWCQSRtezDqNCCDqCDyOtD03KAUAoD4RQHLe0XBTh8QGN+5JNjpqW1t1OXTy1qi5qTUcLg86fYUY1HN7y7Z7L0PeDhnDg94O7vpa+o6ENsbdKyNxaOtpaZtcIwskmOTMwaJSTlsdMouCbGx1A361Oi1qSSKq8fA2+Do1bznigK/isUZ1kEUvhu8bBbaEEg62uGH1r3TlBPDKCZiJmRtGTQj8/wrn1IOOzOnTkpboyYjBiR1YO8bfsHe3W4qEX2LnDO5uYEwgSmSULNGQQj2S6EXDLf3yb8uu3WagnH1KpzlqS7fmXns9jjLHY6suhPXofW1aaE9UdzDWhplsStXFIoDm3E4lOJndWuXktmsNAESwHl+OnlWW6q1MqL4XY12VClhzivE+X/ADsYoI5Y0YZg7crCwuT0vobVmk4tmqKaRPez7DNaaaRMsjMFNsp925+6AL6it9Go5Q05ylwc6vRjGprxiTW5cKsKxQCgKz284UZYDIn9pFdhtqu7DXnYXH9arqQysltGelnMZOPABQhLNz0NgPOsTpPubnVXYk+yHaT7NMzSAlHFmtuNbggc/wCtTpzVNldSm5o6lguNQS27uVCW2F7HrbKda2Rmp8GKUXHk4Dxvs86YnFIbuFd2zcyCxNzrvrUJTSLIU8orkEIzhQDmYgC45/8A7U3LYqUW3gxY/hkqz92VLSHUBbk9dq8jUi457EnTkpae50z2E8XInnwxPhdO8A6MhCtb1DD/AC1NEDtNAKAUBqYziUUXvuoPTn8hrUowlLhEJVIx5ZSe1eOOJtlHgS9upvufptWCvNuWlrGDo28Uo6k858iAjxhCeErcdWAt53JFU6cM2RalyXHsTCAXlkde8ewAB5aEnzufwFX26im33MV05PZLYt9bDERWLx2Ziq7DfzoeEBxNRhC2LW4jNvtCi5BGiiUDk66Xtut73IFpnhD9suGLPG2LwrHvEjznKpOdbEgWAuTofz8vJ01Jbk6dVwexp8B4SzwR4oWluUYRKTqDbMWJtqNTYb2O+1UK3xyaJXWVhL4k32l4WmMiWWNQJIhYgfqaHw+nTzNRqRythQq6Xh9yY7Ft4ZB+6R6WI/KvLfuLnlMstaDMR3aDiUeHw8kkgJUKfCvvMToFXzP03o3jc9jBzkoLlnLeHySRoZJEyGWQyMo1yZtFHnZQoJ61gqSU2dKlBwWCUwiySuFRo2znkSPS+trioKGdkWSnGKydE4XgxDEqLy3PUnUn51vpxUY4Ry6k3OWpm3UyAoCH4r2gji0Xxv0G3xNWwoykUVbiMNuWVbifH5ZlK3CrzC89fPlVrt4tYM6u5ak/IqmIgF7haz/27zn9P3NX928ofX9jQYeK9erp0Fy2QfVpviKX1Msc+U5tNOfS3StcKMIRxFGGpXnUlmTyyw9m4YZWadrZ3TKQW1Ja2bTmdBrXHuU4zcX5n0NrJTpRkvLc0JuxMOYSxu2dXDBWN9jcg/C4vUFVbWGXewjnJtceOHw7y4yQfpe6yqNdTtYcrnQG/KqtLl4EWNxh4znvs34mcPxHDyHZnyN5iQFSfgbH4V0jlep+nKAUBAdp+MmK0cZ8bC58hsPmb/KtFClr3fBkua+jwrkoXEsWQRmBzsbqdwx5qTyY/jXRjDbY5M6jzvyZosQHUMnMfOqp0Yy2qLJfTryj4qTwQkmB/Tlx7ugYcrEi4N6z1ral7J6Y7my1vK/9RHVPbvwS/BePvLOY2iCx2OV8xuSPw9K4dSk4PD5PoozjUjqjuifTtZMkjxyKH08LbEeeg13B+BrsU6UalJTifP1a8qVaVOS2/IyYHFWa566+h51DTguUiexECyRtG4DK6lSOoYWP0NeEyL4Nw4wWAYtYZWv9633vI3uf8Vq9XGAzxxCIYfCyrhwQTm7tFBuGe5yqOXO1ePYcntX7t3UA2yG4HmLADz2qLiskkz1wnA5JUcO4IupUHwkG2jAjW1tKgqMYZaLJVXNYZg7Y9tlwxMMNmn5k7JpfXq1tbfPpW+1s3V8UuPxOTfX/ALHww3f4HLsXjpZXLyyO7X3JOl+nQa7CujXpRjQkktlv8tzD0utKd9Tc3u8r3OSaX1ZaOz/FRMBHJ/aAbn7w/nXC6n0/2L9pT+6/p+x3ek9T9v8AZVfvr6/v5mHtTL3UYVNGY3FuWUg3+YFVdNtHXlJvhL69v1NXUr9Wuj1az/8AP+XzW3xNjs97QZYWCYm80W2b76+f7Y9dfOuxKzjUhGcNm0vccF3srevOlPdRk164Tx8TpXB+LxYmPvIWzLex0III5EHaudUpSpy0yOnRrQqx1QZA9vOLtD3CKfC72k9D4V+GY/SrbampZbM15VcMJd+SuYlgHUHnm+gvWyMdmc+c/EjGY7BOpFvpevPMktsGpOup6jlXp53IspYf75149wtiLx01o2A6AfFzl/OnY87mzwDiUYkKO7Io2YX3GjDwnbQa+tYb2jKWHFZOv0q7jSzGfD8y5x8QQm0ZL+ev4neuLLMeTuJ6uCO7Q4EYv/hhva8jaeAH3R+8TbToD5VqtqFRp1cei9X5+5fjgx3VxTTVLPq/Rfq/wz6HNsFwTEQ46LDMt5llQqBs2oIIP6ptvysela2muTIpJ7o/UiivCR9oDnXaie+Ncb2VAPkSfqa6VvH7NHHupfbNe4jcTldCux5H9UjUH4HWrk2mZ3pkjU4foxFvC/iH7LbOPmKlJrBXCLUmuzNiYWuCNDz6+tRXJbJkKT3OKh8REcjane19Pppr0rNc2saqe25stL6VCSWfCXftBDCYg8ci51Iubg5l5qbbb3qizpzpvTh4Lb+rTqR15WV+BE8OxgzDW4Ol+V+n+/5VfVptMrtqqlHkunDpLqByrMzbEx4phHIrEkK3h20ubW9PdqJI2sThxIuvIg3G+lenhGYofpSRfp62/OvcBM3J5FTxtshzH0XX8K9Sb2PHLG5xWfEGVnlb3mYufUnNX0UIKMEvI+Tqzcqjfn+Z9vroL3FV3GXpj2k8P3Yf4mrpzUPaVttUI5jnz1RWfXCbaXn5mZHZTnW4KkWI5HUj8KgqWJOk94td/lgsq3Kq0lcLEasZYeEllNNp4W2U008JZysmTimOaeTOwtcAAdP9m5qFKhG0t2o9sv8An0DrS6hewUu7iseW6/7NOYa/EfjWmnDTCMfJIyXVb2txUqLvKT+bZcfZVj8mLaInwyRkgftJYj+EtWDqMMwUvI3dJm1UcfNEz2/yyu6DeNV+B1b8DWW1yka77EnjyK/j588Al5owPzsDWuCxLDOdWeYalymSUPi7v92/0ql7ZNUXnBrTx+P1Fe9jz/I0psNoa8GCt8VhsAtwCzjXpub/AA/G1TKu+5tLwtIkuSQzLdVA1yqPeOmgt+PU2qqbwsmmnBtpE/w9WjWOMC+JZFuDqIhbV5LbtvZefoKyUbWOp1JrvsdCveT0qlTfC3f87Fp4XgBGthe51Yt7zMd2Y9T/AE02rTNt8mSKUeDbw2Ai+0wzut5Igyq3MBxY36is9SOdzRRnh4LZWc2HmRwASdgL/Kh43hHIMbIzuZLnMzE/5tflpXappKOD52s256j13w3OnI+Xr5ede4fCPHJcv4mKPEjMfUWPW5KsP4b/ABo1lCMsPkkJ7Wykj51Wucl0lhYKpx/dMpBZZLDzDXB+RH1q9cpmWW6aNyHFBoznI0sQo3bLtdtrX5WqbjuUxqLThmbCHMjO0guPEAAbKBqbk6n16iqKsMmq2qqOXn4Fz4BxC4sdxv8AkfSufOOGdqlNSWUWF2JW4t11qpclx6Dab0BG4WNm8Tc8/IjdrroedgB8akzxEX25x4jw7DnIMg/xb/w3rRaw1VEZLypopSfocvhHKu8fMSfcyQyWK62+6fQ3U/jeqqq8OfLf5F9B+Nr/ANk18/3Mw91wegPxBA/M17PGqL/nBXTyozj7vo/3PpwzqgcowQ7NbQ/GqK9SM5Kinu3v6Jbv58HR6fTlQUruSwop6fWUto/LeXwNZ+tamcqPkSPZLHrDjoJHNlDMD/iUp+JFY7yOqk0joWE1CqmyyJKzyyFwwMhNzyuTcfDW1ZFFRWxslNzk8rkhYJLxz4c6OFbL528a29at/wCRmWPuMneDS5kjbqoPzFVVOWX0s4WT7iP7QfGi4EvvGLFTKub0rzDe565JFcwGH7/EGQrdItFHVzv8ALfPyNJyxse0oZ3JgHuyQtpMQ+pdhooBuGPRV+6vMi9Es7vgm5Y2jyT/AALhndgsblmN2Y7knmahKWSUY4JxBVZYeZK9Q4LNEfCPQVifJ0o8EX2rxXd4WU82XKPV/D+BJ+FWUI6popuZ6abZzGBrjIdLjQ/X6V1ltucJ77HtmAF2awOmu3ztXvPBHKS3IeeXJKpiIddSQpvY2I26e78qnjK3KXLQ/DubGGxmc3JAsLDXmdvXrXjjpR6qmuWeCD4m5CFTcOhZl8xzseoNjXsmmKUWsJ+ZMcIdXQFgMwAubDXzo20hFRbfoScqq0bKD7ykfPSq8vuXYWNu584dje7mAY8lF+umtY63J0rXOhHQsBNdLb1lZuRklm3/AN3P9KYPcnyPUX58h1J2FeniKR7TcO8aJNKCsYYIoGpu4Ylmy3CjwgeprZZVYxnuYOoUZzp7FT4dgJJhmjW6nY3A/E1sqdStqctMpb+5/oc2HSLupFSjDb3r9SO4kHw86CRPvKcrag6MNbHUaC9jXsbmnW3pyyvTts/Mn/SVKCxVjh479915fE3F4orMWManXa72Oh/avzB35a1YqcuFL6IplUjy4Lfndm2/HpWgGHfIVFrGxzWXbnb42vVas4Kt7Xueyvpuh7HG3n6ERPNsOprU5GWnDc9rhXE6XVgACdQeWt9ayTuKcpaYyTfozbG1qxp6pRaWe6wXjh2Nzxg2dNbX0OvXS9h6i1Z3HDL4zyiE7T/oZ4JVYEMwQ9b7i9uVsw+NShLs0V1KazlPj+Mm+CR5UCDZXZR6KxA+gFVyLobvB7xz2celex4Iy+8VrGYjvGkXvFSx0zX1vbQWG+pPwr2b0pPBGktUmm8EuiDDQIoHjOigndm1JP1J6D60xWqWWa5YjHCJXg/D75bHML5pH/WbkPQdOQAFTnL9iEI/uWRUqkuwZCaA05Jbk0zhHmMsuEQ0HoKxM6S4K72+w7Nhcyi5jcMbdLFSfhe/wrRbNKeH3Mt7Fulldjm3fE7tlI8hXSaZxVNPk+xTsDkPiDbEfiR086lp7kdTTxzk3oMMi2IAGmpA1JPWoORYocEfj1R2OUDwgm46ix+PQ+tWRzjczz0uTweoez/2pSQ5EiAOLgG42ZTa3Ks9zWdFJpGyxt1Xk4ye+Of19xHYeFoWKt125G9z4eh5251bTqxqwUolNahOhUcZ/wDfqiSwMZZiBqB8q8qSUUe0KbnLCJ3ivAhLGvd6MFBU+Y8/Oue5Ze524wUUkiS4BiJwgEkRDAWvcAG3OotE0yUjjdjd1H+b+n50BJcPIz6/DTb0qEuCUTc4nw6LERNFOgkjYWZTz5jzBB1uNRUE2t0TaTWGULiPCIsFMsUKlYil1BZmsbnMLsSTy586w3eXLU+50bNpU9K7EfxfgEOKZWkvmUGxBtv9DVdvdVKD8BK4tKddeMiZexLLfunDdM/8x/KuzR64ltUh8V+j/U4Vx0Fyeac/g/1X6GJeyMx3ZR6XP8qtn1yn/jFv34X6lNP/AMeqf5zS92X+hJ8P7GoGDOWJUgi+gv6D8651fqdasnHZJnUtulULeSlvJmPjCZsTkKEZI7ljzuRYD5Gp9MjiTZDq8s0lH1PQbJbcDqBtXZxk+ezg2+0kObCuwCkhcwJtuvive2+mlVRe5dNZRg4ZNcykbd5cejKjfnUpIhBmjxbE/E6j41JbLJCW8ku5FQ8OkhcyzrbUZBodTpfTpWCpexclGnvvv7jq2/TpJOVTbbZepLSQyyNFljbvBfxPcKFItpcate3wBqM7uNPO6a9PMnTspVMcp+vkXDDCRI1VMhygCxBAPxG3yNYV1CTe6N76bBLZs+cN46rP3Uy9zNyUm4fzRrDN6aGt1KvGpwYa9rOlvyvM28ZLyBtV6RkZgjGooxEu4rEdM+EXoDk3bbCQ4TEIgDZZFuByXU+H000rqW9Vzjv2OFd28ac/D3RGYQqDcDf8K0N6jJGOh8G5Ib+FdL7nyqvHctlLPhRozRBA9wdCCptp90HX4HSrk3jYzNRUnn4Eh2d4n3RkZVzKy2B5aGwF+eg1t1rLdU/apLJssavsXKWMo1MVnlcDIkhOg+7vsLlgCL9TasTs5Uo6qcmjqR6hCvNQrQTXn5FmxPDjh44FcBWKEEA3AJJNr87XFQo6seJ5Zor6FLwLCJDAjZfK4qbIJktEKiSMmWh6IzqPWgJqqiw5Z7SuKWx0aBgAIrMTchSxLXIHkB86unaOrb6ks7lNK9hSudEnhNfDuyrr2oYH3HcdRYX8wCb1n/s9ZrKND63bp4ySEfasW92T5L/9qj/Z7n0+YfXLRd38j43bFuUT/EqPwJqf9lr+aKn1628mfYu262Peq8VuouD6Fb/Wq59Lrw7ZL6fVbapwyQxEUjRDGgBoZAqrY62u2pFtASSK1WVOVOTjLkx9RqwqU1KO6TPSYgZbZWJ8jaulg42tdkGBC2CGx0IYlrjmNtNKbPljxLhfmQOGxIiDx/q5QNeQuF/hyj4V7jghqe5r4HFFnLG+VXOtvW2tZ7pt0Wl5Guwji4i3xn6kynE8wBDXHUV884tH1qaZK8OxZbneqGW7Ex3thc14jwg+KYVcSVV7hSbqymx0sbA8tPwrsWVq19pP4L9TjX16n9lT+L/JE2bA66g73+hronLNrCJd0FreIfjVcns2WQXiSLhWM6IoDl/tbwbd9BIpXVGUA8iCfFbmPF9K32j8LRyuoLE4y9CkfYGA99tdb3P5bVqSOfKeEZhHMqWEpPkf514k84PJSjhPBscNwjbMbm97m5v63NeuWFuRUNU8omo4wBVXBq2xua5AB1FWZKFhPcsnEJM9oJNMqh8PIBYMjZQRppcXS/x8qxtL7y+K8mdSE3n2cuyzF+a/VbG/wkEqlxqBY1VI1R4JhKiSPtupoDxARm56GgJjGYlY43kfRUUsfRRc1XGLk1Fdyc5KMXJ9jgXF8e087zPvI17dBsB8BYfCvpadNU4KK7HyFaq6s3N8s1SlWFWo+qKHjPVCJr4pQVNVz3RdSbUkdl7GcNWThMMTbMhItyu5dbemnyrh1puNZyXY+lt6KlbKEu+fxIXHcBxKuVSLMBchhbLb+flvWhV6bWWzFK2rKWEvj2K8MUmUsJGexAsra6/sjbX1qNxOol4FHHqTtKVGTSqObeeFg1OJ8OW1wDmI18RPnvfWuR/XVm+fod/+12y/x+rIeXi7919nkytlIKlVC5eettyR5fE1st6jlNN9zBdUlGDUexocHxcvf92oBVtT5W3arKlpCXGxCl1ColvuW/h6yiQFB1uSdLelZZdOT7mqPVf+P1JvBxu9+8N/LlV1Kzp09+X6merfVau3C9D3wxLRIh+4Sv8A6bWH8Nq2IwckjKNDUSbJDgJzSp5X+gNVVdkXUN5ItlZTeKA5v7S/+Zi/uT/q/pW+z+6zj9SXjj7ioGf7oFq2JY3OXKo34QCSbflXqPG3qSNuJMtyTfQH51CW6LKbcZfAQyXLcrUweKWWz2K8RMtWAfvMEMwF45MqtzAYXIv0/kOlY60cT27nUtZ6qW/Z4N/huoU9R+VUyNkeCUvUSZimavTxnjBvr8z8qA1vadjWjwWVf+7IqE+Vi5+eW3xrRYQUquX2WTH1So4UMLu8HIXGldw+YT3EZoGfTvQ8PBNCWDzN7tRfBKHJ2L2XTFuHxj9RnUf5s3/yrhXixVZ9P06WaPxZYONTFMPM43WJyPgpNZ4rMkjXUeIt+hwDs8f0ltNR8eX5Vq6jH7LOe5g6LP7drHbnyLDO3hrhJbn1EuDnnHcWROFGgBv689fLyrqWq7nGvu5Yew753lJABCgD/EST+Are2ciMNJ0TCxgKbc6iTRnwmx9TXjJIItmk/eVviRY/hUkQfLNhvyqBYbvZPWZvJD+Iquv90ttfvMttZTe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9944" name="AutoShape 8" descr="data:image/jpeg;base64,/9j/4AAQSkZJRgABAQAAAQABAAD/2wCEAAkGBxQTEhUUEhQWFRQXFhobGRgYGBcfHxwfFxwYGBgaGBsYHCggGBslHRgYITEhJSkrLi4uGh8zODQvNygtLisBCgoKDg0OGxAQGywkICYsLDQsLC8sLCwvLCwsLCwsLCwsLCwsLCwsLCwsLCwsLCwsLCwsLCwsLCwsLCwsLCwsLP/AABEIANUA7AMBEQACEQEDEQH/xAAcAAEAAgMBAQEAAAAAAAAAAAAABQYDBAcCAQj/xABFEAACAQIEAwUFBAcGBAcAAAABAgMAEQQSITEFQVEGEyJhcQcygZGhFEKxwSNSYnKi0eEzc4KSsvAkNDVDVIOTs8LS8f/EABoBAQADAQEBAAAAAAAAAAAAAAACAwQFAQb/xAA3EQACAQMDAgMFBwMEAwAAAAAAAQIDBBESITEFQSJRYRNxgZGhIzKxwdHh8BQVQjM0YvEGUnL/2gAMAwEAAhEDEQA/AO40AoBQCgFAKAUAoBQCgFAKAUAoBQCgFAKAUAoBQCgFAKAUAoBQCgFAKAUAoBQFcxPasGR4sLBLiWjNnKZQin9XOxsW8hVLrb4isnTh01qCqV5xpp8J5ba88Lsb3BeLmcurwSwOlriQCxzXsUYEhhoalCerlNGe5tVRSlGcZp+Xp5p7olasMgoBQCgFAKAUBrcQxqwrncMRmVfCpY3YgDQctajKSissto0pVZaY44b3eOPebNSKhQCgFAKAUAoBQCgFAKAUAoBQCgFAKAUAoDFigxRsvvZTb1tp9a8fGxKGNS1cZK77OXT7DGq6MpYSDmHzHNm53/K1U22PZpfM6nW1P+sk5cPGny042wb/AGs4qcNhZZUsXUCwOwLMEDHyBa/wqdWeiDaM3TraNzcwpy4fPwTePe8EHxiPEYKJcT9rkmKsneRuEyOHYKRGFUFDrcanaqpKVNatWTfbSoXtR0PZKOU9LWcrCzvlvPqZBDLiMXjo/tM0aR91kWMgWLRBr3te19bc7617hynJZfb8CLnSoW1Cfs4yctWW9+JY/j+RGQ4vEfYsPj2xMhkLxhk8IjKtIIiCgGpI1zb3JtbS1alL2aqZ8vca5Urf+rqWaprTiWHvqTUc5zn4Y8uckl3E2Ix2LQYqeFYhDkCFbXkQk3DKb6r5bmrMSlOS1NYwZddKhZ0ZulGTlqznOdmu6fqa8PEXngi77EyxuJJYiMOPHO0bWDLYEqoAJNtNdSAKipOUVl93x3LJUIUK0vZU1JYjLxvaCa4e6y+y7+jPmHxOMm4d+jeRpUxDK5BVZWjjchgD7oktbXy50TnKntzn4idO0o3vjSUXFNcuKk1s8c6fQyCWWXAt9jmnkYTDOsmVZ0UW7yIEgWfmCb77mvcycPA29/j7iOmlSvF/Uwik47NZcG+0seXmkY5OJkYEtDPOxGJiU99pJHd0DRvoCdzv13rxz+zzFvlc/gTjbZu9NWnFLRJ+H7stniS/nbgkLzYvE4iMYiSCLDlFCxZQzFlDFmLKfDrYAb2qfinNrOEvIzfZWtvTm6anKeX4s4STxhJNb+ZF47i2IGFxEZmJlgxUUQmUAFldk94DTMAxBFVynJQazumtzXRtaDuKc9HhnCUtL7NJ9/LbKJbDrJh8fFF38sqTRSMwkINmjK+JbAZQQfdGlWLMaiWc5Rjn7OvZyqaIxcZJLG2zzs93n38loq85IoBQCgFAKAUAoBQCgFAKAUAoBQCgFAQPEOycEkjSq0sEje88EjIW/etoT52qqVGLeePcdGj1OtTpqnJRnFcKSTx7jJgOzMESyCzyd6oWRpXZywF7A3PmdqRoxWe+fMhW6hWqOL2jpeUopLD+HuMGF7IQKyFnmkWMgxxySsyIRsVU9OV714qEVjnYsqdUrSi0lGLfLUUm/PL9fQlMNwxElmlW+abLnudPAuRbDlpViik2/MyTuJzpwpviOcfF5Zqr2dhGGXC+LukKka6+Fs41t1qPso6dHYtd/Vdw7jbU8+7dY/Agk4MZ+IY0s88S2gAMblA4KNmBNvFaw21Fz1qvRqnLOex0Hd+xsqCUYyfj5WcbrHu/MmX7MQZYBHni7jN3ZjaxAf3wSb5s3O+tWeyjtjbBhXUa2ZueJa8ZyvLjyxjsak/AMNBCweeWJO97wOZiuRmzbMeuY+9e99b1F0oRW7a38y6F9cVqq0wjJ4xjTnKWO3pjtjBpRrw0RGMY0BjJ3plGJAkL2K5iwOuhta1vKo4p4xq+pof9wdTW6O2NOnR4cc4xjz78khw7gOFkgKxyNKjyiRpe8zF3QggltjYqBYdKlGnBx233M1a9uYVk5xUWo4UcYST9PibPFOzcU0neh5YZSLM8MhQsBsGtobfOpSpKTzw/QpoX9SjD2eIyj2UlnD9D6OzMAg7gKQmcOTmOZmDBszMbliSBT2UdOk9/uFd1vbN74x6JYxhLsjdn4cjTRzm+eNWVddLPbNcc9hUnBOSkZ43E40pUlw2m/gblSKRQCgFAKAUAoBQCgFAKAUAoBQCgFAKAUAoBQCgFAKAUBUvaj/09/wB+P/WKz3X+n8js9A/3sfdL8GYez/Y3BSYWCR4AXeJGY5pNSygk6NXkKEHFNosvOrXlO4qQjPZSaWy8/cWPC4aDBw5VyxQrc+JtBc3Nyx6mrkowW2yOVUqVrurqlmUn5L8kfcBxrDzkrDNHIw3CupPrYHakZxlwxWtK9FZqQcV6powdpOPxYOIySG52RBu56D8zyrypUUFllllZVLuroh8X2SM+C4vBMcsU0btluQjqSBoCbA7XI+dSjOMtkyqra1qK1VINL1TRF9isEkUcgTFnFgyE5s2bLoPDfMdeZ9dqroxSTw8mzqlaVWpFypez24xjPrwtvIlcXxjDxHLJNEjdGdQfkTerHOK5Zjp2teoswhJr0TZ5i43h2V2WeJlQAuQ6kKDsWIOg0O9eKpF9z2VpcRajKEk3xs9/cbmHnV1DowZWFwykEEdQRvUk01lFM4ShJxksNdmYsHj4pc3dSI+U2bKwNj0NtjRST4JVKNSnjXFrPGVjKMPEOM4eAgTTRxk7BnUH5E1GU4x5ZZRtK9ZZpwcvcmzaw2JSRQ8bK6nZlIIPoRUk01lFM4ShJxmsPyZlr0iKAUAoBQCgFAKAUAoBQCgFAKAUAoBQFS9qP/T3/fj/ANYrPc/6fyOz0D/ex90vwZDcG7C97h4ZPtmITPGjZVbQZlBsPIVXC3zFPLN1z1r2VacPYweG1lrnDJrFdk4Bh4o8VM7wwu0jM7Zc172ztfQDMdj0q10Y6UpPZGCn1St7eU6EEpTSSSWce5ebKhxpsImKwcmAUr+mVWdVcI3iQWVm0Y2LA23B1rNNwUouHmdu1V1O3rQu3nwtpNrK2fKXHbGe62Jj2u4FBAkwX9L3gXNc+7lc2AvYC4B2q27itOruYv8AxutN1nSz4cZx65XxLZwjs7hsO3eQxBHK5SQW2NiRqeoHyq+NOEXlI4tzf3FxHRVnlZz25Kd7OWccPxhi/tA7lP3hEuW3ne1Z7fPs5Y/mx3OuKDvaKqfdws+7U8mh2e4fw18A0mIkXvznLs0hEga5y5VvqTodjmJ1vtUIQpOGZcmi9r9RheKFGL0bYSWzXffH57djY4PhgOBzyGNUd0YFgLFwreEnruRepQX2DeCFzUb6xCCk2k1tnhtb4Lj2F/5DDf3QrRR/00cLq3+9q+8rfs8n7uPiD2vkmdrfuhj+VU0HhSZ1etQ9pO3h5xS+eCE7LNA6vPi8LicXNI5JdYWdByspBte9/TQcqqpacapJtv0N/UFWhJUrerCnGK4clF/Hv+vPcnOwyPFjZ0ihxEWEkXOoljdcrDLpdut2G+oA6VbQ2m0k8eqOf1ZxqWlOU5xlVTw9LTyt/L4fU6DWs+bFAKAUAoBQCgFAKAUAoBQCgFAKAUAoCte0PAyTYJ0iQu5dCFG+jAn6VTcRcoYR1ejVqdG7U6jwsPf4Ep2chZMJh0cFWWFAwO4IUAg1OmsRSZkvZxncVJReU5PHzID2k8NmmihMKGVY5QzxD74G2nMbi37XlVVxGUksb+h0eiXFGjUmqj0txwpeX8/Ihu1DYrEfZZEwMqRwyhsvhzGxU2CL7q+G1z12FV1dU8NRext6era39rCVeLcotZ3x37vl78E1204XNjcAAseSUMH7ospNvEuW+2azX+lWV4SqU+N/Iw9LuaNnePMsxxjVh+jzjnGVj6mTgHHcbNKiS4JoYwD3kjMeSm2VSo3a363517TqVJPDjhELyytKNOU4VtT7JL17vL7e40fZ/h2weFnbFqYQJS136ZUF9PMWqNBOEXq2NHWakby5hG3erw4288sqfCMXhy8k2NwkuJzSEidEbu7f3fhUDS+tzrrWeEo5bms+vY7VzSuFGNK2qqGF91tas+/d/gjoXfwcQwMseFcZWQoBYjIbeEFeQ2+G1a8xqQaifM6K1hdxnXW6efPK77/z1ILs/wAR4hBCuF+wszp4VkLgR2ubFjaxAvyNzblVUJ1Ix06ToXlCxr1Xc+3wnu1jxZ9Pf6rCNv2e8ImiTFLiYypklJ1GjAghiPI61K3hJJ6kU9auqVSVJ0JZ0x+XkRvD4sfwtniiw5xWHLXQqdRfrYEg6C4ta+oOtQiqlLZLKNdaVl1JKpOp7OeN/wCbfDfPYsXZ3iGOnlLYjDrh4AhspN3LErYnnYDNyG/OrqcqknmSwjl3tCyo01GjUc5557Jb/t3ZZauOWKAUAoBQCgFAKAUAoBQCgFAKAUAoBQCgFAKAUAoBQEL2x4M2LwrwowVjlKk7XUggG2wNrX5VXVhrhpN/TbtWtzGrJZW+fisEFhONcRijWI8NzMqhQyyoFNhYG1jYeV6qVSqljR9TfUs7CrN1Fc4TecOLz+X4G32F4DLAZ5pwqSTsGMaWsgBc200vdzoL7b17QpuOZS5ZT1a9pV/Z0qWXGCxl8vhfkWytBxxQCgFAKAUAoBQCgFAKAUAoBQCgFAKAUAoBQCgFAKA1cfxGKFc00scS9XdVHzYigK/P7RuGKbfbI2PSPM//ALam9AQXBvathGnxSzzZY1lUQnuZh4Mikl/B4fFm961AWjAdteHzECPGYdidh3ign4MQaAngb6igPtAKAUAoBQCgFAKAUAoBQCgFAKAUAoBQCgFAKAUAoBQEB2i7XQYVliOabEv7mHhGaRvPKPcX9prDQ0BFLgOJ4zXETDh8J/7WHKvNb9uZhlQ/uD40BvcP7A4CJs5gE0nOSctK5PW8pNvhagJbimJXC4eWVIswijZ8iZVuEFza9hsDQHjA/Z0mlEYCyyFHkOviZlKpqdC2WPYbCx50B74jwTDTi08EUo/bjVvxFAV5uwKQ3bh2InwLa2VGLwknXxQy3Xf9XLQHg9p8VgtOJwAw/wDi8MGaMb6zRHxxaWuwzC5oC24LGRyoskTrJGwurKQQR5Eb0BnoBQCgFAKAUAoBQCgFAKAUAoBQCgFAKAUAoDXx7SCJzCFaUKcgckKWt4QxGoF7UBQk7Z4rHn7HgoWw2LUf8U8wBGF1IOQf95jYleRFiedgLV2Z7LwYJT3YLyvrLPIc0kh6u51+A0FATdAKAx4mBZEZHGZXUqw6hhYj5GgIHHcDc2ChHV8Ws0xY5SBFlMIjFjqDFCDqLgNaxOgFioBQHxhfQ0BR+Kdm5cC74vhWVRq0+DY5YpQN2jJ0gksNxoefmA7NdpcTxOaObDK2H4fGLu0irnxDlbGNBrlRCdXG5FhzsBeaAUAoBQCgFAKAUAoBQCgFAKAUAoBQCgFAVvth2gkwrYZIxDeeUpmmcoi5UZ7kgHfLYDqRQDi3ZnvpYcXFIIMZGADIgzK6G2eKRbjvEPK5uDYivGSi0nuiTfiojIGIHdXNg5P6Mk7AP90+TW8r145JclkaEp709/Tv8v0ySANSKT7QCgFAKAUAoCP47wePFwtBNmMb2zBWZbgEHKSpvlNrEcxQELj+LPBi8NgcNHAqNAz+NigVY2RMkaqCCbNoPKgLVQCgFAKAUAoBQCgFAKAUAoBQCgFAKAUAoCrdtuBy4h8I8UUE3cTM7RzsVVg0bINQj6gsDqOQoCzQXyrmAU2FwDcA21ANhcDrYUB9ljDAqwBBFiCLg+RB3oeptPKKvi+BYjD3fh8ll54aTWM/3ZOsZ8gbelUOnKO8H8Ox0oXdGt4bqO//ALraXx7P5ZPHDO3URfusUjYWYaFX934NyHrYeZryNws6ZbMnW6TUUfaUHrj5rn5fpktaOCAQQQdiPyrQclrGzPVAKAUAoBQFa4n2aE/EYMTIkUkUUDqA4DESGSNkdQRYWCt4r3F6AstAKAUAoBQCgFAKAUAoBQCgFAKAUAoBQCgFAKAUAoCL45wGDFJlmS5HusNGX90/ltUKlOM1iRptrurbS1U3j07M53xHAY3hJzwy5sOW05rc7B0OxPVd/LasUoVKG8XsfSUa1p1Pw1Y4n9fg/wAme+C+0PEd+gnyNG7BTlWxXMbXU35X2N68p3ctXi4PLrodBUW6WVJLO7znHwOq10T5MUAoBQCgFAKA+Bh1oD7QCgFAKAUAoBQCgFAKAUAoBQCgFAKAgu0fa7C4KwxDkE7BVJP00FeNnqRAL7W+HHZpT/5RpkYLP2e7Q4fGxmTDvmANmBBBU72IOoomGsErXp4aHHOFJiYXhkvlYbjcEG4I8wRUZwU46WX21xO3qqpDlFP4R7NRHMsks/eIjBggTLcjUZjmOl7aDessLRRllvJ2bnr0qlJwhDDfLzn5bIv9bD58UAoBQCgPjG2tAcw7Q8dmndgrFYgbKNviev8ASoMxSqangi2aaMCQM62/Kq1LclKm0so6F2K42cTCc+roQCeoOx+hq5MupTbWGWKvS0UAoBQCgFAKAUAoCldu+1RgPcQm0hALNzAOwHnz+VepGWvWcdonPsPxSUuSzuDuGLk6j4161gxuTe6Zfey/aZlIjxDaM1lJNzsOfNa8awXW11qloZea8OgKAUB+bPaDjDNjpiCxUSEAFifcJU26DTaoIsKysZBNtK9yeYLP7N+PthsdEfuyMI3UGwIchQTffKbH4GnG55zsfpKpERQCgNDjPF4sLH3kzZV2HMk9AOZqynSlUlpiVVq0KMdU2VzC+0fCsfEsieZUH/SSa1S6fVXGGYI9Xo5w00WfhvE4p1zwuHXnbl5EHUfGsk6coPElg30q0Kq1QeTbqBaKA8TLdSOoNDx8HPYYBma9hrqNLj186z1bnT4Yr5ma36TKp9pVm1nsu3xPcsscgKq2blsbaaG3WqXctcpGr+1Rx4ZtGTse3dTlACAxta4+6Cb+mvzq2FaMmkiMLKtTTnNrb6l+rSSFAaWN4vBDpLPFGRyd1X8TQGzBOrqGRgykXDKQQfQjQ0BkoBQCgFAfCaA4V2nxTTYyVgGOZtBbcbD4Wq2McnErVllt9ya4R2ZvZpGIvy3H9azVLiMX5myjYVqseNPq+fl+rR87SYEooZSTl0BFrgetj9KUrlVHpawVXPTZ2i1xblHvnleu2Njp3ApGbDQs/vGNb+thVh0abzFNm/QmKA4f2p7Nh55O6AuZXNydCGZjfyt+dZPatSeToOinCOnkw4HsUpQiVvFc+70tpqR11qEq7zsext1jDNMdhD3qKkwBJGpU6G41uD6VOFxl4aIVLbStSO/xJZQLk2AFzubcz51rMJ7oBQHKfaliS+KSIG4SMeEfrMST8bZa7FglGk5vbfk+e6pKU66hHfC49X/EVY8MlC37twOuU/yrWrqg3pU1n3oxSsblLU6cse5lo9k5b7VJa+XuvF6hly3+v1rJ1FLQvebekt+1a7Y/NHV6459CKAUBzXjfDRFxAvmID3bLoFOYG5Omut9+dYayeWjoW+HFDBYaJMzRqATe5/G1ZW87M1OOCa7GqryyMd0AA/x31+n1rXax3bMd1N6dJcK2mE4/7S/aXLHM+FwRy5LrJLa5zW1VL7W6739NQORiUyMc12Y8ybm/Uk70weFg7C9rZuH4lfE3cMwEse4IvqyqdnG9xvtQH6Q4VxSLExiWCQSRtezDqNCCDqCDyOtD03KAUAoD4RQHLe0XBTh8QGN+5JNjpqW1t1OXTy1qi5qTUcLg86fYUY1HN7y7Z7L0PeDhnDg94O7vpa+o6ENsbdKyNxaOtpaZtcIwskmOTMwaJSTlsdMouCbGx1A361Oi1qSSKq8fA2+Do1bznigK/isUZ1kEUvhu8bBbaEEg62uGH1r3TlBPDKCZiJmRtGTQj8/wrn1IOOzOnTkpboyYjBiR1YO8bfsHe3W4qEX2LnDO5uYEwgSmSULNGQQj2S6EXDLf3yb8uu3WagnH1KpzlqS7fmXns9jjLHY6suhPXofW1aaE9UdzDWhplsStXFIoDm3E4lOJndWuXktmsNAESwHl+OnlWW6q1MqL4XY12VClhzivE+X/ADsYoI5Y0YZg7crCwuT0vobVmk4tmqKaRPez7DNaaaRMsjMFNsp925+6AL6it9Go5Q05ylwc6vRjGprxiTW5cKsKxQCgKz284UZYDIn9pFdhtqu7DXnYXH9arqQysltGelnMZOPABQhLNz0NgPOsTpPubnVXYk+yHaT7NMzSAlHFmtuNbggc/wCtTpzVNldSm5o6lguNQS27uVCW2F7HrbKda2Rmp8GKUXHk4Dxvs86YnFIbuFd2zcyCxNzrvrUJTSLIU8orkEIzhQDmYgC45/8A7U3LYqUW3gxY/hkqz92VLSHUBbk9dq8jUi457EnTkpae50z2E8XInnwxPhdO8A6MhCtb1DD/AC1NEDtNAKAUBqYziUUXvuoPTn8hrUowlLhEJVIx5ZSe1eOOJtlHgS9upvufptWCvNuWlrGDo28Uo6k858iAjxhCeErcdWAt53JFU6cM2RalyXHsTCAXlkde8ewAB5aEnzufwFX26im33MV05PZLYt9bDERWLx2Ziq7DfzoeEBxNRhC2LW4jNvtCi5BGiiUDk66Xtut73IFpnhD9suGLPG2LwrHvEjznKpOdbEgWAuTofz8vJ01Jbk6dVwexp8B4SzwR4oWluUYRKTqDbMWJtqNTYb2O+1UK3xyaJXWVhL4k32l4WmMiWWNQJIhYgfqaHw+nTzNRqRythQq6Xh9yY7Ft4ZB+6R6WI/KvLfuLnlMstaDMR3aDiUeHw8kkgJUKfCvvMToFXzP03o3jc9jBzkoLlnLeHySRoZJEyGWQyMo1yZtFHnZQoJ61gqSU2dKlBwWCUwiySuFRo2znkSPS+trioKGdkWSnGKydE4XgxDEqLy3PUnUn51vpxUY4Ry6k3OWpm3UyAoCH4r2gji0Xxv0G3xNWwoykUVbiMNuWVbifH5ZlK3CrzC89fPlVrt4tYM6u5ak/IqmIgF7haz/27zn9P3NX928ofX9jQYeK9erp0Fy2QfVpviKX1Msc+U5tNOfS3StcKMIRxFGGpXnUlmTyyw9m4YZWadrZ3TKQW1Ja2bTmdBrXHuU4zcX5n0NrJTpRkvLc0JuxMOYSxu2dXDBWN9jcg/C4vUFVbWGXewjnJtceOHw7y4yQfpe6yqNdTtYcrnQG/KqtLl4EWNxh4znvs34mcPxHDyHZnyN5iQFSfgbH4V0jlep+nKAUBAdp+MmK0cZ8bC58hsPmb/KtFClr3fBkua+jwrkoXEsWQRmBzsbqdwx5qTyY/jXRjDbY5M6jzvyZosQHUMnMfOqp0Yy2qLJfTryj4qTwQkmB/Tlx7ugYcrEi4N6z1ral7J6Y7my1vK/9RHVPbvwS/BePvLOY2iCx2OV8xuSPw9K4dSk4PD5PoozjUjqjuifTtZMkjxyKH08LbEeeg13B+BrsU6UalJTifP1a8qVaVOS2/IyYHFWa566+h51DTguUiexECyRtG4DK6lSOoYWP0NeEyL4Nw4wWAYtYZWv9633vI3uf8Vq9XGAzxxCIYfCyrhwQTm7tFBuGe5yqOXO1ePYcntX7t3UA2yG4HmLADz2qLiskkz1wnA5JUcO4IupUHwkG2jAjW1tKgqMYZaLJVXNYZg7Y9tlwxMMNmn5k7JpfXq1tbfPpW+1s3V8UuPxOTfX/ALHww3f4HLsXjpZXLyyO7X3JOl+nQa7CujXpRjQkktlv8tzD0utKd9Tc3u8r3OSaX1ZaOz/FRMBHJ/aAbn7w/nXC6n0/2L9pT+6/p+x3ek9T9v8AZVfvr6/v5mHtTL3UYVNGY3FuWUg3+YFVdNtHXlJvhL69v1NXUr9Wuj1az/8AP+XzW3xNjs97QZYWCYm80W2b76+f7Y9dfOuxKzjUhGcNm0vccF3srevOlPdRk164Tx8TpXB+LxYmPvIWzLex0III5EHaudUpSpy0yOnRrQqx1QZA9vOLtD3CKfC72k9D4V+GY/SrbampZbM15VcMJd+SuYlgHUHnm+gvWyMdmc+c/EjGY7BOpFvpevPMktsGpOup6jlXp53IspYf75149wtiLx01o2A6AfFzl/OnY87mzwDiUYkKO7Io2YX3GjDwnbQa+tYb2jKWHFZOv0q7jSzGfD8y5x8QQm0ZL+ev4neuLLMeTuJ6uCO7Q4EYv/hhva8jaeAH3R+8TbToD5VqtqFRp1cei9X5+5fjgx3VxTTVLPq/Rfq/wz6HNsFwTEQ46LDMt5llQqBs2oIIP6ptvysela2muTIpJ7o/UiivCR9oDnXaie+Ncb2VAPkSfqa6VvH7NHHupfbNe4jcTldCux5H9UjUH4HWrk2mZ3pkjU4foxFvC/iH7LbOPmKlJrBXCLUmuzNiYWuCNDz6+tRXJbJkKT3OKh8REcjane19Pppr0rNc2saqe25stL6VCSWfCXftBDCYg8ci51Iubg5l5qbbb3qizpzpvTh4Lb+rTqR15WV+BE8OxgzDW4Ol+V+n+/5VfVptMrtqqlHkunDpLqByrMzbEx4phHIrEkK3h20ubW9PdqJI2sThxIuvIg3G+lenhGYofpSRfp62/OvcBM3J5FTxtshzH0XX8K9Sb2PHLG5xWfEGVnlb3mYufUnNX0UIKMEvI+Tqzcqjfn+Z9vroL3FV3GXpj2k8P3Yf4mrpzUPaVttUI5jnz1RWfXCbaXn5mZHZTnW4KkWI5HUj8KgqWJOk94td/lgsq3Kq0lcLEasZYeEllNNp4W2U008JZysmTimOaeTOwtcAAdP9m5qFKhG0t2o9sv8An0DrS6hewUu7iseW6/7NOYa/EfjWmnDTCMfJIyXVb2txUqLvKT+bZcfZVj8mLaInwyRkgftJYj+EtWDqMMwUvI3dJm1UcfNEz2/yyu6DeNV+B1b8DWW1yka77EnjyK/j588Al5owPzsDWuCxLDOdWeYalymSUPi7v92/0ql7ZNUXnBrTx+P1Fe9jz/I0psNoa8GCt8VhsAtwCzjXpub/AA/G1TKu+5tLwtIkuSQzLdVA1yqPeOmgt+PU2qqbwsmmnBtpE/w9WjWOMC+JZFuDqIhbV5LbtvZefoKyUbWOp1JrvsdCveT0qlTfC3f87Fp4XgBGthe51Yt7zMd2Y9T/AE02rTNt8mSKUeDbw2Ai+0wzut5Igyq3MBxY36is9SOdzRRnh4LZWc2HmRwASdgL/Kh43hHIMbIzuZLnMzE/5tflpXappKOD52s256j13w3OnI+Xr5ede4fCPHJcv4mKPEjMfUWPW5KsP4b/ABo1lCMsPkkJ7Wykj51Wucl0lhYKpx/dMpBZZLDzDXB+RH1q9cpmWW6aNyHFBoznI0sQo3bLtdtrX5WqbjuUxqLThmbCHMjO0guPEAAbKBqbk6n16iqKsMmq2qqOXn4Fz4BxC4sdxv8AkfSufOOGdqlNSWUWF2JW4t11qpclx6Dab0BG4WNm8Tc8/IjdrroedgB8akzxEX25x4jw7DnIMg/xb/w3rRaw1VEZLypopSfocvhHKu8fMSfcyQyWK62+6fQ3U/jeqqq8OfLf5F9B+Nr/ANk18/3Mw91wegPxBA/M17PGqL/nBXTyozj7vo/3PpwzqgcowQ7NbQ/GqK9SM5Kinu3v6Jbv58HR6fTlQUruSwop6fWUto/LeXwNZ+tamcqPkSPZLHrDjoJHNlDMD/iUp+JFY7yOqk0joWE1CqmyyJKzyyFwwMhNzyuTcfDW1ZFFRWxslNzk8rkhYJLxz4c6OFbL528a29at/wCRmWPuMneDS5kjbqoPzFVVOWX0s4WT7iP7QfGi4EvvGLFTKub0rzDe565JFcwGH7/EGQrdItFHVzv8ALfPyNJyxse0oZ3JgHuyQtpMQ+pdhooBuGPRV+6vMi9Es7vgm5Y2jyT/AALhndgsblmN2Y7knmahKWSUY4JxBVZYeZK9Q4LNEfCPQVifJ0o8EX2rxXd4WU82XKPV/D+BJ+FWUI6popuZ6abZzGBrjIdLjQ/X6V1ltucJ77HtmAF2awOmu3ztXvPBHKS3IeeXJKpiIddSQpvY2I26e78qnjK3KXLQ/DubGGxmc3JAsLDXmdvXrXjjpR6qmuWeCD4m5CFTcOhZl8xzseoNjXsmmKUWsJ+ZMcIdXQFgMwAubDXzo20hFRbfoScqq0bKD7ykfPSq8vuXYWNu584dje7mAY8lF+umtY63J0rXOhHQsBNdLb1lZuRklm3/AN3P9KYPcnyPUX58h1J2FeniKR7TcO8aJNKCsYYIoGpu4Ylmy3CjwgeprZZVYxnuYOoUZzp7FT4dgJJhmjW6nY3A/E1sqdStqctMpb+5/oc2HSLupFSjDb3r9SO4kHw86CRPvKcrag6MNbHUaC9jXsbmnW3pyyvTts/Mn/SVKCxVjh479915fE3F4orMWManXa72Oh/avzB35a1YqcuFL6IplUjy4Lfndm2/HpWgGHfIVFrGxzWXbnb42vVas4Kt7Xueyvpuh7HG3n6ERPNsOprU5GWnDc9rhXE6XVgACdQeWt9ayTuKcpaYyTfozbG1qxp6pRaWe6wXjh2Nzxg2dNbX0OvXS9h6i1Z3HDL4zyiE7T/oZ4JVYEMwQ9b7i9uVsw+NShLs0V1KazlPj+Mm+CR5UCDZXZR6KxA+gFVyLobvB7xz2celex4Iy+8VrGYjvGkXvFSx0zX1vbQWG+pPwr2b0pPBGktUmm8EuiDDQIoHjOigndm1JP1J6D60xWqWWa5YjHCJXg/D75bHML5pH/WbkPQdOQAFTnL9iEI/uWRUqkuwZCaA05Jbk0zhHmMsuEQ0HoKxM6S4K72+w7Nhcyi5jcMbdLFSfhe/wrRbNKeH3Mt7Fulldjm3fE7tlI8hXSaZxVNPk+xTsDkPiDbEfiR086lp7kdTTxzk3oMMi2IAGmpA1JPWoORYocEfj1R2OUDwgm46ix+PQ+tWRzjczz0uTweoez/2pSQ5EiAOLgG42ZTa3Ks9zWdFJpGyxt1Xk4ye+Of19xHYeFoWKt125G9z4eh5251bTqxqwUolNahOhUcZ/wDfqiSwMZZiBqB8q8qSUUe0KbnLCJ3ivAhLGvd6MFBU+Y8/Oue5Ze524wUUkiS4BiJwgEkRDAWvcAG3OotE0yUjjdjd1H+b+n50BJcPIz6/DTb0qEuCUTc4nw6LERNFOgkjYWZTz5jzBB1uNRUE2t0TaTWGULiPCIsFMsUKlYil1BZmsbnMLsSTy586w3eXLU+50bNpU9K7EfxfgEOKZWkvmUGxBtv9DVdvdVKD8BK4tKddeMiZexLLfunDdM/8x/KuzR64ltUh8V+j/U4Vx0Fyeac/g/1X6GJeyMx3ZR6XP8qtn1yn/jFv34X6lNP/AMeqf5zS92X+hJ8P7GoGDOWJUgi+gv6D8651fqdasnHZJnUtulULeSlvJmPjCZsTkKEZI7ljzuRYD5Gp9MjiTZDq8s0lH1PQbJbcDqBtXZxk+ezg2+0kObCuwCkhcwJtuvive2+mlVRe5dNZRg4ZNcykbd5cejKjfnUpIhBmjxbE/E6j41JbLJCW8ku5FQ8OkhcyzrbUZBodTpfTpWCpexclGnvvv7jq2/TpJOVTbbZepLSQyyNFljbvBfxPcKFItpcate3wBqM7uNPO6a9PMnTspVMcp+vkXDDCRI1VMhygCxBAPxG3yNYV1CTe6N76bBLZs+cN46rP3Uy9zNyUm4fzRrDN6aGt1KvGpwYa9rOlvyvM28ZLyBtV6RkZgjGooxEu4rEdM+EXoDk3bbCQ4TEIgDZZFuByXU+H000rqW9Vzjv2OFd28ac/D3RGYQqDcDf8K0N6jJGOh8G5Ib+FdL7nyqvHctlLPhRozRBA9wdCCptp90HX4HSrk3jYzNRUnn4Eh2d4n3RkZVzKy2B5aGwF+eg1t1rLdU/apLJssavsXKWMo1MVnlcDIkhOg+7vsLlgCL9TasTs5Uo6qcmjqR6hCvNQrQTXn5FmxPDjh44FcBWKEEA3AJJNr87XFQo6seJ5Zor6FLwLCJDAjZfK4qbIJktEKiSMmWh6IzqPWgJqqiw5Z7SuKWx0aBgAIrMTchSxLXIHkB86unaOrb6ks7lNK9hSudEnhNfDuyrr2oYH3HcdRYX8wCb1n/s9ZrKND63bp4ySEfasW92T5L/9qj/Z7n0+YfXLRd38j43bFuUT/EqPwJqf9lr+aKn1628mfYu262Peq8VuouD6Fb/Wq59Lrw7ZL6fVbapwyQxEUjRDGgBoZAqrY62u2pFtASSK1WVOVOTjLkx9RqwqU1KO6TPSYgZbZWJ8jaulg42tdkGBC2CGx0IYlrjmNtNKbPljxLhfmQOGxIiDx/q5QNeQuF/hyj4V7jghqe5r4HFFnLG+VXOtvW2tZ7pt0Wl5Guwji4i3xn6kynE8wBDXHUV884tH1qaZK8OxZbneqGW7Ex3thc14jwg+KYVcSVV7hSbqymx0sbA8tPwrsWVq19pP4L9TjX16n9lT+L/JE2bA66g73+hronLNrCJd0FreIfjVcns2WQXiSLhWM6IoDl/tbwbd9BIpXVGUA8iCfFbmPF9K32j8LRyuoLE4y9CkfYGA99tdb3P5bVqSOfKeEZhHMqWEpPkf514k84PJSjhPBscNwjbMbm97m5v63NeuWFuRUNU8omo4wBVXBq2xua5AB1FWZKFhPcsnEJM9oJNMqh8PIBYMjZQRppcXS/x8qxtL7y+K8mdSE3n2cuyzF+a/VbG/wkEqlxqBY1VI1R4JhKiSPtupoDxARm56GgJjGYlY43kfRUUsfRRc1XGLk1Fdyc5KMXJ9jgXF8e087zPvI17dBsB8BYfCvpadNU4KK7HyFaq6s3N8s1SlWFWo+qKHjPVCJr4pQVNVz3RdSbUkdl7GcNWThMMTbMhItyu5dbemnyrh1puNZyXY+lt6KlbKEu+fxIXHcBxKuVSLMBchhbLb+flvWhV6bWWzFK2rKWEvj2K8MUmUsJGexAsra6/sjbX1qNxOol4FHHqTtKVGTSqObeeFg1OJ8OW1wDmI18RPnvfWuR/XVm+fod/+12y/x+rIeXi7919nkytlIKlVC5eettyR5fE1st6jlNN9zBdUlGDUexocHxcvf92oBVtT5W3arKlpCXGxCl1ColvuW/h6yiQFB1uSdLelZZdOT7mqPVf+P1JvBxu9+8N/LlV1Kzp09+X6merfVau3C9D3wxLRIh+4Sv8A6bWH8Nq2IwckjKNDUSbJDgJzSp5X+gNVVdkXUN5ItlZTeKA5v7S/+Zi/uT/q/pW+z+6zj9SXjj7ioGf7oFq2JY3OXKo34QCSbflXqPG3qSNuJMtyTfQH51CW6LKbcZfAQyXLcrUweKWWz2K8RMtWAfvMEMwF45MqtzAYXIv0/kOlY60cT27nUtZ6qW/Z4N/huoU9R+VUyNkeCUvUSZimavTxnjBvr8z8qA1vadjWjwWVf+7IqE+Vi5+eW3xrRYQUquX2WTH1So4UMLu8HIXGldw+YT3EZoGfTvQ8PBNCWDzN7tRfBKHJ2L2XTFuHxj9RnUf5s3/yrhXixVZ9P06WaPxZYONTFMPM43WJyPgpNZ4rMkjXUeIt+hwDs8f0ltNR8eX5Vq6jH7LOe5g6LP7drHbnyLDO3hrhJbn1EuDnnHcWROFGgBv689fLyrqWq7nGvu5Yew753lJABCgD/EST+Are2ciMNJ0TCxgKbc6iTRnwmx9TXjJIItmk/eVviRY/hUkQfLNhvyqBYbvZPWZvJD+Iquv90ttfvMttZTe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6" name="Picture 10" descr="http://www.petmemorialcenter.ca/images/managecontent/2-4e40c0ff8047a.jpg"/>
          <p:cNvPicPr>
            <a:picLocks noChangeAspect="1" noChangeArrowheads="1"/>
          </p:cNvPicPr>
          <p:nvPr/>
        </p:nvPicPr>
        <p:blipFill>
          <a:blip r:embed="rId2" cstate="print"/>
          <a:srcRect/>
          <a:stretch>
            <a:fillRect/>
          </a:stretch>
        </p:blipFill>
        <p:spPr bwMode="auto">
          <a:xfrm>
            <a:off x="4648200" y="4267200"/>
            <a:ext cx="4267200" cy="2438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763000" cy="6781800"/>
          </a:xfrm>
        </p:spPr>
        <p:txBody>
          <a:bodyPr>
            <a:noAutofit/>
          </a:bodyPr>
          <a:lstStyle/>
          <a:p>
            <a:pPr algn="just">
              <a:lnSpc>
                <a:spcPct val="150000"/>
              </a:lnSpc>
            </a:pPr>
            <a:r>
              <a:rPr lang="en-US" sz="2400" dirty="0" smtClean="0">
                <a:latin typeface="Times New Roman" pitchFamily="18" charset="0"/>
                <a:cs typeface="Times New Roman" pitchFamily="18" charset="0"/>
              </a:rPr>
              <a:t>Many researchers have indicated that therapists who work with traumatized clients often show signs of psychological distress as a result of these interactions (</a:t>
            </a:r>
            <a:r>
              <a:rPr lang="en-US" sz="2400" dirty="0" err="1" smtClean="0">
                <a:latin typeface="Times New Roman" pitchFamily="18" charset="0"/>
                <a:cs typeface="Times New Roman" pitchFamily="18" charset="0"/>
              </a:rPr>
              <a:t>Figley</a:t>
            </a:r>
            <a:r>
              <a:rPr lang="en-US" sz="2400" dirty="0" smtClean="0">
                <a:latin typeface="Times New Roman" pitchFamily="18" charset="0"/>
                <a:cs typeface="Times New Roman" pitchFamily="18" charset="0"/>
              </a:rPr>
              <a:t> 1995; Nelson-</a:t>
            </a:r>
            <a:r>
              <a:rPr lang="en-US" sz="2400" dirty="0" err="1" smtClean="0">
                <a:latin typeface="Times New Roman" pitchFamily="18" charset="0"/>
                <a:cs typeface="Times New Roman" pitchFamily="18" charset="0"/>
              </a:rPr>
              <a:t>Gardell</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Harris, 2003).</a:t>
            </a:r>
          </a:p>
          <a:p>
            <a:pPr algn="just">
              <a:lnSpc>
                <a:spcPct val="150000"/>
              </a:lnSpc>
            </a:pPr>
            <a:r>
              <a:rPr lang="en-US" sz="2400" dirty="0" err="1" smtClean="0">
                <a:latin typeface="Times New Roman" pitchFamily="18" charset="0"/>
                <a:cs typeface="Times New Roman" pitchFamily="18" charset="0"/>
              </a:rPr>
              <a:t>Stamm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(1997–2005) found that compassion fatigue is more common among health care workers than </a:t>
            </a:r>
            <a:r>
              <a:rPr lang="en-US" sz="2400" dirty="0" smtClean="0">
                <a:latin typeface="Times New Roman" pitchFamily="18" charset="0"/>
                <a:cs typeface="Times New Roman" pitchFamily="18" charset="0"/>
              </a:rPr>
              <a:t>among </a:t>
            </a:r>
            <a:r>
              <a:rPr lang="en-US" sz="2400" dirty="0">
                <a:latin typeface="Times New Roman" pitchFamily="18" charset="0"/>
                <a:cs typeface="Times New Roman" pitchFamily="18" charset="0"/>
              </a:rPr>
              <a:t>those in education or working with child and family issues.</a:t>
            </a:r>
          </a:p>
          <a:p>
            <a:pPr algn="just">
              <a:lnSpc>
                <a:spcPct val="150000"/>
              </a:lnSpc>
            </a:pPr>
            <a:r>
              <a:rPr lang="en-IN" sz="2400" dirty="0">
                <a:latin typeface="Times New Roman" pitchFamily="18" charset="0"/>
                <a:cs typeface="Times New Roman" pitchFamily="18" charset="0"/>
              </a:rPr>
              <a:t>Researchers also have shown that compassion fatigue can take a toll on the </a:t>
            </a:r>
            <a:r>
              <a:rPr lang="en-IN" sz="2400" dirty="0" smtClean="0">
                <a:latin typeface="Times New Roman" pitchFamily="18" charset="0"/>
                <a:cs typeface="Times New Roman" pitchFamily="18" charset="0"/>
              </a:rPr>
              <a:t>care giver, </a:t>
            </a:r>
            <a:r>
              <a:rPr lang="en-IN" sz="2400" dirty="0">
                <a:latin typeface="Times New Roman" pitchFamily="18" charset="0"/>
                <a:cs typeface="Times New Roman" pitchFamily="18" charset="0"/>
              </a:rPr>
              <a:t>causing decreased productivity, more sick days </a:t>
            </a:r>
            <a:r>
              <a:rPr lang="en-IN" sz="2400" dirty="0" smtClean="0">
                <a:latin typeface="Times New Roman" pitchFamily="18" charset="0"/>
                <a:cs typeface="Times New Roman" pitchFamily="18" charset="0"/>
              </a:rPr>
              <a:t>used (</a:t>
            </a:r>
            <a:r>
              <a:rPr lang="en-IN" sz="2400" dirty="0" err="1" smtClean="0">
                <a:latin typeface="Times New Roman" pitchFamily="18" charset="0"/>
                <a:cs typeface="Times New Roman" pitchFamily="18" charset="0"/>
              </a:rPr>
              <a:t>Vinayak</a:t>
            </a:r>
            <a:r>
              <a:rPr lang="en-IN" sz="2400" dirty="0" smtClean="0">
                <a:latin typeface="Times New Roman" pitchFamily="18" charset="0"/>
                <a:cs typeface="Times New Roman" pitchFamily="18" charset="0"/>
              </a:rPr>
              <a:t>, 2000;2011;2014).</a:t>
            </a:r>
            <a:endParaRPr lang="en-US" sz="2400" dirty="0">
              <a:latin typeface="Times New Roman" pitchFamily="18" charset="0"/>
              <a:cs typeface="Times New Roman" pitchFamily="18" charset="0"/>
            </a:endParaRPr>
          </a:p>
          <a:p>
            <a:endParaRPr lang="en-US" sz="33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6000" dirty="0" smtClean="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Quality of Life</a:t>
            </a:r>
            <a:endParaRPr lang="en-US" sz="6000"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8229600" cy="5943600"/>
          </a:xfrm>
        </p:spPr>
        <p:txBody>
          <a:bodyPr>
            <a:noAutofit/>
          </a:bodyPr>
          <a:lstStyle/>
          <a:p>
            <a:pPr algn="just">
              <a:lnSpc>
                <a:spcPct val="150000"/>
              </a:lnSpc>
            </a:pPr>
            <a:r>
              <a:rPr lang="en-US" sz="2400" dirty="0">
                <a:latin typeface="Times New Roman" pitchFamily="18" charset="0"/>
                <a:cs typeface="Times New Roman" pitchFamily="18" charset="0"/>
              </a:rPr>
              <a:t>According to the World Health Organisation (WHO, 1995) quality of life is the individual’s perception of their position in life in the context of the culture and value systems in which they live and in relation to their goals, expectations, standards and concerns.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is a broad ranging concept affected in a complex way by the person's physical health, psychological state, level of independence, social relationships, personal beliefs and their relationship to salient features of their environment. </a:t>
            </a:r>
            <a:endParaRPr lang="en-US" sz="2400" dirty="0" smtClean="0">
              <a:latin typeface="Times New Roman" pitchFamily="18" charset="0"/>
              <a:cs typeface="Times New Roman" pitchFamily="18" charset="0"/>
            </a:endParaRPr>
          </a:p>
          <a:p>
            <a:endParaRPr lang="en-US" sz="33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458200" cy="6629400"/>
          </a:xfrm>
        </p:spPr>
        <p:txBody>
          <a:bodyPr>
            <a:noAutofit/>
          </a:bodyPr>
          <a:lstStyle/>
          <a:p>
            <a:pPr algn="just">
              <a:lnSpc>
                <a:spcPct val="150000"/>
              </a:lnSpc>
            </a:pPr>
            <a:r>
              <a:rPr lang="en-US" sz="2400" dirty="0" smtClean="0">
                <a:latin typeface="Times New Roman" pitchFamily="18" charset="0"/>
                <a:cs typeface="Times New Roman" pitchFamily="18" charset="0"/>
              </a:rPr>
              <a:t>Investigators also have examined factors associated with the quality of life of spouses/partners of men with prostate cancer, who often report more emotional distress than their husbands (</a:t>
            </a:r>
            <a:r>
              <a:rPr lang="en-US" sz="2400" dirty="0" err="1" smtClean="0">
                <a:latin typeface="Times New Roman" pitchFamily="18" charset="0"/>
                <a:cs typeface="Times New Roman" pitchFamily="18" charset="0"/>
              </a:rPr>
              <a:t>Kornblith</a:t>
            </a:r>
            <a:r>
              <a:rPr lang="en-US" sz="2400" dirty="0" smtClean="0">
                <a:latin typeface="Times New Roman" pitchFamily="18" charset="0"/>
                <a:cs typeface="Times New Roman" pitchFamily="18" charset="0"/>
              </a:rPr>
              <a:t> et al., 1994). </a:t>
            </a:r>
          </a:p>
          <a:p>
            <a:endParaRPr lang="en-US" sz="3300" dirty="0" smtClean="0">
              <a:latin typeface="Angsana New" pitchFamily="18" charset="-34"/>
              <a:cs typeface="Angsana New" pitchFamily="18" charset="-34"/>
            </a:endParaRPr>
          </a:p>
          <a:p>
            <a:pPr>
              <a:buNone/>
            </a:pPr>
            <a:endParaRPr lang="en-US" sz="3300" dirty="0" smtClean="0">
              <a:latin typeface="Angsana New" pitchFamily="18" charset="-34"/>
              <a:cs typeface="Angsana New" pitchFamily="18" charset="-34"/>
            </a:endParaRPr>
          </a:p>
        </p:txBody>
      </p:sp>
      <p:sp>
        <p:nvSpPr>
          <p:cNvPr id="13314" name="AutoShape 2" descr="Image result for quality of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Image result for quality of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8" name="AutoShape 6" descr="data:image/jpeg;base64,/9j/4AAQSkZJRgABAQAAAQABAAD/2wCEAAkGBxQSEhQUEhQVFhUUFBUVGBUXFRcUHBoVFRYWFhUVHBQaHCghGBolHBcXIjQhJikrLi4uFx8zODMsNygtLisBCgoKDg0OGhAQGiwkICQsLCwsLCwsLCwsLCwsLCwsLCwsLCwsLCwsLCwsLCwsLCwsLCwsLCwsLCwsLCwsLCwsLP/AABEIAMIBBAMBEQACEQEDEQH/xAAcAAABBAMBAAAAAAAAAAAAAAAAAgMFBgEEBwj/xABGEAACAQIEAwYDBAYJAwMFAAABAgMAEQQSITEFE0EGByJRYXEygZEUI0KhUlOxwdHwCBVicoKSk8LSM0NzsuLxJCWDorP/xAAbAQADAQEBAQEAAAAAAAAAAAAAAQIDBAUGB//EADwRAAICAQIDBAgDBwMFAQAAAAABAhEDITEEEkEFUWGBEyJxkaGx0fAyweEGFBUjUqLxQlNiJDNygpLC/9oADAMBAAIRAxEAPwDuNABQAUAFABQAUAFABQBgmgViS9OhcwkyU6E5CTJTonmEmSqonmEmSjlFzGOZToOYOZRQuYOZRQcwcyjlDmMiSih8xkSUqHzCg9Kh8woPSormFB6VD5hQalRViqQwoAKACgAoAKACgAoAKACgAoAKACgAoAKAElqdCsQXp0S5CC9UkQ5DZeqSJchJenRPMIL06JchJkp0TzCeZToXMY5lOhcwcyig5jHMooOYzzKOUOYzzKKHzGRJSofMKD0qHzCg9KiuYWHqWilIWr0qK5havU0UpDivU0WpCr0ijNABQAUAFABQAUAFABQAUAFAGCaBWIZ6pIlsaZ6pIhyG2eqSIchtnqkiHIQz1VEOQ2XqqJchJenRPMJzU6FZi9FCsL0wCgAoAL0AF6AM5qVBZkPRQ+YUHqaK5hYelRSkLD1NFqQ4r1NFKQ4r1LRakOq9S0aJjitU0UmKpFBQAUAFABQAUAFABQAktTSE2Ns9UkQ2Ms1WkZtjbPVJGbY0z1SRDkNlqtIhyEFqdEWYNMAtSCjNqLHQWosKM2pWOgy0WFBaiwoCtFhQFaLCjFqYqC1FioxQBm9FBZkNSoqxxXqWilIcV6lo0Uh1XqWi0x1WqGjRSHVapaLTHL1JYUAFABQAUAFACWNNIlsaZqtIhsZZqpIzbGWarSM2xtnq0jNsaLVVENmKYjIFIdGQKQJGQKCqMhaVhRkCix0ZtQFGbUh0YtQKgtRY6C1MVGLUAYIpiowRQKjFqdioTamIL0gsWrUmikx1GqGjRMeVqlo0THVaoaNEx5WqGjRMcFSWFABQAUAYJpibGXaqSM2xlmq0jNsaZqtIzbGWarSMmxsmqoizFqYGRSGhWWlY6FGptIqrFAUWOhj7WmoBJKsENgT4iQLXtYkX18rHyrP0sb+BXKLnxKJ8Rt739t+lEskY7sKF81b2zLci4Fxe3nby9afPG6sfKKiYMAym4YAg+YIuDQpJq0FCrU7FQWoCgy07CjFqBUJtTsVGLUCoTlp2Kh37Ix6fmKn0sTT0M30FDAN5j86XpkP92kYbAt6GhZoifDzG1ib9E/Sqco95KhPuFA2pDToeVqlo0THUaoaNEx5GqGjRMcqSwoAKAGnNUiGxlzVoybGXNaJGbYyxq0jJsZJqkZ2KjjLbCk5JblRi5bIdbCsNSP31KyRZbxTWrQzI9vLfW5tYedJyrYVd5D47jqoTG62LXtmGYFLhblRqc1zYAHQXNcM+M1cZqu72bX59PDc0jDqIhxUQFv7ToIxYBY2ysoIOWy2HUAgEjXrnzYtFLxVdKdaV90VTH8NxhNMxtI+VQRbKbk+KxOlswvfU9AdK1jnit92HKIj4wHRc7KNNWSQKA4F8u+ZWIuQtj6nQ1Kz80Vb+PX5j5RuHERWzoSbuvgZ7LaTTmAk2Itm+E6gAaCsVnxrXbbRvv6/49g6JCxsqZG0ylZMoy3UeMgE+FSug6+Mj8NdGtKNefz+/HwFRqY7HRHP4wWHLABdcrIzcwgDUWaMam17bDYVnPLF3rrp59fl/gaQuDj0akRIoJDsqqqlQUV2XwAi5IWx2sbMAan975WoRjevs0utPFLXufRhyk5HJe+1r6EG9/wCH8LV3Kdk0LtVhRgigVGCKYqEkUxUJIpk1YZyNifrRSe4czWzDnN+kaOWPcPnn3iWnb9I/WmoR7iXkl3iWmY7k01CK2RLySe7BTQ0CY8hqGjRMeU1DRqmPIahmqY8pqGaJiqQxLGmhMZc1aMpMZNWZvUakQjofpVJozkmuhrsa1RixNMQuNiNiflUtJ7lRbWw6MQ36RqOSPcaeln3kZxqYAAEZs5uynLqilczZiwsBdb777eXLxMuVJaV1Xh71t5jjq7ICNrskecPDGRJZIcqLcj4rXuti3nck3IIrii1JpJpxWui0/wAfmaG3hcYc7qTFLmLgqoJIiKEljoMgPhW1tSfnV45U2pNS3935dw6NRTMYlidcpk0synPkQFlBQXyoFRlF7k31IKknGTyvHypU337+7urbfXfZj0ENjUeWbm5GTLGVVHL+JQ4yBQQSfQW1QG41qHlT5nlqqWid9/35WOhT4gxvGbxqykhmkaSJS2QMLqT4bhtSOt/MAXJuMou6a3u0np+o6JnHyzcklIHRx4gCyOQwuhCJswtYWFswc9a6JynyWo0/J+Gn3rYqERZ5ByoAsLIqCMspBMKBM+pBOhZVKkaXIOuyVyXLDSqr2AKxPLwxmE1uTMMxGUlM7WU6W8OaxawvbKSTtRLlxc3Ps/df3r8WAvsjKGVgNEFmjRsjMFfN4yysdCwYAWBFjvT4LSLV6bq6vXxBlhtXcSJtTsVBYdaNegadRYKeR/n51PrFep3CGKHYGmuYTcHshgitEYuhBqiBJFOxUINMkBTAdQ1DRomPIahmiY+hrNmqY8hqGapjtSWNuapEMZarM2JlxJUE72qZJJWPnZqLxi/QD33PyB32031GlTFwe5LySI7F8Y28KWNiCCLEed9zrcaDpVLLy+Pn9/Iwk3LSq8gGOHlfyswP8PQdd/nWvpkZ8ptQzK2qkHrof58j9KuM4y2YU0PCmUiK4gZjlNoVysws7ZgwIsoByixPlb59a483pHTaXnrZpGiNxMshlEi2AXQqZDDlsbDcDOCfhBRhfrXHLn9Jzp6d21fW+iaftNFtRp44PGuYTQhkKsoKMnLzZ8pXrckC/TxEEWNY5bxQ0a02SW193nv03vQpGOLYjLlaTwE8t9Q75mDKHlWQtkbwk/gvY7W1rKWW5czTWzt3T1pta1t4XTQ6NyPEWVUMN0J5dpERHAYKG0Q5WWwJJF8thcGupSTXLy6ba1fw+0FDGMxBMULZWlsbPdgrFc+Ux76gWVTe+YyDQHbnTkkt2vH21S8Ftrd2MlOHu7yxPbIqoCIxzFuGLi+fOqOBl1YqdwdiDWyyZOdNR0rx637E0q3p79wUNvj+e5U8oA5tLu1wLlc2U2JNk0sfgt1Fj0kc61qn0399felBQuFvvhI5lAFx4XWcOQbNHy7XiIza2QbnxVon63M7+flXT3eYG4Z3iu4EShtQpzR/dpozEhfDYvfZtPqKlklj9bRL8l8viFE6hBAIIIIuCNbg7G9dqaatE0BFMVGCKYhBFNCfiJIpk6jUjqo1I0BO9tBufahyUVb0Jo05sdZmAAOW1yG2FiSSLafCR1qHlpsVBPNoLEKTcgEXzCxtY3AHQ+35VLJoqdC5TWXGnNquVRfexJAF8wsfL9vteFmlavYTihx8aNCAbHqfCOnz8+m4tVyz1svyJ5TbjkB6jy362v8AsI+tacyezBGwhpM0iPoahmqHkNZs1Q8DUGiNVnrZIwchsvTSIbGpXFjfa2vtTaVak8xVzdR92fCoK35YBuFLXYGwv0vbW/lv5yajon4ba6a6/evsKsiGILIxKXzANrpl9S3w7LvYHp6c7eqqvy/Tp7ehXQ2g91XQEkKdIyDZOtyHte+tx1PTfSORSWmvl/mr8RUS3Bp8rZbgLqLG+w0UC4tYWsADre5sdK6cGRJ+H38vaTJE9au8jQw0Ybex9xUvXcZr4vBhivhGrC5tc2VXtrbTcjcfEdddcckE2tPvUpWjS4jh9XMxTlsqDRLjOG+JwQbdNb/hF7WF8csHq51Wn2ykyJ4zEhMkUpjmfLfwFxIijUNlsVU3tudfnXHnjcnF0/N2l7n80WiIw2MbLEQzrIVZdM7FZIyN0DAWcSbEAed73rmTuMUm0/zXh434FDyOfs7fCS8wVyTJkUtYiOzNa9g5II3NrA2q4+rj5VW9da9n3103Gb3DkmlIhRgqqS6qzOPEGu+YIPCbk6EjW9xenieST5PNb+d6fOvYBYuH4UIZMkQMgyqW31XMyjUAFhmN7MdTqdBbtxxUW6WozfweDQkPbUXCgqBywVUMgHS5F79b7kWrWEVv9oDbEQHTz/M3P51pSEYjhC3tfUk6knfoL7D0GlCVAZNUSxtr+3qarQh2NlvK5qqJvuEspO5t/PlTTXQlp9SJ41MEy3Nl3YkgLZbXUmxyg7338NhXNxU2lr9/Ogil0IJIwkXiVgrIWjbmFrFSzKuUn8KgG/W59jwvH/Kal3WnftrTwXv+Bd6mJ5m8HgyZrsSp6tdVuhIykGzC/RTuTTeWVJ8tLf36bdK0euwUhjCOczgZn5aq4NgR4iGdms2qkDNbXUDS+6jk9Z1r18Pbvtpft8dxxJTBRhjlVTdfDpaOwuwvfQkggm1reMe9OLc3Ub6rR1S7+j8fPu1GlW5IcElyyKi/q7yDXSW+9zc2IGgPQ7m2k8PSycke7Xwft8eifkaKVFhNjuBXpaoHT3QpYxQ2xqKHAoqbZdIVSGRjNXTRwuQgtVUTYl0uLHrQ1aoRX+I8OyhgouWOo8SA6WU3VbZtxa9vmbV5+XDy3X39+01iyHe7GMA+OQFQQdFIUBha1yQculyD4bbm3Jo2qer+/vy8rLBwfALlCkXC3sSAABchCPCMxI8RPqDua7cGJVr993TzIbJNoI0XxWAuurG2twF1872tXUscUTY/G6m4BBynKdb2NgbH11H1qloAqRwoLE2ABJPoNTQOjEMqsWCm+U2O4sbA2+hFIdDjqSCAbG2hFiR62OlTJWtNCtSMxMcgyrI4Ku2SyhkJvbKS69QAxsAoJYDTrzZIzqpPR6d3x/xe3tpUVHj8TQ4gP4kC2VmD5nMMngZg++l7a6guOlreXmU8eS2qS0u7bT+P+fYWtSQ4ZgTiHGXOYEmkYPmU53HgVgWtnRFAAOpJJ+esIvJJcqbjb10+2kMsGHwkjSNlcI0SmL4DbKwV0dFJtb8JBLWsQCuoPWoyctHtp/j79wyawkARQtybdWZmJO5N2JP51vGPKqGOhevnTALUAYIpiYlqYhph6X96pMzaENfzAqlRLvvGyo871VsikQnFiTJrDmQIwBsjHMbHMMxsLeRGvrtXFxEXOXrR0Wz0bvvV7UUmq0IRHkisyLohAAZpJc1mC5b28PxCwsCCPK1+V8+L14q66au9fhv3fldbjU095my2kYK1xJ0yuxIuWJsSSARYCw3BvUp8022k33Ppq/Hr4fHcOg5Fi1EhYLrGjR3LDMLAkXGxAGg1F9Ta+lKM9bh0tW3t3bbrzvzFQsByMkdyigFX8Sl8pDEhgLBRYWI9N6STlHkS0XXV3Wuja27tx2TPB4PGGC5cpa5LZyWF1NmIzHxM17+XrXTw+J86lVV438avdu7E2WBWrvaGmOq1S0WmOK1S0WmLvUlkTXYecZpDM2oGJdRbXYEHXzBuD9aibilcgIAYiFMXI2a+WGIDLc3JaXNc9dAm/kPKvGy9pcJhyublapJVrrrf5faKclym3/XqDRUNvkPyFcr/AGlwL8MH8F9SOchO1HGWcRrHdRe5BsbspUpp1AIr1Oz+08XGKbimuWrvxv6ESlY/2V4sS8xlYAM2b4QPGdDsPID6etbcTx3D8O4rJKubbf7XmVCW9kzx5xJh3yMp2OhGwYE/srTDxOLK1yST9jRpaYx2Tw+VZL3vnA/ygf8AI/St5saQ7xzjawSQpcjMwL6X+71B1vob2+hqUrFKSi0Y4dxmOad4mJJWS8QKfopZtfO+ffp9KUseidDjPWrMdsMEhwmIfL4rB82oN1sv0y6W/wDmuHjIR9FJmyHOx2FH2bDSa5lidRrpaRwx0/wj86OFgvRwl4fMo3MBjW+0zQtcgWkQn9E5br7AnT2Ndko+qmiU/WaNzHcSjhMYkJBlcRpoTdjsNNvnUJNltpBw/iSTGQJmvFIY2zKV8QAOl9xrQ1QKVm3ekMxTExJpiG2HofrVIhjZHpVeZHkJPtTF5GL/AM2piNDHYYWzaWF7gsVWzG7HTY7m/wDIxnjjuK2VTjMbL4wVKrdbrmkPLa6lTKFGbQq5U7ZdzevM4iElbWvx0elWqvvrfxNEaWOkDJEsezIPNzkeTxb65rofCPwqdwDWU5c8Eo6fHS+vmtl0Gt9S58LjXJ4c24vds1iALqGvqL9L9SPSvX4eMeXRv77n3GEtzeTTQdK6OVJUhWaUHHI2QOMxBmEOw+Imwbf4ev7qTRSmiWVqlo0THVaoaNExwNU0WmRUk6L8TKvuQP21eTiMWP8AHJL2tI4jn/YDthPicXi0ndGhjvkdQoVW5hCqrKPGrLqCb6L60+K4rh+HaU5KN95rNRikb3aHjBbG4dMPMfuwWkUEhfMAjZyR06Vx8Xx0MfByzwd/0uuuy8rItctj80zvqzFvc/u6V8Bm4rLnd5ZN/L3GO4xybm59vpWXOqpBQ6I/nUcyY6NLGQ5pIh63/MfwNfRdlZlh4LiZp9K+D/NolieDgA2/SQN9GZT+6tv2hvJiU/6JuPvjGQ0SUyGxAG9fL4Mrx5I5FummvahjsGZdiR7EiujJ2jmlVSarubX5jVkZx+JpGjJJJIy3JJ0zAD82/OvpewO0p+iy+mbly6q3fSTr+0mVjnB3aLESZbaC4uAfS4vsbMfrW/aHaebH2dhzwfrSavZ9HfxRUW09CT43j5ZMPKnh8S+VtiD5+leHDt7iMj5MlU99NfmarK09TPZ7i7wQRxMguim9zrqxI12611x7dlh9SMU0tt0N5tdB2Din33OKNmZip8QI5YFgtvQre/vXoP8AaHAri1oknavV9ytL2W6Esqu6IvtbxrNicI6sUVCT4xdVbMAXKg62H769Ps7j8fGQlKCarvK9JzNNG93Yx/dSPzGIZyOWTezCxL77kEdOhrsyTjzcvUvH7S63qTQrfbjtjFwuJJZUkcSScsBMu9ixJLEdAauEOaVWBNyY1Fj5rsETKGLOQgUG1sxJsNxUpO6ELVwwBBuCLgg3BB6gjemQzUi4jE00kCyXliVGdNbqsl8lztc5Tpva3mKdiaOdT94eKXiL4do8OqIkn3Zm8TyKGMaCT8MjNlXIV6310rf0a5eY6PQx5Lsvk3F1R8NG6yK2KzBPCSAyR8wo7D4WyhreeVvKsbVnM0zeNUQR+K4YsmjKhUsDYrsuTLYW63/aawlgUt1p+g7K32R4cvMxNy33UnKQk3yhWYg+V/X1Pma4OChHmm5P8LpeTKm9i3i3S1epHLj2TXvRkxrFz8tHf9FSfoK0JOeOt8KGzf8AfIZfVkBB9rKfqfKq6mfQv3AHJw8Obflr9Laflas2jeD0JNWqWjRMdU1FGiZy7jbZcNO2vhhlN/ZDX53wC5uLxL/lH5o4oL1kcz7qsS3251BNnha46EqVINvMa/U19R+0dSwcz6S+dnXnXqFqjxIjxzNIcoEsgJN9AQyj91dM+Hln7IjjxK24Rr4Myr1S5SyERs6qXshZQPxWFwB7/vr4NQrJ6ObrWnfT/BklqVnu147PjYJGnsSkmUOAFuCM1io0uLjXyI969PtvhMPC5YrHpauvh8TXLBRehcQh8jXiNmVDMsF2Bt8Nre/8/srrxcZkxYnji9Jb6ITQYTBgEGwFgVHqCST8rnSq4jtHNlhKE3fM037Ukk/bS1BI3Morz7LKnxntxHh8auF5Za7Rq8hcKF5lrELY5rBgTqK+l4H9nJ8VwMuKU6dSajV3y31vS600Y+XSywYmPM4/shbe+cMfl4B9a87huLWHh3DdybvppyOK1/8AZvyIe5AcD7SJPjsRCFKmPmANe+bI0cbadNVuNete52lwUsHZGCd2nyaVtayS/wD1XkOqZZWset/e1fKqTAARSk2wGwqjr/PlVqT2FRBcSQTS5L7WjBPQnxuw8yAAtvNvSvq+zpy4Lg/TVd3OvD8MV7G25X0S72hrQf7PoYxJGwIKte/Q6AGx+V/nXF29khxDx8Rjknaquq1bVr4e1eIPUnY8e6/DI3te/wCRry8XaHFYvw5H77XuYKTXUpnfJx2X+rxGcrCSZFJKi4Chnup6G6gX8iR1r6PsbtLiOIyuGRppK9q1tdxvhk3LUje0/bgT8Ew8c+Z5ZwAHUhTzMOwBdwQQRe1x1v8AMevg4zK+Lni5VUa1vo13FxtzaLv2O46PsWH5CoiZPhBLWYkmQXYknx5t68TtTtrjcPEzx+ro9HW66de6jGcmpNELie1bYLicr4h1WHFww5ZMmivDmXlsbH9JjfQC49TTxcfxnEcLz4JevFvmVLVdGvZt4lpuUdN0cv7SY6E8SdkkJiaZmaUA3zOxZ3WxGbKzHLa1wo36/S4MnF/u0PSJKbW2i9iemlrfubfl1xnJQR0nH9rjjcbgY8LIXWCU4iWRVIChUZArEgaMGdT/AHvWvAfGcdw+HJk4qlJaRVLV+Ryaxi3Iu+K7RmKN5HtlRWcmx2UXOl9dq4OH7e47LkjijGDcmkrT6+ZnFttI1uDdrhi4RLELKSRZlsQRoQdSK27R7W7R4TK8ORQvvSb39r/IrJGUJcrIaLESQrjHtdy0kqA7M1mZQbbX0rycso8ZlwqcnTa5n7Wrdbd/QXNGTSDsZ2jOLw4d8nMDMrKl9LHwnKSSLi1LtvsqPA8T6PHfK0mm/jrpepefH6OdInZMSMpvqtjcW0I6gg1wcNLLHJGMJuNtbNrfroYtoiXXKkcahSUlEjeEahWst9P7f0Br7DB2jkc555zcYSilFPZScbb17nF+b6mfQsL8aWPKHaNbmyhmCXPkLnX5V5/C/tDx87/lKaW9J6e1q0vcam/FxNeoI/Ou7D+1GCWmSDj7NV+T+BSkbkeMQj4h89K9OHa/BTVrKvPT4M0UkULvCgxYwEwjge7AIQoEpKOcrjIAT8JOvSvnuxexsmPi45M8dI21r1W2z7/eKEJc2qOL92+M5PEIny3us1hfLf7t7a9dRavf7S4V8VgeJdWvmr+BvkTcdC74THZ8aktrZ5lOW9/iYAi9hpqa6svBOPZ8uGi7ag0ultLTr7Ou5zkp3tcdxeBihSEGIy8y7AK1kTIthoQusg19rV8v2Z2I3klPi4t7Vb3fjTLx43/qKZ3R9ocQMVFg1OaGTmHl5VuGEbPmDWv+HYm1ej2x2ZDiMbyQj/M0rx/LYvJj5lpudtbCzfqn+lfL/wAG4v8AoZj6KQ22Gm/VSf5TR/CeKX+h+4PQyG2hl/VS/wCRv4Un2ZxC/wBEv/l/QXopDMgdQS0cgAFySjAADck20pfw7P8A0P3P6C9FI4jxjtgs3EkxDIrwwuAq5bFkU/GToS34gDoLAed/tuB4GWHgpcPGTjKa3vZvp4Lo61er7jZYqjRd+0/bgwRtJCiMokEK3ZjdzGJC5AAsoGlgdc3S2vg8P2HF8sMrak1zPakrapO3be91pXW9MYYm3qU3sd2uZMY8koDfaSquQAuUlgFIHkNiPnuNfouO7MjxPAxw43Xo7avW9NU/b0fwra8mPSkdbOJ9a+A9E+456a6CTiKOQmxJxFPkCzSNg5IAu1tdLjzrt55zxKMpOl0t0IfjcLt13PU+5rmknLcBf2ip5B2c+708HmWJwXd3kyBb5gBk+FEA0uQCepJ9rfR9h5q5oNJJK78+r+6Onh5bojca4XgsMYIYyTjKAtyDdiy++YHUdGArqgm+0pSaqo6/k/d8Uy1/3WWju7LJh1trFIiuNb5ZQWjkX55Fb3LV5/bcoZJa/ji3H2x0lF+VteyjHM/WJLtjiAcM6FSwcG5yhgioC7uSdFOVSAd7kWrm7Hhy8Qsja9XWrrmb0SXV6034J2Ti/EcMJvX2spOTtnoHR+6bjVmkwxUnN94GA2sADmPltY+fvXg/tDw6y445+bWPqtN7rpXitb8NehzcRHTmMdpeNtDjMYEUHnIsTBySMvLFyACLaHTXz89PS7M4CHEcFw7k/wADcly99ve78+/y16sGFTxxbe2pPd2fEy+HaHKBySLNvm5hdrEeYIP1FeN+1HCxx8THNd8627uVJfGzDjocs1LvJvtVA0mDnVWynIWJ11CWZhpr4lUj515fZGaGLjMUpK9a9+i9zd+Rz8PJLImzjnA8eIMbDKSbI6lrb5dm99CdOtfddo8K+KjPCqtrr37r76Ho8Qua0d8ixGdVZGDKwDAjUFTqDvqLV+Zzx8knGSprRo8p2PJoSfPf5VlOSaSV6Acy71oojioHaZRdVjkQauqZmbmBfZjvbUDfW32/7K8Vlx8Nkxxh1cot6JukqvyN8atHT+G46OWNXicOhGjA3vbTX10r4jiuHy4crhljyy7vbr7u4y2NsNWCg2M3e9DjDYThmJlT4ynLUjcNKQmYeoBJ+VfrOKHPKjuZzTtb2MjwEXAx8UiYpIZW2ziaTmspI1yglwPRje9ReoxfA8Ar8WWJRZFxUhC+SQuzga+iAV1SdQvwOdL1iw9/XCC+D+1cwqII3jMYA8fPlw4F2OwBQE2FzYDSuQ6DkHc7b+uMHc28cn15Mlh8zYfOgD1hQAUAFAGnxnh4xOHmgYsqzRPGWU2IDqVJHrrQB5T7dcJlwhghni5ckKSRZgoVZo0lcpOLHUnOw1H4Qdb6NOgLL2o4GIeFcHeQSHDMs8shFgRNiEWSIWB2IXQ72B2vaqnNydsSVHNsHKVYMN1IYe4NxWvDP1qFLY9kx8Mw8qK/Jjs6hgQgGjC42rzpcFgb1gvcg5UaPEOzOECM7XiVQWZ+ZlCqBcklrgACubJ2Vw0tlXsYnjizkmIZsZxeDC8MxXMw4QSSyABgArsJc3hF9MoFtLuuuukw7J4eMHGrb6voR6CHcdGfsM/ScfOMj/dXJ/BNKU/h+pH7ujl0kU6cQeN8VArBRaNpVVNZxDkN2sHyfe75rEaa2r2f4Tw74RYlH/263W+3lWx0vh8bx8qXmdGbsTiOjxH5uP8AbXz77Ey9JL4/Q5P3YozcMkxnFIcPA8bjCI88rAsFDGyhCxUHMDl0t1Pkbd+PsjLh4eadXOkvYOOGotLqQmB4aF4m/KTNGk7QaEsv2pv+o0aWuVFrE28rdK63wWfNwbxTklJLfvXRN/fzJy3GKi+rosuB7PT4HFrgmC8vE55cP4hlDC5lhDfmB69Sa4OJ7Ly8RiWTTnWktd10ft6MqeFyp9Sf4p2KxU0MkRUDmIy3zrpcaHeuPB2XxOLLHJSdO9yY4JJpnnbF4J43lQi5iZlcrqAVbJe/lfr619OjsOr93ndziF5ONTxJLDmCgovxgb3fUDXp5V5HaMOIzweKOPrva2XyMcsZSVEV3qcMeDFJzBlZ4gcvhOgJUG6k3vY7+Ver2Biy4eGePJGqffd38jq4OLjCmWrux4HM2CEkcRYSSOc2ZBfKcnUg/hrxu3+D4jieKuEbSSS1Xi+/xObiscp5LQnvRwWJiwYTlODPNHCLFTctchTYnfLb1rk7L7NzYeIWTLGkvY9TPFicZWziUxOa53IB0r6zI5Kak99Gdk7u2d47tez2OTCJzFDxOqSwFWW4jlXmEG5HVhp6n0r5Ttjs+fE5/SYIPxba17nv96dbOTLicnaLcODz/qj/AJk/5V5H8F4z+j4r6mfoJHmjtRxBp8XPKwsWkYW8gvhUfRRX2nB4f3fDDGui+PX4nVGNRo7v3Y9n514bAcn/AFA0o8SjwyMSp36rlPzrwu2ezuJ4zinkglVJLXuX1swnibdluXgs3ko/xfwFeav2e4vvj7/0D0DM94fCDisMkSvkPPjYHKH1XNYWPrY/KvvcE1GTbXQ3m9CN7xODSYjBQwmVTiVmjlSbJks8ZJLhRexsbfOpgk5eApSoX2Q4GWLSYlIs4cOTGCAZt+YLgEHU6f2utXkl0RMI27I3+kBiQnCSv6yeJB8s0n+ysDU4t2K4XJBxThmbQzSYedf/ABu5t9VF/nQB07vh7zxEGweBldcQkgEsqgAKFDZow2+fNlvYWFiL3oAundPx6THcNhmncPKDIjsLC5RyFJA2OXL+3rQBPYbj2GkmbDxzxNMl80SupYW0N1B6dfKgCSoA4J/SQ4KRNh8WGGV0+zleoKF5FI9CGb6etAFr4hgftfZZFzWyYCOS4Ga/2ZA+TfS5jtfprQB587P4Hn4mGGxPNkVABYEljYAX0v71rhdSsTPYXZzDPFhMPHJ8ccESP18Soqt+YqJtOTa7wWxWe+icpwfFEOUJEa6AEsHkRSm40IJv6XqRnEe5WC3E4pmzhIhKbqjNncwykQi34iquwHXlkUIDvHBe30GIxGKgEcsZwhbmSOECAIWDMWDGwup962nhcYp94HAYeEpi+JSYeIMiSzYhYgwIK35hiVlOosQoIOu9d7k447OpuoHpzguPE8StkeNgArxupQo4AzJqLMBe2ZbqehNeXJUzlZR+2XbPC4PF8oR53ChZwAoQo4vkIPxNlINtvENa6sWCc437jkzZljloiU7JYXC8tZY444ox98iogjH3upbTrsMo02FZ5OZOjWDUvWZv8ZghZ0xmJAWPCKzqZLmxNjnEewbQAGxbWwtephf4Y7styr1nsaPZzvHwmMxH2eMSI7XyZwoD5RcgWY2NgTY9AavJw04R5mRjzqbpI4ZwrstJJg+MzNYthyqadWScPMbeQRT9a5zY7n3Pz5+D4Mm+iOuv9iV1Hy0oAoXfJhOZxMEi6rwyV/mgxVj/AJitdvDuoef0NsbqPmdG7sMGIuFYNR+KIS/6xMv++3yrnzO8jM5O3ZO8YxSxYeaR9Fjikdja/hVCx066CsiTxTQB6h7Adqo4eHYJMaDhvuEVJJNInRVARhP8KkrbwMQdDoRqbUG/w6ganDu3mKxHGWwsEccuDUqDKil8qtHnEpmViti1wB1Gm+tbywxWLme4HnPi2H5c80ebPklkTPa2bKxGa1za9r/OuUD1l3Z4nmcKwLeWHjT/AExy/wDbQBZqAI/jQBS3W4K+hHX+fOqhuTPY08JhDMxeQ/CMo+n8/WqbrREpXqyXw0ARbD3qG7LSo4t/ST4sMuEwo3LPO3oAOWmnreT/AC0hmj2taPDce4eALJhMFDcXA0gjmcC50GgUfKgDj2NxLSyPI5u8js7HzZyWY/U0Adx7hu1uFhwjYSWVUnbEsY0a4zh1jC2e2UEsCLXvQBTuxHaN04+k0sKxyYicwzR2ZcksxCSEKTdTzLmxva5HrQB6doA5B/SDTmjAwXILNiZSQL2SCIMxt52J+hppWwJjsDEB2bAJuDhcWT82mJFaZlU2hLY5N3e8LVsfwcqLM/MlY/pcmacg+9o7fIVWOPqSkD3PUFYDOZ/0gHX+rUV9A+KiGbKTl8Lktp1tf31oArXc1gY24XjJSgkMGKaeEElSJcPCrxtddjrb2LDYkU4q2kBWe6ziksvF4hOxlGJkZpRIM2aSOOR4nIOgZGFx5dLV6fEQSxadB7D3ZvDX7RBL/Dj8Qb/+N5W/PL+dRN/yPJG7f8s9I15xznmzv2w5h4m0nNV+fGj5Bo0YRRHla298pIO/Tpr1YeKeNcvQznjUjs3Yng5TBYRWdXKwRnOBoQwzLbXUAEC/W1/Ss8mTmk33jUSudu+PnG83heAV3aziacK7IsiAsuH5iggMzhVZmIVQSL32WOahLmY2rVHKO6niEEHFI5MbIIViEli97c0jlhWIHh+Jjc2Hh3rTLxMsiroKONROodm+H5j2iiXxYeZ5SsykMS80LvIqqN8udbHr69OYssXc01+DYP0WQai3/ekoAqHfFhZExyzgXjl4fiIL3GhRJnYW9nU/XyrrwNONeKNYbUX/ALtnvwvBG9/uEF/7ulvla3yrDL+NkS3JziUeaGVT+KNx9VIrMk8bRYRDhZJLvzUnhjA0ylJEmYna+YNGPkaAPXvDuDpHg4sMyqyxwRxWYBgciBbkHQ7U06A82d2UjxY9JQSBhwZJQDYmJWVJeuoVXLn0jNerxGsK7xvZETx7sfjYsZLA8LSTBTOwhBlvGTrILC+W5tqK8kR6B7jZL8GwwvfK049vvpGt+d/nTaoC+0gNfFwZrelNOhNWOQRBQAKTBDlAzzb3xSfaePrAdl+y4f5PZz//AFoAsPb6NZO0+DQi4aOKNx5hzKGGnmrfnQBzbifAOWeIGOBnTD4losxY5oIwzhXeMWJzAKAx8IKtcaigDrPdN3UrBysbjMry6SRRKQ6JfVZCwuHfqLaDfU2IAK32H7DtLxnmYiW+SXEYpWVbcyTC43lNoScqlrNud7etAHoWgDnHbeaM8X4eMRGwgSHEo8zaRhsXG0SIX2BPLYa/pit8eNuDkt/iS3qK7GlW4DPDCc5hjxsAI/EfvGQj+8rofnVZ1/N160TjmpR0Of8AYrFLDiODzNGwiiwkwZwGcAyYjGxliQP0iDbpmrqni5YTgt7+jM5ZEmmz0Dh51kUOhBVhcEdR515rVaM3TTVorPedwlMTw6cOXAhQ4gcu2YmBS4XUHe1qQzQ7l+GiDhGH0s0ueZjYAkuxyn18ATXyAoAqPdZ2QWLimIlaQS8gSctiBclppoGk3+L7px/iNdufNzY0tgFwcOwuE4zJO4e6YvFuWXO4RThcPNmYKCbB8Q4+eugrOeR+i120+bKlkqDvZGt31doTjYMPFgWkdCzvLlWSMEAKIwcwGcHMx0vt7Vy2jn9PDx9z+hyAdnMUxvymuepKj9pqZZIrf5MpZYvb5MnuEvxjDKBBJiFVQyrGs91GcFTaLPa+t9tDY9KS4jHTu7/8ZfQrmRloeKHCrg2PJw2csVZoog7sSxMj3zSexvsNNBWb4rGu/wBz+g7RoL2Jl/X4Qf8A5/4Cl+94u9+5/QLR2ruzxyYfAHD4ySN/ijHLDyq0VrAEhLX1ZbeQFX+943W//wAy+hOmpauH9qMJFGF5jaX/AO1KevolN8RCT0v3P6AmkjV4nxDC8TV4I7vZXDty5I2QMtsqyMoyltiBupI61vilraFHMm6iWPgWCWDDxRKMqxoFUamyjQanfSiTuTZabe5vEX3qRnkNeGNBxP7EWJUY+OMrqAxSUorWsLnK7WNvxG29AHr2gDzl3c8G/wDu8cb3ZJFxySDbNGBNCw08zavSzT/le4LOnS8KMPHsJIpJSTh8sBJ1JMDKbk9SQ6/Q152+oCu7nAHB4vimEIsgnTFRdBy8QGsB/dyBfdTW+anCEl7PcSt2i+1zlBQAUAFAHP8AA9lcLHjJpcRGcTPJiEkWaQJdCLZAtgMoHh012q+XS0Rza0yTk7N4ccSlxskeeTJHkuAwRo1PiXqCRp8qVaDvUjpsKvMkkVVVpT42AAZlvorPa7AaaE2rZJGLbJ3gvFX8MbrcaKGUbdACBpb1qJwW6LhJ7Mh+x/AZYZ4HlkVsmGxgNkKky4jGiaRviNgLAAa+9Q40WpWXk1JRXMSokzs33nMJWOM6rYaByux1va/r7jVaGT1NSLgEWHVo0GU4izT2JK5Re9kva516a/OqeRydvpsQsajt13N7s9wSJBmWJEW55caqAqrffKBa5N9fc9anJNvSzSEVuWCsjQ1OKorQyK1iHRksRcHMCLEeVNbilsN8EiCQRoAAEXKABYALoBbppTluKOxGwycoStGg+7iblqdAFVmfKPIWtp6CpzyccbkumpMdylv2hVoMSVh5a4xJXLqujOUya7G9wddfyrgnxtwccq5XWnVPz+/GjLnc0+5lBmwQyqcrC2hJAjU/4ixv9BvRkyyUU18mc0MEW9Y/D9RyGNB1X/UT/jXBPLke9+5/U6o4oR2j8CQwSKWUXB12DoxPX4bC/wBa53bez9z+ppRvY1VWw0U7+IrHp8y16lp/0/2tfmBptIP01/1U/wCNJJ93wf1A2sPErIDYtvqAHG/6QYX+laxj/wAf7X9QNDFKtyDGthvfcAnQlb6fX510Y5ST0Xwf1M5xi90X/ufhURYkgaGUW9gD6n9terw83JPwDh4KKddTodbnQFAHFO1XY+Re0eExClmjnnjmJyORGYQgKFxceIqLbWzAetOhWdrpDOSdmezsmG45GF8cQhxc3MBDeGaZwqk2XxA5bgA7npqOuc08Xu+Qi79osDI2MwE2YLBh3maQ3OYvJHy4xpoEuxuT6VjBrlkurFJ1QnFQSR8UilHiimwxgYXUZWjZpFbzPxEf4jTTTxNdU7MnzLKmtmqLNWJuFABQAUAaM2CvJm9Qfpb+FUpaUS1qbhQHcb1JRA4rAFTtpfQ1qpGTiSXB4ssfuxP7B+6om7ZcVSM4WEhr2/SH+Zs1DegJajuN+EgddPl1pLcbGcJhgviPQWHtTb6CSGWwxckndjr7eX8+VO6FVkmq2AA2GlQWafGOIDDwtKVzBCuYA2spdVZvkCTbrbpQBtSxhhY0AUnvB7wYeECNDG0skt2CKwTKgNi5Yg2ub2FtbHagKJjh+NGJwRxHKlhzxSnlzLkcABhcrc2BAuPQiozP+XL2MVFcwrovBQuZc5VgFuL6zG+m+168+eX/AKO/Z8yEko0UMSoFPiUEA/ojX3zG3vauRx02+D+pClHvGo8WP1yf6sf/ABrnlB/0v3P6lm3h8YuYXlQi+3NjP5ZRf61Ho3/S/c/qJ6DuJxahtJUA005ka/kQf20nj/4/2v6gtdhhsYP1yf60X/Cmsb/pfuf1HQ9HiI8ou6k+d0b8wRf6VrHH/wAf7X9SXJLdmtJKlz4hbpop/K+n1rWENdvg/qJyj3nR+6hLYeX1l9ul9vnXo8E7U34/kjTH+EvFdxYUAQmKUtiVbSyMAPY7/tNaL8Jm/wARNGszQ14cEFYML6Ll/Mn9ppuViSHpowylTsQQfnSQ2anLzRrceJCPqpH7RVdSehug1JRmgAoAKACgAoAS6A6GgDKrbagDNAGCKAC1ABagDNAEf2hwySYWdJQxRoZAwU2YqUN8p6HyoA8tt234viiQuKxTkLciEshCiwuREBYajX1oAR2A4bNjOLYZXDSMJ0llLkk5ImDOWJ12FtdyQOtAHqziwvBN/wCKT/0ms83/AG5exiexy1+ztsNHi1YKpurRgW1JZLjyva/SvDnGT4X0rd7e3evM544alzIlYO7YOgcTi7KGAMXVhe18/wCdq7Y8E5RT5/h+ptyIq2G4DiFTHticLyRgoXlVr50nKq7WRyo8JCb6kZhcA6Uv4dL/AHPh+o+UT3ZYZOLic5Fh5BjH63NzM/8AdtbJ670v4bL/AHPh+ocpP9r+x/2PCTYlLTGFc5jy8u6gjOc1zay3bbpR/DZf7nw/UOUp/YJxxPFfZ2hEH3BmD35l1BQCy2XQ5t79Ka7Ol/ufD9Q5ToLd16/rx/o/++rXAyX+v4fqT6NEJF2D5mImgWVbxKCGMejXCm1g3h39ayxwlLNPFzfhr4kPEmW7uygyYaRfKU/+la17OlzRm3/V+SNIKlRcK9EsKAGvs4vf1vTsVDtIYUAFAGLUAZoAKACgAoAKACgAoAKACgAoAKACgAoAiO1kUj4WRIiwaQxxkoUDCOSRElZS/hBEZc6+XnQBE8F7Px4XiDNFEFj+wwwRFRbIsUkhkVidWLZoyG1vka+wu6FYcR4Wy8WhxiWK/ZWwzqLFtZDILDMLG9tdQADprcCVg3RYsffky3t/0321/CetZ5fwS9jA53/W3/0EcJiexuwlGqCzs1ibaHp714Tl/wBE8dPR71p+IweXSq8+h0ThLXghPnFGf/1Fe7i/BH2I3i7SY3x+FHwuISQFkaCVXVdyhRgwHqRerGcp/o2IogxZCSBzJFdz/wBNkAfIE/tA583utAHUO1GNghwszYp1SJo2Ri2xzqRl9SdrdaAOF9z3G4/6xwCC5b7DPhXNtA/PnxCa9fuwo+nrQB6JoApEnEjh8di3EbSeFAVTVvhQ3y220ryoZOTjMmjd1svBbmUsnK9r9hud3r3il6fe3t7qNKvsxepP/wAn8kPHK7LXXpGgUAFABQAUAFABQAUAFABQAUAFABQAUAFABQAUAFABQAUAJdbi3nQBr/YVp8wuUXDhVU3A1obsEhPEVLRuqi5ZSv1FiaVJ6PYHsQmP4NlwS4WO5LEa76ls5PtesXwuOWP0W0f1vqZPGlj5F1/MncDh+XHHHe+RFS/nlUC/5VrGPKkkaRjyxSGuIgsuQfi0Pt5Vce8Jdw7g8OI0CgAW3t1PU0m7Y0qNbjcCyRGNlDBrXBAI0IOx9QKcdxS2NXgfAo4fGEUMSSLKBYkWLbfERpfypylegoxrUmqgsh8Fw/JLNiWBzSADL/ZUC3zNhUrFBTcorV7szUfWc+ojstwswI5Y6yuXt5DoKjFgjhtRbdu9RY4ctvvJutTUKACgAoAKACgAoAKACgAoAKACgAoAKACgAoAKACgAoAKACgAoAKACgAoAKACgAoAwRQBmgAoAKACgAoAKACgAoAKACgAoAK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20" name="Picture 8" descr="http://manycuriosities.com/wp-content/uploads/2015/09/Park_Path.jpg"/>
          <p:cNvPicPr>
            <a:picLocks noChangeAspect="1" noChangeArrowheads="1"/>
          </p:cNvPicPr>
          <p:nvPr/>
        </p:nvPicPr>
        <p:blipFill>
          <a:blip r:embed="rId2" cstate="print"/>
          <a:srcRect/>
          <a:stretch>
            <a:fillRect/>
          </a:stretch>
        </p:blipFill>
        <p:spPr bwMode="auto">
          <a:xfrm>
            <a:off x="304800" y="2514600"/>
            <a:ext cx="8610600" cy="4038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991600" cy="7010400"/>
          </a:xfrm>
        </p:spPr>
        <p:txBody>
          <a:bodyPr>
            <a:normAutofit/>
          </a:bodyPr>
          <a:lstStyle/>
          <a:p>
            <a:pPr algn="just">
              <a:lnSpc>
                <a:spcPct val="150000"/>
              </a:lnSpc>
            </a:pPr>
            <a:r>
              <a:rPr lang="en-US" sz="2400" dirty="0" smtClean="0">
                <a:latin typeface="Times New Roman" pitchFamily="18" charset="0"/>
                <a:cs typeface="Times New Roman" pitchFamily="18" charset="0"/>
              </a:rPr>
              <a:t> Emotional distress in spouses is related to less education, greater uncertainty, worse marital quality, more negative interactions with the patient, and less positive meaning associated with the illness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(Eton et al., 2005).</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Higher symptom distress in prostate cancer patients has been associated with poorer quality of life in their spouses (</a:t>
            </a:r>
            <a:r>
              <a:rPr lang="en-US" sz="2400" dirty="0" err="1" smtClean="0">
                <a:latin typeface="Times New Roman" pitchFamily="18" charset="0"/>
                <a:cs typeface="Times New Roman" pitchFamily="18" charset="0"/>
              </a:rPr>
              <a:t>Kornblith</a:t>
            </a:r>
            <a:r>
              <a:rPr lang="en-US" sz="2400" dirty="0" smtClean="0">
                <a:latin typeface="Times New Roman" pitchFamily="18" charset="0"/>
                <a:cs typeface="Times New Roman" pitchFamily="18" charset="0"/>
              </a:rPr>
              <a:t> et al., 1994).</a:t>
            </a:r>
          </a:p>
          <a:p>
            <a:pPr algn="just">
              <a:lnSpc>
                <a:spcPct val="150000"/>
              </a:lnSpc>
            </a:pPr>
            <a:endParaRPr lang="en-US" sz="2400" dirty="0" smtClean="0">
              <a:latin typeface="Times New Roman" pitchFamily="18" charset="0"/>
              <a:cs typeface="Times New Roman" pitchFamily="18" charset="0"/>
            </a:endParaRPr>
          </a:p>
          <a:p>
            <a:pPr>
              <a:buNone/>
            </a:pPr>
            <a:endParaRPr lang="en-US" sz="33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Autofit/>
          </a:bodyPr>
          <a:lstStyle/>
          <a:p>
            <a:r>
              <a:rPr lang="en-US" sz="6000" b="1" dirty="0" smtClean="0">
                <a:solidFill>
                  <a:schemeClr val="tx1">
                    <a:lumMod val="95000"/>
                    <a:lumOff val="5000"/>
                  </a:schemeClr>
                </a:solidFill>
                <a:latin typeface="Times New Roman" pitchFamily="18" charset="0"/>
                <a:cs typeface="Times New Roman" pitchFamily="18" charset="0"/>
              </a:rPr>
              <a:t>Marital Satisfaction</a:t>
            </a:r>
            <a:endParaRPr lang="en-US" sz="6000" b="1" dirty="0">
              <a:solidFill>
                <a:schemeClr val="tx1">
                  <a:lumMod val="95000"/>
                  <a:lumOff val="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8229600" cy="5163312"/>
          </a:xfrm>
        </p:spPr>
        <p:txBody>
          <a:bodyPr>
            <a:noAutofit/>
          </a:bodyPr>
          <a:lstStyle/>
          <a:p>
            <a:pPr algn="just">
              <a:lnSpc>
                <a:spcPct val="150000"/>
              </a:lnSpc>
            </a:pPr>
            <a:r>
              <a:rPr lang="en-US" sz="2400" dirty="0">
                <a:latin typeface="Times New Roman" pitchFamily="18" charset="0"/>
                <a:cs typeface="Times New Roman" pitchFamily="18" charset="0"/>
              </a:rPr>
              <a:t>Mitchell &amp; Boster (1998) </a:t>
            </a:r>
            <a:r>
              <a:rPr lang="en-US" sz="2400" dirty="0" smtClean="0">
                <a:latin typeface="Times New Roman" pitchFamily="18" charset="0"/>
                <a:cs typeface="Times New Roman" pitchFamily="18" charset="0"/>
              </a:rPr>
              <a:t>explained </a:t>
            </a:r>
            <a:r>
              <a:rPr lang="en-US" sz="2400" dirty="0">
                <a:latin typeface="Times New Roman" pitchFamily="18" charset="0"/>
                <a:cs typeface="Times New Roman" pitchFamily="18" charset="0"/>
              </a:rPr>
              <a:t>marital satisfaction as the level of positive feelings felt by a married individual with regard to the couple’s communication level, how well conflicts are resolved and how problems are </a:t>
            </a:r>
            <a:r>
              <a:rPr lang="en-US" sz="2400" dirty="0" smtClean="0">
                <a:latin typeface="Times New Roman" pitchFamily="18" charset="0"/>
                <a:cs typeface="Times New Roman" pitchFamily="18" charset="0"/>
              </a:rPr>
              <a:t>navigated.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Marital </a:t>
            </a:r>
            <a:r>
              <a:rPr lang="en-US" sz="2400" dirty="0">
                <a:latin typeface="Times New Roman" pitchFamily="18" charset="0"/>
                <a:cs typeface="Times New Roman" pitchFamily="18" charset="0"/>
              </a:rPr>
              <a:t>satisfaction exists on a continuum (from highly unsatisfied to highly satisfied) and is dependent upon the climate within the relationship. </a:t>
            </a:r>
          </a:p>
        </p:txBody>
      </p:sp>
      <p:pic>
        <p:nvPicPr>
          <p:cNvPr id="10242" name="Picture 2" descr="https://encrypted-tbn0.gstatic.com/images?q=tbn:ANd9GcQ5CmbBae7kxcfoBoNBSVugNp895hcc2CdjlgAKwpYokRqLuP5u"/>
          <p:cNvPicPr>
            <a:picLocks noChangeAspect="1" noChangeArrowheads="1"/>
          </p:cNvPicPr>
          <p:nvPr/>
        </p:nvPicPr>
        <p:blipFill>
          <a:blip r:embed="rId2" cstate="print"/>
          <a:srcRect/>
          <a:stretch>
            <a:fillRect/>
          </a:stretch>
        </p:blipFill>
        <p:spPr bwMode="auto">
          <a:xfrm>
            <a:off x="228600" y="5105400"/>
            <a:ext cx="2971800" cy="1517515"/>
          </a:xfrm>
          <a:prstGeom prst="rect">
            <a:avLst/>
          </a:prstGeom>
          <a:noFill/>
        </p:spPr>
      </p:pic>
      <p:pic>
        <p:nvPicPr>
          <p:cNvPr id="10244" name="Picture 4" descr="Image result for marital satisfaction"/>
          <p:cNvPicPr>
            <a:picLocks noChangeAspect="1" noChangeArrowheads="1"/>
          </p:cNvPicPr>
          <p:nvPr/>
        </p:nvPicPr>
        <p:blipFill>
          <a:blip r:embed="rId3" cstate="print"/>
          <a:srcRect/>
          <a:stretch>
            <a:fillRect/>
          </a:stretch>
        </p:blipFill>
        <p:spPr bwMode="auto">
          <a:xfrm>
            <a:off x="4876800" y="4724400"/>
            <a:ext cx="3962400" cy="187642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229600" cy="6186309"/>
          </a:xfrm>
          <a:prstGeom prst="rect">
            <a:avLst/>
          </a:prstGeom>
        </p:spPr>
        <p:txBody>
          <a:bodyPr wrap="square">
            <a:spAutoFit/>
          </a:bodyPr>
          <a:lstStyle/>
          <a:p>
            <a:pPr algn="just">
              <a:lnSpc>
                <a:spcPct val="150000"/>
              </a:lnSpc>
              <a:buFont typeface="Wingdings" pitchFamily="2" charset="2"/>
              <a:buChar char="q"/>
            </a:pPr>
            <a:r>
              <a:rPr lang="en-US" sz="2400" dirty="0" smtClean="0">
                <a:latin typeface="Times New Roman" pitchFamily="18" charset="0"/>
                <a:cs typeface="Times New Roman" pitchFamily="18" charset="0"/>
              </a:rPr>
              <a:t>Studies have revealed a positive relationship between spousal support and marital satisfaction within both healthy couples (Abbey, Andrews, &amp; Halman, 1995; </a:t>
            </a:r>
            <a:r>
              <a:rPr lang="en-US" sz="2400" dirty="0" err="1" smtClean="0">
                <a:latin typeface="Times New Roman" pitchFamily="18" charset="0"/>
                <a:cs typeface="Times New Roman" pitchFamily="18" charset="0"/>
              </a:rPr>
              <a:t>Kaur</a:t>
            </a:r>
            <a:r>
              <a:rPr lang="en-US" sz="2400" dirty="0" smtClean="0">
                <a:latin typeface="Times New Roman" pitchFamily="18" charset="0"/>
                <a:cs typeface="Times New Roman" pitchFamily="18" charset="0"/>
              </a:rPr>
              <a:t> and Sharma, 2004;) and couples in distress (Abbey et al.,1995;Verma ,2011).</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q"/>
            </a:pPr>
            <a:r>
              <a:rPr lang="en-US" sz="2400" dirty="0" smtClean="0">
                <a:latin typeface="Times New Roman" pitchFamily="18" charset="0"/>
                <a:cs typeface="Times New Roman" pitchFamily="18" charset="0"/>
              </a:rPr>
              <a:t> A study by </a:t>
            </a:r>
            <a:r>
              <a:rPr lang="en-US" sz="2400" dirty="0" err="1" smtClean="0">
                <a:latin typeface="Times New Roman" pitchFamily="18" charset="0"/>
                <a:cs typeface="Times New Roman" pitchFamily="18" charset="0"/>
              </a:rPr>
              <a:t>Baanders</a:t>
            </a:r>
            <a:r>
              <a:rPr lang="en-US" sz="2400" dirty="0" smtClean="0">
                <a:latin typeface="Times New Roman" pitchFamily="18" charset="0"/>
                <a:cs typeface="Times New Roman" pitchFamily="18" charset="0"/>
              </a:rPr>
              <a:t> &amp; </a:t>
            </a:r>
            <a:r>
              <a:rPr lang="en-US" sz="2400" dirty="0" err="1" smtClean="0">
                <a:latin typeface="Times New Roman" pitchFamily="18" charset="0"/>
                <a:cs typeface="Times New Roman" pitchFamily="18" charset="0"/>
              </a:rPr>
              <a:t>Heijmans</a:t>
            </a:r>
            <a:r>
              <a:rPr lang="en-US" sz="2400" dirty="0" smtClean="0">
                <a:latin typeface="Times New Roman" pitchFamily="18" charset="0"/>
                <a:cs typeface="Times New Roman" pitchFamily="18" charset="0"/>
              </a:rPr>
              <a:t> (2007) on the impact of care giving for a chronically ill partner, found that partners lives were adversely affected, including their personal lives, social relations, and financial well-being.</a:t>
            </a:r>
          </a:p>
          <a:p>
            <a:pPr algn="just">
              <a:lnSpc>
                <a:spcPct val="150000"/>
              </a:lnSpc>
              <a:buFont typeface="Wingdings" pitchFamily="2" charset="2"/>
              <a:buChar char="q"/>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b="1" dirty="0" smtClean="0">
                <a:latin typeface="Times New Roman" pitchFamily="18" charset="0"/>
                <a:cs typeface="Times New Roman" pitchFamily="18" charset="0"/>
              </a:rPr>
              <a:t>NEED OF STUDY</a:t>
            </a:r>
            <a:endParaRPr lang="en-US" sz="4800" b="1"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fontScale="85000" lnSpcReduction="10000"/>
          </a:bodyPr>
          <a:lstStyle/>
          <a:p>
            <a:pPr algn="just">
              <a:lnSpc>
                <a:spcPct val="150000"/>
              </a:lnSpc>
            </a:pPr>
            <a:r>
              <a:rPr lang="en-IN" sz="2400" dirty="0" smtClean="0">
                <a:latin typeface="Times New Roman" pitchFamily="18" charset="0"/>
                <a:cs typeface="Times New Roman" pitchFamily="18" charset="0"/>
              </a:rPr>
              <a:t>Chronic illness affects not only the lives of those suffering from disease but also of those family members who care for them. Attending to the impacts of chronic illness on family members is important because the physical and emotional health of family caregivers has the potential to influence the health, welfare and successful rehabilitation of persons with the chronic illness (Verma,1999, </a:t>
            </a:r>
            <a:r>
              <a:rPr lang="en-IN" sz="2400" dirty="0" err="1" smtClean="0">
                <a:latin typeface="Times New Roman" pitchFamily="18" charset="0"/>
                <a:cs typeface="Times New Roman" pitchFamily="18" charset="0"/>
              </a:rPr>
              <a:t>Vinayak</a:t>
            </a:r>
            <a:r>
              <a:rPr lang="en-IN" sz="2400" dirty="0" smtClean="0">
                <a:latin typeface="Times New Roman" pitchFamily="18" charset="0"/>
                <a:cs typeface="Times New Roman" pitchFamily="18" charset="0"/>
              </a:rPr>
              <a:t> , 2011).</a:t>
            </a:r>
          </a:p>
          <a:p>
            <a:pPr algn="just">
              <a:lnSpc>
                <a:spcPct val="150000"/>
              </a:lnSpc>
            </a:pPr>
            <a:r>
              <a:rPr lang="en-US" sz="2400" dirty="0" smtClean="0">
                <a:latin typeface="Times New Roman" pitchFamily="18" charset="0"/>
                <a:cs typeface="Times New Roman" pitchFamily="18" charset="0"/>
              </a:rPr>
              <a:t>Quality of life of care givers and the marital life of patients also play significant role in treatment of patients. Caring for a spouse with disease effect the life of care giving spouse in various ways and also influence their interpersonal relationships, including the one with their spouse.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458200" cy="3139321"/>
          </a:xfrm>
          <a:prstGeom prst="rect">
            <a:avLst/>
          </a:prstGeom>
          <a:noFill/>
        </p:spPr>
        <p:txBody>
          <a:bodyPr wrap="square" rtlCol="0">
            <a:spAutoFit/>
          </a:bodyPr>
          <a:lstStyle/>
          <a:p>
            <a:pPr algn="just">
              <a:lnSpc>
                <a:spcPct val="150000"/>
              </a:lnSpc>
              <a:buFont typeface="Wingdings" pitchFamily="2" charset="2"/>
              <a:buChar char="q"/>
            </a:pPr>
            <a:r>
              <a:rPr lang="en-IN" sz="2400" dirty="0" smtClean="0">
                <a:latin typeface="Times New Roman" pitchFamily="18" charset="0"/>
                <a:cs typeface="Times New Roman" pitchFamily="18" charset="0"/>
              </a:rPr>
              <a:t>There is a dearth of studies on compassion fatigue especially in spouses of patients with diabetes. </a:t>
            </a:r>
          </a:p>
          <a:p>
            <a:pPr algn="just">
              <a:lnSpc>
                <a:spcPct val="150000"/>
              </a:lnSpc>
              <a:buFont typeface="Wingdings" pitchFamily="2" charset="2"/>
              <a:buChar char="q"/>
            </a:pPr>
            <a:r>
              <a:rPr lang="en-IN" sz="2400" dirty="0" smtClean="0">
                <a:latin typeface="Times New Roman" pitchFamily="18" charset="0"/>
                <a:cs typeface="Times New Roman" pitchFamily="18" charset="0"/>
              </a:rPr>
              <a:t>The current study has been proposed to study compassion fatigue, quality of life and marital satisfaction in spouses of patients with diabetes 2.</a:t>
            </a:r>
            <a:endParaRPr lang="en-US" sz="2400" dirty="0" smtClean="0">
              <a:latin typeface="Times New Roman" pitchFamily="18" charset="0"/>
              <a:cs typeface="Times New Roman" pitchFamily="18" charset="0"/>
            </a:endParaRPr>
          </a:p>
          <a:p>
            <a:pPr>
              <a:buFont typeface="Wingdings" pitchFamily="2" charset="2"/>
              <a:buChar char="q"/>
            </a:pPr>
            <a:endParaRPr lang="en-US" dirty="0"/>
          </a:p>
        </p:txBody>
      </p:sp>
      <p:sp>
        <p:nvSpPr>
          <p:cNvPr id="40961"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64" name="Picture 4" descr="Fit Lab Radio Episode 18: Diabetes"/>
          <p:cNvPicPr>
            <a:picLocks noChangeAspect="1" noChangeArrowheads="1"/>
          </p:cNvPicPr>
          <p:nvPr/>
        </p:nvPicPr>
        <p:blipFill>
          <a:blip r:embed="rId2" cstate="print"/>
          <a:srcRect/>
          <a:stretch>
            <a:fillRect/>
          </a:stretch>
        </p:blipFill>
        <p:spPr bwMode="auto">
          <a:xfrm>
            <a:off x="228600" y="3048000"/>
            <a:ext cx="8763000" cy="3276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sz="6600" b="1" dirty="0" smtClean="0">
                <a:latin typeface="Times New Roman" pitchFamily="18" charset="0"/>
                <a:cs typeface="Times New Roman" pitchFamily="18" charset="0"/>
              </a:rPr>
              <a:t>OBJECTIVES</a:t>
            </a:r>
            <a:r>
              <a:rPr lang="en-US" sz="3300" b="1" dirty="0" smtClean="0">
                <a:latin typeface="Angsana New" pitchFamily="18" charset="-34"/>
                <a:cs typeface="Angsana New" pitchFamily="18" charset="-34"/>
              </a:rPr>
              <a:t> </a:t>
            </a:r>
            <a:endParaRPr lang="en-US" sz="3300" b="1" dirty="0">
              <a:latin typeface="Angsana New" pitchFamily="18" charset="-34"/>
              <a:cs typeface="Angsana New" pitchFamily="18" charset="-34"/>
            </a:endParaRPr>
          </a:p>
        </p:txBody>
      </p:sp>
      <p:sp>
        <p:nvSpPr>
          <p:cNvPr id="3" name="Content Placeholder 2"/>
          <p:cNvSpPr>
            <a:spLocks noGrp="1"/>
          </p:cNvSpPr>
          <p:nvPr>
            <p:ph sz="quarter" idx="1"/>
          </p:nvPr>
        </p:nvSpPr>
        <p:spPr>
          <a:xfrm>
            <a:off x="152400" y="1219200"/>
            <a:ext cx="8839200" cy="5181600"/>
          </a:xfrm>
        </p:spPr>
        <p:txBody>
          <a:bodyPr>
            <a:noAutofit/>
          </a:bodyPr>
          <a:lstStyle/>
          <a:p>
            <a:pPr lvl="0" algn="just">
              <a:lnSpc>
                <a:spcPct val="150000"/>
              </a:lnSpc>
            </a:pPr>
            <a:endParaRPr lang="en-IN" sz="2000" dirty="0" smtClean="0">
              <a:latin typeface="Times New Roman" pitchFamily="18" charset="0"/>
              <a:cs typeface="Times New Roman" pitchFamily="18" charset="0"/>
            </a:endParaRPr>
          </a:p>
          <a:p>
            <a:pPr algn="just">
              <a:lnSpc>
                <a:spcPct val="150000"/>
              </a:lnSpc>
            </a:pPr>
            <a:r>
              <a:rPr lang="en-IN" sz="2000" dirty="0" smtClean="0">
                <a:latin typeface="Times New Roman" pitchFamily="18" charset="0"/>
                <a:cs typeface="Times New Roman" pitchFamily="18" charset="0"/>
              </a:rPr>
              <a:t>To find out the inter-relationship of compassion fatigue, quality of life, and marital satisfaction among spouses of patients with diabetes type 2.</a:t>
            </a:r>
          </a:p>
          <a:p>
            <a:pPr algn="just">
              <a:lnSpc>
                <a:spcPct val="150000"/>
              </a:lnSpc>
              <a:buNone/>
            </a:pPr>
            <a:endParaRPr lang="en-IN" sz="2000" dirty="0" smtClean="0">
              <a:latin typeface="Times New Roman" pitchFamily="18" charset="0"/>
              <a:cs typeface="Times New Roman" pitchFamily="18" charset="0"/>
            </a:endParaRPr>
          </a:p>
          <a:p>
            <a:pPr lvl="0" algn="just">
              <a:lnSpc>
                <a:spcPct val="150000"/>
              </a:lnSpc>
            </a:pPr>
            <a:r>
              <a:rPr lang="en-IN" sz="2000" dirty="0" smtClean="0">
                <a:latin typeface="Times New Roman" pitchFamily="18" charset="0"/>
                <a:cs typeface="Times New Roman" pitchFamily="18" charset="0"/>
              </a:rPr>
              <a:t>To </a:t>
            </a:r>
            <a:r>
              <a:rPr lang="en-IN" sz="2000" dirty="0">
                <a:latin typeface="Times New Roman" pitchFamily="18" charset="0"/>
                <a:cs typeface="Times New Roman" pitchFamily="18" charset="0"/>
              </a:rPr>
              <a:t>find out </a:t>
            </a:r>
            <a:r>
              <a:rPr lang="en-IN" sz="2000" dirty="0" smtClean="0">
                <a:latin typeface="Times New Roman" pitchFamily="18" charset="0"/>
                <a:cs typeface="Times New Roman" pitchFamily="18" charset="0"/>
              </a:rPr>
              <a:t>gender differences on compassion fatigue, quality </a:t>
            </a:r>
            <a:r>
              <a:rPr lang="en-IN" sz="2000" dirty="0">
                <a:latin typeface="Times New Roman" pitchFamily="18" charset="0"/>
                <a:cs typeface="Times New Roman" pitchFamily="18" charset="0"/>
              </a:rPr>
              <a:t>of life and marital satisfaction </a:t>
            </a:r>
            <a:r>
              <a:rPr lang="en-IN" sz="2000" dirty="0" smtClean="0">
                <a:latin typeface="Times New Roman" pitchFamily="18" charset="0"/>
                <a:cs typeface="Times New Roman" pitchFamily="18" charset="0"/>
              </a:rPr>
              <a:t>in </a:t>
            </a:r>
            <a:r>
              <a:rPr lang="en-IN" sz="2000" dirty="0">
                <a:latin typeface="Times New Roman" pitchFamily="18" charset="0"/>
                <a:cs typeface="Times New Roman" pitchFamily="18" charset="0"/>
              </a:rPr>
              <a:t>spouses of patients with diabetes type 2.</a:t>
            </a:r>
            <a:endParaRPr lang="en-US" sz="2000" dirty="0">
              <a:latin typeface="Times New Roman" pitchFamily="18" charset="0"/>
              <a:cs typeface="Times New Roman" pitchFamily="18" charset="0"/>
            </a:endParaRPr>
          </a:p>
          <a:p>
            <a:pPr lvl="0" algn="just">
              <a:lnSpc>
                <a:spcPct val="150000"/>
              </a:lnSpc>
              <a:buNone/>
            </a:pPr>
            <a:endParaRPr lang="en-IN" sz="2000" dirty="0" smtClean="0">
              <a:latin typeface="Times New Roman" pitchFamily="18" charset="0"/>
              <a:cs typeface="Times New Roman" pitchFamily="18" charset="0"/>
            </a:endParaRPr>
          </a:p>
          <a:p>
            <a:pPr lvl="0" algn="just">
              <a:lnSpc>
                <a:spcPct val="150000"/>
              </a:lnSpc>
            </a:pPr>
            <a:endParaRPr lang="en-US" sz="2400" dirty="0">
              <a:latin typeface="Times New Roman" pitchFamily="18" charset="0"/>
              <a:cs typeface="Times New Roman" pitchFamily="18" charset="0"/>
            </a:endParaRPr>
          </a:p>
          <a:p>
            <a:endParaRPr lang="en-US" sz="33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381000" y="381001"/>
            <a:ext cx="8305800" cy="1754326"/>
          </a:xfrm>
          <a:prstGeom prst="rect">
            <a:avLst/>
          </a:prstGeom>
          <a:noFill/>
        </p:spPr>
        <p:txBody>
          <a:bodyPr wrap="square" rtlCol="0">
            <a:spAutoFit/>
          </a:bodyPr>
          <a:lstStyle/>
          <a:p>
            <a:r>
              <a:rPr lang="en-IN" sz="5400" b="1" cap="all" dirty="0" smtClean="0">
                <a:latin typeface="Times New Roman" pitchFamily="18" charset="0"/>
                <a:cs typeface="Times New Roman" pitchFamily="18" charset="0"/>
              </a:rPr>
              <a:t>THE GLOBAL BURDEN</a:t>
            </a:r>
            <a:endParaRPr lang="en-US" sz="5400" dirty="0" smtClean="0">
              <a:latin typeface="Times New Roman" pitchFamily="18" charset="0"/>
              <a:cs typeface="Times New Roman" pitchFamily="18" charset="0"/>
            </a:endParaRPr>
          </a:p>
          <a:p>
            <a:endParaRPr lang="en-US" sz="5400" dirty="0">
              <a:latin typeface="Times New Roman" pitchFamily="18" charset="0"/>
              <a:cs typeface="Times New Roman" pitchFamily="18" charset="0"/>
            </a:endParaRPr>
          </a:p>
        </p:txBody>
      </p:sp>
      <p:pic>
        <p:nvPicPr>
          <p:cNvPr id="1027" name="Picture 3" descr="C:\Users\abc\Desktop\Diabetes_Burden1.jpg"/>
          <p:cNvPicPr>
            <a:picLocks noChangeAspect="1" noChangeArrowheads="1"/>
          </p:cNvPicPr>
          <p:nvPr/>
        </p:nvPicPr>
        <p:blipFill>
          <a:blip r:embed="rId2" cstate="print"/>
          <a:srcRect/>
          <a:stretch>
            <a:fillRect/>
          </a:stretch>
        </p:blipFill>
        <p:spPr bwMode="auto">
          <a:xfrm>
            <a:off x="314325" y="1447800"/>
            <a:ext cx="8829675" cy="5410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normAutofit fontScale="90000"/>
          </a:bodyPr>
          <a:lstStyle/>
          <a:p>
            <a:r>
              <a:rPr lang="en-US" sz="5400" b="1" dirty="0" smtClean="0">
                <a:latin typeface="Times New Roman" pitchFamily="18" charset="0"/>
                <a:cs typeface="Times New Roman" pitchFamily="18" charset="0"/>
              </a:rPr>
              <a:t>H YPOTHESES</a:t>
            </a:r>
            <a:endParaRPr lang="en-US" sz="5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914400"/>
            <a:ext cx="8610600" cy="5943600"/>
          </a:xfrm>
        </p:spPr>
        <p:txBody>
          <a:bodyPr>
            <a:noAutofit/>
          </a:bodyPr>
          <a:lstStyle/>
          <a:p>
            <a:pPr lvl="0" algn="just">
              <a:lnSpc>
                <a:spcPct val="150000"/>
              </a:lnSpc>
            </a:pPr>
            <a:endParaRPr lang="en-IN"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Compassion fatigue  is negatively related to quality of life and marital satisfaction in spouses of patients with Diabetes 2.</a:t>
            </a:r>
          </a:p>
          <a:p>
            <a:pPr lvl="0" algn="just">
              <a:lnSpc>
                <a:spcPct val="150000"/>
              </a:lnSpc>
            </a:pPr>
            <a:r>
              <a:rPr lang="en-US" sz="2400" dirty="0" smtClean="0">
                <a:latin typeface="Times New Roman" pitchFamily="18" charset="0"/>
                <a:cs typeface="Times New Roman" pitchFamily="18" charset="0"/>
              </a:rPr>
              <a:t>Female spouses are higher on compassion fatigue and lower on quality of life and marital satisfaction as compared to male spouses  of patients with Diabetes 2.</a:t>
            </a:r>
            <a:endParaRPr lang="en-US" sz="2400" dirty="0">
              <a:latin typeface="Times New Roman" pitchFamily="18" charset="0"/>
              <a:cs typeface="Times New Roman" pitchFamily="18" charset="0"/>
            </a:endParaRPr>
          </a:p>
          <a:p>
            <a:pPr>
              <a:buNone/>
            </a:pPr>
            <a:endParaRPr lang="en-US" sz="3300" dirty="0">
              <a:latin typeface="Angsana New" pitchFamily="18" charset="-34"/>
              <a:cs typeface="Angsana New" pitchFamily="18" charset="-34"/>
            </a:endParaRPr>
          </a:p>
          <a:p>
            <a:endParaRPr lang="en-US" sz="33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latin typeface="Times New Roman" pitchFamily="18" charset="0"/>
                <a:cs typeface="Times New Roman" pitchFamily="18" charset="0"/>
              </a:rPr>
              <a:t>METHODOLOGY</a:t>
            </a:r>
            <a:endParaRPr lang="en-IN" sz="54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None/>
            </a:pPr>
            <a:r>
              <a:rPr lang="en-US" sz="4400" dirty="0" smtClean="0"/>
              <a:t>Sample</a:t>
            </a:r>
          </a:p>
          <a:p>
            <a:pPr>
              <a:lnSpc>
                <a:spcPct val="150000"/>
              </a:lnSpc>
            </a:pPr>
            <a:r>
              <a:rPr lang="en-US" sz="2400" dirty="0" smtClean="0">
                <a:latin typeface="Times New Roman" pitchFamily="18" charset="0"/>
                <a:cs typeface="Times New Roman" pitchFamily="18" charset="0"/>
              </a:rPr>
              <a:t>The sample for present study consisted of 120 spouses (60 males and 60 females) of  patients with  diabetes 2 , who were taking regular medicine for 3 to 4 years. </a:t>
            </a:r>
          </a:p>
          <a:p>
            <a:pPr>
              <a:lnSpc>
                <a:spcPct val="150000"/>
              </a:lnSpc>
            </a:pPr>
            <a:r>
              <a:rPr lang="en-US" sz="2400" dirty="0" smtClean="0">
                <a:latin typeface="Times New Roman" pitchFamily="18" charset="0"/>
                <a:cs typeface="Times New Roman" pitchFamily="18" charset="0"/>
              </a:rPr>
              <a:t>The  age range for the sample was 30 - 40 years.</a:t>
            </a:r>
          </a:p>
          <a:p>
            <a:pPr>
              <a:lnSpc>
                <a:spcPct val="150000"/>
              </a:lnSpc>
            </a:pPr>
            <a:r>
              <a:rPr lang="en-US" sz="2400" dirty="0" smtClean="0">
                <a:latin typeface="Times New Roman" pitchFamily="18" charset="0"/>
                <a:cs typeface="Times New Roman" pitchFamily="18" charset="0"/>
              </a:rPr>
              <a:t>The sample was collected from </a:t>
            </a:r>
            <a:r>
              <a:rPr lang="en-US" sz="2400" dirty="0" err="1" smtClean="0">
                <a:latin typeface="Times New Roman" pitchFamily="18" charset="0"/>
                <a:cs typeface="Times New Roman" pitchFamily="18" charset="0"/>
              </a:rPr>
              <a:t>tricity</a:t>
            </a:r>
            <a:r>
              <a:rPr lang="en-US" sz="2400" dirty="0" smtClean="0">
                <a:latin typeface="Times New Roman" pitchFamily="18" charset="0"/>
                <a:cs typeface="Times New Roman" pitchFamily="18" charset="0"/>
              </a:rPr>
              <a:t> ( Chandigarh, </a:t>
            </a:r>
            <a:r>
              <a:rPr lang="en-US" sz="2400" dirty="0" err="1" smtClean="0">
                <a:latin typeface="Times New Roman" pitchFamily="18" charset="0"/>
                <a:cs typeface="Times New Roman" pitchFamily="18" charset="0"/>
              </a:rPr>
              <a:t>Mohali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Panchkula</a:t>
            </a:r>
            <a:r>
              <a:rPr lang="en-US"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INCLUSION CRITERIA</a:t>
            </a:r>
            <a:endParaRPr lang="en-IN" sz="4000" b="1" dirty="0"/>
          </a:p>
        </p:txBody>
      </p:sp>
      <p:sp>
        <p:nvSpPr>
          <p:cNvPr id="3" name="Content Placeholder 2"/>
          <p:cNvSpPr>
            <a:spLocks noGrp="1"/>
          </p:cNvSpPr>
          <p:nvPr>
            <p:ph sz="quarter" idx="1"/>
          </p:nvPr>
        </p:nvSpPr>
        <p:spPr/>
        <p:txBody>
          <a:bodyPr/>
          <a:lstStyle/>
          <a:p>
            <a:pPr algn="just">
              <a:lnSpc>
                <a:spcPct val="150000"/>
              </a:lnSpc>
            </a:pPr>
            <a:r>
              <a:rPr lang="en-US" sz="2800" dirty="0" smtClean="0">
                <a:latin typeface="Times New Roman" pitchFamily="18" charset="0"/>
                <a:cs typeface="Times New Roman" pitchFamily="18" charset="0"/>
              </a:rPr>
              <a:t>Couples married for  at least 5 years.</a:t>
            </a:r>
          </a:p>
          <a:p>
            <a:pPr algn="just">
              <a:lnSpc>
                <a:spcPct val="150000"/>
              </a:lnSpc>
            </a:pPr>
            <a:r>
              <a:rPr lang="en-US" sz="2800" dirty="0" smtClean="0">
                <a:latin typeface="Times New Roman" pitchFamily="18" charset="0"/>
                <a:cs typeface="Times New Roman" pitchFamily="18" charset="0"/>
              </a:rPr>
              <a:t>Couples from middle income group .</a:t>
            </a:r>
          </a:p>
          <a:p>
            <a:pPr algn="just">
              <a:lnSpc>
                <a:spcPct val="150000"/>
              </a:lnSpc>
            </a:pPr>
            <a:r>
              <a:rPr lang="en-US" sz="2800" dirty="0" smtClean="0">
                <a:latin typeface="Times New Roman" pitchFamily="18" charset="0"/>
                <a:cs typeface="Times New Roman" pitchFamily="18" charset="0"/>
              </a:rPr>
              <a:t>Couples where only male member was working .</a:t>
            </a:r>
          </a:p>
          <a:p>
            <a:pPr algn="just">
              <a:lnSpc>
                <a:spcPct val="150000"/>
              </a:lnSpc>
            </a:pPr>
            <a:r>
              <a:rPr lang="en-US" sz="2800" dirty="0" smtClean="0">
                <a:latin typeface="Times New Roman" pitchFamily="18" charset="0"/>
                <a:cs typeface="Times New Roman" pitchFamily="18" charset="0"/>
              </a:rPr>
              <a:t>Couples with 1-2 children.</a:t>
            </a:r>
          </a:p>
          <a:p>
            <a:pPr algn="just">
              <a:lnSpc>
                <a:spcPct val="150000"/>
              </a:lnSpc>
            </a:pPr>
            <a:r>
              <a:rPr lang="en-US" sz="2800" dirty="0" smtClean="0">
                <a:latin typeface="Times New Roman" pitchFamily="18" charset="0"/>
                <a:cs typeface="Times New Roman" pitchFamily="18" charset="0"/>
              </a:rPr>
              <a:t>Participants who were graduates.</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EXCLUSION CRITERIA</a:t>
            </a:r>
            <a:endParaRPr lang="en-IN"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lnSpc>
                <a:spcPct val="150000"/>
              </a:lnSpc>
            </a:pPr>
            <a:r>
              <a:rPr lang="en-US" sz="2800" dirty="0" smtClean="0">
                <a:latin typeface="Times New Roman" pitchFamily="18" charset="0"/>
                <a:cs typeface="Times New Roman" pitchFamily="18" charset="0"/>
              </a:rPr>
              <a:t>Patients/spouses undergoing treatment for any other chronic disease.</a:t>
            </a:r>
          </a:p>
          <a:p>
            <a:pPr algn="just">
              <a:lnSpc>
                <a:spcPct val="150000"/>
              </a:lnSpc>
            </a:pPr>
            <a:r>
              <a:rPr lang="en-US" sz="2800" dirty="0" smtClean="0">
                <a:latin typeface="Times New Roman" pitchFamily="18" charset="0"/>
                <a:cs typeface="Times New Roman" pitchFamily="18" charset="0"/>
              </a:rPr>
              <a:t>Patients/spouses participating in any alternative healing practices.</a:t>
            </a:r>
          </a:p>
          <a:p>
            <a:pPr algn="just">
              <a:lnSpc>
                <a:spcPct val="150000"/>
              </a:lnSpc>
            </a:pPr>
            <a:r>
              <a:rPr lang="en-US" sz="2800" dirty="0" smtClean="0">
                <a:latin typeface="Times New Roman" pitchFamily="18" charset="0"/>
                <a:cs typeface="Times New Roman" pitchFamily="18" charset="0"/>
              </a:rPr>
              <a:t>Patients/spouses undergoing any psychological treatment.</a:t>
            </a:r>
          </a:p>
          <a:p>
            <a:pPr algn="just">
              <a:lnSpc>
                <a:spcPct val="150000"/>
              </a:lnSpc>
            </a:pPr>
            <a:r>
              <a:rPr lang="en-US" sz="2800" dirty="0" smtClean="0">
                <a:latin typeface="Times New Roman" pitchFamily="18" charset="0"/>
                <a:cs typeface="Times New Roman" pitchFamily="18" charset="0"/>
              </a:rPr>
              <a:t>Couples living separately.</a:t>
            </a:r>
            <a:endParaRPr lang="en-IN"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SCALES</a:t>
            </a:r>
            <a:endParaRPr lang="en-US" dirty="0"/>
          </a:p>
        </p:txBody>
      </p:sp>
      <p:sp>
        <p:nvSpPr>
          <p:cNvPr id="3" name="Content Placeholder 2"/>
          <p:cNvSpPr>
            <a:spLocks noGrp="1"/>
          </p:cNvSpPr>
          <p:nvPr>
            <p:ph sz="quarter" idx="1"/>
          </p:nvPr>
        </p:nvSpPr>
        <p:spPr/>
        <p:txBody>
          <a:bodyPr>
            <a:normAutofit lnSpcReduction="10000"/>
          </a:bodyPr>
          <a:lstStyle/>
          <a:p>
            <a:pPr>
              <a:lnSpc>
                <a:spcPct val="170000"/>
              </a:lnSpc>
              <a:buNone/>
            </a:pPr>
            <a:r>
              <a:rPr lang="en-IN" sz="2800" dirty="0" smtClean="0">
                <a:latin typeface="Times New Roman" pitchFamily="18" charset="0"/>
                <a:cs typeface="Times New Roman" pitchFamily="18" charset="0"/>
              </a:rPr>
              <a:t> Following standardised scales were used:</a:t>
            </a:r>
            <a:endParaRPr lang="en-US" sz="2800" dirty="0" smtClean="0">
              <a:latin typeface="Times New Roman" pitchFamily="18" charset="0"/>
              <a:cs typeface="Times New Roman" pitchFamily="18" charset="0"/>
            </a:endParaRPr>
          </a:p>
          <a:p>
            <a:pPr>
              <a:lnSpc>
                <a:spcPct val="170000"/>
              </a:lnSpc>
            </a:pPr>
            <a:r>
              <a:rPr lang="en-IN" sz="2800" dirty="0" smtClean="0">
                <a:latin typeface="Times New Roman" pitchFamily="18" charset="0"/>
                <a:cs typeface="Times New Roman" pitchFamily="18" charset="0"/>
              </a:rPr>
              <a:t>Compassion fatigue (</a:t>
            </a:r>
            <a:r>
              <a:rPr lang="en-IN" sz="2800" dirty="0" err="1" smtClean="0">
                <a:latin typeface="Times New Roman" pitchFamily="18" charset="0"/>
                <a:cs typeface="Times New Roman" pitchFamily="18" charset="0"/>
              </a:rPr>
              <a:t>Figley</a:t>
            </a:r>
            <a:r>
              <a:rPr lang="en-IN" sz="2800" dirty="0" smtClean="0">
                <a:latin typeface="Times New Roman" pitchFamily="18" charset="0"/>
                <a:cs typeface="Times New Roman" pitchFamily="18" charset="0"/>
              </a:rPr>
              <a:t>, 1995).</a:t>
            </a:r>
          </a:p>
          <a:p>
            <a:pPr>
              <a:lnSpc>
                <a:spcPct val="170000"/>
              </a:lnSpc>
            </a:pPr>
            <a:r>
              <a:rPr lang="en-IN" sz="2800" dirty="0" smtClean="0">
                <a:latin typeface="Times New Roman" pitchFamily="18" charset="0"/>
                <a:cs typeface="Times New Roman" pitchFamily="18" charset="0"/>
              </a:rPr>
              <a:t>Marital satisfaction inventory (</a:t>
            </a:r>
            <a:r>
              <a:rPr lang="en-IN" sz="2800" dirty="0" err="1" smtClean="0">
                <a:latin typeface="Times New Roman" pitchFamily="18" charset="0"/>
                <a:cs typeface="Times New Roman" pitchFamily="18" charset="0"/>
              </a:rPr>
              <a:t>Fower</a:t>
            </a:r>
            <a:r>
              <a:rPr lang="en-IN" sz="2800" dirty="0" smtClean="0">
                <a:latin typeface="Times New Roman" pitchFamily="18" charset="0"/>
                <a:cs typeface="Times New Roman" pitchFamily="18" charset="0"/>
              </a:rPr>
              <a:t> and Olson,1993).</a:t>
            </a:r>
            <a:endParaRPr lang="en-US" sz="2800" dirty="0" smtClean="0">
              <a:latin typeface="Times New Roman" pitchFamily="18" charset="0"/>
              <a:cs typeface="Times New Roman" pitchFamily="18" charset="0"/>
            </a:endParaRPr>
          </a:p>
          <a:p>
            <a:pPr lvl="0">
              <a:lnSpc>
                <a:spcPct val="170000"/>
              </a:lnSpc>
            </a:pPr>
            <a:r>
              <a:rPr lang="en-IN" sz="2800" dirty="0" smtClean="0">
                <a:latin typeface="Times New Roman" pitchFamily="18" charset="0"/>
                <a:cs typeface="Times New Roman" pitchFamily="18" charset="0"/>
              </a:rPr>
              <a:t>Quality of life  (</a:t>
            </a:r>
            <a:r>
              <a:rPr lang="en-IN" sz="2800" dirty="0" err="1" smtClean="0">
                <a:latin typeface="Times New Roman" pitchFamily="18" charset="0"/>
                <a:cs typeface="Times New Roman" pitchFamily="18" charset="0"/>
              </a:rPr>
              <a:t>Moudgil</a:t>
            </a:r>
            <a:r>
              <a:rPr lang="en-IN" sz="2800" dirty="0" smtClean="0">
                <a:latin typeface="Times New Roman" pitchFamily="18" charset="0"/>
                <a:cs typeface="Times New Roman" pitchFamily="18" charset="0"/>
              </a:rPr>
              <a:t>, </a:t>
            </a:r>
            <a:r>
              <a:rPr lang="en-IN" sz="2800" dirty="0" err="1" smtClean="0">
                <a:latin typeface="Times New Roman" pitchFamily="18" charset="0"/>
                <a:cs typeface="Times New Roman" pitchFamily="18" charset="0"/>
              </a:rPr>
              <a:t>Verma</a:t>
            </a:r>
            <a:r>
              <a:rPr lang="en-IN" sz="2800" dirty="0" smtClean="0">
                <a:latin typeface="Times New Roman" pitchFamily="18" charset="0"/>
                <a:cs typeface="Times New Roman" pitchFamily="18" charset="0"/>
              </a:rPr>
              <a:t> ,and Verma,1986).</a:t>
            </a:r>
          </a:p>
          <a:p>
            <a:pPr lvl="0">
              <a:lnSpc>
                <a:spcPct val="170000"/>
              </a:lnSpc>
              <a:buNone/>
            </a:pPr>
            <a:r>
              <a:rPr lang="en-IN" sz="2800" b="1" dirty="0" smtClean="0">
                <a:latin typeface="Times New Roman" pitchFamily="18" charset="0"/>
                <a:cs typeface="Times New Roman" pitchFamily="18" charset="0"/>
              </a:rPr>
              <a:t>STATISTICAL ANALYSES</a:t>
            </a:r>
            <a:r>
              <a:rPr lang="en-IN" sz="2800" dirty="0" smtClean="0">
                <a:latin typeface="Times New Roman" pitchFamily="18" charset="0"/>
                <a:cs typeface="Times New Roman" pitchFamily="18" charset="0"/>
              </a:rPr>
              <a:t>: Inter correlations and t ratios were found.</a:t>
            </a: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Findings</a:t>
            </a:r>
            <a:endParaRPr lang="en-US" dirty="0"/>
          </a:p>
        </p:txBody>
      </p:sp>
      <p:sp>
        <p:nvSpPr>
          <p:cNvPr id="3" name="Content Placeholder 2"/>
          <p:cNvSpPr>
            <a:spLocks noGrp="1"/>
          </p:cNvSpPr>
          <p:nvPr>
            <p:ph sz="quarter" idx="1"/>
          </p:nvPr>
        </p:nvSpPr>
        <p:spPr/>
        <p:txBody>
          <a:bodyPr/>
          <a:lstStyle/>
          <a:p>
            <a:r>
              <a:rPr lang="en-US" dirty="0" smtClean="0"/>
              <a:t>Significant negative relationships between compassion fatigue and quality of life, compassion fatigue and marital satisfaction  in male as well as female spouses.</a:t>
            </a:r>
          </a:p>
          <a:p>
            <a:r>
              <a:rPr lang="en-US" dirty="0" smtClean="0"/>
              <a:t>Significant positive relationship was found between quality of life and marital satisfaction in both groups of spouses .</a:t>
            </a:r>
          </a:p>
          <a:p>
            <a:r>
              <a:rPr lang="en-US" dirty="0" smtClean="0"/>
              <a:t>Female spouses were found to be significantly higher on compassion fatigue and marital satisfaction and lower on quality of life as compared to male spouses.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sz="quarter" idx="1"/>
          </p:nvPr>
        </p:nvSpPr>
        <p:spPr/>
        <p:txBody>
          <a:bodyPr/>
          <a:lstStyle/>
          <a:p>
            <a:r>
              <a:rPr lang="en-US" dirty="0" smtClean="0"/>
              <a:t>The study highlights the need to carry out psychological researches not only on patients of Diabetes but also on the spouses of the patients.</a:t>
            </a:r>
          </a:p>
          <a:p>
            <a:pPr>
              <a:buNone/>
            </a:pPr>
            <a:r>
              <a:rPr lang="en-US" dirty="0" smtClean="0"/>
              <a:t> </a:t>
            </a:r>
          </a:p>
          <a:p>
            <a:r>
              <a:rPr lang="en-US" dirty="0" smtClean="0"/>
              <a:t>There is a need to incorporate psychological intervention  in the treatment schedule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MELLITUS</a:t>
            </a:r>
            <a:endParaRPr lang="en-US" dirty="0"/>
          </a:p>
        </p:txBody>
      </p:sp>
      <p:sp>
        <p:nvSpPr>
          <p:cNvPr id="3" name="Content Placeholder 2"/>
          <p:cNvSpPr>
            <a:spLocks noGrp="1"/>
          </p:cNvSpPr>
          <p:nvPr>
            <p:ph sz="quarter" idx="1"/>
          </p:nvPr>
        </p:nvSpPr>
        <p:spPr>
          <a:xfrm>
            <a:off x="457200" y="1143000"/>
            <a:ext cx="8229600" cy="5334000"/>
          </a:xfrm>
        </p:spPr>
        <p:txBody>
          <a:bodyPr>
            <a:normAutofit/>
          </a:bodyPr>
          <a:lstStyle/>
          <a:p>
            <a:pPr algn="just">
              <a:lnSpc>
                <a:spcPct val="150000"/>
              </a:lnSpc>
            </a:pPr>
            <a:r>
              <a:rPr lang="en-US" sz="2400" dirty="0" smtClean="0">
                <a:latin typeface="Times New Roman" pitchFamily="18" charset="0"/>
                <a:cs typeface="Times New Roman" pitchFamily="18" charset="0"/>
              </a:rPr>
              <a:t>Diabetes is a problem with the body that causes blood glucose (sugar) levels to rise higher than normal. This is also called hyperglycemia. </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Type 2 diabetes is the most common form of diabetes. If one has type 2 diabetes the body does not use insulin properly. This is called insulin resistance.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381000"/>
            <a:ext cx="8503920" cy="5718048"/>
          </a:xfrm>
        </p:spPr>
        <p:txBody>
          <a:bodyPr/>
          <a:lstStyle/>
          <a:p>
            <a:pPr algn="just">
              <a:lnSpc>
                <a:spcPct val="150000"/>
              </a:lnSpc>
            </a:pPr>
            <a:r>
              <a:rPr lang="en-US" sz="2400" dirty="0" smtClean="0">
                <a:latin typeface="Times New Roman" pitchFamily="18" charset="0"/>
                <a:cs typeface="Times New Roman" pitchFamily="18" charset="0"/>
              </a:rPr>
              <a:t>India  leads the world with largest number of diabetic subjects earning the dubious distinction of being termed the “ diabetes capital of the world”</a:t>
            </a:r>
          </a:p>
          <a:p>
            <a:endParaRPr lang="en-IN" dirty="0"/>
          </a:p>
        </p:txBody>
      </p:sp>
      <p:pic>
        <p:nvPicPr>
          <p:cNvPr id="4" name="Picture 2" descr="http://images.indianexpress.com/2015/06/diabetes-main1.jpg"/>
          <p:cNvPicPr>
            <a:picLocks noChangeAspect="1" noChangeArrowheads="1"/>
          </p:cNvPicPr>
          <p:nvPr/>
        </p:nvPicPr>
        <p:blipFill>
          <a:blip r:embed="rId2" cstate="print"/>
          <a:srcRect/>
          <a:stretch>
            <a:fillRect/>
          </a:stretch>
        </p:blipFill>
        <p:spPr bwMode="auto">
          <a:xfrm>
            <a:off x="152400" y="2209800"/>
            <a:ext cx="8839200" cy="4419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FACTS</a:t>
            </a:r>
            <a:endParaRPr lang="en-US" dirty="0"/>
          </a:p>
        </p:txBody>
      </p:sp>
      <p:sp>
        <p:nvSpPr>
          <p:cNvPr id="3" name="Content Placeholder 2"/>
          <p:cNvSpPr>
            <a:spLocks noGrp="1"/>
          </p:cNvSpPr>
          <p:nvPr>
            <p:ph sz="quarter" idx="1"/>
          </p:nvPr>
        </p:nvSpPr>
        <p:spPr>
          <a:xfrm>
            <a:off x="301752" y="1295400"/>
            <a:ext cx="8503920" cy="4803648"/>
          </a:xfrm>
        </p:spPr>
        <p:txBody>
          <a:bodyPr>
            <a:normAutofit fontScale="25000" lnSpcReduction="20000"/>
          </a:bodyPr>
          <a:lstStyle/>
          <a:p>
            <a:pPr lvl="0" algn="just">
              <a:lnSpc>
                <a:spcPct val="150000"/>
              </a:lnSpc>
            </a:pPr>
            <a:r>
              <a:rPr lang="en-IN" sz="9600" dirty="0" smtClean="0">
                <a:latin typeface="Times New Roman" pitchFamily="18" charset="0"/>
                <a:cs typeface="Times New Roman" pitchFamily="18" charset="0"/>
              </a:rPr>
              <a:t>It is estimated that 61.3 million people aged 20-79 years live with diabetes in India (2011 estimates). This number is expected to increase to 101.2 million by 2030.</a:t>
            </a:r>
          </a:p>
          <a:p>
            <a:pPr algn="just">
              <a:lnSpc>
                <a:spcPct val="150000"/>
              </a:lnSpc>
            </a:pPr>
            <a:r>
              <a:rPr lang="en-IN" sz="9600" dirty="0" smtClean="0">
                <a:latin typeface="Times New Roman" pitchFamily="18" charset="0"/>
                <a:cs typeface="Times New Roman" pitchFamily="18" charset="0"/>
              </a:rPr>
              <a:t>About 1 million people died from diabetes in India in 2012.</a:t>
            </a:r>
          </a:p>
          <a:p>
            <a:pPr algn="just">
              <a:lnSpc>
                <a:spcPct val="150000"/>
              </a:lnSpc>
            </a:pPr>
            <a:r>
              <a:rPr lang="en-IN" sz="9600" dirty="0" smtClean="0">
                <a:latin typeface="Times New Roman" pitchFamily="18" charset="0"/>
                <a:cs typeface="Times New Roman" pitchFamily="18" charset="0"/>
              </a:rPr>
              <a:t>80% of people with diabetes live in low- and middle-income countries.</a:t>
            </a:r>
          </a:p>
          <a:p>
            <a:pPr algn="just">
              <a:lnSpc>
                <a:spcPct val="150000"/>
              </a:lnSpc>
            </a:pPr>
            <a:r>
              <a:rPr lang="en-IN" sz="9600" dirty="0" smtClean="0">
                <a:latin typeface="Times New Roman" pitchFamily="18" charset="0"/>
                <a:cs typeface="Times New Roman" pitchFamily="18" charset="0"/>
              </a:rPr>
              <a:t>The </a:t>
            </a:r>
            <a:r>
              <a:rPr lang="en-IN" sz="9600" b="1" dirty="0" smtClean="0">
                <a:latin typeface="Times New Roman" pitchFamily="18" charset="0"/>
                <a:cs typeface="Times New Roman" pitchFamily="18" charset="0"/>
              </a:rPr>
              <a:t>greatest number</a:t>
            </a:r>
            <a:r>
              <a:rPr lang="en-IN" sz="9600" dirty="0" smtClean="0">
                <a:latin typeface="Times New Roman" pitchFamily="18" charset="0"/>
                <a:cs typeface="Times New Roman" pitchFamily="18" charset="0"/>
              </a:rPr>
              <a:t> of people with diabetes are between </a:t>
            </a:r>
            <a:r>
              <a:rPr lang="en-IN" sz="9600" b="1" dirty="0" smtClean="0">
                <a:latin typeface="Times New Roman" pitchFamily="18" charset="0"/>
                <a:cs typeface="Times New Roman" pitchFamily="18" charset="0"/>
              </a:rPr>
              <a:t>40 to 59 </a:t>
            </a:r>
            <a:r>
              <a:rPr lang="en-IN" sz="9600" dirty="0" smtClean="0">
                <a:latin typeface="Times New Roman" pitchFamily="18" charset="0"/>
                <a:cs typeface="Times New Roman" pitchFamily="18" charset="0"/>
              </a:rPr>
              <a:t>years of age.</a:t>
            </a:r>
          </a:p>
          <a:p>
            <a:pPr algn="just">
              <a:lnSpc>
                <a:spcPct val="150000"/>
              </a:lnSpc>
            </a:pPr>
            <a:endParaRPr lang="en-IN" sz="9600" dirty="0" smtClean="0">
              <a:latin typeface="Times New Roman" pitchFamily="18" charset="0"/>
              <a:cs typeface="Times New Roman" pitchFamily="18" charset="0"/>
            </a:endParaRPr>
          </a:p>
          <a:p>
            <a:pPr algn="just">
              <a:lnSpc>
                <a:spcPct val="150000"/>
              </a:lnSpc>
            </a:pPr>
            <a:endParaRPr lang="en-US" sz="9600" dirty="0" smtClean="0">
              <a:latin typeface="Times New Roman" pitchFamily="18" charset="0"/>
              <a:cs typeface="Times New Roman" pitchFamily="18" charset="0"/>
            </a:endParaRPr>
          </a:p>
          <a:p>
            <a:pPr lvl="0" algn="just">
              <a:lnSpc>
                <a:spcPct val="150000"/>
              </a:lnSpc>
            </a:pPr>
            <a:endParaRPr lang="en-US" sz="6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153400" cy="3554819"/>
          </a:xfrm>
          <a:prstGeom prst="rect">
            <a:avLst/>
          </a:prstGeom>
          <a:noFill/>
        </p:spPr>
        <p:txBody>
          <a:bodyPr wrap="square" rtlCol="0">
            <a:spAutoFit/>
          </a:bodyPr>
          <a:lstStyle/>
          <a:p>
            <a:pPr algn="just">
              <a:lnSpc>
                <a:spcPct val="150000"/>
              </a:lnSpc>
              <a:buFont typeface="Wingdings" pitchFamily="2" charset="2"/>
              <a:buChar char="q"/>
            </a:pPr>
            <a:r>
              <a:rPr lang="en-IN" sz="2400" dirty="0" smtClean="0">
                <a:latin typeface="Times New Roman" pitchFamily="18" charset="0"/>
                <a:cs typeface="Times New Roman" pitchFamily="18" charset="0"/>
              </a:rPr>
              <a:t>A most disturbing trend is the shift in age of onset of diabetes to a younger age. </a:t>
            </a:r>
          </a:p>
          <a:p>
            <a:pPr algn="just">
              <a:lnSpc>
                <a:spcPct val="150000"/>
              </a:lnSpc>
              <a:buFont typeface="Wingdings" pitchFamily="2" charset="2"/>
              <a:buChar char="q"/>
            </a:pPr>
            <a:r>
              <a:rPr lang="en-IN" sz="2400" dirty="0" smtClean="0">
                <a:latin typeface="Times New Roman" pitchFamily="18" charset="0"/>
                <a:cs typeface="Times New Roman" pitchFamily="18" charset="0"/>
              </a:rPr>
              <a:t>Indians get diabetes on average 10 years earlier than their Western counterparts.</a:t>
            </a:r>
          </a:p>
          <a:p>
            <a:pPr algn="just">
              <a:lnSpc>
                <a:spcPct val="150000"/>
              </a:lnSpc>
              <a:buFont typeface="Wingdings" pitchFamily="2" charset="2"/>
              <a:buChar char="q"/>
            </a:pPr>
            <a:endParaRPr lang="en-US" sz="2400" dirty="0" smtClean="0">
              <a:latin typeface="Times New Roman" pitchFamily="18" charset="0"/>
              <a:cs typeface="Times New Roman" pitchFamily="18" charset="0"/>
            </a:endParaRPr>
          </a:p>
          <a:p>
            <a:pPr lvl="0" algn="just">
              <a:lnSpc>
                <a:spcPct val="150000"/>
              </a:lnSpc>
              <a:buFont typeface="Wingdings" pitchFamily="2" charset="2"/>
              <a:buChar char="q"/>
            </a:pPr>
            <a:endParaRPr lang="en-IN" sz="1200" dirty="0" smtClean="0">
              <a:latin typeface="Times New Roman" pitchFamily="18" charset="0"/>
              <a:cs typeface="Times New Roman" pitchFamily="18" charset="0"/>
            </a:endParaRPr>
          </a:p>
          <a:p>
            <a:pPr lvl="0" algn="just">
              <a:lnSpc>
                <a:spcPct val="150000"/>
              </a:lnSpc>
              <a:buFont typeface="Wingdings" pitchFamily="2" charset="2"/>
              <a:buChar char="q"/>
            </a:pPr>
            <a:endParaRPr lang="en-US" dirty="0"/>
          </a:p>
        </p:txBody>
      </p:sp>
      <p:pic>
        <p:nvPicPr>
          <p:cNvPr id="4" name="Picture 2" descr="http://thecitynews.in/wp-content/uploads/2015/06/Type_2_Diabetes.jpg"/>
          <p:cNvPicPr>
            <a:picLocks noChangeAspect="1" noChangeArrowheads="1"/>
          </p:cNvPicPr>
          <p:nvPr/>
        </p:nvPicPr>
        <p:blipFill>
          <a:blip r:embed="rId2" cstate="print"/>
          <a:srcRect/>
          <a:stretch>
            <a:fillRect/>
          </a:stretch>
        </p:blipFill>
        <p:spPr bwMode="auto">
          <a:xfrm>
            <a:off x="304800" y="2514600"/>
            <a:ext cx="8382000" cy="3429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305800" cy="6740307"/>
          </a:xfrm>
          <a:prstGeom prst="rect">
            <a:avLst/>
          </a:prstGeom>
        </p:spPr>
        <p:txBody>
          <a:bodyPr wrap="square">
            <a:spAutoFit/>
          </a:bodyPr>
          <a:lstStyle/>
          <a:p>
            <a:pPr lvl="0" algn="just">
              <a:lnSpc>
                <a:spcPct val="150000"/>
              </a:lnSpc>
              <a:buFont typeface="Wingdings" pitchFamily="2" charset="2"/>
              <a:buChar char="q"/>
            </a:pPr>
            <a:r>
              <a:rPr lang="en-IN" sz="2400" dirty="0" smtClean="0">
                <a:latin typeface="Times New Roman" pitchFamily="18" charset="0"/>
                <a:cs typeface="Times New Roman" pitchFamily="18" charset="0"/>
              </a:rPr>
              <a:t>Lower proportion of the population is affected in states of Northern India (Chandigarh 0.12 million, Jharkhand 0.96 million) as compared to Maharashtra (9.2 million) and Tamil Nadu (4.8 million). (Indian Council of Medical research).</a:t>
            </a:r>
          </a:p>
          <a:p>
            <a:pPr algn="just">
              <a:lnSpc>
                <a:spcPct val="150000"/>
              </a:lnSpc>
              <a:buFont typeface="Wingdings" pitchFamily="2" charset="2"/>
              <a:buChar char="q"/>
            </a:pPr>
            <a:r>
              <a:rPr lang="en-IN" sz="2400" dirty="0" smtClean="0">
                <a:latin typeface="Times New Roman" pitchFamily="18" charset="0"/>
                <a:cs typeface="Times New Roman" pitchFamily="18" charset="0"/>
              </a:rPr>
              <a:t>Prevalence of diabetes in rural populations is one-quarter that of urban population.</a:t>
            </a:r>
          </a:p>
          <a:p>
            <a:pPr algn="just">
              <a:lnSpc>
                <a:spcPct val="150000"/>
              </a:lnSpc>
              <a:buFont typeface="Wingdings" pitchFamily="2" charset="2"/>
              <a:buChar char="q"/>
            </a:pPr>
            <a:r>
              <a:rPr lang="en-IN" sz="2400" dirty="0" smtClean="0">
                <a:latin typeface="Times New Roman" pitchFamily="18" charset="0"/>
                <a:cs typeface="Times New Roman" pitchFamily="18" charset="0"/>
              </a:rPr>
              <a:t>Costs of diabetes care are alarmingly high. The annual cost for India due to diabetes was about $38 billion in 2011.</a:t>
            </a:r>
          </a:p>
          <a:p>
            <a:pPr algn="just">
              <a:lnSpc>
                <a:spcPct val="150000"/>
              </a:lnSpc>
              <a:buFont typeface="Wingdings" pitchFamily="2" charset="2"/>
              <a:buChar char="q"/>
            </a:pPr>
            <a:r>
              <a:rPr lang="en-IN" sz="2400" dirty="0" smtClean="0">
                <a:latin typeface="Times New Roman" pitchFamily="18" charset="0"/>
                <a:cs typeface="Times New Roman" pitchFamily="18" charset="0"/>
              </a:rPr>
              <a:t>There is poor awareness about diabetes in the Indian population.</a:t>
            </a:r>
          </a:p>
          <a:p>
            <a:pPr algn="just">
              <a:lnSpc>
                <a:spcPct val="150000"/>
              </a:lnSpc>
            </a:pPr>
            <a:endParaRPr lang="en-IN" sz="2400" dirty="0" smtClean="0">
              <a:latin typeface="Times New Roman" pitchFamily="18" charset="0"/>
              <a:cs typeface="Times New Roman" pitchFamily="18" charset="0"/>
            </a:endParaRPr>
          </a:p>
          <a:p>
            <a:pPr lvl="0" algn="just">
              <a:lnSpc>
                <a:spcPct val="150000"/>
              </a:lnSpc>
              <a:buFont typeface="Wingdings" pitchFamily="2" charset="2"/>
              <a:buChar char="q"/>
            </a:pPr>
            <a:endParaRPr lang="en-IN" sz="2400" dirty="0" smtClean="0">
              <a:latin typeface="Times New Roman" pitchFamily="18" charset="0"/>
              <a:cs typeface="Times New Roman" pitchFamily="18" charset="0"/>
            </a:endParaRPr>
          </a:p>
          <a:p>
            <a:pPr lvl="0" algn="just">
              <a:lnSpc>
                <a:spcPct val="150000"/>
              </a:lnSpc>
              <a:buFont typeface="Wingdings" pitchFamily="2" charset="2"/>
              <a:buChar char="q"/>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534400" cy="2862322"/>
          </a:xfrm>
          <a:prstGeom prst="rect">
            <a:avLst/>
          </a:prstGeom>
        </p:spPr>
        <p:txBody>
          <a:bodyPr wrap="square">
            <a:spAutoFit/>
          </a:bodyPr>
          <a:lstStyle/>
          <a:p>
            <a:pPr algn="just">
              <a:lnSpc>
                <a:spcPct val="150000"/>
              </a:lnSpc>
              <a:buFont typeface="Wingdings" pitchFamily="2" charset="2"/>
              <a:buChar char="q"/>
            </a:pPr>
            <a:r>
              <a:rPr lang="en-IN" sz="2400" dirty="0" smtClean="0">
                <a:latin typeface="Times New Roman" pitchFamily="18" charset="0"/>
                <a:cs typeface="Times New Roman" pitchFamily="18" charset="0"/>
              </a:rPr>
              <a:t>25% of an urban population are unaware of this medical condition. </a:t>
            </a:r>
          </a:p>
          <a:p>
            <a:pPr algn="just">
              <a:lnSpc>
                <a:spcPct val="150000"/>
              </a:lnSpc>
              <a:buFont typeface="Wingdings" pitchFamily="2" charset="2"/>
              <a:buChar char="q"/>
            </a:pPr>
            <a:r>
              <a:rPr lang="en-IN" sz="2400" dirty="0" smtClean="0">
                <a:latin typeface="Times New Roman" pitchFamily="18" charset="0"/>
                <a:cs typeface="Times New Roman" pitchFamily="18" charset="0"/>
              </a:rPr>
              <a:t>Only 12% are aware of the risk factors for diabetes. </a:t>
            </a:r>
          </a:p>
          <a:p>
            <a:pPr algn="just">
              <a:lnSpc>
                <a:spcPct val="150000"/>
              </a:lnSpc>
              <a:buFont typeface="Wingdings" pitchFamily="2" charset="2"/>
              <a:buChar char="q"/>
            </a:pPr>
            <a:r>
              <a:rPr lang="en-IN" sz="2400" dirty="0" smtClean="0">
                <a:latin typeface="Times New Roman" pitchFamily="18" charset="0"/>
                <a:cs typeface="Times New Roman" pitchFamily="18" charset="0"/>
              </a:rPr>
              <a:t>Even among people with diabetes, only 40% are aware of its effects.</a:t>
            </a:r>
            <a:endParaRPr lang="en-IN" sz="2400" dirty="0">
              <a:latin typeface="Times New Roman" pitchFamily="18" charset="0"/>
              <a:cs typeface="Times New Roman" pitchFamily="18" charset="0"/>
            </a:endParaRPr>
          </a:p>
        </p:txBody>
      </p:sp>
      <p:pic>
        <p:nvPicPr>
          <p:cNvPr id="3" name="Picture 2" descr="C:\Users\abc\Desktop\Pre-diabetes-Public-health-time-bomb-and-industry-opportunity_strict_xxl.jpg"/>
          <p:cNvPicPr>
            <a:picLocks noChangeAspect="1" noChangeArrowheads="1"/>
          </p:cNvPicPr>
          <p:nvPr/>
        </p:nvPicPr>
        <p:blipFill>
          <a:blip r:embed="rId2" cstate="print"/>
          <a:srcRect/>
          <a:stretch>
            <a:fillRect/>
          </a:stretch>
        </p:blipFill>
        <p:spPr bwMode="auto">
          <a:xfrm>
            <a:off x="1752600" y="3200400"/>
            <a:ext cx="6019800" cy="29511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400" b="1" dirty="0" smtClean="0">
                <a:latin typeface="Times New Roman" pitchFamily="18" charset="0"/>
                <a:cs typeface="Times New Roman" pitchFamily="18" charset="0"/>
              </a:rPr>
              <a:t>COMPASSION   FATIGUE</a:t>
            </a:r>
            <a:endParaRPr lang="en-US" sz="4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4477512"/>
          </a:xfrm>
        </p:spPr>
        <p:txBody>
          <a:bodyPr>
            <a:noAutofit/>
          </a:bodyPr>
          <a:lstStyle/>
          <a:p>
            <a:r>
              <a:rPr lang="en-US" sz="3300" b="1" dirty="0">
                <a:latin typeface="Angsana New" pitchFamily="18" charset="-34"/>
                <a:cs typeface="Angsana New" pitchFamily="18" charset="-34"/>
              </a:rPr>
              <a:t>Compassion Fatigue: </a:t>
            </a:r>
            <a:r>
              <a:rPr lang="en-US" sz="3300" dirty="0">
                <a:latin typeface="Angsana New" pitchFamily="18" charset="-34"/>
                <a:cs typeface="Angsana New" pitchFamily="18" charset="-34"/>
              </a:rPr>
              <a:t>Compassion fatigue is gradual reduction or lessening of compassion over a period of time. It is also known secondary traumatic stress (STS). </a:t>
            </a:r>
          </a:p>
        </p:txBody>
      </p:sp>
      <p:sp>
        <p:nvSpPr>
          <p:cNvPr id="18434" name="AutoShape 2" descr="data:image/jpeg;base64,/9j/4AAQSkZJRgABAQAAAQABAAD/2wCEAAkGBxQTEhQUExQVFRQUGBUVFxgVFBUUFRgYFRQXGBgVFBUYHCggGBwlHBUUITEhJSkrLi4uFx8zODMsNygtLisBCgoKBQUFDgUFDisZExkrKysrKysrKysrKysrKysrKysrKysrKysrKysrKysrKysrKysrKysrKysrKysrKysrK//AABEIALABHgMBIgACEQEDEQH/xAAcAAACAwEBAQEAAAAAAAAAAAAFBgMEBwIBAAj/xABCEAABAwIEAwUFBQYFAwUAAAABAAIDBBEFEiExBkFREyJhcYEHMpGhsRQjQlLBM3KC0eHwFSRikqKywvE0Q1Njc//EABQBAQAAAAAAAAAAAAAAAAAAAAD/xAAUEQEAAAAAAAAAAAAAAAAAAAAA/9oADAMBAAIRAxEAPwBoapQomKVqCRilao2qQIJGqRqiapGoJLr0LlfIOl8vlxNKGtLjoGi5KDpxA3KnipSRe4Wf1fE2Z5OwvorUPEX+o/FA5GNVq2qbGNdzsEKwfHRJKGdb/IX/AESjxPjuad5ae6O6PRBpFJWRO1tqpJZ2ctFk1FxERz2V4cUXuLoNNa1SBi+wSIvhjPMtBK8xSpELbk68kHQjVPGrtglLdwxxHwXVFjjLXNih2J8VRA5XAZDcHyOhQZtTcQWOp1VmbiDxSfxFAYamRnIG7T1adWkKi2qPVBqXD/ENpBrpfXyRHizGzHOGg6ZWuHkeay/Dqsg3BRPiOvMsEMv4mXhf6d5h+BPwQNrOJBbUqFvE1nDVZv8A4mQLL2CvNwg/ReB4kJ4w78Q0P80QKyngLHsjwHHuu0K1gDS42KDxfXX1l4Qg+X118uSg+JUbl0Vw5BC9QuUz1C5AIapGqFqlaglYpAomlShB21SBRBSNKCQFergFdBB0Ence4xlHYtOuhd+gTXVVLY2Oe73Wgk+ixLHMWMsr3n8RJ9OQQVayuKgGKnqqE0xKr5UDnwtibmmSa+jGlrf33ggfLMhGKTm+976rqud2EEcY0JOZ37xt9BYIQ6a6Dp9QV7BVkOBvzVdy4dCQ8X6Bw8jsfkg2rhzikiJoJ203Q3jPibM5uu10hU2IOYNDoqtbUPmexou57iGtA5kmwHxKBmZxG4NtdCsSxMv5oXOxzHOa4EOaSHA8iNCFBJIbIGvHYftFDBVgXdF/l5vLeNx+Fknuann2YTskklo5f2dUws8nDVrko4jTGGSSJ/vRucw+OVxF/XdBFBPZGOHpRMZaVxt9obZhPKVmsZ9T3f4kBYwk6K2ylLLPBOZpzA32I10QU5oy0lrgQ5pIIPIg2suWOsUy8TNbPEyvZYF57Koba2WZo0f5PHzSyQTsEBjDcRyEG+y3zgfFO3pmk+83Q33tyKwTBMPBcHSbDktW4axdkTm5dG6AjwQaKQoyuwbgEG4K4KDlfEr4rkoPCVw4r0rhxQcOULlI4qJyAO1SBQtUoQStUoKhapGlBKF0CuGrpB21SA2UbVUxmvEMRcTvoB4lAE4wxQfsmnT8XnyCyzHKcA3Yd+SM4xXkuJvcm5S7LPmOqAU1x5q/hoGbOdo7OPieX9+C4lbcryR+VoaN3G5+iCzUSGXdDZIy1EKddmEOI13t9UFbh+i+1VUNOdBI8Ncf9IF3fIFSY/UNfVzlnuB5Yz9yPuj6X9VpOBYDHBZ0bbPtbP8Ai7w1sehVDiDhaN7HOY0Me0EgtFgbfm6oM/OybPZNhH2jEoiRdsP3x82+7/ysk4SaG6beBcZmp2yGJoDnkXcddBs0DzQMHtl4d7CrFQxto6jU9BIN7+eh+KzmQDmnLi/jOeeF0E7QW6EEDUEa3QbhKjZJOO0Gbu3aDtccyEA3CnSxSRysY8gOuHAHkUb43Y2SpM7dp2tkPg8izh8QnltOByACT+NJGiRjRvlJQLcbLLqR2ijcSvgUEmH1eQTwv/Zzs+EjO8x31H8SrRAc1zVtuPJRwSXHkgKMqAEVwzENRr5pZLlPTB5tlBKD9CcH4oJYQ2/eZp6ckbKy72dSyxyNLxla7um/jtotRJQcOXN189y8gcCdTog5JUbiucbr2RMzaKOGYOa1w2cAR6oOnFROK7JUTigDtUrSoQVI1yCZpUOIVXZRPfb3QT8F20qnj5/y0v7hQFeFq1k8YcRr4q7VwgHRL3CxyxtHgjVRUDmg9aUlceyPe9rGahguR4n+ibY6kZc19G3v6JIirS+Zzz+Ik+nRAgVrXgnM13wKo38Vq1fFG9uoHwShiuBMJ7ul/VArmSxVQTXdqrdfR9mQOuyI0eFtIuQgGtkPVX8IkjM0YlNo82p+l/VQ1tARt/VEeC+FzVTgPB7Fmr9d77NCDTaWZpaSwgg22NwocTqWsjddwBINrnw5BGsMwaKFgZEwNYNbDxVfGeE6eo7z2kPAsHNJB+GxQYrWQjLyudPimDD5WsYBpoEJ4mw91NVGF17NOZp6ttofO6idKgu41KHAqhw/iYhe15O2h8juoKhznWaLuc7utHUlalw1wNDBEwyRtfKRdxcL6nkPBBZNS3szKTZgbmJ8LLJ8bxMzSmS5tezfBvILem0TSwsLRlIta2lulkg8b+z9ojMlK3KW6uYNiOeUcigQQ+4FlJHE52wXuEMGWx1I0RqFwagGPwt5bc6ITS03fLLpxz6a7IBW2bM13jZASoMEzbpxwfDY49QBe396oFh9SAN91fGIgbFAaranUW5EJ9oKrtImP/MNfPY/MLKG1eYp44LrMzHx393Uev8A4QGcUqcjbc3aBUG1mVB+M8X7KVjerbjzJP8AJV6bFg5utj1QWeKX9rC5o5g2R3CxaCIdGNHySfXVHRMXDVf2sA6tu0+mxQFXFRkr1xXBKAQCugVGCugUEzShPFNQWxNaP/cdY+Q1KJgpRxut7Se19Gd0efMoDWG1OVoU1dVlwNveCEMqrWXM+J9066oLRrnNopC4957yweRtf5ApahnsvcRxLMxrDp3nP+QA+hQh1ZqGg6kgC/U7IGEVvXZGsAwNtU0vLrNacthuSs8xid8Mjo5AWObuD47HyRzhLiuqbG2ClpnzHtQ6R7WPcMpIuNBppzQPeKez2llbtlcNnAnun9fJIGJ4Y+jk7KQg3GZrhsRc8lpHH2I1cEEf2WCSR73DO5rC/I0akWA57eqzTj3iMVUsZEUkRjYWuEgs65N9vRBUfHnsBqXaADe52ThPUDC6RjbAzym+vXmfIDRUvZhgpke6qkFo4tGF2gLuZ8gB80BxevOI4hZtyzOIowOmbvOHzKDZYG3a13UA/EIJxlxD9hijkIvmka0jnl/ER6Jvjo7ADoAPgLLM/bbROEdM/wDAHuBHiWnVBD7SsObUU0dbB3sgBNtbxu3+B+hWYNquq072QY22SGWjkscpcWX5sduPQpbxjhn/ADjqZjbku7v7rtQfIfogu+y3Bu3ndUPHch0Z0Lzv8B9Vp1JWslklY3UwuDXeZaDb5oXKyDCcPNvwA7nV8rv6oH7GXvkjqpXm7pJgSfHICfqg0CJiqVNYztxTu95zC8DqAbH6opDGsy9qtc+mr6SePdrHHzAc27T5hArcX4X9irXNH7OXvs/Uel1QFSFqfEODsxigZNAR2rbvj8Hfijd8x8Fi2aQPcwsdnaS1wym4I0sR1QFX1Zsg+JzXHjdEKXC6mXRkTh4uGUfNPXs54A7SqzVOV7YxmLALi/K/VAjU0koja9zHtY++VzmkNcRvYqWKuO6/UstBG5nZ5G5ALAZRYctAsgxDgrD8zgS5hzO1a7nfogS6WtBTxwbPllb3tH3b8tFQZwVRt17WR482j9F4ylZA4OjLrNINiehQEfaE1vbRF35SP+SC09U1uyL+0WzooZdSNRcbd4Aj9UgNxQD0QNs1QDzV/hPEAyVzD7sm3mEktxgFW4sRAIPqg10uXJKH4HXdtAyTqLeo0V0uQCbroFRLq6DqSUNBJ/CCfgs7oajtHk3GpcfiSn+cXa4dWuHrZZvw7F3iOhcPgSEBuqwmZ37NzT0138LIRW0U8Yu+7bdWm3xTjHTOaAR9PkizQXNDXWI2sUGe4a8PN3tDvNNWG11PE9jpImZQb2yi/hZCMQoGU87gTZru80X68lbFbFYBjW+u6BtruNKK9zC6V22sbL+Vyi3CnFDKmQwsp+xaG5r3bc/wgLPW0Tn7Akpx9mODuZJLLINgGD11KB1xB/ZxvkcO6xpJtqbAXSNJxlQSj72IOA/MxjvqVos8Yc1zTs4EH10X5/kwBkM0kMjbGNxAPVv4T6iyAlx3xqJoDS0EZb2mhdYNAbzDWjr1UHsT4XeZ3zzRljYRZgI3e7n6D6r3BMPYx5fYaaBaPwzjcTrU7QWvsXX5O11QH3tST7XKDtMNmI3itKP4Tr8rp5eN0Bx2up3xywOliDnMc0tL2325goPzhwxiT4J4ZGg3Dhp1BNiPmv0E+kjDxUOaO0DMubo3fVYnHSNsDpdp0t/pO/yRfHeNJJ6c057pOjntOrm21FuV0An2l8V/a5uzYfuYSbW/E7m/y5Ba17M8FNNQRBw78n3rvN+tvQWCwfCcOMk7I9w5zGD+IgL9QAtiiudGxt18mjX6IJGNWa+2XCnTS0mTo9p6W0KceDeI21sbn5SwtcW5Tva/dd5EKn7R4rMgf/qc34tJ/RAsezxhw9xu8uiefvGnkfzN6H6p2x7hNlQ4VNOGB7gM21njkb9VmhrbOAOyM8N8emiuyRrpITq23vNPQeCDjGZH05cx7crh18eiJcBY6yGfLKSDMGtad+9c2B+KLR8bYZXEMnZlPLtWgj/cNk24Th1KAHwMjy8nNAPzQCuNONYqIZB353C7WdB+Zx5BZlhuJiW5lBu4kki41cbrTOMaPD3Oj+1lrJDcMds6w5Ejl5od/gNIWOENRG52QlrSWHUbaDVArDDb6xyW/wBJ/mqlXhz2glzh5DUfFQf4XXzH7qAtb+ZxyA+Njr8l3UcKYgGkufFfpmcfnZAVp6ls9G6Fwva7PLo4eSWpeFIGDvOefG4H6K9wy2SMyCYAOBtpsfVXquJspsECoYaeM9yMuPV2qFYu42PdynlYJ9jwJrbu5BJfFhsbBA++z5hbQxZt3ZnfF39EwkofgQtTQjpGz/pCulyAaF8vAV6g8fsfX6LPuFf2jumd4/5laCUkYJT5aiUdHu+Zug0KliBbbfmvcuU+6bLuid3Rrqrcrcw+qADVYbBO8GdgdYWaCPHkpangikePu88ThzaTb/bsucUhqe1Do2gsaLDWxJRLD4p7feEX6X0CBYqOH6ynN43duwdO68enNUqDiyaCpjLi9ga4Z4ybAg6G45rTXC413QDiTh6OqZZzQH27rm+8DyQaH2mZmZp95twR0IuCsQxvEZpJGmbKXgFhcGgE2PMhajwXSzw0bIqkgvZcAg3uy/dzHrZKnGPB0rhI+GxFzIBexB3I8UC/BHl1v5IxwO+9czXdr/0SjR1xIyuFnN0ITfwGwOroyOTH+P5UGrZPksBxrg3tpp5s+r5HuGmo1tv6LfJ9Wut0d8bLKXVBDXC2uot43QZnNTPheWPFunQhVvshv53WjT4Y2dhbIO9yPNvkUrYnSmFpaRcjQHrfZBW9nVJ2uIxj8ji7/aP52WxcYSFtOWf/ACEM9Nz/AH4oB7HuHxGXykXOUAk9XakD4Izx5N97HH+UFx/iNv0QD+DXZKhrW2Ae0t08NQiHtRZaCG+4k/7ShXDTg2rg8XW+RTH7T4wYIieUn/aUGbUkGbvO5+CHY5CLaEeSJyzuNmxtJPh+qs0WBBn3k13P3DdwECvhOCvIL390HYc/7K3ngXC/s9FFGdCQXkeLze3zSXwthDqqozOaRBEQ49HOGzfLqtBwzFmTdsWe5E4szdcoBdbwGyDMeN8PdWYg8F5EcQazTlb3tUd4ewiCBn3MVnbdo4AuPqdVewujzB8hAu9xcb+aIi1/JB6Bkbc3J89AlzGMaZ7pGXz0+aaXvBCH1VDFL+0aHeYQIcEz+1sWkh/um31TCMPba+UA21I0RWWlaOQsBp4KtJI229kAatgs2wJt4rNeI4SXtaNS5wHxK0fEJm2NtkjaOrIeY7QINGpmZWtb+VoHwFlISo8y8JQUgurqMFdgoPUktly1Ux/+z9AnZZm+q+/l/fd9UD9Q4jdGKSu1y+H6pRo36Ago3TmwGuqBqilbe3Xrzv0Vhu9jsl+Oe/8Ae3iFeFUdNdf7+BQEXmyr31UDqnp89/h+q5bNfZBV4gpJJozlme07ts8gXHLTkUsYfWTM+7mdJc6C7iR5JyDwd1QrKcOFnDTkgFw0kNxK+IyZbhzRpmtzupqb2lUlMcsdG9pGmmW/zN1Ypm5DY7O2K6r8DilN3RgnqgnpPbFTOJD4JmejXA/Armt4loZvdp5Q517OAy6nmblC38IxDVo9OirHDizQjVux+hQWGuPVFKXDaWdpE8wjceTsovbmCUPp2OtYjVUeKKfPTPI0LQSOosEGr4DTU8UeSBzS3mQ4OJPUlZ9xLUGWqlcAbB2Qfw6XS/wlgYLWvdcE2OhI+ie6ajYALD9UADAKJ/2qBxBADx8LFaHxPhIqYsnMODhrbZCWMIsWmxGoUdUZnamd48iB+iAb/hQh0DMp8d1DFQunfrcM2sOavNp3O9973AbZjcld1GPuphla2/QWQecW4qKGmbTw/tpQQLbtB0Lld4Wwt0GHNYbufJdz+Zu83KVKWB88xqaj33e622jRy0PqjwqpbAOlOUDRosLD0QE+2AFtlUfU2KqPqf7/AKquZkBE4gBsoJaq+t1SHooZ6po2Nz47DyQWqivNjdL1TiBzWB0svayUnc7/ABKGTyNAQVMVrjY9EvYdVXq4P/0Cmxio0OqD8NMdLWwgbNdnPk3+wg2W6+JXBK8JQVQuwowV0Cgkusx4vozBVOf+CXvA9DbUfJaaCl7jbC+2pyW+9H3h6IAWEV+g1TPTVQ5rMcOqyLJuw+ouN0DpDMNC06q9DLfXYpVppyP6Ii2rvzIQG3O+KhrJyyNzti0E9R5qrTTnrdAMYxl8gdTOBYXuLXOZd1ohu6w1BIQGeHcQfJCZJHXbmcWONh3BzNtLXzelkTdWsdHnD2lmpuHC2m+qTamu7SCGnYx5DpOycAMgLY7utc2IBaBfTa6vSsHbRU/du4moma0d3ugBrfK4b55UDFSVMbo3OL29mL964yix3v5qelxBoZmzh0V7Z77a2s7ok/Gohnipo75SXzPaNiW97IfPNt5KzxJisfZVDYrOMj6doaBcBxDff/LqAEDrDUML8gc0utctBBdbyXNZVQw27V7G3vlzEC9hcgA7oRHSfZ309hfK2WSQ+bRc/G6D1UhNLJVHvT1hLIr6lkOawyg7ANu4oGbDy10HayloDszg7QANzHLr+6AfVB+Iwz7O+RkjXRkEZgRl103vvfRSShvbiJ//AKejjY4tPul9u6SPANJ87IHjD2uo4o3EE1c7X22u10vabeDAAgNYJIBE250A35Wsj9DWsc1hDm5X6NN/eJ2seexWbU0xFNOxrj3n9my5Jy5srNL+JKN1VayOali2bCx8tv3GhrQPE5iEDXxRij6endI1ubkSCAW3IGYA7qphWJyNhY6aKQtuAZHFo951g7LoSNuQVDiqsd9kYQ27nSQ9y+vvXy3VifFZp7Mkp5I42nO6wa4yZdQxuugva90F9+OucJnxNZkhDy4vccxLL30As3Y81Vw6eScNnkytEjGOawahtxe5J3Oo6KtieKTHD6h8jGMDon5Mjje7rtDXAj3tepUFXVvp6aANaHBjWMfc2LQGWuDz1AGvVBHjGKSCsihY6xdleW2GrLvz5vAZW2tzK64vxbsoBldldI9kQI3GdwBcPIJdw/FbzipeH3lvE1uRxtFuyx2uTmO/4gpsZl7eenitYtEsuUkEgtFmZrbaoGKlaYpBHmc5j2ktznM4ObuM25FjfVEDYaoIawOfE4HRkbn+Hes39Cpm1eZod+bXXxQXJqj+/BDaqYDZVqqqI2QqWoJvcoJaqtOuqE1OIWBuuKuRL+I1O6DnFa0HZN3sywvLE6d3vSaN8Gj+aQcKojUzsiH4jr5cyttpIBGxrG6NaAAPJBOSuS5eFy4LkEIK7ChaV2CgmBXrtRYqMFe3QZTxXhRpqg2/Zyd5v6hS4bW2snfivChUQEW77e83zAWY0kpabHcGx80D9R1N+aKwSA7pNo6pGKeutzQNENhz0QyOheJZJs7RJJ3dRdoYPdHn4qBuJXtqvDWeKC+cP7re+Q9rzLnABu4ix0OlraL7/C+817JC2QBwc4jMXZrXvf8AdFlTirD1V+mqr80Fg4a0BhY4tex2cO3cXHfNfe6MQ4HG5jATc9q2d5yt77hewcOgNvgqcEt7I1h79PIoPMSwsSOJLy1r2GN4G5aTewduNVQbgIYwsMhdZnZxkgDswDcBo2OyNPk5KlJUcidtkAWfAGkvLpXls2XthpaQtvl8hbSw5BDJ8NDSzM4uMWjNBo0NIA+d7+AR6oqN0Exafu35hAu4bTB5eM5AEheALWDgbgnrz+KIUEIkqmlxzACTU/iLS0bbBo1sOuqX8CrPvJBf8RPxTVhUAa4vBJuLC+wF72HqSgPVlN23ZjMRkkbJtvlvp80bilv6oLTyX5opE6yCqcBa4gOe4xB/adkbZcwObU7kX1shPE9G6ZpjDsrXO7555AdQ3oTYBMrpdEDrXb+ZQCW07gWB7wWR2ygC1yBYF3l4KgMOa2R0peTJplcAO7qT63ub3VqqqLblDpa4cuaCaClc0PaHjJIbnQh1vyt5AK8ZwBa+23gEvvrvFQy1gP4kBmaUa6oPVS25qjJXeKqT1miDqsrDbdLtdUXurNdVaLzhzCjVVDWH3Bq/y6IHj2c4L2cZneO/J7t9w1OagiaGgAaBoAXd0HZK4JXBcuDIg5a5SAqALsFBMHL26iDl1mQdvcst4wouyqMw91+vqN/qtNe5JftAhJiDh+BwJ8iLIFenq7c1dhrL80vxvUv2myBlFbbmu24hdKxqiu46pA5U9V4onS1XRJtI9zjoLpiw5xaNf/CBupp9AjeHTbpMZV3KM0NXYWQNJluqFRbUqMVOiryTIKlZNZLuNVlmnyRXEZtEm4rMXvaz8xA+JQeVMXZGF22dgB/eGp+RCY8Lqrgaqjj1OHwm27LOb6ckKwas0CDRaWoCIMnSlT1wCujEgEDDJVW3QesqNSqb8Q8VRmrroOcRJd7o15oBLNbQ3uikk5QavBd5oKtRW25KjJX9FFUteNxdUXuPkguOrSoJKkqqSuHOQeyuutO4JwwQwAkd9/ed5cgkPhihEs4ze60gnx6D5LVYnaeCC6Hr7Oq4cvs6CZz1CSuS9Rl6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6" name="AutoShape 4" descr="data:image/jpeg;base64,/9j/4AAQSkZJRgABAQAAAQABAAD/2wCEAAkGBxQTEhQUExQVFRQUGBUVFxgVFBUUFRgYFRQXGBgVFBUYHCggGBwlHBUUITEhJSkrLi4uFx8zODMsNygtLisBCgoKBQUFDgUFDisZExkrKysrKysrKysrKysrKysrKysrKysrKysrKysrKysrKysrKysrKysrKysrKysrKysrK//AABEIALABHgMBIgACEQEDEQH/xAAcAAACAwEBAQEAAAAAAAAAAAAFBgMEBwIBAAj/xABCEAABAwIEAwUFBQYFAwUAAAABAAIDBBEFEiExBkFREyJhcYEHMpGhsRQjQlLBM3KC0eHwFSRikqKywvE0Q1Njc//EABQBAQAAAAAAAAAAAAAAAAAAAAD/xAAUEQEAAAAAAAAAAAAAAAAAAAAA/9oADAMBAAIRAxEAPwBoapQomKVqCRilao2qQIJGqRqiapGoJLr0LlfIOl8vlxNKGtLjoGi5KDpxA3KnipSRe4Wf1fE2Z5OwvorUPEX+o/FA5GNVq2qbGNdzsEKwfHRJKGdb/IX/AESjxPjuad5ae6O6PRBpFJWRO1tqpJZ2ctFk1FxERz2V4cUXuLoNNa1SBi+wSIvhjPMtBK8xSpELbk68kHQjVPGrtglLdwxxHwXVFjjLXNih2J8VRA5XAZDcHyOhQZtTcQWOp1VmbiDxSfxFAYamRnIG7T1adWkKi2qPVBqXD/ENpBrpfXyRHizGzHOGg6ZWuHkeay/Dqsg3BRPiOvMsEMv4mXhf6d5h+BPwQNrOJBbUqFvE1nDVZv8A4mQLL2CvNwg/ReB4kJ4w78Q0P80QKyngLHsjwHHuu0K1gDS42KDxfXX1l4Qg+X118uSg+JUbl0Vw5BC9QuUz1C5AIapGqFqlaglYpAomlShB21SBRBSNKCQFergFdBB0Ence4xlHYtOuhd+gTXVVLY2Oe73Wgk+ixLHMWMsr3n8RJ9OQQVayuKgGKnqqE0xKr5UDnwtibmmSa+jGlrf33ggfLMhGKTm+976rqud2EEcY0JOZ37xt9BYIQ6a6Dp9QV7BVkOBvzVdy4dCQ8X6Bw8jsfkg2rhzikiJoJ203Q3jPibM5uu10hU2IOYNDoqtbUPmexou57iGtA5kmwHxKBmZxG4NtdCsSxMv5oXOxzHOa4EOaSHA8iNCFBJIbIGvHYftFDBVgXdF/l5vLeNx+Fknuann2YTskklo5f2dUws8nDVrko4jTGGSSJ/vRucw+OVxF/XdBFBPZGOHpRMZaVxt9obZhPKVmsZ9T3f4kBYwk6K2ylLLPBOZpzA32I10QU5oy0lrgQ5pIIPIg2suWOsUy8TNbPEyvZYF57Koba2WZo0f5PHzSyQTsEBjDcRyEG+y3zgfFO3pmk+83Q33tyKwTBMPBcHSbDktW4axdkTm5dG6AjwQaKQoyuwbgEG4K4KDlfEr4rkoPCVw4r0rhxQcOULlI4qJyAO1SBQtUoQStUoKhapGlBKF0CuGrpB21SA2UbVUxmvEMRcTvoB4lAE4wxQfsmnT8XnyCyzHKcA3Yd+SM4xXkuJvcm5S7LPmOqAU1x5q/hoGbOdo7OPieX9+C4lbcryR+VoaN3G5+iCzUSGXdDZIy1EKddmEOI13t9UFbh+i+1VUNOdBI8Ncf9IF3fIFSY/UNfVzlnuB5Yz9yPuj6X9VpOBYDHBZ0bbPtbP8Ai7w1sehVDiDhaN7HOY0Me0EgtFgbfm6oM/OybPZNhH2jEoiRdsP3x82+7/ysk4SaG6beBcZmp2yGJoDnkXcddBs0DzQMHtl4d7CrFQxto6jU9BIN7+eh+KzmQDmnLi/jOeeF0E7QW6EEDUEa3QbhKjZJOO0Gbu3aDtccyEA3CnSxSRysY8gOuHAHkUb43Y2SpM7dp2tkPg8izh8QnltOByACT+NJGiRjRvlJQLcbLLqR2ijcSvgUEmH1eQTwv/Zzs+EjO8x31H8SrRAc1zVtuPJRwSXHkgKMqAEVwzENRr5pZLlPTB5tlBKD9CcH4oJYQ2/eZp6ckbKy72dSyxyNLxla7um/jtotRJQcOXN189y8gcCdTog5JUbiucbr2RMzaKOGYOa1w2cAR6oOnFROK7JUTigDtUrSoQVI1yCZpUOIVXZRPfb3QT8F20qnj5/y0v7hQFeFq1k8YcRr4q7VwgHRL3CxyxtHgjVRUDmg9aUlceyPe9rGahguR4n+ibY6kZc19G3v6JIirS+Zzz+Ik+nRAgVrXgnM13wKo38Vq1fFG9uoHwShiuBMJ7ul/VArmSxVQTXdqrdfR9mQOuyI0eFtIuQgGtkPVX8IkjM0YlNo82p+l/VQ1tARt/VEeC+FzVTgPB7Fmr9d77NCDTaWZpaSwgg22NwocTqWsjddwBINrnw5BGsMwaKFgZEwNYNbDxVfGeE6eo7z2kPAsHNJB+GxQYrWQjLyudPimDD5WsYBpoEJ4mw91NVGF17NOZp6ttofO6idKgu41KHAqhw/iYhe15O2h8juoKhznWaLuc7utHUlalw1wNDBEwyRtfKRdxcL6nkPBBZNS3szKTZgbmJ8LLJ8bxMzSmS5tezfBvILem0TSwsLRlIta2lulkg8b+z9ojMlK3KW6uYNiOeUcigQQ+4FlJHE52wXuEMGWx1I0RqFwagGPwt5bc6ITS03fLLpxz6a7IBW2bM13jZASoMEzbpxwfDY49QBe396oFh9SAN91fGIgbFAaranUW5EJ9oKrtImP/MNfPY/MLKG1eYp44LrMzHx393Uev8A4QGcUqcjbc3aBUG1mVB+M8X7KVjerbjzJP8AJV6bFg5utj1QWeKX9rC5o5g2R3CxaCIdGNHySfXVHRMXDVf2sA6tu0+mxQFXFRkr1xXBKAQCugVGCugUEzShPFNQWxNaP/cdY+Q1KJgpRxut7Se19Gd0efMoDWG1OVoU1dVlwNveCEMqrWXM+J9066oLRrnNopC4957yweRtf5ApahnsvcRxLMxrDp3nP+QA+hQh1ZqGg6kgC/U7IGEVvXZGsAwNtU0vLrNacthuSs8xid8Mjo5AWObuD47HyRzhLiuqbG2ClpnzHtQ6R7WPcMpIuNBppzQPeKez2llbtlcNnAnun9fJIGJ4Y+jk7KQg3GZrhsRc8lpHH2I1cEEf2WCSR73DO5rC/I0akWA57eqzTj3iMVUsZEUkRjYWuEgs65N9vRBUfHnsBqXaADe52ThPUDC6RjbAzym+vXmfIDRUvZhgpke6qkFo4tGF2gLuZ8gB80BxevOI4hZtyzOIowOmbvOHzKDZYG3a13UA/EIJxlxD9hijkIvmka0jnl/ER6Jvjo7ADoAPgLLM/bbROEdM/wDAHuBHiWnVBD7SsObUU0dbB3sgBNtbxu3+B+hWYNquq072QY22SGWjkscpcWX5sduPQpbxjhn/ADjqZjbku7v7rtQfIfogu+y3Bu3ndUPHch0Z0Lzv8B9Vp1JWslklY3UwuDXeZaDb5oXKyDCcPNvwA7nV8rv6oH7GXvkjqpXm7pJgSfHICfqg0CJiqVNYztxTu95zC8DqAbH6opDGsy9qtc+mr6SePdrHHzAc27T5hArcX4X9irXNH7OXvs/Uel1QFSFqfEODsxigZNAR2rbvj8Hfijd8x8Fi2aQPcwsdnaS1wym4I0sR1QFX1Zsg+JzXHjdEKXC6mXRkTh4uGUfNPXs54A7SqzVOV7YxmLALi/K/VAjU0koja9zHtY++VzmkNcRvYqWKuO6/UstBG5nZ5G5ALAZRYctAsgxDgrD8zgS5hzO1a7nfogS6WtBTxwbPllb3tH3b8tFQZwVRt17WR482j9F4ylZA4OjLrNINiehQEfaE1vbRF35SP+SC09U1uyL+0WzooZdSNRcbd4Aj9UgNxQD0QNs1QDzV/hPEAyVzD7sm3mEktxgFW4sRAIPqg10uXJKH4HXdtAyTqLeo0V0uQCbroFRLq6DqSUNBJ/CCfgs7oajtHk3GpcfiSn+cXa4dWuHrZZvw7F3iOhcPgSEBuqwmZ37NzT0138LIRW0U8Yu+7bdWm3xTjHTOaAR9PkizQXNDXWI2sUGe4a8PN3tDvNNWG11PE9jpImZQb2yi/hZCMQoGU87gTZru80X68lbFbFYBjW+u6BtruNKK9zC6V22sbL+Vyi3CnFDKmQwsp+xaG5r3bc/wgLPW0Tn7Akpx9mODuZJLLINgGD11KB1xB/ZxvkcO6xpJtqbAXSNJxlQSj72IOA/MxjvqVos8Yc1zTs4EH10X5/kwBkM0kMjbGNxAPVv4T6iyAlx3xqJoDS0EZb2mhdYNAbzDWjr1UHsT4XeZ3zzRljYRZgI3e7n6D6r3BMPYx5fYaaBaPwzjcTrU7QWvsXX5O11QH3tST7XKDtMNmI3itKP4Tr8rp5eN0Bx2up3xywOliDnMc0tL2325goPzhwxiT4J4ZGg3Dhp1BNiPmv0E+kjDxUOaO0DMubo3fVYnHSNsDpdp0t/pO/yRfHeNJJ6c057pOjntOrm21FuV0An2l8V/a5uzYfuYSbW/E7m/y5Ba17M8FNNQRBw78n3rvN+tvQWCwfCcOMk7I9w5zGD+IgL9QAtiiudGxt18mjX6IJGNWa+2XCnTS0mTo9p6W0KceDeI21sbn5SwtcW5Tva/dd5EKn7R4rMgf/qc34tJ/RAsezxhw9xu8uiefvGnkfzN6H6p2x7hNlQ4VNOGB7gM21njkb9VmhrbOAOyM8N8emiuyRrpITq23vNPQeCDjGZH05cx7crh18eiJcBY6yGfLKSDMGtad+9c2B+KLR8bYZXEMnZlPLtWgj/cNk24Th1KAHwMjy8nNAPzQCuNONYqIZB353C7WdB+Zx5BZlhuJiW5lBu4kki41cbrTOMaPD3Oj+1lrJDcMds6w5Ejl5od/gNIWOENRG52QlrSWHUbaDVArDDb6xyW/wBJ/mqlXhz2glzh5DUfFQf4XXzH7qAtb+ZxyA+Njr8l3UcKYgGkufFfpmcfnZAVp6ls9G6Fwva7PLo4eSWpeFIGDvOefG4H6K9wy2SMyCYAOBtpsfVXquJspsECoYaeM9yMuPV2qFYu42PdynlYJ9jwJrbu5BJfFhsbBA++z5hbQxZt3ZnfF39EwkofgQtTQjpGz/pCulyAaF8vAV6g8fsfX6LPuFf2jumd4/5laCUkYJT5aiUdHu+Zug0KliBbbfmvcuU+6bLuid3Rrqrcrcw+qADVYbBO8GdgdYWaCPHkpangikePu88ThzaTb/bsucUhqe1Do2gsaLDWxJRLD4p7feEX6X0CBYqOH6ynN43duwdO68enNUqDiyaCpjLi9ga4Z4ybAg6G45rTXC413QDiTh6OqZZzQH27rm+8DyQaH2mZmZp95twR0IuCsQxvEZpJGmbKXgFhcGgE2PMhajwXSzw0bIqkgvZcAg3uy/dzHrZKnGPB0rhI+GxFzIBexB3I8UC/BHl1v5IxwO+9czXdr/0SjR1xIyuFnN0ITfwGwOroyOTH+P5UGrZPksBxrg3tpp5s+r5HuGmo1tv6LfJ9Wut0d8bLKXVBDXC2uot43QZnNTPheWPFunQhVvshv53WjT4Y2dhbIO9yPNvkUrYnSmFpaRcjQHrfZBW9nVJ2uIxj8ji7/aP52WxcYSFtOWf/ACEM9Nz/AH4oB7HuHxGXykXOUAk9XakD4Izx5N97HH+UFx/iNv0QD+DXZKhrW2Ae0t08NQiHtRZaCG+4k/7ShXDTg2rg8XW+RTH7T4wYIieUn/aUGbUkGbvO5+CHY5CLaEeSJyzuNmxtJPh+qs0WBBn3k13P3DdwECvhOCvIL390HYc/7K3ngXC/s9FFGdCQXkeLze3zSXwthDqqozOaRBEQ49HOGzfLqtBwzFmTdsWe5E4szdcoBdbwGyDMeN8PdWYg8F5EcQazTlb3tUd4ewiCBn3MVnbdo4AuPqdVewujzB8hAu9xcb+aIi1/JB6Bkbc3J89AlzGMaZ7pGXz0+aaXvBCH1VDFL+0aHeYQIcEz+1sWkh/um31TCMPba+UA21I0RWWlaOQsBp4KtJI229kAatgs2wJt4rNeI4SXtaNS5wHxK0fEJm2NtkjaOrIeY7QINGpmZWtb+VoHwFlISo8y8JQUgurqMFdgoPUktly1Ux/+z9AnZZm+q+/l/fd9UD9Q4jdGKSu1y+H6pRo36Ago3TmwGuqBqilbe3Xrzv0Vhu9jsl+Oe/8Ae3iFeFUdNdf7+BQEXmyr31UDqnp89/h+q5bNfZBV4gpJJozlme07ts8gXHLTkUsYfWTM+7mdJc6C7iR5JyDwd1QrKcOFnDTkgFw0kNxK+IyZbhzRpmtzupqb2lUlMcsdG9pGmmW/zN1Ypm5DY7O2K6r8DilN3RgnqgnpPbFTOJD4JmejXA/Armt4loZvdp5Q517OAy6nmblC38IxDVo9OirHDizQjVux+hQWGuPVFKXDaWdpE8wjceTsovbmCUPp2OtYjVUeKKfPTPI0LQSOosEGr4DTU8UeSBzS3mQ4OJPUlZ9xLUGWqlcAbB2Qfw6XS/wlgYLWvdcE2OhI+ie6ajYALD9UADAKJ/2qBxBADx8LFaHxPhIqYsnMODhrbZCWMIsWmxGoUdUZnamd48iB+iAb/hQh0DMp8d1DFQunfrcM2sOavNp3O9973AbZjcld1GPuphla2/QWQecW4qKGmbTw/tpQQLbtB0Lld4Wwt0GHNYbufJdz+Zu83KVKWB88xqaj33e622jRy0PqjwqpbAOlOUDRosLD0QE+2AFtlUfU2KqPqf7/AKquZkBE4gBsoJaq+t1SHooZ6po2Nz47DyQWqivNjdL1TiBzWB0svayUnc7/ABKGTyNAQVMVrjY9EvYdVXq4P/0Cmxio0OqD8NMdLWwgbNdnPk3+wg2W6+JXBK8JQVQuwowV0Cgkusx4vozBVOf+CXvA9DbUfJaaCl7jbC+2pyW+9H3h6IAWEV+g1TPTVQ5rMcOqyLJuw+ouN0DpDMNC06q9DLfXYpVppyP6Ii2rvzIQG3O+KhrJyyNzti0E9R5qrTTnrdAMYxl8gdTOBYXuLXOZd1ohu6w1BIQGeHcQfJCZJHXbmcWONh3BzNtLXzelkTdWsdHnD2lmpuHC2m+qTamu7SCGnYx5DpOycAMgLY7utc2IBaBfTa6vSsHbRU/du4moma0d3ugBrfK4b55UDFSVMbo3OL29mL964yix3v5qelxBoZmzh0V7Z77a2s7ok/Gohnipo75SXzPaNiW97IfPNt5KzxJisfZVDYrOMj6doaBcBxDff/LqAEDrDUML8gc0utctBBdbyXNZVQw27V7G3vlzEC9hcgA7oRHSfZ309hfK2WSQ+bRc/G6D1UhNLJVHvT1hLIr6lkOawyg7ANu4oGbDy10HayloDszg7QANzHLr+6AfVB+Iwz7O+RkjXRkEZgRl103vvfRSShvbiJ//AKejjY4tPul9u6SPANJ87IHjD2uo4o3EE1c7X22u10vabeDAAgNYJIBE250A35Wsj9DWsc1hDm5X6NN/eJ2seexWbU0xFNOxrj3n9my5Jy5srNL+JKN1VayOali2bCx8tv3GhrQPE5iEDXxRij6endI1ubkSCAW3IGYA7qphWJyNhY6aKQtuAZHFo951g7LoSNuQVDiqsd9kYQ27nSQ9y+vvXy3VifFZp7Mkp5I42nO6wa4yZdQxuugva90F9+OucJnxNZkhDy4vccxLL30As3Y81Vw6eScNnkytEjGOawahtxe5J3Oo6KtieKTHD6h8jGMDon5Mjje7rtDXAj3tepUFXVvp6aANaHBjWMfc2LQGWuDz1AGvVBHjGKSCsihY6xdleW2GrLvz5vAZW2tzK64vxbsoBldldI9kQI3GdwBcPIJdw/FbzipeH3lvE1uRxtFuyx2uTmO/4gpsZl7eenitYtEsuUkEgtFmZrbaoGKlaYpBHmc5j2ktznM4ObuM25FjfVEDYaoIawOfE4HRkbn+Hes39Cpm1eZod+bXXxQXJqj+/BDaqYDZVqqqI2QqWoJvcoJaqtOuqE1OIWBuuKuRL+I1O6DnFa0HZN3sywvLE6d3vSaN8Gj+aQcKojUzsiH4jr5cyttpIBGxrG6NaAAPJBOSuS5eFy4LkEIK7ChaV2CgmBXrtRYqMFe3QZTxXhRpqg2/Zyd5v6hS4bW2snfivChUQEW77e83zAWY0kpabHcGx80D9R1N+aKwSA7pNo6pGKeutzQNENhz0QyOheJZJs7RJJ3dRdoYPdHn4qBuJXtqvDWeKC+cP7re+Q9rzLnABu4ix0OlraL7/C+817JC2QBwc4jMXZrXvf8AdFlTirD1V+mqr80Fg4a0BhY4tex2cO3cXHfNfe6MQ4HG5jATc9q2d5yt77hewcOgNvgqcEt7I1h79PIoPMSwsSOJLy1r2GN4G5aTewduNVQbgIYwsMhdZnZxkgDswDcBo2OyNPk5KlJUcidtkAWfAGkvLpXls2XthpaQtvl8hbSw5BDJ8NDSzM4uMWjNBo0NIA+d7+AR6oqN0Exafu35hAu4bTB5eM5AEheALWDgbgnrz+KIUEIkqmlxzACTU/iLS0bbBo1sOuqX8CrPvJBf8RPxTVhUAa4vBJuLC+wF72HqSgPVlN23ZjMRkkbJtvlvp80bilv6oLTyX5opE6yCqcBa4gOe4xB/adkbZcwObU7kX1shPE9G6ZpjDsrXO7555AdQ3oTYBMrpdEDrXb+ZQCW07gWB7wWR2ygC1yBYF3l4KgMOa2R0peTJplcAO7qT63ub3VqqqLblDpa4cuaCaClc0PaHjJIbnQh1vyt5AK8ZwBa+23gEvvrvFQy1gP4kBmaUa6oPVS25qjJXeKqT1miDqsrDbdLtdUXurNdVaLzhzCjVVDWH3Bq/y6IHj2c4L2cZneO/J7t9w1OagiaGgAaBoAXd0HZK4JXBcuDIg5a5SAqALsFBMHL26iDl1mQdvcst4wouyqMw91+vqN/qtNe5JftAhJiDh+BwJ8iLIFenq7c1dhrL80vxvUv2myBlFbbmu24hdKxqiu46pA5U9V4onS1XRJtI9zjoLpiw5xaNf/CBupp9AjeHTbpMZV3KM0NXYWQNJluqFRbUqMVOiryTIKlZNZLuNVlmnyRXEZtEm4rMXvaz8xA+JQeVMXZGF22dgB/eGp+RCY8Lqrgaqjj1OHwm27LOb6ckKwas0CDRaWoCIMnSlT1wCujEgEDDJVW3QesqNSqb8Q8VRmrroOcRJd7o15oBLNbQ3uikk5QavBd5oKtRW25KjJX9FFUteNxdUXuPkguOrSoJKkqqSuHOQeyuutO4JwwQwAkd9/ed5cgkPhihEs4ze60gnx6D5LVYnaeCC6Hr7Oq4cvs6CZz1CSuS9Rl6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8" name="AutoShape 6" descr="data:image/jpeg;base64,/9j/4AAQSkZJRgABAQAAAQABAAD/2wCEAAkGBxQTEhQUExQVFRQUGBUVFxgVFBUUFRgYFRQXGBgVFBUYHCggGBwlHBUUITEhJSkrLi4uFx8zODMsNygtLisBCgoKBQUFDgUFDisZExkrKysrKysrKysrKysrKysrKysrKysrKysrKysrKysrKysrKysrKysrKysrKysrKysrK//AABEIALABHgMBIgACEQEDEQH/xAAcAAACAwEBAQEAAAAAAAAAAAAFBgMEBwIBAAj/xABCEAABAwIEAwUFBQYFAwUAAAABAAIDBBEFEiExBkFREyJhcYEHMpGhsRQjQlLBM3KC0eHwFSRikqKywvE0Q1Njc//EABQBAQAAAAAAAAAAAAAAAAAAAAD/xAAUEQEAAAAAAAAAAAAAAAAAAAAA/9oADAMBAAIRAxEAPwBoapQomKVqCRilao2qQIJGqRqiapGoJLr0LlfIOl8vlxNKGtLjoGi5KDpxA3KnipSRe4Wf1fE2Z5OwvorUPEX+o/FA5GNVq2qbGNdzsEKwfHRJKGdb/IX/AESjxPjuad5ae6O6PRBpFJWRO1tqpJZ2ctFk1FxERz2V4cUXuLoNNa1SBi+wSIvhjPMtBK8xSpELbk68kHQjVPGrtglLdwxxHwXVFjjLXNih2J8VRA5XAZDcHyOhQZtTcQWOp1VmbiDxSfxFAYamRnIG7T1adWkKi2qPVBqXD/ENpBrpfXyRHizGzHOGg6ZWuHkeay/Dqsg3BRPiOvMsEMv4mXhf6d5h+BPwQNrOJBbUqFvE1nDVZv8A4mQLL2CvNwg/ReB4kJ4w78Q0P80QKyngLHsjwHHuu0K1gDS42KDxfXX1l4Qg+X118uSg+JUbl0Vw5BC9QuUz1C5AIapGqFqlaglYpAomlShB21SBRBSNKCQFergFdBB0Ence4xlHYtOuhd+gTXVVLY2Oe73Wgk+ixLHMWMsr3n8RJ9OQQVayuKgGKnqqE0xKr5UDnwtibmmSa+jGlrf33ggfLMhGKTm+976rqud2EEcY0JOZ37xt9BYIQ6a6Dp9QV7BVkOBvzVdy4dCQ8X6Bw8jsfkg2rhzikiJoJ203Q3jPibM5uu10hU2IOYNDoqtbUPmexou57iGtA5kmwHxKBmZxG4NtdCsSxMv5oXOxzHOa4EOaSHA8iNCFBJIbIGvHYftFDBVgXdF/l5vLeNx+Fknuann2YTskklo5f2dUws8nDVrko4jTGGSSJ/vRucw+OVxF/XdBFBPZGOHpRMZaVxt9obZhPKVmsZ9T3f4kBYwk6K2ylLLPBOZpzA32I10QU5oy0lrgQ5pIIPIg2suWOsUy8TNbPEyvZYF57Koba2WZo0f5PHzSyQTsEBjDcRyEG+y3zgfFO3pmk+83Q33tyKwTBMPBcHSbDktW4axdkTm5dG6AjwQaKQoyuwbgEG4K4KDlfEr4rkoPCVw4r0rhxQcOULlI4qJyAO1SBQtUoQStUoKhapGlBKF0CuGrpB21SA2UbVUxmvEMRcTvoB4lAE4wxQfsmnT8XnyCyzHKcA3Yd+SM4xXkuJvcm5S7LPmOqAU1x5q/hoGbOdo7OPieX9+C4lbcryR+VoaN3G5+iCzUSGXdDZIy1EKddmEOI13t9UFbh+i+1VUNOdBI8Ncf9IF3fIFSY/UNfVzlnuB5Yz9yPuj6X9VpOBYDHBZ0bbPtbP8Ai7w1sehVDiDhaN7HOY0Me0EgtFgbfm6oM/OybPZNhH2jEoiRdsP3x82+7/ysk4SaG6beBcZmp2yGJoDnkXcddBs0DzQMHtl4d7CrFQxto6jU9BIN7+eh+KzmQDmnLi/jOeeF0E7QW6EEDUEa3QbhKjZJOO0Gbu3aDtccyEA3CnSxSRysY8gOuHAHkUb43Y2SpM7dp2tkPg8izh8QnltOByACT+NJGiRjRvlJQLcbLLqR2ijcSvgUEmH1eQTwv/Zzs+EjO8x31H8SrRAc1zVtuPJRwSXHkgKMqAEVwzENRr5pZLlPTB5tlBKD9CcH4oJYQ2/eZp6ckbKy72dSyxyNLxla7um/jtotRJQcOXN189y8gcCdTog5JUbiucbr2RMzaKOGYOa1w2cAR6oOnFROK7JUTigDtUrSoQVI1yCZpUOIVXZRPfb3QT8F20qnj5/y0v7hQFeFq1k8YcRr4q7VwgHRL3CxyxtHgjVRUDmg9aUlceyPe9rGahguR4n+ibY6kZc19G3v6JIirS+Zzz+Ik+nRAgVrXgnM13wKo38Vq1fFG9uoHwShiuBMJ7ul/VArmSxVQTXdqrdfR9mQOuyI0eFtIuQgGtkPVX8IkjM0YlNo82p+l/VQ1tARt/VEeC+FzVTgPB7Fmr9d77NCDTaWZpaSwgg22NwocTqWsjddwBINrnw5BGsMwaKFgZEwNYNbDxVfGeE6eo7z2kPAsHNJB+GxQYrWQjLyudPimDD5WsYBpoEJ4mw91NVGF17NOZp6ttofO6idKgu41KHAqhw/iYhe15O2h8juoKhznWaLuc7utHUlalw1wNDBEwyRtfKRdxcL6nkPBBZNS3szKTZgbmJ8LLJ8bxMzSmS5tezfBvILem0TSwsLRlIta2lulkg8b+z9ojMlK3KW6uYNiOeUcigQQ+4FlJHE52wXuEMGWx1I0RqFwagGPwt5bc6ITS03fLLpxz6a7IBW2bM13jZASoMEzbpxwfDY49QBe396oFh9SAN91fGIgbFAaranUW5EJ9oKrtImP/MNfPY/MLKG1eYp44LrMzHx393Uev8A4QGcUqcjbc3aBUG1mVB+M8X7KVjerbjzJP8AJV6bFg5utj1QWeKX9rC5o5g2R3CxaCIdGNHySfXVHRMXDVf2sA6tu0+mxQFXFRkr1xXBKAQCugVGCugUEzShPFNQWxNaP/cdY+Q1KJgpRxut7Se19Gd0efMoDWG1OVoU1dVlwNveCEMqrWXM+J9066oLRrnNopC4957yweRtf5ApahnsvcRxLMxrDp3nP+QA+hQh1ZqGg6kgC/U7IGEVvXZGsAwNtU0vLrNacthuSs8xid8Mjo5AWObuD47HyRzhLiuqbG2ClpnzHtQ6R7WPcMpIuNBppzQPeKez2llbtlcNnAnun9fJIGJ4Y+jk7KQg3GZrhsRc8lpHH2I1cEEf2WCSR73DO5rC/I0akWA57eqzTj3iMVUsZEUkRjYWuEgs65N9vRBUfHnsBqXaADe52ThPUDC6RjbAzym+vXmfIDRUvZhgpke6qkFo4tGF2gLuZ8gB80BxevOI4hZtyzOIowOmbvOHzKDZYG3a13UA/EIJxlxD9hijkIvmka0jnl/ER6Jvjo7ADoAPgLLM/bbROEdM/wDAHuBHiWnVBD7SsObUU0dbB3sgBNtbxu3+B+hWYNquq072QY22SGWjkscpcWX5sduPQpbxjhn/ADjqZjbku7v7rtQfIfogu+y3Bu3ndUPHch0Z0Lzv8B9Vp1JWslklY3UwuDXeZaDb5oXKyDCcPNvwA7nV8rv6oH7GXvkjqpXm7pJgSfHICfqg0CJiqVNYztxTu95zC8DqAbH6opDGsy9qtc+mr6SePdrHHzAc27T5hArcX4X9irXNH7OXvs/Uel1QFSFqfEODsxigZNAR2rbvj8Hfijd8x8Fi2aQPcwsdnaS1wym4I0sR1QFX1Zsg+JzXHjdEKXC6mXRkTh4uGUfNPXs54A7SqzVOV7YxmLALi/K/VAjU0koja9zHtY++VzmkNcRvYqWKuO6/UstBG5nZ5G5ALAZRYctAsgxDgrD8zgS5hzO1a7nfogS6WtBTxwbPllb3tH3b8tFQZwVRt17WR482j9F4ylZA4OjLrNINiehQEfaE1vbRF35SP+SC09U1uyL+0WzooZdSNRcbd4Aj9UgNxQD0QNs1QDzV/hPEAyVzD7sm3mEktxgFW4sRAIPqg10uXJKH4HXdtAyTqLeo0V0uQCbroFRLq6DqSUNBJ/CCfgs7oajtHk3GpcfiSn+cXa4dWuHrZZvw7F3iOhcPgSEBuqwmZ37NzT0138LIRW0U8Yu+7bdWm3xTjHTOaAR9PkizQXNDXWI2sUGe4a8PN3tDvNNWG11PE9jpImZQb2yi/hZCMQoGU87gTZru80X68lbFbFYBjW+u6BtruNKK9zC6V22sbL+Vyi3CnFDKmQwsp+xaG5r3bc/wgLPW0Tn7Akpx9mODuZJLLINgGD11KB1xB/ZxvkcO6xpJtqbAXSNJxlQSj72IOA/MxjvqVos8Yc1zTs4EH10X5/kwBkM0kMjbGNxAPVv4T6iyAlx3xqJoDS0EZb2mhdYNAbzDWjr1UHsT4XeZ3zzRljYRZgI3e7n6D6r3BMPYx5fYaaBaPwzjcTrU7QWvsXX5O11QH3tST7XKDtMNmI3itKP4Tr8rp5eN0Bx2up3xywOliDnMc0tL2325goPzhwxiT4J4ZGg3Dhp1BNiPmv0E+kjDxUOaO0DMubo3fVYnHSNsDpdp0t/pO/yRfHeNJJ6c057pOjntOrm21FuV0An2l8V/a5uzYfuYSbW/E7m/y5Ba17M8FNNQRBw78n3rvN+tvQWCwfCcOMk7I9w5zGD+IgL9QAtiiudGxt18mjX6IJGNWa+2XCnTS0mTo9p6W0KceDeI21sbn5SwtcW5Tva/dd5EKn7R4rMgf/qc34tJ/RAsezxhw9xu8uiefvGnkfzN6H6p2x7hNlQ4VNOGB7gM21njkb9VmhrbOAOyM8N8emiuyRrpITq23vNPQeCDjGZH05cx7crh18eiJcBY6yGfLKSDMGtad+9c2B+KLR8bYZXEMnZlPLtWgj/cNk24Th1KAHwMjy8nNAPzQCuNONYqIZB353C7WdB+Zx5BZlhuJiW5lBu4kki41cbrTOMaPD3Oj+1lrJDcMds6w5Ejl5od/gNIWOENRG52QlrSWHUbaDVArDDb6xyW/wBJ/mqlXhz2glzh5DUfFQf4XXzH7qAtb+ZxyA+Njr8l3UcKYgGkufFfpmcfnZAVp6ls9G6Fwva7PLo4eSWpeFIGDvOefG4H6K9wy2SMyCYAOBtpsfVXquJspsECoYaeM9yMuPV2qFYu42PdynlYJ9jwJrbu5BJfFhsbBA++z5hbQxZt3ZnfF39EwkofgQtTQjpGz/pCulyAaF8vAV6g8fsfX6LPuFf2jumd4/5laCUkYJT5aiUdHu+Zug0KliBbbfmvcuU+6bLuid3Rrqrcrcw+qADVYbBO8GdgdYWaCPHkpangikePu88ThzaTb/bsucUhqe1Do2gsaLDWxJRLD4p7feEX6X0CBYqOH6ynN43duwdO68enNUqDiyaCpjLi9ga4Z4ybAg6G45rTXC413QDiTh6OqZZzQH27rm+8DyQaH2mZmZp95twR0IuCsQxvEZpJGmbKXgFhcGgE2PMhajwXSzw0bIqkgvZcAg3uy/dzHrZKnGPB0rhI+GxFzIBexB3I8UC/BHl1v5IxwO+9czXdr/0SjR1xIyuFnN0ITfwGwOroyOTH+P5UGrZPksBxrg3tpp5s+r5HuGmo1tv6LfJ9Wut0d8bLKXVBDXC2uot43QZnNTPheWPFunQhVvshv53WjT4Y2dhbIO9yPNvkUrYnSmFpaRcjQHrfZBW9nVJ2uIxj8ji7/aP52WxcYSFtOWf/ACEM9Nz/AH4oB7HuHxGXykXOUAk9XakD4Izx5N97HH+UFx/iNv0QD+DXZKhrW2Ae0t08NQiHtRZaCG+4k/7ShXDTg2rg8XW+RTH7T4wYIieUn/aUGbUkGbvO5+CHY5CLaEeSJyzuNmxtJPh+qs0WBBn3k13P3DdwECvhOCvIL390HYc/7K3ngXC/s9FFGdCQXkeLze3zSXwthDqqozOaRBEQ49HOGzfLqtBwzFmTdsWe5E4szdcoBdbwGyDMeN8PdWYg8F5EcQazTlb3tUd4ewiCBn3MVnbdo4AuPqdVewujzB8hAu9xcb+aIi1/JB6Bkbc3J89AlzGMaZ7pGXz0+aaXvBCH1VDFL+0aHeYQIcEz+1sWkh/um31TCMPba+UA21I0RWWlaOQsBp4KtJI229kAatgs2wJt4rNeI4SXtaNS5wHxK0fEJm2NtkjaOrIeY7QINGpmZWtb+VoHwFlISo8y8JQUgurqMFdgoPUktly1Ux/+z9AnZZm+q+/l/fd9UD9Q4jdGKSu1y+H6pRo36Ago3TmwGuqBqilbe3Xrzv0Vhu9jsl+Oe/8Ae3iFeFUdNdf7+BQEXmyr31UDqnp89/h+q5bNfZBV4gpJJozlme07ts8gXHLTkUsYfWTM+7mdJc6C7iR5JyDwd1QrKcOFnDTkgFw0kNxK+IyZbhzRpmtzupqb2lUlMcsdG9pGmmW/zN1Ypm5DY7O2K6r8DilN3RgnqgnpPbFTOJD4JmejXA/Armt4loZvdp5Q517OAy6nmblC38IxDVo9OirHDizQjVux+hQWGuPVFKXDaWdpE8wjceTsovbmCUPp2OtYjVUeKKfPTPI0LQSOosEGr4DTU8UeSBzS3mQ4OJPUlZ9xLUGWqlcAbB2Qfw6XS/wlgYLWvdcE2OhI+ie6ajYALD9UADAKJ/2qBxBADx8LFaHxPhIqYsnMODhrbZCWMIsWmxGoUdUZnamd48iB+iAb/hQh0DMp8d1DFQunfrcM2sOavNp3O9973AbZjcld1GPuphla2/QWQecW4qKGmbTw/tpQQLbtB0Lld4Wwt0GHNYbufJdz+Zu83KVKWB88xqaj33e622jRy0PqjwqpbAOlOUDRosLD0QE+2AFtlUfU2KqPqf7/AKquZkBE4gBsoJaq+t1SHooZ6po2Nz47DyQWqivNjdL1TiBzWB0svayUnc7/ABKGTyNAQVMVrjY9EvYdVXq4P/0Cmxio0OqD8NMdLWwgbNdnPk3+wg2W6+JXBK8JQVQuwowV0Cgkusx4vozBVOf+CXvA9DbUfJaaCl7jbC+2pyW+9H3h6IAWEV+g1TPTVQ5rMcOqyLJuw+ouN0DpDMNC06q9DLfXYpVppyP6Ii2rvzIQG3O+KhrJyyNzti0E9R5qrTTnrdAMYxl8gdTOBYXuLXOZd1ohu6w1BIQGeHcQfJCZJHXbmcWONh3BzNtLXzelkTdWsdHnD2lmpuHC2m+qTamu7SCGnYx5DpOycAMgLY7utc2IBaBfTa6vSsHbRU/du4moma0d3ugBrfK4b55UDFSVMbo3OL29mL964yix3v5qelxBoZmzh0V7Z77a2s7ok/Gohnipo75SXzPaNiW97IfPNt5KzxJisfZVDYrOMj6doaBcBxDff/LqAEDrDUML8gc0utctBBdbyXNZVQw27V7G3vlzEC9hcgA7oRHSfZ309hfK2WSQ+bRc/G6D1UhNLJVHvT1hLIr6lkOawyg7ANu4oGbDy10HayloDszg7QANzHLr+6AfVB+Iwz7O+RkjXRkEZgRl103vvfRSShvbiJ//AKejjY4tPul9u6SPANJ87IHjD2uo4o3EE1c7X22u10vabeDAAgNYJIBE250A35Wsj9DWsc1hDm5X6NN/eJ2seexWbU0xFNOxrj3n9my5Jy5srNL+JKN1VayOali2bCx8tv3GhrQPE5iEDXxRij6endI1ubkSCAW3IGYA7qphWJyNhY6aKQtuAZHFo951g7LoSNuQVDiqsd9kYQ27nSQ9y+vvXy3VifFZp7Mkp5I42nO6wa4yZdQxuugva90F9+OucJnxNZkhDy4vccxLL30As3Y81Vw6eScNnkytEjGOawahtxe5J3Oo6KtieKTHD6h8jGMDon5Mjje7rtDXAj3tepUFXVvp6aANaHBjWMfc2LQGWuDz1AGvVBHjGKSCsihY6xdleW2GrLvz5vAZW2tzK64vxbsoBldldI9kQI3GdwBcPIJdw/FbzipeH3lvE1uRxtFuyx2uTmO/4gpsZl7eenitYtEsuUkEgtFmZrbaoGKlaYpBHmc5j2ktznM4ObuM25FjfVEDYaoIawOfE4HRkbn+Hes39Cpm1eZod+bXXxQXJqj+/BDaqYDZVqqqI2QqWoJvcoJaqtOuqE1OIWBuuKuRL+I1O6DnFa0HZN3sywvLE6d3vSaN8Gj+aQcKojUzsiH4jr5cyttpIBGxrG6NaAAPJBOSuS5eFy4LkEIK7ChaV2CgmBXrtRYqMFe3QZTxXhRpqg2/Zyd5v6hS4bW2snfivChUQEW77e83zAWY0kpabHcGx80D9R1N+aKwSA7pNo6pGKeutzQNENhz0QyOheJZJs7RJJ3dRdoYPdHn4qBuJXtqvDWeKC+cP7re+Q9rzLnABu4ix0OlraL7/C+817JC2QBwc4jMXZrXvf8AdFlTirD1V+mqr80Fg4a0BhY4tex2cO3cXHfNfe6MQ4HG5jATc9q2d5yt77hewcOgNvgqcEt7I1h79PIoPMSwsSOJLy1r2GN4G5aTewduNVQbgIYwsMhdZnZxkgDswDcBo2OyNPk5KlJUcidtkAWfAGkvLpXls2XthpaQtvl8hbSw5BDJ8NDSzM4uMWjNBo0NIA+d7+AR6oqN0Exafu35hAu4bTB5eM5AEheALWDgbgnrz+KIUEIkqmlxzACTU/iLS0bbBo1sOuqX8CrPvJBf8RPxTVhUAa4vBJuLC+wF72HqSgPVlN23ZjMRkkbJtvlvp80bilv6oLTyX5opE6yCqcBa4gOe4xB/adkbZcwObU7kX1shPE9G6ZpjDsrXO7555AdQ3oTYBMrpdEDrXb+ZQCW07gWB7wWR2ygC1yBYF3l4KgMOa2R0peTJplcAO7qT63ub3VqqqLblDpa4cuaCaClc0PaHjJIbnQh1vyt5AK8ZwBa+23gEvvrvFQy1gP4kBmaUa6oPVS25qjJXeKqT1miDqsrDbdLtdUXurNdVaLzhzCjVVDWH3Bq/y6IHj2c4L2cZneO/J7t9w1OagiaGgAaBoAXd0HZK4JXBcuDIg5a5SAqALsFBMHL26iDl1mQdvcst4wouyqMw91+vqN/qtNe5JftAhJiDh+BwJ8iLIFenq7c1dhrL80vxvUv2myBlFbbmu24hdKxqiu46pA5U9V4onS1XRJtI9zjoLpiw5xaNf/CBupp9AjeHTbpMZV3KM0NXYWQNJluqFRbUqMVOiryTIKlZNZLuNVlmnyRXEZtEm4rMXvaz8xA+JQeVMXZGF22dgB/eGp+RCY8Lqrgaqjj1OHwm27LOb6ckKwas0CDRaWoCIMnSlT1wCujEgEDDJVW3QesqNSqb8Q8VRmrroOcRJd7o15oBLNbQ3uikk5QavBd5oKtRW25KjJX9FFUteNxdUXuPkguOrSoJKkqqSuHOQeyuutO4JwwQwAkd9/ed5cgkPhihEs4ze60gnx6D5LVYnaeCC6Hr7Oq4cvs6CZz1CSuS9Rl6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40" name="AutoShape 8" descr="data:image/jpeg;base64,/9j/4AAQSkZJRgABAQAAAQABAAD/2wCEAAkGBxQTEhQUExQVFRQUGBUVFxgVFBUUFRgYFRQXGBgVFBUYHCggGBwlHBUUITEhJSkrLi4uFx8zODMsNygtLisBCgoKBQUFDgUFDisZExkrKysrKysrKysrKysrKysrKysrKysrKysrKysrKysrKysrKysrKysrKysrKysrKysrK//AABEIALABHgMBIgACEQEDEQH/xAAcAAACAwEBAQEAAAAAAAAAAAAFBgMEBwIBAAj/xABCEAABAwIEAwUFBQYFAwUAAAABAAIDBBEFEiExBkFREyJhcYEHMpGhsRQjQlLBM3KC0eHwFSRikqKywvE0Q1Njc//EABQBAQAAAAAAAAAAAAAAAAAAAAD/xAAUEQEAAAAAAAAAAAAAAAAAAAAA/9oADAMBAAIRAxEAPwBoapQomKVqCRilao2qQIJGqRqiapGoJLr0LlfIOl8vlxNKGtLjoGi5KDpxA3KnipSRe4Wf1fE2Z5OwvorUPEX+o/FA5GNVq2qbGNdzsEKwfHRJKGdb/IX/AESjxPjuad5ae6O6PRBpFJWRO1tqpJZ2ctFk1FxERz2V4cUXuLoNNa1SBi+wSIvhjPMtBK8xSpELbk68kHQjVPGrtglLdwxxHwXVFjjLXNih2J8VRA5XAZDcHyOhQZtTcQWOp1VmbiDxSfxFAYamRnIG7T1adWkKi2qPVBqXD/ENpBrpfXyRHizGzHOGg6ZWuHkeay/Dqsg3BRPiOvMsEMv4mXhf6d5h+BPwQNrOJBbUqFvE1nDVZv8A4mQLL2CvNwg/ReB4kJ4w78Q0P80QKyngLHsjwHHuu0K1gDS42KDxfXX1l4Qg+X118uSg+JUbl0Vw5BC9QuUz1C5AIapGqFqlaglYpAomlShB21SBRBSNKCQFergFdBB0Ence4xlHYtOuhd+gTXVVLY2Oe73Wgk+ixLHMWMsr3n8RJ9OQQVayuKgGKnqqE0xKr5UDnwtibmmSa+jGlrf33ggfLMhGKTm+976rqud2EEcY0JOZ37xt9BYIQ6a6Dp9QV7BVkOBvzVdy4dCQ8X6Bw8jsfkg2rhzikiJoJ203Q3jPibM5uu10hU2IOYNDoqtbUPmexou57iGtA5kmwHxKBmZxG4NtdCsSxMv5oXOxzHOa4EOaSHA8iNCFBJIbIGvHYftFDBVgXdF/l5vLeNx+Fknuann2YTskklo5f2dUws8nDVrko4jTGGSSJ/vRucw+OVxF/XdBFBPZGOHpRMZaVxt9obZhPKVmsZ9T3f4kBYwk6K2ylLLPBOZpzA32I10QU5oy0lrgQ5pIIPIg2suWOsUy8TNbPEyvZYF57Koba2WZo0f5PHzSyQTsEBjDcRyEG+y3zgfFO3pmk+83Q33tyKwTBMPBcHSbDktW4axdkTm5dG6AjwQaKQoyuwbgEG4K4KDlfEr4rkoPCVw4r0rhxQcOULlI4qJyAO1SBQtUoQStUoKhapGlBKF0CuGrpB21SA2UbVUxmvEMRcTvoB4lAE4wxQfsmnT8XnyCyzHKcA3Yd+SM4xXkuJvcm5S7LPmOqAU1x5q/hoGbOdo7OPieX9+C4lbcryR+VoaN3G5+iCzUSGXdDZIy1EKddmEOI13t9UFbh+i+1VUNOdBI8Ncf9IF3fIFSY/UNfVzlnuB5Yz9yPuj6X9VpOBYDHBZ0bbPtbP8Ai7w1sehVDiDhaN7HOY0Me0EgtFgbfm6oM/OybPZNhH2jEoiRdsP3x82+7/ysk4SaG6beBcZmp2yGJoDnkXcddBs0DzQMHtl4d7CrFQxto6jU9BIN7+eh+KzmQDmnLi/jOeeF0E7QW6EEDUEa3QbhKjZJOO0Gbu3aDtccyEA3CnSxSRysY8gOuHAHkUb43Y2SpM7dp2tkPg8izh8QnltOByACT+NJGiRjRvlJQLcbLLqR2ijcSvgUEmH1eQTwv/Zzs+EjO8x31H8SrRAc1zVtuPJRwSXHkgKMqAEVwzENRr5pZLlPTB5tlBKD9CcH4oJYQ2/eZp6ckbKy72dSyxyNLxla7um/jtotRJQcOXN189y8gcCdTog5JUbiucbr2RMzaKOGYOa1w2cAR6oOnFROK7JUTigDtUrSoQVI1yCZpUOIVXZRPfb3QT8F20qnj5/y0v7hQFeFq1k8YcRr4q7VwgHRL3CxyxtHgjVRUDmg9aUlceyPe9rGahguR4n+ibY6kZc19G3v6JIirS+Zzz+Ik+nRAgVrXgnM13wKo38Vq1fFG9uoHwShiuBMJ7ul/VArmSxVQTXdqrdfR9mQOuyI0eFtIuQgGtkPVX8IkjM0YlNo82p+l/VQ1tARt/VEeC+FzVTgPB7Fmr9d77NCDTaWZpaSwgg22NwocTqWsjddwBINrnw5BGsMwaKFgZEwNYNbDxVfGeE6eo7z2kPAsHNJB+GxQYrWQjLyudPimDD5WsYBpoEJ4mw91NVGF17NOZp6ttofO6idKgu41KHAqhw/iYhe15O2h8juoKhznWaLuc7utHUlalw1wNDBEwyRtfKRdxcL6nkPBBZNS3szKTZgbmJ8LLJ8bxMzSmS5tezfBvILem0TSwsLRlIta2lulkg8b+z9ojMlK3KW6uYNiOeUcigQQ+4FlJHE52wXuEMGWx1I0RqFwagGPwt5bc6ITS03fLLpxz6a7IBW2bM13jZASoMEzbpxwfDY49QBe396oFh9SAN91fGIgbFAaranUW5EJ9oKrtImP/MNfPY/MLKG1eYp44LrMzHx393Uev8A4QGcUqcjbc3aBUG1mVB+M8X7KVjerbjzJP8AJV6bFg5utj1QWeKX9rC5o5g2R3CxaCIdGNHySfXVHRMXDVf2sA6tu0+mxQFXFRkr1xXBKAQCugVGCugUEzShPFNQWxNaP/cdY+Q1KJgpRxut7Se19Gd0efMoDWG1OVoU1dVlwNveCEMqrWXM+J9066oLRrnNopC4957yweRtf5ApahnsvcRxLMxrDp3nP+QA+hQh1ZqGg6kgC/U7IGEVvXZGsAwNtU0vLrNacthuSs8xid8Mjo5AWObuD47HyRzhLiuqbG2ClpnzHtQ6R7WPcMpIuNBppzQPeKez2llbtlcNnAnun9fJIGJ4Y+jk7KQg3GZrhsRc8lpHH2I1cEEf2WCSR73DO5rC/I0akWA57eqzTj3iMVUsZEUkRjYWuEgs65N9vRBUfHnsBqXaADe52ThPUDC6RjbAzym+vXmfIDRUvZhgpke6qkFo4tGF2gLuZ8gB80BxevOI4hZtyzOIowOmbvOHzKDZYG3a13UA/EIJxlxD9hijkIvmka0jnl/ER6Jvjo7ADoAPgLLM/bbROEdM/wDAHuBHiWnVBD7SsObUU0dbB3sgBNtbxu3+B+hWYNquq072QY22SGWjkscpcWX5sduPQpbxjhn/ADjqZjbku7v7rtQfIfogu+y3Bu3ndUPHch0Z0Lzv8B9Vp1JWslklY3UwuDXeZaDb5oXKyDCcPNvwA7nV8rv6oH7GXvkjqpXm7pJgSfHICfqg0CJiqVNYztxTu95zC8DqAbH6opDGsy9qtc+mr6SePdrHHzAc27T5hArcX4X9irXNH7OXvs/Uel1QFSFqfEODsxigZNAR2rbvj8Hfijd8x8Fi2aQPcwsdnaS1wym4I0sR1QFX1Zsg+JzXHjdEKXC6mXRkTh4uGUfNPXs54A7SqzVOV7YxmLALi/K/VAjU0koja9zHtY++VzmkNcRvYqWKuO6/UstBG5nZ5G5ALAZRYctAsgxDgrD8zgS5hzO1a7nfogS6WtBTxwbPllb3tH3b8tFQZwVRt17WR482j9F4ylZA4OjLrNINiehQEfaE1vbRF35SP+SC09U1uyL+0WzooZdSNRcbd4Aj9UgNxQD0QNs1QDzV/hPEAyVzD7sm3mEktxgFW4sRAIPqg10uXJKH4HXdtAyTqLeo0V0uQCbroFRLq6DqSUNBJ/CCfgs7oajtHk3GpcfiSn+cXa4dWuHrZZvw7F3iOhcPgSEBuqwmZ37NzT0138LIRW0U8Yu+7bdWm3xTjHTOaAR9PkizQXNDXWI2sUGe4a8PN3tDvNNWG11PE9jpImZQb2yi/hZCMQoGU87gTZru80X68lbFbFYBjW+u6BtruNKK9zC6V22sbL+Vyi3CnFDKmQwsp+xaG5r3bc/wgLPW0Tn7Akpx9mODuZJLLINgGD11KB1xB/ZxvkcO6xpJtqbAXSNJxlQSj72IOA/MxjvqVos8Yc1zTs4EH10X5/kwBkM0kMjbGNxAPVv4T6iyAlx3xqJoDS0EZb2mhdYNAbzDWjr1UHsT4XeZ3zzRljYRZgI3e7n6D6r3BMPYx5fYaaBaPwzjcTrU7QWvsXX5O11QH3tST7XKDtMNmI3itKP4Tr8rp5eN0Bx2up3xywOliDnMc0tL2325goPzhwxiT4J4ZGg3Dhp1BNiPmv0E+kjDxUOaO0DMubo3fVYnHSNsDpdp0t/pO/yRfHeNJJ6c057pOjntOrm21FuV0An2l8V/a5uzYfuYSbW/E7m/y5Ba17M8FNNQRBw78n3rvN+tvQWCwfCcOMk7I9w5zGD+IgL9QAtiiudGxt18mjX6IJGNWa+2XCnTS0mTo9p6W0KceDeI21sbn5SwtcW5Tva/dd5EKn7R4rMgf/qc34tJ/RAsezxhw9xu8uiefvGnkfzN6H6p2x7hNlQ4VNOGB7gM21njkb9VmhrbOAOyM8N8emiuyRrpITq23vNPQeCDjGZH05cx7crh18eiJcBY6yGfLKSDMGtad+9c2B+KLR8bYZXEMnZlPLtWgj/cNk24Th1KAHwMjy8nNAPzQCuNONYqIZB353C7WdB+Zx5BZlhuJiW5lBu4kki41cbrTOMaPD3Oj+1lrJDcMds6w5Ejl5od/gNIWOENRG52QlrSWHUbaDVArDDb6xyW/wBJ/mqlXhz2glzh5DUfFQf4XXzH7qAtb+ZxyA+Njr8l3UcKYgGkufFfpmcfnZAVp6ls9G6Fwva7PLo4eSWpeFIGDvOefG4H6K9wy2SMyCYAOBtpsfVXquJspsECoYaeM9yMuPV2qFYu42PdynlYJ9jwJrbu5BJfFhsbBA++z5hbQxZt3ZnfF39EwkofgQtTQjpGz/pCulyAaF8vAV6g8fsfX6LPuFf2jumd4/5laCUkYJT5aiUdHu+Zug0KliBbbfmvcuU+6bLuid3Rrqrcrcw+qADVYbBO8GdgdYWaCPHkpangikePu88ThzaTb/bsucUhqe1Do2gsaLDWxJRLD4p7feEX6X0CBYqOH6ynN43duwdO68enNUqDiyaCpjLi9ga4Z4ybAg6G45rTXC413QDiTh6OqZZzQH27rm+8DyQaH2mZmZp95twR0IuCsQxvEZpJGmbKXgFhcGgE2PMhajwXSzw0bIqkgvZcAg3uy/dzHrZKnGPB0rhI+GxFzIBexB3I8UC/BHl1v5IxwO+9czXdr/0SjR1xIyuFnN0ITfwGwOroyOTH+P5UGrZPksBxrg3tpp5s+r5HuGmo1tv6LfJ9Wut0d8bLKXVBDXC2uot43QZnNTPheWPFunQhVvshv53WjT4Y2dhbIO9yPNvkUrYnSmFpaRcjQHrfZBW9nVJ2uIxj8ji7/aP52WxcYSFtOWf/ACEM9Nz/AH4oB7HuHxGXykXOUAk9XakD4Izx5N97HH+UFx/iNv0QD+DXZKhrW2Ae0t08NQiHtRZaCG+4k/7ShXDTg2rg8XW+RTH7T4wYIieUn/aUGbUkGbvO5+CHY5CLaEeSJyzuNmxtJPh+qs0WBBn3k13P3DdwECvhOCvIL390HYc/7K3ngXC/s9FFGdCQXkeLze3zSXwthDqqozOaRBEQ49HOGzfLqtBwzFmTdsWe5E4szdcoBdbwGyDMeN8PdWYg8F5EcQazTlb3tUd4ewiCBn3MVnbdo4AuPqdVewujzB8hAu9xcb+aIi1/JB6Bkbc3J89AlzGMaZ7pGXz0+aaXvBCH1VDFL+0aHeYQIcEz+1sWkh/um31TCMPba+UA21I0RWWlaOQsBp4KtJI229kAatgs2wJt4rNeI4SXtaNS5wHxK0fEJm2NtkjaOrIeY7QINGpmZWtb+VoHwFlISo8y8JQUgurqMFdgoPUktly1Ux/+z9AnZZm+q+/l/fd9UD9Q4jdGKSu1y+H6pRo36Ago3TmwGuqBqilbe3Xrzv0Vhu9jsl+Oe/8Ae3iFeFUdNdf7+BQEXmyr31UDqnp89/h+q5bNfZBV4gpJJozlme07ts8gXHLTkUsYfWTM+7mdJc6C7iR5JyDwd1QrKcOFnDTkgFw0kNxK+IyZbhzRpmtzupqb2lUlMcsdG9pGmmW/zN1Ypm5DY7O2K6r8DilN3RgnqgnpPbFTOJD4JmejXA/Armt4loZvdp5Q517OAy6nmblC38IxDVo9OirHDizQjVux+hQWGuPVFKXDaWdpE8wjceTsovbmCUPp2OtYjVUeKKfPTPI0LQSOosEGr4DTU8UeSBzS3mQ4OJPUlZ9xLUGWqlcAbB2Qfw6XS/wlgYLWvdcE2OhI+ie6ajYALD9UADAKJ/2qBxBADx8LFaHxPhIqYsnMODhrbZCWMIsWmxGoUdUZnamd48iB+iAb/hQh0DMp8d1DFQunfrcM2sOavNp3O9973AbZjcld1GPuphla2/QWQecW4qKGmbTw/tpQQLbtB0Lld4Wwt0GHNYbufJdz+Zu83KVKWB88xqaj33e622jRy0PqjwqpbAOlOUDRosLD0QE+2AFtlUfU2KqPqf7/AKquZkBE4gBsoJaq+t1SHooZ6po2Nz47DyQWqivNjdL1TiBzWB0svayUnc7/ABKGTyNAQVMVrjY9EvYdVXq4P/0Cmxio0OqD8NMdLWwgbNdnPk3+wg2W6+JXBK8JQVQuwowV0Cgkusx4vozBVOf+CXvA9DbUfJaaCl7jbC+2pyW+9H3h6IAWEV+g1TPTVQ5rMcOqyLJuw+ouN0DpDMNC06q9DLfXYpVppyP6Ii2rvzIQG3O+KhrJyyNzti0E9R5qrTTnrdAMYxl8gdTOBYXuLXOZd1ohu6w1BIQGeHcQfJCZJHXbmcWONh3BzNtLXzelkTdWsdHnD2lmpuHC2m+qTamu7SCGnYx5DpOycAMgLY7utc2IBaBfTa6vSsHbRU/du4moma0d3ugBrfK4b55UDFSVMbo3OL29mL964yix3v5qelxBoZmzh0V7Z77a2s7ok/Gohnipo75SXzPaNiW97IfPNt5KzxJisfZVDYrOMj6doaBcBxDff/LqAEDrDUML8gc0utctBBdbyXNZVQw27V7G3vlzEC9hcgA7oRHSfZ309hfK2WSQ+bRc/G6D1UhNLJVHvT1hLIr6lkOawyg7ANu4oGbDy10HayloDszg7QANzHLr+6AfVB+Iwz7O+RkjXRkEZgRl103vvfRSShvbiJ//AKejjY4tPul9u6SPANJ87IHjD2uo4o3EE1c7X22u10vabeDAAgNYJIBE250A35Wsj9DWsc1hDm5X6NN/eJ2seexWbU0xFNOxrj3n9my5Jy5srNL+JKN1VayOali2bCx8tv3GhrQPE5iEDXxRij6endI1ubkSCAW3IGYA7qphWJyNhY6aKQtuAZHFo951g7LoSNuQVDiqsd9kYQ27nSQ9y+vvXy3VifFZp7Mkp5I42nO6wa4yZdQxuugva90F9+OucJnxNZkhDy4vccxLL30As3Y81Vw6eScNnkytEjGOawahtxe5J3Oo6KtieKTHD6h8jGMDon5Mjje7rtDXAj3tepUFXVvp6aANaHBjWMfc2LQGWuDz1AGvVBHjGKSCsihY6xdleW2GrLvz5vAZW2tzK64vxbsoBldldI9kQI3GdwBcPIJdw/FbzipeH3lvE1uRxtFuyx2uTmO/4gpsZl7eenitYtEsuUkEgtFmZrbaoGKlaYpBHmc5j2ktznM4ObuM25FjfVEDYaoIawOfE4HRkbn+Hes39Cpm1eZod+bXXxQXJqj+/BDaqYDZVqqqI2QqWoJvcoJaqtOuqE1OIWBuuKuRL+I1O6DnFa0HZN3sywvLE6d3vSaN8Gj+aQcKojUzsiH4jr5cyttpIBGxrG6NaAAPJBOSuS5eFy4LkEIK7ChaV2CgmBXrtRYqMFe3QZTxXhRpqg2/Zyd5v6hS4bW2snfivChUQEW77e83zAWY0kpabHcGx80D9R1N+aKwSA7pNo6pGKeutzQNENhz0QyOheJZJs7RJJ3dRdoYPdHn4qBuJXtqvDWeKC+cP7re+Q9rzLnABu4ix0OlraL7/C+817JC2QBwc4jMXZrXvf8AdFlTirD1V+mqr80Fg4a0BhY4tex2cO3cXHfNfe6MQ4HG5jATc9q2d5yt77hewcOgNvgqcEt7I1h79PIoPMSwsSOJLy1r2GN4G5aTewduNVQbgIYwsMhdZnZxkgDswDcBo2OyNPk5KlJUcidtkAWfAGkvLpXls2XthpaQtvl8hbSw5BDJ8NDSzM4uMWjNBo0NIA+d7+AR6oqN0Exafu35hAu4bTB5eM5AEheALWDgbgnrz+KIUEIkqmlxzACTU/iLS0bbBo1sOuqX8CrPvJBf8RPxTVhUAa4vBJuLC+wF72HqSgPVlN23ZjMRkkbJtvlvp80bilv6oLTyX5opE6yCqcBa4gOe4xB/adkbZcwObU7kX1shPE9G6ZpjDsrXO7555AdQ3oTYBMrpdEDrXb+ZQCW07gWB7wWR2ygC1yBYF3l4KgMOa2R0peTJplcAO7qT63ub3VqqqLblDpa4cuaCaClc0PaHjJIbnQh1vyt5AK8ZwBa+23gEvvrvFQy1gP4kBmaUa6oPVS25qjJXeKqT1miDqsrDbdLtdUXurNdVaLzhzCjVVDWH3Bq/y6IHj2c4L2cZneO/J7t9w1OagiaGgAaBoAXd0HZK4JXBcuDIg5a5SAqALsFBMHL26iDl1mQdvcst4wouyqMw91+vqN/qtNe5JftAhJiDh+BwJ8iLIFenq7c1dhrL80vxvUv2myBlFbbmu24hdKxqiu46pA5U9V4onS1XRJtI9zjoLpiw5xaNf/CBupp9AjeHTbpMZV3KM0NXYWQNJluqFRbUqMVOiryTIKlZNZLuNVlmnyRXEZtEm4rMXvaz8xA+JQeVMXZGF22dgB/eGp+RCY8Lqrgaqjj1OHwm27LOb6ckKwas0CDRaWoCIMnSlT1wCujEgEDDJVW3QesqNSqb8Q8VRmrroOcRJd7o15oBLNbQ3uikk5QavBd5oKtRW25KjJX9FFUteNxdUXuPkguOrSoJKkqqSuHOQeyuutO4JwwQwAkd9/ed5cgkPhihEs4ze60gnx6D5LVYnaeCC6Hr7Oq4cvs6CZz1CSuS9Rl6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42" name="AutoShape 10" descr="data:image/jpeg;base64,/9j/4AAQSkZJRgABAQAAAQABAAD/2wCEAAkGBxQTEhQUExQVFRQUGBUVFxgVFBUUFRgYFRQXGBgVFBUYHCggGBwlHBUUITEhJSkrLi4uFx8zODMsNygtLisBCgoKBQUFDgUFDisZExkrKysrKysrKysrKysrKysrKysrKysrKysrKysrKysrKysrKysrKysrKysrKysrKysrK//AABEIALABHgMBIgACEQEDEQH/xAAcAAACAwEBAQEAAAAAAAAAAAAFBgMEBwIBAAj/xABCEAABAwIEAwUFBQYFAwUAAAABAAIDBBEFEiExBkFREyJhcYEHMpGhsRQjQlLBM3KC0eHwFSRikqKywvE0Q1Njc//EABQBAQAAAAAAAAAAAAAAAAAAAAD/xAAUEQEAAAAAAAAAAAAAAAAAAAAA/9oADAMBAAIRAxEAPwBoapQomKVqCRilao2qQIJGqRqiapGoJLr0LlfIOl8vlxNKGtLjoGi5KDpxA3KnipSRe4Wf1fE2Z5OwvorUPEX+o/FA5GNVq2qbGNdzsEKwfHRJKGdb/IX/AESjxPjuad5ae6O6PRBpFJWRO1tqpJZ2ctFk1FxERz2V4cUXuLoNNa1SBi+wSIvhjPMtBK8xSpELbk68kHQjVPGrtglLdwxxHwXVFjjLXNih2J8VRA5XAZDcHyOhQZtTcQWOp1VmbiDxSfxFAYamRnIG7T1adWkKi2qPVBqXD/ENpBrpfXyRHizGzHOGg6ZWuHkeay/Dqsg3BRPiOvMsEMv4mXhf6d5h+BPwQNrOJBbUqFvE1nDVZv8A4mQLL2CvNwg/ReB4kJ4w78Q0P80QKyngLHsjwHHuu0K1gDS42KDxfXX1l4Qg+X118uSg+JUbl0Vw5BC9QuUz1C5AIapGqFqlaglYpAomlShB21SBRBSNKCQFergFdBB0Ence4xlHYtOuhd+gTXVVLY2Oe73Wgk+ixLHMWMsr3n8RJ9OQQVayuKgGKnqqE0xKr5UDnwtibmmSa+jGlrf33ggfLMhGKTm+976rqud2EEcY0JOZ37xt9BYIQ6a6Dp9QV7BVkOBvzVdy4dCQ8X6Bw8jsfkg2rhzikiJoJ203Q3jPibM5uu10hU2IOYNDoqtbUPmexou57iGtA5kmwHxKBmZxG4NtdCsSxMv5oXOxzHOa4EOaSHA8iNCFBJIbIGvHYftFDBVgXdF/l5vLeNx+Fknuann2YTskklo5f2dUws8nDVrko4jTGGSSJ/vRucw+OVxF/XdBFBPZGOHpRMZaVxt9obZhPKVmsZ9T3f4kBYwk6K2ylLLPBOZpzA32I10QU5oy0lrgQ5pIIPIg2suWOsUy8TNbPEyvZYF57Koba2WZo0f5PHzSyQTsEBjDcRyEG+y3zgfFO3pmk+83Q33tyKwTBMPBcHSbDktW4axdkTm5dG6AjwQaKQoyuwbgEG4K4KDlfEr4rkoPCVw4r0rhxQcOULlI4qJyAO1SBQtUoQStUoKhapGlBKF0CuGrpB21SA2UbVUxmvEMRcTvoB4lAE4wxQfsmnT8XnyCyzHKcA3Yd+SM4xXkuJvcm5S7LPmOqAU1x5q/hoGbOdo7OPieX9+C4lbcryR+VoaN3G5+iCzUSGXdDZIy1EKddmEOI13t9UFbh+i+1VUNOdBI8Ncf9IF3fIFSY/UNfVzlnuB5Yz9yPuj6X9VpOBYDHBZ0bbPtbP8Ai7w1sehVDiDhaN7HOY0Me0EgtFgbfm6oM/OybPZNhH2jEoiRdsP3x82+7/ysk4SaG6beBcZmp2yGJoDnkXcddBs0DzQMHtl4d7CrFQxto6jU9BIN7+eh+KzmQDmnLi/jOeeF0E7QW6EEDUEa3QbhKjZJOO0Gbu3aDtccyEA3CnSxSRysY8gOuHAHkUb43Y2SpM7dp2tkPg8izh8QnltOByACT+NJGiRjRvlJQLcbLLqR2ijcSvgUEmH1eQTwv/Zzs+EjO8x31H8SrRAc1zVtuPJRwSXHkgKMqAEVwzENRr5pZLlPTB5tlBKD9CcH4oJYQ2/eZp6ckbKy72dSyxyNLxla7um/jtotRJQcOXN189y8gcCdTog5JUbiucbr2RMzaKOGYOa1w2cAR6oOnFROK7JUTigDtUrSoQVI1yCZpUOIVXZRPfb3QT8F20qnj5/y0v7hQFeFq1k8YcRr4q7VwgHRL3CxyxtHgjVRUDmg9aUlceyPe9rGahguR4n+ibY6kZc19G3v6JIirS+Zzz+Ik+nRAgVrXgnM13wKo38Vq1fFG9uoHwShiuBMJ7ul/VArmSxVQTXdqrdfR9mQOuyI0eFtIuQgGtkPVX8IkjM0YlNo82p+l/VQ1tARt/VEeC+FzVTgPB7Fmr9d77NCDTaWZpaSwgg22NwocTqWsjddwBINrnw5BGsMwaKFgZEwNYNbDxVfGeE6eo7z2kPAsHNJB+GxQYrWQjLyudPimDD5WsYBpoEJ4mw91NVGF17NOZp6ttofO6idKgu41KHAqhw/iYhe15O2h8juoKhznWaLuc7utHUlalw1wNDBEwyRtfKRdxcL6nkPBBZNS3szKTZgbmJ8LLJ8bxMzSmS5tezfBvILem0TSwsLRlIta2lulkg8b+z9ojMlK3KW6uYNiOeUcigQQ+4FlJHE52wXuEMGWx1I0RqFwagGPwt5bc6ITS03fLLpxz6a7IBW2bM13jZASoMEzbpxwfDY49QBe396oFh9SAN91fGIgbFAaranUW5EJ9oKrtImP/MNfPY/MLKG1eYp44LrMzHx393Uev8A4QGcUqcjbc3aBUG1mVB+M8X7KVjerbjzJP8AJV6bFg5utj1QWeKX9rC5o5g2R3CxaCIdGNHySfXVHRMXDVf2sA6tu0+mxQFXFRkr1xXBKAQCugVGCugUEzShPFNQWxNaP/cdY+Q1KJgpRxut7Se19Gd0efMoDWG1OVoU1dVlwNveCEMqrWXM+J9066oLRrnNopC4957yweRtf5ApahnsvcRxLMxrDp3nP+QA+hQh1ZqGg6kgC/U7IGEVvXZGsAwNtU0vLrNacthuSs8xid8Mjo5AWObuD47HyRzhLiuqbG2ClpnzHtQ6R7WPcMpIuNBppzQPeKez2llbtlcNnAnun9fJIGJ4Y+jk7KQg3GZrhsRc8lpHH2I1cEEf2WCSR73DO5rC/I0akWA57eqzTj3iMVUsZEUkRjYWuEgs65N9vRBUfHnsBqXaADe52ThPUDC6RjbAzym+vXmfIDRUvZhgpke6qkFo4tGF2gLuZ8gB80BxevOI4hZtyzOIowOmbvOHzKDZYG3a13UA/EIJxlxD9hijkIvmka0jnl/ER6Jvjo7ADoAPgLLM/bbROEdM/wDAHuBHiWnVBD7SsObUU0dbB3sgBNtbxu3+B+hWYNquq072QY22SGWjkscpcWX5sduPQpbxjhn/ADjqZjbku7v7rtQfIfogu+y3Bu3ndUPHch0Z0Lzv8B9Vp1JWslklY3UwuDXeZaDb5oXKyDCcPNvwA7nV8rv6oH7GXvkjqpXm7pJgSfHICfqg0CJiqVNYztxTu95zC8DqAbH6opDGsy9qtc+mr6SePdrHHzAc27T5hArcX4X9irXNH7OXvs/Uel1QFSFqfEODsxigZNAR2rbvj8Hfijd8x8Fi2aQPcwsdnaS1wym4I0sR1QFX1Zsg+JzXHjdEKXC6mXRkTh4uGUfNPXs54A7SqzVOV7YxmLALi/K/VAjU0koja9zHtY++VzmkNcRvYqWKuO6/UstBG5nZ5G5ALAZRYctAsgxDgrD8zgS5hzO1a7nfogS6WtBTxwbPllb3tH3b8tFQZwVRt17WR482j9F4ylZA4OjLrNINiehQEfaE1vbRF35SP+SC09U1uyL+0WzooZdSNRcbd4Aj9UgNxQD0QNs1QDzV/hPEAyVzD7sm3mEktxgFW4sRAIPqg10uXJKH4HXdtAyTqLeo0V0uQCbroFRLq6DqSUNBJ/CCfgs7oajtHk3GpcfiSn+cXa4dWuHrZZvw7F3iOhcPgSEBuqwmZ37NzT0138LIRW0U8Yu+7bdWm3xTjHTOaAR9PkizQXNDXWI2sUGe4a8PN3tDvNNWG11PE9jpImZQb2yi/hZCMQoGU87gTZru80X68lbFbFYBjW+u6BtruNKK9zC6V22sbL+Vyi3CnFDKmQwsp+xaG5r3bc/wgLPW0Tn7Akpx9mODuZJLLINgGD11KB1xB/ZxvkcO6xpJtqbAXSNJxlQSj72IOA/MxjvqVos8Yc1zTs4EH10X5/kwBkM0kMjbGNxAPVv4T6iyAlx3xqJoDS0EZb2mhdYNAbzDWjr1UHsT4XeZ3zzRljYRZgI3e7n6D6r3BMPYx5fYaaBaPwzjcTrU7QWvsXX5O11QH3tST7XKDtMNmI3itKP4Tr8rp5eN0Bx2up3xywOliDnMc0tL2325goPzhwxiT4J4ZGg3Dhp1BNiPmv0E+kjDxUOaO0DMubo3fVYnHSNsDpdp0t/pO/yRfHeNJJ6c057pOjntOrm21FuV0An2l8V/a5uzYfuYSbW/E7m/y5Ba17M8FNNQRBw78n3rvN+tvQWCwfCcOMk7I9w5zGD+IgL9QAtiiudGxt18mjX6IJGNWa+2XCnTS0mTo9p6W0KceDeI21sbn5SwtcW5Tva/dd5EKn7R4rMgf/qc34tJ/RAsezxhw9xu8uiefvGnkfzN6H6p2x7hNlQ4VNOGB7gM21njkb9VmhrbOAOyM8N8emiuyRrpITq23vNPQeCDjGZH05cx7crh18eiJcBY6yGfLKSDMGtad+9c2B+KLR8bYZXEMnZlPLtWgj/cNk24Th1KAHwMjy8nNAPzQCuNONYqIZB353C7WdB+Zx5BZlhuJiW5lBu4kki41cbrTOMaPD3Oj+1lrJDcMds6w5Ejl5od/gNIWOENRG52QlrSWHUbaDVArDDb6xyW/wBJ/mqlXhz2glzh5DUfFQf4XXzH7qAtb+ZxyA+Njr8l3UcKYgGkufFfpmcfnZAVp6ls9G6Fwva7PLo4eSWpeFIGDvOefG4H6K9wy2SMyCYAOBtpsfVXquJspsECoYaeM9yMuPV2qFYu42PdynlYJ9jwJrbu5BJfFhsbBA++z5hbQxZt3ZnfF39EwkofgQtTQjpGz/pCulyAaF8vAV6g8fsfX6LPuFf2jumd4/5laCUkYJT5aiUdHu+Zug0KliBbbfmvcuU+6bLuid3Rrqrcrcw+qADVYbBO8GdgdYWaCPHkpangikePu88ThzaTb/bsucUhqe1Do2gsaLDWxJRLD4p7feEX6X0CBYqOH6ynN43duwdO68enNUqDiyaCpjLi9ga4Z4ybAg6G45rTXC413QDiTh6OqZZzQH27rm+8DyQaH2mZmZp95twR0IuCsQxvEZpJGmbKXgFhcGgE2PMhajwXSzw0bIqkgvZcAg3uy/dzHrZKnGPB0rhI+GxFzIBexB3I8UC/BHl1v5IxwO+9czXdr/0SjR1xIyuFnN0ITfwGwOroyOTH+P5UGrZPksBxrg3tpp5s+r5HuGmo1tv6LfJ9Wut0d8bLKXVBDXC2uot43QZnNTPheWPFunQhVvshv53WjT4Y2dhbIO9yPNvkUrYnSmFpaRcjQHrfZBW9nVJ2uIxj8ji7/aP52WxcYSFtOWf/ACEM9Nz/AH4oB7HuHxGXykXOUAk9XakD4Izx5N97HH+UFx/iNv0QD+DXZKhrW2Ae0t08NQiHtRZaCG+4k/7ShXDTg2rg8XW+RTH7T4wYIieUn/aUGbUkGbvO5+CHY5CLaEeSJyzuNmxtJPh+qs0WBBn3k13P3DdwECvhOCvIL390HYc/7K3ngXC/s9FFGdCQXkeLze3zSXwthDqqozOaRBEQ49HOGzfLqtBwzFmTdsWe5E4szdcoBdbwGyDMeN8PdWYg8F5EcQazTlb3tUd4ewiCBn3MVnbdo4AuPqdVewujzB8hAu9xcb+aIi1/JB6Bkbc3J89AlzGMaZ7pGXz0+aaXvBCH1VDFL+0aHeYQIcEz+1sWkh/um31TCMPba+UA21I0RWWlaOQsBp4KtJI229kAatgs2wJt4rNeI4SXtaNS5wHxK0fEJm2NtkjaOrIeY7QINGpmZWtb+VoHwFlISo8y8JQUgurqMFdgoPUktly1Ux/+z9AnZZm+q+/l/fd9UD9Q4jdGKSu1y+H6pRo36Ago3TmwGuqBqilbe3Xrzv0Vhu9jsl+Oe/8Ae3iFeFUdNdf7+BQEXmyr31UDqnp89/h+q5bNfZBV4gpJJozlme07ts8gXHLTkUsYfWTM+7mdJc6C7iR5JyDwd1QrKcOFnDTkgFw0kNxK+IyZbhzRpmtzupqb2lUlMcsdG9pGmmW/zN1Ypm5DY7O2K6r8DilN3RgnqgnpPbFTOJD4JmejXA/Armt4loZvdp5Q517OAy6nmblC38IxDVo9OirHDizQjVux+hQWGuPVFKXDaWdpE8wjceTsovbmCUPp2OtYjVUeKKfPTPI0LQSOosEGr4DTU8UeSBzS3mQ4OJPUlZ9xLUGWqlcAbB2Qfw6XS/wlgYLWvdcE2OhI+ie6ajYALD9UADAKJ/2qBxBADx8LFaHxPhIqYsnMODhrbZCWMIsWmxGoUdUZnamd48iB+iAb/hQh0DMp8d1DFQunfrcM2sOavNp3O9973AbZjcld1GPuphla2/QWQecW4qKGmbTw/tpQQLbtB0Lld4Wwt0GHNYbufJdz+Zu83KVKWB88xqaj33e622jRy0PqjwqpbAOlOUDRosLD0QE+2AFtlUfU2KqPqf7/AKquZkBE4gBsoJaq+t1SHooZ6po2Nz47DyQWqivNjdL1TiBzWB0svayUnc7/ABKGTyNAQVMVrjY9EvYdVXq4P/0Cmxio0OqD8NMdLWwgbNdnPk3+wg2W6+JXBK8JQVQuwowV0Cgkusx4vozBVOf+CXvA9DbUfJaaCl7jbC+2pyW+9H3h6IAWEV+g1TPTVQ5rMcOqyLJuw+ouN0DpDMNC06q9DLfXYpVppyP6Ii2rvzIQG3O+KhrJyyNzti0E9R5qrTTnrdAMYxl8gdTOBYXuLXOZd1ohu6w1BIQGeHcQfJCZJHXbmcWONh3BzNtLXzelkTdWsdHnD2lmpuHC2m+qTamu7SCGnYx5DpOycAMgLY7utc2IBaBfTa6vSsHbRU/du4moma0d3ugBrfK4b55UDFSVMbo3OL29mL964yix3v5qelxBoZmzh0V7Z77a2s7ok/Gohnipo75SXzPaNiW97IfPNt5KzxJisfZVDYrOMj6doaBcBxDff/LqAEDrDUML8gc0utctBBdbyXNZVQw27V7G3vlzEC9hcgA7oRHSfZ309hfK2WSQ+bRc/G6D1UhNLJVHvT1hLIr6lkOawyg7ANu4oGbDy10HayloDszg7QANzHLr+6AfVB+Iwz7O+RkjXRkEZgRl103vvfRSShvbiJ//AKejjY4tPul9u6SPANJ87IHjD2uo4o3EE1c7X22u10vabeDAAgNYJIBE250A35Wsj9DWsc1hDm5X6NN/eJ2seexWbU0xFNOxrj3n9my5Jy5srNL+JKN1VayOali2bCx8tv3GhrQPE5iEDXxRij6endI1ubkSCAW3IGYA7qphWJyNhY6aKQtuAZHFo951g7LoSNuQVDiqsd9kYQ27nSQ9y+vvXy3VifFZp7Mkp5I42nO6wa4yZdQxuugva90F9+OucJnxNZkhDy4vccxLL30As3Y81Vw6eScNnkytEjGOawahtxe5J3Oo6KtieKTHD6h8jGMDon5Mjje7rtDXAj3tepUFXVvp6aANaHBjWMfc2LQGWuDz1AGvVBHjGKSCsihY6xdleW2GrLvz5vAZW2tzK64vxbsoBldldI9kQI3GdwBcPIJdw/FbzipeH3lvE1uRxtFuyx2uTmO/4gpsZl7eenitYtEsuUkEgtFmZrbaoGKlaYpBHmc5j2ktznM4ObuM25FjfVEDYaoIawOfE4HRkbn+Hes39Cpm1eZod+bXXxQXJqj+/BDaqYDZVqqqI2QqWoJvcoJaqtOuqE1OIWBuuKuRL+I1O6DnFa0HZN3sywvLE6d3vSaN8Gj+aQcKojUzsiH4jr5cyttpIBGxrG6NaAAPJBOSuS5eFy4LkEIK7ChaV2CgmBXrtRYqMFe3QZTxXhRpqg2/Zyd5v6hS4bW2snfivChUQEW77e83zAWY0kpabHcGx80D9R1N+aKwSA7pNo6pGKeutzQNENhz0QyOheJZJs7RJJ3dRdoYPdHn4qBuJXtqvDWeKC+cP7re+Q9rzLnABu4ix0OlraL7/C+817JC2QBwc4jMXZrXvf8AdFlTirD1V+mqr80Fg4a0BhY4tex2cO3cXHfNfe6MQ4HG5jATc9q2d5yt77hewcOgNvgqcEt7I1h79PIoPMSwsSOJLy1r2GN4G5aTewduNVQbgIYwsMhdZnZxkgDswDcBo2OyNPk5KlJUcidtkAWfAGkvLpXls2XthpaQtvl8hbSw5BDJ8NDSzM4uMWjNBo0NIA+d7+AR6oqN0Exafu35hAu4bTB5eM5AEheALWDgbgnrz+KIUEIkqmlxzACTU/iLS0bbBo1sOuqX8CrPvJBf8RPxTVhUAa4vBJuLC+wF72HqSgPVlN23ZjMRkkbJtvlvp80bilv6oLTyX5opE6yCqcBa4gOe4xB/adkbZcwObU7kX1shPE9G6ZpjDsrXO7555AdQ3oTYBMrpdEDrXb+ZQCW07gWB7wWR2ygC1yBYF3l4KgMOa2R0peTJplcAO7qT63ub3VqqqLblDpa4cuaCaClc0PaHjJIbnQh1vyt5AK8ZwBa+23gEvvrvFQy1gP4kBmaUa6oPVS25qjJXeKqT1miDqsrDbdLtdUXurNdVaLzhzCjVVDWH3Bq/y6IHj2c4L2cZneO/J7t9w1OagiaGgAaBoAXd0HZK4JXBcuDIg5a5SAqALsFBMHL26iDl1mQdvcst4wouyqMw91+vqN/qtNe5JftAhJiDh+BwJ8iLIFenq7c1dhrL80vxvUv2myBlFbbmu24hdKxqiu46pA5U9V4onS1XRJtI9zjoLpiw5xaNf/CBupp9AjeHTbpMZV3KM0NXYWQNJluqFRbUqMVOiryTIKlZNZLuNVlmnyRXEZtEm4rMXvaz8xA+JQeVMXZGF22dgB/eGp+RCY8Lqrgaqjj1OHwm27LOb6ckKwas0CDRaWoCIMnSlT1wCujEgEDDJVW3QesqNSqb8Q8VRmrroOcRJd7o15oBLNbQ3uikk5QavBd5oKtRW25KjJX9FFUteNxdUXuPkguOrSoJKkqqSuHOQeyuutO4JwwQwAkd9/ed5cgkPhihEs4ze60gnx6D5LVYnaeCC6Hr7Oq4cvs6CZz1CSuS9Rl6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0" name="Picture 2" descr="C:\Users\abc\Desktop\compassion-fatigue-care.jpg"/>
          <p:cNvPicPr>
            <a:picLocks noChangeAspect="1" noChangeArrowheads="1"/>
          </p:cNvPicPr>
          <p:nvPr/>
        </p:nvPicPr>
        <p:blipFill>
          <a:blip r:embed="rId2" cstate="print"/>
          <a:srcRect/>
          <a:stretch>
            <a:fillRect/>
          </a:stretch>
        </p:blipFill>
        <p:spPr bwMode="auto">
          <a:xfrm>
            <a:off x="228600" y="3429000"/>
            <a:ext cx="4038600" cy="3048000"/>
          </a:xfrm>
          <a:prstGeom prst="rect">
            <a:avLst/>
          </a:prstGeom>
          <a:noFill/>
        </p:spPr>
      </p:pic>
      <p:pic>
        <p:nvPicPr>
          <p:cNvPr id="1026" name="Picture 2" descr="C:\Users\abc\Desktop\31d8b46.jpg"/>
          <p:cNvPicPr>
            <a:picLocks noChangeAspect="1" noChangeArrowheads="1"/>
          </p:cNvPicPr>
          <p:nvPr/>
        </p:nvPicPr>
        <p:blipFill>
          <a:blip r:embed="rId3" cstate="print"/>
          <a:srcRect/>
          <a:stretch>
            <a:fillRect/>
          </a:stretch>
        </p:blipFill>
        <p:spPr bwMode="auto">
          <a:xfrm>
            <a:off x="4343400" y="3429000"/>
            <a:ext cx="4514850" cy="3124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648</TotalTime>
  <Words>1288</Words>
  <Application>Microsoft Office PowerPoint</Application>
  <PresentationFormat>On-screen Show (4:3)</PresentationFormat>
  <Paragraphs>93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PowerPoint Presentation</vt:lpstr>
      <vt:lpstr>PowerPoint Presentation</vt:lpstr>
      <vt:lpstr>DIABETES MELLITUS</vt:lpstr>
      <vt:lpstr>PowerPoint Presentation</vt:lpstr>
      <vt:lpstr>DIABETES FACTS</vt:lpstr>
      <vt:lpstr>PowerPoint Presentation</vt:lpstr>
      <vt:lpstr>PowerPoint Presentation</vt:lpstr>
      <vt:lpstr>PowerPoint Presentation</vt:lpstr>
      <vt:lpstr>COMPASSION   FATIGUE</vt:lpstr>
      <vt:lpstr>PowerPoint Presentation</vt:lpstr>
      <vt:lpstr>PowerPoint Presentation</vt:lpstr>
      <vt:lpstr>Quality of Life</vt:lpstr>
      <vt:lpstr>PowerPoint Presentation</vt:lpstr>
      <vt:lpstr>PowerPoint Presentation</vt:lpstr>
      <vt:lpstr>Marital Satisfaction</vt:lpstr>
      <vt:lpstr>PowerPoint Presentation</vt:lpstr>
      <vt:lpstr>NEED OF STUDY</vt:lpstr>
      <vt:lpstr>PowerPoint Presentation</vt:lpstr>
      <vt:lpstr>OBJECTIVES </vt:lpstr>
      <vt:lpstr>H YPOTHESES</vt:lpstr>
      <vt:lpstr>METHODOLOGY</vt:lpstr>
      <vt:lpstr>INCLUSION CRITERIA</vt:lpstr>
      <vt:lpstr>EXCLUSION CRITERIA</vt:lpstr>
      <vt:lpstr>SCALES</vt:lpstr>
      <vt:lpstr>Main Findings</vt:lpstr>
      <vt:lpstr>IMPLICATIONS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COMPASSION FATIGUE IN THE QUALITY OF LIFE AND MARITAL SATISFACTION IN SPOUSES OF PATIENTS WITH DIABETES TYPE 2</dc:title>
  <dc:creator>Acer</dc:creator>
  <cp:lastModifiedBy>toshiba</cp:lastModifiedBy>
  <cp:revision>147</cp:revision>
  <dcterms:created xsi:type="dcterms:W3CDTF">2015-11-14T13:54:33Z</dcterms:created>
  <dcterms:modified xsi:type="dcterms:W3CDTF">2015-11-25T03:15:06Z</dcterms:modified>
</cp:coreProperties>
</file>