
<file path=[Content_Types].xml><?xml version="1.0" encoding="utf-8"?>
<Types xmlns="http://schemas.openxmlformats.org/package/2006/content-types">
  <Default Extension="jpg" ContentType="image/jpeg"/>
  <Default Extension="emf" ContentType="image/x-emf"/>
  <Default Extension="xlsx" ContentType="application/vnd.openxmlformats-officedocument.spreadsheetml.sheet"/>
  <Default Extension="xls" ContentType="application/vnd.ms-excel"/>
  <Default Extension="jpeg" ContentType="image/jpeg"/>
  <Default Extension="xml" ContentType="application/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gif" ContentType="image/gif"/>
  <Default Extension="xlsm" ContentType="application/vnd.ms-excel.sheet.macroEnabled.12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5" r:id="rId3"/>
    <p:sldId id="297" r:id="rId4"/>
    <p:sldId id="262" r:id="rId5"/>
    <p:sldId id="292" r:id="rId6"/>
    <p:sldId id="277" r:id="rId7"/>
    <p:sldId id="263" r:id="rId8"/>
    <p:sldId id="267" r:id="rId9"/>
    <p:sldId id="271" r:id="rId10"/>
    <p:sldId id="301" r:id="rId11"/>
    <p:sldId id="302" r:id="rId12"/>
    <p:sldId id="293" r:id="rId13"/>
    <p:sldId id="300" r:id="rId14"/>
    <p:sldId id="294" r:id="rId15"/>
    <p:sldId id="303" r:id="rId16"/>
    <p:sldId id="304" r:id="rId17"/>
    <p:sldId id="272" r:id="rId18"/>
    <p:sldId id="290" r:id="rId19"/>
    <p:sldId id="291" r:id="rId20"/>
    <p:sldId id="295" r:id="rId21"/>
    <p:sldId id="296" r:id="rId22"/>
    <p:sldId id="286" r:id="rId23"/>
    <p:sldId id="287" r:id="rId24"/>
    <p:sldId id="298" r:id="rId25"/>
    <p:sldId id="29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1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SG" sz="1600"/>
              <a:t>Development of Resistance in SA</a:t>
            </a:r>
            <a:r>
              <a:rPr lang="en-SG" sz="1600" baseline="0"/>
              <a:t> ATCC 29213</a:t>
            </a:r>
            <a:endParaRPr lang="en-SG" sz="16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7590512582986"/>
          <c:y val="0.134890736972485"/>
          <c:w val="0.661393636771013"/>
          <c:h val="0.734448089822105"/>
        </c:manualLayout>
      </c:layout>
      <c:lineChart>
        <c:grouping val="standard"/>
        <c:varyColors val="0"/>
        <c:ser>
          <c:idx val="0"/>
          <c:order val="0"/>
          <c:tx>
            <c:v>Norfloxacin</c:v>
          </c:tx>
          <c:marker>
            <c:symbol val="triangle"/>
            <c:size val="5"/>
          </c:marker>
          <c:cat>
            <c:numRef>
              <c:f>'Fold Increase'!$A$3:$A$19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</c:numCache>
            </c:numRef>
          </c:cat>
          <c:val>
            <c:numRef>
              <c:f>'Fold Increase'!$D$3:$D$19</c:f>
              <c:numCache>
                <c:formatCode>General</c:formatCode>
                <c:ptCount val="17"/>
                <c:pt idx="0">
                  <c:v>1.0</c:v>
                </c:pt>
                <c:pt idx="1">
                  <c:v>4.0</c:v>
                </c:pt>
                <c:pt idx="2">
                  <c:v>8.0</c:v>
                </c:pt>
                <c:pt idx="3">
                  <c:v>8.0</c:v>
                </c:pt>
                <c:pt idx="4">
                  <c:v>64.0</c:v>
                </c:pt>
                <c:pt idx="5">
                  <c:v>64.0</c:v>
                </c:pt>
                <c:pt idx="6">
                  <c:v>64.0</c:v>
                </c:pt>
                <c:pt idx="7">
                  <c:v>64.0</c:v>
                </c:pt>
                <c:pt idx="8">
                  <c:v>64.0</c:v>
                </c:pt>
                <c:pt idx="9">
                  <c:v>64.0</c:v>
                </c:pt>
                <c:pt idx="10">
                  <c:v>64.0</c:v>
                </c:pt>
                <c:pt idx="11">
                  <c:v>64.0</c:v>
                </c:pt>
                <c:pt idx="12">
                  <c:v>64.0</c:v>
                </c:pt>
                <c:pt idx="13">
                  <c:v>64.0</c:v>
                </c:pt>
                <c:pt idx="14">
                  <c:v>64.0</c:v>
                </c:pt>
                <c:pt idx="15">
                  <c:v>64.0</c:v>
                </c:pt>
                <c:pt idx="16">
                  <c:v>128.0</c:v>
                </c:pt>
              </c:numCache>
            </c:numRef>
          </c:val>
          <c:smooth val="0"/>
        </c:ser>
        <c:ser>
          <c:idx val="1"/>
          <c:order val="1"/>
          <c:tx>
            <c:v>Gatifloxacin</c:v>
          </c:tx>
          <c:marker>
            <c:symbol val="triangle"/>
            <c:size val="5"/>
          </c:marker>
          <c:cat>
            <c:numRef>
              <c:f>'Fold Increase'!$A$3:$A$19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</c:numCache>
            </c:numRef>
          </c:cat>
          <c:val>
            <c:numRef>
              <c:f>'Fold Increase'!$C$3:$C$19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4.0</c:v>
                </c:pt>
                <c:pt idx="4">
                  <c:v>8.0</c:v>
                </c:pt>
                <c:pt idx="5">
                  <c:v>8.0</c:v>
                </c:pt>
                <c:pt idx="6">
                  <c:v>16.0</c:v>
                </c:pt>
                <c:pt idx="7">
                  <c:v>16.0</c:v>
                </c:pt>
                <c:pt idx="8">
                  <c:v>16.0</c:v>
                </c:pt>
                <c:pt idx="9">
                  <c:v>16.0</c:v>
                </c:pt>
                <c:pt idx="10">
                  <c:v>16.0</c:v>
                </c:pt>
                <c:pt idx="11">
                  <c:v>16.0</c:v>
                </c:pt>
                <c:pt idx="12">
                  <c:v>16.0</c:v>
                </c:pt>
                <c:pt idx="13">
                  <c:v>32.0</c:v>
                </c:pt>
                <c:pt idx="14">
                  <c:v>32.0</c:v>
                </c:pt>
                <c:pt idx="15">
                  <c:v>64.0</c:v>
                </c:pt>
                <c:pt idx="16">
                  <c:v>64.0</c:v>
                </c:pt>
              </c:numCache>
            </c:numRef>
          </c:val>
          <c:smooth val="0"/>
        </c:ser>
        <c:ser>
          <c:idx val="2"/>
          <c:order val="2"/>
          <c:tx>
            <c:v>AM0052</c:v>
          </c:tx>
          <c:marker>
            <c:symbol val="triangle"/>
            <c:size val="5"/>
          </c:marker>
          <c:cat>
            <c:numRef>
              <c:f>'Fold Increase'!$A$3:$A$19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</c:numCache>
            </c:numRef>
          </c:cat>
          <c:val>
            <c:numRef>
              <c:f>'Fold Increase'!$B$3:$B$19</c:f>
              <c:numCache>
                <c:formatCode>General</c:formatCode>
                <c:ptCount val="1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2.0</c:v>
                </c:pt>
                <c:pt idx="6">
                  <c:v>2.0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2.0</c:v>
                </c:pt>
                <c:pt idx="14">
                  <c:v>2.0</c:v>
                </c:pt>
                <c:pt idx="15">
                  <c:v>2.0</c:v>
                </c:pt>
                <c:pt idx="16">
                  <c:v>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4736056"/>
        <c:axId val="-986814216"/>
      </c:lineChart>
      <c:catAx>
        <c:axId val="1894736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SG"/>
                  <a:t>Serial</a:t>
                </a:r>
                <a:r>
                  <a:rPr lang="en-SG" baseline="0"/>
                  <a:t> Passage Number</a:t>
                </a:r>
                <a:endParaRPr lang="en-SG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986814216"/>
        <c:crosses val="autoZero"/>
        <c:auto val="1"/>
        <c:lblAlgn val="ctr"/>
        <c:lblOffset val="100"/>
        <c:noMultiLvlLbl val="0"/>
      </c:catAx>
      <c:valAx>
        <c:axId val="-986814216"/>
        <c:scaling>
          <c:orientation val="minMax"/>
          <c:max val="14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SG"/>
                  <a:t>Fold Increase, MIC</a:t>
                </a:r>
              </a:p>
            </c:rich>
          </c:tx>
          <c:layout>
            <c:manualLayout>
              <c:xMode val="edge"/>
              <c:yMode val="edge"/>
              <c:x val="0.0439854485101127"/>
              <c:y val="0.3441558983209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94736056"/>
        <c:crosses val="autoZero"/>
        <c:crossBetween val="between"/>
        <c:majorUnit val="20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2596704941281"/>
          <c:y val="0.537330838424383"/>
          <c:w val="0.217403311718388"/>
          <c:h val="0.25115133211088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Gatifloxicin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MIC Day1</c:v>
                </c:pt>
                <c:pt idx="1">
                  <c:v>MIC Day2</c:v>
                </c:pt>
                <c:pt idx="2">
                  <c:v>MIC Day3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4.2</c:v>
                </c:pt>
                <c:pt idx="1">
                  <c:v>8.0</c:v>
                </c:pt>
                <c:pt idx="2">
                  <c:v>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AM218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MIC Day1</c:v>
                </c:pt>
                <c:pt idx="1">
                  <c:v>MIC Day2</c:v>
                </c:pt>
                <c:pt idx="2">
                  <c:v>MIC Day3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1.0</c:v>
                </c:pt>
                <c:pt idx="1">
                  <c:v>2.0</c:v>
                </c:pt>
                <c:pt idx="2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987039960"/>
        <c:axId val="-986870680"/>
        <c:axId val="0"/>
      </c:bar3DChart>
      <c:catAx>
        <c:axId val="-987039960"/>
        <c:scaling>
          <c:orientation val="minMax"/>
        </c:scaling>
        <c:delete val="0"/>
        <c:axPos val="b"/>
        <c:majorTickMark val="out"/>
        <c:minorTickMark val="none"/>
        <c:tickLblPos val="nextTo"/>
        <c:crossAx val="-986870680"/>
        <c:crosses val="autoZero"/>
        <c:auto val="1"/>
        <c:lblAlgn val="ctr"/>
        <c:lblOffset val="100"/>
        <c:noMultiLvlLbl val="0"/>
      </c:catAx>
      <c:valAx>
        <c:axId val="-986870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987039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73" b="1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73" b="1" i="1" u="none" strike="noStrike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 Vivo</a:t>
            </a:r>
            <a:r>
              <a:rPr lang="en-US" sz="1673" b="1" i="0" u="none" strike="noStrike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73" b="1" i="0" u="none" strike="noStrik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testing (linking </a:t>
            </a:r>
            <a:r>
              <a:rPr lang="en-US" sz="1673" b="1" i="0" u="none" strike="noStrik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Gatifloxacin</a:t>
            </a:r>
            <a:r>
              <a:rPr lang="en-US" sz="1673" b="1" i="0" u="none" strike="noStrik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673" b="1" i="0" u="none" strike="noStrike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1.5mg/ml+</a:t>
            </a:r>
            <a:r>
              <a:rPr lang="en-US" sz="1673" b="1" i="0" u="none" strike="noStrik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B2088 </a:t>
            </a:r>
            <a:r>
              <a:rPr lang="en-US" sz="1673" b="1" i="0" u="none" strike="noStrike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0.5mg/ml) on mouse cornea infected with </a:t>
            </a:r>
            <a:r>
              <a:rPr lang="en-US" sz="1673" b="1" i="1" u="none" strike="noStrike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Pseudomonas </a:t>
            </a:r>
            <a:r>
              <a:rPr lang="en-US" sz="1673" b="1" i="1" u="none" strike="noStrik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aeruginosa</a:t>
            </a:r>
            <a:r>
              <a:rPr lang="en-US" sz="1673" b="1" i="0" u="none" strike="noStrike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(ATCC 9027</a:t>
            </a:r>
            <a:r>
              <a:rPr lang="en-US" sz="1673" b="1" i="0" u="none" strike="noStrik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) </a:t>
            </a:r>
            <a:endParaRPr lang="en-US" sz="1673" b="1" i="0" u="none" strike="noStrike" baseline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c:rich>
      </c:tx>
      <c:layout>
        <c:manualLayout>
          <c:xMode val="edge"/>
          <c:yMode val="edge"/>
          <c:x val="0.105351170568562"/>
          <c:y val="0.019672131147541"/>
        </c:manualLayout>
      </c:layout>
      <c:overlay val="0"/>
      <c:spPr>
        <a:noFill/>
        <a:ln w="253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5351170568562"/>
          <c:y val="0.327868852459016"/>
          <c:w val="0.588628762541806"/>
          <c:h val="0.475409836065574"/>
        </c:manualLayout>
      </c:layout>
      <c:lineChart>
        <c:grouping val="standard"/>
        <c:varyColors val="0"/>
        <c:ser>
          <c:idx val="0"/>
          <c:order val="0"/>
          <c:tx>
            <c:v>Control</c:v>
          </c:tx>
          <c:spPr>
            <a:ln w="25371">
              <a:solidFill>
                <a:srgbClr val="63AAFE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63AAFE"/>
              </a:solidFill>
              <a:ln>
                <a:solidFill>
                  <a:srgbClr val="63AAFE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(Sheet5!$K$4,Sheet5!$L$4,Sheet5!$M$4,Sheet5!$N$4,Sheet5!$O$4)</c:f>
                <c:numCache>
                  <c:formatCode>General</c:formatCode>
                  <c:ptCount val="5"/>
                  <c:pt idx="0">
                    <c:v>0.0</c:v>
                  </c:pt>
                  <c:pt idx="1">
                    <c:v>0.13</c:v>
                  </c:pt>
                  <c:pt idx="2">
                    <c:v>0.38</c:v>
                  </c:pt>
                  <c:pt idx="3">
                    <c:v>0.25</c:v>
                  </c:pt>
                  <c:pt idx="4">
                    <c:v>0.45</c:v>
                  </c:pt>
                </c:numCache>
              </c:numRef>
            </c:plus>
            <c:minus>
              <c:numRef>
                <c:f>(Sheet5!$K$4,Sheet5!$L$4,Sheet5!$M$4,Sheet5!$N$4,Sheet5!$O$4)</c:f>
                <c:numCache>
                  <c:formatCode>General</c:formatCode>
                  <c:ptCount val="5"/>
                  <c:pt idx="0">
                    <c:v>0.0</c:v>
                  </c:pt>
                  <c:pt idx="1">
                    <c:v>0.13</c:v>
                  </c:pt>
                  <c:pt idx="2">
                    <c:v>0.38</c:v>
                  </c:pt>
                  <c:pt idx="3">
                    <c:v>0.25</c:v>
                  </c:pt>
                  <c:pt idx="4">
                    <c:v>0.45</c:v>
                  </c:pt>
                </c:numCache>
              </c:numRef>
            </c:minus>
            <c:spPr>
              <a:ln w="12685">
                <a:solidFill>
                  <a:srgbClr val="000000"/>
                </a:solidFill>
                <a:prstDash val="solid"/>
              </a:ln>
            </c:spPr>
          </c:errBars>
          <c:cat>
            <c:numRef>
              <c:f>(Sheet5!$J$22,Sheet5!$K$22,Sheet5!$L$22,Sheet5!$M$22,Sheet5!$N$22)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cat>
          <c:val>
            <c:numRef>
              <c:f>(Sheet5!$A$4,Sheet5!$B$4,Sheet5!$C$4,Sheet5!$D$4,Sheet5!$E$4)</c:f>
              <c:numCache>
                <c:formatCode>General</c:formatCode>
                <c:ptCount val="5"/>
                <c:pt idx="0">
                  <c:v>0.0</c:v>
                </c:pt>
                <c:pt idx="1">
                  <c:v>0.8</c:v>
                </c:pt>
                <c:pt idx="2">
                  <c:v>3.61</c:v>
                </c:pt>
                <c:pt idx="3">
                  <c:v>4.05</c:v>
                </c:pt>
                <c:pt idx="4">
                  <c:v>3.93</c:v>
                </c:pt>
              </c:numCache>
            </c:numRef>
          </c:val>
          <c:smooth val="0"/>
        </c:ser>
        <c:ser>
          <c:idx val="1"/>
          <c:order val="1"/>
          <c:tx>
            <c:v>Gatifloxacin 1.5mg/ml</c:v>
          </c:tx>
          <c:spPr>
            <a:ln w="25371">
              <a:solidFill>
                <a:srgbClr val="DD2D32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DD2D32"/>
              </a:solidFill>
              <a:ln>
                <a:solidFill>
                  <a:srgbClr val="DD2D32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(Sheet5!$I$13,Sheet5!$J$13,Sheet5!$M$8,Sheet5!$N$8,Sheet5!$O$8)</c:f>
                <c:numCache>
                  <c:formatCode>General</c:formatCode>
                  <c:ptCount val="5"/>
                  <c:pt idx="2">
                    <c:v>0.49</c:v>
                  </c:pt>
                  <c:pt idx="3">
                    <c:v>0.08</c:v>
                  </c:pt>
                  <c:pt idx="4">
                    <c:v>0.13</c:v>
                  </c:pt>
                </c:numCache>
              </c:numRef>
            </c:plus>
            <c:minus>
              <c:numRef>
                <c:f>(Sheet5!$I$13,Sheet5!$J$13,Sheet5!$M$8,Sheet5!$N$8,Sheet5!$O$8)</c:f>
                <c:numCache>
                  <c:formatCode>General</c:formatCode>
                  <c:ptCount val="5"/>
                  <c:pt idx="2">
                    <c:v>0.49</c:v>
                  </c:pt>
                  <c:pt idx="3">
                    <c:v>0.08</c:v>
                  </c:pt>
                  <c:pt idx="4">
                    <c:v>0.13</c:v>
                  </c:pt>
                </c:numCache>
              </c:numRef>
            </c:minus>
            <c:spPr>
              <a:ln w="12685">
                <a:solidFill>
                  <a:srgbClr val="000000"/>
                </a:solidFill>
                <a:prstDash val="solid"/>
              </a:ln>
            </c:spPr>
          </c:errBars>
          <c:cat>
            <c:numRef>
              <c:f>(Sheet5!$J$22,Sheet5!$K$22,Sheet5!$L$22,Sheet5!$M$22,Sheet5!$N$22)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cat>
          <c:val>
            <c:numRef>
              <c:f>(Sheet5!$H$9,Sheet5!$B$8,Sheet5!$C$8,Sheet5!$D$8,Sheet5!$E$8)</c:f>
              <c:numCache>
                <c:formatCode>General</c:formatCode>
                <c:ptCount val="5"/>
                <c:pt idx="1">
                  <c:v>0.8</c:v>
                </c:pt>
                <c:pt idx="2">
                  <c:v>1.75</c:v>
                </c:pt>
                <c:pt idx="3">
                  <c:v>2.02</c:v>
                </c:pt>
                <c:pt idx="4">
                  <c:v>2.17</c:v>
                </c:pt>
              </c:numCache>
            </c:numRef>
          </c:val>
          <c:smooth val="0"/>
        </c:ser>
        <c:ser>
          <c:idx val="2"/>
          <c:order val="2"/>
          <c:tx>
            <c:v>Gatifloxacin 3 mg/ml</c:v>
          </c:tx>
          <c:spPr>
            <a:ln w="25371">
              <a:solidFill>
                <a:srgbClr val="FFF58C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FF58C"/>
              </a:solidFill>
              <a:ln>
                <a:solidFill>
                  <a:srgbClr val="FFF58C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(Sheet5!$I$18,Sheet5!$J$18,Sheet5!$M$12,Sheet5!$N$12,Sheet5!$O$12)</c:f>
                <c:numCache>
                  <c:formatCode>General</c:formatCode>
                  <c:ptCount val="5"/>
                  <c:pt idx="2">
                    <c:v>0.23</c:v>
                  </c:pt>
                  <c:pt idx="3">
                    <c:v>0.2</c:v>
                  </c:pt>
                  <c:pt idx="4">
                    <c:v>0.38</c:v>
                  </c:pt>
                </c:numCache>
              </c:numRef>
            </c:plus>
            <c:minus>
              <c:numRef>
                <c:f>(Sheet5!$I$19,Sheet5!$J$19,Sheet5!$M$12,Sheet5!$N$12,Sheet5!$O$12)</c:f>
                <c:numCache>
                  <c:formatCode>General</c:formatCode>
                  <c:ptCount val="5"/>
                  <c:pt idx="2">
                    <c:v>0.23</c:v>
                  </c:pt>
                  <c:pt idx="3">
                    <c:v>0.2</c:v>
                  </c:pt>
                  <c:pt idx="4">
                    <c:v>0.38</c:v>
                  </c:pt>
                </c:numCache>
              </c:numRef>
            </c:minus>
            <c:spPr>
              <a:ln w="12685">
                <a:solidFill>
                  <a:srgbClr val="000000"/>
                </a:solidFill>
                <a:prstDash val="solid"/>
              </a:ln>
            </c:spPr>
          </c:errBars>
          <c:cat>
            <c:numRef>
              <c:f>(Sheet5!$J$22,Sheet5!$K$22,Sheet5!$L$22,Sheet5!$M$22,Sheet5!$N$22)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cat>
          <c:val>
            <c:numRef>
              <c:f>(Sheet5!$G$16,Sheet5!$B$12,Sheet5!$C$12,Sheet5!$D$12,Sheet5!$E$12)</c:f>
              <c:numCache>
                <c:formatCode>General</c:formatCode>
                <c:ptCount val="5"/>
                <c:pt idx="1">
                  <c:v>0.8</c:v>
                </c:pt>
                <c:pt idx="2">
                  <c:v>1.49</c:v>
                </c:pt>
                <c:pt idx="3">
                  <c:v>1.65</c:v>
                </c:pt>
                <c:pt idx="4">
                  <c:v>1.41</c:v>
                </c:pt>
              </c:numCache>
            </c:numRef>
          </c:val>
          <c:smooth val="0"/>
        </c:ser>
        <c:ser>
          <c:idx val="3"/>
          <c:order val="3"/>
          <c:tx>
            <c:v>Combination</c:v>
          </c:tx>
          <c:spPr>
            <a:ln w="25371">
              <a:solidFill>
                <a:srgbClr val="006411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6411"/>
              </a:solidFill>
              <a:ln>
                <a:solidFill>
                  <a:srgbClr val="006411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(Sheet5!$I$17,Sheet5!$J$17,Sheet5!$M$16,Sheet5!$N$16,Sheet5!$O$16)</c:f>
                <c:numCache>
                  <c:formatCode>General</c:formatCode>
                  <c:ptCount val="5"/>
                  <c:pt idx="2">
                    <c:v>0.44</c:v>
                  </c:pt>
                  <c:pt idx="3">
                    <c:v>0.06</c:v>
                  </c:pt>
                  <c:pt idx="4">
                    <c:v>0.37</c:v>
                  </c:pt>
                </c:numCache>
              </c:numRef>
            </c:plus>
            <c:minus>
              <c:numRef>
                <c:f>(Sheet5!$I$18,Sheet5!$J$18,Sheet5!$M$16,Sheet5!$N$16,Sheet5!$O$16)</c:f>
                <c:numCache>
                  <c:formatCode>General</c:formatCode>
                  <c:ptCount val="5"/>
                  <c:pt idx="2">
                    <c:v>0.44</c:v>
                  </c:pt>
                  <c:pt idx="3">
                    <c:v>0.06</c:v>
                  </c:pt>
                  <c:pt idx="4">
                    <c:v>0.37</c:v>
                  </c:pt>
                </c:numCache>
              </c:numRef>
            </c:minus>
            <c:spPr>
              <a:ln w="12685">
                <a:solidFill>
                  <a:srgbClr val="000000"/>
                </a:solidFill>
                <a:prstDash val="solid"/>
              </a:ln>
            </c:spPr>
          </c:errBars>
          <c:cat>
            <c:numRef>
              <c:f>(Sheet5!$J$22,Sheet5!$K$22,Sheet5!$L$22,Sheet5!$M$22,Sheet5!$N$22)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cat>
          <c:val>
            <c:numRef>
              <c:f>(Sheet5!$G$13,Sheet5!$B$16,Sheet5!$C$16,Sheet5!$D$16,Sheet5!$E$16)</c:f>
              <c:numCache>
                <c:formatCode>General</c:formatCode>
                <c:ptCount val="5"/>
                <c:pt idx="1">
                  <c:v>0.8</c:v>
                </c:pt>
                <c:pt idx="2">
                  <c:v>0.65</c:v>
                </c:pt>
                <c:pt idx="3">
                  <c:v>0.96</c:v>
                </c:pt>
                <c:pt idx="4">
                  <c:v>0.54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87619896"/>
        <c:axId val="-986994728"/>
      </c:lineChart>
      <c:catAx>
        <c:axId val="-987619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4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 after infection</a:t>
                </a:r>
              </a:p>
            </c:rich>
          </c:tx>
          <c:layout>
            <c:manualLayout>
              <c:xMode val="edge"/>
              <c:yMode val="edge"/>
              <c:x val="0.306020066889632"/>
              <c:y val="0.901639344262295"/>
            </c:manualLayout>
          </c:layout>
          <c:overlay val="0"/>
          <c:spPr>
            <a:noFill/>
            <a:ln w="2537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986994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986994728"/>
        <c:scaling>
          <c:orientation val="minMax"/>
          <c:max val="5.0"/>
        </c:scaling>
        <c:delete val="0"/>
        <c:axPos val="l"/>
        <c:majorGridlines>
          <c:spPr>
            <a:ln w="3171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4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Log CFU/Cornea</a:t>
                </a:r>
              </a:p>
            </c:rich>
          </c:tx>
          <c:layout>
            <c:manualLayout>
              <c:xMode val="edge"/>
              <c:yMode val="edge"/>
              <c:x val="0.0150501672240803"/>
              <c:y val="0.40655737704918"/>
            </c:manualLayout>
          </c:layout>
          <c:overlay val="0"/>
          <c:spPr>
            <a:noFill/>
            <a:ln w="2537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987619896"/>
        <c:crosses val="autoZero"/>
        <c:crossBetween val="between"/>
        <c:majorUnit val="0.5"/>
      </c:valAx>
      <c:spPr>
        <a:solidFill>
          <a:srgbClr val="C0C0C0"/>
        </a:solidFill>
        <a:ln w="12685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5685618729097"/>
          <c:y val="0.429508196721311"/>
          <c:w val="0.287625418060201"/>
          <c:h val="0.265573770491803"/>
        </c:manualLayout>
      </c:layout>
      <c:overlay val="0"/>
      <c:spPr>
        <a:solidFill>
          <a:srgbClr val="FFFFFF"/>
        </a:solidFill>
        <a:ln w="3171">
          <a:solidFill>
            <a:srgbClr val="000000"/>
          </a:solidFill>
          <a:prstDash val="solid"/>
        </a:ln>
      </c:spPr>
      <c:txPr>
        <a:bodyPr/>
        <a:lstStyle/>
        <a:p>
          <a:pPr>
            <a:defRPr sz="1308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58C"/>
    </a:solidFill>
    <a:ln w="12685">
      <a:solidFill>
        <a:srgbClr val="FFF58C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42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43779527559055"/>
          <c:y val="0.049375"/>
          <c:w val="0.607237860892388"/>
          <c:h val="0.8241875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Chlor +  0.5 B2088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</c:v>
                </c:pt>
                <c:pt idx="1">
                  <c:v>0.9</c:v>
                </c:pt>
                <c:pt idx="2">
                  <c:v>4.5</c:v>
                </c:pt>
                <c:pt idx="3">
                  <c:v>4.0</c:v>
                </c:pt>
                <c:pt idx="4">
                  <c:v>3.4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Chlor 5mg/ml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0.0</c:v>
                </c:pt>
                <c:pt idx="1">
                  <c:v>0.9</c:v>
                </c:pt>
                <c:pt idx="2">
                  <c:v>4.7</c:v>
                </c:pt>
                <c:pt idx="3">
                  <c:v>4.7</c:v>
                </c:pt>
                <c:pt idx="4">
                  <c:v>4.7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Cont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0.0</c:v>
                </c:pt>
                <c:pt idx="1">
                  <c:v>0.9</c:v>
                </c:pt>
                <c:pt idx="2">
                  <c:v>4.5</c:v>
                </c:pt>
                <c:pt idx="3">
                  <c:v>5.0</c:v>
                </c:pt>
                <c:pt idx="4">
                  <c:v>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87593832"/>
        <c:axId val="-986936184"/>
      </c:lineChart>
      <c:catAx>
        <c:axId val="-987593832"/>
        <c:scaling>
          <c:orientation val="minMax"/>
        </c:scaling>
        <c:delete val="0"/>
        <c:axPos val="b"/>
        <c:majorTickMark val="out"/>
        <c:minorTickMark val="none"/>
        <c:tickLblPos val="nextTo"/>
        <c:crossAx val="-986936184"/>
        <c:crosses val="autoZero"/>
        <c:auto val="0"/>
        <c:lblAlgn val="ctr"/>
        <c:lblOffset val="10"/>
        <c:tickLblSkip val="1"/>
        <c:tickMarkSkip val="1"/>
        <c:noMultiLvlLbl val="0"/>
      </c:catAx>
      <c:valAx>
        <c:axId val="-986936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987593832"/>
        <c:crossesAt val="1.0"/>
        <c:crossBetween val="between"/>
        <c:majorUnit val="2.0"/>
        <c:minorUnit val="0.2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gif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gif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gif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gif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A852-2770-694E-A569-1130632D1B2E}" type="datetimeFigureOut">
              <a:rPr lang="en-US" smtClean="0"/>
              <a:t>24/9/14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C9D-1874-6646-8B8D-7EB8A85E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4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A852-2770-694E-A569-1130632D1B2E}" type="datetimeFigureOut">
              <a:rPr lang="en-US" smtClean="0"/>
              <a:t>24/9/14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C9D-1874-6646-8B8D-7EB8A85E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A852-2770-694E-A569-1130632D1B2E}" type="datetimeFigureOut">
              <a:rPr lang="en-US" smtClean="0"/>
              <a:t>24/9/14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C9D-1874-6646-8B8D-7EB8A85E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6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wav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ERI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52400"/>
            <a:ext cx="35496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354562"/>
            <a:ext cx="7772400" cy="650502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36" y="4043164"/>
            <a:ext cx="7785372" cy="64807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7828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red 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85" b="-15385"/>
          <a:stretch>
            <a:fillRect/>
          </a:stretch>
        </p:blipFill>
        <p:spPr bwMode="auto">
          <a:xfrm>
            <a:off x="247650" y="681038"/>
            <a:ext cx="8648700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pt wave sof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3763"/>
            <a:ext cx="91440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47638" y="6453188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SG" sz="1000" smtClean="0">
                <a:solidFill>
                  <a:srgbClr val="C00000"/>
                </a:solidFill>
                <a:latin typeface="Aller" pitchFamily="2" charset="0"/>
              </a:rPr>
              <a:t>Page </a:t>
            </a:r>
            <a:fld id="{C99F7387-30DE-4DF5-B55F-9F385756DF91}" type="slidenum">
              <a:rPr lang="en-SG" sz="1000" smtClean="0">
                <a:solidFill>
                  <a:srgbClr val="C00000"/>
                </a:solidFill>
                <a:latin typeface="Aller" pitchFamily="2" charset="0"/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SG" sz="1000" smtClean="0">
              <a:solidFill>
                <a:srgbClr val="C00000"/>
              </a:solidFill>
              <a:latin typeface="Aller" pitchFamily="2" charset="0"/>
            </a:endParaRPr>
          </a:p>
        </p:txBody>
      </p:sp>
      <p:pic>
        <p:nvPicPr>
          <p:cNvPr id="7" name="Picture 6" descr="ppt SIGH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6500813"/>
            <a:ext cx="3027362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4016"/>
            <a:ext cx="8229600" cy="54868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rgbClr val="C00000"/>
                </a:solidFill>
                <a:latin typeface="Aller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pic>
        <p:nvPicPr>
          <p:cNvPr id="10" name="Picture 2" descr="Y:\SERI Admin\SERI\SERI Logo\SNEC-SingHealth Horizontal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501602"/>
            <a:ext cx="949102" cy="34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Y:\SERI Admin\SERI\SERI Logo\SingHealth Logo\SingHealth-LogoWithVS_240812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98" y="6381328"/>
            <a:ext cx="49940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Y:\SERI Admin\SERI\SERI Logo\NUHS logo (gif format for 72dpi low-res).gi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486587"/>
            <a:ext cx="666974" cy="47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Y:\SERI Admin\SERI\SERI Logo\NUS logo - full colour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506434"/>
            <a:ext cx="720080" cy="4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552704"/>
            <a:ext cx="1237134" cy="27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12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pt red 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85" b="-15385"/>
          <a:stretch>
            <a:fillRect/>
          </a:stretch>
        </p:blipFill>
        <p:spPr bwMode="auto">
          <a:xfrm>
            <a:off x="247650" y="681038"/>
            <a:ext cx="8648700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pt wave sof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3763"/>
            <a:ext cx="91440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47638" y="6453188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SG" sz="1000" smtClean="0">
                <a:solidFill>
                  <a:srgbClr val="C00000"/>
                </a:solidFill>
                <a:latin typeface="Aller" pitchFamily="2" charset="0"/>
              </a:rPr>
              <a:t>Page </a:t>
            </a:r>
            <a:fld id="{4E59B22B-3648-46E9-A70F-FDC19552E5AD}" type="slidenum">
              <a:rPr lang="en-SG" sz="1000" smtClean="0">
                <a:solidFill>
                  <a:srgbClr val="C00000"/>
                </a:solidFill>
                <a:latin typeface="Aller" pitchFamily="2" charset="0"/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SG" sz="1000" smtClean="0">
              <a:solidFill>
                <a:srgbClr val="C00000"/>
              </a:solidFill>
              <a:latin typeface="Aller" pitchFamily="2" charset="0"/>
            </a:endParaRPr>
          </a:p>
        </p:txBody>
      </p:sp>
      <p:pic>
        <p:nvPicPr>
          <p:cNvPr id="8" name="Picture 6" descr="ppt SIGH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6500813"/>
            <a:ext cx="3027362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0540"/>
            <a:ext cx="7344816" cy="576064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pic>
        <p:nvPicPr>
          <p:cNvPr id="10" name="Picture 2" descr="Y:\SERI Admin\SERI\SERI Logo\SNEC-SingHealth Horizontal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501602"/>
            <a:ext cx="949102" cy="34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Y:\SERI Admin\SERI\SERI Logo\SingHealth Logo\SingHealth-LogoWithVS_240812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98" y="6381328"/>
            <a:ext cx="49940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Y:\SERI Admin\SERI\SERI Logo\NUHS logo (gif format for 72dpi low-res).gi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486587"/>
            <a:ext cx="666974" cy="47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Y:\SERI Admin\SERI\SERI Logo\NUS logo - full colour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506434"/>
            <a:ext cx="720080" cy="4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552704"/>
            <a:ext cx="1237134" cy="27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21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pt wave sof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3763"/>
            <a:ext cx="91440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47638" y="6453188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SG" sz="1000" smtClean="0">
                <a:solidFill>
                  <a:srgbClr val="C00000"/>
                </a:solidFill>
                <a:latin typeface="Aller" pitchFamily="2" charset="0"/>
              </a:rPr>
              <a:t>Page </a:t>
            </a:r>
            <a:fld id="{5819B384-BDD2-4123-BC35-1EBE0088574E}" type="slidenum">
              <a:rPr lang="en-SG" sz="1000" smtClean="0">
                <a:solidFill>
                  <a:srgbClr val="C00000"/>
                </a:solidFill>
                <a:latin typeface="Aller" pitchFamily="2" charset="0"/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SG" sz="1000" smtClean="0">
              <a:solidFill>
                <a:srgbClr val="C00000"/>
              </a:solidFill>
              <a:latin typeface="Aller" pitchFamily="2" charset="0"/>
            </a:endParaRPr>
          </a:p>
        </p:txBody>
      </p:sp>
      <p:pic>
        <p:nvPicPr>
          <p:cNvPr id="4" name="Picture 5" descr="ppt SIG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6500813"/>
            <a:ext cx="3027362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Y:\SERI Admin\SERI\SERI Logo\SNEC-SingHealth Horizontal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501602"/>
            <a:ext cx="949102" cy="34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Y:\SERI Admin\SERI\SERI Logo\SingHealth Logo\SingHealth-LogoWithVS_240812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98" y="6381328"/>
            <a:ext cx="49940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Y:\SERI Admin\SERI\SERI Logo\NUHS logo (gif format for 72dpi low-res).gi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486587"/>
            <a:ext cx="666974" cy="47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Y:\SERI Admin\SERI\SERI Logo\NUS logo - full colour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506434"/>
            <a:ext cx="720080" cy="4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552704"/>
            <a:ext cx="1237134" cy="27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107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pt wave sof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3763"/>
            <a:ext cx="91440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47638" y="6453188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SG" sz="1000" smtClean="0">
                <a:solidFill>
                  <a:srgbClr val="C00000"/>
                </a:solidFill>
                <a:latin typeface="Aller" pitchFamily="2" charset="0"/>
              </a:rPr>
              <a:t>Page </a:t>
            </a:r>
            <a:fld id="{DC39573C-E583-4367-9247-784CB2A307FF}" type="slidenum">
              <a:rPr lang="en-SG" sz="1000" smtClean="0">
                <a:solidFill>
                  <a:srgbClr val="C00000"/>
                </a:solidFill>
                <a:latin typeface="Aller" pitchFamily="2" charset="0"/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SG" sz="1000" smtClean="0">
              <a:solidFill>
                <a:srgbClr val="C00000"/>
              </a:solidFill>
              <a:latin typeface="Aller" pitchFamily="2" charset="0"/>
            </a:endParaRPr>
          </a:p>
        </p:txBody>
      </p:sp>
      <p:pic>
        <p:nvPicPr>
          <p:cNvPr id="7" name="Picture 5" descr="ppt SIG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6500813"/>
            <a:ext cx="3027362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7646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64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4320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 descr="Y:\SERI Admin\SERI\SERI Logo\SNEC-SingHealth Horizontal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501602"/>
            <a:ext cx="949102" cy="34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Y:\SERI Admin\SERI\SERI Logo\SingHealth Logo\SingHealth-LogoWithVS_240812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98" y="6381328"/>
            <a:ext cx="49940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Y:\SERI Admin\SERI\SERI Logo\NUHS logo (gif format for 72dpi low-res).gi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486587"/>
            <a:ext cx="666974" cy="47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Y:\SERI Admin\SERI\SERI Logo\NUS logo - full colour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506434"/>
            <a:ext cx="720080" cy="4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552704"/>
            <a:ext cx="1237134" cy="27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973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F5F2D786-70FF-C14F-AFC9-915B62CC3C65}" type="datetimeFigureOut">
              <a:rPr lang="en-US" smtClean="0"/>
              <a:t>24/9/14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ED617994-815F-C641-946A-80630381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7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A852-2770-694E-A569-1130632D1B2E}" type="datetimeFigureOut">
              <a:rPr lang="en-US" smtClean="0"/>
              <a:t>24/9/14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C9D-1874-6646-8B8D-7EB8A85E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3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A852-2770-694E-A569-1130632D1B2E}" type="datetimeFigureOut">
              <a:rPr lang="en-US" smtClean="0"/>
              <a:t>24/9/14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C9D-1874-6646-8B8D-7EB8A85E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6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A852-2770-694E-A569-1130632D1B2E}" type="datetimeFigureOut">
              <a:rPr lang="en-US" smtClean="0"/>
              <a:t>24/9/14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C9D-1874-6646-8B8D-7EB8A85E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7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A852-2770-694E-A569-1130632D1B2E}" type="datetimeFigureOut">
              <a:rPr lang="en-US" smtClean="0"/>
              <a:t>24/9/14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C9D-1874-6646-8B8D-7EB8A85E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A852-2770-694E-A569-1130632D1B2E}" type="datetimeFigureOut">
              <a:rPr lang="en-US" smtClean="0"/>
              <a:t>24/9/14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C9D-1874-6646-8B8D-7EB8A85E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6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A852-2770-694E-A569-1130632D1B2E}" type="datetimeFigureOut">
              <a:rPr lang="en-US" smtClean="0"/>
              <a:t>24/9/14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C9D-1874-6646-8B8D-7EB8A85E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7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A852-2770-694E-A569-1130632D1B2E}" type="datetimeFigureOut">
              <a:rPr lang="en-US" smtClean="0"/>
              <a:t>24/9/14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C9D-1874-6646-8B8D-7EB8A85E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4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A852-2770-694E-A569-1130632D1B2E}" type="datetimeFigureOut">
              <a:rPr lang="en-US" smtClean="0"/>
              <a:t>24/9/14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C9D-1874-6646-8B8D-7EB8A85E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7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DA852-2770-694E-A569-1130632D1B2E}" type="datetimeFigureOut">
              <a:rPr lang="en-US" smtClean="0"/>
              <a:t>24/9/14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79C9D-1874-6646-8B8D-7EB8A85E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7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ller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ler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ler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ler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ler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ler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ler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ler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ler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ller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ller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ller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ller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ller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emf"/><Relationship Id="rId7" Type="http://schemas.openxmlformats.org/officeDocument/2006/relationships/image" Target="../media/image26.png"/><Relationship Id="rId8" Type="http://schemas.openxmlformats.org/officeDocument/2006/relationships/image" Target="../media/image27.jp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emf"/><Relationship Id="rId3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ncbi.nlm.nih.gov/pubmed/20397033" TargetMode="Externa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15.emf"/><Relationship Id="rId7" Type="http://schemas.openxmlformats.org/officeDocument/2006/relationships/hyperlink" Target="http://www.ncbi.nlm.nih.gov/pubmed/23441632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3.xls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684" y="1603533"/>
            <a:ext cx="852905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pple Casual"/>
                <a:cs typeface="Apple Casual"/>
              </a:rPr>
              <a:t>Breaking Down barriers to promote effective antibiotic action</a:t>
            </a:r>
            <a:endParaRPr lang="en-US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pple Casual"/>
              <a:cs typeface="Apple Casu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2421" y="3515895"/>
            <a:ext cx="4331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Roger W. </a:t>
            </a:r>
            <a:r>
              <a:rPr lang="en-US" dirty="0" err="1" smtClean="0">
                <a:latin typeface="Apple Casual"/>
                <a:cs typeface="Apple Casual"/>
              </a:rPr>
              <a:t>Beuermqn</a:t>
            </a:r>
            <a:endParaRPr lang="en-US" dirty="0" smtClean="0">
              <a:latin typeface="Apple Casual"/>
              <a:cs typeface="Apple Casual"/>
            </a:endParaRPr>
          </a:p>
          <a:p>
            <a:r>
              <a:rPr lang="en-US" dirty="0" smtClean="0">
                <a:latin typeface="Apple Casual"/>
                <a:cs typeface="Apple Casual"/>
              </a:rPr>
              <a:t>Singapore Eye Research Institute</a:t>
            </a:r>
          </a:p>
          <a:p>
            <a:r>
              <a:rPr lang="en-US" dirty="0" smtClean="0">
                <a:latin typeface="Apple Casual"/>
                <a:cs typeface="Apple Casual"/>
              </a:rPr>
              <a:t>Duke-NUS </a:t>
            </a:r>
          </a:p>
          <a:p>
            <a:r>
              <a:rPr lang="en-US" dirty="0" smtClean="0">
                <a:latin typeface="Apple Casual"/>
                <a:cs typeface="Apple Casual"/>
              </a:rPr>
              <a:t>Ophthalmology, NUS </a:t>
            </a:r>
            <a:endParaRPr lang="en-US" dirty="0">
              <a:latin typeface="Apple Casual"/>
              <a:cs typeface="Apple Casual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366713"/>
            <a:ext cx="1439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81200" y="559128"/>
            <a:ext cx="6335713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ller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9pPr>
          </a:lstStyle>
          <a:p>
            <a:pPr algn="l"/>
            <a:r>
              <a:rPr lang="en-US" sz="2800" smtClean="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Singapore Eye Research Institute</a:t>
            </a:r>
            <a:endParaRPr lang="en-US" sz="2800" dirty="0">
              <a:solidFill>
                <a:srgbClr val="CC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6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31640" y="2564904"/>
            <a:ext cx="6959600" cy="2262187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ller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ler" pitchFamily="2" charset="0"/>
              </a:defRPr>
            </a:lvl9pPr>
          </a:lstStyle>
          <a:p>
            <a:pPr algn="l">
              <a:defRPr/>
            </a:pPr>
            <a:r>
              <a:rPr lang="en-US" dirty="0" smtClean="0"/>
              <a:t>Facilitated Antibiotic </a:t>
            </a:r>
            <a:r>
              <a:rPr lang="en-US" sz="4000" dirty="0" smtClean="0"/>
              <a:t>Synergism, FAS, using Current Antibiotics, FAS  Acts at </a:t>
            </a:r>
            <a:r>
              <a:rPr lang="en-US" sz="4000" dirty="0" err="1" smtClean="0"/>
              <a:t>submicrogram</a:t>
            </a:r>
            <a:r>
              <a:rPr lang="en-US" sz="4000" dirty="0" smtClean="0"/>
              <a:t>, sub MIC values to increase activity of existing antibiotics even on resistant forms of Pseudomonas and CREs , the </a:t>
            </a:r>
            <a:r>
              <a:rPr lang="en-US" sz="4000" dirty="0" err="1" smtClean="0"/>
              <a:t>carbapenem</a:t>
            </a:r>
            <a:r>
              <a:rPr lang="en-US" sz="4000" dirty="0" smtClean="0"/>
              <a:t>-resistant </a:t>
            </a:r>
            <a:r>
              <a:rPr lang="en-US" sz="4000" dirty="0" err="1" smtClean="0"/>
              <a:t>Enterobacteriaceae</a:t>
            </a:r>
            <a:r>
              <a:rPr lang="en-US" sz="4000" dirty="0" smtClean="0"/>
              <a:t>, such as E. coli and K. </a:t>
            </a:r>
            <a:r>
              <a:rPr lang="en-US" sz="4000" dirty="0" err="1" smtClean="0"/>
              <a:t>pneumoniae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1052736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FAS Technology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515719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 Technology helps to avoid resistance: kills bugs faster and at a lower concentration of antibiotic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0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44" y="1604886"/>
            <a:ext cx="1531910" cy="3521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171" y="3050910"/>
            <a:ext cx="1230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TARGETS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7968" y="3420242"/>
            <a:ext cx="1126020" cy="665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72502" y="3420242"/>
            <a:ext cx="903434" cy="14507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PS 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65" y="2334472"/>
            <a:ext cx="457200" cy="359229"/>
          </a:xfrm>
          <a:prstGeom prst="rect">
            <a:avLst/>
          </a:prstGeom>
        </p:spPr>
      </p:pic>
      <p:pic>
        <p:nvPicPr>
          <p:cNvPr id="8" name="Picture 7" descr="LPS 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65" y="2071730"/>
            <a:ext cx="355600" cy="279400"/>
          </a:xfrm>
          <a:prstGeom prst="rect">
            <a:avLst/>
          </a:prstGeom>
        </p:spPr>
      </p:pic>
      <p:pic>
        <p:nvPicPr>
          <p:cNvPr id="10" name="Picture 9" descr="LPS 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65" y="3154369"/>
            <a:ext cx="355600" cy="279400"/>
          </a:xfrm>
          <a:prstGeom prst="rect">
            <a:avLst/>
          </a:prstGeom>
        </p:spPr>
      </p:pic>
      <p:pic>
        <p:nvPicPr>
          <p:cNvPr id="11" name="Picture 10" descr="LPS 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65" y="3549732"/>
            <a:ext cx="355600" cy="279400"/>
          </a:xfrm>
          <a:prstGeom prst="rect">
            <a:avLst/>
          </a:prstGeom>
        </p:spPr>
      </p:pic>
      <p:pic>
        <p:nvPicPr>
          <p:cNvPr id="12" name="Picture 11" descr="LPS 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23" y="3829132"/>
            <a:ext cx="355600" cy="279400"/>
          </a:xfrm>
          <a:prstGeom prst="rect">
            <a:avLst/>
          </a:prstGeom>
        </p:spPr>
      </p:pic>
      <p:pic>
        <p:nvPicPr>
          <p:cNvPr id="13" name="Picture 12" descr="LPS 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23" y="4127220"/>
            <a:ext cx="355600" cy="279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4921" y="1798334"/>
            <a:ext cx="1645415" cy="908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396957" y="2371714"/>
            <a:ext cx="1645415" cy="9082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712" y="4364268"/>
            <a:ext cx="1078153" cy="1415519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268" y="74655"/>
            <a:ext cx="2925763" cy="199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E:\31st jan\042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268" y="3050288"/>
            <a:ext cx="2925762" cy="207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267658" y="5278069"/>
            <a:ext cx="17121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 smtClean="0"/>
              <a:t>LPS: After  SHT)</a:t>
            </a:r>
            <a:endParaRPr lang="en-US" altLang="en-US" b="1" dirty="0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130704" y="2149806"/>
            <a:ext cx="18490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/>
              <a:t>LPS: Without SHT</a:t>
            </a:r>
            <a:endParaRPr lang="en-US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8068" y="74655"/>
            <a:ext cx="46043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SpearHead</a:t>
            </a:r>
            <a:r>
              <a:rPr lang="en-US" b="1" dirty="0" smtClean="0"/>
              <a:t> Technology</a:t>
            </a:r>
            <a:r>
              <a:rPr lang="en-US" dirty="0" smtClean="0"/>
              <a:t>: </a:t>
            </a:r>
            <a:r>
              <a:rPr lang="en-US" sz="1600" dirty="0" smtClean="0"/>
              <a:t>Molecules designed by </a:t>
            </a:r>
            <a:r>
              <a:rPr lang="en-US" sz="1600" dirty="0" err="1" smtClean="0"/>
              <a:t>SinSa</a:t>
            </a:r>
            <a:r>
              <a:rPr lang="en-US" sz="1600" dirty="0" smtClean="0"/>
              <a:t> breakdown the </a:t>
            </a:r>
            <a:r>
              <a:rPr lang="en-US" sz="1600" dirty="0" err="1" smtClean="0"/>
              <a:t>polyanionic</a:t>
            </a:r>
            <a:r>
              <a:rPr lang="en-US" sz="1600" dirty="0" smtClean="0"/>
              <a:t> LPS barrier and allow entry of antibiotics. Antibiotics tend to be either hydrophobic or large hydrophilic molecules.</a:t>
            </a:r>
            <a:endParaRPr lang="en-US" sz="1600" dirty="0"/>
          </a:p>
        </p:txBody>
      </p:sp>
      <p:sp>
        <p:nvSpPr>
          <p:cNvPr id="6" name="Freeform 5"/>
          <p:cNvSpPr/>
          <p:nvPr/>
        </p:nvSpPr>
        <p:spPr>
          <a:xfrm>
            <a:off x="445171" y="3451020"/>
            <a:ext cx="221765" cy="648603"/>
          </a:xfrm>
          <a:custGeom>
            <a:avLst/>
            <a:gdLst>
              <a:gd name="connsiteX0" fmla="*/ 28455 w 221765"/>
              <a:gd name="connsiteY0" fmla="*/ 0 h 648603"/>
              <a:gd name="connsiteX1" fmla="*/ 28455 w 221765"/>
              <a:gd name="connsiteY1" fmla="*/ 0 h 648603"/>
              <a:gd name="connsiteX2" fmla="*/ 111284 w 221765"/>
              <a:gd name="connsiteY2" fmla="*/ 96640 h 648603"/>
              <a:gd name="connsiteX3" fmla="*/ 138894 w 221765"/>
              <a:gd name="connsiteY3" fmla="*/ 165669 h 648603"/>
              <a:gd name="connsiteX4" fmla="*/ 166504 w 221765"/>
              <a:gd name="connsiteY4" fmla="*/ 303726 h 648603"/>
              <a:gd name="connsiteX5" fmla="*/ 180308 w 221765"/>
              <a:gd name="connsiteY5" fmla="*/ 345144 h 648603"/>
              <a:gd name="connsiteX6" fmla="*/ 194113 w 221765"/>
              <a:gd name="connsiteY6" fmla="*/ 552230 h 648603"/>
              <a:gd name="connsiteX7" fmla="*/ 207918 w 221765"/>
              <a:gd name="connsiteY7" fmla="*/ 579841 h 648603"/>
              <a:gd name="connsiteX8" fmla="*/ 166504 w 221765"/>
              <a:gd name="connsiteY8" fmla="*/ 566035 h 648603"/>
              <a:gd name="connsiteX9" fmla="*/ 152699 w 221765"/>
              <a:gd name="connsiteY9" fmla="*/ 524618 h 648603"/>
              <a:gd name="connsiteX10" fmla="*/ 180308 w 221765"/>
              <a:gd name="connsiteY10" fmla="*/ 441784 h 648603"/>
              <a:gd name="connsiteX11" fmla="*/ 166504 w 221765"/>
              <a:gd name="connsiteY11" fmla="*/ 179475 h 648603"/>
              <a:gd name="connsiteX12" fmla="*/ 138894 w 221765"/>
              <a:gd name="connsiteY12" fmla="*/ 151863 h 648603"/>
              <a:gd name="connsiteX13" fmla="*/ 125089 w 221765"/>
              <a:gd name="connsiteY13" fmla="*/ 110446 h 648603"/>
              <a:gd name="connsiteX14" fmla="*/ 28455 w 221765"/>
              <a:gd name="connsiteY14" fmla="*/ 220892 h 648603"/>
              <a:gd name="connsiteX15" fmla="*/ 42260 w 221765"/>
              <a:gd name="connsiteY15" fmla="*/ 386561 h 648603"/>
              <a:gd name="connsiteX16" fmla="*/ 845 w 221765"/>
              <a:gd name="connsiteY16" fmla="*/ 538424 h 648603"/>
              <a:gd name="connsiteX17" fmla="*/ 14650 w 221765"/>
              <a:gd name="connsiteY17" fmla="*/ 497007 h 648603"/>
              <a:gd name="connsiteX18" fmla="*/ 28455 w 221765"/>
              <a:gd name="connsiteY18" fmla="*/ 427978 h 648603"/>
              <a:gd name="connsiteX19" fmla="*/ 42260 w 221765"/>
              <a:gd name="connsiteY19" fmla="*/ 220892 h 648603"/>
              <a:gd name="connsiteX20" fmla="*/ 56065 w 221765"/>
              <a:gd name="connsiteY20" fmla="*/ 179475 h 648603"/>
              <a:gd name="connsiteX21" fmla="*/ 83674 w 221765"/>
              <a:gd name="connsiteY21" fmla="*/ 151863 h 648603"/>
              <a:gd name="connsiteX22" fmla="*/ 97479 w 221765"/>
              <a:gd name="connsiteY22" fmla="*/ 193281 h 648603"/>
              <a:gd name="connsiteX23" fmla="*/ 69869 w 221765"/>
              <a:gd name="connsiteY23" fmla="*/ 234698 h 648603"/>
              <a:gd name="connsiteX24" fmla="*/ 42260 w 221765"/>
              <a:gd name="connsiteY24" fmla="*/ 317532 h 648603"/>
              <a:gd name="connsiteX25" fmla="*/ 28455 w 221765"/>
              <a:gd name="connsiteY25" fmla="*/ 358949 h 648603"/>
              <a:gd name="connsiteX26" fmla="*/ 42260 w 221765"/>
              <a:gd name="connsiteY26" fmla="*/ 317532 h 648603"/>
              <a:gd name="connsiteX27" fmla="*/ 69869 w 221765"/>
              <a:gd name="connsiteY27" fmla="*/ 276115 h 648603"/>
              <a:gd name="connsiteX28" fmla="*/ 83674 w 221765"/>
              <a:gd name="connsiteY28" fmla="*/ 207086 h 648603"/>
              <a:gd name="connsiteX29" fmla="*/ 83674 w 221765"/>
              <a:gd name="connsiteY29" fmla="*/ 207086 h 648603"/>
              <a:gd name="connsiteX30" fmla="*/ 83674 w 221765"/>
              <a:gd name="connsiteY30" fmla="*/ 207086 h 64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1765" h="648603">
                <a:moveTo>
                  <a:pt x="28455" y="0"/>
                </a:moveTo>
                <a:lnTo>
                  <a:pt x="28455" y="0"/>
                </a:lnTo>
                <a:cubicBezTo>
                  <a:pt x="56065" y="32213"/>
                  <a:pt x="87751" y="61338"/>
                  <a:pt x="111284" y="96640"/>
                </a:cubicBezTo>
                <a:cubicBezTo>
                  <a:pt x="125030" y="117260"/>
                  <a:pt x="131058" y="142159"/>
                  <a:pt x="138894" y="165669"/>
                </a:cubicBezTo>
                <a:cubicBezTo>
                  <a:pt x="157229" y="220678"/>
                  <a:pt x="152912" y="242556"/>
                  <a:pt x="166504" y="303726"/>
                </a:cubicBezTo>
                <a:cubicBezTo>
                  <a:pt x="169661" y="317932"/>
                  <a:pt x="175707" y="331338"/>
                  <a:pt x="180308" y="345144"/>
                </a:cubicBezTo>
                <a:cubicBezTo>
                  <a:pt x="184910" y="414173"/>
                  <a:pt x="184330" y="483743"/>
                  <a:pt x="194113" y="552230"/>
                </a:cubicBezTo>
                <a:cubicBezTo>
                  <a:pt x="219648" y="730982"/>
                  <a:pt x="234046" y="612504"/>
                  <a:pt x="207918" y="579841"/>
                </a:cubicBezTo>
                <a:cubicBezTo>
                  <a:pt x="198828" y="568478"/>
                  <a:pt x="180309" y="570637"/>
                  <a:pt x="166504" y="566035"/>
                </a:cubicBezTo>
                <a:cubicBezTo>
                  <a:pt x="161902" y="552229"/>
                  <a:pt x="151092" y="539081"/>
                  <a:pt x="152699" y="524618"/>
                </a:cubicBezTo>
                <a:cubicBezTo>
                  <a:pt x="155913" y="495691"/>
                  <a:pt x="180308" y="441784"/>
                  <a:pt x="180308" y="441784"/>
                </a:cubicBezTo>
                <a:cubicBezTo>
                  <a:pt x="175707" y="354348"/>
                  <a:pt x="178886" y="266152"/>
                  <a:pt x="166504" y="179475"/>
                </a:cubicBezTo>
                <a:cubicBezTo>
                  <a:pt x="164663" y="166590"/>
                  <a:pt x="145590" y="163024"/>
                  <a:pt x="138894" y="151863"/>
                </a:cubicBezTo>
                <a:cubicBezTo>
                  <a:pt x="131407" y="139384"/>
                  <a:pt x="129691" y="124252"/>
                  <a:pt x="125089" y="110446"/>
                </a:cubicBezTo>
                <a:cubicBezTo>
                  <a:pt x="44333" y="191208"/>
                  <a:pt x="74114" y="152400"/>
                  <a:pt x="28455" y="220892"/>
                </a:cubicBezTo>
                <a:cubicBezTo>
                  <a:pt x="33057" y="276115"/>
                  <a:pt x="42260" y="331147"/>
                  <a:pt x="42260" y="386561"/>
                </a:cubicBezTo>
                <a:cubicBezTo>
                  <a:pt x="42260" y="425589"/>
                  <a:pt x="11673" y="505939"/>
                  <a:pt x="845" y="538424"/>
                </a:cubicBezTo>
                <a:cubicBezTo>
                  <a:pt x="-3757" y="552230"/>
                  <a:pt x="11796" y="511277"/>
                  <a:pt x="14650" y="497007"/>
                </a:cubicBezTo>
                <a:lnTo>
                  <a:pt x="28455" y="427978"/>
                </a:lnTo>
                <a:cubicBezTo>
                  <a:pt x="33057" y="358949"/>
                  <a:pt x="34621" y="289651"/>
                  <a:pt x="42260" y="220892"/>
                </a:cubicBezTo>
                <a:cubicBezTo>
                  <a:pt x="43867" y="206429"/>
                  <a:pt x="48578" y="191954"/>
                  <a:pt x="56065" y="179475"/>
                </a:cubicBezTo>
                <a:cubicBezTo>
                  <a:pt x="62761" y="168314"/>
                  <a:pt x="74471" y="161067"/>
                  <a:pt x="83674" y="151863"/>
                </a:cubicBezTo>
                <a:cubicBezTo>
                  <a:pt x="88276" y="165669"/>
                  <a:pt x="99871" y="178926"/>
                  <a:pt x="97479" y="193281"/>
                </a:cubicBezTo>
                <a:cubicBezTo>
                  <a:pt x="94751" y="209647"/>
                  <a:pt x="76607" y="219536"/>
                  <a:pt x="69869" y="234698"/>
                </a:cubicBezTo>
                <a:cubicBezTo>
                  <a:pt x="58049" y="261294"/>
                  <a:pt x="51463" y="289921"/>
                  <a:pt x="42260" y="317532"/>
                </a:cubicBezTo>
                <a:lnTo>
                  <a:pt x="28455" y="358949"/>
                </a:lnTo>
                <a:cubicBezTo>
                  <a:pt x="28455" y="358949"/>
                  <a:pt x="35752" y="330548"/>
                  <a:pt x="42260" y="317532"/>
                </a:cubicBezTo>
                <a:cubicBezTo>
                  <a:pt x="49680" y="302692"/>
                  <a:pt x="62449" y="290955"/>
                  <a:pt x="69869" y="276115"/>
                </a:cubicBezTo>
                <a:cubicBezTo>
                  <a:pt x="86584" y="242682"/>
                  <a:pt x="83674" y="238678"/>
                  <a:pt x="83674" y="207086"/>
                </a:cubicBezTo>
                <a:lnTo>
                  <a:pt x="83674" y="207086"/>
                </a:lnTo>
                <a:lnTo>
                  <a:pt x="83674" y="207086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5657" y="4238361"/>
            <a:ext cx="111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SHT Molecule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6987" y="1477430"/>
            <a:ext cx="134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Antibiotic</a:t>
            </a:r>
            <a:endParaRPr lang="en-US" dirty="0"/>
          </a:p>
        </p:txBody>
      </p:sp>
      <p:pic>
        <p:nvPicPr>
          <p:cNvPr id="24" name="Picture 23" descr="gram-negative-cell-wal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7" y="5219837"/>
            <a:ext cx="2356538" cy="152532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07257" y="5779787"/>
            <a:ext cx="6117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Gram negative cell wall, at left is protected by LPS, seen above expanded. The </a:t>
            </a:r>
            <a:r>
              <a:rPr lang="en-US" sz="1600" dirty="0" err="1" smtClean="0"/>
              <a:t>porins</a:t>
            </a:r>
            <a:r>
              <a:rPr lang="en-US" sz="1600" dirty="0" smtClean="0"/>
              <a:t> allow only small hydrophilic molecules to pass into the cytoplasm. </a:t>
            </a:r>
            <a:endParaRPr lang="en-US" sz="1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69503" flipH="1">
            <a:off x="4127558" y="4186145"/>
            <a:ext cx="1340598" cy="740010"/>
          </a:xfrm>
          <a:prstGeom prst="rect">
            <a:avLst/>
          </a:prstGeom>
        </p:spPr>
      </p:pic>
      <p:pic>
        <p:nvPicPr>
          <p:cNvPr id="29" name="Picture 28" descr="big_seri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53" y="6358670"/>
            <a:ext cx="1368152" cy="38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33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 Technology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77281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Effective with Different Classes of Antibiotics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708920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Chloramphenicol</a:t>
            </a:r>
          </a:p>
          <a:p>
            <a:r>
              <a:rPr lang="en-US" dirty="0" smtClean="0"/>
              <a:t>Erythromycin</a:t>
            </a:r>
          </a:p>
          <a:p>
            <a:r>
              <a:rPr lang="en-US" dirty="0" err="1" smtClean="0"/>
              <a:t>Gatifloxicin</a:t>
            </a:r>
            <a:endParaRPr lang="en-US" dirty="0" smtClean="0"/>
          </a:p>
          <a:p>
            <a:r>
              <a:rPr lang="en-US" dirty="0" err="1" smtClean="0"/>
              <a:t>Ciprofloxicin</a:t>
            </a:r>
            <a:endParaRPr lang="en-US" dirty="0" smtClean="0"/>
          </a:p>
          <a:p>
            <a:r>
              <a:rPr lang="en-US" dirty="0" smtClean="0"/>
              <a:t>Gentamycin</a:t>
            </a:r>
          </a:p>
          <a:p>
            <a:r>
              <a:rPr lang="en-US" dirty="0" smtClean="0"/>
              <a:t>Kanamycin</a:t>
            </a:r>
          </a:p>
          <a:p>
            <a:r>
              <a:rPr lang="en-US" dirty="0" err="1" smtClean="0"/>
              <a:t>Imipenam</a:t>
            </a:r>
            <a:endParaRPr lang="en-US" dirty="0" smtClean="0"/>
          </a:p>
          <a:p>
            <a:r>
              <a:rPr lang="en-US" dirty="0" smtClean="0"/>
              <a:t>Tobramycin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314096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developed several different classes of molecules that are effective when paired with these antibiotics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2771800" y="3501008"/>
            <a:ext cx="1216152" cy="484632"/>
          </a:xfrm>
          <a:prstGeom prst="leftRightArrow">
            <a:avLst/>
          </a:prstGeom>
          <a:solidFill>
            <a:srgbClr val="38FF8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2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9640" y="5029200"/>
            <a:ext cx="883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gentamycin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P. aeruginosa ATCC 9027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used to determine the FICI. 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all other antibiotics a clinical isolate,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P. aeruginosa DR 4877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(multi drug resistant strain) was used</a:t>
            </a:r>
            <a:endParaRPr lang="en-SG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028083"/>
            <a:ext cx="8778240" cy="400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0086" y="2286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Summary of Synergistic Action with other Antibiotics</a:t>
            </a:r>
            <a:endParaRPr lang="en-US" sz="2000" b="1" dirty="0"/>
          </a:p>
        </p:txBody>
      </p:sp>
      <p:pic>
        <p:nvPicPr>
          <p:cNvPr id="8" name="Picture 7" descr="big_seri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53" y="6358670"/>
            <a:ext cx="1368152" cy="38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41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20" y="1066800"/>
            <a:ext cx="4824413" cy="399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42520" y="166688"/>
            <a:ext cx="48542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cs typeface="+mn-cs"/>
              </a:rPr>
              <a:t>E </a:t>
            </a:r>
            <a:r>
              <a:rPr lang="en-US" b="1" dirty="0">
                <a:cs typeface="+mn-cs"/>
              </a:rPr>
              <a:t>coli </a:t>
            </a:r>
            <a:r>
              <a:rPr lang="en-US" b="1" dirty="0" smtClean="0">
                <a:cs typeface="+mn-cs"/>
              </a:rPr>
              <a:t>Mutants with Outer </a:t>
            </a:r>
            <a:r>
              <a:rPr lang="en-US" b="1" dirty="0">
                <a:cs typeface="+mn-cs"/>
              </a:rPr>
              <a:t>Membrane Truncation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553283" y="1656780"/>
            <a:ext cx="33719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B2088, B2088_99 and </a:t>
            </a:r>
            <a:r>
              <a:rPr lang="en-US" b="1" dirty="0" err="1"/>
              <a:t>Polymyxin</a:t>
            </a:r>
            <a:r>
              <a:rPr lang="en-US" b="1" dirty="0"/>
              <a:t> B binds to lipid A portion of LPS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 smtClean="0"/>
              <a:t>B2089, B2099</a:t>
            </a:r>
            <a:r>
              <a:rPr lang="en-US" dirty="0" smtClean="0"/>
              <a:t> </a:t>
            </a:r>
            <a:r>
              <a:rPr lang="en-US" b="1" dirty="0"/>
              <a:t>bind to O-antigen domain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 smtClean="0"/>
              <a:t>B2499 </a:t>
            </a:r>
            <a:r>
              <a:rPr lang="en-US" b="1" dirty="0"/>
              <a:t>binds to  Outer core region</a:t>
            </a:r>
          </a:p>
        </p:txBody>
      </p:sp>
    </p:spTree>
    <p:extLst>
      <p:ext uri="{BB962C8B-B14F-4D97-AF65-F5344CB8AC3E}">
        <p14:creationId xmlns:p14="http://schemas.microsoft.com/office/powerpoint/2010/main" val="307176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33350" y="152400"/>
            <a:ext cx="612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Time-Kill Kinetics of B2088/B2088_99 with Gatifloxacin</a:t>
            </a:r>
          </a:p>
        </p:txBody>
      </p:sp>
      <p:sp>
        <p:nvSpPr>
          <p:cNvPr id="56761" name="Text Box 441"/>
          <p:cNvSpPr txBox="1">
            <a:spLocks noChangeArrowheads="1"/>
          </p:cNvSpPr>
          <p:nvPr/>
        </p:nvSpPr>
        <p:spPr bwMode="auto">
          <a:xfrm>
            <a:off x="1219200" y="99060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u="sng">
                <a:cs typeface="+mn-cs"/>
              </a:rPr>
              <a:t>P. aeruginosa</a:t>
            </a:r>
            <a:r>
              <a:rPr lang="en-US" b="1" u="sng">
                <a:cs typeface="+mn-cs"/>
              </a:rPr>
              <a:t> 27853</a:t>
            </a:r>
          </a:p>
        </p:txBody>
      </p:sp>
      <p:sp>
        <p:nvSpPr>
          <p:cNvPr id="57197" name="Text Box 877"/>
          <p:cNvSpPr txBox="1">
            <a:spLocks noChangeArrowheads="1"/>
          </p:cNvSpPr>
          <p:nvPr/>
        </p:nvSpPr>
        <p:spPr bwMode="auto">
          <a:xfrm>
            <a:off x="5791200" y="990600"/>
            <a:ext cx="225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u="sng">
                <a:cs typeface="+mn-cs"/>
              </a:rPr>
              <a:t>P. aeruginosa</a:t>
            </a:r>
            <a:r>
              <a:rPr lang="en-US" b="1" u="sng">
                <a:cs typeface="+mn-cs"/>
              </a:rPr>
              <a:t> 9027</a:t>
            </a:r>
          </a:p>
        </p:txBody>
      </p:sp>
      <p:sp>
        <p:nvSpPr>
          <p:cNvPr id="57198" name="Text Box 878"/>
          <p:cNvSpPr txBox="1">
            <a:spLocks noChangeArrowheads="1"/>
          </p:cNvSpPr>
          <p:nvPr/>
        </p:nvSpPr>
        <p:spPr bwMode="auto">
          <a:xfrm>
            <a:off x="152400" y="5181600"/>
            <a:ext cx="850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Combination of B2088/B2088_99 and Gati at Sub MIC displayed pronounced </a:t>
            </a:r>
          </a:p>
          <a:p>
            <a:pPr>
              <a:defRPr/>
            </a:pPr>
            <a:r>
              <a:rPr lang="en-US" b="1">
                <a:cs typeface="+mn-cs"/>
              </a:rPr>
              <a:t>bactericidal effect</a:t>
            </a:r>
          </a:p>
        </p:txBody>
      </p:sp>
      <p:pic>
        <p:nvPicPr>
          <p:cNvPr id="60705" name="Picture 13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387850" cy="327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140" name="Picture 17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387850" cy="327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11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584518"/>
              </p:ext>
            </p:extLst>
          </p:nvPr>
        </p:nvGraphicFramePr>
        <p:xfrm>
          <a:off x="657928" y="1369105"/>
          <a:ext cx="7837426" cy="451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5086" y="265748"/>
            <a:ext cx="6470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Synergy-increase the activity of current antibiotics</a:t>
            </a:r>
          </a:p>
          <a:p>
            <a:r>
              <a:rPr lang="en-US" sz="2000" dirty="0" smtClean="0"/>
              <a:t>ATP and LDH release-no toxicity at 1000ug/ml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582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8350" y="2026496"/>
            <a:ext cx="349951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Chloramphenicol</a:t>
            </a:r>
          </a:p>
          <a:p>
            <a:endParaRPr lang="en-US" sz="3200" dirty="0"/>
          </a:p>
          <a:p>
            <a:r>
              <a:rPr lang="en-US" sz="2000" dirty="0" smtClean="0"/>
              <a:t>A good antibiotic but with limited effectiveness against Gram Negative organisms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914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 Model of Cornea Infection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09625076"/>
              </p:ext>
            </p:extLst>
          </p:nvPr>
        </p:nvGraphicFramePr>
        <p:xfrm>
          <a:off x="1524000" y="14826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381516" y="3124200"/>
            <a:ext cx="344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 CFU average 3 corneas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41500" y="56515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Infection with Pseudomonas </a:t>
            </a:r>
            <a:r>
              <a:rPr lang="en-US" dirty="0" err="1" smtClean="0"/>
              <a:t>aeruginosa</a:t>
            </a:r>
            <a:r>
              <a:rPr lang="en-US" dirty="0" smtClean="0"/>
              <a:t> ATCC 9027</a:t>
            </a:r>
          </a:p>
          <a:p>
            <a:r>
              <a:rPr lang="en-US" dirty="0" smtClean="0"/>
              <a:t>Treatment 3X/day starting on Day 2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24200" y="5029716"/>
            <a:ext cx="0" cy="177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32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727" y="107576"/>
            <a:ext cx="7841823" cy="963389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7414" y="1198447"/>
            <a:ext cx="83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Facilitated Antibiotic Synergy (FAS)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195112"/>
            <a:ext cx="785333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FAS Technology</a:t>
            </a:r>
            <a:r>
              <a:rPr lang="en-US" dirty="0" smtClean="0"/>
              <a:t> deals with some of the most difficult pathogens-such as Pseudomonas and the CREs.</a:t>
            </a:r>
          </a:p>
          <a:p>
            <a:r>
              <a:rPr lang="en-US" dirty="0" smtClean="0">
                <a:latin typeface="Arial Rounded MT Bold"/>
                <a:cs typeface="Arial Rounded MT Bold"/>
              </a:rPr>
              <a:t>FAS</a:t>
            </a:r>
            <a:r>
              <a:rPr lang="en-US" dirty="0" smtClean="0"/>
              <a:t> does the following:</a:t>
            </a:r>
          </a:p>
          <a:p>
            <a:endParaRPr lang="en-US" dirty="0" smtClean="0"/>
          </a:p>
          <a:p>
            <a:r>
              <a:rPr lang="en-US" dirty="0" smtClean="0"/>
              <a:t>1-Extends the action spectrum of some antibiotics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2-In many cases it will allow the use of lower concentrations of antibiotics to achieve the same therapeutic effect</a:t>
            </a:r>
          </a:p>
          <a:p>
            <a:endParaRPr lang="en-US" dirty="0" smtClean="0"/>
          </a:p>
          <a:p>
            <a:r>
              <a:rPr lang="en-US" dirty="0" smtClean="0"/>
              <a:t>3-FAS Technology can decrease bacteria kill times from 18-22hrs to 3-4hrs</a:t>
            </a:r>
          </a:p>
        </p:txBody>
      </p:sp>
      <p:pic>
        <p:nvPicPr>
          <p:cNvPr id="7" name="Picture 6" descr="big_seri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53" y="6358670"/>
            <a:ext cx="1368152" cy="38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07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188" y="1567157"/>
            <a:ext cx="35940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Disclaime</a:t>
            </a:r>
            <a:r>
              <a:rPr lang="en-US" dirty="0" smtClean="0"/>
              <a:t>r</a:t>
            </a:r>
          </a:p>
          <a:p>
            <a:endParaRPr lang="en-US" dirty="0"/>
          </a:p>
          <a:p>
            <a:r>
              <a:rPr lang="en-US" dirty="0" smtClean="0"/>
              <a:t>Multiple Patents in Area</a:t>
            </a:r>
          </a:p>
          <a:p>
            <a:endParaRPr lang="en-US" dirty="0"/>
          </a:p>
          <a:p>
            <a:r>
              <a:rPr lang="en-US" dirty="0" smtClean="0"/>
              <a:t>CSO-</a:t>
            </a:r>
            <a:r>
              <a:rPr lang="en-US" dirty="0" err="1" smtClean="0"/>
              <a:t>SinSa</a:t>
            </a:r>
            <a:r>
              <a:rPr lang="en-US" dirty="0" smtClean="0"/>
              <a:t> Labs, Montreal </a:t>
            </a:r>
          </a:p>
          <a:p>
            <a:endParaRPr lang="en-US" dirty="0"/>
          </a:p>
          <a:p>
            <a:r>
              <a:rPr lang="en-US" dirty="0" smtClean="0"/>
              <a:t>Consultant-Allergan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0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275" y="776054"/>
            <a:ext cx="8042276" cy="1336956"/>
          </a:xfrm>
        </p:spPr>
        <p:txBody>
          <a:bodyPr/>
          <a:lstStyle/>
          <a:p>
            <a:r>
              <a:rPr lang="en-US" dirty="0" smtClean="0"/>
              <a:t>Summary-2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9275" y="7760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49275" y="2539882"/>
            <a:ext cx="80422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4-Importantly it has the ability to lower the cost of development, should require fewer studies for  IND filing, and more rapid entry into clinical use with Phase II </a:t>
            </a:r>
            <a:r>
              <a:rPr lang="en-US" dirty="0" smtClean="0"/>
              <a:t>trials</a:t>
            </a:r>
          </a:p>
          <a:p>
            <a:endParaRPr lang="en-US" dirty="0"/>
          </a:p>
          <a:p>
            <a:r>
              <a:rPr lang="en-US" dirty="0"/>
              <a:t>5-Importantly for patients offers better and quicker eradication of </a:t>
            </a:r>
            <a:r>
              <a:rPr lang="en-US" dirty="0" smtClean="0"/>
              <a:t>infections</a:t>
            </a:r>
          </a:p>
          <a:p>
            <a:endParaRPr lang="en-US" dirty="0"/>
          </a:p>
          <a:p>
            <a:r>
              <a:rPr lang="en-US" dirty="0"/>
              <a:t>6</a:t>
            </a:r>
            <a:r>
              <a:rPr lang="en-US" dirty="0" smtClean="0"/>
              <a:t>-</a:t>
            </a:r>
            <a:r>
              <a:rPr lang="en-US" dirty="0" smtClean="0">
                <a:latin typeface="Arial Rounded MT Bold"/>
                <a:cs typeface="Arial Rounded MT Bold"/>
              </a:rPr>
              <a:t>FAS</a:t>
            </a:r>
            <a:r>
              <a:rPr lang="en-US" dirty="0" smtClean="0"/>
              <a:t> </a:t>
            </a:r>
            <a:r>
              <a:rPr lang="en-US" dirty="0"/>
              <a:t>technology works with several classes of </a:t>
            </a:r>
            <a:r>
              <a:rPr lang="en-US" dirty="0" smtClean="0"/>
              <a:t>antibiotics</a:t>
            </a:r>
          </a:p>
          <a:p>
            <a:endParaRPr lang="en-US" dirty="0"/>
          </a:p>
          <a:p>
            <a:r>
              <a:rPr lang="en-US" dirty="0"/>
              <a:t>7-Improved therapeutic </a:t>
            </a:r>
            <a:r>
              <a:rPr lang="en-US" dirty="0" smtClean="0"/>
              <a:t>index</a:t>
            </a:r>
          </a:p>
          <a:p>
            <a:endParaRPr lang="en-US" dirty="0"/>
          </a:p>
          <a:p>
            <a:r>
              <a:rPr lang="en-US" dirty="0"/>
              <a:t>8-Health care costs should be lower</a:t>
            </a:r>
          </a:p>
        </p:txBody>
      </p:sp>
      <p:pic>
        <p:nvPicPr>
          <p:cNvPr id="6" name="Picture 5" descr="big_seri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53" y="6358670"/>
            <a:ext cx="1368152" cy="38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21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2527300" y="203200"/>
            <a:ext cx="401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00"/>
                </a:solidFill>
              </a:rPr>
              <a:t>With appreciation </a:t>
            </a:r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503817" y="849313"/>
            <a:ext cx="23241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00"/>
                </a:solidFill>
              </a:rPr>
              <a:t>SERI</a:t>
            </a:r>
          </a:p>
          <a:p>
            <a:pPr eaLnBrk="1" hangingPunct="1"/>
            <a:r>
              <a:rPr lang="en-US" dirty="0" err="1">
                <a:solidFill>
                  <a:srgbClr val="000000"/>
                </a:solidFill>
              </a:rPr>
              <a:t>Shouping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Liu</a:t>
            </a:r>
          </a:p>
          <a:p>
            <a:pPr eaLnBrk="1" hangingPunct="1"/>
            <a:r>
              <a:rPr lang="tr-TR" dirty="0" smtClean="0">
                <a:solidFill>
                  <a:srgbClr val="000000"/>
                </a:solidFill>
              </a:rPr>
              <a:t>R. </a:t>
            </a:r>
            <a:r>
              <a:rPr lang="tr-TR" dirty="0" err="1" smtClean="0">
                <a:solidFill>
                  <a:srgbClr val="000000"/>
                </a:solidFill>
              </a:rPr>
              <a:t>Lakshminarayanan</a:t>
            </a:r>
            <a:endParaRPr lang="tr-TR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tr-TR" dirty="0" err="1" smtClean="0">
                <a:solidFill>
                  <a:srgbClr val="000000"/>
                </a:solidFill>
              </a:rPr>
              <a:t>Thet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 smtClean="0">
                <a:solidFill>
                  <a:srgbClr val="000000"/>
                </a:solidFill>
              </a:rPr>
              <a:t>Aung</a:t>
            </a:r>
            <a:endParaRPr lang="tr-TR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Zhou Lei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Donald Tan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Jun </a:t>
            </a:r>
            <a:r>
              <a:rPr lang="en-US" dirty="0" err="1">
                <a:solidFill>
                  <a:srgbClr val="000000"/>
                </a:solidFill>
              </a:rPr>
              <a:t>Jie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Koh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S. </a:t>
            </a:r>
            <a:r>
              <a:rPr lang="en-US" dirty="0" err="1" smtClean="0">
                <a:solidFill>
                  <a:srgbClr val="000000"/>
                </a:solidFill>
              </a:rPr>
              <a:t>Padamanbhan</a:t>
            </a:r>
            <a:endParaRPr lang="tr-TR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tr-TR" dirty="0" err="1" smtClean="0">
                <a:solidFill>
                  <a:srgbClr val="000000"/>
                </a:solidFill>
              </a:rPr>
              <a:t>Jod</a:t>
            </a:r>
            <a:r>
              <a:rPr lang="tr-TR" dirty="0" smtClean="0">
                <a:solidFill>
                  <a:srgbClr val="000000"/>
                </a:solidFill>
              </a:rPr>
              <a:t> Mehta</a:t>
            </a:r>
          </a:p>
          <a:p>
            <a:pPr eaLnBrk="1" hangingPunct="1"/>
            <a:r>
              <a:rPr lang="tr-TR" dirty="0" err="1" smtClean="0">
                <a:solidFill>
                  <a:srgbClr val="000000"/>
                </a:solidFill>
              </a:rPr>
              <a:t>Hanxun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 smtClean="0">
                <a:solidFill>
                  <a:srgbClr val="000000"/>
                </a:solidFill>
              </a:rPr>
              <a:t>Zou</a:t>
            </a:r>
            <a:endParaRPr lang="tr-TR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tr-TR" dirty="0" err="1" smtClean="0">
                <a:solidFill>
                  <a:srgbClr val="000000"/>
                </a:solidFill>
              </a:rPr>
              <a:t>Xiaping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 smtClean="0">
                <a:solidFill>
                  <a:srgbClr val="000000"/>
                </a:solidFill>
              </a:rPr>
              <a:t>Dai</a:t>
            </a:r>
            <a:endParaRPr lang="tr-TR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tr-TR" dirty="0" err="1" smtClean="0">
                <a:solidFill>
                  <a:srgbClr val="000000"/>
                </a:solidFill>
              </a:rPr>
              <a:t>Eunice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 smtClean="0">
                <a:solidFill>
                  <a:srgbClr val="000000"/>
                </a:solidFill>
              </a:rPr>
              <a:t>Goh</a:t>
            </a:r>
            <a:endParaRPr lang="tr-TR" dirty="0" smtClean="0">
              <a:solidFill>
                <a:srgbClr val="000000"/>
              </a:solidFill>
            </a:endParaRPr>
          </a:p>
          <a:p>
            <a:pPr eaLnBrk="1" hangingPunct="1"/>
            <a:endParaRPr lang="tr-TR" dirty="0">
              <a:solidFill>
                <a:srgbClr val="000000"/>
              </a:solidFill>
            </a:endParaRPr>
          </a:p>
          <a:p>
            <a:pPr eaLnBrk="1" hangingPunct="1"/>
            <a:endParaRPr 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4876800" y="2621603"/>
            <a:ext cx="3327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00"/>
                </a:solidFill>
              </a:rPr>
              <a:t>Bioinformatics Institute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Chandra </a:t>
            </a:r>
            <a:r>
              <a:rPr lang="en-US" dirty="0" err="1">
                <a:solidFill>
                  <a:srgbClr val="000000"/>
                </a:solidFill>
              </a:rPr>
              <a:t>Verma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 err="1" smtClean="0">
                <a:solidFill>
                  <a:srgbClr val="000000"/>
                </a:solidFill>
              </a:rPr>
              <a:t>Jianguo</a:t>
            </a:r>
            <a:r>
              <a:rPr lang="en-US" dirty="0" smtClean="0">
                <a:solidFill>
                  <a:srgbClr val="000000"/>
                </a:solidFill>
              </a:rPr>
              <a:t> Liu </a:t>
            </a:r>
            <a:r>
              <a:rPr lang="en-US" dirty="0">
                <a:solidFill>
                  <a:srgbClr val="000000"/>
                </a:solidFill>
              </a:rPr>
              <a:t>(SERI)</a:t>
            </a:r>
          </a:p>
        </p:txBody>
      </p:sp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4876800" y="1206668"/>
            <a:ext cx="3327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00"/>
                </a:solidFill>
              </a:rPr>
              <a:t>NTU School of Biological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Sciences</a:t>
            </a:r>
          </a:p>
          <a:p>
            <a:pPr eaLnBrk="1" hangingPunct="1"/>
            <a:r>
              <a:rPr lang="en-US" dirty="0" err="1">
                <a:solidFill>
                  <a:srgbClr val="000000"/>
                </a:solidFill>
              </a:rPr>
              <a:t>Konstatin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Pervusin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 err="1">
                <a:solidFill>
                  <a:srgbClr val="000000"/>
                </a:solidFill>
              </a:rPr>
              <a:t>Bai</a:t>
            </a:r>
            <a:r>
              <a:rPr lang="en-US" dirty="0">
                <a:solidFill>
                  <a:srgbClr val="000000"/>
                </a:solidFill>
              </a:rPr>
              <a:t> Yong </a:t>
            </a:r>
          </a:p>
          <a:p>
            <a:pPr eaLnBrk="1" hangingPunct="1"/>
            <a:endParaRPr lang="en-US" dirty="0"/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4876800" y="4347589"/>
            <a:ext cx="2693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SGH-Pathology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Tan Ai Ling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991" name="TextBox 7"/>
          <p:cNvSpPr txBox="1">
            <a:spLocks noChangeArrowheads="1"/>
          </p:cNvSpPr>
          <p:nvPr/>
        </p:nvSpPr>
        <p:spPr bwMode="auto">
          <a:xfrm>
            <a:off x="787400" y="5638800"/>
            <a:ext cx="7696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000000"/>
                </a:solidFill>
              </a:rPr>
              <a:t>Funding: NMRC</a:t>
            </a:r>
            <a:r>
              <a:rPr lang="en-US" sz="2000" dirty="0">
                <a:solidFill>
                  <a:srgbClr val="000000"/>
                </a:solidFill>
              </a:rPr>
              <a:t>, BMRC, TCR-NRF, </a:t>
            </a:r>
            <a:r>
              <a:rPr lang="en-US" sz="2000" dirty="0" err="1">
                <a:solidFill>
                  <a:srgbClr val="000000"/>
                </a:solidFill>
              </a:rPr>
              <a:t>SingHealth</a:t>
            </a:r>
            <a:r>
              <a:rPr lang="en-US" sz="2000" dirty="0">
                <a:solidFill>
                  <a:srgbClr val="000000"/>
                </a:solidFill>
              </a:rPr>
              <a:t> Foundation, Exploit 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876800" y="3605212"/>
            <a:ext cx="332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Genome Institute</a:t>
            </a:r>
          </a:p>
          <a:p>
            <a:pPr eaLnBrk="1" hangingPunct="1"/>
            <a:r>
              <a:rPr lang="en-US" dirty="0" err="1" smtClean="0">
                <a:solidFill>
                  <a:srgbClr val="000000"/>
                </a:solidFill>
              </a:rPr>
              <a:t>Swaine</a:t>
            </a:r>
            <a:r>
              <a:rPr lang="en-US" dirty="0" smtClean="0">
                <a:solidFill>
                  <a:srgbClr val="000000"/>
                </a:solidFill>
              </a:rPr>
              <a:t> Chen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68581" y="3947479"/>
            <a:ext cx="33274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University of Geneva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Howard </a:t>
            </a:r>
            <a:r>
              <a:rPr lang="en-US" dirty="0" err="1" smtClean="0">
                <a:solidFill>
                  <a:srgbClr val="000000"/>
                </a:solidFill>
              </a:rPr>
              <a:t>Reizman</a:t>
            </a:r>
            <a:endParaRPr 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NUS Engineering</a:t>
            </a:r>
          </a:p>
          <a:p>
            <a:pPr eaLnBrk="1" hangingPunct="1"/>
            <a:r>
              <a:rPr lang="en-US" dirty="0" err="1">
                <a:solidFill>
                  <a:srgbClr val="000000"/>
                </a:solidFill>
              </a:rPr>
              <a:t>Seeram</a:t>
            </a:r>
            <a:r>
              <a:rPr lang="en-US" dirty="0">
                <a:solidFill>
                  <a:srgbClr val="000000"/>
                </a:solidFill>
              </a:rPr>
              <a:t> Ramakrishna</a:t>
            </a:r>
            <a:endParaRPr 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3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8915" y="2667134"/>
            <a:ext cx="5593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pple Casual"/>
                <a:cs typeface="Apple Casual"/>
              </a:rPr>
              <a:t>   Thank you</a:t>
            </a:r>
            <a:endParaRPr lang="en-US" sz="3200" dirty="0" smtClean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85200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72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79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838" y="305611"/>
            <a:ext cx="75932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Rounded MT Bold"/>
                <a:cs typeface="Arial Rounded MT Bold"/>
              </a:rPr>
              <a:t>All Bacteria have a Common Weakness,…their inner membrane which is markedly different than the human cell membrane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38" y="4625803"/>
            <a:ext cx="4765842" cy="1761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1158" y="2566436"/>
            <a:ext cx="6162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so-called natural antibiotics-the </a:t>
            </a:r>
            <a:r>
              <a:rPr lang="en-US" b="1" dirty="0" err="1" smtClean="0"/>
              <a:t>defensin</a:t>
            </a:r>
            <a:r>
              <a:rPr lang="en-US" dirty="0" err="1" smtClean="0"/>
              <a:t>s</a:t>
            </a:r>
            <a:r>
              <a:rPr lang="en-US" dirty="0" smtClean="0"/>
              <a:t> have used this weakness for millions of years to kill Gram negative and Gram positive pathogens (also virus and fungus) with out developing resistance.  </a:t>
            </a:r>
          </a:p>
          <a:p>
            <a:endParaRPr lang="en-US" dirty="0" smtClean="0"/>
          </a:p>
          <a:p>
            <a:r>
              <a:rPr lang="en-US" dirty="0" smtClean="0"/>
              <a:t>But they just provide some coverage and in therapeutic concentrations can be inflammatory or toxic to human cells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368596"/>
              </p:ext>
            </p:extLst>
          </p:nvPr>
        </p:nvGraphicFramePr>
        <p:xfrm>
          <a:off x="6344889" y="4462586"/>
          <a:ext cx="2554705" cy="1980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9" name="Chart" r:id="rId4" imgW="4521200" imgH="3505200" progId="Excel.Chart.8">
                  <p:embed/>
                </p:oleObj>
              </mc:Choice>
              <mc:Fallback>
                <p:oleObj name="Chart" r:id="rId4" imgW="4521200" imgH="3505200" progId="Excel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44889" y="4462586"/>
                        <a:ext cx="2554705" cy="1980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52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16000"/>
            <a:ext cx="184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Molecular Design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610556" y="1213556"/>
            <a:ext cx="76200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96733" y="1059723"/>
            <a:ext cx="184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Synthesis Our lab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62511" y="500292"/>
            <a:ext cx="1848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</a:t>
            </a:r>
            <a:r>
              <a:rPr lang="en-US" dirty="0" err="1" smtClean="0"/>
              <a:t>Tox</a:t>
            </a:r>
            <a:r>
              <a:rPr lang="en-US" dirty="0" smtClean="0"/>
              <a:t> screening</a:t>
            </a:r>
          </a:p>
          <a:p>
            <a:r>
              <a:rPr lang="en-US" dirty="0" smtClean="0"/>
              <a:t>LDH, ATP human conjunctiva cells, RBC  </a:t>
            </a:r>
            <a:r>
              <a:rPr lang="en-US" dirty="0" err="1" smtClean="0"/>
              <a:t>lysis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00511" y="1281290"/>
            <a:ext cx="76200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19122" y="2143456"/>
            <a:ext cx="184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 Screening Gram -/+, fungus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43400" y="1429055"/>
            <a:ext cx="0" cy="54469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8" idx="1"/>
          </p:cNvCxnSpPr>
          <p:nvPr/>
        </p:nvCxnSpPr>
        <p:spPr>
          <a:xfrm rot="10800000">
            <a:off x="1679222" y="1429056"/>
            <a:ext cx="1739900" cy="1037567"/>
          </a:xfrm>
          <a:prstGeom prst="curvedConnector3">
            <a:avLst>
              <a:gd name="adj1" fmla="val 101095"/>
            </a:avLst>
          </a:prstGeom>
          <a:ln w="28575" cmpd="sng">
            <a:solidFill>
              <a:srgbClr val="8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0800000" flipV="1">
            <a:off x="1820333" y="500292"/>
            <a:ext cx="4442178" cy="388708"/>
          </a:xfrm>
          <a:prstGeom prst="curvedConnector3">
            <a:avLst>
              <a:gd name="adj1" fmla="val 52223"/>
            </a:avLst>
          </a:prstGeom>
          <a:ln w="28575" cmpd="sng">
            <a:solidFill>
              <a:srgbClr val="8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561667" y="2789787"/>
            <a:ext cx="28222" cy="120226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81889" y="2281958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Success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09356" y="4008904"/>
            <a:ext cx="2401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Mouse model of  corneal infection,</a:t>
            </a:r>
          </a:p>
          <a:p>
            <a:r>
              <a:rPr lang="en-US" dirty="0" smtClean="0"/>
              <a:t>Extensive MIC clinical and resistant organisms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75289" y="3345721"/>
            <a:ext cx="1425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Permeability, CYP, metabolism </a:t>
            </a:r>
            <a:endParaRPr lang="en-US" dirty="0"/>
          </a:p>
        </p:txBody>
      </p:sp>
      <p:cxnSp>
        <p:nvCxnSpPr>
          <p:cNvPr id="23" name="Straight Arrow Connector 22"/>
          <p:cNvCxnSpPr>
            <a:endCxn id="22" idx="3"/>
          </p:cNvCxnSpPr>
          <p:nvPr/>
        </p:nvCxnSpPr>
        <p:spPr>
          <a:xfrm flipH="1">
            <a:off x="5500511" y="2789787"/>
            <a:ext cx="762000" cy="101759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5111" y="3160889"/>
            <a:ext cx="25964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Protein chemistry</a:t>
            </a:r>
          </a:p>
          <a:p>
            <a:r>
              <a:rPr lang="en-US" dirty="0" smtClean="0"/>
              <a:t>Small molecule chemistry</a:t>
            </a:r>
          </a:p>
          <a:p>
            <a:r>
              <a:rPr lang="en-US" dirty="0" smtClean="0"/>
              <a:t>Microbiology</a:t>
            </a:r>
          </a:p>
          <a:p>
            <a:r>
              <a:rPr lang="en-US" dirty="0" smtClean="0"/>
              <a:t>Biophysics</a:t>
            </a:r>
          </a:p>
          <a:p>
            <a:r>
              <a:rPr lang="en-US" dirty="0" smtClean="0"/>
              <a:t>NMR</a:t>
            </a:r>
          </a:p>
          <a:p>
            <a:r>
              <a:rPr lang="en-US" dirty="0" smtClean="0"/>
              <a:t>MD</a:t>
            </a:r>
          </a:p>
          <a:p>
            <a:r>
              <a:rPr lang="en-US" dirty="0" smtClean="0"/>
              <a:t>Animal models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128889" y="1385332"/>
            <a:ext cx="0" cy="1775557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40256" y="4670778"/>
            <a:ext cx="36690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Developmental Path-Antibiotics Targeting the Bacteria/Fungal Membrane</a:t>
            </a:r>
            <a:endParaRPr lang="en-US" sz="2400" b="1" dirty="0"/>
          </a:p>
        </p:txBody>
      </p:sp>
      <p:sp>
        <p:nvSpPr>
          <p:cNvPr id="10" name="Down Arrow 9"/>
          <p:cNvSpPr/>
          <p:nvPr/>
        </p:nvSpPr>
        <p:spPr>
          <a:xfrm>
            <a:off x="1194589" y="452944"/>
            <a:ext cx="484632" cy="606779"/>
          </a:xfrm>
          <a:prstGeom prst="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598356" y="1871111"/>
            <a:ext cx="0" cy="54469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28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72" y="36493"/>
            <a:ext cx="280724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	MIC assay </a:t>
            </a:r>
          </a:p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Extended Gram Negative Organisms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7370" y="6392361"/>
            <a:ext cx="1113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CONFIDENTIAL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072DCB-8CD6-4B02-BCCD-9C34BF6925A7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575297"/>
              </p:ext>
            </p:extLst>
          </p:nvPr>
        </p:nvGraphicFramePr>
        <p:xfrm>
          <a:off x="363553" y="1022564"/>
          <a:ext cx="4431505" cy="4359537"/>
        </p:xfrm>
        <a:graphic>
          <a:graphicData uri="http://schemas.openxmlformats.org/drawingml/2006/table">
            <a:tbl>
              <a:tblPr/>
              <a:tblGrid>
                <a:gridCol w="581062"/>
                <a:gridCol w="2862268"/>
                <a:gridCol w="988175"/>
              </a:tblGrid>
              <a:tr h="65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Test Organism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MIC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99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Value (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µg/ml)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E.Coli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ATCC 25922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3.125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E.Coli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ATCC 8739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3.125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2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Klebsiella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pneumoniae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ATCC 10031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3.125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Serratia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marcescens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ATCC 8100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6.25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Citrobacter koseri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DM4432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6.25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Proteus vulgaris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DM 4635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123728" y="55305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Zhou L, Liu SP, Chen LY, Li J, </a:t>
            </a:r>
            <a:r>
              <a:rPr lang="en-US" sz="1200" dirty="0" err="1"/>
              <a:t>Ong</a:t>
            </a:r>
            <a:r>
              <a:rPr lang="en-US" sz="1200" dirty="0"/>
              <a:t> LB, </a:t>
            </a:r>
            <a:r>
              <a:rPr lang="en-US" sz="1200" dirty="0" err="1"/>
              <a:t>Guo</a:t>
            </a:r>
            <a:r>
              <a:rPr lang="en-US" sz="1200" dirty="0"/>
              <a:t> L, </a:t>
            </a:r>
            <a:r>
              <a:rPr lang="en-US" sz="1200" dirty="0" err="1"/>
              <a:t>Wohland</a:t>
            </a:r>
            <a:r>
              <a:rPr lang="en-US" sz="1200" dirty="0"/>
              <a:t> T, Tang CC, </a:t>
            </a:r>
            <a:r>
              <a:rPr lang="en-US" sz="1200" dirty="0" err="1"/>
              <a:t>Lakshminarayanan</a:t>
            </a:r>
            <a:r>
              <a:rPr lang="en-US" sz="1200" dirty="0"/>
              <a:t> R, </a:t>
            </a:r>
            <a:r>
              <a:rPr lang="en-US" sz="1200" dirty="0" err="1"/>
              <a:t>Mavinahalli</a:t>
            </a:r>
            <a:r>
              <a:rPr lang="en-US" sz="1200" dirty="0"/>
              <a:t> J, </a:t>
            </a:r>
            <a:r>
              <a:rPr lang="en-US" sz="1200" dirty="0" err="1"/>
              <a:t>Verma</a:t>
            </a:r>
            <a:r>
              <a:rPr lang="en-US" sz="1200" dirty="0"/>
              <a:t> C, Beuerman RW.</a:t>
            </a:r>
          </a:p>
          <a:p>
            <a:r>
              <a:rPr lang="en-US" sz="1200" dirty="0">
                <a:hlinkClick r:id="rId2"/>
              </a:rPr>
              <a:t>The structural parameters for antimicrobial activity, human epithelial cell cytotoxicity and killing mechanism of synthetic monomer and dimer analogues derived from hBD3 C-terminal region.</a:t>
            </a:r>
            <a:r>
              <a:rPr lang="en-US" sz="1200" dirty="0"/>
              <a:t> Amino Acids. 2011 Jan;40(1):123-33. </a:t>
            </a:r>
          </a:p>
        </p:txBody>
      </p:sp>
      <p:pic>
        <p:nvPicPr>
          <p:cNvPr id="9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82" y="1022564"/>
            <a:ext cx="3911037" cy="450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87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656" y="306700"/>
            <a:ext cx="37592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Averting Resistance</a:t>
            </a:r>
            <a:r>
              <a:rPr lang="en-US" sz="3200" dirty="0" smtClean="0"/>
              <a:t>-</a:t>
            </a:r>
            <a:r>
              <a:rPr lang="en-US" dirty="0" smtClean="0"/>
              <a:t>Simulation in the </a:t>
            </a:r>
          </a:p>
          <a:p>
            <a:r>
              <a:rPr lang="en-US" dirty="0" smtClean="0"/>
              <a:t>Laboratory and Induced During treatment of an experimental infection of the Mouse Cornea </a:t>
            </a:r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24408" y="3419128"/>
            <a:ext cx="4112193" cy="2362200"/>
            <a:chOff x="1317" y="1371"/>
            <a:chExt cx="3126" cy="1578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17" y="1371"/>
              <a:ext cx="3126" cy="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353" y="1401"/>
              <a:ext cx="3047" cy="151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/>
                <a:t>7B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875" y="1887"/>
              <a:ext cx="1609" cy="64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875" y="2313"/>
              <a:ext cx="16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875" y="2103"/>
              <a:ext cx="16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875" y="1887"/>
              <a:ext cx="16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875" y="1887"/>
              <a:ext cx="1609" cy="642"/>
            </a:xfrm>
            <a:prstGeom prst="rect">
              <a:avLst/>
            </a:prstGeom>
            <a:noFill/>
            <a:ln w="7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875" y="1887"/>
              <a:ext cx="0" cy="6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846" y="2529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846" y="2313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846" y="2103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1846" y="1887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875" y="2529"/>
              <a:ext cx="16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1875" y="2529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2411" y="2529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2948" y="2529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3484" y="2529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982" y="2523"/>
              <a:ext cx="108" cy="0"/>
            </a:xfrm>
            <a:prstGeom prst="line">
              <a:avLst/>
            </a:prstGeom>
            <a:noFill/>
            <a:ln w="7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2090" y="2523"/>
              <a:ext cx="107" cy="0"/>
            </a:xfrm>
            <a:prstGeom prst="line">
              <a:avLst/>
            </a:prstGeom>
            <a:noFill/>
            <a:ln w="7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2197" y="2523"/>
              <a:ext cx="107" cy="0"/>
            </a:xfrm>
            <a:prstGeom prst="line">
              <a:avLst/>
            </a:prstGeom>
            <a:noFill/>
            <a:ln w="7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2304" y="2523"/>
              <a:ext cx="107" cy="0"/>
            </a:xfrm>
            <a:prstGeom prst="line">
              <a:avLst/>
            </a:prstGeom>
            <a:noFill/>
            <a:ln w="7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2411" y="2523"/>
              <a:ext cx="108" cy="0"/>
            </a:xfrm>
            <a:prstGeom prst="line">
              <a:avLst/>
            </a:prstGeom>
            <a:noFill/>
            <a:ln w="7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2519" y="2523"/>
              <a:ext cx="107" cy="0"/>
            </a:xfrm>
            <a:prstGeom prst="line">
              <a:avLst/>
            </a:prstGeom>
            <a:noFill/>
            <a:ln w="7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2626" y="2523"/>
              <a:ext cx="107" cy="0"/>
            </a:xfrm>
            <a:prstGeom prst="line">
              <a:avLst/>
            </a:prstGeom>
            <a:noFill/>
            <a:ln w="7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2733" y="2523"/>
              <a:ext cx="108" cy="0"/>
            </a:xfrm>
            <a:prstGeom prst="line">
              <a:avLst/>
            </a:prstGeom>
            <a:noFill/>
            <a:ln w="7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2841" y="2523"/>
              <a:ext cx="107" cy="0"/>
            </a:xfrm>
            <a:prstGeom prst="line">
              <a:avLst/>
            </a:prstGeom>
            <a:noFill/>
            <a:ln w="7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2948" y="2523"/>
              <a:ext cx="107" cy="0"/>
            </a:xfrm>
            <a:prstGeom prst="line">
              <a:avLst/>
            </a:prstGeom>
            <a:noFill/>
            <a:ln w="7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3055" y="2523"/>
              <a:ext cx="108" cy="0"/>
            </a:xfrm>
            <a:prstGeom prst="line">
              <a:avLst/>
            </a:prstGeom>
            <a:noFill/>
            <a:ln w="7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3163" y="2523"/>
              <a:ext cx="107" cy="0"/>
            </a:xfrm>
            <a:prstGeom prst="line">
              <a:avLst/>
            </a:prstGeom>
            <a:noFill/>
            <a:ln w="7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1982" y="2523"/>
              <a:ext cx="108" cy="0"/>
            </a:xfrm>
            <a:prstGeom prst="line">
              <a:avLst/>
            </a:prstGeom>
            <a:noFill/>
            <a:ln w="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2090" y="2523"/>
              <a:ext cx="107" cy="0"/>
            </a:xfrm>
            <a:prstGeom prst="line">
              <a:avLst/>
            </a:prstGeom>
            <a:noFill/>
            <a:ln w="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2197" y="2523"/>
              <a:ext cx="107" cy="0"/>
            </a:xfrm>
            <a:prstGeom prst="line">
              <a:avLst/>
            </a:prstGeom>
            <a:noFill/>
            <a:ln w="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2304" y="2523"/>
              <a:ext cx="107" cy="0"/>
            </a:xfrm>
            <a:prstGeom prst="line">
              <a:avLst/>
            </a:prstGeom>
            <a:noFill/>
            <a:ln w="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2411" y="2523"/>
              <a:ext cx="108" cy="0"/>
            </a:xfrm>
            <a:prstGeom prst="line">
              <a:avLst/>
            </a:prstGeom>
            <a:noFill/>
            <a:ln w="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2519" y="2523"/>
              <a:ext cx="107" cy="0"/>
            </a:xfrm>
            <a:custGeom>
              <a:avLst/>
              <a:gdLst>
                <a:gd name="T0" fmla="*/ 0 w 107"/>
                <a:gd name="T1" fmla="*/ 50 w 107"/>
                <a:gd name="T2" fmla="*/ 107 w 107"/>
                <a:gd name="T3" fmla="*/ 0 60000 65536"/>
                <a:gd name="T4" fmla="*/ 0 60000 65536"/>
                <a:gd name="T5" fmla="*/ 0 60000 65536"/>
                <a:gd name="T6" fmla="*/ 0 w 107"/>
                <a:gd name="T7" fmla="*/ 107 w 10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7">
                  <a:moveTo>
                    <a:pt x="0" y="0"/>
                  </a:moveTo>
                  <a:lnTo>
                    <a:pt x="50" y="0"/>
                  </a:lnTo>
                  <a:lnTo>
                    <a:pt x="107" y="0"/>
                  </a:lnTo>
                </a:path>
              </a:pathLst>
            </a:custGeom>
            <a:noFill/>
            <a:ln w="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2626" y="2493"/>
              <a:ext cx="107" cy="30"/>
            </a:xfrm>
            <a:custGeom>
              <a:avLst/>
              <a:gdLst>
                <a:gd name="T0" fmla="*/ 0 w 107"/>
                <a:gd name="T1" fmla="*/ 30 h 30"/>
                <a:gd name="T2" fmla="*/ 29 w 107"/>
                <a:gd name="T3" fmla="*/ 24 h 30"/>
                <a:gd name="T4" fmla="*/ 50 w 107"/>
                <a:gd name="T5" fmla="*/ 12 h 30"/>
                <a:gd name="T6" fmla="*/ 79 w 107"/>
                <a:gd name="T7" fmla="*/ 6 h 30"/>
                <a:gd name="T8" fmla="*/ 107 w 107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30"/>
                <a:gd name="T17" fmla="*/ 107 w 10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30">
                  <a:moveTo>
                    <a:pt x="0" y="30"/>
                  </a:moveTo>
                  <a:lnTo>
                    <a:pt x="29" y="24"/>
                  </a:lnTo>
                  <a:lnTo>
                    <a:pt x="50" y="12"/>
                  </a:lnTo>
                  <a:lnTo>
                    <a:pt x="79" y="6"/>
                  </a:lnTo>
                  <a:lnTo>
                    <a:pt x="107" y="0"/>
                  </a:lnTo>
                </a:path>
              </a:pathLst>
            </a:custGeom>
            <a:noFill/>
            <a:ln w="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2733" y="2493"/>
              <a:ext cx="108" cy="0"/>
            </a:xfrm>
            <a:custGeom>
              <a:avLst/>
              <a:gdLst>
                <a:gd name="T0" fmla="*/ 0 w 108"/>
                <a:gd name="T1" fmla="*/ 29 w 108"/>
                <a:gd name="T2" fmla="*/ 50 w 108"/>
                <a:gd name="T3" fmla="*/ 79 w 108"/>
                <a:gd name="T4" fmla="*/ 108 w 108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108"/>
                <a:gd name="T11" fmla="*/ 108 w 108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108">
                  <a:moveTo>
                    <a:pt x="0" y="0"/>
                  </a:moveTo>
                  <a:lnTo>
                    <a:pt x="29" y="0"/>
                  </a:lnTo>
                  <a:lnTo>
                    <a:pt x="50" y="0"/>
                  </a:lnTo>
                  <a:lnTo>
                    <a:pt x="79" y="0"/>
                  </a:lnTo>
                  <a:lnTo>
                    <a:pt x="108" y="0"/>
                  </a:lnTo>
                </a:path>
              </a:pathLst>
            </a:custGeom>
            <a:noFill/>
            <a:ln w="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2841" y="2463"/>
              <a:ext cx="107" cy="30"/>
            </a:xfrm>
            <a:custGeom>
              <a:avLst/>
              <a:gdLst>
                <a:gd name="T0" fmla="*/ 0 w 107"/>
                <a:gd name="T1" fmla="*/ 30 h 30"/>
                <a:gd name="T2" fmla="*/ 50 w 107"/>
                <a:gd name="T3" fmla="*/ 18 h 30"/>
                <a:gd name="T4" fmla="*/ 107 w 107"/>
                <a:gd name="T5" fmla="*/ 0 h 30"/>
                <a:gd name="T6" fmla="*/ 0 60000 65536"/>
                <a:gd name="T7" fmla="*/ 0 60000 65536"/>
                <a:gd name="T8" fmla="*/ 0 60000 65536"/>
                <a:gd name="T9" fmla="*/ 0 w 107"/>
                <a:gd name="T10" fmla="*/ 0 h 30"/>
                <a:gd name="T11" fmla="*/ 107 w 107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" h="30">
                  <a:moveTo>
                    <a:pt x="0" y="30"/>
                  </a:moveTo>
                  <a:lnTo>
                    <a:pt x="50" y="18"/>
                  </a:lnTo>
                  <a:lnTo>
                    <a:pt x="107" y="0"/>
                  </a:lnTo>
                </a:path>
              </a:pathLst>
            </a:custGeom>
            <a:noFill/>
            <a:ln w="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948" y="2391"/>
              <a:ext cx="107" cy="72"/>
            </a:xfrm>
            <a:custGeom>
              <a:avLst/>
              <a:gdLst>
                <a:gd name="T0" fmla="*/ 0 w 107"/>
                <a:gd name="T1" fmla="*/ 72 h 72"/>
                <a:gd name="T2" fmla="*/ 29 w 107"/>
                <a:gd name="T3" fmla="*/ 54 h 72"/>
                <a:gd name="T4" fmla="*/ 50 w 107"/>
                <a:gd name="T5" fmla="*/ 36 h 72"/>
                <a:gd name="T6" fmla="*/ 79 w 107"/>
                <a:gd name="T7" fmla="*/ 12 h 72"/>
                <a:gd name="T8" fmla="*/ 107 w 107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72"/>
                <a:gd name="T17" fmla="*/ 107 w 107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72">
                  <a:moveTo>
                    <a:pt x="0" y="72"/>
                  </a:moveTo>
                  <a:lnTo>
                    <a:pt x="29" y="54"/>
                  </a:lnTo>
                  <a:lnTo>
                    <a:pt x="50" y="36"/>
                  </a:lnTo>
                  <a:lnTo>
                    <a:pt x="79" y="12"/>
                  </a:lnTo>
                  <a:lnTo>
                    <a:pt x="107" y="0"/>
                  </a:lnTo>
                </a:path>
              </a:pathLst>
            </a:custGeom>
            <a:noFill/>
            <a:ln w="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3055" y="2385"/>
              <a:ext cx="108" cy="6"/>
            </a:xfrm>
            <a:custGeom>
              <a:avLst/>
              <a:gdLst>
                <a:gd name="T0" fmla="*/ 0 w 108"/>
                <a:gd name="T1" fmla="*/ 6 h 6"/>
                <a:gd name="T2" fmla="*/ 29 w 108"/>
                <a:gd name="T3" fmla="*/ 0 h 6"/>
                <a:gd name="T4" fmla="*/ 50 w 108"/>
                <a:gd name="T5" fmla="*/ 0 h 6"/>
                <a:gd name="T6" fmla="*/ 108 w 108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6"/>
                <a:gd name="T14" fmla="*/ 108 w 10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6">
                  <a:moveTo>
                    <a:pt x="0" y="6"/>
                  </a:moveTo>
                  <a:lnTo>
                    <a:pt x="29" y="0"/>
                  </a:lnTo>
                  <a:lnTo>
                    <a:pt x="50" y="0"/>
                  </a:lnTo>
                  <a:lnTo>
                    <a:pt x="108" y="6"/>
                  </a:lnTo>
                </a:path>
              </a:pathLst>
            </a:custGeom>
            <a:noFill/>
            <a:ln w="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3163" y="2391"/>
              <a:ext cx="107" cy="0"/>
            </a:xfrm>
            <a:prstGeom prst="line">
              <a:avLst/>
            </a:prstGeom>
            <a:noFill/>
            <a:ln w="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1982" y="2463"/>
              <a:ext cx="108" cy="60"/>
            </a:xfrm>
            <a:custGeom>
              <a:avLst/>
              <a:gdLst>
                <a:gd name="T0" fmla="*/ 0 w 108"/>
                <a:gd name="T1" fmla="*/ 60 h 60"/>
                <a:gd name="T2" fmla="*/ 29 w 108"/>
                <a:gd name="T3" fmla="*/ 48 h 60"/>
                <a:gd name="T4" fmla="*/ 50 w 108"/>
                <a:gd name="T5" fmla="*/ 42 h 60"/>
                <a:gd name="T6" fmla="*/ 79 w 108"/>
                <a:gd name="T7" fmla="*/ 24 h 60"/>
                <a:gd name="T8" fmla="*/ 93 w 108"/>
                <a:gd name="T9" fmla="*/ 12 h 60"/>
                <a:gd name="T10" fmla="*/ 108 w 108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60"/>
                <a:gd name="T20" fmla="*/ 108 w 108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60">
                  <a:moveTo>
                    <a:pt x="0" y="60"/>
                  </a:moveTo>
                  <a:lnTo>
                    <a:pt x="29" y="48"/>
                  </a:lnTo>
                  <a:lnTo>
                    <a:pt x="50" y="42"/>
                  </a:lnTo>
                  <a:lnTo>
                    <a:pt x="79" y="24"/>
                  </a:lnTo>
                  <a:lnTo>
                    <a:pt x="93" y="12"/>
                  </a:lnTo>
                  <a:lnTo>
                    <a:pt x="108" y="0"/>
                  </a:lnTo>
                </a:path>
              </a:pathLst>
            </a:custGeom>
            <a:noFill/>
            <a:ln w="7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2090" y="2253"/>
              <a:ext cx="107" cy="210"/>
            </a:xfrm>
            <a:custGeom>
              <a:avLst/>
              <a:gdLst>
                <a:gd name="T0" fmla="*/ 0 w 107"/>
                <a:gd name="T1" fmla="*/ 210 h 210"/>
                <a:gd name="T2" fmla="*/ 28 w 107"/>
                <a:gd name="T3" fmla="*/ 168 h 210"/>
                <a:gd name="T4" fmla="*/ 50 w 107"/>
                <a:gd name="T5" fmla="*/ 120 h 210"/>
                <a:gd name="T6" fmla="*/ 78 w 107"/>
                <a:gd name="T7" fmla="*/ 60 h 210"/>
                <a:gd name="T8" fmla="*/ 107 w 10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210"/>
                <a:gd name="T17" fmla="*/ 107 w 10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210">
                  <a:moveTo>
                    <a:pt x="0" y="210"/>
                  </a:moveTo>
                  <a:lnTo>
                    <a:pt x="28" y="168"/>
                  </a:lnTo>
                  <a:lnTo>
                    <a:pt x="50" y="120"/>
                  </a:lnTo>
                  <a:lnTo>
                    <a:pt x="78" y="60"/>
                  </a:lnTo>
                  <a:lnTo>
                    <a:pt x="107" y="0"/>
                  </a:lnTo>
                </a:path>
              </a:pathLst>
            </a:custGeom>
            <a:noFill/>
            <a:ln w="7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2197" y="1983"/>
              <a:ext cx="107" cy="270"/>
            </a:xfrm>
            <a:custGeom>
              <a:avLst/>
              <a:gdLst>
                <a:gd name="T0" fmla="*/ 0 w 107"/>
                <a:gd name="T1" fmla="*/ 270 h 270"/>
                <a:gd name="T2" fmla="*/ 14 w 107"/>
                <a:gd name="T3" fmla="*/ 240 h 270"/>
                <a:gd name="T4" fmla="*/ 28 w 107"/>
                <a:gd name="T5" fmla="*/ 198 h 270"/>
                <a:gd name="T6" fmla="*/ 50 w 107"/>
                <a:gd name="T7" fmla="*/ 120 h 270"/>
                <a:gd name="T8" fmla="*/ 64 w 107"/>
                <a:gd name="T9" fmla="*/ 84 h 270"/>
                <a:gd name="T10" fmla="*/ 79 w 107"/>
                <a:gd name="T11" fmla="*/ 48 h 270"/>
                <a:gd name="T12" fmla="*/ 93 w 107"/>
                <a:gd name="T13" fmla="*/ 24 h 270"/>
                <a:gd name="T14" fmla="*/ 107 w 107"/>
                <a:gd name="T15" fmla="*/ 0 h 2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270"/>
                <a:gd name="T26" fmla="*/ 107 w 107"/>
                <a:gd name="T27" fmla="*/ 270 h 2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270">
                  <a:moveTo>
                    <a:pt x="0" y="270"/>
                  </a:moveTo>
                  <a:lnTo>
                    <a:pt x="14" y="240"/>
                  </a:lnTo>
                  <a:lnTo>
                    <a:pt x="28" y="198"/>
                  </a:lnTo>
                  <a:lnTo>
                    <a:pt x="50" y="120"/>
                  </a:lnTo>
                  <a:lnTo>
                    <a:pt x="64" y="84"/>
                  </a:lnTo>
                  <a:lnTo>
                    <a:pt x="79" y="48"/>
                  </a:lnTo>
                  <a:lnTo>
                    <a:pt x="93" y="24"/>
                  </a:lnTo>
                  <a:lnTo>
                    <a:pt x="107" y="0"/>
                  </a:lnTo>
                </a:path>
              </a:pathLst>
            </a:custGeom>
            <a:noFill/>
            <a:ln w="7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2304" y="1965"/>
              <a:ext cx="107" cy="18"/>
            </a:xfrm>
            <a:custGeom>
              <a:avLst/>
              <a:gdLst>
                <a:gd name="T0" fmla="*/ 0 w 107"/>
                <a:gd name="T1" fmla="*/ 18 h 18"/>
                <a:gd name="T2" fmla="*/ 14 w 107"/>
                <a:gd name="T3" fmla="*/ 6 h 18"/>
                <a:gd name="T4" fmla="*/ 29 w 107"/>
                <a:gd name="T5" fmla="*/ 0 h 18"/>
                <a:gd name="T6" fmla="*/ 50 w 107"/>
                <a:gd name="T7" fmla="*/ 6 h 18"/>
                <a:gd name="T8" fmla="*/ 79 w 107"/>
                <a:gd name="T9" fmla="*/ 12 h 18"/>
                <a:gd name="T10" fmla="*/ 107 w 107"/>
                <a:gd name="T11" fmla="*/ 1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18"/>
                <a:gd name="T20" fmla="*/ 107 w 10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18">
                  <a:moveTo>
                    <a:pt x="0" y="18"/>
                  </a:moveTo>
                  <a:lnTo>
                    <a:pt x="14" y="6"/>
                  </a:lnTo>
                  <a:lnTo>
                    <a:pt x="29" y="0"/>
                  </a:lnTo>
                  <a:lnTo>
                    <a:pt x="50" y="6"/>
                  </a:lnTo>
                  <a:lnTo>
                    <a:pt x="79" y="12"/>
                  </a:lnTo>
                  <a:lnTo>
                    <a:pt x="107" y="18"/>
                  </a:lnTo>
                </a:path>
              </a:pathLst>
            </a:custGeom>
            <a:noFill/>
            <a:ln w="7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2411" y="1983"/>
              <a:ext cx="108" cy="0"/>
            </a:xfrm>
            <a:prstGeom prst="line">
              <a:avLst/>
            </a:prstGeom>
            <a:noFill/>
            <a:ln w="7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2519" y="1983"/>
              <a:ext cx="107" cy="0"/>
            </a:xfrm>
            <a:prstGeom prst="line">
              <a:avLst/>
            </a:prstGeom>
            <a:noFill/>
            <a:ln w="7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2626" y="1983"/>
              <a:ext cx="107" cy="0"/>
            </a:xfrm>
            <a:prstGeom prst="line">
              <a:avLst/>
            </a:prstGeom>
            <a:noFill/>
            <a:ln w="7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2733" y="1983"/>
              <a:ext cx="108" cy="0"/>
            </a:xfrm>
            <a:prstGeom prst="line">
              <a:avLst/>
            </a:prstGeom>
            <a:noFill/>
            <a:ln w="7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2841" y="1983"/>
              <a:ext cx="107" cy="0"/>
            </a:xfrm>
            <a:prstGeom prst="line">
              <a:avLst/>
            </a:prstGeom>
            <a:noFill/>
            <a:ln w="7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>
              <a:off x="2948" y="1983"/>
              <a:ext cx="107" cy="0"/>
            </a:xfrm>
            <a:prstGeom prst="line">
              <a:avLst/>
            </a:prstGeom>
            <a:noFill/>
            <a:ln w="7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3055" y="1983"/>
              <a:ext cx="108" cy="0"/>
            </a:xfrm>
            <a:prstGeom prst="line">
              <a:avLst/>
            </a:prstGeom>
            <a:noFill/>
            <a:ln w="7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3163" y="1983"/>
              <a:ext cx="107" cy="0"/>
            </a:xfrm>
            <a:prstGeom prst="line">
              <a:avLst/>
            </a:prstGeom>
            <a:noFill/>
            <a:ln w="7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1961" y="2505"/>
              <a:ext cx="43" cy="36"/>
            </a:xfrm>
            <a:custGeom>
              <a:avLst/>
              <a:gdLst>
                <a:gd name="T0" fmla="*/ 21 w 43"/>
                <a:gd name="T1" fmla="*/ 0 h 36"/>
                <a:gd name="T2" fmla="*/ 43 w 43"/>
                <a:gd name="T3" fmla="*/ 18 h 36"/>
                <a:gd name="T4" fmla="*/ 21 w 43"/>
                <a:gd name="T5" fmla="*/ 36 h 36"/>
                <a:gd name="T6" fmla="*/ 0 w 43"/>
                <a:gd name="T7" fmla="*/ 18 h 36"/>
                <a:gd name="T8" fmla="*/ 21 w 4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0"/>
                  </a:moveTo>
                  <a:lnTo>
                    <a:pt x="43" y="18"/>
                  </a:lnTo>
                  <a:lnTo>
                    <a:pt x="21" y="36"/>
                  </a:lnTo>
                  <a:lnTo>
                    <a:pt x="0" y="1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2068" y="2505"/>
              <a:ext cx="43" cy="36"/>
            </a:xfrm>
            <a:custGeom>
              <a:avLst/>
              <a:gdLst>
                <a:gd name="T0" fmla="*/ 22 w 43"/>
                <a:gd name="T1" fmla="*/ 0 h 36"/>
                <a:gd name="T2" fmla="*/ 43 w 43"/>
                <a:gd name="T3" fmla="*/ 18 h 36"/>
                <a:gd name="T4" fmla="*/ 22 w 43"/>
                <a:gd name="T5" fmla="*/ 36 h 36"/>
                <a:gd name="T6" fmla="*/ 0 w 43"/>
                <a:gd name="T7" fmla="*/ 18 h 36"/>
                <a:gd name="T8" fmla="*/ 22 w 4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2" y="0"/>
                  </a:moveTo>
                  <a:lnTo>
                    <a:pt x="43" y="18"/>
                  </a:lnTo>
                  <a:lnTo>
                    <a:pt x="22" y="36"/>
                  </a:lnTo>
                  <a:lnTo>
                    <a:pt x="0" y="1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2175" y="2505"/>
              <a:ext cx="43" cy="36"/>
            </a:xfrm>
            <a:custGeom>
              <a:avLst/>
              <a:gdLst>
                <a:gd name="T0" fmla="*/ 22 w 43"/>
                <a:gd name="T1" fmla="*/ 0 h 36"/>
                <a:gd name="T2" fmla="*/ 43 w 43"/>
                <a:gd name="T3" fmla="*/ 18 h 36"/>
                <a:gd name="T4" fmla="*/ 22 w 43"/>
                <a:gd name="T5" fmla="*/ 36 h 36"/>
                <a:gd name="T6" fmla="*/ 0 w 43"/>
                <a:gd name="T7" fmla="*/ 18 h 36"/>
                <a:gd name="T8" fmla="*/ 22 w 4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2" y="0"/>
                  </a:moveTo>
                  <a:lnTo>
                    <a:pt x="43" y="18"/>
                  </a:lnTo>
                  <a:lnTo>
                    <a:pt x="22" y="36"/>
                  </a:lnTo>
                  <a:lnTo>
                    <a:pt x="0" y="1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2283" y="2505"/>
              <a:ext cx="43" cy="36"/>
            </a:xfrm>
            <a:custGeom>
              <a:avLst/>
              <a:gdLst>
                <a:gd name="T0" fmla="*/ 21 w 43"/>
                <a:gd name="T1" fmla="*/ 0 h 36"/>
                <a:gd name="T2" fmla="*/ 43 w 43"/>
                <a:gd name="T3" fmla="*/ 18 h 36"/>
                <a:gd name="T4" fmla="*/ 21 w 43"/>
                <a:gd name="T5" fmla="*/ 36 h 36"/>
                <a:gd name="T6" fmla="*/ 0 w 43"/>
                <a:gd name="T7" fmla="*/ 18 h 36"/>
                <a:gd name="T8" fmla="*/ 21 w 4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0"/>
                  </a:moveTo>
                  <a:lnTo>
                    <a:pt x="43" y="18"/>
                  </a:lnTo>
                  <a:lnTo>
                    <a:pt x="21" y="36"/>
                  </a:lnTo>
                  <a:lnTo>
                    <a:pt x="0" y="1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2390" y="2505"/>
              <a:ext cx="43" cy="36"/>
            </a:xfrm>
            <a:custGeom>
              <a:avLst/>
              <a:gdLst>
                <a:gd name="T0" fmla="*/ 21 w 43"/>
                <a:gd name="T1" fmla="*/ 0 h 36"/>
                <a:gd name="T2" fmla="*/ 43 w 43"/>
                <a:gd name="T3" fmla="*/ 18 h 36"/>
                <a:gd name="T4" fmla="*/ 21 w 43"/>
                <a:gd name="T5" fmla="*/ 36 h 36"/>
                <a:gd name="T6" fmla="*/ 0 w 43"/>
                <a:gd name="T7" fmla="*/ 18 h 36"/>
                <a:gd name="T8" fmla="*/ 21 w 4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0"/>
                  </a:moveTo>
                  <a:lnTo>
                    <a:pt x="43" y="18"/>
                  </a:lnTo>
                  <a:lnTo>
                    <a:pt x="21" y="36"/>
                  </a:lnTo>
                  <a:lnTo>
                    <a:pt x="0" y="1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2497" y="2505"/>
              <a:ext cx="43" cy="36"/>
            </a:xfrm>
            <a:custGeom>
              <a:avLst/>
              <a:gdLst>
                <a:gd name="T0" fmla="*/ 22 w 43"/>
                <a:gd name="T1" fmla="*/ 0 h 36"/>
                <a:gd name="T2" fmla="*/ 43 w 43"/>
                <a:gd name="T3" fmla="*/ 18 h 36"/>
                <a:gd name="T4" fmla="*/ 22 w 43"/>
                <a:gd name="T5" fmla="*/ 36 h 36"/>
                <a:gd name="T6" fmla="*/ 0 w 43"/>
                <a:gd name="T7" fmla="*/ 18 h 36"/>
                <a:gd name="T8" fmla="*/ 22 w 4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2" y="0"/>
                  </a:moveTo>
                  <a:lnTo>
                    <a:pt x="43" y="18"/>
                  </a:lnTo>
                  <a:lnTo>
                    <a:pt x="22" y="36"/>
                  </a:lnTo>
                  <a:lnTo>
                    <a:pt x="0" y="1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2605" y="2505"/>
              <a:ext cx="43" cy="36"/>
            </a:xfrm>
            <a:custGeom>
              <a:avLst/>
              <a:gdLst>
                <a:gd name="T0" fmla="*/ 21 w 43"/>
                <a:gd name="T1" fmla="*/ 0 h 36"/>
                <a:gd name="T2" fmla="*/ 43 w 43"/>
                <a:gd name="T3" fmla="*/ 18 h 36"/>
                <a:gd name="T4" fmla="*/ 21 w 43"/>
                <a:gd name="T5" fmla="*/ 36 h 36"/>
                <a:gd name="T6" fmla="*/ 0 w 43"/>
                <a:gd name="T7" fmla="*/ 18 h 36"/>
                <a:gd name="T8" fmla="*/ 21 w 4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0"/>
                  </a:moveTo>
                  <a:lnTo>
                    <a:pt x="43" y="18"/>
                  </a:lnTo>
                  <a:lnTo>
                    <a:pt x="21" y="36"/>
                  </a:lnTo>
                  <a:lnTo>
                    <a:pt x="0" y="1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2712" y="2505"/>
              <a:ext cx="43" cy="36"/>
            </a:xfrm>
            <a:custGeom>
              <a:avLst/>
              <a:gdLst>
                <a:gd name="T0" fmla="*/ 21 w 43"/>
                <a:gd name="T1" fmla="*/ 0 h 36"/>
                <a:gd name="T2" fmla="*/ 43 w 43"/>
                <a:gd name="T3" fmla="*/ 18 h 36"/>
                <a:gd name="T4" fmla="*/ 21 w 43"/>
                <a:gd name="T5" fmla="*/ 36 h 36"/>
                <a:gd name="T6" fmla="*/ 0 w 43"/>
                <a:gd name="T7" fmla="*/ 18 h 36"/>
                <a:gd name="T8" fmla="*/ 21 w 4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0"/>
                  </a:moveTo>
                  <a:lnTo>
                    <a:pt x="43" y="18"/>
                  </a:lnTo>
                  <a:lnTo>
                    <a:pt x="21" y="36"/>
                  </a:lnTo>
                  <a:lnTo>
                    <a:pt x="0" y="1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2819" y="2505"/>
              <a:ext cx="43" cy="36"/>
            </a:xfrm>
            <a:custGeom>
              <a:avLst/>
              <a:gdLst>
                <a:gd name="T0" fmla="*/ 22 w 43"/>
                <a:gd name="T1" fmla="*/ 0 h 36"/>
                <a:gd name="T2" fmla="*/ 43 w 43"/>
                <a:gd name="T3" fmla="*/ 18 h 36"/>
                <a:gd name="T4" fmla="*/ 22 w 43"/>
                <a:gd name="T5" fmla="*/ 36 h 36"/>
                <a:gd name="T6" fmla="*/ 0 w 43"/>
                <a:gd name="T7" fmla="*/ 18 h 36"/>
                <a:gd name="T8" fmla="*/ 22 w 4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2" y="0"/>
                  </a:moveTo>
                  <a:lnTo>
                    <a:pt x="43" y="18"/>
                  </a:lnTo>
                  <a:lnTo>
                    <a:pt x="22" y="36"/>
                  </a:lnTo>
                  <a:lnTo>
                    <a:pt x="0" y="1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2926" y="2505"/>
              <a:ext cx="43" cy="36"/>
            </a:xfrm>
            <a:custGeom>
              <a:avLst/>
              <a:gdLst>
                <a:gd name="T0" fmla="*/ 22 w 43"/>
                <a:gd name="T1" fmla="*/ 0 h 36"/>
                <a:gd name="T2" fmla="*/ 43 w 43"/>
                <a:gd name="T3" fmla="*/ 18 h 36"/>
                <a:gd name="T4" fmla="*/ 22 w 43"/>
                <a:gd name="T5" fmla="*/ 36 h 36"/>
                <a:gd name="T6" fmla="*/ 0 w 43"/>
                <a:gd name="T7" fmla="*/ 18 h 36"/>
                <a:gd name="T8" fmla="*/ 22 w 4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2" y="0"/>
                  </a:moveTo>
                  <a:lnTo>
                    <a:pt x="43" y="18"/>
                  </a:lnTo>
                  <a:lnTo>
                    <a:pt x="22" y="36"/>
                  </a:lnTo>
                  <a:lnTo>
                    <a:pt x="0" y="1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3034" y="2505"/>
              <a:ext cx="43" cy="36"/>
            </a:xfrm>
            <a:custGeom>
              <a:avLst/>
              <a:gdLst>
                <a:gd name="T0" fmla="*/ 21 w 43"/>
                <a:gd name="T1" fmla="*/ 0 h 36"/>
                <a:gd name="T2" fmla="*/ 43 w 43"/>
                <a:gd name="T3" fmla="*/ 18 h 36"/>
                <a:gd name="T4" fmla="*/ 21 w 43"/>
                <a:gd name="T5" fmla="*/ 36 h 36"/>
                <a:gd name="T6" fmla="*/ 0 w 43"/>
                <a:gd name="T7" fmla="*/ 18 h 36"/>
                <a:gd name="T8" fmla="*/ 21 w 4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0"/>
                  </a:moveTo>
                  <a:lnTo>
                    <a:pt x="43" y="18"/>
                  </a:lnTo>
                  <a:lnTo>
                    <a:pt x="21" y="36"/>
                  </a:lnTo>
                  <a:lnTo>
                    <a:pt x="0" y="1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3141" y="2505"/>
              <a:ext cx="43" cy="36"/>
            </a:xfrm>
            <a:custGeom>
              <a:avLst/>
              <a:gdLst>
                <a:gd name="T0" fmla="*/ 22 w 43"/>
                <a:gd name="T1" fmla="*/ 0 h 36"/>
                <a:gd name="T2" fmla="*/ 43 w 43"/>
                <a:gd name="T3" fmla="*/ 18 h 36"/>
                <a:gd name="T4" fmla="*/ 22 w 43"/>
                <a:gd name="T5" fmla="*/ 36 h 36"/>
                <a:gd name="T6" fmla="*/ 0 w 43"/>
                <a:gd name="T7" fmla="*/ 18 h 36"/>
                <a:gd name="T8" fmla="*/ 22 w 4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2" y="0"/>
                  </a:moveTo>
                  <a:lnTo>
                    <a:pt x="43" y="18"/>
                  </a:lnTo>
                  <a:lnTo>
                    <a:pt x="22" y="36"/>
                  </a:lnTo>
                  <a:lnTo>
                    <a:pt x="0" y="1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3248" y="2505"/>
              <a:ext cx="43" cy="36"/>
            </a:xfrm>
            <a:custGeom>
              <a:avLst/>
              <a:gdLst>
                <a:gd name="T0" fmla="*/ 22 w 43"/>
                <a:gd name="T1" fmla="*/ 0 h 36"/>
                <a:gd name="T2" fmla="*/ 43 w 43"/>
                <a:gd name="T3" fmla="*/ 18 h 36"/>
                <a:gd name="T4" fmla="*/ 22 w 43"/>
                <a:gd name="T5" fmla="*/ 36 h 36"/>
                <a:gd name="T6" fmla="*/ 0 w 43"/>
                <a:gd name="T7" fmla="*/ 18 h 36"/>
                <a:gd name="T8" fmla="*/ 22 w 4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2" y="0"/>
                  </a:moveTo>
                  <a:lnTo>
                    <a:pt x="43" y="18"/>
                  </a:lnTo>
                  <a:lnTo>
                    <a:pt x="22" y="36"/>
                  </a:lnTo>
                  <a:lnTo>
                    <a:pt x="0" y="1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1961" y="2505"/>
              <a:ext cx="36" cy="30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2068" y="2505"/>
              <a:ext cx="36" cy="30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2175" y="2505"/>
              <a:ext cx="36" cy="30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2283" y="2505"/>
              <a:ext cx="35" cy="30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2390" y="2505"/>
              <a:ext cx="36" cy="30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2497" y="2505"/>
              <a:ext cx="36" cy="30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2605" y="2505"/>
              <a:ext cx="35" cy="30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2712" y="2475"/>
              <a:ext cx="36" cy="30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2819" y="2475"/>
              <a:ext cx="36" cy="30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2926" y="2445"/>
              <a:ext cx="36" cy="30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80"/>
            <p:cNvSpPr>
              <a:spLocks noChangeArrowheads="1"/>
            </p:cNvSpPr>
            <p:nvPr/>
          </p:nvSpPr>
          <p:spPr bwMode="auto">
            <a:xfrm>
              <a:off x="3034" y="2373"/>
              <a:ext cx="36" cy="30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81"/>
            <p:cNvSpPr>
              <a:spLocks noChangeArrowheads="1"/>
            </p:cNvSpPr>
            <p:nvPr/>
          </p:nvSpPr>
          <p:spPr bwMode="auto">
            <a:xfrm>
              <a:off x="3141" y="2373"/>
              <a:ext cx="36" cy="30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82"/>
            <p:cNvSpPr>
              <a:spLocks noChangeArrowheads="1"/>
            </p:cNvSpPr>
            <p:nvPr/>
          </p:nvSpPr>
          <p:spPr bwMode="auto">
            <a:xfrm>
              <a:off x="3248" y="2373"/>
              <a:ext cx="36" cy="30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1961" y="2505"/>
              <a:ext cx="43" cy="36"/>
            </a:xfrm>
            <a:custGeom>
              <a:avLst/>
              <a:gdLst>
                <a:gd name="T0" fmla="*/ 21 w 43"/>
                <a:gd name="T1" fmla="*/ 0 h 36"/>
                <a:gd name="T2" fmla="*/ 43 w 43"/>
                <a:gd name="T3" fmla="*/ 36 h 36"/>
                <a:gd name="T4" fmla="*/ 0 w 43"/>
                <a:gd name="T5" fmla="*/ 36 h 36"/>
                <a:gd name="T6" fmla="*/ 21 w 43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36"/>
                <a:gd name="T14" fmla="*/ 43 w 43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36">
                  <a:moveTo>
                    <a:pt x="21" y="0"/>
                  </a:moveTo>
                  <a:lnTo>
                    <a:pt x="43" y="36"/>
                  </a:lnTo>
                  <a:lnTo>
                    <a:pt x="0" y="3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0000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2068" y="2445"/>
              <a:ext cx="43" cy="36"/>
            </a:xfrm>
            <a:custGeom>
              <a:avLst/>
              <a:gdLst>
                <a:gd name="T0" fmla="*/ 22 w 43"/>
                <a:gd name="T1" fmla="*/ 0 h 36"/>
                <a:gd name="T2" fmla="*/ 43 w 43"/>
                <a:gd name="T3" fmla="*/ 36 h 36"/>
                <a:gd name="T4" fmla="*/ 0 w 43"/>
                <a:gd name="T5" fmla="*/ 36 h 36"/>
                <a:gd name="T6" fmla="*/ 22 w 43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36"/>
                <a:gd name="T14" fmla="*/ 43 w 43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36">
                  <a:moveTo>
                    <a:pt x="22" y="0"/>
                  </a:moveTo>
                  <a:lnTo>
                    <a:pt x="43" y="36"/>
                  </a:lnTo>
                  <a:lnTo>
                    <a:pt x="0" y="3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00000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2175" y="2235"/>
              <a:ext cx="43" cy="36"/>
            </a:xfrm>
            <a:custGeom>
              <a:avLst/>
              <a:gdLst>
                <a:gd name="T0" fmla="*/ 22 w 43"/>
                <a:gd name="T1" fmla="*/ 0 h 36"/>
                <a:gd name="T2" fmla="*/ 43 w 43"/>
                <a:gd name="T3" fmla="*/ 36 h 36"/>
                <a:gd name="T4" fmla="*/ 0 w 43"/>
                <a:gd name="T5" fmla="*/ 36 h 36"/>
                <a:gd name="T6" fmla="*/ 22 w 43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36"/>
                <a:gd name="T14" fmla="*/ 43 w 43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36">
                  <a:moveTo>
                    <a:pt x="22" y="0"/>
                  </a:moveTo>
                  <a:lnTo>
                    <a:pt x="43" y="36"/>
                  </a:lnTo>
                  <a:lnTo>
                    <a:pt x="0" y="3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00000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2283" y="1965"/>
              <a:ext cx="43" cy="36"/>
            </a:xfrm>
            <a:custGeom>
              <a:avLst/>
              <a:gdLst>
                <a:gd name="T0" fmla="*/ 21 w 43"/>
                <a:gd name="T1" fmla="*/ 0 h 36"/>
                <a:gd name="T2" fmla="*/ 43 w 43"/>
                <a:gd name="T3" fmla="*/ 36 h 36"/>
                <a:gd name="T4" fmla="*/ 0 w 43"/>
                <a:gd name="T5" fmla="*/ 36 h 36"/>
                <a:gd name="T6" fmla="*/ 21 w 43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36"/>
                <a:gd name="T14" fmla="*/ 43 w 43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36">
                  <a:moveTo>
                    <a:pt x="21" y="0"/>
                  </a:moveTo>
                  <a:lnTo>
                    <a:pt x="43" y="36"/>
                  </a:lnTo>
                  <a:lnTo>
                    <a:pt x="0" y="3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0000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2390" y="1965"/>
              <a:ext cx="43" cy="36"/>
            </a:xfrm>
            <a:custGeom>
              <a:avLst/>
              <a:gdLst>
                <a:gd name="T0" fmla="*/ 21 w 43"/>
                <a:gd name="T1" fmla="*/ 0 h 36"/>
                <a:gd name="T2" fmla="*/ 43 w 43"/>
                <a:gd name="T3" fmla="*/ 36 h 36"/>
                <a:gd name="T4" fmla="*/ 0 w 43"/>
                <a:gd name="T5" fmla="*/ 36 h 36"/>
                <a:gd name="T6" fmla="*/ 21 w 43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36"/>
                <a:gd name="T14" fmla="*/ 43 w 43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36">
                  <a:moveTo>
                    <a:pt x="21" y="0"/>
                  </a:moveTo>
                  <a:lnTo>
                    <a:pt x="43" y="36"/>
                  </a:lnTo>
                  <a:lnTo>
                    <a:pt x="0" y="3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0000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2497" y="1965"/>
              <a:ext cx="43" cy="36"/>
            </a:xfrm>
            <a:custGeom>
              <a:avLst/>
              <a:gdLst>
                <a:gd name="T0" fmla="*/ 22 w 43"/>
                <a:gd name="T1" fmla="*/ 0 h 36"/>
                <a:gd name="T2" fmla="*/ 43 w 43"/>
                <a:gd name="T3" fmla="*/ 36 h 36"/>
                <a:gd name="T4" fmla="*/ 0 w 43"/>
                <a:gd name="T5" fmla="*/ 36 h 36"/>
                <a:gd name="T6" fmla="*/ 22 w 43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36"/>
                <a:gd name="T14" fmla="*/ 43 w 43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36">
                  <a:moveTo>
                    <a:pt x="22" y="0"/>
                  </a:moveTo>
                  <a:lnTo>
                    <a:pt x="43" y="36"/>
                  </a:lnTo>
                  <a:lnTo>
                    <a:pt x="0" y="3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00000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2605" y="1965"/>
              <a:ext cx="43" cy="36"/>
            </a:xfrm>
            <a:custGeom>
              <a:avLst/>
              <a:gdLst>
                <a:gd name="T0" fmla="*/ 21 w 43"/>
                <a:gd name="T1" fmla="*/ 0 h 36"/>
                <a:gd name="T2" fmla="*/ 43 w 43"/>
                <a:gd name="T3" fmla="*/ 36 h 36"/>
                <a:gd name="T4" fmla="*/ 0 w 43"/>
                <a:gd name="T5" fmla="*/ 36 h 36"/>
                <a:gd name="T6" fmla="*/ 21 w 43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36"/>
                <a:gd name="T14" fmla="*/ 43 w 43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36">
                  <a:moveTo>
                    <a:pt x="21" y="0"/>
                  </a:moveTo>
                  <a:lnTo>
                    <a:pt x="43" y="36"/>
                  </a:lnTo>
                  <a:lnTo>
                    <a:pt x="0" y="3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0000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2712" y="1965"/>
              <a:ext cx="43" cy="36"/>
            </a:xfrm>
            <a:custGeom>
              <a:avLst/>
              <a:gdLst>
                <a:gd name="T0" fmla="*/ 21 w 43"/>
                <a:gd name="T1" fmla="*/ 0 h 36"/>
                <a:gd name="T2" fmla="*/ 43 w 43"/>
                <a:gd name="T3" fmla="*/ 36 h 36"/>
                <a:gd name="T4" fmla="*/ 0 w 43"/>
                <a:gd name="T5" fmla="*/ 36 h 36"/>
                <a:gd name="T6" fmla="*/ 21 w 43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36"/>
                <a:gd name="T14" fmla="*/ 43 w 43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36">
                  <a:moveTo>
                    <a:pt x="21" y="0"/>
                  </a:moveTo>
                  <a:lnTo>
                    <a:pt x="43" y="36"/>
                  </a:lnTo>
                  <a:lnTo>
                    <a:pt x="0" y="3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0000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2819" y="1965"/>
              <a:ext cx="43" cy="36"/>
            </a:xfrm>
            <a:custGeom>
              <a:avLst/>
              <a:gdLst>
                <a:gd name="T0" fmla="*/ 22 w 43"/>
                <a:gd name="T1" fmla="*/ 0 h 36"/>
                <a:gd name="T2" fmla="*/ 43 w 43"/>
                <a:gd name="T3" fmla="*/ 36 h 36"/>
                <a:gd name="T4" fmla="*/ 0 w 43"/>
                <a:gd name="T5" fmla="*/ 36 h 36"/>
                <a:gd name="T6" fmla="*/ 22 w 43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36"/>
                <a:gd name="T14" fmla="*/ 43 w 43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36">
                  <a:moveTo>
                    <a:pt x="22" y="0"/>
                  </a:moveTo>
                  <a:lnTo>
                    <a:pt x="43" y="36"/>
                  </a:lnTo>
                  <a:lnTo>
                    <a:pt x="0" y="3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00000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2926" y="1965"/>
              <a:ext cx="43" cy="36"/>
            </a:xfrm>
            <a:custGeom>
              <a:avLst/>
              <a:gdLst>
                <a:gd name="T0" fmla="*/ 22 w 43"/>
                <a:gd name="T1" fmla="*/ 0 h 36"/>
                <a:gd name="T2" fmla="*/ 43 w 43"/>
                <a:gd name="T3" fmla="*/ 36 h 36"/>
                <a:gd name="T4" fmla="*/ 0 w 43"/>
                <a:gd name="T5" fmla="*/ 36 h 36"/>
                <a:gd name="T6" fmla="*/ 22 w 43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36"/>
                <a:gd name="T14" fmla="*/ 43 w 43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36">
                  <a:moveTo>
                    <a:pt x="22" y="0"/>
                  </a:moveTo>
                  <a:lnTo>
                    <a:pt x="43" y="36"/>
                  </a:lnTo>
                  <a:lnTo>
                    <a:pt x="0" y="3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00000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3034" y="1965"/>
              <a:ext cx="43" cy="36"/>
            </a:xfrm>
            <a:custGeom>
              <a:avLst/>
              <a:gdLst>
                <a:gd name="T0" fmla="*/ 21 w 43"/>
                <a:gd name="T1" fmla="*/ 0 h 36"/>
                <a:gd name="T2" fmla="*/ 43 w 43"/>
                <a:gd name="T3" fmla="*/ 36 h 36"/>
                <a:gd name="T4" fmla="*/ 0 w 43"/>
                <a:gd name="T5" fmla="*/ 36 h 36"/>
                <a:gd name="T6" fmla="*/ 21 w 43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36"/>
                <a:gd name="T14" fmla="*/ 43 w 43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36">
                  <a:moveTo>
                    <a:pt x="21" y="0"/>
                  </a:moveTo>
                  <a:lnTo>
                    <a:pt x="43" y="36"/>
                  </a:lnTo>
                  <a:lnTo>
                    <a:pt x="0" y="3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0000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3141" y="1965"/>
              <a:ext cx="43" cy="36"/>
            </a:xfrm>
            <a:custGeom>
              <a:avLst/>
              <a:gdLst>
                <a:gd name="T0" fmla="*/ 22 w 43"/>
                <a:gd name="T1" fmla="*/ 0 h 36"/>
                <a:gd name="T2" fmla="*/ 43 w 43"/>
                <a:gd name="T3" fmla="*/ 36 h 36"/>
                <a:gd name="T4" fmla="*/ 0 w 43"/>
                <a:gd name="T5" fmla="*/ 36 h 36"/>
                <a:gd name="T6" fmla="*/ 22 w 43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36"/>
                <a:gd name="T14" fmla="*/ 43 w 43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36">
                  <a:moveTo>
                    <a:pt x="22" y="0"/>
                  </a:moveTo>
                  <a:lnTo>
                    <a:pt x="43" y="36"/>
                  </a:lnTo>
                  <a:lnTo>
                    <a:pt x="0" y="3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00000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3248" y="1965"/>
              <a:ext cx="43" cy="36"/>
            </a:xfrm>
            <a:custGeom>
              <a:avLst/>
              <a:gdLst>
                <a:gd name="T0" fmla="*/ 22 w 43"/>
                <a:gd name="T1" fmla="*/ 0 h 36"/>
                <a:gd name="T2" fmla="*/ 43 w 43"/>
                <a:gd name="T3" fmla="*/ 36 h 36"/>
                <a:gd name="T4" fmla="*/ 0 w 43"/>
                <a:gd name="T5" fmla="*/ 36 h 36"/>
                <a:gd name="T6" fmla="*/ 22 w 43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36"/>
                <a:gd name="T14" fmla="*/ 43 w 43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36">
                  <a:moveTo>
                    <a:pt x="22" y="0"/>
                  </a:moveTo>
                  <a:lnTo>
                    <a:pt x="43" y="36"/>
                  </a:lnTo>
                  <a:lnTo>
                    <a:pt x="0" y="3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00000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2876" y="1461"/>
              <a:ext cx="8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1753" y="2481"/>
              <a:ext cx="93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1703" y="2265"/>
              <a:ext cx="150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1653" y="2055"/>
              <a:ext cx="200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1653" y="1839"/>
              <a:ext cx="200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150</a:t>
              </a:r>
              <a:endParaRPr lang="en-US"/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1853" y="2595"/>
              <a:ext cx="93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2390" y="2595"/>
              <a:ext cx="93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2898" y="2595"/>
              <a:ext cx="150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3434" y="2595"/>
              <a:ext cx="150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15</a:t>
              </a:r>
              <a:endParaRPr lang="en-US"/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2154" y="2733"/>
              <a:ext cx="1066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Serial passage number</a:t>
              </a:r>
              <a:endParaRPr lang="en-US"/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 rot="-5400000">
              <a:off x="1117" y="2003"/>
              <a:ext cx="866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Fold increase MIC </a:t>
              </a:r>
              <a:endParaRPr lang="en-US"/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3628" y="2019"/>
              <a:ext cx="743" cy="37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08"/>
            <p:cNvSpPr>
              <a:spLocks noChangeShapeType="1"/>
            </p:cNvSpPr>
            <p:nvPr/>
          </p:nvSpPr>
          <p:spPr bwMode="auto">
            <a:xfrm>
              <a:off x="3663" y="2091"/>
              <a:ext cx="193" cy="0"/>
            </a:xfrm>
            <a:prstGeom prst="line">
              <a:avLst/>
            </a:prstGeom>
            <a:noFill/>
            <a:ln w="7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3735" y="2073"/>
              <a:ext cx="43" cy="36"/>
            </a:xfrm>
            <a:custGeom>
              <a:avLst/>
              <a:gdLst>
                <a:gd name="T0" fmla="*/ 21 w 43"/>
                <a:gd name="T1" fmla="*/ 0 h 36"/>
                <a:gd name="T2" fmla="*/ 43 w 43"/>
                <a:gd name="T3" fmla="*/ 18 h 36"/>
                <a:gd name="T4" fmla="*/ 21 w 43"/>
                <a:gd name="T5" fmla="*/ 36 h 36"/>
                <a:gd name="T6" fmla="*/ 0 w 43"/>
                <a:gd name="T7" fmla="*/ 18 h 36"/>
                <a:gd name="T8" fmla="*/ 21 w 43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0"/>
                  </a:moveTo>
                  <a:lnTo>
                    <a:pt x="43" y="18"/>
                  </a:lnTo>
                  <a:lnTo>
                    <a:pt x="21" y="36"/>
                  </a:lnTo>
                  <a:lnTo>
                    <a:pt x="0" y="1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7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3878" y="2037"/>
              <a:ext cx="356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V2D</a:t>
              </a:r>
              <a:endParaRPr lang="en-US" dirty="0"/>
            </a:p>
          </p:txBody>
        </p:sp>
        <p:sp>
          <p:nvSpPr>
            <p:cNvPr id="111" name="Line 111"/>
            <p:cNvSpPr>
              <a:spLocks noChangeShapeType="1"/>
            </p:cNvSpPr>
            <p:nvPr/>
          </p:nvSpPr>
          <p:spPr bwMode="auto">
            <a:xfrm>
              <a:off x="3663" y="2217"/>
              <a:ext cx="193" cy="0"/>
            </a:xfrm>
            <a:prstGeom prst="line">
              <a:avLst/>
            </a:prstGeom>
            <a:noFill/>
            <a:ln w="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3735" y="2199"/>
              <a:ext cx="36" cy="30"/>
            </a:xfrm>
            <a:prstGeom prst="rect">
              <a:avLst/>
            </a:prstGeom>
            <a:solidFill>
              <a:srgbClr val="FF00FF"/>
            </a:solidFill>
            <a:ln w="7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3878" y="2163"/>
              <a:ext cx="508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Norfloxacin</a:t>
              </a:r>
              <a:endParaRPr lang="en-US"/>
            </a:p>
          </p:txBody>
        </p:sp>
        <p:sp>
          <p:nvSpPr>
            <p:cNvPr id="114" name="Line 114"/>
            <p:cNvSpPr>
              <a:spLocks noChangeShapeType="1"/>
            </p:cNvSpPr>
            <p:nvPr/>
          </p:nvSpPr>
          <p:spPr bwMode="auto">
            <a:xfrm>
              <a:off x="3663" y="2343"/>
              <a:ext cx="193" cy="0"/>
            </a:xfrm>
            <a:prstGeom prst="line">
              <a:avLst/>
            </a:prstGeom>
            <a:noFill/>
            <a:ln w="7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3735" y="2325"/>
              <a:ext cx="43" cy="36"/>
            </a:xfrm>
            <a:custGeom>
              <a:avLst/>
              <a:gdLst>
                <a:gd name="T0" fmla="*/ 21 w 43"/>
                <a:gd name="T1" fmla="*/ 0 h 36"/>
                <a:gd name="T2" fmla="*/ 43 w 43"/>
                <a:gd name="T3" fmla="*/ 36 h 36"/>
                <a:gd name="T4" fmla="*/ 0 w 43"/>
                <a:gd name="T5" fmla="*/ 36 h 36"/>
                <a:gd name="T6" fmla="*/ 21 w 43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36"/>
                <a:gd name="T14" fmla="*/ 43 w 43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36">
                  <a:moveTo>
                    <a:pt x="21" y="0"/>
                  </a:moveTo>
                  <a:lnTo>
                    <a:pt x="43" y="36"/>
                  </a:lnTo>
                  <a:lnTo>
                    <a:pt x="0" y="3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0000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3878" y="2289"/>
              <a:ext cx="515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Gentamicin</a:t>
              </a:r>
              <a:endParaRPr lang="en-US"/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1353" y="1401"/>
              <a:ext cx="3047" cy="151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" name="Rectangle 117"/>
          <p:cNvSpPr/>
          <p:nvPr/>
        </p:nvSpPr>
        <p:spPr>
          <a:xfrm>
            <a:off x="3627674" y="3976582"/>
            <a:ext cx="1055015" cy="127482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3627674" y="4196766"/>
            <a:ext cx="9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Gentamicin</a:t>
            </a:r>
            <a:endParaRPr lang="en-US" sz="1200" dirty="0"/>
          </a:p>
        </p:txBody>
      </p:sp>
      <p:sp>
        <p:nvSpPr>
          <p:cNvPr id="120" name="TextBox 119"/>
          <p:cNvSpPr txBox="1"/>
          <p:nvPr/>
        </p:nvSpPr>
        <p:spPr>
          <a:xfrm>
            <a:off x="3627674" y="4798544"/>
            <a:ext cx="9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Norfloxicin</a:t>
            </a:r>
            <a:endParaRPr lang="en-US" sz="1200" dirty="0"/>
          </a:p>
        </p:txBody>
      </p:sp>
      <p:sp>
        <p:nvSpPr>
          <p:cNvPr id="121" name="TextBox 120"/>
          <p:cNvSpPr txBox="1"/>
          <p:nvPr/>
        </p:nvSpPr>
        <p:spPr>
          <a:xfrm>
            <a:off x="3598734" y="5050033"/>
            <a:ext cx="93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B2088/99</a:t>
            </a:r>
            <a:endParaRPr lang="en-US" sz="1200" dirty="0"/>
          </a:p>
        </p:txBody>
      </p:sp>
      <p:sp>
        <p:nvSpPr>
          <p:cNvPr id="122" name="TextBox 121"/>
          <p:cNvSpPr txBox="1"/>
          <p:nvPr/>
        </p:nvSpPr>
        <p:spPr>
          <a:xfrm>
            <a:off x="1166410" y="3607175"/>
            <a:ext cx="2461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Laboratory simulation of resistance </a:t>
            </a:r>
          </a:p>
          <a:p>
            <a:r>
              <a:rPr lang="en-US" sz="1100" dirty="0" smtClean="0"/>
              <a:t>(Pseudomonas isolate from eye)</a:t>
            </a:r>
            <a:endParaRPr lang="en-US" sz="1100" dirty="0"/>
          </a:p>
        </p:txBody>
      </p:sp>
      <p:graphicFrame>
        <p:nvGraphicFramePr>
          <p:cNvPr id="123" name="Chart 1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366149"/>
              </p:ext>
            </p:extLst>
          </p:nvPr>
        </p:nvGraphicFramePr>
        <p:xfrm>
          <a:off x="4977373" y="2160342"/>
          <a:ext cx="4071658" cy="357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4" name="Chart 123"/>
          <p:cNvGraphicFramePr/>
          <p:nvPr>
            <p:extLst>
              <p:ext uri="{D42A27DB-BD31-4B8C-83A1-F6EECF244321}">
                <p14:modId xmlns:p14="http://schemas.microsoft.com/office/powerpoint/2010/main" val="3923846307"/>
              </p:ext>
            </p:extLst>
          </p:nvPr>
        </p:nvGraphicFramePr>
        <p:xfrm>
          <a:off x="803903" y="1099198"/>
          <a:ext cx="2914310" cy="221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7" name="TextBox 126"/>
          <p:cNvSpPr txBox="1"/>
          <p:nvPr/>
        </p:nvSpPr>
        <p:spPr>
          <a:xfrm>
            <a:off x="965141" y="741782"/>
            <a:ext cx="226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Treatment induced resistance</a:t>
            </a:r>
          </a:p>
          <a:p>
            <a:r>
              <a:rPr lang="en-US" sz="1200" dirty="0" err="1" smtClean="0"/>
              <a:t>Gatifloxicin</a:t>
            </a:r>
            <a:r>
              <a:rPr lang="en-US" sz="1200" dirty="0" smtClean="0"/>
              <a:t> MIC increased 4-8X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840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PA1_Au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84" y="506601"/>
            <a:ext cx="3665012" cy="353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PA3_Au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84" y="4278631"/>
            <a:ext cx="3640367" cy="328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47784" y="137269"/>
            <a:ext cx="3727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/>
              <a:t>Pseudomonas </a:t>
            </a:r>
            <a:r>
              <a:rPr lang="en-US" b="1" i="1" dirty="0" err="1"/>
              <a:t>aeruginosa</a:t>
            </a:r>
            <a:r>
              <a:rPr lang="en-US" b="1" dirty="0"/>
              <a:t> ATCC 9027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91" y="985384"/>
            <a:ext cx="114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PBS 30min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10672" y="4566655"/>
            <a:ext cx="114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2XMIC </a:t>
            </a:r>
            <a:r>
              <a:rPr lang="en-US" sz="2400" dirty="0">
                <a:solidFill>
                  <a:schemeClr val="bg1"/>
                </a:solidFill>
              </a:rPr>
              <a:t>3</a:t>
            </a:r>
            <a:r>
              <a:rPr lang="en-US" sz="2400" dirty="0" smtClean="0">
                <a:solidFill>
                  <a:schemeClr val="bg1"/>
                </a:solidFill>
              </a:rPr>
              <a:t>0min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245139"/>
              </p:ext>
            </p:extLst>
          </p:nvPr>
        </p:nvGraphicFramePr>
        <p:xfrm>
          <a:off x="234092" y="1083215"/>
          <a:ext cx="4772281" cy="348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Worksheet" r:id="rId5" imgW="7391603" imgH="3857885" progId="Excel.Sheet.8">
                  <p:embed/>
                </p:oleObj>
              </mc:Choice>
              <mc:Fallback>
                <p:oleObj name="Worksheet" r:id="rId5" imgW="7391603" imgH="385788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92" y="1083215"/>
                        <a:ext cx="4772281" cy="3483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316045" y="4631888"/>
            <a:ext cx="4572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u="sng" dirty="0">
                <a:latin typeface="Arial"/>
                <a:hlinkClick r:id="rId7"/>
              </a:rPr>
              <a:t>Design and synthesis of amphiphilic xanthone-based, membrane-targeting antimicrobials with improved membrane selectivity.</a:t>
            </a:r>
          </a:p>
          <a:p>
            <a:r>
              <a:rPr lang="en-US" sz="1050" dirty="0" err="1">
                <a:latin typeface="Arial"/>
              </a:rPr>
              <a:t>Zou</a:t>
            </a:r>
            <a:r>
              <a:rPr lang="en-US" sz="1050" dirty="0">
                <a:latin typeface="Arial"/>
              </a:rPr>
              <a:t> H, </a:t>
            </a:r>
            <a:r>
              <a:rPr lang="en-US" sz="1050" dirty="0" err="1">
                <a:latin typeface="Arial"/>
              </a:rPr>
              <a:t>Koh</a:t>
            </a:r>
            <a:r>
              <a:rPr lang="en-US" sz="1050" dirty="0">
                <a:latin typeface="Arial"/>
              </a:rPr>
              <a:t> JJ, Li J, </a:t>
            </a:r>
            <a:r>
              <a:rPr lang="en-US" sz="1050" dirty="0" err="1">
                <a:latin typeface="Arial"/>
              </a:rPr>
              <a:t>Qiu</a:t>
            </a:r>
            <a:r>
              <a:rPr lang="en-US" sz="1050" dirty="0">
                <a:latin typeface="Arial"/>
              </a:rPr>
              <a:t> S, </a:t>
            </a:r>
            <a:r>
              <a:rPr lang="en-US" sz="1050" dirty="0" err="1">
                <a:latin typeface="Arial"/>
              </a:rPr>
              <a:t>Aung</a:t>
            </a:r>
            <a:r>
              <a:rPr lang="en-US" sz="1050" dirty="0">
                <a:latin typeface="Arial"/>
              </a:rPr>
              <a:t> TT, Lin H, </a:t>
            </a:r>
            <a:r>
              <a:rPr lang="en-US" sz="1050" dirty="0" err="1">
                <a:latin typeface="Arial"/>
              </a:rPr>
              <a:t>Lakshminarayanan</a:t>
            </a:r>
            <a:r>
              <a:rPr lang="en-US" sz="1050" dirty="0">
                <a:latin typeface="Arial"/>
              </a:rPr>
              <a:t> R, Dai X, Tang C, Lim FH, Zhou L, Tan AL, </a:t>
            </a:r>
            <a:r>
              <a:rPr lang="en-US" sz="1050" dirty="0" err="1">
                <a:latin typeface="Arial"/>
              </a:rPr>
              <a:t>Verma</a:t>
            </a:r>
            <a:r>
              <a:rPr lang="en-US" sz="1050" dirty="0">
                <a:latin typeface="Arial"/>
              </a:rPr>
              <a:t> C, Tan DT, Chan HS, </a:t>
            </a:r>
            <a:r>
              <a:rPr lang="en-US" sz="1050" dirty="0" err="1">
                <a:latin typeface="Arial"/>
              </a:rPr>
              <a:t>Saraswathi</a:t>
            </a:r>
            <a:r>
              <a:rPr lang="en-US" sz="1050" dirty="0">
                <a:latin typeface="Arial"/>
              </a:rPr>
              <a:t> P, Cao D, Liu S, </a:t>
            </a:r>
            <a:r>
              <a:rPr lang="en-US" sz="1050" b="1" dirty="0">
                <a:latin typeface="Arial"/>
              </a:rPr>
              <a:t>Beuerman</a:t>
            </a:r>
            <a:r>
              <a:rPr lang="en-US" sz="1050" dirty="0">
                <a:latin typeface="Arial"/>
              </a:rPr>
              <a:t> RW.</a:t>
            </a:r>
          </a:p>
          <a:p>
            <a:r>
              <a:rPr lang="da-DK" sz="1050" dirty="0">
                <a:latin typeface="Arial"/>
              </a:rPr>
              <a:t>J Med </a:t>
            </a:r>
            <a:r>
              <a:rPr lang="da-DK" sz="1050" dirty="0" err="1">
                <a:latin typeface="Arial"/>
              </a:rPr>
              <a:t>Chem</a:t>
            </a:r>
            <a:r>
              <a:rPr lang="da-DK" sz="1050" dirty="0">
                <a:latin typeface="Arial"/>
              </a:rPr>
              <a:t>. 2013 Mar 28;56(6):2359-73</a:t>
            </a:r>
            <a:r>
              <a:rPr lang="da-DK" sz="1050" dirty="0" smtClean="0">
                <a:latin typeface="Arial"/>
              </a:rPr>
              <a:t>. </a:t>
            </a:r>
            <a:r>
              <a:rPr lang="da-DK" sz="1050" dirty="0" err="1" smtClean="0">
                <a:latin typeface="Arial"/>
              </a:rPr>
              <a:t>Compared</a:t>
            </a:r>
            <a:r>
              <a:rPr lang="da-DK" sz="1050" dirty="0" smtClean="0">
                <a:latin typeface="Arial"/>
              </a:rPr>
              <a:t> </a:t>
            </a:r>
            <a:r>
              <a:rPr lang="da-DK" sz="1050" dirty="0" err="1" smtClean="0">
                <a:latin typeface="Arial"/>
              </a:rPr>
              <a:t>vancomycin</a:t>
            </a:r>
            <a:r>
              <a:rPr lang="da-DK" sz="1050" dirty="0" smtClean="0">
                <a:latin typeface="Arial"/>
              </a:rPr>
              <a:t> and </a:t>
            </a:r>
            <a:r>
              <a:rPr lang="da-DK" sz="1050" dirty="0" err="1" smtClean="0">
                <a:latin typeface="Arial"/>
              </a:rPr>
              <a:t>daptomycin</a:t>
            </a:r>
            <a:r>
              <a:rPr lang="da-DK" sz="1050" dirty="0" smtClean="0">
                <a:latin typeface="Arial"/>
              </a:rPr>
              <a:t> </a:t>
            </a:r>
            <a:endParaRPr lang="en-US" sz="1050" dirty="0"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092" y="21897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pple Casual"/>
                <a:cs typeface="Apple Casual"/>
              </a:rPr>
              <a:t>Rapid Killing-V2D</a:t>
            </a:r>
            <a:endParaRPr lang="en-US" sz="36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166203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885030"/>
              </p:ext>
            </p:extLst>
          </p:nvPr>
        </p:nvGraphicFramePr>
        <p:xfrm>
          <a:off x="160948" y="394155"/>
          <a:ext cx="4710744" cy="4835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Chart" r:id="rId3" imgW="7924145" imgH="4803251" progId="Excel.Chart.8">
                  <p:embed/>
                </p:oleObj>
              </mc:Choice>
              <mc:Fallback>
                <p:oleObj name="Chart" r:id="rId3" imgW="7924145" imgH="48032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48" y="394155"/>
                        <a:ext cx="4710744" cy="48359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692" y="493888"/>
            <a:ext cx="4240926" cy="43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3538" y="5210677"/>
            <a:ext cx="4565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Mouse model of Corneal Infection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71866" y="1631357"/>
            <a:ext cx="1346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Effective at 1/3 concentration of </a:t>
            </a:r>
            <a:r>
              <a:rPr lang="en-US" sz="1400" dirty="0" err="1" smtClean="0"/>
              <a:t>gatifloxicin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472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Line 4"/>
          <p:cNvSpPr>
            <a:spLocks noChangeShapeType="1"/>
          </p:cNvSpPr>
          <p:nvPr/>
        </p:nvSpPr>
        <p:spPr bwMode="auto">
          <a:xfrm>
            <a:off x="351745" y="1174670"/>
            <a:ext cx="844051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351745" y="1573425"/>
            <a:ext cx="4220934" cy="260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buFont typeface="Arial" charset="0"/>
              <a:buChar char="•"/>
            </a:pPr>
            <a:endParaRPr lang="en-US" sz="1600" dirty="0"/>
          </a:p>
          <a:p>
            <a:pPr>
              <a:buFont typeface="Arial" charset="0"/>
              <a:buChar char="•"/>
            </a:pPr>
            <a:endParaRPr lang="en-US" sz="1600" dirty="0"/>
          </a:p>
          <a:p>
            <a:pPr>
              <a:buFont typeface="Arial" charset="0"/>
              <a:buChar char="•"/>
            </a:pPr>
            <a:r>
              <a:rPr lang="en-US" sz="1800" dirty="0"/>
              <a:t>Antimicrobial coating for medical devices.</a:t>
            </a:r>
            <a:r>
              <a:rPr lang="en-US" sz="1600" dirty="0"/>
              <a:t> </a:t>
            </a:r>
          </a:p>
          <a:p>
            <a:pPr lvl="1">
              <a:buFont typeface="Arial" charset="0"/>
              <a:buChar char="•"/>
            </a:pPr>
            <a:r>
              <a:rPr lang="en-US" sz="1600" dirty="0" err="1"/>
              <a:t>E.g</a:t>
            </a:r>
            <a:r>
              <a:rPr lang="en-US" sz="1600" dirty="0"/>
              <a:t> </a:t>
            </a:r>
            <a:r>
              <a:rPr lang="en-US" sz="1600" dirty="0" err="1"/>
              <a:t>keratoprostheses</a:t>
            </a:r>
            <a:r>
              <a:rPr lang="en-US" sz="1600" dirty="0"/>
              <a:t> devices for the eye and other implants </a:t>
            </a:r>
            <a:endParaRPr lang="en-US" sz="1600" dirty="0" smtClean="0"/>
          </a:p>
          <a:p>
            <a:pPr lvl="1">
              <a:buFont typeface="Arial" charset="0"/>
              <a:buChar char="•"/>
            </a:pPr>
            <a:r>
              <a:rPr lang="en-US" sz="1600" dirty="0" smtClean="0"/>
              <a:t>Effective with Pseudomonas and Staph 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/>
              <a:t>More effective than an aggressive antibiotic strategy</a:t>
            </a:r>
            <a:endParaRPr lang="en-GB" sz="1600" dirty="0"/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54" y="1535997"/>
            <a:ext cx="3833879" cy="334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1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9093</TotalTime>
  <Words>1123</Words>
  <Application>Microsoft Macintosh PowerPoint</Application>
  <PresentationFormat>On-screen Show (4:3)</PresentationFormat>
  <Paragraphs>204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1_Office Theme</vt:lpstr>
      <vt:lpstr>Chart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FAS Technology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Mouse Model of Cornea Infection</vt:lpstr>
      <vt:lpstr>Summary</vt:lpstr>
      <vt:lpstr>Summary-2</vt:lpstr>
      <vt:lpstr>PowerPoint Presentation</vt:lpstr>
      <vt:lpstr>PowerPoint Presentation</vt:lpstr>
      <vt:lpstr>PowerPoint Presentation</vt:lpstr>
      <vt:lpstr>PowerPoint Presentation</vt:lpstr>
    </vt:vector>
  </TitlesOfParts>
  <Company>SERI/LSU Eye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Anti-Biotic Resistance in the News</dc:title>
  <dc:creator>Roger Beuerman</dc:creator>
  <cp:lastModifiedBy>Roger Beuerman</cp:lastModifiedBy>
  <cp:revision>202</cp:revision>
  <dcterms:created xsi:type="dcterms:W3CDTF">2013-06-15T13:23:52Z</dcterms:created>
  <dcterms:modified xsi:type="dcterms:W3CDTF">2014-09-24T08:41:12Z</dcterms:modified>
</cp:coreProperties>
</file>