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4"/>
  </p:notesMasterIdLst>
  <p:sldIdLst>
    <p:sldId id="277" r:id="rId5"/>
    <p:sldId id="473" r:id="rId6"/>
    <p:sldId id="456" r:id="rId7"/>
    <p:sldId id="465" r:id="rId8"/>
    <p:sldId id="466" r:id="rId9"/>
    <p:sldId id="464" r:id="rId10"/>
    <p:sldId id="467" r:id="rId11"/>
    <p:sldId id="468" r:id="rId12"/>
    <p:sldId id="424" r:id="rId13"/>
    <p:sldId id="472" r:id="rId14"/>
    <p:sldId id="355" r:id="rId15"/>
    <p:sldId id="470" r:id="rId16"/>
    <p:sldId id="477" r:id="rId17"/>
    <p:sldId id="474" r:id="rId18"/>
    <p:sldId id="458" r:id="rId19"/>
    <p:sldId id="469" r:id="rId20"/>
    <p:sldId id="478" r:id="rId21"/>
    <p:sldId id="480" r:id="rId22"/>
    <p:sldId id="481" r:id="rId23"/>
    <p:sldId id="459" r:id="rId24"/>
    <p:sldId id="482" r:id="rId25"/>
    <p:sldId id="484" r:id="rId26"/>
    <p:sldId id="460" r:id="rId27"/>
    <p:sldId id="461" r:id="rId28"/>
    <p:sldId id="485" r:id="rId29"/>
    <p:sldId id="448" r:id="rId30"/>
    <p:sldId id="475" r:id="rId31"/>
    <p:sldId id="383" r:id="rId32"/>
    <p:sldId id="425"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0">
          <p15:clr>
            <a:srgbClr val="A4A3A4"/>
          </p15:clr>
        </p15:guide>
        <p15:guide id="2" orient="horz" pos="1026">
          <p15:clr>
            <a:srgbClr val="A4A3A4"/>
          </p15:clr>
        </p15:guide>
        <p15:guide id="3" orient="horz" pos="4156">
          <p15:clr>
            <a:srgbClr val="A4A3A4"/>
          </p15:clr>
        </p15:guide>
        <p15:guide id="4" pos="2675">
          <p15:clr>
            <a:srgbClr val="A4A3A4"/>
          </p15:clr>
        </p15:guide>
        <p15:guide id="5" pos="5465">
          <p15:clr>
            <a:srgbClr val="A4A3A4"/>
          </p15:clr>
        </p15:guide>
        <p15:guide id="6" pos="3016">
          <p15:clr>
            <a:srgbClr val="A4A3A4"/>
          </p15:clr>
        </p15:guide>
        <p15:guide id="7" pos="295">
          <p15:clr>
            <a:srgbClr val="A4A3A4"/>
          </p15:clr>
        </p15:guide>
        <p15:guide id="8" orient="horz" pos="2114">
          <p15:clr>
            <a:srgbClr val="A4A3A4"/>
          </p15:clr>
        </p15:guide>
        <p15:guide id="9" orient="horz" pos="4319">
          <p15:clr>
            <a:srgbClr val="A4A3A4"/>
          </p15:clr>
        </p15:guide>
        <p15:guide id="10" pos="2883">
          <p15:clr>
            <a:srgbClr val="A4A3A4"/>
          </p15:clr>
        </p15:guide>
        <p15:guide id="11" orient="horz" pos="680">
          <p15:clr>
            <a:srgbClr val="A4A3A4"/>
          </p15:clr>
        </p15:guide>
        <p15:guide id="12" pos="21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2F2F2"/>
    <a:srgbClr val="E50E62"/>
    <a:srgbClr val="404040"/>
    <a:srgbClr val="464646"/>
    <a:srgbClr val="00B2E3"/>
    <a:srgbClr val="FFC72A"/>
    <a:srgbClr val="D60037"/>
    <a:srgbClr val="00B259"/>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139" autoAdjust="0"/>
    <p:restoredTop sz="96433" autoAdjust="0"/>
  </p:normalViewPr>
  <p:slideViewPr>
    <p:cSldViewPr snapToGrid="0" showGuides="1">
      <p:cViewPr varScale="1">
        <p:scale>
          <a:sx n="109" d="100"/>
          <a:sy n="109" d="100"/>
        </p:scale>
        <p:origin x="378" y="96"/>
      </p:cViewPr>
      <p:guideLst>
        <p:guide orient="horz" pos="210"/>
        <p:guide orient="horz" pos="1026"/>
        <p:guide orient="horz" pos="4156"/>
        <p:guide pos="2675"/>
        <p:guide pos="5465"/>
        <p:guide pos="3016"/>
        <p:guide pos="295"/>
        <p:guide orient="horz" pos="2114"/>
        <p:guide orient="horz" pos="4319"/>
        <p:guide pos="2883"/>
        <p:guide orient="horz" pos="680"/>
        <p:guide pos="215"/>
      </p:guideLst>
    </p:cSldViewPr>
  </p:slideViewPr>
  <p:outlineViewPr>
    <p:cViewPr>
      <p:scale>
        <a:sx n="33" d="100"/>
        <a:sy n="33" d="100"/>
      </p:scale>
      <p:origin x="0" y="10608"/>
    </p:cViewPr>
  </p:outlineViewPr>
  <p:notesTextViewPr>
    <p:cViewPr>
      <p:scale>
        <a:sx n="3" d="2"/>
        <a:sy n="3" d="2"/>
      </p:scale>
      <p:origin x="0" y="-3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pieChart>
        <c:varyColors val="1"/>
        <c:ser>
          <c:idx val="0"/>
          <c:order val="0"/>
          <c:tx>
            <c:strRef>
              <c:f>Sheet1!$B$1</c:f>
              <c:strCache>
                <c:ptCount val="1"/>
                <c:pt idx="0">
                  <c:v>Column1</c:v>
                </c:pt>
              </c:strCache>
            </c:strRef>
          </c:tx>
          <c:dPt>
            <c:idx val="0"/>
            <c:bubble3D val="0"/>
            <c:spPr>
              <a:solidFill>
                <a:schemeClr val="accent2"/>
              </a:solidFill>
              <a:ln w="19050">
                <a:solidFill>
                  <a:schemeClr val="lt1"/>
                </a:solidFill>
              </a:ln>
              <a:effectLst/>
            </c:spPr>
          </c:dPt>
          <c:dPt>
            <c:idx val="1"/>
            <c:bubble3D val="0"/>
            <c:spPr>
              <a:solidFill>
                <a:schemeClr val="accent4"/>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1"/>
              </a:solidFill>
              <a:ln w="19050">
                <a:solidFill>
                  <a:schemeClr val="lt1"/>
                </a:solidFill>
              </a:ln>
              <a:effectLst/>
            </c:spPr>
          </c:dPt>
          <c:cat>
            <c:strRef>
              <c:f>Sheet1!$A$2:$A$5</c:f>
              <c:strCache>
                <c:ptCount val="4"/>
                <c:pt idx="0">
                  <c:v>1st Qtr</c:v>
                </c:pt>
                <c:pt idx="1">
                  <c:v>2nd Qtr</c:v>
                </c:pt>
                <c:pt idx="2">
                  <c:v>3rd Qtr</c:v>
                </c:pt>
                <c:pt idx="3">
                  <c:v>4th Qtr</c:v>
                </c:pt>
              </c:strCache>
            </c:strRef>
          </c:cat>
          <c:val>
            <c:numRef>
              <c:f>Sheet1!$B$2:$B$5</c:f>
              <c:numCache>
                <c:formatCode>General</c:formatCode>
                <c:ptCount val="4"/>
                <c:pt idx="0">
                  <c:v>10</c:v>
                </c:pt>
                <c:pt idx="1">
                  <c:v>23</c:v>
                </c:pt>
                <c:pt idx="2">
                  <c:v>30</c:v>
                </c:pt>
                <c:pt idx="3">
                  <c:v>55</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8">
  <a:schemeClr val="accent5"/>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38A7C4-57F7-4529-AEE1-BA4224475D11}" type="datetimeFigureOut">
              <a:rPr lang="en-US" smtClean="0"/>
              <a:t>6/4/2015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41A032-78FE-4EF4-A314-753C6E50D6DF}" type="slidenum">
              <a:rPr lang="en-US" smtClean="0"/>
              <a:t>‹#›</a:t>
            </a:fld>
            <a:endParaRPr lang="en-US"/>
          </a:p>
        </p:txBody>
      </p:sp>
    </p:spTree>
    <p:extLst>
      <p:ext uri="{BB962C8B-B14F-4D97-AF65-F5344CB8AC3E}">
        <p14:creationId xmlns:p14="http://schemas.microsoft.com/office/powerpoint/2010/main" val="41810431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Title Slide - should be in Arial</a:t>
            </a:r>
            <a:r>
              <a:rPr lang="en-US" baseline="0" dirty="0" smtClean="0"/>
              <a:t> Bold 36pt size</a:t>
            </a:r>
            <a:endParaRPr lang="en-US" dirty="0"/>
          </a:p>
        </p:txBody>
      </p:sp>
      <p:sp>
        <p:nvSpPr>
          <p:cNvPr id="4" name="Slide Number Placeholder 3"/>
          <p:cNvSpPr>
            <a:spLocks noGrp="1"/>
          </p:cNvSpPr>
          <p:nvPr>
            <p:ph type="sldNum" sz="quarter" idx="10"/>
          </p:nvPr>
        </p:nvSpPr>
        <p:spPr/>
        <p:txBody>
          <a:bodyPr/>
          <a:lstStyle/>
          <a:p>
            <a:fld id="{2B41A032-78FE-4EF4-A314-753C6E50D6DF}" type="slidenum">
              <a:rPr lang="en-US" smtClean="0"/>
              <a:t>1</a:t>
            </a:fld>
            <a:endParaRPr lang="en-US"/>
          </a:p>
        </p:txBody>
      </p:sp>
    </p:spTree>
    <p:extLst>
      <p:ext uri="{BB962C8B-B14F-4D97-AF65-F5344CB8AC3E}">
        <p14:creationId xmlns:p14="http://schemas.microsoft.com/office/powerpoint/2010/main" val="32494938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844083">
              <a:spcAft>
                <a:spcPts val="554"/>
              </a:spcAft>
              <a:buClr>
                <a:srgbClr val="CC0000"/>
              </a:buClr>
              <a:buFont typeface="Arial" panose="020B0604020202020204" pitchFamily="34" charset="0"/>
              <a:buNone/>
            </a:pPr>
            <a:r>
              <a:rPr lang="en-US" altLang="en-US" sz="1600" kern="0" dirty="0" smtClean="0">
                <a:latin typeface="+mn-lt"/>
                <a:cs typeface="Helvetica" panose="020B0604020202020204" pitchFamily="34" charset="0"/>
              </a:rPr>
              <a:t>We are the market leaders- done more than 40 studies</a:t>
            </a:r>
            <a:r>
              <a:rPr lang="en-US" altLang="en-US" sz="1600" kern="0" baseline="0" dirty="0" smtClean="0">
                <a:latin typeface="+mn-lt"/>
                <a:cs typeface="Helvetica" panose="020B0604020202020204" pitchFamily="34" charset="0"/>
              </a:rPr>
              <a:t> in multiple diseases, </a:t>
            </a:r>
            <a:r>
              <a:rPr lang="en-US" altLang="en-US" sz="1600" kern="0" dirty="0" smtClean="0">
                <a:latin typeface="+mn-lt"/>
                <a:cs typeface="Helvetica" panose="020B0604020202020204" pitchFamily="34" charset="0"/>
              </a:rPr>
              <a:t>inoculated</a:t>
            </a:r>
            <a:r>
              <a:rPr lang="en-US" altLang="en-US" sz="1600" kern="0" baseline="0" dirty="0" smtClean="0">
                <a:latin typeface="+mn-lt"/>
                <a:cs typeface="Helvetica" panose="020B0604020202020204" pitchFamily="34" charset="0"/>
              </a:rPr>
              <a:t> more than 1950 volunteers, and have an extensive  pharmaceutical grade virus challenge agent library, produced under cGMP standards.</a:t>
            </a:r>
          </a:p>
          <a:p>
            <a:pPr marL="285750" indent="-285750" defTabSz="844083">
              <a:spcAft>
                <a:spcPts val="554"/>
              </a:spcAft>
              <a:buClr>
                <a:srgbClr val="CC0000"/>
              </a:buClr>
              <a:buFont typeface="Arial" panose="020B0604020202020204" pitchFamily="34" charset="0"/>
              <a:buChar char="•"/>
            </a:pPr>
            <a:r>
              <a:rPr lang="en-US" altLang="en-US" sz="1600" kern="0" dirty="0" smtClean="0">
                <a:latin typeface="+mn-lt"/>
                <a:cs typeface="Helvetica" panose="020B0604020202020204" pitchFamily="34" charset="0"/>
              </a:rPr>
              <a:t>Rigorous qualification and characterization</a:t>
            </a:r>
          </a:p>
          <a:p>
            <a:pPr marL="707791" lvl="1" indent="-285750" defTabSz="844083">
              <a:spcAft>
                <a:spcPts val="554"/>
              </a:spcAft>
              <a:buClr>
                <a:srgbClr val="CC0000"/>
              </a:buClr>
              <a:buFont typeface="Arial" panose="020B0604020202020204" pitchFamily="34" charset="0"/>
              <a:buChar char="•"/>
            </a:pPr>
            <a:r>
              <a:rPr lang="en-US" altLang="en-US" sz="1600" kern="0" dirty="0" smtClean="0">
                <a:latin typeface="+mn-lt"/>
                <a:cs typeface="Helvetica" panose="020B0604020202020204" pitchFamily="34" charset="0"/>
              </a:rPr>
              <a:t>Immunogenicity and </a:t>
            </a:r>
            <a:r>
              <a:rPr lang="en-US" altLang="en-US" sz="1600" kern="0" dirty="0" err="1" smtClean="0">
                <a:latin typeface="+mn-lt"/>
                <a:cs typeface="Helvetica" panose="020B0604020202020204" pitchFamily="34" charset="0"/>
              </a:rPr>
              <a:t>Phylogenicity</a:t>
            </a:r>
            <a:endParaRPr lang="en-US" altLang="en-US" sz="1600" kern="0" dirty="0" smtClean="0">
              <a:latin typeface="+mn-lt"/>
              <a:cs typeface="Helvetica" panose="020B0604020202020204" pitchFamily="34" charset="0"/>
            </a:endParaRPr>
          </a:p>
          <a:p>
            <a:pPr marL="707791" lvl="1" indent="-285750" defTabSz="844083">
              <a:spcAft>
                <a:spcPts val="554"/>
              </a:spcAft>
              <a:buClr>
                <a:srgbClr val="CC0000"/>
              </a:buClr>
              <a:buFont typeface="Arial" panose="020B0604020202020204" pitchFamily="34" charset="0"/>
              <a:buChar char="•"/>
            </a:pPr>
            <a:r>
              <a:rPr lang="en-US" altLang="en-US" sz="1600" kern="0" dirty="0" smtClean="0">
                <a:latin typeface="+mn-lt"/>
                <a:cs typeface="Helvetica" panose="020B0604020202020204" pitchFamily="34" charset="0"/>
              </a:rPr>
              <a:t>Clinical relevance</a:t>
            </a:r>
          </a:p>
          <a:p>
            <a:pPr marL="285750" indent="-285750" defTabSz="844083">
              <a:spcAft>
                <a:spcPts val="554"/>
              </a:spcAft>
              <a:buClr>
                <a:srgbClr val="CC0000"/>
              </a:buClr>
              <a:buFont typeface="Arial" panose="020B0604020202020204" pitchFamily="34" charset="0"/>
              <a:buChar char="•"/>
            </a:pPr>
            <a:r>
              <a:rPr lang="en-US" altLang="en-US" sz="1600" kern="0" dirty="0" smtClean="0">
                <a:latin typeface="+mn-lt"/>
                <a:cs typeface="Helvetica" panose="020B0604020202020204" pitchFamily="34" charset="0"/>
              </a:rPr>
              <a:t>GMP Production- safety and pathogenicity testing </a:t>
            </a:r>
          </a:p>
          <a:p>
            <a:pPr marL="707791" lvl="1" indent="-285750" defTabSz="844083">
              <a:spcAft>
                <a:spcPts val="554"/>
              </a:spcAft>
              <a:buClr>
                <a:srgbClr val="CC0000"/>
              </a:buClr>
              <a:buFont typeface="Arial" panose="020B0604020202020204" pitchFamily="34" charset="0"/>
              <a:buChar char="•"/>
            </a:pPr>
            <a:r>
              <a:rPr lang="en-US" altLang="en-US" sz="1600" kern="0" dirty="0" smtClean="0">
                <a:latin typeface="+mn-lt"/>
                <a:cs typeface="Helvetica" panose="020B0604020202020204" pitchFamily="34" charset="0"/>
              </a:rPr>
              <a:t>No Drug Resistance and Appropriate Therapy Susceptibility</a:t>
            </a:r>
          </a:p>
          <a:p>
            <a:pPr marL="707791" lvl="1" indent="-285750" defTabSz="844083">
              <a:spcAft>
                <a:spcPts val="554"/>
              </a:spcAft>
              <a:buClr>
                <a:srgbClr val="CC0000"/>
              </a:buClr>
              <a:buFont typeface="Arial" panose="020B0604020202020204" pitchFamily="34" charset="0"/>
              <a:buChar char="•"/>
            </a:pPr>
            <a:r>
              <a:rPr lang="en-US" altLang="en-US" sz="1600" kern="0" dirty="0" smtClean="0">
                <a:latin typeface="+mn-lt"/>
                <a:cs typeface="Helvetica" panose="020B0604020202020204" pitchFamily="34" charset="0"/>
              </a:rPr>
              <a:t>Ferret Characterization Study</a:t>
            </a:r>
          </a:p>
          <a:p>
            <a:pPr marL="707791" lvl="1" indent="-285750" defTabSz="844083">
              <a:spcAft>
                <a:spcPts val="554"/>
              </a:spcAft>
              <a:buClr>
                <a:srgbClr val="CC0000"/>
              </a:buClr>
              <a:buFont typeface="Arial" panose="020B0604020202020204" pitchFamily="34" charset="0"/>
              <a:buChar char="•"/>
            </a:pPr>
            <a:r>
              <a:rPr lang="en-US" altLang="en-US" sz="1600" kern="0" dirty="0" smtClean="0">
                <a:latin typeface="+mn-lt"/>
                <a:cs typeface="Helvetica" panose="020B0604020202020204" pitchFamily="34" charset="0"/>
              </a:rPr>
              <a:t>Human Characterization Study</a:t>
            </a:r>
          </a:p>
          <a:p>
            <a:pPr marL="0" indent="0">
              <a:lnSpc>
                <a:spcPct val="110000"/>
              </a:lnSpc>
              <a:buFont typeface="Wingdings" charset="2"/>
              <a:buNone/>
            </a:pPr>
            <a:r>
              <a:rPr lang="it-IT" sz="1600" dirty="0" smtClean="0">
                <a:solidFill>
                  <a:schemeClr val="bg1"/>
                </a:solidFill>
              </a:rPr>
              <a:t>Virus library- the exact details are below. Note that only the ones in bold are available for  use in studies today.</a:t>
            </a:r>
          </a:p>
          <a:p>
            <a:pPr marL="342900" indent="-342900">
              <a:lnSpc>
                <a:spcPct val="110000"/>
              </a:lnSpc>
              <a:buFont typeface="Wingdings" charset="2"/>
              <a:buChar char="q"/>
            </a:pPr>
            <a:r>
              <a:rPr lang="it-IT" sz="1600" dirty="0" smtClean="0">
                <a:solidFill>
                  <a:schemeClr val="bg1"/>
                </a:solidFill>
              </a:rPr>
              <a:t>Influenza A: </a:t>
            </a:r>
          </a:p>
          <a:p>
            <a:pPr>
              <a:lnSpc>
                <a:spcPct val="110000"/>
              </a:lnSpc>
            </a:pPr>
            <a:r>
              <a:rPr lang="it-IT" sz="1200" dirty="0" smtClean="0"/>
              <a:t>	</a:t>
            </a:r>
            <a:r>
              <a:rPr lang="it-IT" sz="1200" b="1" dirty="0" smtClean="0">
                <a:solidFill>
                  <a:srgbClr val="FFFFFF"/>
                </a:solidFill>
              </a:rPr>
              <a:t>H1N1 (New Caledonia/20/9)</a:t>
            </a:r>
          </a:p>
          <a:p>
            <a:pPr>
              <a:lnSpc>
                <a:spcPct val="110000"/>
              </a:lnSpc>
            </a:pPr>
            <a:r>
              <a:rPr lang="it-IT" sz="1200" b="1" dirty="0" smtClean="0">
                <a:solidFill>
                  <a:srgbClr val="FFFFFF"/>
                </a:solidFill>
              </a:rPr>
              <a:t>	H1N1 (Brisbane/59/2007)</a:t>
            </a:r>
          </a:p>
          <a:p>
            <a:pPr>
              <a:lnSpc>
                <a:spcPct val="110000"/>
              </a:lnSpc>
            </a:pPr>
            <a:r>
              <a:rPr lang="it-IT" sz="1200" b="1" dirty="0" smtClean="0">
                <a:solidFill>
                  <a:srgbClr val="FFFFFF"/>
                </a:solidFill>
              </a:rPr>
              <a:t>	H3N2 (Wisconsin/67/2005)</a:t>
            </a:r>
          </a:p>
          <a:p>
            <a:pPr>
              <a:lnSpc>
                <a:spcPct val="110000"/>
              </a:lnSpc>
            </a:pPr>
            <a:r>
              <a:rPr lang="it-IT" sz="1200" b="1" dirty="0" smtClean="0">
                <a:solidFill>
                  <a:srgbClr val="FFFFFF"/>
                </a:solidFill>
              </a:rPr>
              <a:t>	H3N2 (Perth/16/2009)</a:t>
            </a:r>
          </a:p>
          <a:p>
            <a:pPr>
              <a:lnSpc>
                <a:spcPct val="110000"/>
              </a:lnSpc>
            </a:pPr>
            <a:r>
              <a:rPr lang="it-IT" sz="1200" dirty="0" smtClean="0">
                <a:solidFill>
                  <a:srgbClr val="FFFFFF"/>
                </a:solidFill>
              </a:rPr>
              <a:t>	H3N2 (Panama/2007/99)</a:t>
            </a:r>
          </a:p>
          <a:p>
            <a:pPr>
              <a:lnSpc>
                <a:spcPct val="110000"/>
              </a:lnSpc>
            </a:pPr>
            <a:r>
              <a:rPr lang="it-IT" sz="1200" dirty="0" smtClean="0">
                <a:solidFill>
                  <a:srgbClr val="FFFFFF"/>
                </a:solidFill>
              </a:rPr>
              <a:t>	H5N1 (Vietnam/1194/04) - NYC</a:t>
            </a:r>
          </a:p>
          <a:p>
            <a:pPr marL="342900" indent="-342900">
              <a:lnSpc>
                <a:spcPct val="110000"/>
              </a:lnSpc>
              <a:buFont typeface="Wingdings" charset="2"/>
              <a:buChar char="q"/>
            </a:pPr>
            <a:r>
              <a:rPr lang="it-IT" sz="1600" dirty="0" smtClean="0">
                <a:solidFill>
                  <a:srgbClr val="FFFFFF"/>
                </a:solidFill>
              </a:rPr>
              <a:t>Influenza B</a:t>
            </a:r>
          </a:p>
          <a:p>
            <a:pPr marL="342900" indent="-342900">
              <a:lnSpc>
                <a:spcPct val="110000"/>
              </a:lnSpc>
              <a:buFont typeface="Wingdings" charset="2"/>
              <a:buChar char="q"/>
            </a:pPr>
            <a:r>
              <a:rPr lang="it-IT" sz="1600" b="1" dirty="0" smtClean="0">
                <a:solidFill>
                  <a:srgbClr val="FFFFFF"/>
                </a:solidFill>
              </a:rPr>
              <a:t>RSV-A (Memphis 37b)</a:t>
            </a:r>
          </a:p>
          <a:p>
            <a:pPr marL="342900" indent="-342900">
              <a:lnSpc>
                <a:spcPct val="110000"/>
              </a:lnSpc>
              <a:buFont typeface="Wingdings" charset="2"/>
              <a:buChar char="q"/>
            </a:pPr>
            <a:r>
              <a:rPr lang="it-IT" sz="1600" dirty="0" smtClean="0">
                <a:solidFill>
                  <a:srgbClr val="FFFFFF"/>
                </a:solidFill>
              </a:rPr>
              <a:t>HRV-39</a:t>
            </a:r>
          </a:p>
          <a:p>
            <a:pPr marL="342900" indent="-342900">
              <a:lnSpc>
                <a:spcPct val="110000"/>
              </a:lnSpc>
              <a:buFont typeface="Wingdings" charset="2"/>
              <a:buChar char="q"/>
            </a:pPr>
            <a:r>
              <a:rPr lang="it-IT" sz="1600" b="1" dirty="0" smtClean="0">
                <a:solidFill>
                  <a:srgbClr val="FFFFFF"/>
                </a:solidFill>
              </a:rPr>
              <a:t>HRV-16	</a:t>
            </a:r>
            <a:endParaRPr lang="en-GB" b="1" dirty="0" smtClean="0"/>
          </a:p>
          <a:p>
            <a:endParaRPr lang="en-GB" dirty="0"/>
          </a:p>
        </p:txBody>
      </p:sp>
      <p:sp>
        <p:nvSpPr>
          <p:cNvPr id="4" name="Slide Number Placeholder 3"/>
          <p:cNvSpPr>
            <a:spLocks noGrp="1"/>
          </p:cNvSpPr>
          <p:nvPr>
            <p:ph type="sldNum" sz="quarter" idx="10"/>
          </p:nvPr>
        </p:nvSpPr>
        <p:spPr/>
        <p:txBody>
          <a:bodyPr/>
          <a:lstStyle/>
          <a:p>
            <a:fld id="{2B41A032-78FE-4EF4-A314-753C6E50D6DF}" type="slidenum">
              <a:rPr lang="en-US" smtClean="0"/>
              <a:t>10</a:t>
            </a:fld>
            <a:endParaRPr lang="en-US"/>
          </a:p>
        </p:txBody>
      </p:sp>
    </p:spTree>
    <p:extLst>
      <p:ext uri="{BB962C8B-B14F-4D97-AF65-F5344CB8AC3E}">
        <p14:creationId xmlns:p14="http://schemas.microsoft.com/office/powerpoint/2010/main" val="4187182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Section header</a:t>
            </a:r>
            <a:r>
              <a:rPr lang="en-US" baseline="0" dirty="0" smtClean="0"/>
              <a:t> slide – blue variant</a:t>
            </a:r>
          </a:p>
          <a:p>
            <a:endParaRPr lang="en-US" baseline="0" dirty="0" smtClean="0"/>
          </a:p>
          <a:p>
            <a:r>
              <a:rPr lang="en-US" baseline="0" dirty="0" smtClean="0"/>
              <a:t>Title </a:t>
            </a:r>
            <a:r>
              <a:rPr lang="en-US" baseline="0" smtClean="0"/>
              <a:t>should be </a:t>
            </a:r>
            <a:r>
              <a:rPr lang="en-US" baseline="0" dirty="0" err="1" smtClean="0"/>
              <a:t>arial</a:t>
            </a:r>
            <a:r>
              <a:rPr lang="en-US" baseline="0" dirty="0" smtClean="0"/>
              <a:t> bold 40pt</a:t>
            </a:r>
            <a:endParaRPr lang="en-US" dirty="0" smtClean="0"/>
          </a:p>
          <a:p>
            <a:endParaRPr lang="en-US" dirty="0"/>
          </a:p>
        </p:txBody>
      </p:sp>
      <p:sp>
        <p:nvSpPr>
          <p:cNvPr id="4" name="Slide Number Placeholder 3"/>
          <p:cNvSpPr>
            <a:spLocks noGrp="1"/>
          </p:cNvSpPr>
          <p:nvPr>
            <p:ph type="sldNum" sz="quarter" idx="10"/>
          </p:nvPr>
        </p:nvSpPr>
        <p:spPr/>
        <p:txBody>
          <a:bodyPr/>
          <a:lstStyle/>
          <a:p>
            <a:fld id="{2B41A032-78FE-4EF4-A314-753C6E50D6DF}" type="slidenum">
              <a:rPr lang="en-US" smtClean="0"/>
              <a:t>11</a:t>
            </a:fld>
            <a:endParaRPr lang="en-US"/>
          </a:p>
        </p:txBody>
      </p:sp>
    </p:spTree>
    <p:extLst>
      <p:ext uri="{BB962C8B-B14F-4D97-AF65-F5344CB8AC3E}">
        <p14:creationId xmlns:p14="http://schemas.microsoft.com/office/powerpoint/2010/main" val="6470763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a:t>
            </a:r>
            <a:r>
              <a:rPr lang="en-US" baseline="0" dirty="0" smtClean="0"/>
              <a:t> are market leader and bring years of data and experience designing human challenge studies from models, to patient populations to quality operational </a:t>
            </a:r>
            <a:r>
              <a:rPr lang="en-US" baseline="0" dirty="0" err="1" smtClean="0"/>
              <a:t>capabiltiies</a:t>
            </a:r>
            <a:r>
              <a:rPr lang="en-US" baseline="0" dirty="0" smtClean="0"/>
              <a:t>. This includes..</a:t>
            </a:r>
          </a:p>
          <a:p>
            <a:endParaRPr lang="en-US" baseline="0" dirty="0" smtClean="0"/>
          </a:p>
          <a:p>
            <a:pPr marL="171450" indent="-171450">
              <a:buFont typeface="Arial" panose="020B0604020202020204" pitchFamily="34" charset="0"/>
              <a:buChar char="•"/>
            </a:pPr>
            <a:r>
              <a:rPr lang="en-US" baseline="0" dirty="0" smtClean="0"/>
              <a:t>We have multiple models (RSV, Flu, HRV, asthma)</a:t>
            </a:r>
          </a:p>
          <a:p>
            <a:pPr marL="171450" indent="-171450">
              <a:buFont typeface="Arial" panose="020B0604020202020204" pitchFamily="34" charset="0"/>
              <a:buChar char="•"/>
            </a:pPr>
            <a:r>
              <a:rPr lang="en-US" baseline="0" dirty="0" smtClean="0"/>
              <a:t>Healthy patient recruitment populations as well as diseased and older populations.</a:t>
            </a:r>
          </a:p>
          <a:p>
            <a:pPr marL="171450" indent="-171450">
              <a:buFont typeface="Arial" panose="020B0604020202020204" pitchFamily="34" charset="0"/>
              <a:buChar char="•"/>
            </a:pPr>
            <a:r>
              <a:rPr lang="en-US" baseline="0" dirty="0" smtClean="0"/>
              <a:t>Our operations leverage</a:t>
            </a:r>
          </a:p>
          <a:p>
            <a:pPr marL="628650" lvl="1" indent="-171450">
              <a:buFont typeface="Arial" panose="020B0604020202020204" pitchFamily="34" charset="0"/>
              <a:buChar char="•"/>
            </a:pPr>
            <a:r>
              <a:rPr lang="en-US" baseline="0" dirty="0" smtClean="0"/>
              <a:t> ongoing recruitment</a:t>
            </a:r>
          </a:p>
          <a:p>
            <a:pPr marL="628650" lvl="1" indent="-171450">
              <a:buFont typeface="Arial" panose="020B0604020202020204" pitchFamily="34" charset="0"/>
              <a:buChar char="•"/>
            </a:pPr>
            <a:r>
              <a:rPr lang="en-US" baseline="0" dirty="0" smtClean="0"/>
              <a:t>standardized study process</a:t>
            </a:r>
          </a:p>
          <a:p>
            <a:pPr marL="628650" lvl="1" indent="-171450">
              <a:buFont typeface="Arial" panose="020B0604020202020204" pitchFamily="34" charset="0"/>
              <a:buChar char="•"/>
            </a:pPr>
            <a:r>
              <a:rPr lang="en-US" baseline="0" dirty="0" err="1" smtClean="0"/>
              <a:t>en</a:t>
            </a:r>
            <a:r>
              <a:rPr lang="en-US" baseline="0" dirty="0" smtClean="0"/>
              <a:t> suite quarantine facilities and controlled setting</a:t>
            </a:r>
          </a:p>
          <a:p>
            <a:pPr marL="628650" lvl="1" indent="-171450">
              <a:buFont typeface="Arial" panose="020B0604020202020204" pitchFamily="34" charset="0"/>
              <a:buChar char="•"/>
            </a:pPr>
            <a:r>
              <a:rPr lang="en-US" baseline="0" dirty="0" smtClean="0"/>
              <a:t>cutting edge labs located right near our quarantine facilities.</a:t>
            </a:r>
          </a:p>
          <a:p>
            <a:pPr marL="628650" lvl="1" indent="-171450">
              <a:buFont typeface="Arial" panose="020B0604020202020204" pitchFamily="34" charset="0"/>
              <a:buChar char="•"/>
            </a:pPr>
            <a:r>
              <a:rPr lang="en-US" baseline="0" dirty="0" smtClean="0"/>
              <a:t>extensive virus library and cGMP produced viral challenge agents. </a:t>
            </a:r>
          </a:p>
          <a:p>
            <a:pPr marL="628650" lvl="1" indent="-171450">
              <a:buFont typeface="Arial" panose="020B0604020202020204" pitchFamily="34" charset="0"/>
              <a:buChar char="•"/>
            </a:pPr>
            <a:r>
              <a:rPr lang="en-US" baseline="0" dirty="0" smtClean="0"/>
              <a:t>Unlike other organizations, we bring over 15 years of data and experience to compare viral characterization data. We also have placebo data to leverage for designing studies.</a:t>
            </a:r>
            <a:endParaRPr lang="en-US" dirty="0"/>
          </a:p>
        </p:txBody>
      </p:sp>
      <p:sp>
        <p:nvSpPr>
          <p:cNvPr id="4" name="Slide Number Placeholder 3"/>
          <p:cNvSpPr>
            <a:spLocks noGrp="1"/>
          </p:cNvSpPr>
          <p:nvPr>
            <p:ph type="sldNum" sz="quarter" idx="10"/>
          </p:nvPr>
        </p:nvSpPr>
        <p:spPr/>
        <p:txBody>
          <a:bodyPr/>
          <a:lstStyle/>
          <a:p>
            <a:fld id="{C5295779-3717-C84B-BC74-1ADA4A7E6673}" type="slidenum">
              <a:rPr lang="en-US" smtClean="0"/>
              <a:pPr/>
              <a:t>12</a:t>
            </a:fld>
            <a:endParaRPr lang="en-US" dirty="0"/>
          </a:p>
        </p:txBody>
      </p:sp>
    </p:spTree>
    <p:extLst>
      <p:ext uri="{BB962C8B-B14F-4D97-AF65-F5344CB8AC3E}">
        <p14:creationId xmlns:p14="http://schemas.microsoft.com/office/powerpoint/2010/main" val="27584785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r>
              <a:rPr lang="en-GB" dirty="0" smtClean="0"/>
              <a:t>Some</a:t>
            </a:r>
            <a:r>
              <a:rPr lang="en-GB" baseline="0" dirty="0" smtClean="0"/>
              <a:t> examples of recent studies. In addition to the Gilead study already mentioned in our talk  we also had two studies that were associated with drugs later acquired by big pharma.</a:t>
            </a:r>
          </a:p>
          <a:p>
            <a:endParaRPr lang="en-GB"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GB" dirty="0" err="1" smtClean="0"/>
              <a:t>Alios</a:t>
            </a:r>
            <a:r>
              <a:rPr lang="en-GB" dirty="0" smtClean="0"/>
              <a:t>- proof of concept for a</a:t>
            </a:r>
            <a:r>
              <a:rPr lang="en-GB" baseline="0" dirty="0" smtClean="0"/>
              <a:t> novel  RSV antiviral therapeutic </a:t>
            </a:r>
            <a:r>
              <a:rPr lang="en-US" sz="1200" kern="1200" dirty="0" smtClean="0">
                <a:solidFill>
                  <a:schemeClr val="tx1"/>
                </a:solidFill>
                <a:effectLst/>
                <a:latin typeface="+mn-lt"/>
                <a:ea typeface="+mn-ea"/>
                <a:cs typeface="+mn-cs"/>
              </a:rPr>
              <a:t>AL- 8176 . AL-8176 achieved a reduction in viral load and improvement in symptom scores, and the drug is now progressing through the regulatory framework. Following this study, </a:t>
            </a:r>
            <a:r>
              <a:rPr lang="en-US" sz="1200" kern="1200" dirty="0" err="1" smtClean="0">
                <a:solidFill>
                  <a:schemeClr val="tx1"/>
                </a:solidFill>
                <a:effectLst/>
                <a:latin typeface="+mn-lt"/>
                <a:ea typeface="+mn-ea"/>
                <a:cs typeface="+mn-cs"/>
              </a:rPr>
              <a:t>Alios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BioPharma</a:t>
            </a:r>
            <a:r>
              <a:rPr lang="en-US" sz="1200" kern="1200" dirty="0" smtClean="0">
                <a:solidFill>
                  <a:schemeClr val="tx1"/>
                </a:solidFill>
                <a:effectLst/>
                <a:latin typeface="+mn-lt"/>
                <a:ea typeface="+mn-ea"/>
                <a:cs typeface="+mn-cs"/>
              </a:rPr>
              <a:t> was acquired by Johnson &amp; Johnson for $1.7b including the RSV antiviral therapeutic, highlighting the value these types of studies can play in identifying safe, effective therapies.</a:t>
            </a:r>
            <a:endParaRPr lang="en-GB" sz="1200" kern="1200" dirty="0" smtClean="0">
              <a:solidFill>
                <a:schemeClr val="tx1"/>
              </a:solidFill>
              <a:effectLst/>
              <a:latin typeface="+mn-lt"/>
              <a:ea typeface="+mn-ea"/>
              <a:cs typeface="+mn-cs"/>
            </a:endParaRPr>
          </a:p>
          <a:p>
            <a:endParaRPr lang="en-GB"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t>Gilead- </a:t>
            </a:r>
            <a:r>
              <a:rPr lang="en-US" sz="1200" kern="1200" dirty="0" smtClean="0">
                <a:solidFill>
                  <a:schemeClr val="tx1"/>
                </a:solidFill>
                <a:effectLst/>
                <a:latin typeface="+mn-lt"/>
                <a:ea typeface="+mn-ea"/>
                <a:cs typeface="+mn-cs"/>
              </a:rPr>
              <a:t>In one of its largest clinical studies, </a:t>
            </a:r>
            <a:r>
              <a:rPr lang="en-US" sz="1200" kern="1200" dirty="0" err="1" smtClean="0">
                <a:solidFill>
                  <a:schemeClr val="tx1"/>
                </a:solidFill>
                <a:effectLst/>
                <a:latin typeface="+mn-lt"/>
                <a:ea typeface="+mn-ea"/>
                <a:cs typeface="+mn-cs"/>
              </a:rPr>
              <a:t>Retroscreen’s</a:t>
            </a:r>
            <a:r>
              <a:rPr lang="en-US" sz="1200" kern="1200" dirty="0" smtClean="0">
                <a:solidFill>
                  <a:schemeClr val="tx1"/>
                </a:solidFill>
                <a:effectLst/>
                <a:latin typeface="+mn-lt"/>
                <a:ea typeface="+mn-ea"/>
                <a:cs typeface="+mn-cs"/>
              </a:rPr>
              <a:t> provided early proof of concept and dose selection for Gilead’s GS-5806 antiviral product for RSV infection in only 10 months. The study was included in the New England Journal of Medicine which concluded that: “Treatment with GS-5806 reduced the viral load and the severity of clinical disease in a challenge study of healthy adults”.</a:t>
            </a:r>
            <a:endParaRPr lang="en-GB" dirty="0" smtClean="0"/>
          </a:p>
          <a:p>
            <a:endParaRPr lang="en-GB" dirty="0" smtClean="0"/>
          </a:p>
          <a:p>
            <a:r>
              <a:rPr lang="en-GB" dirty="0" smtClean="0"/>
              <a:t>Summary of </a:t>
            </a:r>
            <a:r>
              <a:rPr lang="en-GB" dirty="0" err="1" smtClean="0"/>
              <a:t>Alios</a:t>
            </a:r>
            <a:r>
              <a:rPr lang="en-GB" dirty="0" smtClean="0"/>
              <a:t> and Gilead studies are below:</a:t>
            </a:r>
          </a:p>
          <a:p>
            <a:r>
              <a:rPr lang="en-GB" dirty="0" smtClean="0"/>
              <a:t>ALIOS-</a:t>
            </a:r>
          </a:p>
          <a:p>
            <a:r>
              <a:rPr lang="en-US" sz="1200" kern="1200" dirty="0" smtClean="0">
                <a:solidFill>
                  <a:schemeClr val="tx1"/>
                </a:solidFill>
                <a:effectLst/>
                <a:latin typeface="+mn-lt"/>
                <a:ea typeface="+mn-ea"/>
                <a:cs typeface="+mn-cs"/>
              </a:rPr>
              <a:t>Respiratory Syncytial Virus (RSV) is a lung infection responsible for as many as 125,000 hospitalizations annually of children under the age of one, according to the Centers for Disease Control and Prevention (USA). There are currently no specific drugs approved for RSV.</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Retroscreen’s</a:t>
            </a:r>
            <a:r>
              <a:rPr lang="en-US" sz="1200" kern="1200" dirty="0" smtClean="0">
                <a:solidFill>
                  <a:schemeClr val="tx1"/>
                </a:solidFill>
                <a:effectLst/>
                <a:latin typeface="+mn-lt"/>
                <a:ea typeface="+mn-ea"/>
                <a:cs typeface="+mn-cs"/>
              </a:rPr>
              <a:t> pioneering human challenge model the </a:t>
            </a:r>
            <a:r>
              <a:rPr lang="en-US" sz="1200" kern="1200" dirty="0" err="1" smtClean="0">
                <a:solidFill>
                  <a:schemeClr val="tx1"/>
                </a:solidFill>
                <a:effectLst/>
                <a:latin typeface="+mn-lt"/>
                <a:ea typeface="+mn-ea"/>
                <a:cs typeface="+mn-cs"/>
              </a:rPr>
              <a:t>hVIVO</a:t>
            </a:r>
            <a:r>
              <a:rPr lang="en-US" sz="1200" kern="1200" dirty="0" smtClean="0">
                <a:solidFill>
                  <a:schemeClr val="tx1"/>
                </a:solidFill>
                <a:effectLst/>
                <a:latin typeface="+mn-lt"/>
                <a:ea typeface="+mn-ea"/>
                <a:cs typeface="+mn-cs"/>
              </a:rPr>
              <a:t> platform provided positive results for a landmark human viral challenge study for </a:t>
            </a:r>
            <a:r>
              <a:rPr lang="en-US" sz="1200" kern="1200" dirty="0" err="1" smtClean="0">
                <a:solidFill>
                  <a:schemeClr val="tx1"/>
                </a:solidFill>
                <a:effectLst/>
                <a:latin typeface="+mn-lt"/>
                <a:ea typeface="+mn-ea"/>
                <a:cs typeface="+mn-cs"/>
              </a:rPr>
              <a:t>Alios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BioPharma</a:t>
            </a:r>
            <a:r>
              <a:rPr lang="en-US" sz="1200" kern="1200" dirty="0" smtClean="0">
                <a:solidFill>
                  <a:schemeClr val="tx1"/>
                </a:solidFill>
                <a:effectLst/>
                <a:latin typeface="+mn-lt"/>
                <a:ea typeface="+mn-ea"/>
                <a:cs typeface="+mn-cs"/>
              </a:rPr>
              <a:t> Inc. Following this study, </a:t>
            </a:r>
            <a:r>
              <a:rPr lang="en-US" sz="1200" kern="1200" dirty="0" err="1" smtClean="0">
                <a:solidFill>
                  <a:schemeClr val="tx1"/>
                </a:solidFill>
                <a:effectLst/>
                <a:latin typeface="+mn-lt"/>
                <a:ea typeface="+mn-ea"/>
                <a:cs typeface="+mn-cs"/>
              </a:rPr>
              <a:t>Alios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BioPharma</a:t>
            </a:r>
            <a:r>
              <a:rPr lang="en-US" sz="1200" kern="1200" dirty="0" smtClean="0">
                <a:solidFill>
                  <a:schemeClr val="tx1"/>
                </a:solidFill>
                <a:effectLst/>
                <a:latin typeface="+mn-lt"/>
                <a:ea typeface="+mn-ea"/>
                <a:cs typeface="+mn-cs"/>
              </a:rPr>
              <a:t> was acquired by Johnson &amp; Johnson for $1.7b including the RSV antiviral therapeutic, highlighting the value these types of studies can play in identifying safe, effective therapies.</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Alios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BioPharma</a:t>
            </a:r>
            <a:r>
              <a:rPr lang="en-US" sz="1200" kern="1200" dirty="0" smtClean="0">
                <a:solidFill>
                  <a:schemeClr val="tx1"/>
                </a:solidFill>
                <a:effectLst/>
                <a:latin typeface="+mn-lt"/>
                <a:ea typeface="+mn-ea"/>
                <a:cs typeface="+mn-cs"/>
              </a:rPr>
              <a:t>, a US clinical stage biopharmaceutical company is developing novel antiviral therapies for the treatment of respiratory diseases and turned to </a:t>
            </a:r>
            <a:r>
              <a:rPr lang="en-US" sz="1200" kern="1200" dirty="0" err="1" smtClean="0">
                <a:solidFill>
                  <a:schemeClr val="tx1"/>
                </a:solidFill>
                <a:effectLst/>
                <a:latin typeface="+mn-lt"/>
                <a:ea typeface="+mn-ea"/>
                <a:cs typeface="+mn-cs"/>
              </a:rPr>
              <a:t>Retroscreen</a:t>
            </a:r>
            <a:r>
              <a:rPr lang="en-US" sz="1200" kern="1200" dirty="0" smtClean="0">
                <a:solidFill>
                  <a:schemeClr val="tx1"/>
                </a:solidFill>
                <a:effectLst/>
                <a:latin typeface="+mn-lt"/>
                <a:ea typeface="+mn-ea"/>
                <a:cs typeface="+mn-cs"/>
              </a:rPr>
              <a:t> to provide and efficacy test and establish proof of concept and dose-ranging using the pioneering </a:t>
            </a:r>
            <a:r>
              <a:rPr lang="en-US" sz="1200" kern="1200" dirty="0" err="1" smtClean="0">
                <a:solidFill>
                  <a:schemeClr val="tx1"/>
                </a:solidFill>
                <a:effectLst/>
                <a:latin typeface="+mn-lt"/>
                <a:ea typeface="+mn-ea"/>
                <a:cs typeface="+mn-cs"/>
              </a:rPr>
              <a:t>hVIVO</a:t>
            </a:r>
            <a:r>
              <a:rPr lang="en-US" sz="1200" kern="1200" dirty="0" smtClean="0">
                <a:solidFill>
                  <a:schemeClr val="tx1"/>
                </a:solidFill>
                <a:effectLst/>
                <a:latin typeface="+mn-lt"/>
                <a:ea typeface="+mn-ea"/>
                <a:cs typeface="+mn-cs"/>
              </a:rPr>
              <a:t> platform designed for investigational new drugs early on in  their development lifecycle.</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This viral challenge model study was conducted at our clinical quarantine unit in London, with a total of 62 volunteers enrolled across three quarantine periods, providing the opportunity to use an adaptive design, with client-led dosage changes mid-study.</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study was a </a:t>
            </a:r>
            <a:r>
              <a:rPr lang="en-US" sz="1200" kern="1200" dirty="0" err="1" smtClean="0">
                <a:solidFill>
                  <a:schemeClr val="tx1"/>
                </a:solidFill>
                <a:effectLst/>
                <a:latin typeface="+mn-lt"/>
                <a:ea typeface="+mn-ea"/>
                <a:cs typeface="+mn-cs"/>
              </a:rPr>
              <a:t>randomised</a:t>
            </a:r>
            <a:r>
              <a:rPr lang="en-US" sz="1200" kern="1200" dirty="0" smtClean="0">
                <a:solidFill>
                  <a:schemeClr val="tx1"/>
                </a:solidFill>
                <a:effectLst/>
                <a:latin typeface="+mn-lt"/>
                <a:ea typeface="+mn-ea"/>
                <a:cs typeface="+mn-cs"/>
              </a:rPr>
              <a:t>, double-blind, placebo-controlled Phase 2 challenge study of AL- 8176 in healthy adult volunteers. AL-8176 achieved a reduction in viral load and improvement in symptom scores, and the drug is now progressing through the regulatory framework.</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John Fry, Associate Director, Clinical Operations at </a:t>
            </a:r>
            <a:r>
              <a:rPr lang="en-US" sz="1200" kern="1200" dirty="0" err="1" smtClean="0">
                <a:solidFill>
                  <a:schemeClr val="tx1"/>
                </a:solidFill>
                <a:effectLst/>
                <a:latin typeface="+mn-lt"/>
                <a:ea typeface="+mn-ea"/>
                <a:cs typeface="+mn-cs"/>
              </a:rPr>
              <a:t>Alios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BioPharma</a:t>
            </a:r>
            <a:r>
              <a:rPr lang="en-US" sz="1200" kern="1200" dirty="0" smtClean="0">
                <a:solidFill>
                  <a:schemeClr val="tx1"/>
                </a:solidFill>
                <a:effectLst/>
                <a:latin typeface="+mn-lt"/>
                <a:ea typeface="+mn-ea"/>
                <a:cs typeface="+mn-cs"/>
              </a:rPr>
              <a:t>, Inc., said: “It is an evolving field. We benefitted hugely from this (</a:t>
            </a:r>
            <a:r>
              <a:rPr lang="en-US" sz="1200" kern="1200" dirty="0" err="1" smtClean="0">
                <a:solidFill>
                  <a:schemeClr val="tx1"/>
                </a:solidFill>
                <a:effectLst/>
                <a:latin typeface="+mn-lt"/>
                <a:ea typeface="+mn-ea"/>
                <a:cs typeface="+mn-cs"/>
              </a:rPr>
              <a:t>Retroscreen</a:t>
            </a:r>
            <a:r>
              <a:rPr lang="en-US" sz="1200" kern="1200" dirty="0" smtClean="0">
                <a:solidFill>
                  <a:schemeClr val="tx1"/>
                </a:solidFill>
                <a:effectLst/>
                <a:latin typeface="+mn-lt"/>
                <a:ea typeface="+mn-ea"/>
                <a:cs typeface="+mn-cs"/>
              </a:rPr>
              <a:t> challenge study) and I think our </a:t>
            </a:r>
            <a:r>
              <a:rPr lang="en-US" sz="1200" kern="1200" dirty="0" err="1" smtClean="0">
                <a:solidFill>
                  <a:schemeClr val="tx1"/>
                </a:solidFill>
                <a:effectLst/>
                <a:latin typeface="+mn-lt"/>
                <a:ea typeface="+mn-ea"/>
                <a:cs typeface="+mn-cs"/>
              </a:rPr>
              <a:t>programme</a:t>
            </a:r>
            <a:r>
              <a:rPr lang="en-US" sz="1200" kern="1200" dirty="0" smtClean="0">
                <a:solidFill>
                  <a:schemeClr val="tx1"/>
                </a:solidFill>
                <a:effectLst/>
                <a:latin typeface="+mn-lt"/>
                <a:ea typeface="+mn-ea"/>
                <a:cs typeface="+mn-cs"/>
              </a:rPr>
              <a:t> has moved at a faster pace than if we had gone out and tried to do a field-based study.”</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study of </a:t>
            </a:r>
            <a:r>
              <a:rPr lang="en-US" sz="1200" kern="1200" dirty="0" err="1" smtClean="0">
                <a:solidFill>
                  <a:schemeClr val="tx1"/>
                </a:solidFill>
                <a:effectLst/>
                <a:latin typeface="+mn-lt"/>
                <a:ea typeface="+mn-ea"/>
                <a:cs typeface="+mn-cs"/>
              </a:rPr>
              <a:t>Alios</a:t>
            </a:r>
            <a:r>
              <a:rPr lang="en-US" sz="1200" kern="1200" dirty="0" smtClean="0">
                <a:solidFill>
                  <a:schemeClr val="tx1"/>
                </a:solidFill>
                <a:effectLst/>
                <a:latin typeface="+mn-lt"/>
                <a:ea typeface="+mn-ea"/>
                <a:cs typeface="+mn-cs"/>
              </a:rPr>
              <a:t>’ AL-8176 product for RSV infection highlighted </a:t>
            </a:r>
            <a:r>
              <a:rPr lang="en-US" sz="1200" i="1" kern="1200" dirty="0" err="1" smtClean="0">
                <a:solidFill>
                  <a:schemeClr val="tx1"/>
                </a:solidFill>
                <a:effectLst/>
                <a:latin typeface="+mn-lt"/>
                <a:ea typeface="+mn-ea"/>
                <a:cs typeface="+mn-cs"/>
              </a:rPr>
              <a:t>h</a:t>
            </a:r>
            <a:r>
              <a:rPr lang="en-US" sz="1200" kern="1200" dirty="0" err="1" smtClean="0">
                <a:solidFill>
                  <a:schemeClr val="tx1"/>
                </a:solidFill>
                <a:effectLst/>
                <a:latin typeface="+mn-lt"/>
                <a:ea typeface="+mn-ea"/>
                <a:cs typeface="+mn-cs"/>
              </a:rPr>
              <a:t>VIVO's</a:t>
            </a:r>
            <a:r>
              <a:rPr lang="en-US" sz="1200" kern="1200" dirty="0" smtClean="0">
                <a:solidFill>
                  <a:schemeClr val="tx1"/>
                </a:solidFill>
                <a:effectLst/>
                <a:latin typeface="+mn-lt"/>
                <a:ea typeface="+mn-ea"/>
                <a:cs typeface="+mn-cs"/>
              </a:rPr>
              <a:t> ability to surpass field-based studies in producing clean compelling data in an accelerated timeframe, through targeted subject recruitment and defined timing of infection. This underpins our expansion into new human challenge models including for respiratory diseases such asthma and Chronic Obstructive Pulmonary Disease (COPD).</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GILEAD</a:t>
            </a:r>
          </a:p>
          <a:p>
            <a:r>
              <a:rPr lang="en-US" sz="1200" kern="1200" dirty="0" smtClean="0">
                <a:solidFill>
                  <a:schemeClr val="tx1"/>
                </a:solidFill>
                <a:effectLst/>
                <a:latin typeface="+mn-lt"/>
                <a:ea typeface="+mn-ea"/>
                <a:cs typeface="+mn-cs"/>
              </a:rPr>
              <a:t>In one of its largest clinical studies, </a:t>
            </a:r>
            <a:r>
              <a:rPr lang="en-US" sz="1200" kern="1200" dirty="0" err="1" smtClean="0">
                <a:solidFill>
                  <a:schemeClr val="tx1"/>
                </a:solidFill>
                <a:effectLst/>
                <a:latin typeface="+mn-lt"/>
                <a:ea typeface="+mn-ea"/>
                <a:cs typeface="+mn-cs"/>
              </a:rPr>
              <a:t>Retroscreen’s</a:t>
            </a:r>
            <a:r>
              <a:rPr lang="en-US" sz="1200" kern="1200" dirty="0" smtClean="0">
                <a:solidFill>
                  <a:schemeClr val="tx1"/>
                </a:solidFill>
                <a:effectLst/>
                <a:latin typeface="+mn-lt"/>
                <a:ea typeface="+mn-ea"/>
                <a:cs typeface="+mn-cs"/>
              </a:rPr>
              <a:t> pioneering </a:t>
            </a:r>
            <a:r>
              <a:rPr lang="en-US" sz="1200" kern="1200" dirty="0" err="1" smtClean="0">
                <a:solidFill>
                  <a:schemeClr val="tx1"/>
                </a:solidFill>
                <a:effectLst/>
                <a:latin typeface="+mn-lt"/>
                <a:ea typeface="+mn-ea"/>
                <a:cs typeface="+mn-cs"/>
              </a:rPr>
              <a:t>hVIVO</a:t>
            </a:r>
            <a:r>
              <a:rPr lang="en-US" sz="1200" kern="1200" dirty="0" smtClean="0">
                <a:solidFill>
                  <a:schemeClr val="tx1"/>
                </a:solidFill>
                <a:effectLst/>
                <a:latin typeface="+mn-lt"/>
                <a:ea typeface="+mn-ea"/>
                <a:cs typeface="+mn-cs"/>
              </a:rPr>
              <a:t> platform of human models of disease, provided early proof of concept and dose selection for a new antiviral drug in Respiratory Syncytial Virus (RSV) infection for Gilead Sciences, Inc.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Gilead Sciences, Inc., an American research-base biopharmaceutical company, sought </a:t>
            </a:r>
            <a:r>
              <a:rPr lang="en-US" sz="1200" kern="1200" dirty="0" err="1" smtClean="0">
                <a:solidFill>
                  <a:schemeClr val="tx1"/>
                </a:solidFill>
                <a:effectLst/>
                <a:latin typeface="+mn-lt"/>
                <a:ea typeface="+mn-ea"/>
                <a:cs typeface="+mn-cs"/>
              </a:rPr>
              <a:t>Retroscreen’s</a:t>
            </a:r>
            <a:r>
              <a:rPr lang="en-US" sz="1200" kern="1200" dirty="0" smtClean="0">
                <a:solidFill>
                  <a:schemeClr val="tx1"/>
                </a:solidFill>
                <a:effectLst/>
                <a:latin typeface="+mn-lt"/>
                <a:ea typeface="+mn-ea"/>
                <a:cs typeface="+mn-cs"/>
              </a:rPr>
              <a:t> expertise and unique human viral challenge model to test its GS-5806, a small molecule antiviral in RSV infection, a common cause of infant </a:t>
            </a:r>
            <a:r>
              <a:rPr lang="en-US" sz="1200" kern="1200" dirty="0" err="1" smtClean="0">
                <a:solidFill>
                  <a:schemeClr val="tx1"/>
                </a:solidFill>
                <a:effectLst/>
                <a:latin typeface="+mn-lt"/>
                <a:ea typeface="+mn-ea"/>
                <a:cs typeface="+mn-cs"/>
              </a:rPr>
              <a:t>hospitalisations</a:t>
            </a:r>
            <a:r>
              <a:rPr lang="en-US" sz="1200" kern="1200" dirty="0" smtClean="0">
                <a:solidFill>
                  <a:schemeClr val="tx1"/>
                </a:solidFill>
                <a:effectLst/>
                <a:latin typeface="+mn-lt"/>
                <a:ea typeface="+mn-ea"/>
                <a:cs typeface="+mn-cs"/>
              </a:rPr>
              <a:t> with no existing antiviral treatment.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study, which was the largest human viral challenge study at the time, was conducted at our purpose built, state-of-the-art clinical quarantine unit in Whitechapel, London over a 10-month period. Pre-study suitability tests identified 140 volunteers to receive the experimental active virus during seven separate quarantines over the course of the study.</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Working closely with Gilead, our scientific staff supported an adapted design with double-blind placebo control, allowing for the alteration of doses mid-study, based on earlier positive test results.  With the final anti-viral drug aimed at the pediatric population, the antiviral treatment was added to organic apple juice, imported especially from America, to mirror Gilead’s original drug stability testing </a:t>
            </a:r>
            <a:r>
              <a:rPr lang="en-US" sz="1200" kern="1200" dirty="0" err="1" smtClean="0">
                <a:solidFill>
                  <a:schemeClr val="tx1"/>
                </a:solidFill>
                <a:effectLst/>
                <a:latin typeface="+mn-lt"/>
                <a:ea typeface="+mn-ea"/>
                <a:cs typeface="+mn-cs"/>
              </a:rPr>
              <a:t>programme</a:t>
            </a:r>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spite of its scale, this important study was completed quickly- demonstrating proof of concept for Gilead’s GS-5806 antiviral product for RSV infection in only 10 months. The study was included in the New England Journal of Medicine which concluded that: “Treatment with GS-5806 reduced the viral load and the severity of clinical disease in a challenge study of healthy adults”.</a:t>
            </a:r>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916B15F7-8485-7F40-B2C9-31329888DC60}" type="slidenum">
              <a:rPr lang="en-US" smtClean="0"/>
              <a:t>14</a:t>
            </a:fld>
            <a:endParaRPr lang="en-US"/>
          </a:p>
        </p:txBody>
      </p:sp>
    </p:spTree>
    <p:extLst>
      <p:ext uri="{BB962C8B-B14F-4D97-AF65-F5344CB8AC3E}">
        <p14:creationId xmlns:p14="http://schemas.microsoft.com/office/powerpoint/2010/main" val="24287293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Respected expert in RSV specifically cites results of the</a:t>
            </a:r>
            <a:r>
              <a:rPr lang="en-GB" baseline="0" dirty="0" smtClean="0"/>
              <a:t> </a:t>
            </a:r>
            <a:r>
              <a:rPr lang="en-GB" baseline="0" dirty="0" err="1" smtClean="0"/>
              <a:t>hVIVO</a:t>
            </a:r>
            <a:r>
              <a:rPr lang="en-GB" dirty="0" smtClean="0"/>
              <a:t> human challenge study conducted for Gilead and described</a:t>
            </a:r>
            <a:r>
              <a:rPr lang="en-GB" baseline="0" dirty="0" smtClean="0"/>
              <a:t> </a:t>
            </a:r>
            <a:r>
              <a:rPr lang="en-GB" dirty="0" smtClean="0"/>
              <a:t>in the paper by </a:t>
            </a:r>
            <a:r>
              <a:rPr lang="en-GB" dirty="0" err="1" smtClean="0"/>
              <a:t>Dr.</a:t>
            </a:r>
            <a:r>
              <a:rPr lang="en-GB" dirty="0" smtClean="0"/>
              <a:t> John </a:t>
            </a:r>
            <a:r>
              <a:rPr lang="en-GB" dirty="0" err="1" smtClean="0"/>
              <a:t>DiVincenzo</a:t>
            </a:r>
            <a:r>
              <a:rPr lang="en-GB" baseline="0" dirty="0" smtClean="0"/>
              <a:t> (NEJM)</a:t>
            </a:r>
          </a:p>
          <a:p>
            <a:endParaRPr lang="en-GB" dirty="0" smtClean="0"/>
          </a:p>
          <a:p>
            <a:r>
              <a:rPr lang="en-GB" dirty="0" smtClean="0"/>
              <a:t>Full </a:t>
            </a:r>
            <a:r>
              <a:rPr lang="en-GB" dirty="0" smtClean="0"/>
              <a:t>citation is here:</a:t>
            </a:r>
          </a:p>
          <a:p>
            <a:r>
              <a:rPr lang="en-GB" sz="1200" b="0" i="0" u="none" strike="noStrike" kern="1200" baseline="0" dirty="0" smtClean="0">
                <a:solidFill>
                  <a:schemeClr val="tx1"/>
                </a:solidFill>
                <a:latin typeface="+mn-lt"/>
                <a:ea typeface="+mn-ea"/>
                <a:cs typeface="+mn-cs"/>
              </a:rPr>
              <a:t>De </a:t>
            </a:r>
            <a:r>
              <a:rPr lang="en-GB" sz="1200" b="0" i="0" u="none" strike="noStrike" kern="1200" baseline="0" dirty="0" err="1" smtClean="0">
                <a:solidFill>
                  <a:schemeClr val="tx1"/>
                </a:solidFill>
                <a:latin typeface="+mn-lt"/>
                <a:ea typeface="+mn-ea"/>
                <a:cs typeface="+mn-cs"/>
              </a:rPr>
              <a:t>Clercq</a:t>
            </a:r>
            <a:r>
              <a:rPr lang="en-GB" sz="1200" b="0" i="0" u="none" strike="noStrike" kern="1200" baseline="0" dirty="0" smtClean="0">
                <a:solidFill>
                  <a:schemeClr val="tx1"/>
                </a:solidFill>
                <a:latin typeface="+mn-lt"/>
                <a:ea typeface="+mn-ea"/>
                <a:cs typeface="+mn-cs"/>
              </a:rPr>
              <a:t> E. Chemotherapy of respiratory syncytial virus infections: the final breakthrough. </a:t>
            </a:r>
            <a:r>
              <a:rPr lang="en-GB" sz="1200" b="0" i="0" u="none" strike="noStrike" kern="1200" baseline="0" dirty="0" err="1" smtClean="0">
                <a:solidFill>
                  <a:schemeClr val="tx1"/>
                </a:solidFill>
                <a:latin typeface="+mn-lt"/>
                <a:ea typeface="+mn-ea"/>
                <a:cs typeface="+mn-cs"/>
              </a:rPr>
              <a:t>Int</a:t>
            </a:r>
            <a:r>
              <a:rPr lang="en-GB" sz="1200" b="0" i="0" u="none" strike="noStrike" kern="1200" baseline="0" dirty="0" smtClean="0">
                <a:solidFill>
                  <a:schemeClr val="tx1"/>
                </a:solidFill>
                <a:latin typeface="+mn-lt"/>
                <a:ea typeface="+mn-ea"/>
                <a:cs typeface="+mn-cs"/>
              </a:rPr>
              <a:t> J </a:t>
            </a:r>
            <a:r>
              <a:rPr lang="en-GB" sz="1200" b="0" i="0" u="none" strike="noStrike" kern="1200" baseline="0" dirty="0" err="1" smtClean="0">
                <a:solidFill>
                  <a:schemeClr val="tx1"/>
                </a:solidFill>
                <a:latin typeface="+mn-lt"/>
                <a:ea typeface="+mn-ea"/>
                <a:cs typeface="+mn-cs"/>
              </a:rPr>
              <a:t>Antimicrob</a:t>
            </a:r>
            <a:r>
              <a:rPr lang="en-GB" sz="1200" b="0" i="0" u="none" strike="noStrike" kern="1200" baseline="0" dirty="0" smtClean="0">
                <a:solidFill>
                  <a:schemeClr val="tx1"/>
                </a:solidFill>
                <a:latin typeface="+mn-lt"/>
                <a:ea typeface="+mn-ea"/>
                <a:cs typeface="+mn-cs"/>
              </a:rPr>
              <a:t> Agents (2015), http://dx.doi.org/10.1016/j.ijantimicag.2014.12.025 </a:t>
            </a:r>
            <a:endParaRPr lang="en-GB" dirty="0"/>
          </a:p>
        </p:txBody>
      </p:sp>
      <p:sp>
        <p:nvSpPr>
          <p:cNvPr id="4" name="Slide Number Placeholder 3"/>
          <p:cNvSpPr>
            <a:spLocks noGrp="1"/>
          </p:cNvSpPr>
          <p:nvPr>
            <p:ph type="sldNum" sz="quarter" idx="10"/>
          </p:nvPr>
        </p:nvSpPr>
        <p:spPr/>
        <p:txBody>
          <a:bodyPr/>
          <a:lstStyle/>
          <a:p>
            <a:fld id="{916B15F7-8485-7F40-B2C9-31329888DC60}" type="slidenum">
              <a:rPr lang="en-US" smtClean="0"/>
              <a:t>15</a:t>
            </a:fld>
            <a:endParaRPr lang="en-US"/>
          </a:p>
        </p:txBody>
      </p:sp>
    </p:spTree>
    <p:extLst>
      <p:ext uri="{BB962C8B-B14F-4D97-AF65-F5344CB8AC3E}">
        <p14:creationId xmlns:p14="http://schemas.microsoft.com/office/powerpoint/2010/main" val="25424459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GB" dirty="0" smtClean="0"/>
              <a:t>The value of human challenge models in accelerating drug and vaccine development is recognized by respected leaders in disease research</a:t>
            </a:r>
            <a:r>
              <a:rPr lang="en-GB" baseline="0" dirty="0" smtClean="0"/>
              <a:t> and our </a:t>
            </a:r>
            <a:r>
              <a:rPr lang="en-GB" baseline="0" dirty="0" smtClean="0"/>
              <a:t>clients, in paper within the highly respected ATS journal commonly </a:t>
            </a:r>
            <a:r>
              <a:rPr lang="en-GB" baseline="0" dirty="0" err="1" smtClean="0"/>
              <a:t>refered</a:t>
            </a:r>
            <a:r>
              <a:rPr lang="en-GB" baseline="0" dirty="0" smtClean="0"/>
              <a:t> to as the “blue book”.  </a:t>
            </a:r>
            <a:endParaRPr lang="en-GB" baseline="0" dirty="0" smtClean="0"/>
          </a:p>
          <a:p>
            <a:r>
              <a:rPr lang="en-GB" baseline="0" dirty="0" smtClean="0"/>
              <a:t>___________________________________________________________</a:t>
            </a:r>
            <a:endParaRPr lang="en-GB" dirty="0" smtClean="0"/>
          </a:p>
          <a:p>
            <a:endParaRPr lang="en-GB" dirty="0" smtClean="0"/>
          </a:p>
          <a:p>
            <a:r>
              <a:rPr lang="en-GB" dirty="0" smtClean="0"/>
              <a:t>The reference can be found here: http://www.atsjournals.org/doi/pdf/10.1164/rccm.201008-1230ED</a:t>
            </a:r>
          </a:p>
          <a:p>
            <a:endParaRPr lang="en-GB" dirty="0" smtClean="0"/>
          </a:p>
          <a:p>
            <a:r>
              <a:rPr lang="en-GB" dirty="0" smtClean="0"/>
              <a:t>It is an editorial written by M. </a:t>
            </a:r>
            <a:r>
              <a:rPr lang="en-GB" dirty="0" err="1" smtClean="0"/>
              <a:t>Boecki</a:t>
            </a:r>
            <a:r>
              <a:rPr lang="en-GB" dirty="0" smtClean="0"/>
              <a:t> ( Fred Hutchison Cancer Research </a:t>
            </a:r>
            <a:r>
              <a:rPr lang="en-GB" dirty="0" err="1" smtClean="0"/>
              <a:t>Center</a:t>
            </a:r>
            <a:r>
              <a:rPr lang="en-GB" dirty="0" smtClean="0"/>
              <a:t>/University of Washington) and</a:t>
            </a:r>
            <a:r>
              <a:rPr lang="en-GB" baseline="0" dirty="0" smtClean="0"/>
              <a:t> J. A. </a:t>
            </a:r>
            <a:r>
              <a:rPr lang="en-GB" baseline="0" dirty="0" err="1" smtClean="0"/>
              <a:t>Englund</a:t>
            </a:r>
            <a:r>
              <a:rPr lang="en-GB" baseline="0" dirty="0" smtClean="0"/>
              <a:t>  (University  of Washington/Seattle Children’s Hospital Research institute) in 2010.</a:t>
            </a:r>
          </a:p>
          <a:p>
            <a:endParaRPr lang="en-GB" baseline="0" dirty="0" smtClean="0"/>
          </a:p>
          <a:p>
            <a:r>
              <a:rPr lang="en-GB" baseline="0" dirty="0" smtClean="0"/>
              <a:t>It cites </a:t>
            </a:r>
            <a:r>
              <a:rPr lang="en-GB" baseline="0" dirty="0" err="1" smtClean="0"/>
              <a:t>Dr.</a:t>
            </a:r>
            <a:r>
              <a:rPr lang="en-GB" baseline="0" dirty="0" smtClean="0"/>
              <a:t> </a:t>
            </a:r>
            <a:r>
              <a:rPr lang="en-GB" baseline="0" dirty="0" err="1" smtClean="0"/>
              <a:t>DeVincenzo’s</a:t>
            </a:r>
            <a:r>
              <a:rPr lang="en-GB" baseline="0" dirty="0" smtClean="0"/>
              <a:t> studies on RSV with  </a:t>
            </a:r>
            <a:r>
              <a:rPr lang="en-GB" baseline="0" dirty="0" err="1" smtClean="0"/>
              <a:t>Retroscreen’s</a:t>
            </a:r>
            <a:r>
              <a:rPr lang="en-GB" baseline="0" dirty="0" smtClean="0"/>
              <a:t> human challenge models as valuable tools for performing proof of concept studies for new therapies and vaccines for RSV.</a:t>
            </a:r>
          </a:p>
          <a:p>
            <a:endParaRPr lang="en-GB" baseline="0" dirty="0" smtClean="0"/>
          </a:p>
          <a:p>
            <a:r>
              <a:rPr lang="en-GB" dirty="0" smtClean="0"/>
              <a:t>“……The development of new therapeutics for the treatment of RSV has been a daunting task. Indeed, an absolute decrease in RSV research and development by both pharmaceutical and biotech companies since the mid-1990s has been well documented (13). If the burden of illness is so high and the medical need is clearly established (1, 13, 14), why don’t we have more RSV therapeutics or a vaccine? The reasons are multifactorial and complex, but one obstacle to speedy drug development is the difficulty to perform proof-of-concept studies for new therapeutics and vaccines. Proof-of-concept studies are needed to document evidence of efficacy in humans. Such studies are preferably not performed in highly vulnerable populations such as small infants or pregnant women, especially if other populations are available for study. Such populations exist (e.g., adult immunocompromised and immunocompetent elderly patients), but they are very difficult and expensive to study (15). </a:t>
            </a:r>
          </a:p>
          <a:p>
            <a:endParaRPr lang="en-GB" dirty="0" smtClean="0"/>
          </a:p>
          <a:p>
            <a:r>
              <a:rPr lang="en-GB" dirty="0" smtClean="0"/>
              <a:t>In this issue of the Journal, </a:t>
            </a:r>
            <a:r>
              <a:rPr lang="en-GB" dirty="0" err="1" smtClean="0"/>
              <a:t>DeVincenzo</a:t>
            </a:r>
            <a:r>
              <a:rPr lang="en-GB" dirty="0" smtClean="0"/>
              <a:t> and </a:t>
            </a:r>
            <a:r>
              <a:rPr lang="en-GB" dirty="0" err="1" smtClean="0"/>
              <a:t>coworkers</a:t>
            </a:r>
            <a:r>
              <a:rPr lang="en-GB" dirty="0" smtClean="0"/>
              <a:t> (pp. 1305–1314) describe their experience with a human experimental wild-type RSV infection model that appeared to be safe and produced highly reproducible rates of RSV infection and viral load dynamics (16). In this model, healthy adult volunteers are </a:t>
            </a:r>
            <a:r>
              <a:rPr lang="en-GB" dirty="0" err="1" smtClean="0"/>
              <a:t>intranasally</a:t>
            </a:r>
            <a:r>
              <a:rPr lang="en-GB" dirty="0" smtClean="0"/>
              <a:t> infected with an attenuated strain of RSV and followed daily for viral load, immune markers, and clinical symptoms. The researchers demonstrated that viral loads correlated significantly with intranasal </a:t>
            </a:r>
            <a:r>
              <a:rPr lang="en-GB" dirty="0" err="1" smtClean="0"/>
              <a:t>proinflammatory</a:t>
            </a:r>
            <a:r>
              <a:rPr lang="en-GB" dirty="0" smtClean="0"/>
              <a:t> cytokine concentrations (IL-6, IL-8) and increased viral load consistently correlated with increases in multiple different disease measurements such as clinical symptoms, physical exam findings, and the amount of nasal mucus (16). This result is good news for the development of RSV drugs and preventative strategies. It may now be possible to get a relatively quick ‘‘proof-of-concept’’ answer on novel drugs and immunotherapies, thereby significantly shortening the path to pivotal studies in </a:t>
            </a:r>
            <a:r>
              <a:rPr lang="en-GB" dirty="0" err="1" smtClean="0"/>
              <a:t>pediatric</a:t>
            </a:r>
            <a:r>
              <a:rPr lang="en-GB" dirty="0" smtClean="0"/>
              <a:t> target populations. Fortunately, promising therapeutic and vaccine targets exist (14), and both industry and academia now again have active RSV programs that are likely to benefit from such a model. </a:t>
            </a:r>
          </a:p>
          <a:p>
            <a:endParaRPr lang="en-GB" dirty="0" smtClean="0"/>
          </a:p>
          <a:p>
            <a:r>
              <a:rPr lang="en-GB" dirty="0" smtClean="0"/>
              <a:t>The advantages of a safe, reproducible human model are incalculable. This model permits the relatively quick and efficient study of new therapeutics in humans, and assists in making critical decisions whether to advance a product into costly human trials in populations at highest risk for disease: children, elderly, or immunocompromised patients. This constitutes a major and welcome advance in the field of RSV therapeutics. However, this new approach to the study of RSV also leaves important issues to be resolved. While the model may work well to study small molecules and vaccines aimed at adults, it is less certain whether the model adequately predicts vaccine response rates or even therapeutic benefit in young children who are immunologically </a:t>
            </a:r>
            <a:r>
              <a:rPr lang="en-GB" dirty="0" err="1" smtClean="0"/>
              <a:t>naı¨ve</a:t>
            </a:r>
            <a:r>
              <a:rPr lang="en-GB" dirty="0" smtClean="0"/>
              <a:t> to RSV. Pharmacokinetic properties of antiviral drugs and monoclonal antibodies in an adult model may not be reliably predictive. Nonetheless, the human challenge model is an important and necessary step forward to address the important and unmet need for the prevention and treatment of RSV.”</a:t>
            </a:r>
            <a:endParaRPr lang="en-GB" baseline="0" dirty="0" smtClean="0"/>
          </a:p>
          <a:p>
            <a:endParaRPr lang="en-GB" baseline="0" dirty="0" smtClean="0"/>
          </a:p>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916B15F7-8485-7F40-B2C9-31329888DC60}" type="slidenum">
              <a:rPr lang="en-US" smtClean="0"/>
              <a:t>16</a:t>
            </a:fld>
            <a:endParaRPr lang="en-US"/>
          </a:p>
        </p:txBody>
      </p:sp>
    </p:spTree>
    <p:extLst>
      <p:ext uri="{BB962C8B-B14F-4D97-AF65-F5344CB8AC3E}">
        <p14:creationId xmlns:p14="http://schemas.microsoft.com/office/powerpoint/2010/main" val="23168576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Recruitment is an ongoing activity, helping to streamline study process.</a:t>
            </a:r>
          </a:p>
          <a:p>
            <a:r>
              <a:rPr lang="en-GB" dirty="0" smtClean="0"/>
              <a:t>Flexibility and track record of success-</a:t>
            </a:r>
            <a:r>
              <a:rPr lang="en-GB" baseline="0" dirty="0" smtClean="0"/>
              <a:t> recruiting for over 15 years.</a:t>
            </a:r>
            <a:endParaRPr lang="en-GB" dirty="0" smtClean="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smtClean="0">
                <a:solidFill>
                  <a:schemeClr val="tx1"/>
                </a:solidFill>
              </a:rPr>
              <a:t>Viral visit model- can do subgroups, quicker start up and completion process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smtClean="0">
                <a:solidFill>
                  <a:schemeClr val="tx1"/>
                </a:solidFill>
              </a:rPr>
              <a:t>97% success rate for volunteer enrolment success </a:t>
            </a:r>
            <a:r>
              <a:rPr lang="en-GB" sz="1200" dirty="0" smtClean="0">
                <a:solidFill>
                  <a:schemeClr val="tx1"/>
                </a:solidFill>
              </a:rPr>
              <a:t>rate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dirty="0" smtClean="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i="0" dirty="0" smtClean="0">
                <a:solidFill>
                  <a:schemeClr val="tx1"/>
                </a:solidFill>
              </a:rPr>
              <a:t>Our recruitment process</a:t>
            </a:r>
          </a:p>
          <a:p>
            <a:pPr marL="171450" indent="-171450" defTabSz="1144812">
              <a:spcAft>
                <a:spcPts val="600"/>
              </a:spcAft>
              <a:buFont typeface="Arial" panose="020B0604020202020204" pitchFamily="34" charset="0"/>
              <a:buChar char="•"/>
              <a:defRPr/>
            </a:pPr>
            <a:r>
              <a:rPr lang="en-US" sz="1050" b="0" i="0" kern="0" dirty="0" smtClean="0">
                <a:solidFill>
                  <a:schemeClr val="accent3"/>
                </a:solidFill>
                <a:cs typeface="Helvetica" panose="020B0604020202020204" pitchFamily="34" charset="0"/>
              </a:rPr>
              <a:t>Customizable</a:t>
            </a:r>
            <a:r>
              <a:rPr lang="en-US" sz="2000" b="0" i="0" kern="0" dirty="0" smtClean="0">
                <a:solidFill>
                  <a:schemeClr val="accent3"/>
                </a:solidFill>
                <a:cs typeface="Helvetica" panose="020B0604020202020204" pitchFamily="34" charset="0"/>
              </a:rPr>
              <a:t> -</a:t>
            </a:r>
            <a:r>
              <a:rPr lang="en-US" sz="1050" b="0" i="0" kern="0" dirty="0" smtClean="0">
                <a:cs typeface="Helvetica" panose="020B0604020202020204" pitchFamily="34" charset="0"/>
              </a:rPr>
              <a:t>Capabilities to target specific populations</a:t>
            </a:r>
          </a:p>
          <a:p>
            <a:pPr marL="171450" indent="-171450" defTabSz="1144812">
              <a:spcAft>
                <a:spcPts val="600"/>
              </a:spcAft>
              <a:buFont typeface="Arial" panose="020B0604020202020204" pitchFamily="34" charset="0"/>
              <a:buChar char="•"/>
              <a:defRPr/>
            </a:pPr>
            <a:r>
              <a:rPr lang="en-US" sz="1400" b="0" i="0" kern="0" dirty="0" smtClean="0">
                <a:solidFill>
                  <a:schemeClr val="accent3"/>
                </a:solidFill>
                <a:cs typeface="Helvetica" panose="020B0604020202020204" pitchFamily="34" charset="0"/>
              </a:rPr>
              <a:t>Flexible -</a:t>
            </a:r>
            <a:r>
              <a:rPr lang="en-US" sz="1400" b="0" i="0" kern="0" baseline="0" dirty="0" smtClean="0">
                <a:solidFill>
                  <a:schemeClr val="accent3"/>
                </a:solidFill>
                <a:cs typeface="Helvetica" panose="020B0604020202020204" pitchFamily="34" charset="0"/>
              </a:rPr>
              <a:t> </a:t>
            </a:r>
            <a:r>
              <a:rPr lang="en-US" sz="1050" b="0" i="0" kern="0" dirty="0" smtClean="0">
                <a:cs typeface="Helvetica" panose="020B0604020202020204" pitchFamily="34" charset="0"/>
              </a:rPr>
              <a:t>Adapt to study needs (i.e., Healthy, Over 45, Mild asthma),</a:t>
            </a:r>
            <a:r>
              <a:rPr lang="en-US" sz="1050" b="0" i="0" kern="0" baseline="0" dirty="0" smtClean="0">
                <a:cs typeface="Helvetica" panose="020B0604020202020204" pitchFamily="34" charset="0"/>
              </a:rPr>
              <a:t> </a:t>
            </a:r>
            <a:r>
              <a:rPr lang="en-US" sz="1050" b="0" i="0" kern="0" dirty="0" smtClean="0">
                <a:cs typeface="Helvetica" panose="020B0604020202020204" pitchFamily="34" charset="0"/>
              </a:rPr>
              <a:t>Fast start up (Viral visit model)</a:t>
            </a:r>
          </a:p>
          <a:p>
            <a:pPr marL="171450" indent="-171450" defTabSz="1144812">
              <a:spcAft>
                <a:spcPts val="600"/>
              </a:spcAft>
              <a:buFont typeface="Arial" panose="020B0604020202020204" pitchFamily="34" charset="0"/>
              <a:buChar char="•"/>
              <a:defRPr/>
            </a:pPr>
            <a:r>
              <a:rPr lang="en-US" sz="1050" b="0" i="0" kern="0" dirty="0" smtClean="0">
                <a:cs typeface="Helvetica" panose="020B0604020202020204" pitchFamily="34" charset="0"/>
              </a:rPr>
              <a:t>Successful- 15+ years and going strong,</a:t>
            </a:r>
            <a:r>
              <a:rPr lang="en-US" sz="1050" b="0" i="0" kern="0" baseline="0" dirty="0" smtClean="0">
                <a:cs typeface="Helvetica" panose="020B0604020202020204" pitchFamily="34" charset="0"/>
              </a:rPr>
              <a:t> </a:t>
            </a:r>
            <a:r>
              <a:rPr lang="en-US" sz="1050" b="0" i="0" kern="0" dirty="0" smtClean="0">
                <a:cs typeface="Helvetica" panose="020B0604020202020204" pitchFamily="34" charset="0"/>
              </a:rPr>
              <a:t>30,000 hits/month on website</a:t>
            </a:r>
          </a:p>
          <a:p>
            <a:pPr marL="171450" indent="-171450" defTabSz="1144812">
              <a:spcAft>
                <a:spcPts val="600"/>
              </a:spcAft>
              <a:buFont typeface="Arial" panose="020B0604020202020204" pitchFamily="34" charset="0"/>
              <a:buChar char="•"/>
              <a:defRPr/>
            </a:pPr>
            <a:r>
              <a:rPr lang="en-US" sz="1050" b="0" i="0" kern="0" dirty="0" smtClean="0">
                <a:solidFill>
                  <a:schemeClr val="accent3"/>
                </a:solidFill>
                <a:cs typeface="Helvetica" panose="020B0604020202020204" pitchFamily="34" charset="0"/>
              </a:rPr>
              <a:t>Community-Driven-</a:t>
            </a:r>
            <a:r>
              <a:rPr lang="en-US" sz="1050" b="0" i="0" kern="0" baseline="0" dirty="0" smtClean="0">
                <a:solidFill>
                  <a:schemeClr val="accent3"/>
                </a:solidFill>
                <a:cs typeface="Helvetica" panose="020B0604020202020204" pitchFamily="34" charset="0"/>
              </a:rPr>
              <a:t> </a:t>
            </a:r>
            <a:r>
              <a:rPr lang="en-US" sz="1050" b="0" i="0" kern="0" dirty="0" smtClean="0">
                <a:cs typeface="Helvetica" panose="020B0604020202020204" pitchFamily="34" charset="0"/>
              </a:rPr>
              <a:t>90% Volunteers hear about us through WOM,</a:t>
            </a:r>
            <a:r>
              <a:rPr lang="en-US" sz="1050" b="0" i="0" kern="0" baseline="0" dirty="0" smtClean="0">
                <a:cs typeface="Helvetica" panose="020B0604020202020204" pitchFamily="34" charset="0"/>
              </a:rPr>
              <a:t> </a:t>
            </a:r>
            <a:r>
              <a:rPr lang="en-US" sz="1050" b="0" i="0" kern="0" dirty="0" smtClean="0">
                <a:cs typeface="Helvetica" panose="020B0604020202020204" pitchFamily="34" charset="0"/>
              </a:rPr>
              <a:t>190,000 volunteers and growing</a:t>
            </a:r>
          </a:p>
          <a:p>
            <a:pPr marL="171450" indent="-171450" defTabSz="1144812">
              <a:spcAft>
                <a:spcPts val="600"/>
              </a:spcAft>
              <a:buFont typeface="Arial" panose="020B0604020202020204" pitchFamily="34" charset="0"/>
              <a:buChar char="•"/>
              <a:defRPr/>
            </a:pPr>
            <a:endParaRPr lang="en-US" sz="1200" b="1" i="1" kern="0" dirty="0" smtClean="0">
              <a:cs typeface="Helvetica" panose="020B0604020202020204" pitchFamily="34" charset="0"/>
            </a:endParaRPr>
          </a:p>
          <a:p>
            <a:pPr marL="171450" indent="-171450" defTabSz="1144812">
              <a:spcAft>
                <a:spcPts val="600"/>
              </a:spcAft>
              <a:buFont typeface="Arial" panose="020B0604020202020204" pitchFamily="34" charset="0"/>
              <a:buChar char="•"/>
              <a:defRPr/>
            </a:pPr>
            <a:endParaRPr lang="en-US" sz="1200" b="1" kern="0" dirty="0" smtClean="0">
              <a:cs typeface="Helvetica" panose="020B0604020202020204" pitchFamily="34" charset="0"/>
            </a:endParaRPr>
          </a:p>
          <a:p>
            <a:pPr defTabSz="1144812">
              <a:defRPr/>
            </a:pPr>
            <a:endParaRPr lang="en-US" sz="1200" b="1" kern="0" dirty="0" smtClean="0">
              <a:cs typeface="Helvetica" panose="020B0604020202020204" pitchFamily="34"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smtClean="0">
              <a:solidFill>
                <a:schemeClr val="tx1"/>
              </a:solidFill>
            </a:endParaRPr>
          </a:p>
          <a:p>
            <a:endParaRPr lang="en-GB" dirty="0"/>
          </a:p>
        </p:txBody>
      </p:sp>
      <p:sp>
        <p:nvSpPr>
          <p:cNvPr id="4" name="Slide Number Placeholder 3"/>
          <p:cNvSpPr>
            <a:spLocks noGrp="1"/>
          </p:cNvSpPr>
          <p:nvPr>
            <p:ph type="sldNum" sz="quarter" idx="10"/>
          </p:nvPr>
        </p:nvSpPr>
        <p:spPr/>
        <p:txBody>
          <a:bodyPr/>
          <a:lstStyle/>
          <a:p>
            <a:fld id="{C5295779-3717-C84B-BC74-1ADA4A7E6673}" type="slidenum">
              <a:rPr lang="en-US" smtClean="0"/>
              <a:pPr/>
              <a:t>17</a:t>
            </a:fld>
            <a:endParaRPr lang="en-US" dirty="0"/>
          </a:p>
        </p:txBody>
      </p:sp>
    </p:spTree>
    <p:extLst>
      <p:ext uri="{BB962C8B-B14F-4D97-AF65-F5344CB8AC3E}">
        <p14:creationId xmlns:p14="http://schemas.microsoft.com/office/powerpoint/2010/main" val="5023463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Clr>
                <a:srgbClr val="CC0000"/>
              </a:buClr>
              <a:buFont typeface="Arial" panose="020B0604020202020204" pitchFamily="34" charset="0"/>
              <a:buChar char="•"/>
            </a:pPr>
            <a:r>
              <a:rPr lang="en-US" dirty="0" smtClean="0">
                <a:solidFill>
                  <a:schemeClr val="tx1">
                    <a:lumMod val="65000"/>
                    <a:lumOff val="35000"/>
                  </a:schemeClr>
                </a:solidFill>
              </a:rPr>
              <a:t>Over 15 years designing infection control methods and managing quarantine units for challenge studies</a:t>
            </a:r>
          </a:p>
          <a:p>
            <a:pPr marL="285750" indent="-285750">
              <a:buClr>
                <a:srgbClr val="CC0000"/>
              </a:buClr>
              <a:buFont typeface="Arial" panose="020B0604020202020204" pitchFamily="34" charset="0"/>
              <a:buChar char="•"/>
            </a:pPr>
            <a:r>
              <a:rPr lang="en-US" dirty="0" smtClean="0">
                <a:solidFill>
                  <a:schemeClr val="tx1">
                    <a:lumMod val="65000"/>
                    <a:lumOff val="35000"/>
                  </a:schemeClr>
                </a:solidFill>
              </a:rPr>
              <a:t>Proven quarantine and inoculation processes (1900+ volunteers) with no serious adverse event</a:t>
            </a:r>
          </a:p>
          <a:p>
            <a:pPr marL="285750" indent="-285750">
              <a:buClr>
                <a:srgbClr val="CC0000"/>
              </a:buClr>
              <a:buFont typeface="Arial" panose="020B0604020202020204" pitchFamily="34" charset="0"/>
              <a:buChar char="•"/>
            </a:pPr>
            <a:r>
              <a:rPr lang="en-US" dirty="0" err="1" smtClean="0">
                <a:solidFill>
                  <a:schemeClr val="tx1">
                    <a:lumMod val="65000"/>
                    <a:lumOff val="35000"/>
                  </a:schemeClr>
                </a:solidFill>
              </a:rPr>
              <a:t>En</a:t>
            </a:r>
            <a:r>
              <a:rPr lang="en-US" dirty="0" smtClean="0">
                <a:solidFill>
                  <a:schemeClr val="tx1">
                    <a:lumMod val="65000"/>
                    <a:lumOff val="35000"/>
                  </a:schemeClr>
                </a:solidFill>
              </a:rPr>
              <a:t> Suite design keeps each volunteer isolated throughout study – be sure to emphasize how important this </a:t>
            </a:r>
            <a:r>
              <a:rPr lang="en-US" baseline="0" dirty="0" smtClean="0">
                <a:solidFill>
                  <a:schemeClr val="tx1">
                    <a:lumMod val="65000"/>
                    <a:lumOff val="35000"/>
                  </a:schemeClr>
                </a:solidFill>
              </a:rPr>
              <a:t>for delivering clean and unequivocal results ( </a:t>
            </a:r>
            <a:r>
              <a:rPr lang="en-US" baseline="0" dirty="0" err="1" smtClean="0">
                <a:solidFill>
                  <a:schemeClr val="tx1">
                    <a:lumMod val="65000"/>
                    <a:lumOff val="35000"/>
                  </a:schemeClr>
                </a:solidFill>
              </a:rPr>
              <a:t>theres</a:t>
            </a:r>
            <a:r>
              <a:rPr lang="en-US" baseline="0" dirty="0" smtClean="0">
                <a:solidFill>
                  <a:schemeClr val="tx1">
                    <a:lumMod val="65000"/>
                    <a:lumOff val="35000"/>
                  </a:schemeClr>
                </a:solidFill>
              </a:rPr>
              <a:t> no question of when the volunteer was inoculated with the virus and it enables much more consistent results) and that this design is unique to </a:t>
            </a:r>
            <a:r>
              <a:rPr lang="en-US" baseline="0" dirty="0" err="1" smtClean="0">
                <a:solidFill>
                  <a:schemeClr val="tx1">
                    <a:lumMod val="65000"/>
                    <a:lumOff val="35000"/>
                  </a:schemeClr>
                </a:solidFill>
              </a:rPr>
              <a:t>Retroscreen</a:t>
            </a:r>
            <a:r>
              <a:rPr lang="en-US" baseline="0" dirty="0" smtClean="0">
                <a:solidFill>
                  <a:schemeClr val="tx1">
                    <a:lumMod val="65000"/>
                    <a:lumOff val="35000"/>
                  </a:schemeClr>
                </a:solidFill>
              </a:rPr>
              <a:t>- no one else can say this, others have more open environment that include shared facilities.</a:t>
            </a:r>
            <a:endParaRPr lang="en-US" dirty="0" smtClean="0">
              <a:solidFill>
                <a:schemeClr val="tx1">
                  <a:lumMod val="65000"/>
                  <a:lumOff val="35000"/>
                </a:schemeClr>
              </a:solidFill>
            </a:endParaRPr>
          </a:p>
          <a:p>
            <a:pPr marL="742950" lvl="1" indent="-285750">
              <a:buClr>
                <a:srgbClr val="CC0000"/>
              </a:buClr>
              <a:buFont typeface="Arial" panose="020B0604020202020204" pitchFamily="34" charset="0"/>
              <a:buChar char="•"/>
            </a:pPr>
            <a:r>
              <a:rPr lang="en-US" dirty="0" smtClean="0">
                <a:solidFill>
                  <a:schemeClr val="tx1">
                    <a:lumMod val="65000"/>
                    <a:lumOff val="35000"/>
                  </a:schemeClr>
                </a:solidFill>
              </a:rPr>
              <a:t>Avoids risk of cross-contamination post-inoculation, promoting cleaner result</a:t>
            </a:r>
          </a:p>
          <a:p>
            <a:endParaRPr lang="en-GB" dirty="0"/>
          </a:p>
        </p:txBody>
      </p:sp>
      <p:sp>
        <p:nvSpPr>
          <p:cNvPr id="4" name="Slide Number Placeholder 3"/>
          <p:cNvSpPr>
            <a:spLocks noGrp="1"/>
          </p:cNvSpPr>
          <p:nvPr>
            <p:ph type="sldNum" sz="quarter" idx="10"/>
          </p:nvPr>
        </p:nvSpPr>
        <p:spPr/>
        <p:txBody>
          <a:bodyPr/>
          <a:lstStyle/>
          <a:p>
            <a:fld id="{916B15F7-8485-7F40-B2C9-31329888DC60}" type="slidenum">
              <a:rPr lang="en-US" smtClean="0"/>
              <a:t>18</a:t>
            </a:fld>
            <a:endParaRPr lang="en-US"/>
          </a:p>
        </p:txBody>
      </p:sp>
    </p:spTree>
    <p:extLst>
      <p:ext uri="{BB962C8B-B14F-4D97-AF65-F5344CB8AC3E}">
        <p14:creationId xmlns:p14="http://schemas.microsoft.com/office/powerpoint/2010/main" val="41038610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32500" lnSpcReduction="20000"/>
          </a:bodyPr>
          <a:lstStyle/>
          <a:p>
            <a:pPr>
              <a:spcAft>
                <a:spcPts val="650"/>
              </a:spcAft>
            </a:pPr>
            <a:r>
              <a:rPr lang="en-US" sz="1517" b="0" dirty="0" smtClean="0">
                <a:solidFill>
                  <a:schemeClr val="bg2"/>
                </a:solidFill>
                <a:latin typeface="Calibri Light"/>
              </a:rPr>
              <a:t>Virology expertise and local facilities</a:t>
            </a:r>
          </a:p>
          <a:p>
            <a:pPr>
              <a:spcAft>
                <a:spcPts val="650"/>
              </a:spcAft>
            </a:pPr>
            <a:r>
              <a:rPr lang="en-US" sz="1517" b="0" dirty="0" smtClean="0">
                <a:solidFill>
                  <a:schemeClr val="bg2"/>
                </a:solidFill>
                <a:latin typeface="Calibri Light"/>
              </a:rPr>
              <a:t>Operates </a:t>
            </a:r>
            <a:r>
              <a:rPr lang="en-US" sz="1517" b="0" dirty="0" smtClean="0">
                <a:solidFill>
                  <a:schemeClr val="bg2"/>
                </a:solidFill>
                <a:latin typeface="Calibri Light"/>
              </a:rPr>
              <a:t>as separate </a:t>
            </a:r>
            <a:r>
              <a:rPr lang="en-US" sz="1517" b="0" dirty="0" err="1" smtClean="0">
                <a:solidFill>
                  <a:schemeClr val="bg2"/>
                </a:solidFill>
                <a:latin typeface="Calibri Light"/>
              </a:rPr>
              <a:t>specialised</a:t>
            </a:r>
            <a:r>
              <a:rPr lang="en-US" sz="1517" b="0" dirty="0" smtClean="0">
                <a:solidFill>
                  <a:schemeClr val="bg2"/>
                </a:solidFill>
                <a:latin typeface="Calibri Light"/>
              </a:rPr>
              <a:t> functional teams including</a:t>
            </a:r>
          </a:p>
          <a:p>
            <a:pPr lvl="1">
              <a:spcAft>
                <a:spcPts val="650"/>
              </a:spcAft>
              <a:buClr>
                <a:schemeClr val="accent3">
                  <a:lumMod val="60000"/>
                  <a:lumOff val="40000"/>
                </a:schemeClr>
              </a:buClr>
              <a:buFont typeface="Wingdings" charset="2"/>
              <a:buChar char="§"/>
            </a:pPr>
            <a:r>
              <a:rPr lang="en-US" sz="1300" b="0" dirty="0" smtClean="0">
                <a:solidFill>
                  <a:srgbClr val="FBFBFB"/>
                </a:solidFill>
                <a:latin typeface="Calibri Light"/>
              </a:rPr>
              <a:t> </a:t>
            </a:r>
            <a:r>
              <a:rPr lang="en-US" sz="1300" b="0" dirty="0" err="1" smtClean="0">
                <a:solidFill>
                  <a:srgbClr val="FBFBFB"/>
                </a:solidFill>
                <a:latin typeface="Calibri Light"/>
              </a:rPr>
              <a:t>Specialised</a:t>
            </a:r>
            <a:r>
              <a:rPr lang="en-US" sz="1300" b="0" dirty="0" smtClean="0">
                <a:solidFill>
                  <a:srgbClr val="FBFBFB"/>
                </a:solidFill>
                <a:latin typeface="Calibri Light"/>
              </a:rPr>
              <a:t> sample processing and sample management team – </a:t>
            </a:r>
            <a:r>
              <a:rPr lang="en-US" sz="1300" b="0" dirty="0" err="1" smtClean="0">
                <a:solidFill>
                  <a:schemeClr val="accent3"/>
                </a:solidFill>
                <a:latin typeface="Calibri Light"/>
              </a:rPr>
              <a:t>BioLogistics</a:t>
            </a:r>
            <a:endParaRPr lang="en-US" sz="1300" b="0" dirty="0" smtClean="0">
              <a:solidFill>
                <a:schemeClr val="accent3"/>
              </a:solidFill>
              <a:latin typeface="Calibri Light"/>
            </a:endParaRPr>
          </a:p>
          <a:p>
            <a:pPr lvl="1">
              <a:spcAft>
                <a:spcPts val="650"/>
              </a:spcAft>
              <a:buClr>
                <a:schemeClr val="accent3">
                  <a:lumMod val="60000"/>
                  <a:lumOff val="40000"/>
                </a:schemeClr>
              </a:buClr>
              <a:buFont typeface="Wingdings" charset="2"/>
              <a:buChar char="§"/>
            </a:pPr>
            <a:r>
              <a:rPr lang="en-GB" sz="1300" b="0" dirty="0" smtClean="0">
                <a:solidFill>
                  <a:srgbClr val="FBFBFB"/>
                </a:solidFill>
                <a:latin typeface="Calibri Light"/>
              </a:rPr>
              <a:t> Extensive Range  of  </a:t>
            </a:r>
            <a:r>
              <a:rPr lang="en-GB" sz="1300" b="0" dirty="0" err="1" smtClean="0">
                <a:solidFill>
                  <a:srgbClr val="FBFBFB"/>
                </a:solidFill>
                <a:latin typeface="Calibri Light"/>
              </a:rPr>
              <a:t>Virological</a:t>
            </a:r>
            <a:r>
              <a:rPr lang="en-GB" sz="1300" b="0" dirty="0" smtClean="0">
                <a:solidFill>
                  <a:srgbClr val="FBFBFB"/>
                </a:solidFill>
                <a:latin typeface="Calibri Light"/>
              </a:rPr>
              <a:t> Assays  - </a:t>
            </a:r>
            <a:r>
              <a:rPr lang="en-US" sz="1300" b="0" dirty="0" smtClean="0">
                <a:solidFill>
                  <a:schemeClr val="accent6"/>
                </a:solidFill>
                <a:latin typeface="Calibri Light"/>
              </a:rPr>
              <a:t>Diagnostic Services</a:t>
            </a:r>
          </a:p>
          <a:p>
            <a:pPr lvl="1">
              <a:spcAft>
                <a:spcPts val="650"/>
              </a:spcAft>
              <a:buClr>
                <a:schemeClr val="accent3">
                  <a:lumMod val="60000"/>
                  <a:lumOff val="40000"/>
                </a:schemeClr>
              </a:buClr>
              <a:buFont typeface="Wingdings" charset="2"/>
              <a:buChar char="§"/>
            </a:pPr>
            <a:r>
              <a:rPr lang="en-GB" sz="1300" b="0" dirty="0" smtClean="0">
                <a:solidFill>
                  <a:schemeClr val="accent6"/>
                </a:solidFill>
                <a:latin typeface="Calibri Light"/>
              </a:rPr>
              <a:t> </a:t>
            </a:r>
            <a:r>
              <a:rPr lang="en-GB" sz="1300" b="0" dirty="0" smtClean="0">
                <a:solidFill>
                  <a:schemeClr val="bg1"/>
                </a:solidFill>
                <a:latin typeface="Calibri Light"/>
              </a:rPr>
              <a:t>Assay / Reagent Improvements and custom assay development</a:t>
            </a:r>
            <a:r>
              <a:rPr lang="en-GB" sz="1300" b="0" dirty="0" smtClean="0">
                <a:solidFill>
                  <a:srgbClr val="FBFBFB"/>
                </a:solidFill>
                <a:latin typeface="Calibri Light"/>
              </a:rPr>
              <a:t>, New Technology Evaluation -</a:t>
            </a:r>
            <a:r>
              <a:rPr lang="en-US" sz="1300" b="0" dirty="0" smtClean="0">
                <a:solidFill>
                  <a:srgbClr val="FBFBFB"/>
                </a:solidFill>
                <a:latin typeface="Calibri Light"/>
              </a:rPr>
              <a:t> </a:t>
            </a:r>
            <a:r>
              <a:rPr lang="en-US" sz="1300" b="0" dirty="0" smtClean="0">
                <a:solidFill>
                  <a:srgbClr val="DC9AA0"/>
                </a:solidFill>
                <a:latin typeface="Calibri Light"/>
              </a:rPr>
              <a:t>Diagnostic Development</a:t>
            </a:r>
          </a:p>
          <a:p>
            <a:pPr lvl="1">
              <a:spcAft>
                <a:spcPts val="650"/>
              </a:spcAft>
              <a:buClr>
                <a:schemeClr val="accent3">
                  <a:lumMod val="60000"/>
                  <a:lumOff val="40000"/>
                </a:schemeClr>
              </a:buClr>
              <a:buFont typeface="Wingdings" charset="2"/>
              <a:buChar char="§"/>
            </a:pPr>
            <a:r>
              <a:rPr lang="en-US" sz="1300" b="0" dirty="0" smtClean="0">
                <a:solidFill>
                  <a:srgbClr val="FBFBFB"/>
                </a:solidFill>
                <a:latin typeface="Calibri Light"/>
              </a:rPr>
              <a:t> Scientific consultancy and project management – </a:t>
            </a:r>
            <a:r>
              <a:rPr lang="en-US" sz="1300" b="0" dirty="0" smtClean="0">
                <a:solidFill>
                  <a:schemeClr val="accent3"/>
                </a:solidFill>
                <a:latin typeface="Calibri Light"/>
              </a:rPr>
              <a:t>Project Support</a:t>
            </a:r>
          </a:p>
          <a:p>
            <a:pPr lvl="1">
              <a:spcAft>
                <a:spcPts val="650"/>
              </a:spcAft>
              <a:buClr>
                <a:schemeClr val="accent3">
                  <a:lumMod val="60000"/>
                  <a:lumOff val="40000"/>
                </a:schemeClr>
              </a:buClr>
              <a:buFont typeface="Wingdings" charset="2"/>
              <a:buChar char="§"/>
            </a:pPr>
            <a:r>
              <a:rPr lang="en-US" sz="1300" b="0" dirty="0" smtClean="0">
                <a:solidFill>
                  <a:srgbClr val="FBFBFB"/>
                </a:solidFill>
                <a:latin typeface="Calibri Light"/>
              </a:rPr>
              <a:t> Virus production</a:t>
            </a:r>
            <a:r>
              <a:rPr lang="en-GB" sz="1300" b="0" dirty="0" smtClean="0">
                <a:solidFill>
                  <a:srgbClr val="FBFBFB"/>
                </a:solidFill>
                <a:latin typeface="Calibri Light"/>
              </a:rPr>
              <a:t> – </a:t>
            </a:r>
            <a:r>
              <a:rPr lang="en-GB" sz="1300" b="0" dirty="0" smtClean="0">
                <a:solidFill>
                  <a:srgbClr val="DC9AA0"/>
                </a:solidFill>
                <a:latin typeface="Calibri Light"/>
              </a:rPr>
              <a:t>Challenge Agent development </a:t>
            </a:r>
          </a:p>
          <a:p>
            <a:pPr>
              <a:spcAft>
                <a:spcPts val="650"/>
              </a:spcAft>
            </a:pPr>
            <a:r>
              <a:rPr lang="en-GB" sz="1517" b="0" dirty="0" smtClean="0">
                <a:solidFill>
                  <a:srgbClr val="FBFBFB"/>
                </a:solidFill>
                <a:latin typeface="Calibri Light"/>
              </a:rPr>
              <a:t>Management and Over sight of all Quality Control activities by dedicated Quality Compliance team</a:t>
            </a:r>
          </a:p>
          <a:p>
            <a:pPr>
              <a:spcAft>
                <a:spcPts val="650"/>
              </a:spcAft>
            </a:pPr>
            <a:r>
              <a:rPr lang="en-US" sz="1517" b="0" dirty="0" smtClean="0">
                <a:solidFill>
                  <a:schemeClr val="bg2"/>
                </a:solidFill>
                <a:latin typeface="Calibri Light"/>
              </a:rPr>
              <a:t>Operations are highly </a:t>
            </a:r>
            <a:r>
              <a:rPr lang="en-US" sz="1517" b="0" dirty="0" err="1" smtClean="0">
                <a:solidFill>
                  <a:schemeClr val="bg2"/>
                </a:solidFill>
                <a:latin typeface="Calibri Light"/>
              </a:rPr>
              <a:t>co-ordinated</a:t>
            </a:r>
            <a:r>
              <a:rPr lang="en-US" sz="1517" b="0" dirty="0" smtClean="0">
                <a:solidFill>
                  <a:schemeClr val="bg2"/>
                </a:solidFill>
                <a:latin typeface="Calibri Light"/>
              </a:rPr>
              <a:t> with Screening and quarantine to enable very fast sample collection to processing time and reporting</a:t>
            </a:r>
          </a:p>
          <a:p>
            <a:pPr lvl="1">
              <a:spcAft>
                <a:spcPts val="650"/>
              </a:spcAft>
              <a:buClr>
                <a:schemeClr val="accent3">
                  <a:lumMod val="60000"/>
                  <a:lumOff val="40000"/>
                </a:schemeClr>
              </a:buClr>
              <a:buFont typeface="Wingdings" charset="2"/>
              <a:buChar char="§"/>
            </a:pPr>
            <a:r>
              <a:rPr lang="en-US" sz="1300" b="0" dirty="0" smtClean="0">
                <a:solidFill>
                  <a:srgbClr val="FBFBFB"/>
                </a:solidFill>
                <a:latin typeface="Calibri Light"/>
              </a:rPr>
              <a:t> </a:t>
            </a:r>
            <a:r>
              <a:rPr lang="en-US" sz="1300" b="0" dirty="0" err="1" smtClean="0">
                <a:solidFill>
                  <a:schemeClr val="accent3"/>
                </a:solidFill>
                <a:latin typeface="Calibri Light"/>
              </a:rPr>
              <a:t>Maximises</a:t>
            </a:r>
            <a:r>
              <a:rPr lang="en-US" sz="1300" b="0" dirty="0" smtClean="0">
                <a:solidFill>
                  <a:schemeClr val="accent3"/>
                </a:solidFill>
                <a:latin typeface="Calibri Light"/>
              </a:rPr>
              <a:t> sample integrity, particularly for time sensitive or unstable samples </a:t>
            </a:r>
          </a:p>
          <a:p>
            <a:pPr>
              <a:spcAft>
                <a:spcPts val="650"/>
              </a:spcAft>
            </a:pPr>
            <a:r>
              <a:rPr lang="en-US" sz="1517" b="0" dirty="0" smtClean="0">
                <a:solidFill>
                  <a:schemeClr val="bg2"/>
                </a:solidFill>
                <a:latin typeface="Calibri Light"/>
              </a:rPr>
              <a:t>Provides services to both our own clinical trials as well external client trials</a:t>
            </a:r>
          </a:p>
          <a:p>
            <a:endParaRPr lang="en-GB" dirty="0" smtClean="0"/>
          </a:p>
          <a:p>
            <a:r>
              <a:rPr lang="en-GB" dirty="0" smtClean="0"/>
              <a:t>More specific Lab Services and Assays details-</a:t>
            </a:r>
            <a:r>
              <a:rPr lang="en-GB" baseline="0" dirty="0" smtClean="0"/>
              <a:t> our lab can address a </a:t>
            </a:r>
            <a:r>
              <a:rPr lang="en-US" sz="1400" baseline="0" dirty="0" smtClean="0">
                <a:solidFill>
                  <a:schemeClr val="bg1"/>
                </a:solidFill>
                <a:cs typeface="Helvetica" panose="020B0604020202020204" pitchFamily="34" charset="0"/>
              </a:rPr>
              <a:t>w</a:t>
            </a:r>
            <a:r>
              <a:rPr lang="en-US" sz="1400" dirty="0" smtClean="0">
                <a:solidFill>
                  <a:schemeClr val="bg1"/>
                </a:solidFill>
                <a:cs typeface="Helvetica" panose="020B0604020202020204" pitchFamily="34" charset="0"/>
              </a:rPr>
              <a:t>ide range of samples in high volumes tests include</a:t>
            </a:r>
          </a:p>
          <a:p>
            <a:pPr marL="263776" indent="-263776">
              <a:spcAft>
                <a:spcPts val="1200"/>
              </a:spcAft>
              <a:buFont typeface="Arial" panose="020B0604020202020204" pitchFamily="34" charset="0"/>
              <a:buChar char="•"/>
            </a:pPr>
            <a:r>
              <a:rPr lang="en-US" sz="1400" dirty="0" smtClean="0">
                <a:solidFill>
                  <a:schemeClr val="bg1"/>
                </a:solidFill>
                <a:cs typeface="Helvetica" panose="020B0604020202020204" pitchFamily="34" charset="0"/>
              </a:rPr>
              <a:t>Specialized virology and immunology assays</a:t>
            </a:r>
          </a:p>
          <a:p>
            <a:pPr marL="263776" indent="-263776">
              <a:spcAft>
                <a:spcPts val="1200"/>
              </a:spcAft>
              <a:buFont typeface="Arial" panose="020B0604020202020204" pitchFamily="34" charset="0"/>
              <a:buChar char="•"/>
            </a:pPr>
            <a:r>
              <a:rPr lang="en-US" sz="1400" dirty="0" smtClean="0">
                <a:solidFill>
                  <a:schemeClr val="bg1"/>
                </a:solidFill>
                <a:cs typeface="Helvetica" panose="020B0604020202020204" pitchFamily="34" charset="0"/>
              </a:rPr>
              <a:t>Cellular infectivity assays (</a:t>
            </a:r>
            <a:r>
              <a:rPr lang="en-US" sz="1200" dirty="0" smtClean="0">
                <a:solidFill>
                  <a:schemeClr val="bg1"/>
                </a:solidFill>
                <a:cs typeface="Helvetica" panose="020B0604020202020204" pitchFamily="34" charset="0"/>
              </a:rPr>
              <a:t>plaque assay, )TCID50</a:t>
            </a:r>
          </a:p>
          <a:p>
            <a:pPr marL="263776" indent="-263776">
              <a:spcAft>
                <a:spcPts val="1200"/>
              </a:spcAft>
              <a:buFont typeface="Arial" panose="020B0604020202020204" pitchFamily="34" charset="0"/>
              <a:buChar char="•"/>
            </a:pPr>
            <a:r>
              <a:rPr lang="en-US" sz="1400" dirty="0" smtClean="0">
                <a:solidFill>
                  <a:schemeClr val="bg1"/>
                </a:solidFill>
                <a:cs typeface="Helvetica" panose="020B0604020202020204" pitchFamily="34" charset="0"/>
              </a:rPr>
              <a:t>Molecular assays: utilizing dedicated molecular labs and scientists</a:t>
            </a:r>
          </a:p>
          <a:p>
            <a:pPr marL="685817" lvl="1" indent="-263776">
              <a:buFont typeface="Arial" panose="020B0604020202020204" pitchFamily="34" charset="0"/>
              <a:buChar char="•"/>
            </a:pPr>
            <a:r>
              <a:rPr lang="en-US" sz="1200" dirty="0" smtClean="0">
                <a:solidFill>
                  <a:schemeClr val="bg1"/>
                </a:solidFill>
                <a:cs typeface="Helvetica" panose="020B0604020202020204" pitchFamily="34" charset="0"/>
              </a:rPr>
              <a:t>Automated RNA extraction </a:t>
            </a:r>
          </a:p>
          <a:p>
            <a:pPr marL="685817" lvl="1" indent="-263776">
              <a:buFont typeface="Arial" panose="020B0604020202020204" pitchFamily="34" charset="0"/>
              <a:buChar char="•"/>
            </a:pPr>
            <a:r>
              <a:rPr lang="en-US" sz="1200" dirty="0" err="1" smtClean="0">
                <a:solidFill>
                  <a:schemeClr val="bg1"/>
                </a:solidFill>
                <a:cs typeface="Helvetica" panose="020B0604020202020204" pitchFamily="34" charset="0"/>
              </a:rPr>
              <a:t>qPCR</a:t>
            </a:r>
            <a:r>
              <a:rPr lang="en-US" sz="1200" dirty="0" smtClean="0">
                <a:solidFill>
                  <a:schemeClr val="bg1"/>
                </a:solidFill>
                <a:cs typeface="Helvetica" panose="020B0604020202020204" pitchFamily="34" charset="0"/>
              </a:rPr>
              <a:t>  for viral load determination</a:t>
            </a:r>
          </a:p>
          <a:p>
            <a:pPr marL="685817" lvl="1" indent="-263776">
              <a:buFont typeface="Arial" panose="020B0604020202020204" pitchFamily="34" charset="0"/>
              <a:buChar char="•"/>
            </a:pPr>
            <a:r>
              <a:rPr lang="en-US" sz="1200" dirty="0" err="1" smtClean="0">
                <a:solidFill>
                  <a:schemeClr val="bg1"/>
                </a:solidFill>
                <a:cs typeface="Helvetica" panose="020B0604020202020204" pitchFamily="34" charset="0"/>
              </a:rPr>
              <a:t>qicPCR</a:t>
            </a:r>
            <a:r>
              <a:rPr lang="en-US" sz="1200" dirty="0" smtClean="0">
                <a:solidFill>
                  <a:schemeClr val="bg1"/>
                </a:solidFill>
                <a:cs typeface="Helvetica" panose="020B0604020202020204" pitchFamily="34" charset="0"/>
              </a:rPr>
              <a:t> for virus positive triggered dosing decisions</a:t>
            </a:r>
          </a:p>
          <a:p>
            <a:pPr marL="685817" lvl="1" indent="-263776">
              <a:buFont typeface="Arial" panose="020B0604020202020204" pitchFamily="34" charset="0"/>
              <a:buChar char="•"/>
            </a:pPr>
            <a:r>
              <a:rPr lang="en-US" sz="1200" dirty="0" smtClean="0">
                <a:solidFill>
                  <a:schemeClr val="bg1"/>
                </a:solidFill>
                <a:cs typeface="Helvetica" panose="020B0604020202020204" pitchFamily="34" charset="0"/>
              </a:rPr>
              <a:t>Allelic PCR</a:t>
            </a:r>
          </a:p>
          <a:p>
            <a:pPr marL="263776" indent="-263776">
              <a:spcAft>
                <a:spcPts val="1200"/>
              </a:spcAft>
              <a:buFont typeface="Arial" panose="020B0604020202020204" pitchFamily="34" charset="0"/>
              <a:buChar char="•"/>
            </a:pPr>
            <a:r>
              <a:rPr lang="en-US" sz="1400" dirty="0" smtClean="0">
                <a:solidFill>
                  <a:schemeClr val="bg1"/>
                </a:solidFill>
                <a:cs typeface="Helvetica" panose="020B0604020202020204" pitchFamily="34" charset="0"/>
              </a:rPr>
              <a:t>Serology antibody screening analysis</a:t>
            </a:r>
          </a:p>
          <a:p>
            <a:pPr marL="685817" lvl="1" indent="-263776">
              <a:buFont typeface="Arial" panose="020B0604020202020204" pitchFamily="34" charset="0"/>
              <a:buChar char="•"/>
            </a:pPr>
            <a:r>
              <a:rPr lang="en-US" sz="1200" dirty="0" smtClean="0">
                <a:solidFill>
                  <a:schemeClr val="bg1"/>
                </a:solidFill>
                <a:cs typeface="Helvetica" panose="020B0604020202020204" pitchFamily="34" charset="0"/>
              </a:rPr>
              <a:t>HAI assay (Flu)</a:t>
            </a:r>
          </a:p>
          <a:p>
            <a:pPr marL="685817" lvl="1" indent="-263776">
              <a:buFont typeface="Arial" panose="020B0604020202020204" pitchFamily="34" charset="0"/>
              <a:buChar char="•"/>
            </a:pPr>
            <a:r>
              <a:rPr lang="en-US" sz="1200" dirty="0" smtClean="0">
                <a:solidFill>
                  <a:schemeClr val="bg1"/>
                </a:solidFill>
                <a:cs typeface="Helvetica" panose="020B0604020202020204" pitchFamily="34" charset="0"/>
              </a:rPr>
              <a:t>virus neutralization assays</a:t>
            </a:r>
          </a:p>
          <a:p>
            <a:pPr marL="685817" lvl="1" indent="-263776">
              <a:buFont typeface="Arial" panose="020B0604020202020204" pitchFamily="34" charset="0"/>
              <a:buChar char="•"/>
            </a:pPr>
            <a:r>
              <a:rPr lang="en-US" sz="1200" dirty="0" smtClean="0">
                <a:solidFill>
                  <a:schemeClr val="bg1"/>
                </a:solidFill>
                <a:cs typeface="Helvetica" panose="020B0604020202020204" pitchFamily="34" charset="0"/>
              </a:rPr>
              <a:t>ELISA</a:t>
            </a:r>
          </a:p>
          <a:p>
            <a:pPr marL="263776" indent="-263776">
              <a:spcAft>
                <a:spcPts val="1200"/>
              </a:spcAft>
              <a:buFont typeface="Arial" panose="020B0604020202020204" pitchFamily="34" charset="0"/>
              <a:buChar char="•"/>
            </a:pPr>
            <a:r>
              <a:rPr lang="en-US" sz="1400" dirty="0" smtClean="0">
                <a:solidFill>
                  <a:schemeClr val="bg1"/>
                </a:solidFill>
                <a:cs typeface="Helvetica" panose="020B0604020202020204" pitchFamily="34" charset="0"/>
              </a:rPr>
              <a:t>Virus resistance monitoring and analysis </a:t>
            </a:r>
          </a:p>
          <a:p>
            <a:pPr marL="263776" indent="-263776">
              <a:spcAft>
                <a:spcPts val="1200"/>
              </a:spcAft>
              <a:buFont typeface="Arial" panose="020B0604020202020204" pitchFamily="34" charset="0"/>
              <a:buChar char="•"/>
            </a:pPr>
            <a:r>
              <a:rPr lang="en-US" sz="1400" dirty="0" smtClean="0">
                <a:solidFill>
                  <a:schemeClr val="bg1"/>
                </a:solidFill>
                <a:cs typeface="Helvetica" panose="020B0604020202020204" pitchFamily="34" charset="0"/>
              </a:rPr>
              <a:t>Custom assay development and validation services</a:t>
            </a:r>
            <a:endParaRPr lang="en-US" sz="1200" b="1" dirty="0" smtClean="0">
              <a:solidFill>
                <a:srgbClr val="FBFBFB"/>
              </a:solidFill>
              <a:cs typeface="Helvetica" panose="020B0604020202020204" pitchFamily="34" charset="0"/>
            </a:endParaRPr>
          </a:p>
          <a:p>
            <a:endParaRPr lang="en-GB" dirty="0"/>
          </a:p>
        </p:txBody>
      </p:sp>
      <p:sp>
        <p:nvSpPr>
          <p:cNvPr id="4" name="Slide Number Placeholder 3"/>
          <p:cNvSpPr>
            <a:spLocks noGrp="1"/>
          </p:cNvSpPr>
          <p:nvPr>
            <p:ph type="sldNum" sz="quarter" idx="10"/>
          </p:nvPr>
        </p:nvSpPr>
        <p:spPr/>
        <p:txBody>
          <a:bodyPr/>
          <a:lstStyle/>
          <a:p>
            <a:fld id="{C5295779-3717-C84B-BC74-1ADA4A7E6673}" type="slidenum">
              <a:rPr lang="en-US" smtClean="0"/>
              <a:pPr/>
              <a:t>19</a:t>
            </a:fld>
            <a:endParaRPr lang="en-US" dirty="0"/>
          </a:p>
        </p:txBody>
      </p:sp>
    </p:spTree>
    <p:extLst>
      <p:ext uri="{BB962C8B-B14F-4D97-AF65-F5344CB8AC3E}">
        <p14:creationId xmlns:p14="http://schemas.microsoft.com/office/powerpoint/2010/main" val="467629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have done multiple proof of concepts for vaccines.  The model allows rapid POC which can then move to field studies.</a:t>
            </a:r>
            <a:r>
              <a:rPr lang="en-GB" baseline="0" dirty="0" smtClean="0"/>
              <a:t>  </a:t>
            </a:r>
            <a:r>
              <a:rPr lang="en-GB" dirty="0" smtClean="0"/>
              <a:t>It allows for rapid testing of novel influenza vaccines.</a:t>
            </a:r>
          </a:p>
          <a:p>
            <a:r>
              <a:rPr lang="en-GB" dirty="0" smtClean="0"/>
              <a:t>This</a:t>
            </a:r>
            <a:r>
              <a:rPr lang="en-GB" baseline="0" dirty="0" smtClean="0"/>
              <a:t> is especially important going forward, </a:t>
            </a:r>
            <a:r>
              <a:rPr lang="en-GB" baseline="0" dirty="0" err="1" smtClean="0"/>
              <a:t>bc</a:t>
            </a:r>
            <a:r>
              <a:rPr lang="en-GB" baseline="0" dirty="0" smtClean="0"/>
              <a:t> n</a:t>
            </a:r>
            <a:r>
              <a:rPr lang="en-GB" dirty="0" smtClean="0"/>
              <a:t>ovel influenza vaccines that are either “universal” or “intra-seasonal” are urgently required as the failure of this years H3 vaccine component demonstrates.</a:t>
            </a:r>
          </a:p>
          <a:p>
            <a:pPr marL="0" marR="0" indent="0" algn="l" defTabSz="457200" rtl="0" eaLnBrk="1" fontAlgn="auto" latinLnBrk="0" hangingPunct="1">
              <a:lnSpc>
                <a:spcPct val="100000"/>
              </a:lnSpc>
              <a:spcBef>
                <a:spcPts val="0"/>
              </a:spcBef>
              <a:spcAft>
                <a:spcPts val="0"/>
              </a:spcAft>
              <a:buClrTx/>
              <a:buSzTx/>
              <a:buFontTx/>
              <a:buNone/>
              <a:tabLst/>
              <a:defRPr/>
            </a:pPr>
            <a:endParaRPr lang="en-GB"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t>Examples</a:t>
            </a:r>
            <a:r>
              <a:rPr lang="en-GB" baseline="0" dirty="0" smtClean="0"/>
              <a:t> of these include….</a:t>
            </a:r>
            <a:endParaRPr lang="en-GB" dirty="0" smtClean="0"/>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smtClean="0"/>
              <a:t>Intranasal vaccine-</a:t>
            </a:r>
            <a:r>
              <a:rPr lang="en-GB" baseline="0" dirty="0" smtClean="0"/>
              <a:t> </a:t>
            </a:r>
            <a:r>
              <a:rPr lang="en-GB" dirty="0" smtClean="0"/>
              <a:t>An intranasal vaccine given to over 100 volunteers in a </a:t>
            </a:r>
            <a:r>
              <a:rPr lang="en-GB" dirty="0" err="1" smtClean="0"/>
              <a:t>multidose</a:t>
            </a:r>
            <a:r>
              <a:rPr lang="en-GB" dirty="0" smtClean="0"/>
              <a:t> regime.</a:t>
            </a:r>
            <a:r>
              <a:rPr lang="en-GB" baseline="0" dirty="0" smtClean="0"/>
              <a:t> </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smtClean="0"/>
              <a:t>Efficacy was demonstrated</a:t>
            </a:r>
            <a:r>
              <a:rPr lang="en-GB" baseline="0" dirty="0" smtClean="0"/>
              <a:t> </a:t>
            </a:r>
            <a:r>
              <a:rPr lang="en-GB" dirty="0" smtClean="0"/>
              <a:t>against multiple endpoints.</a:t>
            </a:r>
            <a:r>
              <a:rPr lang="en-GB" baseline="0" dirty="0" smtClean="0"/>
              <a:t> </a:t>
            </a:r>
            <a:r>
              <a:rPr lang="en-GB" dirty="0" smtClean="0"/>
              <a:t>The Human Viral Challenge</a:t>
            </a:r>
            <a:r>
              <a:rPr lang="en-GB" baseline="0" dirty="0" smtClean="0"/>
              <a:t> </a:t>
            </a:r>
            <a:r>
              <a:rPr lang="en-GB" dirty="0" smtClean="0"/>
              <a:t>Study assisted in the design</a:t>
            </a:r>
            <a:r>
              <a:rPr lang="en-GB" baseline="0" dirty="0" smtClean="0"/>
              <a:t> </a:t>
            </a:r>
            <a:r>
              <a:rPr lang="en-GB" dirty="0" smtClean="0"/>
              <a:t>of a subsequent field study</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smtClean="0"/>
              <a:t>Can help uncover correlates of protection- these are often misunderstood.</a:t>
            </a:r>
            <a:r>
              <a:rPr lang="en-GB" baseline="0" dirty="0" smtClean="0"/>
              <a:t> This study provided useful information on the role of IgG and mucosal IgA in severity of symptoms. Subsequent studies have shown the importance of T-cell immunity.</a:t>
            </a:r>
            <a:endParaRPr lang="en-GB" dirty="0" smtClean="0"/>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smtClean="0"/>
              <a:t>DNA</a:t>
            </a:r>
            <a:r>
              <a:rPr lang="en-GB" baseline="0" dirty="0" smtClean="0"/>
              <a:t> vaccine against an infectious disease</a:t>
            </a:r>
            <a:endParaRPr lang="en-GB" dirty="0" smtClean="0"/>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smtClean="0"/>
              <a:t>T-cell influenza</a:t>
            </a:r>
            <a:r>
              <a:rPr lang="en-GB" baseline="0" dirty="0" smtClean="0"/>
              <a:t> vaccine</a:t>
            </a:r>
            <a:endParaRPr lang="en-GB" dirty="0" smtClean="0"/>
          </a:p>
          <a:p>
            <a:endParaRPr lang="en-GB" dirty="0"/>
          </a:p>
        </p:txBody>
      </p:sp>
      <p:sp>
        <p:nvSpPr>
          <p:cNvPr id="4" name="Slide Number Placeholder 3"/>
          <p:cNvSpPr>
            <a:spLocks noGrp="1"/>
          </p:cNvSpPr>
          <p:nvPr>
            <p:ph type="sldNum" sz="quarter" idx="10"/>
          </p:nvPr>
        </p:nvSpPr>
        <p:spPr/>
        <p:txBody>
          <a:bodyPr/>
          <a:lstStyle/>
          <a:p>
            <a:fld id="{916B15F7-8485-7F40-B2C9-31329888DC60}" type="slidenum">
              <a:rPr lang="en-US" smtClean="0"/>
              <a:t>20</a:t>
            </a:fld>
            <a:endParaRPr lang="en-US"/>
          </a:p>
        </p:txBody>
      </p:sp>
    </p:spTree>
    <p:extLst>
      <p:ext uri="{BB962C8B-B14F-4D97-AF65-F5344CB8AC3E}">
        <p14:creationId xmlns:p14="http://schemas.microsoft.com/office/powerpoint/2010/main" val="12327078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GB" dirty="0" smtClean="0">
              <a:solidFill>
                <a:schemeClr val="bg1"/>
              </a:solidFill>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dirty="0" smtClean="0">
              <a:solidFill>
                <a:schemeClr val="bg1"/>
              </a:solidFill>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dirty="0" smtClean="0">
              <a:solidFill>
                <a:schemeClr val="bg1"/>
              </a:solidFill>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smtClean="0">
              <a:solidFill>
                <a:schemeClr val="bg1"/>
              </a:solidFill>
            </a:endParaRPr>
          </a:p>
          <a:p>
            <a:endParaRPr lang="en-GB" altLang="en-US" dirty="0" smtClean="0">
              <a:latin typeface="Gill Sans Light" pitchFamily="-112" charset="0"/>
            </a:endParaRPr>
          </a:p>
        </p:txBody>
      </p:sp>
      <p:sp>
        <p:nvSpPr>
          <p:cNvPr id="52228" name="Slide Number Placeholder 3"/>
          <p:cNvSpPr>
            <a:spLocks noGrp="1"/>
          </p:cNvSpPr>
          <p:nvPr>
            <p:ph type="sldNum" sz="quarter" idx="4294967295"/>
          </p:nvPr>
        </p:nvSpPr>
        <p:spPr bwMode="auto">
          <a:xfrm>
            <a:off x="3990422" y="10567449"/>
            <a:ext cx="3053074" cy="555637"/>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4650" tIns="47325" rIns="94650" bIns="47325"/>
          <a:lstStyle>
            <a:lvl1pPr eaLnBrk="0" hangingPunct="0">
              <a:defRPr sz="1200">
                <a:solidFill>
                  <a:schemeClr val="tx1"/>
                </a:solidFill>
                <a:latin typeface="Gill Sans Light" pitchFamily="-112" charset="0"/>
                <a:ea typeface="MS PGothic" panose="020B0600070205080204" pitchFamily="34" charset="-128"/>
              </a:defRPr>
            </a:lvl1pPr>
            <a:lvl2pPr marL="39262050" indent="-38788975" eaLnBrk="0" hangingPunct="0">
              <a:defRPr sz="1200">
                <a:solidFill>
                  <a:schemeClr val="tx1"/>
                </a:solidFill>
                <a:latin typeface="Gill Sans Light" pitchFamily="-112" charset="0"/>
                <a:ea typeface="MS PGothic" panose="020B0600070205080204" pitchFamily="34" charset="-128"/>
              </a:defRPr>
            </a:lvl2pPr>
            <a:lvl3pPr marL="1182688" indent="-236538" eaLnBrk="0" hangingPunct="0">
              <a:defRPr sz="1200">
                <a:solidFill>
                  <a:schemeClr val="tx1"/>
                </a:solidFill>
                <a:latin typeface="Gill Sans Light" pitchFamily="-112" charset="0"/>
                <a:ea typeface="MS PGothic" panose="020B0600070205080204" pitchFamily="34" charset="-128"/>
              </a:defRPr>
            </a:lvl3pPr>
            <a:lvl4pPr marL="1655763" indent="-236538" eaLnBrk="0" hangingPunct="0">
              <a:defRPr sz="1200">
                <a:solidFill>
                  <a:schemeClr val="tx1"/>
                </a:solidFill>
                <a:latin typeface="Gill Sans Light" pitchFamily="-112" charset="0"/>
                <a:ea typeface="MS PGothic" panose="020B0600070205080204" pitchFamily="34" charset="-128"/>
              </a:defRPr>
            </a:lvl4pPr>
            <a:lvl5pPr marL="2128838" indent="-236538" eaLnBrk="0" hangingPunct="0">
              <a:defRPr sz="1200">
                <a:solidFill>
                  <a:schemeClr val="tx1"/>
                </a:solidFill>
                <a:latin typeface="Gill Sans Light" pitchFamily="-112" charset="0"/>
                <a:ea typeface="MS PGothic" panose="020B0600070205080204" pitchFamily="34" charset="-128"/>
              </a:defRPr>
            </a:lvl5pPr>
            <a:lvl6pPr marL="2586038" indent="-236538" eaLnBrk="0" fontAlgn="base" hangingPunct="0">
              <a:spcBef>
                <a:spcPct val="0"/>
              </a:spcBef>
              <a:spcAft>
                <a:spcPct val="0"/>
              </a:spcAft>
              <a:defRPr sz="1200">
                <a:solidFill>
                  <a:schemeClr val="tx1"/>
                </a:solidFill>
                <a:latin typeface="Gill Sans Light" pitchFamily="-112" charset="0"/>
                <a:ea typeface="MS PGothic" panose="020B0600070205080204" pitchFamily="34" charset="-128"/>
              </a:defRPr>
            </a:lvl6pPr>
            <a:lvl7pPr marL="3043238" indent="-236538" eaLnBrk="0" fontAlgn="base" hangingPunct="0">
              <a:spcBef>
                <a:spcPct val="0"/>
              </a:spcBef>
              <a:spcAft>
                <a:spcPct val="0"/>
              </a:spcAft>
              <a:defRPr sz="1200">
                <a:solidFill>
                  <a:schemeClr val="tx1"/>
                </a:solidFill>
                <a:latin typeface="Gill Sans Light" pitchFamily="-112" charset="0"/>
                <a:ea typeface="MS PGothic" panose="020B0600070205080204" pitchFamily="34" charset="-128"/>
              </a:defRPr>
            </a:lvl7pPr>
            <a:lvl8pPr marL="3500438" indent="-236538" eaLnBrk="0" fontAlgn="base" hangingPunct="0">
              <a:spcBef>
                <a:spcPct val="0"/>
              </a:spcBef>
              <a:spcAft>
                <a:spcPct val="0"/>
              </a:spcAft>
              <a:defRPr sz="1200">
                <a:solidFill>
                  <a:schemeClr val="tx1"/>
                </a:solidFill>
                <a:latin typeface="Gill Sans Light" pitchFamily="-112" charset="0"/>
                <a:ea typeface="MS PGothic" panose="020B0600070205080204" pitchFamily="34" charset="-128"/>
              </a:defRPr>
            </a:lvl8pPr>
            <a:lvl9pPr marL="3957638" indent="-236538" eaLnBrk="0" fontAlgn="base" hangingPunct="0">
              <a:spcBef>
                <a:spcPct val="0"/>
              </a:spcBef>
              <a:spcAft>
                <a:spcPct val="0"/>
              </a:spcAft>
              <a:defRPr sz="1200">
                <a:solidFill>
                  <a:schemeClr val="tx1"/>
                </a:solidFill>
                <a:latin typeface="Gill Sans Light" pitchFamily="-112" charset="0"/>
                <a:ea typeface="MS PGothic" panose="020B0600070205080204" pitchFamily="34" charset="-128"/>
              </a:defRPr>
            </a:lvl9pPr>
          </a:lstStyle>
          <a:p>
            <a:pPr eaLnBrk="1" hangingPunct="1"/>
            <a:fld id="{797F0051-6586-4CB0-9F56-1CCAD7DC0D1E}" type="slidenum">
              <a:rPr lang="en-GB" altLang="en-US" sz="800">
                <a:solidFill>
                  <a:srgbClr val="000000"/>
                </a:solidFill>
                <a:ea typeface="ヒラギノ角ゴ ProN W3" pitchFamily="-112" charset="-128"/>
              </a:rPr>
              <a:pPr eaLnBrk="1" hangingPunct="1"/>
              <a:t>2</a:t>
            </a:fld>
            <a:endParaRPr lang="en-GB" altLang="en-US" sz="800">
              <a:solidFill>
                <a:srgbClr val="000000"/>
              </a:solidFill>
              <a:ea typeface="ヒラギノ角ゴ ProN W3" pitchFamily="-112" charset="-128"/>
            </a:endParaRPr>
          </a:p>
        </p:txBody>
      </p:sp>
    </p:spTree>
    <p:extLst>
      <p:ext uri="{BB962C8B-B14F-4D97-AF65-F5344CB8AC3E}">
        <p14:creationId xmlns:p14="http://schemas.microsoft.com/office/powerpoint/2010/main" val="3296455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used a scientific and systematic approach to producing</a:t>
            </a:r>
            <a:r>
              <a:rPr lang="en-GB" baseline="0" dirty="0" smtClean="0"/>
              <a:t> and characterizing our virus- this is a process honed over 15 years studies and viral agent production to produce consistently high quality viruses.</a:t>
            </a:r>
            <a:endParaRPr lang="en-GB" dirty="0"/>
          </a:p>
        </p:txBody>
      </p:sp>
      <p:sp>
        <p:nvSpPr>
          <p:cNvPr id="4" name="Slide Number Placeholder 3"/>
          <p:cNvSpPr>
            <a:spLocks noGrp="1"/>
          </p:cNvSpPr>
          <p:nvPr>
            <p:ph type="sldNum" sz="quarter" idx="10"/>
          </p:nvPr>
        </p:nvSpPr>
        <p:spPr/>
        <p:txBody>
          <a:bodyPr/>
          <a:lstStyle/>
          <a:p>
            <a:fld id="{2B41A032-78FE-4EF4-A314-753C6E50D6DF}" type="slidenum">
              <a:rPr lang="en-US" smtClean="0"/>
              <a:t>21</a:t>
            </a:fld>
            <a:endParaRPr lang="en-US"/>
          </a:p>
        </p:txBody>
      </p:sp>
    </p:spTree>
    <p:extLst>
      <p:ext uri="{BB962C8B-B14F-4D97-AF65-F5344CB8AC3E}">
        <p14:creationId xmlns:p14="http://schemas.microsoft.com/office/powerpoint/2010/main" val="12009954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7168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latin typeface="Gill Sans Light" pitchFamily="-84" charset="0"/>
              </a:rPr>
              <a:t>WE followed a</a:t>
            </a:r>
            <a:r>
              <a:rPr lang="en-US" altLang="en-US" baseline="0" dirty="0" smtClean="0">
                <a:latin typeface="Gill Sans Light" pitchFamily="-84" charset="0"/>
              </a:rPr>
              <a:t> </a:t>
            </a:r>
            <a:r>
              <a:rPr lang="en-US" altLang="en-US" dirty="0" smtClean="0">
                <a:latin typeface="Gill Sans Light" pitchFamily="-84" charset="0"/>
              </a:rPr>
              <a:t>controlled study process for testing our virus(symptomology,</a:t>
            </a:r>
            <a:r>
              <a:rPr lang="en-US" altLang="en-US" baseline="0" dirty="0" smtClean="0">
                <a:latin typeface="Gill Sans Light" pitchFamily="-84" charset="0"/>
              </a:rPr>
              <a:t> viral shedding, </a:t>
            </a:r>
            <a:r>
              <a:rPr lang="en-US" altLang="en-US" baseline="0" dirty="0" err="1" smtClean="0">
                <a:latin typeface="Gill Sans Light" pitchFamily="-84" charset="0"/>
              </a:rPr>
              <a:t>etc</a:t>
            </a:r>
            <a:r>
              <a:rPr lang="en-US" altLang="en-US" baseline="0" dirty="0" smtClean="0">
                <a:latin typeface="Gill Sans Light" pitchFamily="-84" charset="0"/>
              </a:rPr>
              <a:t>)</a:t>
            </a:r>
            <a:r>
              <a:rPr lang="en-US" altLang="en-US" dirty="0" smtClean="0">
                <a:latin typeface="Gill Sans Light" pitchFamily="-84" charset="0"/>
              </a:rPr>
              <a:t>, follow same process we use</a:t>
            </a:r>
            <a:r>
              <a:rPr lang="en-US" altLang="en-US" baseline="0" dirty="0" smtClean="0">
                <a:latin typeface="Gill Sans Light" pitchFamily="-84" charset="0"/>
              </a:rPr>
              <a:t> for </a:t>
            </a:r>
            <a:r>
              <a:rPr lang="en-US" altLang="en-US" dirty="0" smtClean="0">
                <a:latin typeface="Gill Sans Light" pitchFamily="-84" charset="0"/>
              </a:rPr>
              <a:t>running our human challenge studies.</a:t>
            </a:r>
            <a:endParaRPr lang="en-US" altLang="en-US" dirty="0" smtClean="0">
              <a:latin typeface="Gill Sans Light" pitchFamily="-84" charset="0"/>
            </a:endParaRPr>
          </a:p>
        </p:txBody>
      </p:sp>
    </p:spTree>
    <p:extLst>
      <p:ext uri="{BB962C8B-B14F-4D97-AF65-F5344CB8AC3E}">
        <p14:creationId xmlns:p14="http://schemas.microsoft.com/office/powerpoint/2010/main" val="22929132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These are results from the Dan and Rob’s H3N2</a:t>
            </a:r>
            <a:r>
              <a:rPr lang="en-GB" sz="1200" kern="1200" baseline="0" dirty="0" smtClean="0">
                <a:solidFill>
                  <a:schemeClr val="tx1"/>
                </a:solidFill>
                <a:effectLst/>
                <a:latin typeface="+mn-lt"/>
                <a:ea typeface="+mn-ea"/>
                <a:cs typeface="+mn-cs"/>
              </a:rPr>
              <a:t> Perth characterization paper (2015) </a:t>
            </a:r>
          </a:p>
          <a:p>
            <a:endParaRPr lang="en-GB" sz="1200" kern="1200" baseline="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Since this</a:t>
            </a:r>
            <a:r>
              <a:rPr lang="en-GB" sz="1200" kern="1200" baseline="0" dirty="0" smtClean="0">
                <a:solidFill>
                  <a:schemeClr val="tx1"/>
                </a:solidFill>
                <a:effectLst/>
                <a:latin typeface="+mn-lt"/>
                <a:ea typeface="+mn-ea"/>
                <a:cs typeface="+mn-cs"/>
              </a:rPr>
              <a:t> study was completed, </a:t>
            </a:r>
            <a:r>
              <a:rPr lang="en-GB" sz="1200" kern="1200" dirty="0" smtClean="0">
                <a:solidFill>
                  <a:schemeClr val="tx1"/>
                </a:solidFill>
                <a:effectLst/>
                <a:latin typeface="+mn-lt"/>
                <a:ea typeface="+mn-ea"/>
                <a:cs typeface="+mn-cs"/>
              </a:rPr>
              <a:t>the virus has since been in </a:t>
            </a:r>
            <a:r>
              <a:rPr lang="en-GB" sz="1200" kern="1200" dirty="0" err="1" smtClean="0">
                <a:solidFill>
                  <a:schemeClr val="tx1"/>
                </a:solidFill>
                <a:effectLst/>
                <a:latin typeface="+mn-lt"/>
                <a:ea typeface="+mn-ea"/>
                <a:cs typeface="+mn-cs"/>
              </a:rPr>
              <a:t>approx</a:t>
            </a:r>
            <a:r>
              <a:rPr lang="en-GB" sz="1200" kern="1200" dirty="0" smtClean="0">
                <a:solidFill>
                  <a:schemeClr val="tx1"/>
                </a:solidFill>
                <a:effectLst/>
                <a:latin typeface="+mn-lt"/>
                <a:ea typeface="+mn-ea"/>
                <a:cs typeface="+mn-cs"/>
              </a:rPr>
              <a:t> 100 </a:t>
            </a:r>
            <a:r>
              <a:rPr lang="en-GB" sz="1200" kern="1200" dirty="0" err="1" smtClean="0">
                <a:solidFill>
                  <a:schemeClr val="tx1"/>
                </a:solidFill>
                <a:effectLst/>
                <a:latin typeface="+mn-lt"/>
                <a:ea typeface="+mn-ea"/>
                <a:cs typeface="+mn-cs"/>
              </a:rPr>
              <a:t>vols</a:t>
            </a:r>
            <a:r>
              <a:rPr lang="en-GB" sz="1200" kern="1200" dirty="0" smtClean="0">
                <a:solidFill>
                  <a:schemeClr val="tx1"/>
                </a:solidFill>
                <a:effectLst/>
                <a:latin typeface="+mn-lt"/>
                <a:ea typeface="+mn-ea"/>
                <a:cs typeface="+mn-cs"/>
              </a:rPr>
              <a:t> with an infection rate confirmed as over 80% requiring 2 positive </a:t>
            </a:r>
            <a:r>
              <a:rPr lang="en-GB" sz="1200" kern="1200" dirty="0" err="1" smtClean="0">
                <a:solidFill>
                  <a:schemeClr val="tx1"/>
                </a:solidFill>
                <a:effectLst/>
                <a:latin typeface="+mn-lt"/>
                <a:ea typeface="+mn-ea"/>
                <a:cs typeface="+mn-cs"/>
              </a:rPr>
              <a:t>qPCRs</a:t>
            </a:r>
            <a:r>
              <a:rPr lang="en-GB" sz="1200" kern="1200" dirty="0" smtClean="0">
                <a:solidFill>
                  <a:schemeClr val="tx1"/>
                </a:solidFill>
                <a:effectLst/>
                <a:latin typeface="+mn-lt"/>
                <a:ea typeface="+mn-ea"/>
                <a:cs typeface="+mn-cs"/>
              </a:rPr>
              <a:t> and considerably higher if you use the NIH definition of one positive PCR (infection rate on CEL-CS-001, 81 </a:t>
            </a:r>
            <a:r>
              <a:rPr lang="en-GB" sz="1200" kern="1200" dirty="0" err="1" smtClean="0">
                <a:solidFill>
                  <a:schemeClr val="tx1"/>
                </a:solidFill>
                <a:effectLst/>
                <a:latin typeface="+mn-lt"/>
                <a:ea typeface="+mn-ea"/>
                <a:cs typeface="+mn-cs"/>
              </a:rPr>
              <a:t>vols</a:t>
            </a:r>
            <a:r>
              <a:rPr lang="en-GB" sz="1200" kern="1200" dirty="0" smtClean="0">
                <a:solidFill>
                  <a:schemeClr val="tx1"/>
                </a:solidFill>
                <a:effectLst/>
                <a:latin typeface="+mn-lt"/>
                <a:ea typeface="+mn-ea"/>
                <a:cs typeface="+mn-cs"/>
              </a:rPr>
              <a:t>, was 80%, plus for the 28 combined RVLvCS-003 it was 86%).</a:t>
            </a:r>
            <a:endParaRPr lang="en-GB" dirty="0"/>
          </a:p>
        </p:txBody>
      </p:sp>
      <p:sp>
        <p:nvSpPr>
          <p:cNvPr id="4" name="Slide Number Placeholder 3"/>
          <p:cNvSpPr>
            <a:spLocks noGrp="1"/>
          </p:cNvSpPr>
          <p:nvPr>
            <p:ph type="sldNum" sz="quarter" idx="10"/>
          </p:nvPr>
        </p:nvSpPr>
        <p:spPr/>
        <p:txBody>
          <a:bodyPr/>
          <a:lstStyle/>
          <a:p>
            <a:fld id="{916B15F7-8485-7F40-B2C9-31329888DC60}" type="slidenum">
              <a:rPr lang="en-US" smtClean="0"/>
              <a:t>23</a:t>
            </a:fld>
            <a:endParaRPr lang="en-US"/>
          </a:p>
        </p:txBody>
      </p:sp>
    </p:spTree>
    <p:extLst>
      <p:ext uri="{BB962C8B-B14F-4D97-AF65-F5344CB8AC3E}">
        <p14:creationId xmlns:p14="http://schemas.microsoft.com/office/powerpoint/2010/main" val="28973323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Note- Selected 10</a:t>
            </a:r>
            <a:r>
              <a:rPr lang="en-GB" baseline="30000" dirty="0" smtClean="0"/>
              <a:t>5</a:t>
            </a:r>
            <a:r>
              <a:rPr lang="en-GB" dirty="0" smtClean="0"/>
              <a:t> for the best consistency- this is still 2 logs lower than</a:t>
            </a:r>
            <a:r>
              <a:rPr lang="en-GB" baseline="0" dirty="0" smtClean="0"/>
              <a:t> typically used by other groups. Confirmed infection rate in more than 100 subjects already </a:t>
            </a:r>
            <a:r>
              <a:rPr lang="en-GB" baseline="0" dirty="0" smtClean="0"/>
              <a:t>inoculated</a:t>
            </a:r>
            <a:r>
              <a:rPr lang="en-GB" baseline="0" dirty="0" smtClean="0"/>
              <a:t>.</a:t>
            </a:r>
          </a:p>
          <a:p>
            <a:r>
              <a:rPr lang="en-GB" baseline="0" dirty="0" smtClean="0"/>
              <a:t>Select inoculum by balancing the different factors- infection rate, symptoms, etc.</a:t>
            </a:r>
            <a:endParaRPr lang="en-GB" dirty="0"/>
          </a:p>
        </p:txBody>
      </p:sp>
      <p:sp>
        <p:nvSpPr>
          <p:cNvPr id="4" name="Slide Number Placeholder 3"/>
          <p:cNvSpPr>
            <a:spLocks noGrp="1"/>
          </p:cNvSpPr>
          <p:nvPr>
            <p:ph type="sldNum" sz="quarter" idx="10"/>
          </p:nvPr>
        </p:nvSpPr>
        <p:spPr/>
        <p:txBody>
          <a:bodyPr/>
          <a:lstStyle/>
          <a:p>
            <a:fld id="{916B15F7-8485-7F40-B2C9-31329888DC60}" type="slidenum">
              <a:rPr lang="en-US" smtClean="0"/>
              <a:t>24</a:t>
            </a:fld>
            <a:endParaRPr lang="en-US"/>
          </a:p>
        </p:txBody>
      </p:sp>
    </p:spTree>
    <p:extLst>
      <p:ext uri="{BB962C8B-B14F-4D97-AF65-F5344CB8AC3E}">
        <p14:creationId xmlns:p14="http://schemas.microsoft.com/office/powerpoint/2010/main" val="4274045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New</a:t>
            </a:r>
            <a:r>
              <a:rPr lang="en-US" baseline="0" dirty="0" smtClean="0"/>
              <a:t> </a:t>
            </a:r>
            <a:r>
              <a:rPr lang="en-US" baseline="0" dirty="0" smtClean="0"/>
              <a:t>H3N2 virus </a:t>
            </a:r>
            <a:r>
              <a:rPr lang="en-US" baseline="0" dirty="0" smtClean="0"/>
              <a:t>comparable to </a:t>
            </a:r>
            <a:r>
              <a:rPr lang="en-US" baseline="0" dirty="0" smtClean="0"/>
              <a:t>H1N1</a:t>
            </a:r>
            <a:endParaRPr lang="en-US" dirty="0" smtClean="0"/>
          </a:p>
          <a:p>
            <a:r>
              <a:rPr lang="en-US" dirty="0" smtClean="0"/>
              <a:t>Sample charts and </a:t>
            </a:r>
            <a:r>
              <a:rPr lang="en-US" dirty="0" err="1" smtClean="0"/>
              <a:t>colour</a:t>
            </a:r>
            <a:r>
              <a:rPr lang="en-US" dirty="0" smtClean="0"/>
              <a:t> guide use</a:t>
            </a:r>
          </a:p>
        </p:txBody>
      </p:sp>
      <p:sp>
        <p:nvSpPr>
          <p:cNvPr id="4" name="Slide Number Placeholder 3"/>
          <p:cNvSpPr>
            <a:spLocks noGrp="1"/>
          </p:cNvSpPr>
          <p:nvPr>
            <p:ph type="sldNum" sz="quarter" idx="10"/>
          </p:nvPr>
        </p:nvSpPr>
        <p:spPr/>
        <p:txBody>
          <a:bodyPr/>
          <a:lstStyle/>
          <a:p>
            <a:fld id="{2B41A032-78FE-4EF4-A314-753C6E50D6DF}" type="slidenum">
              <a:rPr lang="en-US" smtClean="0"/>
              <a:t>25</a:t>
            </a:fld>
            <a:endParaRPr lang="en-US"/>
          </a:p>
        </p:txBody>
      </p:sp>
    </p:spTree>
    <p:extLst>
      <p:ext uri="{BB962C8B-B14F-4D97-AF65-F5344CB8AC3E}">
        <p14:creationId xmlns:p14="http://schemas.microsoft.com/office/powerpoint/2010/main" val="10555266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New 2015 produced H3N2</a:t>
            </a:r>
            <a:r>
              <a:rPr lang="en-US" baseline="0" dirty="0" smtClean="0"/>
              <a:t> </a:t>
            </a:r>
            <a:r>
              <a:rPr lang="en-US" baseline="0" dirty="0" smtClean="0"/>
              <a:t>virus </a:t>
            </a:r>
            <a:r>
              <a:rPr lang="en-US" baseline="0" dirty="0" smtClean="0"/>
              <a:t>results show its </a:t>
            </a:r>
            <a:r>
              <a:rPr lang="en-US" baseline="0" dirty="0" err="1" smtClean="0"/>
              <a:t>comparableto</a:t>
            </a:r>
            <a:r>
              <a:rPr lang="en-US" baseline="0" dirty="0" smtClean="0"/>
              <a:t> virus we have been using for 15 years that we have shown safe and effective for human challenge studies. It also illustrates the consistent high quality viruses we provide due to our systematic approach, selection criteria, and efficacy/safety studies we apply.</a:t>
            </a:r>
            <a:endParaRPr lang="en-US" dirty="0" smtClean="0"/>
          </a:p>
        </p:txBody>
      </p:sp>
      <p:sp>
        <p:nvSpPr>
          <p:cNvPr id="4" name="Slide Number Placeholder 3"/>
          <p:cNvSpPr>
            <a:spLocks noGrp="1"/>
          </p:cNvSpPr>
          <p:nvPr>
            <p:ph type="sldNum" sz="quarter" idx="10"/>
          </p:nvPr>
        </p:nvSpPr>
        <p:spPr/>
        <p:txBody>
          <a:bodyPr/>
          <a:lstStyle/>
          <a:p>
            <a:fld id="{2B41A032-78FE-4EF4-A314-753C6E50D6DF}" type="slidenum">
              <a:rPr lang="en-US" smtClean="0"/>
              <a:t>26</a:t>
            </a:fld>
            <a:endParaRPr lang="en-US"/>
          </a:p>
        </p:txBody>
      </p:sp>
    </p:spTree>
    <p:extLst>
      <p:ext uri="{BB962C8B-B14F-4D97-AF65-F5344CB8AC3E}">
        <p14:creationId xmlns:p14="http://schemas.microsoft.com/office/powerpoint/2010/main" val="13591586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0000"/>
              </a:lnSpc>
              <a:buFont typeface="Arial" panose="020B0604020202020204" pitchFamily="34" charset="0"/>
              <a:buNone/>
            </a:pPr>
            <a:r>
              <a:rPr lang="en-GB" altLang="en-US" sz="1000" dirty="0" smtClean="0">
                <a:latin typeface="Arial" panose="020B0604020202020204" pitchFamily="34" charset="0"/>
                <a:cs typeface="Arial" panose="020B0604020202020204" pitchFamily="34" charset="0"/>
              </a:rPr>
              <a:t>AS market leaders </a:t>
            </a:r>
            <a:r>
              <a:rPr lang="en-GB" altLang="en-US" sz="1000" dirty="0" err="1" smtClean="0">
                <a:latin typeface="Arial" panose="020B0604020202020204" pitchFamily="34" charset="0"/>
                <a:cs typeface="Arial" panose="020B0604020202020204" pitchFamily="34" charset="0"/>
              </a:rPr>
              <a:t>hVIVO</a:t>
            </a:r>
            <a:r>
              <a:rPr lang="en-GB" altLang="en-US" sz="1000" baseline="0" dirty="0" smtClean="0">
                <a:latin typeface="Arial" panose="020B0604020202020204" pitchFamily="34" charset="0"/>
                <a:cs typeface="Arial" panose="020B0604020202020204" pitchFamily="34" charset="0"/>
              </a:rPr>
              <a:t> provides human challenge models that are effective and valuable alternatives to field-based studies.  </a:t>
            </a:r>
            <a:r>
              <a:rPr lang="en-GB" altLang="en-US" sz="1000" baseline="0" dirty="0" err="1" smtClean="0">
                <a:latin typeface="Arial" panose="020B0604020202020204" pitchFamily="34" charset="0"/>
                <a:cs typeface="Arial" panose="020B0604020202020204" pitchFamily="34" charset="0"/>
              </a:rPr>
              <a:t>hVIVO</a:t>
            </a:r>
            <a:r>
              <a:rPr lang="en-GB" altLang="en-US" sz="1000" baseline="0" dirty="0" smtClean="0">
                <a:latin typeface="Arial" panose="020B0604020202020204" pitchFamily="34" charset="0"/>
                <a:cs typeface="Arial" panose="020B0604020202020204" pitchFamily="34" charset="0"/>
              </a:rPr>
              <a:t> and the </a:t>
            </a:r>
            <a:r>
              <a:rPr lang="en-GB" altLang="en-US" sz="1000" baseline="0" dirty="0" err="1" smtClean="0">
                <a:latin typeface="Arial" panose="020B0604020202020204" pitchFamily="34" charset="0"/>
                <a:cs typeface="Arial" panose="020B0604020202020204" pitchFamily="34" charset="0"/>
              </a:rPr>
              <a:t>hVIVO</a:t>
            </a:r>
            <a:r>
              <a:rPr lang="en-GB" altLang="en-US" sz="1000" baseline="0" dirty="0" smtClean="0">
                <a:latin typeface="Arial" panose="020B0604020202020204" pitchFamily="34" charset="0"/>
                <a:cs typeface="Arial" panose="020B0604020202020204" pitchFamily="34" charset="0"/>
              </a:rPr>
              <a:t> platform brings…</a:t>
            </a:r>
            <a:endParaRPr lang="en-GB" altLang="en-US" sz="1000" dirty="0" smtClean="0">
              <a:latin typeface="Arial" panose="020B0604020202020204" pitchFamily="34" charset="0"/>
              <a:cs typeface="Arial" panose="020B0604020202020204" pitchFamily="34" charset="0"/>
            </a:endParaRPr>
          </a:p>
          <a:p>
            <a:pPr marL="800100" lvl="1" indent="-342900">
              <a:lnSpc>
                <a:spcPct val="100000"/>
              </a:lnSpc>
              <a:buFont typeface="Arial" panose="020B0604020202020204" pitchFamily="34" charset="0"/>
              <a:buChar char="•"/>
            </a:pPr>
            <a:r>
              <a:rPr lang="en-GB" altLang="en-US" sz="1000" dirty="0" smtClean="0">
                <a:latin typeface="Arial" panose="020B0604020202020204" pitchFamily="34" charset="0"/>
                <a:cs typeface="Arial" panose="020B0604020202020204" pitchFamily="34" charset="0"/>
              </a:rPr>
              <a:t>Extensive experience developing the human viral challenge model over 14 years</a:t>
            </a:r>
          </a:p>
          <a:p>
            <a:pPr marL="800100" lvl="1" indent="-342900">
              <a:lnSpc>
                <a:spcPct val="100000"/>
              </a:lnSpc>
              <a:buFont typeface="Arial" panose="020B0604020202020204" pitchFamily="34" charset="0"/>
              <a:buChar char="•"/>
            </a:pPr>
            <a:r>
              <a:rPr lang="en-GB" altLang="en-US" sz="1000" dirty="0" smtClean="0">
                <a:latin typeface="Arial" panose="020B0604020202020204" pitchFamily="34" charset="0"/>
                <a:cs typeface="Arial" panose="020B0604020202020204" pitchFamily="34" charset="0"/>
              </a:rPr>
              <a:t>Purpose-built quarantine facility to minimise cross-infection</a:t>
            </a:r>
          </a:p>
          <a:p>
            <a:pPr marL="800100" lvl="1" indent="-342900">
              <a:lnSpc>
                <a:spcPct val="100000"/>
              </a:lnSpc>
              <a:buFont typeface="Arial" panose="020B0604020202020204" pitchFamily="34" charset="0"/>
              <a:buChar char="•"/>
            </a:pPr>
            <a:r>
              <a:rPr lang="en-GB" altLang="en-US" sz="1000" dirty="0" smtClean="0">
                <a:latin typeface="Arial" panose="020B0604020202020204" pitchFamily="34" charset="0"/>
                <a:cs typeface="Arial" panose="020B0604020202020204" pitchFamily="34" charset="0"/>
              </a:rPr>
              <a:t>Core team of highly experienced and trained staff.</a:t>
            </a:r>
          </a:p>
          <a:p>
            <a:pPr marL="800100" lvl="1" indent="-342900">
              <a:lnSpc>
                <a:spcPct val="100000"/>
              </a:lnSpc>
              <a:buFont typeface="Arial" panose="020B0604020202020204" pitchFamily="34" charset="0"/>
              <a:buChar char="•"/>
            </a:pPr>
            <a:r>
              <a:rPr lang="en-GB" altLang="en-US" sz="1000" dirty="0" smtClean="0">
                <a:latin typeface="Arial" panose="020B0604020202020204" pitchFamily="34" charset="0"/>
                <a:cs typeface="Arial" panose="020B0604020202020204" pitchFamily="34" charset="0"/>
              </a:rPr>
              <a:t>Large database of placebo data for use in designing future studies</a:t>
            </a:r>
          </a:p>
          <a:p>
            <a:pPr marL="800100" lvl="1" indent="-342900">
              <a:lnSpc>
                <a:spcPct val="100000"/>
              </a:lnSpc>
              <a:buFont typeface="Arial" panose="020B0604020202020204" pitchFamily="34" charset="0"/>
              <a:buChar char="•"/>
            </a:pPr>
            <a:r>
              <a:rPr lang="en-GB" altLang="en-US" sz="1000" dirty="0" smtClean="0">
                <a:latin typeface="Arial" panose="020B0604020202020204" pitchFamily="34" charset="0"/>
                <a:cs typeface="Arial" panose="020B0604020202020204" pitchFamily="34" charset="0"/>
              </a:rPr>
              <a:t>Capability to scale with your study needs</a:t>
            </a:r>
          </a:p>
          <a:p>
            <a:pPr marL="800100" lvl="1" indent="-342900">
              <a:lnSpc>
                <a:spcPct val="100000"/>
              </a:lnSpc>
              <a:buFont typeface="Arial" panose="020B0604020202020204" pitchFamily="34" charset="0"/>
              <a:buChar char="•"/>
            </a:pPr>
            <a:r>
              <a:rPr lang="en-GB" altLang="en-US" sz="1000" dirty="0" smtClean="0">
                <a:latin typeface="Arial" panose="020B0604020202020204" pitchFamily="34" charset="0"/>
                <a:cs typeface="Arial" panose="020B0604020202020204" pitchFamily="34" charset="0"/>
              </a:rPr>
              <a:t>Range of GMP-grade Influenza/RSV/HRV virus strains.</a:t>
            </a:r>
            <a:r>
              <a:rPr lang="en-GB" altLang="en-US" sz="1000" baseline="0" dirty="0" smtClean="0">
                <a:latin typeface="Arial" panose="020B0604020202020204" pitchFamily="34" charset="0"/>
                <a:cs typeface="Arial" panose="020B0604020202020204" pitchFamily="34" charset="0"/>
              </a:rPr>
              <a:t>  Recently produced a h</a:t>
            </a:r>
            <a:r>
              <a:rPr lang="en-GB" sz="1000" dirty="0" smtClean="0">
                <a:latin typeface="Arial" panose="020B0604020202020204" pitchFamily="34" charset="0"/>
                <a:cs typeface="Arial" panose="020B0604020202020204" pitchFamily="34" charset="0"/>
              </a:rPr>
              <a:t>igh</a:t>
            </a:r>
            <a:r>
              <a:rPr lang="en-GB" sz="1000" baseline="0" dirty="0" smtClean="0">
                <a:latin typeface="Arial" panose="020B0604020202020204" pitchFamily="34" charset="0"/>
                <a:cs typeface="Arial" panose="020B0604020202020204" pitchFamily="34" charset="0"/>
              </a:rPr>
              <a:t> quality, rigorously </a:t>
            </a:r>
            <a:r>
              <a:rPr lang="en-GB" sz="1000" dirty="0" smtClean="0">
                <a:latin typeface="Arial" panose="020B0604020202020204" pitchFamily="34" charset="0"/>
                <a:cs typeface="Arial" panose="020B0604020202020204" pitchFamily="34" charset="0"/>
              </a:rPr>
              <a:t>characterized </a:t>
            </a:r>
            <a:r>
              <a:rPr lang="en-GB" sz="1000" b="0" dirty="0" smtClean="0">
                <a:latin typeface="Arial" panose="020B0604020202020204" pitchFamily="34" charset="0"/>
                <a:cs typeface="Arial" panose="020B0604020202020204" pitchFamily="34" charset="0"/>
              </a:rPr>
              <a:t>GMP wild-type H3N2 virus</a:t>
            </a:r>
          </a:p>
          <a:p>
            <a:pPr marL="1371600" lvl="2" indent="-457200">
              <a:buFont typeface="Arial" panose="020B0604020202020204" pitchFamily="34" charset="0"/>
              <a:buChar char="•"/>
            </a:pPr>
            <a:r>
              <a:rPr lang="en-GB" sz="1000" b="0" dirty="0" smtClean="0">
                <a:latin typeface="Arial" panose="020B0604020202020204" pitchFamily="34" charset="0"/>
                <a:cs typeface="Arial" panose="020B0604020202020204" pitchFamily="34" charset="0"/>
              </a:rPr>
              <a:t>A higher infection rate than previously published influenza challenge studies, but using a lower inoculum titre</a:t>
            </a:r>
          </a:p>
          <a:p>
            <a:pPr marL="1371600" lvl="2" indent="-457200">
              <a:buFont typeface="Arial" panose="020B0604020202020204" pitchFamily="34" charset="0"/>
              <a:buChar char="•"/>
            </a:pPr>
            <a:r>
              <a:rPr lang="en-GB" sz="1000" b="0" dirty="0" smtClean="0">
                <a:latin typeface="Arial" panose="020B0604020202020204" pitchFamily="34" charset="0"/>
                <a:cs typeface="Arial" panose="020B0604020202020204" pitchFamily="34" charset="0"/>
              </a:rPr>
              <a:t>By using a strict definition of </a:t>
            </a:r>
            <a:r>
              <a:rPr lang="en-GB" sz="1000" b="0" dirty="0" err="1" smtClean="0">
                <a:latin typeface="Arial" panose="020B0604020202020204" pitchFamily="34" charset="0"/>
                <a:cs typeface="Arial" panose="020B0604020202020204" pitchFamily="34" charset="0"/>
              </a:rPr>
              <a:t>serosuitable</a:t>
            </a:r>
            <a:r>
              <a:rPr lang="en-GB" sz="1000" b="0" dirty="0" smtClean="0">
                <a:latin typeface="Arial" panose="020B0604020202020204" pitchFamily="34" charset="0"/>
                <a:cs typeface="Arial" panose="020B0604020202020204" pitchFamily="34" charset="0"/>
              </a:rPr>
              <a:t> (&lt;10 HAI) subjects, in line with historical studies, we are able to ensure a consistent approach to the HVC Model improving reproducibility by limiting variance in clinical outcome due to varying pre-inoculation antibody titres.</a:t>
            </a:r>
          </a:p>
          <a:p>
            <a:pPr marL="1371600" lvl="2" indent="-457200">
              <a:buFont typeface="Arial" panose="020B0604020202020204" pitchFamily="34" charset="0"/>
              <a:buChar char="•"/>
            </a:pPr>
            <a:r>
              <a:rPr lang="en-GB" sz="1000" b="0" dirty="0" smtClean="0">
                <a:latin typeface="Arial" panose="020B0604020202020204" pitchFamily="34" charset="0"/>
                <a:cs typeface="Arial" panose="020B0604020202020204" pitchFamily="34" charset="0"/>
              </a:rPr>
              <a:t>Our Influenza A/Perth/16/2009 (H3N2) stock has been produced in sufficient quantity to enable the same batch to be used throughout the development of the different planned models, thus building up an important body of safety and pathogenicity data</a:t>
            </a:r>
          </a:p>
          <a:p>
            <a:pPr marL="457200" lvl="0" indent="-457200">
              <a:buFont typeface="Arial" panose="020B0604020202020204" pitchFamily="34" charset="0"/>
              <a:buChar char="•"/>
            </a:pPr>
            <a:r>
              <a:rPr lang="en-GB" sz="1000" b="0" dirty="0" err="1" smtClean="0">
                <a:latin typeface="Arial" panose="020B0604020202020204" pitchFamily="34" charset="0"/>
                <a:cs typeface="Arial" panose="020B0604020202020204" pitchFamily="34" charset="0"/>
              </a:rPr>
              <a:t>hVIVO</a:t>
            </a:r>
            <a:r>
              <a:rPr lang="en-GB" sz="1000" b="0" dirty="0" smtClean="0">
                <a:latin typeface="Arial" panose="020B0604020202020204" pitchFamily="34" charset="0"/>
                <a:cs typeface="Arial" panose="020B0604020202020204" pitchFamily="34" charset="0"/>
              </a:rPr>
              <a:t> provides the ability to accelerate their time to market though</a:t>
            </a:r>
            <a:r>
              <a:rPr lang="en-GB" sz="1000" b="0" baseline="0" dirty="0" smtClean="0">
                <a:latin typeface="Arial" panose="020B0604020202020204" pitchFamily="34" charset="0"/>
                <a:cs typeface="Arial" panose="020B0604020202020204" pitchFamily="34" charset="0"/>
              </a:rPr>
              <a:t> product validation and rationally selecting biomarkers and drug targets driven by data and insights obtained through the study</a:t>
            </a:r>
            <a:endParaRPr lang="en-GB"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2B41A032-78FE-4EF4-A314-753C6E50D6DF}" type="slidenum">
              <a:rPr lang="en-US" smtClean="0"/>
              <a:t>27</a:t>
            </a:fld>
            <a:endParaRPr lang="en-US"/>
          </a:p>
        </p:txBody>
      </p:sp>
    </p:spTree>
    <p:extLst>
      <p:ext uri="{BB962C8B-B14F-4D97-AF65-F5344CB8AC3E}">
        <p14:creationId xmlns:p14="http://schemas.microsoft.com/office/powerpoint/2010/main" val="6949481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United States Advisory Committee on Immunization Practices recommends influenza vaccination for everyone over 6 months of age </a:t>
            </a:r>
          </a:p>
          <a:p>
            <a:r>
              <a:rPr lang="en-GB" dirty="0" smtClean="0"/>
              <a:t>The failure of the flu vaccine in 2014-2015 demonstrates the need for a model that allows the rapid development of novel antivirals, universal/intra-seasonal vaccines, </a:t>
            </a:r>
            <a:r>
              <a:rPr lang="en-GB" dirty="0" err="1" smtClean="0"/>
              <a:t>immunomodulators</a:t>
            </a:r>
            <a:r>
              <a:rPr lang="en-GB" dirty="0" smtClean="0"/>
              <a:t>, monoclonal antibodies and other novel treatments. </a:t>
            </a:r>
          </a:p>
          <a:p>
            <a:endParaRPr lang="en-GB" dirty="0" smtClean="0"/>
          </a:p>
          <a:p>
            <a:r>
              <a:rPr lang="en-GB" dirty="0" smtClean="0"/>
              <a:t>High prevalence- </a:t>
            </a:r>
            <a:r>
              <a:rPr lang="en-GB" baseline="0" dirty="0" smtClean="0"/>
              <a:t>H3N2 also has particularly high mortality and morbidity and </a:t>
            </a:r>
            <a:r>
              <a:rPr lang="en-GB" dirty="0" smtClean="0"/>
              <a:t>according</a:t>
            </a:r>
            <a:r>
              <a:rPr lang="en-GB" baseline="0" dirty="0" smtClean="0"/>
              <a:t> to ECDC seasonal flu data, influenza A type </a:t>
            </a:r>
            <a:r>
              <a:rPr lang="en-GB" dirty="0" smtClean="0"/>
              <a:t>H3</a:t>
            </a:r>
            <a:r>
              <a:rPr lang="en-GB" baseline="0" dirty="0" smtClean="0"/>
              <a:t> is the most prevalent subtype this year.  It also has been growing in prevalence over the last few seasons, growing from 17% in 2012/2013 to 55%  in 2014/2015 (ECDC reference is below), making it a growing danger and prime agent to use in challenge studies.</a:t>
            </a:r>
          </a:p>
          <a:p>
            <a:endParaRPr lang="en-GB" baseline="0" dirty="0" smtClean="0"/>
          </a:p>
          <a:p>
            <a:r>
              <a:rPr lang="en-GB" baseline="0" dirty="0" smtClean="0"/>
              <a:t>ECDC Season Summary Data (http://ecdc.europa.eu/en/healthtopics/seasonal_influenza/Pages/infographic.aspx)</a:t>
            </a:r>
          </a:p>
          <a:p>
            <a:r>
              <a:rPr lang="en-GB" baseline="0" dirty="0" smtClean="0"/>
              <a:t>Season summary data for previous seasons-</a:t>
            </a:r>
          </a:p>
          <a:p>
            <a:r>
              <a:rPr lang="en-GB" baseline="0" dirty="0" smtClean="0"/>
              <a:t>2013 to 2014 the data was</a:t>
            </a:r>
          </a:p>
          <a:p>
            <a:r>
              <a:rPr lang="en-GB" baseline="0" dirty="0" smtClean="0"/>
              <a:t>A(H3)- 45%</a:t>
            </a:r>
          </a:p>
          <a:p>
            <a:r>
              <a:rPr lang="en-GB" baseline="0" dirty="0" smtClean="0"/>
              <a:t>A (H1)pdm09- 52% </a:t>
            </a:r>
          </a:p>
          <a:p>
            <a:r>
              <a:rPr lang="en-GB" baseline="0" dirty="0" smtClean="0"/>
              <a:t>B- 3%</a:t>
            </a:r>
          </a:p>
          <a:p>
            <a:endParaRPr lang="en-GB" baseline="0" dirty="0" smtClean="0"/>
          </a:p>
          <a:p>
            <a:r>
              <a:rPr lang="en-GB" baseline="0" dirty="0" smtClean="0"/>
              <a:t>2012 to 2013</a:t>
            </a:r>
          </a:p>
          <a:p>
            <a:r>
              <a:rPr lang="en-GB" baseline="0" dirty="0" smtClean="0"/>
              <a:t>A(H3)- 17%</a:t>
            </a:r>
          </a:p>
          <a:p>
            <a:r>
              <a:rPr lang="en-GB" baseline="0" dirty="0" smtClean="0"/>
              <a:t>A (H1)- 30% </a:t>
            </a:r>
          </a:p>
          <a:p>
            <a:r>
              <a:rPr lang="en-GB" baseline="0" dirty="0" smtClean="0"/>
              <a:t>B- 53%</a:t>
            </a:r>
          </a:p>
          <a:p>
            <a:endParaRPr lang="en-GB" dirty="0"/>
          </a:p>
        </p:txBody>
      </p:sp>
      <p:sp>
        <p:nvSpPr>
          <p:cNvPr id="4" name="Slide Number Placeholder 3"/>
          <p:cNvSpPr>
            <a:spLocks noGrp="1"/>
          </p:cNvSpPr>
          <p:nvPr>
            <p:ph type="sldNum" sz="quarter" idx="10"/>
          </p:nvPr>
        </p:nvSpPr>
        <p:spPr/>
        <p:txBody>
          <a:bodyPr/>
          <a:lstStyle/>
          <a:p>
            <a:fld id="{916B15F7-8485-7F40-B2C9-31329888DC60}" type="slidenum">
              <a:rPr lang="en-US" smtClean="0"/>
              <a:t>3</a:t>
            </a:fld>
            <a:endParaRPr lang="en-US"/>
          </a:p>
        </p:txBody>
      </p:sp>
    </p:spTree>
    <p:extLst>
      <p:ext uri="{BB962C8B-B14F-4D97-AF65-F5344CB8AC3E}">
        <p14:creationId xmlns:p14="http://schemas.microsoft.com/office/powerpoint/2010/main" val="37451350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smtClean="0">
                <a:latin typeface="Gill Sans Light" pitchFamily="-112" charset="0"/>
              </a:rPr>
              <a:t>Traditional drug development many constraints- Such as seasonality and time duration-</a:t>
            </a:r>
          </a:p>
          <a:p>
            <a:r>
              <a:rPr lang="en-GB" dirty="0" smtClean="0"/>
              <a:t>With </a:t>
            </a:r>
            <a:r>
              <a:rPr lang="en-GB" dirty="0" smtClean="0"/>
              <a:t>traditional drug development process, its typically costly and long entailing</a:t>
            </a:r>
          </a:p>
          <a:p>
            <a:pPr marL="171450" indent="-171450" algn="l">
              <a:spcAft>
                <a:spcPts val="300"/>
              </a:spcAft>
              <a:buFont typeface="Arial" panose="020B0604020202020204" pitchFamily="34" charset="0"/>
              <a:buChar char="•"/>
            </a:pPr>
            <a:r>
              <a:rPr lang="en-GB" sz="1200" b="1" dirty="0" smtClean="0"/>
              <a:t>Many</a:t>
            </a:r>
            <a:r>
              <a:rPr lang="en-GB" sz="1200" dirty="0" smtClean="0"/>
              <a:t> Sites</a:t>
            </a:r>
          </a:p>
          <a:p>
            <a:pPr marL="171450" indent="-171450" algn="l">
              <a:spcAft>
                <a:spcPts val="300"/>
              </a:spcAft>
              <a:buFont typeface="Arial" panose="020B0604020202020204" pitchFamily="34" charset="0"/>
              <a:buChar char="•"/>
            </a:pPr>
            <a:r>
              <a:rPr lang="en-GB" sz="1200" b="1" dirty="0" smtClean="0"/>
              <a:t>Many</a:t>
            </a:r>
            <a:r>
              <a:rPr lang="en-GB" sz="1200" dirty="0" smtClean="0"/>
              <a:t> Subjects </a:t>
            </a:r>
            <a:r>
              <a:rPr lang="en-GB" sz="1100" dirty="0" smtClean="0"/>
              <a:t>(300+)</a:t>
            </a:r>
          </a:p>
          <a:p>
            <a:pPr marL="171450" indent="-171450" algn="l">
              <a:spcAft>
                <a:spcPts val="300"/>
              </a:spcAft>
              <a:buFont typeface="Arial" panose="020B0604020202020204" pitchFamily="34" charset="0"/>
              <a:buChar char="•"/>
            </a:pPr>
            <a:r>
              <a:rPr lang="en-GB" sz="1200" b="1" dirty="0" smtClean="0"/>
              <a:t>Seasonality</a:t>
            </a:r>
            <a:r>
              <a:rPr lang="en-GB" sz="1200" dirty="0" smtClean="0"/>
              <a:t> Constraints</a:t>
            </a:r>
          </a:p>
          <a:p>
            <a:pPr marL="171450" indent="-171450" algn="l">
              <a:spcAft>
                <a:spcPts val="300"/>
              </a:spcAft>
              <a:buFont typeface="Arial" panose="020B0604020202020204" pitchFamily="34" charset="0"/>
              <a:buChar char="•"/>
            </a:pPr>
            <a:r>
              <a:rPr lang="en-GB" sz="1200" b="1" dirty="0" smtClean="0"/>
              <a:t>Delayed</a:t>
            </a:r>
            <a:r>
              <a:rPr lang="en-GB" sz="1200" dirty="0" smtClean="0"/>
              <a:t> Monitoring </a:t>
            </a:r>
            <a:r>
              <a:rPr lang="en-GB" sz="1100" dirty="0" smtClean="0"/>
              <a:t>(48hrs)</a:t>
            </a:r>
          </a:p>
          <a:p>
            <a:pPr marL="171450" indent="-171450" algn="l">
              <a:spcAft>
                <a:spcPts val="300"/>
              </a:spcAft>
              <a:buFont typeface="Arial" panose="020B0604020202020204" pitchFamily="34" charset="0"/>
              <a:buChar char="•"/>
            </a:pPr>
            <a:r>
              <a:rPr lang="en-GB" sz="1200" b="1" dirty="0" smtClean="0"/>
              <a:t>Few</a:t>
            </a:r>
            <a:r>
              <a:rPr lang="en-GB" sz="1200" dirty="0" smtClean="0"/>
              <a:t> End Points</a:t>
            </a:r>
          </a:p>
          <a:p>
            <a:pPr marL="171450" indent="-171450" algn="l">
              <a:spcAft>
                <a:spcPts val="300"/>
              </a:spcAft>
              <a:buFont typeface="Arial" panose="020B0604020202020204" pitchFamily="34" charset="0"/>
              <a:buChar char="•"/>
            </a:pPr>
            <a:r>
              <a:rPr lang="en-GB" sz="1200" b="1" dirty="0" smtClean="0"/>
              <a:t>Limited</a:t>
            </a:r>
            <a:r>
              <a:rPr lang="en-GB" sz="1200" dirty="0" smtClean="0"/>
              <a:t> Dose Ranges</a:t>
            </a:r>
          </a:p>
          <a:p>
            <a:pPr marL="171450" indent="-171450" algn="l">
              <a:spcAft>
                <a:spcPts val="300"/>
              </a:spcAft>
              <a:buFont typeface="Arial" panose="020B0604020202020204" pitchFamily="34" charset="0"/>
              <a:buChar char="•"/>
            </a:pPr>
            <a:r>
              <a:rPr lang="en-GB" sz="1200" b="1" dirty="0" smtClean="0"/>
              <a:t>Long</a:t>
            </a:r>
            <a:r>
              <a:rPr lang="en-GB" sz="1200" dirty="0" smtClean="0"/>
              <a:t> </a:t>
            </a:r>
            <a:r>
              <a:rPr lang="en-GB" sz="1100" dirty="0" smtClean="0"/>
              <a:t>(1+ </a:t>
            </a:r>
            <a:r>
              <a:rPr lang="en-GB" sz="1100" dirty="0" err="1" smtClean="0"/>
              <a:t>Yrs</a:t>
            </a:r>
            <a:r>
              <a:rPr lang="en-GB" sz="1100" dirty="0" smtClean="0"/>
              <a:t>)</a:t>
            </a:r>
          </a:p>
          <a:p>
            <a:endParaRPr lang="en-GB" dirty="0" smtClean="0"/>
          </a:p>
          <a:p>
            <a:endParaRPr lang="en-GB" dirty="0"/>
          </a:p>
        </p:txBody>
      </p:sp>
      <p:sp>
        <p:nvSpPr>
          <p:cNvPr id="4" name="Slide Number Placeholder 3"/>
          <p:cNvSpPr>
            <a:spLocks noGrp="1"/>
          </p:cNvSpPr>
          <p:nvPr>
            <p:ph type="sldNum" sz="quarter" idx="10"/>
          </p:nvPr>
        </p:nvSpPr>
        <p:spPr/>
        <p:txBody>
          <a:bodyPr/>
          <a:lstStyle/>
          <a:p>
            <a:fld id="{C5295779-3717-C84B-BC74-1ADA4A7E6673}" type="slidenum">
              <a:rPr lang="en-US" smtClean="0"/>
              <a:pPr/>
              <a:t>4</a:t>
            </a:fld>
            <a:endParaRPr lang="en-US" dirty="0"/>
          </a:p>
        </p:txBody>
      </p:sp>
    </p:spTree>
    <p:extLst>
      <p:ext uri="{BB962C8B-B14F-4D97-AF65-F5344CB8AC3E}">
        <p14:creationId xmlns:p14="http://schemas.microsoft.com/office/powerpoint/2010/main" val="20897016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smtClean="0"/>
              <a:t>But </a:t>
            </a:r>
            <a:r>
              <a:rPr lang="en-GB" dirty="0" smtClean="0">
                <a:solidFill>
                  <a:schemeClr val="bg1"/>
                </a:solidFill>
              </a:rPr>
              <a:t>What if you could run your trial regardless of season? </a:t>
            </a:r>
            <a:r>
              <a:rPr lang="en-GB" baseline="0" dirty="0" smtClean="0">
                <a:solidFill>
                  <a:schemeClr val="bg1"/>
                </a:solidFill>
              </a:rPr>
              <a:t> </a:t>
            </a:r>
            <a:r>
              <a:rPr lang="en-GB" dirty="0" smtClean="0">
                <a:solidFill>
                  <a:schemeClr val="bg1"/>
                </a:solidFill>
              </a:rPr>
              <a:t>What if you could run your study in one site and under 12 months? Challenge studies give you that flexibility.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dirty="0" smtClean="0"/>
          </a:p>
          <a:p>
            <a:pPr marL="0" lvl="0" indent="0" algn="l">
              <a:buFont typeface="Arial" panose="020B0604020202020204" pitchFamily="34" charset="0"/>
              <a:buNone/>
            </a:pPr>
            <a:r>
              <a:rPr lang="en-GB" dirty="0" smtClean="0"/>
              <a:t>With </a:t>
            </a:r>
            <a:r>
              <a:rPr lang="en-GB" dirty="0" smtClean="0"/>
              <a:t>challenge trials, you have an effective and efficient option to field trials and the traditional process. </a:t>
            </a:r>
            <a:r>
              <a:rPr lang="en-GB" dirty="0" err="1" smtClean="0"/>
              <a:t>hVIVO</a:t>
            </a:r>
            <a:r>
              <a:rPr lang="en-GB" dirty="0" smtClean="0"/>
              <a:t> human challenge trials utilize</a:t>
            </a:r>
          </a:p>
          <a:p>
            <a:pPr marL="628650" lvl="1" indent="-171450" algn="l">
              <a:spcAft>
                <a:spcPts val="300"/>
              </a:spcAft>
              <a:buFont typeface="Arial" panose="020B0604020202020204" pitchFamily="34" charset="0"/>
              <a:buChar char="•"/>
            </a:pPr>
            <a:r>
              <a:rPr lang="en-GB" sz="1200" b="1" dirty="0" smtClean="0"/>
              <a:t>1 </a:t>
            </a:r>
            <a:r>
              <a:rPr lang="en-GB" sz="1200" dirty="0" smtClean="0"/>
              <a:t>Site</a:t>
            </a:r>
          </a:p>
          <a:p>
            <a:pPr marL="628650" lvl="1" indent="-171450" algn="l">
              <a:spcAft>
                <a:spcPts val="300"/>
              </a:spcAft>
              <a:buFont typeface="Arial" panose="020B0604020202020204" pitchFamily="34" charset="0"/>
              <a:buChar char="•"/>
            </a:pPr>
            <a:r>
              <a:rPr lang="en-GB" sz="1200" b="1" dirty="0" smtClean="0"/>
              <a:t>Few</a:t>
            </a:r>
            <a:r>
              <a:rPr lang="en-GB" sz="1200" dirty="0" smtClean="0"/>
              <a:t> Subjects </a:t>
            </a:r>
            <a:r>
              <a:rPr lang="en-GB" sz="1100" dirty="0" smtClean="0"/>
              <a:t>(~20-140)</a:t>
            </a:r>
          </a:p>
          <a:p>
            <a:pPr marL="628650" lvl="1" indent="-171450" algn="l">
              <a:spcAft>
                <a:spcPts val="300"/>
              </a:spcAft>
              <a:buFont typeface="Arial" panose="020B0604020202020204" pitchFamily="34" charset="0"/>
              <a:buChar char="•"/>
            </a:pPr>
            <a:r>
              <a:rPr lang="en-GB" sz="1200" b="1" dirty="0" smtClean="0"/>
              <a:t>All</a:t>
            </a:r>
            <a:r>
              <a:rPr lang="en-GB" sz="1200" dirty="0" smtClean="0"/>
              <a:t> Seasons</a:t>
            </a:r>
          </a:p>
          <a:p>
            <a:pPr marL="628650" lvl="1" indent="-171450" algn="l">
              <a:spcAft>
                <a:spcPts val="300"/>
              </a:spcAft>
              <a:buFont typeface="Arial" panose="020B0604020202020204" pitchFamily="34" charset="0"/>
              <a:buChar char="•"/>
            </a:pPr>
            <a:r>
              <a:rPr lang="en-GB" sz="1200" b="1" dirty="0" smtClean="0"/>
              <a:t>Real-Time </a:t>
            </a:r>
            <a:r>
              <a:rPr lang="en-GB" sz="1200" dirty="0" smtClean="0"/>
              <a:t>Monitoring</a:t>
            </a:r>
          </a:p>
          <a:p>
            <a:pPr marL="628650" lvl="1" indent="-171450" algn="l">
              <a:spcAft>
                <a:spcPts val="300"/>
              </a:spcAft>
              <a:buFont typeface="Arial" panose="020B0604020202020204" pitchFamily="34" charset="0"/>
              <a:buChar char="•"/>
            </a:pPr>
            <a:r>
              <a:rPr lang="en-GB" sz="1200" b="1" dirty="0" smtClean="0"/>
              <a:t>Flexible</a:t>
            </a:r>
            <a:r>
              <a:rPr lang="en-GB" sz="1200" dirty="0" smtClean="0"/>
              <a:t> End-Points</a:t>
            </a:r>
          </a:p>
          <a:p>
            <a:pPr marL="628650" lvl="1" indent="-171450" algn="l">
              <a:spcAft>
                <a:spcPts val="300"/>
              </a:spcAft>
              <a:buFont typeface="Arial" panose="020B0604020202020204" pitchFamily="34" charset="0"/>
              <a:buChar char="•"/>
            </a:pPr>
            <a:r>
              <a:rPr lang="en-GB" sz="1200" b="1" dirty="0" smtClean="0"/>
              <a:t>Multiple </a:t>
            </a:r>
            <a:r>
              <a:rPr lang="en-GB" sz="1200" dirty="0" smtClean="0"/>
              <a:t>Dose Ranges </a:t>
            </a:r>
          </a:p>
          <a:p>
            <a:pPr marL="628650" lvl="1" indent="-171450" algn="l">
              <a:spcAft>
                <a:spcPts val="300"/>
              </a:spcAft>
              <a:buFont typeface="Arial" panose="020B0604020202020204" pitchFamily="34" charset="0"/>
              <a:buChar char="•"/>
            </a:pPr>
            <a:r>
              <a:rPr lang="en-GB" sz="1200" b="1" dirty="0" smtClean="0"/>
              <a:t>Short </a:t>
            </a:r>
            <a:r>
              <a:rPr lang="en-GB" sz="1100" dirty="0" smtClean="0"/>
              <a:t>(&lt;1 </a:t>
            </a:r>
            <a:r>
              <a:rPr lang="en-GB" sz="1100" dirty="0" err="1" smtClean="0"/>
              <a:t>Yr</a:t>
            </a:r>
            <a:r>
              <a:rPr lang="en-GB" sz="1100" dirty="0" smtClean="0"/>
              <a:t>)</a:t>
            </a:r>
          </a:p>
          <a:p>
            <a:endParaRPr lang="en-GB" dirty="0" smtClean="0"/>
          </a:p>
          <a:p>
            <a:endParaRPr lang="en-GB" dirty="0"/>
          </a:p>
        </p:txBody>
      </p:sp>
      <p:sp>
        <p:nvSpPr>
          <p:cNvPr id="4" name="Slide Number Placeholder 3"/>
          <p:cNvSpPr>
            <a:spLocks noGrp="1"/>
          </p:cNvSpPr>
          <p:nvPr>
            <p:ph type="sldNum" sz="quarter" idx="10"/>
          </p:nvPr>
        </p:nvSpPr>
        <p:spPr/>
        <p:txBody>
          <a:bodyPr/>
          <a:lstStyle/>
          <a:p>
            <a:fld id="{C5295779-3717-C84B-BC74-1ADA4A7E6673}" type="slidenum">
              <a:rPr lang="en-US" smtClean="0"/>
              <a:pPr/>
              <a:t>5</a:t>
            </a:fld>
            <a:endParaRPr lang="en-US" dirty="0"/>
          </a:p>
        </p:txBody>
      </p:sp>
    </p:spTree>
    <p:extLst>
      <p:ext uri="{BB962C8B-B14F-4D97-AF65-F5344CB8AC3E}">
        <p14:creationId xmlns:p14="http://schemas.microsoft.com/office/powerpoint/2010/main" val="17527415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Take away- from these regulations and guidance- Regulatory</a:t>
            </a:r>
            <a:r>
              <a:rPr lang="en-GB" baseline="0" dirty="0" smtClean="0"/>
              <a:t> authorities not only are aware but encourage challenge studies</a:t>
            </a:r>
          </a:p>
          <a:p>
            <a:endParaRPr lang="en-GB" dirty="0" smtClean="0"/>
          </a:p>
          <a:p>
            <a:r>
              <a:rPr lang="en-GB" dirty="0" smtClean="0"/>
              <a:t>Direct </a:t>
            </a:r>
            <a:r>
              <a:rPr lang="en-GB" dirty="0" smtClean="0"/>
              <a:t>quotes from the FDA guidance, “ </a:t>
            </a:r>
            <a:r>
              <a:rPr lang="en-GB" sz="1200" b="0" i="0" u="none" strike="noStrike" kern="1200" baseline="0" dirty="0" smtClean="0">
                <a:solidFill>
                  <a:schemeClr val="tx1"/>
                </a:solidFill>
                <a:latin typeface="+mn-lt"/>
                <a:ea typeface="+mn-ea"/>
                <a:cs typeface="+mn-cs"/>
              </a:rPr>
              <a:t> </a:t>
            </a:r>
            <a:r>
              <a:rPr lang="en-GB" sz="1200" b="1" i="0" u="none" strike="noStrike" kern="1200" baseline="0" dirty="0" smtClean="0">
                <a:solidFill>
                  <a:schemeClr val="tx1"/>
                </a:solidFill>
                <a:latin typeface="+mn-lt"/>
                <a:ea typeface="+mn-ea"/>
                <a:cs typeface="+mn-cs"/>
              </a:rPr>
              <a:t>Guidance for Industry Influenza: Developing Drugs for Treatment and/or Prophylaxis”  2011</a:t>
            </a:r>
          </a:p>
          <a:p>
            <a:r>
              <a:rPr lang="en-GB" dirty="0" smtClean="0"/>
              <a:t>See source and details below</a:t>
            </a:r>
          </a:p>
          <a:p>
            <a:endParaRPr lang="en-GB" dirty="0" smtClean="0"/>
          </a:p>
          <a:p>
            <a:r>
              <a:rPr lang="en-GB" dirty="0" smtClean="0"/>
              <a:t>Challenge</a:t>
            </a:r>
            <a:r>
              <a:rPr lang="en-GB" baseline="0" dirty="0" smtClean="0"/>
              <a:t> studies are an accepted, even encouraged, part of clinical trials by regulatory bodies. As such the studies and facilities also need comply with clinical trial guidelines and practices- inspections from authorities such as MHRA. We have been in active discussions with authorities such as FDA, and they have reviewed all of our models. </a:t>
            </a:r>
          </a:p>
          <a:p>
            <a:endParaRPr lang="en-GB" dirty="0" smtClean="0"/>
          </a:p>
          <a:p>
            <a:r>
              <a:rPr lang="en-GB" dirty="0" smtClean="0"/>
              <a:t>European Regulatory activities details</a:t>
            </a:r>
          </a:p>
          <a:p>
            <a:pPr eaLnBrk="1" hangingPunct="1">
              <a:spcBef>
                <a:spcPct val="20000"/>
              </a:spcBef>
              <a:buFont typeface="Arial" charset="0"/>
              <a:buChar char="•"/>
            </a:pPr>
            <a:r>
              <a:rPr lang="en-GB" altLang="en-US" sz="2000" dirty="0" smtClean="0">
                <a:solidFill>
                  <a:srgbClr val="666666"/>
                </a:solidFill>
                <a:latin typeface="Thonburi Bold" charset="0"/>
              </a:rPr>
              <a:t>GCP Regulation in the UK</a:t>
            </a:r>
          </a:p>
          <a:p>
            <a:pPr eaLnBrk="1" hangingPunct="1">
              <a:spcBef>
                <a:spcPct val="20000"/>
              </a:spcBef>
              <a:buFont typeface="Arial" charset="0"/>
              <a:buChar char="•"/>
            </a:pPr>
            <a:r>
              <a:rPr lang="en-GB" altLang="en-US" sz="2000" dirty="0" smtClean="0">
                <a:solidFill>
                  <a:srgbClr val="666666"/>
                </a:solidFill>
                <a:latin typeface="Thonburi Bold" charset="0"/>
              </a:rPr>
              <a:t>Clinical Trial Regulations SI 2004/1031</a:t>
            </a:r>
          </a:p>
          <a:p>
            <a:pPr eaLnBrk="1" hangingPunct="1">
              <a:spcBef>
                <a:spcPct val="20000"/>
              </a:spcBef>
              <a:buFont typeface="Arial" charset="0"/>
              <a:buChar char="•"/>
            </a:pPr>
            <a:r>
              <a:rPr lang="en-GB" altLang="en-US" sz="2000" dirty="0" smtClean="0">
                <a:solidFill>
                  <a:srgbClr val="666666"/>
                </a:solidFill>
                <a:latin typeface="Thonburi Bold" charset="0"/>
              </a:rPr>
              <a:t>GCP Regulations SI 2006/1928</a:t>
            </a:r>
          </a:p>
          <a:p>
            <a:pPr eaLnBrk="1" hangingPunct="1">
              <a:spcBef>
                <a:spcPct val="20000"/>
              </a:spcBef>
              <a:buFont typeface="Arial" charset="0"/>
              <a:buChar char="•"/>
            </a:pPr>
            <a:r>
              <a:rPr lang="en-GB" altLang="en-US" sz="2000" dirty="0" smtClean="0">
                <a:solidFill>
                  <a:srgbClr val="666666"/>
                </a:solidFill>
                <a:latin typeface="Thonburi Bold" charset="0"/>
              </a:rPr>
              <a:t>Inspected by the MHRA and included in regular five yearly inspection programme</a:t>
            </a:r>
          </a:p>
          <a:p>
            <a:pPr lvl="1" eaLnBrk="1" hangingPunct="1">
              <a:spcBef>
                <a:spcPct val="20000"/>
              </a:spcBef>
              <a:buFontTx/>
              <a:buChar char="–"/>
            </a:pPr>
            <a:r>
              <a:rPr lang="en-GB" altLang="en-US" sz="2000" dirty="0" smtClean="0">
                <a:solidFill>
                  <a:srgbClr val="666666"/>
                </a:solidFill>
                <a:latin typeface="Thonburi Bold" charset="0"/>
              </a:rPr>
              <a:t>Categorised Low Risk</a:t>
            </a:r>
          </a:p>
          <a:p>
            <a:pPr lvl="1" eaLnBrk="1" hangingPunct="1">
              <a:spcBef>
                <a:spcPct val="20000"/>
              </a:spcBef>
              <a:buFontTx/>
              <a:buChar char="–"/>
            </a:pPr>
            <a:r>
              <a:rPr lang="en-GB" altLang="en-US" sz="2000" dirty="0" smtClean="0">
                <a:solidFill>
                  <a:srgbClr val="666666"/>
                </a:solidFill>
                <a:latin typeface="Thonburi Bold" charset="0"/>
              </a:rPr>
              <a:t>Ethics committee has visited site and is considered ‘fit for purpose’</a:t>
            </a:r>
          </a:p>
          <a:p>
            <a:pPr eaLnBrk="1" hangingPunct="1">
              <a:spcBef>
                <a:spcPct val="20000"/>
              </a:spcBef>
              <a:buFont typeface="Arial" charset="0"/>
              <a:buChar char="•"/>
            </a:pPr>
            <a:r>
              <a:rPr lang="en-GB" altLang="en-US" sz="2000" dirty="0" smtClean="0">
                <a:solidFill>
                  <a:srgbClr val="666666"/>
                </a:solidFill>
                <a:latin typeface="Thonburi Bold" charset="0"/>
              </a:rPr>
              <a:t>GCP For Laboratories Compliant</a:t>
            </a:r>
          </a:p>
          <a:p>
            <a:pPr lvl="1" eaLnBrk="1" hangingPunct="1">
              <a:spcBef>
                <a:spcPct val="20000"/>
              </a:spcBef>
              <a:buFontTx/>
              <a:buChar char="–"/>
            </a:pPr>
            <a:r>
              <a:rPr lang="en-GB" altLang="en-US" sz="2000" dirty="0" smtClean="0">
                <a:solidFill>
                  <a:srgbClr val="666666"/>
                </a:solidFill>
                <a:latin typeface="Thonburi Bold" charset="0"/>
              </a:rPr>
              <a:t>Inspected by the MHRA 2011</a:t>
            </a:r>
          </a:p>
          <a:p>
            <a:pPr eaLnBrk="1" hangingPunct="1">
              <a:spcBef>
                <a:spcPct val="20000"/>
              </a:spcBef>
              <a:buFont typeface="Arial" charset="0"/>
              <a:buChar char="•"/>
            </a:pPr>
            <a:r>
              <a:rPr lang="en-GB" altLang="en-US" sz="2000" dirty="0" smtClean="0">
                <a:solidFill>
                  <a:srgbClr val="666666"/>
                </a:solidFill>
                <a:latin typeface="Thonburi Bold" charset="0"/>
              </a:rPr>
              <a:t>Human Tissues Licence</a:t>
            </a:r>
          </a:p>
          <a:p>
            <a:pPr lvl="1" eaLnBrk="1" hangingPunct="1">
              <a:spcBef>
                <a:spcPct val="20000"/>
              </a:spcBef>
              <a:buFontTx/>
              <a:buChar char="–"/>
            </a:pPr>
            <a:r>
              <a:rPr lang="en-GB" altLang="en-US" sz="2000" dirty="0" smtClean="0">
                <a:solidFill>
                  <a:srgbClr val="666666"/>
                </a:solidFill>
                <a:latin typeface="Thonburi Bold" charset="0"/>
              </a:rPr>
              <a:t>Issued by HTA June 2012</a:t>
            </a:r>
          </a:p>
          <a:p>
            <a:endParaRPr lang="en-GB" dirty="0" smtClean="0"/>
          </a:p>
          <a:p>
            <a:endParaRPr lang="en-GB" dirty="0" smtClean="0"/>
          </a:p>
          <a:p>
            <a:endParaRPr lang="en-GB" dirty="0" smtClean="0"/>
          </a:p>
          <a:p>
            <a:endParaRPr lang="en-GB" dirty="0" smtClean="0"/>
          </a:p>
          <a:p>
            <a:endParaRPr lang="en-GB" dirty="0" smtClean="0"/>
          </a:p>
          <a:p>
            <a:r>
              <a:rPr lang="en-GB" dirty="0" smtClean="0"/>
              <a:t>FDA Guidelines</a:t>
            </a:r>
          </a:p>
          <a:p>
            <a:r>
              <a:rPr lang="en-GB" dirty="0" smtClean="0"/>
              <a:t>http://www.fda.gov/downloads/drugs/guidancecomplianceregulatoryinformation/guidances/ucm091219.pdf </a:t>
            </a:r>
          </a:p>
          <a:p>
            <a:endParaRPr lang="en-GB" dirty="0" smtClean="0"/>
          </a:p>
          <a:p>
            <a:r>
              <a:rPr lang="en-GB" dirty="0" smtClean="0"/>
              <a:t>The quote was excerpted from a larger section on human challenge trials,</a:t>
            </a:r>
            <a:r>
              <a:rPr lang="en-GB" baseline="0" dirty="0" smtClean="0"/>
              <a:t> which is below-</a:t>
            </a:r>
            <a:endParaRPr lang="en-GB" dirty="0" smtClean="0"/>
          </a:p>
          <a:p>
            <a:r>
              <a:rPr lang="en-GB" dirty="0" smtClean="0"/>
              <a:t>“..</a:t>
            </a:r>
            <a:r>
              <a:rPr lang="en-GB" sz="1200" b="0" i="0" u="none" strike="noStrike" kern="1200" baseline="0" dirty="0" smtClean="0">
                <a:solidFill>
                  <a:schemeClr val="tx1"/>
                </a:solidFill>
                <a:latin typeface="+mn-lt"/>
                <a:ea typeface="+mn-ea"/>
                <a:cs typeface="+mn-cs"/>
              </a:rPr>
              <a:t> After initial antiviral activity assessments and phase 1 human pharmacokinetic (PK) and tolerability trials, several sponsors have conducted challenge trials. In challenge trials, healthy volunteers are administered an investigational antiviral drug either before (prophylaxis trials) or after (treatment trials) inoculation with the established challenge strain of influenza virus. Challenge strains are influenza viruses that produce a milder set of symptoms compared to naturally occurring influenza. </a:t>
            </a:r>
            <a:r>
              <a:rPr lang="en-GB" sz="1200" b="0" i="0" u="none" strike="noStrike" kern="1200" baseline="0" dirty="0" err="1" smtClean="0">
                <a:solidFill>
                  <a:schemeClr val="tx1"/>
                </a:solidFill>
                <a:latin typeface="+mn-lt"/>
                <a:ea typeface="+mn-ea"/>
                <a:cs typeface="+mn-cs"/>
              </a:rPr>
              <a:t>Pharmacodynamic</a:t>
            </a:r>
            <a:r>
              <a:rPr lang="en-GB" sz="1200" b="0" i="0" u="none" strike="noStrike" kern="1200" baseline="0" dirty="0" smtClean="0">
                <a:solidFill>
                  <a:schemeClr val="tx1"/>
                </a:solidFill>
                <a:latin typeface="+mn-lt"/>
                <a:ea typeface="+mn-ea"/>
                <a:cs typeface="+mn-cs"/>
              </a:rPr>
              <a:t> (PD) endpoints in challenge trials include clinical respiratory symptoms, nasal discharge weight, and quantitative measurements of viral shedding in nasal washes. Sponsors are encouraged to include assessments of resistance in their challenge trials. </a:t>
            </a:r>
          </a:p>
          <a:p>
            <a:endParaRPr lang="en-GB" sz="1200" b="0" i="0" u="none" strike="noStrike" kern="1200" baseline="0" dirty="0" smtClean="0">
              <a:solidFill>
                <a:schemeClr val="tx1"/>
              </a:solidFill>
              <a:latin typeface="+mn-lt"/>
              <a:ea typeface="+mn-ea"/>
              <a:cs typeface="+mn-cs"/>
            </a:endParaRPr>
          </a:p>
          <a:p>
            <a:r>
              <a:rPr lang="en-GB" sz="1200" b="1" i="0" u="none" strike="noStrike" kern="1200" baseline="0" dirty="0" smtClean="0">
                <a:solidFill>
                  <a:schemeClr val="tx1"/>
                </a:solidFill>
                <a:latin typeface="+mn-lt"/>
                <a:ea typeface="+mn-ea"/>
                <a:cs typeface="+mn-cs"/>
              </a:rPr>
              <a:t>Challenge trials can provide useful exposure-response and safety information, as well as an opportunity to demonstrate pharmacological antiviral activity in humans under controlled conditions outside the influenza season. Data from challenge trials can contribute to dose selection for phase 2B and phase 3 trials, and provide the opportunity to explore the effects of different times of drug initiation relative to virus exposure</a:t>
            </a:r>
            <a:r>
              <a:rPr lang="en-GB" sz="1200" b="0" i="0" u="none" strike="noStrike" kern="1200" baseline="0" dirty="0" smtClean="0">
                <a:solidFill>
                  <a:schemeClr val="tx1"/>
                </a:solidFill>
                <a:latin typeface="+mn-lt"/>
                <a:ea typeface="+mn-ea"/>
                <a:cs typeface="+mn-cs"/>
              </a:rPr>
              <a:t>. However, challenge trials should not be considered efficacy trials that can be used to support marketing approval, because challenge strains typically produce a milder set of symptoms compared to naturally occurring influenza, and inoculation in challenge trials may differ from acquisition in naturally occurring infections (e.g., amount of inoculum in challenge trials could be larger or smaller at various mucosal sites compared to naturally occurring infections). In addition, challenge trial results may not predict treatment outcomes for novel circulating influenza strains and pandemic strains because tissue distribution, viral replication, and host responses to novel strains can vary from those recognized in well-characterized challenge strains. </a:t>
            </a: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Whether challenge trials are feasible is dependent on the availability of adequately safety-tested challenge strains and ethics considerations. Proposals for challenge trials should include documentation of the safety testing and biologics investigational new drug application (IND) status (in CBER) of the influenza challenge strains. It is important for a sponsor wishing to use any new challenge strains to coordinate and consult with CBER staff reviewing the IND. The use of novel strains of high or unknown pathogenicity is not an option for reasons of ethics, safety, and containment. </a:t>
            </a:r>
          </a:p>
          <a:p>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smtClean="0">
                <a:solidFill>
                  <a:schemeClr val="tx1"/>
                </a:solidFill>
                <a:latin typeface="+mn-lt"/>
                <a:ea typeface="+mn-ea"/>
                <a:cs typeface="+mn-cs"/>
              </a:rPr>
              <a:t>Sponsors should provide dosing rationale for challenge trials on the basis of animal and human PK and tolerability data, cell culture EC50 values (adjusted for protein binding), animal model PK/PD data, and any other relevant information….” </a:t>
            </a:r>
            <a:endParaRPr lang="en-GB" dirty="0"/>
          </a:p>
        </p:txBody>
      </p:sp>
      <p:sp>
        <p:nvSpPr>
          <p:cNvPr id="4" name="Slide Number Placeholder 3"/>
          <p:cNvSpPr>
            <a:spLocks noGrp="1"/>
          </p:cNvSpPr>
          <p:nvPr>
            <p:ph type="sldNum" sz="quarter" idx="10"/>
          </p:nvPr>
        </p:nvSpPr>
        <p:spPr/>
        <p:txBody>
          <a:bodyPr/>
          <a:lstStyle/>
          <a:p>
            <a:fld id="{916B15F7-8485-7F40-B2C9-31329888DC60}" type="slidenum">
              <a:rPr lang="en-US" smtClean="0"/>
              <a:t>6</a:t>
            </a:fld>
            <a:endParaRPr lang="en-US"/>
          </a:p>
        </p:txBody>
      </p:sp>
    </p:spTree>
    <p:extLst>
      <p:ext uri="{BB962C8B-B14F-4D97-AF65-F5344CB8AC3E}">
        <p14:creationId xmlns:p14="http://schemas.microsoft.com/office/powerpoint/2010/main" val="20027436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smtClean="0"/>
              <a:t>hVIVO</a:t>
            </a:r>
            <a:r>
              <a:rPr lang="en-GB" dirty="0" smtClean="0"/>
              <a:t> puts humans at the heart of disease modelling. Our platform enables you to study subjects before, during and after they are sick- to study and understand disease in motion. These studies  are performed using pharmaceutical grade agents, </a:t>
            </a:r>
            <a:r>
              <a:rPr lang="en-GB" baseline="0" dirty="0" smtClean="0"/>
              <a:t>controlled settings and processes, and study designs  based on over 15 years experience- so you can </a:t>
            </a:r>
          </a:p>
          <a:p>
            <a:pPr marL="171450" indent="-171450">
              <a:buFont typeface="Arial" panose="020B0604020202020204" pitchFamily="34" charset="0"/>
              <a:buChar char="•"/>
            </a:pPr>
            <a:r>
              <a:rPr lang="en-GB" sz="900" b="0" dirty="0" smtClean="0">
                <a:solidFill>
                  <a:schemeClr val="bg1"/>
                </a:solidFill>
                <a:cs typeface="Helvetica" panose="020B0604020202020204" pitchFamily="34" charset="0"/>
              </a:rPr>
              <a:t>Obtain</a:t>
            </a:r>
            <a:r>
              <a:rPr lang="en-GB" sz="900" b="0" baseline="0" dirty="0" smtClean="0">
                <a:solidFill>
                  <a:schemeClr val="bg1"/>
                </a:solidFill>
                <a:cs typeface="Helvetica" panose="020B0604020202020204" pitchFamily="34" charset="0"/>
              </a:rPr>
              <a:t> </a:t>
            </a:r>
            <a:r>
              <a:rPr lang="en-GB" sz="900" b="0" dirty="0" smtClean="0">
                <a:solidFill>
                  <a:schemeClr val="bg1"/>
                </a:solidFill>
                <a:cs typeface="Helvetica" panose="020B0604020202020204" pitchFamily="34" charset="0"/>
              </a:rPr>
              <a:t>Superior Clinical Results </a:t>
            </a:r>
          </a:p>
          <a:p>
            <a:pPr marL="171450" indent="-171450">
              <a:buFont typeface="Arial" panose="020B0604020202020204" pitchFamily="34" charset="0"/>
              <a:buChar char="•"/>
            </a:pPr>
            <a:r>
              <a:rPr lang="en-GB" sz="900" b="0" dirty="0" smtClean="0">
                <a:solidFill>
                  <a:schemeClr val="bg1"/>
                </a:solidFill>
                <a:cs typeface="Helvetica" panose="020B0604020202020204" pitchFamily="34" charset="0"/>
              </a:rPr>
              <a:t>Identify Promising Drugs, Faster</a:t>
            </a:r>
          </a:p>
          <a:p>
            <a:pPr marL="171450" indent="-171450">
              <a:spcAft>
                <a:spcPts val="600"/>
              </a:spcAft>
              <a:buFont typeface="Arial" panose="020B0604020202020204" pitchFamily="34" charset="0"/>
              <a:buChar char="•"/>
            </a:pPr>
            <a:r>
              <a:rPr lang="en-GB" sz="900" b="0" dirty="0" smtClean="0">
                <a:solidFill>
                  <a:schemeClr val="bg1"/>
                </a:solidFill>
                <a:cs typeface="Helvetica" panose="020B0604020202020204" pitchFamily="34" charset="0"/>
              </a:rPr>
              <a:t>Enable Rational Biomarker and Drug  Target Selection</a:t>
            </a:r>
          </a:p>
          <a:p>
            <a:pPr marL="171450" indent="-171450">
              <a:spcAft>
                <a:spcPts val="600"/>
              </a:spcAft>
              <a:buFont typeface="Arial" panose="020B0604020202020204" pitchFamily="34" charset="0"/>
              <a:buChar char="•"/>
            </a:pPr>
            <a:r>
              <a:rPr lang="en-GB" sz="900" b="0" dirty="0" smtClean="0">
                <a:solidFill>
                  <a:schemeClr val="bg1"/>
                </a:solidFill>
                <a:cs typeface="Helvetica" panose="020B0604020202020204" pitchFamily="34" charset="0"/>
              </a:rPr>
              <a:t>Execute High Quality, Successful Studies</a:t>
            </a:r>
          </a:p>
          <a:p>
            <a:endParaRPr lang="en-GB" dirty="0"/>
          </a:p>
        </p:txBody>
      </p:sp>
      <p:sp>
        <p:nvSpPr>
          <p:cNvPr id="4" name="Slide Number Placeholder 3"/>
          <p:cNvSpPr>
            <a:spLocks noGrp="1"/>
          </p:cNvSpPr>
          <p:nvPr>
            <p:ph type="sldNum" sz="quarter" idx="10"/>
          </p:nvPr>
        </p:nvSpPr>
        <p:spPr/>
        <p:txBody>
          <a:bodyPr/>
          <a:lstStyle/>
          <a:p>
            <a:fld id="{C5295779-3717-C84B-BC74-1ADA4A7E6673}" type="slidenum">
              <a:rPr lang="en-US" smtClean="0"/>
              <a:pPr/>
              <a:t>7</a:t>
            </a:fld>
            <a:endParaRPr lang="en-US" dirty="0"/>
          </a:p>
        </p:txBody>
      </p:sp>
    </p:spTree>
    <p:extLst>
      <p:ext uri="{BB962C8B-B14F-4D97-AF65-F5344CB8AC3E}">
        <p14:creationId xmlns:p14="http://schemas.microsoft.com/office/powerpoint/2010/main" val="41885034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slide builds- our</a:t>
            </a:r>
            <a:r>
              <a:rPr lang="en-GB" baseline="0" dirty="0" smtClean="0"/>
              <a:t> models are rigorously designed and tested- they have defined style design typically entailing double-blind placebo controlled studies that run 6-12 months.</a:t>
            </a:r>
          </a:p>
          <a:p>
            <a:r>
              <a:rPr lang="en-GB" baseline="0" dirty="0" smtClean="0"/>
              <a:t>We have multiple models in areas such as </a:t>
            </a:r>
            <a:r>
              <a:rPr lang="en-GB" baseline="0" dirty="0" err="1" smtClean="0"/>
              <a:t>as</a:t>
            </a:r>
            <a:r>
              <a:rPr lang="en-GB" baseline="0" dirty="0" smtClean="0"/>
              <a:t> RSV, flu and HRV with small sample size with short quarantine.  Primary objective is activity compared to placebo with end-points that show reduction of viral load.</a:t>
            </a:r>
          </a:p>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2B41A032-78FE-4EF4-A314-753C6E50D6DF}" type="slidenum">
              <a:rPr lang="en-US" smtClean="0"/>
              <a:t>8</a:t>
            </a:fld>
            <a:endParaRPr lang="en-US"/>
          </a:p>
        </p:txBody>
      </p:sp>
    </p:spTree>
    <p:extLst>
      <p:ext uri="{BB962C8B-B14F-4D97-AF65-F5344CB8AC3E}">
        <p14:creationId xmlns:p14="http://schemas.microsoft.com/office/powerpoint/2010/main" val="8379715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200" dirty="0" smtClean="0">
                <a:solidFill>
                  <a:schemeClr val="tx1"/>
                </a:solidFill>
              </a:rPr>
              <a:t>Slide</a:t>
            </a:r>
            <a:r>
              <a:rPr lang="en-GB" sz="1200" baseline="0" dirty="0" smtClean="0">
                <a:solidFill>
                  <a:schemeClr val="tx1"/>
                </a:solidFill>
              </a:rPr>
              <a:t> describes</a:t>
            </a:r>
            <a:r>
              <a:rPr lang="en-GB" sz="1200" dirty="0" smtClean="0">
                <a:solidFill>
                  <a:schemeClr val="tx1"/>
                </a:solidFill>
              </a:rPr>
              <a:t> how to use the asthma model </a:t>
            </a:r>
            <a:r>
              <a:rPr lang="en-GB" sz="1200" dirty="0" err="1" smtClean="0">
                <a:solidFill>
                  <a:schemeClr val="tx1"/>
                </a:solidFill>
              </a:rPr>
              <a:t>inclin</a:t>
            </a:r>
            <a:r>
              <a:rPr lang="en-GB" sz="1200" dirty="0" smtClean="0">
                <a:solidFill>
                  <a:schemeClr val="tx1"/>
                </a:solidFill>
              </a:rPr>
              <a:t> drug dev plan slide and that would bring how to use in early phase asthma studies.  </a:t>
            </a:r>
          </a:p>
          <a:p>
            <a:pPr algn="l"/>
            <a:r>
              <a:rPr lang="en-GB" sz="1200" dirty="0" smtClean="0">
                <a:solidFill>
                  <a:schemeClr val="tx1"/>
                </a:solidFill>
              </a:rPr>
              <a:t>Make clear is that this is about refining confidence that field studies will work, not replacing field studies.</a:t>
            </a:r>
          </a:p>
          <a:p>
            <a:pPr algn="l"/>
            <a:r>
              <a:rPr lang="en-GB" sz="1200" dirty="0" smtClean="0">
                <a:solidFill>
                  <a:schemeClr val="tx1"/>
                </a:solidFill>
              </a:rPr>
              <a:t>Use the peak flow data as an example, you can get good changes so this is transferable to field</a:t>
            </a:r>
            <a:endParaRPr lang="en-GB" dirty="0"/>
          </a:p>
        </p:txBody>
      </p:sp>
      <p:sp>
        <p:nvSpPr>
          <p:cNvPr id="4" name="Slide Number Placeholder 3"/>
          <p:cNvSpPr>
            <a:spLocks noGrp="1"/>
          </p:cNvSpPr>
          <p:nvPr>
            <p:ph type="sldNum" sz="quarter" idx="10"/>
          </p:nvPr>
        </p:nvSpPr>
        <p:spPr/>
        <p:txBody>
          <a:bodyPr/>
          <a:lstStyle/>
          <a:p>
            <a:fld id="{2B41A032-78FE-4EF4-A314-753C6E50D6DF}" type="slidenum">
              <a:rPr lang="en-US" smtClean="0"/>
              <a:t>9</a:t>
            </a:fld>
            <a:endParaRPr lang="en-US"/>
          </a:p>
        </p:txBody>
      </p:sp>
    </p:spTree>
    <p:extLst>
      <p:ext uri="{BB962C8B-B14F-4D97-AF65-F5344CB8AC3E}">
        <p14:creationId xmlns:p14="http://schemas.microsoft.com/office/powerpoint/2010/main" val="31907107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chemeClr val="accent1"/>
                </a:solidFill>
              </a:defRPr>
            </a:lvl1pPr>
          </a:lstStyle>
          <a:p>
            <a:r>
              <a:rPr lang="en-US" dirty="0" smtClean="0"/>
              <a:t>Click to edit Master title style</a:t>
            </a:r>
            <a:endParaRPr lang="en-GB"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a:xfrm>
            <a:off x="3707904" y="6520259"/>
            <a:ext cx="2133600" cy="365125"/>
          </a:xfrm>
        </p:spPr>
        <p:txBody>
          <a:bodyPr/>
          <a:lstStyle/>
          <a:p>
            <a:fld id="{AFB0174C-0F36-45DD-BA0C-2FB02952D1BE}" type="slidenum">
              <a:rPr lang="en-GB" smtClean="0"/>
              <a:pPr/>
              <a:t>‹#›</a:t>
            </a:fld>
            <a:endParaRPr lang="en-GB" dirty="0"/>
          </a:p>
        </p:txBody>
      </p:sp>
    </p:spTree>
    <p:extLst>
      <p:ext uri="{BB962C8B-B14F-4D97-AF65-F5344CB8AC3E}">
        <p14:creationId xmlns:p14="http://schemas.microsoft.com/office/powerpoint/2010/main" val="125755706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ADA7FF-C9FA-4836-9EA8-6BDF0FF84315}" type="slidenum">
              <a:rPr lang="en-GB" smtClean="0"/>
              <a:pPr/>
              <a:t>‹#›</a:t>
            </a:fld>
            <a:endParaRPr lang="en-GB" dirty="0"/>
          </a:p>
        </p:txBody>
      </p:sp>
    </p:spTree>
    <p:extLst>
      <p:ext uri="{BB962C8B-B14F-4D97-AF65-F5344CB8AC3E}">
        <p14:creationId xmlns:p14="http://schemas.microsoft.com/office/powerpoint/2010/main" val="289565675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CACD077-888E-4D71-8426-B475F227AFB9}" type="slidenum">
              <a:rPr lang="en-GB" smtClean="0"/>
              <a:pPr/>
              <a:t>‹#›</a:t>
            </a:fld>
            <a:endParaRPr lang="en-GB" dirty="0"/>
          </a:p>
        </p:txBody>
      </p:sp>
    </p:spTree>
    <p:extLst>
      <p:ext uri="{BB962C8B-B14F-4D97-AF65-F5344CB8AC3E}">
        <p14:creationId xmlns:p14="http://schemas.microsoft.com/office/powerpoint/2010/main" val="3805524359"/>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64F339-FB07-44BA-BE96-B3788819B1C9}" type="slidenum">
              <a:rPr lang="en-GB" smtClean="0"/>
              <a:pPr/>
              <a:t>‹#›</a:t>
            </a:fld>
            <a:endParaRPr lang="en-GB" dirty="0"/>
          </a:p>
        </p:txBody>
      </p:sp>
    </p:spTree>
    <p:extLst>
      <p:ext uri="{BB962C8B-B14F-4D97-AF65-F5344CB8AC3E}">
        <p14:creationId xmlns:p14="http://schemas.microsoft.com/office/powerpoint/2010/main" val="258261586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4400"/>
            </a:lvl1pPr>
          </a:lstStyle>
          <a:p>
            <a:r>
              <a:rPr lang="en-GB" sz="4000" b="1" spc="-50" dirty="0" smtClean="0">
                <a:solidFill>
                  <a:srgbClr val="00B259"/>
                </a:solidFill>
                <a:latin typeface="Helvetica" panose="020B0604020202020204" pitchFamily="34" charset="0"/>
                <a:cs typeface="Helvetica" panose="020B0604020202020204" pitchFamily="34" charset="0"/>
              </a:rPr>
              <a:t>Text styles</a:t>
            </a:r>
            <a:endParaRPr lang="en-GB"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C752CC9-372F-4065-ADCA-6EB34838088C}" type="slidenum">
              <a:rPr lang="en-GB" smtClean="0"/>
              <a:pPr/>
              <a:t>‹#›</a:t>
            </a:fld>
            <a:endParaRPr lang="en-GB" dirty="0"/>
          </a:p>
        </p:txBody>
      </p:sp>
    </p:spTree>
    <p:extLst>
      <p:ext uri="{BB962C8B-B14F-4D97-AF65-F5344CB8AC3E}">
        <p14:creationId xmlns:p14="http://schemas.microsoft.com/office/powerpoint/2010/main" val="374930214"/>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6629400" y="274638"/>
            <a:ext cx="2057400" cy="5851525"/>
          </a:xfrm>
        </p:spPr>
        <p:txBody>
          <a:bodyPr vert="eaVert"/>
          <a:lstStyle>
            <a:lvl1pPr>
              <a:defRPr sz="4400"/>
            </a:lvl1pPr>
          </a:lstStyle>
          <a:p>
            <a:r>
              <a:rPr lang="en-GB" sz="4000" b="1" spc="-50" dirty="0" smtClean="0">
                <a:solidFill>
                  <a:srgbClr val="00B259"/>
                </a:solidFill>
                <a:latin typeface="Helvetica" panose="020B0604020202020204" pitchFamily="34" charset="0"/>
                <a:cs typeface="Helvetica" panose="020B0604020202020204" pitchFamily="34" charset="0"/>
              </a:rPr>
              <a:t>Text styles</a:t>
            </a:r>
            <a:endParaRPr lang="en-GB"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E39023C-5E30-455F-AFFB-E799A8FDF59C}" type="slidenum">
              <a:rPr lang="en-GB" smtClean="0"/>
              <a:pPr/>
              <a:t>‹#›</a:t>
            </a:fld>
            <a:endParaRPr lang="en-GB" dirty="0"/>
          </a:p>
        </p:txBody>
      </p:sp>
    </p:spTree>
    <p:extLst>
      <p:ext uri="{BB962C8B-B14F-4D97-AF65-F5344CB8AC3E}">
        <p14:creationId xmlns:p14="http://schemas.microsoft.com/office/powerpoint/2010/main" val="73713668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l">
              <a:defRPr sz="4400">
                <a:solidFill>
                  <a:schemeClr val="tx1"/>
                </a:solidFill>
              </a:defRPr>
            </a:lvl1pPr>
          </a:lstStyle>
          <a:p>
            <a:r>
              <a:rPr lang="en-GB" sz="4000" b="1" spc="-50" dirty="0" smtClean="0">
                <a:solidFill>
                  <a:srgbClr val="00B259"/>
                </a:solidFill>
                <a:latin typeface="Helvetica" panose="020B0604020202020204" pitchFamily="34" charset="0"/>
                <a:cs typeface="Helvetica" panose="020B0604020202020204" pitchFamily="34" charset="0"/>
              </a:rPr>
              <a:t>Text styles</a:t>
            </a:r>
            <a:endParaRPr lang="en-GB" dirty="0"/>
          </a:p>
        </p:txBody>
      </p:sp>
      <p:sp>
        <p:nvSpPr>
          <p:cNvPr id="3" name="Content Placeholder 2"/>
          <p:cNvSpPr>
            <a:spLocks noGrp="1"/>
          </p:cNvSpPr>
          <p:nvPr>
            <p:ph idx="1" hasCustomPrompt="1"/>
          </p:nvPr>
        </p:nvSpPr>
        <p:spPr/>
        <p:txBody>
          <a:bodyPr/>
          <a:lstStyle>
            <a:lvl1pPr marL="0" marR="0" indent="0" algn="l" defTabSz="914400" rtl="0" eaLnBrk="1" fontAlgn="auto" latinLnBrk="0" hangingPunct="1">
              <a:lnSpc>
                <a:spcPts val="3600"/>
              </a:lnSpc>
              <a:spcBef>
                <a:spcPts val="0"/>
              </a:spcBef>
              <a:spcAft>
                <a:spcPts val="600"/>
              </a:spcAft>
              <a:buClr>
                <a:srgbClr val="00B259"/>
              </a:buClr>
              <a:buSzTx/>
              <a:buFont typeface="Arial" panose="020B0604020202020204" pitchFamily="34" charset="0"/>
              <a:buNone/>
              <a:tabLst/>
              <a:defRPr/>
            </a:lvl1pPr>
            <a:lvl2pPr marL="914400" marR="0" indent="-457200" algn="l" defTabSz="914400" rtl="0" eaLnBrk="1" fontAlgn="auto" latinLnBrk="0" hangingPunct="1">
              <a:lnSpc>
                <a:spcPts val="3200"/>
              </a:lnSpc>
              <a:spcBef>
                <a:spcPts val="0"/>
              </a:spcBef>
              <a:spcAft>
                <a:spcPts val="600"/>
              </a:spcAft>
              <a:buClr>
                <a:srgbClr val="00B259"/>
              </a:buClr>
              <a:buSzTx/>
              <a:buFont typeface="Arial" panose="020B0604020202020204" pitchFamily="34" charset="0"/>
              <a:buChar char="•"/>
              <a:tabLst/>
              <a:defRPr/>
            </a:lvl2pPr>
          </a:lstStyle>
          <a:p>
            <a:pPr marL="0" marR="0" lvl="0" indent="0" algn="l" defTabSz="914400" rtl="0" eaLnBrk="1" fontAlgn="auto" latinLnBrk="0" hangingPunct="1">
              <a:lnSpc>
                <a:spcPts val="3600"/>
              </a:lnSpc>
              <a:spcBef>
                <a:spcPts val="0"/>
              </a:spcBef>
              <a:spcAft>
                <a:spcPts val="600"/>
              </a:spcAft>
              <a:buClr>
                <a:srgbClr val="00B259"/>
              </a:buClr>
              <a:buSzTx/>
              <a:buFont typeface="Arial" panose="020B0604020202020204" pitchFamily="34" charset="0"/>
              <a:buNone/>
              <a:tabLst/>
              <a:defRPr/>
            </a:pPr>
            <a:r>
              <a:rPr kumimoji="0" lang="en-GB" sz="3200" b="0" i="0" u="none" strike="noStrike" kern="1200" cap="none" spc="-50" normalizeH="0" baseline="0" noProof="0" dirty="0" smtClean="0">
                <a:ln>
                  <a:noFill/>
                </a:ln>
                <a:solidFill>
                  <a:prstClr val="black"/>
                </a:solidFill>
                <a:effectLst/>
                <a:uLnTx/>
                <a:uFillTx/>
                <a:latin typeface="Helvetica" panose="020B0604020202020204" pitchFamily="34" charset="0"/>
                <a:ea typeface="+mn-ea"/>
                <a:cs typeface="Helvetica" panose="020B0604020202020204" pitchFamily="34" charset="0"/>
              </a:rPr>
              <a:t>Body Text Large</a:t>
            </a:r>
          </a:p>
          <a:p>
            <a:pPr marL="457200" marR="0" lvl="0" indent="-457200" algn="l" defTabSz="914400" rtl="0" eaLnBrk="1" fontAlgn="auto" latinLnBrk="0" hangingPunct="1">
              <a:lnSpc>
                <a:spcPts val="3600"/>
              </a:lnSpc>
              <a:spcBef>
                <a:spcPts val="0"/>
              </a:spcBef>
              <a:spcAft>
                <a:spcPts val="600"/>
              </a:spcAft>
              <a:buClr>
                <a:srgbClr val="00B259"/>
              </a:buClr>
              <a:buSzTx/>
              <a:buFont typeface="Arial" panose="020B0604020202020204" pitchFamily="34" charset="0"/>
              <a:buChar char="•"/>
              <a:tabLst/>
              <a:defRPr/>
            </a:pPr>
            <a:r>
              <a:rPr kumimoji="0" lang="en-GB" sz="3200" b="0" i="0" u="none" strike="noStrike" kern="1200" cap="none" spc="-50" normalizeH="0" baseline="0" noProof="0" dirty="0" smtClean="0">
                <a:ln>
                  <a:noFill/>
                </a:ln>
                <a:solidFill>
                  <a:prstClr val="black"/>
                </a:solidFill>
                <a:effectLst/>
                <a:uLnTx/>
                <a:uFillTx/>
                <a:latin typeface="Helvetica" panose="020B0604020202020204" pitchFamily="34" charset="0"/>
                <a:ea typeface="+mn-ea"/>
                <a:cs typeface="Helvetica" panose="020B0604020202020204" pitchFamily="34" charset="0"/>
              </a:rPr>
              <a:t>Bullet Style 1</a:t>
            </a:r>
          </a:p>
          <a:p>
            <a:pPr marL="914400" marR="0" lvl="1" indent="-457200" algn="l" defTabSz="914400" rtl="0" eaLnBrk="1" fontAlgn="auto" latinLnBrk="0" hangingPunct="1">
              <a:lnSpc>
                <a:spcPts val="3200"/>
              </a:lnSpc>
              <a:spcBef>
                <a:spcPts val="0"/>
              </a:spcBef>
              <a:spcAft>
                <a:spcPts val="600"/>
              </a:spcAft>
              <a:buClr>
                <a:srgbClr val="00B259"/>
              </a:buClr>
              <a:buSzTx/>
              <a:buFont typeface="Arial" panose="020B0604020202020204" pitchFamily="34" charset="0"/>
              <a:buChar char="•"/>
              <a:tabLst/>
              <a:defRPr/>
            </a:pPr>
            <a:r>
              <a:rPr kumimoji="0" lang="en-GB" sz="2400" b="0" i="0" u="none" strike="noStrike" kern="1200" cap="none" spc="-50" normalizeH="0" baseline="0" noProof="0" dirty="0" smtClean="0">
                <a:ln>
                  <a:noFill/>
                </a:ln>
                <a:solidFill>
                  <a:prstClr val="black"/>
                </a:solidFill>
                <a:effectLst/>
                <a:uLnTx/>
                <a:uFillTx/>
                <a:latin typeface="Helvetica" panose="020B0604020202020204" pitchFamily="34" charset="0"/>
                <a:ea typeface="+mn-ea"/>
                <a:cs typeface="Helvetica" panose="020B0604020202020204" pitchFamily="34" charset="0"/>
              </a:rPr>
              <a:t>Bullet Style 2</a:t>
            </a:r>
          </a:p>
        </p:txBody>
      </p:sp>
      <p:sp>
        <p:nvSpPr>
          <p:cNvPr id="4" name="Date Placeholder 3"/>
          <p:cNvSpPr>
            <a:spLocks noGrp="1"/>
          </p:cNvSpPr>
          <p:nvPr>
            <p:ph type="dt" sz="half" idx="10"/>
          </p:nvPr>
        </p:nvSpPr>
        <p:spPr/>
        <p:txBody>
          <a:bodyPr/>
          <a:lstStyle/>
          <a:p>
            <a:fld id="{B77AF9BC-8F94-443D-A704-EC1D28443442}" type="slidenum">
              <a:rPr lang="en-GB" smtClean="0"/>
              <a:pPr/>
              <a:t>‹#›</a:t>
            </a:fld>
            <a:endParaRPr lang="en-GB" dirty="0"/>
          </a:p>
        </p:txBody>
      </p:sp>
    </p:spTree>
    <p:extLst>
      <p:ext uri="{BB962C8B-B14F-4D97-AF65-F5344CB8AC3E}">
        <p14:creationId xmlns:p14="http://schemas.microsoft.com/office/powerpoint/2010/main" val="54755121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t="2449"/>
          <a:stretch/>
        </p:blipFill>
        <p:spPr>
          <a:xfrm>
            <a:off x="0" y="0"/>
            <a:ext cx="9155726" cy="6856396"/>
          </a:xfrm>
          <a:prstGeom prst="rect">
            <a:avLst/>
          </a:prstGeom>
        </p:spPr>
      </p:pic>
      <p:sp>
        <p:nvSpPr>
          <p:cNvPr id="2" name="Title 1"/>
          <p:cNvSpPr>
            <a:spLocks noGrp="1"/>
          </p:cNvSpPr>
          <p:nvPr>
            <p:ph type="title"/>
          </p:nvPr>
        </p:nvSpPr>
        <p:spPr>
          <a:xfrm>
            <a:off x="722313" y="4406900"/>
            <a:ext cx="7772400" cy="1362075"/>
          </a:xfrm>
        </p:spPr>
        <p:txBody>
          <a:bodyPr anchor="t"/>
          <a:lstStyle>
            <a:lvl1pPr algn="l">
              <a:defRPr sz="4000" b="1" cap="all">
                <a:solidFill>
                  <a:schemeClr val="bg1"/>
                </a:solidFill>
              </a:defRPr>
            </a:lvl1pPr>
          </a:lstStyle>
          <a:p>
            <a:r>
              <a:rPr lang="en-US" dirty="0" smtClean="0"/>
              <a:t>Click to edit Master title style</a:t>
            </a:r>
            <a:endParaRPr lang="en-GB"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solidFill>
                  <a:schemeClr val="bg1"/>
                </a:solidFill>
              </a:defRPr>
            </a:lvl1pPr>
          </a:lstStyle>
          <a:p>
            <a:fld id="{31953D11-3C9C-4949-B23D-366829E59C16}" type="slidenum">
              <a:rPr lang="en-GB" smtClean="0"/>
              <a:pPr/>
              <a:t>‹#›</a:t>
            </a:fld>
            <a:endParaRPr lang="en-GB" dirty="0"/>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96336" y="6073579"/>
            <a:ext cx="1079351" cy="513148"/>
          </a:xfrm>
          <a:prstGeom prst="rect">
            <a:avLst/>
          </a:prstGeom>
        </p:spPr>
      </p:pic>
    </p:spTree>
    <p:extLst>
      <p:ext uri="{BB962C8B-B14F-4D97-AF65-F5344CB8AC3E}">
        <p14:creationId xmlns:p14="http://schemas.microsoft.com/office/powerpoint/2010/main" val="388505823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t="2324"/>
          <a:stretch/>
        </p:blipFill>
        <p:spPr>
          <a:xfrm>
            <a:off x="0" y="-1"/>
            <a:ext cx="9144000" cy="6856397"/>
          </a:xfrm>
          <a:prstGeom prst="rect">
            <a:avLst/>
          </a:prstGeom>
        </p:spPr>
      </p:pic>
      <p:sp>
        <p:nvSpPr>
          <p:cNvPr id="2" name="Title 1"/>
          <p:cNvSpPr>
            <a:spLocks noGrp="1"/>
          </p:cNvSpPr>
          <p:nvPr>
            <p:ph type="title"/>
          </p:nvPr>
        </p:nvSpPr>
        <p:spPr>
          <a:xfrm>
            <a:off x="722313" y="4406900"/>
            <a:ext cx="7772400" cy="1362075"/>
          </a:xfrm>
        </p:spPr>
        <p:txBody>
          <a:bodyPr anchor="t"/>
          <a:lstStyle>
            <a:lvl1pPr algn="l">
              <a:defRPr sz="4000" b="1" cap="all">
                <a:solidFill>
                  <a:schemeClr val="bg1"/>
                </a:solidFill>
              </a:defRPr>
            </a:lvl1pPr>
          </a:lstStyle>
          <a:p>
            <a:r>
              <a:rPr lang="en-US" dirty="0" smtClean="0"/>
              <a:t>Click to edit Master title style</a:t>
            </a:r>
            <a:endParaRPr lang="en-GB"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solidFill>
                  <a:schemeClr val="bg1"/>
                </a:solidFill>
              </a:defRPr>
            </a:lvl1pPr>
          </a:lstStyle>
          <a:p>
            <a:fld id="{31953D11-3C9C-4949-B23D-366829E59C16}" type="slidenum">
              <a:rPr lang="en-GB" smtClean="0"/>
              <a:pPr/>
              <a:t>‹#›</a:t>
            </a:fld>
            <a:endParaRPr lang="en-GB" dirty="0"/>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96336" y="6073579"/>
            <a:ext cx="1079351" cy="513148"/>
          </a:xfrm>
          <a:prstGeom prst="rect">
            <a:avLst/>
          </a:prstGeom>
        </p:spPr>
      </p:pic>
    </p:spTree>
    <p:extLst>
      <p:ext uri="{BB962C8B-B14F-4D97-AF65-F5344CB8AC3E}">
        <p14:creationId xmlns:p14="http://schemas.microsoft.com/office/powerpoint/2010/main" val="55095767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1" y="0"/>
            <a:ext cx="9144441" cy="6858331"/>
          </a:xfrm>
          <a:prstGeom prst="rect">
            <a:avLst/>
          </a:prstGeom>
        </p:spPr>
      </p:pic>
      <p:sp>
        <p:nvSpPr>
          <p:cNvPr id="2" name="Title 1"/>
          <p:cNvSpPr>
            <a:spLocks noGrp="1"/>
          </p:cNvSpPr>
          <p:nvPr>
            <p:ph type="title"/>
          </p:nvPr>
        </p:nvSpPr>
        <p:spPr>
          <a:xfrm>
            <a:off x="722313" y="4406900"/>
            <a:ext cx="7772400" cy="1362075"/>
          </a:xfrm>
        </p:spPr>
        <p:txBody>
          <a:bodyPr anchor="t"/>
          <a:lstStyle>
            <a:lvl1pPr algn="l">
              <a:defRPr sz="4000" b="1" cap="all">
                <a:solidFill>
                  <a:schemeClr val="bg1"/>
                </a:solidFill>
              </a:defRPr>
            </a:lvl1pPr>
          </a:lstStyle>
          <a:p>
            <a:r>
              <a:rPr lang="en-US" dirty="0" smtClean="0"/>
              <a:t>Click to edit Master title style</a:t>
            </a:r>
            <a:endParaRPr lang="en-GB"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solidFill>
                  <a:schemeClr val="bg1"/>
                </a:solidFill>
              </a:defRPr>
            </a:lvl1pPr>
          </a:lstStyle>
          <a:p>
            <a:fld id="{31953D11-3C9C-4949-B23D-366829E59C16}" type="slidenum">
              <a:rPr lang="en-GB" smtClean="0"/>
              <a:pPr/>
              <a:t>‹#›</a:t>
            </a:fld>
            <a:endParaRPr lang="en-GB" dirty="0"/>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96336" y="6073579"/>
            <a:ext cx="1079351" cy="513148"/>
          </a:xfrm>
          <a:prstGeom prst="rect">
            <a:avLst/>
          </a:prstGeom>
        </p:spPr>
      </p:pic>
    </p:spTree>
    <p:extLst>
      <p:ext uri="{BB962C8B-B14F-4D97-AF65-F5344CB8AC3E}">
        <p14:creationId xmlns:p14="http://schemas.microsoft.com/office/powerpoint/2010/main" val="63680013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t="2515"/>
          <a:stretch/>
        </p:blipFill>
        <p:spPr>
          <a:xfrm>
            <a:off x="-17836" y="0"/>
            <a:ext cx="9161835" cy="6856397"/>
          </a:xfrm>
          <a:prstGeom prst="rect">
            <a:avLst/>
          </a:prstGeom>
        </p:spPr>
      </p:pic>
      <p:sp>
        <p:nvSpPr>
          <p:cNvPr id="2" name="Title 1"/>
          <p:cNvSpPr>
            <a:spLocks noGrp="1"/>
          </p:cNvSpPr>
          <p:nvPr>
            <p:ph type="title"/>
          </p:nvPr>
        </p:nvSpPr>
        <p:spPr>
          <a:xfrm>
            <a:off x="722313" y="4406900"/>
            <a:ext cx="7772400" cy="1362075"/>
          </a:xfrm>
        </p:spPr>
        <p:txBody>
          <a:bodyPr anchor="t"/>
          <a:lstStyle>
            <a:lvl1pPr algn="l">
              <a:defRPr sz="4000" b="1" cap="all">
                <a:solidFill>
                  <a:schemeClr val="bg1"/>
                </a:solidFill>
              </a:defRPr>
            </a:lvl1pPr>
          </a:lstStyle>
          <a:p>
            <a:r>
              <a:rPr lang="en-US" dirty="0" smtClean="0"/>
              <a:t>Click to edit Master title style</a:t>
            </a:r>
            <a:endParaRPr lang="en-GB"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solidFill>
                  <a:schemeClr val="bg1"/>
                </a:solidFill>
              </a:defRPr>
            </a:lvl1pPr>
          </a:lstStyle>
          <a:p>
            <a:fld id="{31953D11-3C9C-4949-B23D-366829E59C16}" type="slidenum">
              <a:rPr lang="en-GB" smtClean="0"/>
              <a:pPr/>
              <a:t>‹#›</a:t>
            </a:fld>
            <a:endParaRPr lang="en-GB" dirty="0"/>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96336" y="6073579"/>
            <a:ext cx="1079351" cy="513148"/>
          </a:xfrm>
          <a:prstGeom prst="rect">
            <a:avLst/>
          </a:prstGeom>
        </p:spPr>
      </p:pic>
    </p:spTree>
    <p:extLst>
      <p:ext uri="{BB962C8B-B14F-4D97-AF65-F5344CB8AC3E}">
        <p14:creationId xmlns:p14="http://schemas.microsoft.com/office/powerpoint/2010/main" val="339856827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l">
              <a:defRPr sz="4400">
                <a:solidFill>
                  <a:schemeClr val="tx1"/>
                </a:solidFill>
              </a:defRPr>
            </a:lvl1pPr>
          </a:lstStyle>
          <a:p>
            <a:r>
              <a:rPr lang="en-GB" sz="4000" b="1" spc="-50" dirty="0" smtClean="0">
                <a:solidFill>
                  <a:srgbClr val="00B259"/>
                </a:solidFill>
                <a:latin typeface="Helvetica" panose="020B0604020202020204" pitchFamily="34" charset="0"/>
                <a:cs typeface="Helvetica" panose="020B0604020202020204" pitchFamily="34" charset="0"/>
              </a:rPr>
              <a:t>Text styles</a:t>
            </a:r>
            <a:endParaRPr lang="en-GB"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C198FE3E-9B70-471F-9D4B-00502E022FA2}" type="slidenum">
              <a:rPr lang="en-GB" smtClean="0"/>
              <a:pPr/>
              <a:t>‹#›</a:t>
            </a:fld>
            <a:endParaRPr lang="en-GB" dirty="0"/>
          </a:p>
        </p:txBody>
      </p:sp>
    </p:spTree>
    <p:extLst>
      <p:ext uri="{BB962C8B-B14F-4D97-AF65-F5344CB8AC3E}">
        <p14:creationId xmlns:p14="http://schemas.microsoft.com/office/powerpoint/2010/main" val="292927681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l">
              <a:defRPr sz="4400"/>
            </a:lvl1pPr>
          </a:lstStyle>
          <a:p>
            <a:r>
              <a:rPr lang="en-GB" sz="4000" b="1" spc="-50" dirty="0" smtClean="0">
                <a:solidFill>
                  <a:srgbClr val="00B259"/>
                </a:solidFill>
                <a:latin typeface="Helvetica" panose="020B0604020202020204" pitchFamily="34" charset="0"/>
                <a:cs typeface="Helvetica" panose="020B0604020202020204" pitchFamily="34" charset="0"/>
              </a:rPr>
              <a:t>Text styles</a:t>
            </a:r>
            <a:endParaRPr lang="en-GB"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760B1CC3-7C01-4944-87A3-1216ACCA8ACE}" type="slidenum">
              <a:rPr lang="en-GB" smtClean="0"/>
              <a:pPr/>
              <a:t>‹#›</a:t>
            </a:fld>
            <a:endParaRPr lang="en-GB" dirty="0"/>
          </a:p>
        </p:txBody>
      </p:sp>
    </p:spTree>
    <p:extLst>
      <p:ext uri="{BB962C8B-B14F-4D97-AF65-F5344CB8AC3E}">
        <p14:creationId xmlns:p14="http://schemas.microsoft.com/office/powerpoint/2010/main" val="27566751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l">
              <a:defRPr sz="4400"/>
            </a:lvl1pPr>
          </a:lstStyle>
          <a:p>
            <a:r>
              <a:rPr lang="en-GB" sz="4000" b="1" spc="-50" dirty="0" smtClean="0">
                <a:solidFill>
                  <a:srgbClr val="00B259"/>
                </a:solidFill>
                <a:latin typeface="Helvetica" panose="020B0604020202020204" pitchFamily="34" charset="0"/>
                <a:cs typeface="Helvetica" panose="020B0604020202020204" pitchFamily="34" charset="0"/>
              </a:rPr>
              <a:t>Text styles</a:t>
            </a:r>
            <a:endParaRPr lang="en-GB" dirty="0"/>
          </a:p>
        </p:txBody>
      </p:sp>
      <p:sp>
        <p:nvSpPr>
          <p:cNvPr id="3" name="Date Placeholder 2"/>
          <p:cNvSpPr>
            <a:spLocks noGrp="1"/>
          </p:cNvSpPr>
          <p:nvPr>
            <p:ph type="dt" sz="half" idx="10"/>
          </p:nvPr>
        </p:nvSpPr>
        <p:spPr/>
        <p:txBody>
          <a:bodyPr/>
          <a:lstStyle/>
          <a:p>
            <a:fld id="{3C30A9B3-D890-4829-A13D-EB3049AD9672}" type="slidenum">
              <a:rPr lang="en-GB" smtClean="0"/>
              <a:pPr/>
              <a:t>‹#›</a:t>
            </a:fld>
            <a:endParaRPr lang="en-GB" dirty="0"/>
          </a:p>
        </p:txBody>
      </p:sp>
    </p:spTree>
    <p:extLst>
      <p:ext uri="{BB962C8B-B14F-4D97-AF65-F5344CB8AC3E}">
        <p14:creationId xmlns:p14="http://schemas.microsoft.com/office/powerpoint/2010/main" val="363398436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16" cstate="print">
            <a:extLst>
              <a:ext uri="{28A0092B-C50C-407E-A947-70E740481C1C}">
                <a14:useLocalDpi xmlns:a14="http://schemas.microsoft.com/office/drawing/2010/main" val="0"/>
              </a:ext>
            </a:extLst>
          </a:blip>
          <a:srcRect l="399" t="44347" r="399" b="5653"/>
          <a:stretch/>
        </p:blipFill>
        <p:spPr>
          <a:xfrm flipV="1">
            <a:off x="37528" y="5386864"/>
            <a:ext cx="9070976" cy="1441362"/>
          </a:xfrm>
          <a:prstGeom prst="rect">
            <a:avLst/>
          </a:prstGeom>
        </p:spPr>
      </p:pic>
      <p:sp>
        <p:nvSpPr>
          <p:cNvPr id="9" name="TextBox 8"/>
          <p:cNvSpPr txBox="1"/>
          <p:nvPr userDrawn="1"/>
        </p:nvSpPr>
        <p:spPr>
          <a:xfrm>
            <a:off x="468313" y="6453336"/>
            <a:ext cx="4320480" cy="276999"/>
          </a:xfrm>
          <a:prstGeom prst="rect">
            <a:avLst/>
          </a:prstGeom>
          <a:noFill/>
        </p:spPr>
        <p:txBody>
          <a:bodyPr wrap="square" lIns="0" tIns="0" rIns="0" bIns="0" rtlCol="0">
            <a:noAutofit/>
          </a:bodyPr>
          <a:lstStyle/>
          <a:p>
            <a:pPr>
              <a:tabLst>
                <a:tab pos="271463" algn="l"/>
              </a:tabLst>
            </a:pPr>
            <a:r>
              <a:rPr lang="en-GB" sz="800" dirty="0" smtClean="0">
                <a:latin typeface="Helvetica" panose="020B0604020202020204" pitchFamily="34" charset="0"/>
                <a:cs typeface="Helvetica" panose="020B0604020202020204" pitchFamily="34" charset="0"/>
              </a:rPr>
              <a:t>	</a:t>
            </a:r>
            <a:r>
              <a:rPr lang="en-GB" sz="800" dirty="0" smtClean="0">
                <a:solidFill>
                  <a:srgbClr val="63656A"/>
                </a:solidFill>
                <a:latin typeface="Helvetica" panose="020B0604020202020204" pitchFamily="34" charset="0"/>
                <a:cs typeface="Helvetica" panose="020B0604020202020204" pitchFamily="34" charset="0"/>
              </a:rPr>
              <a:t>Company Confidential |  hvivo.com</a:t>
            </a:r>
            <a:endParaRPr lang="en-GB" sz="800" dirty="0">
              <a:solidFill>
                <a:srgbClr val="63656A"/>
              </a:solidFill>
              <a:latin typeface="Helvetica" panose="020B0604020202020204" pitchFamily="34" charset="0"/>
              <a:cs typeface="Helvetica" panose="020B0604020202020204" pitchFamily="34" charset="0"/>
            </a:endParaRP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z="4000" b="1" spc="-50" dirty="0" smtClean="0">
                <a:solidFill>
                  <a:srgbClr val="00B259"/>
                </a:solidFill>
                <a:latin typeface="Helvetica" panose="020B0604020202020204" pitchFamily="34" charset="0"/>
                <a:cs typeface="Helvetica" panose="020B0604020202020204" pitchFamily="34" charset="0"/>
              </a:rPr>
              <a:t>Text styles</a:t>
            </a:r>
            <a:endParaRPr lang="en-GB"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marL="0" marR="0" lvl="0" indent="0" algn="l" defTabSz="914400" rtl="0" eaLnBrk="1" fontAlgn="auto" latinLnBrk="0" hangingPunct="1">
              <a:lnSpc>
                <a:spcPts val="3600"/>
              </a:lnSpc>
              <a:spcBef>
                <a:spcPts val="0"/>
              </a:spcBef>
              <a:spcAft>
                <a:spcPts val="600"/>
              </a:spcAft>
              <a:buClr>
                <a:srgbClr val="00B259"/>
              </a:buClr>
              <a:buSzTx/>
              <a:buFont typeface="Arial" panose="020B0604020202020204" pitchFamily="34" charset="0"/>
              <a:buNone/>
              <a:tabLst/>
              <a:defRPr/>
            </a:pPr>
            <a:r>
              <a:rPr kumimoji="0" lang="en-GB" sz="3200" b="0" i="0" u="none" strike="noStrike" kern="1200" cap="none" spc="-50" normalizeH="0" baseline="0" noProof="0" dirty="0" smtClean="0">
                <a:ln>
                  <a:noFill/>
                </a:ln>
                <a:solidFill>
                  <a:prstClr val="black"/>
                </a:solidFill>
                <a:effectLst/>
                <a:uLnTx/>
                <a:uFillTx/>
                <a:latin typeface="Helvetica" panose="020B0604020202020204" pitchFamily="34" charset="0"/>
                <a:ea typeface="+mn-ea"/>
                <a:cs typeface="Helvetica" panose="020B0604020202020204" pitchFamily="34" charset="0"/>
              </a:rPr>
              <a:t>Body Text Large</a:t>
            </a:r>
          </a:p>
          <a:p>
            <a:pPr marL="457200" marR="0" lvl="0" indent="-457200" algn="l" defTabSz="914400" rtl="0" eaLnBrk="1" fontAlgn="auto" latinLnBrk="0" hangingPunct="1">
              <a:lnSpc>
                <a:spcPts val="3600"/>
              </a:lnSpc>
              <a:spcBef>
                <a:spcPts val="0"/>
              </a:spcBef>
              <a:spcAft>
                <a:spcPts val="600"/>
              </a:spcAft>
              <a:buClr>
                <a:srgbClr val="00B259"/>
              </a:buClr>
              <a:buSzTx/>
              <a:buFont typeface="Arial" panose="020B0604020202020204" pitchFamily="34" charset="0"/>
              <a:buChar char="•"/>
              <a:tabLst/>
              <a:defRPr/>
            </a:pPr>
            <a:r>
              <a:rPr kumimoji="0" lang="en-GB" sz="3200" b="0" i="0" u="none" strike="noStrike" kern="1200" cap="none" spc="-50" normalizeH="0" baseline="0" noProof="0" dirty="0" smtClean="0">
                <a:ln>
                  <a:noFill/>
                </a:ln>
                <a:solidFill>
                  <a:prstClr val="black"/>
                </a:solidFill>
                <a:effectLst/>
                <a:uLnTx/>
                <a:uFillTx/>
                <a:latin typeface="Helvetica" panose="020B0604020202020204" pitchFamily="34" charset="0"/>
                <a:ea typeface="+mn-ea"/>
                <a:cs typeface="Helvetica" panose="020B0604020202020204" pitchFamily="34" charset="0"/>
              </a:rPr>
              <a:t>Bullet Style 1</a:t>
            </a:r>
          </a:p>
          <a:p>
            <a:pPr marL="914400" marR="0" lvl="1" indent="-457200" algn="l" defTabSz="914400" rtl="0" eaLnBrk="1" fontAlgn="auto" latinLnBrk="0" hangingPunct="1">
              <a:lnSpc>
                <a:spcPts val="3200"/>
              </a:lnSpc>
              <a:spcBef>
                <a:spcPts val="0"/>
              </a:spcBef>
              <a:spcAft>
                <a:spcPts val="600"/>
              </a:spcAft>
              <a:buClr>
                <a:srgbClr val="00B259"/>
              </a:buClr>
              <a:buSzTx/>
              <a:buFont typeface="Arial" panose="020B0604020202020204" pitchFamily="34" charset="0"/>
              <a:buChar char="•"/>
              <a:tabLst/>
              <a:defRPr/>
            </a:pPr>
            <a:r>
              <a:rPr kumimoji="0" lang="en-GB" sz="2400" b="0" i="0" u="none" strike="noStrike" kern="1200" cap="none" spc="-50" normalizeH="0" baseline="0" noProof="0" dirty="0" smtClean="0">
                <a:ln>
                  <a:noFill/>
                </a:ln>
                <a:solidFill>
                  <a:prstClr val="black"/>
                </a:solidFill>
                <a:effectLst/>
                <a:uLnTx/>
                <a:uFillTx/>
                <a:latin typeface="Helvetica" panose="020B0604020202020204" pitchFamily="34" charset="0"/>
                <a:ea typeface="+mn-ea"/>
                <a:cs typeface="Helvetica" panose="020B0604020202020204" pitchFamily="34" charset="0"/>
              </a:rPr>
              <a:t>Bullet Style 2</a:t>
            </a:r>
          </a:p>
          <a:p>
            <a:pPr lvl="0"/>
            <a:endParaRPr lang="en-GB" dirty="0"/>
          </a:p>
        </p:txBody>
      </p:sp>
      <p:sp>
        <p:nvSpPr>
          <p:cNvPr id="4" name="Date Placeholder 3"/>
          <p:cNvSpPr>
            <a:spLocks noGrp="1"/>
          </p:cNvSpPr>
          <p:nvPr>
            <p:ph type="dt" sz="half" idx="2"/>
          </p:nvPr>
        </p:nvSpPr>
        <p:spPr>
          <a:xfrm>
            <a:off x="3748248" y="6520259"/>
            <a:ext cx="2133600" cy="365125"/>
          </a:xfrm>
          <a:prstGeom prst="rect">
            <a:avLst/>
          </a:prstGeom>
        </p:spPr>
        <p:txBody>
          <a:bodyPr vert="horz" lIns="91440" tIns="45720" rIns="91440" bIns="45720" rtlCol="0" anchor="ctr"/>
          <a:lstStyle>
            <a:lvl1pPr algn="ctr">
              <a:defRPr sz="1000">
                <a:solidFill>
                  <a:schemeClr val="accent1"/>
                </a:solidFill>
              </a:defRPr>
            </a:lvl1pPr>
          </a:lstStyle>
          <a:p>
            <a:fld id="{46D13E07-FB74-4A3F-8D3A-004348BCCCC9}" type="slidenum">
              <a:rPr lang="en-GB" smtClean="0"/>
              <a:pPr/>
              <a:t>‹#›</a:t>
            </a:fld>
            <a:endParaRPr lang="en-GB" dirty="0"/>
          </a:p>
        </p:txBody>
      </p:sp>
      <p:pic>
        <p:nvPicPr>
          <p:cNvPr id="7" name="Picture 6"/>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7596336" y="6165304"/>
            <a:ext cx="1079351" cy="493104"/>
          </a:xfrm>
          <a:prstGeom prst="rect">
            <a:avLst/>
          </a:prstGeom>
        </p:spPr>
      </p:pic>
    </p:spTree>
    <p:extLst>
      <p:ext uri="{BB962C8B-B14F-4D97-AF65-F5344CB8AC3E}">
        <p14:creationId xmlns:p14="http://schemas.microsoft.com/office/powerpoint/2010/main" val="39108979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72" r:id="rId4"/>
    <p:sldLayoutId id="2147483673" r:id="rId5"/>
    <p:sldLayoutId id="2147483674" r:id="rId6"/>
    <p:sldLayoutId id="2147483664" r:id="rId7"/>
    <p:sldLayoutId id="2147483665" r:id="rId8"/>
    <p:sldLayoutId id="2147483666" r:id="rId9"/>
    <p:sldLayoutId id="2147483667" r:id="rId10"/>
    <p:sldLayoutId id="2147483668" r:id="rId11"/>
    <p:sldLayoutId id="2147483669" r:id="rId12"/>
    <p:sldLayoutId id="2147483670" r:id="rId13"/>
    <p:sldLayoutId id="2147483671" r:id="rId14"/>
  </p:sldLayoutIdLst>
  <p:timing>
    <p:tnLst>
      <p:par>
        <p:cTn id="1" dur="indefinite" restart="never" nodeType="tmRoot"/>
      </p:par>
    </p:tnLst>
  </p:timing>
  <p:txStyles>
    <p:titleStyle>
      <a:lvl1pPr algn="l" defTabSz="914400" rtl="0" eaLnBrk="1" latinLnBrk="0" hangingPunct="1">
        <a:spcBef>
          <a:spcPct val="0"/>
        </a:spcBef>
        <a:buNone/>
        <a:defRPr sz="4400" kern="1200">
          <a:solidFill>
            <a:schemeClr val="tx1"/>
          </a:solidFill>
          <a:latin typeface="+mj-lt"/>
          <a:ea typeface="+mj-ea"/>
          <a:cs typeface="+mj-cs"/>
        </a:defRPr>
      </a:lvl1pPr>
    </p:titleStyle>
    <p:bodyStyle>
      <a:lvl1pPr marL="457200" marR="0" indent="-457200" algn="l" defTabSz="914400" rtl="0" eaLnBrk="1" fontAlgn="auto" latinLnBrk="0" hangingPunct="1">
        <a:lnSpc>
          <a:spcPts val="3600"/>
        </a:lnSpc>
        <a:spcBef>
          <a:spcPts val="0"/>
        </a:spcBef>
        <a:spcAft>
          <a:spcPts val="600"/>
        </a:spcAft>
        <a:buClr>
          <a:srgbClr val="00B259"/>
        </a:buClr>
        <a:buSzTx/>
        <a:buFont typeface="Arial" panose="020B0604020202020204" pitchFamily="34" charset="0"/>
        <a:buChar char="•"/>
        <a:tabLst/>
        <a:defRPr sz="3200" kern="1200">
          <a:solidFill>
            <a:schemeClr val="tx1"/>
          </a:solidFill>
          <a:latin typeface="+mn-lt"/>
          <a:ea typeface="+mn-ea"/>
          <a:cs typeface="+mn-cs"/>
        </a:defRPr>
      </a:lvl1pPr>
      <a:lvl2pPr marL="914400" marR="0" indent="-457200" algn="l" defTabSz="914400" rtl="0" eaLnBrk="1" fontAlgn="auto" latinLnBrk="0" hangingPunct="1">
        <a:lnSpc>
          <a:spcPts val="3200"/>
        </a:lnSpc>
        <a:spcBef>
          <a:spcPts val="0"/>
        </a:spcBef>
        <a:spcAft>
          <a:spcPts val="600"/>
        </a:spcAft>
        <a:buClr>
          <a:srgbClr val="00B259"/>
        </a:buClr>
        <a:buSzTx/>
        <a:buFont typeface="Arial" panose="020B0604020202020204" pitchFamily="34" charset="0"/>
        <a:buChar char="•"/>
        <a:tabLst/>
        <a:defRPr sz="2800" kern="1200">
          <a:solidFill>
            <a:schemeClr val="tx1"/>
          </a:solidFill>
          <a:latin typeface="+mn-lt"/>
          <a:ea typeface="+mn-ea"/>
          <a:cs typeface="+mn-cs"/>
        </a:defRPr>
      </a:lvl2pPr>
      <a:lvl3pPr marL="1143000" indent="-228600" algn="l" defTabSz="914400" rtl="0" eaLnBrk="1" latinLnBrk="0" hangingPunct="1">
        <a:spcBef>
          <a:spcPct val="20000"/>
        </a:spcBef>
        <a:buClr>
          <a:schemeClr val="accent1"/>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chemeClr val="accent1"/>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Clr>
          <a:schemeClr val="accent1"/>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emf"/><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27.emf"/><Relationship Id="rId5" Type="http://schemas.openxmlformats.org/officeDocument/2006/relationships/image" Target="../media/image26.emf"/><Relationship Id="rId4" Type="http://schemas.openxmlformats.org/officeDocument/2006/relationships/image" Target="../media/image25.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gif"/><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39.emf"/></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8.emf"/><Relationship Id="rId4" Type="http://schemas.openxmlformats.org/officeDocument/2006/relationships/image" Target="../media/image47.emf"/></Relationships>
</file>

<file path=ppt/slides/_rels/slide2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60.png"/><Relationship Id="rId4" Type="http://schemas.openxmlformats.org/officeDocument/2006/relationships/image" Target="../media/image59.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63.emf"/></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mailto:r.niemi@hvivo.com" TargetMode="External"/><Relationship Id="rId2" Type="http://schemas.openxmlformats.org/officeDocument/2006/relationships/hyperlink" Target="mailto:rlw@hvivo.com" TargetMode="Externa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hyperlink" Target="http://www.cdc.gov/flu/news/flu-activity-expands.ht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14.png"/><Relationship Id="rId5" Type="http://schemas.openxmlformats.org/officeDocument/2006/relationships/image" Target="../media/image13.emf"/><Relationship Id="rId4" Type="http://schemas.openxmlformats.org/officeDocument/2006/relationships/image" Target="../media/image12.emf"/></Relationships>
</file>

<file path=ppt/slides/_rels/slide5.xml.rels><?xml version="1.0" encoding="UTF-8" standalone="yes"?>
<Relationships xmlns="http://schemas.openxmlformats.org/package/2006/relationships"><Relationship Id="rId3" Type="http://schemas.openxmlformats.org/officeDocument/2006/relationships/image" Target="../media/image15.emf"/><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17.emf"/><Relationship Id="rId5" Type="http://schemas.openxmlformats.org/officeDocument/2006/relationships/image" Target="../media/image16.emf"/><Relationship Id="rId4" Type="http://schemas.openxmlformats.org/officeDocument/2006/relationships/image" Target="../media/image12.em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2.emf"/><Relationship Id="rId5" Type="http://schemas.openxmlformats.org/officeDocument/2006/relationships/image" Target="../media/image21.png"/><Relationship Id="rId4" Type="http://schemas.openxmlformats.org/officeDocument/2006/relationships/image" Target="../media/image20.emf"/></Relationships>
</file>

<file path=ppt/slides/_rels/slide8.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image" Target="../media/image22.emf"/><Relationship Id="rId7"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20.emf"/><Relationship Id="rId5" Type="http://schemas.openxmlformats.org/officeDocument/2006/relationships/image" Target="../media/image19.emf"/><Relationship Id="rId4" Type="http://schemas.openxmlformats.org/officeDocument/2006/relationships/image" Target="../media/image23.emf"/></Relationships>
</file>

<file path=ppt/slides/_rels/slide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12.emf"/><Relationship Id="rId5" Type="http://schemas.openxmlformats.org/officeDocument/2006/relationships/image" Target="../media/image21.png"/><Relationship Id="rId4" Type="http://schemas.openxmlformats.org/officeDocument/2006/relationships/image" Target="../media/image20.emf"/></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4062" y="300680"/>
            <a:ext cx="1890000" cy="894114"/>
          </a:xfrm>
          <a:prstGeom prst="rect">
            <a:avLst/>
          </a:prstGeom>
        </p:spPr>
      </p:pic>
      <p:sp>
        <p:nvSpPr>
          <p:cNvPr id="2" name="Rectangle 1"/>
          <p:cNvSpPr/>
          <p:nvPr/>
        </p:nvSpPr>
        <p:spPr>
          <a:xfrm>
            <a:off x="409397" y="1468378"/>
            <a:ext cx="3095805" cy="17430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pc="-50" dirty="0">
                <a:solidFill>
                  <a:schemeClr val="bg1"/>
                </a:solidFill>
                <a:cs typeface="Arial"/>
              </a:rPr>
              <a:t>Dr Robert </a:t>
            </a:r>
            <a:endParaRPr lang="en-GB" spc="-50" dirty="0" smtClean="0">
              <a:solidFill>
                <a:schemeClr val="bg1"/>
              </a:solidFill>
              <a:cs typeface="Arial"/>
            </a:endParaRPr>
          </a:p>
          <a:p>
            <a:r>
              <a:rPr lang="en-GB" spc="-50" dirty="0" smtClean="0">
                <a:solidFill>
                  <a:schemeClr val="bg1"/>
                </a:solidFill>
                <a:cs typeface="Arial"/>
              </a:rPr>
              <a:t>Lambkin-Williams</a:t>
            </a:r>
          </a:p>
          <a:p>
            <a:r>
              <a:rPr lang="en-US" sz="1200" dirty="0" smtClean="0"/>
              <a:t>BSc</a:t>
            </a:r>
            <a:r>
              <a:rPr lang="en-US" sz="1200" dirty="0"/>
              <a:t>, PhD, </a:t>
            </a:r>
            <a:r>
              <a:rPr lang="en-US" sz="1200" dirty="0" err="1"/>
              <a:t>MRPharmS</a:t>
            </a:r>
            <a:endParaRPr lang="en-US" sz="1200" dirty="0"/>
          </a:p>
          <a:p>
            <a:endParaRPr lang="en-US" sz="1400" b="1" dirty="0" smtClean="0"/>
          </a:p>
          <a:p>
            <a:r>
              <a:rPr lang="en-US" sz="1400" b="1" dirty="0" smtClean="0"/>
              <a:t>Executive </a:t>
            </a:r>
            <a:r>
              <a:rPr lang="en-US" sz="1400" b="1" dirty="0"/>
              <a:t>Scientific Adviser</a:t>
            </a:r>
          </a:p>
          <a:p>
            <a:endParaRPr lang="en-GB" sz="1600" spc="-50" dirty="0" smtClean="0">
              <a:solidFill>
                <a:schemeClr val="bg1"/>
              </a:solidFill>
              <a:cs typeface="Arial"/>
            </a:endParaRPr>
          </a:p>
        </p:txBody>
      </p:sp>
      <p:sp>
        <p:nvSpPr>
          <p:cNvPr id="3" name="TextBox 2"/>
          <p:cNvSpPr txBox="1"/>
          <p:nvPr/>
        </p:nvSpPr>
        <p:spPr>
          <a:xfrm>
            <a:off x="5164667" y="4910667"/>
            <a:ext cx="3511021" cy="584776"/>
          </a:xfrm>
          <a:prstGeom prst="rect">
            <a:avLst/>
          </a:prstGeom>
          <a:noFill/>
        </p:spPr>
        <p:txBody>
          <a:bodyPr wrap="square" rtlCol="0">
            <a:spAutoFit/>
          </a:bodyPr>
          <a:lstStyle/>
          <a:p>
            <a:pPr algn="r"/>
            <a:r>
              <a:rPr lang="en-GB" spc="-50" dirty="0">
                <a:solidFill>
                  <a:schemeClr val="bg1"/>
                </a:solidFill>
                <a:cs typeface="Arial"/>
              </a:rPr>
              <a:t>International Conference on Flu </a:t>
            </a:r>
            <a:br>
              <a:rPr lang="en-GB" spc="-50" dirty="0">
                <a:solidFill>
                  <a:schemeClr val="bg1"/>
                </a:solidFill>
                <a:cs typeface="Arial"/>
              </a:rPr>
            </a:br>
            <a:r>
              <a:rPr lang="en-GB" sz="1400" spc="-50" dirty="0">
                <a:solidFill>
                  <a:schemeClr val="bg1"/>
                </a:solidFill>
                <a:cs typeface="Arial"/>
              </a:rPr>
              <a:t>June 9, </a:t>
            </a:r>
            <a:r>
              <a:rPr lang="en-GB" sz="1400" spc="-50" dirty="0" smtClean="0">
                <a:solidFill>
                  <a:schemeClr val="bg1"/>
                </a:solidFill>
                <a:cs typeface="Arial"/>
              </a:rPr>
              <a:t>2015</a:t>
            </a:r>
            <a:endParaRPr lang="en-US" dirty="0"/>
          </a:p>
        </p:txBody>
      </p:sp>
      <p:sp>
        <p:nvSpPr>
          <p:cNvPr id="6" name="TextBox 5"/>
          <p:cNvSpPr txBox="1"/>
          <p:nvPr/>
        </p:nvSpPr>
        <p:spPr>
          <a:xfrm>
            <a:off x="4787901" y="2336800"/>
            <a:ext cx="3887788" cy="3139321"/>
          </a:xfrm>
          <a:prstGeom prst="rect">
            <a:avLst/>
          </a:prstGeom>
          <a:noFill/>
        </p:spPr>
        <p:txBody>
          <a:bodyPr wrap="square" rtlCol="0">
            <a:spAutoFit/>
          </a:bodyPr>
          <a:lstStyle/>
          <a:p>
            <a:pPr algn="r"/>
            <a:r>
              <a:rPr lang="en-GB" sz="2800" b="1" spc="-50" dirty="0">
                <a:solidFill>
                  <a:prstClr val="white"/>
                </a:solidFill>
                <a:ea typeface="+mj-ea"/>
                <a:cs typeface="Arial"/>
              </a:rPr>
              <a:t>The Human Viral Challenge Model </a:t>
            </a:r>
            <a:r>
              <a:rPr lang="en-GB" sz="2800" b="1" spc="-50" dirty="0" smtClean="0">
                <a:solidFill>
                  <a:prstClr val="white"/>
                </a:solidFill>
                <a:ea typeface="+mj-ea"/>
                <a:cs typeface="Arial"/>
              </a:rPr>
              <a:t>–</a:t>
            </a:r>
            <a:br>
              <a:rPr lang="en-GB" sz="2800" b="1" spc="-50" dirty="0" smtClean="0">
                <a:solidFill>
                  <a:prstClr val="white"/>
                </a:solidFill>
                <a:ea typeface="+mj-ea"/>
                <a:cs typeface="Arial"/>
              </a:rPr>
            </a:br>
            <a:r>
              <a:rPr lang="en-GB" sz="2800" b="1" spc="-50" dirty="0" smtClean="0">
                <a:solidFill>
                  <a:prstClr val="white"/>
                </a:solidFill>
                <a:ea typeface="+mj-ea"/>
                <a:cs typeface="Arial"/>
              </a:rPr>
              <a:t> </a:t>
            </a:r>
            <a:r>
              <a:rPr lang="en-GB" sz="2400" b="1" spc="-50" dirty="0">
                <a:solidFill>
                  <a:prstClr val="white"/>
                </a:solidFill>
                <a:ea typeface="+mj-ea"/>
                <a:cs typeface="Arial"/>
              </a:rPr>
              <a:t>Accelerating Drug and Vaccine Development. Choice of Virus is Critical </a:t>
            </a:r>
            <a:br>
              <a:rPr lang="en-GB" sz="2400" b="1" spc="-50" dirty="0">
                <a:solidFill>
                  <a:prstClr val="white"/>
                </a:solidFill>
                <a:ea typeface="+mj-ea"/>
                <a:cs typeface="Arial"/>
              </a:rPr>
            </a:br>
            <a:r>
              <a:rPr lang="en-GB" sz="2400" b="1" spc="-50" dirty="0">
                <a:solidFill>
                  <a:prstClr val="white"/>
                </a:solidFill>
                <a:ea typeface="+mj-ea"/>
                <a:cs typeface="Arial"/>
              </a:rPr>
              <a:t/>
            </a:r>
            <a:br>
              <a:rPr lang="en-GB" sz="2400" b="1" spc="-50" dirty="0">
                <a:solidFill>
                  <a:prstClr val="white"/>
                </a:solidFill>
                <a:ea typeface="+mj-ea"/>
                <a:cs typeface="Arial"/>
              </a:rPr>
            </a:br>
            <a:r>
              <a:rPr lang="en-GB" sz="2400" b="1" spc="-50" dirty="0">
                <a:solidFill>
                  <a:prstClr val="white"/>
                </a:solidFill>
                <a:ea typeface="+mj-ea"/>
                <a:cs typeface="Arial"/>
              </a:rPr>
              <a:t/>
            </a:r>
            <a:br>
              <a:rPr lang="en-GB" sz="2400" b="1" spc="-50" dirty="0">
                <a:solidFill>
                  <a:prstClr val="white"/>
                </a:solidFill>
                <a:ea typeface="+mj-ea"/>
                <a:cs typeface="Arial"/>
              </a:rPr>
            </a:br>
            <a:endParaRPr lang="en-US" dirty="0"/>
          </a:p>
        </p:txBody>
      </p:sp>
    </p:spTree>
    <p:extLst>
      <p:ext uri="{BB962C8B-B14F-4D97-AF65-F5344CB8AC3E}">
        <p14:creationId xmlns:p14="http://schemas.microsoft.com/office/powerpoint/2010/main" val="45376140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085" y="116796"/>
            <a:ext cx="8229600" cy="1055077"/>
          </a:xfrm>
        </p:spPr>
        <p:txBody>
          <a:bodyPr>
            <a:noAutofit/>
          </a:bodyPr>
          <a:lstStyle/>
          <a:p>
            <a:r>
              <a:rPr lang="en-US" b="1" dirty="0" smtClean="0">
                <a:solidFill>
                  <a:prstClr val="black"/>
                </a:solidFill>
                <a:latin typeface="+mn-lt"/>
                <a:ea typeface="Kozuka Gothic Pr6N B" panose="020B0800000000000000" pitchFamily="34" charset="-128"/>
                <a:cs typeface="Helvetica" panose="020B0604020202020204" pitchFamily="34" charset="0"/>
              </a:rPr>
              <a:t>How </a:t>
            </a:r>
            <a:r>
              <a:rPr lang="en-US" b="1" dirty="0">
                <a:solidFill>
                  <a:prstClr val="black"/>
                </a:solidFill>
                <a:latin typeface="+mn-lt"/>
                <a:ea typeface="Kozuka Gothic Pr6N B" panose="020B0800000000000000" pitchFamily="34" charset="-128"/>
                <a:cs typeface="Helvetica" panose="020B0604020202020204" pitchFamily="34" charset="0"/>
              </a:rPr>
              <a:t>We Do </a:t>
            </a:r>
            <a:r>
              <a:rPr lang="en-US" b="1" dirty="0" smtClean="0">
                <a:solidFill>
                  <a:prstClr val="black"/>
                </a:solidFill>
                <a:latin typeface="+mn-lt"/>
                <a:ea typeface="Kozuka Gothic Pr6N B" panose="020B0800000000000000" pitchFamily="34" charset="-128"/>
                <a:cs typeface="Helvetica" panose="020B0604020202020204" pitchFamily="34" charset="0"/>
              </a:rPr>
              <a:t>It</a:t>
            </a:r>
            <a:br>
              <a:rPr lang="en-US" b="1" dirty="0" smtClean="0">
                <a:solidFill>
                  <a:prstClr val="black"/>
                </a:solidFill>
                <a:latin typeface="+mn-lt"/>
                <a:ea typeface="Kozuka Gothic Pr6N B" panose="020B0800000000000000" pitchFamily="34" charset="-128"/>
                <a:cs typeface="Helvetica" panose="020B0604020202020204" pitchFamily="34" charset="0"/>
              </a:rPr>
            </a:br>
            <a:r>
              <a:rPr lang="en-US" sz="2000" dirty="0" smtClean="0">
                <a:latin typeface="+mn-lt"/>
                <a:ea typeface="Kozuka Gothic Pr6N B" panose="020B0800000000000000" pitchFamily="34" charset="-128"/>
                <a:cs typeface="Helvetica" panose="020B0604020202020204" pitchFamily="34" charset="0"/>
              </a:rPr>
              <a:t>Extensive Studies and Virus Library</a:t>
            </a:r>
            <a:endParaRPr lang="en-GB" b="0" dirty="0">
              <a:latin typeface="+mn-lt"/>
              <a:cs typeface="Helvetica" panose="020B0604020202020204" pitchFamily="34" charset="0"/>
            </a:endParaRPr>
          </a:p>
        </p:txBody>
      </p:sp>
      <p:graphicFrame>
        <p:nvGraphicFramePr>
          <p:cNvPr id="5" name="Group 50"/>
          <p:cNvGraphicFramePr>
            <a:graphicFrameLocks noGrp="1"/>
          </p:cNvGraphicFramePr>
          <p:nvPr>
            <p:extLst>
              <p:ext uri="{D42A27DB-BD31-4B8C-83A1-F6EECF244321}">
                <p14:modId xmlns:p14="http://schemas.microsoft.com/office/powerpoint/2010/main" val="362252576"/>
              </p:ext>
            </p:extLst>
          </p:nvPr>
        </p:nvGraphicFramePr>
        <p:xfrm>
          <a:off x="640080" y="1853184"/>
          <a:ext cx="4419601" cy="3068065"/>
        </p:xfrm>
        <a:graphic>
          <a:graphicData uri="http://schemas.openxmlformats.org/drawingml/2006/table">
            <a:tbl>
              <a:tblPr/>
              <a:tblGrid>
                <a:gridCol w="1489754"/>
                <a:gridCol w="1440094"/>
                <a:gridCol w="1489753"/>
              </a:tblGrid>
              <a:tr h="701927">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en-GB" sz="1800" b="1" i="0" u="none" strike="noStrike" cap="none" normalizeH="0" baseline="0" dirty="0" smtClean="0">
                          <a:ln>
                            <a:noFill/>
                          </a:ln>
                          <a:solidFill>
                            <a:schemeClr val="bg1"/>
                          </a:solidFill>
                          <a:effectLst/>
                          <a:latin typeface="+mn-lt"/>
                        </a:rPr>
                        <a:t>Virus</a:t>
                      </a:r>
                    </a:p>
                  </a:txBody>
                  <a:tcPr marL="64278" marR="64278" marT="32140" marB="32140" horzOverflow="overflow">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ctr" defTabSz="914400" rtl="0" eaLnBrk="1" fontAlgn="base" latinLnBrk="0" hangingPunct="1">
                        <a:lnSpc>
                          <a:spcPct val="100000"/>
                        </a:lnSpc>
                        <a:spcBef>
                          <a:spcPts val="600"/>
                        </a:spcBef>
                        <a:spcAft>
                          <a:spcPts val="600"/>
                        </a:spcAft>
                        <a:buClrTx/>
                        <a:buSzTx/>
                        <a:buFont typeface="Arial" charset="0"/>
                        <a:buNone/>
                        <a:tabLst/>
                      </a:pPr>
                      <a:r>
                        <a:rPr kumimoji="0" lang="en-GB" sz="1800" b="1" i="0" u="none" strike="noStrike" cap="none" normalizeH="0" baseline="0" dirty="0" smtClean="0">
                          <a:ln>
                            <a:noFill/>
                          </a:ln>
                          <a:solidFill>
                            <a:schemeClr val="bg1"/>
                          </a:solidFill>
                          <a:effectLst/>
                          <a:latin typeface="+mn-lt"/>
                        </a:rPr>
                        <a:t># Clinical Studies</a:t>
                      </a:r>
                    </a:p>
                  </a:txBody>
                  <a:tcPr marL="64278" marR="64278" marT="32140" marB="32140" horzOverflow="overflow">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GB" sz="1800" b="1" i="0" u="none" strike="noStrike" cap="none" normalizeH="0" baseline="0" dirty="0" smtClean="0">
                          <a:ln>
                            <a:noFill/>
                          </a:ln>
                          <a:solidFill>
                            <a:schemeClr val="bg1"/>
                          </a:solidFill>
                          <a:effectLst/>
                          <a:latin typeface="+mn-lt"/>
                        </a:rPr>
                        <a:t># Inoculated</a:t>
                      </a:r>
                    </a:p>
                  </a:txBody>
                  <a:tcPr marL="64278" marR="64278" marT="32140" marB="32140" horzOverflow="overflow">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solidFill>
                  </a:tcPr>
                </a:tc>
              </a:tr>
              <a:tr h="588821">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en-GB" sz="1600" b="1" i="0" u="none" strike="noStrike" cap="none" normalizeH="0" baseline="0" dirty="0" smtClean="0">
                          <a:ln>
                            <a:noFill/>
                          </a:ln>
                          <a:solidFill>
                            <a:sysClr val="windowText" lastClr="000000"/>
                          </a:solidFill>
                          <a:effectLst/>
                          <a:latin typeface="+mn-lt"/>
                        </a:rPr>
                        <a:t>Influenza</a:t>
                      </a:r>
                    </a:p>
                  </a:txBody>
                  <a:tcPr marL="64278" marR="64278" marT="32140" marB="3214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en-GB" sz="1600" b="0" i="0" u="none" strike="noStrike" cap="none" normalizeH="0" baseline="0" dirty="0" smtClean="0">
                          <a:ln>
                            <a:noFill/>
                          </a:ln>
                          <a:solidFill>
                            <a:sysClr val="windowText" lastClr="000000"/>
                          </a:solidFill>
                          <a:effectLst/>
                          <a:latin typeface="+mn-lt"/>
                        </a:rPr>
                        <a:t>25</a:t>
                      </a:r>
                    </a:p>
                  </a:txBody>
                  <a:tcPr marL="64278" marR="64278" marT="32140" marB="3214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en-GB" sz="1600" b="0" i="0" u="none" strike="noStrike" cap="none" normalizeH="0" baseline="0" dirty="0" smtClean="0">
                          <a:ln>
                            <a:noFill/>
                          </a:ln>
                          <a:solidFill>
                            <a:sysClr val="windowText" lastClr="000000"/>
                          </a:solidFill>
                          <a:effectLst/>
                          <a:latin typeface="+mn-lt"/>
                        </a:rPr>
                        <a:t>1098</a:t>
                      </a:r>
                    </a:p>
                  </a:txBody>
                  <a:tcPr marL="64278" marR="64278" marT="32140" marB="3214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r>
              <a:tr h="545872">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en-GB" sz="1600" b="1" i="0" u="none" strike="noStrike" cap="none" normalizeH="0" baseline="0" dirty="0" smtClean="0">
                          <a:ln>
                            <a:noFill/>
                          </a:ln>
                          <a:solidFill>
                            <a:sysClr val="windowText" lastClr="000000"/>
                          </a:solidFill>
                          <a:effectLst/>
                          <a:latin typeface="+mn-lt"/>
                        </a:rPr>
                        <a:t>RSV</a:t>
                      </a:r>
                    </a:p>
                  </a:txBody>
                  <a:tcPr marL="64278" marR="64278" marT="32140" marB="3214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en-GB" sz="1600" b="0" i="0" u="none" strike="noStrike" cap="none" normalizeH="0" baseline="0" dirty="0" smtClean="0">
                          <a:ln>
                            <a:noFill/>
                          </a:ln>
                          <a:solidFill>
                            <a:sysClr val="windowText" lastClr="000000"/>
                          </a:solidFill>
                          <a:effectLst/>
                          <a:latin typeface="+mn-lt"/>
                        </a:rPr>
                        <a:t>12</a:t>
                      </a:r>
                      <a:endParaRPr kumimoji="0" lang="en-GB" sz="1600" b="0" i="0" u="none" strike="noStrike" cap="none" normalizeH="0" baseline="0" dirty="0" smtClean="0">
                        <a:ln>
                          <a:noFill/>
                        </a:ln>
                        <a:solidFill>
                          <a:sysClr val="windowText" lastClr="000000"/>
                        </a:solidFill>
                        <a:effectLst/>
                        <a:latin typeface="+mn-lt"/>
                      </a:endParaRPr>
                    </a:p>
                  </a:txBody>
                  <a:tcPr marL="64278" marR="64278" marT="32140" marB="3214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en-GB" sz="1600" b="0" i="0" u="none" strike="noStrike" cap="none" normalizeH="0" baseline="0" dirty="0" smtClean="0">
                          <a:ln>
                            <a:noFill/>
                          </a:ln>
                          <a:solidFill>
                            <a:sysClr val="windowText" lastClr="000000"/>
                          </a:solidFill>
                          <a:effectLst/>
                          <a:latin typeface="+mn-lt"/>
                        </a:rPr>
                        <a:t>6791</a:t>
                      </a:r>
                      <a:endParaRPr kumimoji="0" lang="en-GB" sz="1600" b="0" i="0" u="none" strike="noStrike" cap="none" normalizeH="0" baseline="0" dirty="0" smtClean="0">
                        <a:ln>
                          <a:noFill/>
                        </a:ln>
                        <a:solidFill>
                          <a:sysClr val="windowText" lastClr="000000"/>
                        </a:solidFill>
                        <a:effectLst/>
                        <a:latin typeface="+mn-lt"/>
                      </a:endParaRPr>
                    </a:p>
                  </a:txBody>
                  <a:tcPr marL="64278" marR="64278" marT="32140" marB="3214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r>
              <a:tr h="499001">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en-GB" sz="1600" b="1" i="0" u="none" strike="noStrike" cap="none" normalizeH="0" baseline="0" dirty="0" smtClean="0">
                          <a:ln>
                            <a:noFill/>
                          </a:ln>
                          <a:solidFill>
                            <a:sysClr val="windowText" lastClr="000000"/>
                          </a:solidFill>
                          <a:effectLst/>
                          <a:latin typeface="+mn-lt"/>
                        </a:rPr>
                        <a:t>HRV</a:t>
                      </a:r>
                    </a:p>
                  </a:txBody>
                  <a:tcPr marL="64278" marR="64278" marT="32140" marB="3214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en-GB" sz="1600" b="0" i="0" u="none" strike="noStrike" cap="none" normalizeH="0" baseline="0" dirty="0" smtClean="0">
                          <a:ln>
                            <a:noFill/>
                          </a:ln>
                          <a:solidFill>
                            <a:sysClr val="windowText" lastClr="000000"/>
                          </a:solidFill>
                          <a:effectLst/>
                          <a:latin typeface="+mn-lt"/>
                        </a:rPr>
                        <a:t>4</a:t>
                      </a:r>
                    </a:p>
                  </a:txBody>
                  <a:tcPr marL="64278" marR="64278" marT="32140" marB="3214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en-GB" sz="1600" b="0" i="0" u="none" strike="noStrike" cap="none" normalizeH="0" baseline="0" dirty="0" smtClean="0">
                          <a:ln>
                            <a:noFill/>
                          </a:ln>
                          <a:solidFill>
                            <a:sysClr val="windowText" lastClr="000000"/>
                          </a:solidFill>
                          <a:effectLst/>
                          <a:latin typeface="+mn-lt"/>
                        </a:rPr>
                        <a:t>181</a:t>
                      </a:r>
                    </a:p>
                  </a:txBody>
                  <a:tcPr marL="64278" marR="64278" marT="32140" marB="3214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r>
              <a:tr h="732444">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en-GB" sz="1800" b="1" i="0" u="none" strike="noStrike" cap="none" normalizeH="0" baseline="0" dirty="0" smtClean="0">
                          <a:ln>
                            <a:noFill/>
                          </a:ln>
                          <a:solidFill>
                            <a:sysClr val="windowText" lastClr="000000"/>
                          </a:solidFill>
                          <a:effectLst/>
                          <a:latin typeface="+mn-lt"/>
                        </a:rPr>
                        <a:t>TOTAL</a:t>
                      </a:r>
                    </a:p>
                  </a:txBody>
                  <a:tcPr marL="64278" marR="64278" marT="32140" marB="3214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en-GB" sz="1800" b="1" i="0" u="none" strike="noStrike" cap="none" normalizeH="0" baseline="0" dirty="0" smtClean="0">
                          <a:ln>
                            <a:noFill/>
                          </a:ln>
                          <a:solidFill>
                            <a:sysClr val="windowText" lastClr="000000"/>
                          </a:solidFill>
                          <a:effectLst/>
                          <a:latin typeface="+mn-lt"/>
                        </a:rPr>
                        <a:t>40</a:t>
                      </a:r>
                    </a:p>
                  </a:txBody>
                  <a:tcPr marL="64278" marR="64278" marT="32140" marB="3214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en-GB" sz="1800" b="1" i="0" u="none" strike="noStrike" cap="none" normalizeH="0" baseline="0" dirty="0" smtClean="0">
                          <a:ln>
                            <a:noFill/>
                          </a:ln>
                          <a:solidFill>
                            <a:sysClr val="windowText" lastClr="000000"/>
                          </a:solidFill>
                          <a:effectLst/>
                          <a:latin typeface="+mn-lt"/>
                        </a:rPr>
                        <a:t>1970</a:t>
                      </a:r>
                      <a:endParaRPr kumimoji="0" lang="en-GB" sz="1800" b="1" i="0" u="none" strike="noStrike" cap="none" normalizeH="0" baseline="0" dirty="0" smtClean="0">
                        <a:ln>
                          <a:noFill/>
                        </a:ln>
                        <a:solidFill>
                          <a:sysClr val="windowText" lastClr="000000"/>
                        </a:solidFill>
                        <a:effectLst/>
                        <a:latin typeface="+mn-lt"/>
                      </a:endParaRPr>
                    </a:p>
                  </a:txBody>
                  <a:tcPr marL="64278" marR="64278" marT="32140" marB="3214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95000"/>
                      </a:schemeClr>
                    </a:solidFill>
                  </a:tcPr>
                </a:tc>
              </a:tr>
            </a:tbl>
          </a:graphicData>
        </a:graphic>
      </p:graphicFrame>
      <p:grpSp>
        <p:nvGrpSpPr>
          <p:cNvPr id="4" name="Group 3"/>
          <p:cNvGrpSpPr/>
          <p:nvPr/>
        </p:nvGrpSpPr>
        <p:grpSpPr>
          <a:xfrm>
            <a:off x="5611495" y="1844039"/>
            <a:ext cx="3059430" cy="3061335"/>
            <a:chOff x="5627370" y="1844040"/>
            <a:chExt cx="3059430" cy="2849880"/>
          </a:xfrm>
        </p:grpSpPr>
        <p:sp>
          <p:nvSpPr>
            <p:cNvPr id="23" name="Rectangle 22"/>
            <p:cNvSpPr/>
            <p:nvPr/>
          </p:nvSpPr>
          <p:spPr>
            <a:xfrm>
              <a:off x="5627370" y="2407920"/>
              <a:ext cx="3059430" cy="2286000"/>
            </a:xfrm>
            <a:prstGeom prst="rect">
              <a:avLst/>
            </a:prstGeom>
            <a:solidFill>
              <a:schemeClr val="bg1">
                <a:lumMod val="95000"/>
              </a:schemeClr>
            </a:solidFill>
            <a:ln w="12700" cap="flat" cmpd="sng" algn="ctr">
              <a:solidFill>
                <a:schemeClr val="bg1">
                  <a:lumMod val="95000"/>
                </a:schemeClr>
              </a:solidFill>
              <a:prstDash val="solid"/>
              <a:miter lim="800000"/>
            </a:ln>
            <a:effectLst/>
          </p:spPr>
          <p:txBody>
            <a:bodyPr rtlCol="0" anchor="ctr"/>
            <a:lstStyle/>
            <a:p>
              <a:pPr marL="738572" lvl="1" indent="-316531">
                <a:lnSpc>
                  <a:spcPct val="110000"/>
                </a:lnSpc>
                <a:buFont typeface="Wingdings" panose="05000000000000000000" pitchFamily="2" charset="2"/>
                <a:buChar char="ü"/>
              </a:pPr>
              <a:r>
                <a:rPr lang="it-IT" sz="1600" b="1" dirty="0" smtClean="0">
                  <a:cs typeface="Helvetica" panose="020B0604020202020204" pitchFamily="34" charset="0"/>
                </a:rPr>
                <a:t>Influenza </a:t>
              </a:r>
              <a:r>
                <a:rPr lang="it-IT" sz="1600" b="1" dirty="0">
                  <a:cs typeface="Helvetica" panose="020B0604020202020204" pitchFamily="34" charset="0"/>
                </a:rPr>
                <a:t>A:</a:t>
              </a:r>
              <a:r>
                <a:rPr lang="it-IT" sz="1600" dirty="0">
                  <a:cs typeface="Helvetica" panose="020B0604020202020204" pitchFamily="34" charset="0"/>
                </a:rPr>
                <a:t> </a:t>
              </a:r>
            </a:p>
            <a:p>
              <a:pPr lvl="1">
                <a:lnSpc>
                  <a:spcPct val="110000"/>
                </a:lnSpc>
              </a:pPr>
              <a:r>
                <a:rPr lang="it-IT" sz="1200" dirty="0">
                  <a:cs typeface="Helvetica" panose="020B0604020202020204" pitchFamily="34" charset="0"/>
                </a:rPr>
                <a:t>	</a:t>
              </a:r>
              <a:r>
                <a:rPr lang="it-IT" sz="1200" dirty="0" smtClean="0">
                  <a:cs typeface="Helvetica" panose="020B0604020202020204" pitchFamily="34" charset="0"/>
                </a:rPr>
                <a:t>H1N1  (2)</a:t>
              </a:r>
              <a:endParaRPr lang="it-IT" sz="1200" dirty="0">
                <a:cs typeface="Helvetica" panose="020B0604020202020204" pitchFamily="34" charset="0"/>
              </a:endParaRPr>
            </a:p>
            <a:p>
              <a:pPr lvl="1">
                <a:lnSpc>
                  <a:spcPct val="110000"/>
                </a:lnSpc>
              </a:pPr>
              <a:r>
                <a:rPr lang="it-IT" sz="1200" dirty="0">
                  <a:cs typeface="Helvetica" panose="020B0604020202020204" pitchFamily="34" charset="0"/>
                </a:rPr>
                <a:t>	</a:t>
              </a:r>
              <a:r>
                <a:rPr lang="it-IT" sz="1200" dirty="0" smtClean="0">
                  <a:cs typeface="Helvetica" panose="020B0604020202020204" pitchFamily="34" charset="0"/>
                </a:rPr>
                <a:t>H3N2  (3)</a:t>
              </a:r>
            </a:p>
            <a:p>
              <a:pPr lvl="1">
                <a:lnSpc>
                  <a:spcPct val="110000"/>
                </a:lnSpc>
              </a:pPr>
              <a:r>
                <a:rPr lang="it-IT" sz="1200" dirty="0" smtClean="0">
                  <a:cs typeface="Helvetica" panose="020B0604020202020204" pitchFamily="34" charset="0"/>
                </a:rPr>
                <a:t>	H5N1  (1)</a:t>
              </a:r>
              <a:r>
                <a:rPr lang="it-IT" sz="1200" dirty="0">
                  <a:cs typeface="Helvetica" panose="020B0604020202020204" pitchFamily="34" charset="0"/>
                </a:rPr>
                <a:t>	</a:t>
              </a:r>
            </a:p>
            <a:p>
              <a:pPr marL="738572" lvl="1" indent="-316531">
                <a:lnSpc>
                  <a:spcPct val="110000"/>
                </a:lnSpc>
                <a:buFont typeface="Wingdings" panose="05000000000000000000" pitchFamily="2" charset="2"/>
                <a:buChar char="ü"/>
              </a:pPr>
              <a:r>
                <a:rPr lang="it-IT" sz="1600" b="1" dirty="0" smtClean="0">
                  <a:cs typeface="Helvetica" panose="020B0604020202020204" pitchFamily="34" charset="0"/>
                </a:rPr>
                <a:t>Influenza B</a:t>
              </a:r>
            </a:p>
            <a:p>
              <a:pPr marL="738572" lvl="1" indent="-316531">
                <a:lnSpc>
                  <a:spcPct val="110000"/>
                </a:lnSpc>
                <a:buFont typeface="Wingdings" panose="05000000000000000000" pitchFamily="2" charset="2"/>
                <a:buChar char="ü"/>
              </a:pPr>
              <a:r>
                <a:rPr lang="it-IT" sz="1600" b="1" dirty="0" smtClean="0">
                  <a:cs typeface="Helvetica" panose="020B0604020202020204" pitchFamily="34" charset="0"/>
                </a:rPr>
                <a:t>RSV-A </a:t>
              </a:r>
              <a:r>
                <a:rPr lang="it-IT" sz="1600" b="1" dirty="0">
                  <a:cs typeface="Helvetica" panose="020B0604020202020204" pitchFamily="34" charset="0"/>
                </a:rPr>
                <a:t>(Memphis 37b</a:t>
              </a:r>
              <a:r>
                <a:rPr lang="it-IT" sz="1600" b="1" dirty="0" smtClean="0">
                  <a:cs typeface="Helvetica" panose="020B0604020202020204" pitchFamily="34" charset="0"/>
                </a:rPr>
                <a:t>)</a:t>
              </a:r>
            </a:p>
            <a:p>
              <a:pPr marL="738572" lvl="1" indent="-316531">
                <a:lnSpc>
                  <a:spcPct val="110000"/>
                </a:lnSpc>
                <a:buFont typeface="Wingdings" panose="05000000000000000000" pitchFamily="2" charset="2"/>
                <a:buChar char="ü"/>
              </a:pPr>
              <a:r>
                <a:rPr lang="it-IT" sz="1600" b="1" dirty="0" smtClean="0">
                  <a:cs typeface="Helvetica" panose="020B0604020202020204" pitchFamily="34" charset="0"/>
                </a:rPr>
                <a:t>HRV-39</a:t>
              </a:r>
              <a:endParaRPr lang="it-IT" sz="1600" b="1" dirty="0">
                <a:cs typeface="Helvetica" panose="020B0604020202020204" pitchFamily="34" charset="0"/>
              </a:endParaRPr>
            </a:p>
            <a:p>
              <a:pPr marL="738572" lvl="1" indent="-316531">
                <a:lnSpc>
                  <a:spcPct val="110000"/>
                </a:lnSpc>
                <a:buFont typeface="Wingdings" panose="05000000000000000000" pitchFamily="2" charset="2"/>
                <a:buChar char="ü"/>
              </a:pPr>
              <a:r>
                <a:rPr lang="it-IT" sz="1600" b="1" dirty="0" smtClean="0">
                  <a:cs typeface="Helvetica" panose="020B0604020202020204" pitchFamily="34" charset="0"/>
                </a:rPr>
                <a:t>HRV-16</a:t>
              </a:r>
              <a:r>
                <a:rPr lang="it-IT" sz="1600" dirty="0">
                  <a:cs typeface="Helvetica" panose="020B0604020202020204" pitchFamily="34" charset="0"/>
                </a:rPr>
                <a:t>	</a:t>
              </a:r>
              <a:endParaRPr lang="en-US" sz="1400" kern="0" dirty="0">
                <a:cs typeface="Helvetica" panose="020B0604020202020204" pitchFamily="34" charset="0"/>
              </a:endParaRPr>
            </a:p>
          </p:txBody>
        </p:sp>
        <p:sp>
          <p:nvSpPr>
            <p:cNvPr id="3" name="Rectangle 2"/>
            <p:cNvSpPr/>
            <p:nvPr/>
          </p:nvSpPr>
          <p:spPr>
            <a:xfrm>
              <a:off x="5627370" y="1844040"/>
              <a:ext cx="3059430" cy="652272"/>
            </a:xfrm>
            <a:prstGeom prst="rect">
              <a:avLst/>
            </a:prstGeom>
            <a:solidFill>
              <a:schemeClr val="accent3"/>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solidFill>
                    <a:schemeClr val="bg1"/>
                  </a:solidFill>
                </a:rPr>
                <a:t>Virus Library</a:t>
              </a:r>
              <a:endParaRPr lang="en-GB" b="1" dirty="0">
                <a:solidFill>
                  <a:schemeClr val="bg1"/>
                </a:solidFill>
              </a:endParaRPr>
            </a:p>
          </p:txBody>
        </p:sp>
      </p:grpSp>
    </p:spTree>
    <p:extLst>
      <p:ext uri="{BB962C8B-B14F-4D97-AF65-F5344CB8AC3E}">
        <p14:creationId xmlns:p14="http://schemas.microsoft.com/office/powerpoint/2010/main" val="27740747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Disease Models</a:t>
            </a:r>
            <a:endParaRPr lang="en-US" dirty="0"/>
          </a:p>
        </p:txBody>
      </p:sp>
      <p:sp>
        <p:nvSpPr>
          <p:cNvPr id="3" name="Text Placeholder 2"/>
          <p:cNvSpPr>
            <a:spLocks noGrp="1"/>
          </p:cNvSpPr>
          <p:nvPr>
            <p:ph type="body" idx="1"/>
          </p:nvPr>
        </p:nvSpPr>
        <p:spPr/>
        <p:txBody>
          <a:bodyPr/>
          <a:lstStyle/>
          <a:p>
            <a:r>
              <a:rPr lang="en-US" dirty="0" smtClean="0"/>
              <a:t>How We Do It</a:t>
            </a:r>
            <a:endParaRPr lang="en-US" dirty="0"/>
          </a:p>
        </p:txBody>
      </p:sp>
    </p:spTree>
    <p:extLst>
      <p:ext uri="{BB962C8B-B14F-4D97-AF65-F5344CB8AC3E}">
        <p14:creationId xmlns:p14="http://schemas.microsoft.com/office/powerpoint/2010/main" val="41595946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188" y="121577"/>
            <a:ext cx="8229600" cy="1055077"/>
          </a:xfrm>
        </p:spPr>
        <p:txBody>
          <a:bodyPr>
            <a:normAutofit fontScale="90000"/>
          </a:bodyPr>
          <a:lstStyle/>
          <a:p>
            <a:r>
              <a:rPr lang="en-US" sz="4900" b="1" kern="0" dirty="0" smtClean="0">
                <a:solidFill>
                  <a:schemeClr val="tx1"/>
                </a:solidFill>
                <a:latin typeface="+mn-lt"/>
                <a:cs typeface="Helvetica" panose="020B0604020202020204" pitchFamily="34" charset="0"/>
              </a:rPr>
              <a:t>How We Do It</a:t>
            </a:r>
            <a:br>
              <a:rPr lang="en-US" sz="4900" b="1" kern="0" dirty="0" smtClean="0">
                <a:solidFill>
                  <a:schemeClr val="tx1"/>
                </a:solidFill>
                <a:latin typeface="+mn-lt"/>
                <a:cs typeface="Helvetica" panose="020B0604020202020204" pitchFamily="34" charset="0"/>
              </a:rPr>
            </a:br>
            <a:r>
              <a:rPr lang="en-US" sz="2200" dirty="0" err="1" smtClean="0">
                <a:latin typeface="+mn-lt"/>
                <a:ea typeface="Kozuka Gothic Pr6N B" panose="020B0800000000000000" pitchFamily="34" charset="-128"/>
                <a:cs typeface="Helvetica"/>
              </a:rPr>
              <a:t>h</a:t>
            </a:r>
            <a:r>
              <a:rPr lang="en-US" sz="2200" b="1" dirty="0" err="1" smtClean="0">
                <a:solidFill>
                  <a:schemeClr val="accent1"/>
                </a:solidFill>
                <a:latin typeface="+mn-lt"/>
                <a:ea typeface="Kozuka Gothic Pr6N B" panose="020B0800000000000000" pitchFamily="34" charset="-128"/>
                <a:cs typeface="Helvetica"/>
              </a:rPr>
              <a:t>VIVO</a:t>
            </a:r>
            <a:r>
              <a:rPr lang="en-US" sz="2200" dirty="0">
                <a:solidFill>
                  <a:schemeClr val="accent1"/>
                </a:solidFill>
                <a:latin typeface="+mn-lt"/>
                <a:ea typeface="Kozuka Gothic Pr6N B" panose="020B0800000000000000" pitchFamily="34" charset="-128"/>
                <a:cs typeface="Helvetica"/>
              </a:rPr>
              <a:t> </a:t>
            </a:r>
            <a:r>
              <a:rPr lang="en-US" sz="2200" kern="0" dirty="0" smtClean="0">
                <a:latin typeface="+mn-lt"/>
                <a:cs typeface="Helvetica" panose="020B0604020202020204" pitchFamily="34" charset="0"/>
              </a:rPr>
              <a:t>Disease Models</a:t>
            </a:r>
            <a:endParaRPr lang="en-GB" sz="2200" dirty="0">
              <a:latin typeface="+mn-lt"/>
              <a:cs typeface="Helvetica" panose="020B0604020202020204" pitchFamily="34" charset="0"/>
            </a:endParaRPr>
          </a:p>
        </p:txBody>
      </p:sp>
      <p:grpSp>
        <p:nvGrpSpPr>
          <p:cNvPr id="9" name="Group 8"/>
          <p:cNvGrpSpPr/>
          <p:nvPr/>
        </p:nvGrpSpPr>
        <p:grpSpPr>
          <a:xfrm>
            <a:off x="2505252" y="1751875"/>
            <a:ext cx="3743801" cy="3246664"/>
            <a:chOff x="2539118" y="1447081"/>
            <a:chExt cx="3743801" cy="3246664"/>
          </a:xfrm>
        </p:grpSpPr>
        <p:grpSp>
          <p:nvGrpSpPr>
            <p:cNvPr id="4" name="Group 3"/>
            <p:cNvGrpSpPr/>
            <p:nvPr/>
          </p:nvGrpSpPr>
          <p:grpSpPr>
            <a:xfrm>
              <a:off x="2539118" y="1447081"/>
              <a:ext cx="3743801" cy="3246664"/>
              <a:chOff x="2572984" y="1108421"/>
              <a:chExt cx="3743801" cy="3246664"/>
            </a:xfrm>
          </p:grpSpPr>
          <p:pic>
            <p:nvPicPr>
              <p:cNvPr id="36" name="Picture 35" descr="funnel.png"/>
              <p:cNvPicPr>
                <a:picLocks noChangeAspect="1"/>
              </p:cNvPicPr>
              <p:nvPr/>
            </p:nvPicPr>
            <p:blipFill>
              <a:blip r:embed="rId3">
                <a:alphaModFix amt="51000"/>
              </a:blip>
              <a:stretch>
                <a:fillRect/>
              </a:stretch>
            </p:blipFill>
            <p:spPr>
              <a:xfrm>
                <a:off x="2572984" y="1469783"/>
                <a:ext cx="3743801" cy="2885302"/>
              </a:xfrm>
              <a:prstGeom prst="rect">
                <a:avLst/>
              </a:prstGeom>
              <a:effectLst/>
            </p:spPr>
          </p:pic>
          <p:cxnSp>
            <p:nvCxnSpPr>
              <p:cNvPr id="41" name="Straight Connector 40"/>
              <p:cNvCxnSpPr/>
              <p:nvPr/>
            </p:nvCxnSpPr>
            <p:spPr bwMode="auto">
              <a:xfrm>
                <a:off x="2692399" y="2055790"/>
                <a:ext cx="3624386" cy="0"/>
              </a:xfrm>
              <a:prstGeom prst="line">
                <a:avLst/>
              </a:prstGeom>
              <a:ln w="12700" cap="flat" cmpd="sng" algn="ctr">
                <a:solidFill>
                  <a:schemeClr val="tx1">
                    <a:lumMod val="75000"/>
                    <a:lumOff val="25000"/>
                  </a:schemeClr>
                </a:solidFill>
                <a:prstDash val="dashDot"/>
                <a:round/>
                <a:headEnd type="none" w="med" len="med"/>
                <a:tailEnd type="none" w="med" len="med"/>
              </a:ln>
            </p:spPr>
            <p:style>
              <a:lnRef idx="1">
                <a:schemeClr val="accent2"/>
              </a:lnRef>
              <a:fillRef idx="0">
                <a:schemeClr val="accent2"/>
              </a:fillRef>
              <a:effectRef idx="0">
                <a:schemeClr val="accent2"/>
              </a:effectRef>
              <a:fontRef idx="minor">
                <a:schemeClr val="tx1"/>
              </a:fontRef>
            </p:style>
          </p:cxnSp>
          <p:pic>
            <p:nvPicPr>
              <p:cNvPr id="3" name="Picture 2"/>
              <p:cNvPicPr>
                <a:picLocks noChangeAspect="1"/>
              </p:cNvPicPr>
              <p:nvPr/>
            </p:nvPicPr>
            <p:blipFill>
              <a:blip r:embed="rId4"/>
              <a:stretch>
                <a:fillRect/>
              </a:stretch>
            </p:blipFill>
            <p:spPr>
              <a:xfrm>
                <a:off x="3438223" y="1108421"/>
                <a:ext cx="2267554" cy="854334"/>
              </a:xfrm>
              <a:prstGeom prst="rect">
                <a:avLst/>
              </a:prstGeom>
            </p:spPr>
          </p:pic>
        </p:grpSp>
        <p:grpSp>
          <p:nvGrpSpPr>
            <p:cNvPr id="8" name="Group 7"/>
            <p:cNvGrpSpPr/>
            <p:nvPr/>
          </p:nvGrpSpPr>
          <p:grpSpPr>
            <a:xfrm>
              <a:off x="3586572" y="2540001"/>
              <a:ext cx="1720065" cy="1860309"/>
              <a:chOff x="3539537" y="2549408"/>
              <a:chExt cx="1720065" cy="1860309"/>
            </a:xfrm>
          </p:grpSpPr>
          <p:pic>
            <p:nvPicPr>
              <p:cNvPr id="5" name="Picture 4"/>
              <p:cNvPicPr>
                <a:picLocks noChangeAspect="1"/>
              </p:cNvPicPr>
              <p:nvPr/>
            </p:nvPicPr>
            <p:blipFill>
              <a:blip r:embed="rId5"/>
              <a:stretch>
                <a:fillRect/>
              </a:stretch>
            </p:blipFill>
            <p:spPr>
              <a:xfrm>
                <a:off x="3539537" y="2549408"/>
                <a:ext cx="841962" cy="841962"/>
              </a:xfrm>
              <a:prstGeom prst="rect">
                <a:avLst/>
              </a:prstGeom>
            </p:spPr>
          </p:pic>
          <p:pic>
            <p:nvPicPr>
              <p:cNvPr id="6" name="Picture 5"/>
              <p:cNvPicPr>
                <a:picLocks noChangeAspect="1"/>
              </p:cNvPicPr>
              <p:nvPr/>
            </p:nvPicPr>
            <p:blipFill>
              <a:blip r:embed="rId6"/>
              <a:stretch>
                <a:fillRect/>
              </a:stretch>
            </p:blipFill>
            <p:spPr>
              <a:xfrm>
                <a:off x="4381499" y="2794000"/>
                <a:ext cx="878103" cy="878103"/>
              </a:xfrm>
              <a:prstGeom prst="rect">
                <a:avLst/>
              </a:prstGeom>
            </p:spPr>
          </p:pic>
          <p:pic>
            <p:nvPicPr>
              <p:cNvPr id="7" name="Picture 6"/>
              <p:cNvPicPr>
                <a:picLocks noChangeAspect="1"/>
              </p:cNvPicPr>
              <p:nvPr/>
            </p:nvPicPr>
            <p:blipFill>
              <a:blip r:embed="rId7"/>
              <a:stretch>
                <a:fillRect/>
              </a:stretch>
            </p:blipFill>
            <p:spPr>
              <a:xfrm>
                <a:off x="3833568" y="3532481"/>
                <a:ext cx="877236" cy="877236"/>
              </a:xfrm>
              <a:prstGeom prst="rect">
                <a:avLst/>
              </a:prstGeom>
            </p:spPr>
          </p:pic>
        </p:grpSp>
      </p:grpSp>
      <p:grpSp>
        <p:nvGrpSpPr>
          <p:cNvPr id="42" name="Group 41"/>
          <p:cNvGrpSpPr/>
          <p:nvPr/>
        </p:nvGrpSpPr>
        <p:grpSpPr>
          <a:xfrm>
            <a:off x="6457950" y="868572"/>
            <a:ext cx="2493433" cy="1707821"/>
            <a:chOff x="6457950" y="868572"/>
            <a:chExt cx="2493433" cy="1707821"/>
          </a:xfrm>
        </p:grpSpPr>
        <p:sp>
          <p:nvSpPr>
            <p:cNvPr id="11" name="Rectangle 10"/>
            <p:cNvSpPr/>
            <p:nvPr/>
          </p:nvSpPr>
          <p:spPr>
            <a:xfrm>
              <a:off x="6457950" y="868572"/>
              <a:ext cx="2493432" cy="53689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6535040" y="952352"/>
              <a:ext cx="2339252" cy="369332"/>
            </a:xfrm>
            <a:prstGeom prst="rect">
              <a:avLst/>
            </a:prstGeom>
          </p:spPr>
          <p:txBody>
            <a:bodyPr wrap="none">
              <a:spAutoFit/>
            </a:bodyPr>
            <a:lstStyle/>
            <a:p>
              <a:r>
                <a:rPr lang="en-GB" b="1" dirty="0">
                  <a:solidFill>
                    <a:schemeClr val="bg1"/>
                  </a:solidFill>
                  <a:cs typeface="Arial" panose="020B0604020202020204" pitchFamily="34" charset="0"/>
                </a:rPr>
                <a:t>Patient Populations</a:t>
              </a:r>
              <a:endParaRPr lang="en-GB" sz="1600" b="1" dirty="0">
                <a:solidFill>
                  <a:schemeClr val="bg1"/>
                </a:solidFill>
                <a:cs typeface="Arial" panose="020B0604020202020204" pitchFamily="34" charset="0"/>
              </a:endParaRPr>
            </a:p>
          </p:txBody>
        </p:sp>
        <p:sp>
          <p:nvSpPr>
            <p:cNvPr id="13" name="Rectangle 12"/>
            <p:cNvSpPr/>
            <p:nvPr/>
          </p:nvSpPr>
          <p:spPr>
            <a:xfrm>
              <a:off x="6457951" y="1499175"/>
              <a:ext cx="2493432" cy="1077218"/>
            </a:xfrm>
            <a:prstGeom prst="rect">
              <a:avLst/>
            </a:prstGeom>
          </p:spPr>
          <p:txBody>
            <a:bodyPr wrap="square">
              <a:spAutoFit/>
            </a:bodyPr>
            <a:lstStyle/>
            <a:p>
              <a:pPr marL="285750" indent="-285750">
                <a:buClr>
                  <a:schemeClr val="accent1"/>
                </a:buClr>
                <a:buFont typeface="Arial" panose="020B0604020202020204" pitchFamily="34" charset="0"/>
                <a:buChar char="•"/>
              </a:pPr>
              <a:r>
                <a:rPr lang="en-GB" sz="1600" b="1" dirty="0">
                  <a:cs typeface="Arial" panose="020B0604020202020204" pitchFamily="34" charset="0"/>
                </a:rPr>
                <a:t>Healthy</a:t>
              </a:r>
            </a:p>
            <a:p>
              <a:pPr marL="285750" indent="-285750">
                <a:buClr>
                  <a:schemeClr val="accent1"/>
                </a:buClr>
                <a:buFont typeface="Arial" panose="020B0604020202020204" pitchFamily="34" charset="0"/>
                <a:buChar char="•"/>
              </a:pPr>
              <a:r>
                <a:rPr lang="en-GB" sz="1600" b="1" dirty="0">
                  <a:cs typeface="Arial" panose="020B0604020202020204" pitchFamily="34" charset="0"/>
                </a:rPr>
                <a:t>Diseased (i.e., Asthma)</a:t>
              </a:r>
            </a:p>
            <a:p>
              <a:pPr marL="285750" indent="-285750">
                <a:buClr>
                  <a:schemeClr val="accent1"/>
                </a:buClr>
                <a:buFont typeface="Arial" panose="020B0604020202020204" pitchFamily="34" charset="0"/>
                <a:buChar char="•"/>
              </a:pPr>
              <a:r>
                <a:rPr lang="en-GB" sz="1600" b="1" dirty="0">
                  <a:cs typeface="Arial" panose="020B0604020202020204" pitchFamily="34" charset="0"/>
                </a:rPr>
                <a:t>Over 45</a:t>
              </a:r>
            </a:p>
          </p:txBody>
        </p:sp>
      </p:grpSp>
      <p:grpSp>
        <p:nvGrpSpPr>
          <p:cNvPr id="43" name="Group 42"/>
          <p:cNvGrpSpPr/>
          <p:nvPr/>
        </p:nvGrpSpPr>
        <p:grpSpPr>
          <a:xfrm>
            <a:off x="6431659" y="3642490"/>
            <a:ext cx="2493433" cy="1954042"/>
            <a:chOff x="6431659" y="3642490"/>
            <a:chExt cx="2493433" cy="1954042"/>
          </a:xfrm>
        </p:grpSpPr>
        <p:sp>
          <p:nvSpPr>
            <p:cNvPr id="47" name="Rectangle 46"/>
            <p:cNvSpPr/>
            <p:nvPr/>
          </p:nvSpPr>
          <p:spPr>
            <a:xfrm>
              <a:off x="6431659" y="3642490"/>
              <a:ext cx="2493432" cy="53689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Rectangle 55"/>
            <p:cNvSpPr/>
            <p:nvPr/>
          </p:nvSpPr>
          <p:spPr>
            <a:xfrm>
              <a:off x="6508748" y="3743202"/>
              <a:ext cx="2365544" cy="369332"/>
            </a:xfrm>
            <a:prstGeom prst="rect">
              <a:avLst/>
            </a:prstGeom>
          </p:spPr>
          <p:txBody>
            <a:bodyPr wrap="square">
              <a:spAutoFit/>
            </a:bodyPr>
            <a:lstStyle/>
            <a:p>
              <a:pPr algn="ctr"/>
              <a:r>
                <a:rPr lang="en-GB" b="1" dirty="0">
                  <a:solidFill>
                    <a:schemeClr val="bg1"/>
                  </a:solidFill>
                </a:rPr>
                <a:t>Operations</a:t>
              </a:r>
            </a:p>
          </p:txBody>
        </p:sp>
        <p:sp>
          <p:nvSpPr>
            <p:cNvPr id="57" name="Rectangle 56"/>
            <p:cNvSpPr/>
            <p:nvPr/>
          </p:nvSpPr>
          <p:spPr>
            <a:xfrm>
              <a:off x="6431660" y="4273093"/>
              <a:ext cx="2493432" cy="1323439"/>
            </a:xfrm>
            <a:prstGeom prst="rect">
              <a:avLst/>
            </a:prstGeom>
          </p:spPr>
          <p:txBody>
            <a:bodyPr wrap="square">
              <a:spAutoFit/>
            </a:bodyPr>
            <a:lstStyle/>
            <a:p>
              <a:pPr marL="342900" indent="-342900">
                <a:buClr>
                  <a:schemeClr val="accent3"/>
                </a:buClr>
                <a:buFont typeface="Arial" panose="020B0604020202020204" pitchFamily="34" charset="0"/>
                <a:buChar char="•"/>
              </a:pPr>
              <a:r>
                <a:rPr lang="en-GB" sz="1600" b="1" dirty="0"/>
                <a:t>Recruitment</a:t>
              </a:r>
            </a:p>
            <a:p>
              <a:pPr marL="342900" indent="-342900">
                <a:buClr>
                  <a:schemeClr val="accent3"/>
                </a:buClr>
                <a:buFont typeface="Arial" panose="020B0604020202020204" pitchFamily="34" charset="0"/>
                <a:buChar char="•"/>
              </a:pPr>
              <a:r>
                <a:rPr lang="en-GB" sz="1600" b="1" dirty="0"/>
                <a:t>Study Process</a:t>
              </a:r>
            </a:p>
            <a:p>
              <a:pPr marL="342900" indent="-342900">
                <a:buClr>
                  <a:schemeClr val="accent3"/>
                </a:buClr>
                <a:buFont typeface="Arial" panose="020B0604020202020204" pitchFamily="34" charset="0"/>
                <a:buChar char="•"/>
              </a:pPr>
              <a:r>
                <a:rPr lang="en-GB" sz="1600" b="1" dirty="0"/>
                <a:t>Facilities</a:t>
              </a:r>
            </a:p>
            <a:p>
              <a:pPr marL="342900" indent="-342900">
                <a:buClr>
                  <a:schemeClr val="accent3"/>
                </a:buClr>
                <a:buFont typeface="Arial" panose="020B0604020202020204" pitchFamily="34" charset="0"/>
                <a:buChar char="•"/>
              </a:pPr>
              <a:r>
                <a:rPr lang="en-GB" sz="1600" b="1" dirty="0"/>
                <a:t>Labs</a:t>
              </a:r>
            </a:p>
            <a:p>
              <a:pPr marL="342900" indent="-342900">
                <a:buClr>
                  <a:schemeClr val="accent3"/>
                </a:buClr>
                <a:buFont typeface="Arial" panose="020B0604020202020204" pitchFamily="34" charset="0"/>
                <a:buChar char="•"/>
              </a:pPr>
              <a:r>
                <a:rPr lang="en-GB" sz="1600" b="1" dirty="0"/>
                <a:t>Viruses</a:t>
              </a:r>
            </a:p>
          </p:txBody>
        </p:sp>
      </p:grpSp>
      <p:grpSp>
        <p:nvGrpSpPr>
          <p:cNvPr id="63" name="Group 62"/>
          <p:cNvGrpSpPr/>
          <p:nvPr/>
        </p:nvGrpSpPr>
        <p:grpSpPr>
          <a:xfrm>
            <a:off x="446845" y="3460305"/>
            <a:ext cx="2493433" cy="1707821"/>
            <a:chOff x="446845" y="3460305"/>
            <a:chExt cx="2493433" cy="1707821"/>
          </a:xfrm>
        </p:grpSpPr>
        <p:sp>
          <p:nvSpPr>
            <p:cNvPr id="58" name="Rectangle 57"/>
            <p:cNvSpPr/>
            <p:nvPr/>
          </p:nvSpPr>
          <p:spPr>
            <a:xfrm>
              <a:off x="446845" y="3460305"/>
              <a:ext cx="2493432" cy="53689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Rectangle 58"/>
            <p:cNvSpPr/>
            <p:nvPr/>
          </p:nvSpPr>
          <p:spPr>
            <a:xfrm>
              <a:off x="523934" y="3561017"/>
              <a:ext cx="2294256" cy="369332"/>
            </a:xfrm>
            <a:prstGeom prst="rect">
              <a:avLst/>
            </a:prstGeom>
          </p:spPr>
          <p:txBody>
            <a:bodyPr wrap="square">
              <a:spAutoFit/>
            </a:bodyPr>
            <a:lstStyle/>
            <a:p>
              <a:pPr algn="ctr"/>
              <a:r>
                <a:rPr lang="en-GB" b="1" dirty="0">
                  <a:solidFill>
                    <a:schemeClr val="bg1"/>
                  </a:solidFill>
                </a:rPr>
                <a:t>Models</a:t>
              </a:r>
            </a:p>
          </p:txBody>
        </p:sp>
        <p:sp>
          <p:nvSpPr>
            <p:cNvPr id="60" name="Rectangle 59"/>
            <p:cNvSpPr/>
            <p:nvPr/>
          </p:nvSpPr>
          <p:spPr>
            <a:xfrm>
              <a:off x="446846" y="4090908"/>
              <a:ext cx="2493432" cy="1077218"/>
            </a:xfrm>
            <a:prstGeom prst="rect">
              <a:avLst/>
            </a:prstGeom>
          </p:spPr>
          <p:txBody>
            <a:bodyPr wrap="square">
              <a:spAutoFit/>
            </a:bodyPr>
            <a:lstStyle/>
            <a:p>
              <a:pPr marL="285750" indent="-285750">
                <a:buClr>
                  <a:schemeClr val="accent2"/>
                </a:buClr>
                <a:buFont typeface="Arial" panose="020B0604020202020204" pitchFamily="34" charset="0"/>
                <a:buChar char="•"/>
              </a:pPr>
              <a:r>
                <a:rPr lang="en-GB" sz="1600" b="1" dirty="0"/>
                <a:t>RSV</a:t>
              </a:r>
            </a:p>
            <a:p>
              <a:pPr marL="285750" indent="-285750">
                <a:buClr>
                  <a:schemeClr val="accent2"/>
                </a:buClr>
                <a:buFont typeface="Arial" panose="020B0604020202020204" pitchFamily="34" charset="0"/>
                <a:buChar char="•"/>
              </a:pPr>
              <a:r>
                <a:rPr lang="en-GB" sz="1600" b="1" dirty="0"/>
                <a:t>Flu</a:t>
              </a:r>
            </a:p>
            <a:p>
              <a:pPr marL="285750" indent="-285750">
                <a:buClr>
                  <a:schemeClr val="accent2"/>
                </a:buClr>
                <a:buFont typeface="Arial" panose="020B0604020202020204" pitchFamily="34" charset="0"/>
                <a:buChar char="•"/>
              </a:pPr>
              <a:r>
                <a:rPr lang="en-GB" sz="1600" b="1" dirty="0"/>
                <a:t>HRV</a:t>
              </a:r>
            </a:p>
            <a:p>
              <a:pPr marL="285750" indent="-285750">
                <a:buClr>
                  <a:schemeClr val="accent2"/>
                </a:buClr>
                <a:buFont typeface="Arial" panose="020B0604020202020204" pitchFamily="34" charset="0"/>
                <a:buChar char="•"/>
              </a:pPr>
              <a:r>
                <a:rPr lang="en-GB" sz="1600" b="1" dirty="0"/>
                <a:t>Asthma</a:t>
              </a:r>
            </a:p>
          </p:txBody>
        </p:sp>
      </p:grpSp>
      <p:cxnSp>
        <p:nvCxnSpPr>
          <p:cNvPr id="17" name="Elbow Connector 16"/>
          <p:cNvCxnSpPr/>
          <p:nvPr/>
        </p:nvCxnSpPr>
        <p:spPr>
          <a:xfrm flipV="1">
            <a:off x="5168428" y="1072676"/>
            <a:ext cx="1118253" cy="498362"/>
          </a:xfrm>
          <a:prstGeom prst="bentConnector3">
            <a:avLst>
              <a:gd name="adj1" fmla="val -55"/>
            </a:avLst>
          </a:prstGeom>
          <a:ln>
            <a:solidFill>
              <a:schemeClr val="accent1"/>
            </a:solidFill>
            <a:prstDash val="lgDashDot"/>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61" name="Elbow Connector 60"/>
          <p:cNvCxnSpPr/>
          <p:nvPr/>
        </p:nvCxnSpPr>
        <p:spPr>
          <a:xfrm rot="10800000">
            <a:off x="5975914" y="2997607"/>
            <a:ext cx="1847286" cy="462699"/>
          </a:xfrm>
          <a:prstGeom prst="bentConnector3">
            <a:avLst>
              <a:gd name="adj1" fmla="val -416"/>
            </a:avLst>
          </a:prstGeom>
          <a:ln>
            <a:solidFill>
              <a:schemeClr val="accent3"/>
            </a:solidFill>
            <a:prstDash val="lgDashDot"/>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62" name="Elbow Connector 61"/>
          <p:cNvCxnSpPr/>
          <p:nvPr/>
        </p:nvCxnSpPr>
        <p:spPr>
          <a:xfrm flipV="1">
            <a:off x="1581609" y="2997607"/>
            <a:ext cx="1132132" cy="323130"/>
          </a:xfrm>
          <a:prstGeom prst="bentConnector3">
            <a:avLst>
              <a:gd name="adj1" fmla="val -189"/>
            </a:avLst>
          </a:prstGeom>
          <a:ln>
            <a:solidFill>
              <a:schemeClr val="accent2"/>
            </a:solidFill>
            <a:prstDash val="lgDashDot"/>
            <a:headEnd type="oval"/>
            <a:tailEnd type="ova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35168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wipe(up)">
                                      <p:cBhvr>
                                        <p:cTn id="11" dur="1000"/>
                                        <p:tgtEl>
                                          <p:spTgt spid="42"/>
                                        </p:tgtEl>
                                      </p:cBhvr>
                                    </p:animEffect>
                                  </p:childTnLst>
                                </p:cTn>
                              </p:par>
                            </p:childTnLst>
                          </p:cTn>
                        </p:par>
                        <p:par>
                          <p:cTn id="12" fill="hold">
                            <p:stCondLst>
                              <p:cond delay="1500"/>
                            </p:stCondLst>
                            <p:childTnLst>
                              <p:par>
                                <p:cTn id="13" presetID="22" presetClass="entr" presetSubtype="8" fill="hold" nodeType="afterEffect">
                                  <p:stCondLst>
                                    <p:cond delay="0"/>
                                  </p:stCondLst>
                                  <p:childTnLst>
                                    <p:set>
                                      <p:cBhvr>
                                        <p:cTn id="14" dur="1" fill="hold">
                                          <p:stCondLst>
                                            <p:cond delay="0"/>
                                          </p:stCondLst>
                                        </p:cTn>
                                        <p:tgtEl>
                                          <p:spTgt spid="61"/>
                                        </p:tgtEl>
                                        <p:attrNameLst>
                                          <p:attrName>style.visibility</p:attrName>
                                        </p:attrNameLst>
                                      </p:cBhvr>
                                      <p:to>
                                        <p:strVal val="visible"/>
                                      </p:to>
                                    </p:set>
                                    <p:animEffect transition="in" filter="wipe(left)">
                                      <p:cBhvr>
                                        <p:cTn id="15" dur="500"/>
                                        <p:tgtEl>
                                          <p:spTgt spid="61"/>
                                        </p:tgtEl>
                                      </p:cBhvr>
                                    </p:animEffect>
                                  </p:childTnLst>
                                </p:cTn>
                              </p:par>
                            </p:childTnLst>
                          </p:cTn>
                        </p:par>
                        <p:par>
                          <p:cTn id="16" fill="hold">
                            <p:stCondLst>
                              <p:cond delay="2000"/>
                            </p:stCondLst>
                            <p:childTnLst>
                              <p:par>
                                <p:cTn id="17" presetID="22" presetClass="entr" presetSubtype="1" fill="hold" nodeType="after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wipe(up)">
                                      <p:cBhvr>
                                        <p:cTn id="19" dur="1000"/>
                                        <p:tgtEl>
                                          <p:spTgt spid="43"/>
                                        </p:tgtEl>
                                      </p:cBhvr>
                                    </p:animEffect>
                                  </p:childTnLst>
                                </p:cTn>
                              </p:par>
                            </p:childTnLst>
                          </p:cTn>
                        </p:par>
                        <p:par>
                          <p:cTn id="20" fill="hold">
                            <p:stCondLst>
                              <p:cond delay="3000"/>
                            </p:stCondLst>
                            <p:childTnLst>
                              <p:par>
                                <p:cTn id="21" presetID="22" presetClass="entr" presetSubtype="2" fill="hold" nodeType="afterEffect">
                                  <p:stCondLst>
                                    <p:cond delay="0"/>
                                  </p:stCondLst>
                                  <p:childTnLst>
                                    <p:set>
                                      <p:cBhvr>
                                        <p:cTn id="22" dur="1" fill="hold">
                                          <p:stCondLst>
                                            <p:cond delay="0"/>
                                          </p:stCondLst>
                                        </p:cTn>
                                        <p:tgtEl>
                                          <p:spTgt spid="62"/>
                                        </p:tgtEl>
                                        <p:attrNameLst>
                                          <p:attrName>style.visibility</p:attrName>
                                        </p:attrNameLst>
                                      </p:cBhvr>
                                      <p:to>
                                        <p:strVal val="visible"/>
                                      </p:to>
                                    </p:set>
                                    <p:animEffect transition="in" filter="wipe(right)">
                                      <p:cBhvr>
                                        <p:cTn id="23" dur="500"/>
                                        <p:tgtEl>
                                          <p:spTgt spid="62"/>
                                        </p:tgtEl>
                                      </p:cBhvr>
                                    </p:animEffect>
                                  </p:childTnLst>
                                </p:cTn>
                              </p:par>
                            </p:childTnLst>
                          </p:cTn>
                        </p:par>
                        <p:par>
                          <p:cTn id="24" fill="hold">
                            <p:stCondLst>
                              <p:cond delay="3500"/>
                            </p:stCondLst>
                            <p:childTnLst>
                              <p:par>
                                <p:cTn id="25" presetID="22" presetClass="entr" presetSubtype="1" fill="hold" nodeType="afterEffect">
                                  <p:stCondLst>
                                    <p:cond delay="0"/>
                                  </p:stCondLst>
                                  <p:childTnLst>
                                    <p:set>
                                      <p:cBhvr>
                                        <p:cTn id="26" dur="1" fill="hold">
                                          <p:stCondLst>
                                            <p:cond delay="0"/>
                                          </p:stCondLst>
                                        </p:cTn>
                                        <p:tgtEl>
                                          <p:spTgt spid="63"/>
                                        </p:tgtEl>
                                        <p:attrNameLst>
                                          <p:attrName>style.visibility</p:attrName>
                                        </p:attrNameLst>
                                      </p:cBhvr>
                                      <p:to>
                                        <p:strVal val="visible"/>
                                      </p:to>
                                    </p:set>
                                    <p:animEffect transition="in" filter="wipe(up)">
                                      <p:cBhvr>
                                        <p:cTn id="27" dur="10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8" name="Straight Connector 87"/>
          <p:cNvCxnSpPr/>
          <p:nvPr/>
        </p:nvCxnSpPr>
        <p:spPr>
          <a:xfrm>
            <a:off x="7543800" y="2778123"/>
            <a:ext cx="0" cy="782637"/>
          </a:xfrm>
          <a:prstGeom prst="line">
            <a:avLst/>
          </a:prstGeom>
          <a:ln w="19050" cmpd="sng">
            <a:solidFill>
              <a:schemeClr val="tx1">
                <a:lumMod val="50000"/>
                <a:lumOff val="50000"/>
              </a:schemeClr>
            </a:solidFill>
            <a:prstDash val="dashDot"/>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a:off x="5154083" y="2508250"/>
            <a:ext cx="8467" cy="1052510"/>
          </a:xfrm>
          <a:prstGeom prst="line">
            <a:avLst/>
          </a:prstGeom>
          <a:ln w="19050" cmpd="sng">
            <a:solidFill>
              <a:schemeClr val="tx1">
                <a:lumMod val="50000"/>
                <a:lumOff val="50000"/>
              </a:schemeClr>
            </a:solidFill>
            <a:prstDash val="dashDot"/>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a:off x="2787650" y="2778123"/>
            <a:ext cx="0" cy="782637"/>
          </a:xfrm>
          <a:prstGeom prst="line">
            <a:avLst/>
          </a:prstGeom>
          <a:ln w="19050" cmpd="sng">
            <a:solidFill>
              <a:schemeClr val="tx1">
                <a:lumMod val="50000"/>
                <a:lumOff val="50000"/>
              </a:schemeClr>
            </a:solidFill>
            <a:prstDash val="dashDot"/>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a:off x="6358467" y="3560760"/>
            <a:ext cx="0" cy="1449387"/>
          </a:xfrm>
          <a:prstGeom prst="line">
            <a:avLst/>
          </a:prstGeom>
          <a:ln w="19050" cmpd="sng">
            <a:solidFill>
              <a:schemeClr val="tx1">
                <a:lumMod val="50000"/>
                <a:lumOff val="50000"/>
              </a:schemeClr>
            </a:solidFill>
            <a:prstDash val="dashDot"/>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a:off x="3983567" y="3560760"/>
            <a:ext cx="0" cy="1078970"/>
          </a:xfrm>
          <a:prstGeom prst="line">
            <a:avLst/>
          </a:prstGeom>
          <a:ln w="19050" cmpd="sng">
            <a:solidFill>
              <a:schemeClr val="tx1">
                <a:lumMod val="50000"/>
                <a:lumOff val="50000"/>
              </a:schemeClr>
            </a:solidFill>
            <a:prstDash val="dashDot"/>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a:off x="1576917" y="3666590"/>
            <a:ext cx="0" cy="782637"/>
          </a:xfrm>
          <a:prstGeom prst="line">
            <a:avLst/>
          </a:prstGeom>
          <a:ln w="19050" cmpd="sng">
            <a:solidFill>
              <a:schemeClr val="tx1">
                <a:lumMod val="50000"/>
                <a:lumOff val="50000"/>
              </a:schemeClr>
            </a:solidFill>
            <a:prstDash val="dashDot"/>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606778" y="3570831"/>
            <a:ext cx="8022167"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7" name="Title 6"/>
          <p:cNvSpPr>
            <a:spLocks noGrp="1"/>
          </p:cNvSpPr>
          <p:nvPr>
            <p:ph type="title"/>
          </p:nvPr>
        </p:nvSpPr>
        <p:spPr>
          <a:xfrm>
            <a:off x="441566" y="74707"/>
            <a:ext cx="8229600" cy="1143000"/>
          </a:xfrm>
        </p:spPr>
        <p:txBody>
          <a:bodyPr>
            <a:normAutofit/>
          </a:bodyPr>
          <a:lstStyle/>
          <a:p>
            <a:r>
              <a:rPr lang="en-GB" b="1" dirty="0" smtClean="0">
                <a:latin typeface="+mn-lt"/>
                <a:cs typeface="Helvetica" panose="020B0604020202020204" pitchFamily="34" charset="0"/>
              </a:rPr>
              <a:t>How We Do It</a:t>
            </a:r>
            <a:r>
              <a:rPr lang="en-GB" sz="4000" b="1" dirty="0" smtClean="0">
                <a:latin typeface="+mn-lt"/>
                <a:cs typeface="Helvetica" panose="020B0604020202020204" pitchFamily="34" charset="0"/>
              </a:rPr>
              <a:t/>
            </a:r>
            <a:br>
              <a:rPr lang="en-GB" sz="4000" b="1" dirty="0" smtClean="0">
                <a:latin typeface="+mn-lt"/>
                <a:cs typeface="Helvetica" panose="020B0604020202020204" pitchFamily="34" charset="0"/>
              </a:rPr>
            </a:br>
            <a:r>
              <a:rPr lang="en-GB" sz="2000" dirty="0" smtClean="0">
                <a:latin typeface="+mn-lt"/>
                <a:cs typeface="Helvetica" panose="020B0604020202020204" pitchFamily="34" charset="0"/>
              </a:rPr>
              <a:t>RSV: Path to Gold Standard</a:t>
            </a:r>
            <a:endParaRPr lang="en-GB" sz="2000" dirty="0">
              <a:latin typeface="+mn-lt"/>
              <a:cs typeface="Helvetica" panose="020B0604020202020204" pitchFamily="34" charset="0"/>
            </a:endParaRPr>
          </a:p>
        </p:txBody>
      </p:sp>
      <p:grpSp>
        <p:nvGrpSpPr>
          <p:cNvPr id="5" name="Group 4"/>
          <p:cNvGrpSpPr/>
          <p:nvPr/>
        </p:nvGrpSpPr>
        <p:grpSpPr>
          <a:xfrm>
            <a:off x="1216765" y="3214899"/>
            <a:ext cx="6687225" cy="717014"/>
            <a:chOff x="1021230" y="3062502"/>
            <a:chExt cx="6687225" cy="717014"/>
          </a:xfrm>
        </p:grpSpPr>
        <p:grpSp>
          <p:nvGrpSpPr>
            <p:cNvPr id="45" name="Group 44"/>
            <p:cNvGrpSpPr/>
            <p:nvPr/>
          </p:nvGrpSpPr>
          <p:grpSpPr>
            <a:xfrm>
              <a:off x="1021230" y="3062502"/>
              <a:ext cx="717016" cy="717014"/>
              <a:chOff x="361459" y="2194697"/>
              <a:chExt cx="1238287" cy="1238286"/>
            </a:xfrm>
          </p:grpSpPr>
          <p:sp>
            <p:nvSpPr>
              <p:cNvPr id="46" name="Teardrop 45"/>
              <p:cNvSpPr/>
              <p:nvPr/>
            </p:nvSpPr>
            <p:spPr>
              <a:xfrm rot="2700000">
                <a:off x="361460" y="2194696"/>
                <a:ext cx="1238286" cy="1238287"/>
              </a:xfrm>
              <a:prstGeom prst="teardrop">
                <a:avLst>
                  <a:gd name="adj" fmla="val 86485"/>
                </a:avLst>
              </a:prstGeom>
              <a:solidFill>
                <a:schemeClr val="tx1">
                  <a:lumMod val="65000"/>
                  <a:lumOff val="35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7" name="Oval 46"/>
              <p:cNvSpPr/>
              <p:nvPr/>
            </p:nvSpPr>
            <p:spPr>
              <a:xfrm>
                <a:off x="408526" y="2237711"/>
                <a:ext cx="1147704" cy="1147704"/>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2" name="Group 51"/>
            <p:cNvGrpSpPr/>
            <p:nvPr/>
          </p:nvGrpSpPr>
          <p:grpSpPr>
            <a:xfrm>
              <a:off x="6991439" y="3062502"/>
              <a:ext cx="717016" cy="717014"/>
              <a:chOff x="361459" y="2194697"/>
              <a:chExt cx="1238287" cy="1238286"/>
            </a:xfrm>
          </p:grpSpPr>
          <p:sp>
            <p:nvSpPr>
              <p:cNvPr id="53" name="Teardrop 52"/>
              <p:cNvSpPr/>
              <p:nvPr/>
            </p:nvSpPr>
            <p:spPr>
              <a:xfrm rot="2700000">
                <a:off x="361460" y="2194696"/>
                <a:ext cx="1238286" cy="1238287"/>
              </a:xfrm>
              <a:prstGeom prst="teardrop">
                <a:avLst>
                  <a:gd name="adj" fmla="val 86485"/>
                </a:avLst>
              </a:prstGeom>
              <a:solidFill>
                <a:schemeClr val="tx1">
                  <a:lumMod val="65000"/>
                  <a:lumOff val="35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4" name="Oval 53"/>
              <p:cNvSpPr/>
              <p:nvPr/>
            </p:nvSpPr>
            <p:spPr>
              <a:xfrm>
                <a:off x="408526" y="2237711"/>
                <a:ext cx="1147704" cy="1147704"/>
              </a:xfrm>
              <a:prstGeom prst="ellipse">
                <a:avLst/>
              </a:prstGeom>
              <a:solidFill>
                <a:srgbClr val="FFC72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2" name="Group 61"/>
            <p:cNvGrpSpPr/>
            <p:nvPr/>
          </p:nvGrpSpPr>
          <p:grpSpPr>
            <a:xfrm>
              <a:off x="2215272" y="3062502"/>
              <a:ext cx="717016" cy="717014"/>
              <a:chOff x="361459" y="2194697"/>
              <a:chExt cx="1238287" cy="1238286"/>
            </a:xfrm>
          </p:grpSpPr>
          <p:sp>
            <p:nvSpPr>
              <p:cNvPr id="63" name="Teardrop 62"/>
              <p:cNvSpPr/>
              <p:nvPr/>
            </p:nvSpPr>
            <p:spPr>
              <a:xfrm rot="2700000">
                <a:off x="361460" y="2194696"/>
                <a:ext cx="1238286" cy="1238287"/>
              </a:xfrm>
              <a:prstGeom prst="teardrop">
                <a:avLst>
                  <a:gd name="adj" fmla="val 86485"/>
                </a:avLst>
              </a:prstGeom>
              <a:solidFill>
                <a:schemeClr val="tx1">
                  <a:lumMod val="65000"/>
                  <a:lumOff val="35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4" name="Oval 63"/>
              <p:cNvSpPr/>
              <p:nvPr/>
            </p:nvSpPr>
            <p:spPr>
              <a:xfrm>
                <a:off x="408526" y="2237711"/>
                <a:ext cx="1147704" cy="1147704"/>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5" name="Group 64"/>
            <p:cNvGrpSpPr/>
            <p:nvPr/>
          </p:nvGrpSpPr>
          <p:grpSpPr>
            <a:xfrm>
              <a:off x="3409314" y="3062502"/>
              <a:ext cx="717016" cy="717014"/>
              <a:chOff x="361459" y="2194697"/>
              <a:chExt cx="1238287" cy="1238286"/>
            </a:xfrm>
          </p:grpSpPr>
          <p:sp>
            <p:nvSpPr>
              <p:cNvPr id="66" name="Teardrop 65"/>
              <p:cNvSpPr/>
              <p:nvPr/>
            </p:nvSpPr>
            <p:spPr>
              <a:xfrm rot="2700000">
                <a:off x="361460" y="2194696"/>
                <a:ext cx="1238286" cy="1238287"/>
              </a:xfrm>
              <a:prstGeom prst="teardrop">
                <a:avLst>
                  <a:gd name="adj" fmla="val 86485"/>
                </a:avLst>
              </a:prstGeom>
              <a:solidFill>
                <a:schemeClr val="tx1">
                  <a:lumMod val="65000"/>
                  <a:lumOff val="35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7" name="Oval 66"/>
              <p:cNvSpPr/>
              <p:nvPr/>
            </p:nvSpPr>
            <p:spPr>
              <a:xfrm>
                <a:off x="408526" y="2237711"/>
                <a:ext cx="1147704" cy="1147704"/>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8" name="Group 67"/>
            <p:cNvGrpSpPr/>
            <p:nvPr/>
          </p:nvGrpSpPr>
          <p:grpSpPr>
            <a:xfrm>
              <a:off x="4603356" y="3062502"/>
              <a:ext cx="717016" cy="717014"/>
              <a:chOff x="361459" y="2194697"/>
              <a:chExt cx="1238287" cy="1238286"/>
            </a:xfrm>
          </p:grpSpPr>
          <p:sp>
            <p:nvSpPr>
              <p:cNvPr id="69" name="Teardrop 68"/>
              <p:cNvSpPr/>
              <p:nvPr/>
            </p:nvSpPr>
            <p:spPr>
              <a:xfrm rot="2700000">
                <a:off x="361460" y="2194696"/>
                <a:ext cx="1238286" cy="1238287"/>
              </a:xfrm>
              <a:prstGeom prst="teardrop">
                <a:avLst>
                  <a:gd name="adj" fmla="val 86485"/>
                </a:avLst>
              </a:prstGeom>
              <a:solidFill>
                <a:schemeClr val="tx1">
                  <a:lumMod val="65000"/>
                  <a:lumOff val="35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0" name="Oval 69"/>
              <p:cNvSpPr/>
              <p:nvPr/>
            </p:nvSpPr>
            <p:spPr>
              <a:xfrm>
                <a:off x="408526" y="2237711"/>
                <a:ext cx="1147704" cy="1147704"/>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1" name="Group 70"/>
            <p:cNvGrpSpPr/>
            <p:nvPr/>
          </p:nvGrpSpPr>
          <p:grpSpPr>
            <a:xfrm>
              <a:off x="5797398" y="3062502"/>
              <a:ext cx="717016" cy="717014"/>
              <a:chOff x="361459" y="2194697"/>
              <a:chExt cx="1238287" cy="1238286"/>
            </a:xfrm>
          </p:grpSpPr>
          <p:sp>
            <p:nvSpPr>
              <p:cNvPr id="72" name="Teardrop 71"/>
              <p:cNvSpPr/>
              <p:nvPr/>
            </p:nvSpPr>
            <p:spPr>
              <a:xfrm rot="2700000">
                <a:off x="361460" y="2194696"/>
                <a:ext cx="1238286" cy="1238287"/>
              </a:xfrm>
              <a:prstGeom prst="teardrop">
                <a:avLst>
                  <a:gd name="adj" fmla="val 86485"/>
                </a:avLst>
              </a:prstGeom>
              <a:solidFill>
                <a:schemeClr val="tx1">
                  <a:lumMod val="65000"/>
                  <a:lumOff val="35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3" name="Oval 72"/>
              <p:cNvSpPr/>
              <p:nvPr/>
            </p:nvSpPr>
            <p:spPr>
              <a:xfrm>
                <a:off x="408526" y="2237711"/>
                <a:ext cx="1147704" cy="1147704"/>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12" name="Oval 11"/>
          <p:cNvSpPr/>
          <p:nvPr/>
        </p:nvSpPr>
        <p:spPr>
          <a:xfrm>
            <a:off x="481895" y="3449937"/>
            <a:ext cx="266096" cy="266096"/>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Oval 73"/>
          <p:cNvSpPr/>
          <p:nvPr/>
        </p:nvSpPr>
        <p:spPr>
          <a:xfrm>
            <a:off x="8447818" y="3449937"/>
            <a:ext cx="266096" cy="266096"/>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TextBox 74"/>
          <p:cNvSpPr txBox="1"/>
          <p:nvPr/>
        </p:nvSpPr>
        <p:spPr>
          <a:xfrm>
            <a:off x="270758" y="3818685"/>
            <a:ext cx="697627" cy="369332"/>
          </a:xfrm>
          <a:prstGeom prst="rect">
            <a:avLst/>
          </a:prstGeom>
          <a:noFill/>
        </p:spPr>
        <p:txBody>
          <a:bodyPr wrap="none" rtlCol="0">
            <a:spAutoFit/>
          </a:bodyPr>
          <a:lstStyle/>
          <a:p>
            <a:r>
              <a:rPr lang="en-GB" b="1" dirty="0" smtClean="0"/>
              <a:t>2006</a:t>
            </a:r>
            <a:endParaRPr lang="en-GB" b="1" dirty="0"/>
          </a:p>
        </p:txBody>
      </p:sp>
      <p:sp>
        <p:nvSpPr>
          <p:cNvPr id="76" name="TextBox 75"/>
          <p:cNvSpPr txBox="1"/>
          <p:nvPr/>
        </p:nvSpPr>
        <p:spPr>
          <a:xfrm>
            <a:off x="8228352" y="3819608"/>
            <a:ext cx="697627" cy="369332"/>
          </a:xfrm>
          <a:prstGeom prst="rect">
            <a:avLst/>
          </a:prstGeom>
          <a:noFill/>
        </p:spPr>
        <p:txBody>
          <a:bodyPr wrap="none" rtlCol="0">
            <a:spAutoFit/>
          </a:bodyPr>
          <a:lstStyle/>
          <a:p>
            <a:r>
              <a:rPr lang="en-GB" b="1" dirty="0" smtClean="0"/>
              <a:t>2014</a:t>
            </a:r>
            <a:endParaRPr lang="en-GB" b="1" dirty="0"/>
          </a:p>
        </p:txBody>
      </p:sp>
      <p:sp>
        <p:nvSpPr>
          <p:cNvPr id="16" name="Rectangle 15"/>
          <p:cNvSpPr/>
          <p:nvPr/>
        </p:nvSpPr>
        <p:spPr>
          <a:xfrm>
            <a:off x="715280" y="4539732"/>
            <a:ext cx="1814995" cy="276999"/>
          </a:xfrm>
          <a:prstGeom prst="rect">
            <a:avLst/>
          </a:prstGeom>
          <a:solidFill>
            <a:schemeClr val="accent1"/>
          </a:solidFill>
        </p:spPr>
        <p:txBody>
          <a:bodyPr wrap="none">
            <a:spAutoFit/>
          </a:bodyPr>
          <a:lstStyle/>
          <a:p>
            <a:pPr algn="ctr"/>
            <a:r>
              <a:rPr lang="en-GB" sz="1200" b="1" dirty="0">
                <a:solidFill>
                  <a:schemeClr val="bg1"/>
                </a:solidFill>
                <a:cs typeface="Helvetica" panose="020B0604020202020204" pitchFamily="34" charset="0"/>
              </a:rPr>
              <a:t>Defined 1</a:t>
            </a:r>
            <a:r>
              <a:rPr lang="en-GB" sz="1200" b="1" baseline="30000" dirty="0">
                <a:solidFill>
                  <a:schemeClr val="bg1"/>
                </a:solidFill>
                <a:cs typeface="Helvetica" panose="020B0604020202020204" pitchFamily="34" charset="0"/>
              </a:rPr>
              <a:t>st</a:t>
            </a:r>
            <a:r>
              <a:rPr lang="en-GB" sz="1200" b="1" dirty="0">
                <a:solidFill>
                  <a:schemeClr val="bg1"/>
                </a:solidFill>
                <a:cs typeface="Helvetica" panose="020B0604020202020204" pitchFamily="34" charset="0"/>
              </a:rPr>
              <a:t> RSV Model</a:t>
            </a:r>
            <a:endParaRPr lang="en-GB" sz="1200" dirty="0">
              <a:solidFill>
                <a:schemeClr val="bg1"/>
              </a:solidFill>
              <a:cs typeface="Helvetica" panose="020B0604020202020204" pitchFamily="34" charset="0"/>
            </a:endParaRPr>
          </a:p>
        </p:txBody>
      </p:sp>
      <p:sp>
        <p:nvSpPr>
          <p:cNvPr id="17" name="Rectangle 16"/>
          <p:cNvSpPr/>
          <p:nvPr/>
        </p:nvSpPr>
        <p:spPr>
          <a:xfrm>
            <a:off x="3079752" y="4730928"/>
            <a:ext cx="1806222" cy="461665"/>
          </a:xfrm>
          <a:prstGeom prst="rect">
            <a:avLst/>
          </a:prstGeom>
          <a:solidFill>
            <a:schemeClr val="accent3"/>
          </a:solidFill>
        </p:spPr>
        <p:txBody>
          <a:bodyPr wrap="square">
            <a:spAutoFit/>
          </a:bodyPr>
          <a:lstStyle/>
          <a:p>
            <a:pPr algn="ctr"/>
            <a:r>
              <a:rPr lang="en-GB" sz="1200" b="1" dirty="0">
                <a:solidFill>
                  <a:srgbClr val="FFFFFF"/>
                </a:solidFill>
                <a:cs typeface="Helvetica" panose="020B0604020202020204" pitchFamily="34" charset="0"/>
              </a:rPr>
              <a:t>Regulatory </a:t>
            </a:r>
          </a:p>
          <a:p>
            <a:pPr algn="ctr"/>
            <a:r>
              <a:rPr lang="en-GB" sz="1200" b="1" dirty="0" smtClean="0">
                <a:solidFill>
                  <a:srgbClr val="FFFFFF"/>
                </a:solidFill>
                <a:cs typeface="Helvetica" panose="020B0604020202020204" pitchFamily="34" charset="0"/>
              </a:rPr>
              <a:t>Review (Gilead)</a:t>
            </a:r>
            <a:endParaRPr lang="en-GB" sz="1200" b="1" dirty="0">
              <a:solidFill>
                <a:srgbClr val="FFFFFF"/>
              </a:solidFill>
              <a:cs typeface="Helvetica" panose="020B0604020202020204" pitchFamily="34" charset="0"/>
            </a:endParaRPr>
          </a:p>
        </p:txBody>
      </p:sp>
      <p:sp>
        <p:nvSpPr>
          <p:cNvPr id="18" name="Rectangle 17"/>
          <p:cNvSpPr/>
          <p:nvPr/>
        </p:nvSpPr>
        <p:spPr>
          <a:xfrm>
            <a:off x="5284613" y="5106791"/>
            <a:ext cx="2144890" cy="461665"/>
          </a:xfrm>
          <a:prstGeom prst="rect">
            <a:avLst/>
          </a:prstGeom>
          <a:solidFill>
            <a:srgbClr val="E50E62"/>
          </a:solidFill>
        </p:spPr>
        <p:txBody>
          <a:bodyPr wrap="square">
            <a:spAutoFit/>
          </a:bodyPr>
          <a:lstStyle/>
          <a:p>
            <a:pPr algn="ctr"/>
            <a:r>
              <a:rPr lang="en-GB" sz="1200" b="1" dirty="0">
                <a:solidFill>
                  <a:srgbClr val="FFFFFF"/>
                </a:solidFill>
                <a:cs typeface="Helvetica" panose="020B0604020202020204" pitchFamily="34" charset="0"/>
              </a:rPr>
              <a:t>After studies completion, </a:t>
            </a:r>
          </a:p>
          <a:p>
            <a:pPr algn="ctr"/>
            <a:r>
              <a:rPr lang="en-GB" sz="1200" b="1" dirty="0">
                <a:solidFill>
                  <a:srgbClr val="FFFFFF"/>
                </a:solidFill>
                <a:cs typeface="Helvetica" panose="020B0604020202020204" pitchFamily="34" charset="0"/>
              </a:rPr>
              <a:t>J&amp;J Acquired </a:t>
            </a:r>
            <a:r>
              <a:rPr lang="en-GB" sz="1200" b="1" dirty="0" err="1">
                <a:solidFill>
                  <a:srgbClr val="FFFFFF"/>
                </a:solidFill>
                <a:cs typeface="Helvetica" panose="020B0604020202020204" pitchFamily="34" charset="0"/>
              </a:rPr>
              <a:t>Alios</a:t>
            </a:r>
            <a:endParaRPr lang="en-GB" sz="1200" b="1" dirty="0">
              <a:solidFill>
                <a:srgbClr val="FFFFFF"/>
              </a:solidFill>
              <a:cs typeface="Helvetica" panose="020B0604020202020204" pitchFamily="34" charset="0"/>
            </a:endParaRPr>
          </a:p>
        </p:txBody>
      </p:sp>
      <p:sp>
        <p:nvSpPr>
          <p:cNvPr id="36" name="Rectangle 35"/>
          <p:cNvSpPr/>
          <p:nvPr/>
        </p:nvSpPr>
        <p:spPr>
          <a:xfrm>
            <a:off x="1876776" y="2240843"/>
            <a:ext cx="1834446" cy="461665"/>
          </a:xfrm>
          <a:prstGeom prst="rect">
            <a:avLst/>
          </a:prstGeom>
          <a:solidFill>
            <a:schemeClr val="accent2"/>
          </a:solidFill>
        </p:spPr>
        <p:txBody>
          <a:bodyPr wrap="square">
            <a:spAutoFit/>
          </a:bodyPr>
          <a:lstStyle/>
          <a:p>
            <a:pPr algn="ctr"/>
            <a:r>
              <a:rPr lang="en-GB" sz="1200" b="1" dirty="0">
                <a:solidFill>
                  <a:srgbClr val="FFFFFF"/>
                </a:solidFill>
                <a:cs typeface="Helvetica" panose="020B0604020202020204" pitchFamily="34" charset="0"/>
              </a:rPr>
              <a:t>Completed first </a:t>
            </a:r>
            <a:r>
              <a:rPr lang="en-GB" sz="1200" b="1" dirty="0" err="1">
                <a:solidFill>
                  <a:srgbClr val="FFFFFF"/>
                </a:solidFill>
                <a:cs typeface="Helvetica" panose="020B0604020202020204" pitchFamily="34" charset="0"/>
              </a:rPr>
              <a:t>siRNA</a:t>
            </a:r>
            <a:r>
              <a:rPr lang="en-GB" sz="1200" b="1" dirty="0">
                <a:solidFill>
                  <a:srgbClr val="FFFFFF"/>
                </a:solidFill>
                <a:cs typeface="Helvetica" panose="020B0604020202020204" pitchFamily="34" charset="0"/>
              </a:rPr>
              <a:t> RSV Study</a:t>
            </a:r>
          </a:p>
        </p:txBody>
      </p:sp>
      <p:sp>
        <p:nvSpPr>
          <p:cNvPr id="37" name="Rectangle 36"/>
          <p:cNvSpPr/>
          <p:nvPr/>
        </p:nvSpPr>
        <p:spPr>
          <a:xfrm>
            <a:off x="4071053" y="1518644"/>
            <a:ext cx="2173114" cy="867930"/>
          </a:xfrm>
          <a:prstGeom prst="rect">
            <a:avLst/>
          </a:prstGeom>
          <a:solidFill>
            <a:srgbClr val="E50E62"/>
          </a:solidFill>
        </p:spPr>
        <p:txBody>
          <a:bodyPr wrap="square">
            <a:spAutoFit/>
          </a:bodyPr>
          <a:lstStyle/>
          <a:p>
            <a:pPr algn="ctr"/>
            <a:r>
              <a:rPr lang="en-GB" sz="1200" b="1" dirty="0">
                <a:solidFill>
                  <a:srgbClr val="FFFFFF"/>
                </a:solidFill>
                <a:cs typeface="Helvetica" panose="020B0604020202020204" pitchFamily="34" charset="0"/>
              </a:rPr>
              <a:t>Two landmark studies (</a:t>
            </a:r>
            <a:r>
              <a:rPr lang="en-GB" sz="1200" b="1" dirty="0" err="1">
                <a:solidFill>
                  <a:srgbClr val="FFFFFF"/>
                </a:solidFill>
                <a:cs typeface="Helvetica" panose="020B0604020202020204" pitchFamily="34" charset="0"/>
              </a:rPr>
              <a:t>Alios</a:t>
            </a:r>
            <a:r>
              <a:rPr lang="en-GB" sz="1200" b="1" dirty="0">
                <a:solidFill>
                  <a:srgbClr val="FFFFFF"/>
                </a:solidFill>
                <a:cs typeface="Helvetica" panose="020B0604020202020204" pitchFamily="34" charset="0"/>
              </a:rPr>
              <a:t>, Gilead)</a:t>
            </a:r>
          </a:p>
          <a:p>
            <a:pPr marL="171450" indent="-171450" algn="ctr">
              <a:lnSpc>
                <a:spcPct val="120000"/>
              </a:lnSpc>
              <a:buFont typeface="Arial"/>
              <a:buChar char="•"/>
            </a:pPr>
            <a:r>
              <a:rPr lang="en-GB" sz="1200" dirty="0">
                <a:solidFill>
                  <a:srgbClr val="FFFFFF"/>
                </a:solidFill>
                <a:cs typeface="Helvetica" panose="020B0604020202020204" pitchFamily="34" charset="0"/>
              </a:rPr>
              <a:t>Reduced viral load</a:t>
            </a:r>
          </a:p>
          <a:p>
            <a:pPr marL="171450" indent="-171450" algn="ctr">
              <a:buFont typeface="Arial"/>
              <a:buChar char="•"/>
            </a:pPr>
            <a:r>
              <a:rPr lang="en-GB" sz="1200" dirty="0">
                <a:solidFill>
                  <a:srgbClr val="FFFFFF"/>
                </a:solidFill>
                <a:cs typeface="Helvetica" panose="020B0604020202020204" pitchFamily="34" charset="0"/>
              </a:rPr>
              <a:t>Completed in &lt;10 months</a:t>
            </a:r>
          </a:p>
        </p:txBody>
      </p:sp>
      <p:sp>
        <p:nvSpPr>
          <p:cNvPr id="43" name="Rectangle 42"/>
          <p:cNvSpPr/>
          <p:nvPr/>
        </p:nvSpPr>
        <p:spPr>
          <a:xfrm>
            <a:off x="6561006" y="2010324"/>
            <a:ext cx="1973394" cy="646331"/>
          </a:xfrm>
          <a:prstGeom prst="rect">
            <a:avLst/>
          </a:prstGeom>
          <a:solidFill>
            <a:schemeClr val="accent4"/>
          </a:solidFill>
        </p:spPr>
        <p:txBody>
          <a:bodyPr wrap="square">
            <a:spAutoFit/>
          </a:bodyPr>
          <a:lstStyle/>
          <a:p>
            <a:pPr algn="ctr"/>
            <a:r>
              <a:rPr lang="en-GB" b="1" dirty="0">
                <a:solidFill>
                  <a:schemeClr val="tx1">
                    <a:lumMod val="65000"/>
                    <a:lumOff val="35000"/>
                  </a:schemeClr>
                </a:solidFill>
                <a:cs typeface="Helvetica" panose="020B0604020202020204" pitchFamily="34" charset="0"/>
              </a:rPr>
              <a:t>RSV Becomes Gold Standard</a:t>
            </a:r>
          </a:p>
        </p:txBody>
      </p:sp>
    </p:spTree>
    <p:extLst>
      <p:ext uri="{BB962C8B-B14F-4D97-AF65-F5344CB8AC3E}">
        <p14:creationId xmlns:p14="http://schemas.microsoft.com/office/powerpoint/2010/main" val="408153435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484554" y="119186"/>
            <a:ext cx="8378334" cy="1048805"/>
          </a:xfrm>
          <a:prstGeom prst="rect">
            <a:avLst/>
          </a:prstGeom>
        </p:spPr>
        <p:txBody>
          <a:bodyPr wrap="square" lIns="63304" tIns="31651" rIns="63304" bIns="31651">
            <a:spAutoFit/>
          </a:bodyPr>
          <a:lstStyle/>
          <a:p>
            <a:pPr defTabSz="633046"/>
            <a:r>
              <a:rPr lang="en-US" sz="4400" dirty="0" err="1">
                <a:ea typeface="Kozuka Gothic Pr6N B" panose="020B0800000000000000" pitchFamily="34" charset="-128"/>
                <a:cs typeface="Helvetica"/>
              </a:rPr>
              <a:t>h</a:t>
            </a:r>
            <a:r>
              <a:rPr lang="en-US" sz="4400" b="1" dirty="0" err="1" smtClean="0">
                <a:solidFill>
                  <a:schemeClr val="accent1"/>
                </a:solidFill>
                <a:ea typeface="Kozuka Gothic Pr6N B" panose="020B0800000000000000" pitchFamily="34" charset="-128"/>
                <a:cs typeface="Helvetica"/>
              </a:rPr>
              <a:t>VIVO</a:t>
            </a:r>
            <a:r>
              <a:rPr lang="en-US" sz="4400" b="1" dirty="0">
                <a:ea typeface="Kozuka Gothic Pr6N B" panose="020B0800000000000000" pitchFamily="34" charset="-128"/>
                <a:cs typeface="Helvetica" panose="020B0604020202020204" pitchFamily="34" charset="0"/>
              </a:rPr>
              <a:t>: </a:t>
            </a:r>
            <a:r>
              <a:rPr lang="en-US" sz="4400" b="1" dirty="0" smtClean="0">
                <a:ea typeface="Kozuka Gothic Pr6N B" panose="020B0800000000000000" pitchFamily="34" charset="-128"/>
                <a:cs typeface="Helvetica" panose="020B0604020202020204" pitchFamily="34" charset="0"/>
              </a:rPr>
              <a:t>Case </a:t>
            </a:r>
            <a:r>
              <a:rPr lang="en-US" sz="4400" b="1" dirty="0">
                <a:ea typeface="Kozuka Gothic Pr6N B" panose="020B0800000000000000" pitchFamily="34" charset="-128"/>
                <a:cs typeface="Helvetica" panose="020B0604020202020204" pitchFamily="34" charset="0"/>
              </a:rPr>
              <a:t>Studies</a:t>
            </a:r>
          </a:p>
          <a:p>
            <a:pPr defTabSz="633046"/>
            <a:r>
              <a:rPr lang="en-US" sz="2000" dirty="0" smtClean="0">
                <a:ea typeface="Kozuka Gothic Pr6N B" panose="020B0800000000000000" pitchFamily="34" charset="-128"/>
                <a:cs typeface="Helvetica" panose="020B0604020202020204" pitchFamily="34" charset="0"/>
              </a:rPr>
              <a:t>Landmark RSV and Flu </a:t>
            </a:r>
            <a:r>
              <a:rPr lang="en-US" sz="2000" dirty="0">
                <a:ea typeface="Kozuka Gothic Pr6N B" panose="020B0800000000000000" pitchFamily="34" charset="-128"/>
                <a:cs typeface="Helvetica" panose="020B0604020202020204" pitchFamily="34" charset="0"/>
              </a:rPr>
              <a:t>Challenge Studies</a:t>
            </a:r>
          </a:p>
        </p:txBody>
      </p:sp>
      <p:sp>
        <p:nvSpPr>
          <p:cNvPr id="6" name="TextBox 5"/>
          <p:cNvSpPr txBox="1"/>
          <p:nvPr/>
        </p:nvSpPr>
        <p:spPr>
          <a:xfrm>
            <a:off x="6026362" y="2308435"/>
            <a:ext cx="2836526" cy="2800767"/>
          </a:xfrm>
          <a:prstGeom prst="rect">
            <a:avLst/>
          </a:prstGeom>
          <a:noFill/>
          <a:ln>
            <a:noFill/>
          </a:ln>
        </p:spPr>
        <p:txBody>
          <a:bodyPr wrap="square" rtlCol="0">
            <a:spAutoFit/>
          </a:bodyPr>
          <a:lstStyle/>
          <a:p>
            <a:r>
              <a:rPr lang="en-US" sz="1600" b="1" dirty="0">
                <a:cs typeface="Helvetica" panose="020B0604020202020204" pitchFamily="34" charset="0"/>
              </a:rPr>
              <a:t>“</a:t>
            </a:r>
            <a:r>
              <a:rPr lang="en-US" sz="1600" b="1" i="1" dirty="0">
                <a:cs typeface="Helvetica" panose="020B0604020202020204" pitchFamily="34" charset="0"/>
              </a:rPr>
              <a:t>It is an evolving field. We benefitted hugely from this (</a:t>
            </a:r>
            <a:r>
              <a:rPr lang="en-US" sz="1600" b="1" i="1" dirty="0" err="1">
                <a:cs typeface="Helvetica" panose="020B0604020202020204" pitchFamily="34" charset="0"/>
              </a:rPr>
              <a:t>Retroscreen</a:t>
            </a:r>
            <a:r>
              <a:rPr lang="en-US" sz="1600" b="1" i="1" dirty="0">
                <a:cs typeface="Helvetica" panose="020B0604020202020204" pitchFamily="34" charset="0"/>
              </a:rPr>
              <a:t> challenge study) and I think our </a:t>
            </a:r>
            <a:r>
              <a:rPr lang="en-US" sz="1600" b="1" i="1" dirty="0" err="1">
                <a:cs typeface="Helvetica" panose="020B0604020202020204" pitchFamily="34" charset="0"/>
              </a:rPr>
              <a:t>programme</a:t>
            </a:r>
            <a:r>
              <a:rPr lang="en-US" sz="1600" b="1" i="1" dirty="0">
                <a:cs typeface="Helvetica" panose="020B0604020202020204" pitchFamily="34" charset="0"/>
              </a:rPr>
              <a:t> has moved at a faster pace than if we had gone out and tried to do a field-based study.”</a:t>
            </a:r>
          </a:p>
          <a:p>
            <a:endParaRPr lang="en-US" sz="1400" dirty="0">
              <a:cs typeface="Helvetica" panose="020B0604020202020204" pitchFamily="34" charset="0"/>
            </a:endParaRPr>
          </a:p>
          <a:p>
            <a:r>
              <a:rPr lang="en-GB" sz="1200" dirty="0" smtClean="0">
                <a:cs typeface="Helvetica" panose="020B0604020202020204" pitchFamily="34" charset="0"/>
              </a:rPr>
              <a:t>John </a:t>
            </a:r>
            <a:r>
              <a:rPr lang="en-GB" sz="1200" dirty="0">
                <a:cs typeface="Helvetica" panose="020B0604020202020204" pitchFamily="34" charset="0"/>
              </a:rPr>
              <a:t>Fry</a:t>
            </a:r>
          </a:p>
          <a:p>
            <a:r>
              <a:rPr lang="en-GB" sz="1100" dirty="0" err="1">
                <a:cs typeface="Helvetica" panose="020B0604020202020204" pitchFamily="34" charset="0"/>
              </a:rPr>
              <a:t>Assoc</a:t>
            </a:r>
            <a:r>
              <a:rPr lang="en-GB" sz="1100" dirty="0">
                <a:cs typeface="Helvetica" panose="020B0604020202020204" pitchFamily="34" charset="0"/>
              </a:rPr>
              <a:t> </a:t>
            </a:r>
            <a:r>
              <a:rPr lang="en-GB" sz="1100" dirty="0" smtClean="0">
                <a:cs typeface="Helvetica" panose="020B0604020202020204" pitchFamily="34" charset="0"/>
              </a:rPr>
              <a:t>Director, Clinical </a:t>
            </a:r>
            <a:r>
              <a:rPr lang="en-GB" sz="1100" dirty="0">
                <a:cs typeface="Helvetica" panose="020B0604020202020204" pitchFamily="34" charset="0"/>
              </a:rPr>
              <a:t>Operations</a:t>
            </a:r>
          </a:p>
          <a:p>
            <a:r>
              <a:rPr lang="en-GB" sz="1100" dirty="0" err="1">
                <a:cs typeface="Helvetica" panose="020B0604020202020204" pitchFamily="34" charset="0"/>
              </a:rPr>
              <a:t>Alios</a:t>
            </a:r>
            <a:r>
              <a:rPr lang="en-GB" sz="1100" dirty="0">
                <a:cs typeface="Helvetica" panose="020B0604020202020204" pitchFamily="34" charset="0"/>
              </a:rPr>
              <a:t> </a:t>
            </a:r>
            <a:r>
              <a:rPr lang="en-GB" sz="1100" dirty="0" err="1">
                <a:cs typeface="Helvetica" panose="020B0604020202020204" pitchFamily="34" charset="0"/>
              </a:rPr>
              <a:t>BioPharma</a:t>
            </a:r>
            <a:endParaRPr lang="en-GB" sz="1100" dirty="0">
              <a:cs typeface="Helvetica" panose="020B0604020202020204" pitchFamily="34" charset="0"/>
            </a:endParaRPr>
          </a:p>
        </p:txBody>
      </p:sp>
      <p:pic>
        <p:nvPicPr>
          <p:cNvPr id="7" name="Picture 6"/>
          <p:cNvPicPr>
            <a:picLocks noChangeAspect="1"/>
          </p:cNvPicPr>
          <p:nvPr/>
        </p:nvPicPr>
        <p:blipFill>
          <a:blip r:embed="rId3"/>
          <a:stretch>
            <a:fillRect/>
          </a:stretch>
        </p:blipFill>
        <p:spPr>
          <a:xfrm>
            <a:off x="7597842" y="1340768"/>
            <a:ext cx="718574" cy="380844"/>
          </a:xfrm>
          <a:prstGeom prst="rect">
            <a:avLst/>
          </a:prstGeom>
        </p:spPr>
      </p:pic>
      <p:pic>
        <p:nvPicPr>
          <p:cNvPr id="8" name="Picture 7"/>
          <p:cNvPicPr>
            <a:picLocks noChangeAspect="1"/>
          </p:cNvPicPr>
          <p:nvPr/>
        </p:nvPicPr>
        <p:blipFill>
          <a:blip r:embed="rId4"/>
          <a:stretch>
            <a:fillRect/>
          </a:stretch>
        </p:blipFill>
        <p:spPr>
          <a:xfrm>
            <a:off x="6665432" y="1010699"/>
            <a:ext cx="952500" cy="57150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68910" y="639064"/>
            <a:ext cx="1143000" cy="638175"/>
          </a:xfrm>
          <a:prstGeom prst="rect">
            <a:avLst/>
          </a:prstGeom>
        </p:spPr>
      </p:pic>
      <p:pic>
        <p:nvPicPr>
          <p:cNvPr id="10" name="Picture 9"/>
          <p:cNvPicPr>
            <a:picLocks noChangeAspect="1"/>
          </p:cNvPicPr>
          <p:nvPr/>
        </p:nvPicPr>
        <p:blipFill rotWithShape="1">
          <a:blip r:embed="rId6"/>
          <a:srcRect l="11829" t="9945" r="72097" b="65918"/>
          <a:stretch/>
        </p:blipFill>
        <p:spPr>
          <a:xfrm>
            <a:off x="691116" y="1441501"/>
            <a:ext cx="4514687" cy="1906687"/>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rotWithShape="1">
          <a:blip r:embed="rId7"/>
          <a:srcRect l="7618" t="10980" r="67224" b="46136"/>
          <a:stretch/>
        </p:blipFill>
        <p:spPr>
          <a:xfrm>
            <a:off x="290144" y="2658015"/>
            <a:ext cx="4383577" cy="2101608"/>
          </a:xfrm>
          <a:prstGeom prst="rect">
            <a:avLst/>
          </a:prstGeom>
          <a:ln>
            <a:noFill/>
          </a:ln>
          <a:effectLst>
            <a:outerShdw blurRad="292100" dist="139700" dir="2700000" algn="tl" rotWithShape="0">
              <a:srgbClr val="333333">
                <a:alpha val="65000"/>
              </a:srgbClr>
            </a:outerShdw>
          </a:effectLst>
        </p:spPr>
      </p:pic>
      <p:pic>
        <p:nvPicPr>
          <p:cNvPr id="2" name="Picture 1"/>
          <p:cNvPicPr>
            <a:picLocks noChangeAspect="1"/>
          </p:cNvPicPr>
          <p:nvPr/>
        </p:nvPicPr>
        <p:blipFill rotWithShape="1">
          <a:blip r:embed="rId8"/>
          <a:srcRect l="8363" t="14907" r="10682" b="26269"/>
          <a:stretch/>
        </p:blipFill>
        <p:spPr>
          <a:xfrm>
            <a:off x="878997" y="4038361"/>
            <a:ext cx="4743390" cy="193777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27593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470486" y="110881"/>
            <a:ext cx="8318500" cy="1054133"/>
          </a:xfrm>
          <a:prstGeom prst="rect">
            <a:avLst/>
          </a:prstGeom>
        </p:spPr>
        <p:txBody>
          <a:bodyPr wrap="square" lIns="68579" tIns="34289" rIns="68579" bIns="34289">
            <a:spAutoFit/>
          </a:bodyPr>
          <a:lstStyle/>
          <a:p>
            <a:pPr defTabSz="685783"/>
            <a:r>
              <a:rPr lang="en-US" sz="4400" dirty="0" err="1" smtClean="0">
                <a:ea typeface="Kozuka Gothic Pr6N B" panose="020B0800000000000000" pitchFamily="34" charset="-128"/>
                <a:cs typeface="Helvetica"/>
              </a:rPr>
              <a:t>h</a:t>
            </a:r>
            <a:r>
              <a:rPr lang="en-US" sz="4400" b="1" dirty="0" err="1" smtClean="0">
                <a:solidFill>
                  <a:schemeClr val="accent1"/>
                </a:solidFill>
                <a:ea typeface="Kozuka Gothic Pr6N B" panose="020B0800000000000000" pitchFamily="34" charset="-128"/>
                <a:cs typeface="Calibri"/>
              </a:rPr>
              <a:t>VIVO</a:t>
            </a:r>
            <a:r>
              <a:rPr lang="en-US" sz="4000" b="1" dirty="0" smtClean="0">
                <a:ea typeface="Kozuka Gothic Pr6N B" panose="020B0800000000000000" pitchFamily="34" charset="-128"/>
                <a:cs typeface="Helvetica" panose="020B0604020202020204" pitchFamily="34" charset="0"/>
              </a:rPr>
              <a:t>: RSV as Gold Standard</a:t>
            </a:r>
            <a:endParaRPr lang="en-US" sz="3200" b="1" dirty="0">
              <a:ea typeface="Kozuka Gothic Pr6N B" panose="020B0800000000000000" pitchFamily="34" charset="-128"/>
              <a:cs typeface="Helvetica" panose="020B0604020202020204" pitchFamily="34" charset="0"/>
            </a:endParaRPr>
          </a:p>
          <a:p>
            <a:pPr defTabSz="685783"/>
            <a:r>
              <a:rPr lang="en-US" sz="2000" dirty="0" smtClean="0">
                <a:ea typeface="Kozuka Gothic Pr6N B" panose="020B0800000000000000" pitchFamily="34" charset="-128"/>
                <a:cs typeface="Helvetica" panose="020B0604020202020204" pitchFamily="34" charset="0"/>
              </a:rPr>
              <a:t>Industry </a:t>
            </a:r>
            <a:r>
              <a:rPr lang="en-US" sz="2000" dirty="0">
                <a:ea typeface="Kozuka Gothic Pr6N B" panose="020B0800000000000000" pitchFamily="34" charset="-128"/>
                <a:cs typeface="Helvetica" panose="020B0604020202020204" pitchFamily="34" charset="0"/>
              </a:rPr>
              <a:t>Adoption of the </a:t>
            </a:r>
            <a:r>
              <a:rPr lang="en-US" sz="2000" dirty="0" err="1" smtClean="0">
                <a:ea typeface="Kozuka Gothic Pr6N B" panose="020B0800000000000000" pitchFamily="34" charset="-128"/>
                <a:cs typeface="Helvetica" panose="020B0604020202020204" pitchFamily="34" charset="0"/>
              </a:rPr>
              <a:t>h</a:t>
            </a:r>
            <a:r>
              <a:rPr lang="en-US" sz="2000" b="1" dirty="0" err="1" smtClean="0">
                <a:solidFill>
                  <a:srgbClr val="00B259"/>
                </a:solidFill>
                <a:ea typeface="Kozuka Gothic Pr6N B" panose="020B0800000000000000" pitchFamily="34" charset="-128"/>
                <a:cs typeface="Helvetica" panose="020B0604020202020204" pitchFamily="34" charset="0"/>
              </a:rPr>
              <a:t>VIVO</a:t>
            </a:r>
            <a:r>
              <a:rPr lang="en-US" sz="2000" dirty="0" smtClean="0">
                <a:ea typeface="Kozuka Gothic Pr6N B" panose="020B0800000000000000" pitchFamily="34" charset="-128"/>
                <a:cs typeface="Helvetica" panose="020B0604020202020204" pitchFamily="34" charset="0"/>
              </a:rPr>
              <a:t> Model</a:t>
            </a:r>
            <a:endParaRPr lang="en-US" sz="2000" dirty="0">
              <a:ea typeface="Kozuka Gothic Pr6N B" panose="020B0800000000000000" pitchFamily="34" charset="-128"/>
              <a:cs typeface="Helvetica" panose="020B0604020202020204" pitchFamily="34" charset="0"/>
            </a:endParaRPr>
          </a:p>
        </p:txBody>
      </p:sp>
      <p:grpSp>
        <p:nvGrpSpPr>
          <p:cNvPr id="22" name="Group 21"/>
          <p:cNvGrpSpPr/>
          <p:nvPr/>
        </p:nvGrpSpPr>
        <p:grpSpPr>
          <a:xfrm>
            <a:off x="1" y="1478990"/>
            <a:ext cx="9144000" cy="3018434"/>
            <a:chOff x="-1" y="1143000"/>
            <a:chExt cx="8945033" cy="3431144"/>
          </a:xfrm>
          <a:solidFill>
            <a:schemeClr val="accent3"/>
          </a:solidFill>
        </p:grpSpPr>
        <p:sp>
          <p:nvSpPr>
            <p:cNvPr id="23" name="Rectangle 22"/>
            <p:cNvSpPr/>
            <p:nvPr/>
          </p:nvSpPr>
          <p:spPr>
            <a:xfrm>
              <a:off x="-1" y="1143000"/>
              <a:ext cx="8945033" cy="3431144"/>
            </a:xfrm>
            <a:prstGeom prst="rect">
              <a:avLst/>
            </a:prstGeom>
            <a:solidFill>
              <a:srgbClr val="00B25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srgbClr val="F7F7F7"/>
                </a:solidFill>
                <a:effectLst/>
                <a:uLnTx/>
                <a:uFillTx/>
                <a:ea typeface="+mn-ea"/>
                <a:cs typeface="+mn-cs"/>
              </a:endParaRPr>
            </a:p>
          </p:txBody>
        </p:sp>
        <p:sp>
          <p:nvSpPr>
            <p:cNvPr id="25" name="TextBox 24"/>
            <p:cNvSpPr txBox="1"/>
            <p:nvPr/>
          </p:nvSpPr>
          <p:spPr>
            <a:xfrm>
              <a:off x="257178" y="2085729"/>
              <a:ext cx="8356555" cy="2483995"/>
            </a:xfrm>
            <a:prstGeom prst="rect">
              <a:avLst/>
            </a:prstGeom>
            <a:noFill/>
          </p:spPr>
          <p:txBody>
            <a:bodyPr wrap="square" rtlCol="0">
              <a:spAutoFit/>
            </a:bodyPr>
            <a:lstStyle/>
            <a:p>
              <a:pPr lvl="0" defTabSz="914400">
                <a:defRPr/>
              </a:pPr>
              <a:r>
                <a:rPr kumimoji="0" lang="en-US" sz="1600" b="0" i="0" u="none" strike="noStrike" kern="0" cap="none" spc="0" normalizeH="0" baseline="0" noProof="0" dirty="0" smtClean="0">
                  <a:ln>
                    <a:noFill/>
                  </a:ln>
                  <a:solidFill>
                    <a:srgbClr val="F7F7F7"/>
                  </a:solidFill>
                  <a:effectLst/>
                  <a:uLnTx/>
                  <a:uFillTx/>
                </a:rPr>
                <a:t>“</a:t>
              </a:r>
              <a:r>
                <a:rPr lang="en-GB" sz="1400" i="1" dirty="0" smtClean="0">
                  <a:solidFill>
                    <a:schemeClr val="bg1"/>
                  </a:solidFill>
                  <a:cs typeface="Helvetica" panose="020B0604020202020204" pitchFamily="34" charset="0"/>
                </a:rPr>
                <a:t>Since </a:t>
              </a:r>
              <a:r>
                <a:rPr lang="en-GB" sz="1400" i="1" dirty="0">
                  <a:solidFill>
                    <a:schemeClr val="bg1"/>
                  </a:solidFill>
                  <a:cs typeface="Helvetica" panose="020B0604020202020204" pitchFamily="34" charset="0"/>
                </a:rPr>
                <a:t>I reviewed the perspectives for the chemotherapy of </a:t>
              </a:r>
              <a:r>
                <a:rPr lang="en-GB" sz="1400" i="1" dirty="0" smtClean="0">
                  <a:solidFill>
                    <a:schemeClr val="bg1"/>
                  </a:solidFill>
                  <a:cs typeface="Helvetica" panose="020B0604020202020204" pitchFamily="34" charset="0"/>
                </a:rPr>
                <a:t>respiratory </a:t>
              </a:r>
              <a:r>
                <a:rPr lang="en-GB" sz="1400" i="1" dirty="0">
                  <a:solidFill>
                    <a:schemeClr val="bg1"/>
                  </a:solidFill>
                  <a:cs typeface="Helvetica" panose="020B0604020202020204" pitchFamily="34" charset="0"/>
                </a:rPr>
                <a:t>syncytial virus (RSV) infections </a:t>
              </a:r>
              <a:r>
                <a:rPr lang="en-GB" sz="1400" i="1" dirty="0" smtClean="0">
                  <a:solidFill>
                    <a:schemeClr val="bg1"/>
                  </a:solidFill>
                  <a:cs typeface="Helvetica" panose="020B0604020202020204" pitchFamily="34" charset="0"/>
                </a:rPr>
                <a:t>….almost </a:t>
              </a:r>
              <a:r>
                <a:rPr lang="en-GB" sz="1400" i="1" dirty="0">
                  <a:solidFill>
                    <a:schemeClr val="bg1"/>
                  </a:solidFill>
                  <a:cs typeface="Helvetica" panose="020B0604020202020204" pitchFamily="34" charset="0"/>
                </a:rPr>
                <a:t>2 decades ago, little </a:t>
              </a:r>
              <a:r>
                <a:rPr lang="en-GB" sz="1400" i="1" dirty="0" smtClean="0">
                  <a:solidFill>
                    <a:schemeClr val="bg1"/>
                  </a:solidFill>
                  <a:cs typeface="Helvetica" panose="020B0604020202020204" pitchFamily="34" charset="0"/>
                </a:rPr>
                <a:t>progress has </a:t>
              </a:r>
              <a:r>
                <a:rPr lang="en-GB" sz="1400" i="1" dirty="0">
                  <a:solidFill>
                    <a:schemeClr val="bg1"/>
                  </a:solidFill>
                  <a:cs typeface="Helvetica" panose="020B0604020202020204" pitchFamily="34" charset="0"/>
                </a:rPr>
                <a:t>been made in the prophylaxis or therapy of RSV </a:t>
              </a:r>
              <a:r>
                <a:rPr lang="en-GB" sz="1400" i="1" dirty="0" smtClean="0">
                  <a:solidFill>
                    <a:schemeClr val="bg1"/>
                  </a:solidFill>
                  <a:cs typeface="Helvetica" panose="020B0604020202020204" pitchFamily="34" charset="0"/>
                </a:rPr>
                <a:t>infection…The </a:t>
              </a:r>
              <a:r>
                <a:rPr lang="en-GB" sz="1400" i="1" dirty="0">
                  <a:solidFill>
                    <a:schemeClr val="bg1"/>
                  </a:solidFill>
                  <a:cs typeface="Helvetica" panose="020B0604020202020204" pitchFamily="34" charset="0"/>
                </a:rPr>
                <a:t>recent report of </a:t>
              </a:r>
              <a:r>
                <a:rPr lang="en-GB" sz="1400" i="1" dirty="0" err="1">
                  <a:solidFill>
                    <a:schemeClr val="bg1"/>
                  </a:solidFill>
                  <a:cs typeface="Helvetica" panose="020B0604020202020204" pitchFamily="34" charset="0"/>
                </a:rPr>
                <a:t>DeVincenzo</a:t>
              </a:r>
              <a:r>
                <a:rPr lang="en-GB" sz="1400" i="1" dirty="0">
                  <a:solidFill>
                    <a:schemeClr val="bg1"/>
                  </a:solidFill>
                  <a:cs typeface="Helvetica" panose="020B0604020202020204" pitchFamily="34" charset="0"/>
                </a:rPr>
                <a:t> et al. </a:t>
              </a:r>
              <a:r>
                <a:rPr lang="en-GB" sz="1400" i="1" dirty="0" smtClean="0">
                  <a:solidFill>
                    <a:schemeClr val="bg1"/>
                  </a:solidFill>
                  <a:cs typeface="Helvetica" panose="020B0604020202020204" pitchFamily="34" charset="0"/>
                </a:rPr>
                <a:t>that GS-5806</a:t>
              </a:r>
              <a:r>
                <a:rPr lang="en-GB" sz="1400" i="1" dirty="0">
                  <a:solidFill>
                    <a:schemeClr val="bg1"/>
                  </a:solidFill>
                  <a:cs typeface="Helvetica" panose="020B0604020202020204" pitchFamily="34" charset="0"/>
                </a:rPr>
                <a:t>, which inhibits RSV fusion with the host cell, </a:t>
              </a:r>
              <a:r>
                <a:rPr lang="en-GB" sz="1400" i="1" dirty="0" smtClean="0">
                  <a:solidFill>
                    <a:schemeClr val="bg1"/>
                  </a:solidFill>
                  <a:cs typeface="Helvetica" panose="020B0604020202020204" pitchFamily="34" charset="0"/>
                </a:rPr>
                <a:t>suppresses clinical </a:t>
              </a:r>
              <a:r>
                <a:rPr lang="en-GB" sz="1400" i="1" dirty="0">
                  <a:solidFill>
                    <a:schemeClr val="bg1"/>
                  </a:solidFill>
                  <a:cs typeface="Helvetica" panose="020B0604020202020204" pitchFamily="34" charset="0"/>
                </a:rPr>
                <a:t>disease in healthy adults experimentally infected with RSV[4] </a:t>
              </a:r>
              <a:r>
                <a:rPr lang="en-GB" sz="1400" b="1" i="1" dirty="0">
                  <a:solidFill>
                    <a:schemeClr val="bg1"/>
                  </a:solidFill>
                  <a:cs typeface="Helvetica" panose="020B0604020202020204" pitchFamily="34" charset="0"/>
                </a:rPr>
                <a:t>may have a significant impact on the prevention and </a:t>
              </a:r>
              <a:r>
                <a:rPr lang="en-GB" sz="1400" b="1" i="1" dirty="0" smtClean="0">
                  <a:solidFill>
                    <a:schemeClr val="bg1"/>
                  </a:solidFill>
                  <a:cs typeface="Helvetica" panose="020B0604020202020204" pitchFamily="34" charset="0"/>
                </a:rPr>
                <a:t>treatment of </a:t>
              </a:r>
              <a:r>
                <a:rPr lang="en-GB" sz="1400" b="1" i="1" dirty="0">
                  <a:solidFill>
                    <a:schemeClr val="bg1"/>
                  </a:solidFill>
                  <a:cs typeface="Helvetica" panose="020B0604020202020204" pitchFamily="34" charset="0"/>
                </a:rPr>
                <a:t>RSV </a:t>
              </a:r>
              <a:r>
                <a:rPr lang="en-GB" sz="1400" b="1" i="1" dirty="0" smtClean="0">
                  <a:solidFill>
                    <a:schemeClr val="bg1"/>
                  </a:solidFill>
                  <a:cs typeface="Helvetica" panose="020B0604020202020204" pitchFamily="34" charset="0"/>
                </a:rPr>
                <a:t>infection</a:t>
              </a:r>
              <a:r>
                <a:rPr kumimoji="0" lang="en-US" sz="1400" b="1" i="1" u="none" strike="noStrike" kern="0" cap="none" spc="0" normalizeH="0" baseline="0" noProof="0" dirty="0" smtClean="0">
                  <a:ln>
                    <a:noFill/>
                  </a:ln>
                  <a:solidFill>
                    <a:srgbClr val="F7F7F7"/>
                  </a:solidFill>
                  <a:effectLst/>
                  <a:uLnTx/>
                  <a:uFillTx/>
                  <a:cs typeface="Helvetica" panose="020B0604020202020204" pitchFamily="34" charset="0"/>
                </a:rPr>
                <a:t>…</a:t>
              </a:r>
              <a:r>
                <a:rPr kumimoji="0" lang="en-US" sz="1400" b="0" i="1" u="none" strike="noStrike" kern="0" cap="none" spc="0" normalizeH="0" baseline="0" noProof="0" dirty="0" smtClean="0">
                  <a:ln>
                    <a:noFill/>
                  </a:ln>
                  <a:solidFill>
                    <a:srgbClr val="F7F7F7"/>
                  </a:solidFill>
                  <a:effectLst/>
                  <a:uLnTx/>
                  <a:uFillTx/>
                  <a:cs typeface="Helvetica" panose="020B0604020202020204" pitchFamily="34" charset="0"/>
                </a:rPr>
                <a:t>.”</a:t>
              </a:r>
            </a:p>
            <a:p>
              <a:pPr lvl="0" defTabSz="914400">
                <a:defRPr/>
              </a:pPr>
              <a:endParaRPr lang="en-US" sz="1400" kern="0" dirty="0">
                <a:solidFill>
                  <a:srgbClr val="F7F7F7"/>
                </a:solidFill>
                <a:cs typeface="Helvetica" panose="020B0604020202020204" pitchFamily="34" charset="0"/>
              </a:endParaRPr>
            </a:p>
            <a:p>
              <a:pPr lvl="0" defTabSz="914400">
                <a:defRPr/>
              </a:pPr>
              <a:r>
                <a:rPr kumimoji="0" lang="en-US" sz="1400" b="0" i="0" u="none" strike="noStrike" kern="0" cap="none" spc="0" normalizeH="0" baseline="0" noProof="0" dirty="0" smtClean="0">
                  <a:ln>
                    <a:noFill/>
                  </a:ln>
                  <a:solidFill>
                    <a:srgbClr val="F7F7F7"/>
                  </a:solidFill>
                  <a:effectLst/>
                  <a:uLnTx/>
                  <a:uFillTx/>
                  <a:cs typeface="Helvetica" panose="020B0604020202020204" pitchFamily="34" charset="0"/>
                </a:rPr>
                <a:t>Eric De </a:t>
              </a:r>
              <a:r>
                <a:rPr kumimoji="0" lang="en-US" sz="1400" b="0" i="0" u="none" strike="noStrike" kern="0" cap="none" spc="0" normalizeH="0" baseline="0" noProof="0" dirty="0" err="1" smtClean="0">
                  <a:ln>
                    <a:noFill/>
                  </a:ln>
                  <a:solidFill>
                    <a:srgbClr val="F7F7F7"/>
                  </a:solidFill>
                  <a:effectLst/>
                  <a:uLnTx/>
                  <a:uFillTx/>
                  <a:cs typeface="Helvetica" panose="020B0604020202020204" pitchFamily="34" charset="0"/>
                </a:rPr>
                <a:t>Clercq</a:t>
              </a:r>
              <a:r>
                <a:rPr kumimoji="0" lang="en-US" sz="1400" b="0" i="0" u="none" strike="noStrike" kern="0" cap="none" spc="0" normalizeH="0" baseline="0" noProof="0" dirty="0" smtClean="0">
                  <a:ln>
                    <a:noFill/>
                  </a:ln>
                  <a:solidFill>
                    <a:srgbClr val="F7F7F7"/>
                  </a:solidFill>
                  <a:effectLst/>
                  <a:uLnTx/>
                  <a:uFillTx/>
                  <a:cs typeface="Helvetica" panose="020B0604020202020204" pitchFamily="34" charset="0"/>
                </a:rPr>
                <a:t> </a:t>
              </a:r>
            </a:p>
            <a:p>
              <a:pPr lvl="0">
                <a:defRPr/>
              </a:pPr>
              <a:r>
                <a:rPr lang="en-US" sz="1200" kern="0" dirty="0" err="1" smtClean="0">
                  <a:solidFill>
                    <a:srgbClr val="F7F7F7"/>
                  </a:solidFill>
                  <a:cs typeface="Helvetica" panose="020B0604020202020204" pitchFamily="34" charset="0"/>
                </a:rPr>
                <a:t>Rega</a:t>
              </a:r>
              <a:r>
                <a:rPr lang="en-US" sz="1200" kern="0" dirty="0" smtClean="0">
                  <a:solidFill>
                    <a:srgbClr val="F7F7F7"/>
                  </a:solidFill>
                  <a:cs typeface="Helvetica" panose="020B0604020202020204" pitchFamily="34" charset="0"/>
                </a:rPr>
                <a:t> </a:t>
              </a:r>
              <a:r>
                <a:rPr lang="en-US" sz="1200" kern="0" dirty="0">
                  <a:solidFill>
                    <a:srgbClr val="F7F7F7"/>
                  </a:solidFill>
                  <a:cs typeface="Helvetica" panose="020B0604020202020204" pitchFamily="34" charset="0"/>
                </a:rPr>
                <a:t>Institute for Medical Research</a:t>
              </a:r>
            </a:p>
            <a:p>
              <a:pPr lvl="0">
                <a:defRPr/>
              </a:pPr>
              <a:r>
                <a:rPr lang="en-US" sz="1200" kern="0" dirty="0">
                  <a:solidFill>
                    <a:srgbClr val="F7F7F7"/>
                  </a:solidFill>
                  <a:cs typeface="Helvetica" panose="020B0604020202020204" pitchFamily="34" charset="0"/>
                </a:rPr>
                <a:t>2015</a:t>
              </a:r>
              <a:endParaRPr lang="en-US" sz="1100" kern="0" dirty="0">
                <a:solidFill>
                  <a:srgbClr val="F7F7F7"/>
                </a:solidFill>
                <a:cs typeface="Helvetica" panose="020B0604020202020204" pitchFamily="34" charset="0"/>
              </a:endParaRPr>
            </a:p>
            <a:p>
              <a:pPr lvl="0" defTabSz="914400">
                <a:defRPr/>
              </a:pPr>
              <a:endParaRPr kumimoji="0" lang="en-US" sz="1200" b="0" i="0" u="none" strike="noStrike" kern="0" cap="none" spc="0" normalizeH="0" baseline="0" noProof="0" dirty="0">
                <a:ln>
                  <a:noFill/>
                </a:ln>
                <a:solidFill>
                  <a:srgbClr val="F7F7F7"/>
                </a:solidFill>
                <a:effectLst/>
                <a:uLnTx/>
                <a:uFillTx/>
                <a:cs typeface="Helvetica" panose="020B0604020202020204" pitchFamily="34" charset="0"/>
              </a:endParaRPr>
            </a:p>
          </p:txBody>
        </p:sp>
        <p:sp>
          <p:nvSpPr>
            <p:cNvPr id="26" name="TextBox 25"/>
            <p:cNvSpPr txBox="1"/>
            <p:nvPr/>
          </p:nvSpPr>
          <p:spPr>
            <a:xfrm>
              <a:off x="257177" y="1343973"/>
              <a:ext cx="5178423" cy="664649"/>
            </a:xfrm>
            <a:prstGeom prst="rect">
              <a:avLst/>
            </a:prstGeom>
            <a:noFill/>
          </p:spPr>
          <p:txBody>
            <a:bodyPr wrap="square" lIns="91368" tIns="45684" rIns="91368" bIns="45684"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schemeClr val="bg1"/>
                  </a:solidFill>
                  <a:effectLst/>
                  <a:uLnTx/>
                  <a:uFillTx/>
                  <a:cs typeface="Helvetica" panose="020B0604020202020204" pitchFamily="34" charset="0"/>
                </a:rPr>
                <a:t>Evaluation of Therapeutics for RSV:</a:t>
              </a:r>
              <a:r>
                <a:rPr kumimoji="0" lang="en-GB" sz="1600" b="1" i="0" u="none" strike="noStrike" kern="0" cap="none" spc="0" normalizeH="0" baseline="0" noProof="0" dirty="0" smtClean="0">
                  <a:ln>
                    <a:noFill/>
                  </a:ln>
                  <a:solidFill>
                    <a:schemeClr val="bg1"/>
                  </a:solidFill>
                  <a:effectLst/>
                  <a:uLnTx/>
                  <a:uFillTx/>
                  <a:cs typeface="Helvetica" panose="020B0604020202020204" pitchFamily="34" charset="0"/>
                </a:rPr>
                <a:t> </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smtClean="0">
                  <a:ln>
                    <a:noFill/>
                  </a:ln>
                  <a:solidFill>
                    <a:schemeClr val="bg1"/>
                  </a:solidFill>
                  <a:effectLst/>
                  <a:uLnTx/>
                  <a:uFillTx/>
                  <a:cs typeface="Helvetica" panose="020B0604020202020204" pitchFamily="34" charset="0"/>
                </a:rPr>
                <a:t>Breakthrough Results</a:t>
              </a:r>
              <a:endParaRPr kumimoji="0" lang="en-GB" sz="1600" b="1" i="0" u="none" strike="noStrike" kern="0" cap="none" spc="0" normalizeH="0" baseline="0" noProof="0" dirty="0">
                <a:ln>
                  <a:noFill/>
                </a:ln>
                <a:solidFill>
                  <a:schemeClr val="bg1"/>
                </a:solidFill>
                <a:effectLst/>
                <a:uLnTx/>
                <a:uFillTx/>
                <a:cs typeface="Helvetica" panose="020B0604020202020204" pitchFamily="34" charset="0"/>
              </a:endParaRPr>
            </a:p>
          </p:txBody>
        </p:sp>
      </p:grpSp>
      <p:sp>
        <p:nvSpPr>
          <p:cNvPr id="8" name="TextBox 7"/>
          <p:cNvSpPr txBox="1"/>
          <p:nvPr/>
        </p:nvSpPr>
        <p:spPr>
          <a:xfrm>
            <a:off x="262899" y="6191539"/>
            <a:ext cx="3198311" cy="230832"/>
          </a:xfrm>
          <a:prstGeom prst="rect">
            <a:avLst/>
          </a:prstGeom>
          <a:noFill/>
        </p:spPr>
        <p:txBody>
          <a:bodyPr wrap="none" rtlCol="0">
            <a:spAutoFit/>
          </a:bodyPr>
          <a:lstStyle/>
          <a:p>
            <a:r>
              <a:rPr lang="en-GB" sz="900" i="1" dirty="0" smtClean="0"/>
              <a:t>Source: http</a:t>
            </a:r>
            <a:r>
              <a:rPr lang="en-GB" sz="900" i="1" dirty="0"/>
              <a:t>://dx.doi.org/10.1016/j.ijantimicag.2014.12.025 </a:t>
            </a:r>
          </a:p>
        </p:txBody>
      </p:sp>
      <p:sp>
        <p:nvSpPr>
          <p:cNvPr id="9" name="TextBox 8"/>
          <p:cNvSpPr txBox="1"/>
          <p:nvPr/>
        </p:nvSpPr>
        <p:spPr>
          <a:xfrm>
            <a:off x="251694" y="4679558"/>
            <a:ext cx="3967380" cy="261610"/>
          </a:xfrm>
          <a:prstGeom prst="rect">
            <a:avLst/>
          </a:prstGeom>
          <a:noFill/>
        </p:spPr>
        <p:txBody>
          <a:bodyPr wrap="square" rtlCol="0">
            <a:spAutoFit/>
          </a:bodyPr>
          <a:lstStyle/>
          <a:p>
            <a:r>
              <a:rPr lang="en-GB" sz="1100" dirty="0" smtClean="0">
                <a:cs typeface="Helvetica" panose="020B0604020202020204" pitchFamily="34" charset="0"/>
              </a:rPr>
              <a:t>GS-5806= Gilead compound, study conducted by </a:t>
            </a:r>
            <a:r>
              <a:rPr lang="en-GB" sz="1100" dirty="0" err="1" smtClean="0">
                <a:cs typeface="Helvetica" panose="020B0604020202020204" pitchFamily="34" charset="0"/>
              </a:rPr>
              <a:t>hVIVO</a:t>
            </a:r>
            <a:endParaRPr lang="en-GB" sz="1100" dirty="0">
              <a:cs typeface="Helvetica" panose="020B0604020202020204" pitchFamily="34" charset="0"/>
            </a:endParaRPr>
          </a:p>
        </p:txBody>
      </p:sp>
      <p:pic>
        <p:nvPicPr>
          <p:cNvPr id="2" name="Picture 1"/>
          <p:cNvPicPr>
            <a:picLocks noChangeAspect="1"/>
          </p:cNvPicPr>
          <p:nvPr/>
        </p:nvPicPr>
        <p:blipFill rotWithShape="1">
          <a:blip r:embed="rId3"/>
          <a:srcRect l="14602" t="13178" r="65884" b="56800"/>
          <a:stretch/>
        </p:blipFill>
        <p:spPr>
          <a:xfrm>
            <a:off x="6005269" y="3468645"/>
            <a:ext cx="2812445" cy="1216924"/>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rotWithShape="1">
          <a:blip r:embed="rId4"/>
          <a:srcRect r="7404"/>
          <a:stretch/>
        </p:blipFill>
        <p:spPr>
          <a:xfrm>
            <a:off x="4861528" y="4472651"/>
            <a:ext cx="4213439" cy="174005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073366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0" y="1948612"/>
            <a:ext cx="9144000" cy="3040669"/>
            <a:chOff x="0" y="1143000"/>
            <a:chExt cx="9144000" cy="2733438"/>
          </a:xfrm>
          <a:solidFill>
            <a:schemeClr val="tx2"/>
          </a:solidFill>
        </p:grpSpPr>
        <p:sp>
          <p:nvSpPr>
            <p:cNvPr id="23" name="Rectangle 22"/>
            <p:cNvSpPr/>
            <p:nvPr/>
          </p:nvSpPr>
          <p:spPr>
            <a:xfrm>
              <a:off x="0" y="1143000"/>
              <a:ext cx="5778500" cy="2730500"/>
            </a:xfrm>
            <a:prstGeom prst="rect">
              <a:avLst/>
            </a:prstGeom>
            <a:solidFill>
              <a:schemeClr val="bg1">
                <a:lumMod val="85000"/>
              </a:schemeClr>
            </a:solidFill>
            <a:ln w="12700" cap="flat" cmpd="sng" algn="ctr">
              <a:noFill/>
              <a:prstDash val="solid"/>
              <a:miter lim="800000"/>
            </a:ln>
            <a:effectLst/>
          </p:spPr>
          <p:txBody>
            <a:bodyPr rtlCol="0" anchor="ctr"/>
            <a:lstStyle/>
            <a:p>
              <a:pPr algn="ctr" defTabSz="844083">
                <a:defRPr/>
              </a:pPr>
              <a:endParaRPr lang="id-ID" sz="1662" kern="0" dirty="0"/>
            </a:p>
          </p:txBody>
        </p:sp>
        <p:pic>
          <p:nvPicPr>
            <p:cNvPr id="24" name="Picture 4"/>
            <p:cNvPicPr>
              <a:picLocks noChangeAspect="1" noChangeArrowheads="1"/>
            </p:cNvPicPr>
            <p:nvPr/>
          </p:nvPicPr>
          <p:blipFill>
            <a:blip r:embed="rId3">
              <a:extLst>
                <a:ext uri="{28A0092B-C50C-407E-A947-70E740481C1C}">
                  <a14:useLocalDpi xmlns:a14="http://schemas.microsoft.com/office/drawing/2010/main" val="0"/>
                </a:ext>
              </a:extLst>
            </a:blip>
            <a:srcRect l="1486" t="3483" r="3017" b="2645"/>
            <a:stretch>
              <a:fillRect/>
            </a:stretch>
          </p:blipFill>
          <p:spPr bwMode="auto">
            <a:xfrm>
              <a:off x="5435600" y="1143000"/>
              <a:ext cx="3708400" cy="2733438"/>
            </a:xfrm>
            <a:prstGeom prst="rect">
              <a:avLst/>
            </a:prstGeom>
            <a:grp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5" name="TextBox 24"/>
            <p:cNvSpPr txBox="1"/>
            <p:nvPr/>
          </p:nvSpPr>
          <p:spPr>
            <a:xfrm>
              <a:off x="380998" y="1890474"/>
              <a:ext cx="4817536" cy="1811151"/>
            </a:xfrm>
            <a:prstGeom prst="rect">
              <a:avLst/>
            </a:prstGeom>
            <a:noFill/>
          </p:spPr>
          <p:txBody>
            <a:bodyPr wrap="square" rtlCol="0">
              <a:spAutoFit/>
            </a:bodyPr>
            <a:lstStyle/>
            <a:p>
              <a:pPr defTabSz="844083">
                <a:defRPr/>
              </a:pPr>
              <a:r>
                <a:rPr lang="en-US" sz="1400" kern="0" dirty="0"/>
                <a:t>“The advantages of a </a:t>
              </a:r>
              <a:r>
                <a:rPr lang="en-US" sz="1400" b="1" kern="0" dirty="0"/>
                <a:t>safe, reproducible human model are incalculable. This model permits the relatively quick and efficient study of new therapeutics in humans </a:t>
              </a:r>
              <a:r>
                <a:rPr lang="en-US" sz="1400" kern="0" dirty="0"/>
                <a:t>and assists in making critical decisions whether to advance a product into costly human trials in populations at highest risk for disease; children, elderly or </a:t>
              </a:r>
              <a:r>
                <a:rPr lang="en-US" sz="1400" kern="0" dirty="0" err="1"/>
                <a:t>immunocompromised</a:t>
              </a:r>
              <a:r>
                <a:rPr lang="en-US" sz="1400" kern="0" dirty="0"/>
                <a:t> patients. This constitutes a major and welcome advance in the field of RSV.”</a:t>
              </a:r>
            </a:p>
            <a:p>
              <a:pPr defTabSz="844083">
                <a:defRPr/>
              </a:pPr>
              <a:endParaRPr lang="en-US" sz="1200" kern="0" dirty="0"/>
            </a:p>
          </p:txBody>
        </p:sp>
        <p:sp>
          <p:nvSpPr>
            <p:cNvPr id="26" name="TextBox 25"/>
            <p:cNvSpPr txBox="1"/>
            <p:nvPr/>
          </p:nvSpPr>
          <p:spPr>
            <a:xfrm>
              <a:off x="409574" y="1343972"/>
              <a:ext cx="5178423" cy="536422"/>
            </a:xfrm>
            <a:prstGeom prst="rect">
              <a:avLst/>
            </a:prstGeom>
            <a:noFill/>
          </p:spPr>
          <p:txBody>
            <a:bodyPr wrap="square" lIns="84340" tIns="42170" rIns="84340" bIns="42170" rtlCol="0">
              <a:spAutoFit/>
            </a:bodyPr>
            <a:lstStyle/>
            <a:p>
              <a:pPr defTabSz="844083">
                <a:defRPr/>
              </a:pPr>
              <a:r>
                <a:rPr lang="en-GB" sz="1600" b="1" kern="0" dirty="0"/>
                <a:t>Evaluation of Therapeutics for RSV: </a:t>
              </a:r>
            </a:p>
            <a:p>
              <a:pPr defTabSz="844083">
                <a:defRPr/>
              </a:pPr>
              <a:r>
                <a:rPr lang="en-GB" sz="1600" b="1" kern="0" dirty="0"/>
                <a:t>An important step forward</a:t>
              </a:r>
            </a:p>
          </p:txBody>
        </p:sp>
      </p:grpSp>
      <p:sp>
        <p:nvSpPr>
          <p:cNvPr id="27" name="TextBox 26"/>
          <p:cNvSpPr txBox="1"/>
          <p:nvPr/>
        </p:nvSpPr>
        <p:spPr>
          <a:xfrm>
            <a:off x="436179" y="5112038"/>
            <a:ext cx="8436888" cy="929485"/>
          </a:xfrm>
          <a:prstGeom prst="rect">
            <a:avLst/>
          </a:prstGeom>
          <a:noFill/>
        </p:spPr>
        <p:txBody>
          <a:bodyPr wrap="square" rtlCol="0">
            <a:spAutoFit/>
          </a:bodyPr>
          <a:lstStyle/>
          <a:p>
            <a:pPr defTabSz="1144642">
              <a:spcBef>
                <a:spcPct val="20000"/>
              </a:spcBef>
              <a:defRPr/>
            </a:pPr>
            <a:r>
              <a:rPr lang="en-US" sz="1600" b="1" dirty="0">
                <a:ea typeface="ヒラギノ角ゴ ProN W3"/>
                <a:cs typeface="Calibri"/>
                <a:sym typeface="Gill Sans Light" charset="0"/>
              </a:rPr>
              <a:t>Client X</a:t>
            </a:r>
          </a:p>
          <a:p>
            <a:pPr defTabSz="1144642">
              <a:spcBef>
                <a:spcPct val="20000"/>
              </a:spcBef>
              <a:defRPr/>
            </a:pPr>
            <a:r>
              <a:rPr lang="en-US" sz="1200" dirty="0">
                <a:solidFill>
                  <a:srgbClr val="666666"/>
                </a:solidFill>
                <a:ea typeface="ヒラギノ角ゴ ProN W3"/>
                <a:cs typeface="Calibri"/>
                <a:sym typeface="Gill Sans Light" charset="0"/>
              </a:rPr>
              <a:t>“</a:t>
            </a:r>
            <a:r>
              <a:rPr lang="en-US" sz="1200" dirty="0">
                <a:solidFill>
                  <a:srgbClr val="595959"/>
                </a:solidFill>
                <a:ea typeface="ヒラギノ角ゴ ProN W3"/>
                <a:cs typeface="Calibri"/>
                <a:sym typeface="Gill Sans Light" charset="0"/>
              </a:rPr>
              <a:t>We saw the CLIENT Y challenge data and are pleased to see the RVL model can work so well. We are looking forward to beating the results that CLIENT Y got. Keep up the good work!”</a:t>
            </a:r>
            <a:endParaRPr lang="en-GB" sz="1200" dirty="0">
              <a:solidFill>
                <a:srgbClr val="595959"/>
              </a:solidFill>
              <a:ea typeface="ヒラギノ角ゴ ProN W3"/>
              <a:cs typeface="Calibri"/>
              <a:sym typeface="Gill Sans Light" charset="0"/>
            </a:endParaRPr>
          </a:p>
          <a:p>
            <a:endParaRPr lang="en-US" sz="1200" dirty="0">
              <a:solidFill>
                <a:srgbClr val="333333"/>
              </a:solidFill>
              <a:cs typeface="Calibri"/>
            </a:endParaRPr>
          </a:p>
        </p:txBody>
      </p:sp>
      <p:sp>
        <p:nvSpPr>
          <p:cNvPr id="2" name="Title 1"/>
          <p:cNvSpPr>
            <a:spLocks noGrp="1"/>
          </p:cNvSpPr>
          <p:nvPr>
            <p:ph type="title"/>
          </p:nvPr>
        </p:nvSpPr>
        <p:spPr>
          <a:xfrm>
            <a:off x="437862" y="128024"/>
            <a:ext cx="8501185" cy="1055077"/>
          </a:xfrm>
        </p:spPr>
        <p:txBody>
          <a:bodyPr>
            <a:noAutofit/>
          </a:bodyPr>
          <a:lstStyle/>
          <a:p>
            <a:pPr defTabSz="633046"/>
            <a:r>
              <a:rPr lang="en-US" b="1" dirty="0" smtClean="0">
                <a:solidFill>
                  <a:schemeClr val="tx1"/>
                </a:solidFill>
                <a:ea typeface="Kozuka Gothic Pr6N B" panose="020B0800000000000000" pitchFamily="34" charset="-128"/>
                <a:cs typeface="Calibri"/>
              </a:rPr>
              <a:t>How We Do It</a:t>
            </a:r>
            <a:br>
              <a:rPr lang="en-US" b="1" dirty="0" smtClean="0">
                <a:solidFill>
                  <a:schemeClr val="tx1"/>
                </a:solidFill>
                <a:ea typeface="Kozuka Gothic Pr6N B" panose="020B0800000000000000" pitchFamily="34" charset="-128"/>
                <a:cs typeface="Calibri"/>
              </a:rPr>
            </a:br>
            <a:r>
              <a:rPr lang="en-US" sz="2000" dirty="0" smtClean="0">
                <a:ea typeface="Kozuka Gothic Pr6N B" panose="020B0800000000000000" pitchFamily="34" charset="-128"/>
                <a:cs typeface="Calibri"/>
              </a:rPr>
              <a:t>Setting the Standard</a:t>
            </a:r>
            <a:endParaRPr lang="en-US" sz="2400" dirty="0">
              <a:ea typeface="Kozuka Gothic Pr6N B" panose="020B0800000000000000" pitchFamily="34" charset="-128"/>
            </a:endParaRPr>
          </a:p>
        </p:txBody>
      </p:sp>
      <p:sp>
        <p:nvSpPr>
          <p:cNvPr id="4" name="TextBox 3"/>
          <p:cNvSpPr txBox="1"/>
          <p:nvPr/>
        </p:nvSpPr>
        <p:spPr>
          <a:xfrm>
            <a:off x="437862" y="1598845"/>
            <a:ext cx="1943545" cy="338554"/>
          </a:xfrm>
          <a:prstGeom prst="rect">
            <a:avLst/>
          </a:prstGeom>
          <a:noFill/>
        </p:spPr>
        <p:txBody>
          <a:bodyPr wrap="none" rtlCol="0">
            <a:spAutoFit/>
          </a:bodyPr>
          <a:lstStyle/>
          <a:p>
            <a:r>
              <a:rPr lang="en-GB" sz="1600" b="1" dirty="0" smtClean="0"/>
              <a:t>Industry Adoption</a:t>
            </a:r>
            <a:endParaRPr lang="en-GB" sz="1600" b="1" dirty="0"/>
          </a:p>
        </p:txBody>
      </p:sp>
    </p:spTree>
    <p:extLst>
      <p:ext uri="{BB962C8B-B14F-4D97-AF65-F5344CB8AC3E}">
        <p14:creationId xmlns:p14="http://schemas.microsoft.com/office/powerpoint/2010/main" val="9108284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0" y="1744134"/>
            <a:ext cx="9144000" cy="325363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466691" y="130584"/>
            <a:ext cx="8738375" cy="1048805"/>
          </a:xfrm>
          <a:prstGeom prst="rect">
            <a:avLst/>
          </a:prstGeom>
        </p:spPr>
        <p:txBody>
          <a:bodyPr wrap="square" lIns="63304" tIns="31651" rIns="63304" bIns="31651">
            <a:spAutoFit/>
          </a:bodyPr>
          <a:lstStyle/>
          <a:p>
            <a:pPr defTabSz="633046"/>
            <a:r>
              <a:rPr lang="en-US" sz="4400" b="1" dirty="0">
                <a:latin typeface="+mj-lt"/>
                <a:ea typeface="Kozuka Gothic Pr6N B" panose="020B0800000000000000" pitchFamily="34" charset="-128"/>
                <a:cs typeface="Helvetica" panose="020B0604020202020204" pitchFamily="34" charset="0"/>
              </a:rPr>
              <a:t>How We Do </a:t>
            </a:r>
            <a:r>
              <a:rPr lang="en-US" sz="4400" b="1" dirty="0" smtClean="0">
                <a:latin typeface="+mj-lt"/>
                <a:ea typeface="Kozuka Gothic Pr6N B" panose="020B0800000000000000" pitchFamily="34" charset="-128"/>
                <a:cs typeface="Helvetica" panose="020B0604020202020204" pitchFamily="34" charset="0"/>
              </a:rPr>
              <a:t>It</a:t>
            </a:r>
            <a:endParaRPr lang="en-US" sz="4400" b="1" dirty="0">
              <a:latin typeface="+mj-lt"/>
              <a:ea typeface="Kozuka Gothic Pr6N B" panose="020B0800000000000000" pitchFamily="34" charset="-128"/>
              <a:cs typeface="Helvetica" panose="020B0604020202020204" pitchFamily="34" charset="0"/>
            </a:endParaRPr>
          </a:p>
          <a:p>
            <a:pPr defTabSz="633046"/>
            <a:r>
              <a:rPr lang="en-US" sz="2000" dirty="0" smtClean="0">
                <a:latin typeface="+mj-lt"/>
                <a:ea typeface="Kozuka Gothic Pr6N B" panose="020B0800000000000000" pitchFamily="34" charset="-128"/>
                <a:cs typeface="Helvetica" panose="020B0604020202020204" pitchFamily="34" charset="0"/>
              </a:rPr>
              <a:t>Ongoing Recruitment</a:t>
            </a:r>
            <a:endParaRPr lang="en-US" sz="2000" dirty="0">
              <a:latin typeface="+mj-lt"/>
              <a:ea typeface="Kozuka Gothic Pr6N B" panose="020B0800000000000000" pitchFamily="34" charset="-128"/>
              <a:cs typeface="Helvetica" panose="020B0604020202020204" pitchFamily="34" charset="0"/>
            </a:endParaRPr>
          </a:p>
        </p:txBody>
      </p:sp>
      <p:pic>
        <p:nvPicPr>
          <p:cNvPr id="2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43914" y="1557867"/>
            <a:ext cx="4610926" cy="38258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 name="Picture 5"/>
          <p:cNvPicPr>
            <a:picLocks noChangeAspect="1"/>
          </p:cNvPicPr>
          <p:nvPr/>
        </p:nvPicPr>
        <p:blipFill>
          <a:blip r:embed="rId4"/>
          <a:stretch>
            <a:fillRect/>
          </a:stretch>
        </p:blipFill>
        <p:spPr>
          <a:xfrm>
            <a:off x="534620" y="2032000"/>
            <a:ext cx="2365806" cy="2649462"/>
          </a:xfrm>
          <a:prstGeom prst="rect">
            <a:avLst/>
          </a:prstGeom>
        </p:spPr>
      </p:pic>
      <p:sp>
        <p:nvSpPr>
          <p:cNvPr id="7" name="Rectangle 6"/>
          <p:cNvSpPr/>
          <p:nvPr/>
        </p:nvSpPr>
        <p:spPr>
          <a:xfrm>
            <a:off x="1028100" y="2685909"/>
            <a:ext cx="2588376" cy="1538883"/>
          </a:xfrm>
          <a:prstGeom prst="rect">
            <a:avLst/>
          </a:prstGeom>
        </p:spPr>
        <p:txBody>
          <a:bodyPr wrap="square">
            <a:spAutoFit/>
          </a:bodyPr>
          <a:lstStyle/>
          <a:p>
            <a:pPr algn="ctr" defTabSz="844083">
              <a:defRPr/>
            </a:pPr>
            <a:r>
              <a:rPr lang="en-US" sz="5400" b="1" kern="0" dirty="0">
                <a:solidFill>
                  <a:schemeClr val="bg1"/>
                </a:solidFill>
                <a:cs typeface="Helvetica" panose="020B0604020202020204" pitchFamily="34" charset="0"/>
              </a:rPr>
              <a:t>97</a:t>
            </a:r>
            <a:r>
              <a:rPr lang="en-US" sz="5400" b="1" kern="0" dirty="0" smtClean="0">
                <a:solidFill>
                  <a:schemeClr val="bg1"/>
                </a:solidFill>
                <a:cs typeface="Helvetica" panose="020B0604020202020204" pitchFamily="34" charset="0"/>
              </a:rPr>
              <a:t>%</a:t>
            </a:r>
          </a:p>
          <a:p>
            <a:pPr algn="ctr" defTabSz="844083">
              <a:defRPr/>
            </a:pPr>
            <a:r>
              <a:rPr lang="en-US" sz="1400" b="1" kern="0" dirty="0" smtClean="0">
                <a:solidFill>
                  <a:schemeClr val="bg1"/>
                </a:solidFill>
                <a:cs typeface="Helvetica" panose="020B0604020202020204" pitchFamily="34" charset="0"/>
              </a:rPr>
              <a:t>Volunteer enrollment</a:t>
            </a:r>
            <a:br>
              <a:rPr lang="en-US" sz="1400" b="1" kern="0" dirty="0" smtClean="0">
                <a:solidFill>
                  <a:schemeClr val="bg1"/>
                </a:solidFill>
                <a:cs typeface="Helvetica" panose="020B0604020202020204" pitchFamily="34" charset="0"/>
              </a:rPr>
            </a:br>
            <a:r>
              <a:rPr lang="en-US" sz="1400" b="1" kern="0" dirty="0" smtClean="0">
                <a:solidFill>
                  <a:schemeClr val="bg1"/>
                </a:solidFill>
                <a:cs typeface="Helvetica" panose="020B0604020202020204" pitchFamily="34" charset="0"/>
              </a:rPr>
              <a:t>success rate</a:t>
            </a:r>
            <a:br>
              <a:rPr lang="en-US" sz="1400" b="1" kern="0" dirty="0" smtClean="0">
                <a:solidFill>
                  <a:schemeClr val="bg1"/>
                </a:solidFill>
                <a:cs typeface="Helvetica" panose="020B0604020202020204" pitchFamily="34" charset="0"/>
              </a:rPr>
            </a:br>
            <a:r>
              <a:rPr lang="en-US" sz="1200" b="1" kern="0" dirty="0" smtClean="0">
                <a:cs typeface="Helvetica" panose="020B0604020202020204" pitchFamily="34" charset="0"/>
              </a:rPr>
              <a:t>industry norm 15%</a:t>
            </a:r>
            <a:endParaRPr lang="en-US" sz="1200" b="1" kern="0" dirty="0">
              <a:cs typeface="Helvetica" panose="020B0604020202020204" pitchFamily="34" charset="0"/>
            </a:endParaRPr>
          </a:p>
        </p:txBody>
      </p:sp>
    </p:spTree>
    <p:extLst>
      <p:ext uri="{BB962C8B-B14F-4D97-AF65-F5344CB8AC3E}">
        <p14:creationId xmlns:p14="http://schemas.microsoft.com/office/powerpoint/2010/main" val="3994274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26720" y="250366"/>
            <a:ext cx="8229600" cy="792654"/>
          </a:xfrm>
        </p:spPr>
        <p:txBody>
          <a:bodyPr>
            <a:noAutofit/>
          </a:bodyPr>
          <a:lstStyle/>
          <a:p>
            <a:pPr defTabSz="633046"/>
            <a:r>
              <a:rPr lang="en-US" b="1" dirty="0">
                <a:latin typeface="+mn-lt"/>
                <a:ea typeface="Kozuka Gothic Pr6N B" panose="020B0800000000000000" pitchFamily="34" charset="-128"/>
                <a:cs typeface="Helvetica" panose="020B0604020202020204" pitchFamily="34" charset="0"/>
              </a:rPr>
              <a:t>How We Do </a:t>
            </a:r>
            <a:r>
              <a:rPr lang="en-US" b="1" dirty="0" smtClean="0">
                <a:latin typeface="+mn-lt"/>
                <a:ea typeface="Kozuka Gothic Pr6N B" panose="020B0800000000000000" pitchFamily="34" charset="-128"/>
                <a:cs typeface="Helvetica" panose="020B0604020202020204" pitchFamily="34" charset="0"/>
              </a:rPr>
              <a:t>It</a:t>
            </a:r>
            <a:r>
              <a:rPr lang="en-US" dirty="0">
                <a:latin typeface="+mn-lt"/>
                <a:ea typeface="Kozuka Gothic Pr6N B" panose="020B0800000000000000" pitchFamily="34" charset="-128"/>
                <a:cs typeface="Helvetica" panose="020B0604020202020204" pitchFamily="34" charset="0"/>
              </a:rPr>
              <a:t/>
            </a:r>
            <a:br>
              <a:rPr lang="en-US" dirty="0">
                <a:latin typeface="+mn-lt"/>
                <a:ea typeface="Kozuka Gothic Pr6N B" panose="020B0800000000000000" pitchFamily="34" charset="-128"/>
                <a:cs typeface="Helvetica" panose="020B0604020202020204" pitchFamily="34" charset="0"/>
              </a:rPr>
            </a:br>
            <a:r>
              <a:rPr lang="en-US" sz="2000" dirty="0" smtClean="0">
                <a:latin typeface="+mn-lt"/>
                <a:ea typeface="Kozuka Gothic Pr6N B" panose="020B0800000000000000" pitchFamily="34" charset="-128"/>
                <a:cs typeface="Helvetica" panose="020B0604020202020204" pitchFamily="34" charset="0"/>
              </a:rPr>
              <a:t>Controlled </a:t>
            </a:r>
            <a:r>
              <a:rPr lang="en-US" sz="2000" dirty="0">
                <a:latin typeface="+mn-lt"/>
                <a:ea typeface="Kozuka Gothic Pr6N B" panose="020B0800000000000000" pitchFamily="34" charset="-128"/>
                <a:cs typeface="Helvetica" panose="020B0604020202020204" pitchFamily="34" charset="0"/>
              </a:rPr>
              <a:t>Settings and Processes</a:t>
            </a:r>
            <a:endParaRPr lang="en-GB" dirty="0">
              <a:latin typeface="+mn-lt"/>
              <a:cs typeface="Helvetica" panose="020B0604020202020204" pitchFamily="34" charset="0"/>
            </a:endParaRPr>
          </a:p>
        </p:txBody>
      </p:sp>
      <p:pic>
        <p:nvPicPr>
          <p:cNvPr id="4" name="Picture 3" descr="grid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11" y="1236414"/>
            <a:ext cx="9144000" cy="4907280"/>
          </a:xfrm>
          <a:prstGeom prst="rect">
            <a:avLst/>
          </a:prstGeom>
        </p:spPr>
      </p:pic>
      <p:pic>
        <p:nvPicPr>
          <p:cNvPr id="12" name="Picture 2" descr="C:\Users\i.meikle\Pictures\Photos\Retroscreen_Abchurch2012_2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86111" y="720409"/>
            <a:ext cx="3380177" cy="3169960"/>
          </a:xfrm>
          <a:prstGeom prst="ellipse">
            <a:avLst/>
          </a:prstGeom>
          <a:noFill/>
          <a:ln w="63500">
            <a:solidFill>
              <a:schemeClr val="accent5"/>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rotWithShape="1">
          <a:blip r:embed="rId5" cstate="print">
            <a:extLst>
              <a:ext uri="{28A0092B-C50C-407E-A947-70E740481C1C}">
                <a14:useLocalDpi xmlns:a14="http://schemas.microsoft.com/office/drawing/2010/main" val="0"/>
              </a:ext>
            </a:extLst>
          </a:blip>
          <a:srcRect l="7169" r="18774"/>
          <a:stretch/>
        </p:blipFill>
        <p:spPr>
          <a:xfrm>
            <a:off x="355093" y="1519686"/>
            <a:ext cx="4500889" cy="4243695"/>
          </a:xfrm>
          <a:prstGeom prst="ellipse">
            <a:avLst/>
          </a:prstGeom>
          <a:ln w="63500">
            <a:solidFill>
              <a:schemeClr val="accent5"/>
            </a:solidFill>
          </a:ln>
        </p:spPr>
      </p:pic>
      <p:pic>
        <p:nvPicPr>
          <p:cNvPr id="19" name="Content Placeholder 5"/>
          <p:cNvPicPr>
            <a:picLocks noChangeAspect="1"/>
          </p:cNvPicPr>
          <p:nvPr/>
        </p:nvPicPr>
        <p:blipFill rotWithShape="1">
          <a:blip r:embed="rId6">
            <a:extLst>
              <a:ext uri="{28A0092B-C50C-407E-A947-70E740481C1C}">
                <a14:useLocalDpi xmlns:a14="http://schemas.microsoft.com/office/drawing/2010/main" val="0"/>
              </a:ext>
            </a:extLst>
          </a:blip>
          <a:srcRect l="10080" r="15743"/>
          <a:stretch/>
        </p:blipFill>
        <p:spPr bwMode="auto">
          <a:xfrm>
            <a:off x="6664858" y="3501942"/>
            <a:ext cx="2131262" cy="2013030"/>
          </a:xfrm>
          <a:prstGeom prst="ellipse">
            <a:avLst/>
          </a:prstGeom>
          <a:noFill/>
          <a:ln w="63500" cmpd="sng">
            <a:solidFill>
              <a:schemeClr val="accent5"/>
            </a:solidFill>
            <a:prstDash val="solid"/>
            <a:miter lim="800000"/>
            <a:headEnd/>
            <a:tailEnd/>
          </a:ln>
          <a:effectLst/>
          <a:extLst>
            <a:ext uri="{909E8E84-426E-40dd-AFC4-6F175D3DCCD1}">
              <a14:hiddenFill xmlns="" xmlns:a14="http://schemas.microsoft.com/office/drawing/2010/main">
                <a:solidFill>
                  <a:schemeClr val="accent1"/>
                </a:solidFill>
              </a14:hiddenFill>
            </a:ext>
          </a:extLst>
        </p:spPr>
      </p:pic>
      <p:pic>
        <p:nvPicPr>
          <p:cNvPr id="18"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t="3655"/>
          <a:stretch/>
        </p:blipFill>
        <p:spPr bwMode="auto">
          <a:xfrm>
            <a:off x="4431667" y="3851302"/>
            <a:ext cx="2485786" cy="2485786"/>
          </a:xfrm>
          <a:prstGeom prst="ellipse">
            <a:avLst/>
          </a:prstGeom>
          <a:noFill/>
          <a:ln w="63500">
            <a:solidFill>
              <a:schemeClr val="accent5"/>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30344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1000"/>
                            </p:stCondLst>
                            <p:childTnLst>
                              <p:par>
                                <p:cTn id="9" presetID="10" presetClass="entr" presetSubtype="0" fill="hold" nodeType="afterEffect">
                                  <p:stCondLst>
                                    <p:cond delay="50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par>
                          <p:cTn id="12" fill="hold">
                            <p:stCondLst>
                              <p:cond delay="2000"/>
                            </p:stCondLst>
                            <p:childTnLst>
                              <p:par>
                                <p:cTn id="13" presetID="10" presetClass="entr" presetSubtype="0" fill="hold" nodeType="afterEffect">
                                  <p:stCondLst>
                                    <p:cond delay="50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22031" y="79793"/>
            <a:ext cx="8229600" cy="1143000"/>
          </a:xfrm>
        </p:spPr>
        <p:txBody>
          <a:bodyPr>
            <a:normAutofit/>
          </a:bodyPr>
          <a:lstStyle/>
          <a:p>
            <a:r>
              <a:rPr lang="en-US" b="1" dirty="0">
                <a:solidFill>
                  <a:schemeClr val="tx1"/>
                </a:solidFill>
                <a:latin typeface="+mn-lt"/>
                <a:ea typeface="Kozuka Gothic Pr6N B" panose="020B0800000000000000" pitchFamily="34" charset="-128"/>
                <a:cs typeface="Helvetica" panose="020B0604020202020204" pitchFamily="34" charset="0"/>
              </a:rPr>
              <a:t>How We Do </a:t>
            </a:r>
            <a:r>
              <a:rPr lang="en-US" b="1" dirty="0" smtClean="0">
                <a:solidFill>
                  <a:schemeClr val="tx1"/>
                </a:solidFill>
                <a:latin typeface="+mn-lt"/>
                <a:ea typeface="Kozuka Gothic Pr6N B" panose="020B0800000000000000" pitchFamily="34" charset="-128"/>
                <a:cs typeface="Helvetica" panose="020B0604020202020204" pitchFamily="34" charset="0"/>
              </a:rPr>
              <a:t>It</a:t>
            </a:r>
            <a:r>
              <a:rPr lang="en-US" sz="4800" dirty="0" smtClean="0">
                <a:solidFill>
                  <a:schemeClr val="tx1"/>
                </a:solidFill>
                <a:latin typeface="+mn-lt"/>
                <a:ea typeface="Kozuka Gothic Pr6N B" panose="020B0800000000000000" pitchFamily="34" charset="-128"/>
                <a:cs typeface="Helvetica" panose="020B0604020202020204" pitchFamily="34" charset="0"/>
              </a:rPr>
              <a:t/>
            </a:r>
            <a:br>
              <a:rPr lang="en-US" sz="4800" dirty="0" smtClean="0">
                <a:solidFill>
                  <a:schemeClr val="tx1"/>
                </a:solidFill>
                <a:latin typeface="+mn-lt"/>
                <a:ea typeface="Kozuka Gothic Pr6N B" panose="020B0800000000000000" pitchFamily="34" charset="-128"/>
                <a:cs typeface="Helvetica" panose="020B0604020202020204" pitchFamily="34" charset="0"/>
              </a:rPr>
            </a:br>
            <a:r>
              <a:rPr lang="en-US" sz="2000" dirty="0" smtClean="0">
                <a:solidFill>
                  <a:schemeClr val="tx1"/>
                </a:solidFill>
                <a:latin typeface="+mn-lt"/>
                <a:ea typeface="Kozuka Gothic Pr6N B" panose="020B0800000000000000" pitchFamily="34" charset="-128"/>
                <a:cs typeface="Helvetica" panose="020B0604020202020204" pitchFamily="34" charset="0"/>
              </a:rPr>
              <a:t>Clean Data: </a:t>
            </a:r>
            <a:r>
              <a:rPr lang="en-US" sz="2000" dirty="0" smtClean="0">
                <a:latin typeface="+mn-lt"/>
                <a:ea typeface="Kozuka Gothic Pr6N B" panose="020B0800000000000000" pitchFamily="34" charset="-128"/>
                <a:cs typeface="Helvetica" panose="020B0604020202020204" pitchFamily="34" charset="0"/>
              </a:rPr>
              <a:t>Virology </a:t>
            </a:r>
            <a:r>
              <a:rPr lang="en-US" sz="2000" dirty="0">
                <a:latin typeface="+mn-lt"/>
                <a:ea typeface="Kozuka Gothic Pr6N B" panose="020B0800000000000000" pitchFamily="34" charset="-128"/>
                <a:cs typeface="Helvetica" panose="020B0604020202020204" pitchFamily="34" charset="0"/>
              </a:rPr>
              <a:t>Laboratory Operations</a:t>
            </a:r>
            <a:endParaRPr lang="en-GB" sz="4800" b="0" dirty="0">
              <a:latin typeface="+mn-lt"/>
              <a:cs typeface="Helvetica" panose="020B0604020202020204" pitchFamily="34" charset="0"/>
            </a:endParaRPr>
          </a:p>
        </p:txBody>
      </p:sp>
      <p:grpSp>
        <p:nvGrpSpPr>
          <p:cNvPr id="46" name="Group 45"/>
          <p:cNvGrpSpPr/>
          <p:nvPr/>
        </p:nvGrpSpPr>
        <p:grpSpPr>
          <a:xfrm>
            <a:off x="324555" y="1665817"/>
            <a:ext cx="6787445" cy="3721530"/>
            <a:chOff x="324555" y="1598085"/>
            <a:chExt cx="6787445" cy="3721530"/>
          </a:xfrm>
        </p:grpSpPr>
        <p:sp>
          <p:nvSpPr>
            <p:cNvPr id="35" name="Pentagon 34"/>
            <p:cNvSpPr/>
            <p:nvPr/>
          </p:nvSpPr>
          <p:spPr>
            <a:xfrm>
              <a:off x="324555" y="3104443"/>
              <a:ext cx="6787445" cy="625475"/>
            </a:xfrm>
            <a:prstGeom prst="homePlat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4" name="Group 33"/>
            <p:cNvGrpSpPr/>
            <p:nvPr/>
          </p:nvGrpSpPr>
          <p:grpSpPr>
            <a:xfrm>
              <a:off x="494168" y="1598085"/>
              <a:ext cx="5662804" cy="3721530"/>
              <a:chOff x="-685884" y="1435532"/>
              <a:chExt cx="6103812" cy="3608761"/>
            </a:xfrm>
          </p:grpSpPr>
          <p:sp>
            <p:nvSpPr>
              <p:cNvPr id="10" name="Diamond 9"/>
              <p:cNvSpPr/>
              <p:nvPr/>
            </p:nvSpPr>
            <p:spPr>
              <a:xfrm flipH="1">
                <a:off x="1816482" y="2379993"/>
                <a:ext cx="2336884" cy="1736217"/>
              </a:xfrm>
              <a:prstGeom prst="diamond">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2" name="Group 31"/>
              <p:cNvGrpSpPr/>
              <p:nvPr/>
            </p:nvGrpSpPr>
            <p:grpSpPr>
              <a:xfrm>
                <a:off x="3081044" y="1444729"/>
                <a:ext cx="2336884" cy="3590367"/>
                <a:chOff x="3158656" y="1412222"/>
                <a:chExt cx="2336884" cy="3590367"/>
              </a:xfrm>
            </p:grpSpPr>
            <p:sp>
              <p:nvSpPr>
                <p:cNvPr id="27" name="Diamond 26"/>
                <p:cNvSpPr/>
                <p:nvPr/>
              </p:nvSpPr>
              <p:spPr>
                <a:xfrm flipH="1">
                  <a:off x="3158656" y="1412222"/>
                  <a:ext cx="2336884" cy="1736217"/>
                </a:xfrm>
                <a:prstGeom prst="diamond">
                  <a:avLst/>
                </a:prstGeom>
                <a:solidFill>
                  <a:srgbClr val="FFFFFF"/>
                </a:solidFill>
                <a:ln w="28575"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Diamond 27"/>
                <p:cNvSpPr/>
                <p:nvPr/>
              </p:nvSpPr>
              <p:spPr>
                <a:xfrm flipH="1">
                  <a:off x="3158656" y="3266372"/>
                  <a:ext cx="2336884" cy="1736217"/>
                </a:xfrm>
                <a:prstGeom prst="diamond">
                  <a:avLst/>
                </a:prstGeom>
                <a:solidFill>
                  <a:srgbClr val="FFFFFF"/>
                </a:solidFill>
                <a:ln w="28575"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9" name="Diamond 28"/>
              <p:cNvSpPr/>
              <p:nvPr/>
            </p:nvSpPr>
            <p:spPr>
              <a:xfrm flipH="1">
                <a:off x="-685884" y="2351771"/>
                <a:ext cx="2336884" cy="1736217"/>
              </a:xfrm>
              <a:prstGeom prst="diamond">
                <a:avLst/>
              </a:prstGeom>
              <a:solidFill>
                <a:srgbClr val="FFFFFF"/>
              </a:solidFill>
              <a:ln w="28575"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3" name="Group 32"/>
              <p:cNvGrpSpPr/>
              <p:nvPr/>
            </p:nvGrpSpPr>
            <p:grpSpPr>
              <a:xfrm>
                <a:off x="558976" y="1435532"/>
                <a:ext cx="2336884" cy="3608761"/>
                <a:chOff x="622477" y="1392567"/>
                <a:chExt cx="2336884" cy="3608761"/>
              </a:xfrm>
            </p:grpSpPr>
            <p:sp>
              <p:nvSpPr>
                <p:cNvPr id="26" name="Diamond 25"/>
                <p:cNvSpPr/>
                <p:nvPr/>
              </p:nvSpPr>
              <p:spPr>
                <a:xfrm flipH="1">
                  <a:off x="622477" y="1392567"/>
                  <a:ext cx="2336884" cy="1736217"/>
                </a:xfrm>
                <a:prstGeom prst="diamond">
                  <a:avLst/>
                </a:prstGeom>
                <a:solidFill>
                  <a:srgbClr val="FFFFFF"/>
                </a:solidFill>
                <a:ln w="28575"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Diamond 29"/>
                <p:cNvSpPr/>
                <p:nvPr/>
              </p:nvSpPr>
              <p:spPr>
                <a:xfrm flipH="1">
                  <a:off x="622477" y="3265111"/>
                  <a:ext cx="2336884" cy="1736217"/>
                </a:xfrm>
                <a:prstGeom prst="diamond">
                  <a:avLst/>
                </a:prstGeom>
                <a:solidFill>
                  <a:srgbClr val="FFFFFF"/>
                </a:solidFill>
                <a:ln w="28575"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36" name="TextBox 35"/>
            <p:cNvSpPr txBox="1"/>
            <p:nvPr/>
          </p:nvSpPr>
          <p:spPr>
            <a:xfrm>
              <a:off x="3174041" y="3131827"/>
              <a:ext cx="1456039" cy="584775"/>
            </a:xfrm>
            <a:prstGeom prst="rect">
              <a:avLst/>
            </a:prstGeom>
            <a:noFill/>
          </p:spPr>
          <p:txBody>
            <a:bodyPr wrap="square" rtlCol="0">
              <a:spAutoFit/>
            </a:bodyPr>
            <a:lstStyle/>
            <a:p>
              <a:pPr algn="ctr"/>
              <a:r>
                <a:rPr lang="en-GB" sz="1600" b="1" dirty="0" smtClean="0">
                  <a:solidFill>
                    <a:schemeClr val="bg1"/>
                  </a:solidFill>
                </a:rPr>
                <a:t>Specialized Lab Teams</a:t>
              </a:r>
              <a:endParaRPr lang="en-GB" sz="1600" b="1" dirty="0">
                <a:solidFill>
                  <a:schemeClr val="bg1"/>
                </a:solidFill>
              </a:endParaRPr>
            </a:p>
          </p:txBody>
        </p:sp>
        <p:sp>
          <p:nvSpPr>
            <p:cNvPr id="37" name="Rectangle 36"/>
            <p:cNvSpPr/>
            <p:nvPr/>
          </p:nvSpPr>
          <p:spPr>
            <a:xfrm>
              <a:off x="1834437" y="2132162"/>
              <a:ext cx="1778000" cy="646331"/>
            </a:xfrm>
            <a:prstGeom prst="rect">
              <a:avLst/>
            </a:prstGeom>
          </p:spPr>
          <p:txBody>
            <a:bodyPr wrap="square">
              <a:spAutoFit/>
            </a:bodyPr>
            <a:lstStyle/>
            <a:p>
              <a:pPr algn="ctr"/>
              <a:r>
                <a:rPr lang="en-GB" sz="1200" b="1" dirty="0">
                  <a:solidFill>
                    <a:schemeClr val="tx1">
                      <a:lumMod val="65000"/>
                      <a:lumOff val="35000"/>
                    </a:schemeClr>
                  </a:solidFill>
                </a:rPr>
                <a:t>Challenge Agent Development- virus production (</a:t>
              </a:r>
              <a:r>
                <a:rPr lang="en-GB" sz="1200" b="1" dirty="0" err="1">
                  <a:solidFill>
                    <a:schemeClr val="tx1">
                      <a:lumMod val="65000"/>
                      <a:lumOff val="35000"/>
                    </a:schemeClr>
                  </a:solidFill>
                </a:rPr>
                <a:t>cGMP</a:t>
              </a:r>
              <a:r>
                <a:rPr lang="en-GB" sz="1200" b="1" dirty="0">
                  <a:solidFill>
                    <a:schemeClr val="tx1">
                      <a:lumMod val="65000"/>
                      <a:lumOff val="35000"/>
                    </a:schemeClr>
                  </a:solidFill>
                </a:rPr>
                <a:t>)</a:t>
              </a:r>
            </a:p>
          </p:txBody>
        </p:sp>
        <p:sp>
          <p:nvSpPr>
            <p:cNvPr id="38" name="Rectangle 37"/>
            <p:cNvSpPr/>
            <p:nvPr/>
          </p:nvSpPr>
          <p:spPr>
            <a:xfrm>
              <a:off x="5210527" y="3180836"/>
              <a:ext cx="1689806" cy="461665"/>
            </a:xfrm>
            <a:prstGeom prst="rect">
              <a:avLst/>
            </a:prstGeom>
          </p:spPr>
          <p:txBody>
            <a:bodyPr wrap="square">
              <a:spAutoFit/>
            </a:bodyPr>
            <a:lstStyle/>
            <a:p>
              <a:pPr algn="ctr"/>
              <a:r>
                <a:rPr lang="en-GB" sz="1200" b="1" dirty="0">
                  <a:solidFill>
                    <a:schemeClr val="bg1"/>
                  </a:solidFill>
                </a:rPr>
                <a:t>Operations and Quality Compliance</a:t>
              </a:r>
            </a:p>
          </p:txBody>
        </p:sp>
        <p:sp>
          <p:nvSpPr>
            <p:cNvPr id="39" name="Rectangle 38"/>
            <p:cNvSpPr/>
            <p:nvPr/>
          </p:nvSpPr>
          <p:spPr>
            <a:xfrm>
              <a:off x="749903" y="3081646"/>
              <a:ext cx="1669146" cy="646331"/>
            </a:xfrm>
            <a:prstGeom prst="rect">
              <a:avLst/>
            </a:prstGeom>
          </p:spPr>
          <p:txBody>
            <a:bodyPr wrap="square">
              <a:spAutoFit/>
            </a:bodyPr>
            <a:lstStyle/>
            <a:p>
              <a:pPr algn="ctr"/>
              <a:r>
                <a:rPr lang="en-GB" sz="1200" b="1" dirty="0">
                  <a:solidFill>
                    <a:schemeClr val="tx1">
                      <a:lumMod val="65000"/>
                      <a:lumOff val="35000"/>
                    </a:schemeClr>
                  </a:solidFill>
                </a:rPr>
                <a:t>Project Support- consultancy and project management</a:t>
              </a:r>
            </a:p>
          </p:txBody>
        </p:sp>
        <p:sp>
          <p:nvSpPr>
            <p:cNvPr id="40" name="Rectangle 39"/>
            <p:cNvSpPr/>
            <p:nvPr/>
          </p:nvSpPr>
          <p:spPr>
            <a:xfrm>
              <a:off x="4366382" y="2073911"/>
              <a:ext cx="1378856" cy="830997"/>
            </a:xfrm>
            <a:prstGeom prst="rect">
              <a:avLst/>
            </a:prstGeom>
          </p:spPr>
          <p:txBody>
            <a:bodyPr wrap="square">
              <a:spAutoFit/>
            </a:bodyPr>
            <a:lstStyle/>
            <a:p>
              <a:pPr algn="ctr"/>
              <a:r>
                <a:rPr lang="en-GB" sz="1200" b="1" dirty="0" err="1">
                  <a:solidFill>
                    <a:srgbClr val="595959"/>
                  </a:solidFill>
                </a:rPr>
                <a:t>BioLogistics</a:t>
              </a:r>
              <a:r>
                <a:rPr lang="en-GB" sz="1200" b="1" dirty="0">
                  <a:solidFill>
                    <a:srgbClr val="595959"/>
                  </a:solidFill>
                </a:rPr>
                <a:t>- sample processing and </a:t>
              </a:r>
              <a:r>
                <a:rPr lang="en-GB" sz="1200" b="1" dirty="0" err="1">
                  <a:solidFill>
                    <a:srgbClr val="595959"/>
                  </a:solidFill>
                </a:rPr>
                <a:t>managment</a:t>
              </a:r>
              <a:endParaRPr lang="en-GB" sz="1200" b="1" dirty="0">
                <a:solidFill>
                  <a:srgbClr val="595959"/>
                </a:solidFill>
              </a:endParaRPr>
            </a:p>
          </p:txBody>
        </p:sp>
        <p:sp>
          <p:nvSpPr>
            <p:cNvPr id="41" name="Rectangle 40"/>
            <p:cNvSpPr/>
            <p:nvPr/>
          </p:nvSpPr>
          <p:spPr>
            <a:xfrm>
              <a:off x="1850569" y="4100287"/>
              <a:ext cx="1741716" cy="646331"/>
            </a:xfrm>
            <a:prstGeom prst="rect">
              <a:avLst/>
            </a:prstGeom>
          </p:spPr>
          <p:txBody>
            <a:bodyPr wrap="square">
              <a:spAutoFit/>
            </a:bodyPr>
            <a:lstStyle/>
            <a:p>
              <a:pPr algn="ctr"/>
              <a:r>
                <a:rPr lang="en-GB" sz="1200" b="1" dirty="0">
                  <a:solidFill>
                    <a:srgbClr val="595959"/>
                  </a:solidFill>
                </a:rPr>
                <a:t>Diagnostics Services- </a:t>
              </a:r>
              <a:r>
                <a:rPr lang="en-GB" sz="1200" b="1" dirty="0" err="1">
                  <a:solidFill>
                    <a:srgbClr val="595959"/>
                  </a:solidFill>
                </a:rPr>
                <a:t>virological</a:t>
              </a:r>
              <a:r>
                <a:rPr lang="en-GB" sz="1200" b="1" dirty="0">
                  <a:solidFill>
                    <a:srgbClr val="595959"/>
                  </a:solidFill>
                </a:rPr>
                <a:t> assays</a:t>
              </a:r>
            </a:p>
          </p:txBody>
        </p:sp>
        <p:sp>
          <p:nvSpPr>
            <p:cNvPr id="42" name="Rectangle 41"/>
            <p:cNvSpPr/>
            <p:nvPr/>
          </p:nvSpPr>
          <p:spPr>
            <a:xfrm>
              <a:off x="4317999" y="3894664"/>
              <a:ext cx="1451430" cy="1015663"/>
            </a:xfrm>
            <a:prstGeom prst="rect">
              <a:avLst/>
            </a:prstGeom>
          </p:spPr>
          <p:txBody>
            <a:bodyPr wrap="square">
              <a:spAutoFit/>
            </a:bodyPr>
            <a:lstStyle/>
            <a:p>
              <a:pPr algn="ctr"/>
              <a:r>
                <a:rPr lang="en-GB" sz="1200" b="1" dirty="0">
                  <a:solidFill>
                    <a:srgbClr val="595959"/>
                  </a:solidFill>
                </a:rPr>
                <a:t>Diagnostic Development custom assays &amp; new tech evaluation</a:t>
              </a:r>
            </a:p>
          </p:txBody>
        </p:sp>
      </p:grpSp>
      <p:grpSp>
        <p:nvGrpSpPr>
          <p:cNvPr id="45" name="Group 44"/>
          <p:cNvGrpSpPr/>
          <p:nvPr/>
        </p:nvGrpSpPr>
        <p:grpSpPr>
          <a:xfrm>
            <a:off x="7160381" y="1725752"/>
            <a:ext cx="1584476" cy="3614600"/>
            <a:chOff x="7160381" y="1962818"/>
            <a:chExt cx="1584476" cy="3614600"/>
          </a:xfrm>
        </p:grpSpPr>
        <p:sp>
          <p:nvSpPr>
            <p:cNvPr id="43" name="Rectangle 42"/>
            <p:cNvSpPr/>
            <p:nvPr/>
          </p:nvSpPr>
          <p:spPr>
            <a:xfrm>
              <a:off x="7160381" y="1962818"/>
              <a:ext cx="1584476" cy="1815882"/>
            </a:xfrm>
            <a:prstGeom prst="rect">
              <a:avLst/>
            </a:prstGeom>
          </p:spPr>
          <p:txBody>
            <a:bodyPr wrap="square">
              <a:spAutoFit/>
            </a:bodyPr>
            <a:lstStyle/>
            <a:p>
              <a:pPr algn="ctr"/>
              <a:r>
                <a:rPr lang="en-GB" sz="1600" b="1" dirty="0"/>
                <a:t>Fast processing- Highly </a:t>
              </a:r>
              <a:r>
                <a:rPr lang="en-GB" sz="1600" b="1" dirty="0" smtClean="0"/>
                <a:t/>
              </a:r>
              <a:br>
                <a:rPr lang="en-GB" sz="1600" b="1" dirty="0" smtClean="0"/>
              </a:br>
              <a:r>
                <a:rPr lang="en-GB" sz="1600" b="1" dirty="0" smtClean="0"/>
                <a:t>co</a:t>
              </a:r>
              <a:r>
                <a:rPr lang="en-GB" sz="1600" b="1" dirty="0"/>
                <a:t>-ordinated with Screening and Quarantine</a:t>
              </a:r>
            </a:p>
          </p:txBody>
        </p:sp>
        <p:pic>
          <p:nvPicPr>
            <p:cNvPr id="44" name="Picture 43" descr="vols.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53859" y="3711224"/>
              <a:ext cx="1372926" cy="1866194"/>
            </a:xfrm>
            <a:prstGeom prst="rect">
              <a:avLst/>
            </a:prstGeom>
          </p:spPr>
        </p:pic>
      </p:grpSp>
    </p:spTree>
    <p:extLst>
      <p:ext uri="{BB962C8B-B14F-4D97-AF65-F5344CB8AC3E}">
        <p14:creationId xmlns:p14="http://schemas.microsoft.com/office/powerpoint/2010/main" val="15299829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1124" y="-46637"/>
            <a:ext cx="8229600" cy="1143000"/>
          </a:xfrm>
        </p:spPr>
        <p:txBody>
          <a:bodyPr/>
          <a:lstStyle/>
          <a:p>
            <a:r>
              <a:rPr lang="en-GB" altLang="en-US" dirty="0" err="1" smtClean="0">
                <a:cs typeface="Helvetica" panose="020B0604020202020204" pitchFamily="34" charset="0"/>
              </a:rPr>
              <a:t>h</a:t>
            </a:r>
            <a:r>
              <a:rPr lang="en-GB" altLang="en-US" b="1" dirty="0" err="1" smtClean="0">
                <a:solidFill>
                  <a:schemeClr val="accent1"/>
                </a:solidFill>
                <a:cs typeface="Helvetica" panose="020B0604020202020204" pitchFamily="34" charset="0"/>
              </a:rPr>
              <a:t>VIVO</a:t>
            </a:r>
            <a:r>
              <a:rPr lang="en-GB" altLang="en-US" dirty="0" smtClean="0">
                <a:cs typeface="Helvetica" panose="020B0604020202020204" pitchFamily="34" charset="0"/>
              </a:rPr>
              <a:t> </a:t>
            </a:r>
            <a:r>
              <a:rPr lang="en-GB" altLang="en-US" b="1" dirty="0" smtClean="0">
                <a:cs typeface="Helvetica" panose="020B0604020202020204" pitchFamily="34" charset="0"/>
              </a:rPr>
              <a:t>at a Glance</a:t>
            </a:r>
            <a:endParaRPr lang="en-US" b="1" dirty="0">
              <a:cs typeface="Helvetica" panose="020B0604020202020204" pitchFamily="34" charset="0"/>
            </a:endParaRPr>
          </a:p>
        </p:txBody>
      </p:sp>
      <p:sp>
        <p:nvSpPr>
          <p:cNvPr id="15" name="Rectangle 14"/>
          <p:cNvSpPr/>
          <p:nvPr/>
        </p:nvSpPr>
        <p:spPr>
          <a:xfrm>
            <a:off x="0" y="1444625"/>
            <a:ext cx="5600700" cy="2035176"/>
          </a:xfrm>
          <a:prstGeom prst="rect">
            <a:avLst/>
          </a:prstGeom>
          <a:solidFill>
            <a:srgbClr val="00B25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5414211" y="1444625"/>
            <a:ext cx="3729790" cy="4375150"/>
          </a:xfrm>
          <a:prstGeom prst="rect">
            <a:avLst/>
          </a:prstGeom>
          <a:solidFill>
            <a:schemeClr val="tx1">
              <a:lumMod val="65000"/>
              <a:lumOff val="3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296778" y="1532970"/>
            <a:ext cx="5050590" cy="4610493"/>
          </a:xfrm>
          <a:prstGeom prst="rect">
            <a:avLst/>
          </a:prstGeom>
        </p:spPr>
        <p:txBody>
          <a:bodyPr wrap="square">
            <a:spAutoFit/>
          </a:bodyPr>
          <a:lstStyle/>
          <a:p>
            <a:pPr>
              <a:buClr>
                <a:srgbClr val="FF0000"/>
              </a:buClr>
            </a:pPr>
            <a:endParaRPr lang="en-GB" altLang="en-US" sz="1600" dirty="0" smtClean="0">
              <a:cs typeface="Helvetica" panose="020B0604020202020204" pitchFamily="34" charset="0"/>
            </a:endParaRPr>
          </a:p>
          <a:p>
            <a:pPr>
              <a:buClr>
                <a:srgbClr val="FF0000"/>
              </a:buClr>
            </a:pPr>
            <a:r>
              <a:rPr lang="en-GB" altLang="en-US" sz="1600" dirty="0" err="1" smtClean="0">
                <a:cs typeface="Helvetica" panose="020B0604020202020204" pitchFamily="34" charset="0"/>
              </a:rPr>
              <a:t>h</a:t>
            </a:r>
            <a:r>
              <a:rPr lang="en-GB" altLang="en-US" sz="1600" b="1" dirty="0" err="1" smtClean="0">
                <a:solidFill>
                  <a:srgbClr val="FFFFFF"/>
                </a:solidFill>
                <a:cs typeface="Helvetica" panose="020B0604020202020204" pitchFamily="34" charset="0"/>
              </a:rPr>
              <a:t>VIVO</a:t>
            </a:r>
            <a:r>
              <a:rPr lang="en-GB" altLang="en-US" sz="1600" dirty="0">
                <a:solidFill>
                  <a:srgbClr val="595959"/>
                </a:solidFill>
                <a:cs typeface="Helvetica" panose="020B0604020202020204" pitchFamily="34" charset="0"/>
              </a:rPr>
              <a:t>-</a:t>
            </a:r>
            <a:r>
              <a:rPr lang="en-GB" altLang="en-US" sz="1600" dirty="0" smtClean="0">
                <a:cs typeface="Helvetica" panose="020B0604020202020204" pitchFamily="34" charset="0"/>
              </a:rPr>
              <a:t> </a:t>
            </a:r>
            <a:r>
              <a:rPr lang="en-US" altLang="en-US" sz="1600" dirty="0" smtClean="0">
                <a:cs typeface="Helvetica" panose="020B0604020202020204" pitchFamily="34" charset="0"/>
              </a:rPr>
              <a:t>p</a:t>
            </a:r>
            <a:r>
              <a:rPr lang="en-US" sz="1600" dirty="0" smtClean="0">
                <a:cs typeface="Helvetica" panose="020B0604020202020204" pitchFamily="34" charset="0"/>
              </a:rPr>
              <a:t>ioneering </a:t>
            </a:r>
            <a:r>
              <a:rPr lang="en-US" sz="1600" dirty="0">
                <a:cs typeface="Helvetica" panose="020B0604020202020204" pitchFamily="34" charset="0"/>
              </a:rPr>
              <a:t>our </a:t>
            </a:r>
            <a:r>
              <a:rPr lang="en-US" sz="1600" b="1" dirty="0">
                <a:cs typeface="Helvetica" panose="020B0604020202020204" pitchFamily="34" charset="0"/>
              </a:rPr>
              <a:t>technology platform </a:t>
            </a:r>
            <a:r>
              <a:rPr lang="en-US" sz="1600" dirty="0">
                <a:cs typeface="Helvetica" panose="020B0604020202020204" pitchFamily="34" charset="0"/>
              </a:rPr>
              <a:t>of human disease models to accelerate drug development and discovery in respiratory and infectious </a:t>
            </a:r>
            <a:r>
              <a:rPr lang="en-US" sz="1600" dirty="0" smtClean="0">
                <a:cs typeface="Helvetica" panose="020B0604020202020204" pitchFamily="34" charset="0"/>
              </a:rPr>
              <a:t>diseases</a:t>
            </a:r>
            <a:endParaRPr lang="en-GB" altLang="en-US" sz="1600" dirty="0" smtClean="0">
              <a:cs typeface="Helvetica" panose="020B0604020202020204" pitchFamily="34" charset="0"/>
            </a:endParaRPr>
          </a:p>
          <a:p>
            <a:pPr marL="285750" indent="-285750">
              <a:buClr>
                <a:schemeClr val="bg1"/>
              </a:buClr>
              <a:buFont typeface="Arial" panose="020B0604020202020204" pitchFamily="34" charset="0"/>
              <a:buChar char="•"/>
            </a:pPr>
            <a:r>
              <a:rPr lang="en-GB" altLang="en-US" sz="1400" dirty="0" smtClean="0">
                <a:cs typeface="Helvetica" panose="020B0604020202020204" pitchFamily="34" charset="0"/>
              </a:rPr>
              <a:t>Founded </a:t>
            </a:r>
            <a:r>
              <a:rPr lang="en-GB" altLang="en-US" sz="1400" dirty="0" smtClean="0">
                <a:cs typeface="Helvetica" panose="020B0604020202020204" pitchFamily="34" charset="0"/>
              </a:rPr>
              <a:t>1989 at University of London, roots </a:t>
            </a:r>
            <a:r>
              <a:rPr lang="en-GB" altLang="en-US" sz="1400" dirty="0" smtClean="0">
                <a:cs typeface="Helvetica" panose="020B0604020202020204" pitchFamily="34" charset="0"/>
              </a:rPr>
              <a:t>in virology research</a:t>
            </a:r>
          </a:p>
          <a:p>
            <a:pPr marL="285750" indent="-285750">
              <a:buClr>
                <a:schemeClr val="bg1"/>
              </a:buClr>
              <a:buFont typeface="Arial" panose="020B0604020202020204" pitchFamily="34" charset="0"/>
              <a:buChar char="•"/>
            </a:pPr>
            <a:r>
              <a:rPr lang="en-GB" altLang="en-US" sz="1400" dirty="0" smtClean="0">
                <a:cs typeface="Helvetica" panose="020B0604020202020204" pitchFamily="34" charset="0"/>
              </a:rPr>
              <a:t>Formerly </a:t>
            </a:r>
            <a:r>
              <a:rPr lang="en-GB" altLang="en-US" sz="1400" dirty="0" err="1" smtClean="0">
                <a:cs typeface="Helvetica" panose="020B0604020202020204" pitchFamily="34" charset="0"/>
              </a:rPr>
              <a:t>Retroscreen</a:t>
            </a:r>
            <a:r>
              <a:rPr lang="en-GB" altLang="en-US" sz="1400" dirty="0" smtClean="0">
                <a:cs typeface="Helvetica" panose="020B0604020202020204" pitchFamily="34" charset="0"/>
              </a:rPr>
              <a:t> Virology</a:t>
            </a:r>
          </a:p>
          <a:p>
            <a:pPr marL="285750" indent="-285750">
              <a:buClr>
                <a:schemeClr val="bg1"/>
              </a:buClr>
              <a:buFont typeface="Arial" panose="020B0604020202020204" pitchFamily="34" charset="0"/>
              <a:buChar char="•"/>
            </a:pPr>
            <a:endParaRPr lang="en-GB" altLang="en-US" sz="1400" dirty="0">
              <a:cs typeface="Helvetica" panose="020B0604020202020204" pitchFamily="34" charset="0"/>
            </a:endParaRPr>
          </a:p>
          <a:p>
            <a:pPr marL="285750" indent="-285750">
              <a:buClr>
                <a:schemeClr val="bg1"/>
              </a:buClr>
              <a:buFont typeface="Arial" panose="020B0604020202020204" pitchFamily="34" charset="0"/>
              <a:buChar char="•"/>
            </a:pPr>
            <a:endParaRPr lang="en-GB" altLang="en-US" sz="1400" dirty="0" smtClean="0">
              <a:cs typeface="Helvetica" panose="020B0604020202020204" pitchFamily="34" charset="0"/>
            </a:endParaRPr>
          </a:p>
          <a:p>
            <a:pPr>
              <a:lnSpc>
                <a:spcPct val="120000"/>
              </a:lnSpc>
              <a:buClr>
                <a:schemeClr val="accent1"/>
              </a:buClr>
              <a:defRPr/>
            </a:pPr>
            <a:r>
              <a:rPr lang="en-GB" altLang="en-US" sz="1400" b="1" dirty="0" smtClean="0">
                <a:cs typeface="Helvetica" panose="020B0604020202020204" pitchFamily="34" charset="0"/>
              </a:rPr>
              <a:t>Market-leading human challenge models (HCM) provider</a:t>
            </a:r>
          </a:p>
          <a:p>
            <a:pPr>
              <a:lnSpc>
                <a:spcPct val="50000"/>
              </a:lnSpc>
              <a:buClr>
                <a:schemeClr val="accent1"/>
              </a:buClr>
              <a:defRPr/>
            </a:pPr>
            <a:endParaRPr lang="en-GB" altLang="en-US" sz="1400" b="1" dirty="0" smtClean="0">
              <a:cs typeface="Helvetica" panose="020B0604020202020204" pitchFamily="34" charset="0"/>
            </a:endParaRPr>
          </a:p>
          <a:p>
            <a:pPr marL="285750" indent="-285750">
              <a:lnSpc>
                <a:spcPct val="110000"/>
              </a:lnSpc>
              <a:buClr>
                <a:schemeClr val="accent1"/>
              </a:buClr>
              <a:buFont typeface="Arial" panose="020B0604020202020204" pitchFamily="34" charset="0"/>
              <a:buChar char="•"/>
              <a:defRPr/>
            </a:pPr>
            <a:r>
              <a:rPr lang="en-GB" altLang="en-US" sz="1200" dirty="0" smtClean="0">
                <a:cs typeface="Helvetica" panose="020B0604020202020204" pitchFamily="34" charset="0"/>
              </a:rPr>
              <a:t>15+ years designing HCM and working with regulatory authorities/safety boards</a:t>
            </a:r>
          </a:p>
          <a:p>
            <a:pPr marL="285750" indent="-285750">
              <a:lnSpc>
                <a:spcPct val="110000"/>
              </a:lnSpc>
              <a:buClr>
                <a:schemeClr val="accent1"/>
              </a:buClr>
              <a:buFont typeface="Arial" panose="020B0604020202020204" pitchFamily="34" charset="0"/>
              <a:buChar char="•"/>
              <a:defRPr/>
            </a:pPr>
            <a:r>
              <a:rPr lang="en-GB" altLang="en-US" sz="1200" dirty="0" smtClean="0">
                <a:cs typeface="Helvetica" panose="020B0604020202020204" pitchFamily="34" charset="0"/>
              </a:rPr>
              <a:t>Clients- leading </a:t>
            </a:r>
            <a:r>
              <a:rPr lang="en-GB" altLang="en-US" sz="1200" dirty="0">
                <a:cs typeface="Helvetica" panose="020B0604020202020204" pitchFamily="34" charset="0"/>
              </a:rPr>
              <a:t>industry, governmental and academic </a:t>
            </a:r>
            <a:r>
              <a:rPr lang="en-GB" altLang="en-US" sz="1200" dirty="0" smtClean="0">
                <a:cs typeface="Helvetica" panose="020B0604020202020204" pitchFamily="34" charset="0"/>
              </a:rPr>
              <a:t>organizations</a:t>
            </a:r>
          </a:p>
          <a:p>
            <a:pPr>
              <a:buClr>
                <a:schemeClr val="accent1"/>
              </a:buClr>
              <a:defRPr/>
            </a:pPr>
            <a:endParaRPr lang="en-GB" altLang="en-US" sz="1400" dirty="0">
              <a:cs typeface="Helvetica" panose="020B0604020202020204" pitchFamily="34" charset="0"/>
            </a:endParaRPr>
          </a:p>
          <a:p>
            <a:pPr>
              <a:buClr>
                <a:schemeClr val="accent1"/>
              </a:buClr>
              <a:defRPr/>
            </a:pPr>
            <a:r>
              <a:rPr lang="en-GB" altLang="en-US" sz="1400" b="1" dirty="0" smtClean="0">
                <a:cs typeface="Helvetica" panose="020B0604020202020204" pitchFamily="34" charset="0"/>
              </a:rPr>
              <a:t>Unique capabilities to support rational disease biomarker and drug target selection</a:t>
            </a:r>
          </a:p>
          <a:p>
            <a:pPr>
              <a:lnSpc>
                <a:spcPct val="50000"/>
              </a:lnSpc>
              <a:buClr>
                <a:schemeClr val="accent1"/>
              </a:buClr>
              <a:defRPr/>
            </a:pPr>
            <a:endParaRPr lang="en-GB" altLang="en-US" sz="1400" b="1" dirty="0" smtClean="0">
              <a:cs typeface="Helvetica" panose="020B0604020202020204" pitchFamily="34" charset="0"/>
            </a:endParaRPr>
          </a:p>
          <a:p>
            <a:pPr marL="285750" indent="-285750">
              <a:lnSpc>
                <a:spcPct val="130000"/>
              </a:lnSpc>
              <a:buClr>
                <a:schemeClr val="accent1"/>
              </a:buClr>
              <a:buFont typeface="Arial" panose="020B0604020202020204" pitchFamily="34" charset="0"/>
              <a:buChar char="•"/>
              <a:defRPr/>
            </a:pPr>
            <a:r>
              <a:rPr lang="en-GB" altLang="en-US" sz="1200" dirty="0">
                <a:cs typeface="Helvetica" panose="020B0604020202020204" pitchFamily="34" charset="0"/>
              </a:rPr>
              <a:t>C</a:t>
            </a:r>
            <a:r>
              <a:rPr lang="en-GB" altLang="en-US" sz="1200" dirty="0" smtClean="0">
                <a:cs typeface="Helvetica" panose="020B0604020202020204" pitchFamily="34" charset="0"/>
              </a:rPr>
              <a:t>linical quality human sample databank</a:t>
            </a:r>
          </a:p>
          <a:p>
            <a:pPr marL="285750" indent="-285750">
              <a:lnSpc>
                <a:spcPct val="130000"/>
              </a:lnSpc>
              <a:buClr>
                <a:schemeClr val="accent1"/>
              </a:buClr>
              <a:buFont typeface="Arial" panose="020B0604020202020204" pitchFamily="34" charset="0"/>
              <a:buChar char="•"/>
              <a:defRPr/>
            </a:pPr>
            <a:r>
              <a:rPr lang="en-GB" altLang="en-US" sz="1200" dirty="0" smtClean="0">
                <a:cs typeface="Helvetica" panose="020B0604020202020204" pitchFamily="34" charset="0"/>
              </a:rPr>
              <a:t>Cutting-edge </a:t>
            </a:r>
            <a:r>
              <a:rPr lang="en-GB" altLang="en-US" sz="1200" dirty="0">
                <a:cs typeface="Helvetica" panose="020B0604020202020204" pitchFamily="34" charset="0"/>
              </a:rPr>
              <a:t>omics capabilities </a:t>
            </a:r>
            <a:endParaRPr lang="en-GB" altLang="en-US" sz="1200" dirty="0" smtClean="0">
              <a:cs typeface="Helvetica" panose="020B0604020202020204" pitchFamily="34" charset="0"/>
            </a:endParaRPr>
          </a:p>
        </p:txBody>
      </p:sp>
      <p:sp>
        <p:nvSpPr>
          <p:cNvPr id="23" name="TextBox 22"/>
          <p:cNvSpPr txBox="1"/>
          <p:nvPr/>
        </p:nvSpPr>
        <p:spPr>
          <a:xfrm>
            <a:off x="7063192" y="2192463"/>
            <a:ext cx="1518920" cy="830997"/>
          </a:xfrm>
          <a:prstGeom prst="rect">
            <a:avLst/>
          </a:prstGeom>
          <a:noFill/>
        </p:spPr>
        <p:txBody>
          <a:bodyPr wrap="square" rtlCol="0">
            <a:spAutoFit/>
          </a:bodyPr>
          <a:lstStyle/>
          <a:p>
            <a:r>
              <a:rPr lang="en-US" sz="4800" b="1" dirty="0" smtClean="0">
                <a:solidFill>
                  <a:schemeClr val="bg1"/>
                </a:solidFill>
                <a:cs typeface="Helvetica"/>
              </a:rPr>
              <a:t>40+</a:t>
            </a:r>
            <a:endParaRPr lang="en-US" sz="4800" b="1" dirty="0">
              <a:solidFill>
                <a:schemeClr val="bg1"/>
              </a:solidFill>
              <a:cs typeface="Helvetica"/>
            </a:endParaRPr>
          </a:p>
        </p:txBody>
      </p:sp>
      <p:sp>
        <p:nvSpPr>
          <p:cNvPr id="24" name="TextBox 23"/>
          <p:cNvSpPr txBox="1"/>
          <p:nvPr/>
        </p:nvSpPr>
        <p:spPr>
          <a:xfrm>
            <a:off x="7071447" y="2853498"/>
            <a:ext cx="2245360" cy="369332"/>
          </a:xfrm>
          <a:prstGeom prst="rect">
            <a:avLst/>
          </a:prstGeom>
          <a:noFill/>
        </p:spPr>
        <p:txBody>
          <a:bodyPr wrap="square" rtlCol="0">
            <a:spAutoFit/>
          </a:bodyPr>
          <a:lstStyle/>
          <a:p>
            <a:r>
              <a:rPr lang="en-US" dirty="0" smtClean="0">
                <a:solidFill>
                  <a:schemeClr val="bg1"/>
                </a:solidFill>
                <a:cs typeface="Helvetica"/>
              </a:rPr>
              <a:t>Clinical Studies</a:t>
            </a:r>
            <a:endParaRPr lang="en-US" dirty="0">
              <a:solidFill>
                <a:schemeClr val="bg1"/>
              </a:solidFill>
              <a:cs typeface="Helvetica"/>
            </a:endParaRPr>
          </a:p>
        </p:txBody>
      </p:sp>
      <p:sp>
        <p:nvSpPr>
          <p:cNvPr id="26" name="TextBox 25"/>
          <p:cNvSpPr txBox="1"/>
          <p:nvPr/>
        </p:nvSpPr>
        <p:spPr>
          <a:xfrm>
            <a:off x="7342088" y="4497066"/>
            <a:ext cx="1654859" cy="923330"/>
          </a:xfrm>
          <a:prstGeom prst="rect">
            <a:avLst/>
          </a:prstGeom>
          <a:noFill/>
        </p:spPr>
        <p:txBody>
          <a:bodyPr wrap="square" rtlCol="0">
            <a:spAutoFit/>
          </a:bodyPr>
          <a:lstStyle/>
          <a:p>
            <a:r>
              <a:rPr lang="en-US" sz="3600" b="1" dirty="0" smtClean="0">
                <a:solidFill>
                  <a:srgbClr val="FFFFFF"/>
                </a:solidFill>
                <a:cs typeface="Helvetica"/>
              </a:rPr>
              <a:t>1970+ </a:t>
            </a:r>
            <a:endParaRPr lang="en-US" sz="3600" b="1" dirty="0" smtClean="0">
              <a:solidFill>
                <a:srgbClr val="FFFFFF"/>
              </a:solidFill>
              <a:cs typeface="Helvetica"/>
            </a:endParaRPr>
          </a:p>
          <a:p>
            <a:r>
              <a:rPr lang="en-US" dirty="0" smtClean="0">
                <a:solidFill>
                  <a:srgbClr val="FFFFFF"/>
                </a:solidFill>
                <a:cs typeface="Helvetica"/>
              </a:rPr>
              <a:t>volunteers</a:t>
            </a:r>
            <a:endParaRPr lang="en-US" dirty="0">
              <a:solidFill>
                <a:srgbClr val="FFFFFF"/>
              </a:solidFill>
              <a:cs typeface="Helvetica"/>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3746" y="1679325"/>
            <a:ext cx="1688738" cy="2060627"/>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54051" y="4207187"/>
            <a:ext cx="1554615" cy="1213209"/>
          </a:xfrm>
          <a:prstGeom prst="rect">
            <a:avLst/>
          </a:prstGeom>
        </p:spPr>
      </p:pic>
    </p:spTree>
    <p:extLst>
      <p:ext uri="{BB962C8B-B14F-4D97-AF65-F5344CB8AC3E}">
        <p14:creationId xmlns:p14="http://schemas.microsoft.com/office/powerpoint/2010/main" val="30879023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stretch>
            <a:fillRect/>
          </a:stretch>
        </p:blipFill>
        <p:spPr>
          <a:xfrm>
            <a:off x="455208" y="1255713"/>
            <a:ext cx="3958042" cy="1691996"/>
          </a:xfrm>
          <a:prstGeom prst="rect">
            <a:avLst/>
          </a:prstGeom>
          <a:ln>
            <a:noFill/>
          </a:ln>
          <a:effectLst>
            <a:outerShdw blurRad="292100" dist="139700" dir="2700000" algn="tl" rotWithShape="0">
              <a:srgbClr val="333333">
                <a:alpha val="65000"/>
              </a:srgbClr>
            </a:outerShdw>
          </a:effectLst>
        </p:spPr>
      </p:pic>
      <p:pic>
        <p:nvPicPr>
          <p:cNvPr id="16" name="Picture 15"/>
          <p:cNvPicPr>
            <a:picLocks noChangeAspect="1"/>
          </p:cNvPicPr>
          <p:nvPr/>
        </p:nvPicPr>
        <p:blipFill>
          <a:blip r:embed="rId4"/>
          <a:stretch>
            <a:fillRect/>
          </a:stretch>
        </p:blipFill>
        <p:spPr>
          <a:xfrm>
            <a:off x="794768" y="2718974"/>
            <a:ext cx="4492959" cy="1665622"/>
          </a:xfrm>
          <a:prstGeom prst="rect">
            <a:avLst/>
          </a:prstGeom>
          <a:ln>
            <a:noFill/>
          </a:ln>
          <a:effectLst>
            <a:outerShdw blurRad="292100" dist="139700" dir="2700000" algn="tl" rotWithShape="0">
              <a:srgbClr val="333333">
                <a:alpha val="65000"/>
              </a:srgbClr>
            </a:outerShdw>
          </a:effectLst>
        </p:spPr>
      </p:pic>
      <p:pic>
        <p:nvPicPr>
          <p:cNvPr id="17" name="Picture 16"/>
          <p:cNvPicPr>
            <a:picLocks noChangeAspect="1"/>
          </p:cNvPicPr>
          <p:nvPr/>
        </p:nvPicPr>
        <p:blipFill rotWithShape="1">
          <a:blip r:embed="rId5"/>
          <a:srcRect l="1233" t="32579" r="15607" b="-1812"/>
          <a:stretch/>
        </p:blipFill>
        <p:spPr>
          <a:xfrm>
            <a:off x="1102426" y="4145299"/>
            <a:ext cx="4613599" cy="1452127"/>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a:xfrm>
            <a:off x="455208" y="112713"/>
            <a:ext cx="8229600" cy="1143000"/>
          </a:xfrm>
        </p:spPr>
        <p:txBody>
          <a:bodyPr>
            <a:normAutofit/>
          </a:bodyPr>
          <a:lstStyle/>
          <a:p>
            <a:r>
              <a:rPr lang="en-US" dirty="0" err="1" smtClean="0"/>
              <a:t>h</a:t>
            </a:r>
            <a:r>
              <a:rPr lang="en-US" b="1" dirty="0" err="1" smtClean="0">
                <a:solidFill>
                  <a:schemeClr val="accent1"/>
                </a:solidFill>
              </a:rPr>
              <a:t>VIVO</a:t>
            </a:r>
            <a:r>
              <a:rPr lang="en-US" dirty="0" smtClean="0"/>
              <a:t>: Case Studies</a:t>
            </a:r>
            <a:br>
              <a:rPr lang="en-US" dirty="0" smtClean="0"/>
            </a:br>
            <a:r>
              <a:rPr lang="en-US" sz="2200" dirty="0" smtClean="0"/>
              <a:t>Vaccine Proof of Concepts</a:t>
            </a:r>
            <a:endParaRPr lang="en-GB" sz="2200" dirty="0"/>
          </a:p>
        </p:txBody>
      </p:sp>
      <p:sp>
        <p:nvSpPr>
          <p:cNvPr id="3" name="Content Placeholder 2"/>
          <p:cNvSpPr>
            <a:spLocks noGrp="1"/>
          </p:cNvSpPr>
          <p:nvPr>
            <p:ph idx="1"/>
          </p:nvPr>
        </p:nvSpPr>
        <p:spPr>
          <a:xfrm>
            <a:off x="5716025" y="1774860"/>
            <a:ext cx="3224776" cy="4525963"/>
          </a:xfrm>
        </p:spPr>
        <p:txBody>
          <a:bodyPr>
            <a:noAutofit/>
          </a:bodyPr>
          <a:lstStyle/>
          <a:p>
            <a:pPr marL="285750" indent="-285750">
              <a:lnSpc>
                <a:spcPct val="100000"/>
              </a:lnSpc>
              <a:buFont typeface="Arial" panose="020B0604020202020204" pitchFamily="34" charset="0"/>
              <a:buChar char="•"/>
            </a:pPr>
            <a:r>
              <a:rPr lang="en-US" sz="1600" dirty="0" smtClean="0"/>
              <a:t>First proof of concept of a DNA vaccine against an infectious disease</a:t>
            </a:r>
          </a:p>
          <a:p>
            <a:pPr marL="285750" indent="-285750">
              <a:lnSpc>
                <a:spcPct val="100000"/>
              </a:lnSpc>
              <a:buFont typeface="Arial" panose="020B0604020202020204" pitchFamily="34" charset="0"/>
              <a:buChar char="•"/>
            </a:pPr>
            <a:r>
              <a:rPr lang="en-US" sz="1600" dirty="0" smtClean="0"/>
              <a:t>First proof of concept of a T-cell influenza vaccine</a:t>
            </a:r>
          </a:p>
          <a:p>
            <a:pPr marL="285750" indent="-285750">
              <a:lnSpc>
                <a:spcPct val="100000"/>
              </a:lnSpc>
              <a:buFont typeface="Arial" panose="020B0604020202020204" pitchFamily="34" charset="0"/>
              <a:buChar char="•"/>
            </a:pPr>
            <a:r>
              <a:rPr lang="en-US" sz="1600" dirty="0" smtClean="0"/>
              <a:t>Intranasal vaccine study provided insights on correlates of protection</a:t>
            </a:r>
          </a:p>
          <a:p>
            <a:pPr lvl="1">
              <a:lnSpc>
                <a:spcPct val="100000"/>
              </a:lnSpc>
            </a:pPr>
            <a:r>
              <a:rPr lang="en-US" sz="1400" dirty="0" smtClean="0"/>
              <a:t>Found IgG and IgA played role in symptom severity</a:t>
            </a:r>
          </a:p>
          <a:p>
            <a:pPr lvl="1">
              <a:lnSpc>
                <a:spcPct val="100000"/>
              </a:lnSpc>
            </a:pPr>
            <a:r>
              <a:rPr lang="en-US" sz="1400" dirty="0" smtClean="0"/>
              <a:t>Further studies showed importance T-cell immunity </a:t>
            </a:r>
          </a:p>
          <a:p>
            <a:pPr lvl="1">
              <a:lnSpc>
                <a:spcPct val="100000"/>
              </a:lnSpc>
            </a:pPr>
            <a:r>
              <a:rPr lang="en-US" sz="1400" dirty="0" smtClean="0"/>
              <a:t>Efficacy data assisted in field study  design</a:t>
            </a:r>
          </a:p>
          <a:p>
            <a:pPr>
              <a:lnSpc>
                <a:spcPct val="100000"/>
              </a:lnSpc>
            </a:pPr>
            <a:endParaRPr lang="en-GB" sz="1600" dirty="0"/>
          </a:p>
        </p:txBody>
      </p:sp>
    </p:spTree>
    <p:extLst>
      <p:ext uri="{BB962C8B-B14F-4D97-AF65-F5344CB8AC3E}">
        <p14:creationId xmlns:p14="http://schemas.microsoft.com/office/powerpoint/2010/main" val="27731740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2031" y="87068"/>
            <a:ext cx="8229600" cy="1143000"/>
          </a:xfrm>
        </p:spPr>
        <p:txBody>
          <a:bodyPr>
            <a:normAutofit/>
          </a:bodyPr>
          <a:lstStyle/>
          <a:p>
            <a:r>
              <a:rPr lang="en-GB" b="1" dirty="0" smtClean="0"/>
              <a:t>How We Do It</a:t>
            </a:r>
            <a:br>
              <a:rPr lang="en-GB" b="1" dirty="0" smtClean="0"/>
            </a:br>
            <a:r>
              <a:rPr lang="en-GB" sz="2000" dirty="0" smtClean="0"/>
              <a:t>New Challenge Agent Production: H3N2</a:t>
            </a:r>
            <a:endParaRPr lang="en-GB" sz="4000" dirty="0"/>
          </a:p>
        </p:txBody>
      </p:sp>
      <p:grpSp>
        <p:nvGrpSpPr>
          <p:cNvPr id="25" name="Group 24"/>
          <p:cNvGrpSpPr/>
          <p:nvPr/>
        </p:nvGrpSpPr>
        <p:grpSpPr>
          <a:xfrm>
            <a:off x="557647" y="1967087"/>
            <a:ext cx="7986106" cy="3000023"/>
            <a:chOff x="924533" y="1967088"/>
            <a:chExt cx="7378403" cy="2771736"/>
          </a:xfrm>
        </p:grpSpPr>
        <p:cxnSp>
          <p:nvCxnSpPr>
            <p:cNvPr id="23" name="Straight Connector 22"/>
            <p:cNvCxnSpPr/>
            <p:nvPr/>
          </p:nvCxnSpPr>
          <p:spPr>
            <a:xfrm>
              <a:off x="3149600" y="4210050"/>
              <a:ext cx="4161367"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1640417" y="2635250"/>
              <a:ext cx="5789083"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7" name="U-Turn Arrow 6"/>
            <p:cNvSpPr/>
            <p:nvPr/>
          </p:nvSpPr>
          <p:spPr>
            <a:xfrm rot="5400000">
              <a:off x="7155014" y="3191249"/>
              <a:ext cx="1830916" cy="464928"/>
            </a:xfrm>
            <a:prstGeom prst="uturnArrow">
              <a:avLst>
                <a:gd name="adj1" fmla="val 31622"/>
                <a:gd name="adj2" fmla="val 25000"/>
                <a:gd name="adj3" fmla="val 38244"/>
                <a:gd name="adj4" fmla="val 43750"/>
                <a:gd name="adj5" fmla="val 100000"/>
              </a:avLst>
            </a:prstGeom>
            <a:solidFill>
              <a:schemeClr val="tx1">
                <a:lumMod val="50000"/>
                <a:lumOff val="50000"/>
              </a:schemeClr>
            </a:solidFill>
            <a:ln w="6350" cap="flat" cmpd="sng" algn="ctr">
              <a:noFill/>
              <a:prstDash val="solid"/>
              <a:miter lim="800000"/>
            </a:ln>
            <a:effectLst/>
          </p:spPr>
          <p:txBody>
            <a:bodyPr rtlCol="0" anchor="ctr"/>
            <a:lstStyle/>
            <a:p>
              <a:pPr algn="ctr"/>
              <a:endParaRPr lang="en-US" kern="0">
                <a:solidFill>
                  <a:srgbClr val="F7F7F7"/>
                </a:solidFill>
                <a:latin typeface="Calibri"/>
              </a:endParaRPr>
            </a:p>
          </p:txBody>
        </p:sp>
        <p:sp>
          <p:nvSpPr>
            <p:cNvPr id="9" name="Oval 8"/>
            <p:cNvSpPr/>
            <p:nvPr/>
          </p:nvSpPr>
          <p:spPr>
            <a:xfrm>
              <a:off x="924533" y="1967088"/>
              <a:ext cx="1301358" cy="1301358"/>
            </a:xfrm>
            <a:prstGeom prst="ellipse">
              <a:avLst/>
            </a:prstGeom>
            <a:solidFill>
              <a:schemeClr val="accent1"/>
            </a:solidFill>
            <a:ln w="19050" cap="flat" cmpd="sng" algn="ctr">
              <a:noFill/>
              <a:prstDash val="solid"/>
              <a:miter lim="800000"/>
              <a:headEnd type="none" w="med" len="med"/>
              <a:tailEnd type="none" w="med" len="med"/>
            </a:ln>
            <a:effectLst/>
          </p:spPr>
          <p:txBody>
            <a:bodyPr rtlCol="0" anchor="ctr"/>
            <a:lstStyle/>
            <a:p>
              <a:pPr algn="ctr"/>
              <a:endParaRPr lang="en-US" kern="0">
                <a:solidFill>
                  <a:srgbClr val="F7F7F7"/>
                </a:solidFill>
                <a:latin typeface="Calibri"/>
              </a:endParaRPr>
            </a:p>
          </p:txBody>
        </p:sp>
        <p:sp>
          <p:nvSpPr>
            <p:cNvPr id="11" name="Oval 10"/>
            <p:cNvSpPr/>
            <p:nvPr/>
          </p:nvSpPr>
          <p:spPr>
            <a:xfrm>
              <a:off x="2582588" y="2102555"/>
              <a:ext cx="1030424" cy="1030424"/>
            </a:xfrm>
            <a:prstGeom prst="ellipse">
              <a:avLst/>
            </a:prstGeom>
            <a:solidFill>
              <a:schemeClr val="accent4"/>
            </a:solidFill>
            <a:ln w="19050" cap="flat" cmpd="sng" algn="ctr">
              <a:noFill/>
              <a:prstDash val="solid"/>
              <a:miter lim="800000"/>
              <a:headEnd type="none" w="med" len="med"/>
              <a:tailEnd type="none" w="med" len="med"/>
            </a:ln>
            <a:effectLst/>
          </p:spPr>
          <p:txBody>
            <a:bodyPr rtlCol="0" anchor="ctr"/>
            <a:lstStyle/>
            <a:p>
              <a:pPr algn="ctr"/>
              <a:endParaRPr lang="en-US" kern="0">
                <a:solidFill>
                  <a:srgbClr val="F7F7F7"/>
                </a:solidFill>
                <a:latin typeface="Calibri"/>
              </a:endParaRPr>
            </a:p>
          </p:txBody>
        </p:sp>
        <p:sp>
          <p:nvSpPr>
            <p:cNvPr id="12" name="Oval 11"/>
            <p:cNvSpPr/>
            <p:nvPr/>
          </p:nvSpPr>
          <p:spPr>
            <a:xfrm>
              <a:off x="3925964" y="2102555"/>
              <a:ext cx="1030424" cy="1030424"/>
            </a:xfrm>
            <a:prstGeom prst="ellipse">
              <a:avLst/>
            </a:prstGeom>
            <a:solidFill>
              <a:schemeClr val="accent2"/>
            </a:solidFill>
            <a:ln w="19050" cap="flat" cmpd="sng" algn="ctr">
              <a:noFill/>
              <a:prstDash val="solid"/>
              <a:miter lim="800000"/>
              <a:headEnd type="none" w="med" len="med"/>
              <a:tailEnd type="none" w="med" len="med"/>
            </a:ln>
            <a:effectLst/>
          </p:spPr>
          <p:txBody>
            <a:bodyPr rtlCol="0" anchor="ctr"/>
            <a:lstStyle/>
            <a:p>
              <a:pPr algn="ctr"/>
              <a:endParaRPr lang="en-US" kern="0">
                <a:solidFill>
                  <a:srgbClr val="F7F7F7"/>
                </a:solidFill>
                <a:latin typeface="Calibri"/>
              </a:endParaRPr>
            </a:p>
          </p:txBody>
        </p:sp>
        <p:sp>
          <p:nvSpPr>
            <p:cNvPr id="13" name="Oval 12"/>
            <p:cNvSpPr/>
            <p:nvPr/>
          </p:nvSpPr>
          <p:spPr>
            <a:xfrm>
              <a:off x="5269340" y="2102555"/>
              <a:ext cx="1030424" cy="1030424"/>
            </a:xfrm>
            <a:prstGeom prst="ellipse">
              <a:avLst/>
            </a:prstGeom>
            <a:solidFill>
              <a:schemeClr val="accent2"/>
            </a:solidFill>
            <a:ln w="19050" cap="flat" cmpd="sng" algn="ctr">
              <a:noFill/>
              <a:prstDash val="solid"/>
              <a:miter lim="800000"/>
              <a:headEnd type="none" w="med" len="med"/>
              <a:tailEnd type="none" w="med" len="med"/>
            </a:ln>
            <a:effectLst/>
          </p:spPr>
          <p:txBody>
            <a:bodyPr rtlCol="0" anchor="ctr"/>
            <a:lstStyle/>
            <a:p>
              <a:pPr algn="ctr"/>
              <a:endParaRPr lang="en-US" kern="0">
                <a:solidFill>
                  <a:srgbClr val="F7F7F7"/>
                </a:solidFill>
                <a:latin typeface="Calibri"/>
              </a:endParaRPr>
            </a:p>
          </p:txBody>
        </p:sp>
        <p:sp>
          <p:nvSpPr>
            <p:cNvPr id="14" name="Oval 13"/>
            <p:cNvSpPr/>
            <p:nvPr/>
          </p:nvSpPr>
          <p:spPr>
            <a:xfrm>
              <a:off x="6612715" y="2102555"/>
              <a:ext cx="1030424" cy="1030424"/>
            </a:xfrm>
            <a:prstGeom prst="ellipse">
              <a:avLst/>
            </a:prstGeom>
            <a:solidFill>
              <a:schemeClr val="accent2"/>
            </a:solidFill>
            <a:ln w="19050" cap="flat" cmpd="sng" algn="ctr">
              <a:noFill/>
              <a:prstDash val="solid"/>
              <a:miter lim="800000"/>
              <a:headEnd type="none" w="med" len="med"/>
              <a:tailEnd type="none" w="med" len="med"/>
            </a:ln>
            <a:effectLst/>
          </p:spPr>
          <p:txBody>
            <a:bodyPr rtlCol="0" anchor="ctr"/>
            <a:lstStyle/>
            <a:p>
              <a:pPr algn="ctr"/>
              <a:endParaRPr lang="en-US" kern="0">
                <a:solidFill>
                  <a:srgbClr val="F7F7F7"/>
                </a:solidFill>
                <a:latin typeface="Calibri"/>
              </a:endParaRPr>
            </a:p>
          </p:txBody>
        </p:sp>
        <p:sp>
          <p:nvSpPr>
            <p:cNvPr id="15" name="Oval 14"/>
            <p:cNvSpPr/>
            <p:nvPr/>
          </p:nvSpPr>
          <p:spPr>
            <a:xfrm>
              <a:off x="2582588" y="3708400"/>
              <a:ext cx="1030424" cy="1030424"/>
            </a:xfrm>
            <a:prstGeom prst="ellipse">
              <a:avLst/>
            </a:prstGeom>
            <a:solidFill>
              <a:schemeClr val="accent1"/>
            </a:solidFill>
            <a:ln w="19050" cap="flat" cmpd="sng" algn="ctr">
              <a:noFill/>
              <a:prstDash val="solid"/>
              <a:miter lim="800000"/>
              <a:headEnd type="none" w="med" len="med"/>
              <a:tailEnd type="none" w="med" len="med"/>
            </a:ln>
            <a:effectLst/>
          </p:spPr>
          <p:txBody>
            <a:bodyPr rtlCol="0" anchor="ctr"/>
            <a:lstStyle/>
            <a:p>
              <a:pPr algn="ctr"/>
              <a:endParaRPr lang="en-US" kern="0">
                <a:solidFill>
                  <a:srgbClr val="F7F7F7"/>
                </a:solidFill>
                <a:latin typeface="Calibri"/>
              </a:endParaRPr>
            </a:p>
          </p:txBody>
        </p:sp>
        <p:sp>
          <p:nvSpPr>
            <p:cNvPr id="16" name="Oval 15"/>
            <p:cNvSpPr/>
            <p:nvPr/>
          </p:nvSpPr>
          <p:spPr>
            <a:xfrm>
              <a:off x="3925964" y="3708400"/>
              <a:ext cx="1030424" cy="1030424"/>
            </a:xfrm>
            <a:prstGeom prst="ellipse">
              <a:avLst/>
            </a:prstGeom>
            <a:solidFill>
              <a:schemeClr val="accent3"/>
            </a:solidFill>
            <a:ln w="19050" cap="flat" cmpd="sng" algn="ctr">
              <a:noFill/>
              <a:prstDash val="solid"/>
              <a:miter lim="800000"/>
              <a:headEnd type="none" w="med" len="med"/>
              <a:tailEnd type="none" w="med" len="med"/>
            </a:ln>
            <a:effectLst/>
          </p:spPr>
          <p:txBody>
            <a:bodyPr rtlCol="0" anchor="ctr"/>
            <a:lstStyle/>
            <a:p>
              <a:pPr algn="ctr"/>
              <a:endParaRPr lang="en-US" kern="0">
                <a:solidFill>
                  <a:srgbClr val="F7F7F7"/>
                </a:solidFill>
                <a:latin typeface="Calibri"/>
              </a:endParaRPr>
            </a:p>
          </p:txBody>
        </p:sp>
        <p:sp>
          <p:nvSpPr>
            <p:cNvPr id="17" name="Oval 16"/>
            <p:cNvSpPr/>
            <p:nvPr/>
          </p:nvSpPr>
          <p:spPr>
            <a:xfrm>
              <a:off x="5269340" y="3708400"/>
              <a:ext cx="1030424" cy="1030424"/>
            </a:xfrm>
            <a:prstGeom prst="ellipse">
              <a:avLst/>
            </a:prstGeom>
            <a:solidFill>
              <a:schemeClr val="accent4"/>
            </a:solidFill>
            <a:ln w="19050" cap="flat" cmpd="sng" algn="ctr">
              <a:noFill/>
              <a:prstDash val="solid"/>
              <a:miter lim="800000"/>
              <a:headEnd type="none" w="med" len="med"/>
              <a:tailEnd type="none" w="med" len="med"/>
            </a:ln>
            <a:effectLst/>
          </p:spPr>
          <p:txBody>
            <a:bodyPr rtlCol="0" anchor="ctr"/>
            <a:lstStyle/>
            <a:p>
              <a:pPr algn="ctr"/>
              <a:endParaRPr lang="en-US" kern="0">
                <a:solidFill>
                  <a:srgbClr val="F7F7F7"/>
                </a:solidFill>
                <a:latin typeface="Calibri"/>
              </a:endParaRPr>
            </a:p>
          </p:txBody>
        </p:sp>
        <p:sp>
          <p:nvSpPr>
            <p:cNvPr id="18" name="Oval 17"/>
            <p:cNvSpPr/>
            <p:nvPr/>
          </p:nvSpPr>
          <p:spPr>
            <a:xfrm>
              <a:off x="6612715" y="3708400"/>
              <a:ext cx="1030424" cy="1030424"/>
            </a:xfrm>
            <a:prstGeom prst="ellipse">
              <a:avLst/>
            </a:prstGeom>
            <a:solidFill>
              <a:schemeClr val="accent3"/>
            </a:solidFill>
            <a:ln w="19050" cap="flat" cmpd="sng" algn="ctr">
              <a:noFill/>
              <a:prstDash val="solid"/>
              <a:miter lim="800000"/>
              <a:headEnd type="none" w="med" len="med"/>
              <a:tailEnd type="none" w="med" len="med"/>
            </a:ln>
            <a:effectLst/>
          </p:spPr>
          <p:txBody>
            <a:bodyPr rtlCol="0" anchor="ctr"/>
            <a:lstStyle/>
            <a:p>
              <a:pPr algn="ctr"/>
              <a:endParaRPr lang="en-US" kern="0">
                <a:solidFill>
                  <a:srgbClr val="F7F7F7"/>
                </a:solidFill>
                <a:latin typeface="Calibri"/>
              </a:endParaRPr>
            </a:p>
          </p:txBody>
        </p:sp>
      </p:grpSp>
      <p:sp>
        <p:nvSpPr>
          <p:cNvPr id="26" name="TextBox 25"/>
          <p:cNvSpPr txBox="1"/>
          <p:nvPr/>
        </p:nvSpPr>
        <p:spPr>
          <a:xfrm>
            <a:off x="2222502" y="1614389"/>
            <a:ext cx="1386416" cy="400110"/>
          </a:xfrm>
          <a:prstGeom prst="rect">
            <a:avLst/>
          </a:prstGeom>
          <a:noFill/>
        </p:spPr>
        <p:txBody>
          <a:bodyPr wrap="square" rtlCol="0">
            <a:spAutoFit/>
          </a:bodyPr>
          <a:lstStyle/>
          <a:p>
            <a:pPr algn="ctr"/>
            <a:r>
              <a:rPr lang="en-US" sz="1000" dirty="0" smtClean="0">
                <a:solidFill>
                  <a:prstClr val="black"/>
                </a:solidFill>
                <a:latin typeface="Arial"/>
              </a:rPr>
              <a:t>Infect SPF Eggs with A/Perth/16/2009</a:t>
            </a:r>
            <a:endParaRPr lang="en-US" sz="1000" dirty="0">
              <a:solidFill>
                <a:prstClr val="black"/>
              </a:solidFill>
              <a:latin typeface="Arial"/>
            </a:endParaRPr>
          </a:p>
        </p:txBody>
      </p:sp>
      <p:sp>
        <p:nvSpPr>
          <p:cNvPr id="27" name="TextBox 26"/>
          <p:cNvSpPr txBox="1"/>
          <p:nvPr/>
        </p:nvSpPr>
        <p:spPr>
          <a:xfrm>
            <a:off x="3852334" y="1460501"/>
            <a:ext cx="1026582" cy="553998"/>
          </a:xfrm>
          <a:prstGeom prst="rect">
            <a:avLst/>
          </a:prstGeom>
          <a:noFill/>
        </p:spPr>
        <p:txBody>
          <a:bodyPr wrap="square" rtlCol="0">
            <a:spAutoFit/>
          </a:bodyPr>
          <a:lstStyle/>
          <a:p>
            <a:pPr algn="ctr"/>
            <a:r>
              <a:rPr lang="en-US" sz="1000" dirty="0" smtClean="0">
                <a:solidFill>
                  <a:prstClr val="black"/>
                </a:solidFill>
                <a:latin typeface="Arial"/>
              </a:rPr>
              <a:t>Stock Harvested into 225ml aliquots</a:t>
            </a:r>
            <a:endParaRPr lang="en-US" sz="1000" dirty="0">
              <a:solidFill>
                <a:prstClr val="black"/>
              </a:solidFill>
              <a:latin typeface="Arial"/>
            </a:endParaRPr>
          </a:p>
        </p:txBody>
      </p:sp>
      <p:sp>
        <p:nvSpPr>
          <p:cNvPr id="28" name="TextBox 27"/>
          <p:cNvSpPr txBox="1"/>
          <p:nvPr/>
        </p:nvSpPr>
        <p:spPr>
          <a:xfrm>
            <a:off x="5143501" y="1614389"/>
            <a:ext cx="1322916" cy="400110"/>
          </a:xfrm>
          <a:prstGeom prst="rect">
            <a:avLst/>
          </a:prstGeom>
          <a:noFill/>
        </p:spPr>
        <p:txBody>
          <a:bodyPr wrap="square" rtlCol="0">
            <a:spAutoFit/>
          </a:bodyPr>
          <a:lstStyle/>
          <a:p>
            <a:pPr algn="ctr"/>
            <a:r>
              <a:rPr lang="en-US" sz="1000" dirty="0" smtClean="0">
                <a:solidFill>
                  <a:prstClr val="black"/>
                </a:solidFill>
                <a:latin typeface="Arial"/>
              </a:rPr>
              <a:t>Centrifuge to remove debris</a:t>
            </a:r>
            <a:endParaRPr lang="en-US" sz="1000" dirty="0">
              <a:solidFill>
                <a:prstClr val="black"/>
              </a:solidFill>
              <a:latin typeface="Arial"/>
            </a:endParaRPr>
          </a:p>
        </p:txBody>
      </p:sp>
      <p:sp>
        <p:nvSpPr>
          <p:cNvPr id="29" name="TextBox 28"/>
          <p:cNvSpPr txBox="1"/>
          <p:nvPr/>
        </p:nvSpPr>
        <p:spPr>
          <a:xfrm>
            <a:off x="6424084" y="1460501"/>
            <a:ext cx="1725082" cy="553998"/>
          </a:xfrm>
          <a:prstGeom prst="rect">
            <a:avLst/>
          </a:prstGeom>
          <a:noFill/>
        </p:spPr>
        <p:txBody>
          <a:bodyPr wrap="square" rtlCol="0">
            <a:spAutoFit/>
          </a:bodyPr>
          <a:lstStyle/>
          <a:p>
            <a:pPr algn="ctr"/>
            <a:r>
              <a:rPr lang="en-US" sz="1000" dirty="0" smtClean="0">
                <a:solidFill>
                  <a:prstClr val="black"/>
                </a:solidFill>
                <a:latin typeface="Arial"/>
              </a:rPr>
              <a:t>Supernatant Removed from tubes and stock stored at -80 ºC</a:t>
            </a:r>
            <a:endParaRPr lang="en-US" sz="1000" dirty="0">
              <a:solidFill>
                <a:prstClr val="black"/>
              </a:solidFill>
              <a:latin typeface="Arial"/>
            </a:endParaRPr>
          </a:p>
        </p:txBody>
      </p:sp>
      <p:sp>
        <p:nvSpPr>
          <p:cNvPr id="30" name="TextBox 29"/>
          <p:cNvSpPr txBox="1"/>
          <p:nvPr/>
        </p:nvSpPr>
        <p:spPr>
          <a:xfrm>
            <a:off x="6424084" y="5079999"/>
            <a:ext cx="1725082" cy="246221"/>
          </a:xfrm>
          <a:prstGeom prst="rect">
            <a:avLst/>
          </a:prstGeom>
          <a:noFill/>
        </p:spPr>
        <p:txBody>
          <a:bodyPr wrap="square" rtlCol="0">
            <a:spAutoFit/>
          </a:bodyPr>
          <a:lstStyle/>
          <a:p>
            <a:pPr algn="ctr"/>
            <a:r>
              <a:rPr lang="en-US" sz="1000" dirty="0" smtClean="0">
                <a:solidFill>
                  <a:prstClr val="black"/>
                </a:solidFill>
                <a:latin typeface="Arial"/>
              </a:rPr>
              <a:t>Adventitious Testing</a:t>
            </a:r>
            <a:endParaRPr lang="en-US" sz="1000" dirty="0">
              <a:solidFill>
                <a:prstClr val="black"/>
              </a:solidFill>
              <a:latin typeface="Arial"/>
            </a:endParaRPr>
          </a:p>
        </p:txBody>
      </p:sp>
      <p:sp>
        <p:nvSpPr>
          <p:cNvPr id="31" name="TextBox 30"/>
          <p:cNvSpPr txBox="1"/>
          <p:nvPr/>
        </p:nvSpPr>
        <p:spPr>
          <a:xfrm>
            <a:off x="5111755" y="5079999"/>
            <a:ext cx="1449912" cy="246221"/>
          </a:xfrm>
          <a:prstGeom prst="rect">
            <a:avLst/>
          </a:prstGeom>
          <a:noFill/>
        </p:spPr>
        <p:txBody>
          <a:bodyPr wrap="square" rtlCol="0">
            <a:spAutoFit/>
          </a:bodyPr>
          <a:lstStyle/>
          <a:p>
            <a:pPr algn="ctr"/>
            <a:r>
              <a:rPr lang="en-US" sz="1000" dirty="0" smtClean="0">
                <a:solidFill>
                  <a:prstClr val="black"/>
                </a:solidFill>
                <a:latin typeface="Arial"/>
              </a:rPr>
              <a:t>GLP Ferret Study</a:t>
            </a:r>
            <a:endParaRPr lang="en-US" sz="1000" dirty="0">
              <a:solidFill>
                <a:prstClr val="black"/>
              </a:solidFill>
              <a:latin typeface="Arial"/>
            </a:endParaRPr>
          </a:p>
        </p:txBody>
      </p:sp>
      <p:sp>
        <p:nvSpPr>
          <p:cNvPr id="32" name="TextBox 31"/>
          <p:cNvSpPr txBox="1"/>
          <p:nvPr/>
        </p:nvSpPr>
        <p:spPr>
          <a:xfrm>
            <a:off x="3725347" y="5079999"/>
            <a:ext cx="1280570" cy="553998"/>
          </a:xfrm>
          <a:prstGeom prst="rect">
            <a:avLst/>
          </a:prstGeom>
          <a:noFill/>
        </p:spPr>
        <p:txBody>
          <a:bodyPr wrap="square" rtlCol="0">
            <a:spAutoFit/>
          </a:bodyPr>
          <a:lstStyle/>
          <a:p>
            <a:pPr algn="ctr"/>
            <a:r>
              <a:rPr lang="en-US" sz="1000" dirty="0">
                <a:solidFill>
                  <a:prstClr val="black"/>
                </a:solidFill>
                <a:latin typeface="Arial"/>
              </a:rPr>
              <a:t>Human </a:t>
            </a:r>
            <a:r>
              <a:rPr lang="en-US" sz="1000" dirty="0" err="1" smtClean="0">
                <a:solidFill>
                  <a:prstClr val="black"/>
                </a:solidFill>
                <a:latin typeface="Arial"/>
              </a:rPr>
              <a:t>Characterisation</a:t>
            </a:r>
            <a:r>
              <a:rPr lang="en-US" sz="1000" dirty="0" smtClean="0">
                <a:solidFill>
                  <a:prstClr val="black"/>
                </a:solidFill>
                <a:latin typeface="Arial"/>
              </a:rPr>
              <a:t> Study</a:t>
            </a:r>
            <a:endParaRPr lang="en-US" sz="1000" dirty="0">
              <a:solidFill>
                <a:prstClr val="black"/>
              </a:solidFill>
              <a:latin typeface="Arial"/>
            </a:endParaRPr>
          </a:p>
        </p:txBody>
      </p:sp>
      <p:sp>
        <p:nvSpPr>
          <p:cNvPr id="33" name="TextBox 32"/>
          <p:cNvSpPr txBox="1"/>
          <p:nvPr/>
        </p:nvSpPr>
        <p:spPr>
          <a:xfrm>
            <a:off x="2032002" y="5079999"/>
            <a:ext cx="1725082" cy="553998"/>
          </a:xfrm>
          <a:prstGeom prst="rect">
            <a:avLst/>
          </a:prstGeom>
          <a:noFill/>
        </p:spPr>
        <p:txBody>
          <a:bodyPr wrap="square" rtlCol="0">
            <a:spAutoFit/>
          </a:bodyPr>
          <a:lstStyle/>
          <a:p>
            <a:pPr algn="ctr"/>
            <a:r>
              <a:rPr lang="en-US" sz="1000" dirty="0" smtClean="0">
                <a:solidFill>
                  <a:prstClr val="black"/>
                </a:solidFill>
                <a:latin typeface="Arial"/>
              </a:rPr>
              <a:t>Stock Diluted to specified dose in GMP Diluent for Clinical Trials</a:t>
            </a:r>
            <a:endParaRPr lang="en-US" sz="1000" dirty="0">
              <a:solidFill>
                <a:prstClr val="black"/>
              </a:solidFill>
              <a:latin typeface="Arial"/>
            </a:endParaRPr>
          </a:p>
        </p:txBody>
      </p:sp>
      <p:pic>
        <p:nvPicPr>
          <p:cNvPr id="3" name="Picture 2" descr="bug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4375" y="2014499"/>
            <a:ext cx="1178330" cy="1257364"/>
          </a:xfrm>
          <a:prstGeom prst="rect">
            <a:avLst/>
          </a:prstGeom>
        </p:spPr>
      </p:pic>
      <p:pic>
        <p:nvPicPr>
          <p:cNvPr id="4" name="Picture 3" descr="aliq.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09861" y="2215445"/>
            <a:ext cx="525046" cy="957114"/>
          </a:xfrm>
          <a:prstGeom prst="rect">
            <a:avLst/>
          </a:prstGeom>
        </p:spPr>
      </p:pic>
      <p:pic>
        <p:nvPicPr>
          <p:cNvPr id="5" name="Picture 4" descr="eggs.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34543" y="2229556"/>
            <a:ext cx="982174" cy="956626"/>
          </a:xfrm>
          <a:prstGeom prst="rect">
            <a:avLst/>
          </a:prstGeom>
        </p:spPr>
      </p:pic>
      <p:pic>
        <p:nvPicPr>
          <p:cNvPr id="6" name="Picture 5" descr="centri.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38818" y="2215197"/>
            <a:ext cx="950706" cy="925976"/>
          </a:xfrm>
          <a:prstGeom prst="rect">
            <a:avLst/>
          </a:prstGeom>
        </p:spPr>
      </p:pic>
      <p:pic>
        <p:nvPicPr>
          <p:cNvPr id="8" name="Picture 7" descr="temp.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93214" y="2191255"/>
            <a:ext cx="975032" cy="949670"/>
          </a:xfrm>
          <a:prstGeom prst="rect">
            <a:avLst/>
          </a:prstGeom>
        </p:spPr>
      </p:pic>
      <p:pic>
        <p:nvPicPr>
          <p:cNvPr id="10" name="Picture 9" descr="adve.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93214" y="3939295"/>
            <a:ext cx="984980" cy="959360"/>
          </a:xfrm>
          <a:prstGeom prst="rect">
            <a:avLst/>
          </a:prstGeom>
        </p:spPr>
      </p:pic>
      <p:pic>
        <p:nvPicPr>
          <p:cNvPr id="19" name="Picture 18" descr="ferret.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314628" y="3927200"/>
            <a:ext cx="976328" cy="950932"/>
          </a:xfrm>
          <a:prstGeom prst="rect">
            <a:avLst/>
          </a:prstGeom>
        </p:spPr>
      </p:pic>
      <p:pic>
        <p:nvPicPr>
          <p:cNvPr id="20" name="Picture 19" descr="humantest.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28547" y="3878820"/>
            <a:ext cx="1075676" cy="1047696"/>
          </a:xfrm>
          <a:prstGeom prst="rect">
            <a:avLst/>
          </a:prstGeom>
        </p:spPr>
      </p:pic>
      <p:pic>
        <p:nvPicPr>
          <p:cNvPr id="21" name="Picture 20" descr="pots.pn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407614" y="3874495"/>
            <a:ext cx="994992" cy="969110"/>
          </a:xfrm>
          <a:prstGeom prst="rect">
            <a:avLst/>
          </a:prstGeom>
        </p:spPr>
      </p:pic>
    </p:spTree>
    <p:extLst>
      <p:ext uri="{BB962C8B-B14F-4D97-AF65-F5344CB8AC3E}">
        <p14:creationId xmlns:p14="http://schemas.microsoft.com/office/powerpoint/2010/main" val="40989334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p:cNvSpPr txBox="1"/>
          <p:nvPr/>
        </p:nvSpPr>
        <p:spPr>
          <a:xfrm>
            <a:off x="425723" y="182359"/>
            <a:ext cx="8844822" cy="1073013"/>
          </a:xfrm>
          <a:prstGeom prst="rect">
            <a:avLst/>
          </a:prstGeom>
          <a:noFill/>
        </p:spPr>
        <p:txBody>
          <a:bodyPr wrap="square" lIns="87276" tIns="43638" rIns="87276" bIns="43638">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56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56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56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56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defTabSz="455613" fontAlgn="base">
              <a:spcBef>
                <a:spcPct val="0"/>
              </a:spcBef>
              <a:spcAft>
                <a:spcPct val="0"/>
              </a:spcAft>
            </a:pPr>
            <a:r>
              <a:rPr lang="en-GB" sz="4400" b="1" dirty="0">
                <a:latin typeface="Arial" panose="020B0604020202020204" pitchFamily="34" charset="0"/>
                <a:cs typeface="Arial" panose="020B0604020202020204" pitchFamily="34" charset="0"/>
              </a:rPr>
              <a:t>How We Do It</a:t>
            </a:r>
            <a:br>
              <a:rPr lang="en-GB" sz="4400" b="1" dirty="0">
                <a:latin typeface="Arial" panose="020B0604020202020204" pitchFamily="34" charset="0"/>
                <a:cs typeface="Arial" panose="020B0604020202020204" pitchFamily="34" charset="0"/>
              </a:rPr>
            </a:br>
            <a:r>
              <a:rPr lang="en-GB" sz="2000" dirty="0">
                <a:latin typeface="Arial" panose="020B0604020202020204" pitchFamily="34" charset="0"/>
                <a:cs typeface="Arial" panose="020B0604020202020204" pitchFamily="34" charset="0"/>
              </a:rPr>
              <a:t>New Challenge Agent: Study Design</a:t>
            </a:r>
            <a:endParaRPr lang="en-US" altLang="en-US" dirty="0">
              <a:latin typeface="Arial" panose="020B0604020202020204" pitchFamily="34" charset="0"/>
              <a:ea typeface="ヒラギノ角ゴ ProN W3" pitchFamily="-84" charset="-128"/>
              <a:cs typeface="Arial" panose="020B0604020202020204" pitchFamily="34" charset="0"/>
            </a:endParaRPr>
          </a:p>
        </p:txBody>
      </p:sp>
      <p:grpSp>
        <p:nvGrpSpPr>
          <p:cNvPr id="11" name="Group 10"/>
          <p:cNvGrpSpPr/>
          <p:nvPr/>
        </p:nvGrpSpPr>
        <p:grpSpPr>
          <a:xfrm>
            <a:off x="299359" y="1629832"/>
            <a:ext cx="8472814" cy="3960990"/>
            <a:chOff x="278192" y="1693333"/>
            <a:chExt cx="8472814" cy="3960990"/>
          </a:xfrm>
        </p:grpSpPr>
        <p:sp>
          <p:nvSpPr>
            <p:cNvPr id="91" name="Rectangle 90"/>
            <p:cNvSpPr/>
            <p:nvPr/>
          </p:nvSpPr>
          <p:spPr>
            <a:xfrm>
              <a:off x="7328371" y="1697095"/>
              <a:ext cx="1318918" cy="2857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 name="Rectangle 89"/>
            <p:cNvSpPr/>
            <p:nvPr/>
          </p:nvSpPr>
          <p:spPr>
            <a:xfrm>
              <a:off x="2620668" y="1695214"/>
              <a:ext cx="4717109" cy="28575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539750" y="1693333"/>
              <a:ext cx="2095500" cy="28575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 name="Group 2"/>
            <p:cNvGrpSpPr/>
            <p:nvPr/>
          </p:nvGrpSpPr>
          <p:grpSpPr>
            <a:xfrm>
              <a:off x="340292" y="2258198"/>
              <a:ext cx="8255037" cy="1238286"/>
              <a:chOff x="340292" y="2790378"/>
              <a:chExt cx="8255037" cy="1238286"/>
            </a:xfrm>
          </p:grpSpPr>
          <p:grpSp>
            <p:nvGrpSpPr>
              <p:cNvPr id="83" name="Group 82"/>
              <p:cNvGrpSpPr/>
              <p:nvPr/>
            </p:nvGrpSpPr>
            <p:grpSpPr>
              <a:xfrm>
                <a:off x="7357042" y="2790378"/>
                <a:ext cx="1238287" cy="1238286"/>
                <a:chOff x="738583" y="2810923"/>
                <a:chExt cx="1238287" cy="1238286"/>
              </a:xfrm>
            </p:grpSpPr>
            <p:sp>
              <p:nvSpPr>
                <p:cNvPr id="85" name="Teardrop 84"/>
                <p:cNvSpPr/>
                <p:nvPr/>
              </p:nvSpPr>
              <p:spPr>
                <a:xfrm rot="2700000">
                  <a:off x="738584" y="2810922"/>
                  <a:ext cx="1238286" cy="1238287"/>
                </a:xfrm>
                <a:prstGeom prst="teardrop">
                  <a:avLst>
                    <a:gd name="adj" fmla="val 86485"/>
                  </a:avLst>
                </a:pr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6" name="Oval 85"/>
                <p:cNvSpPr/>
                <p:nvPr/>
              </p:nvSpPr>
              <p:spPr>
                <a:xfrm>
                  <a:off x="785650" y="2853937"/>
                  <a:ext cx="1147704" cy="1147704"/>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4" name="Rectangle 83"/>
              <p:cNvSpPr/>
              <p:nvPr/>
            </p:nvSpPr>
            <p:spPr>
              <a:xfrm>
                <a:off x="7507816" y="3286540"/>
                <a:ext cx="952500" cy="261610"/>
              </a:xfrm>
              <a:prstGeom prst="rect">
                <a:avLst/>
              </a:prstGeom>
            </p:spPr>
            <p:txBody>
              <a:bodyPr wrap="square">
                <a:spAutoFit/>
              </a:bodyPr>
              <a:lstStyle/>
              <a:p>
                <a:pPr algn="ctr" defTabSz="678811">
                  <a:lnSpc>
                    <a:spcPct val="90000"/>
                  </a:lnSpc>
                  <a:spcAft>
                    <a:spcPct val="35000"/>
                  </a:spcAft>
                  <a:defRPr/>
                </a:pPr>
                <a:r>
                  <a:rPr lang="en-GB" sz="1200" dirty="0">
                    <a:solidFill>
                      <a:srgbClr val="000000">
                        <a:hueOff val="0"/>
                        <a:satOff val="0"/>
                        <a:lumOff val="0"/>
                        <a:alphaOff val="0"/>
                      </a:srgbClr>
                    </a:solidFill>
                    <a:latin typeface="Arial" panose="020B0604020202020204" pitchFamily="34" charset="0"/>
                    <a:cs typeface="Arial" panose="020B0604020202020204" pitchFamily="34" charset="0"/>
                  </a:rPr>
                  <a:t>Follow-up</a:t>
                </a:r>
              </a:p>
            </p:txBody>
          </p:sp>
          <p:grpSp>
            <p:nvGrpSpPr>
              <p:cNvPr id="78" name="Group 77"/>
              <p:cNvGrpSpPr/>
              <p:nvPr/>
            </p:nvGrpSpPr>
            <p:grpSpPr>
              <a:xfrm>
                <a:off x="6187582" y="2790378"/>
                <a:ext cx="1238287" cy="1238286"/>
                <a:chOff x="738583" y="2810923"/>
                <a:chExt cx="1238287" cy="1238286"/>
              </a:xfrm>
            </p:grpSpPr>
            <p:sp>
              <p:nvSpPr>
                <p:cNvPr id="80" name="Teardrop 79"/>
                <p:cNvSpPr/>
                <p:nvPr/>
              </p:nvSpPr>
              <p:spPr>
                <a:xfrm rot="2700000">
                  <a:off x="738584" y="2810922"/>
                  <a:ext cx="1238286" cy="1238287"/>
                </a:xfrm>
                <a:prstGeom prst="teardrop">
                  <a:avLst>
                    <a:gd name="adj" fmla="val 86485"/>
                  </a:avLst>
                </a:prstGeom>
                <a:solidFill>
                  <a:schemeClr val="bg1">
                    <a:lumMod val="65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1" name="Oval 80"/>
                <p:cNvSpPr/>
                <p:nvPr/>
              </p:nvSpPr>
              <p:spPr>
                <a:xfrm>
                  <a:off x="785650" y="2853937"/>
                  <a:ext cx="1147704" cy="1147704"/>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9" name="Rectangle 78"/>
              <p:cNvSpPr/>
              <p:nvPr/>
            </p:nvSpPr>
            <p:spPr>
              <a:xfrm>
                <a:off x="6338356" y="3120341"/>
                <a:ext cx="952500" cy="594009"/>
              </a:xfrm>
              <a:prstGeom prst="rect">
                <a:avLst/>
              </a:prstGeom>
            </p:spPr>
            <p:txBody>
              <a:bodyPr wrap="square">
                <a:spAutoFit/>
              </a:bodyPr>
              <a:lstStyle/>
              <a:p>
                <a:pPr algn="ctr" defTabSz="678811">
                  <a:lnSpc>
                    <a:spcPct val="90000"/>
                  </a:lnSpc>
                  <a:spcAft>
                    <a:spcPct val="35000"/>
                  </a:spcAft>
                  <a:defRPr/>
                </a:pPr>
                <a:r>
                  <a:rPr lang="en-GB" sz="1200" dirty="0">
                    <a:solidFill>
                      <a:srgbClr val="000000">
                        <a:hueOff val="0"/>
                        <a:satOff val="0"/>
                        <a:lumOff val="0"/>
                        <a:alphaOff val="0"/>
                      </a:srgbClr>
                    </a:solidFill>
                    <a:latin typeface="Arial" panose="020B0604020202020204" pitchFamily="34" charset="0"/>
                    <a:cs typeface="Arial" panose="020B0604020202020204" pitchFamily="34" charset="0"/>
                  </a:rPr>
                  <a:t>Discharge from Quarantine</a:t>
                </a:r>
              </a:p>
            </p:txBody>
          </p:sp>
          <p:grpSp>
            <p:nvGrpSpPr>
              <p:cNvPr id="73" name="Group 72"/>
              <p:cNvGrpSpPr/>
              <p:nvPr/>
            </p:nvGrpSpPr>
            <p:grpSpPr>
              <a:xfrm>
                <a:off x="5018124" y="2790378"/>
                <a:ext cx="1238287" cy="1238286"/>
                <a:chOff x="738583" y="2810923"/>
                <a:chExt cx="1238287" cy="1238286"/>
              </a:xfrm>
            </p:grpSpPr>
            <p:sp>
              <p:nvSpPr>
                <p:cNvPr id="75" name="Teardrop 74"/>
                <p:cNvSpPr/>
                <p:nvPr/>
              </p:nvSpPr>
              <p:spPr>
                <a:xfrm rot="2700000">
                  <a:off x="738584" y="2810922"/>
                  <a:ext cx="1238286" cy="1238287"/>
                </a:xfrm>
                <a:prstGeom prst="teardrop">
                  <a:avLst>
                    <a:gd name="adj" fmla="val 86485"/>
                  </a:avLst>
                </a:prstGeom>
                <a:solidFill>
                  <a:schemeClr val="bg1">
                    <a:lumMod val="65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6" name="Oval 75"/>
                <p:cNvSpPr/>
                <p:nvPr/>
              </p:nvSpPr>
              <p:spPr>
                <a:xfrm>
                  <a:off x="785650" y="2853937"/>
                  <a:ext cx="1147704" cy="1147704"/>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4" name="Rectangle 73"/>
              <p:cNvSpPr/>
              <p:nvPr/>
            </p:nvSpPr>
            <p:spPr>
              <a:xfrm>
                <a:off x="5099044" y="3286540"/>
                <a:ext cx="1198038" cy="261610"/>
              </a:xfrm>
              <a:prstGeom prst="rect">
                <a:avLst/>
              </a:prstGeom>
            </p:spPr>
            <p:txBody>
              <a:bodyPr wrap="square">
                <a:spAutoFit/>
              </a:bodyPr>
              <a:lstStyle/>
              <a:p>
                <a:pPr algn="ctr" defTabSz="678811">
                  <a:lnSpc>
                    <a:spcPct val="90000"/>
                  </a:lnSpc>
                  <a:spcAft>
                    <a:spcPct val="35000"/>
                  </a:spcAft>
                  <a:defRPr/>
                </a:pPr>
                <a:r>
                  <a:rPr lang="en-GB" sz="1200" dirty="0">
                    <a:solidFill>
                      <a:srgbClr val="000000">
                        <a:hueOff val="0"/>
                        <a:satOff val="0"/>
                        <a:lumOff val="0"/>
                        <a:alphaOff val="0"/>
                      </a:srgbClr>
                    </a:solidFill>
                    <a:latin typeface="Arial" panose="020B0604020202020204" pitchFamily="34" charset="0"/>
                    <a:cs typeface="Arial" panose="020B0604020202020204" pitchFamily="34" charset="0"/>
                  </a:rPr>
                  <a:t>Assessments</a:t>
                </a:r>
              </a:p>
            </p:txBody>
          </p:sp>
          <p:grpSp>
            <p:nvGrpSpPr>
              <p:cNvPr id="50" name="Group 49"/>
              <p:cNvGrpSpPr/>
              <p:nvPr/>
            </p:nvGrpSpPr>
            <p:grpSpPr>
              <a:xfrm>
                <a:off x="3848666" y="2790378"/>
                <a:ext cx="1238287" cy="1238286"/>
                <a:chOff x="738583" y="2810923"/>
                <a:chExt cx="1238287" cy="1238286"/>
              </a:xfrm>
            </p:grpSpPr>
            <p:sp>
              <p:nvSpPr>
                <p:cNvPr id="52" name="Teardrop 51"/>
                <p:cNvSpPr/>
                <p:nvPr/>
              </p:nvSpPr>
              <p:spPr>
                <a:xfrm rot="2700000">
                  <a:off x="738584" y="2810922"/>
                  <a:ext cx="1238286" cy="1238287"/>
                </a:xfrm>
                <a:prstGeom prst="teardrop">
                  <a:avLst>
                    <a:gd name="adj" fmla="val 86485"/>
                  </a:avLst>
                </a:prstGeom>
                <a:solidFill>
                  <a:schemeClr val="bg1">
                    <a:lumMod val="65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3" name="Oval 52"/>
                <p:cNvSpPr/>
                <p:nvPr/>
              </p:nvSpPr>
              <p:spPr>
                <a:xfrm>
                  <a:off x="785650" y="2853937"/>
                  <a:ext cx="1147704" cy="1147704"/>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1" name="Rectangle 50"/>
              <p:cNvSpPr/>
              <p:nvPr/>
            </p:nvSpPr>
            <p:spPr>
              <a:xfrm>
                <a:off x="4020606" y="3000821"/>
                <a:ext cx="952500" cy="833049"/>
              </a:xfrm>
              <a:prstGeom prst="rect">
                <a:avLst/>
              </a:prstGeom>
            </p:spPr>
            <p:txBody>
              <a:bodyPr wrap="square">
                <a:spAutoFit/>
              </a:bodyPr>
              <a:lstStyle/>
              <a:p>
                <a:pPr algn="ctr" defTabSz="678811">
                  <a:lnSpc>
                    <a:spcPct val="90000"/>
                  </a:lnSpc>
                  <a:spcAft>
                    <a:spcPct val="35000"/>
                  </a:spcAft>
                  <a:defRPr/>
                </a:pPr>
                <a:r>
                  <a:rPr lang="en-GB" sz="1200" dirty="0">
                    <a:solidFill>
                      <a:srgbClr val="000000">
                        <a:hueOff val="0"/>
                        <a:satOff val="0"/>
                        <a:lumOff val="0"/>
                        <a:alphaOff val="0"/>
                      </a:srgbClr>
                    </a:solidFill>
                    <a:latin typeface="Arial" panose="020B0604020202020204" pitchFamily="34" charset="0"/>
                    <a:cs typeface="Arial" panose="020B0604020202020204" pitchFamily="34" charset="0"/>
                  </a:rPr>
                  <a:t>Viral Challenge</a:t>
                </a:r>
              </a:p>
              <a:p>
                <a:pPr algn="ctr" defTabSz="678811">
                  <a:lnSpc>
                    <a:spcPct val="90000"/>
                  </a:lnSpc>
                  <a:spcAft>
                    <a:spcPct val="35000"/>
                  </a:spcAft>
                  <a:defRPr/>
                </a:pPr>
                <a:r>
                  <a:rPr lang="en-GB" sz="1200" dirty="0">
                    <a:solidFill>
                      <a:srgbClr val="000000">
                        <a:hueOff val="0"/>
                        <a:satOff val="0"/>
                        <a:lumOff val="0"/>
                        <a:alphaOff val="0"/>
                      </a:srgbClr>
                    </a:solidFill>
                    <a:latin typeface="Arial" panose="020B0604020202020204" pitchFamily="34" charset="0"/>
                    <a:cs typeface="Arial" panose="020B0604020202020204" pitchFamily="34" charset="0"/>
                  </a:rPr>
                  <a:t>(H3N2)</a:t>
                </a:r>
              </a:p>
              <a:p>
                <a:pPr algn="ctr" defTabSz="678811">
                  <a:lnSpc>
                    <a:spcPct val="90000"/>
                  </a:lnSpc>
                  <a:spcAft>
                    <a:spcPct val="35000"/>
                  </a:spcAft>
                  <a:defRPr/>
                </a:pPr>
                <a:r>
                  <a:rPr lang="en-GB" sz="800" dirty="0">
                    <a:solidFill>
                      <a:srgbClr val="000000">
                        <a:hueOff val="0"/>
                        <a:satOff val="0"/>
                        <a:lumOff val="0"/>
                        <a:alphaOff val="0"/>
                      </a:srgbClr>
                    </a:solidFill>
                    <a:latin typeface="Arial" panose="020B0604020202020204" pitchFamily="34" charset="0"/>
                    <a:cs typeface="Arial" panose="020B0604020202020204" pitchFamily="34" charset="0"/>
                  </a:rPr>
                  <a:t>A/Perth/16/2009 </a:t>
                </a:r>
              </a:p>
            </p:txBody>
          </p:sp>
          <p:grpSp>
            <p:nvGrpSpPr>
              <p:cNvPr id="45" name="Group 44"/>
              <p:cNvGrpSpPr/>
              <p:nvPr/>
            </p:nvGrpSpPr>
            <p:grpSpPr>
              <a:xfrm>
                <a:off x="2679208" y="2790378"/>
                <a:ext cx="1238287" cy="1238286"/>
                <a:chOff x="738583" y="2810923"/>
                <a:chExt cx="1238287" cy="1238286"/>
              </a:xfrm>
            </p:grpSpPr>
            <p:sp>
              <p:nvSpPr>
                <p:cNvPr id="47" name="Teardrop 46"/>
                <p:cNvSpPr/>
                <p:nvPr/>
              </p:nvSpPr>
              <p:spPr>
                <a:xfrm rot="2700000">
                  <a:off x="738584" y="2810922"/>
                  <a:ext cx="1238286" cy="1238287"/>
                </a:xfrm>
                <a:prstGeom prst="teardrop">
                  <a:avLst>
                    <a:gd name="adj" fmla="val 86485"/>
                  </a:avLst>
                </a:prstGeom>
                <a:solidFill>
                  <a:schemeClr val="bg1">
                    <a:lumMod val="65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8" name="Oval 47"/>
                <p:cNvSpPr/>
                <p:nvPr/>
              </p:nvSpPr>
              <p:spPr>
                <a:xfrm>
                  <a:off x="785650" y="2853937"/>
                  <a:ext cx="1147704" cy="1147704"/>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6" name="Rectangle 45"/>
              <p:cNvSpPr/>
              <p:nvPr/>
            </p:nvSpPr>
            <p:spPr>
              <a:xfrm>
                <a:off x="2829982" y="3120341"/>
                <a:ext cx="952500" cy="594009"/>
              </a:xfrm>
              <a:prstGeom prst="rect">
                <a:avLst/>
              </a:prstGeom>
            </p:spPr>
            <p:txBody>
              <a:bodyPr wrap="square">
                <a:spAutoFit/>
              </a:bodyPr>
              <a:lstStyle/>
              <a:p>
                <a:pPr algn="ctr" defTabSz="678811">
                  <a:lnSpc>
                    <a:spcPct val="90000"/>
                  </a:lnSpc>
                  <a:spcAft>
                    <a:spcPct val="35000"/>
                  </a:spcAft>
                  <a:defRPr/>
                </a:pPr>
                <a:r>
                  <a:rPr lang="en-GB" sz="1200" dirty="0">
                    <a:solidFill>
                      <a:srgbClr val="000000">
                        <a:hueOff val="0"/>
                        <a:satOff val="0"/>
                        <a:lumOff val="0"/>
                        <a:alphaOff val="0"/>
                      </a:srgbClr>
                    </a:solidFill>
                    <a:latin typeface="Arial" panose="020B0604020202020204" pitchFamily="34" charset="0"/>
                    <a:cs typeface="Arial" panose="020B0604020202020204" pitchFamily="34" charset="0"/>
                  </a:rPr>
                  <a:t>Admission to Quarantine</a:t>
                </a:r>
              </a:p>
            </p:txBody>
          </p:sp>
          <p:grpSp>
            <p:nvGrpSpPr>
              <p:cNvPr id="39" name="Group 38"/>
              <p:cNvGrpSpPr/>
              <p:nvPr/>
            </p:nvGrpSpPr>
            <p:grpSpPr>
              <a:xfrm>
                <a:off x="1509750" y="2790378"/>
                <a:ext cx="1238287" cy="1238286"/>
                <a:chOff x="738583" y="2810923"/>
                <a:chExt cx="1238287" cy="1238286"/>
              </a:xfrm>
            </p:grpSpPr>
            <p:sp>
              <p:nvSpPr>
                <p:cNvPr id="41" name="Teardrop 40"/>
                <p:cNvSpPr/>
                <p:nvPr/>
              </p:nvSpPr>
              <p:spPr>
                <a:xfrm rot="2700000">
                  <a:off x="738584" y="2810922"/>
                  <a:ext cx="1238286" cy="1238287"/>
                </a:xfrm>
                <a:prstGeom prst="teardrop">
                  <a:avLst>
                    <a:gd name="adj" fmla="val 86485"/>
                  </a:avLst>
                </a:prstGeom>
                <a:solidFill>
                  <a:schemeClr val="bg1">
                    <a:lumMod val="65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2" name="Oval 41"/>
                <p:cNvSpPr/>
                <p:nvPr/>
              </p:nvSpPr>
              <p:spPr>
                <a:xfrm>
                  <a:off x="785650" y="2853937"/>
                  <a:ext cx="1147704" cy="1147704"/>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0" name="Rectangle 39"/>
              <p:cNvSpPr/>
              <p:nvPr/>
            </p:nvSpPr>
            <p:spPr>
              <a:xfrm>
                <a:off x="1660524" y="3120341"/>
                <a:ext cx="952500" cy="594009"/>
              </a:xfrm>
              <a:prstGeom prst="rect">
                <a:avLst/>
              </a:prstGeom>
            </p:spPr>
            <p:txBody>
              <a:bodyPr wrap="square">
                <a:spAutoFit/>
              </a:bodyPr>
              <a:lstStyle/>
              <a:p>
                <a:pPr algn="ctr" defTabSz="678811">
                  <a:lnSpc>
                    <a:spcPct val="90000"/>
                  </a:lnSpc>
                  <a:spcAft>
                    <a:spcPct val="35000"/>
                  </a:spcAft>
                  <a:defRPr/>
                </a:pPr>
                <a:r>
                  <a:rPr lang="en-GB" sz="1200" dirty="0">
                    <a:solidFill>
                      <a:srgbClr val="000000">
                        <a:hueOff val="0"/>
                        <a:satOff val="0"/>
                        <a:lumOff val="0"/>
                        <a:alphaOff val="0"/>
                      </a:srgbClr>
                    </a:solidFill>
                    <a:latin typeface="Arial" panose="020B0604020202020204" pitchFamily="34" charset="0"/>
                    <a:cs typeface="Arial" panose="020B0604020202020204" pitchFamily="34" charset="0"/>
                  </a:rPr>
                  <a:t>Study Specific Screening</a:t>
                </a:r>
              </a:p>
            </p:txBody>
          </p:sp>
          <p:grpSp>
            <p:nvGrpSpPr>
              <p:cNvPr id="33" name="Group 32"/>
              <p:cNvGrpSpPr/>
              <p:nvPr/>
            </p:nvGrpSpPr>
            <p:grpSpPr>
              <a:xfrm>
                <a:off x="340292" y="2790378"/>
                <a:ext cx="1238287" cy="1238286"/>
                <a:chOff x="738583" y="2810923"/>
                <a:chExt cx="1238287" cy="1238286"/>
              </a:xfrm>
            </p:grpSpPr>
            <p:sp>
              <p:nvSpPr>
                <p:cNvPr id="35" name="Teardrop 34"/>
                <p:cNvSpPr/>
                <p:nvPr/>
              </p:nvSpPr>
              <p:spPr>
                <a:xfrm rot="2700000">
                  <a:off x="738584" y="2810922"/>
                  <a:ext cx="1238286" cy="1238287"/>
                </a:xfrm>
                <a:prstGeom prst="teardrop">
                  <a:avLst>
                    <a:gd name="adj" fmla="val 86485"/>
                  </a:avLst>
                </a:prstGeom>
                <a:solidFill>
                  <a:schemeClr val="tx1">
                    <a:lumMod val="65000"/>
                    <a:lumOff val="35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7" name="Oval 36"/>
                <p:cNvSpPr/>
                <p:nvPr/>
              </p:nvSpPr>
              <p:spPr>
                <a:xfrm>
                  <a:off x="785650" y="2853937"/>
                  <a:ext cx="1147704" cy="1147704"/>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4" name="Rectangle 33"/>
              <p:cNvSpPr/>
              <p:nvPr/>
            </p:nvSpPr>
            <p:spPr>
              <a:xfrm>
                <a:off x="491066" y="3120341"/>
                <a:ext cx="952500" cy="594009"/>
              </a:xfrm>
              <a:prstGeom prst="rect">
                <a:avLst/>
              </a:prstGeom>
            </p:spPr>
            <p:txBody>
              <a:bodyPr wrap="square">
                <a:spAutoFit/>
              </a:bodyPr>
              <a:lstStyle/>
              <a:p>
                <a:pPr algn="ctr" defTabSz="678811">
                  <a:lnSpc>
                    <a:spcPct val="90000"/>
                  </a:lnSpc>
                  <a:spcAft>
                    <a:spcPct val="35000"/>
                  </a:spcAft>
                  <a:defRPr/>
                </a:pPr>
                <a:r>
                  <a:rPr lang="en-GB" sz="1200" dirty="0">
                    <a:solidFill>
                      <a:srgbClr val="000000">
                        <a:hueOff val="0"/>
                        <a:satOff val="0"/>
                        <a:lumOff val="0"/>
                        <a:alphaOff val="0"/>
                      </a:srgbClr>
                    </a:solidFill>
                    <a:latin typeface="Arial" panose="020B0604020202020204" pitchFamily="34" charset="0"/>
                    <a:cs typeface="Arial" panose="020B0604020202020204" pitchFamily="34" charset="0"/>
                  </a:rPr>
                  <a:t>Panel Specific Screening</a:t>
                </a:r>
              </a:p>
            </p:txBody>
          </p:sp>
        </p:grpSp>
        <p:sp>
          <p:nvSpPr>
            <p:cNvPr id="5" name="Oval 4"/>
            <p:cNvSpPr/>
            <p:nvPr/>
          </p:nvSpPr>
          <p:spPr>
            <a:xfrm>
              <a:off x="444500" y="1740252"/>
              <a:ext cx="197556" cy="197556"/>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Oval 86"/>
            <p:cNvSpPr/>
            <p:nvPr/>
          </p:nvSpPr>
          <p:spPr>
            <a:xfrm>
              <a:off x="2533650" y="1740252"/>
              <a:ext cx="197556" cy="197556"/>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 name="Oval 87"/>
            <p:cNvSpPr/>
            <p:nvPr/>
          </p:nvSpPr>
          <p:spPr>
            <a:xfrm>
              <a:off x="7247467" y="1740252"/>
              <a:ext cx="197556" cy="197556"/>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Oval 88"/>
            <p:cNvSpPr/>
            <p:nvPr/>
          </p:nvSpPr>
          <p:spPr>
            <a:xfrm>
              <a:off x="8553450" y="1740252"/>
              <a:ext cx="197556" cy="197556"/>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874897" y="1702735"/>
              <a:ext cx="1420518" cy="276999"/>
            </a:xfrm>
            <a:prstGeom prst="rect">
              <a:avLst/>
            </a:prstGeom>
            <a:noFill/>
          </p:spPr>
          <p:txBody>
            <a:bodyPr wrap="square" rtlCol="0">
              <a:spAutoFit/>
            </a:bodyPr>
            <a:lstStyle/>
            <a:p>
              <a:pPr algn="ctr"/>
              <a:r>
                <a:rPr lang="en-US" sz="1200" b="1" dirty="0" smtClean="0">
                  <a:solidFill>
                    <a:schemeClr val="bg1"/>
                  </a:solidFill>
                </a:rPr>
                <a:t>Screening</a:t>
              </a:r>
              <a:endParaRPr lang="en-US" sz="1200" b="1" dirty="0">
                <a:solidFill>
                  <a:schemeClr val="bg1"/>
                </a:solidFill>
              </a:endParaRPr>
            </a:p>
          </p:txBody>
        </p:sp>
        <p:sp>
          <p:nvSpPr>
            <p:cNvPr id="92" name="TextBox 91"/>
            <p:cNvSpPr txBox="1"/>
            <p:nvPr/>
          </p:nvSpPr>
          <p:spPr>
            <a:xfrm>
              <a:off x="4131742" y="1695211"/>
              <a:ext cx="1420518" cy="276999"/>
            </a:xfrm>
            <a:prstGeom prst="rect">
              <a:avLst/>
            </a:prstGeom>
            <a:noFill/>
          </p:spPr>
          <p:txBody>
            <a:bodyPr wrap="square" rtlCol="0">
              <a:spAutoFit/>
            </a:bodyPr>
            <a:lstStyle/>
            <a:p>
              <a:pPr algn="ctr"/>
              <a:r>
                <a:rPr lang="en-US" sz="1200" b="1" dirty="0" smtClean="0">
                  <a:solidFill>
                    <a:schemeClr val="bg1"/>
                  </a:solidFill>
                </a:rPr>
                <a:t>Quarantine</a:t>
              </a:r>
              <a:endParaRPr lang="en-US" sz="1200" b="1" dirty="0">
                <a:solidFill>
                  <a:schemeClr val="bg1"/>
                </a:solidFill>
              </a:endParaRPr>
            </a:p>
          </p:txBody>
        </p:sp>
        <p:sp>
          <p:nvSpPr>
            <p:cNvPr id="93" name="TextBox 92"/>
            <p:cNvSpPr txBox="1"/>
            <p:nvPr/>
          </p:nvSpPr>
          <p:spPr>
            <a:xfrm>
              <a:off x="7294510" y="1706499"/>
              <a:ext cx="1420518" cy="276999"/>
            </a:xfrm>
            <a:prstGeom prst="rect">
              <a:avLst/>
            </a:prstGeom>
            <a:noFill/>
          </p:spPr>
          <p:txBody>
            <a:bodyPr wrap="square" rtlCol="0">
              <a:spAutoFit/>
            </a:bodyPr>
            <a:lstStyle/>
            <a:p>
              <a:pPr algn="ctr"/>
              <a:r>
                <a:rPr lang="en-US" sz="1200" b="1" dirty="0" smtClean="0">
                  <a:solidFill>
                    <a:schemeClr val="bg1"/>
                  </a:solidFill>
                </a:rPr>
                <a:t>Follow up</a:t>
              </a:r>
              <a:endParaRPr lang="en-US" sz="1200" b="1" dirty="0">
                <a:solidFill>
                  <a:schemeClr val="bg1"/>
                </a:solidFill>
              </a:endParaRPr>
            </a:p>
          </p:txBody>
        </p:sp>
        <p:sp>
          <p:nvSpPr>
            <p:cNvPr id="8" name="Pentagon 7"/>
            <p:cNvSpPr/>
            <p:nvPr/>
          </p:nvSpPr>
          <p:spPr>
            <a:xfrm>
              <a:off x="445911" y="5146323"/>
              <a:ext cx="1066800" cy="508000"/>
            </a:xfrm>
            <a:prstGeom prst="homePlat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 name="Pentagon 93"/>
            <p:cNvSpPr/>
            <p:nvPr/>
          </p:nvSpPr>
          <p:spPr>
            <a:xfrm>
              <a:off x="7653867" y="5146323"/>
              <a:ext cx="1066800" cy="508000"/>
            </a:xfrm>
            <a:prstGeom prst="homePlat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 name="Pentagon 94"/>
            <p:cNvSpPr/>
            <p:nvPr/>
          </p:nvSpPr>
          <p:spPr>
            <a:xfrm>
              <a:off x="1647237" y="5146323"/>
              <a:ext cx="1066800" cy="508000"/>
            </a:xfrm>
            <a:prstGeom prst="homePlat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Pentagon 95"/>
            <p:cNvSpPr/>
            <p:nvPr/>
          </p:nvSpPr>
          <p:spPr>
            <a:xfrm>
              <a:off x="2848563" y="5146323"/>
              <a:ext cx="1066800" cy="508000"/>
            </a:xfrm>
            <a:prstGeom prst="homePlat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Pentagon 96"/>
            <p:cNvSpPr/>
            <p:nvPr/>
          </p:nvSpPr>
          <p:spPr>
            <a:xfrm>
              <a:off x="4049889" y="5146323"/>
              <a:ext cx="1066800" cy="508000"/>
            </a:xfrm>
            <a:prstGeom prst="homePlat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Pentagon 97"/>
            <p:cNvSpPr/>
            <p:nvPr/>
          </p:nvSpPr>
          <p:spPr>
            <a:xfrm>
              <a:off x="5251215" y="5146323"/>
              <a:ext cx="1066800" cy="508000"/>
            </a:xfrm>
            <a:prstGeom prst="homePlat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 name="Pentagon 98"/>
            <p:cNvSpPr/>
            <p:nvPr/>
          </p:nvSpPr>
          <p:spPr>
            <a:xfrm>
              <a:off x="6452541" y="5146323"/>
              <a:ext cx="1066800" cy="508000"/>
            </a:xfrm>
            <a:prstGeom prst="homePlat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483810" y="5204579"/>
              <a:ext cx="832556" cy="400110"/>
            </a:xfrm>
            <a:prstGeom prst="rect">
              <a:avLst/>
            </a:prstGeom>
            <a:noFill/>
          </p:spPr>
          <p:txBody>
            <a:bodyPr wrap="square" rtlCol="0">
              <a:spAutoFit/>
            </a:bodyPr>
            <a:lstStyle/>
            <a:p>
              <a:r>
                <a:rPr lang="en-US" sz="1000" dirty="0" smtClean="0">
                  <a:solidFill>
                    <a:srgbClr val="FFFFFF"/>
                  </a:solidFill>
                </a:rPr>
                <a:t>Day (-80) to Day (-3)</a:t>
              </a:r>
              <a:endParaRPr lang="en-US" sz="1000" dirty="0">
                <a:solidFill>
                  <a:srgbClr val="FFFFFF"/>
                </a:solidFill>
              </a:endParaRPr>
            </a:p>
          </p:txBody>
        </p:sp>
        <p:sp>
          <p:nvSpPr>
            <p:cNvPr id="104" name="TextBox 103"/>
            <p:cNvSpPr txBox="1"/>
            <p:nvPr/>
          </p:nvSpPr>
          <p:spPr>
            <a:xfrm>
              <a:off x="1664306" y="5204579"/>
              <a:ext cx="832556" cy="400110"/>
            </a:xfrm>
            <a:prstGeom prst="rect">
              <a:avLst/>
            </a:prstGeom>
            <a:noFill/>
          </p:spPr>
          <p:txBody>
            <a:bodyPr wrap="square" rtlCol="0">
              <a:spAutoFit/>
            </a:bodyPr>
            <a:lstStyle/>
            <a:p>
              <a:r>
                <a:rPr lang="en-US" sz="1000" dirty="0" smtClean="0">
                  <a:solidFill>
                    <a:srgbClr val="FFFFFF"/>
                  </a:solidFill>
                </a:rPr>
                <a:t>Day (-56) to Day (-3)</a:t>
              </a:r>
              <a:endParaRPr lang="en-US" sz="1000" dirty="0">
                <a:solidFill>
                  <a:srgbClr val="FFFFFF"/>
                </a:solidFill>
              </a:endParaRPr>
            </a:p>
          </p:txBody>
        </p:sp>
        <p:sp>
          <p:nvSpPr>
            <p:cNvPr id="105" name="TextBox 104"/>
            <p:cNvSpPr txBox="1"/>
            <p:nvPr/>
          </p:nvSpPr>
          <p:spPr>
            <a:xfrm>
              <a:off x="2941562" y="5281524"/>
              <a:ext cx="832556" cy="246221"/>
            </a:xfrm>
            <a:prstGeom prst="rect">
              <a:avLst/>
            </a:prstGeom>
            <a:noFill/>
          </p:spPr>
          <p:txBody>
            <a:bodyPr wrap="square" rtlCol="0">
              <a:spAutoFit/>
            </a:bodyPr>
            <a:lstStyle/>
            <a:p>
              <a:r>
                <a:rPr lang="en-US" sz="1000" dirty="0" smtClean="0">
                  <a:solidFill>
                    <a:srgbClr val="FFFFFF"/>
                  </a:solidFill>
                </a:rPr>
                <a:t>Day (-2)</a:t>
              </a:r>
              <a:endParaRPr lang="en-US" sz="1000" dirty="0">
                <a:solidFill>
                  <a:srgbClr val="FFFFFF"/>
                </a:solidFill>
              </a:endParaRPr>
            </a:p>
          </p:txBody>
        </p:sp>
        <p:sp>
          <p:nvSpPr>
            <p:cNvPr id="106" name="TextBox 105"/>
            <p:cNvSpPr txBox="1"/>
            <p:nvPr/>
          </p:nvSpPr>
          <p:spPr>
            <a:xfrm>
              <a:off x="4182532" y="5281524"/>
              <a:ext cx="832556" cy="246221"/>
            </a:xfrm>
            <a:prstGeom prst="rect">
              <a:avLst/>
            </a:prstGeom>
            <a:noFill/>
          </p:spPr>
          <p:txBody>
            <a:bodyPr wrap="square" rtlCol="0">
              <a:spAutoFit/>
            </a:bodyPr>
            <a:lstStyle/>
            <a:p>
              <a:r>
                <a:rPr lang="en-US" sz="1000" dirty="0" smtClean="0">
                  <a:solidFill>
                    <a:srgbClr val="FFFFFF"/>
                  </a:solidFill>
                </a:rPr>
                <a:t>Day 0</a:t>
              </a:r>
              <a:endParaRPr lang="en-US" sz="1000" dirty="0">
                <a:solidFill>
                  <a:srgbClr val="FFFFFF"/>
                </a:solidFill>
              </a:endParaRPr>
            </a:p>
          </p:txBody>
        </p:sp>
        <p:sp>
          <p:nvSpPr>
            <p:cNvPr id="107" name="TextBox 106"/>
            <p:cNvSpPr txBox="1"/>
            <p:nvPr/>
          </p:nvSpPr>
          <p:spPr>
            <a:xfrm>
              <a:off x="5314645" y="5204579"/>
              <a:ext cx="832556" cy="400110"/>
            </a:xfrm>
            <a:prstGeom prst="rect">
              <a:avLst/>
            </a:prstGeom>
            <a:noFill/>
          </p:spPr>
          <p:txBody>
            <a:bodyPr wrap="square" rtlCol="0">
              <a:spAutoFit/>
            </a:bodyPr>
            <a:lstStyle/>
            <a:p>
              <a:r>
                <a:rPr lang="en-US" sz="1000" dirty="0" smtClean="0">
                  <a:solidFill>
                    <a:srgbClr val="FFFFFF"/>
                  </a:solidFill>
                </a:rPr>
                <a:t>Day 1 to Day 7</a:t>
              </a:r>
              <a:endParaRPr lang="en-US" sz="1000" dirty="0">
                <a:solidFill>
                  <a:srgbClr val="FFFFFF"/>
                </a:solidFill>
              </a:endParaRPr>
            </a:p>
          </p:txBody>
        </p:sp>
        <p:sp>
          <p:nvSpPr>
            <p:cNvPr id="108" name="TextBox 107"/>
            <p:cNvSpPr txBox="1"/>
            <p:nvPr/>
          </p:nvSpPr>
          <p:spPr>
            <a:xfrm>
              <a:off x="6567710" y="5281524"/>
              <a:ext cx="832556" cy="246221"/>
            </a:xfrm>
            <a:prstGeom prst="rect">
              <a:avLst/>
            </a:prstGeom>
            <a:noFill/>
          </p:spPr>
          <p:txBody>
            <a:bodyPr wrap="square" rtlCol="0">
              <a:spAutoFit/>
            </a:bodyPr>
            <a:lstStyle/>
            <a:p>
              <a:r>
                <a:rPr lang="en-US" sz="1000" dirty="0" smtClean="0">
                  <a:solidFill>
                    <a:srgbClr val="FFFFFF"/>
                  </a:solidFill>
                </a:rPr>
                <a:t>Day 8</a:t>
              </a:r>
              <a:endParaRPr lang="en-US" sz="1000" dirty="0">
                <a:solidFill>
                  <a:srgbClr val="FFFFFF"/>
                </a:solidFill>
              </a:endParaRPr>
            </a:p>
          </p:txBody>
        </p:sp>
        <p:sp>
          <p:nvSpPr>
            <p:cNvPr id="109" name="TextBox 108"/>
            <p:cNvSpPr txBox="1"/>
            <p:nvPr/>
          </p:nvSpPr>
          <p:spPr>
            <a:xfrm>
              <a:off x="7663538" y="5204579"/>
              <a:ext cx="832556" cy="400110"/>
            </a:xfrm>
            <a:prstGeom prst="rect">
              <a:avLst/>
            </a:prstGeom>
            <a:noFill/>
          </p:spPr>
          <p:txBody>
            <a:bodyPr wrap="square" rtlCol="0">
              <a:spAutoFit/>
            </a:bodyPr>
            <a:lstStyle/>
            <a:p>
              <a:r>
                <a:rPr lang="en-US" sz="1000" dirty="0" smtClean="0">
                  <a:solidFill>
                    <a:srgbClr val="FFFFFF"/>
                  </a:solidFill>
                </a:rPr>
                <a:t>Day 28 (+3 days)</a:t>
              </a:r>
              <a:endParaRPr lang="en-US" sz="1000" dirty="0">
                <a:solidFill>
                  <a:srgbClr val="FFFFFF"/>
                </a:solidFill>
              </a:endParaRPr>
            </a:p>
          </p:txBody>
        </p:sp>
        <p:sp>
          <p:nvSpPr>
            <p:cNvPr id="10" name="Rectangle 9"/>
            <p:cNvSpPr/>
            <p:nvPr/>
          </p:nvSpPr>
          <p:spPr>
            <a:xfrm>
              <a:off x="278192" y="3707561"/>
              <a:ext cx="1318379" cy="1055417"/>
            </a:xfrm>
            <a:prstGeom prst="rect">
              <a:avLst/>
            </a:prstGeom>
          </p:spPr>
          <p:txBody>
            <a:bodyPr wrap="square">
              <a:spAutoFit/>
            </a:bodyPr>
            <a:lstStyle/>
            <a:p>
              <a:pPr marL="171450" lvl="1" indent="-171450" defTabSz="593959">
                <a:lnSpc>
                  <a:spcPct val="90000"/>
                </a:lnSpc>
                <a:spcAft>
                  <a:spcPct val="15000"/>
                </a:spcAft>
                <a:buFont typeface="Arial" panose="020B0604020202020204" pitchFamily="34" charset="0"/>
                <a:buChar char="•"/>
                <a:defRPr/>
              </a:pPr>
              <a:r>
                <a:rPr lang="en-GB" sz="1000" dirty="0">
                  <a:solidFill>
                    <a:srgbClr val="000000">
                      <a:hueOff val="0"/>
                      <a:satOff val="0"/>
                      <a:lumOff val="0"/>
                      <a:alphaOff val="0"/>
                    </a:srgbClr>
                  </a:solidFill>
                  <a:latin typeface="Arial" panose="020B0604020202020204" pitchFamily="34" charset="0"/>
                  <a:cs typeface="Arial" panose="020B0604020202020204" pitchFamily="34" charset="0"/>
                </a:rPr>
                <a:t>Serology sample</a:t>
              </a:r>
            </a:p>
            <a:p>
              <a:pPr marL="171450" lvl="1" indent="-171450" defTabSz="593959">
                <a:lnSpc>
                  <a:spcPct val="90000"/>
                </a:lnSpc>
                <a:spcAft>
                  <a:spcPct val="15000"/>
                </a:spcAft>
                <a:buFont typeface="Arial" panose="020B0604020202020204" pitchFamily="34" charset="0"/>
                <a:buChar char="•"/>
                <a:defRPr/>
              </a:pPr>
              <a:r>
                <a:rPr lang="en-GB" sz="1000" dirty="0">
                  <a:solidFill>
                    <a:srgbClr val="000000">
                      <a:hueOff val="0"/>
                      <a:satOff val="0"/>
                      <a:lumOff val="0"/>
                      <a:alphaOff val="0"/>
                    </a:srgbClr>
                  </a:solidFill>
                  <a:latin typeface="Arial" panose="020B0604020202020204" pitchFamily="34" charset="0"/>
                  <a:cs typeface="Arial" panose="020B0604020202020204" pitchFamily="34" charset="0"/>
                </a:rPr>
                <a:t>GP letters</a:t>
              </a:r>
            </a:p>
            <a:p>
              <a:pPr marL="171450" lvl="1" indent="-171450" defTabSz="593959">
                <a:lnSpc>
                  <a:spcPct val="90000"/>
                </a:lnSpc>
                <a:spcAft>
                  <a:spcPct val="15000"/>
                </a:spcAft>
                <a:buFont typeface="Arial" panose="020B0604020202020204" pitchFamily="34" charset="0"/>
                <a:buChar char="•"/>
                <a:defRPr/>
              </a:pPr>
              <a:r>
                <a:rPr lang="en-GB" sz="1000" dirty="0">
                  <a:solidFill>
                    <a:srgbClr val="000000">
                      <a:hueOff val="0"/>
                      <a:satOff val="0"/>
                      <a:lumOff val="0"/>
                      <a:alphaOff val="0"/>
                    </a:srgbClr>
                  </a:solidFill>
                  <a:latin typeface="Arial" panose="020B0604020202020204" pitchFamily="34" charset="0"/>
                  <a:cs typeface="Arial" panose="020B0604020202020204" pitchFamily="34" charset="0"/>
                </a:rPr>
                <a:t>Study Consent</a:t>
              </a:r>
            </a:p>
            <a:p>
              <a:pPr marL="171450" lvl="1" indent="-171450" defTabSz="593959">
                <a:lnSpc>
                  <a:spcPct val="90000"/>
                </a:lnSpc>
                <a:spcAft>
                  <a:spcPct val="15000"/>
                </a:spcAft>
                <a:buFont typeface="Arial" panose="020B0604020202020204" pitchFamily="34" charset="0"/>
                <a:buChar char="•"/>
                <a:defRPr/>
              </a:pPr>
              <a:r>
                <a:rPr lang="en-GB" sz="1000" dirty="0">
                  <a:solidFill>
                    <a:srgbClr val="000000">
                      <a:hueOff val="0"/>
                      <a:satOff val="0"/>
                      <a:lumOff val="0"/>
                      <a:alphaOff val="0"/>
                    </a:srgbClr>
                  </a:solidFill>
                  <a:latin typeface="Arial" panose="020B0604020202020204" pitchFamily="34" charset="0"/>
                  <a:cs typeface="Arial" panose="020B0604020202020204" pitchFamily="34" charset="0"/>
                </a:rPr>
                <a:t>Medical History</a:t>
              </a:r>
            </a:p>
            <a:p>
              <a:pPr marL="171450" lvl="1" indent="-171450" defTabSz="593959">
                <a:lnSpc>
                  <a:spcPct val="90000"/>
                </a:lnSpc>
                <a:spcAft>
                  <a:spcPct val="15000"/>
                </a:spcAft>
                <a:buFont typeface="Arial" panose="020B0604020202020204" pitchFamily="34" charset="0"/>
                <a:buChar char="•"/>
                <a:defRPr/>
              </a:pPr>
              <a:r>
                <a:rPr lang="en-GB" sz="1000" dirty="0">
                  <a:solidFill>
                    <a:srgbClr val="000000">
                      <a:hueOff val="0"/>
                      <a:satOff val="0"/>
                      <a:lumOff val="0"/>
                      <a:alphaOff val="0"/>
                    </a:srgbClr>
                  </a:solidFill>
                  <a:latin typeface="Arial" panose="020B0604020202020204" pitchFamily="34" charset="0"/>
                  <a:cs typeface="Arial" panose="020B0604020202020204" pitchFamily="34" charset="0"/>
                </a:rPr>
                <a:t>Assessments</a:t>
              </a:r>
            </a:p>
            <a:p>
              <a:pPr marL="0" lvl="1" defTabSz="593959">
                <a:lnSpc>
                  <a:spcPct val="90000"/>
                </a:lnSpc>
                <a:spcAft>
                  <a:spcPct val="15000"/>
                </a:spcAft>
                <a:defRPr/>
              </a:pPr>
              <a:endParaRPr lang="en-GB" sz="1100" dirty="0">
                <a:solidFill>
                  <a:srgbClr val="000000">
                    <a:hueOff val="0"/>
                    <a:satOff val="0"/>
                    <a:lumOff val="0"/>
                    <a:alphaOff val="0"/>
                  </a:srgbClr>
                </a:solidFill>
                <a:latin typeface="Arial" panose="020B0604020202020204" pitchFamily="34" charset="0"/>
                <a:cs typeface="Arial" panose="020B0604020202020204" pitchFamily="34" charset="0"/>
              </a:endParaRPr>
            </a:p>
          </p:txBody>
        </p:sp>
        <p:sp>
          <p:nvSpPr>
            <p:cNvPr id="110" name="Rectangle 109"/>
            <p:cNvSpPr/>
            <p:nvPr/>
          </p:nvSpPr>
          <p:spPr>
            <a:xfrm>
              <a:off x="1415013" y="3707561"/>
              <a:ext cx="1415141" cy="233397"/>
            </a:xfrm>
            <a:prstGeom prst="rect">
              <a:avLst/>
            </a:prstGeom>
          </p:spPr>
          <p:txBody>
            <a:bodyPr wrap="square">
              <a:spAutoFit/>
            </a:bodyPr>
            <a:lstStyle/>
            <a:p>
              <a:pPr marL="109094" lvl="1" indent="-109094" algn="ctr" defTabSz="593959">
                <a:lnSpc>
                  <a:spcPct val="90000"/>
                </a:lnSpc>
                <a:spcAft>
                  <a:spcPct val="15000"/>
                </a:spcAft>
                <a:buFontTx/>
                <a:buChar char="••"/>
                <a:defRPr/>
              </a:pPr>
              <a:r>
                <a:rPr lang="en-GB" sz="1000" dirty="0">
                  <a:solidFill>
                    <a:srgbClr val="000000">
                      <a:hueOff val="0"/>
                      <a:satOff val="0"/>
                      <a:lumOff val="0"/>
                      <a:alphaOff val="0"/>
                    </a:srgbClr>
                  </a:solidFill>
                  <a:latin typeface="Arial" panose="020B0604020202020204" pitchFamily="34" charset="0"/>
                  <a:cs typeface="Arial" panose="020B0604020202020204" pitchFamily="34" charset="0"/>
                </a:rPr>
                <a:t>Admission D-2</a:t>
              </a:r>
            </a:p>
          </p:txBody>
        </p:sp>
        <p:sp>
          <p:nvSpPr>
            <p:cNvPr id="111" name="Rectangle 110"/>
            <p:cNvSpPr/>
            <p:nvPr/>
          </p:nvSpPr>
          <p:spPr>
            <a:xfrm>
              <a:off x="2612309" y="3707561"/>
              <a:ext cx="1415141" cy="233397"/>
            </a:xfrm>
            <a:prstGeom prst="rect">
              <a:avLst/>
            </a:prstGeom>
          </p:spPr>
          <p:txBody>
            <a:bodyPr wrap="square">
              <a:spAutoFit/>
            </a:bodyPr>
            <a:lstStyle/>
            <a:p>
              <a:pPr marL="109094" lvl="1" indent="-109094" algn="ctr" defTabSz="593959">
                <a:lnSpc>
                  <a:spcPct val="90000"/>
                </a:lnSpc>
                <a:spcAft>
                  <a:spcPct val="15000"/>
                </a:spcAft>
                <a:buFontTx/>
                <a:buChar char="••"/>
                <a:defRPr/>
              </a:pPr>
              <a:r>
                <a:rPr lang="en-GB" sz="1000" dirty="0">
                  <a:solidFill>
                    <a:srgbClr val="000000">
                      <a:hueOff val="0"/>
                      <a:satOff val="0"/>
                      <a:lumOff val="0"/>
                      <a:alphaOff val="0"/>
                    </a:srgbClr>
                  </a:solidFill>
                  <a:latin typeface="Arial" panose="020B0604020202020204" pitchFamily="34" charset="0"/>
                  <a:cs typeface="Arial" panose="020B0604020202020204" pitchFamily="34" charset="0"/>
                </a:rPr>
                <a:t>Inoculation Day 0</a:t>
              </a:r>
            </a:p>
          </p:txBody>
        </p:sp>
        <p:sp>
          <p:nvSpPr>
            <p:cNvPr id="112" name="Rectangle 111"/>
            <p:cNvSpPr/>
            <p:nvPr/>
          </p:nvSpPr>
          <p:spPr>
            <a:xfrm>
              <a:off x="3918460" y="3707561"/>
              <a:ext cx="1190170" cy="695062"/>
            </a:xfrm>
            <a:prstGeom prst="rect">
              <a:avLst/>
            </a:prstGeom>
          </p:spPr>
          <p:txBody>
            <a:bodyPr wrap="square">
              <a:spAutoFit/>
            </a:bodyPr>
            <a:lstStyle/>
            <a:p>
              <a:pPr marL="109094" lvl="1" indent="-109094" defTabSz="593959">
                <a:lnSpc>
                  <a:spcPct val="90000"/>
                </a:lnSpc>
                <a:spcAft>
                  <a:spcPct val="15000"/>
                </a:spcAft>
                <a:buFontTx/>
                <a:buChar char="••"/>
                <a:defRPr/>
              </a:pPr>
              <a:r>
                <a:rPr lang="en-GB" sz="1000" dirty="0">
                  <a:solidFill>
                    <a:srgbClr val="000000">
                      <a:hueOff val="0"/>
                      <a:satOff val="0"/>
                      <a:lumOff val="0"/>
                      <a:alphaOff val="0"/>
                    </a:srgbClr>
                  </a:solidFill>
                  <a:latin typeface="Arial" panose="020B0604020202020204" pitchFamily="34" charset="0"/>
                  <a:cs typeface="Arial" panose="020B0604020202020204" pitchFamily="34" charset="0"/>
                </a:rPr>
                <a:t>Assessments</a:t>
              </a:r>
            </a:p>
            <a:p>
              <a:pPr marL="109094" lvl="1" indent="-109094" defTabSz="593959">
                <a:lnSpc>
                  <a:spcPct val="90000"/>
                </a:lnSpc>
                <a:spcAft>
                  <a:spcPct val="15000"/>
                </a:spcAft>
                <a:buFontTx/>
                <a:buChar char="••"/>
                <a:defRPr/>
              </a:pPr>
              <a:r>
                <a:rPr lang="en-GB" sz="1000" dirty="0">
                  <a:solidFill>
                    <a:srgbClr val="000000">
                      <a:hueOff val="0"/>
                      <a:satOff val="0"/>
                      <a:lumOff val="0"/>
                      <a:alphaOff val="0"/>
                    </a:srgbClr>
                  </a:solidFill>
                  <a:latin typeface="Arial" panose="020B0604020202020204" pitchFamily="34" charset="0"/>
                  <a:cs typeface="Arial" panose="020B0604020202020204" pitchFamily="34" charset="0"/>
                </a:rPr>
                <a:t>Symptoms</a:t>
              </a:r>
            </a:p>
            <a:p>
              <a:pPr marL="109094" lvl="1" indent="-109094" defTabSz="593959">
                <a:lnSpc>
                  <a:spcPct val="90000"/>
                </a:lnSpc>
                <a:spcAft>
                  <a:spcPct val="15000"/>
                </a:spcAft>
                <a:buFontTx/>
                <a:buChar char="••"/>
                <a:defRPr/>
              </a:pPr>
              <a:r>
                <a:rPr lang="en-GB" sz="1000" dirty="0">
                  <a:solidFill>
                    <a:srgbClr val="000000">
                      <a:hueOff val="0"/>
                      <a:satOff val="0"/>
                      <a:lumOff val="0"/>
                      <a:alphaOff val="0"/>
                    </a:srgbClr>
                  </a:solidFill>
                  <a:latin typeface="Arial" panose="020B0604020202020204" pitchFamily="34" charset="0"/>
                  <a:cs typeface="Arial" panose="020B0604020202020204" pitchFamily="34" charset="0"/>
                </a:rPr>
                <a:t>Start IMP Administration</a:t>
              </a:r>
            </a:p>
          </p:txBody>
        </p:sp>
        <p:sp>
          <p:nvSpPr>
            <p:cNvPr id="113" name="Rectangle 112"/>
            <p:cNvSpPr/>
            <p:nvPr/>
          </p:nvSpPr>
          <p:spPr>
            <a:xfrm>
              <a:off x="5084305" y="3707561"/>
              <a:ext cx="1171624" cy="833562"/>
            </a:xfrm>
            <a:prstGeom prst="rect">
              <a:avLst/>
            </a:prstGeom>
          </p:spPr>
          <p:txBody>
            <a:bodyPr wrap="square">
              <a:spAutoFit/>
            </a:bodyPr>
            <a:lstStyle/>
            <a:p>
              <a:pPr marL="109094" lvl="1" indent="-109094" defTabSz="593959">
                <a:lnSpc>
                  <a:spcPct val="90000"/>
                </a:lnSpc>
                <a:spcAft>
                  <a:spcPct val="15000"/>
                </a:spcAft>
                <a:buFontTx/>
                <a:buChar char="••"/>
                <a:defRPr/>
              </a:pPr>
              <a:r>
                <a:rPr lang="en-GB" sz="1000" dirty="0">
                  <a:solidFill>
                    <a:srgbClr val="000000">
                      <a:hueOff val="0"/>
                      <a:satOff val="0"/>
                      <a:lumOff val="0"/>
                      <a:alphaOff val="0"/>
                    </a:srgbClr>
                  </a:solidFill>
                  <a:latin typeface="Arial" panose="020B0604020202020204" pitchFamily="34" charset="0"/>
                  <a:cs typeface="Arial" panose="020B0604020202020204" pitchFamily="34" charset="0"/>
                </a:rPr>
                <a:t>Assessments</a:t>
              </a:r>
            </a:p>
            <a:p>
              <a:pPr marL="109094" lvl="1" indent="-109094" defTabSz="593959">
                <a:lnSpc>
                  <a:spcPct val="90000"/>
                </a:lnSpc>
                <a:spcAft>
                  <a:spcPct val="15000"/>
                </a:spcAft>
                <a:buFontTx/>
                <a:buChar char="••"/>
                <a:defRPr/>
              </a:pPr>
              <a:r>
                <a:rPr lang="en-GB" sz="1000" dirty="0">
                  <a:solidFill>
                    <a:srgbClr val="000000">
                      <a:hueOff val="0"/>
                      <a:satOff val="0"/>
                      <a:lumOff val="0"/>
                      <a:alphaOff val="0"/>
                    </a:srgbClr>
                  </a:solidFill>
                  <a:latin typeface="Arial" panose="020B0604020202020204" pitchFamily="34" charset="0"/>
                  <a:cs typeface="Arial" panose="020B0604020202020204" pitchFamily="34" charset="0"/>
                </a:rPr>
                <a:t>Symptoms</a:t>
              </a:r>
            </a:p>
            <a:p>
              <a:pPr marL="109094" lvl="1" indent="-109094" defTabSz="593959">
                <a:lnSpc>
                  <a:spcPct val="90000"/>
                </a:lnSpc>
                <a:spcAft>
                  <a:spcPct val="15000"/>
                </a:spcAft>
                <a:buFontTx/>
                <a:buChar char="••"/>
                <a:defRPr/>
              </a:pPr>
              <a:r>
                <a:rPr lang="en-GB" sz="1000" dirty="0">
                  <a:solidFill>
                    <a:srgbClr val="000000">
                      <a:hueOff val="0"/>
                      <a:satOff val="0"/>
                      <a:lumOff val="0"/>
                      <a:alphaOff val="0"/>
                    </a:srgbClr>
                  </a:solidFill>
                  <a:latin typeface="Arial" panose="020B0604020202020204" pitchFamily="34" charset="0"/>
                  <a:cs typeface="Arial" panose="020B0604020202020204" pitchFamily="34" charset="0"/>
                </a:rPr>
                <a:t>Continue IMP administration (as needed)</a:t>
              </a:r>
            </a:p>
          </p:txBody>
        </p:sp>
        <p:sp>
          <p:nvSpPr>
            <p:cNvPr id="114" name="Rectangle 113"/>
            <p:cNvSpPr/>
            <p:nvPr/>
          </p:nvSpPr>
          <p:spPr>
            <a:xfrm>
              <a:off x="6159034" y="3707561"/>
              <a:ext cx="1415141" cy="233397"/>
            </a:xfrm>
            <a:prstGeom prst="rect">
              <a:avLst/>
            </a:prstGeom>
          </p:spPr>
          <p:txBody>
            <a:bodyPr wrap="square">
              <a:spAutoFit/>
            </a:bodyPr>
            <a:lstStyle/>
            <a:p>
              <a:pPr marL="109094" lvl="1" indent="-109094" algn="ctr" defTabSz="593959">
                <a:lnSpc>
                  <a:spcPct val="90000"/>
                </a:lnSpc>
                <a:spcAft>
                  <a:spcPct val="15000"/>
                </a:spcAft>
                <a:buFontTx/>
                <a:buChar char="••"/>
                <a:defRPr/>
              </a:pPr>
              <a:r>
                <a:rPr lang="en-GB" sz="1000" dirty="0">
                  <a:solidFill>
                    <a:srgbClr val="000000">
                      <a:hueOff val="0"/>
                      <a:satOff val="0"/>
                      <a:lumOff val="0"/>
                      <a:alphaOff val="0"/>
                    </a:srgbClr>
                  </a:solidFill>
                  <a:latin typeface="Arial" panose="020B0604020202020204" pitchFamily="34" charset="0"/>
                  <a:cs typeface="Arial" panose="020B0604020202020204" pitchFamily="34" charset="0"/>
                </a:rPr>
                <a:t>Leave Unit</a:t>
              </a:r>
            </a:p>
          </p:txBody>
        </p:sp>
        <p:sp>
          <p:nvSpPr>
            <p:cNvPr id="115" name="Rectangle 114"/>
            <p:cNvSpPr/>
            <p:nvPr/>
          </p:nvSpPr>
          <p:spPr>
            <a:xfrm>
              <a:off x="7428898" y="3707561"/>
              <a:ext cx="1134534" cy="233397"/>
            </a:xfrm>
            <a:prstGeom prst="rect">
              <a:avLst/>
            </a:prstGeom>
          </p:spPr>
          <p:txBody>
            <a:bodyPr wrap="square">
              <a:spAutoFit/>
            </a:bodyPr>
            <a:lstStyle/>
            <a:p>
              <a:pPr marL="109094" lvl="1" indent="-109094" algn="ctr" defTabSz="593959">
                <a:lnSpc>
                  <a:spcPct val="90000"/>
                </a:lnSpc>
                <a:spcAft>
                  <a:spcPct val="15000"/>
                </a:spcAft>
                <a:buFontTx/>
                <a:buChar char="••"/>
                <a:defRPr/>
              </a:pPr>
              <a:r>
                <a:rPr lang="en-GB" sz="1000" dirty="0">
                  <a:solidFill>
                    <a:srgbClr val="000000">
                      <a:hueOff val="0"/>
                      <a:satOff val="0"/>
                      <a:lumOff val="0"/>
                      <a:alphaOff val="0"/>
                    </a:srgbClr>
                  </a:solidFill>
                  <a:latin typeface="Arial" panose="020B0604020202020204" pitchFamily="34" charset="0"/>
                  <a:cs typeface="Arial" panose="020B0604020202020204" pitchFamily="34" charset="0"/>
                </a:rPr>
                <a:t>Assessments</a:t>
              </a:r>
            </a:p>
          </p:txBody>
        </p:sp>
      </p:grpSp>
    </p:spTree>
    <p:extLst>
      <p:ext uri="{BB962C8B-B14F-4D97-AF65-F5344CB8AC3E}">
        <p14:creationId xmlns:p14="http://schemas.microsoft.com/office/powerpoint/2010/main" val="409367863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1320800"/>
            <a:ext cx="9144000" cy="465410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400" dirty="0" smtClean="0"/>
          </a:p>
        </p:txBody>
      </p:sp>
      <p:sp>
        <p:nvSpPr>
          <p:cNvPr id="15" name="Rectangle 14"/>
          <p:cNvSpPr/>
          <p:nvPr/>
        </p:nvSpPr>
        <p:spPr>
          <a:xfrm>
            <a:off x="430382" y="110404"/>
            <a:ext cx="8318500" cy="1054133"/>
          </a:xfrm>
          <a:prstGeom prst="rect">
            <a:avLst/>
          </a:prstGeom>
        </p:spPr>
        <p:txBody>
          <a:bodyPr wrap="square" lIns="68579" tIns="34289" rIns="68579" bIns="34289">
            <a:spAutoFit/>
          </a:bodyPr>
          <a:lstStyle/>
          <a:p>
            <a:pPr defTabSz="685783"/>
            <a:r>
              <a:rPr lang="en-US" sz="4400" b="1" dirty="0" smtClean="0">
                <a:ea typeface="Kozuka Gothic Pr6N B" panose="020B0800000000000000" pitchFamily="34" charset="-128"/>
                <a:cs typeface="Calibri"/>
              </a:rPr>
              <a:t>How We Do It</a:t>
            </a:r>
            <a:endParaRPr lang="en-US" sz="4400" b="1" dirty="0">
              <a:ea typeface="Kozuka Gothic Pr6N B" panose="020B0800000000000000" pitchFamily="34" charset="-128"/>
              <a:cs typeface="Calibri"/>
            </a:endParaRPr>
          </a:p>
          <a:p>
            <a:pPr defTabSz="685783"/>
            <a:r>
              <a:rPr lang="en-US" sz="2000" dirty="0" smtClean="0">
                <a:ea typeface="Kozuka Gothic Pr6N B" panose="020B0800000000000000" pitchFamily="34" charset="-128"/>
                <a:cs typeface="Calibri"/>
              </a:rPr>
              <a:t>H3N2: Symptomology Characteristics</a:t>
            </a:r>
          </a:p>
        </p:txBody>
      </p:sp>
      <p:pic>
        <p:nvPicPr>
          <p:cNvPr id="17" name="Picture 16"/>
          <p:cNvPicPr>
            <a:picLocks noChangeAspect="1"/>
          </p:cNvPicPr>
          <p:nvPr/>
        </p:nvPicPr>
        <p:blipFill>
          <a:blip r:embed="rId3"/>
          <a:stretch>
            <a:fillRect/>
          </a:stretch>
        </p:blipFill>
        <p:spPr>
          <a:xfrm>
            <a:off x="468313" y="1556279"/>
            <a:ext cx="3650867" cy="1895060"/>
          </a:xfrm>
          <a:prstGeom prst="rect">
            <a:avLst/>
          </a:prstGeom>
          <a:solidFill>
            <a:schemeClr val="bg1"/>
          </a:solidFill>
          <a:ln>
            <a:noFill/>
          </a:ln>
          <a:effectLst/>
        </p:spPr>
      </p:pic>
      <p:pic>
        <p:nvPicPr>
          <p:cNvPr id="19" name="Picture 18"/>
          <p:cNvPicPr>
            <a:picLocks noChangeAspect="1"/>
          </p:cNvPicPr>
          <p:nvPr/>
        </p:nvPicPr>
        <p:blipFill>
          <a:blip r:embed="rId4"/>
          <a:stretch>
            <a:fillRect/>
          </a:stretch>
        </p:blipFill>
        <p:spPr>
          <a:xfrm>
            <a:off x="4445058" y="1562747"/>
            <a:ext cx="4326410" cy="2710611"/>
          </a:xfrm>
          <a:prstGeom prst="rect">
            <a:avLst/>
          </a:prstGeom>
          <a:solidFill>
            <a:schemeClr val="bg1"/>
          </a:solidFill>
          <a:ln>
            <a:noFill/>
          </a:ln>
          <a:effectLst/>
        </p:spPr>
      </p:pic>
      <p:pic>
        <p:nvPicPr>
          <p:cNvPr id="1026" name="Chart 5" descr="image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3928" y="3642058"/>
            <a:ext cx="3650867" cy="2158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4385743" y="4656661"/>
            <a:ext cx="4470392" cy="879215"/>
          </a:xfrm>
          <a:prstGeom prst="rect">
            <a:avLst/>
          </a:prstGeom>
          <a:noFill/>
        </p:spPr>
        <p:txBody>
          <a:bodyPr wrap="square" rtlCol="0">
            <a:spAutoFit/>
          </a:bodyPr>
          <a:lstStyle/>
          <a:p>
            <a:pPr lvl="0" algn="ctr"/>
            <a:r>
              <a:rPr lang="en-GB" b="1" dirty="0">
                <a:solidFill>
                  <a:schemeClr val="bg1"/>
                </a:solidFill>
              </a:rPr>
              <a:t>Symptomology is a vital consideration</a:t>
            </a:r>
          </a:p>
          <a:p>
            <a:pPr lvl="0" algn="ctr">
              <a:lnSpc>
                <a:spcPct val="120000"/>
              </a:lnSpc>
            </a:pPr>
            <a:r>
              <a:rPr lang="en-GB" sz="1400" dirty="0">
                <a:solidFill>
                  <a:srgbClr val="FFFFFF"/>
                </a:solidFill>
              </a:rPr>
              <a:t>Balance: Dose, Severity, </a:t>
            </a:r>
            <a:r>
              <a:rPr lang="en-GB" sz="1400" dirty="0" smtClean="0">
                <a:solidFill>
                  <a:srgbClr val="FFFFFF"/>
                </a:solidFill>
              </a:rPr>
              <a:t>Safety  </a:t>
            </a:r>
            <a:endParaRPr lang="en-GB" sz="1400" dirty="0">
              <a:solidFill>
                <a:srgbClr val="FFFFFF"/>
              </a:solidFill>
            </a:endParaRPr>
          </a:p>
          <a:p>
            <a:pPr lvl="0" algn="ctr">
              <a:lnSpc>
                <a:spcPct val="120000"/>
              </a:lnSpc>
            </a:pPr>
            <a:r>
              <a:rPr lang="en-GB" sz="1400" dirty="0">
                <a:solidFill>
                  <a:srgbClr val="FFFFFF"/>
                </a:solidFill>
              </a:rPr>
              <a:t>Goal: Mimic natural </a:t>
            </a:r>
            <a:r>
              <a:rPr lang="en-GB" sz="1400" dirty="0" smtClean="0">
                <a:solidFill>
                  <a:srgbClr val="FFFFFF"/>
                </a:solidFill>
              </a:rPr>
              <a:t>disease</a:t>
            </a:r>
            <a:endParaRPr lang="en-US" dirty="0"/>
          </a:p>
        </p:txBody>
      </p:sp>
    </p:spTree>
    <p:extLst>
      <p:ext uri="{BB962C8B-B14F-4D97-AF65-F5344CB8AC3E}">
        <p14:creationId xmlns:p14="http://schemas.microsoft.com/office/powerpoint/2010/main" val="180415899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432584" y="99158"/>
            <a:ext cx="8318500" cy="1054133"/>
          </a:xfrm>
          <a:prstGeom prst="rect">
            <a:avLst/>
          </a:prstGeom>
        </p:spPr>
        <p:txBody>
          <a:bodyPr wrap="square" lIns="68579" tIns="34289" rIns="68579" bIns="34289">
            <a:spAutoFit/>
          </a:bodyPr>
          <a:lstStyle/>
          <a:p>
            <a:pPr defTabSz="685783"/>
            <a:r>
              <a:rPr lang="en-US" sz="4400" b="1" dirty="0" smtClean="0">
                <a:ea typeface="Kozuka Gothic Pr6N B" panose="020B0800000000000000" pitchFamily="34" charset="-128"/>
                <a:cs typeface="Calibri"/>
              </a:rPr>
              <a:t>How We Do It</a:t>
            </a:r>
          </a:p>
          <a:p>
            <a:pPr defTabSz="685783"/>
            <a:r>
              <a:rPr lang="en-US" sz="2000" dirty="0" smtClean="0">
                <a:ea typeface="Kozuka Gothic Pr6N B" panose="020B0800000000000000" pitchFamily="34" charset="-128"/>
                <a:cs typeface="Calibri"/>
              </a:rPr>
              <a:t>H3N2: High Infection Rate</a:t>
            </a:r>
          </a:p>
        </p:txBody>
      </p:sp>
      <p:graphicFrame>
        <p:nvGraphicFramePr>
          <p:cNvPr id="18" name="Content Placeholder 5"/>
          <p:cNvGraphicFramePr>
            <a:graphicFrameLocks/>
          </p:cNvGraphicFramePr>
          <p:nvPr>
            <p:extLst>
              <p:ext uri="{D42A27DB-BD31-4B8C-83A1-F6EECF244321}">
                <p14:modId xmlns:p14="http://schemas.microsoft.com/office/powerpoint/2010/main" val="1780582183"/>
              </p:ext>
            </p:extLst>
          </p:nvPr>
        </p:nvGraphicFramePr>
        <p:xfrm>
          <a:off x="502921" y="1693341"/>
          <a:ext cx="8012429" cy="3221144"/>
        </p:xfrm>
        <a:graphic>
          <a:graphicData uri="http://schemas.openxmlformats.org/drawingml/2006/table">
            <a:tbl>
              <a:tblPr firstRow="1" firstCol="1" bandRow="1">
                <a:tableStyleId>{F2DE63D5-997A-4646-A377-4702673A728D}</a:tableStyleId>
              </a:tblPr>
              <a:tblGrid>
                <a:gridCol w="1462463"/>
                <a:gridCol w="1711392"/>
                <a:gridCol w="1618044"/>
                <a:gridCol w="1265012"/>
                <a:gridCol w="1955518"/>
              </a:tblGrid>
              <a:tr h="971079">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algn="ctr">
                        <a:spcBef>
                          <a:spcPts val="600"/>
                        </a:spcBef>
                        <a:spcAft>
                          <a:spcPts val="0"/>
                        </a:spcAft>
                      </a:pPr>
                      <a:r>
                        <a:rPr lang="en-GB" sz="1800" dirty="0">
                          <a:effectLst/>
                        </a:rPr>
                        <a:t>Inoculum (TCID</a:t>
                      </a:r>
                      <a:r>
                        <a:rPr lang="en-GB" sz="1800" baseline="-25000" dirty="0">
                          <a:effectLst/>
                        </a:rPr>
                        <a:t>50</a:t>
                      </a:r>
                      <a:r>
                        <a:rPr lang="en-GB" sz="1800" dirty="0">
                          <a:effectLst/>
                        </a:rPr>
                        <a:t>)</a:t>
                      </a:r>
                      <a:endParaRPr lang="en-GB" sz="1800" dirty="0">
                        <a:solidFill>
                          <a:schemeClr val="bg1"/>
                        </a:solidFill>
                        <a:effectLst/>
                        <a:latin typeface="Arial" panose="020B0604020202020204" pitchFamily="34" charset="0"/>
                        <a:ea typeface="Times New Roman" panose="02020603050405020304" pitchFamily="18" charset="0"/>
                      </a:endParaRPr>
                    </a:p>
                  </a:txBody>
                  <a:tcPr marL="51435" marR="51435"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accent2"/>
                    </a:solidFill>
                  </a:tcPr>
                </a:tc>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algn="ctr">
                        <a:spcBef>
                          <a:spcPts val="600"/>
                        </a:spcBef>
                        <a:spcAft>
                          <a:spcPts val="0"/>
                        </a:spcAft>
                      </a:pPr>
                      <a:r>
                        <a:rPr lang="en-GB" sz="1800" dirty="0">
                          <a:effectLst/>
                        </a:rPr>
                        <a:t>Culture Virus Positive (%)</a:t>
                      </a:r>
                      <a:endParaRPr lang="en-GB" sz="1800" dirty="0">
                        <a:solidFill>
                          <a:schemeClr val="bg1"/>
                        </a:solidFill>
                        <a:effectLst/>
                        <a:latin typeface="Arial" panose="020B0604020202020204" pitchFamily="34" charset="0"/>
                        <a:ea typeface="Times New Roman" panose="02020603050405020304" pitchFamily="18" charset="0"/>
                      </a:endParaRPr>
                    </a:p>
                  </a:txBody>
                  <a:tcPr marL="51435" marR="51435"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accent2"/>
                    </a:solidFill>
                  </a:tcPr>
                </a:tc>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algn="ctr">
                        <a:spcBef>
                          <a:spcPts val="600"/>
                        </a:spcBef>
                        <a:spcAft>
                          <a:spcPts val="0"/>
                        </a:spcAft>
                      </a:pPr>
                      <a:r>
                        <a:rPr lang="en-GB" sz="1800" dirty="0" err="1">
                          <a:effectLst/>
                        </a:rPr>
                        <a:t>qPCR</a:t>
                      </a:r>
                      <a:r>
                        <a:rPr lang="en-GB" sz="1800" dirty="0">
                          <a:effectLst/>
                        </a:rPr>
                        <a:t> Virus Positive (%)</a:t>
                      </a:r>
                      <a:endParaRPr lang="en-GB" sz="1800" dirty="0">
                        <a:solidFill>
                          <a:schemeClr val="bg1"/>
                        </a:solidFill>
                        <a:effectLst/>
                        <a:latin typeface="Arial" panose="020B0604020202020204" pitchFamily="34" charset="0"/>
                        <a:ea typeface="Times New Roman" panose="02020603050405020304" pitchFamily="18" charset="0"/>
                      </a:endParaRPr>
                    </a:p>
                  </a:txBody>
                  <a:tcPr marL="51435" marR="51435"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accent2"/>
                    </a:solidFill>
                  </a:tcPr>
                </a:tc>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algn="ctr">
                        <a:spcBef>
                          <a:spcPts val="600"/>
                        </a:spcBef>
                        <a:spcAft>
                          <a:spcPts val="0"/>
                        </a:spcAft>
                      </a:pPr>
                      <a:r>
                        <a:rPr lang="en-GB" sz="1800" dirty="0" err="1" smtClean="0">
                          <a:effectLst/>
                        </a:rPr>
                        <a:t>Serocon</a:t>
                      </a:r>
                      <a:r>
                        <a:rPr lang="en-GB" sz="1800" dirty="0" smtClean="0">
                          <a:effectLst/>
                        </a:rPr>
                        <a:t>’ </a:t>
                      </a:r>
                    </a:p>
                    <a:p>
                      <a:pPr algn="ctr">
                        <a:spcBef>
                          <a:spcPts val="600"/>
                        </a:spcBef>
                        <a:spcAft>
                          <a:spcPts val="0"/>
                        </a:spcAft>
                      </a:pPr>
                      <a:r>
                        <a:rPr lang="en-GB" sz="1800" dirty="0" smtClean="0">
                          <a:effectLst/>
                        </a:rPr>
                        <a:t>(</a:t>
                      </a:r>
                      <a:r>
                        <a:rPr lang="en-GB" sz="1800" dirty="0">
                          <a:effectLst/>
                        </a:rPr>
                        <a:t>%)</a:t>
                      </a:r>
                      <a:endParaRPr lang="en-GB" sz="1800" dirty="0">
                        <a:solidFill>
                          <a:schemeClr val="bg1"/>
                        </a:solidFill>
                        <a:effectLst/>
                        <a:latin typeface="Arial" panose="020B0604020202020204" pitchFamily="34" charset="0"/>
                        <a:ea typeface="Times New Roman" panose="02020603050405020304" pitchFamily="18" charset="0"/>
                      </a:endParaRPr>
                    </a:p>
                  </a:txBody>
                  <a:tcPr marL="51435" marR="51435"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accent2"/>
                    </a:solidFill>
                  </a:tcPr>
                </a:tc>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algn="ctr">
                        <a:spcBef>
                          <a:spcPts val="600"/>
                        </a:spcBef>
                        <a:spcAft>
                          <a:spcPts val="0"/>
                        </a:spcAft>
                      </a:pPr>
                      <a:r>
                        <a:rPr lang="en-GB" sz="1800" dirty="0">
                          <a:effectLst/>
                        </a:rPr>
                        <a:t>Lab Confirmed Infection (%)</a:t>
                      </a:r>
                      <a:endParaRPr lang="en-GB" sz="1800" dirty="0">
                        <a:solidFill>
                          <a:schemeClr val="bg1"/>
                        </a:solidFill>
                        <a:effectLst/>
                        <a:latin typeface="Arial" panose="020B0604020202020204" pitchFamily="34" charset="0"/>
                        <a:ea typeface="Times New Roman" panose="02020603050405020304" pitchFamily="18" charset="0"/>
                      </a:endParaRPr>
                    </a:p>
                  </a:txBody>
                  <a:tcPr marL="51435" marR="51435"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accent2"/>
                    </a:solidFill>
                  </a:tcPr>
                </a:tc>
              </a:tr>
              <a:tr h="568438">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algn="ctr">
                        <a:spcBef>
                          <a:spcPts val="600"/>
                        </a:spcBef>
                        <a:spcAft>
                          <a:spcPts val="0"/>
                        </a:spcAft>
                      </a:pPr>
                      <a:r>
                        <a:rPr lang="en-GB" sz="1800" dirty="0">
                          <a:solidFill>
                            <a:schemeClr val="tx1"/>
                          </a:solidFill>
                          <a:effectLst/>
                        </a:rPr>
                        <a:t>2.8 x10</a:t>
                      </a:r>
                      <a:r>
                        <a:rPr lang="en-GB" sz="1800" baseline="30000" dirty="0">
                          <a:solidFill>
                            <a:schemeClr val="tx1"/>
                          </a:solidFill>
                          <a:effectLst/>
                        </a:rPr>
                        <a:t>3</a:t>
                      </a:r>
                      <a:endParaRPr lang="en-GB" sz="1800" dirty="0">
                        <a:solidFill>
                          <a:schemeClr val="tx1"/>
                        </a:solidFill>
                        <a:effectLst/>
                        <a:latin typeface="Arial" panose="020B0604020202020204" pitchFamily="34" charset="0"/>
                        <a:ea typeface="Times New Roman" panose="02020603050405020304" pitchFamily="18" charset="0"/>
                      </a:endParaRPr>
                    </a:p>
                  </a:txBody>
                  <a:tcPr marL="51435" marR="51435"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spcBef>
                          <a:spcPts val="600"/>
                        </a:spcBef>
                        <a:spcAft>
                          <a:spcPts val="0"/>
                        </a:spcAft>
                      </a:pPr>
                      <a:r>
                        <a:rPr lang="en-GB" sz="2100" dirty="0">
                          <a:effectLst/>
                        </a:rPr>
                        <a:t>0</a:t>
                      </a:r>
                      <a:endParaRPr lang="en-GB" sz="2100" dirty="0">
                        <a:solidFill>
                          <a:srgbClr val="000000"/>
                        </a:solidFill>
                        <a:effectLst/>
                        <a:latin typeface="Arial" panose="020B0604020202020204" pitchFamily="34" charset="0"/>
                        <a:ea typeface="Times New Roman" panose="02020603050405020304" pitchFamily="18" charset="0"/>
                      </a:endParaRPr>
                    </a:p>
                  </a:txBody>
                  <a:tcPr marL="51435" marR="51435"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spcBef>
                          <a:spcPts val="600"/>
                        </a:spcBef>
                        <a:spcAft>
                          <a:spcPts val="0"/>
                        </a:spcAft>
                      </a:pPr>
                      <a:r>
                        <a:rPr lang="en-GB" sz="2100" dirty="0">
                          <a:effectLst/>
                        </a:rPr>
                        <a:t>17</a:t>
                      </a:r>
                      <a:endParaRPr lang="en-GB" sz="2100" dirty="0">
                        <a:solidFill>
                          <a:srgbClr val="000000"/>
                        </a:solidFill>
                        <a:effectLst/>
                        <a:latin typeface="Arial" panose="020B0604020202020204" pitchFamily="34" charset="0"/>
                        <a:ea typeface="Times New Roman" panose="02020603050405020304" pitchFamily="18" charset="0"/>
                      </a:endParaRPr>
                    </a:p>
                  </a:txBody>
                  <a:tcPr marL="51435" marR="51435"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spcBef>
                          <a:spcPts val="600"/>
                        </a:spcBef>
                        <a:spcAft>
                          <a:spcPts val="0"/>
                        </a:spcAft>
                      </a:pPr>
                      <a:r>
                        <a:rPr lang="en-GB" sz="2100" dirty="0">
                          <a:effectLst/>
                        </a:rPr>
                        <a:t>17</a:t>
                      </a:r>
                      <a:endParaRPr lang="en-GB" sz="2100" dirty="0">
                        <a:solidFill>
                          <a:srgbClr val="000000"/>
                        </a:solidFill>
                        <a:effectLst/>
                        <a:latin typeface="Arial" panose="020B0604020202020204" pitchFamily="34" charset="0"/>
                        <a:ea typeface="Times New Roman" panose="02020603050405020304" pitchFamily="18" charset="0"/>
                      </a:endParaRPr>
                    </a:p>
                  </a:txBody>
                  <a:tcPr marL="51435" marR="51435"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spcBef>
                          <a:spcPts val="600"/>
                        </a:spcBef>
                        <a:spcAft>
                          <a:spcPts val="0"/>
                        </a:spcAft>
                      </a:pPr>
                      <a:r>
                        <a:rPr lang="en-GB" sz="2100" dirty="0">
                          <a:effectLst/>
                        </a:rPr>
                        <a:t>0  (0/6)</a:t>
                      </a:r>
                      <a:endParaRPr lang="en-GB" sz="2100" dirty="0">
                        <a:solidFill>
                          <a:srgbClr val="000000"/>
                        </a:solidFill>
                        <a:effectLst/>
                        <a:latin typeface="Arial" panose="020B0604020202020204" pitchFamily="34" charset="0"/>
                        <a:ea typeface="Times New Roman" panose="02020603050405020304" pitchFamily="18" charset="0"/>
                      </a:endParaRPr>
                    </a:p>
                  </a:txBody>
                  <a:tcPr marL="51435" marR="51435"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r>
              <a:tr h="568438">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algn="ctr">
                        <a:spcBef>
                          <a:spcPts val="600"/>
                        </a:spcBef>
                        <a:spcAft>
                          <a:spcPts val="0"/>
                        </a:spcAft>
                      </a:pPr>
                      <a:r>
                        <a:rPr lang="en-GB" sz="1800" dirty="0">
                          <a:solidFill>
                            <a:schemeClr val="tx1"/>
                          </a:solidFill>
                          <a:effectLst/>
                        </a:rPr>
                        <a:t>2.5x10</a:t>
                      </a:r>
                      <a:r>
                        <a:rPr lang="en-GB" sz="1800" baseline="30000" dirty="0">
                          <a:solidFill>
                            <a:schemeClr val="tx1"/>
                          </a:solidFill>
                          <a:effectLst/>
                        </a:rPr>
                        <a:t>4</a:t>
                      </a:r>
                      <a:endParaRPr lang="en-GB" sz="1800" dirty="0">
                        <a:solidFill>
                          <a:schemeClr val="tx1"/>
                        </a:solidFill>
                        <a:effectLst/>
                        <a:latin typeface="Arial" panose="020B0604020202020204" pitchFamily="34" charset="0"/>
                        <a:ea typeface="Times New Roman" panose="02020603050405020304" pitchFamily="18" charset="0"/>
                      </a:endParaRPr>
                    </a:p>
                  </a:txBody>
                  <a:tcPr marL="51435" marR="51435"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spcBef>
                          <a:spcPts val="600"/>
                        </a:spcBef>
                        <a:spcAft>
                          <a:spcPts val="0"/>
                        </a:spcAft>
                      </a:pPr>
                      <a:r>
                        <a:rPr lang="en-GB" sz="2100" dirty="0">
                          <a:effectLst/>
                        </a:rPr>
                        <a:t>68</a:t>
                      </a:r>
                      <a:endParaRPr lang="en-GB" sz="2100" dirty="0">
                        <a:solidFill>
                          <a:srgbClr val="000000"/>
                        </a:solidFill>
                        <a:effectLst/>
                        <a:latin typeface="Arial" panose="020B0604020202020204" pitchFamily="34" charset="0"/>
                        <a:ea typeface="Times New Roman" panose="02020603050405020304" pitchFamily="18" charset="0"/>
                      </a:endParaRPr>
                    </a:p>
                  </a:txBody>
                  <a:tcPr marL="51435" marR="51435"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spcBef>
                          <a:spcPts val="600"/>
                        </a:spcBef>
                        <a:spcAft>
                          <a:spcPts val="0"/>
                        </a:spcAft>
                      </a:pPr>
                      <a:r>
                        <a:rPr lang="en-GB" sz="2100" dirty="0">
                          <a:effectLst/>
                        </a:rPr>
                        <a:t>68</a:t>
                      </a:r>
                      <a:endParaRPr lang="en-GB" sz="2100" dirty="0">
                        <a:solidFill>
                          <a:srgbClr val="000000"/>
                        </a:solidFill>
                        <a:effectLst/>
                        <a:latin typeface="Arial" panose="020B0604020202020204" pitchFamily="34" charset="0"/>
                        <a:ea typeface="Times New Roman" panose="02020603050405020304" pitchFamily="18" charset="0"/>
                      </a:endParaRPr>
                    </a:p>
                  </a:txBody>
                  <a:tcPr marL="51435" marR="51435"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spcBef>
                          <a:spcPts val="600"/>
                        </a:spcBef>
                        <a:spcAft>
                          <a:spcPts val="0"/>
                        </a:spcAft>
                      </a:pPr>
                      <a:r>
                        <a:rPr lang="en-GB" sz="2100" dirty="0">
                          <a:effectLst/>
                        </a:rPr>
                        <a:t>50</a:t>
                      </a:r>
                      <a:endParaRPr lang="en-GB" sz="2100" dirty="0">
                        <a:solidFill>
                          <a:srgbClr val="000000"/>
                        </a:solidFill>
                        <a:effectLst/>
                        <a:latin typeface="Arial" panose="020B0604020202020204" pitchFamily="34" charset="0"/>
                        <a:ea typeface="Times New Roman" panose="02020603050405020304" pitchFamily="18" charset="0"/>
                      </a:endParaRPr>
                    </a:p>
                  </a:txBody>
                  <a:tcPr marL="51435" marR="51435"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spcBef>
                          <a:spcPts val="600"/>
                        </a:spcBef>
                        <a:spcAft>
                          <a:spcPts val="0"/>
                        </a:spcAft>
                      </a:pPr>
                      <a:r>
                        <a:rPr lang="en-GB" sz="2100" dirty="0">
                          <a:effectLst/>
                        </a:rPr>
                        <a:t>77 (4/6)</a:t>
                      </a:r>
                      <a:endParaRPr lang="en-GB" sz="2100" dirty="0">
                        <a:solidFill>
                          <a:srgbClr val="000000"/>
                        </a:solidFill>
                        <a:effectLst/>
                        <a:latin typeface="Arial" panose="020B0604020202020204" pitchFamily="34" charset="0"/>
                        <a:ea typeface="Times New Roman" panose="02020603050405020304" pitchFamily="18" charset="0"/>
                      </a:endParaRPr>
                    </a:p>
                  </a:txBody>
                  <a:tcPr marL="51435" marR="51435"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r>
              <a:tr h="544751">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algn="ctr">
                        <a:spcBef>
                          <a:spcPts val="600"/>
                        </a:spcBef>
                        <a:spcAft>
                          <a:spcPts val="0"/>
                        </a:spcAft>
                      </a:pPr>
                      <a:r>
                        <a:rPr lang="en-GB" sz="1800" dirty="0">
                          <a:solidFill>
                            <a:schemeClr val="tx1"/>
                          </a:solidFill>
                          <a:effectLst/>
                        </a:rPr>
                        <a:t>3.6X10</a:t>
                      </a:r>
                      <a:r>
                        <a:rPr lang="en-GB" sz="1800" baseline="30000" dirty="0">
                          <a:solidFill>
                            <a:schemeClr val="tx1"/>
                          </a:solidFill>
                          <a:effectLst/>
                        </a:rPr>
                        <a:t>5</a:t>
                      </a:r>
                      <a:endParaRPr lang="en-GB" sz="1800" dirty="0">
                        <a:solidFill>
                          <a:schemeClr val="tx1"/>
                        </a:solidFill>
                        <a:effectLst/>
                        <a:latin typeface="Arial" panose="020B0604020202020204" pitchFamily="34" charset="0"/>
                        <a:ea typeface="Times New Roman" panose="02020603050405020304" pitchFamily="18" charset="0"/>
                      </a:endParaRPr>
                    </a:p>
                  </a:txBody>
                  <a:tcPr marL="51435" marR="51435"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spcBef>
                          <a:spcPts val="600"/>
                        </a:spcBef>
                        <a:spcAft>
                          <a:spcPts val="0"/>
                        </a:spcAft>
                      </a:pPr>
                      <a:r>
                        <a:rPr lang="en-GB" sz="2100" dirty="0">
                          <a:effectLst/>
                        </a:rPr>
                        <a:t>51</a:t>
                      </a:r>
                      <a:endParaRPr lang="en-GB" sz="2100" dirty="0">
                        <a:solidFill>
                          <a:srgbClr val="000000"/>
                        </a:solidFill>
                        <a:effectLst/>
                        <a:latin typeface="Arial" panose="020B0604020202020204" pitchFamily="34" charset="0"/>
                        <a:ea typeface="Times New Roman" panose="02020603050405020304" pitchFamily="18" charset="0"/>
                      </a:endParaRPr>
                    </a:p>
                  </a:txBody>
                  <a:tcPr marL="51435" marR="51435"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spcBef>
                          <a:spcPts val="600"/>
                        </a:spcBef>
                        <a:spcAft>
                          <a:spcPts val="0"/>
                        </a:spcAft>
                      </a:pPr>
                      <a:r>
                        <a:rPr lang="en-GB" sz="2100" dirty="0">
                          <a:effectLst/>
                        </a:rPr>
                        <a:t>100</a:t>
                      </a:r>
                      <a:endParaRPr lang="en-GB" sz="2100" dirty="0">
                        <a:solidFill>
                          <a:srgbClr val="000000"/>
                        </a:solidFill>
                        <a:effectLst/>
                        <a:latin typeface="Arial" panose="020B0604020202020204" pitchFamily="34" charset="0"/>
                        <a:ea typeface="Times New Roman" panose="02020603050405020304" pitchFamily="18" charset="0"/>
                      </a:endParaRPr>
                    </a:p>
                  </a:txBody>
                  <a:tcPr marL="51435" marR="51435"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spcBef>
                          <a:spcPts val="600"/>
                        </a:spcBef>
                        <a:spcAft>
                          <a:spcPts val="0"/>
                        </a:spcAft>
                      </a:pPr>
                      <a:r>
                        <a:rPr lang="en-GB" sz="2100" dirty="0">
                          <a:effectLst/>
                        </a:rPr>
                        <a:t>33</a:t>
                      </a:r>
                      <a:endParaRPr lang="en-GB" sz="2100" dirty="0">
                        <a:solidFill>
                          <a:srgbClr val="000000"/>
                        </a:solidFill>
                        <a:effectLst/>
                        <a:latin typeface="Arial" panose="020B0604020202020204" pitchFamily="34" charset="0"/>
                        <a:ea typeface="Times New Roman" panose="02020603050405020304" pitchFamily="18" charset="0"/>
                      </a:endParaRPr>
                    </a:p>
                  </a:txBody>
                  <a:tcPr marL="51435" marR="51435"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spcBef>
                          <a:spcPts val="600"/>
                        </a:spcBef>
                        <a:spcAft>
                          <a:spcPts val="0"/>
                        </a:spcAft>
                      </a:pPr>
                      <a:r>
                        <a:rPr lang="en-GB" sz="2100" dirty="0">
                          <a:effectLst/>
                        </a:rPr>
                        <a:t>77 (4/6)</a:t>
                      </a:r>
                      <a:endParaRPr lang="en-GB" sz="2100" dirty="0">
                        <a:solidFill>
                          <a:srgbClr val="000000"/>
                        </a:solidFill>
                        <a:effectLst/>
                        <a:latin typeface="Arial" panose="020B0604020202020204" pitchFamily="34" charset="0"/>
                        <a:ea typeface="Times New Roman" panose="02020603050405020304" pitchFamily="18" charset="0"/>
                      </a:endParaRPr>
                    </a:p>
                  </a:txBody>
                  <a:tcPr marL="51435" marR="51435"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r>
              <a:tr h="568438">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algn="ctr">
                        <a:spcBef>
                          <a:spcPts val="600"/>
                        </a:spcBef>
                        <a:spcAft>
                          <a:spcPts val="0"/>
                        </a:spcAft>
                      </a:pPr>
                      <a:r>
                        <a:rPr lang="en-GB" sz="1800" dirty="0">
                          <a:solidFill>
                            <a:schemeClr val="tx1"/>
                          </a:solidFill>
                          <a:effectLst/>
                        </a:rPr>
                        <a:t>4.7X10</a:t>
                      </a:r>
                      <a:r>
                        <a:rPr lang="en-GB" sz="1800" baseline="30000" dirty="0">
                          <a:solidFill>
                            <a:schemeClr val="tx1"/>
                          </a:solidFill>
                          <a:effectLst/>
                        </a:rPr>
                        <a:t>6</a:t>
                      </a:r>
                      <a:endParaRPr lang="en-GB" sz="1800" dirty="0">
                        <a:solidFill>
                          <a:schemeClr val="tx1"/>
                        </a:solidFill>
                        <a:effectLst/>
                        <a:latin typeface="Arial" panose="020B0604020202020204" pitchFamily="34" charset="0"/>
                        <a:ea typeface="Times New Roman" panose="02020603050405020304" pitchFamily="18" charset="0"/>
                      </a:endParaRPr>
                    </a:p>
                  </a:txBody>
                  <a:tcPr marL="51435" marR="51435"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spcBef>
                          <a:spcPts val="600"/>
                        </a:spcBef>
                        <a:spcAft>
                          <a:spcPts val="0"/>
                        </a:spcAft>
                      </a:pPr>
                      <a:r>
                        <a:rPr lang="en-GB" sz="2100" dirty="0">
                          <a:effectLst/>
                        </a:rPr>
                        <a:t>68</a:t>
                      </a:r>
                      <a:endParaRPr lang="en-GB" sz="2100" dirty="0">
                        <a:solidFill>
                          <a:srgbClr val="000000"/>
                        </a:solidFill>
                        <a:effectLst/>
                        <a:latin typeface="Arial" panose="020B0604020202020204" pitchFamily="34" charset="0"/>
                        <a:ea typeface="Times New Roman" panose="02020603050405020304" pitchFamily="18" charset="0"/>
                      </a:endParaRPr>
                    </a:p>
                  </a:txBody>
                  <a:tcPr marL="51435" marR="51435"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spcBef>
                          <a:spcPts val="600"/>
                        </a:spcBef>
                        <a:spcAft>
                          <a:spcPts val="0"/>
                        </a:spcAft>
                      </a:pPr>
                      <a:r>
                        <a:rPr lang="en-GB" sz="2100" dirty="0">
                          <a:effectLst/>
                        </a:rPr>
                        <a:t>100</a:t>
                      </a:r>
                      <a:endParaRPr lang="en-GB" sz="2100" dirty="0">
                        <a:solidFill>
                          <a:srgbClr val="000000"/>
                        </a:solidFill>
                        <a:effectLst/>
                        <a:latin typeface="Arial" panose="020B0604020202020204" pitchFamily="34" charset="0"/>
                        <a:ea typeface="Times New Roman" panose="02020603050405020304" pitchFamily="18" charset="0"/>
                      </a:endParaRPr>
                    </a:p>
                  </a:txBody>
                  <a:tcPr marL="51435" marR="51435"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spcBef>
                          <a:spcPts val="600"/>
                        </a:spcBef>
                        <a:spcAft>
                          <a:spcPts val="0"/>
                        </a:spcAft>
                      </a:pPr>
                      <a:r>
                        <a:rPr lang="en-GB" sz="2100" dirty="0">
                          <a:effectLst/>
                        </a:rPr>
                        <a:t>77</a:t>
                      </a:r>
                      <a:endParaRPr lang="en-GB" sz="2100" dirty="0">
                        <a:solidFill>
                          <a:srgbClr val="000000"/>
                        </a:solidFill>
                        <a:effectLst/>
                        <a:latin typeface="Arial" panose="020B0604020202020204" pitchFamily="34" charset="0"/>
                        <a:ea typeface="Times New Roman" panose="02020603050405020304" pitchFamily="18" charset="0"/>
                      </a:endParaRPr>
                    </a:p>
                  </a:txBody>
                  <a:tcPr marL="51435" marR="51435"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spcBef>
                          <a:spcPts val="600"/>
                        </a:spcBef>
                        <a:spcAft>
                          <a:spcPts val="0"/>
                        </a:spcAft>
                      </a:pPr>
                      <a:r>
                        <a:rPr lang="en-GB" sz="2100" dirty="0">
                          <a:effectLst/>
                        </a:rPr>
                        <a:t>83 (5/6)</a:t>
                      </a:r>
                      <a:endParaRPr lang="en-GB" sz="2100" dirty="0">
                        <a:solidFill>
                          <a:srgbClr val="000000"/>
                        </a:solidFill>
                        <a:effectLst/>
                        <a:latin typeface="Arial" panose="020B0604020202020204" pitchFamily="34" charset="0"/>
                        <a:ea typeface="Times New Roman" panose="02020603050405020304" pitchFamily="18" charset="0"/>
                      </a:endParaRPr>
                    </a:p>
                  </a:txBody>
                  <a:tcPr marL="51435" marR="51435" marT="0"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r>
            </a:tbl>
          </a:graphicData>
        </a:graphic>
      </p:graphicFrame>
      <p:sp>
        <p:nvSpPr>
          <p:cNvPr id="2" name="Rectangle 1"/>
          <p:cNvSpPr/>
          <p:nvPr/>
        </p:nvSpPr>
        <p:spPr>
          <a:xfrm>
            <a:off x="353153" y="3770330"/>
            <a:ext cx="8318500" cy="592428"/>
          </a:xfrm>
          <a:prstGeom prst="rect">
            <a:avLst/>
          </a:prstGeom>
          <a:noFill/>
          <a:ln w="38100">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 name="Rectangle 2"/>
          <p:cNvSpPr/>
          <p:nvPr/>
        </p:nvSpPr>
        <p:spPr>
          <a:xfrm>
            <a:off x="502922" y="5435125"/>
            <a:ext cx="8069578" cy="485707"/>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a:solidFill>
                  <a:schemeClr val="bg1"/>
                </a:solidFill>
              </a:rPr>
              <a:t>L</a:t>
            </a:r>
            <a:r>
              <a:rPr lang="en-GB" sz="1400" dirty="0" smtClean="0">
                <a:solidFill>
                  <a:schemeClr val="bg1"/>
                </a:solidFill>
              </a:rPr>
              <a:t>owest inoculum level + Best infection rate + Symptoms Consistency = </a:t>
            </a:r>
          </a:p>
          <a:p>
            <a:pPr algn="ctr"/>
            <a:r>
              <a:rPr lang="en-GB" sz="1400" dirty="0" smtClean="0">
                <a:solidFill>
                  <a:schemeClr val="bg1"/>
                </a:solidFill>
              </a:rPr>
              <a:t>Closest to natural infection and Minimizes </a:t>
            </a:r>
            <a:r>
              <a:rPr lang="en-GB" sz="1400" dirty="0" err="1" smtClean="0">
                <a:solidFill>
                  <a:schemeClr val="bg1"/>
                </a:solidFill>
              </a:rPr>
              <a:t>artifacts</a:t>
            </a:r>
            <a:endParaRPr lang="en-GB" sz="1400" dirty="0">
              <a:solidFill>
                <a:schemeClr val="bg1"/>
              </a:solidFill>
            </a:endParaRPr>
          </a:p>
        </p:txBody>
      </p:sp>
    </p:spTree>
    <p:extLst>
      <p:ext uri="{BB962C8B-B14F-4D97-AF65-F5344CB8AC3E}">
        <p14:creationId xmlns:p14="http://schemas.microsoft.com/office/powerpoint/2010/main" val="1218977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485900"/>
            <a:ext cx="9144000" cy="4029075"/>
          </a:xfrm>
          <a:prstGeom prst="rect">
            <a:avLst/>
          </a:prstGeom>
          <a:solidFill>
            <a:srgbClr val="00A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405173" y="49702"/>
            <a:ext cx="8229600" cy="1143000"/>
          </a:xfrm>
        </p:spPr>
        <p:txBody>
          <a:bodyPr>
            <a:noAutofit/>
          </a:bodyPr>
          <a:lstStyle/>
          <a:p>
            <a:r>
              <a:rPr lang="en-US" b="1" dirty="0" smtClean="0"/>
              <a:t>How We Do It</a:t>
            </a:r>
            <a:br>
              <a:rPr lang="en-US" b="1" dirty="0" smtClean="0"/>
            </a:br>
            <a:r>
              <a:rPr lang="en-US" sz="2000" dirty="0" smtClean="0"/>
              <a:t>Virus </a:t>
            </a:r>
            <a:r>
              <a:rPr lang="en-US" sz="2000" dirty="0" smtClean="0"/>
              <a:t>Characterization: H3N2 vs H1N1 (</a:t>
            </a:r>
            <a:r>
              <a:rPr lang="en-US" sz="2000" dirty="0" err="1" smtClean="0"/>
              <a:t>hVIVO</a:t>
            </a:r>
            <a:r>
              <a:rPr lang="en-US" sz="2000" dirty="0" smtClean="0"/>
              <a:t>)</a:t>
            </a:r>
            <a:endParaRPr lang="en-US" sz="3600"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9152" y="1733488"/>
            <a:ext cx="4259535" cy="3376444"/>
          </a:xfrm>
          <a:prstGeom prst="rect">
            <a:avLst/>
          </a:prstGeom>
          <a:solidFill>
            <a:schemeClr val="bg1"/>
          </a:solidFill>
          <a:ln>
            <a:solidFill>
              <a:schemeClr val="bg1">
                <a:lumMod val="95000"/>
              </a:schemeClr>
            </a:solidFill>
          </a:ln>
          <a:effectLst/>
          <a:extLst/>
        </p:spPr>
      </p:pic>
    </p:spTree>
    <p:extLst>
      <p:ext uri="{BB962C8B-B14F-4D97-AF65-F5344CB8AC3E}">
        <p14:creationId xmlns:p14="http://schemas.microsoft.com/office/powerpoint/2010/main" val="291698873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485900"/>
            <a:ext cx="9144000" cy="4029075"/>
          </a:xfrm>
          <a:prstGeom prst="rect">
            <a:avLst/>
          </a:prstGeom>
          <a:solidFill>
            <a:srgbClr val="00A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405173" y="49702"/>
            <a:ext cx="8229600" cy="1143000"/>
          </a:xfrm>
        </p:spPr>
        <p:txBody>
          <a:bodyPr>
            <a:noAutofit/>
          </a:bodyPr>
          <a:lstStyle/>
          <a:p>
            <a:r>
              <a:rPr lang="en-US" b="1" dirty="0" smtClean="0"/>
              <a:t>How We Do It</a:t>
            </a:r>
            <a:br>
              <a:rPr lang="en-US" b="1" dirty="0" smtClean="0"/>
            </a:br>
            <a:r>
              <a:rPr lang="en-US" sz="2000" dirty="0" smtClean="0"/>
              <a:t>Virus </a:t>
            </a:r>
            <a:r>
              <a:rPr lang="en-US" sz="2000" dirty="0" smtClean="0"/>
              <a:t>Characterization: Comparability of Historical vs Current </a:t>
            </a:r>
            <a:endParaRPr lang="en-US" sz="3600" dirty="0"/>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8086" y="1849647"/>
            <a:ext cx="3106830" cy="3226536"/>
          </a:xfrm>
          <a:prstGeom prst="rect">
            <a:avLst/>
          </a:prstGeom>
          <a:solidFill>
            <a:schemeClr val="bg1"/>
          </a:solidFill>
          <a:ln>
            <a:solidFill>
              <a:schemeClr val="bg1">
                <a:lumMod val="95000"/>
              </a:schemeClr>
            </a:solidFill>
          </a:ln>
          <a:effectLst/>
          <a:extLst/>
        </p:spPr>
      </p:pic>
      <p:pic>
        <p:nvPicPr>
          <p:cNvPr id="4101"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b="10539"/>
          <a:stretch/>
        </p:blipFill>
        <p:spPr bwMode="auto">
          <a:xfrm>
            <a:off x="761400" y="1849647"/>
            <a:ext cx="3557602" cy="3237833"/>
          </a:xfrm>
          <a:prstGeom prst="rect">
            <a:avLst/>
          </a:prstGeom>
          <a:solidFill>
            <a:schemeClr val="bg1"/>
          </a:solidFill>
          <a:ln>
            <a:solidFill>
              <a:schemeClr val="bg1">
                <a:lumMod val="95000"/>
              </a:schemeClr>
            </a:solidFill>
          </a:ln>
          <a:effectLst/>
          <a:extLst/>
        </p:spPr>
      </p:pic>
    </p:spTree>
    <p:extLst>
      <p:ext uri="{BB962C8B-B14F-4D97-AF65-F5344CB8AC3E}">
        <p14:creationId xmlns:p14="http://schemas.microsoft.com/office/powerpoint/2010/main" val="208005830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a:xfrm>
            <a:off x="457200" y="427"/>
            <a:ext cx="8229600" cy="989888"/>
          </a:xfrm>
        </p:spPr>
        <p:txBody>
          <a:bodyPr/>
          <a:lstStyle/>
          <a:p>
            <a:r>
              <a:rPr lang="en-GB" altLang="en-US" dirty="0" err="1" smtClean="0"/>
              <a:t>h</a:t>
            </a:r>
            <a:r>
              <a:rPr lang="en-GB" altLang="en-US" b="1" dirty="0" err="1" smtClean="0">
                <a:solidFill>
                  <a:schemeClr val="accent1"/>
                </a:solidFill>
              </a:rPr>
              <a:t>VIVO</a:t>
            </a:r>
            <a:r>
              <a:rPr lang="en-GB" altLang="en-US" b="1" dirty="0" smtClean="0"/>
              <a:t> Summary</a:t>
            </a:r>
          </a:p>
        </p:txBody>
      </p:sp>
      <p:grpSp>
        <p:nvGrpSpPr>
          <p:cNvPr id="9" name="Group 8"/>
          <p:cNvGrpSpPr/>
          <p:nvPr/>
        </p:nvGrpSpPr>
        <p:grpSpPr>
          <a:xfrm>
            <a:off x="714375" y="2588371"/>
            <a:ext cx="2171756" cy="4269627"/>
            <a:chOff x="714375" y="2588371"/>
            <a:chExt cx="2171756" cy="4269627"/>
          </a:xfrm>
        </p:grpSpPr>
        <p:sp>
          <p:nvSpPr>
            <p:cNvPr id="6" name="Bent Arrow 5"/>
            <p:cNvSpPr/>
            <p:nvPr/>
          </p:nvSpPr>
          <p:spPr>
            <a:xfrm>
              <a:off x="714375" y="3264925"/>
              <a:ext cx="1787343" cy="3593073"/>
            </a:xfrm>
            <a:prstGeom prst="bentArrow">
              <a:avLst>
                <a:gd name="adj1" fmla="val 14682"/>
                <a:gd name="adj2" fmla="val 14748"/>
                <a:gd name="adj3" fmla="val 32052"/>
                <a:gd name="adj4" fmla="val 30842"/>
              </a:avLst>
            </a:prstGeom>
            <a:solidFill>
              <a:srgbClr val="333333">
                <a:lumMod val="50000"/>
                <a:lumOff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rgbClr val="F7F7F7"/>
                </a:solidFill>
                <a:effectLst/>
                <a:uLnTx/>
                <a:uFillTx/>
                <a:latin typeface="Calibri"/>
                <a:ea typeface="+mn-ea"/>
                <a:cs typeface="+mn-cs"/>
              </a:endParaRPr>
            </a:p>
          </p:txBody>
        </p:sp>
        <p:sp>
          <p:nvSpPr>
            <p:cNvPr id="7" name="Bent Arrow 6"/>
            <p:cNvSpPr/>
            <p:nvPr/>
          </p:nvSpPr>
          <p:spPr>
            <a:xfrm rot="10800000" flipH="1" flipV="1">
              <a:off x="1470666" y="2588371"/>
              <a:ext cx="1415465" cy="4269627"/>
            </a:xfrm>
            <a:prstGeom prst="bentArrow">
              <a:avLst>
                <a:gd name="adj1" fmla="val 16200"/>
                <a:gd name="adj2" fmla="val 21200"/>
                <a:gd name="adj3" fmla="val 36753"/>
                <a:gd name="adj4" fmla="val 36150"/>
              </a:avLst>
            </a:prstGeom>
            <a:solidFill>
              <a:schemeClr val="accent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rgbClr val="00B259"/>
                </a:solidFill>
                <a:effectLst/>
                <a:uLnTx/>
                <a:uFillTx/>
                <a:latin typeface="Calibri"/>
                <a:ea typeface="+mn-ea"/>
                <a:cs typeface="+mn-cs"/>
              </a:endParaRPr>
            </a:p>
          </p:txBody>
        </p:sp>
      </p:grpSp>
      <p:sp>
        <p:nvSpPr>
          <p:cNvPr id="8" name="Right Arrow 7"/>
          <p:cNvSpPr/>
          <p:nvPr/>
        </p:nvSpPr>
        <p:spPr>
          <a:xfrm rot="16200000">
            <a:off x="-1247478" y="4085588"/>
            <a:ext cx="4961468" cy="583357"/>
          </a:xfrm>
          <a:prstGeom prst="rightArrow">
            <a:avLst>
              <a:gd name="adj1" fmla="val 40274"/>
              <a:gd name="adj2" fmla="val 87209"/>
            </a:avLst>
          </a:prstGeom>
          <a:solidFill>
            <a:srgbClr val="00B25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p:cNvSpPr/>
          <p:nvPr/>
        </p:nvSpPr>
        <p:spPr>
          <a:xfrm>
            <a:off x="508010" y="1007957"/>
            <a:ext cx="7248769" cy="820738"/>
          </a:xfrm>
          <a:prstGeom prst="rect">
            <a:avLst/>
          </a:prstGeom>
        </p:spPr>
        <p:txBody>
          <a:bodyPr wrap="square">
            <a:spAutoFit/>
          </a:bodyPr>
          <a:lstStyle/>
          <a:p>
            <a:pPr>
              <a:lnSpc>
                <a:spcPct val="120000"/>
              </a:lnSpc>
            </a:pPr>
            <a:r>
              <a:rPr lang="en-GB" sz="2000" b="1" dirty="0">
                <a:solidFill>
                  <a:schemeClr val="tx1">
                    <a:lumMod val="75000"/>
                    <a:lumOff val="25000"/>
                  </a:schemeClr>
                </a:solidFill>
              </a:rPr>
              <a:t>Human challenge models provide an effective option for testing drugs safety and efficacy </a:t>
            </a:r>
          </a:p>
        </p:txBody>
      </p:sp>
      <p:sp>
        <p:nvSpPr>
          <p:cNvPr id="4" name="Rectangle 3"/>
          <p:cNvSpPr/>
          <p:nvPr/>
        </p:nvSpPr>
        <p:spPr>
          <a:xfrm>
            <a:off x="3067522" y="2141680"/>
            <a:ext cx="6193705" cy="3370153"/>
          </a:xfrm>
          <a:prstGeom prst="rect">
            <a:avLst/>
          </a:prstGeom>
        </p:spPr>
        <p:txBody>
          <a:bodyPr wrap="square">
            <a:spAutoFit/>
          </a:bodyPr>
          <a:lstStyle/>
          <a:p>
            <a:pPr lvl="0">
              <a:lnSpc>
                <a:spcPct val="140000"/>
              </a:lnSpc>
              <a:spcAft>
                <a:spcPts val="600"/>
              </a:spcAft>
              <a:buClr>
                <a:srgbClr val="00B259"/>
              </a:buClr>
            </a:pPr>
            <a:r>
              <a:rPr lang="en-GB" b="1" dirty="0" err="1">
                <a:solidFill>
                  <a:prstClr val="black"/>
                </a:solidFill>
              </a:rPr>
              <a:t>hVIVO</a:t>
            </a:r>
            <a:r>
              <a:rPr lang="en-GB" b="1" dirty="0">
                <a:solidFill>
                  <a:prstClr val="black"/>
                </a:solidFill>
              </a:rPr>
              <a:t> is the market leader in challenge </a:t>
            </a:r>
            <a:r>
              <a:rPr lang="en-GB" b="1" dirty="0" smtClean="0">
                <a:solidFill>
                  <a:prstClr val="black"/>
                </a:solidFill>
              </a:rPr>
              <a:t>studies</a:t>
            </a:r>
          </a:p>
          <a:p>
            <a:pPr marL="285750" lvl="0" indent="-285750">
              <a:spcAft>
                <a:spcPts val="600"/>
              </a:spcAft>
              <a:buClr>
                <a:srgbClr val="00B259"/>
              </a:buClr>
              <a:buFont typeface="Arial"/>
              <a:buChar char="•"/>
            </a:pPr>
            <a:r>
              <a:rPr lang="en-GB" sz="1600" dirty="0" smtClean="0">
                <a:solidFill>
                  <a:prstClr val="black"/>
                </a:solidFill>
              </a:rPr>
              <a:t>Experienced</a:t>
            </a:r>
            <a:r>
              <a:rPr lang="en-GB" sz="1600" dirty="0">
                <a:solidFill>
                  <a:prstClr val="black"/>
                </a:solidFill>
              </a:rPr>
              <a:t>: 40+ Studies, </a:t>
            </a:r>
            <a:r>
              <a:rPr lang="en-GB" sz="1600" dirty="0" smtClean="0">
                <a:solidFill>
                  <a:prstClr val="black"/>
                </a:solidFill>
              </a:rPr>
              <a:t>1970+ </a:t>
            </a:r>
            <a:r>
              <a:rPr lang="en-GB" sz="1600" dirty="0" smtClean="0">
                <a:solidFill>
                  <a:prstClr val="black"/>
                </a:solidFill>
              </a:rPr>
              <a:t>Volunteers</a:t>
            </a:r>
          </a:p>
          <a:p>
            <a:pPr marL="285750" lvl="0" indent="-285750">
              <a:spcAft>
                <a:spcPts val="600"/>
              </a:spcAft>
              <a:buClr>
                <a:srgbClr val="00B259"/>
              </a:buClr>
              <a:buFont typeface="Arial"/>
              <a:buChar char="•"/>
            </a:pPr>
            <a:r>
              <a:rPr lang="en-GB" sz="1600" dirty="0" smtClean="0">
                <a:solidFill>
                  <a:prstClr val="black"/>
                </a:solidFill>
              </a:rPr>
              <a:t>Multiple </a:t>
            </a:r>
            <a:r>
              <a:rPr lang="en-GB" sz="1600" dirty="0">
                <a:solidFill>
                  <a:prstClr val="black"/>
                </a:solidFill>
              </a:rPr>
              <a:t>models (RSV, Influenza, HRV, </a:t>
            </a:r>
            <a:r>
              <a:rPr lang="en-GB" sz="1600" dirty="0" smtClean="0">
                <a:solidFill>
                  <a:prstClr val="black"/>
                </a:solidFill>
              </a:rPr>
              <a:t>Asthma, Elderly)</a:t>
            </a:r>
            <a:endParaRPr lang="en-GB" sz="1600" dirty="0" smtClean="0">
              <a:solidFill>
                <a:prstClr val="black"/>
              </a:solidFill>
            </a:endParaRPr>
          </a:p>
          <a:p>
            <a:pPr marL="285750" lvl="0" indent="-285750">
              <a:spcAft>
                <a:spcPts val="600"/>
              </a:spcAft>
              <a:buClr>
                <a:srgbClr val="00B259"/>
              </a:buClr>
              <a:buFont typeface="Arial"/>
              <a:buChar char="•"/>
            </a:pPr>
            <a:r>
              <a:rPr lang="en-GB" sz="1600" dirty="0" smtClean="0">
                <a:solidFill>
                  <a:prstClr val="black"/>
                </a:solidFill>
              </a:rPr>
              <a:t>Rigorously characterized </a:t>
            </a:r>
            <a:r>
              <a:rPr lang="en-GB" sz="1600" dirty="0" smtClean="0">
                <a:solidFill>
                  <a:prstClr val="black"/>
                </a:solidFill>
              </a:rPr>
              <a:t>cGMP viruses (H3N2 and H1N1)</a:t>
            </a:r>
          </a:p>
          <a:p>
            <a:pPr marL="285750" lvl="0" indent="-285750">
              <a:lnSpc>
                <a:spcPct val="140000"/>
              </a:lnSpc>
              <a:spcAft>
                <a:spcPts val="600"/>
              </a:spcAft>
              <a:buClr>
                <a:srgbClr val="00B259"/>
              </a:buClr>
              <a:buFont typeface="Arial"/>
              <a:buChar char="•"/>
            </a:pPr>
            <a:endParaRPr lang="en-GB" sz="1600" dirty="0">
              <a:solidFill>
                <a:prstClr val="black"/>
              </a:solidFill>
            </a:endParaRPr>
          </a:p>
          <a:p>
            <a:pPr lvl="0">
              <a:lnSpc>
                <a:spcPct val="140000"/>
              </a:lnSpc>
              <a:spcAft>
                <a:spcPts val="600"/>
              </a:spcAft>
              <a:buClr>
                <a:srgbClr val="00B259"/>
              </a:buClr>
            </a:pPr>
            <a:r>
              <a:rPr lang="en-GB" b="1" dirty="0">
                <a:solidFill>
                  <a:prstClr val="black"/>
                </a:solidFill>
              </a:rPr>
              <a:t>The </a:t>
            </a:r>
            <a:r>
              <a:rPr lang="en-GB" b="1" dirty="0" err="1">
                <a:solidFill>
                  <a:prstClr val="black"/>
                </a:solidFill>
              </a:rPr>
              <a:t>hVIVO</a:t>
            </a:r>
            <a:r>
              <a:rPr lang="en-GB" b="1" dirty="0">
                <a:solidFill>
                  <a:prstClr val="black"/>
                </a:solidFill>
              </a:rPr>
              <a:t> platform enables organizations to accelerate their time to market </a:t>
            </a:r>
          </a:p>
          <a:p>
            <a:pPr marL="285750" lvl="0" indent="-285750">
              <a:spcAft>
                <a:spcPts val="600"/>
              </a:spcAft>
              <a:buClr>
                <a:srgbClr val="00B259"/>
              </a:buClr>
              <a:buFont typeface="Arial"/>
              <a:buChar char="•"/>
            </a:pPr>
            <a:r>
              <a:rPr lang="en-GB" sz="1600" dirty="0" smtClean="0">
                <a:solidFill>
                  <a:prstClr val="black"/>
                </a:solidFill>
              </a:rPr>
              <a:t>Product Validation</a:t>
            </a:r>
          </a:p>
          <a:p>
            <a:pPr marL="285750" lvl="0" indent="-285750">
              <a:spcAft>
                <a:spcPts val="600"/>
              </a:spcAft>
              <a:buClr>
                <a:srgbClr val="00B259"/>
              </a:buClr>
              <a:buFont typeface="Arial"/>
              <a:buChar char="•"/>
            </a:pPr>
            <a:r>
              <a:rPr lang="en-GB" sz="1600" dirty="0" smtClean="0">
                <a:solidFill>
                  <a:prstClr val="black"/>
                </a:solidFill>
              </a:rPr>
              <a:t>Rational </a:t>
            </a:r>
            <a:r>
              <a:rPr lang="en-GB" sz="1600" dirty="0">
                <a:solidFill>
                  <a:prstClr val="black"/>
                </a:solidFill>
              </a:rPr>
              <a:t>Selection of Biomarkers and Drug Targets</a:t>
            </a:r>
          </a:p>
        </p:txBody>
      </p:sp>
    </p:spTree>
    <p:extLst>
      <p:ext uri="{BB962C8B-B14F-4D97-AF65-F5344CB8AC3E}">
        <p14:creationId xmlns:p14="http://schemas.microsoft.com/office/powerpoint/2010/main" val="17881309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22" presetClass="entr" presetSubtype="4"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Thank you</a:t>
            </a:r>
            <a:endParaRPr lang="en-US" dirty="0"/>
          </a:p>
        </p:txBody>
      </p:sp>
      <p:sp>
        <p:nvSpPr>
          <p:cNvPr id="6" name="Rectangle 5"/>
          <p:cNvSpPr/>
          <p:nvPr/>
        </p:nvSpPr>
        <p:spPr>
          <a:xfrm>
            <a:off x="4103077" y="1626489"/>
            <a:ext cx="4853354" cy="25604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t>Contact  Information</a:t>
            </a:r>
          </a:p>
          <a:p>
            <a:endParaRPr lang="en-US" sz="1600" b="1" dirty="0"/>
          </a:p>
          <a:p>
            <a:r>
              <a:rPr lang="en-US" sz="1600" b="1" dirty="0" smtClean="0"/>
              <a:t>Rob Lambkin-Williams, BSc, PhD, </a:t>
            </a:r>
            <a:r>
              <a:rPr lang="en-US" sz="1600" b="1" dirty="0" err="1" smtClean="0"/>
              <a:t>MRPharmS</a:t>
            </a:r>
            <a:endParaRPr lang="en-US" sz="1600" b="1" dirty="0" smtClean="0"/>
          </a:p>
          <a:p>
            <a:r>
              <a:rPr lang="en-US" sz="1600" b="1" dirty="0" smtClean="0"/>
              <a:t>Executive Scientific Adviser</a:t>
            </a:r>
            <a:endParaRPr lang="en-US" sz="1600" b="1" dirty="0"/>
          </a:p>
          <a:p>
            <a:r>
              <a:rPr lang="en-US" sz="1600" dirty="0"/>
              <a:t>Email: </a:t>
            </a:r>
            <a:r>
              <a:rPr lang="en-US" sz="1600" dirty="0" smtClean="0">
                <a:hlinkClick r:id="rId2"/>
              </a:rPr>
              <a:t>rlw@hvivo.com</a:t>
            </a:r>
            <a:endParaRPr lang="en-US" sz="1600" dirty="0" smtClean="0"/>
          </a:p>
          <a:p>
            <a:r>
              <a:rPr lang="en-US" sz="1600" dirty="0" smtClean="0"/>
              <a:t>Phone: </a:t>
            </a:r>
            <a:r>
              <a:rPr lang="en-US" sz="1600" dirty="0"/>
              <a:t>011 44 (0) </a:t>
            </a:r>
            <a:r>
              <a:rPr lang="en-GB" sz="1600" dirty="0" smtClean="0"/>
              <a:t>7710577019</a:t>
            </a:r>
          </a:p>
          <a:p>
            <a:endParaRPr lang="en-US" sz="1600" dirty="0"/>
          </a:p>
          <a:p>
            <a:r>
              <a:rPr lang="en-US" sz="1600" b="1" dirty="0" smtClean="0"/>
              <a:t>Rich </a:t>
            </a:r>
            <a:r>
              <a:rPr lang="en-US" sz="1600" b="1" dirty="0" err="1" smtClean="0"/>
              <a:t>Niemi</a:t>
            </a:r>
            <a:endParaRPr lang="en-US" sz="1600" b="1" dirty="0" smtClean="0"/>
          </a:p>
          <a:p>
            <a:r>
              <a:rPr lang="en-US" sz="1600" b="1" dirty="0" smtClean="0"/>
              <a:t>Senior Director Business Development </a:t>
            </a:r>
          </a:p>
          <a:p>
            <a:r>
              <a:rPr lang="en-US" sz="1600" dirty="0" smtClean="0"/>
              <a:t>Email: </a:t>
            </a:r>
            <a:r>
              <a:rPr lang="en-US" sz="1600" dirty="0" smtClean="0">
                <a:hlinkClick r:id="rId3"/>
              </a:rPr>
              <a:t>r.niemi@hvivo.com</a:t>
            </a:r>
            <a:endParaRPr lang="en-US" sz="1600" dirty="0" smtClean="0"/>
          </a:p>
          <a:p>
            <a:r>
              <a:rPr lang="en-US" sz="1600" dirty="0" smtClean="0"/>
              <a:t>Phone: 1 609- 841-1504</a:t>
            </a:r>
          </a:p>
        </p:txBody>
      </p:sp>
    </p:spTree>
    <p:extLst>
      <p:ext uri="{BB962C8B-B14F-4D97-AF65-F5344CB8AC3E}">
        <p14:creationId xmlns:p14="http://schemas.microsoft.com/office/powerpoint/2010/main" val="140444752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8312" y="1619250"/>
            <a:ext cx="5667375" cy="3619500"/>
          </a:xfrm>
          <a:prstGeom prst="rect">
            <a:avLst/>
          </a:prstGeom>
        </p:spPr>
      </p:pic>
    </p:spTree>
    <p:extLst>
      <p:ext uri="{BB962C8B-B14F-4D97-AF65-F5344CB8AC3E}">
        <p14:creationId xmlns:p14="http://schemas.microsoft.com/office/powerpoint/2010/main" val="4669232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389464" y="146050"/>
            <a:ext cx="8318500" cy="1054133"/>
          </a:xfrm>
          <a:prstGeom prst="rect">
            <a:avLst/>
          </a:prstGeom>
        </p:spPr>
        <p:txBody>
          <a:bodyPr wrap="square" lIns="68579" tIns="34289" rIns="68579" bIns="34289">
            <a:spAutoFit/>
          </a:bodyPr>
          <a:lstStyle/>
          <a:p>
            <a:pPr defTabSz="685783"/>
            <a:r>
              <a:rPr lang="en-US" sz="4400" b="1" dirty="0" smtClean="0">
                <a:ea typeface="Kozuka Gothic Pr6N B" panose="020B0800000000000000" pitchFamily="34" charset="-128"/>
                <a:cs typeface="Calibri"/>
              </a:rPr>
              <a:t>Effective Vaccine</a:t>
            </a:r>
            <a:endParaRPr lang="en-US" sz="4400" b="1" dirty="0">
              <a:ea typeface="Kozuka Gothic Pr6N B" panose="020B0800000000000000" pitchFamily="34" charset="-128"/>
              <a:cs typeface="Calibri"/>
            </a:endParaRPr>
          </a:p>
          <a:p>
            <a:pPr defTabSz="685783"/>
            <a:r>
              <a:rPr lang="en-US" sz="2000" dirty="0" smtClean="0">
                <a:ea typeface="Kozuka Gothic Pr6N B" panose="020B0800000000000000" pitchFamily="34" charset="-128"/>
                <a:cs typeface="Calibri"/>
              </a:rPr>
              <a:t>H3N2: High Prevalence Virus</a:t>
            </a:r>
          </a:p>
        </p:txBody>
      </p:sp>
      <p:sp>
        <p:nvSpPr>
          <p:cNvPr id="8" name="TextBox 7"/>
          <p:cNvSpPr txBox="1"/>
          <p:nvPr/>
        </p:nvSpPr>
        <p:spPr>
          <a:xfrm>
            <a:off x="5808133" y="881234"/>
            <a:ext cx="2882743" cy="1000274"/>
          </a:xfrm>
          <a:prstGeom prst="rect">
            <a:avLst/>
          </a:prstGeom>
          <a:noFill/>
        </p:spPr>
        <p:txBody>
          <a:bodyPr wrap="square" rtlCol="0">
            <a:spAutoFit/>
          </a:bodyPr>
          <a:lstStyle/>
          <a:p>
            <a:pPr algn="r"/>
            <a:r>
              <a:rPr lang="en-US" sz="1600" b="1" dirty="0" smtClean="0"/>
              <a:t>Influenza viruses </a:t>
            </a:r>
          </a:p>
          <a:p>
            <a:pPr algn="r"/>
            <a:r>
              <a:rPr lang="en-US" sz="1600" b="1" dirty="0" smtClean="0"/>
              <a:t>circulating in </a:t>
            </a:r>
          </a:p>
          <a:p>
            <a:pPr algn="r"/>
            <a:r>
              <a:rPr lang="en-US" sz="1600" b="1" dirty="0" smtClean="0"/>
              <a:t>2014 – 2015</a:t>
            </a:r>
          </a:p>
          <a:p>
            <a:pPr algn="r"/>
            <a:r>
              <a:rPr lang="en-US" sz="1100" dirty="0" smtClean="0"/>
              <a:t>Only sentinel specimens are included</a:t>
            </a:r>
            <a:endParaRPr lang="en-US" sz="1100" dirty="0"/>
          </a:p>
        </p:txBody>
      </p:sp>
      <p:grpSp>
        <p:nvGrpSpPr>
          <p:cNvPr id="17" name="Group 16"/>
          <p:cNvGrpSpPr/>
          <p:nvPr/>
        </p:nvGrpSpPr>
        <p:grpSpPr>
          <a:xfrm>
            <a:off x="4087501" y="1836165"/>
            <a:ext cx="5613392" cy="3742260"/>
            <a:chOff x="3869262" y="2031994"/>
            <a:chExt cx="5613392" cy="3742260"/>
          </a:xfrm>
        </p:grpSpPr>
        <p:graphicFrame>
          <p:nvGraphicFramePr>
            <p:cNvPr id="3" name="Chart 2"/>
            <p:cNvGraphicFramePr/>
            <p:nvPr>
              <p:extLst>
                <p:ext uri="{D42A27DB-BD31-4B8C-83A1-F6EECF244321}">
                  <p14:modId xmlns:p14="http://schemas.microsoft.com/office/powerpoint/2010/main" val="2603914324"/>
                </p:ext>
              </p:extLst>
            </p:nvPr>
          </p:nvGraphicFramePr>
          <p:xfrm>
            <a:off x="3869262" y="2031994"/>
            <a:ext cx="5613392" cy="3742260"/>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p:cNvSpPr txBox="1"/>
            <p:nvPr/>
          </p:nvSpPr>
          <p:spPr>
            <a:xfrm>
              <a:off x="6181604" y="2366146"/>
              <a:ext cx="1553174" cy="584775"/>
            </a:xfrm>
            <a:prstGeom prst="rect">
              <a:avLst/>
            </a:prstGeom>
            <a:noFill/>
          </p:spPr>
          <p:txBody>
            <a:bodyPr wrap="square" rtlCol="0">
              <a:spAutoFit/>
            </a:bodyPr>
            <a:lstStyle/>
            <a:p>
              <a:pPr algn="ctr"/>
              <a:r>
                <a:rPr lang="en-US" sz="1200" dirty="0" smtClean="0"/>
                <a:t>A </a:t>
              </a:r>
              <a:r>
                <a:rPr lang="en-US" sz="1200" dirty="0" err="1" smtClean="0"/>
                <a:t>unsubtyped</a:t>
              </a:r>
              <a:endParaRPr lang="en-US" sz="1200" dirty="0" smtClean="0"/>
            </a:p>
            <a:p>
              <a:pPr algn="ctr"/>
              <a:r>
                <a:rPr lang="en-US" sz="2000" b="1" dirty="0" smtClean="0"/>
                <a:t>7%</a:t>
              </a:r>
              <a:endParaRPr lang="en-US" sz="2000" b="1" dirty="0"/>
            </a:p>
          </p:txBody>
        </p:sp>
        <p:sp>
          <p:nvSpPr>
            <p:cNvPr id="18" name="TextBox 17"/>
            <p:cNvSpPr txBox="1"/>
            <p:nvPr/>
          </p:nvSpPr>
          <p:spPr>
            <a:xfrm>
              <a:off x="6796840" y="3153292"/>
              <a:ext cx="1451586" cy="584775"/>
            </a:xfrm>
            <a:prstGeom prst="rect">
              <a:avLst/>
            </a:prstGeom>
            <a:noFill/>
          </p:spPr>
          <p:txBody>
            <a:bodyPr wrap="square" rtlCol="0">
              <a:spAutoFit/>
            </a:bodyPr>
            <a:lstStyle/>
            <a:p>
              <a:pPr algn="ctr"/>
              <a:r>
                <a:rPr lang="en-US" sz="1200" dirty="0" smtClean="0"/>
                <a:t>Subtype A(H1)</a:t>
              </a:r>
            </a:p>
            <a:p>
              <a:pPr algn="ctr"/>
              <a:r>
                <a:rPr lang="en-US" sz="2000" b="1" dirty="0" smtClean="0"/>
                <a:t>14%</a:t>
              </a:r>
              <a:endParaRPr lang="en-US" sz="2000" b="1" dirty="0"/>
            </a:p>
          </p:txBody>
        </p:sp>
        <p:sp>
          <p:nvSpPr>
            <p:cNvPr id="20" name="TextBox 19"/>
            <p:cNvSpPr txBox="1"/>
            <p:nvPr/>
          </p:nvSpPr>
          <p:spPr>
            <a:xfrm>
              <a:off x="6644445" y="4143084"/>
              <a:ext cx="1112918" cy="584775"/>
            </a:xfrm>
            <a:prstGeom prst="rect">
              <a:avLst/>
            </a:prstGeom>
            <a:noFill/>
          </p:spPr>
          <p:txBody>
            <a:bodyPr wrap="square" rtlCol="0">
              <a:spAutoFit/>
            </a:bodyPr>
            <a:lstStyle/>
            <a:p>
              <a:pPr algn="ctr"/>
              <a:r>
                <a:rPr lang="en-US" sz="1200" dirty="0" smtClean="0"/>
                <a:t>Type B</a:t>
              </a:r>
            </a:p>
            <a:p>
              <a:pPr algn="ctr"/>
              <a:r>
                <a:rPr lang="en-US" sz="2000" b="1" dirty="0"/>
                <a:t>2</a:t>
              </a:r>
              <a:r>
                <a:rPr lang="en-US" sz="2000" b="1" dirty="0" smtClean="0"/>
                <a:t>4%</a:t>
              </a:r>
              <a:endParaRPr lang="en-US" sz="2000" b="1" dirty="0"/>
            </a:p>
          </p:txBody>
        </p:sp>
        <p:sp>
          <p:nvSpPr>
            <p:cNvPr id="21" name="TextBox 20"/>
            <p:cNvSpPr txBox="1"/>
            <p:nvPr/>
          </p:nvSpPr>
          <p:spPr>
            <a:xfrm>
              <a:off x="4555065" y="3516440"/>
              <a:ext cx="2472266" cy="584775"/>
            </a:xfrm>
            <a:prstGeom prst="rect">
              <a:avLst/>
            </a:prstGeom>
            <a:noFill/>
          </p:spPr>
          <p:txBody>
            <a:bodyPr wrap="square" rtlCol="0">
              <a:spAutoFit/>
            </a:bodyPr>
            <a:lstStyle/>
            <a:p>
              <a:pPr algn="ctr"/>
              <a:r>
                <a:rPr lang="en-US" sz="1200" dirty="0" smtClean="0"/>
                <a:t>Subtype A(H3)</a:t>
              </a:r>
            </a:p>
            <a:p>
              <a:pPr algn="ctr"/>
              <a:r>
                <a:rPr lang="en-US" sz="2000" b="1" dirty="0" smtClean="0"/>
                <a:t>55%</a:t>
              </a:r>
              <a:endParaRPr lang="en-US" sz="2000" b="1" dirty="0"/>
            </a:p>
          </p:txBody>
        </p:sp>
      </p:grpSp>
      <p:sp>
        <p:nvSpPr>
          <p:cNvPr id="24" name="Rectangle 23"/>
          <p:cNvSpPr/>
          <p:nvPr/>
        </p:nvSpPr>
        <p:spPr>
          <a:xfrm>
            <a:off x="422866" y="2946453"/>
            <a:ext cx="4064467" cy="25811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r>
              <a:rPr lang="en-US" i="1" dirty="0" smtClean="0">
                <a:solidFill>
                  <a:schemeClr val="tx1"/>
                </a:solidFill>
                <a:cs typeface="Arial" panose="020B0604020202020204" pitchFamily="34" charset="0"/>
              </a:rPr>
              <a:t>“..H3N2-predominant </a:t>
            </a:r>
            <a:r>
              <a:rPr lang="en-US" i="1" dirty="0">
                <a:solidFill>
                  <a:schemeClr val="tx1"/>
                </a:solidFill>
                <a:cs typeface="Arial" panose="020B0604020202020204" pitchFamily="34" charset="0"/>
              </a:rPr>
              <a:t>seasons have been </a:t>
            </a:r>
            <a:r>
              <a:rPr lang="en-US" b="1" i="1" dirty="0">
                <a:solidFill>
                  <a:schemeClr val="tx1"/>
                </a:solidFill>
                <a:cs typeface="Arial" panose="020B0604020202020204" pitchFamily="34" charset="0"/>
              </a:rPr>
              <a:t>associated with more severe illness and higher mortality, especially in older people and young children, relative to H1N1- or B</a:t>
            </a:r>
            <a:r>
              <a:rPr lang="en-US" i="1" dirty="0">
                <a:solidFill>
                  <a:schemeClr val="tx1"/>
                </a:solidFill>
                <a:cs typeface="Arial" panose="020B0604020202020204" pitchFamily="34" charset="0"/>
              </a:rPr>
              <a:t>-predominant seasons</a:t>
            </a:r>
            <a:r>
              <a:rPr lang="en-US" i="1" dirty="0" smtClean="0">
                <a:solidFill>
                  <a:schemeClr val="tx1"/>
                </a:solidFill>
                <a:cs typeface="Arial" panose="020B0604020202020204" pitchFamily="34" charset="0"/>
              </a:rPr>
              <a:t>…”</a:t>
            </a:r>
          </a:p>
          <a:p>
            <a:endParaRPr lang="en-US" i="1" dirty="0" smtClean="0">
              <a:solidFill>
                <a:schemeClr val="tx1"/>
              </a:solidFill>
              <a:cs typeface="Arial" panose="020B0604020202020204" pitchFamily="34" charset="0"/>
            </a:endParaRPr>
          </a:p>
          <a:p>
            <a:r>
              <a:rPr lang="en-US" sz="1200" i="1" dirty="0" smtClean="0">
                <a:solidFill>
                  <a:schemeClr val="tx1"/>
                </a:solidFill>
                <a:cs typeface="Arial" panose="020B0604020202020204" pitchFamily="34" charset="0"/>
              </a:rPr>
              <a:t>CDC 2015</a:t>
            </a:r>
            <a:endParaRPr lang="en-US" sz="1200" i="1" dirty="0">
              <a:solidFill>
                <a:schemeClr val="tx1"/>
              </a:solidFill>
              <a:cs typeface="Arial" panose="020B0604020202020204" pitchFamily="34" charset="0"/>
            </a:endParaRPr>
          </a:p>
        </p:txBody>
      </p:sp>
      <p:sp>
        <p:nvSpPr>
          <p:cNvPr id="25" name="TextBox 24"/>
          <p:cNvSpPr txBox="1"/>
          <p:nvPr/>
        </p:nvSpPr>
        <p:spPr>
          <a:xfrm>
            <a:off x="372526" y="5915133"/>
            <a:ext cx="4519186" cy="307777"/>
          </a:xfrm>
          <a:prstGeom prst="rect">
            <a:avLst/>
          </a:prstGeom>
          <a:noFill/>
        </p:spPr>
        <p:txBody>
          <a:bodyPr wrap="none" rtlCol="0">
            <a:spAutoFit/>
          </a:bodyPr>
          <a:lstStyle/>
          <a:p>
            <a:r>
              <a:rPr lang="en-GB" sz="700" u="sng" dirty="0">
                <a:solidFill>
                  <a:schemeClr val="bg1">
                    <a:lumMod val="50000"/>
                  </a:schemeClr>
                </a:solidFill>
                <a:hlinkClick r:id="rId4"/>
              </a:rPr>
              <a:t>http://</a:t>
            </a:r>
            <a:r>
              <a:rPr lang="en-GB" sz="700" u="sng" dirty="0" smtClean="0">
                <a:solidFill>
                  <a:schemeClr val="bg1">
                    <a:lumMod val="50000"/>
                  </a:schemeClr>
                </a:solidFill>
                <a:hlinkClick r:id="rId4"/>
              </a:rPr>
              <a:t>www.cdc.gov/flu/news/flu-activity-expands.htm</a:t>
            </a:r>
            <a:endParaRPr lang="en-GB" sz="700" u="sng" dirty="0" smtClean="0">
              <a:solidFill>
                <a:schemeClr val="bg1">
                  <a:lumMod val="50000"/>
                </a:schemeClr>
              </a:solidFill>
            </a:endParaRPr>
          </a:p>
          <a:p>
            <a:r>
              <a:rPr lang="en-GB" sz="700" u="sng" dirty="0">
                <a:solidFill>
                  <a:schemeClr val="bg1">
                    <a:lumMod val="50000"/>
                  </a:schemeClr>
                </a:solidFill>
              </a:rPr>
              <a:t>http://</a:t>
            </a:r>
            <a:r>
              <a:rPr lang="en-GB" sz="700" u="sng" dirty="0" smtClean="0">
                <a:solidFill>
                  <a:schemeClr val="bg1">
                    <a:lumMod val="50000"/>
                  </a:schemeClr>
                </a:solidFill>
              </a:rPr>
              <a:t>ecdc.europa.eu/en/healthtopics/seasonal_influenza/PublishingImages/influenza-europe-weekly-infographic.jpg</a:t>
            </a:r>
            <a:endParaRPr lang="en-GB" sz="700" dirty="0">
              <a:solidFill>
                <a:schemeClr val="bg1">
                  <a:lumMod val="50000"/>
                </a:schemeClr>
              </a:solidFill>
            </a:endParaRPr>
          </a:p>
        </p:txBody>
      </p:sp>
      <p:sp>
        <p:nvSpPr>
          <p:cNvPr id="26" name="TextBox 25"/>
          <p:cNvSpPr txBox="1"/>
          <p:nvPr/>
        </p:nvSpPr>
        <p:spPr>
          <a:xfrm>
            <a:off x="7703805" y="5696956"/>
            <a:ext cx="1002197" cy="276999"/>
          </a:xfrm>
          <a:prstGeom prst="rect">
            <a:avLst/>
          </a:prstGeom>
          <a:noFill/>
        </p:spPr>
        <p:txBody>
          <a:bodyPr wrap="none" rtlCol="0">
            <a:spAutoFit/>
          </a:bodyPr>
          <a:lstStyle/>
          <a:p>
            <a:r>
              <a:rPr lang="en-GB" sz="1200" dirty="0" smtClean="0"/>
              <a:t>ECDC 2015</a:t>
            </a:r>
            <a:endParaRPr lang="en-GB" sz="1200" dirty="0"/>
          </a:p>
        </p:txBody>
      </p:sp>
    </p:spTree>
    <p:extLst>
      <p:ext uri="{BB962C8B-B14F-4D97-AF65-F5344CB8AC3E}">
        <p14:creationId xmlns:p14="http://schemas.microsoft.com/office/powerpoint/2010/main" val="27168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2729210" y="2091169"/>
            <a:ext cx="6133433" cy="3946215"/>
            <a:chOff x="2729210" y="2227384"/>
            <a:chExt cx="6133433" cy="3574510"/>
          </a:xfrm>
        </p:grpSpPr>
        <p:grpSp>
          <p:nvGrpSpPr>
            <p:cNvPr id="12" name="Group 11"/>
            <p:cNvGrpSpPr/>
            <p:nvPr/>
          </p:nvGrpSpPr>
          <p:grpSpPr>
            <a:xfrm>
              <a:off x="7207630" y="2227384"/>
              <a:ext cx="1655011" cy="3126154"/>
              <a:chOff x="6876830" y="2227384"/>
              <a:chExt cx="1809970" cy="3126154"/>
            </a:xfrm>
          </p:grpSpPr>
          <p:sp>
            <p:nvSpPr>
              <p:cNvPr id="21" name="Rectangle 20"/>
              <p:cNvSpPr/>
              <p:nvPr/>
            </p:nvSpPr>
            <p:spPr>
              <a:xfrm>
                <a:off x="7781815" y="2227384"/>
                <a:ext cx="904985" cy="3126154"/>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6876830" y="2227384"/>
                <a:ext cx="904985" cy="3126154"/>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1" name="Group 10"/>
            <p:cNvGrpSpPr/>
            <p:nvPr/>
          </p:nvGrpSpPr>
          <p:grpSpPr>
            <a:xfrm>
              <a:off x="2729210" y="2227384"/>
              <a:ext cx="4098257" cy="3126154"/>
              <a:chOff x="3322638" y="2227384"/>
              <a:chExt cx="3328987" cy="3126154"/>
            </a:xfrm>
          </p:grpSpPr>
          <p:sp>
            <p:nvSpPr>
              <p:cNvPr id="4" name="Rectangle 3"/>
              <p:cNvSpPr/>
              <p:nvPr/>
            </p:nvSpPr>
            <p:spPr>
              <a:xfrm>
                <a:off x="3322638" y="2227384"/>
                <a:ext cx="762000" cy="3126154"/>
              </a:xfrm>
              <a:prstGeom prst="rect">
                <a:avLst/>
              </a:prstGeom>
              <a:solidFill>
                <a:schemeClr val="tx1">
                  <a:lumMod val="65000"/>
                  <a:lumOff val="3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4084637" y="2227384"/>
                <a:ext cx="904985" cy="3126154"/>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4989622" y="2227384"/>
                <a:ext cx="1662003" cy="3126154"/>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3322638" y="4652211"/>
                <a:ext cx="3328987" cy="48126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4" name="Rectangle 23"/>
            <p:cNvSpPr/>
            <p:nvPr/>
          </p:nvSpPr>
          <p:spPr>
            <a:xfrm>
              <a:off x="7207630" y="4652211"/>
              <a:ext cx="1655012" cy="48126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3424368" y="4706160"/>
              <a:ext cx="2713790" cy="369332"/>
            </a:xfrm>
            <a:prstGeom prst="rect">
              <a:avLst/>
            </a:prstGeom>
            <a:noFill/>
          </p:spPr>
          <p:txBody>
            <a:bodyPr wrap="square" rtlCol="0">
              <a:spAutoFit/>
            </a:bodyPr>
            <a:lstStyle/>
            <a:p>
              <a:pPr algn="ctr"/>
              <a:r>
                <a:rPr lang="en-US" b="1" dirty="0" smtClean="0">
                  <a:solidFill>
                    <a:schemeClr val="bg1"/>
                  </a:solidFill>
                </a:rPr>
                <a:t>TRIALS</a:t>
              </a:r>
              <a:endParaRPr lang="en-US" b="1" dirty="0">
                <a:solidFill>
                  <a:schemeClr val="bg1"/>
                </a:solidFill>
              </a:endParaRPr>
            </a:p>
          </p:txBody>
        </p:sp>
        <p:sp>
          <p:nvSpPr>
            <p:cNvPr id="5" name="Rectangle 4"/>
            <p:cNvSpPr/>
            <p:nvPr/>
          </p:nvSpPr>
          <p:spPr>
            <a:xfrm>
              <a:off x="2729211" y="5133473"/>
              <a:ext cx="6133432" cy="668421"/>
            </a:xfrm>
            <a:prstGeom prst="rect">
              <a:avLst/>
            </a:prstGeom>
            <a:solidFill>
              <a:schemeClr val="tx1">
                <a:lumMod val="65000"/>
                <a:lumOff val="3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4066053" y="5173577"/>
              <a:ext cx="4229016" cy="473936"/>
            </a:xfrm>
            <a:prstGeom prst="rect">
              <a:avLst/>
            </a:prstGeom>
          </p:spPr>
          <p:txBody>
            <a:bodyPr wrap="square">
              <a:spAutoFit/>
            </a:bodyPr>
            <a:lstStyle/>
            <a:p>
              <a:pPr algn="ctr"/>
              <a:r>
                <a:rPr lang="en-GB" sz="1400" b="1" dirty="0">
                  <a:solidFill>
                    <a:srgbClr val="F2F2F2"/>
                  </a:solidFill>
                </a:rPr>
                <a:t>Drug Development Costly and Long </a:t>
              </a:r>
            </a:p>
            <a:p>
              <a:pPr algn="ctr"/>
              <a:r>
                <a:rPr lang="en-GB" sz="1400" b="1" dirty="0">
                  <a:solidFill>
                    <a:srgbClr val="F2F2F2"/>
                  </a:solidFill>
                </a:rPr>
                <a:t>($216-$432 Billion, 9.5 to 15 years)</a:t>
              </a:r>
            </a:p>
          </p:txBody>
        </p:sp>
        <p:sp>
          <p:nvSpPr>
            <p:cNvPr id="13" name="Isosceles Triangle 12"/>
            <p:cNvSpPr/>
            <p:nvPr/>
          </p:nvSpPr>
          <p:spPr>
            <a:xfrm>
              <a:off x="6837627" y="4819047"/>
              <a:ext cx="364737" cy="314426"/>
            </a:xfrm>
            <a:prstGeom prst="triangl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3"/>
            <a:stretch>
              <a:fillRect/>
            </a:stretch>
          </p:blipFill>
          <p:spPr>
            <a:xfrm>
              <a:off x="2729211" y="2687053"/>
              <a:ext cx="5427579" cy="1483894"/>
            </a:xfrm>
            <a:prstGeom prst="rect">
              <a:avLst/>
            </a:prstGeom>
          </p:spPr>
        </p:pic>
        <p:sp>
          <p:nvSpPr>
            <p:cNvPr id="40" name="TextBox 39"/>
            <p:cNvSpPr txBox="1"/>
            <p:nvPr/>
          </p:nvSpPr>
          <p:spPr>
            <a:xfrm>
              <a:off x="7333197" y="4706160"/>
              <a:ext cx="1387929" cy="369332"/>
            </a:xfrm>
            <a:prstGeom prst="rect">
              <a:avLst/>
            </a:prstGeom>
            <a:noFill/>
          </p:spPr>
          <p:txBody>
            <a:bodyPr wrap="square" rtlCol="0">
              <a:spAutoFit/>
            </a:bodyPr>
            <a:lstStyle/>
            <a:p>
              <a:pPr algn="ctr"/>
              <a:r>
                <a:rPr lang="en-US" b="1" dirty="0" smtClean="0">
                  <a:solidFill>
                    <a:schemeClr val="bg1"/>
                  </a:solidFill>
                </a:rPr>
                <a:t>LAUNCH</a:t>
              </a:r>
              <a:endParaRPr lang="en-US" b="1" dirty="0">
                <a:solidFill>
                  <a:schemeClr val="bg1"/>
                </a:solidFill>
              </a:endParaRPr>
            </a:p>
          </p:txBody>
        </p:sp>
        <p:sp>
          <p:nvSpPr>
            <p:cNvPr id="27" name="TextBox 26"/>
            <p:cNvSpPr txBox="1"/>
            <p:nvPr/>
          </p:nvSpPr>
          <p:spPr>
            <a:xfrm>
              <a:off x="2862685" y="4067435"/>
              <a:ext cx="668840" cy="584776"/>
            </a:xfrm>
            <a:prstGeom prst="rect">
              <a:avLst/>
            </a:prstGeom>
            <a:noFill/>
          </p:spPr>
          <p:txBody>
            <a:bodyPr wrap="square" rtlCol="0">
              <a:spAutoFit/>
            </a:bodyPr>
            <a:lstStyle/>
            <a:p>
              <a:pPr algn="ctr"/>
              <a:r>
                <a:rPr lang="en-US" sz="3200" b="1" dirty="0" smtClean="0">
                  <a:solidFill>
                    <a:srgbClr val="FFFFFF"/>
                  </a:solidFill>
                </a:rPr>
                <a:t>1</a:t>
              </a:r>
              <a:endParaRPr lang="en-US" sz="3200" b="1" dirty="0">
                <a:solidFill>
                  <a:srgbClr val="FFFFFF"/>
                </a:solidFill>
              </a:endParaRPr>
            </a:p>
          </p:txBody>
        </p:sp>
        <p:sp>
          <p:nvSpPr>
            <p:cNvPr id="42" name="TextBox 41"/>
            <p:cNvSpPr txBox="1"/>
            <p:nvPr/>
          </p:nvSpPr>
          <p:spPr>
            <a:xfrm>
              <a:off x="3871721" y="4067435"/>
              <a:ext cx="668840" cy="584776"/>
            </a:xfrm>
            <a:prstGeom prst="rect">
              <a:avLst/>
            </a:prstGeom>
            <a:noFill/>
          </p:spPr>
          <p:txBody>
            <a:bodyPr wrap="square" rtlCol="0">
              <a:spAutoFit/>
            </a:bodyPr>
            <a:lstStyle/>
            <a:p>
              <a:pPr algn="ctr"/>
              <a:r>
                <a:rPr lang="en-US" sz="3200" b="1" dirty="0" smtClean="0">
                  <a:solidFill>
                    <a:srgbClr val="FFFFFF"/>
                  </a:solidFill>
                </a:rPr>
                <a:t>2</a:t>
              </a:r>
              <a:endParaRPr lang="en-US" sz="3200" b="1" dirty="0">
                <a:solidFill>
                  <a:srgbClr val="FFFFFF"/>
                </a:solidFill>
              </a:endParaRPr>
            </a:p>
          </p:txBody>
        </p:sp>
        <p:sp>
          <p:nvSpPr>
            <p:cNvPr id="43" name="TextBox 42"/>
            <p:cNvSpPr txBox="1"/>
            <p:nvPr/>
          </p:nvSpPr>
          <p:spPr>
            <a:xfrm>
              <a:off x="5469318" y="4067435"/>
              <a:ext cx="668840" cy="584776"/>
            </a:xfrm>
            <a:prstGeom prst="rect">
              <a:avLst/>
            </a:prstGeom>
            <a:noFill/>
          </p:spPr>
          <p:txBody>
            <a:bodyPr wrap="square" rtlCol="0">
              <a:spAutoFit/>
            </a:bodyPr>
            <a:lstStyle/>
            <a:p>
              <a:pPr algn="ctr"/>
              <a:r>
                <a:rPr lang="en-US" sz="3200" b="1" dirty="0" smtClean="0">
                  <a:solidFill>
                    <a:srgbClr val="FFFFFF"/>
                  </a:solidFill>
                </a:rPr>
                <a:t>3</a:t>
              </a:r>
              <a:endParaRPr lang="en-US" sz="3200" b="1" dirty="0">
                <a:solidFill>
                  <a:srgbClr val="FFFFFF"/>
                </a:solidFill>
              </a:endParaRPr>
            </a:p>
          </p:txBody>
        </p:sp>
      </p:grpSp>
      <p:sp>
        <p:nvSpPr>
          <p:cNvPr id="146" name="TextBox 145"/>
          <p:cNvSpPr txBox="1"/>
          <p:nvPr/>
        </p:nvSpPr>
        <p:spPr>
          <a:xfrm>
            <a:off x="474715" y="1701816"/>
            <a:ext cx="1223284" cy="338554"/>
          </a:xfrm>
          <a:prstGeom prst="rect">
            <a:avLst/>
          </a:prstGeom>
          <a:noFill/>
        </p:spPr>
        <p:txBody>
          <a:bodyPr wrap="none" rtlCol="0">
            <a:spAutoFit/>
          </a:bodyPr>
          <a:lstStyle/>
          <a:p>
            <a:r>
              <a:rPr lang="en-GB" sz="1600" b="1" dirty="0" smtClean="0"/>
              <a:t>Traditional</a:t>
            </a:r>
            <a:endParaRPr lang="en-GB" sz="1600" b="1" dirty="0"/>
          </a:p>
        </p:txBody>
      </p:sp>
      <p:sp>
        <p:nvSpPr>
          <p:cNvPr id="2" name="Title 1"/>
          <p:cNvSpPr>
            <a:spLocks noGrp="1"/>
          </p:cNvSpPr>
          <p:nvPr>
            <p:ph type="title"/>
          </p:nvPr>
        </p:nvSpPr>
        <p:spPr>
          <a:xfrm>
            <a:off x="457200" y="101918"/>
            <a:ext cx="8229600" cy="1143000"/>
          </a:xfrm>
        </p:spPr>
        <p:txBody>
          <a:bodyPr>
            <a:noAutofit/>
          </a:bodyPr>
          <a:lstStyle/>
          <a:p>
            <a:pPr fontAlgn="base">
              <a:lnSpc>
                <a:spcPct val="95000"/>
              </a:lnSpc>
              <a:spcAft>
                <a:spcPct val="0"/>
              </a:spcAft>
              <a:defRPr/>
            </a:pPr>
            <a:r>
              <a:rPr lang="en-US" b="1" kern="0" dirty="0" smtClean="0">
                <a:solidFill>
                  <a:schemeClr val="tx1"/>
                </a:solidFill>
                <a:latin typeface="+mn-lt"/>
                <a:cs typeface="Helvetica" panose="020B0604020202020204" pitchFamily="34" charset="0"/>
              </a:rPr>
              <a:t>What We Do</a:t>
            </a:r>
            <a:br>
              <a:rPr lang="en-US" b="1" kern="0" dirty="0" smtClean="0">
                <a:solidFill>
                  <a:schemeClr val="tx1"/>
                </a:solidFill>
                <a:latin typeface="+mn-lt"/>
                <a:cs typeface="Helvetica" panose="020B0604020202020204" pitchFamily="34" charset="0"/>
              </a:rPr>
            </a:br>
            <a:r>
              <a:rPr lang="en-US" sz="2000" kern="0" dirty="0" smtClean="0">
                <a:latin typeface="+mn-lt"/>
                <a:cs typeface="Helvetica" panose="020B0604020202020204" pitchFamily="34" charset="0"/>
              </a:rPr>
              <a:t>Accelerate Drug Development</a:t>
            </a:r>
            <a:endParaRPr lang="en-GB" sz="1846" dirty="0">
              <a:latin typeface="+mn-lt"/>
              <a:cs typeface="Helvetica" panose="020B0604020202020204" pitchFamily="34" charset="0"/>
            </a:endParaRPr>
          </a:p>
        </p:txBody>
      </p:sp>
      <p:sp>
        <p:nvSpPr>
          <p:cNvPr id="30" name="TextBox 29"/>
          <p:cNvSpPr txBox="1"/>
          <p:nvPr/>
        </p:nvSpPr>
        <p:spPr>
          <a:xfrm>
            <a:off x="6962274" y="1777997"/>
            <a:ext cx="1406358" cy="369332"/>
          </a:xfrm>
          <a:prstGeom prst="rect">
            <a:avLst/>
          </a:prstGeom>
          <a:noFill/>
        </p:spPr>
        <p:txBody>
          <a:bodyPr wrap="square" rtlCol="0">
            <a:spAutoFit/>
          </a:bodyPr>
          <a:lstStyle/>
          <a:p>
            <a:pPr algn="ctr"/>
            <a:r>
              <a:rPr lang="en-US" b="1" dirty="0" smtClean="0">
                <a:solidFill>
                  <a:schemeClr val="bg1"/>
                </a:solidFill>
              </a:rPr>
              <a:t>LAUNCH</a:t>
            </a:r>
            <a:endParaRPr lang="en-US" b="1" dirty="0">
              <a:solidFill>
                <a:schemeClr val="bg1"/>
              </a:solidFill>
            </a:endParaRPr>
          </a:p>
        </p:txBody>
      </p:sp>
      <p:grpSp>
        <p:nvGrpSpPr>
          <p:cNvPr id="15" name="Group 14"/>
          <p:cNvGrpSpPr/>
          <p:nvPr/>
        </p:nvGrpSpPr>
        <p:grpSpPr>
          <a:xfrm>
            <a:off x="4206141" y="2354281"/>
            <a:ext cx="855580" cy="855580"/>
            <a:chOff x="633869" y="4132280"/>
            <a:chExt cx="855580" cy="855580"/>
          </a:xfrm>
        </p:grpSpPr>
        <p:sp>
          <p:nvSpPr>
            <p:cNvPr id="32" name="Oval 31"/>
            <p:cNvSpPr/>
            <p:nvPr/>
          </p:nvSpPr>
          <p:spPr>
            <a:xfrm>
              <a:off x="633869" y="4132280"/>
              <a:ext cx="855580" cy="855580"/>
            </a:xfrm>
            <a:prstGeom prst="ellipse">
              <a:avLst/>
            </a:prstGeom>
            <a:solidFill>
              <a:schemeClr val="bg1">
                <a:lumMod val="95000"/>
              </a:schemeClr>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3" name="Picture 32"/>
            <p:cNvPicPr>
              <a:picLocks noChangeAspect="1"/>
            </p:cNvPicPr>
            <p:nvPr/>
          </p:nvPicPr>
          <p:blipFill>
            <a:blip r:embed="rId4">
              <a:biLevel thresh="50000"/>
            </a:blip>
            <a:stretch>
              <a:fillRect/>
            </a:stretch>
          </p:blipFill>
          <p:spPr>
            <a:xfrm flipH="1">
              <a:off x="935749" y="4261198"/>
              <a:ext cx="274320" cy="587336"/>
            </a:xfrm>
            <a:prstGeom prst="rect">
              <a:avLst/>
            </a:prstGeom>
          </p:spPr>
        </p:pic>
      </p:grpSp>
      <p:grpSp>
        <p:nvGrpSpPr>
          <p:cNvPr id="26" name="Group 25"/>
          <p:cNvGrpSpPr/>
          <p:nvPr/>
        </p:nvGrpSpPr>
        <p:grpSpPr>
          <a:xfrm>
            <a:off x="7608666" y="2964198"/>
            <a:ext cx="855580" cy="855580"/>
            <a:chOff x="1468904" y="3106438"/>
            <a:chExt cx="855580" cy="855580"/>
          </a:xfrm>
        </p:grpSpPr>
        <p:sp>
          <p:nvSpPr>
            <p:cNvPr id="36" name="Oval 35"/>
            <p:cNvSpPr/>
            <p:nvPr/>
          </p:nvSpPr>
          <p:spPr>
            <a:xfrm>
              <a:off x="1468904" y="3106438"/>
              <a:ext cx="855580" cy="855580"/>
            </a:xfrm>
            <a:prstGeom prst="ellipse">
              <a:avLst/>
            </a:prstGeom>
            <a:solidFill>
              <a:schemeClr val="bg1">
                <a:lumMod val="95000"/>
              </a:schemeClr>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24"/>
            <p:cNvPicPr>
              <a:picLocks noChangeAspect="1"/>
            </p:cNvPicPr>
            <p:nvPr/>
          </p:nvPicPr>
          <p:blipFill>
            <a:blip r:embed="rId5"/>
            <a:stretch>
              <a:fillRect/>
            </a:stretch>
          </p:blipFill>
          <p:spPr>
            <a:xfrm>
              <a:off x="1579198" y="3373120"/>
              <a:ext cx="635858" cy="325304"/>
            </a:xfrm>
            <a:prstGeom prst="rect">
              <a:avLst/>
            </a:prstGeom>
          </p:spPr>
        </p:pic>
      </p:grpSp>
      <p:sp>
        <p:nvSpPr>
          <p:cNvPr id="44" name="TextBox 43"/>
          <p:cNvSpPr txBox="1"/>
          <p:nvPr/>
        </p:nvSpPr>
        <p:spPr>
          <a:xfrm>
            <a:off x="0" y="1352897"/>
            <a:ext cx="9144000" cy="307777"/>
          </a:xfrm>
          <a:prstGeom prst="rect">
            <a:avLst/>
          </a:prstGeom>
          <a:solidFill>
            <a:schemeClr val="bg1">
              <a:lumMod val="95000"/>
            </a:schemeClr>
          </a:solidFill>
          <a:ln>
            <a:noFill/>
          </a:ln>
        </p:spPr>
        <p:txBody>
          <a:bodyPr wrap="square" rtlCol="0" anchor="ctr">
            <a:spAutoFit/>
          </a:bodyPr>
          <a:lstStyle/>
          <a:p>
            <a:pPr algn="ctr"/>
            <a:r>
              <a:rPr lang="en-GB" sz="1400" b="1" dirty="0" smtClean="0"/>
              <a:t>Challenge Studies = Streamline Processes</a:t>
            </a:r>
            <a:r>
              <a:rPr lang="en-GB" sz="1400" b="1" dirty="0"/>
              <a:t>, </a:t>
            </a:r>
            <a:r>
              <a:rPr lang="en-GB" sz="1400" b="1" dirty="0" smtClean="0"/>
              <a:t>Reduce Costs</a:t>
            </a:r>
            <a:r>
              <a:rPr lang="en-GB" sz="1400" b="1" dirty="0"/>
              <a:t>, </a:t>
            </a:r>
            <a:r>
              <a:rPr lang="en-GB" sz="1400" b="1" dirty="0" smtClean="0"/>
              <a:t>Move Forward Faster</a:t>
            </a:r>
            <a:endParaRPr lang="en-GB" sz="1400" b="1" dirty="0"/>
          </a:p>
        </p:txBody>
      </p: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4403" y="2091169"/>
            <a:ext cx="2133785" cy="4316342"/>
          </a:xfrm>
          <a:prstGeom prst="rect">
            <a:avLst/>
          </a:prstGeom>
        </p:spPr>
      </p:pic>
    </p:spTree>
    <p:extLst>
      <p:ext uri="{BB962C8B-B14F-4D97-AF65-F5344CB8AC3E}">
        <p14:creationId xmlns:p14="http://schemas.microsoft.com/office/powerpoint/2010/main" val="1687461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6004510" y="2091169"/>
            <a:ext cx="1655011" cy="3451236"/>
            <a:chOff x="6876830" y="2227384"/>
            <a:chExt cx="1809970" cy="3126154"/>
          </a:xfrm>
        </p:grpSpPr>
        <p:sp>
          <p:nvSpPr>
            <p:cNvPr id="21" name="Rectangle 20"/>
            <p:cNvSpPr/>
            <p:nvPr/>
          </p:nvSpPr>
          <p:spPr>
            <a:xfrm>
              <a:off x="7781815" y="2227384"/>
              <a:ext cx="904985" cy="3126154"/>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6876830" y="2227384"/>
              <a:ext cx="904985" cy="3126154"/>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1" name="Group 10"/>
          <p:cNvGrpSpPr/>
          <p:nvPr/>
        </p:nvGrpSpPr>
        <p:grpSpPr>
          <a:xfrm>
            <a:off x="2729211" y="2091169"/>
            <a:ext cx="2925632" cy="3451236"/>
            <a:chOff x="3322638" y="2227384"/>
            <a:chExt cx="3328987" cy="3126154"/>
          </a:xfrm>
        </p:grpSpPr>
        <p:sp>
          <p:nvSpPr>
            <p:cNvPr id="4" name="Rectangle 3"/>
            <p:cNvSpPr/>
            <p:nvPr/>
          </p:nvSpPr>
          <p:spPr>
            <a:xfrm>
              <a:off x="3322638" y="2227384"/>
              <a:ext cx="762000" cy="3126154"/>
            </a:xfrm>
            <a:prstGeom prst="rect">
              <a:avLst/>
            </a:prstGeom>
            <a:solidFill>
              <a:schemeClr val="tx1">
                <a:lumMod val="65000"/>
                <a:lumOff val="3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4084637" y="2227384"/>
              <a:ext cx="904985" cy="3126154"/>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4989622" y="2227384"/>
              <a:ext cx="1662003" cy="3126154"/>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3322638" y="4652211"/>
              <a:ext cx="3328987" cy="48126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4" name="Rectangle 23"/>
          <p:cNvSpPr/>
          <p:nvPr/>
        </p:nvSpPr>
        <p:spPr>
          <a:xfrm>
            <a:off x="6004510" y="4768148"/>
            <a:ext cx="1655012" cy="531307"/>
          </a:xfrm>
          <a:prstGeom prst="rect">
            <a:avLst/>
          </a:prstGeom>
          <a:solidFill>
            <a:srgbClr val="00B25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3128927" y="4827707"/>
            <a:ext cx="2139364" cy="369332"/>
          </a:xfrm>
          <a:prstGeom prst="rect">
            <a:avLst/>
          </a:prstGeom>
          <a:noFill/>
        </p:spPr>
        <p:txBody>
          <a:bodyPr wrap="square" rtlCol="0">
            <a:spAutoFit/>
          </a:bodyPr>
          <a:lstStyle/>
          <a:p>
            <a:pPr algn="ctr"/>
            <a:r>
              <a:rPr lang="en-US" b="1" dirty="0" smtClean="0">
                <a:solidFill>
                  <a:schemeClr val="bg1"/>
                </a:solidFill>
              </a:rPr>
              <a:t>TRIALS</a:t>
            </a:r>
            <a:endParaRPr lang="en-US" b="1" dirty="0">
              <a:solidFill>
                <a:schemeClr val="bg1"/>
              </a:solidFill>
            </a:endParaRPr>
          </a:p>
        </p:txBody>
      </p:sp>
      <p:sp>
        <p:nvSpPr>
          <p:cNvPr id="5" name="Rectangle 4"/>
          <p:cNvSpPr/>
          <p:nvPr/>
        </p:nvSpPr>
        <p:spPr>
          <a:xfrm>
            <a:off x="2729211" y="5299455"/>
            <a:ext cx="4930311" cy="737929"/>
          </a:xfrm>
          <a:prstGeom prst="rect">
            <a:avLst/>
          </a:prstGeom>
          <a:solidFill>
            <a:schemeClr val="tx1">
              <a:lumMod val="65000"/>
              <a:lumOff val="3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3128927" y="5357181"/>
            <a:ext cx="4130880" cy="307777"/>
          </a:xfrm>
          <a:prstGeom prst="rect">
            <a:avLst/>
          </a:prstGeom>
        </p:spPr>
        <p:txBody>
          <a:bodyPr wrap="square">
            <a:spAutoFit/>
          </a:bodyPr>
          <a:lstStyle/>
          <a:p>
            <a:pPr algn="ctr"/>
            <a:r>
              <a:rPr lang="en-GB" sz="1400" b="1" dirty="0">
                <a:solidFill>
                  <a:srgbClr val="F2F2F2"/>
                </a:solidFill>
              </a:rPr>
              <a:t>Provide an Effective and Efficient </a:t>
            </a:r>
            <a:r>
              <a:rPr lang="en-GB" sz="1400" b="1" dirty="0" smtClean="0">
                <a:solidFill>
                  <a:srgbClr val="F2F2F2"/>
                </a:solidFill>
              </a:rPr>
              <a:t>Option</a:t>
            </a:r>
            <a:endParaRPr lang="en-GB" sz="1200" b="1" dirty="0">
              <a:solidFill>
                <a:srgbClr val="F2F2F2"/>
              </a:solidFill>
            </a:endParaRPr>
          </a:p>
        </p:txBody>
      </p:sp>
      <p:sp>
        <p:nvSpPr>
          <p:cNvPr id="13" name="Isosceles Triangle 12"/>
          <p:cNvSpPr/>
          <p:nvPr/>
        </p:nvSpPr>
        <p:spPr>
          <a:xfrm>
            <a:off x="5634507" y="4952333"/>
            <a:ext cx="364737" cy="347122"/>
          </a:xfrm>
          <a:prstGeom prst="triangl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TextBox 39"/>
          <p:cNvSpPr txBox="1"/>
          <p:nvPr/>
        </p:nvSpPr>
        <p:spPr>
          <a:xfrm>
            <a:off x="6130077" y="4827707"/>
            <a:ext cx="1387929" cy="407738"/>
          </a:xfrm>
          <a:prstGeom prst="rect">
            <a:avLst/>
          </a:prstGeom>
          <a:noFill/>
        </p:spPr>
        <p:txBody>
          <a:bodyPr wrap="square" rtlCol="0">
            <a:spAutoFit/>
          </a:bodyPr>
          <a:lstStyle/>
          <a:p>
            <a:pPr algn="ctr"/>
            <a:r>
              <a:rPr lang="en-US" b="1" dirty="0" smtClean="0">
                <a:solidFill>
                  <a:schemeClr val="bg1"/>
                </a:solidFill>
              </a:rPr>
              <a:t>LAUNCH</a:t>
            </a:r>
            <a:endParaRPr lang="en-US" b="1" dirty="0">
              <a:solidFill>
                <a:schemeClr val="bg1"/>
              </a:solidFill>
            </a:endParaRPr>
          </a:p>
        </p:txBody>
      </p:sp>
      <p:sp>
        <p:nvSpPr>
          <p:cNvPr id="27" name="TextBox 26"/>
          <p:cNvSpPr txBox="1"/>
          <p:nvPr/>
        </p:nvSpPr>
        <p:spPr>
          <a:xfrm>
            <a:off x="2742373" y="4122563"/>
            <a:ext cx="668840" cy="645585"/>
          </a:xfrm>
          <a:prstGeom prst="rect">
            <a:avLst/>
          </a:prstGeom>
          <a:noFill/>
        </p:spPr>
        <p:txBody>
          <a:bodyPr wrap="square" rtlCol="0">
            <a:spAutoFit/>
          </a:bodyPr>
          <a:lstStyle/>
          <a:p>
            <a:pPr algn="ctr"/>
            <a:r>
              <a:rPr lang="en-US" sz="3200" b="1" dirty="0" smtClean="0">
                <a:solidFill>
                  <a:srgbClr val="FFFFFF"/>
                </a:solidFill>
              </a:rPr>
              <a:t>1</a:t>
            </a:r>
            <a:endParaRPr lang="en-US" sz="3200" b="1" dirty="0">
              <a:solidFill>
                <a:srgbClr val="FFFFFF"/>
              </a:solidFill>
            </a:endParaRPr>
          </a:p>
        </p:txBody>
      </p:sp>
      <p:sp>
        <p:nvSpPr>
          <p:cNvPr id="42" name="TextBox 41"/>
          <p:cNvSpPr txBox="1"/>
          <p:nvPr/>
        </p:nvSpPr>
        <p:spPr>
          <a:xfrm>
            <a:off x="3457313" y="4122563"/>
            <a:ext cx="668840" cy="645585"/>
          </a:xfrm>
          <a:prstGeom prst="rect">
            <a:avLst/>
          </a:prstGeom>
          <a:noFill/>
        </p:spPr>
        <p:txBody>
          <a:bodyPr wrap="square" rtlCol="0">
            <a:spAutoFit/>
          </a:bodyPr>
          <a:lstStyle/>
          <a:p>
            <a:pPr algn="ctr"/>
            <a:r>
              <a:rPr lang="en-US" sz="3200" b="1" dirty="0" smtClean="0">
                <a:solidFill>
                  <a:srgbClr val="FFFFFF"/>
                </a:solidFill>
              </a:rPr>
              <a:t>2</a:t>
            </a:r>
            <a:endParaRPr lang="en-US" sz="3200" b="1" dirty="0">
              <a:solidFill>
                <a:srgbClr val="FFFFFF"/>
              </a:solidFill>
            </a:endParaRPr>
          </a:p>
        </p:txBody>
      </p:sp>
      <p:sp>
        <p:nvSpPr>
          <p:cNvPr id="43" name="TextBox 42"/>
          <p:cNvSpPr txBox="1"/>
          <p:nvPr/>
        </p:nvSpPr>
        <p:spPr>
          <a:xfrm>
            <a:off x="4600398" y="4122563"/>
            <a:ext cx="668840" cy="645585"/>
          </a:xfrm>
          <a:prstGeom prst="rect">
            <a:avLst/>
          </a:prstGeom>
          <a:noFill/>
        </p:spPr>
        <p:txBody>
          <a:bodyPr wrap="square" rtlCol="0">
            <a:spAutoFit/>
          </a:bodyPr>
          <a:lstStyle/>
          <a:p>
            <a:pPr algn="ctr"/>
            <a:r>
              <a:rPr lang="en-US" sz="3200" b="1" dirty="0" smtClean="0">
                <a:solidFill>
                  <a:srgbClr val="FFFFFF"/>
                </a:solidFill>
              </a:rPr>
              <a:t>3</a:t>
            </a:r>
            <a:endParaRPr lang="en-US" sz="3200" b="1" dirty="0">
              <a:solidFill>
                <a:srgbClr val="FFFFFF"/>
              </a:solidFill>
            </a:endParaRPr>
          </a:p>
        </p:txBody>
      </p:sp>
      <p:sp>
        <p:nvSpPr>
          <p:cNvPr id="146" name="TextBox 145"/>
          <p:cNvSpPr txBox="1"/>
          <p:nvPr/>
        </p:nvSpPr>
        <p:spPr>
          <a:xfrm>
            <a:off x="474715" y="1701816"/>
            <a:ext cx="1165203" cy="338554"/>
          </a:xfrm>
          <a:prstGeom prst="rect">
            <a:avLst/>
          </a:prstGeom>
          <a:noFill/>
        </p:spPr>
        <p:txBody>
          <a:bodyPr wrap="none" rtlCol="0">
            <a:spAutoFit/>
          </a:bodyPr>
          <a:lstStyle/>
          <a:p>
            <a:r>
              <a:rPr lang="en-GB" sz="1600" b="1" dirty="0" smtClean="0"/>
              <a:t>Challenge</a:t>
            </a:r>
            <a:endParaRPr lang="en-GB" sz="1600" b="1" dirty="0"/>
          </a:p>
        </p:txBody>
      </p:sp>
      <p:sp>
        <p:nvSpPr>
          <p:cNvPr id="2" name="Title 1"/>
          <p:cNvSpPr>
            <a:spLocks noGrp="1"/>
          </p:cNvSpPr>
          <p:nvPr>
            <p:ph type="title"/>
          </p:nvPr>
        </p:nvSpPr>
        <p:spPr>
          <a:xfrm>
            <a:off x="457200" y="101918"/>
            <a:ext cx="8229600" cy="1143000"/>
          </a:xfrm>
        </p:spPr>
        <p:txBody>
          <a:bodyPr>
            <a:noAutofit/>
          </a:bodyPr>
          <a:lstStyle/>
          <a:p>
            <a:pPr fontAlgn="base">
              <a:lnSpc>
                <a:spcPct val="95000"/>
              </a:lnSpc>
              <a:spcAft>
                <a:spcPct val="0"/>
              </a:spcAft>
              <a:defRPr/>
            </a:pPr>
            <a:r>
              <a:rPr lang="en-US" b="1" kern="0" dirty="0" smtClean="0">
                <a:solidFill>
                  <a:schemeClr val="tx1"/>
                </a:solidFill>
                <a:latin typeface="+mn-lt"/>
                <a:cs typeface="Helvetica" panose="020B0604020202020204" pitchFamily="34" charset="0"/>
              </a:rPr>
              <a:t>What We Do</a:t>
            </a:r>
            <a:br>
              <a:rPr lang="en-US" b="1" kern="0" dirty="0" smtClean="0">
                <a:solidFill>
                  <a:schemeClr val="tx1"/>
                </a:solidFill>
                <a:latin typeface="+mn-lt"/>
                <a:cs typeface="Helvetica" panose="020B0604020202020204" pitchFamily="34" charset="0"/>
              </a:rPr>
            </a:br>
            <a:r>
              <a:rPr lang="en-US" sz="2000" kern="0" dirty="0" smtClean="0">
                <a:latin typeface="+mn-lt"/>
                <a:cs typeface="Helvetica" panose="020B0604020202020204" pitchFamily="34" charset="0"/>
              </a:rPr>
              <a:t>Accelerate Drug Development</a:t>
            </a:r>
            <a:endParaRPr lang="en-GB" sz="1846" dirty="0">
              <a:latin typeface="+mn-lt"/>
              <a:cs typeface="Helvetica" panose="020B0604020202020204" pitchFamily="34" charset="0"/>
            </a:endParaRPr>
          </a:p>
        </p:txBody>
      </p:sp>
      <p:sp>
        <p:nvSpPr>
          <p:cNvPr id="30" name="TextBox 29"/>
          <p:cNvSpPr txBox="1"/>
          <p:nvPr/>
        </p:nvSpPr>
        <p:spPr>
          <a:xfrm>
            <a:off x="6962274" y="1777997"/>
            <a:ext cx="1406358" cy="369332"/>
          </a:xfrm>
          <a:prstGeom prst="rect">
            <a:avLst/>
          </a:prstGeom>
          <a:noFill/>
        </p:spPr>
        <p:txBody>
          <a:bodyPr wrap="square" rtlCol="0">
            <a:spAutoFit/>
          </a:bodyPr>
          <a:lstStyle/>
          <a:p>
            <a:pPr algn="ctr"/>
            <a:r>
              <a:rPr lang="en-US" b="1" dirty="0" smtClean="0">
                <a:solidFill>
                  <a:schemeClr val="bg1"/>
                </a:solidFill>
              </a:rPr>
              <a:t>LAUNCH</a:t>
            </a:r>
            <a:endParaRPr lang="en-US" b="1" dirty="0">
              <a:solidFill>
                <a:schemeClr val="bg1"/>
              </a:solidFill>
            </a:endParaRPr>
          </a:p>
        </p:txBody>
      </p:sp>
      <p:sp>
        <p:nvSpPr>
          <p:cNvPr id="44" name="TextBox 43"/>
          <p:cNvSpPr txBox="1"/>
          <p:nvPr/>
        </p:nvSpPr>
        <p:spPr>
          <a:xfrm>
            <a:off x="0" y="1352897"/>
            <a:ext cx="9144000" cy="307777"/>
          </a:xfrm>
          <a:prstGeom prst="rect">
            <a:avLst/>
          </a:prstGeom>
          <a:solidFill>
            <a:schemeClr val="bg1">
              <a:lumMod val="95000"/>
            </a:schemeClr>
          </a:solidFill>
          <a:ln>
            <a:noFill/>
          </a:ln>
        </p:spPr>
        <p:txBody>
          <a:bodyPr wrap="square" rtlCol="0" anchor="ctr">
            <a:spAutoFit/>
          </a:bodyPr>
          <a:lstStyle/>
          <a:p>
            <a:pPr algn="ctr"/>
            <a:r>
              <a:rPr lang="en-GB" sz="1400" b="1" dirty="0" smtClean="0"/>
              <a:t>Challenge Studies = Streamline Processes</a:t>
            </a:r>
            <a:r>
              <a:rPr lang="en-GB" sz="1400" b="1" dirty="0"/>
              <a:t>, </a:t>
            </a:r>
            <a:r>
              <a:rPr lang="en-GB" sz="1400" b="1" dirty="0" smtClean="0"/>
              <a:t>Reduce Costs</a:t>
            </a:r>
            <a:r>
              <a:rPr lang="en-GB" sz="1400" b="1" dirty="0"/>
              <a:t>, </a:t>
            </a:r>
            <a:r>
              <a:rPr lang="en-GB" sz="1400" b="1" dirty="0" smtClean="0"/>
              <a:t>Move Forward Faster</a:t>
            </a:r>
            <a:endParaRPr lang="en-GB" sz="1400" b="1" dirty="0"/>
          </a:p>
        </p:txBody>
      </p:sp>
      <p:pic>
        <p:nvPicPr>
          <p:cNvPr id="8" name="Picture 7"/>
          <p:cNvPicPr>
            <a:picLocks noChangeAspect="1"/>
          </p:cNvPicPr>
          <p:nvPr/>
        </p:nvPicPr>
        <p:blipFill>
          <a:blip r:embed="rId3"/>
          <a:stretch>
            <a:fillRect/>
          </a:stretch>
        </p:blipFill>
        <p:spPr>
          <a:xfrm>
            <a:off x="2731969" y="2568575"/>
            <a:ext cx="4100047" cy="1671638"/>
          </a:xfrm>
          <a:prstGeom prst="rect">
            <a:avLst/>
          </a:prstGeom>
        </p:spPr>
      </p:pic>
      <p:grpSp>
        <p:nvGrpSpPr>
          <p:cNvPr id="15" name="Group 14"/>
          <p:cNvGrpSpPr/>
          <p:nvPr/>
        </p:nvGrpSpPr>
        <p:grpSpPr>
          <a:xfrm>
            <a:off x="4206141" y="2354281"/>
            <a:ext cx="855580" cy="855580"/>
            <a:chOff x="633869" y="4132280"/>
            <a:chExt cx="855580" cy="855580"/>
          </a:xfrm>
        </p:grpSpPr>
        <p:sp>
          <p:nvSpPr>
            <p:cNvPr id="32" name="Oval 31"/>
            <p:cNvSpPr/>
            <p:nvPr/>
          </p:nvSpPr>
          <p:spPr>
            <a:xfrm>
              <a:off x="633869" y="4132280"/>
              <a:ext cx="855580" cy="855580"/>
            </a:xfrm>
            <a:prstGeom prst="ellipse">
              <a:avLst/>
            </a:prstGeom>
            <a:solidFill>
              <a:schemeClr val="bg1">
                <a:lumMod val="95000"/>
              </a:schemeClr>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3" name="Picture 32"/>
            <p:cNvPicPr>
              <a:picLocks noChangeAspect="1"/>
            </p:cNvPicPr>
            <p:nvPr/>
          </p:nvPicPr>
          <p:blipFill>
            <a:blip r:embed="rId4">
              <a:biLevel thresh="50000"/>
            </a:blip>
            <a:stretch>
              <a:fillRect/>
            </a:stretch>
          </p:blipFill>
          <p:spPr>
            <a:xfrm flipH="1">
              <a:off x="935749" y="4261198"/>
              <a:ext cx="274320" cy="587336"/>
            </a:xfrm>
            <a:prstGeom prst="rect">
              <a:avLst/>
            </a:prstGeom>
          </p:spPr>
        </p:pic>
      </p:grpSp>
      <p:grpSp>
        <p:nvGrpSpPr>
          <p:cNvPr id="9" name="Group 8"/>
          <p:cNvGrpSpPr/>
          <p:nvPr/>
        </p:nvGrpSpPr>
        <p:grpSpPr>
          <a:xfrm>
            <a:off x="6404226" y="2964198"/>
            <a:ext cx="855580" cy="855580"/>
            <a:chOff x="6404226" y="2964198"/>
            <a:chExt cx="855580" cy="855580"/>
          </a:xfrm>
        </p:grpSpPr>
        <p:sp>
          <p:nvSpPr>
            <p:cNvPr id="36" name="Oval 35"/>
            <p:cNvSpPr/>
            <p:nvPr/>
          </p:nvSpPr>
          <p:spPr>
            <a:xfrm>
              <a:off x="6404226" y="2964198"/>
              <a:ext cx="855580" cy="855580"/>
            </a:xfrm>
            <a:prstGeom prst="ellipse">
              <a:avLst/>
            </a:prstGeom>
            <a:solidFill>
              <a:schemeClr val="bg1">
                <a:lumMod val="95000"/>
              </a:schemeClr>
            </a:solidFill>
            <a:ln>
              <a:solidFill>
                <a:srgbClr val="00B25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5"/>
            <a:stretch>
              <a:fillRect/>
            </a:stretch>
          </p:blipFill>
          <p:spPr>
            <a:xfrm>
              <a:off x="6500241" y="3252837"/>
              <a:ext cx="666827" cy="285402"/>
            </a:xfrm>
            <a:prstGeom prst="rect">
              <a:avLst/>
            </a:prstGeom>
          </p:spPr>
        </p:pic>
      </p:grpSp>
      <p:grpSp>
        <p:nvGrpSpPr>
          <p:cNvPr id="92" name="Group 91"/>
          <p:cNvGrpSpPr/>
          <p:nvPr/>
        </p:nvGrpSpPr>
        <p:grpSpPr>
          <a:xfrm>
            <a:off x="2589254" y="5474910"/>
            <a:ext cx="773092" cy="773092"/>
            <a:chOff x="6893102" y="4320333"/>
            <a:chExt cx="622330" cy="622330"/>
          </a:xfrm>
          <a:effectLst/>
        </p:grpSpPr>
        <p:sp>
          <p:nvSpPr>
            <p:cNvPr id="93" name="Oval 92"/>
            <p:cNvSpPr/>
            <p:nvPr/>
          </p:nvSpPr>
          <p:spPr>
            <a:xfrm>
              <a:off x="6893102" y="4320333"/>
              <a:ext cx="622330" cy="622330"/>
            </a:xfrm>
            <a:prstGeom prst="ellipse">
              <a:avLst/>
            </a:prstGeom>
            <a:solidFill>
              <a:srgbClr val="00B259"/>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pic>
          <p:nvPicPr>
            <p:cNvPr id="100" name="Picture 99"/>
            <p:cNvPicPr>
              <a:picLocks noChangeAspect="1"/>
            </p:cNvPicPr>
            <p:nvPr/>
          </p:nvPicPr>
          <p:blipFill>
            <a:blip r:embed="rId6"/>
            <a:stretch>
              <a:fillRect/>
            </a:stretch>
          </p:blipFill>
          <p:spPr>
            <a:xfrm>
              <a:off x="6956631" y="4485836"/>
              <a:ext cx="510211" cy="233164"/>
            </a:xfrm>
            <a:prstGeom prst="rect">
              <a:avLst/>
            </a:prstGeom>
            <a:ln w="28575">
              <a:noFill/>
            </a:ln>
          </p:spPr>
        </p:pic>
      </p:grpSp>
      <p:sp>
        <p:nvSpPr>
          <p:cNvPr id="35" name="Isosceles Triangle 34"/>
          <p:cNvSpPr/>
          <p:nvPr/>
        </p:nvSpPr>
        <p:spPr>
          <a:xfrm rot="5400000">
            <a:off x="7605438" y="4804468"/>
            <a:ext cx="539828" cy="450146"/>
          </a:xfrm>
          <a:prstGeom prst="triangle">
            <a:avLst/>
          </a:prstGeom>
          <a:solidFill>
            <a:srgbClr val="00B25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4777" y="2081512"/>
            <a:ext cx="2133785" cy="4316342"/>
          </a:xfrm>
          <a:prstGeom prst="rect">
            <a:avLst/>
          </a:prstGeom>
        </p:spPr>
      </p:pic>
    </p:spTree>
    <p:extLst>
      <p:ext uri="{BB962C8B-B14F-4D97-AF65-F5344CB8AC3E}">
        <p14:creationId xmlns:p14="http://schemas.microsoft.com/office/powerpoint/2010/main" val="2535319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4451684" y="1713499"/>
            <a:ext cx="4692316" cy="4099533"/>
          </a:xfrm>
          <a:prstGeom prst="rect">
            <a:avLst/>
          </a:prstGeom>
          <a:solidFill>
            <a:schemeClr val="tx2">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00" dirty="0">
              <a:solidFill>
                <a:srgbClr val="F7F7F7"/>
              </a:solidFill>
              <a:cs typeface="Helvetica" panose="020B0604020202020204" pitchFamily="34" charset="0"/>
            </a:endParaRPr>
          </a:p>
        </p:txBody>
      </p:sp>
      <p:sp>
        <p:nvSpPr>
          <p:cNvPr id="18" name="TextBox 6"/>
          <p:cNvSpPr txBox="1">
            <a:spLocks noChangeArrowheads="1"/>
          </p:cNvSpPr>
          <p:nvPr/>
        </p:nvSpPr>
        <p:spPr bwMode="auto">
          <a:xfrm>
            <a:off x="4673059" y="2092124"/>
            <a:ext cx="4191462" cy="32861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84402" tIns="42201" rIns="84402" bIns="42201">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56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56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56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5613"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GB" altLang="en-US" sz="1600" dirty="0" smtClean="0">
                <a:solidFill>
                  <a:srgbClr val="FBFBFB"/>
                </a:solidFill>
                <a:latin typeface="+mn-lt"/>
                <a:cs typeface="Helvetica" panose="020B0604020202020204" pitchFamily="34" charset="0"/>
                <a:sym typeface="Gill Sans Light" pitchFamily="-84" charset="0"/>
              </a:rPr>
              <a:t>“..</a:t>
            </a:r>
            <a:r>
              <a:rPr lang="en-GB" altLang="en-US" sz="1600" b="1" dirty="0" smtClean="0">
                <a:solidFill>
                  <a:srgbClr val="FBFBFB"/>
                </a:solidFill>
                <a:latin typeface="+mn-lt"/>
                <a:cs typeface="Helvetica" panose="020B0604020202020204" pitchFamily="34" charset="0"/>
                <a:sym typeface="Gill Sans Light" pitchFamily="-84" charset="0"/>
              </a:rPr>
              <a:t>Challenge </a:t>
            </a:r>
            <a:r>
              <a:rPr lang="en-GB" altLang="en-US" sz="1600" b="1" dirty="0">
                <a:solidFill>
                  <a:srgbClr val="FBFBFB"/>
                </a:solidFill>
                <a:latin typeface="+mn-lt"/>
                <a:cs typeface="Helvetica" panose="020B0604020202020204" pitchFamily="34" charset="0"/>
                <a:sym typeface="Gill Sans Light" pitchFamily="-84" charset="0"/>
              </a:rPr>
              <a:t>trials can provide useful exposure-response and safety information</a:t>
            </a:r>
            <a:r>
              <a:rPr lang="en-GB" altLang="en-US" sz="1600" dirty="0">
                <a:solidFill>
                  <a:srgbClr val="FBFBFB"/>
                </a:solidFill>
                <a:latin typeface="+mn-lt"/>
                <a:cs typeface="Helvetica" panose="020B0604020202020204" pitchFamily="34" charset="0"/>
                <a:sym typeface="Gill Sans Light" pitchFamily="-84" charset="0"/>
              </a:rPr>
              <a:t>, as well as an opportunity to demonstrate pharmacological antiviral activity in humans under controlled conditions outside the influenza season.</a:t>
            </a:r>
          </a:p>
          <a:p>
            <a:r>
              <a:rPr lang="en-GB" altLang="en-US" sz="1600" dirty="0">
                <a:solidFill>
                  <a:srgbClr val="FBFBFB"/>
                </a:solidFill>
                <a:latin typeface="+mn-lt"/>
                <a:cs typeface="Helvetica" panose="020B0604020202020204" pitchFamily="34" charset="0"/>
                <a:sym typeface="Gill Sans Light" pitchFamily="-84" charset="0"/>
              </a:rPr>
              <a:t> </a:t>
            </a:r>
          </a:p>
          <a:p>
            <a:r>
              <a:rPr lang="en-GB" altLang="en-US" sz="1600" b="1" dirty="0">
                <a:solidFill>
                  <a:srgbClr val="FBFBFB"/>
                </a:solidFill>
                <a:latin typeface="+mn-lt"/>
                <a:cs typeface="Helvetica" panose="020B0604020202020204" pitchFamily="34" charset="0"/>
                <a:sym typeface="Gill Sans Light" pitchFamily="-84" charset="0"/>
              </a:rPr>
              <a:t>Data from challenge trials can contribute to dose selection for phase 2B and phase 3 trials</a:t>
            </a:r>
            <a:r>
              <a:rPr lang="en-GB" altLang="en-US" sz="1600" dirty="0">
                <a:solidFill>
                  <a:srgbClr val="FBFBFB"/>
                </a:solidFill>
                <a:latin typeface="+mn-lt"/>
                <a:cs typeface="Helvetica" panose="020B0604020202020204" pitchFamily="34" charset="0"/>
                <a:sym typeface="Gill Sans Light" pitchFamily="-84" charset="0"/>
              </a:rPr>
              <a:t>, and provide the opportunity to explore the effects of different times of drug initiation relative to virus </a:t>
            </a:r>
            <a:r>
              <a:rPr lang="en-GB" altLang="en-US" sz="1600" dirty="0" smtClean="0">
                <a:solidFill>
                  <a:srgbClr val="FBFBFB"/>
                </a:solidFill>
                <a:latin typeface="+mn-lt"/>
                <a:cs typeface="Helvetica" panose="020B0604020202020204" pitchFamily="34" charset="0"/>
                <a:sym typeface="Gill Sans Light" pitchFamily="-84" charset="0"/>
              </a:rPr>
              <a:t>exposure…..” </a:t>
            </a:r>
            <a:endParaRPr lang="en-GB" altLang="en-US" sz="1600" dirty="0">
              <a:solidFill>
                <a:srgbClr val="FBFBFB"/>
              </a:solidFill>
              <a:latin typeface="+mn-lt"/>
              <a:cs typeface="Helvetica" panose="020B0604020202020204" pitchFamily="34" charset="0"/>
              <a:sym typeface="Gill Sans Light" pitchFamily="-84" charset="0"/>
            </a:endParaRPr>
          </a:p>
          <a:p>
            <a:endParaRPr lang="en-US" altLang="en-US" sz="1600" dirty="0">
              <a:solidFill>
                <a:srgbClr val="FBFBFB"/>
              </a:solidFill>
              <a:latin typeface="+mn-lt"/>
              <a:cs typeface="Helvetica" panose="020B0604020202020204" pitchFamily="34" charset="0"/>
            </a:endParaRPr>
          </a:p>
        </p:txBody>
      </p:sp>
      <p:sp>
        <p:nvSpPr>
          <p:cNvPr id="2" name="Title 1"/>
          <p:cNvSpPr>
            <a:spLocks noGrp="1"/>
          </p:cNvSpPr>
          <p:nvPr>
            <p:ph type="title"/>
          </p:nvPr>
        </p:nvSpPr>
        <p:spPr>
          <a:xfrm>
            <a:off x="457200" y="90344"/>
            <a:ext cx="8229600" cy="1143000"/>
          </a:xfrm>
        </p:spPr>
        <p:txBody>
          <a:bodyPr>
            <a:normAutofit/>
          </a:bodyPr>
          <a:lstStyle/>
          <a:p>
            <a:pPr defTabSz="633046"/>
            <a:r>
              <a:rPr lang="en-US" b="1" dirty="0" smtClean="0">
                <a:solidFill>
                  <a:schemeClr val="tx1"/>
                </a:solidFill>
                <a:latin typeface="+mn-lt"/>
                <a:ea typeface="Kozuka Gothic Pr6N B" panose="020B0800000000000000" pitchFamily="34" charset="-128"/>
                <a:cs typeface="Helvetica" panose="020B0604020202020204" pitchFamily="34" charset="0"/>
              </a:rPr>
              <a:t>What We Do</a:t>
            </a:r>
            <a:r>
              <a:rPr lang="en-US" sz="4900" b="1" dirty="0">
                <a:latin typeface="+mn-lt"/>
                <a:ea typeface="Kozuka Gothic Pr6N B" panose="020B0800000000000000" pitchFamily="34" charset="-128"/>
                <a:cs typeface="Helvetica" panose="020B0604020202020204" pitchFamily="34" charset="0"/>
              </a:rPr>
              <a:t/>
            </a:r>
            <a:br>
              <a:rPr lang="en-US" sz="4900" b="1" dirty="0">
                <a:latin typeface="+mn-lt"/>
                <a:ea typeface="Kozuka Gothic Pr6N B" panose="020B0800000000000000" pitchFamily="34" charset="-128"/>
                <a:cs typeface="Helvetica" panose="020B0604020202020204" pitchFamily="34" charset="0"/>
              </a:rPr>
            </a:br>
            <a:r>
              <a:rPr lang="en-US" sz="2000" dirty="0">
                <a:latin typeface="+mn-lt"/>
                <a:ea typeface="Kozuka Gothic Pr6N B" panose="020B0800000000000000" pitchFamily="34" charset="-128"/>
                <a:cs typeface="Helvetica" panose="020B0604020202020204" pitchFamily="34" charset="0"/>
              </a:rPr>
              <a:t>Accelerate Drug Development</a:t>
            </a:r>
            <a:endParaRPr lang="en-GB" sz="2585" dirty="0">
              <a:latin typeface="+mn-lt"/>
              <a:cs typeface="Helvetica" panose="020B0604020202020204" pitchFamily="34" charset="0"/>
            </a:endParaRPr>
          </a:p>
        </p:txBody>
      </p:sp>
      <p:sp>
        <p:nvSpPr>
          <p:cNvPr id="3" name="TextBox 2"/>
          <p:cNvSpPr txBox="1"/>
          <p:nvPr/>
        </p:nvSpPr>
        <p:spPr>
          <a:xfrm>
            <a:off x="4537308" y="1342601"/>
            <a:ext cx="3627403" cy="307777"/>
          </a:xfrm>
          <a:prstGeom prst="rect">
            <a:avLst/>
          </a:prstGeom>
          <a:noFill/>
        </p:spPr>
        <p:txBody>
          <a:bodyPr wrap="none" rtlCol="0">
            <a:spAutoFit/>
          </a:bodyPr>
          <a:lstStyle/>
          <a:p>
            <a:r>
              <a:rPr lang="en-US" sz="1400" b="1" dirty="0">
                <a:ea typeface="Kozuka Gothic Pr6N B" panose="020B0800000000000000" pitchFamily="34" charset="-128"/>
                <a:cs typeface="Helvetica" panose="020B0604020202020204" pitchFamily="34" charset="0"/>
              </a:rPr>
              <a:t>Regulatory Support: </a:t>
            </a:r>
            <a:r>
              <a:rPr lang="en-US" sz="1400" b="1" dirty="0">
                <a:solidFill>
                  <a:schemeClr val="accent1"/>
                </a:solidFill>
                <a:ea typeface="Kozuka Gothic Pr6N B" panose="020B0800000000000000" pitchFamily="34" charset="-128"/>
                <a:cs typeface="Helvetica" panose="020B0604020202020204" pitchFamily="34" charset="0"/>
              </a:rPr>
              <a:t>FDA Guidance 2011</a:t>
            </a:r>
            <a:endParaRPr lang="en-GB" sz="1400" b="1" dirty="0">
              <a:cs typeface="Helvetica" panose="020B0604020202020204" pitchFamily="34" charset="0"/>
            </a:endParaRPr>
          </a:p>
        </p:txBody>
      </p:sp>
      <p:sp>
        <p:nvSpPr>
          <p:cNvPr id="4" name="TextBox 3"/>
          <p:cNvSpPr txBox="1"/>
          <p:nvPr/>
        </p:nvSpPr>
        <p:spPr>
          <a:xfrm>
            <a:off x="4113904" y="5872795"/>
            <a:ext cx="5150853" cy="215444"/>
          </a:xfrm>
          <a:prstGeom prst="rect">
            <a:avLst/>
          </a:prstGeom>
          <a:noFill/>
        </p:spPr>
        <p:txBody>
          <a:bodyPr wrap="square" rtlCol="0">
            <a:spAutoFit/>
          </a:bodyPr>
          <a:lstStyle/>
          <a:p>
            <a:r>
              <a:rPr lang="en-GB" sz="800" i="1" dirty="0"/>
              <a:t>http://www.fda.gov/downloads/drugs/guidancecomplianceregulatoryinformation/guidances/ucm091219.pdf</a:t>
            </a:r>
          </a:p>
        </p:txBody>
      </p:sp>
      <p:sp>
        <p:nvSpPr>
          <p:cNvPr id="5" name="Rectangle 4"/>
          <p:cNvSpPr/>
          <p:nvPr/>
        </p:nvSpPr>
        <p:spPr>
          <a:xfrm>
            <a:off x="0" y="1713501"/>
            <a:ext cx="4457700" cy="184250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210024" y="1342601"/>
            <a:ext cx="3666132" cy="307777"/>
          </a:xfrm>
          <a:prstGeom prst="rect">
            <a:avLst/>
          </a:prstGeom>
          <a:noFill/>
        </p:spPr>
        <p:txBody>
          <a:bodyPr wrap="none" rtlCol="0">
            <a:spAutoFit/>
          </a:bodyPr>
          <a:lstStyle/>
          <a:p>
            <a:r>
              <a:rPr lang="en-US" sz="1400" b="1" dirty="0" smtClean="0">
                <a:ea typeface="Kozuka Gothic Pr6N B" panose="020B0800000000000000" pitchFamily="34" charset="-128"/>
                <a:cs typeface="Helvetica" panose="020B0604020202020204" pitchFamily="34" charset="0"/>
              </a:rPr>
              <a:t>Regulatory Support: </a:t>
            </a:r>
            <a:r>
              <a:rPr lang="en-US" sz="1400" b="1" dirty="0" smtClean="0">
                <a:solidFill>
                  <a:schemeClr val="accent1"/>
                </a:solidFill>
                <a:ea typeface="Kozuka Gothic Pr6N B" panose="020B0800000000000000" pitchFamily="34" charset="-128"/>
                <a:cs typeface="Helvetica" panose="020B0604020202020204" pitchFamily="34" charset="0"/>
              </a:rPr>
              <a:t>WHO Vaccines 2004</a:t>
            </a:r>
            <a:endParaRPr lang="en-GB" sz="1400" b="1" dirty="0">
              <a:cs typeface="Helvetica" panose="020B0604020202020204" pitchFamily="34" charset="0"/>
            </a:endParaRPr>
          </a:p>
        </p:txBody>
      </p:sp>
      <p:sp>
        <p:nvSpPr>
          <p:cNvPr id="7" name="TextBox 6"/>
          <p:cNvSpPr txBox="1"/>
          <p:nvPr/>
        </p:nvSpPr>
        <p:spPr>
          <a:xfrm>
            <a:off x="320840" y="1981342"/>
            <a:ext cx="4023896" cy="1384995"/>
          </a:xfrm>
          <a:prstGeom prst="rect">
            <a:avLst/>
          </a:prstGeom>
          <a:noFill/>
        </p:spPr>
        <p:txBody>
          <a:bodyPr wrap="square" rtlCol="0">
            <a:spAutoFit/>
          </a:bodyPr>
          <a:lstStyle/>
          <a:p>
            <a:r>
              <a:rPr lang="en-GB" sz="1400" dirty="0" smtClean="0">
                <a:solidFill>
                  <a:schemeClr val="bg1"/>
                </a:solidFill>
              </a:rPr>
              <a:t>“.. Human</a:t>
            </a:r>
            <a:r>
              <a:rPr lang="en-GB" sz="1400" dirty="0">
                <a:solidFill>
                  <a:schemeClr val="bg1"/>
                </a:solidFill>
              </a:rPr>
              <a:t> </a:t>
            </a:r>
            <a:r>
              <a:rPr lang="en-GB" sz="1400" dirty="0" smtClean="0">
                <a:solidFill>
                  <a:schemeClr val="bg1"/>
                </a:solidFill>
              </a:rPr>
              <a:t>challenge studies… </a:t>
            </a:r>
            <a:r>
              <a:rPr lang="en-GB" sz="1400" dirty="0">
                <a:solidFill>
                  <a:schemeClr val="bg1"/>
                </a:solidFill>
              </a:rPr>
              <a:t>can provide valuable information on the pathophysiology, clinical manifestations, </a:t>
            </a:r>
            <a:r>
              <a:rPr lang="en-GB" sz="1400" dirty="0" smtClean="0">
                <a:solidFill>
                  <a:schemeClr val="bg1"/>
                </a:solidFill>
              </a:rPr>
              <a:t>diagnosis, immunology</a:t>
            </a:r>
            <a:r>
              <a:rPr lang="en-GB" sz="1400" dirty="0">
                <a:solidFill>
                  <a:schemeClr val="bg1"/>
                </a:solidFill>
              </a:rPr>
              <a:t>, treatment response and most importantly </a:t>
            </a:r>
            <a:r>
              <a:rPr lang="en-GB" sz="1400" b="1" dirty="0">
                <a:solidFill>
                  <a:schemeClr val="bg1"/>
                </a:solidFill>
              </a:rPr>
              <a:t>protective efficacy of vaccines</a:t>
            </a:r>
            <a:r>
              <a:rPr lang="en-GB" sz="1400" dirty="0">
                <a:solidFill>
                  <a:schemeClr val="bg1"/>
                </a:solidFill>
              </a:rPr>
              <a:t>…”</a:t>
            </a:r>
          </a:p>
          <a:p>
            <a:endParaRPr lang="en-GB" sz="1400" dirty="0">
              <a:solidFill>
                <a:schemeClr val="bg1"/>
              </a:solidFill>
            </a:endParaRPr>
          </a:p>
        </p:txBody>
      </p:sp>
      <p:sp>
        <p:nvSpPr>
          <p:cNvPr id="12" name="Rectangle 11"/>
          <p:cNvSpPr/>
          <p:nvPr/>
        </p:nvSpPr>
        <p:spPr>
          <a:xfrm>
            <a:off x="0" y="4043785"/>
            <a:ext cx="4461925" cy="17692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p:cNvSpPr txBox="1"/>
          <p:nvPr/>
        </p:nvSpPr>
        <p:spPr>
          <a:xfrm>
            <a:off x="183620" y="3630936"/>
            <a:ext cx="4219425" cy="307777"/>
          </a:xfrm>
          <a:prstGeom prst="rect">
            <a:avLst/>
          </a:prstGeom>
          <a:noFill/>
        </p:spPr>
        <p:txBody>
          <a:bodyPr wrap="none" rtlCol="0">
            <a:spAutoFit/>
          </a:bodyPr>
          <a:lstStyle/>
          <a:p>
            <a:r>
              <a:rPr lang="en-US" sz="1400" b="1" dirty="0" smtClean="0">
                <a:ea typeface="Kozuka Gothic Pr6N B" panose="020B0800000000000000" pitchFamily="34" charset="-128"/>
                <a:cs typeface="Helvetica" panose="020B0604020202020204" pitchFamily="34" charset="0"/>
              </a:rPr>
              <a:t>Regulatory Oversight: </a:t>
            </a:r>
            <a:r>
              <a:rPr lang="en-US" sz="1400" b="1" dirty="0" smtClean="0">
                <a:solidFill>
                  <a:schemeClr val="accent1"/>
                </a:solidFill>
                <a:ea typeface="Kozuka Gothic Pr6N B" panose="020B0800000000000000" pitchFamily="34" charset="-128"/>
                <a:cs typeface="Helvetica" panose="020B0604020202020204" pitchFamily="34" charset="0"/>
              </a:rPr>
              <a:t>EC Legislation/Guidance</a:t>
            </a:r>
            <a:endParaRPr lang="en-GB" sz="1400" b="1" dirty="0">
              <a:cs typeface="Helvetica" panose="020B0604020202020204" pitchFamily="34" charset="0"/>
            </a:endParaRPr>
          </a:p>
        </p:txBody>
      </p:sp>
      <p:sp>
        <p:nvSpPr>
          <p:cNvPr id="15" name="TextBox 14"/>
          <p:cNvSpPr txBox="1"/>
          <p:nvPr/>
        </p:nvSpPr>
        <p:spPr>
          <a:xfrm>
            <a:off x="253999" y="4238554"/>
            <a:ext cx="4203699" cy="1545038"/>
          </a:xfrm>
          <a:prstGeom prst="rect">
            <a:avLst/>
          </a:prstGeom>
          <a:noFill/>
        </p:spPr>
        <p:txBody>
          <a:bodyPr wrap="square" rtlCol="0">
            <a:spAutoFit/>
          </a:bodyPr>
          <a:lstStyle/>
          <a:p>
            <a:pPr>
              <a:lnSpc>
                <a:spcPct val="140000"/>
              </a:lnSpc>
            </a:pPr>
            <a:r>
              <a:rPr lang="en-GB" sz="1400" dirty="0" smtClean="0">
                <a:solidFill>
                  <a:schemeClr val="bg1"/>
                </a:solidFill>
              </a:rPr>
              <a:t>Clinical Trial Regulations (i.e., SI 2004/1031)</a:t>
            </a:r>
          </a:p>
          <a:p>
            <a:pPr>
              <a:lnSpc>
                <a:spcPct val="140000"/>
              </a:lnSpc>
            </a:pPr>
            <a:r>
              <a:rPr lang="en-GB" sz="1400" dirty="0" smtClean="0">
                <a:solidFill>
                  <a:schemeClr val="bg1"/>
                </a:solidFill>
              </a:rPr>
              <a:t>GCP (i.e., SI 2006/1928)</a:t>
            </a:r>
          </a:p>
          <a:p>
            <a:pPr>
              <a:lnSpc>
                <a:spcPct val="140000"/>
              </a:lnSpc>
            </a:pPr>
            <a:r>
              <a:rPr lang="en-GB" sz="1400" dirty="0" smtClean="0">
                <a:solidFill>
                  <a:schemeClr val="bg1"/>
                </a:solidFill>
              </a:rPr>
              <a:t>GCP for Laboratories</a:t>
            </a:r>
          </a:p>
          <a:p>
            <a:pPr>
              <a:lnSpc>
                <a:spcPct val="140000"/>
              </a:lnSpc>
            </a:pPr>
            <a:r>
              <a:rPr lang="en-GB" sz="1400" dirty="0" smtClean="0">
                <a:solidFill>
                  <a:schemeClr val="bg1"/>
                </a:solidFill>
              </a:rPr>
              <a:t>UK Human Tissue Act (HTA)</a:t>
            </a:r>
            <a:endParaRPr lang="en-GB" sz="1400" dirty="0">
              <a:solidFill>
                <a:schemeClr val="bg1"/>
              </a:solidFill>
            </a:endParaRPr>
          </a:p>
          <a:p>
            <a:endParaRPr lang="en-GB" sz="1600" dirty="0">
              <a:solidFill>
                <a:schemeClr val="bg1"/>
              </a:solidFill>
            </a:endParaRPr>
          </a:p>
        </p:txBody>
      </p:sp>
    </p:spTree>
    <p:extLst>
      <p:ext uri="{BB962C8B-B14F-4D97-AF65-F5344CB8AC3E}">
        <p14:creationId xmlns:p14="http://schemas.microsoft.com/office/powerpoint/2010/main" val="337012482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p:cNvSpPr txBox="1">
            <a:spLocks/>
          </p:cNvSpPr>
          <p:nvPr/>
        </p:nvSpPr>
        <p:spPr>
          <a:xfrm>
            <a:off x="469661" y="147605"/>
            <a:ext cx="8229600" cy="1055077"/>
          </a:xfrm>
          <a:prstGeom prst="rect">
            <a:avLst/>
          </a:prstGeom>
        </p:spPr>
        <p:txBody>
          <a:bodyPr vert="horz" lIns="84406" tIns="42203" rIns="84406" bIns="42203" rtlCol="0" anchor="ctr">
            <a:normAutofit lnSpcReduction="10000"/>
          </a:bodyPr>
          <a:lstStyle>
            <a:lvl1pPr algn="l" defTabSz="914400" rtl="0" eaLnBrk="1" latinLnBrk="0" hangingPunct="1">
              <a:spcBef>
                <a:spcPct val="0"/>
              </a:spcBef>
              <a:buNone/>
              <a:defRPr sz="4000" b="1" kern="1200" baseline="0">
                <a:solidFill>
                  <a:schemeClr val="accent1"/>
                </a:solidFill>
                <a:latin typeface="Helvetica" panose="020B0604020202020204" pitchFamily="34" charset="0"/>
                <a:ea typeface="+mj-ea"/>
                <a:cs typeface="Helvetica" panose="020B0604020202020204" pitchFamily="34" charset="0"/>
              </a:defRPr>
            </a:lvl1pPr>
          </a:lstStyle>
          <a:p>
            <a:r>
              <a:rPr lang="en-GB" altLang="en-US" sz="4400" dirty="0">
                <a:solidFill>
                  <a:schemeClr val="tx1"/>
                </a:solidFill>
                <a:latin typeface="+mn-lt"/>
              </a:rPr>
              <a:t>What We Do</a:t>
            </a:r>
            <a:r>
              <a:rPr lang="en-GB" altLang="en-US" sz="3692" dirty="0">
                <a:solidFill>
                  <a:schemeClr val="tx1"/>
                </a:solidFill>
                <a:latin typeface="+mn-lt"/>
              </a:rPr>
              <a:t/>
            </a:r>
            <a:br>
              <a:rPr lang="en-GB" altLang="en-US" sz="3692" dirty="0">
                <a:solidFill>
                  <a:schemeClr val="tx1"/>
                </a:solidFill>
                <a:latin typeface="+mn-lt"/>
              </a:rPr>
            </a:br>
            <a:r>
              <a:rPr lang="en-GB" altLang="en-US" sz="2000" b="0" dirty="0">
                <a:solidFill>
                  <a:schemeClr val="tx1"/>
                </a:solidFill>
                <a:latin typeface="+mn-lt"/>
              </a:rPr>
              <a:t>Putting </a:t>
            </a:r>
            <a:r>
              <a:rPr lang="en-GB" altLang="en-US" sz="2000" b="0" dirty="0" smtClean="0">
                <a:solidFill>
                  <a:schemeClr val="tx1"/>
                </a:solidFill>
                <a:latin typeface="+mn-lt"/>
              </a:rPr>
              <a:t>Humans </a:t>
            </a:r>
            <a:r>
              <a:rPr lang="en-GB" altLang="en-US" sz="2000" b="0" dirty="0">
                <a:solidFill>
                  <a:schemeClr val="tx1"/>
                </a:solidFill>
                <a:latin typeface="+mn-lt"/>
              </a:rPr>
              <a:t>at the </a:t>
            </a:r>
            <a:r>
              <a:rPr lang="en-GB" altLang="en-US" sz="2000" b="0" dirty="0" smtClean="0">
                <a:solidFill>
                  <a:schemeClr val="tx1"/>
                </a:solidFill>
                <a:latin typeface="+mn-lt"/>
              </a:rPr>
              <a:t>Heart </a:t>
            </a:r>
            <a:r>
              <a:rPr lang="en-GB" altLang="en-US" sz="2000" b="0" dirty="0">
                <a:solidFill>
                  <a:schemeClr val="tx1"/>
                </a:solidFill>
                <a:latin typeface="+mn-lt"/>
              </a:rPr>
              <a:t>of </a:t>
            </a:r>
            <a:r>
              <a:rPr lang="en-GB" altLang="en-US" sz="2000" b="0" dirty="0" smtClean="0">
                <a:solidFill>
                  <a:schemeClr val="tx1"/>
                </a:solidFill>
                <a:latin typeface="+mn-lt"/>
              </a:rPr>
              <a:t>Disease </a:t>
            </a:r>
            <a:r>
              <a:rPr lang="en-GB" altLang="en-US" sz="2000" b="0" dirty="0">
                <a:solidFill>
                  <a:schemeClr val="tx1"/>
                </a:solidFill>
                <a:latin typeface="+mn-lt"/>
              </a:rPr>
              <a:t>M</a:t>
            </a:r>
            <a:r>
              <a:rPr lang="en-GB" altLang="en-US" sz="2000" b="0" dirty="0" smtClean="0">
                <a:solidFill>
                  <a:schemeClr val="tx1"/>
                </a:solidFill>
                <a:latin typeface="+mn-lt"/>
              </a:rPr>
              <a:t>odelling</a:t>
            </a:r>
            <a:endParaRPr lang="en-GB" sz="3692" b="0" dirty="0">
              <a:solidFill>
                <a:schemeClr val="tx1"/>
              </a:solidFill>
              <a:latin typeface="+mn-lt"/>
            </a:endParaRPr>
          </a:p>
        </p:txBody>
      </p:sp>
      <p:grpSp>
        <p:nvGrpSpPr>
          <p:cNvPr id="5" name="Group 4"/>
          <p:cNvGrpSpPr/>
          <p:nvPr/>
        </p:nvGrpSpPr>
        <p:grpSpPr>
          <a:xfrm>
            <a:off x="4454769" y="1182226"/>
            <a:ext cx="4708769" cy="2048580"/>
            <a:chOff x="4454769" y="1182226"/>
            <a:chExt cx="4708769" cy="2048580"/>
          </a:xfrm>
        </p:grpSpPr>
        <p:sp>
          <p:nvSpPr>
            <p:cNvPr id="4" name="Rectangle 3"/>
            <p:cNvSpPr/>
            <p:nvPr/>
          </p:nvSpPr>
          <p:spPr>
            <a:xfrm>
              <a:off x="4454769" y="1426308"/>
              <a:ext cx="4708769" cy="160215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4614941" y="1182226"/>
              <a:ext cx="4529059" cy="20485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GB" sz="1400" b="1" dirty="0">
                  <a:solidFill>
                    <a:schemeClr val="bg1"/>
                  </a:solidFill>
                  <a:cs typeface="Helvetica" panose="020B0604020202020204" pitchFamily="34" charset="0"/>
                </a:rPr>
                <a:t>Deliver Superior Clinical </a:t>
              </a:r>
              <a:r>
                <a:rPr lang="en-GB" sz="1400" b="1" dirty="0" smtClean="0">
                  <a:solidFill>
                    <a:schemeClr val="bg1"/>
                  </a:solidFill>
                  <a:cs typeface="Helvetica" panose="020B0604020202020204" pitchFamily="34" charset="0"/>
                </a:rPr>
                <a:t>Results</a:t>
              </a:r>
            </a:p>
            <a:p>
              <a:pPr>
                <a:spcAft>
                  <a:spcPts val="600"/>
                </a:spcAft>
              </a:pPr>
              <a:r>
                <a:rPr lang="en-GB" sz="1400" b="1" dirty="0">
                  <a:solidFill>
                    <a:schemeClr val="bg1"/>
                  </a:solidFill>
                  <a:cs typeface="Helvetica" panose="020B0604020202020204" pitchFamily="34" charset="0"/>
                </a:rPr>
                <a:t>Identify Promising Drugs, </a:t>
              </a:r>
              <a:r>
                <a:rPr lang="en-GB" sz="1400" b="1" dirty="0" smtClean="0">
                  <a:solidFill>
                    <a:schemeClr val="bg1"/>
                  </a:solidFill>
                  <a:cs typeface="Helvetica" panose="020B0604020202020204" pitchFamily="34" charset="0"/>
                </a:rPr>
                <a:t>Faster</a:t>
              </a:r>
            </a:p>
            <a:p>
              <a:pPr>
                <a:spcAft>
                  <a:spcPts val="600"/>
                </a:spcAft>
              </a:pPr>
              <a:r>
                <a:rPr lang="en-GB" sz="1400" b="1" dirty="0">
                  <a:solidFill>
                    <a:schemeClr val="bg1"/>
                  </a:solidFill>
                  <a:cs typeface="Helvetica" panose="020B0604020202020204" pitchFamily="34" charset="0"/>
                </a:rPr>
                <a:t>Enable </a:t>
              </a:r>
              <a:r>
                <a:rPr lang="en-GB" sz="1400" b="1" dirty="0" smtClean="0">
                  <a:solidFill>
                    <a:schemeClr val="bg1"/>
                  </a:solidFill>
                  <a:cs typeface="Helvetica" panose="020B0604020202020204" pitchFamily="34" charset="0"/>
                </a:rPr>
                <a:t>Rational Biomarker and Drug  Target Selection</a:t>
              </a:r>
              <a:endParaRPr lang="en-GB" sz="1400" b="1" dirty="0">
                <a:solidFill>
                  <a:schemeClr val="bg1"/>
                </a:solidFill>
                <a:cs typeface="Helvetica" panose="020B0604020202020204" pitchFamily="34" charset="0"/>
              </a:endParaRPr>
            </a:p>
            <a:p>
              <a:pPr>
                <a:spcAft>
                  <a:spcPts val="600"/>
                </a:spcAft>
              </a:pPr>
              <a:r>
                <a:rPr lang="en-GB" sz="1400" b="1" dirty="0" smtClean="0">
                  <a:solidFill>
                    <a:schemeClr val="bg1"/>
                  </a:solidFill>
                  <a:cs typeface="Helvetica" panose="020B0604020202020204" pitchFamily="34" charset="0"/>
                </a:rPr>
                <a:t>Execute </a:t>
              </a:r>
              <a:r>
                <a:rPr lang="en-GB" sz="1400" b="1" dirty="0">
                  <a:solidFill>
                    <a:schemeClr val="bg1"/>
                  </a:solidFill>
                  <a:cs typeface="Helvetica" panose="020B0604020202020204" pitchFamily="34" charset="0"/>
                </a:rPr>
                <a:t>High Quality, Successful </a:t>
              </a:r>
              <a:r>
                <a:rPr lang="en-GB" sz="1400" b="1" dirty="0" smtClean="0">
                  <a:solidFill>
                    <a:schemeClr val="bg1"/>
                  </a:solidFill>
                  <a:cs typeface="Helvetica" panose="020B0604020202020204" pitchFamily="34" charset="0"/>
                </a:rPr>
                <a:t>Studies</a:t>
              </a:r>
              <a:endParaRPr lang="en-GB" sz="1400" b="1" dirty="0">
                <a:solidFill>
                  <a:schemeClr val="bg1"/>
                </a:solidFill>
                <a:cs typeface="Helvetica" panose="020B0604020202020204" pitchFamily="34" charset="0"/>
              </a:endParaRPr>
            </a:p>
          </p:txBody>
        </p:sp>
      </p:grpSp>
      <p:sp>
        <p:nvSpPr>
          <p:cNvPr id="6" name="5-Point Star 5"/>
          <p:cNvSpPr/>
          <p:nvPr/>
        </p:nvSpPr>
        <p:spPr>
          <a:xfrm>
            <a:off x="4562693" y="2202534"/>
            <a:ext cx="91440" cy="91440"/>
          </a:xfrm>
          <a:prstGeom prst="star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8" name="Group 17"/>
          <p:cNvGrpSpPr/>
          <p:nvPr/>
        </p:nvGrpSpPr>
        <p:grpSpPr>
          <a:xfrm>
            <a:off x="854219" y="2344486"/>
            <a:ext cx="6917268" cy="3040829"/>
            <a:chOff x="854219" y="2312736"/>
            <a:chExt cx="6917268" cy="3040829"/>
          </a:xfrm>
        </p:grpSpPr>
        <p:grpSp>
          <p:nvGrpSpPr>
            <p:cNvPr id="23" name="Group 22"/>
            <p:cNvGrpSpPr/>
            <p:nvPr/>
          </p:nvGrpSpPr>
          <p:grpSpPr>
            <a:xfrm>
              <a:off x="1359772" y="2540000"/>
              <a:ext cx="5893065" cy="2813565"/>
              <a:chOff x="1031875" y="1643571"/>
              <a:chExt cx="7234169" cy="3953161"/>
            </a:xfrm>
          </p:grpSpPr>
          <p:pic>
            <p:nvPicPr>
              <p:cNvPr id="39" name="Picture 38"/>
              <p:cNvPicPr>
                <a:picLocks noChangeAspect="1"/>
              </p:cNvPicPr>
              <p:nvPr/>
            </p:nvPicPr>
            <p:blipFill>
              <a:blip r:embed="rId3"/>
              <a:stretch>
                <a:fillRect/>
              </a:stretch>
            </p:blipFill>
            <p:spPr>
              <a:xfrm>
                <a:off x="1031875" y="1972780"/>
                <a:ext cx="7080250" cy="3623952"/>
              </a:xfrm>
              <a:prstGeom prst="rect">
                <a:avLst/>
              </a:prstGeom>
            </p:spPr>
          </p:pic>
          <p:pic>
            <p:nvPicPr>
              <p:cNvPr id="40" name="Picture 39"/>
              <p:cNvPicPr>
                <a:picLocks noChangeAspect="1"/>
              </p:cNvPicPr>
              <p:nvPr/>
            </p:nvPicPr>
            <p:blipFill>
              <a:blip r:embed="rId4"/>
              <a:stretch>
                <a:fillRect/>
              </a:stretch>
            </p:blipFill>
            <p:spPr>
              <a:xfrm>
                <a:off x="1068457" y="1643571"/>
                <a:ext cx="7197587" cy="2858464"/>
              </a:xfrm>
              <a:prstGeom prst="rect">
                <a:avLst/>
              </a:prstGeom>
            </p:spPr>
          </p:pic>
          <p:sp>
            <p:nvSpPr>
              <p:cNvPr id="41" name="TextBox 40"/>
              <p:cNvSpPr txBox="1"/>
              <p:nvPr/>
            </p:nvSpPr>
            <p:spPr>
              <a:xfrm>
                <a:off x="2474224" y="3533940"/>
                <a:ext cx="2785365" cy="502674"/>
              </a:xfrm>
              <a:prstGeom prst="rect">
                <a:avLst/>
              </a:prstGeom>
              <a:solidFill>
                <a:schemeClr val="bg1"/>
              </a:solidFill>
            </p:spPr>
            <p:txBody>
              <a:bodyPr wrap="square" rtlCol="0">
                <a:spAutoFit/>
              </a:bodyPr>
              <a:lstStyle/>
              <a:p>
                <a:pPr algn="ctr"/>
                <a:r>
                  <a:rPr lang="en-GB" sz="1600" dirty="0" smtClean="0">
                    <a:solidFill>
                      <a:schemeClr val="accent1"/>
                    </a:solidFill>
                    <a:cs typeface="Helvetica" panose="020B0604020202020204" pitchFamily="34" charset="0"/>
                  </a:rPr>
                  <a:t>Disease in motion</a:t>
                </a:r>
                <a:endParaRPr lang="en-GB" sz="1600" dirty="0">
                  <a:solidFill>
                    <a:schemeClr val="accent1"/>
                  </a:solidFill>
                  <a:cs typeface="Helvetica" panose="020B0604020202020204" pitchFamily="34" charset="0"/>
                </a:endParaRPr>
              </a:p>
            </p:txBody>
          </p:sp>
        </p:grpSp>
        <p:grpSp>
          <p:nvGrpSpPr>
            <p:cNvPr id="24" name="Group 23"/>
            <p:cNvGrpSpPr/>
            <p:nvPr/>
          </p:nvGrpSpPr>
          <p:grpSpPr>
            <a:xfrm>
              <a:off x="3003365" y="2312736"/>
              <a:ext cx="730120" cy="730120"/>
              <a:chOff x="7820108" y="3493270"/>
              <a:chExt cx="855580" cy="855580"/>
            </a:xfrm>
          </p:grpSpPr>
          <p:sp>
            <p:nvSpPr>
              <p:cNvPr id="32" name="Oval 31"/>
              <p:cNvSpPr/>
              <p:nvPr/>
            </p:nvSpPr>
            <p:spPr>
              <a:xfrm>
                <a:off x="7820108" y="3493270"/>
                <a:ext cx="855580" cy="855580"/>
              </a:xfrm>
              <a:prstGeom prst="ellipse">
                <a:avLst/>
              </a:prstGeom>
              <a:solidFill>
                <a:schemeClr val="bg1">
                  <a:lumMod val="9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4" name="Picture 33" descr="bed.png"/>
              <p:cNvPicPr>
                <a:picLocks noChangeAspect="1"/>
              </p:cNvPicPr>
              <p:nvPr/>
            </p:nvPicPr>
            <p:blipFill>
              <a:blip r:embed="rId5"/>
              <a:stretch>
                <a:fillRect/>
              </a:stretch>
            </p:blipFill>
            <p:spPr>
              <a:xfrm>
                <a:off x="7939445" y="3740166"/>
                <a:ext cx="640080" cy="391294"/>
              </a:xfrm>
              <a:prstGeom prst="rect">
                <a:avLst/>
              </a:prstGeom>
            </p:spPr>
          </p:pic>
        </p:grpSp>
        <p:grpSp>
          <p:nvGrpSpPr>
            <p:cNvPr id="25" name="Group 24"/>
            <p:cNvGrpSpPr/>
            <p:nvPr/>
          </p:nvGrpSpPr>
          <p:grpSpPr>
            <a:xfrm>
              <a:off x="854219" y="4077858"/>
              <a:ext cx="715050" cy="715050"/>
              <a:chOff x="633869" y="4132280"/>
              <a:chExt cx="855580" cy="855580"/>
            </a:xfrm>
          </p:grpSpPr>
          <p:sp>
            <p:nvSpPr>
              <p:cNvPr id="29" name="Oval 28"/>
              <p:cNvSpPr/>
              <p:nvPr/>
            </p:nvSpPr>
            <p:spPr>
              <a:xfrm>
                <a:off x="633869" y="4132280"/>
                <a:ext cx="855580" cy="855580"/>
              </a:xfrm>
              <a:prstGeom prst="ellipse">
                <a:avLst/>
              </a:prstGeom>
              <a:solidFill>
                <a:schemeClr val="bg1">
                  <a:lumMod val="9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1" name="Picture 30"/>
              <p:cNvPicPr>
                <a:picLocks noChangeAspect="1"/>
              </p:cNvPicPr>
              <p:nvPr/>
            </p:nvPicPr>
            <p:blipFill>
              <a:blip r:embed="rId6"/>
              <a:stretch>
                <a:fillRect/>
              </a:stretch>
            </p:blipFill>
            <p:spPr>
              <a:xfrm flipH="1">
                <a:off x="935749" y="4261198"/>
                <a:ext cx="274320" cy="587336"/>
              </a:xfrm>
              <a:prstGeom prst="rect">
                <a:avLst/>
              </a:prstGeom>
            </p:spPr>
          </p:pic>
        </p:grpSp>
        <p:grpSp>
          <p:nvGrpSpPr>
            <p:cNvPr id="26" name="Group 25"/>
            <p:cNvGrpSpPr/>
            <p:nvPr/>
          </p:nvGrpSpPr>
          <p:grpSpPr>
            <a:xfrm>
              <a:off x="7056437" y="4077858"/>
              <a:ext cx="715050" cy="715050"/>
              <a:chOff x="633869" y="4132280"/>
              <a:chExt cx="855580" cy="855580"/>
            </a:xfrm>
          </p:grpSpPr>
          <p:sp>
            <p:nvSpPr>
              <p:cNvPr id="27" name="Oval 26"/>
              <p:cNvSpPr/>
              <p:nvPr/>
            </p:nvSpPr>
            <p:spPr>
              <a:xfrm>
                <a:off x="633869" y="4132280"/>
                <a:ext cx="855580" cy="855580"/>
              </a:xfrm>
              <a:prstGeom prst="ellipse">
                <a:avLst/>
              </a:prstGeom>
              <a:solidFill>
                <a:schemeClr val="bg1">
                  <a:lumMod val="9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8" name="Picture 27"/>
              <p:cNvPicPr>
                <a:picLocks noChangeAspect="1"/>
              </p:cNvPicPr>
              <p:nvPr/>
            </p:nvPicPr>
            <p:blipFill>
              <a:blip r:embed="rId6"/>
              <a:stretch>
                <a:fillRect/>
              </a:stretch>
            </p:blipFill>
            <p:spPr>
              <a:xfrm flipH="1">
                <a:off x="935749" y="4261198"/>
                <a:ext cx="274320" cy="587336"/>
              </a:xfrm>
              <a:prstGeom prst="rect">
                <a:avLst/>
              </a:prstGeom>
            </p:spPr>
          </p:pic>
        </p:grpSp>
      </p:grpSp>
    </p:spTree>
    <p:extLst>
      <p:ext uri="{BB962C8B-B14F-4D97-AF65-F5344CB8AC3E}">
        <p14:creationId xmlns:p14="http://schemas.microsoft.com/office/powerpoint/2010/main" val="2365653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8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694" y="328615"/>
            <a:ext cx="8697497" cy="650250"/>
          </a:xfrm>
        </p:spPr>
        <p:txBody>
          <a:bodyPr>
            <a:noAutofit/>
          </a:bodyPr>
          <a:lstStyle/>
          <a:p>
            <a:r>
              <a:rPr lang="en-GB" b="1" dirty="0" smtClean="0"/>
              <a:t>How We Do It</a:t>
            </a:r>
            <a:br>
              <a:rPr lang="en-GB" b="1" dirty="0" smtClean="0"/>
            </a:br>
            <a:r>
              <a:rPr lang="en-GB" sz="2000" dirty="0" smtClean="0"/>
              <a:t>Disease Models: Viral Infection/Viral Exacerbation</a:t>
            </a:r>
            <a:endParaRPr lang="en-GB" sz="2000" dirty="0"/>
          </a:p>
        </p:txBody>
      </p:sp>
      <p:grpSp>
        <p:nvGrpSpPr>
          <p:cNvPr id="6" name="Group 5"/>
          <p:cNvGrpSpPr/>
          <p:nvPr/>
        </p:nvGrpSpPr>
        <p:grpSpPr>
          <a:xfrm>
            <a:off x="0" y="1218048"/>
            <a:ext cx="9144000" cy="906318"/>
            <a:chOff x="0" y="1189183"/>
            <a:chExt cx="9144000" cy="906318"/>
          </a:xfrm>
        </p:grpSpPr>
        <p:sp>
          <p:nvSpPr>
            <p:cNvPr id="58" name="Rectangle 57"/>
            <p:cNvSpPr/>
            <p:nvPr/>
          </p:nvSpPr>
          <p:spPr>
            <a:xfrm>
              <a:off x="0" y="1189183"/>
              <a:ext cx="9144000" cy="90631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p:cNvSpPr txBox="1"/>
            <p:nvPr/>
          </p:nvSpPr>
          <p:spPr>
            <a:xfrm>
              <a:off x="338016" y="1733260"/>
              <a:ext cx="8123360" cy="307777"/>
            </a:xfrm>
            <a:prstGeom prst="rect">
              <a:avLst/>
            </a:prstGeom>
            <a:noFill/>
          </p:spPr>
          <p:txBody>
            <a:bodyPr wrap="square" rtlCol="0">
              <a:spAutoFit/>
            </a:bodyPr>
            <a:lstStyle/>
            <a:p>
              <a:r>
                <a:rPr lang="en-GB" sz="1400" b="1" dirty="0" smtClean="0">
                  <a:solidFill>
                    <a:schemeClr val="bg1"/>
                  </a:solidFill>
                </a:rPr>
                <a:t>Study Population</a:t>
              </a:r>
              <a:r>
                <a:rPr lang="en-GB" sz="1400" dirty="0" smtClean="0">
                  <a:solidFill>
                    <a:schemeClr val="bg1"/>
                  </a:solidFill>
                </a:rPr>
                <a:t>: </a:t>
              </a:r>
              <a:r>
                <a:rPr lang="en-GB" sz="1200" dirty="0" smtClean="0">
                  <a:solidFill>
                    <a:schemeClr val="bg1"/>
                  </a:solidFill>
                </a:rPr>
                <a:t>Healthy aged 18 to 45 years, Over 45+ years old, Diseased (i.e. asthma)</a:t>
              </a:r>
              <a:endParaRPr lang="en-GB" sz="1200" dirty="0">
                <a:solidFill>
                  <a:schemeClr val="bg1"/>
                </a:solidFill>
              </a:endParaRPr>
            </a:p>
          </p:txBody>
        </p:sp>
        <p:sp>
          <p:nvSpPr>
            <p:cNvPr id="25" name="TextBox 24"/>
            <p:cNvSpPr txBox="1"/>
            <p:nvPr/>
          </p:nvSpPr>
          <p:spPr>
            <a:xfrm>
              <a:off x="338015" y="1253130"/>
              <a:ext cx="8337673" cy="492443"/>
            </a:xfrm>
            <a:prstGeom prst="rect">
              <a:avLst/>
            </a:prstGeom>
            <a:noFill/>
          </p:spPr>
          <p:txBody>
            <a:bodyPr wrap="square" rtlCol="0">
              <a:spAutoFit/>
            </a:bodyPr>
            <a:lstStyle/>
            <a:p>
              <a:r>
                <a:rPr lang="en-GB" sz="1400" b="1" dirty="0" smtClean="0">
                  <a:solidFill>
                    <a:schemeClr val="bg1"/>
                  </a:solidFill>
                </a:rPr>
                <a:t>Study design</a:t>
              </a:r>
              <a:r>
                <a:rPr lang="en-GB" sz="1400" dirty="0" smtClean="0">
                  <a:solidFill>
                    <a:schemeClr val="bg1"/>
                  </a:solidFill>
                </a:rPr>
                <a:t>: </a:t>
              </a:r>
              <a:r>
                <a:rPr lang="en-GB" sz="1200" dirty="0" smtClean="0">
                  <a:solidFill>
                    <a:schemeClr val="bg1"/>
                  </a:solidFill>
                </a:rPr>
                <a:t>Dependent upon client requirements, typically are randomised double-blind placebo controlled studies that evaluate IMP antiviral activity, safety and efficacy. Duration: 6 -12 months. </a:t>
              </a:r>
              <a:endParaRPr lang="en-GB" sz="1200" dirty="0">
                <a:solidFill>
                  <a:schemeClr val="bg1"/>
                </a:solidFill>
              </a:endParaRPr>
            </a:p>
          </p:txBody>
        </p:sp>
      </p:grpSp>
      <p:sp>
        <p:nvSpPr>
          <p:cNvPr id="35" name="TextBox 34"/>
          <p:cNvSpPr txBox="1"/>
          <p:nvPr/>
        </p:nvSpPr>
        <p:spPr>
          <a:xfrm>
            <a:off x="520310" y="6016575"/>
            <a:ext cx="3139862" cy="246221"/>
          </a:xfrm>
          <a:prstGeom prst="rect">
            <a:avLst/>
          </a:prstGeom>
          <a:noFill/>
        </p:spPr>
        <p:txBody>
          <a:bodyPr wrap="square" rtlCol="0">
            <a:spAutoFit/>
          </a:bodyPr>
          <a:lstStyle/>
          <a:p>
            <a:r>
              <a:rPr lang="en-GB" sz="1000" i="1" dirty="0" smtClean="0"/>
              <a:t>*Sample size is customised on a per client basis</a:t>
            </a:r>
            <a:endParaRPr lang="en-GB" sz="1000" i="1" dirty="0"/>
          </a:p>
        </p:txBody>
      </p:sp>
      <p:grpSp>
        <p:nvGrpSpPr>
          <p:cNvPr id="13" name="Group 12"/>
          <p:cNvGrpSpPr/>
          <p:nvPr/>
        </p:nvGrpSpPr>
        <p:grpSpPr>
          <a:xfrm>
            <a:off x="303799" y="2372902"/>
            <a:ext cx="2987219" cy="3583823"/>
            <a:chOff x="303799" y="2372902"/>
            <a:chExt cx="2987219" cy="3583823"/>
          </a:xfrm>
        </p:grpSpPr>
        <p:sp>
          <p:nvSpPr>
            <p:cNvPr id="27" name="TextBox 26"/>
            <p:cNvSpPr txBox="1"/>
            <p:nvPr/>
          </p:nvSpPr>
          <p:spPr>
            <a:xfrm>
              <a:off x="303799" y="5495060"/>
              <a:ext cx="2987219" cy="461665"/>
            </a:xfrm>
            <a:prstGeom prst="rect">
              <a:avLst/>
            </a:prstGeom>
            <a:noFill/>
          </p:spPr>
          <p:txBody>
            <a:bodyPr wrap="square" rtlCol="0">
              <a:spAutoFit/>
            </a:bodyPr>
            <a:lstStyle/>
            <a:p>
              <a:r>
                <a:rPr lang="en-GB" sz="1200" b="1" dirty="0" smtClean="0"/>
                <a:t>Duration of Quarantine</a:t>
              </a:r>
              <a:r>
                <a:rPr lang="en-GB" sz="1200" dirty="0" smtClean="0"/>
                <a:t>: 12 - 15 days (10 - 12 days post-Challenge)</a:t>
              </a:r>
              <a:endParaRPr lang="en-GB" sz="1200" dirty="0"/>
            </a:p>
          </p:txBody>
        </p:sp>
        <p:grpSp>
          <p:nvGrpSpPr>
            <p:cNvPr id="12" name="Group 11"/>
            <p:cNvGrpSpPr/>
            <p:nvPr/>
          </p:nvGrpSpPr>
          <p:grpSpPr>
            <a:xfrm>
              <a:off x="303799" y="2372902"/>
              <a:ext cx="1820860" cy="1559176"/>
              <a:chOff x="303799" y="2372902"/>
              <a:chExt cx="1820860" cy="1559176"/>
            </a:xfrm>
          </p:grpSpPr>
          <p:sp>
            <p:nvSpPr>
              <p:cNvPr id="22" name="TextBox 21"/>
              <p:cNvSpPr txBox="1"/>
              <p:nvPr/>
            </p:nvSpPr>
            <p:spPr>
              <a:xfrm>
                <a:off x="303799" y="2372902"/>
                <a:ext cx="1820860" cy="1015663"/>
              </a:xfrm>
              <a:prstGeom prst="rect">
                <a:avLst/>
              </a:prstGeom>
              <a:noFill/>
            </p:spPr>
            <p:txBody>
              <a:bodyPr wrap="square" rtlCol="0">
                <a:spAutoFit/>
              </a:bodyPr>
              <a:lstStyle/>
              <a:p>
                <a:r>
                  <a:rPr lang="en-GB" sz="1200" b="1" dirty="0" smtClean="0"/>
                  <a:t>Viral Challenge Agent: </a:t>
                </a:r>
                <a:r>
                  <a:rPr lang="en-GB" sz="1200" dirty="0" smtClean="0"/>
                  <a:t>RSV, HRV, Flu</a:t>
                </a:r>
              </a:p>
              <a:p>
                <a:endParaRPr lang="en-GB" sz="1200" dirty="0"/>
              </a:p>
              <a:p>
                <a:r>
                  <a:rPr lang="en-GB" sz="1200" b="1" dirty="0" smtClean="0"/>
                  <a:t>Route:</a:t>
                </a:r>
              </a:p>
              <a:p>
                <a:r>
                  <a:rPr lang="en-GB" sz="1200" dirty="0" smtClean="0"/>
                  <a:t>Intranasal Inoculation</a:t>
                </a:r>
                <a:endParaRPr lang="en-GB" sz="1200" dirty="0"/>
              </a:p>
            </p:txBody>
          </p:sp>
          <p:sp>
            <p:nvSpPr>
              <p:cNvPr id="56" name="TextBox 55"/>
              <p:cNvSpPr txBox="1"/>
              <p:nvPr/>
            </p:nvSpPr>
            <p:spPr>
              <a:xfrm>
                <a:off x="303799" y="3470413"/>
                <a:ext cx="1712222" cy="461665"/>
              </a:xfrm>
              <a:prstGeom prst="rect">
                <a:avLst/>
              </a:prstGeom>
              <a:noFill/>
            </p:spPr>
            <p:txBody>
              <a:bodyPr wrap="square" rtlCol="0">
                <a:spAutoFit/>
              </a:bodyPr>
              <a:lstStyle/>
              <a:p>
                <a:r>
                  <a:rPr lang="en-GB" sz="1200" b="1" dirty="0" smtClean="0"/>
                  <a:t>Sample Size*</a:t>
                </a:r>
                <a:r>
                  <a:rPr lang="en-GB" sz="1200" dirty="0" smtClean="0"/>
                  <a:t>: </a:t>
                </a:r>
                <a:br>
                  <a:rPr lang="en-GB" sz="1200" dirty="0" smtClean="0"/>
                </a:br>
                <a:r>
                  <a:rPr lang="en-GB" sz="1200" dirty="0" smtClean="0"/>
                  <a:t>20 to 140+</a:t>
                </a:r>
                <a:endParaRPr lang="en-GB" sz="1200" dirty="0"/>
              </a:p>
            </p:txBody>
          </p:sp>
        </p:grpSp>
        <p:grpSp>
          <p:nvGrpSpPr>
            <p:cNvPr id="10" name="Group 9"/>
            <p:cNvGrpSpPr/>
            <p:nvPr/>
          </p:nvGrpSpPr>
          <p:grpSpPr>
            <a:xfrm>
              <a:off x="1855132" y="2655726"/>
              <a:ext cx="529190" cy="529190"/>
              <a:chOff x="1855132" y="2655726"/>
              <a:chExt cx="529190" cy="529190"/>
            </a:xfrm>
          </p:grpSpPr>
          <p:sp>
            <p:nvSpPr>
              <p:cNvPr id="46" name="Oval 45"/>
              <p:cNvSpPr/>
              <p:nvPr/>
            </p:nvSpPr>
            <p:spPr>
              <a:xfrm>
                <a:off x="1855132" y="2655726"/>
                <a:ext cx="529190" cy="529190"/>
              </a:xfrm>
              <a:prstGeom prst="ellipse">
                <a:avLst/>
              </a:prstGeom>
              <a:solidFill>
                <a:srgbClr val="BFBFB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7" name="Picture 46"/>
              <p:cNvPicPr>
                <a:picLocks noChangeAspect="1"/>
              </p:cNvPicPr>
              <p:nvPr/>
            </p:nvPicPr>
            <p:blipFill>
              <a:blip r:embed="rId3"/>
              <a:stretch>
                <a:fillRect/>
              </a:stretch>
            </p:blipFill>
            <p:spPr>
              <a:xfrm>
                <a:off x="1894721" y="2728452"/>
                <a:ext cx="451522" cy="391120"/>
              </a:xfrm>
              <a:prstGeom prst="rect">
                <a:avLst/>
              </a:prstGeom>
            </p:spPr>
          </p:pic>
        </p:grpSp>
      </p:grpSp>
      <p:grpSp>
        <p:nvGrpSpPr>
          <p:cNvPr id="14" name="Group 13"/>
          <p:cNvGrpSpPr/>
          <p:nvPr/>
        </p:nvGrpSpPr>
        <p:grpSpPr>
          <a:xfrm>
            <a:off x="4654048" y="2465150"/>
            <a:ext cx="4424726" cy="3561762"/>
            <a:chOff x="4654048" y="2465150"/>
            <a:chExt cx="4424726" cy="3561762"/>
          </a:xfrm>
        </p:grpSpPr>
        <p:sp>
          <p:nvSpPr>
            <p:cNvPr id="24" name="TextBox 23"/>
            <p:cNvSpPr txBox="1"/>
            <p:nvPr/>
          </p:nvSpPr>
          <p:spPr>
            <a:xfrm>
              <a:off x="5361185" y="2465150"/>
              <a:ext cx="3293794" cy="830997"/>
            </a:xfrm>
            <a:prstGeom prst="rect">
              <a:avLst/>
            </a:prstGeom>
            <a:noFill/>
          </p:spPr>
          <p:txBody>
            <a:bodyPr wrap="square" rtlCol="0">
              <a:spAutoFit/>
            </a:bodyPr>
            <a:lstStyle/>
            <a:p>
              <a:r>
                <a:rPr lang="en-GB" sz="1200" b="1" dirty="0" smtClean="0"/>
                <a:t>Therapy: </a:t>
              </a:r>
              <a:r>
                <a:rPr lang="en-GB" sz="1200" dirty="0" smtClean="0"/>
                <a:t>IMP</a:t>
              </a:r>
            </a:p>
            <a:p>
              <a:r>
                <a:rPr lang="en-GB" sz="1200" b="1" dirty="0" smtClean="0"/>
                <a:t>Dose schedule</a:t>
              </a:r>
              <a:r>
                <a:rPr lang="en-GB" sz="1200" dirty="0" smtClean="0"/>
                <a:t>:  Therapies-Start of Viral Shedding (PCR) or Day 6. Prophylaxis- Start Before Day 0 </a:t>
              </a:r>
              <a:endParaRPr lang="en-GB" sz="1200" dirty="0"/>
            </a:p>
          </p:txBody>
        </p:sp>
        <p:sp>
          <p:nvSpPr>
            <p:cNvPr id="28" name="TextBox 27"/>
            <p:cNvSpPr txBox="1"/>
            <p:nvPr/>
          </p:nvSpPr>
          <p:spPr>
            <a:xfrm>
              <a:off x="4889500" y="5447435"/>
              <a:ext cx="4080317" cy="276999"/>
            </a:xfrm>
            <a:prstGeom prst="rect">
              <a:avLst/>
            </a:prstGeom>
            <a:noFill/>
          </p:spPr>
          <p:txBody>
            <a:bodyPr wrap="square" rtlCol="0">
              <a:spAutoFit/>
            </a:bodyPr>
            <a:lstStyle/>
            <a:p>
              <a:r>
                <a:rPr lang="en-GB" sz="1200" b="1" dirty="0" smtClean="0"/>
                <a:t>Primary Objective</a:t>
              </a:r>
              <a:r>
                <a:rPr lang="en-GB" sz="1200" dirty="0" smtClean="0"/>
                <a:t>: IMP Antiviral effect vs placebo</a:t>
              </a:r>
              <a:endParaRPr lang="en-GB" sz="1200" dirty="0"/>
            </a:p>
          </p:txBody>
        </p:sp>
        <p:sp>
          <p:nvSpPr>
            <p:cNvPr id="29" name="TextBox 28"/>
            <p:cNvSpPr txBox="1"/>
            <p:nvPr/>
          </p:nvSpPr>
          <p:spPr>
            <a:xfrm>
              <a:off x="4889500" y="5749913"/>
              <a:ext cx="4189274" cy="276999"/>
            </a:xfrm>
            <a:prstGeom prst="rect">
              <a:avLst/>
            </a:prstGeom>
            <a:noFill/>
          </p:spPr>
          <p:txBody>
            <a:bodyPr wrap="square" rtlCol="0">
              <a:spAutoFit/>
            </a:bodyPr>
            <a:lstStyle/>
            <a:p>
              <a:r>
                <a:rPr lang="en-GB" sz="1200" b="1" dirty="0" smtClean="0"/>
                <a:t>Primary Endpoint</a:t>
              </a:r>
              <a:r>
                <a:rPr lang="en-GB" sz="1200" dirty="0" smtClean="0"/>
                <a:t>: Reduction </a:t>
              </a:r>
              <a:r>
                <a:rPr lang="en-GB" sz="1200" dirty="0" smtClean="0"/>
                <a:t>AUC </a:t>
              </a:r>
              <a:r>
                <a:rPr lang="en-GB" sz="1200" dirty="0" smtClean="0"/>
                <a:t>viral load (</a:t>
              </a:r>
              <a:r>
                <a:rPr lang="en-GB" sz="1200" dirty="0" err="1" smtClean="0"/>
                <a:t>qPCR</a:t>
              </a:r>
              <a:r>
                <a:rPr lang="en-GB" sz="1200" dirty="0" smtClean="0"/>
                <a:t>)</a:t>
              </a:r>
              <a:endParaRPr lang="en-GB" sz="1200" dirty="0"/>
            </a:p>
          </p:txBody>
        </p:sp>
        <p:grpSp>
          <p:nvGrpSpPr>
            <p:cNvPr id="11" name="Group 10"/>
            <p:cNvGrpSpPr/>
            <p:nvPr/>
          </p:nvGrpSpPr>
          <p:grpSpPr>
            <a:xfrm>
              <a:off x="4654048" y="2655726"/>
              <a:ext cx="529190" cy="529190"/>
              <a:chOff x="4654048" y="2655726"/>
              <a:chExt cx="529190" cy="529190"/>
            </a:xfrm>
          </p:grpSpPr>
          <p:sp>
            <p:nvSpPr>
              <p:cNvPr id="48" name="Oval 47"/>
              <p:cNvSpPr/>
              <p:nvPr/>
            </p:nvSpPr>
            <p:spPr>
              <a:xfrm>
                <a:off x="4654048" y="2655726"/>
                <a:ext cx="529190" cy="529190"/>
              </a:xfrm>
              <a:prstGeom prst="ellipse">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1" name="Picture 20"/>
              <p:cNvPicPr>
                <a:picLocks noChangeAspect="1"/>
              </p:cNvPicPr>
              <p:nvPr/>
            </p:nvPicPr>
            <p:blipFill>
              <a:blip r:embed="rId4"/>
              <a:stretch>
                <a:fillRect/>
              </a:stretch>
            </p:blipFill>
            <p:spPr>
              <a:xfrm>
                <a:off x="4706405" y="2750097"/>
                <a:ext cx="400496" cy="353910"/>
              </a:xfrm>
              <a:prstGeom prst="rect">
                <a:avLst/>
              </a:prstGeom>
            </p:spPr>
          </p:pic>
        </p:grpSp>
      </p:grpSp>
      <p:grpSp>
        <p:nvGrpSpPr>
          <p:cNvPr id="15" name="Group 14"/>
          <p:cNvGrpSpPr/>
          <p:nvPr/>
        </p:nvGrpSpPr>
        <p:grpSpPr>
          <a:xfrm>
            <a:off x="854219" y="2344486"/>
            <a:ext cx="6917268" cy="3040829"/>
            <a:chOff x="854219" y="2312736"/>
            <a:chExt cx="6917268" cy="3040829"/>
          </a:xfrm>
        </p:grpSpPr>
        <p:grpSp>
          <p:nvGrpSpPr>
            <p:cNvPr id="31" name="Group 30"/>
            <p:cNvGrpSpPr/>
            <p:nvPr/>
          </p:nvGrpSpPr>
          <p:grpSpPr>
            <a:xfrm>
              <a:off x="1359772" y="2540000"/>
              <a:ext cx="5893065" cy="2813565"/>
              <a:chOff x="1031875" y="1643571"/>
              <a:chExt cx="7234169" cy="3953161"/>
            </a:xfrm>
          </p:grpSpPr>
          <p:pic>
            <p:nvPicPr>
              <p:cNvPr id="40" name="Picture 39"/>
              <p:cNvPicPr>
                <a:picLocks noChangeAspect="1"/>
              </p:cNvPicPr>
              <p:nvPr/>
            </p:nvPicPr>
            <p:blipFill>
              <a:blip r:embed="rId5"/>
              <a:stretch>
                <a:fillRect/>
              </a:stretch>
            </p:blipFill>
            <p:spPr>
              <a:xfrm>
                <a:off x="1031875" y="1972780"/>
                <a:ext cx="7080250" cy="3623952"/>
              </a:xfrm>
              <a:prstGeom prst="rect">
                <a:avLst/>
              </a:prstGeom>
            </p:spPr>
          </p:pic>
          <p:pic>
            <p:nvPicPr>
              <p:cNvPr id="41" name="Picture 40"/>
              <p:cNvPicPr>
                <a:picLocks noChangeAspect="1"/>
              </p:cNvPicPr>
              <p:nvPr/>
            </p:nvPicPr>
            <p:blipFill>
              <a:blip r:embed="rId6"/>
              <a:stretch>
                <a:fillRect/>
              </a:stretch>
            </p:blipFill>
            <p:spPr>
              <a:xfrm>
                <a:off x="1068457" y="1643571"/>
                <a:ext cx="7197587" cy="2858464"/>
              </a:xfrm>
              <a:prstGeom prst="rect">
                <a:avLst/>
              </a:prstGeom>
            </p:spPr>
          </p:pic>
          <p:sp>
            <p:nvSpPr>
              <p:cNvPr id="42" name="TextBox 41"/>
              <p:cNvSpPr txBox="1"/>
              <p:nvPr/>
            </p:nvSpPr>
            <p:spPr>
              <a:xfrm>
                <a:off x="2474224" y="3533940"/>
                <a:ext cx="2785365" cy="502674"/>
              </a:xfrm>
              <a:prstGeom prst="rect">
                <a:avLst/>
              </a:prstGeom>
              <a:solidFill>
                <a:schemeClr val="bg1"/>
              </a:solidFill>
            </p:spPr>
            <p:txBody>
              <a:bodyPr wrap="square" rtlCol="0">
                <a:spAutoFit/>
              </a:bodyPr>
              <a:lstStyle/>
              <a:p>
                <a:pPr algn="ctr"/>
                <a:r>
                  <a:rPr lang="en-GB" sz="1600" dirty="0" smtClean="0">
                    <a:solidFill>
                      <a:schemeClr val="accent1"/>
                    </a:solidFill>
                    <a:cs typeface="Helvetica" panose="020B0604020202020204" pitchFamily="34" charset="0"/>
                  </a:rPr>
                  <a:t>Disease in motion</a:t>
                </a:r>
                <a:endParaRPr lang="en-GB" sz="1600" dirty="0">
                  <a:solidFill>
                    <a:schemeClr val="accent1"/>
                  </a:solidFill>
                  <a:cs typeface="Helvetica" panose="020B0604020202020204" pitchFamily="34" charset="0"/>
                </a:endParaRPr>
              </a:p>
            </p:txBody>
          </p:sp>
        </p:grpSp>
        <p:grpSp>
          <p:nvGrpSpPr>
            <p:cNvPr id="8" name="Group 7"/>
            <p:cNvGrpSpPr/>
            <p:nvPr/>
          </p:nvGrpSpPr>
          <p:grpSpPr>
            <a:xfrm>
              <a:off x="3003365" y="2312736"/>
              <a:ext cx="730120" cy="730120"/>
              <a:chOff x="7820108" y="3493270"/>
              <a:chExt cx="855580" cy="855580"/>
            </a:xfrm>
          </p:grpSpPr>
          <p:sp>
            <p:nvSpPr>
              <p:cNvPr id="44" name="Oval 43"/>
              <p:cNvSpPr/>
              <p:nvPr/>
            </p:nvSpPr>
            <p:spPr>
              <a:xfrm>
                <a:off x="7820108" y="3493270"/>
                <a:ext cx="855580" cy="855580"/>
              </a:xfrm>
              <a:prstGeom prst="ellipse">
                <a:avLst/>
              </a:prstGeom>
              <a:solidFill>
                <a:schemeClr val="bg1">
                  <a:lumMod val="9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5" name="Picture 44" descr="bed.png"/>
              <p:cNvPicPr>
                <a:picLocks noChangeAspect="1"/>
              </p:cNvPicPr>
              <p:nvPr/>
            </p:nvPicPr>
            <p:blipFill>
              <a:blip r:embed="rId7"/>
              <a:stretch>
                <a:fillRect/>
              </a:stretch>
            </p:blipFill>
            <p:spPr>
              <a:xfrm>
                <a:off x="7939445" y="3740166"/>
                <a:ext cx="640080" cy="391294"/>
              </a:xfrm>
              <a:prstGeom prst="rect">
                <a:avLst/>
              </a:prstGeom>
            </p:spPr>
          </p:pic>
        </p:grpSp>
        <p:grpSp>
          <p:nvGrpSpPr>
            <p:cNvPr id="9" name="Group 8"/>
            <p:cNvGrpSpPr/>
            <p:nvPr/>
          </p:nvGrpSpPr>
          <p:grpSpPr>
            <a:xfrm>
              <a:off x="854219" y="4077858"/>
              <a:ext cx="715050" cy="715050"/>
              <a:chOff x="633869" y="4132280"/>
              <a:chExt cx="855580" cy="855580"/>
            </a:xfrm>
          </p:grpSpPr>
          <p:sp>
            <p:nvSpPr>
              <p:cNvPr id="49" name="Oval 48"/>
              <p:cNvSpPr/>
              <p:nvPr/>
            </p:nvSpPr>
            <p:spPr>
              <a:xfrm>
                <a:off x="633869" y="4132280"/>
                <a:ext cx="855580" cy="855580"/>
              </a:xfrm>
              <a:prstGeom prst="ellipse">
                <a:avLst/>
              </a:prstGeom>
              <a:solidFill>
                <a:schemeClr val="bg1">
                  <a:lumMod val="9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0" name="Picture 49"/>
              <p:cNvPicPr>
                <a:picLocks noChangeAspect="1"/>
              </p:cNvPicPr>
              <p:nvPr/>
            </p:nvPicPr>
            <p:blipFill>
              <a:blip r:embed="rId8"/>
              <a:stretch>
                <a:fillRect/>
              </a:stretch>
            </p:blipFill>
            <p:spPr>
              <a:xfrm flipH="1">
                <a:off x="935749" y="4261198"/>
                <a:ext cx="274320" cy="587336"/>
              </a:xfrm>
              <a:prstGeom prst="rect">
                <a:avLst/>
              </a:prstGeom>
            </p:spPr>
          </p:pic>
        </p:grpSp>
        <p:grpSp>
          <p:nvGrpSpPr>
            <p:cNvPr id="51" name="Group 50"/>
            <p:cNvGrpSpPr/>
            <p:nvPr/>
          </p:nvGrpSpPr>
          <p:grpSpPr>
            <a:xfrm>
              <a:off x="7056437" y="4077858"/>
              <a:ext cx="715050" cy="715050"/>
              <a:chOff x="633869" y="4132280"/>
              <a:chExt cx="855580" cy="855580"/>
            </a:xfrm>
          </p:grpSpPr>
          <p:sp>
            <p:nvSpPr>
              <p:cNvPr id="52" name="Oval 51"/>
              <p:cNvSpPr/>
              <p:nvPr/>
            </p:nvSpPr>
            <p:spPr>
              <a:xfrm>
                <a:off x="633869" y="4132280"/>
                <a:ext cx="855580" cy="855580"/>
              </a:xfrm>
              <a:prstGeom prst="ellipse">
                <a:avLst/>
              </a:prstGeom>
              <a:solidFill>
                <a:schemeClr val="bg1">
                  <a:lumMod val="9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3" name="Picture 52"/>
              <p:cNvPicPr>
                <a:picLocks noChangeAspect="1"/>
              </p:cNvPicPr>
              <p:nvPr/>
            </p:nvPicPr>
            <p:blipFill>
              <a:blip r:embed="rId8"/>
              <a:stretch>
                <a:fillRect/>
              </a:stretch>
            </p:blipFill>
            <p:spPr>
              <a:xfrm flipH="1">
                <a:off x="935749" y="4261198"/>
                <a:ext cx="274320" cy="587336"/>
              </a:xfrm>
              <a:prstGeom prst="rect">
                <a:avLst/>
              </a:prstGeom>
            </p:spPr>
          </p:pic>
        </p:grpSp>
      </p:grpSp>
    </p:spTree>
    <p:extLst>
      <p:ext uri="{BB962C8B-B14F-4D97-AF65-F5344CB8AC3E}">
        <p14:creationId xmlns:p14="http://schemas.microsoft.com/office/powerpoint/2010/main" val="750951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8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ssolv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dissolv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4981222"/>
            <a:ext cx="8452556" cy="635000"/>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28172" y="88517"/>
            <a:ext cx="8229600" cy="1143000"/>
          </a:xfrm>
        </p:spPr>
        <p:txBody>
          <a:bodyPr>
            <a:normAutofit/>
          </a:bodyPr>
          <a:lstStyle/>
          <a:p>
            <a:r>
              <a:rPr lang="en-GB" sz="4000" b="1" dirty="0" smtClean="0"/>
              <a:t>Using a Challenge Model</a:t>
            </a:r>
            <a:r>
              <a:rPr lang="en-GB" dirty="0" smtClean="0"/>
              <a:t/>
            </a:r>
            <a:br>
              <a:rPr lang="en-GB" dirty="0" smtClean="0"/>
            </a:br>
            <a:r>
              <a:rPr lang="en-GB" sz="2000" dirty="0" smtClean="0"/>
              <a:t>Improve Your Field-Based </a:t>
            </a:r>
            <a:r>
              <a:rPr lang="en-GB" sz="2000" dirty="0"/>
              <a:t>S</a:t>
            </a:r>
            <a:r>
              <a:rPr lang="en-GB" sz="2000" dirty="0" smtClean="0"/>
              <a:t>tudies </a:t>
            </a:r>
            <a:r>
              <a:rPr lang="en-GB" sz="2000" dirty="0"/>
              <a:t>S</a:t>
            </a:r>
            <a:r>
              <a:rPr lang="en-GB" sz="2000" dirty="0" smtClean="0"/>
              <a:t>uccess</a:t>
            </a:r>
            <a:endParaRPr lang="en-GB" sz="2000" dirty="0"/>
          </a:p>
        </p:txBody>
      </p:sp>
      <p:sp>
        <p:nvSpPr>
          <p:cNvPr id="4" name="TextBox 3"/>
          <p:cNvSpPr txBox="1"/>
          <p:nvPr/>
        </p:nvSpPr>
        <p:spPr>
          <a:xfrm>
            <a:off x="457200" y="5097700"/>
            <a:ext cx="5929828" cy="369332"/>
          </a:xfrm>
          <a:prstGeom prst="rect">
            <a:avLst/>
          </a:prstGeom>
          <a:noFill/>
        </p:spPr>
        <p:txBody>
          <a:bodyPr wrap="none" rtlCol="0">
            <a:spAutoFit/>
          </a:bodyPr>
          <a:lstStyle/>
          <a:p>
            <a:r>
              <a:rPr lang="en-GB" b="1" dirty="0">
                <a:solidFill>
                  <a:srgbClr val="FFFFFF"/>
                </a:solidFill>
              </a:rPr>
              <a:t>M</a:t>
            </a:r>
            <a:r>
              <a:rPr lang="en-GB" b="1" dirty="0" smtClean="0">
                <a:solidFill>
                  <a:srgbClr val="FFFFFF"/>
                </a:solidFill>
              </a:rPr>
              <a:t>ove forward with confidence to field based studies</a:t>
            </a:r>
            <a:endParaRPr lang="en-GB" b="1" dirty="0">
              <a:solidFill>
                <a:srgbClr val="FFFFFF"/>
              </a:solidFill>
            </a:endParaRPr>
          </a:p>
        </p:txBody>
      </p:sp>
      <p:sp>
        <p:nvSpPr>
          <p:cNvPr id="5" name="TextBox 4"/>
          <p:cNvSpPr txBox="1"/>
          <p:nvPr/>
        </p:nvSpPr>
        <p:spPr>
          <a:xfrm>
            <a:off x="4910109" y="1746092"/>
            <a:ext cx="3867002" cy="3477876"/>
          </a:xfrm>
          <a:prstGeom prst="rect">
            <a:avLst/>
          </a:prstGeom>
          <a:noFill/>
        </p:spPr>
        <p:txBody>
          <a:bodyPr wrap="square" rtlCol="0">
            <a:spAutoFit/>
          </a:bodyPr>
          <a:lstStyle/>
          <a:p>
            <a:r>
              <a:rPr lang="en-GB" b="1" dirty="0" smtClean="0"/>
              <a:t>Challenge study enables you to refine your clinical development plan</a:t>
            </a:r>
          </a:p>
          <a:p>
            <a:endParaRPr lang="en-GB" dirty="0"/>
          </a:p>
          <a:p>
            <a:pPr marL="285750" indent="-285750">
              <a:buClr>
                <a:schemeClr val="accent1"/>
              </a:buClr>
              <a:buFont typeface="Arial" panose="020B0604020202020204" pitchFamily="34" charset="0"/>
              <a:buChar char="•"/>
            </a:pPr>
            <a:r>
              <a:rPr lang="en-GB" sz="1400" dirty="0" smtClean="0"/>
              <a:t>Determine </a:t>
            </a:r>
            <a:r>
              <a:rPr lang="en-GB" sz="1400" dirty="0"/>
              <a:t>safety profile and identify potential safety biomarkers for field </a:t>
            </a:r>
            <a:r>
              <a:rPr lang="en-GB" sz="1400" dirty="0" smtClean="0"/>
              <a:t>studies</a:t>
            </a:r>
            <a:br>
              <a:rPr lang="en-GB" sz="1400" dirty="0" smtClean="0"/>
            </a:br>
            <a:endParaRPr lang="en-GB" sz="1400" dirty="0"/>
          </a:p>
          <a:p>
            <a:pPr marL="285750" indent="-285750">
              <a:buClr>
                <a:schemeClr val="accent1"/>
              </a:buClr>
              <a:buFont typeface="Arial" panose="020B0604020202020204" pitchFamily="34" charset="0"/>
              <a:buChar char="•"/>
            </a:pPr>
            <a:r>
              <a:rPr lang="en-GB" sz="1400" dirty="0" smtClean="0"/>
              <a:t>Confirm efficacy and identify primary endpoints  (i.e. ACQ/PEF)</a:t>
            </a:r>
            <a:br>
              <a:rPr lang="en-GB" sz="1400" dirty="0" smtClean="0"/>
            </a:br>
            <a:endParaRPr lang="en-GB" sz="1400" dirty="0" smtClean="0"/>
          </a:p>
          <a:p>
            <a:pPr marL="285750" indent="-285750">
              <a:buClr>
                <a:schemeClr val="accent1"/>
              </a:buClr>
              <a:buFont typeface="Arial" panose="020B0604020202020204" pitchFamily="34" charset="0"/>
              <a:buChar char="•"/>
            </a:pPr>
            <a:r>
              <a:rPr lang="en-GB" sz="1400" dirty="0" smtClean="0"/>
              <a:t>Identify </a:t>
            </a:r>
            <a:r>
              <a:rPr lang="en-GB" sz="1400" dirty="0"/>
              <a:t>dose </a:t>
            </a:r>
            <a:r>
              <a:rPr lang="en-GB" sz="1400" dirty="0" smtClean="0"/>
              <a:t>range in humans for field studies</a:t>
            </a:r>
          </a:p>
          <a:p>
            <a:pPr marL="285750" indent="-285750">
              <a:buFont typeface="Arial" panose="020B0604020202020204" pitchFamily="34" charset="0"/>
              <a:buChar char="•"/>
            </a:pPr>
            <a:endParaRPr lang="en-GB" dirty="0"/>
          </a:p>
          <a:p>
            <a:endParaRPr lang="en-GB" dirty="0"/>
          </a:p>
        </p:txBody>
      </p:sp>
      <p:grpSp>
        <p:nvGrpSpPr>
          <p:cNvPr id="6" name="Group 5"/>
          <p:cNvGrpSpPr/>
          <p:nvPr/>
        </p:nvGrpSpPr>
        <p:grpSpPr>
          <a:xfrm>
            <a:off x="549205" y="2370323"/>
            <a:ext cx="4169110" cy="1846078"/>
            <a:chOff x="692483" y="2272632"/>
            <a:chExt cx="7066549" cy="3129061"/>
          </a:xfrm>
        </p:grpSpPr>
        <p:grpSp>
          <p:nvGrpSpPr>
            <p:cNvPr id="7" name="Group 6"/>
            <p:cNvGrpSpPr/>
            <p:nvPr/>
          </p:nvGrpSpPr>
          <p:grpSpPr>
            <a:xfrm>
              <a:off x="1226092" y="2737554"/>
              <a:ext cx="5893065" cy="2664139"/>
              <a:chOff x="1031875" y="1643571"/>
              <a:chExt cx="7234169" cy="3953161"/>
            </a:xfrm>
          </p:grpSpPr>
          <p:pic>
            <p:nvPicPr>
              <p:cNvPr id="14" name="Picture 13"/>
              <p:cNvPicPr>
                <a:picLocks noChangeAspect="1"/>
              </p:cNvPicPr>
              <p:nvPr/>
            </p:nvPicPr>
            <p:blipFill>
              <a:blip r:embed="rId3"/>
              <a:stretch>
                <a:fillRect/>
              </a:stretch>
            </p:blipFill>
            <p:spPr>
              <a:xfrm>
                <a:off x="1031875" y="1972780"/>
                <a:ext cx="7080250" cy="3623952"/>
              </a:xfrm>
              <a:prstGeom prst="rect">
                <a:avLst/>
              </a:prstGeom>
            </p:spPr>
          </p:pic>
          <p:pic>
            <p:nvPicPr>
              <p:cNvPr id="15" name="Picture 14"/>
              <p:cNvPicPr>
                <a:picLocks noChangeAspect="1"/>
              </p:cNvPicPr>
              <p:nvPr/>
            </p:nvPicPr>
            <p:blipFill>
              <a:blip r:embed="rId4"/>
              <a:stretch>
                <a:fillRect/>
              </a:stretch>
            </p:blipFill>
            <p:spPr>
              <a:xfrm>
                <a:off x="1068457" y="1643571"/>
                <a:ext cx="7197587" cy="2858464"/>
              </a:xfrm>
              <a:prstGeom prst="rect">
                <a:avLst/>
              </a:prstGeom>
            </p:spPr>
          </p:pic>
          <p:sp>
            <p:nvSpPr>
              <p:cNvPr id="16" name="TextBox 15"/>
              <p:cNvSpPr txBox="1"/>
              <p:nvPr/>
            </p:nvSpPr>
            <p:spPr>
              <a:xfrm>
                <a:off x="2510053" y="3533940"/>
                <a:ext cx="2713711" cy="619265"/>
              </a:xfrm>
              <a:prstGeom prst="rect">
                <a:avLst/>
              </a:prstGeom>
              <a:solidFill>
                <a:schemeClr val="bg1"/>
              </a:solidFill>
            </p:spPr>
            <p:txBody>
              <a:bodyPr wrap="square" rtlCol="0">
                <a:spAutoFit/>
              </a:bodyPr>
              <a:lstStyle/>
              <a:p>
                <a:pPr algn="ctr"/>
                <a:r>
                  <a:rPr lang="en-GB" sz="1000" dirty="0" smtClean="0">
                    <a:solidFill>
                      <a:schemeClr val="accent1"/>
                    </a:solidFill>
                    <a:cs typeface="Helvetica" panose="020B0604020202020204" pitchFamily="34" charset="0"/>
                  </a:rPr>
                  <a:t>Disease in motion</a:t>
                </a:r>
                <a:endParaRPr lang="en-GB" sz="1000" dirty="0">
                  <a:solidFill>
                    <a:schemeClr val="accent1"/>
                  </a:solidFill>
                  <a:cs typeface="Helvetica" panose="020B0604020202020204" pitchFamily="34" charset="0"/>
                </a:endParaRPr>
              </a:p>
            </p:txBody>
          </p:sp>
        </p:grpSp>
        <p:sp>
          <p:nvSpPr>
            <p:cNvPr id="8" name="Oval 7"/>
            <p:cNvSpPr/>
            <p:nvPr/>
          </p:nvSpPr>
          <p:spPr>
            <a:xfrm>
              <a:off x="2834104" y="2272632"/>
              <a:ext cx="855580" cy="855580"/>
            </a:xfrm>
            <a:prstGeom prst="ellipse">
              <a:avLst/>
            </a:prstGeom>
            <a:solidFill>
              <a:schemeClr val="bg1">
                <a:lumMod val="9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bed.png"/>
            <p:cNvPicPr>
              <a:picLocks noChangeAspect="1"/>
            </p:cNvPicPr>
            <p:nvPr/>
          </p:nvPicPr>
          <p:blipFill>
            <a:blip r:embed="rId5"/>
            <a:stretch>
              <a:fillRect/>
            </a:stretch>
          </p:blipFill>
          <p:spPr>
            <a:xfrm>
              <a:off x="2953441" y="2519528"/>
              <a:ext cx="640080" cy="391294"/>
            </a:xfrm>
            <a:prstGeom prst="rect">
              <a:avLst/>
            </a:prstGeom>
          </p:spPr>
        </p:pic>
        <p:sp>
          <p:nvSpPr>
            <p:cNvPr id="10" name="Oval 9"/>
            <p:cNvSpPr/>
            <p:nvPr/>
          </p:nvSpPr>
          <p:spPr>
            <a:xfrm>
              <a:off x="6903452" y="4055980"/>
              <a:ext cx="855580" cy="855580"/>
            </a:xfrm>
            <a:prstGeom prst="ellipse">
              <a:avLst/>
            </a:prstGeom>
            <a:solidFill>
              <a:schemeClr val="bg1">
                <a:lumMod val="9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692483" y="4034590"/>
              <a:ext cx="855580" cy="855580"/>
            </a:xfrm>
            <a:prstGeom prst="ellipse">
              <a:avLst/>
            </a:prstGeom>
            <a:solidFill>
              <a:schemeClr val="bg1">
                <a:lumMod val="9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6"/>
            <a:stretch>
              <a:fillRect/>
            </a:stretch>
          </p:blipFill>
          <p:spPr>
            <a:xfrm flipH="1">
              <a:off x="994363" y="4163508"/>
              <a:ext cx="274320" cy="587336"/>
            </a:xfrm>
            <a:prstGeom prst="rect">
              <a:avLst/>
            </a:prstGeom>
          </p:spPr>
        </p:pic>
        <p:pic>
          <p:nvPicPr>
            <p:cNvPr id="13" name="Picture 12"/>
            <p:cNvPicPr>
              <a:picLocks noChangeAspect="1"/>
            </p:cNvPicPr>
            <p:nvPr/>
          </p:nvPicPr>
          <p:blipFill>
            <a:blip r:embed="rId6"/>
            <a:stretch>
              <a:fillRect/>
            </a:stretch>
          </p:blipFill>
          <p:spPr>
            <a:xfrm flipH="1">
              <a:off x="7193937" y="4176876"/>
              <a:ext cx="274320" cy="587336"/>
            </a:xfrm>
            <a:prstGeom prst="rect">
              <a:avLst/>
            </a:prstGeom>
          </p:spPr>
        </p:pic>
      </p:grpSp>
    </p:spTree>
    <p:extLst>
      <p:ext uri="{BB962C8B-B14F-4D97-AF65-F5344CB8AC3E}">
        <p14:creationId xmlns:p14="http://schemas.microsoft.com/office/powerpoint/2010/main" val="105349402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3">
      <a:dk1>
        <a:sysClr val="windowText" lastClr="000000"/>
      </a:dk1>
      <a:lt1>
        <a:sysClr val="window" lastClr="FFFFFF"/>
      </a:lt1>
      <a:dk2>
        <a:srgbClr val="1F497D"/>
      </a:dk2>
      <a:lt2>
        <a:srgbClr val="EEECE1"/>
      </a:lt2>
      <a:accent1>
        <a:srgbClr val="00B259"/>
      </a:accent1>
      <a:accent2>
        <a:srgbClr val="00A1F4"/>
      </a:accent2>
      <a:accent3>
        <a:srgbClr val="E50E62"/>
      </a:accent3>
      <a:accent4>
        <a:srgbClr val="FFC72A"/>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203D2E46FFBED42BD17E369D526FECB" ma:contentTypeVersion="2" ma:contentTypeDescription="Create a new document." ma:contentTypeScope="" ma:versionID="bcfaafe2f1339beae5a2809fa8eeebdb">
  <xsd:schema xmlns:xsd="http://www.w3.org/2001/XMLSchema" xmlns:xs="http://www.w3.org/2001/XMLSchema" xmlns:p="http://schemas.microsoft.com/office/2006/metadata/properties" xmlns:ns2="fdc7b306-2877-4368-9ddd-d09edf43c807" targetNamespace="http://schemas.microsoft.com/office/2006/metadata/properties" ma:root="true" ma:fieldsID="98f4b2367e7a784f3c1f9eea908e045a" ns2:_="">
    <xsd:import namespace="fdc7b306-2877-4368-9ddd-d09edf43c807"/>
    <xsd:element name="properties">
      <xsd:complexType>
        <xsd:sequence>
          <xsd:element name="documentManagement">
            <xsd:complexType>
              <xsd:all>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dc7b306-2877-4368-9ddd-d09edf43c807"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08F14F9-C9E5-4B34-8CE7-20DA1625CE36}">
  <ds:schemaRefs>
    <ds:schemaRef ds:uri="http://purl.org/dc/elements/1.1/"/>
    <ds:schemaRef ds:uri="fdc7b306-2877-4368-9ddd-d09edf43c807"/>
    <ds:schemaRef ds:uri="http://schemas.openxmlformats.org/package/2006/metadata/core-properties"/>
    <ds:schemaRef ds:uri="http://schemas.microsoft.com/office/infopath/2007/PartnerControls"/>
    <ds:schemaRef ds:uri="http://schemas.microsoft.com/office/2006/documentManagement/types"/>
    <ds:schemaRef ds:uri="http://www.w3.org/XML/1998/namespace"/>
    <ds:schemaRef ds:uri="http://schemas.microsoft.com/office/2006/metadata/properties"/>
    <ds:schemaRef ds:uri="http://purl.org/dc/dcmitype/"/>
    <ds:schemaRef ds:uri="http://purl.org/dc/terms/"/>
  </ds:schemaRefs>
</ds:datastoreItem>
</file>

<file path=customXml/itemProps2.xml><?xml version="1.0" encoding="utf-8"?>
<ds:datastoreItem xmlns:ds="http://schemas.openxmlformats.org/officeDocument/2006/customXml" ds:itemID="{2F814A1E-BEAE-4F88-BFC6-98B8008A6E4A}">
  <ds:schemaRefs>
    <ds:schemaRef ds:uri="http://schemas.microsoft.com/sharepoint/v3/contenttype/forms"/>
  </ds:schemaRefs>
</ds:datastoreItem>
</file>

<file path=customXml/itemProps3.xml><?xml version="1.0" encoding="utf-8"?>
<ds:datastoreItem xmlns:ds="http://schemas.openxmlformats.org/officeDocument/2006/customXml" ds:itemID="{3055AB7A-9D72-4072-ADA1-99FF4DC7874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dc7b306-2877-4368-9ddd-d09edf43c80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14267</TotalTime>
  <Words>4908</Words>
  <Application>Microsoft Office PowerPoint</Application>
  <PresentationFormat>On-screen Show (4:3)</PresentationFormat>
  <Paragraphs>581</Paragraphs>
  <Slides>29</Slides>
  <Notes>26</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29</vt:i4>
      </vt:variant>
    </vt:vector>
  </HeadingPairs>
  <TitlesOfParts>
    <vt:vector size="41" baseType="lpstr">
      <vt:lpstr>MS PGothic</vt:lpstr>
      <vt:lpstr>Arial</vt:lpstr>
      <vt:lpstr>Calibri</vt:lpstr>
      <vt:lpstr>Calibri Light</vt:lpstr>
      <vt:lpstr>Gill Sans Light</vt:lpstr>
      <vt:lpstr>Helvetica</vt:lpstr>
      <vt:lpstr>Kozuka Gothic Pr6N B</vt:lpstr>
      <vt:lpstr>Thonburi Bold</vt:lpstr>
      <vt:lpstr>Times New Roman</vt:lpstr>
      <vt:lpstr>Wingdings</vt:lpstr>
      <vt:lpstr>ヒラギノ角ゴ ProN W3</vt:lpstr>
      <vt:lpstr>Office Theme</vt:lpstr>
      <vt:lpstr>PowerPoint Presentation</vt:lpstr>
      <vt:lpstr>hVIVO at a Glance</vt:lpstr>
      <vt:lpstr>PowerPoint Presentation</vt:lpstr>
      <vt:lpstr>What We Do Accelerate Drug Development</vt:lpstr>
      <vt:lpstr>What We Do Accelerate Drug Development</vt:lpstr>
      <vt:lpstr>What We Do Accelerate Drug Development</vt:lpstr>
      <vt:lpstr>PowerPoint Presentation</vt:lpstr>
      <vt:lpstr>How We Do It Disease Models: Viral Infection/Viral Exacerbation</vt:lpstr>
      <vt:lpstr>Using a Challenge Model Improve Your Field-Based Studies Success</vt:lpstr>
      <vt:lpstr>How We Do It Extensive Studies and Virus Library</vt:lpstr>
      <vt:lpstr>Disease Models</vt:lpstr>
      <vt:lpstr>How We Do It hVIVO Disease Models</vt:lpstr>
      <vt:lpstr>How We Do It RSV: Path to Gold Standard</vt:lpstr>
      <vt:lpstr>PowerPoint Presentation</vt:lpstr>
      <vt:lpstr>PowerPoint Presentation</vt:lpstr>
      <vt:lpstr>How We Do It Setting the Standard</vt:lpstr>
      <vt:lpstr>PowerPoint Presentation</vt:lpstr>
      <vt:lpstr>How We Do It Controlled Settings and Processes</vt:lpstr>
      <vt:lpstr>How We Do It Clean Data: Virology Laboratory Operations</vt:lpstr>
      <vt:lpstr>hVIVO: Case Studies Vaccine Proof of Concepts</vt:lpstr>
      <vt:lpstr>How We Do It New Challenge Agent Production: H3N2</vt:lpstr>
      <vt:lpstr>PowerPoint Presentation</vt:lpstr>
      <vt:lpstr>PowerPoint Presentation</vt:lpstr>
      <vt:lpstr>PowerPoint Presentation</vt:lpstr>
      <vt:lpstr>How We Do It Virus Characterization: H3N2 vs H1N1 (hVIVO)</vt:lpstr>
      <vt:lpstr>How We Do It Virus Characterization: Comparability of Historical vs Current </vt:lpstr>
      <vt:lpstr>hVIVO Summary</vt:lpstr>
      <vt:lpstr>Thank you</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Insert heading here</dc:title>
  <dc:creator>Northovi</dc:creator>
  <cp:lastModifiedBy>Susan Flood</cp:lastModifiedBy>
  <cp:revision>493</cp:revision>
  <dcterms:created xsi:type="dcterms:W3CDTF">2014-12-09T21:23:51Z</dcterms:created>
  <dcterms:modified xsi:type="dcterms:W3CDTF">2015-06-04T18:15:22Z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0x0101000203D2E46FFBED42BD17E369D526FECB</vt:lpwstr>
  </property>
</Properties>
</file>