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70" r:id="rId4"/>
    <p:sldId id="271" r:id="rId5"/>
    <p:sldId id="257" r:id="rId6"/>
    <p:sldId id="25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6">
                    <a:lumMod val="75000"/>
                  </a:schemeClr>
                </a:solidFill>
              </a:defRPr>
            </a:pPr>
            <a:r>
              <a:rPr lang="en-IN" sz="1600" dirty="0">
                <a:solidFill>
                  <a:schemeClr val="accent6">
                    <a:lumMod val="75000"/>
                  </a:schemeClr>
                </a:solidFill>
              </a:rPr>
              <a:t>Effect of growth retardants on plant height </a:t>
            </a:r>
            <a:r>
              <a:rPr lang="en-IN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IN" sz="1600" dirty="0">
                <a:solidFill>
                  <a:schemeClr val="accent6">
                    <a:lumMod val="75000"/>
                  </a:schemeClr>
                </a:solidFill>
              </a:rPr>
              <a:t>spread </a:t>
            </a:r>
            <a:r>
              <a:rPr lang="en-IN" sz="1600" dirty="0" smtClean="0">
                <a:solidFill>
                  <a:schemeClr val="accent6">
                    <a:lumMod val="75000"/>
                  </a:schemeClr>
                </a:solidFill>
              </a:rPr>
              <a:t>and shoot length of </a:t>
            </a:r>
            <a:r>
              <a:rPr lang="en-IN" sz="1600" dirty="0">
                <a:solidFill>
                  <a:schemeClr val="accent6">
                    <a:lumMod val="75000"/>
                  </a:schemeClr>
                </a:solidFill>
              </a:rPr>
              <a:t>bougainvillea cv. Shubhra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Plant Height (cm)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pPr>
              <a:ln w="38100"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stdErr"/>
            <c:noEndCap val="0"/>
          </c:errBars>
          <c:cat>
            <c:strRef>
              <c:f>Sheet1!$A$2:$A$12</c:f>
              <c:strCache>
                <c:ptCount val="11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  <c:pt idx="10">
                  <c:v>T11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44.5</c:v>
                </c:pt>
                <c:pt idx="1">
                  <c:v>42</c:v>
                </c:pt>
                <c:pt idx="2">
                  <c:v>37.375</c:v>
                </c:pt>
                <c:pt idx="3">
                  <c:v>31.55</c:v>
                </c:pt>
                <c:pt idx="4">
                  <c:v>32.450000000000003</c:v>
                </c:pt>
                <c:pt idx="5">
                  <c:v>33.25</c:v>
                </c:pt>
                <c:pt idx="6">
                  <c:v>27.650000000000031</c:v>
                </c:pt>
                <c:pt idx="7">
                  <c:v>22.85</c:v>
                </c:pt>
                <c:pt idx="8">
                  <c:v>50.6</c:v>
                </c:pt>
                <c:pt idx="9">
                  <c:v>43.55</c:v>
                </c:pt>
                <c:pt idx="10">
                  <c:v>47.65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Plant Spread (cm)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ln w="38100"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stdErr"/>
            <c:noEndCap val="0"/>
          </c:errBars>
          <c:cat>
            <c:strRef>
              <c:f>Sheet1!$A$2:$A$12</c:f>
              <c:strCache>
                <c:ptCount val="11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  <c:pt idx="10">
                  <c:v>T11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46.75</c:v>
                </c:pt>
                <c:pt idx="1">
                  <c:v>41.1</c:v>
                </c:pt>
                <c:pt idx="2">
                  <c:v>35.480000000000004</c:v>
                </c:pt>
                <c:pt idx="3">
                  <c:v>37.5</c:v>
                </c:pt>
                <c:pt idx="4">
                  <c:v>39.450000000000003</c:v>
                </c:pt>
                <c:pt idx="5">
                  <c:v>29.58</c:v>
                </c:pt>
                <c:pt idx="6">
                  <c:v>29.25</c:v>
                </c:pt>
                <c:pt idx="7">
                  <c:v>24.23</c:v>
                </c:pt>
                <c:pt idx="8">
                  <c:v>45.7</c:v>
                </c:pt>
                <c:pt idx="9">
                  <c:v>42.88</c:v>
                </c:pt>
                <c:pt idx="10">
                  <c:v>50.91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Shoot Length (cm)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ln w="38100"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stdErr"/>
            <c:noEndCap val="0"/>
          </c:errBars>
          <c:cat>
            <c:strRef>
              <c:f>Sheet1!$A$2:$A$12</c:f>
              <c:strCache>
                <c:ptCount val="11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  <c:pt idx="10">
                  <c:v>T11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42.38</c:v>
                </c:pt>
                <c:pt idx="1">
                  <c:v>36.03</c:v>
                </c:pt>
                <c:pt idx="2">
                  <c:v>25.41</c:v>
                </c:pt>
                <c:pt idx="3">
                  <c:v>27.38</c:v>
                </c:pt>
                <c:pt idx="4">
                  <c:v>26.72</c:v>
                </c:pt>
                <c:pt idx="5">
                  <c:v>25.89</c:v>
                </c:pt>
                <c:pt idx="6">
                  <c:v>19.630000000000031</c:v>
                </c:pt>
                <c:pt idx="7">
                  <c:v>19.309999999999999</c:v>
                </c:pt>
                <c:pt idx="8">
                  <c:v>46.18</c:v>
                </c:pt>
                <c:pt idx="9">
                  <c:v>36.770000000000003</c:v>
                </c:pt>
                <c:pt idx="10">
                  <c:v>37.370000000000005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71072"/>
        <c:axId val="71170688"/>
      </c:lineChart>
      <c:catAx>
        <c:axId val="71171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Treatments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170688"/>
        <c:crosses val="autoZero"/>
        <c:auto val="1"/>
        <c:lblAlgn val="ctr"/>
        <c:lblOffset val="100"/>
        <c:noMultiLvlLbl val="0"/>
      </c:catAx>
      <c:valAx>
        <c:axId val="7117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171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170AB-D99B-4203-9A9A-253C8052EE9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DFC182-EE41-430A-A3BC-486754A25898}">
      <dgm:prSet custT="1"/>
      <dgm:spPr/>
      <dgm:t>
        <a:bodyPr/>
        <a:lstStyle/>
        <a:p>
          <a:pPr rtl="0"/>
          <a:r>
            <a:rPr lang="en-IN" sz="4000" b="1" dirty="0" smtClean="0"/>
            <a:t>Introduction</a:t>
          </a:r>
          <a:endParaRPr lang="en-IN" sz="4000" dirty="0"/>
        </a:p>
      </dgm:t>
    </dgm:pt>
    <dgm:pt modelId="{1EB887BF-CF9B-4567-BB59-000D749D19AC}" type="parTrans" cxnId="{C43F1B02-0C6C-44EF-ABF7-56B47C5BB376}">
      <dgm:prSet/>
      <dgm:spPr/>
      <dgm:t>
        <a:bodyPr/>
        <a:lstStyle/>
        <a:p>
          <a:endParaRPr lang="en-IN" sz="4000"/>
        </a:p>
      </dgm:t>
    </dgm:pt>
    <dgm:pt modelId="{24C26C62-9CC6-473E-A168-B4E3C4D01B0D}" type="sibTrans" cxnId="{C43F1B02-0C6C-44EF-ABF7-56B47C5BB376}">
      <dgm:prSet/>
      <dgm:spPr/>
      <dgm:t>
        <a:bodyPr/>
        <a:lstStyle/>
        <a:p>
          <a:endParaRPr lang="en-IN" sz="4000"/>
        </a:p>
      </dgm:t>
    </dgm:pt>
    <dgm:pt modelId="{9193115B-0B11-4890-90EB-F8E37E50538E}" type="pres">
      <dgm:prSet presAssocID="{F43170AB-D99B-4203-9A9A-253C8052EE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9B2C9-ACA3-44F4-A736-FF39A9122E86}" type="pres">
      <dgm:prSet presAssocID="{E2DFC182-EE41-430A-A3BC-486754A25898}" presName="parentText" presStyleLbl="node1" presStyleIdx="0" presStyleCnt="1" custScaleY="67779" custLinFactNeighborY="4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347A3-A429-47D2-84F8-4D8B318D7BDA}" type="presOf" srcId="{E2DFC182-EE41-430A-A3BC-486754A25898}" destId="{95B9B2C9-ACA3-44F4-A736-FF39A9122E86}" srcOrd="0" destOrd="0" presId="urn:microsoft.com/office/officeart/2005/8/layout/vList2"/>
    <dgm:cxn modelId="{89149C1D-4FFC-4222-BD81-EB64F7404D63}" type="presOf" srcId="{F43170AB-D99B-4203-9A9A-253C8052EE99}" destId="{9193115B-0B11-4890-90EB-F8E37E50538E}" srcOrd="0" destOrd="0" presId="urn:microsoft.com/office/officeart/2005/8/layout/vList2"/>
    <dgm:cxn modelId="{C43F1B02-0C6C-44EF-ABF7-56B47C5BB376}" srcId="{F43170AB-D99B-4203-9A9A-253C8052EE99}" destId="{E2DFC182-EE41-430A-A3BC-486754A25898}" srcOrd="0" destOrd="0" parTransId="{1EB887BF-CF9B-4567-BB59-000D749D19AC}" sibTransId="{24C26C62-9CC6-473E-A168-B4E3C4D01B0D}"/>
    <dgm:cxn modelId="{2D58FCA5-4C6F-4D34-B57C-1DDF29209734}" type="presParOf" srcId="{9193115B-0B11-4890-90EB-F8E37E50538E}" destId="{95B9B2C9-ACA3-44F4-A736-FF39A9122E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832BCF-CBF0-495F-9AE2-372F635E54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7371970C-BAA1-4783-8523-6C7327F93AB2}">
      <dgm:prSet custT="1"/>
      <dgm:spPr/>
      <dgm:t>
        <a:bodyPr/>
        <a:lstStyle/>
        <a:p>
          <a:pPr rtl="0"/>
          <a:r>
            <a:rPr lang="en-US" sz="1600" b="1" dirty="0" smtClean="0">
              <a:latin typeface="Cambria" panose="02040503050406030204" pitchFamily="18" charset="0"/>
            </a:rPr>
            <a:t>Effect of plant </a:t>
          </a:r>
          <a:r>
            <a:rPr lang="en-US" sz="2000" b="1" dirty="0" smtClean="0">
              <a:latin typeface="Cambria" panose="02040503050406030204" pitchFamily="18" charset="0"/>
            </a:rPr>
            <a:t>growth</a:t>
          </a:r>
          <a:r>
            <a:rPr lang="en-US" sz="1600" b="1" dirty="0" smtClean="0">
              <a:latin typeface="Cambria" panose="02040503050406030204" pitchFamily="18" charset="0"/>
            </a:rPr>
            <a:t> retardants on </a:t>
          </a:r>
          <a:r>
            <a:rPr lang="en-US" sz="1600" b="1" dirty="0" err="1" smtClean="0">
              <a:latin typeface="Cambria" panose="02040503050406030204" pitchFamily="18" charset="0"/>
            </a:rPr>
            <a:t>internode</a:t>
          </a:r>
          <a:r>
            <a:rPr lang="en-US" sz="1600" b="1" dirty="0" smtClean="0">
              <a:latin typeface="Cambria" panose="02040503050406030204" pitchFamily="18" charset="0"/>
            </a:rPr>
            <a:t> distance of bougainvillea cv. </a:t>
          </a:r>
          <a:r>
            <a:rPr lang="en-US" sz="1600" b="1" dirty="0" err="1" smtClean="0">
              <a:latin typeface="Cambria" panose="02040503050406030204" pitchFamily="18" charset="0"/>
            </a:rPr>
            <a:t>Shubhra</a:t>
          </a:r>
          <a:endParaRPr lang="en-IN" sz="1600" dirty="0">
            <a:latin typeface="Cambria" panose="02040503050406030204" pitchFamily="18" charset="0"/>
          </a:endParaRPr>
        </a:p>
      </dgm:t>
    </dgm:pt>
    <dgm:pt modelId="{09E52415-F94D-452B-ACEA-753144E296AD}" type="parTrans" cxnId="{F66C36C4-0AA7-4F51-811C-A35179A49152}">
      <dgm:prSet/>
      <dgm:spPr/>
      <dgm:t>
        <a:bodyPr/>
        <a:lstStyle/>
        <a:p>
          <a:endParaRPr lang="en-IN"/>
        </a:p>
      </dgm:t>
    </dgm:pt>
    <dgm:pt modelId="{D5CDD326-DF58-42E0-8749-75E10343F6F6}" type="sibTrans" cxnId="{F66C36C4-0AA7-4F51-811C-A35179A49152}">
      <dgm:prSet/>
      <dgm:spPr/>
      <dgm:t>
        <a:bodyPr/>
        <a:lstStyle/>
        <a:p>
          <a:endParaRPr lang="en-IN"/>
        </a:p>
      </dgm:t>
    </dgm:pt>
    <dgm:pt modelId="{D8B0ACEC-8D0A-4568-83D4-2F8574755F68}" type="pres">
      <dgm:prSet presAssocID="{5F832BCF-CBF0-495F-9AE2-372F635E5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4CF26-8D6B-45F1-9BD0-8720A51CE18B}" type="pres">
      <dgm:prSet presAssocID="{7371970C-BAA1-4783-8523-6C7327F93A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6BA6B5-82C2-4089-92B6-0383A148EACD}" type="presOf" srcId="{5F832BCF-CBF0-495F-9AE2-372F635E54D4}" destId="{D8B0ACEC-8D0A-4568-83D4-2F8574755F68}" srcOrd="0" destOrd="0" presId="urn:microsoft.com/office/officeart/2005/8/layout/vList2"/>
    <dgm:cxn modelId="{02A53EAA-C28F-465E-A0FD-5079A219403D}" type="presOf" srcId="{7371970C-BAA1-4783-8523-6C7327F93AB2}" destId="{1974CF26-8D6B-45F1-9BD0-8720A51CE18B}" srcOrd="0" destOrd="0" presId="urn:microsoft.com/office/officeart/2005/8/layout/vList2"/>
    <dgm:cxn modelId="{F66C36C4-0AA7-4F51-811C-A35179A49152}" srcId="{5F832BCF-CBF0-495F-9AE2-372F635E54D4}" destId="{7371970C-BAA1-4783-8523-6C7327F93AB2}" srcOrd="0" destOrd="0" parTransId="{09E52415-F94D-452B-ACEA-753144E296AD}" sibTransId="{D5CDD326-DF58-42E0-8749-75E10343F6F6}"/>
    <dgm:cxn modelId="{EA56BF26-1948-4202-A32A-A72719DC457D}" type="presParOf" srcId="{D8B0ACEC-8D0A-4568-83D4-2F8574755F68}" destId="{1974CF26-8D6B-45F1-9BD0-8720A51CE1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956252-E8D3-45C7-9B8F-7409FD2964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84491D0-7584-4488-B717-5EE15B266F57}">
      <dgm:prSet custT="1"/>
      <dgm:spPr/>
      <dgm:t>
        <a:bodyPr/>
        <a:lstStyle/>
        <a:p>
          <a:pPr rtl="0"/>
          <a:r>
            <a:rPr lang="en-US" sz="1600" b="1" i="0" baseline="0" dirty="0" smtClean="0">
              <a:latin typeface="Cambria" panose="02040503050406030204" pitchFamily="18" charset="0"/>
            </a:rPr>
            <a:t>Effect of growth retardants on qualitative traits of bougainvillea cv. Shubhra</a:t>
          </a:r>
          <a:endParaRPr lang="en-IN" sz="1600" dirty="0">
            <a:latin typeface="Cambria" panose="02040503050406030204" pitchFamily="18" charset="0"/>
          </a:endParaRPr>
        </a:p>
      </dgm:t>
    </dgm:pt>
    <dgm:pt modelId="{8FF60925-642D-42B9-949A-8B3F29F2BBC4}" type="parTrans" cxnId="{341CF9CB-3B52-4E80-AD16-727715737677}">
      <dgm:prSet/>
      <dgm:spPr/>
      <dgm:t>
        <a:bodyPr/>
        <a:lstStyle/>
        <a:p>
          <a:endParaRPr lang="en-IN"/>
        </a:p>
      </dgm:t>
    </dgm:pt>
    <dgm:pt modelId="{D21C82D6-5107-40AA-9C4B-1090E00A42B4}" type="sibTrans" cxnId="{341CF9CB-3B52-4E80-AD16-727715737677}">
      <dgm:prSet/>
      <dgm:spPr/>
      <dgm:t>
        <a:bodyPr/>
        <a:lstStyle/>
        <a:p>
          <a:endParaRPr lang="en-IN"/>
        </a:p>
      </dgm:t>
    </dgm:pt>
    <dgm:pt modelId="{23F958DA-DCAE-4BF7-8F91-B3485A02B144}" type="pres">
      <dgm:prSet presAssocID="{98956252-E8D3-45C7-9B8F-7409FD2964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B4E57-5E3E-408F-905B-5ED212461046}" type="pres">
      <dgm:prSet presAssocID="{D84491D0-7584-4488-B717-5EE15B266F57}" presName="parentText" presStyleLbl="node1" presStyleIdx="0" presStyleCnt="1" custLinFactNeighborX="901" custLinFactNeighborY="-968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C26EEE0-1F79-47EA-B6FB-E1199F797345}" type="presOf" srcId="{D84491D0-7584-4488-B717-5EE15B266F57}" destId="{63AB4E57-5E3E-408F-905B-5ED212461046}" srcOrd="0" destOrd="0" presId="urn:microsoft.com/office/officeart/2005/8/layout/vList2"/>
    <dgm:cxn modelId="{D2FDCC6E-6AC1-4A38-B8D4-C62DF4770CA4}" type="presOf" srcId="{98956252-E8D3-45C7-9B8F-7409FD29646C}" destId="{23F958DA-DCAE-4BF7-8F91-B3485A02B144}" srcOrd="0" destOrd="0" presId="urn:microsoft.com/office/officeart/2005/8/layout/vList2"/>
    <dgm:cxn modelId="{341CF9CB-3B52-4E80-AD16-727715737677}" srcId="{98956252-E8D3-45C7-9B8F-7409FD29646C}" destId="{D84491D0-7584-4488-B717-5EE15B266F57}" srcOrd="0" destOrd="0" parTransId="{8FF60925-642D-42B9-949A-8B3F29F2BBC4}" sibTransId="{D21C82D6-5107-40AA-9C4B-1090E00A42B4}"/>
    <dgm:cxn modelId="{B46CFC68-43D4-48D9-A4B4-887383D0E76F}" type="presParOf" srcId="{23F958DA-DCAE-4BF7-8F91-B3485A02B144}" destId="{63AB4E57-5E3E-408F-905B-5ED2124610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CF1B0F-35C3-4499-B675-15FA1803A63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602EBB-DF89-45B3-B0B3-C5E131125550}">
      <dgm:prSet/>
      <dgm:spPr/>
      <dgm:t>
        <a:bodyPr/>
        <a:lstStyle/>
        <a:p>
          <a:pPr rtl="0"/>
          <a:r>
            <a:rPr lang="en-IN" dirty="0" smtClean="0"/>
            <a:t>Conclusions</a:t>
          </a:r>
          <a:endParaRPr lang="en-IN" dirty="0"/>
        </a:p>
      </dgm:t>
    </dgm:pt>
    <dgm:pt modelId="{CD4CBFE9-D152-41DE-BD8B-05F632A7C4C4}" type="parTrans" cxnId="{2A8EEAED-2329-4ACC-8591-D155FDFF8B7B}">
      <dgm:prSet/>
      <dgm:spPr/>
      <dgm:t>
        <a:bodyPr/>
        <a:lstStyle/>
        <a:p>
          <a:endParaRPr lang="en-US"/>
        </a:p>
      </dgm:t>
    </dgm:pt>
    <dgm:pt modelId="{B1199778-2B02-495E-8538-820F8F64BF5D}" type="sibTrans" cxnId="{2A8EEAED-2329-4ACC-8591-D155FDFF8B7B}">
      <dgm:prSet/>
      <dgm:spPr/>
      <dgm:t>
        <a:bodyPr/>
        <a:lstStyle/>
        <a:p>
          <a:endParaRPr lang="en-US"/>
        </a:p>
      </dgm:t>
    </dgm:pt>
    <dgm:pt modelId="{00EB4E95-A230-4B8F-87B1-DF709C824A89}" type="pres">
      <dgm:prSet presAssocID="{30CF1B0F-35C3-4499-B675-15FA1803A6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090C8-EA3B-438C-A80C-EC4979F01E7B}" type="pres">
      <dgm:prSet presAssocID="{13602EBB-DF89-45B3-B0B3-C5E1311255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EEAED-2329-4ACC-8591-D155FDFF8B7B}" srcId="{30CF1B0F-35C3-4499-B675-15FA1803A637}" destId="{13602EBB-DF89-45B3-B0B3-C5E131125550}" srcOrd="0" destOrd="0" parTransId="{CD4CBFE9-D152-41DE-BD8B-05F632A7C4C4}" sibTransId="{B1199778-2B02-495E-8538-820F8F64BF5D}"/>
    <dgm:cxn modelId="{23052984-ADDF-4FFD-9915-8F8D8023F655}" type="presOf" srcId="{13602EBB-DF89-45B3-B0B3-C5E131125550}" destId="{EE9090C8-EA3B-438C-A80C-EC4979F01E7B}" srcOrd="0" destOrd="0" presId="urn:microsoft.com/office/officeart/2005/8/layout/vList2"/>
    <dgm:cxn modelId="{31EADA41-F1A2-4E80-8467-3343B07F6A6A}" type="presOf" srcId="{30CF1B0F-35C3-4499-B675-15FA1803A637}" destId="{00EB4E95-A230-4B8F-87B1-DF709C824A89}" srcOrd="0" destOrd="0" presId="urn:microsoft.com/office/officeart/2005/8/layout/vList2"/>
    <dgm:cxn modelId="{99C1B0D0-023C-4444-AF33-1874E58F2053}" type="presParOf" srcId="{00EB4E95-A230-4B8F-87B1-DF709C824A89}" destId="{EE9090C8-EA3B-438C-A80C-EC4979F01E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6443-70B5-48BE-91D9-C5F4D386013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713D6E88-8F47-4B2D-BBA3-7D411497D008}">
      <dgm:prSet custT="1"/>
      <dgm:spPr/>
      <dgm:t>
        <a:bodyPr/>
        <a:lstStyle/>
        <a:p>
          <a:pPr algn="just" rtl="0"/>
          <a:r>
            <a:rPr lang="en-IN" sz="2000" dirty="0" smtClean="0"/>
            <a:t>Bougainvillea  is a very important plant as it is grown as shrub, climber, bush specimen , flowering hedge,  ground cover , bonsai and pot plant.</a:t>
          </a:r>
          <a:endParaRPr lang="en-IN" sz="2000" dirty="0"/>
        </a:p>
      </dgm:t>
    </dgm:pt>
    <dgm:pt modelId="{1E3DAF0D-7352-410F-A985-9D01B79DC4D0}" type="parTrans" cxnId="{604F1308-B564-440C-A297-246E378C2803}">
      <dgm:prSet/>
      <dgm:spPr/>
      <dgm:t>
        <a:bodyPr/>
        <a:lstStyle/>
        <a:p>
          <a:pPr algn="just"/>
          <a:endParaRPr lang="en-IN" sz="2000"/>
        </a:p>
      </dgm:t>
    </dgm:pt>
    <dgm:pt modelId="{0A9EEDA6-61EC-4304-A238-73ED3F56BD82}" type="sibTrans" cxnId="{604F1308-B564-440C-A297-246E378C2803}">
      <dgm:prSet/>
      <dgm:spPr/>
      <dgm:t>
        <a:bodyPr/>
        <a:lstStyle/>
        <a:p>
          <a:pPr algn="just"/>
          <a:endParaRPr lang="en-IN" sz="2000"/>
        </a:p>
      </dgm:t>
    </dgm:pt>
    <dgm:pt modelId="{B2A3E21D-4952-4C7D-BDCE-28ABCA69EBC3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just" rtl="0"/>
          <a:r>
            <a:rPr lang="en-IN" sz="2000" dirty="0" smtClean="0"/>
            <a:t>Provides colour to the garden almost  throughout the year.</a:t>
          </a:r>
          <a:endParaRPr lang="en-IN" sz="2000" dirty="0"/>
        </a:p>
      </dgm:t>
    </dgm:pt>
    <dgm:pt modelId="{ECF0D94E-F25F-42F2-B91E-5B5A072A7E1C}" type="parTrans" cxnId="{2DAFE065-602C-45B1-8215-61C4C5F9310F}">
      <dgm:prSet/>
      <dgm:spPr/>
      <dgm:t>
        <a:bodyPr/>
        <a:lstStyle/>
        <a:p>
          <a:pPr algn="just"/>
          <a:endParaRPr lang="en-IN" sz="2000"/>
        </a:p>
      </dgm:t>
    </dgm:pt>
    <dgm:pt modelId="{9CC171A8-FB57-4FA3-8CC9-B38C87FC6608}" type="sibTrans" cxnId="{2DAFE065-602C-45B1-8215-61C4C5F9310F}">
      <dgm:prSet/>
      <dgm:spPr/>
      <dgm:t>
        <a:bodyPr/>
        <a:lstStyle/>
        <a:p>
          <a:pPr algn="just"/>
          <a:endParaRPr lang="en-IN" sz="2000"/>
        </a:p>
      </dgm:t>
    </dgm:pt>
    <dgm:pt modelId="{1A847849-01B8-4918-9E50-193C01EA1842}">
      <dgm:prSet custT="1"/>
      <dgm:spPr>
        <a:solidFill>
          <a:schemeClr val="tx2"/>
        </a:solidFill>
      </dgm:spPr>
      <dgm:t>
        <a:bodyPr/>
        <a:lstStyle/>
        <a:p>
          <a:pPr algn="just" rtl="0"/>
          <a:r>
            <a:rPr lang="en-IN" sz="2000" dirty="0" smtClean="0"/>
            <a:t>It can be train on walls of a house or any building, arches, pergolas, etc.</a:t>
          </a:r>
          <a:endParaRPr lang="en-IN" sz="2000" dirty="0"/>
        </a:p>
      </dgm:t>
    </dgm:pt>
    <dgm:pt modelId="{FE15BCC4-4298-45F4-8BC7-887C3C8F4827}" type="parTrans" cxnId="{25F3AF1B-321A-489D-BAA3-BF8EAB13E934}">
      <dgm:prSet/>
      <dgm:spPr/>
      <dgm:t>
        <a:bodyPr/>
        <a:lstStyle/>
        <a:p>
          <a:pPr algn="just"/>
          <a:endParaRPr lang="en-IN" sz="2000"/>
        </a:p>
      </dgm:t>
    </dgm:pt>
    <dgm:pt modelId="{B8B33343-3867-4120-9648-C055B5F5DE1F}" type="sibTrans" cxnId="{25F3AF1B-321A-489D-BAA3-BF8EAB13E934}">
      <dgm:prSet/>
      <dgm:spPr/>
      <dgm:t>
        <a:bodyPr/>
        <a:lstStyle/>
        <a:p>
          <a:pPr algn="just"/>
          <a:endParaRPr lang="en-IN" sz="2000"/>
        </a:p>
      </dgm:t>
    </dgm:pt>
    <dgm:pt modelId="{6C88EE0B-1E51-47DE-8C57-8C68621DEC46}">
      <dgm:prSet custT="1"/>
      <dgm:spPr>
        <a:solidFill>
          <a:schemeClr val="tx2"/>
        </a:solidFill>
      </dgm:spPr>
      <dgm:t>
        <a:bodyPr/>
        <a:lstStyle/>
        <a:p>
          <a:pPr algn="just" rtl="0"/>
          <a:r>
            <a:rPr lang="en-IN" sz="2000" dirty="0" smtClean="0"/>
            <a:t>Greatly demanded by soft landscape architects for the development of landscapes </a:t>
          </a:r>
          <a:r>
            <a:rPr lang="en-US" sz="2000" dirty="0" smtClean="0"/>
            <a:t>as it requires minimum maintenance, bloom heavily during  hot summer months, requires very less water. </a:t>
          </a:r>
          <a:endParaRPr lang="en-IN" sz="2000" dirty="0"/>
        </a:p>
      </dgm:t>
    </dgm:pt>
    <dgm:pt modelId="{2478E2D7-3B7C-4DEC-83D1-64AED0A958EF}" type="parTrans" cxnId="{0ACA942E-B410-49FF-9B61-C7D36B83670C}">
      <dgm:prSet/>
      <dgm:spPr/>
      <dgm:t>
        <a:bodyPr/>
        <a:lstStyle/>
        <a:p>
          <a:pPr algn="just"/>
          <a:endParaRPr lang="en-IN" sz="2000"/>
        </a:p>
      </dgm:t>
    </dgm:pt>
    <dgm:pt modelId="{5B3D4863-119D-4ACB-988C-6B4BA6B5B275}" type="sibTrans" cxnId="{0ACA942E-B410-49FF-9B61-C7D36B83670C}">
      <dgm:prSet/>
      <dgm:spPr/>
      <dgm:t>
        <a:bodyPr/>
        <a:lstStyle/>
        <a:p>
          <a:pPr algn="just"/>
          <a:endParaRPr lang="en-IN" sz="2000"/>
        </a:p>
      </dgm:t>
    </dgm:pt>
    <dgm:pt modelId="{66BEE549-414C-4906-B060-58B5C330EC4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just" rtl="0"/>
          <a:r>
            <a:rPr lang="en-US" sz="2000" dirty="0" smtClean="0"/>
            <a:t>Breeding dwarf varieties or making bonsai or use of plant growth retardants could be alternatives to frequent pruning.</a:t>
          </a:r>
          <a:endParaRPr lang="en-IN" sz="2000" dirty="0"/>
        </a:p>
      </dgm:t>
    </dgm:pt>
    <dgm:pt modelId="{57406F86-C9A3-4997-8D7C-05954EF79528}" type="parTrans" cxnId="{7198AC02-2D80-4B63-82B0-E8D10B943F12}">
      <dgm:prSet/>
      <dgm:spPr/>
      <dgm:t>
        <a:bodyPr/>
        <a:lstStyle/>
        <a:p>
          <a:pPr algn="just"/>
          <a:endParaRPr lang="en-IN" sz="2000"/>
        </a:p>
      </dgm:t>
    </dgm:pt>
    <dgm:pt modelId="{8F53EF5B-5FF3-4207-B72B-F50653D30589}" type="sibTrans" cxnId="{7198AC02-2D80-4B63-82B0-E8D10B943F12}">
      <dgm:prSet/>
      <dgm:spPr/>
      <dgm:t>
        <a:bodyPr/>
        <a:lstStyle/>
        <a:p>
          <a:pPr algn="just"/>
          <a:endParaRPr lang="en-IN" sz="2000"/>
        </a:p>
      </dgm:t>
    </dgm:pt>
    <dgm:pt modelId="{00416371-82A4-4953-B789-28D41FBDD577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just" rtl="0"/>
          <a:r>
            <a:rPr lang="en-IN" sz="2000" dirty="0" smtClean="0"/>
            <a:t>Due to less water requirement and low maintenance cost it is preferred plant of people living in urban and </a:t>
          </a:r>
          <a:r>
            <a:rPr lang="en-IN" sz="2000" dirty="0" err="1" smtClean="0"/>
            <a:t>peri</a:t>
          </a:r>
          <a:r>
            <a:rPr lang="en-IN" sz="2000" dirty="0" smtClean="0"/>
            <a:t> urban areas.</a:t>
          </a:r>
          <a:endParaRPr lang="en-IN" sz="2000" dirty="0"/>
        </a:p>
      </dgm:t>
    </dgm:pt>
    <dgm:pt modelId="{EDAB7544-23D3-4D6A-A253-192634E6DA35}" type="parTrans" cxnId="{A7FCF48B-A7A6-4D87-A745-90440A5B4512}">
      <dgm:prSet/>
      <dgm:spPr/>
      <dgm:t>
        <a:bodyPr/>
        <a:lstStyle/>
        <a:p>
          <a:endParaRPr lang="en-US"/>
        </a:p>
      </dgm:t>
    </dgm:pt>
    <dgm:pt modelId="{2CBC1513-1264-4AF9-89FD-AD19288C6788}" type="sibTrans" cxnId="{A7FCF48B-A7A6-4D87-A745-90440A5B4512}">
      <dgm:prSet/>
      <dgm:spPr/>
      <dgm:t>
        <a:bodyPr/>
        <a:lstStyle/>
        <a:p>
          <a:endParaRPr lang="en-US"/>
        </a:p>
      </dgm:t>
    </dgm:pt>
    <dgm:pt modelId="{4D2F7973-46C5-4137-AF95-B9B70BE8BDFE}">
      <dgm:prSet custT="1"/>
      <dgm:spPr>
        <a:solidFill>
          <a:schemeClr val="accent6">
            <a:lumMod val="50000"/>
          </a:schemeClr>
        </a:solidFill>
      </dgm:spPr>
      <dgm:t>
        <a:bodyPr anchor="t"/>
        <a:lstStyle/>
        <a:p>
          <a:pPr algn="just" rtl="0"/>
          <a:r>
            <a:rPr lang="en-IN" sz="2000" dirty="0" smtClean="0"/>
            <a:t>It goes </a:t>
          </a:r>
          <a:r>
            <a:rPr lang="en-IN" sz="2000" dirty="0" err="1" smtClean="0"/>
            <a:t>upto</a:t>
          </a:r>
          <a:r>
            <a:rPr lang="en-IN" sz="2000" dirty="0" smtClean="0"/>
            <a:t> 30 m. height, so requires regular pruning to keep them in shape and to maintain size.</a:t>
          </a:r>
          <a:endParaRPr lang="en-IN" sz="2000" dirty="0"/>
        </a:p>
      </dgm:t>
    </dgm:pt>
    <dgm:pt modelId="{7911E359-6878-4552-AF68-B9021FFC2C9E}" type="sibTrans" cxnId="{181645DF-0BC1-4542-9CC0-53662D910239}">
      <dgm:prSet/>
      <dgm:spPr/>
      <dgm:t>
        <a:bodyPr/>
        <a:lstStyle/>
        <a:p>
          <a:pPr algn="just"/>
          <a:endParaRPr lang="en-IN" sz="2000"/>
        </a:p>
      </dgm:t>
    </dgm:pt>
    <dgm:pt modelId="{BA61C898-C78D-4295-9365-BA95988D2C96}" type="parTrans" cxnId="{181645DF-0BC1-4542-9CC0-53662D910239}">
      <dgm:prSet/>
      <dgm:spPr/>
      <dgm:t>
        <a:bodyPr/>
        <a:lstStyle/>
        <a:p>
          <a:pPr algn="just"/>
          <a:endParaRPr lang="en-IN" sz="2000"/>
        </a:p>
      </dgm:t>
    </dgm:pt>
    <dgm:pt modelId="{06C95037-6850-4E3C-A9FE-E43B99E86DE6}" type="pres">
      <dgm:prSet presAssocID="{C98C6443-70B5-48BE-91D9-C5F4D38601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3EACD-1B96-475B-897E-9FC1A4FE0696}" type="pres">
      <dgm:prSet presAssocID="{713D6E88-8F47-4B2D-BBA3-7D411497D008}" presName="parentText" presStyleLbl="node1" presStyleIdx="0" presStyleCnt="7" custLinFactY="60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745F8-58BE-4E2B-B933-70DFEDB0F00D}" type="pres">
      <dgm:prSet presAssocID="{0A9EEDA6-61EC-4304-A238-73ED3F56BD82}" presName="spacer" presStyleCnt="0"/>
      <dgm:spPr/>
    </dgm:pt>
    <dgm:pt modelId="{2B8D1EBE-1B28-4365-AB33-BB608631A65C}" type="pres">
      <dgm:prSet presAssocID="{B2A3E21D-4952-4C7D-BDCE-28ABCA69EBC3}" presName="parentText" presStyleLbl="node1" presStyleIdx="1" presStyleCnt="7" custScaleY="64583" custLinFactY="967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3A2E-E648-48A7-A603-34598639AEB8}" type="pres">
      <dgm:prSet presAssocID="{9CC171A8-FB57-4FA3-8CC9-B38C87FC6608}" presName="spacer" presStyleCnt="0"/>
      <dgm:spPr/>
    </dgm:pt>
    <dgm:pt modelId="{3D32C640-1EEF-449E-B1EE-4CDFAE85F261}" type="pres">
      <dgm:prSet presAssocID="{1A847849-01B8-4918-9E50-193C01EA1842}" presName="parentText" presStyleLbl="node1" presStyleIdx="2" presStyleCnt="7" custLinFactY="-605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12B88-62BE-4F81-B20A-245E3238F1CB}" type="pres">
      <dgm:prSet presAssocID="{B8B33343-3867-4120-9648-C055B5F5DE1F}" presName="spacer" presStyleCnt="0"/>
      <dgm:spPr/>
    </dgm:pt>
    <dgm:pt modelId="{DEC3010B-0346-41CE-90CD-C285A90E8D93}" type="pres">
      <dgm:prSet presAssocID="{6C88EE0B-1E51-47DE-8C57-8C68621DEC46}" presName="parentText" presStyleLbl="node1" presStyleIdx="3" presStyleCnt="7" custScaleY="149431" custLinFactY="-57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CD1AD-CC02-4769-B2A4-D4E6C5446BCB}" type="pres">
      <dgm:prSet presAssocID="{5B3D4863-119D-4ACB-988C-6B4BA6B5B275}" presName="spacer" presStyleCnt="0"/>
      <dgm:spPr/>
    </dgm:pt>
    <dgm:pt modelId="{358976C0-770B-4CE2-8181-A53ACF5B45BF}" type="pres">
      <dgm:prSet presAssocID="{4D2F7973-46C5-4137-AF95-B9B70BE8BDFE}" presName="parentText" presStyleLbl="node1" presStyleIdx="4" presStyleCnt="7" custScaleY="91964" custLinFactY="841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0825B7-E7CC-45C2-BC5B-D5C0C6FCB8A6}" type="pres">
      <dgm:prSet presAssocID="{7911E359-6878-4552-AF68-B9021FFC2C9E}" presName="spacer" presStyleCnt="0"/>
      <dgm:spPr/>
    </dgm:pt>
    <dgm:pt modelId="{2AC6AAF9-06D6-407F-86B9-537F148BC6D9}" type="pres">
      <dgm:prSet presAssocID="{66BEE549-414C-4906-B060-58B5C330EC4D}" presName="parentText" presStyleLbl="node1" presStyleIdx="5" presStyleCnt="7" custLinFactY="827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02B65-FEB9-4A3A-857D-7889A93591FE}" type="pres">
      <dgm:prSet presAssocID="{8F53EF5B-5FF3-4207-B72B-F50653D30589}" presName="spacer" presStyleCnt="0"/>
      <dgm:spPr/>
    </dgm:pt>
    <dgm:pt modelId="{35664F77-5A1D-4313-859B-C60E64FBBED7}" type="pres">
      <dgm:prSet presAssocID="{00416371-82A4-4953-B789-28D41FBDD577}" presName="parentText" presStyleLbl="node1" presStyleIdx="6" presStyleCnt="7" custLinFactY="-201200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A942E-B410-49FF-9B61-C7D36B83670C}" srcId="{C98C6443-70B5-48BE-91D9-C5F4D386013E}" destId="{6C88EE0B-1E51-47DE-8C57-8C68621DEC46}" srcOrd="3" destOrd="0" parTransId="{2478E2D7-3B7C-4DEC-83D1-64AED0A958EF}" sibTransId="{5B3D4863-119D-4ACB-988C-6B4BA6B5B275}"/>
    <dgm:cxn modelId="{8BE2B512-6FE1-46F7-8BF5-E3E93BDFC8C5}" type="presOf" srcId="{1A847849-01B8-4918-9E50-193C01EA1842}" destId="{3D32C640-1EEF-449E-B1EE-4CDFAE85F261}" srcOrd="0" destOrd="0" presId="urn:microsoft.com/office/officeart/2005/8/layout/vList2"/>
    <dgm:cxn modelId="{7198AC02-2D80-4B63-82B0-E8D10B943F12}" srcId="{C98C6443-70B5-48BE-91D9-C5F4D386013E}" destId="{66BEE549-414C-4906-B060-58B5C330EC4D}" srcOrd="5" destOrd="0" parTransId="{57406F86-C9A3-4997-8D7C-05954EF79528}" sibTransId="{8F53EF5B-5FF3-4207-B72B-F50653D30589}"/>
    <dgm:cxn modelId="{90860EDF-6237-4B10-BA41-7F83D8946523}" type="presOf" srcId="{B2A3E21D-4952-4C7D-BDCE-28ABCA69EBC3}" destId="{2B8D1EBE-1B28-4365-AB33-BB608631A65C}" srcOrd="0" destOrd="0" presId="urn:microsoft.com/office/officeart/2005/8/layout/vList2"/>
    <dgm:cxn modelId="{25F3AF1B-321A-489D-BAA3-BF8EAB13E934}" srcId="{C98C6443-70B5-48BE-91D9-C5F4D386013E}" destId="{1A847849-01B8-4918-9E50-193C01EA1842}" srcOrd="2" destOrd="0" parTransId="{FE15BCC4-4298-45F4-8BC7-887C3C8F4827}" sibTransId="{B8B33343-3867-4120-9648-C055B5F5DE1F}"/>
    <dgm:cxn modelId="{A7FCF48B-A7A6-4D87-A745-90440A5B4512}" srcId="{C98C6443-70B5-48BE-91D9-C5F4D386013E}" destId="{00416371-82A4-4953-B789-28D41FBDD577}" srcOrd="6" destOrd="0" parTransId="{EDAB7544-23D3-4D6A-A253-192634E6DA35}" sibTransId="{2CBC1513-1264-4AF9-89FD-AD19288C6788}"/>
    <dgm:cxn modelId="{E27F24E6-C559-4EF7-A97A-51F8626BF260}" type="presOf" srcId="{6C88EE0B-1E51-47DE-8C57-8C68621DEC46}" destId="{DEC3010B-0346-41CE-90CD-C285A90E8D93}" srcOrd="0" destOrd="0" presId="urn:microsoft.com/office/officeart/2005/8/layout/vList2"/>
    <dgm:cxn modelId="{3A2000E6-67CB-4D52-A9DD-B700083EFA35}" type="presOf" srcId="{713D6E88-8F47-4B2D-BBA3-7D411497D008}" destId="{FCD3EACD-1B96-475B-897E-9FC1A4FE0696}" srcOrd="0" destOrd="0" presId="urn:microsoft.com/office/officeart/2005/8/layout/vList2"/>
    <dgm:cxn modelId="{8A483123-FE10-47DF-B5C1-46A39A540849}" type="presOf" srcId="{00416371-82A4-4953-B789-28D41FBDD577}" destId="{35664F77-5A1D-4313-859B-C60E64FBBED7}" srcOrd="0" destOrd="0" presId="urn:microsoft.com/office/officeart/2005/8/layout/vList2"/>
    <dgm:cxn modelId="{181645DF-0BC1-4542-9CC0-53662D910239}" srcId="{C98C6443-70B5-48BE-91D9-C5F4D386013E}" destId="{4D2F7973-46C5-4137-AF95-B9B70BE8BDFE}" srcOrd="4" destOrd="0" parTransId="{BA61C898-C78D-4295-9365-BA95988D2C96}" sibTransId="{7911E359-6878-4552-AF68-B9021FFC2C9E}"/>
    <dgm:cxn modelId="{4DE3D2F4-E5D1-4C1F-9F95-DC7639B1998E}" type="presOf" srcId="{C98C6443-70B5-48BE-91D9-C5F4D386013E}" destId="{06C95037-6850-4E3C-A9FE-E43B99E86DE6}" srcOrd="0" destOrd="0" presId="urn:microsoft.com/office/officeart/2005/8/layout/vList2"/>
    <dgm:cxn modelId="{FC25AF8F-5C17-44E5-937D-26B875F40BA0}" type="presOf" srcId="{4D2F7973-46C5-4137-AF95-B9B70BE8BDFE}" destId="{358976C0-770B-4CE2-8181-A53ACF5B45BF}" srcOrd="0" destOrd="0" presId="urn:microsoft.com/office/officeart/2005/8/layout/vList2"/>
    <dgm:cxn modelId="{604F1308-B564-440C-A297-246E378C2803}" srcId="{C98C6443-70B5-48BE-91D9-C5F4D386013E}" destId="{713D6E88-8F47-4B2D-BBA3-7D411497D008}" srcOrd="0" destOrd="0" parTransId="{1E3DAF0D-7352-410F-A985-9D01B79DC4D0}" sibTransId="{0A9EEDA6-61EC-4304-A238-73ED3F56BD82}"/>
    <dgm:cxn modelId="{2DAFE065-602C-45B1-8215-61C4C5F9310F}" srcId="{C98C6443-70B5-48BE-91D9-C5F4D386013E}" destId="{B2A3E21D-4952-4C7D-BDCE-28ABCA69EBC3}" srcOrd="1" destOrd="0" parTransId="{ECF0D94E-F25F-42F2-B91E-5B5A072A7E1C}" sibTransId="{9CC171A8-FB57-4FA3-8CC9-B38C87FC6608}"/>
    <dgm:cxn modelId="{F08D3526-3A3A-4185-9615-68FECCEC67A4}" type="presOf" srcId="{66BEE549-414C-4906-B060-58B5C330EC4D}" destId="{2AC6AAF9-06D6-407F-86B9-537F148BC6D9}" srcOrd="0" destOrd="0" presId="urn:microsoft.com/office/officeart/2005/8/layout/vList2"/>
    <dgm:cxn modelId="{457BF815-9220-40EB-9DE2-2B7C29ED17EC}" type="presParOf" srcId="{06C95037-6850-4E3C-A9FE-E43B99E86DE6}" destId="{FCD3EACD-1B96-475B-897E-9FC1A4FE0696}" srcOrd="0" destOrd="0" presId="urn:microsoft.com/office/officeart/2005/8/layout/vList2"/>
    <dgm:cxn modelId="{8869F3B8-2BF3-4ED1-9E2F-B1B285C76512}" type="presParOf" srcId="{06C95037-6850-4E3C-A9FE-E43B99E86DE6}" destId="{78F745F8-58BE-4E2B-B933-70DFEDB0F00D}" srcOrd="1" destOrd="0" presId="urn:microsoft.com/office/officeart/2005/8/layout/vList2"/>
    <dgm:cxn modelId="{515319E8-F4DE-40D0-8A4A-96BF63CC7CF6}" type="presParOf" srcId="{06C95037-6850-4E3C-A9FE-E43B99E86DE6}" destId="{2B8D1EBE-1B28-4365-AB33-BB608631A65C}" srcOrd="2" destOrd="0" presId="urn:microsoft.com/office/officeart/2005/8/layout/vList2"/>
    <dgm:cxn modelId="{6C84A48E-D7A9-44C6-A148-B7B28E000205}" type="presParOf" srcId="{06C95037-6850-4E3C-A9FE-E43B99E86DE6}" destId="{70153A2E-E648-48A7-A603-34598639AEB8}" srcOrd="3" destOrd="0" presId="urn:microsoft.com/office/officeart/2005/8/layout/vList2"/>
    <dgm:cxn modelId="{DCBEE4AB-DB51-4745-B55C-C00F972C0CB4}" type="presParOf" srcId="{06C95037-6850-4E3C-A9FE-E43B99E86DE6}" destId="{3D32C640-1EEF-449E-B1EE-4CDFAE85F261}" srcOrd="4" destOrd="0" presId="urn:microsoft.com/office/officeart/2005/8/layout/vList2"/>
    <dgm:cxn modelId="{AA2C4AA2-E220-4310-A863-F1B9CF5982BE}" type="presParOf" srcId="{06C95037-6850-4E3C-A9FE-E43B99E86DE6}" destId="{9F112B88-62BE-4F81-B20A-245E3238F1CB}" srcOrd="5" destOrd="0" presId="urn:microsoft.com/office/officeart/2005/8/layout/vList2"/>
    <dgm:cxn modelId="{79768596-2C1B-4253-AEF1-773BA6D8EB09}" type="presParOf" srcId="{06C95037-6850-4E3C-A9FE-E43B99E86DE6}" destId="{DEC3010B-0346-41CE-90CD-C285A90E8D93}" srcOrd="6" destOrd="0" presId="urn:microsoft.com/office/officeart/2005/8/layout/vList2"/>
    <dgm:cxn modelId="{BCF1EF76-DDA6-4B28-AF40-B922F8FB5397}" type="presParOf" srcId="{06C95037-6850-4E3C-A9FE-E43B99E86DE6}" destId="{F18CD1AD-CC02-4769-B2A4-D4E6C5446BCB}" srcOrd="7" destOrd="0" presId="urn:microsoft.com/office/officeart/2005/8/layout/vList2"/>
    <dgm:cxn modelId="{9B90E35D-9BED-4C3F-82E4-7B2B1C9450AE}" type="presParOf" srcId="{06C95037-6850-4E3C-A9FE-E43B99E86DE6}" destId="{358976C0-770B-4CE2-8181-A53ACF5B45BF}" srcOrd="8" destOrd="0" presId="urn:microsoft.com/office/officeart/2005/8/layout/vList2"/>
    <dgm:cxn modelId="{434003DD-6395-4749-BC31-E9EB9B1864FA}" type="presParOf" srcId="{06C95037-6850-4E3C-A9FE-E43B99E86DE6}" destId="{9A0825B7-E7CC-45C2-BC5B-D5C0C6FCB8A6}" srcOrd="9" destOrd="0" presId="urn:microsoft.com/office/officeart/2005/8/layout/vList2"/>
    <dgm:cxn modelId="{5562EB45-2BD4-4E1C-BC35-AC79513A8BD4}" type="presParOf" srcId="{06C95037-6850-4E3C-A9FE-E43B99E86DE6}" destId="{2AC6AAF9-06D6-407F-86B9-537F148BC6D9}" srcOrd="10" destOrd="0" presId="urn:microsoft.com/office/officeart/2005/8/layout/vList2"/>
    <dgm:cxn modelId="{7F92115F-4581-4CD0-9077-5D4BA5465932}" type="presParOf" srcId="{06C95037-6850-4E3C-A9FE-E43B99E86DE6}" destId="{C3102B65-FEB9-4A3A-857D-7889A93591FE}" srcOrd="11" destOrd="0" presId="urn:microsoft.com/office/officeart/2005/8/layout/vList2"/>
    <dgm:cxn modelId="{DB747683-95B0-4896-80AC-9AC034C487EC}" type="presParOf" srcId="{06C95037-6850-4E3C-A9FE-E43B99E86DE6}" destId="{35664F77-5A1D-4313-859B-C60E64FBBED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7D4D8-270E-4A37-AE57-3C3079DC3A3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01E52-1EF9-4054-A770-B2E63654BE55}">
      <dgm:prSet custT="1"/>
      <dgm:spPr/>
      <dgm:t>
        <a:bodyPr/>
        <a:lstStyle/>
        <a:p>
          <a:pPr rtl="0"/>
          <a:r>
            <a:rPr lang="en-US" sz="4000" b="0" i="0" baseline="0" dirty="0" smtClean="0"/>
            <a:t>Uses </a:t>
          </a:r>
          <a:endParaRPr lang="en-US" sz="4000" b="0" i="0" baseline="0" dirty="0"/>
        </a:p>
      </dgm:t>
    </dgm:pt>
    <dgm:pt modelId="{B1375FAF-4160-4F83-8ACA-04B49D1CEAB5}" type="parTrans" cxnId="{087C9E07-9DCF-49B4-9BEB-FDDB4F3EB952}">
      <dgm:prSet/>
      <dgm:spPr/>
      <dgm:t>
        <a:bodyPr/>
        <a:lstStyle/>
        <a:p>
          <a:endParaRPr lang="en-US"/>
        </a:p>
      </dgm:t>
    </dgm:pt>
    <dgm:pt modelId="{587A1353-105D-43A4-9D46-CEFFD43418B6}" type="sibTrans" cxnId="{087C9E07-9DCF-49B4-9BEB-FDDB4F3EB952}">
      <dgm:prSet/>
      <dgm:spPr/>
      <dgm:t>
        <a:bodyPr/>
        <a:lstStyle/>
        <a:p>
          <a:endParaRPr lang="en-US"/>
        </a:p>
      </dgm:t>
    </dgm:pt>
    <dgm:pt modelId="{B208948C-D36E-46DB-A0FF-88A9F65F10F2}" type="pres">
      <dgm:prSet presAssocID="{1737D4D8-270E-4A37-AE57-3C3079DC3A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00C8D8-52DE-4271-B9E4-31D1E90F5207}" type="pres">
      <dgm:prSet presAssocID="{3C001E52-1EF9-4054-A770-B2E63654BE55}" presName="parentText" presStyleLbl="node1" presStyleIdx="0" presStyleCnt="1" custLinFactNeighborX="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8157B-1C1D-4661-8A96-8F95937575C6}" type="presOf" srcId="{3C001E52-1EF9-4054-A770-B2E63654BE55}" destId="{5700C8D8-52DE-4271-B9E4-31D1E90F5207}" srcOrd="0" destOrd="0" presId="urn:microsoft.com/office/officeart/2005/8/layout/vList2"/>
    <dgm:cxn modelId="{F24C1ECA-29E4-4F8C-BD77-676025D21436}" type="presOf" srcId="{1737D4D8-270E-4A37-AE57-3C3079DC3A36}" destId="{B208948C-D36E-46DB-A0FF-88A9F65F10F2}" srcOrd="0" destOrd="0" presId="urn:microsoft.com/office/officeart/2005/8/layout/vList2"/>
    <dgm:cxn modelId="{087C9E07-9DCF-49B4-9BEB-FDDB4F3EB952}" srcId="{1737D4D8-270E-4A37-AE57-3C3079DC3A36}" destId="{3C001E52-1EF9-4054-A770-B2E63654BE55}" srcOrd="0" destOrd="0" parTransId="{B1375FAF-4160-4F83-8ACA-04B49D1CEAB5}" sibTransId="{587A1353-105D-43A4-9D46-CEFFD43418B6}"/>
    <dgm:cxn modelId="{299E960F-E2B4-483A-9725-F2AE82DC0B29}" type="presParOf" srcId="{B208948C-D36E-46DB-A0FF-88A9F65F10F2}" destId="{5700C8D8-52DE-4271-B9E4-31D1E90F52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314A8C-F3A3-470B-A297-AFA39BACACA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B205823-DBD5-4FFC-9B42-3DE35972FD9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IN" sz="2800" b="1" dirty="0" smtClean="0"/>
            <a:t>Objective</a:t>
          </a:r>
          <a:endParaRPr lang="en-IN" sz="2800" b="1" dirty="0"/>
        </a:p>
      </dgm:t>
    </dgm:pt>
    <dgm:pt modelId="{18047659-1DD4-4A8C-B34D-F312A8324969}" type="parTrans" cxnId="{1EBFF872-5C9E-461F-B2CC-88775A9B5A2F}">
      <dgm:prSet/>
      <dgm:spPr/>
      <dgm:t>
        <a:bodyPr/>
        <a:lstStyle/>
        <a:p>
          <a:endParaRPr lang="en-IN"/>
        </a:p>
      </dgm:t>
    </dgm:pt>
    <dgm:pt modelId="{C8AD2E61-7847-4E9F-AA03-AA7604316E5C}" type="sibTrans" cxnId="{1EBFF872-5C9E-461F-B2CC-88775A9B5A2F}">
      <dgm:prSet/>
      <dgm:spPr/>
      <dgm:t>
        <a:bodyPr/>
        <a:lstStyle/>
        <a:p>
          <a:endParaRPr lang="en-IN"/>
        </a:p>
      </dgm:t>
    </dgm:pt>
    <dgm:pt modelId="{1C6BB3AB-C2AE-4CC2-92BE-0C0E5FECA075}" type="pres">
      <dgm:prSet presAssocID="{72314A8C-F3A3-470B-A297-AFA39BACAC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45EEE-B405-4E14-A4D7-923E3239836A}" type="pres">
      <dgm:prSet presAssocID="{0B205823-DBD5-4FFC-9B42-3DE35972FD91}" presName="parentText" presStyleLbl="node1" presStyleIdx="0" presStyleCnt="1" custScaleY="175885" custLinFactNeighborX="-15652" custLinFactNeighborY="-6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277F11D-A274-4781-B151-480CA21921B4}" type="presOf" srcId="{0B205823-DBD5-4FFC-9B42-3DE35972FD91}" destId="{EED45EEE-B405-4E14-A4D7-923E3239836A}" srcOrd="0" destOrd="0" presId="urn:microsoft.com/office/officeart/2005/8/layout/vList2"/>
    <dgm:cxn modelId="{57B61F5E-C110-48D9-82F0-F80C216A652E}" type="presOf" srcId="{72314A8C-F3A3-470B-A297-AFA39BACACA9}" destId="{1C6BB3AB-C2AE-4CC2-92BE-0C0E5FECA075}" srcOrd="0" destOrd="0" presId="urn:microsoft.com/office/officeart/2005/8/layout/vList2"/>
    <dgm:cxn modelId="{1EBFF872-5C9E-461F-B2CC-88775A9B5A2F}" srcId="{72314A8C-F3A3-470B-A297-AFA39BACACA9}" destId="{0B205823-DBD5-4FFC-9B42-3DE35972FD91}" srcOrd="0" destOrd="0" parTransId="{18047659-1DD4-4A8C-B34D-F312A8324969}" sibTransId="{C8AD2E61-7847-4E9F-AA03-AA7604316E5C}"/>
    <dgm:cxn modelId="{134F8A1A-889E-4041-8DFC-440009E384FA}" type="presParOf" srcId="{1C6BB3AB-C2AE-4CC2-92BE-0C0E5FECA075}" destId="{EED45EEE-B405-4E14-A4D7-923E323983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FB0738-6506-44FC-B895-05BBBF7ABAC4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5914001-2E70-4DDC-BF9C-CD1D68464AB7}">
      <dgm:prSet custT="1"/>
      <dgm:spPr/>
      <dgm:t>
        <a:bodyPr/>
        <a:lstStyle/>
        <a:p>
          <a:pPr rtl="0"/>
          <a:r>
            <a:rPr lang="en-IN" sz="2800" b="1" dirty="0" smtClean="0"/>
            <a:t>Materials and Methods</a:t>
          </a:r>
          <a:endParaRPr lang="en-IN" sz="2800" b="1" dirty="0"/>
        </a:p>
      </dgm:t>
    </dgm:pt>
    <dgm:pt modelId="{F8AD101F-F24D-452E-8778-33E24E47981C}" type="parTrans" cxnId="{D527B969-1E88-4344-87B4-8351043F126E}">
      <dgm:prSet/>
      <dgm:spPr/>
      <dgm:t>
        <a:bodyPr/>
        <a:lstStyle/>
        <a:p>
          <a:endParaRPr lang="en-IN" b="1"/>
        </a:p>
      </dgm:t>
    </dgm:pt>
    <dgm:pt modelId="{6A64482E-808F-46C0-8349-ABAF3CE39540}" type="sibTrans" cxnId="{D527B969-1E88-4344-87B4-8351043F126E}">
      <dgm:prSet/>
      <dgm:spPr/>
      <dgm:t>
        <a:bodyPr/>
        <a:lstStyle/>
        <a:p>
          <a:endParaRPr lang="en-IN" b="1"/>
        </a:p>
      </dgm:t>
    </dgm:pt>
    <dgm:pt modelId="{1553BDAB-74C2-4514-A677-A78724223BA8}" type="pres">
      <dgm:prSet presAssocID="{D6FB0738-6506-44FC-B895-05BBBF7AB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05776-2465-4157-B9C3-B3E2F4977433}" type="pres">
      <dgm:prSet presAssocID="{85914001-2E70-4DDC-BF9C-CD1D68464A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27B969-1E88-4344-87B4-8351043F126E}" srcId="{D6FB0738-6506-44FC-B895-05BBBF7ABAC4}" destId="{85914001-2E70-4DDC-BF9C-CD1D68464AB7}" srcOrd="0" destOrd="0" parTransId="{F8AD101F-F24D-452E-8778-33E24E47981C}" sibTransId="{6A64482E-808F-46C0-8349-ABAF3CE39540}"/>
    <dgm:cxn modelId="{4575F1EA-ADCA-4A61-BEDB-6882C53FC40F}" type="presOf" srcId="{85914001-2E70-4DDC-BF9C-CD1D68464AB7}" destId="{63005776-2465-4157-B9C3-B3E2F4977433}" srcOrd="0" destOrd="0" presId="urn:microsoft.com/office/officeart/2005/8/layout/vList2"/>
    <dgm:cxn modelId="{6F68C758-DFF4-49E0-9195-85A205F76419}" type="presOf" srcId="{D6FB0738-6506-44FC-B895-05BBBF7ABAC4}" destId="{1553BDAB-74C2-4514-A677-A78724223BA8}" srcOrd="0" destOrd="0" presId="urn:microsoft.com/office/officeart/2005/8/layout/vList2"/>
    <dgm:cxn modelId="{A10CCC4B-9172-4F21-A90E-A0F09E91A0F0}" type="presParOf" srcId="{1553BDAB-74C2-4514-A677-A78724223BA8}" destId="{63005776-2465-4157-B9C3-B3E2F49774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8CDB67-CCBC-45B8-9D11-4D309FD108A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BD6A83-F44C-4B03-96C1-43EC65CBB724}">
      <dgm:prSet custT="1"/>
      <dgm:spPr/>
      <dgm:t>
        <a:bodyPr/>
        <a:lstStyle/>
        <a:p>
          <a:pPr rtl="0"/>
          <a:r>
            <a:rPr lang="en-IN" sz="4000" b="1" dirty="0" smtClean="0"/>
            <a:t>Experimental details</a:t>
          </a:r>
          <a:endParaRPr lang="en-IN" sz="4000" b="1" dirty="0"/>
        </a:p>
      </dgm:t>
    </dgm:pt>
    <dgm:pt modelId="{188F237A-6F74-4414-9AD0-9372BEEBEE42}" type="parTrans" cxnId="{5E9EF959-A61C-415C-AD2C-A7EDAB03E369}">
      <dgm:prSet/>
      <dgm:spPr/>
      <dgm:t>
        <a:bodyPr/>
        <a:lstStyle/>
        <a:p>
          <a:endParaRPr lang="en-US" sz="4000" b="1"/>
        </a:p>
      </dgm:t>
    </dgm:pt>
    <dgm:pt modelId="{C1AB0982-747E-43F1-813E-84B4D3DD03B3}" type="sibTrans" cxnId="{5E9EF959-A61C-415C-AD2C-A7EDAB03E369}">
      <dgm:prSet/>
      <dgm:spPr/>
      <dgm:t>
        <a:bodyPr/>
        <a:lstStyle/>
        <a:p>
          <a:endParaRPr lang="en-US" sz="4000" b="1"/>
        </a:p>
      </dgm:t>
    </dgm:pt>
    <dgm:pt modelId="{2089E98A-4BB3-45F2-A77B-1E1AD0DDC1FD}" type="pres">
      <dgm:prSet presAssocID="{7A8CDB67-CCBC-45B8-9D11-4D309FD108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84A75-2D36-42A0-8305-27E3FE2871CE}" type="pres">
      <dgm:prSet presAssocID="{69BD6A83-F44C-4B03-96C1-43EC65CBB7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FC648-2C43-4E18-A4D7-6B47F0963C7D}" type="presOf" srcId="{69BD6A83-F44C-4B03-96C1-43EC65CBB724}" destId="{56484A75-2D36-42A0-8305-27E3FE2871CE}" srcOrd="0" destOrd="0" presId="urn:microsoft.com/office/officeart/2005/8/layout/vList2"/>
    <dgm:cxn modelId="{5E9EF959-A61C-415C-AD2C-A7EDAB03E369}" srcId="{7A8CDB67-CCBC-45B8-9D11-4D309FD108A8}" destId="{69BD6A83-F44C-4B03-96C1-43EC65CBB724}" srcOrd="0" destOrd="0" parTransId="{188F237A-6F74-4414-9AD0-9372BEEBEE42}" sibTransId="{C1AB0982-747E-43F1-813E-84B4D3DD03B3}"/>
    <dgm:cxn modelId="{CFB2F351-1ECC-4365-BF3C-28C06C65CD31}" type="presOf" srcId="{7A8CDB67-CCBC-45B8-9D11-4D309FD108A8}" destId="{2089E98A-4BB3-45F2-A77B-1E1AD0DDC1FD}" srcOrd="0" destOrd="0" presId="urn:microsoft.com/office/officeart/2005/8/layout/vList2"/>
    <dgm:cxn modelId="{4FFF90D3-A30F-45D0-B527-2404EEBA3900}" type="presParOf" srcId="{2089E98A-4BB3-45F2-A77B-1E1AD0DDC1FD}" destId="{56484A75-2D36-42A0-8305-27E3FE2871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8BD605-757E-4BCF-86F2-FF4163183FA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B94137-5AEE-4702-ACBE-6811A8012E29}">
      <dgm:prSet custT="1"/>
      <dgm:spPr/>
      <dgm:t>
        <a:bodyPr/>
        <a:lstStyle/>
        <a:p>
          <a:pPr rtl="0"/>
          <a:r>
            <a:rPr lang="en-IN" sz="4000" b="1" dirty="0" smtClean="0"/>
            <a:t>Observations recorded</a:t>
          </a:r>
          <a:endParaRPr lang="en-IN" sz="4000" b="1" dirty="0"/>
        </a:p>
      </dgm:t>
    </dgm:pt>
    <dgm:pt modelId="{5D042503-6A04-4DF2-B468-9AD532D5C713}" type="parTrans" cxnId="{D25F97F0-98ED-491B-8DA4-AF29CFDA6A60}">
      <dgm:prSet/>
      <dgm:spPr/>
      <dgm:t>
        <a:bodyPr/>
        <a:lstStyle/>
        <a:p>
          <a:endParaRPr lang="en-US" sz="3600"/>
        </a:p>
      </dgm:t>
    </dgm:pt>
    <dgm:pt modelId="{08907DE9-06FA-45DB-954C-BD2157BBD6B7}" type="sibTrans" cxnId="{D25F97F0-98ED-491B-8DA4-AF29CFDA6A60}">
      <dgm:prSet/>
      <dgm:spPr/>
      <dgm:t>
        <a:bodyPr/>
        <a:lstStyle/>
        <a:p>
          <a:endParaRPr lang="en-US" sz="3600"/>
        </a:p>
      </dgm:t>
    </dgm:pt>
    <dgm:pt modelId="{AFBEBB07-5369-4E2F-B6BA-A16641085015}" type="pres">
      <dgm:prSet presAssocID="{2C8BD605-757E-4BCF-86F2-FF4163183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78F8C6-DCF2-4F9D-BC40-A629CF788539}" type="pres">
      <dgm:prSet presAssocID="{B1B94137-5AEE-4702-ACBE-6811A8012E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55547F-645B-4A54-AED7-A558CCE51A16}" type="presOf" srcId="{B1B94137-5AEE-4702-ACBE-6811A8012E29}" destId="{0078F8C6-DCF2-4F9D-BC40-A629CF788539}" srcOrd="0" destOrd="0" presId="urn:microsoft.com/office/officeart/2005/8/layout/vList2"/>
    <dgm:cxn modelId="{D25F97F0-98ED-491B-8DA4-AF29CFDA6A60}" srcId="{2C8BD605-757E-4BCF-86F2-FF4163183FAA}" destId="{B1B94137-5AEE-4702-ACBE-6811A8012E29}" srcOrd="0" destOrd="0" parTransId="{5D042503-6A04-4DF2-B468-9AD532D5C713}" sibTransId="{08907DE9-06FA-45DB-954C-BD2157BBD6B7}"/>
    <dgm:cxn modelId="{A36AEBA1-C67E-48F0-B164-2942629003D3}" type="presOf" srcId="{2C8BD605-757E-4BCF-86F2-FF4163183FAA}" destId="{AFBEBB07-5369-4E2F-B6BA-A16641085015}" srcOrd="0" destOrd="0" presId="urn:microsoft.com/office/officeart/2005/8/layout/vList2"/>
    <dgm:cxn modelId="{4AA2108D-544C-47EB-85E4-14FA482E8D20}" type="presParOf" srcId="{AFBEBB07-5369-4E2F-B6BA-A16641085015}" destId="{0078F8C6-DCF2-4F9D-BC40-A629CF7885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8CBA13-8956-4F2B-BEAD-F9732FB743E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449C7-CBE9-4D28-9211-DA78CF38EAAF}">
      <dgm:prSet custT="1"/>
      <dgm:spPr/>
      <dgm:t>
        <a:bodyPr/>
        <a:lstStyle/>
        <a:p>
          <a:pPr algn="ctr" rtl="0"/>
          <a:r>
            <a:rPr lang="en-US" sz="4000" b="1" dirty="0" smtClean="0"/>
            <a:t>Treatment Details</a:t>
          </a:r>
          <a:endParaRPr lang="en-IN" sz="4000" b="1" dirty="0"/>
        </a:p>
      </dgm:t>
    </dgm:pt>
    <dgm:pt modelId="{A4C5924D-CDD1-4083-93CC-16074B03BCFF}" type="parTrans" cxnId="{96CCE8CF-FDE7-4B0D-9BE8-7780B4F12E66}">
      <dgm:prSet/>
      <dgm:spPr/>
      <dgm:t>
        <a:bodyPr/>
        <a:lstStyle/>
        <a:p>
          <a:pPr algn="ctr"/>
          <a:endParaRPr lang="en-US" b="1"/>
        </a:p>
      </dgm:t>
    </dgm:pt>
    <dgm:pt modelId="{5E1B9CA8-963D-4304-AE14-C444D4D7EDC0}" type="sibTrans" cxnId="{96CCE8CF-FDE7-4B0D-9BE8-7780B4F12E66}">
      <dgm:prSet/>
      <dgm:spPr/>
      <dgm:t>
        <a:bodyPr/>
        <a:lstStyle/>
        <a:p>
          <a:pPr algn="ctr"/>
          <a:endParaRPr lang="en-US" b="1"/>
        </a:p>
      </dgm:t>
    </dgm:pt>
    <dgm:pt modelId="{62B3FBE7-A19B-4C35-B2F7-9B2C227E4345}" type="pres">
      <dgm:prSet presAssocID="{908CBA13-8956-4F2B-BEAD-F9732FB743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E0BB9-BBA2-4913-895A-8AFB9E941D02}" type="pres">
      <dgm:prSet presAssocID="{248449C7-CBE9-4D28-9211-DA78CF38EA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382457-506A-475E-AAC1-045F33425B96}" type="presOf" srcId="{248449C7-CBE9-4D28-9211-DA78CF38EAAF}" destId="{68DE0BB9-BBA2-4913-895A-8AFB9E941D02}" srcOrd="0" destOrd="0" presId="urn:microsoft.com/office/officeart/2005/8/layout/vList2"/>
    <dgm:cxn modelId="{96CCE8CF-FDE7-4B0D-9BE8-7780B4F12E66}" srcId="{908CBA13-8956-4F2B-BEAD-F9732FB743EF}" destId="{248449C7-CBE9-4D28-9211-DA78CF38EAAF}" srcOrd="0" destOrd="0" parTransId="{A4C5924D-CDD1-4083-93CC-16074B03BCFF}" sibTransId="{5E1B9CA8-963D-4304-AE14-C444D4D7EDC0}"/>
    <dgm:cxn modelId="{2FE4428E-9A88-4DB3-94F5-7A56906FFC20}" type="presOf" srcId="{908CBA13-8956-4F2B-BEAD-F9732FB743EF}" destId="{62B3FBE7-A19B-4C35-B2F7-9B2C227E4345}" srcOrd="0" destOrd="0" presId="urn:microsoft.com/office/officeart/2005/8/layout/vList2"/>
    <dgm:cxn modelId="{FC0C69DA-A3DB-44E1-A40B-034B1FD903D5}" type="presParOf" srcId="{62B3FBE7-A19B-4C35-B2F7-9B2C227E4345}" destId="{68DE0BB9-BBA2-4913-895A-8AFB9E941D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8CBA13-8956-4F2B-BEAD-F9732FB743E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8449C7-CBE9-4D28-9211-DA78CF38EAAF}">
      <dgm:prSet custT="1"/>
      <dgm:spPr/>
      <dgm:t>
        <a:bodyPr/>
        <a:lstStyle/>
        <a:p>
          <a:pPr rtl="0"/>
          <a:r>
            <a:rPr lang="en-IN" sz="4000" dirty="0" smtClean="0"/>
            <a:t>Results</a:t>
          </a:r>
          <a:endParaRPr lang="en-IN" sz="4000" dirty="0"/>
        </a:p>
      </dgm:t>
    </dgm:pt>
    <dgm:pt modelId="{A4C5924D-CDD1-4083-93CC-16074B03BCFF}" type="parTrans" cxnId="{96CCE8CF-FDE7-4B0D-9BE8-7780B4F12E66}">
      <dgm:prSet/>
      <dgm:spPr/>
      <dgm:t>
        <a:bodyPr/>
        <a:lstStyle/>
        <a:p>
          <a:endParaRPr lang="en-US"/>
        </a:p>
      </dgm:t>
    </dgm:pt>
    <dgm:pt modelId="{5E1B9CA8-963D-4304-AE14-C444D4D7EDC0}" type="sibTrans" cxnId="{96CCE8CF-FDE7-4B0D-9BE8-7780B4F12E66}">
      <dgm:prSet/>
      <dgm:spPr/>
      <dgm:t>
        <a:bodyPr/>
        <a:lstStyle/>
        <a:p>
          <a:endParaRPr lang="en-US"/>
        </a:p>
      </dgm:t>
    </dgm:pt>
    <dgm:pt modelId="{62B3FBE7-A19B-4C35-B2F7-9B2C227E4345}" type="pres">
      <dgm:prSet presAssocID="{908CBA13-8956-4F2B-BEAD-F9732FB743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E0BB9-BBA2-4913-895A-8AFB9E941D02}" type="pres">
      <dgm:prSet presAssocID="{248449C7-CBE9-4D28-9211-DA78CF38EA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4FDB9-F59A-41BD-8619-8855A7BA46EC}" type="presOf" srcId="{908CBA13-8956-4F2B-BEAD-F9732FB743EF}" destId="{62B3FBE7-A19B-4C35-B2F7-9B2C227E4345}" srcOrd="0" destOrd="0" presId="urn:microsoft.com/office/officeart/2005/8/layout/vList2"/>
    <dgm:cxn modelId="{1C561D8F-56F7-4459-8264-FD23E4BD7B50}" type="presOf" srcId="{248449C7-CBE9-4D28-9211-DA78CF38EAAF}" destId="{68DE0BB9-BBA2-4913-895A-8AFB9E941D02}" srcOrd="0" destOrd="0" presId="urn:microsoft.com/office/officeart/2005/8/layout/vList2"/>
    <dgm:cxn modelId="{96CCE8CF-FDE7-4B0D-9BE8-7780B4F12E66}" srcId="{908CBA13-8956-4F2B-BEAD-F9732FB743EF}" destId="{248449C7-CBE9-4D28-9211-DA78CF38EAAF}" srcOrd="0" destOrd="0" parTransId="{A4C5924D-CDD1-4083-93CC-16074B03BCFF}" sibTransId="{5E1B9CA8-963D-4304-AE14-C444D4D7EDC0}"/>
    <dgm:cxn modelId="{A0FF2F34-186C-4F20-9953-190E34B0EE8B}" type="presParOf" srcId="{62B3FBE7-A19B-4C35-B2F7-9B2C227E4345}" destId="{68DE0BB9-BBA2-4913-895A-8AFB9E941D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9B2C9-ACA3-44F4-A736-FF39A9122E86}">
      <dsp:nvSpPr>
        <dsp:cNvPr id="0" name=""/>
        <dsp:cNvSpPr/>
      </dsp:nvSpPr>
      <dsp:spPr>
        <a:xfrm>
          <a:off x="0" y="96673"/>
          <a:ext cx="3610744" cy="812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>Introduction</a:t>
          </a:r>
          <a:endParaRPr lang="en-IN" sz="4000" kern="1200" dirty="0"/>
        </a:p>
      </dsp:txBody>
      <dsp:txXfrm>
        <a:off x="39641" y="136314"/>
        <a:ext cx="3531462" cy="732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4CF26-8D6B-45F1-9BD0-8720A51CE18B}">
      <dsp:nvSpPr>
        <dsp:cNvPr id="0" name=""/>
        <dsp:cNvSpPr/>
      </dsp:nvSpPr>
      <dsp:spPr>
        <a:xfrm>
          <a:off x="0" y="8160"/>
          <a:ext cx="8229599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mbria" panose="02040503050406030204" pitchFamily="18" charset="0"/>
            </a:rPr>
            <a:t>Effect of plant </a:t>
          </a:r>
          <a:r>
            <a:rPr lang="en-US" sz="2000" b="1" kern="1200" dirty="0" smtClean="0">
              <a:latin typeface="Cambria" panose="02040503050406030204" pitchFamily="18" charset="0"/>
            </a:rPr>
            <a:t>growth</a:t>
          </a:r>
          <a:r>
            <a:rPr lang="en-US" sz="1600" b="1" kern="1200" dirty="0" smtClean="0">
              <a:latin typeface="Cambria" panose="02040503050406030204" pitchFamily="18" charset="0"/>
            </a:rPr>
            <a:t> retardants on </a:t>
          </a:r>
          <a:r>
            <a:rPr lang="en-US" sz="1600" b="1" kern="1200" dirty="0" err="1" smtClean="0">
              <a:latin typeface="Cambria" panose="02040503050406030204" pitchFamily="18" charset="0"/>
            </a:rPr>
            <a:t>internode</a:t>
          </a:r>
          <a:r>
            <a:rPr lang="en-US" sz="1600" b="1" kern="1200" dirty="0" smtClean="0">
              <a:latin typeface="Cambria" panose="02040503050406030204" pitchFamily="18" charset="0"/>
            </a:rPr>
            <a:t> distance of bougainvillea cv. </a:t>
          </a:r>
          <a:r>
            <a:rPr lang="en-US" sz="1600" b="1" kern="1200" dirty="0" err="1" smtClean="0">
              <a:latin typeface="Cambria" panose="02040503050406030204" pitchFamily="18" charset="0"/>
            </a:rPr>
            <a:t>Shubhra</a:t>
          </a:r>
          <a:endParaRPr lang="en-IN" sz="1600" kern="1200" dirty="0">
            <a:latin typeface="Cambria" panose="02040503050406030204" pitchFamily="18" charset="0"/>
          </a:endParaRPr>
        </a:p>
      </dsp:txBody>
      <dsp:txXfrm>
        <a:off x="30157" y="38317"/>
        <a:ext cx="8169285" cy="5574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B4E57-5E3E-408F-905B-5ED212461046}">
      <dsp:nvSpPr>
        <dsp:cNvPr id="0" name=""/>
        <dsp:cNvSpPr/>
      </dsp:nvSpPr>
      <dsp:spPr>
        <a:xfrm>
          <a:off x="0" y="0"/>
          <a:ext cx="7993924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latin typeface="Cambria" panose="02040503050406030204" pitchFamily="18" charset="0"/>
            </a:rPr>
            <a:t>Effect of growth retardants on qualitative traits of bougainvillea cv. Shubhra</a:t>
          </a:r>
          <a:endParaRPr lang="en-IN" sz="1600" kern="1200" dirty="0">
            <a:latin typeface="Cambria" panose="02040503050406030204" pitchFamily="18" charset="0"/>
          </a:endParaRPr>
        </a:p>
      </dsp:txBody>
      <dsp:txXfrm>
        <a:off x="33812" y="33812"/>
        <a:ext cx="7926300" cy="6250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090C8-EA3B-438C-A80C-EC4979F01E7B}">
      <dsp:nvSpPr>
        <dsp:cNvPr id="0" name=""/>
        <dsp:cNvSpPr/>
      </dsp:nvSpPr>
      <dsp:spPr>
        <a:xfrm>
          <a:off x="0" y="5262"/>
          <a:ext cx="3610743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Conclusions</a:t>
          </a:r>
          <a:endParaRPr lang="en-IN" sz="2900" kern="1200" dirty="0"/>
        </a:p>
      </dsp:txBody>
      <dsp:txXfrm>
        <a:off x="33955" y="39217"/>
        <a:ext cx="3542833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EACD-1B96-475B-897E-9FC1A4FE0696}">
      <dsp:nvSpPr>
        <dsp:cNvPr id="0" name=""/>
        <dsp:cNvSpPr/>
      </dsp:nvSpPr>
      <dsp:spPr>
        <a:xfrm>
          <a:off x="0" y="53412"/>
          <a:ext cx="8229600" cy="7373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Bougainvillea  is a very important plant as it is grown as shrub, climber, bush specimen , flowering hedge,  ground cover , bonsai and pot plant.</a:t>
          </a:r>
          <a:endParaRPr lang="en-IN" sz="2000" kern="1200" dirty="0"/>
        </a:p>
      </dsp:txBody>
      <dsp:txXfrm>
        <a:off x="35995" y="89407"/>
        <a:ext cx="8157610" cy="665373"/>
      </dsp:txXfrm>
    </dsp:sp>
    <dsp:sp modelId="{2B8D1EBE-1B28-4365-AB33-BB608631A65C}">
      <dsp:nvSpPr>
        <dsp:cNvPr id="0" name=""/>
        <dsp:cNvSpPr/>
      </dsp:nvSpPr>
      <dsp:spPr>
        <a:xfrm>
          <a:off x="0" y="1468003"/>
          <a:ext cx="8229600" cy="47621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Provides colour to the garden almost  throughout the year.</a:t>
          </a:r>
          <a:endParaRPr lang="en-IN" sz="2000" kern="1200" dirty="0"/>
        </a:p>
      </dsp:txBody>
      <dsp:txXfrm>
        <a:off x="23247" y="1491250"/>
        <a:ext cx="8183106" cy="429717"/>
      </dsp:txXfrm>
    </dsp:sp>
    <dsp:sp modelId="{3D32C640-1EEF-449E-B1EE-4CDFAE85F261}">
      <dsp:nvSpPr>
        <dsp:cNvPr id="0" name=""/>
        <dsp:cNvSpPr/>
      </dsp:nvSpPr>
      <dsp:spPr>
        <a:xfrm>
          <a:off x="0" y="775498"/>
          <a:ext cx="8229600" cy="73736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It can be train on walls of a house or any building, arches, pergolas, etc.</a:t>
          </a:r>
          <a:endParaRPr lang="en-IN" sz="2000" kern="1200" dirty="0"/>
        </a:p>
      </dsp:txBody>
      <dsp:txXfrm>
        <a:off x="35995" y="811493"/>
        <a:ext cx="8157610" cy="665373"/>
      </dsp:txXfrm>
    </dsp:sp>
    <dsp:sp modelId="{DEC3010B-0346-41CE-90CD-C285A90E8D93}">
      <dsp:nvSpPr>
        <dsp:cNvPr id="0" name=""/>
        <dsp:cNvSpPr/>
      </dsp:nvSpPr>
      <dsp:spPr>
        <a:xfrm>
          <a:off x="0" y="1925493"/>
          <a:ext cx="8229600" cy="11018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Greatly demanded by soft landscape architects for the development of landscapes </a:t>
          </a:r>
          <a:r>
            <a:rPr lang="en-US" sz="2000" kern="1200" dirty="0" smtClean="0"/>
            <a:t>as it requires minimum maintenance, bloom heavily during  hot summer months, requires very less water. </a:t>
          </a:r>
          <a:endParaRPr lang="en-IN" sz="2000" kern="1200" dirty="0"/>
        </a:p>
      </dsp:txBody>
      <dsp:txXfrm>
        <a:off x="53788" y="1979281"/>
        <a:ext cx="8122024" cy="994274"/>
      </dsp:txXfrm>
    </dsp:sp>
    <dsp:sp modelId="{358976C0-770B-4CE2-8181-A53ACF5B45BF}">
      <dsp:nvSpPr>
        <dsp:cNvPr id="0" name=""/>
        <dsp:cNvSpPr/>
      </dsp:nvSpPr>
      <dsp:spPr>
        <a:xfrm>
          <a:off x="0" y="3715495"/>
          <a:ext cx="8229600" cy="678109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It goes </a:t>
          </a:r>
          <a:r>
            <a:rPr lang="en-IN" sz="2000" kern="1200" dirty="0" err="1" smtClean="0"/>
            <a:t>upto</a:t>
          </a:r>
          <a:r>
            <a:rPr lang="en-IN" sz="2000" kern="1200" dirty="0" smtClean="0"/>
            <a:t> 30 m. height, so requires regular pruning to keep them in shape and to maintain size.</a:t>
          </a:r>
          <a:endParaRPr lang="en-IN" sz="2000" kern="1200" dirty="0"/>
        </a:p>
      </dsp:txBody>
      <dsp:txXfrm>
        <a:off x="33103" y="3748598"/>
        <a:ext cx="8163394" cy="611903"/>
      </dsp:txXfrm>
    </dsp:sp>
    <dsp:sp modelId="{2AC6AAF9-06D6-407F-86B9-537F148BC6D9}">
      <dsp:nvSpPr>
        <dsp:cNvPr id="0" name=""/>
        <dsp:cNvSpPr/>
      </dsp:nvSpPr>
      <dsp:spPr>
        <a:xfrm>
          <a:off x="0" y="4391697"/>
          <a:ext cx="8229600" cy="737363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Breeding dwarf varieties or making bonsai or use of plant growth retardants could be alternatives to frequent pruning.</a:t>
          </a:r>
          <a:endParaRPr lang="en-IN" sz="2000" kern="1200" dirty="0"/>
        </a:p>
      </dsp:txBody>
      <dsp:txXfrm>
        <a:off x="35995" y="4427692"/>
        <a:ext cx="8157610" cy="665373"/>
      </dsp:txXfrm>
    </dsp:sp>
    <dsp:sp modelId="{35664F77-5A1D-4313-859B-C60E64FBBED7}">
      <dsp:nvSpPr>
        <dsp:cNvPr id="0" name=""/>
        <dsp:cNvSpPr/>
      </dsp:nvSpPr>
      <dsp:spPr>
        <a:xfrm>
          <a:off x="0" y="3010165"/>
          <a:ext cx="8229600" cy="737363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Due to less water requirement and low maintenance cost it is preferred plant of people living in urban and </a:t>
          </a:r>
          <a:r>
            <a:rPr lang="en-IN" sz="2000" kern="1200" dirty="0" err="1" smtClean="0"/>
            <a:t>peri</a:t>
          </a:r>
          <a:r>
            <a:rPr lang="en-IN" sz="2000" kern="1200" dirty="0" smtClean="0"/>
            <a:t> urban areas.</a:t>
          </a:r>
          <a:endParaRPr lang="en-IN" sz="2000" kern="1200" dirty="0"/>
        </a:p>
      </dsp:txBody>
      <dsp:txXfrm>
        <a:off x="35995" y="3046160"/>
        <a:ext cx="8157610" cy="665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0C8D8-52DE-4271-B9E4-31D1E90F5207}">
      <dsp:nvSpPr>
        <dsp:cNvPr id="0" name=""/>
        <dsp:cNvSpPr/>
      </dsp:nvSpPr>
      <dsp:spPr>
        <a:xfrm>
          <a:off x="0" y="23"/>
          <a:ext cx="1440160" cy="8366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i="0" kern="1200" baseline="0" dirty="0" smtClean="0"/>
            <a:t>Uses </a:t>
          </a:r>
          <a:endParaRPr lang="en-US" sz="4000" b="0" i="0" kern="1200" baseline="0" dirty="0"/>
        </a:p>
      </dsp:txBody>
      <dsp:txXfrm>
        <a:off x="40843" y="40866"/>
        <a:ext cx="1358474" cy="754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45EEE-B405-4E14-A4D7-923E3239836A}">
      <dsp:nvSpPr>
        <dsp:cNvPr id="0" name=""/>
        <dsp:cNvSpPr/>
      </dsp:nvSpPr>
      <dsp:spPr>
        <a:xfrm>
          <a:off x="0" y="72008"/>
          <a:ext cx="4032448" cy="5756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2800" b="1" kern="1200" dirty="0" smtClean="0"/>
            <a:t>Objective</a:t>
          </a:r>
          <a:endParaRPr lang="en-IN" sz="2800" b="1" kern="1200" dirty="0"/>
        </a:p>
      </dsp:txBody>
      <dsp:txXfrm>
        <a:off x="28100" y="100108"/>
        <a:ext cx="3976248" cy="519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05776-2465-4157-B9C3-B3E2F4977433}">
      <dsp:nvSpPr>
        <dsp:cNvPr id="0" name=""/>
        <dsp:cNvSpPr/>
      </dsp:nvSpPr>
      <dsp:spPr>
        <a:xfrm>
          <a:off x="0" y="272"/>
          <a:ext cx="4104456" cy="63353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Materials and Methods</a:t>
          </a:r>
          <a:endParaRPr lang="en-IN" sz="2800" b="1" kern="1200" dirty="0"/>
        </a:p>
      </dsp:txBody>
      <dsp:txXfrm>
        <a:off x="30927" y="31199"/>
        <a:ext cx="4042602" cy="571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84A75-2D36-42A0-8305-27E3FE2871CE}">
      <dsp:nvSpPr>
        <dsp:cNvPr id="0" name=""/>
        <dsp:cNvSpPr/>
      </dsp:nvSpPr>
      <dsp:spPr>
        <a:xfrm>
          <a:off x="0" y="467"/>
          <a:ext cx="4774312" cy="8385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>Experimental details</a:t>
          </a:r>
          <a:endParaRPr lang="en-IN" sz="4000" b="1" kern="1200" dirty="0"/>
        </a:p>
      </dsp:txBody>
      <dsp:txXfrm>
        <a:off x="40934" y="41401"/>
        <a:ext cx="4692444" cy="756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8F8C6-DCF2-4F9D-BC40-A629CF788539}">
      <dsp:nvSpPr>
        <dsp:cNvPr id="0" name=""/>
        <dsp:cNvSpPr/>
      </dsp:nvSpPr>
      <dsp:spPr>
        <a:xfrm>
          <a:off x="0" y="7975"/>
          <a:ext cx="5616624" cy="992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>Observations recorded</a:t>
          </a:r>
          <a:endParaRPr lang="en-IN" sz="4000" b="1" kern="1200" dirty="0"/>
        </a:p>
      </dsp:txBody>
      <dsp:txXfrm>
        <a:off x="48433" y="56408"/>
        <a:ext cx="5519758" cy="895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E0BB9-BBA2-4913-895A-8AFB9E941D02}">
      <dsp:nvSpPr>
        <dsp:cNvPr id="0" name=""/>
        <dsp:cNvSpPr/>
      </dsp:nvSpPr>
      <dsp:spPr>
        <a:xfrm>
          <a:off x="0" y="36114"/>
          <a:ext cx="683265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Treatment Details</a:t>
          </a:r>
          <a:endParaRPr lang="en-IN" sz="4000" b="1" kern="1200" dirty="0"/>
        </a:p>
      </dsp:txBody>
      <dsp:txXfrm>
        <a:off x="59399" y="95513"/>
        <a:ext cx="6713861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E0BB9-BBA2-4913-895A-8AFB9E941D02}">
      <dsp:nvSpPr>
        <dsp:cNvPr id="0" name=""/>
        <dsp:cNvSpPr/>
      </dsp:nvSpPr>
      <dsp:spPr>
        <a:xfrm>
          <a:off x="0" y="388"/>
          <a:ext cx="2368163" cy="7841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Results</a:t>
          </a:r>
          <a:endParaRPr lang="en-IN" sz="4000" kern="1200" dirty="0"/>
        </a:p>
      </dsp:txBody>
      <dsp:txXfrm>
        <a:off x="38281" y="38669"/>
        <a:ext cx="2291601" cy="707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ED976-C923-4735-8CE6-BAAC744204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8896-0830-428D-A394-0F3D8E57A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D8F6-8E34-4593-99B2-ED0604FE01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013F6-0533-49FD-A754-8114736A3B5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8D02-4468-4A74-93F9-32E7C98F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Layout" Target="../diagrams/layout3.xml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4.pn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chart" Target="../charts/chart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11230" y="0"/>
            <a:chExt cx="457845" cy="685800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11230" y="0"/>
              <a:ext cx="457845" cy="6858000"/>
            </a:xfrm>
            <a:prstGeom prst="rect">
              <a:avLst/>
            </a:prstGeom>
            <a:grpFill/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230" y="0"/>
              <a:ext cx="457845" cy="6858000"/>
              <a:chOff x="11230" y="0"/>
              <a:chExt cx="457845" cy="6858000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" name="Picture 8" descr="icar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9" descr="LOGO_FINAL_03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763688" y="4318064"/>
            <a:ext cx="6120680" cy="163121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Cambria" panose="02040503050406030204" pitchFamily="18" charset="0"/>
                <a:cs typeface="Arial" pitchFamily="34" charset="0"/>
              </a:rPr>
              <a:t>Ritu</a:t>
            </a:r>
            <a:r>
              <a:rPr lang="en-US" sz="2400" b="1" dirty="0" smtClean="0">
                <a:latin typeface="Cambria" panose="02040503050406030204" pitchFamily="18" charset="0"/>
                <a:cs typeface="Arial" pitchFamily="34" charset="0"/>
              </a:rPr>
              <a:t> Jain</a:t>
            </a:r>
          </a:p>
          <a:p>
            <a:pPr algn="ctr"/>
            <a:r>
              <a:rPr lang="en-US" sz="2000" b="1" dirty="0" smtClean="0">
                <a:latin typeface="Cambria" panose="02040503050406030204" pitchFamily="18" charset="0"/>
                <a:cs typeface="Arial" pitchFamily="34" charset="0"/>
              </a:rPr>
              <a:t>Division of Floriculture and Landscaping</a:t>
            </a:r>
          </a:p>
          <a:p>
            <a:pPr algn="ctr"/>
            <a:r>
              <a:rPr lang="en-US" sz="2000" b="1" dirty="0" smtClean="0">
                <a:latin typeface="Cambria" panose="02040503050406030204" pitchFamily="18" charset="0"/>
                <a:cs typeface="Arial" pitchFamily="34" charset="0"/>
              </a:rPr>
              <a:t>Indian Agricultural Research Institute, New Delhi</a:t>
            </a:r>
          </a:p>
          <a:p>
            <a:pPr algn="ctr"/>
            <a:endParaRPr lang="en-SG" sz="2400" b="1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1179493"/>
            <a:ext cx="69105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Inducing Dwarfing Bougainvillea for urban and </a:t>
            </a:r>
            <a:r>
              <a:rPr lang="en-IN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peri</a:t>
            </a:r>
            <a:r>
              <a:rPr lang="en-IN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-urban Landscaping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Effect of plant growth retardants on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shoot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diameter of bougainvillea cv.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Shubhra</a:t>
            </a:r>
            <a:endParaRPr lang="en-IN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346570"/>
              </p:ext>
            </p:extLst>
          </p:nvPr>
        </p:nvGraphicFramePr>
        <p:xfrm>
          <a:off x="539551" y="1052736"/>
          <a:ext cx="8424937" cy="4939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7"/>
                <a:gridCol w="864096"/>
                <a:gridCol w="996614"/>
                <a:gridCol w="852625"/>
                <a:gridCol w="815057"/>
                <a:gridCol w="864096"/>
                <a:gridCol w="1008112"/>
              </a:tblGrid>
              <a:tr h="293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 smtClean="0">
                          <a:effectLst/>
                          <a:latin typeface="Cambria" panose="02040503050406030204" pitchFamily="18" charset="0"/>
                        </a:rPr>
                        <a:t>Treatments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IN" sz="1600" dirty="0" smtClean="0">
                          <a:effectLst/>
                          <a:latin typeface="Cambria" panose="02040503050406030204" pitchFamily="18" charset="0"/>
                        </a:rPr>
                        <a:t>Shoot 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Diameter (cm)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43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0 </a:t>
                      </a:r>
                      <a:r>
                        <a:rPr lang="en-IN" sz="1600" dirty="0" err="1" smtClean="0">
                          <a:effectLst/>
                          <a:latin typeface="Cambria" panose="02040503050406030204" pitchFamily="18" charset="0"/>
                        </a:rPr>
                        <a:t>wk</a:t>
                      </a:r>
                      <a:r>
                        <a:rPr lang="en-IN" sz="1600" dirty="0" smtClean="0">
                          <a:effectLst/>
                          <a:latin typeface="Cambria" panose="02040503050406030204" pitchFamily="18" charset="0"/>
                        </a:rPr>
                        <a:t> (W</a:t>
                      </a:r>
                      <a:r>
                        <a:rPr lang="en-IN" sz="1600" baseline="-25000" dirty="0" smtClean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2 </a:t>
                      </a:r>
                      <a:r>
                        <a:rPr lang="en-IN" sz="1600" dirty="0" err="1" smtClean="0">
                          <a:effectLst/>
                          <a:latin typeface="Cambria" panose="02040503050406030204" pitchFamily="18" charset="0"/>
                        </a:rPr>
                        <a:t>wk</a:t>
                      </a:r>
                      <a:r>
                        <a:rPr lang="en-IN" sz="1600" dirty="0" smtClean="0">
                          <a:effectLst/>
                          <a:latin typeface="Cambria" panose="02040503050406030204" pitchFamily="18" charset="0"/>
                        </a:rPr>
                        <a:t> (W</a:t>
                      </a:r>
                      <a:r>
                        <a:rPr lang="en-IN" sz="1600" baseline="-25000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6 </a:t>
                      </a:r>
                      <a:r>
                        <a:rPr lang="en-IN" sz="1600" dirty="0" err="1">
                          <a:effectLst/>
                          <a:latin typeface="Cambria" panose="02040503050406030204" pitchFamily="18" charset="0"/>
                        </a:rPr>
                        <a:t>wk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 (W</a:t>
                      </a:r>
                      <a:r>
                        <a:rPr lang="en-IN" sz="1600" baseline="-250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10wk (W</a:t>
                      </a:r>
                      <a:r>
                        <a:rPr lang="en-IN" sz="1600" baseline="-250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14 </a:t>
                      </a:r>
                      <a:r>
                        <a:rPr lang="en-IN" sz="1600" dirty="0" err="1">
                          <a:effectLst/>
                          <a:latin typeface="Cambria" panose="02040503050406030204" pitchFamily="18" charset="0"/>
                        </a:rPr>
                        <a:t>wk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 (W</a:t>
                      </a:r>
                      <a:r>
                        <a:rPr lang="en-IN" sz="1600" baseline="-25000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Mean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5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125ppm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9.66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9.74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10.57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9.83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10.10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9.98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9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250ppm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Paclobutrazol 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8.36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8.89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8.93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9.90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10.35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9.29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6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500ppm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7.48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6.05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8.22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7.95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8.21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7.58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8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 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7.56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Cambria"/>
                        </a:rPr>
                        <a:t>11.50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Cambria"/>
                        </a:rPr>
                        <a:t>11.90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Cambria"/>
                        </a:rPr>
                        <a:t>11.60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Cambria"/>
                        </a:rPr>
                        <a:t>11.91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11.06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</a:tr>
              <a:tr h="9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30 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7.68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7.62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8.44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8.97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9.22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8.39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7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40 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7.16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7.80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7.62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8.02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8.26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7.77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1500 ppm Maleic </a:t>
                      </a:r>
                      <a:r>
                        <a:rPr lang="en-IN" sz="1600" b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Hydrazide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9.32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9.09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8.93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8.95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9.01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9.06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6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2500 ppm Maleic </a:t>
                      </a:r>
                      <a:r>
                        <a:rPr lang="en-IN" sz="1600" b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Hydrazide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11.99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8.07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8.20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7.81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7.82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8.78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5000ppm </a:t>
                      </a:r>
                      <a:r>
                        <a:rPr lang="en-IN" sz="1600" b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Daminozide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9.16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8.89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12.08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10.42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10.46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10.20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7500ppm </a:t>
                      </a:r>
                      <a:r>
                        <a:rPr lang="en-IN" sz="1600" b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Daminozide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8.87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10.35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10.59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10.32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10.37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10.10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Control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6.96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6.09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8.40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7.04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7.08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7.11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34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Mean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8.92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8.67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9.44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9.17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9.34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1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CD </a:t>
                      </a:r>
                      <a:r>
                        <a:rPr lang="en-IN" sz="1600" b="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0.05</a:t>
                      </a:r>
                      <a:r>
                        <a:rPr lang="en-IN" sz="16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1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Treatments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(T)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2.46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1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Weeks (W)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NS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1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en-IN" sz="16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TxW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NS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6"/>
          <p:cNvGrpSpPr/>
          <p:nvPr/>
        </p:nvGrpSpPr>
        <p:grpSpPr>
          <a:xfrm>
            <a:off x="3175" y="-37782"/>
            <a:ext cx="381000" cy="6858000"/>
            <a:chOff x="0" y="0"/>
            <a:chExt cx="381000" cy="6858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381000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0"/>
              <a:ext cx="381000" cy="6858000"/>
              <a:chOff x="11230" y="0"/>
              <a:chExt cx="457845" cy="6858000"/>
            </a:xfrm>
            <a:solidFill>
              <a:schemeClr val="bg1"/>
            </a:solidFill>
          </p:grpSpPr>
          <p:sp>
            <p:nvSpPr>
              <p:cNvPr id="10" name="Rectangle 9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10" descr="icar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12" descr="LOGO_FINAL_03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0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52388140"/>
              </p:ext>
            </p:extLst>
          </p:nvPr>
        </p:nvGraphicFramePr>
        <p:xfrm>
          <a:off x="539552" y="45227"/>
          <a:ext cx="8229600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858250"/>
              </p:ext>
            </p:extLst>
          </p:nvPr>
        </p:nvGraphicFramePr>
        <p:xfrm>
          <a:off x="539551" y="996712"/>
          <a:ext cx="8424937" cy="4412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900"/>
                <a:gridCol w="881311"/>
                <a:gridCol w="817836"/>
                <a:gridCol w="947602"/>
                <a:gridCol w="921826"/>
                <a:gridCol w="944174"/>
                <a:gridCol w="726288"/>
              </a:tblGrid>
              <a:tr h="293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 smtClean="0">
                          <a:effectLst/>
                          <a:latin typeface="Cambria" panose="02040503050406030204" pitchFamily="18" charset="0"/>
                        </a:rPr>
                        <a:t>Treatments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IN" sz="1600" smtClean="0">
                          <a:effectLst/>
                          <a:latin typeface="Cambria" panose="02040503050406030204" pitchFamily="18" charset="0"/>
                        </a:rPr>
                        <a:t>Internode </a:t>
                      </a:r>
                      <a:r>
                        <a:rPr lang="en-IN" sz="1600" dirty="0" smtClean="0">
                          <a:effectLst/>
                          <a:latin typeface="Cambria" panose="02040503050406030204" pitchFamily="18" charset="0"/>
                        </a:rPr>
                        <a:t>distance 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(cm)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030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0 </a:t>
                      </a:r>
                      <a:r>
                        <a:rPr lang="en-IN" sz="1400" b="1" dirty="0" err="1" smtClean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wk</a:t>
                      </a:r>
                      <a:r>
                        <a:rPr lang="en-IN" sz="1400" b="1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(W</a:t>
                      </a:r>
                      <a:r>
                        <a:rPr lang="en-IN" sz="1400" b="1" baseline="-25000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2 </a:t>
                      </a:r>
                      <a:r>
                        <a:rPr lang="en-IN" sz="1400" b="1" dirty="0" err="1" smtClean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wk</a:t>
                      </a:r>
                      <a:r>
                        <a:rPr lang="en-IN" sz="1400" b="1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(W</a:t>
                      </a:r>
                      <a:r>
                        <a:rPr lang="en-IN" sz="1400" b="1" baseline="-25000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6 </a:t>
                      </a:r>
                      <a:r>
                        <a:rPr lang="en-IN" sz="14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wk</a:t>
                      </a: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(W</a:t>
                      </a:r>
                      <a:r>
                        <a:rPr lang="en-IN" sz="1400" b="1" baseline="-25000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10wk (W</a:t>
                      </a:r>
                      <a:r>
                        <a:rPr lang="en-IN" sz="1400" b="1" baseline="-25000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4</a:t>
                      </a: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14 </a:t>
                      </a:r>
                      <a:r>
                        <a:rPr lang="en-IN" sz="14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wk</a:t>
                      </a: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(W</a:t>
                      </a:r>
                      <a:r>
                        <a:rPr lang="en-IN" sz="1400" b="1" baseline="-25000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Mean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5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125ppm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1.55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2.51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2.79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3.48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3.45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2.75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29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250ppm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Paclobutrazol 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1.81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2.25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2.12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5.03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4.64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3.17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</a:tr>
              <a:tr h="126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500ppm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1.83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2.44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2.17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2.21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2.07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38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 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2.33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1.93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1.62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1.56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1.67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1.82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9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30 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1.78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1.80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1.78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1.78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47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40 ppm Paclobutrazol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1.77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1.59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1.48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1.55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1.55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1.59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</a:tr>
              <a:tr h="17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1500 ppm Maleic </a:t>
                      </a:r>
                      <a:r>
                        <a:rPr lang="en-IN" sz="1600" b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Hydrazide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1.47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1.86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2.04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2.05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2.05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1.89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6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2500 ppm Maleic </a:t>
                      </a:r>
                      <a:r>
                        <a:rPr lang="en-IN" sz="1600" b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Hydrazide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1.39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1.49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1.65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1.71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1.71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1.59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5000ppm </a:t>
                      </a:r>
                      <a:r>
                        <a:rPr lang="en-IN" sz="1600" b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Daminozide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1.23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2.42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2.88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2.89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2.71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2.42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7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7500ppm </a:t>
                      </a:r>
                      <a:r>
                        <a:rPr lang="en-IN" sz="1600" b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Daminozide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1.82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2.04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2.24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2.27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2.23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2.12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6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Control </a:t>
                      </a: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2.65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1.87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1.91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1.89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2.01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434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Mean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1.77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1.95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2.08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2.40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2.35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Calibri"/>
                        </a:rPr>
                        <a:t> 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1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CD </a:t>
                      </a:r>
                      <a:r>
                        <a:rPr lang="en-IN" sz="1600" b="0" baseline="-25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0.05</a:t>
                      </a:r>
                      <a:r>
                        <a:rPr lang="en-IN" sz="16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81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Treatments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(T)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0.52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1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Weeks (W)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0.35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1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en-IN" sz="16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TxW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1.15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3175" y="-37782"/>
            <a:ext cx="381000" cy="6858000"/>
            <a:chOff x="0" y="0"/>
            <a:chExt cx="381000" cy="6858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381000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381000" cy="6858000"/>
              <a:chOff x="11230" y="0"/>
              <a:chExt cx="457845" cy="6858000"/>
            </a:xfrm>
            <a:solidFill>
              <a:schemeClr val="bg1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9" descr="icar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Picture 11" descr="LOGO_FINAL_03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21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533400" y="188640"/>
            <a:ext cx="8305800" cy="6143401"/>
            <a:chOff x="533400" y="188640"/>
            <a:chExt cx="8305800" cy="6143401"/>
          </a:xfrm>
        </p:grpSpPr>
        <p:grpSp>
          <p:nvGrpSpPr>
            <p:cNvPr id="3" name="Group 17"/>
            <p:cNvGrpSpPr/>
            <p:nvPr/>
          </p:nvGrpSpPr>
          <p:grpSpPr>
            <a:xfrm>
              <a:off x="533400" y="2438400"/>
              <a:ext cx="8305800" cy="3893641"/>
              <a:chOff x="609600" y="2514600"/>
              <a:chExt cx="8305800" cy="3893641"/>
            </a:xfrm>
          </p:grpSpPr>
          <p:grpSp>
            <p:nvGrpSpPr>
              <p:cNvPr id="4" name="Group 15"/>
              <p:cNvGrpSpPr/>
              <p:nvPr/>
            </p:nvGrpSpPr>
            <p:grpSpPr>
              <a:xfrm>
                <a:off x="1407840" y="2514600"/>
                <a:ext cx="6594042" cy="3112532"/>
                <a:chOff x="1255440" y="3352800"/>
                <a:chExt cx="6594042" cy="3112532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255440" y="3352800"/>
                  <a:ext cx="2884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500 ppm </a:t>
                  </a:r>
                  <a:r>
                    <a:rPr lang="en-US" dirty="0" err="1" smtClean="0"/>
                    <a:t>Paclobutrazol</a:t>
                  </a:r>
                  <a:r>
                    <a:rPr lang="en-US" dirty="0" smtClean="0"/>
                    <a:t> spray</a:t>
                  </a: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981200" y="6019800"/>
                  <a:ext cx="20944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2500 ppm MH Spray</a:t>
                  </a:r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999856" y="6096000"/>
                  <a:ext cx="2849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5000 ppm </a:t>
                  </a:r>
                  <a:r>
                    <a:rPr lang="en-US" dirty="0" err="1" smtClean="0"/>
                    <a:t>Daminozide</a:t>
                  </a:r>
                  <a:r>
                    <a:rPr lang="en-US" dirty="0" smtClean="0"/>
                    <a:t> spray</a:t>
                  </a:r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783832" y="3440668"/>
                  <a:ext cx="2925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40 ppm </a:t>
                  </a:r>
                  <a:r>
                    <a:rPr lang="en-US" dirty="0" err="1" smtClean="0"/>
                    <a:t>Paclobutrazol</a:t>
                  </a:r>
                  <a:r>
                    <a:rPr lang="en-US" dirty="0" smtClean="0"/>
                    <a:t> drench</a:t>
                  </a:r>
                  <a:endParaRPr lang="en-US" dirty="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609600" y="5638800"/>
                <a:ext cx="830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Effect of different growth retardants on plant height of Bougainvillea Cv. Shubhra</a:t>
                </a:r>
                <a:endParaRPr lang="en-US" sz="2200" b="1" dirty="0"/>
              </a:p>
            </p:txBody>
          </p:sp>
        </p:grpSp>
        <p:pic>
          <p:nvPicPr>
            <p:cNvPr id="15" name="Picture 2" descr="C:\Users\ritu\Documents\Desktop\IRC-1\Shubhra Dwarfing (Vegetative)\Shubhra plant height\500 ppm PBZ.JPG"/>
            <p:cNvPicPr>
              <a:picLocks noChangeAspect="1" noChangeArrowheads="1"/>
            </p:cNvPicPr>
            <p:nvPr/>
          </p:nvPicPr>
          <p:blipFill>
            <a:blip r:embed="rId2" cstate="print"/>
            <a:srcRect l="2875" t="11864" r="3295" b="5492"/>
            <a:stretch>
              <a:fillRect/>
            </a:stretch>
          </p:blipFill>
          <p:spPr bwMode="auto">
            <a:xfrm>
              <a:off x="1115616" y="188640"/>
              <a:ext cx="3380459" cy="1972072"/>
            </a:xfrm>
            <a:prstGeom prst="roundRect">
              <a:avLst/>
            </a:prstGeom>
            <a:noFill/>
          </p:spPr>
        </p:pic>
        <p:pic>
          <p:nvPicPr>
            <p:cNvPr id="16" name="Picture 3" descr="C:\Users\ritu\Documents\Desktop\IRC-1\Shubhra Dwarfing (Vegetative)\Shubhra plant height\40 ppm PBZ dreanch.JPG"/>
            <p:cNvPicPr>
              <a:picLocks noChangeAspect="1" noChangeArrowheads="1"/>
            </p:cNvPicPr>
            <p:nvPr/>
          </p:nvPicPr>
          <p:blipFill>
            <a:blip r:embed="rId3" cstate="print"/>
            <a:srcRect b="13695"/>
            <a:stretch>
              <a:fillRect/>
            </a:stretch>
          </p:blipFill>
          <p:spPr bwMode="auto">
            <a:xfrm>
              <a:off x="4821218" y="317768"/>
              <a:ext cx="3175300" cy="1815088"/>
            </a:xfrm>
            <a:prstGeom prst="roundRect">
              <a:avLst/>
            </a:prstGeom>
            <a:noFill/>
          </p:spPr>
        </p:pic>
        <p:pic>
          <p:nvPicPr>
            <p:cNvPr id="18" name="Picture 4" descr="C:\Users\ritu\Documents\Desktop\IRC-1\Shubhra Dwarfing (Vegetative)\Shubhra plant height\1500 ppm MH.JPG"/>
            <p:cNvPicPr>
              <a:picLocks noChangeAspect="1" noChangeArrowheads="1"/>
            </p:cNvPicPr>
            <p:nvPr/>
          </p:nvPicPr>
          <p:blipFill>
            <a:blip r:embed="rId4" cstate="print"/>
            <a:srcRect b="17881"/>
            <a:stretch>
              <a:fillRect/>
            </a:stretch>
          </p:blipFill>
          <p:spPr bwMode="auto">
            <a:xfrm>
              <a:off x="1295400" y="2926080"/>
              <a:ext cx="3175298" cy="1727056"/>
            </a:xfrm>
            <a:prstGeom prst="roundRect">
              <a:avLst/>
            </a:prstGeom>
            <a:noFill/>
          </p:spPr>
        </p:pic>
        <p:pic>
          <p:nvPicPr>
            <p:cNvPr id="4098" name="Picture 2" descr="C:\Users\ritu\Documents\Desktop\IRC-1\Shubhra Dwarfing (Vegetative)\Shubhra plant height\5000 ppm B-9.JPG"/>
            <p:cNvPicPr>
              <a:picLocks noChangeAspect="1" noChangeArrowheads="1"/>
            </p:cNvPicPr>
            <p:nvPr/>
          </p:nvPicPr>
          <p:blipFill>
            <a:blip r:embed="rId5" cstate="print"/>
            <a:srcRect l="6759" b="13207"/>
            <a:stretch>
              <a:fillRect/>
            </a:stretch>
          </p:blipFill>
          <p:spPr bwMode="auto">
            <a:xfrm>
              <a:off x="4927899" y="2971800"/>
              <a:ext cx="2960695" cy="1825352"/>
            </a:xfrm>
            <a:prstGeom prst="roundRect">
              <a:avLst/>
            </a:prstGeom>
            <a:noFill/>
          </p:spPr>
        </p:pic>
      </p:grpSp>
      <p:grpSp>
        <p:nvGrpSpPr>
          <p:cNvPr id="5" name="Group 18"/>
          <p:cNvGrpSpPr/>
          <p:nvPr/>
        </p:nvGrpSpPr>
        <p:grpSpPr>
          <a:xfrm>
            <a:off x="3175" y="-37782"/>
            <a:ext cx="381000" cy="6858000"/>
            <a:chOff x="0" y="0"/>
            <a:chExt cx="381000" cy="685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0" y="0"/>
              <a:ext cx="381000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0" y="0"/>
              <a:ext cx="381000" cy="6858000"/>
              <a:chOff x="11230" y="0"/>
              <a:chExt cx="457845" cy="6858000"/>
            </a:xfrm>
            <a:solidFill>
              <a:schemeClr val="bg1"/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3" name="Picture 22" descr="icar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" name="Picture 24" descr="LOGO_FINAL_03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175" y="-37782"/>
            <a:ext cx="381000" cy="6858000"/>
            <a:chOff x="0" y="0"/>
            <a:chExt cx="381000" cy="685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381000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381000" cy="6858000"/>
              <a:chOff x="11230" y="0"/>
              <a:chExt cx="457845" cy="6858000"/>
            </a:xfrm>
            <a:solidFill>
              <a:schemeClr val="bg1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" name="Picture 7" descr="icar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9" descr="LOGO_FINAL_03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19859"/>
              </p:ext>
            </p:extLst>
          </p:nvPr>
        </p:nvGraphicFramePr>
        <p:xfrm>
          <a:off x="827584" y="1258250"/>
          <a:ext cx="8064897" cy="481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251"/>
                <a:gridCol w="1003277"/>
                <a:gridCol w="1000054"/>
                <a:gridCol w="999248"/>
                <a:gridCol w="997636"/>
                <a:gridCol w="135543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 smtClean="0">
                          <a:effectLst/>
                          <a:latin typeface="Cambria" panose="02040503050406030204" pitchFamily="18" charset="0"/>
                        </a:rPr>
                        <a:t>Treatments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No. of structural branches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Growth index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  <a:latin typeface="Cambria" panose="02040503050406030204" pitchFamily="18" charset="0"/>
                        </a:rPr>
                        <a:t>Flower index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Form index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Disease Incidence %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125ppm Paclobutrazol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9.50(3.23)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60.94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2.84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2.25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(1.00)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250ppm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Paclobutrazol 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6.50(2.72)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50.06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3.00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1.75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(1.00)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500ppm Paclobutrazol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5.00(2.45)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42.38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4.50</a:t>
                      </a:r>
                      <a:endParaRPr lang="en-IN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1.50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6.25</a:t>
                      </a: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(2.03)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 ppm Paclobutrazol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2.50(1.87)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39.75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2.74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2.25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6.25</a:t>
                      </a: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(2.03)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30 ppm Paclobutrazol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5.00(2.38)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42.31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3.24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1.75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(1.00)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40 ppm Paclobutrazol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3.00(1.91)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35.00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2.90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1.25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6.25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(2.03)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1500 ppm Maleic 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Hydrazide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0.00(1.00)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30.13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1.00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2.00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(1.00)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2500 ppm Maleic 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Hydrazide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0.00(1.00)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23.56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1.00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2.00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6.25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(2.03)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5000ppm 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Daminozide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7.25(2.86)</a:t>
                      </a:r>
                      <a:endParaRPr lang="en-IN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60.31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2.48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2.25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(1.00)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7500ppm 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Daminozide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7.00(2.82)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56.94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1.93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2.50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6.25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(2.03)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Control </a:t>
                      </a:r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(T</a:t>
                      </a:r>
                      <a:r>
                        <a:rPr lang="en-IN" sz="16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r>
                        <a:rPr lang="en-IN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b="1" baseline="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8.25(3.01)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70.94</a:t>
                      </a:r>
                      <a:endParaRPr lang="en-IN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2.68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3.00</a:t>
                      </a:r>
                      <a:endParaRPr lang="en-IN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6.25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(2.03)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N" sz="16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CD (0.05%)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0.55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14.77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1.48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</a:rPr>
                        <a:t>0.64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NS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34068243"/>
              </p:ext>
            </p:extLst>
          </p:nvPr>
        </p:nvGraphicFramePr>
        <p:xfrm>
          <a:off x="683568" y="279805"/>
          <a:ext cx="7993925" cy="70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70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794018" y="152400"/>
            <a:ext cx="7566233" cy="6329065"/>
            <a:chOff x="762000" y="152400"/>
            <a:chExt cx="7566233" cy="6329065"/>
          </a:xfrm>
        </p:grpSpPr>
        <p:sp>
          <p:nvSpPr>
            <p:cNvPr id="10" name="TextBox 9"/>
            <p:cNvSpPr txBox="1"/>
            <p:nvPr/>
          </p:nvSpPr>
          <p:spPr>
            <a:xfrm>
              <a:off x="1555126" y="2590800"/>
              <a:ext cx="2974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500 </a:t>
              </a:r>
              <a:r>
                <a:rPr lang="en-US" dirty="0" smtClean="0"/>
                <a:t>ppm Paclobutrazol  Spray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29259" y="2514600"/>
              <a:ext cx="294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 ppm Paclobutrazol Drench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4184" y="5486400"/>
              <a:ext cx="2094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2500 ppm MH Spray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9733" y="5410200"/>
              <a:ext cx="2065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7500 ppm B-9 Spray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3000" y="6019800"/>
              <a:ext cx="677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Effect of growth retardants on flowering of Shubhra</a:t>
              </a:r>
              <a:endParaRPr lang="en-US" sz="2400" b="1" dirty="0"/>
            </a:p>
          </p:txBody>
        </p:sp>
        <p:pic>
          <p:nvPicPr>
            <p:cNvPr id="17" name="Picture 2" descr="C:\Users\ritu\Documents\Desktop\IRC-1\Shubhra Dwarfing (Flowering)\5000ppm B-9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876800" y="3048000"/>
              <a:ext cx="3451433" cy="2286000"/>
            </a:xfrm>
            <a:prstGeom prst="roundRect">
              <a:avLst/>
            </a:prstGeom>
            <a:noFill/>
          </p:spPr>
        </p:pic>
        <p:pic>
          <p:nvPicPr>
            <p:cNvPr id="18" name="Picture 3" descr="C:\Users\ritu\Documents\Desktop\IRC-1\Shubhra Dwarfing (Flowering)\20ppm PBZ Drench.JPG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838200" y="152400"/>
              <a:ext cx="3451433" cy="2286000"/>
            </a:xfrm>
            <a:prstGeom prst="roundRect">
              <a:avLst/>
            </a:prstGeom>
            <a:noFill/>
          </p:spPr>
        </p:pic>
        <p:pic>
          <p:nvPicPr>
            <p:cNvPr id="19" name="Picture 4" descr="C:\Users\ritu\Documents\Desktop\IRC-1\Shubhra Dwarfing (Flowering)\250 ppm PBZ.JPG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800600" y="228600"/>
              <a:ext cx="3451433" cy="2286000"/>
            </a:xfrm>
            <a:prstGeom prst="roundRect">
              <a:avLst/>
            </a:prstGeom>
            <a:noFill/>
          </p:spPr>
        </p:pic>
        <p:pic>
          <p:nvPicPr>
            <p:cNvPr id="20" name="Picture 5" descr="C:\Users\ritu\Documents\Desktop\IRC-1\Shubhra Dwarfing (Flowering)\1500ppm MH.JPG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762000" y="3124200"/>
              <a:ext cx="3451433" cy="2286000"/>
            </a:xfrm>
            <a:prstGeom prst="roundRect">
              <a:avLst/>
            </a:prstGeom>
            <a:noFill/>
          </p:spPr>
        </p:pic>
      </p:grpSp>
      <p:grpSp>
        <p:nvGrpSpPr>
          <p:cNvPr id="3" name="Group 20"/>
          <p:cNvGrpSpPr/>
          <p:nvPr/>
        </p:nvGrpSpPr>
        <p:grpSpPr>
          <a:xfrm>
            <a:off x="3175" y="-37782"/>
            <a:ext cx="381000" cy="6858000"/>
            <a:chOff x="0" y="0"/>
            <a:chExt cx="381000" cy="68580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0" y="0"/>
              <a:ext cx="381000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0"/>
              <a:ext cx="381000" cy="6858000"/>
              <a:chOff x="11230" y="0"/>
              <a:chExt cx="457845" cy="6858000"/>
            </a:xfrm>
            <a:solidFill>
              <a:schemeClr val="bg1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" name="Picture 24" descr="icar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Picture 26" descr="LOGO_FINAL_03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75" y="-37782"/>
            <a:ext cx="381000" cy="6858000"/>
            <a:chOff x="0" y="0"/>
            <a:chExt cx="381000" cy="6858000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0"/>
              <a:ext cx="381000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0"/>
              <a:ext cx="381000" cy="6858000"/>
              <a:chOff x="11230" y="0"/>
              <a:chExt cx="457845" cy="6858000"/>
            </a:xfrm>
            <a:solidFill>
              <a:schemeClr val="bg1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" name="Picture 5" descr="icar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" name="Picture 7" descr="LOGO_FINAL_03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  <p:graphicFrame>
        <p:nvGraphicFramePr>
          <p:cNvPr id="12" name="Diagram 11"/>
          <p:cNvGraphicFramePr/>
          <p:nvPr/>
        </p:nvGraphicFramePr>
        <p:xfrm>
          <a:off x="457200" y="274638"/>
          <a:ext cx="3610744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63550" indent="-463550" algn="just">
              <a:lnSpc>
                <a:spcPct val="150000"/>
              </a:lnSpc>
            </a:pPr>
            <a:r>
              <a:rPr lang="en-US" b="1" dirty="0" smtClean="0">
                <a:latin typeface="Cambria" panose="02040503050406030204" pitchFamily="18" charset="0"/>
              </a:rPr>
              <a:t>Land, </a:t>
            </a:r>
            <a:r>
              <a:rPr lang="en-US" b="1" dirty="0" err="1" smtClean="0">
                <a:latin typeface="Cambria" panose="02040503050406030204" pitchFamily="18" charset="0"/>
              </a:rPr>
              <a:t>labour</a:t>
            </a:r>
            <a:r>
              <a:rPr lang="en-US" b="1" dirty="0" smtClean="0">
                <a:latin typeface="Cambria" panose="02040503050406030204" pitchFamily="18" charset="0"/>
              </a:rPr>
              <a:t> and time is a major constraint in urban and </a:t>
            </a:r>
            <a:r>
              <a:rPr lang="en-US" b="1" dirty="0" err="1" smtClean="0">
                <a:latin typeface="Cambria" panose="02040503050406030204" pitchFamily="18" charset="0"/>
              </a:rPr>
              <a:t>peri</a:t>
            </a:r>
            <a:r>
              <a:rPr lang="en-US" b="1" dirty="0" smtClean="0">
                <a:latin typeface="Cambria" panose="02040503050406030204" pitchFamily="18" charset="0"/>
              </a:rPr>
              <a:t> urban areas, therefore, using growth retardants to keep plants dwarf  and enjoying the beauty in apartments is a very viable option. </a:t>
            </a:r>
          </a:p>
          <a:p>
            <a:pPr marL="463550" indent="-463550" algn="just">
              <a:lnSpc>
                <a:spcPct val="150000"/>
              </a:lnSpc>
            </a:pPr>
            <a:r>
              <a:rPr lang="en-US" b="1" dirty="0" smtClean="0">
                <a:latin typeface="Cambria" panose="02040503050406030204" pitchFamily="18" charset="0"/>
              </a:rPr>
              <a:t>Application of 40 ppm </a:t>
            </a:r>
            <a:r>
              <a:rPr lang="en-US" b="1" dirty="0" err="1" smtClean="0">
                <a:latin typeface="Cambria" panose="02040503050406030204" pitchFamily="18" charset="0"/>
              </a:rPr>
              <a:t>paclobutrazol</a:t>
            </a:r>
            <a:r>
              <a:rPr lang="en-US" b="1" dirty="0" smtClean="0">
                <a:latin typeface="Cambria" panose="02040503050406030204" pitchFamily="18" charset="0"/>
              </a:rPr>
              <a:t> significantly </a:t>
            </a:r>
            <a:r>
              <a:rPr lang="en-US" b="1" dirty="0">
                <a:latin typeface="Cambria" panose="02040503050406030204" pitchFamily="18" charset="0"/>
              </a:rPr>
              <a:t>reduced the plant  height, internode distance, shoot length, growth and flowering index.</a:t>
            </a:r>
          </a:p>
          <a:p>
            <a:pPr marL="463550" indent="-463550" algn="just">
              <a:lnSpc>
                <a:spcPct val="150000"/>
              </a:lnSpc>
            </a:pPr>
            <a:r>
              <a:rPr lang="en-US" b="1" dirty="0">
                <a:latin typeface="Cambria" panose="02040503050406030204" pitchFamily="18" charset="0"/>
              </a:rPr>
              <a:t>Application of 500 ppm paclobutrazol resulted in compact plants with better flowering, </a:t>
            </a:r>
            <a:r>
              <a:rPr lang="en-US" b="1" dirty="0" smtClean="0">
                <a:latin typeface="Cambria" panose="02040503050406030204" pitchFamily="18" charset="0"/>
              </a:rPr>
              <a:t>however, </a:t>
            </a:r>
            <a:r>
              <a:rPr lang="en-US" b="1" dirty="0">
                <a:latin typeface="Cambria" panose="02040503050406030204" pitchFamily="18" charset="0"/>
              </a:rPr>
              <a:t>drench application of </a:t>
            </a:r>
            <a:r>
              <a:rPr lang="en-US" b="1" dirty="0" smtClean="0">
                <a:latin typeface="Cambria" panose="02040503050406030204" pitchFamily="18" charset="0"/>
              </a:rPr>
              <a:t>30 </a:t>
            </a:r>
            <a:r>
              <a:rPr lang="en-US" b="1" dirty="0">
                <a:latin typeface="Cambria" panose="02040503050406030204" pitchFamily="18" charset="0"/>
              </a:rPr>
              <a:t>ppm could achieve </a:t>
            </a:r>
            <a:r>
              <a:rPr lang="en-US" b="1" dirty="0" smtClean="0">
                <a:latin typeface="Cambria" panose="02040503050406030204" pitchFamily="18" charset="0"/>
              </a:rPr>
              <a:t>the similar results</a:t>
            </a:r>
            <a:r>
              <a:rPr lang="en-US" b="1" dirty="0">
                <a:latin typeface="Cambria" panose="02040503050406030204" pitchFamily="18" charset="0"/>
              </a:rPr>
              <a:t>.</a:t>
            </a:r>
          </a:p>
          <a:p>
            <a:pPr marL="463550" indent="-463550" algn="just">
              <a:lnSpc>
                <a:spcPct val="150000"/>
              </a:lnSpc>
            </a:pPr>
            <a:r>
              <a:rPr lang="en-US" b="1" dirty="0" smtClean="0">
                <a:latin typeface="Cambria" panose="02040503050406030204" pitchFamily="18" charset="0"/>
              </a:rPr>
              <a:t>It is a very good alternative to pruning as the growth and flowering are not affected and the effect of retardants stay back for almost one year.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AVAN KUMAR P\Desktop\pavan sir\1185032_bougainvillea_b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0" y="2819400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447800" y="2514600"/>
            <a:ext cx="64008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10287003" cy="1066800"/>
          </a:xfrm>
        </p:grpSpPr>
        <p:pic>
          <p:nvPicPr>
            <p:cNvPr id="10" name="Picture 2" descr="C:\Users\PAVAN KUMAR P\Desktop\pavan sir\stock-photo-bougainvillea-54735688.jpg"/>
            <p:cNvPicPr>
              <a:picLocks noChangeAspect="1" noChangeArrowheads="1"/>
            </p:cNvPicPr>
            <p:nvPr/>
          </p:nvPicPr>
          <p:blipFill>
            <a:blip r:embed="rId3" cstate="print"/>
            <a:srcRect r="67299" b="6976"/>
            <a:stretch>
              <a:fillRect/>
            </a:stretch>
          </p:blipFill>
          <p:spPr bwMode="auto">
            <a:xfrm rot="5400000" flipV="1">
              <a:off x="495302" y="-495299"/>
              <a:ext cx="1066797" cy="205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C:\Users\PAVAN KUMAR P\Desktop\pavan sir\stock-photo-bougainvillea-54735688.jpg"/>
            <p:cNvPicPr>
              <a:picLocks noChangeAspect="1" noChangeArrowheads="1"/>
            </p:cNvPicPr>
            <p:nvPr/>
          </p:nvPicPr>
          <p:blipFill>
            <a:blip r:embed="rId3" cstate="print"/>
            <a:srcRect r="67299" b="6976"/>
            <a:stretch>
              <a:fillRect/>
            </a:stretch>
          </p:blipFill>
          <p:spPr bwMode="auto">
            <a:xfrm rot="-5400000" flipH="1" flipV="1">
              <a:off x="2552703" y="-495302"/>
              <a:ext cx="1066797" cy="205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Users\PAVAN KUMAR P\Desktop\pavan sir\stock-photo-bougainvillea-54735688.jpg"/>
            <p:cNvPicPr>
              <a:picLocks noChangeAspect="1" noChangeArrowheads="1"/>
            </p:cNvPicPr>
            <p:nvPr/>
          </p:nvPicPr>
          <p:blipFill>
            <a:blip r:embed="rId3" cstate="print"/>
            <a:srcRect r="67299" b="6976"/>
            <a:stretch>
              <a:fillRect/>
            </a:stretch>
          </p:blipFill>
          <p:spPr bwMode="auto">
            <a:xfrm rot="5400000" flipV="1">
              <a:off x="4610103" y="-495302"/>
              <a:ext cx="1066797" cy="205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C:\Users\PAVAN KUMAR P\Desktop\pavan sir\stock-photo-bougainvillea-54735688.jpg"/>
            <p:cNvPicPr>
              <a:picLocks noChangeAspect="1" noChangeArrowheads="1"/>
            </p:cNvPicPr>
            <p:nvPr/>
          </p:nvPicPr>
          <p:blipFill>
            <a:blip r:embed="rId3" cstate="print"/>
            <a:srcRect r="67299" b="6976"/>
            <a:stretch>
              <a:fillRect/>
            </a:stretch>
          </p:blipFill>
          <p:spPr bwMode="auto">
            <a:xfrm rot="-5400000" flipH="1" flipV="1">
              <a:off x="6667503" y="-495302"/>
              <a:ext cx="1066797" cy="205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Users\PAVAN KUMAR P\Desktop\pavan sir\stock-photo-bougainvillea-54735688.jpg"/>
            <p:cNvPicPr>
              <a:picLocks noChangeAspect="1" noChangeArrowheads="1"/>
            </p:cNvPicPr>
            <p:nvPr/>
          </p:nvPicPr>
          <p:blipFill>
            <a:blip r:embed="rId3" cstate="print"/>
            <a:srcRect r="67299" b="6976"/>
            <a:stretch>
              <a:fillRect/>
            </a:stretch>
          </p:blipFill>
          <p:spPr bwMode="auto">
            <a:xfrm rot="5400000" flipV="1">
              <a:off x="8724903" y="-495302"/>
              <a:ext cx="1066797" cy="205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381000" cy="6858000"/>
            <a:chOff x="0" y="0"/>
            <a:chExt cx="381000" cy="6858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381000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381000" cy="6858000"/>
              <a:chOff x="11230" y="0"/>
              <a:chExt cx="457845" cy="6858000"/>
            </a:xfrm>
            <a:solidFill>
              <a:schemeClr val="bg1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9" name="Picture 8" descr="icar.g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10" descr="LOGO_FINAL_03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  <p:graphicFrame>
        <p:nvGraphicFramePr>
          <p:cNvPr id="18" name="Diagram 17"/>
          <p:cNvGraphicFramePr/>
          <p:nvPr/>
        </p:nvGraphicFramePr>
        <p:xfrm>
          <a:off x="673224" y="216024"/>
          <a:ext cx="3610744" cy="9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06264"/>
              </p:ext>
            </p:extLst>
          </p:nvPr>
        </p:nvGraphicFramePr>
        <p:xfrm>
          <a:off x="601216" y="112474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1530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038600" y="6237312"/>
            <a:ext cx="2362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2514600" y="5410200"/>
            <a:ext cx="1981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Explosion 2 25"/>
          <p:cNvSpPr/>
          <p:nvPr/>
        </p:nvSpPr>
        <p:spPr>
          <a:xfrm rot="2189826">
            <a:off x="5392587" y="4246404"/>
            <a:ext cx="1183549" cy="1081801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Explosion 2 24"/>
          <p:cNvSpPr/>
          <p:nvPr/>
        </p:nvSpPr>
        <p:spPr>
          <a:xfrm rot="2189826">
            <a:off x="5415035" y="2531900"/>
            <a:ext cx="1183549" cy="1081801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Explosion 2 23"/>
          <p:cNvSpPr/>
          <p:nvPr/>
        </p:nvSpPr>
        <p:spPr>
          <a:xfrm rot="2189826">
            <a:off x="5234864" y="474500"/>
            <a:ext cx="1183549" cy="1081801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Explosion 2 22"/>
          <p:cNvSpPr/>
          <p:nvPr/>
        </p:nvSpPr>
        <p:spPr>
          <a:xfrm rot="2189826">
            <a:off x="2539670" y="3753906"/>
            <a:ext cx="1229425" cy="114375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Explosion 2 21"/>
          <p:cNvSpPr/>
          <p:nvPr/>
        </p:nvSpPr>
        <p:spPr>
          <a:xfrm rot="2189826">
            <a:off x="2473408" y="2150900"/>
            <a:ext cx="1183549" cy="1081801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Explosion 2 20"/>
          <p:cNvSpPr/>
          <p:nvPr/>
        </p:nvSpPr>
        <p:spPr>
          <a:xfrm rot="2189826">
            <a:off x="2544473" y="487072"/>
            <a:ext cx="914400" cy="91440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2621510" y="762000"/>
            <a:ext cx="7312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Shrub</a:t>
            </a:r>
            <a:endParaRPr lang="en-IN" sz="1600" b="1" dirty="0"/>
          </a:p>
        </p:txBody>
      </p:sp>
      <p:pic>
        <p:nvPicPr>
          <p:cNvPr id="4101" name="Picture 8" descr="C:\Users\PAVAN KUMAR\Desktop\bougainvillea - shr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185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555776" y="251460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Climber</a:t>
            </a:r>
            <a:endParaRPr lang="en-IN" b="1" dirty="0"/>
          </a:p>
        </p:txBody>
      </p:sp>
      <p:pic>
        <p:nvPicPr>
          <p:cNvPr id="4103" name="Picture 9" descr="C:\Users\PAVAN KUMAR\Desktop\Bouganvillea_by_A_National_Acrobat_CCl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2763547" y="3962400"/>
            <a:ext cx="755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Pot </a:t>
            </a: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plant </a:t>
            </a:r>
            <a:endParaRPr lang="en-IN" b="1" dirty="0"/>
          </a:p>
        </p:txBody>
      </p:sp>
      <p:pic>
        <p:nvPicPr>
          <p:cNvPr id="4105" name="Picture 10" descr="C:\Users\PAVAN KUMAR\Desktop\BOUGAINVILLEA_MIX.jpg"/>
          <p:cNvPicPr>
            <a:picLocks noChangeAspect="1" noChangeArrowheads="1"/>
          </p:cNvPicPr>
          <p:nvPr/>
        </p:nvPicPr>
        <p:blipFill>
          <a:blip r:embed="rId4" cstate="print"/>
          <a:srcRect b="7108"/>
          <a:stretch>
            <a:fillRect/>
          </a:stretch>
        </p:blipFill>
        <p:spPr bwMode="auto">
          <a:xfrm>
            <a:off x="0" y="3505200"/>
            <a:ext cx="2438400" cy="170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2648922" y="5410200"/>
            <a:ext cx="1770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Group planting</a:t>
            </a:r>
            <a:endParaRPr lang="en-IN" b="1" dirty="0"/>
          </a:p>
        </p:txBody>
      </p:sp>
      <p:pic>
        <p:nvPicPr>
          <p:cNvPr id="4107" name="Picture 11" descr="C:\Users\PAVAN KUMAR\Desktop\boug group.jpg"/>
          <p:cNvPicPr>
            <a:picLocks noChangeAspect="1" noChangeArrowheads="1"/>
          </p:cNvPicPr>
          <p:nvPr/>
        </p:nvPicPr>
        <p:blipFill>
          <a:blip r:embed="rId5" cstate="print"/>
          <a:srcRect t="6837" r="5882" b="7692"/>
          <a:stretch>
            <a:fillRect/>
          </a:stretch>
        </p:blipFill>
        <p:spPr bwMode="auto">
          <a:xfrm>
            <a:off x="0" y="5130800"/>
            <a:ext cx="2438400" cy="172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5590703" y="2869001"/>
            <a:ext cx="925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Bonsai</a:t>
            </a:r>
            <a:endParaRPr lang="en-IN" b="1" dirty="0"/>
          </a:p>
        </p:txBody>
      </p:sp>
      <p:sp>
        <p:nvSpPr>
          <p:cNvPr id="4109" name="Rectangle 20"/>
          <p:cNvSpPr>
            <a:spLocks noChangeArrowheads="1"/>
          </p:cNvSpPr>
          <p:nvPr/>
        </p:nvSpPr>
        <p:spPr bwMode="auto">
          <a:xfrm>
            <a:off x="4267200" y="6336268"/>
            <a:ext cx="2027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Arches &amp; Pergolas</a:t>
            </a:r>
            <a:endParaRPr lang="en-IN" b="1" dirty="0"/>
          </a:p>
        </p:txBody>
      </p:sp>
      <p:sp>
        <p:nvSpPr>
          <p:cNvPr id="4110" name="Rectangle 21"/>
          <p:cNvSpPr>
            <a:spLocks noChangeArrowheads="1"/>
          </p:cNvSpPr>
          <p:nvPr/>
        </p:nvSpPr>
        <p:spPr bwMode="auto">
          <a:xfrm>
            <a:off x="5587757" y="4621772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Hedge</a:t>
            </a:r>
            <a:endParaRPr lang="en-IN" b="1" dirty="0"/>
          </a:p>
        </p:txBody>
      </p:sp>
      <p:sp>
        <p:nvSpPr>
          <p:cNvPr id="4111" name="Rectangle 22"/>
          <p:cNvSpPr>
            <a:spLocks noChangeArrowheads="1"/>
          </p:cNvSpPr>
          <p:nvPr/>
        </p:nvSpPr>
        <p:spPr bwMode="auto">
          <a:xfrm>
            <a:off x="5289804" y="838200"/>
            <a:ext cx="95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Topiary</a:t>
            </a:r>
            <a:endParaRPr lang="en-IN" b="1" dirty="0"/>
          </a:p>
        </p:txBody>
      </p:sp>
      <p:pic>
        <p:nvPicPr>
          <p:cNvPr id="4112" name="Picture 13" descr="C:\Users\PAVAN KUMAR\Desktop\bougie-fe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733800"/>
            <a:ext cx="2514600" cy="1684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13" name="Picture 17" descr="http://3.bp.blogspot.com/-SG2gBJNMr2I/UPgI7PbWp5I/AAAAAAAAAHc/hJyjzNHph2I/s1600/IMG_2084.JPG"/>
          <p:cNvPicPr>
            <a:picLocks noChangeAspect="1" noChangeArrowheads="1"/>
          </p:cNvPicPr>
          <p:nvPr/>
        </p:nvPicPr>
        <p:blipFill>
          <a:blip r:embed="rId7" cstate="print"/>
          <a:srcRect t="14107" r="7799" b="27237"/>
          <a:stretch>
            <a:fillRect/>
          </a:stretch>
        </p:blipFill>
        <p:spPr bwMode="auto">
          <a:xfrm>
            <a:off x="6629400" y="1524000"/>
            <a:ext cx="2514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14" name="Picture 18" descr="C:\Users\PAVAN KUMAR\Desktop\iberostar-ensenachos.jpg"/>
          <p:cNvPicPr>
            <a:picLocks noChangeAspect="1" noChangeArrowheads="1"/>
          </p:cNvPicPr>
          <p:nvPr/>
        </p:nvPicPr>
        <p:blipFill>
          <a:blip r:embed="rId8" cstate="print"/>
          <a:srcRect b="12500"/>
          <a:stretch>
            <a:fillRect/>
          </a:stretch>
        </p:blipFill>
        <p:spPr bwMode="auto">
          <a:xfrm>
            <a:off x="6629399" y="0"/>
            <a:ext cx="2514601" cy="1648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15" name="Picture 19" descr="C:\Users\PAVAN KUMAR\Desktop\Bougainvillea climber.jpg"/>
          <p:cNvPicPr>
            <a:picLocks noChangeAspect="1" noChangeArrowheads="1"/>
          </p:cNvPicPr>
          <p:nvPr/>
        </p:nvPicPr>
        <p:blipFill>
          <a:blip r:embed="rId9" cstate="print"/>
          <a:srcRect b="39577"/>
          <a:stretch>
            <a:fillRect/>
          </a:stretch>
        </p:blipFill>
        <p:spPr bwMode="auto">
          <a:xfrm>
            <a:off x="6629400" y="5259388"/>
            <a:ext cx="2514600" cy="1598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0" name="Diagram 29"/>
          <p:cNvGraphicFramePr/>
          <p:nvPr/>
        </p:nvGraphicFramePr>
        <p:xfrm>
          <a:off x="3635896" y="72008"/>
          <a:ext cx="1440160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50" name="Picture 2" descr="C:\Users\ritu\Documents\Desktop\Bougainvillea\Giant bougainville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1412776"/>
            <a:ext cx="1800200" cy="2405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8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28596" y="1981200"/>
            <a:ext cx="8686800" cy="9144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IN" altLang="en-US" sz="2500" dirty="0" smtClean="0">
                <a:latin typeface="Times New Roman" pitchFamily="18" charset="0"/>
                <a:cs typeface="Times New Roman" pitchFamily="18" charset="0"/>
              </a:rPr>
              <a:t>  International Crop Registration Authority for Bougainvillea appointed by the International Society for Horticultural Science, Belgium (1966) </a:t>
            </a:r>
            <a:endParaRPr lang="en-IN" altLang="en-US" sz="2500" dirty="0" smtClean="0"/>
          </a:p>
        </p:txBody>
      </p:sp>
      <p:pic>
        <p:nvPicPr>
          <p:cNvPr id="7172" name="Picture 4" descr="C:\Users\PAVAN KUMAR\Desktop\BU PHOTOS\DSC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8397431" cy="4019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3" name="Picture 5" descr="C:\Users\PAVAN KUMAR\Desktop\BV GEN PHOTOS\iari_libr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862"/>
            <a:ext cx="5111750" cy="1627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0" y="0"/>
            <a:ext cx="380999" cy="6858000"/>
            <a:chOff x="11430" y="0"/>
            <a:chExt cx="457645" cy="6858000"/>
          </a:xfrm>
        </p:grpSpPr>
        <p:sp>
          <p:nvSpPr>
            <p:cNvPr id="7" name="Rectangle 4"/>
            <p:cNvSpPr/>
            <p:nvPr/>
          </p:nvSpPr>
          <p:spPr>
            <a:xfrm>
              <a:off x="11430" y="0"/>
              <a:ext cx="4572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8" descr="icar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03" y="0"/>
              <a:ext cx="389179" cy="370675"/>
            </a:xfrm>
            <a:prstGeom prst="rect">
              <a:avLst/>
            </a:prstGeom>
            <a:noFill/>
            <a:ln w="22225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9" name="Rectangle 8"/>
            <p:cNvSpPr/>
            <p:nvPr/>
          </p:nvSpPr>
          <p:spPr>
            <a:xfrm>
              <a:off x="11875" y="6400800"/>
              <a:ext cx="4572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_FINAL_03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7787" y="6477000"/>
              <a:ext cx="389179" cy="351961"/>
            </a:xfrm>
            <a:prstGeom prst="rect">
              <a:avLst/>
            </a:prstGeom>
            <a:noFill/>
            <a:ln w="22225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1" name="TextBox 10"/>
            <p:cNvSpPr txBox="1"/>
            <p:nvPr/>
          </p:nvSpPr>
          <p:spPr>
            <a:xfrm rot="16200000">
              <a:off x="-2792737" y="3231669"/>
              <a:ext cx="6084000" cy="40666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Indian Agricultural Research Institute, New Delhi</a:t>
              </a:r>
              <a:endPara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5786" y="1643050"/>
            <a:ext cx="78581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pperplate Gothic Bold" pitchFamily="34" charset="0"/>
              </a:rPr>
              <a:t>Seat of green revolution, INDIAN AGRICULTURAL RESEARCH INSTITUTE </a:t>
            </a:r>
            <a:endParaRPr lang="en-IN" sz="14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395536" y="488866"/>
            <a:ext cx="8136904" cy="1571982"/>
            <a:chOff x="323528" y="260648"/>
            <a:chExt cx="8136904" cy="1571982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206533000"/>
                </p:ext>
              </p:extLst>
            </p:nvPr>
          </p:nvGraphicFramePr>
          <p:xfrm>
            <a:off x="323528" y="260648"/>
            <a:ext cx="4032448" cy="720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395536" y="1124744"/>
              <a:ext cx="8064896" cy="70788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2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To induce dwarfing in bougainvillea cv. Shubhra with the use of growth retardants.</a:t>
              </a:r>
              <a:r>
                <a:rPr lang="en-IN" sz="2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endParaRPr lang="en-IN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457200" y="3140968"/>
            <a:ext cx="8229599" cy="994500"/>
            <a:chOff x="0" y="269830"/>
            <a:chExt cx="8229599" cy="994500"/>
          </a:xfrm>
          <a:solidFill>
            <a:schemeClr val="accent3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269830"/>
              <a:ext cx="8229599" cy="9945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8547" y="318377"/>
              <a:ext cx="8132505" cy="8974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kern="1200" dirty="0" smtClean="0"/>
                <a:t>Rooted cuttings  of cv. </a:t>
              </a:r>
              <a:r>
                <a:rPr lang="en-IN" sz="2400" kern="1200" dirty="0" err="1" smtClean="0"/>
                <a:t>Shubhra</a:t>
              </a:r>
              <a:r>
                <a:rPr lang="en-IN" sz="2400" kern="1200" dirty="0" smtClean="0"/>
                <a:t> were planted on 7</a:t>
              </a:r>
              <a:r>
                <a:rPr lang="en-IN" sz="2400" kern="1200" baseline="30000" dirty="0" smtClean="0"/>
                <a:t>th</a:t>
              </a:r>
              <a:r>
                <a:rPr lang="en-IN" sz="2400" kern="1200" dirty="0" smtClean="0"/>
                <a:t> July 2012 in earthen pot of 25 cm diameter  and allowed to grow for two months</a:t>
              </a:r>
              <a:endParaRPr lang="en-IN" sz="2400" kern="1200" dirty="0"/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457199" y="4293096"/>
            <a:ext cx="8229599" cy="936105"/>
            <a:chOff x="0" y="6625"/>
            <a:chExt cx="8229599" cy="1272959"/>
          </a:xfrm>
          <a:solidFill>
            <a:schemeClr val="accent3">
              <a:lumMod val="75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6625"/>
              <a:ext cx="8229599" cy="127295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2141" y="68766"/>
              <a:ext cx="8105317" cy="11486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kern="1200" dirty="0" smtClean="0"/>
                <a:t>The plants were pruned to a uniform height of 25+5 cm, on 3</a:t>
              </a:r>
              <a:r>
                <a:rPr lang="en-IN" sz="2400" kern="1200" baseline="30000" dirty="0" smtClean="0"/>
                <a:t>rd</a:t>
              </a:r>
              <a:r>
                <a:rPr lang="en-IN" sz="2400" kern="1200" dirty="0" smtClean="0"/>
                <a:t> September 2012. </a:t>
              </a:r>
              <a:endParaRPr lang="en-IN" sz="2400" kern="12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67544" y="5373216"/>
            <a:ext cx="8229599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755576" y="5517232"/>
            <a:ext cx="7809638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After pruning the plants were treated with growth retardants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856983109"/>
              </p:ext>
            </p:extLst>
          </p:nvPr>
        </p:nvGraphicFramePr>
        <p:xfrm>
          <a:off x="467544" y="2218854"/>
          <a:ext cx="4104456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80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589776" y="1963646"/>
            <a:ext cx="8229599" cy="3697602"/>
          </a:xfrm>
          <a:custGeom>
            <a:avLst/>
            <a:gdLst>
              <a:gd name="connsiteX0" fmla="*/ 0 w 8229599"/>
              <a:gd name="connsiteY0" fmla="*/ 0 h 4129650"/>
              <a:gd name="connsiteX1" fmla="*/ 8229599 w 8229599"/>
              <a:gd name="connsiteY1" fmla="*/ 0 h 4129650"/>
              <a:gd name="connsiteX2" fmla="*/ 8229599 w 8229599"/>
              <a:gd name="connsiteY2" fmla="*/ 4129650 h 4129650"/>
              <a:gd name="connsiteX3" fmla="*/ 0 w 8229599"/>
              <a:gd name="connsiteY3" fmla="*/ 4129650 h 4129650"/>
              <a:gd name="connsiteX4" fmla="*/ 0 w 8229599"/>
              <a:gd name="connsiteY4" fmla="*/ 0 h 412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599" h="4129650">
                <a:moveTo>
                  <a:pt x="0" y="0"/>
                </a:moveTo>
                <a:lnTo>
                  <a:pt x="8229599" y="0"/>
                </a:lnTo>
                <a:lnTo>
                  <a:pt x="8229599" y="4129650"/>
                </a:lnTo>
                <a:lnTo>
                  <a:pt x="0" y="4129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40640" rIns="227584" bIns="40640" numCol="1" spcCol="1270" anchor="t" anchorCtr="0">
            <a:noAutofit/>
          </a:bodyPr>
          <a:lstStyle/>
          <a:p>
            <a:pPr marL="407988" lvl="1" indent="-407988" algn="l" defTabSz="11112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9900"/>
              </a:buClr>
              <a:buFont typeface="Wingdings" pitchFamily="2" charset="2"/>
              <a:buChar char="§"/>
            </a:pP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Variety		: Shubhra</a:t>
            </a:r>
            <a:endParaRPr lang="en-IN" sz="2400" b="1" kern="1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07988" lvl="1" indent="-407988" algn="l" defTabSz="11112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9900"/>
              </a:buClr>
              <a:buFont typeface="Wingdings" pitchFamily="2" charset="2"/>
              <a:buChar char="§"/>
            </a:pP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Treatments		 :11</a:t>
            </a:r>
            <a:endParaRPr lang="en-IN" sz="2400" b="1" kern="1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07988" lvl="1" indent="-407988" algn="l" defTabSz="11112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9900"/>
              </a:buClr>
              <a:buFont typeface="Wingdings" pitchFamily="2" charset="2"/>
              <a:buChar char="§"/>
            </a:pP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Replications		: 4</a:t>
            </a:r>
            <a:endParaRPr lang="en-IN" sz="2400" b="1" kern="1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07988" lvl="1" indent="-407988" algn="l" defTabSz="11112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9900"/>
              </a:buClr>
              <a:buFont typeface="Wingdings" pitchFamily="2" charset="2"/>
              <a:buChar char="§"/>
            </a:pP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Growth Retardants	:3</a:t>
            </a:r>
            <a:endParaRPr lang="en-IN" sz="2400" b="1" kern="1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07988" lvl="1" indent="-407988" algn="l" defTabSz="11112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9900"/>
              </a:buClr>
              <a:buFont typeface="Wingdings" pitchFamily="2" charset="2"/>
              <a:buChar char="§"/>
            </a:pP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</a:t>
            </a:r>
            <a:r>
              <a:rPr lang="en-IN" sz="2400" b="1" kern="12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Paclobutrazol</a:t>
            </a: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maleic </a:t>
            </a:r>
            <a:r>
              <a:rPr lang="en-IN" sz="2400" b="1" kern="12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hydrazide</a:t>
            </a: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IN" sz="2400" b="1" kern="12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daminozide</a:t>
            </a: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or B-9)</a:t>
            </a:r>
            <a:endParaRPr lang="en-IN" sz="2400" b="1" kern="1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07988" lvl="1" indent="-407988" algn="l" defTabSz="11112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9900"/>
              </a:buClr>
              <a:buFont typeface="Wingdings" pitchFamily="2" charset="2"/>
              <a:buChar char="§"/>
            </a:pP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Experimental Design	:  CRD</a:t>
            </a:r>
            <a:endParaRPr lang="en-IN" sz="2400" b="1" kern="1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07988" lvl="1" indent="-407988" algn="l" defTabSz="11112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9900"/>
              </a:buClr>
              <a:buFont typeface="Wingdings" pitchFamily="2" charset="2"/>
              <a:buChar char="§"/>
            </a:pP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Mode of application 	: Spray or </a:t>
            </a:r>
            <a:r>
              <a:rPr lang="en-IN" sz="2400" b="1" kern="120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Drench </a:t>
            </a:r>
            <a:endParaRPr lang="en-IN" sz="2400" b="1" kern="1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07988" lvl="1" indent="-407988" algn="l" defTabSz="11112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9900"/>
              </a:buClr>
              <a:buFont typeface="Wingdings" pitchFamily="2" charset="2"/>
              <a:buChar char="§"/>
            </a:pPr>
            <a:r>
              <a:rPr lang="en-IN" sz="2400" b="1" kern="1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Data was recorded at 2, 6, 10 and 14 weeks for vegetative traits and after 10 weeks for flower traits</a:t>
            </a:r>
            <a:endParaRPr lang="en-IN" sz="2400" b="1" kern="1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381000" cy="6858000"/>
            <a:chOff x="0" y="0"/>
            <a:chExt cx="381000" cy="685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381000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381000" cy="6858000"/>
              <a:chOff x="11230" y="0"/>
              <a:chExt cx="457845" cy="6858000"/>
            </a:xfrm>
            <a:solidFill>
              <a:schemeClr val="bg1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" name="Picture 7" descr="icar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9" descr="LOGO_FINAL_03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5143" r="8730" b="14109"/>
          <a:stretch/>
        </p:blipFill>
        <p:spPr bwMode="auto">
          <a:xfrm>
            <a:off x="5544068" y="1148719"/>
            <a:ext cx="3420420" cy="2280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8" name="Diagram 17"/>
          <p:cNvGraphicFramePr/>
          <p:nvPr/>
        </p:nvGraphicFramePr>
        <p:xfrm>
          <a:off x="589776" y="260648"/>
          <a:ext cx="4774312" cy="83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649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683568" y="260648"/>
          <a:ext cx="561662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600201"/>
            <a:ext cx="8229600" cy="3773016"/>
          </a:xfrm>
        </p:spPr>
        <p:txBody>
          <a:bodyPr>
            <a:normAutofit fontScale="70000" lnSpcReduction="20000"/>
          </a:bodyPr>
          <a:lstStyle/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Plant height (cm)</a:t>
            </a:r>
          </a:p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Plant spread (cm)</a:t>
            </a:r>
          </a:p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Internode distance (cm)</a:t>
            </a:r>
          </a:p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hoot length (cm)</a:t>
            </a:r>
          </a:p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Shoot diameter (mm)</a:t>
            </a:r>
          </a:p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Number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branches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Baskerville Old Face" pitchFamily="18" charset="0"/>
            </a:endParaRPr>
          </a:p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Growth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index (Average plant height+ plant spread/2), flower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index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1.00=none, 2.00 = slight, 3.00= some, 4.00=moderate, 5.00=heavy)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Baskerville Old Face" pitchFamily="18" charset="0"/>
            </a:endParaRPr>
          </a:p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Form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index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(1.00=poor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, 2.00= fair, 3.00= good, 4.00= excellent)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Baskerville Old Face" pitchFamily="18" charset="0"/>
            </a:endParaRPr>
          </a:p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Number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of structural branches per plant (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&gt;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15 cm in length)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Baskerville Old Face" pitchFamily="18" charset="0"/>
            </a:endParaRPr>
          </a:p>
          <a:p>
            <a:pPr marL="446088" indent="-2635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Disease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incidence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(%)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11230" y="0"/>
            <a:chExt cx="457845" cy="685800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11230" y="0"/>
              <a:ext cx="457845" cy="6858000"/>
            </a:xfrm>
            <a:prstGeom prst="rect">
              <a:avLst/>
            </a:prstGeom>
            <a:grpFill/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1230" y="0"/>
              <a:ext cx="457845" cy="6858000"/>
              <a:chOff x="11230" y="0"/>
              <a:chExt cx="457845" cy="6858000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" name="Picture 8" descr="icar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9" descr="LOGO_FINAL_03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  <p:pic>
        <p:nvPicPr>
          <p:cNvPr id="13" name="Picture 8" descr="C:\Users\PAVAN KUMAR\Desktop\bougainvillea - shru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517232"/>
            <a:ext cx="1475656" cy="1121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9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77500" lnSpcReduction="20000"/>
          </a:bodyPr>
          <a:lstStyle/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1 </a:t>
            </a:r>
            <a:r>
              <a:rPr lang="en-IN" baseline="30000" dirty="0" smtClean="0"/>
              <a:t>- 		</a:t>
            </a:r>
            <a:r>
              <a:rPr lang="en-IN" dirty="0" smtClean="0"/>
              <a:t>125ppm </a:t>
            </a:r>
            <a:r>
              <a:rPr lang="en-IN" dirty="0" err="1" smtClean="0"/>
              <a:t>Paclobutrazol</a:t>
            </a:r>
            <a:r>
              <a:rPr lang="en-IN" dirty="0" smtClean="0"/>
              <a:t>  (Spray)</a:t>
            </a:r>
          </a:p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2</a:t>
            </a:r>
            <a:r>
              <a:rPr lang="en-IN" baseline="30000" dirty="0" smtClean="0"/>
              <a:t>-			</a:t>
            </a:r>
            <a:r>
              <a:rPr lang="en-IN" dirty="0" smtClean="0"/>
              <a:t>250ppm </a:t>
            </a:r>
            <a:r>
              <a:rPr lang="en-IN" dirty="0" err="1" smtClean="0"/>
              <a:t>Paclobutrazol</a:t>
            </a:r>
            <a:r>
              <a:rPr lang="en-IN" dirty="0" smtClean="0"/>
              <a:t> (Spray)</a:t>
            </a:r>
          </a:p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3</a:t>
            </a:r>
            <a:r>
              <a:rPr lang="en-IN" baseline="30000" dirty="0" smtClean="0"/>
              <a:t>-			</a:t>
            </a:r>
            <a:r>
              <a:rPr lang="en-IN" dirty="0" smtClean="0"/>
              <a:t>500ppm </a:t>
            </a:r>
            <a:r>
              <a:rPr lang="en-IN" dirty="0" err="1" smtClean="0"/>
              <a:t>Paclobutrazol</a:t>
            </a:r>
            <a:r>
              <a:rPr lang="en-IN" dirty="0" smtClean="0"/>
              <a:t> (Spray)</a:t>
            </a:r>
          </a:p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4</a:t>
            </a:r>
            <a:r>
              <a:rPr lang="en-IN" baseline="30000" dirty="0" smtClean="0"/>
              <a:t>-			</a:t>
            </a:r>
            <a:r>
              <a:rPr lang="en-IN" dirty="0" smtClean="0"/>
              <a:t>20 ppm </a:t>
            </a:r>
            <a:r>
              <a:rPr lang="en-IN" dirty="0" err="1" smtClean="0"/>
              <a:t>Paclobutrazol</a:t>
            </a:r>
            <a:r>
              <a:rPr lang="en-IN" dirty="0" smtClean="0"/>
              <a:t> (Drench)</a:t>
            </a:r>
          </a:p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5</a:t>
            </a:r>
            <a:r>
              <a:rPr lang="en-IN" baseline="30000" dirty="0" smtClean="0"/>
              <a:t>-			</a:t>
            </a:r>
            <a:r>
              <a:rPr lang="en-IN" dirty="0" smtClean="0"/>
              <a:t>30 ppm </a:t>
            </a:r>
            <a:r>
              <a:rPr lang="en-IN" dirty="0" err="1" smtClean="0"/>
              <a:t>Paclobutrazol</a:t>
            </a:r>
            <a:r>
              <a:rPr lang="en-IN" dirty="0" smtClean="0"/>
              <a:t> (Drench)</a:t>
            </a:r>
          </a:p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6</a:t>
            </a:r>
            <a:r>
              <a:rPr lang="en-IN" baseline="30000" dirty="0" smtClean="0"/>
              <a:t>-</a:t>
            </a:r>
            <a:r>
              <a:rPr lang="en-IN" baseline="-25000" dirty="0" smtClean="0"/>
              <a:t>-			</a:t>
            </a:r>
            <a:r>
              <a:rPr lang="en-IN" dirty="0" smtClean="0"/>
              <a:t>40 ppm </a:t>
            </a:r>
            <a:r>
              <a:rPr lang="en-IN" dirty="0" err="1" smtClean="0"/>
              <a:t>Paclobutrazol</a:t>
            </a:r>
            <a:r>
              <a:rPr lang="en-IN" dirty="0" smtClean="0"/>
              <a:t> (Drench)</a:t>
            </a:r>
          </a:p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7</a:t>
            </a:r>
            <a:r>
              <a:rPr lang="en-IN" baseline="30000" dirty="0" smtClean="0"/>
              <a:t>-			</a:t>
            </a:r>
            <a:r>
              <a:rPr lang="en-IN" dirty="0" smtClean="0"/>
              <a:t>1500 ppm </a:t>
            </a:r>
            <a:r>
              <a:rPr lang="en-IN" dirty="0" err="1" smtClean="0"/>
              <a:t>Maleic</a:t>
            </a:r>
            <a:r>
              <a:rPr lang="en-IN" dirty="0" smtClean="0"/>
              <a:t> </a:t>
            </a:r>
            <a:r>
              <a:rPr lang="en-IN" dirty="0" err="1" smtClean="0"/>
              <a:t>Hydrazide</a:t>
            </a:r>
            <a:r>
              <a:rPr lang="en-IN" dirty="0" smtClean="0"/>
              <a:t> (Spray)</a:t>
            </a:r>
          </a:p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8</a:t>
            </a:r>
            <a:r>
              <a:rPr lang="en-IN" baseline="30000" dirty="0" smtClean="0"/>
              <a:t>-			</a:t>
            </a:r>
            <a:r>
              <a:rPr lang="en-IN" dirty="0" smtClean="0"/>
              <a:t>2500 ppm </a:t>
            </a:r>
            <a:r>
              <a:rPr lang="en-IN" dirty="0" err="1" smtClean="0"/>
              <a:t>Maleic</a:t>
            </a:r>
            <a:r>
              <a:rPr lang="en-IN" dirty="0" smtClean="0"/>
              <a:t> </a:t>
            </a:r>
            <a:r>
              <a:rPr lang="en-IN" dirty="0" err="1" smtClean="0"/>
              <a:t>Hydrazide</a:t>
            </a:r>
            <a:r>
              <a:rPr lang="en-IN" dirty="0" smtClean="0"/>
              <a:t> (Spray)</a:t>
            </a:r>
          </a:p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9</a:t>
            </a:r>
            <a:r>
              <a:rPr lang="en-IN" baseline="30000" dirty="0" smtClean="0"/>
              <a:t>-			</a:t>
            </a:r>
            <a:r>
              <a:rPr lang="en-IN" dirty="0" smtClean="0"/>
              <a:t>5000ppm </a:t>
            </a:r>
            <a:r>
              <a:rPr lang="en-IN" dirty="0" err="1" smtClean="0"/>
              <a:t>Daminozide</a:t>
            </a:r>
            <a:r>
              <a:rPr lang="en-IN" dirty="0" smtClean="0"/>
              <a:t>   (Spray)</a:t>
            </a:r>
          </a:p>
          <a:p>
            <a:pPr indent="166688" fontAlgn="base">
              <a:buNone/>
            </a:pPr>
            <a:r>
              <a:rPr lang="en-IN" dirty="0" smtClean="0"/>
              <a:t>T</a:t>
            </a:r>
            <a:r>
              <a:rPr lang="en-IN" baseline="-25000" dirty="0" smtClean="0"/>
              <a:t>10</a:t>
            </a:r>
            <a:r>
              <a:rPr lang="en-IN" baseline="30000" dirty="0" smtClean="0"/>
              <a:t>-		</a:t>
            </a:r>
            <a:r>
              <a:rPr lang="en-IN" dirty="0" smtClean="0"/>
              <a:t>7500ppm </a:t>
            </a:r>
            <a:r>
              <a:rPr lang="en-IN" dirty="0" err="1" smtClean="0"/>
              <a:t>Daminozide</a:t>
            </a:r>
            <a:r>
              <a:rPr lang="en-IN" dirty="0" smtClean="0"/>
              <a:t>   (Spray)</a:t>
            </a:r>
          </a:p>
          <a:p>
            <a:pPr indent="166688" fontAlgn="base">
              <a:buNone/>
            </a:pPr>
            <a:r>
              <a:rPr lang="en-US" dirty="0" smtClean="0"/>
              <a:t> </a:t>
            </a:r>
            <a:r>
              <a:rPr lang="en-IN" dirty="0" smtClean="0"/>
              <a:t>T</a:t>
            </a:r>
            <a:r>
              <a:rPr lang="en-IN" baseline="-25000" dirty="0" smtClean="0"/>
              <a:t>11</a:t>
            </a:r>
            <a:r>
              <a:rPr lang="en-IN" baseline="30000" dirty="0" smtClean="0"/>
              <a:t>-		</a:t>
            </a:r>
            <a:r>
              <a:rPr lang="en-IN" dirty="0" smtClean="0"/>
              <a:t>Control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95725" y="123746"/>
          <a:ext cx="6832659" cy="128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619661" y="123746"/>
          <a:ext cx="2368163" cy="78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633036"/>
              </p:ext>
            </p:extLst>
          </p:nvPr>
        </p:nvGraphicFramePr>
        <p:xfrm>
          <a:off x="539552" y="952818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3175" y="-37782"/>
            <a:ext cx="381000" cy="6858000"/>
            <a:chOff x="0" y="0"/>
            <a:chExt cx="381000" cy="685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381000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381000" cy="6858000"/>
              <a:chOff x="11230" y="0"/>
              <a:chExt cx="457845" cy="6858000"/>
            </a:xfrm>
            <a:solidFill>
              <a:schemeClr val="bg1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11230" y="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" name="Picture 7" descr="icar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384" y="0"/>
                <a:ext cx="343384" cy="400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1230" y="6400800"/>
                <a:ext cx="457845" cy="457200"/>
              </a:xfrm>
              <a:prstGeom prst="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9" descr="LOGO_FINAL_03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47476" y="6427788"/>
                <a:ext cx="368183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 rot="16200000">
                <a:off x="-2489779" y="3153019"/>
                <a:ext cx="5510868" cy="4068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Indian Agricultural Research Institute, New Delhi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0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</TotalTime>
  <Words>1229</Words>
  <Application>Microsoft Office PowerPoint</Application>
  <PresentationFormat>On-screen Show (4:3)</PresentationFormat>
  <Paragraphs>376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plant growth retardants on shoot diameter of bougainvillea cv. Shubhra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ritu</dc:creator>
  <cp:lastModifiedBy>R G Gracy</cp:lastModifiedBy>
  <cp:revision>6</cp:revision>
  <dcterms:created xsi:type="dcterms:W3CDTF">2014-10-24T17:34:55Z</dcterms:created>
  <dcterms:modified xsi:type="dcterms:W3CDTF">2014-10-28T04:40:36Z</dcterms:modified>
</cp:coreProperties>
</file>