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0"/>
  </p:notesMasterIdLst>
  <p:handoutMasterIdLst>
    <p:handoutMasterId r:id="rId11"/>
  </p:handoutMasterIdLst>
  <p:sldIdLst>
    <p:sldId id="257" r:id="rId2"/>
    <p:sldId id="258" r:id="rId3"/>
    <p:sldId id="285" r:id="rId4"/>
    <p:sldId id="318" r:id="rId5"/>
    <p:sldId id="319" r:id="rId6"/>
    <p:sldId id="316" r:id="rId7"/>
    <p:sldId id="320" r:id="rId8"/>
    <p:sldId id="321" r:id="rId9"/>
  </p:sldIdLst>
  <p:sldSz cx="9144000" cy="6858000" type="screen4x3"/>
  <p:notesSz cx="6797675" cy="9926638"/>
  <p:defaultTextStyle>
    <a:defPPr>
      <a:defRPr lang="en-US"/>
    </a:defPPr>
    <a:lvl1pPr algn="l" rtl="0" fontAlgn="base">
      <a:spcBef>
        <a:spcPct val="0"/>
      </a:spcBef>
      <a:spcAft>
        <a:spcPct val="0"/>
      </a:spcAft>
      <a:defRPr sz="1400" kern="1200">
        <a:solidFill>
          <a:schemeClr val="tx1"/>
        </a:solidFill>
        <a:latin typeface="Times" pitchFamily="18" charset="0"/>
        <a:ea typeface="+mn-ea"/>
        <a:cs typeface="Arial" charset="0"/>
      </a:defRPr>
    </a:lvl1pPr>
    <a:lvl2pPr marL="457200" algn="l" rtl="0" fontAlgn="base">
      <a:spcBef>
        <a:spcPct val="0"/>
      </a:spcBef>
      <a:spcAft>
        <a:spcPct val="0"/>
      </a:spcAft>
      <a:defRPr sz="1400" kern="1200">
        <a:solidFill>
          <a:schemeClr val="tx1"/>
        </a:solidFill>
        <a:latin typeface="Times" pitchFamily="18" charset="0"/>
        <a:ea typeface="+mn-ea"/>
        <a:cs typeface="Arial" charset="0"/>
      </a:defRPr>
    </a:lvl2pPr>
    <a:lvl3pPr marL="914400" algn="l" rtl="0" fontAlgn="base">
      <a:spcBef>
        <a:spcPct val="0"/>
      </a:spcBef>
      <a:spcAft>
        <a:spcPct val="0"/>
      </a:spcAft>
      <a:defRPr sz="1400" kern="1200">
        <a:solidFill>
          <a:schemeClr val="tx1"/>
        </a:solidFill>
        <a:latin typeface="Times" pitchFamily="18" charset="0"/>
        <a:ea typeface="+mn-ea"/>
        <a:cs typeface="Arial" charset="0"/>
      </a:defRPr>
    </a:lvl3pPr>
    <a:lvl4pPr marL="1371600" algn="l" rtl="0" fontAlgn="base">
      <a:spcBef>
        <a:spcPct val="0"/>
      </a:spcBef>
      <a:spcAft>
        <a:spcPct val="0"/>
      </a:spcAft>
      <a:defRPr sz="1400" kern="1200">
        <a:solidFill>
          <a:schemeClr val="tx1"/>
        </a:solidFill>
        <a:latin typeface="Times" pitchFamily="18" charset="0"/>
        <a:ea typeface="+mn-ea"/>
        <a:cs typeface="Arial" charset="0"/>
      </a:defRPr>
    </a:lvl4pPr>
    <a:lvl5pPr marL="1828800" algn="l" rtl="0" fontAlgn="base">
      <a:spcBef>
        <a:spcPct val="0"/>
      </a:spcBef>
      <a:spcAft>
        <a:spcPct val="0"/>
      </a:spcAft>
      <a:defRPr sz="1400" kern="1200">
        <a:solidFill>
          <a:schemeClr val="tx1"/>
        </a:solidFill>
        <a:latin typeface="Times" pitchFamily="18" charset="0"/>
        <a:ea typeface="+mn-ea"/>
        <a:cs typeface="Arial" charset="0"/>
      </a:defRPr>
    </a:lvl5pPr>
    <a:lvl6pPr marL="2286000" algn="l" defTabSz="914400" rtl="0" eaLnBrk="1" latinLnBrk="0" hangingPunct="1">
      <a:defRPr sz="1400" kern="1200">
        <a:solidFill>
          <a:schemeClr val="tx1"/>
        </a:solidFill>
        <a:latin typeface="Times" pitchFamily="18" charset="0"/>
        <a:ea typeface="+mn-ea"/>
        <a:cs typeface="Arial" charset="0"/>
      </a:defRPr>
    </a:lvl6pPr>
    <a:lvl7pPr marL="2743200" algn="l" defTabSz="914400" rtl="0" eaLnBrk="1" latinLnBrk="0" hangingPunct="1">
      <a:defRPr sz="1400" kern="1200">
        <a:solidFill>
          <a:schemeClr val="tx1"/>
        </a:solidFill>
        <a:latin typeface="Times" pitchFamily="18" charset="0"/>
        <a:ea typeface="+mn-ea"/>
        <a:cs typeface="Arial" charset="0"/>
      </a:defRPr>
    </a:lvl7pPr>
    <a:lvl8pPr marL="3200400" algn="l" defTabSz="914400" rtl="0" eaLnBrk="1" latinLnBrk="0" hangingPunct="1">
      <a:defRPr sz="1400" kern="1200">
        <a:solidFill>
          <a:schemeClr val="tx1"/>
        </a:solidFill>
        <a:latin typeface="Times" pitchFamily="18" charset="0"/>
        <a:ea typeface="+mn-ea"/>
        <a:cs typeface="Arial" charset="0"/>
      </a:defRPr>
    </a:lvl8pPr>
    <a:lvl9pPr marL="3657600" algn="l" defTabSz="914400" rtl="0" eaLnBrk="1" latinLnBrk="0" hangingPunct="1">
      <a:defRPr sz="1400" kern="1200">
        <a:solidFill>
          <a:schemeClr val="tx1"/>
        </a:solidFill>
        <a:latin typeface="Times"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C9C9"/>
    <a:srgbClr val="000000"/>
    <a:srgbClr val="064074"/>
    <a:srgbClr val="AFD4EF"/>
    <a:srgbClr val="469ADB"/>
    <a:srgbClr val="0067B6"/>
    <a:srgbClr val="095BA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24" autoAdjust="0"/>
    <p:restoredTop sz="69447" autoAdjust="0"/>
  </p:normalViewPr>
  <p:slideViewPr>
    <p:cSldViewPr snapToGrid="0" snapToObjects="1">
      <p:cViewPr varScale="1">
        <p:scale>
          <a:sx n="62" d="100"/>
          <a:sy n="62" d="100"/>
        </p:scale>
        <p:origin x="-1668"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M:\Users\Olga%20Kryvchenkova\Documents\work\ZnO%20NW%20charge\result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M:\Users\Olga%20Kryvchenkova\Documents\work\ZnO%20NW%20charge\results.xlsx" TargetMode="External"/></Relationships>
</file>

<file path=ppt/charts/_rels/chart3.xml.rels><?xml version="1.0" encoding="UTF-8" standalone="yes"?>
<Relationships xmlns="http://schemas.openxmlformats.org/package/2006/relationships"><Relationship Id="rId2" Type="http://schemas.openxmlformats.org/officeDocument/2006/relationships/oleObject" Target="file:///M:\Users\Olga%20Kryvchenkova\Documents\work\ZnO%20NW%20charge\results.xlsx" TargetMode="External"/><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2" Type="http://schemas.openxmlformats.org/officeDocument/2006/relationships/oleObject" Target="file:///M:\Users\Olga%20Kryvchenkova\Documents\work\ZnO%20NW%20charge\results.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lang val="en-GB"/>
  <c:chart>
    <c:autoTitleDeleted val="1"/>
    <c:plotArea>
      <c:layout>
        <c:manualLayout>
          <c:layoutTarget val="inner"/>
          <c:xMode val="edge"/>
          <c:yMode val="edge"/>
          <c:x val="0.16970656334726164"/>
          <c:y val="6.2368243425551521E-2"/>
          <c:w val="0.78399338098251181"/>
          <c:h val="0.87526351314889739"/>
        </c:manualLayout>
      </c:layout>
      <c:lineChart>
        <c:grouping val="standard"/>
        <c:ser>
          <c:idx val="1"/>
          <c:order val="0"/>
          <c:tx>
            <c:v>2uA</c:v>
          </c:tx>
          <c:marker>
            <c:symbol val="none"/>
          </c:marker>
          <c:cat>
            <c:numRef>
              <c:f>'2ppresults'!$X$5:$X$104</c:f>
              <c:numCache>
                <c:formatCode>General</c:formatCode>
                <c:ptCount val="100"/>
                <c:pt idx="0">
                  <c:v>-1</c:v>
                </c:pt>
                <c:pt idx="1">
                  <c:v>-0.97980000000000023</c:v>
                </c:pt>
                <c:pt idx="2">
                  <c:v>-0.95960000000000034</c:v>
                </c:pt>
                <c:pt idx="3">
                  <c:v>-0.93938999999999961</c:v>
                </c:pt>
                <c:pt idx="4">
                  <c:v>-0.91918999999999962</c:v>
                </c:pt>
                <c:pt idx="5">
                  <c:v>-0.89899000000000007</c:v>
                </c:pt>
                <c:pt idx="6">
                  <c:v>-0.87879000000000052</c:v>
                </c:pt>
                <c:pt idx="7">
                  <c:v>-0.85858999999999996</c:v>
                </c:pt>
                <c:pt idx="8">
                  <c:v>-0.83838000000000001</c:v>
                </c:pt>
                <c:pt idx="9">
                  <c:v>-0.81818000000000002</c:v>
                </c:pt>
                <c:pt idx="10">
                  <c:v>-0.79798000000000002</c:v>
                </c:pt>
                <c:pt idx="11">
                  <c:v>-0.77778000000000025</c:v>
                </c:pt>
                <c:pt idx="12">
                  <c:v>-0.75758000000000003</c:v>
                </c:pt>
                <c:pt idx="13">
                  <c:v>-0.73736999999999997</c:v>
                </c:pt>
                <c:pt idx="14">
                  <c:v>-0.71716999999999997</c:v>
                </c:pt>
                <c:pt idx="15">
                  <c:v>-0.69697000000000009</c:v>
                </c:pt>
                <c:pt idx="16">
                  <c:v>-0.67677000000000054</c:v>
                </c:pt>
                <c:pt idx="17">
                  <c:v>-0.65656999999999999</c:v>
                </c:pt>
                <c:pt idx="18">
                  <c:v>-0.63636000000000004</c:v>
                </c:pt>
                <c:pt idx="19">
                  <c:v>-0.61616000000000004</c:v>
                </c:pt>
                <c:pt idx="20">
                  <c:v>-0.59595999999999982</c:v>
                </c:pt>
                <c:pt idx="21">
                  <c:v>-0.57576000000000005</c:v>
                </c:pt>
                <c:pt idx="22">
                  <c:v>-0.55555999999999972</c:v>
                </c:pt>
                <c:pt idx="23">
                  <c:v>-0.53534999999999999</c:v>
                </c:pt>
                <c:pt idx="24">
                  <c:v>-0.51515</c:v>
                </c:pt>
                <c:pt idx="25">
                  <c:v>-0.49495000000000017</c:v>
                </c:pt>
                <c:pt idx="26">
                  <c:v>-0.47475000000000001</c:v>
                </c:pt>
                <c:pt idx="27">
                  <c:v>-0.45455000000000001</c:v>
                </c:pt>
                <c:pt idx="28">
                  <c:v>-0.43434000000000017</c:v>
                </c:pt>
                <c:pt idx="29">
                  <c:v>-0.41414000000000001</c:v>
                </c:pt>
                <c:pt idx="30">
                  <c:v>-0.39394000000000018</c:v>
                </c:pt>
                <c:pt idx="31">
                  <c:v>-0.37374000000000002</c:v>
                </c:pt>
                <c:pt idx="32">
                  <c:v>-0.35354000000000002</c:v>
                </c:pt>
                <c:pt idx="33">
                  <c:v>-0.33333000000000024</c:v>
                </c:pt>
                <c:pt idx="34">
                  <c:v>-0.31313000000000002</c:v>
                </c:pt>
                <c:pt idx="35">
                  <c:v>-0.29293000000000002</c:v>
                </c:pt>
                <c:pt idx="36">
                  <c:v>-0.27273000000000003</c:v>
                </c:pt>
                <c:pt idx="37">
                  <c:v>-0.25253000000000003</c:v>
                </c:pt>
                <c:pt idx="38">
                  <c:v>-0.23232</c:v>
                </c:pt>
                <c:pt idx="39">
                  <c:v>-0.21212</c:v>
                </c:pt>
                <c:pt idx="40">
                  <c:v>-0.19192000000000004</c:v>
                </c:pt>
                <c:pt idx="41">
                  <c:v>-0.17172000000000001</c:v>
                </c:pt>
                <c:pt idx="42">
                  <c:v>-0.15152000000000004</c:v>
                </c:pt>
                <c:pt idx="43">
                  <c:v>-0.13131000000000001</c:v>
                </c:pt>
                <c:pt idx="44">
                  <c:v>-0.11111000000000001</c:v>
                </c:pt>
                <c:pt idx="45">
                  <c:v>-9.0910000000000005E-2</c:v>
                </c:pt>
                <c:pt idx="46">
                  <c:v>-7.0710000000000037E-2</c:v>
                </c:pt>
                <c:pt idx="47">
                  <c:v>-5.0509999999999999E-2</c:v>
                </c:pt>
                <c:pt idx="48">
                  <c:v>-3.0300000000000004E-2</c:v>
                </c:pt>
                <c:pt idx="49">
                  <c:v>-1.0100000000000001E-2</c:v>
                </c:pt>
                <c:pt idx="50">
                  <c:v>1.0101000000000002E-2</c:v>
                </c:pt>
                <c:pt idx="51">
                  <c:v>3.0303000000000014E-2</c:v>
                </c:pt>
                <c:pt idx="52">
                  <c:v>5.0505000000000008E-2</c:v>
                </c:pt>
                <c:pt idx="53">
                  <c:v>7.0707000000000048E-2</c:v>
                </c:pt>
                <c:pt idx="54">
                  <c:v>9.0909000000000018E-2</c:v>
                </c:pt>
                <c:pt idx="55">
                  <c:v>0.11111100000000002</c:v>
                </c:pt>
                <c:pt idx="56">
                  <c:v>0.13131300000000001</c:v>
                </c:pt>
                <c:pt idx="57">
                  <c:v>0.15151500000000012</c:v>
                </c:pt>
                <c:pt idx="58">
                  <c:v>0.17171700000000009</c:v>
                </c:pt>
                <c:pt idx="59">
                  <c:v>0.19191900000000012</c:v>
                </c:pt>
                <c:pt idx="60">
                  <c:v>0.212121</c:v>
                </c:pt>
                <c:pt idx="61">
                  <c:v>0.232323</c:v>
                </c:pt>
                <c:pt idx="62">
                  <c:v>0.252525</c:v>
                </c:pt>
                <c:pt idx="63">
                  <c:v>0.272727</c:v>
                </c:pt>
                <c:pt idx="64">
                  <c:v>0.29292900000000027</c:v>
                </c:pt>
                <c:pt idx="65">
                  <c:v>0.3131310000000001</c:v>
                </c:pt>
                <c:pt idx="66">
                  <c:v>0.33333300000000027</c:v>
                </c:pt>
                <c:pt idx="67">
                  <c:v>0.3535350000000001</c:v>
                </c:pt>
                <c:pt idx="68">
                  <c:v>0.3737370000000001</c:v>
                </c:pt>
                <c:pt idx="69">
                  <c:v>0.39393900000000021</c:v>
                </c:pt>
                <c:pt idx="70">
                  <c:v>0.41414100000000004</c:v>
                </c:pt>
                <c:pt idx="71">
                  <c:v>0.4343430000000002</c:v>
                </c:pt>
                <c:pt idx="72">
                  <c:v>0.45454500000000003</c:v>
                </c:pt>
                <c:pt idx="73">
                  <c:v>0.47474700000000003</c:v>
                </c:pt>
                <c:pt idx="74">
                  <c:v>0.49494900000000008</c:v>
                </c:pt>
                <c:pt idx="75">
                  <c:v>0.51515199999999972</c:v>
                </c:pt>
                <c:pt idx="76">
                  <c:v>0.535354</c:v>
                </c:pt>
                <c:pt idx="77">
                  <c:v>0.55555599999999972</c:v>
                </c:pt>
                <c:pt idx="78">
                  <c:v>0.57575799999999999</c:v>
                </c:pt>
                <c:pt idx="79">
                  <c:v>0.59595999999999982</c:v>
                </c:pt>
                <c:pt idx="80">
                  <c:v>0.61616199999999999</c:v>
                </c:pt>
                <c:pt idx="81">
                  <c:v>0.63636400000000004</c:v>
                </c:pt>
                <c:pt idx="82">
                  <c:v>0.65656599999999998</c:v>
                </c:pt>
                <c:pt idx="83">
                  <c:v>0.67676800000000048</c:v>
                </c:pt>
                <c:pt idx="84">
                  <c:v>0.69697000000000009</c:v>
                </c:pt>
                <c:pt idx="85">
                  <c:v>0.71717200000000003</c:v>
                </c:pt>
                <c:pt idx="86">
                  <c:v>0.73737399999999997</c:v>
                </c:pt>
                <c:pt idx="87">
                  <c:v>0.75757600000000003</c:v>
                </c:pt>
                <c:pt idx="88">
                  <c:v>0.77777800000000041</c:v>
                </c:pt>
                <c:pt idx="89">
                  <c:v>0.79798000000000002</c:v>
                </c:pt>
                <c:pt idx="90">
                  <c:v>0.81818199999999996</c:v>
                </c:pt>
                <c:pt idx="91">
                  <c:v>0.83838400000000002</c:v>
                </c:pt>
                <c:pt idx="92">
                  <c:v>0.85858599999999996</c:v>
                </c:pt>
                <c:pt idx="93">
                  <c:v>0.87878800000000035</c:v>
                </c:pt>
                <c:pt idx="94">
                  <c:v>0.89899000000000007</c:v>
                </c:pt>
                <c:pt idx="95">
                  <c:v>0.91919200000000001</c:v>
                </c:pt>
                <c:pt idx="96">
                  <c:v>0.93939399999999962</c:v>
                </c:pt>
                <c:pt idx="97">
                  <c:v>0.959596</c:v>
                </c:pt>
                <c:pt idx="98">
                  <c:v>0.97979799999999984</c:v>
                </c:pt>
                <c:pt idx="99">
                  <c:v>1</c:v>
                </c:pt>
              </c:numCache>
            </c:numRef>
          </c:cat>
          <c:val>
            <c:numRef>
              <c:f>'2ppresults'!$Z$5:$Z$104</c:f>
              <c:numCache>
                <c:formatCode>0.00E+00</c:formatCode>
                <c:ptCount val="100"/>
                <c:pt idx="0">
                  <c:v>-93.651181475685291</c:v>
                </c:pt>
                <c:pt idx="1">
                  <c:v>-105.19714512876305</c:v>
                </c:pt>
                <c:pt idx="2">
                  <c:v>-102.32016593047253</c:v>
                </c:pt>
                <c:pt idx="3">
                  <c:v>-99.987397424241621</c:v>
                </c:pt>
                <c:pt idx="4">
                  <c:v>-97.382417503385668</c:v>
                </c:pt>
                <c:pt idx="5">
                  <c:v>-94.97744296422276</c:v>
                </c:pt>
                <c:pt idx="6">
                  <c:v>-92.658431029664058</c:v>
                </c:pt>
                <c:pt idx="7">
                  <c:v>-90.32770356883114</c:v>
                </c:pt>
                <c:pt idx="8">
                  <c:v>-87.551816293710061</c:v>
                </c:pt>
                <c:pt idx="9">
                  <c:v>-85.160628390521907</c:v>
                </c:pt>
                <c:pt idx="10">
                  <c:v>-83.160601601844903</c:v>
                </c:pt>
                <c:pt idx="11">
                  <c:v>-80.605323598805072</c:v>
                </c:pt>
                <c:pt idx="12">
                  <c:v>-78.263793325495598</c:v>
                </c:pt>
                <c:pt idx="13">
                  <c:v>-75.864384475163845</c:v>
                </c:pt>
                <c:pt idx="14">
                  <c:v>-73.615814038228848</c:v>
                </c:pt>
                <c:pt idx="15">
                  <c:v>-71.291150231127517</c:v>
                </c:pt>
                <c:pt idx="16">
                  <c:v>-68.920358209290711</c:v>
                </c:pt>
                <c:pt idx="17">
                  <c:v>-66.613216354397863</c:v>
                </c:pt>
                <c:pt idx="18">
                  <c:v>-64.267774386979028</c:v>
                </c:pt>
                <c:pt idx="19">
                  <c:v>-61.995430390080166</c:v>
                </c:pt>
                <c:pt idx="20">
                  <c:v>-59.729220209168737</c:v>
                </c:pt>
                <c:pt idx="21">
                  <c:v>-57.498636905650486</c:v>
                </c:pt>
                <c:pt idx="22">
                  <c:v>-55.560780916751149</c:v>
                </c:pt>
                <c:pt idx="23">
                  <c:v>-53.301869016263339</c:v>
                </c:pt>
                <c:pt idx="24">
                  <c:v>-51.098422052639712</c:v>
                </c:pt>
                <c:pt idx="25">
                  <c:v>-48.928068860440881</c:v>
                </c:pt>
                <c:pt idx="26">
                  <c:v>-46.796957185304088</c:v>
                </c:pt>
                <c:pt idx="27">
                  <c:v>-44.7158852905212</c:v>
                </c:pt>
                <c:pt idx="28">
                  <c:v>-42.818077939891779</c:v>
                </c:pt>
                <c:pt idx="29">
                  <c:v>-40.667735995372588</c:v>
                </c:pt>
                <c:pt idx="30">
                  <c:v>-38.545341847143064</c:v>
                </c:pt>
                <c:pt idx="31">
                  <c:v>-36.375862721241226</c:v>
                </c:pt>
                <c:pt idx="32">
                  <c:v>-34.572183926801571</c:v>
                </c:pt>
                <c:pt idx="33">
                  <c:v>-32.45361112083117</c:v>
                </c:pt>
                <c:pt idx="34">
                  <c:v>-30.332443285341473</c:v>
                </c:pt>
                <c:pt idx="35">
                  <c:v>-28.26895500830253</c:v>
                </c:pt>
                <c:pt idx="36">
                  <c:v>-26.503609078543164</c:v>
                </c:pt>
                <c:pt idx="37">
                  <c:v>-24.419354110339981</c:v>
                </c:pt>
                <c:pt idx="38">
                  <c:v>-22.3381459865385</c:v>
                </c:pt>
                <c:pt idx="39">
                  <c:v>-20.247802266031311</c:v>
                </c:pt>
                <c:pt idx="40">
                  <c:v>-18.505301758861279</c:v>
                </c:pt>
                <c:pt idx="41">
                  <c:v>-16.464636620722889</c:v>
                </c:pt>
                <c:pt idx="42">
                  <c:v>-14.408817519603069</c:v>
                </c:pt>
                <c:pt idx="43">
                  <c:v>-12.661707883054753</c:v>
                </c:pt>
                <c:pt idx="44">
                  <c:v>-10.635064497250655</c:v>
                </c:pt>
                <c:pt idx="45">
                  <c:v>-8.6767164820219893</c:v>
                </c:pt>
                <c:pt idx="46">
                  <c:v>-6.754283156742388</c:v>
                </c:pt>
                <c:pt idx="47">
                  <c:v>-4.8322054537798191</c:v>
                </c:pt>
                <c:pt idx="48">
                  <c:v>-2.906727598535241</c:v>
                </c:pt>
                <c:pt idx="49">
                  <c:v>-0.9718577227008991</c:v>
                </c:pt>
                <c:pt idx="50">
                  <c:v>0.90476092529349694</c:v>
                </c:pt>
                <c:pt idx="51">
                  <c:v>2.8346220798212167</c:v>
                </c:pt>
                <c:pt idx="52">
                  <c:v>4.7649342421145455</c:v>
                </c:pt>
                <c:pt idx="53">
                  <c:v>6.6825861495762613</c:v>
                </c:pt>
                <c:pt idx="54">
                  <c:v>8.6335352505114447</c:v>
                </c:pt>
                <c:pt idx="55">
                  <c:v>10.580441041342187</c:v>
                </c:pt>
                <c:pt idx="56">
                  <c:v>12.51199945687612</c:v>
                </c:pt>
                <c:pt idx="57">
                  <c:v>14.506203610176785</c:v>
                </c:pt>
                <c:pt idx="58">
                  <c:v>16.495973292065784</c:v>
                </c:pt>
                <c:pt idx="59">
                  <c:v>18.432280069463086</c:v>
                </c:pt>
                <c:pt idx="60">
                  <c:v>20.425462474221415</c:v>
                </c:pt>
                <c:pt idx="61">
                  <c:v>22.399545422909632</c:v>
                </c:pt>
                <c:pt idx="62">
                  <c:v>24.39604808455157</c:v>
                </c:pt>
                <c:pt idx="63">
                  <c:v>26.41542865274463</c:v>
                </c:pt>
                <c:pt idx="64">
                  <c:v>28.428157199076214</c:v>
                </c:pt>
                <c:pt idx="65">
                  <c:v>30.456601729208703</c:v>
                </c:pt>
                <c:pt idx="66">
                  <c:v>32.508127579748034</c:v>
                </c:pt>
                <c:pt idx="67">
                  <c:v>34.607038381946644</c:v>
                </c:pt>
                <c:pt idx="68">
                  <c:v>36.692336993084396</c:v>
                </c:pt>
                <c:pt idx="69">
                  <c:v>38.808013363559944</c:v>
                </c:pt>
                <c:pt idx="70">
                  <c:v>40.924769349969914</c:v>
                </c:pt>
                <c:pt idx="71">
                  <c:v>43.052761815651586</c:v>
                </c:pt>
                <c:pt idx="72">
                  <c:v>45.328370392450921</c:v>
                </c:pt>
                <c:pt idx="73">
                  <c:v>47.516526524933454</c:v>
                </c:pt>
                <c:pt idx="74">
                  <c:v>49.776618600445779</c:v>
                </c:pt>
                <c:pt idx="75">
                  <c:v>51.920866478552519</c:v>
                </c:pt>
                <c:pt idx="76">
                  <c:v>54.086986344277676</c:v>
                </c:pt>
                <c:pt idx="77">
                  <c:v>56.317772351221322</c:v>
                </c:pt>
                <c:pt idx="78">
                  <c:v>58.594999504721102</c:v>
                </c:pt>
                <c:pt idx="79">
                  <c:v>60.904231825738201</c:v>
                </c:pt>
                <c:pt idx="80">
                  <c:v>63.101052936459368</c:v>
                </c:pt>
                <c:pt idx="81">
                  <c:v>65.551114638756047</c:v>
                </c:pt>
                <c:pt idx="82">
                  <c:v>67.714761431531002</c:v>
                </c:pt>
                <c:pt idx="83">
                  <c:v>69.932783520140092</c:v>
                </c:pt>
                <c:pt idx="84">
                  <c:v>72.314954224460962</c:v>
                </c:pt>
                <c:pt idx="85">
                  <c:v>74.591186614750598</c:v>
                </c:pt>
                <c:pt idx="86">
                  <c:v>76.941937501259673</c:v>
                </c:pt>
                <c:pt idx="87">
                  <c:v>79.274804424959001</c:v>
                </c:pt>
                <c:pt idx="88">
                  <c:v>81.578910897344358</c:v>
                </c:pt>
                <c:pt idx="89">
                  <c:v>83.892779983587289</c:v>
                </c:pt>
                <c:pt idx="90">
                  <c:v>86.233158147982351</c:v>
                </c:pt>
                <c:pt idx="91">
                  <c:v>88.866146569071731</c:v>
                </c:pt>
                <c:pt idx="92">
                  <c:v>91.185874210507109</c:v>
                </c:pt>
                <c:pt idx="93">
                  <c:v>93.536274567325904</c:v>
                </c:pt>
                <c:pt idx="94">
                  <c:v>96.192006052514998</c:v>
                </c:pt>
                <c:pt idx="95">
                  <c:v>98.727654586110248</c:v>
                </c:pt>
                <c:pt idx="96">
                  <c:v>101.250845181839</c:v>
                </c:pt>
                <c:pt idx="97">
                  <c:v>103.85340988351389</c:v>
                </c:pt>
                <c:pt idx="98">
                  <c:v>106.33852737134239</c:v>
                </c:pt>
                <c:pt idx="99">
                  <c:v>108.77279131164586</c:v>
                </c:pt>
              </c:numCache>
            </c:numRef>
          </c:val>
        </c:ser>
        <c:dLbls/>
        <c:marker val="1"/>
        <c:axId val="62444672"/>
        <c:axId val="62446208"/>
      </c:lineChart>
      <c:catAx>
        <c:axId val="62444672"/>
        <c:scaling>
          <c:orientation val="minMax"/>
        </c:scaling>
        <c:axPos val="b"/>
        <c:numFmt formatCode="#,##0.0" sourceLinked="0"/>
        <c:tickLblPos val="nextTo"/>
        <c:crossAx val="62446208"/>
        <c:crosses val="autoZero"/>
        <c:auto val="1"/>
        <c:lblAlgn val="ctr"/>
        <c:lblOffset val="100"/>
        <c:tickLblSkip val="10"/>
        <c:tickMarkSkip val="10"/>
      </c:catAx>
      <c:valAx>
        <c:axId val="62446208"/>
        <c:scaling>
          <c:orientation val="minMax"/>
        </c:scaling>
        <c:axPos val="l"/>
        <c:majorGridlines/>
        <c:numFmt formatCode="General" sourceLinked="0"/>
        <c:tickLblPos val="nextTo"/>
        <c:crossAx val="62444672"/>
        <c:crosses val="autoZero"/>
        <c:crossBetween val="between"/>
      </c:valAx>
    </c:plotArea>
    <c:legend>
      <c:legendPos val="r"/>
      <c:layout>
        <c:manualLayout>
          <c:xMode val="edge"/>
          <c:yMode val="edge"/>
          <c:x val="0.22179117358836303"/>
          <c:y val="0.10069276423634495"/>
          <c:w val="0.2382761266843669"/>
          <c:h val="0.20316100775036081"/>
        </c:manualLayout>
      </c:layout>
    </c:legend>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GB"/>
  <c:chart>
    <c:autoTitleDeleted val="1"/>
    <c:plotArea>
      <c:layout>
        <c:manualLayout>
          <c:layoutTarget val="inner"/>
          <c:xMode val="edge"/>
          <c:yMode val="edge"/>
          <c:x val="0.16394728121683744"/>
          <c:y val="6.2368243425551514E-2"/>
          <c:w val="0.75354717597011334"/>
          <c:h val="0.87526351314889739"/>
        </c:manualLayout>
      </c:layout>
      <c:lineChart>
        <c:grouping val="standard"/>
        <c:ser>
          <c:idx val="5"/>
          <c:order val="0"/>
          <c:tx>
            <c:v>26uA</c:v>
          </c:tx>
          <c:marker>
            <c:symbol val="none"/>
          </c:marker>
          <c:cat>
            <c:numRef>
              <c:f>'2ppresults'!$X$5:$X$104</c:f>
              <c:numCache>
                <c:formatCode>General</c:formatCode>
                <c:ptCount val="100"/>
                <c:pt idx="0">
                  <c:v>-1</c:v>
                </c:pt>
                <c:pt idx="1">
                  <c:v>-0.97980000000000034</c:v>
                </c:pt>
                <c:pt idx="2">
                  <c:v>-0.95960000000000034</c:v>
                </c:pt>
                <c:pt idx="3">
                  <c:v>-0.93938999999999961</c:v>
                </c:pt>
                <c:pt idx="4">
                  <c:v>-0.91918999999999962</c:v>
                </c:pt>
                <c:pt idx="5">
                  <c:v>-0.89898999999999996</c:v>
                </c:pt>
                <c:pt idx="6">
                  <c:v>-0.87879000000000052</c:v>
                </c:pt>
                <c:pt idx="7">
                  <c:v>-0.85858999999999996</c:v>
                </c:pt>
                <c:pt idx="8">
                  <c:v>-0.83838000000000001</c:v>
                </c:pt>
                <c:pt idx="9">
                  <c:v>-0.81818000000000002</c:v>
                </c:pt>
                <c:pt idx="10">
                  <c:v>-0.79798000000000002</c:v>
                </c:pt>
                <c:pt idx="11">
                  <c:v>-0.77778000000000036</c:v>
                </c:pt>
                <c:pt idx="12">
                  <c:v>-0.75758000000000003</c:v>
                </c:pt>
                <c:pt idx="13">
                  <c:v>-0.73736999999999997</c:v>
                </c:pt>
                <c:pt idx="14">
                  <c:v>-0.71716999999999997</c:v>
                </c:pt>
                <c:pt idx="15">
                  <c:v>-0.69696999999999998</c:v>
                </c:pt>
                <c:pt idx="16">
                  <c:v>-0.67677000000000054</c:v>
                </c:pt>
                <c:pt idx="17">
                  <c:v>-0.65656999999999999</c:v>
                </c:pt>
                <c:pt idx="18">
                  <c:v>-0.63636000000000004</c:v>
                </c:pt>
                <c:pt idx="19">
                  <c:v>-0.61616000000000004</c:v>
                </c:pt>
                <c:pt idx="20">
                  <c:v>-0.59595999999999971</c:v>
                </c:pt>
                <c:pt idx="21">
                  <c:v>-0.57576000000000005</c:v>
                </c:pt>
                <c:pt idx="22">
                  <c:v>-0.55555999999999972</c:v>
                </c:pt>
                <c:pt idx="23">
                  <c:v>-0.53534999999999999</c:v>
                </c:pt>
                <c:pt idx="24">
                  <c:v>-0.51515</c:v>
                </c:pt>
                <c:pt idx="25">
                  <c:v>-0.49495000000000017</c:v>
                </c:pt>
                <c:pt idx="26">
                  <c:v>-0.47475000000000001</c:v>
                </c:pt>
                <c:pt idx="27">
                  <c:v>-0.45455000000000001</c:v>
                </c:pt>
                <c:pt idx="28">
                  <c:v>-0.43434000000000017</c:v>
                </c:pt>
                <c:pt idx="29">
                  <c:v>-0.41414000000000001</c:v>
                </c:pt>
                <c:pt idx="30">
                  <c:v>-0.39394000000000018</c:v>
                </c:pt>
                <c:pt idx="31">
                  <c:v>-0.37374000000000002</c:v>
                </c:pt>
                <c:pt idx="32">
                  <c:v>-0.35354000000000002</c:v>
                </c:pt>
                <c:pt idx="33">
                  <c:v>-0.33333000000000024</c:v>
                </c:pt>
                <c:pt idx="34">
                  <c:v>-0.31313000000000002</c:v>
                </c:pt>
                <c:pt idx="35">
                  <c:v>-0.29293000000000002</c:v>
                </c:pt>
                <c:pt idx="36">
                  <c:v>-0.27273000000000003</c:v>
                </c:pt>
                <c:pt idx="37">
                  <c:v>-0.25253000000000003</c:v>
                </c:pt>
                <c:pt idx="38">
                  <c:v>-0.23232</c:v>
                </c:pt>
                <c:pt idx="39">
                  <c:v>-0.21212</c:v>
                </c:pt>
                <c:pt idx="40">
                  <c:v>-0.19192000000000001</c:v>
                </c:pt>
                <c:pt idx="41">
                  <c:v>-0.17172000000000001</c:v>
                </c:pt>
                <c:pt idx="42">
                  <c:v>-0.15152000000000004</c:v>
                </c:pt>
                <c:pt idx="43">
                  <c:v>-0.13131000000000001</c:v>
                </c:pt>
                <c:pt idx="44">
                  <c:v>-0.11111</c:v>
                </c:pt>
                <c:pt idx="45">
                  <c:v>-9.0910000000000005E-2</c:v>
                </c:pt>
                <c:pt idx="46">
                  <c:v>-7.0710000000000037E-2</c:v>
                </c:pt>
                <c:pt idx="47">
                  <c:v>-5.0509999999999999E-2</c:v>
                </c:pt>
                <c:pt idx="48">
                  <c:v>-3.0300000000000001E-2</c:v>
                </c:pt>
                <c:pt idx="49">
                  <c:v>-1.0100000000000001E-2</c:v>
                </c:pt>
                <c:pt idx="50">
                  <c:v>1.0101000000000001E-2</c:v>
                </c:pt>
                <c:pt idx="51">
                  <c:v>3.030300000000001E-2</c:v>
                </c:pt>
                <c:pt idx="52">
                  <c:v>5.0505000000000001E-2</c:v>
                </c:pt>
                <c:pt idx="53">
                  <c:v>7.0707000000000034E-2</c:v>
                </c:pt>
                <c:pt idx="54">
                  <c:v>9.0909000000000004E-2</c:v>
                </c:pt>
                <c:pt idx="55">
                  <c:v>0.111111</c:v>
                </c:pt>
                <c:pt idx="56">
                  <c:v>0.13131300000000001</c:v>
                </c:pt>
                <c:pt idx="57">
                  <c:v>0.15151500000000012</c:v>
                </c:pt>
                <c:pt idx="58">
                  <c:v>0.17171700000000009</c:v>
                </c:pt>
                <c:pt idx="59">
                  <c:v>0.19191900000000009</c:v>
                </c:pt>
                <c:pt idx="60">
                  <c:v>0.212121</c:v>
                </c:pt>
                <c:pt idx="61">
                  <c:v>0.232323</c:v>
                </c:pt>
                <c:pt idx="62">
                  <c:v>0.252525</c:v>
                </c:pt>
                <c:pt idx="63">
                  <c:v>0.272727</c:v>
                </c:pt>
                <c:pt idx="64">
                  <c:v>0.29292900000000027</c:v>
                </c:pt>
                <c:pt idx="65">
                  <c:v>0.3131310000000001</c:v>
                </c:pt>
                <c:pt idx="66">
                  <c:v>0.33333300000000027</c:v>
                </c:pt>
                <c:pt idx="67">
                  <c:v>0.3535350000000001</c:v>
                </c:pt>
                <c:pt idx="68">
                  <c:v>0.3737370000000001</c:v>
                </c:pt>
                <c:pt idx="69">
                  <c:v>0.39393900000000021</c:v>
                </c:pt>
                <c:pt idx="70">
                  <c:v>0.41414100000000004</c:v>
                </c:pt>
                <c:pt idx="71">
                  <c:v>0.4343430000000002</c:v>
                </c:pt>
                <c:pt idx="72">
                  <c:v>0.45454500000000003</c:v>
                </c:pt>
                <c:pt idx="73">
                  <c:v>0.47474700000000003</c:v>
                </c:pt>
                <c:pt idx="74">
                  <c:v>0.49494900000000008</c:v>
                </c:pt>
                <c:pt idx="75">
                  <c:v>0.51515199999999972</c:v>
                </c:pt>
                <c:pt idx="76">
                  <c:v>0.535354</c:v>
                </c:pt>
                <c:pt idx="77">
                  <c:v>0.55555599999999972</c:v>
                </c:pt>
                <c:pt idx="78">
                  <c:v>0.57575799999999999</c:v>
                </c:pt>
                <c:pt idx="79">
                  <c:v>0.59595999999999971</c:v>
                </c:pt>
                <c:pt idx="80">
                  <c:v>0.61616199999999999</c:v>
                </c:pt>
                <c:pt idx="81">
                  <c:v>0.63636400000000004</c:v>
                </c:pt>
                <c:pt idx="82">
                  <c:v>0.65656599999999998</c:v>
                </c:pt>
                <c:pt idx="83">
                  <c:v>0.67676800000000048</c:v>
                </c:pt>
                <c:pt idx="84">
                  <c:v>0.69696999999999998</c:v>
                </c:pt>
                <c:pt idx="85">
                  <c:v>0.71717200000000003</c:v>
                </c:pt>
                <c:pt idx="86">
                  <c:v>0.73737399999999997</c:v>
                </c:pt>
                <c:pt idx="87">
                  <c:v>0.75757600000000003</c:v>
                </c:pt>
                <c:pt idx="88">
                  <c:v>0.77777800000000052</c:v>
                </c:pt>
                <c:pt idx="89">
                  <c:v>0.79798000000000002</c:v>
                </c:pt>
                <c:pt idx="90">
                  <c:v>0.81818199999999996</c:v>
                </c:pt>
                <c:pt idx="91">
                  <c:v>0.83838400000000002</c:v>
                </c:pt>
                <c:pt idx="92">
                  <c:v>0.85858599999999996</c:v>
                </c:pt>
                <c:pt idx="93">
                  <c:v>0.87878800000000035</c:v>
                </c:pt>
                <c:pt idx="94">
                  <c:v>0.89898999999999996</c:v>
                </c:pt>
                <c:pt idx="95">
                  <c:v>0.91919200000000001</c:v>
                </c:pt>
                <c:pt idx="96">
                  <c:v>0.93939399999999962</c:v>
                </c:pt>
                <c:pt idx="97">
                  <c:v>0.959596</c:v>
                </c:pt>
                <c:pt idx="98">
                  <c:v>0.97979799999999995</c:v>
                </c:pt>
                <c:pt idx="99">
                  <c:v>1</c:v>
                </c:pt>
              </c:numCache>
            </c:numRef>
          </c:cat>
          <c:val>
            <c:numRef>
              <c:f>'2ppresults'!$AD$5:$AD$104</c:f>
              <c:numCache>
                <c:formatCode>0.00E+00</c:formatCode>
                <c:ptCount val="100"/>
                <c:pt idx="0">
                  <c:v>-0.13840723948577718</c:v>
                </c:pt>
                <c:pt idx="1">
                  <c:v>-0.12785637350821027</c:v>
                </c:pt>
                <c:pt idx="2">
                  <c:v>-0.11874273321758803</c:v>
                </c:pt>
                <c:pt idx="3">
                  <c:v>-0.11104327669939894</c:v>
                </c:pt>
                <c:pt idx="4">
                  <c:v>-0.10460398658563302</c:v>
                </c:pt>
                <c:pt idx="5">
                  <c:v>-0.10032142928406211</c:v>
                </c:pt>
                <c:pt idx="6">
                  <c:v>-9.6353454067125449E-2</c:v>
                </c:pt>
                <c:pt idx="7">
                  <c:v>-9.1906695350936568E-2</c:v>
                </c:pt>
                <c:pt idx="8">
                  <c:v>-8.7732414033009354E-2</c:v>
                </c:pt>
                <c:pt idx="9">
                  <c:v>-8.3772177450281857E-2</c:v>
                </c:pt>
                <c:pt idx="10">
                  <c:v>-7.9780348919485433E-2</c:v>
                </c:pt>
                <c:pt idx="11">
                  <c:v>-7.6088280139031045E-2</c:v>
                </c:pt>
                <c:pt idx="12">
                  <c:v>-7.2679514179211507E-2</c:v>
                </c:pt>
                <c:pt idx="13">
                  <c:v>-6.9539368493003406E-2</c:v>
                </c:pt>
                <c:pt idx="14">
                  <c:v>-6.5760773059006516E-2</c:v>
                </c:pt>
                <c:pt idx="15">
                  <c:v>-6.2710730797668202E-2</c:v>
                </c:pt>
                <c:pt idx="16">
                  <c:v>-5.9528119181944728E-2</c:v>
                </c:pt>
                <c:pt idx="17">
                  <c:v>-5.6494724630921152E-2</c:v>
                </c:pt>
                <c:pt idx="18">
                  <c:v>-5.3117261797252728E-2</c:v>
                </c:pt>
                <c:pt idx="19">
                  <c:v>-5.0464608456814122E-2</c:v>
                </c:pt>
                <c:pt idx="20">
                  <c:v>-4.7820454001756392E-2</c:v>
                </c:pt>
                <c:pt idx="21">
                  <c:v>-4.5259302442957859E-2</c:v>
                </c:pt>
                <c:pt idx="22">
                  <c:v>-4.2854275335454377E-2</c:v>
                </c:pt>
                <c:pt idx="23">
                  <c:v>-4.0474094199314574E-2</c:v>
                </c:pt>
                <c:pt idx="24">
                  <c:v>-3.8167713717115449E-2</c:v>
                </c:pt>
                <c:pt idx="25">
                  <c:v>-3.5898186224576883E-2</c:v>
                </c:pt>
                <c:pt idx="26">
                  <c:v>-3.3413449591353631E-2</c:v>
                </c:pt>
                <c:pt idx="27">
                  <c:v>-3.1409926150144644E-2</c:v>
                </c:pt>
                <c:pt idx="28">
                  <c:v>-2.9345372760049181E-2</c:v>
                </c:pt>
                <c:pt idx="29">
                  <c:v>-2.7446264866793885E-2</c:v>
                </c:pt>
                <c:pt idx="30">
                  <c:v>-2.5279266395442462E-2</c:v>
                </c:pt>
                <c:pt idx="31">
                  <c:v>-2.3669763680861402E-2</c:v>
                </c:pt>
                <c:pt idx="32">
                  <c:v>-2.1915934641087265E-2</c:v>
                </c:pt>
                <c:pt idx="33">
                  <c:v>-2.0156546676148669E-2</c:v>
                </c:pt>
                <c:pt idx="34">
                  <c:v>-1.8598284381559457E-2</c:v>
                </c:pt>
                <c:pt idx="35">
                  <c:v>-1.7071411633077582E-2</c:v>
                </c:pt>
                <c:pt idx="36">
                  <c:v>-1.5461907738653987E-2</c:v>
                </c:pt>
                <c:pt idx="37">
                  <c:v>-1.4008876766468583E-2</c:v>
                </c:pt>
                <c:pt idx="38">
                  <c:v>-1.2742724608789807E-2</c:v>
                </c:pt>
                <c:pt idx="39">
                  <c:v>-1.1216295225901497E-2</c:v>
                </c:pt>
                <c:pt idx="40">
                  <c:v>-1.0022874570834683E-2</c:v>
                </c:pt>
                <c:pt idx="41">
                  <c:v>-8.9704349143368035E-3</c:v>
                </c:pt>
                <c:pt idx="42">
                  <c:v>-7.7802792575764734E-3</c:v>
                </c:pt>
                <c:pt idx="43">
                  <c:v>-6.6828904412979794E-3</c:v>
                </c:pt>
                <c:pt idx="44">
                  <c:v>-5.7649448428502845E-3</c:v>
                </c:pt>
                <c:pt idx="45">
                  <c:v>-4.7977426107132272E-3</c:v>
                </c:pt>
                <c:pt idx="46">
                  <c:v>-3.7085245008733631E-3</c:v>
                </c:pt>
                <c:pt idx="47">
                  <c:v>-2.7993371259131291E-3</c:v>
                </c:pt>
                <c:pt idx="48">
                  <c:v>-2.0966505093102036E-3</c:v>
                </c:pt>
                <c:pt idx="49">
                  <c:v>-9.4833425907928949E-4</c:v>
                </c:pt>
                <c:pt idx="50">
                  <c:v>6.2618861228994787E-4</c:v>
                </c:pt>
                <c:pt idx="51">
                  <c:v>1.6220447292419925E-3</c:v>
                </c:pt>
                <c:pt idx="52">
                  <c:v>3.5839783177381811E-3</c:v>
                </c:pt>
                <c:pt idx="53">
                  <c:v>4.6926373294288587E-3</c:v>
                </c:pt>
                <c:pt idx="54">
                  <c:v>5.5695813452418729E-3</c:v>
                </c:pt>
                <c:pt idx="55">
                  <c:v>6.6110867591443918E-3</c:v>
                </c:pt>
                <c:pt idx="56">
                  <c:v>7.5926893355712857E-3</c:v>
                </c:pt>
                <c:pt idx="57">
                  <c:v>8.6184661092672671E-3</c:v>
                </c:pt>
                <c:pt idx="58">
                  <c:v>9.8649810555963887E-3</c:v>
                </c:pt>
                <c:pt idx="59">
                  <c:v>1.1046830320009847E-2</c:v>
                </c:pt>
                <c:pt idx="60">
                  <c:v>1.2381178870816377E-2</c:v>
                </c:pt>
                <c:pt idx="61">
                  <c:v>1.3592860115330287E-2</c:v>
                </c:pt>
                <c:pt idx="62">
                  <c:v>1.5233964816791488E-2</c:v>
                </c:pt>
                <c:pt idx="63">
                  <c:v>1.6495665884179674E-2</c:v>
                </c:pt>
                <c:pt idx="64">
                  <c:v>1.7947598124573361E-2</c:v>
                </c:pt>
                <c:pt idx="65">
                  <c:v>1.9495169300710116E-2</c:v>
                </c:pt>
                <c:pt idx="66">
                  <c:v>2.1046082119073484E-2</c:v>
                </c:pt>
                <c:pt idx="67">
                  <c:v>2.2788373664787986E-2</c:v>
                </c:pt>
                <c:pt idx="68">
                  <c:v>2.4683300326190968E-2</c:v>
                </c:pt>
                <c:pt idx="69">
                  <c:v>2.6679854594598641E-2</c:v>
                </c:pt>
                <c:pt idx="70">
                  <c:v>2.8532047959784212E-2</c:v>
                </c:pt>
                <c:pt idx="71">
                  <c:v>3.0468532775544992E-2</c:v>
                </c:pt>
                <c:pt idx="72">
                  <c:v>3.2665418581725066E-2</c:v>
                </c:pt>
                <c:pt idx="73">
                  <c:v>3.4601512617443368E-2</c:v>
                </c:pt>
                <c:pt idx="74">
                  <c:v>3.6853084852523248E-2</c:v>
                </c:pt>
                <c:pt idx="75">
                  <c:v>3.9555677964253133E-2</c:v>
                </c:pt>
                <c:pt idx="76">
                  <c:v>4.1694401869889285E-2</c:v>
                </c:pt>
                <c:pt idx="77">
                  <c:v>4.4101974155332305E-2</c:v>
                </c:pt>
                <c:pt idx="78">
                  <c:v>4.6806984554618861E-2</c:v>
                </c:pt>
                <c:pt idx="79">
                  <c:v>4.9525621149027116E-2</c:v>
                </c:pt>
                <c:pt idx="80">
                  <c:v>5.209851218662509E-2</c:v>
                </c:pt>
                <c:pt idx="81">
                  <c:v>5.5117379988163281E-2</c:v>
                </c:pt>
                <c:pt idx="82">
                  <c:v>5.7844781381198834E-2</c:v>
                </c:pt>
                <c:pt idx="83">
                  <c:v>6.0493790814223319E-2</c:v>
                </c:pt>
                <c:pt idx="84">
                  <c:v>6.3998599304630324E-2</c:v>
                </c:pt>
                <c:pt idx="85">
                  <c:v>6.7452000784908331E-2</c:v>
                </c:pt>
                <c:pt idx="86">
                  <c:v>7.0891140496185417E-2</c:v>
                </c:pt>
                <c:pt idx="87">
                  <c:v>7.4638715891080926E-2</c:v>
                </c:pt>
                <c:pt idx="88">
                  <c:v>7.8592604304281638E-2</c:v>
                </c:pt>
                <c:pt idx="89">
                  <c:v>8.2544060826811747E-2</c:v>
                </c:pt>
                <c:pt idx="90">
                  <c:v>8.6514774360799379E-2</c:v>
                </c:pt>
                <c:pt idx="91">
                  <c:v>9.0799363697751267E-2</c:v>
                </c:pt>
                <c:pt idx="92">
                  <c:v>9.4936956122019703E-2</c:v>
                </c:pt>
                <c:pt idx="93">
                  <c:v>9.9288009354408818E-2</c:v>
                </c:pt>
                <c:pt idx="94">
                  <c:v>0.10385869416737133</c:v>
                </c:pt>
                <c:pt idx="95">
                  <c:v>0.1077019588255544</c:v>
                </c:pt>
                <c:pt idx="96">
                  <c:v>0.11218458467335934</c:v>
                </c:pt>
                <c:pt idx="97">
                  <c:v>0.11674674311489822</c:v>
                </c:pt>
                <c:pt idx="98">
                  <c:v>0.12191463660256648</c:v>
                </c:pt>
                <c:pt idx="99">
                  <c:v>0.12690958463503174</c:v>
                </c:pt>
              </c:numCache>
            </c:numRef>
          </c:val>
        </c:ser>
        <c:dLbls/>
        <c:marker val="1"/>
        <c:axId val="62757120"/>
        <c:axId val="62763008"/>
      </c:lineChart>
      <c:catAx>
        <c:axId val="62757120"/>
        <c:scaling>
          <c:orientation val="minMax"/>
        </c:scaling>
        <c:axPos val="b"/>
        <c:numFmt formatCode="#,##0.0" sourceLinked="0"/>
        <c:tickLblPos val="nextTo"/>
        <c:crossAx val="62763008"/>
        <c:crosses val="autoZero"/>
        <c:auto val="1"/>
        <c:lblAlgn val="ctr"/>
        <c:lblOffset val="100"/>
        <c:tickLblSkip val="10"/>
        <c:tickMarkSkip val="10"/>
      </c:catAx>
      <c:valAx>
        <c:axId val="62763008"/>
        <c:scaling>
          <c:orientation val="minMax"/>
        </c:scaling>
        <c:axPos val="l"/>
        <c:majorGridlines/>
        <c:numFmt formatCode="General" sourceLinked="0"/>
        <c:tickLblPos val="nextTo"/>
        <c:crossAx val="62757120"/>
        <c:crosses val="autoZero"/>
        <c:crossBetween val="between"/>
      </c:valAx>
    </c:plotArea>
    <c:legend>
      <c:legendPos val="r"/>
      <c:layout>
        <c:manualLayout>
          <c:xMode val="edge"/>
          <c:yMode val="edge"/>
          <c:x val="0.25757671307584296"/>
          <c:y val="0.10069276423634495"/>
          <c:w val="0.25348423106001838"/>
          <c:h val="0.20316100775036081"/>
        </c:manualLayout>
      </c:layout>
    </c:legend>
    <c:plotVisOnly val="1"/>
    <c:dispBlanksAs val="gap"/>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GB"/>
  <c:clrMapOvr bg1="lt1" tx1="dk1" bg2="lt2" tx2="dk2" accent1="accent1" accent2="accent2" accent3="accent3" accent4="accent4" accent5="accent5" accent6="accent6" hlink="hlink" folHlink="folHlink"/>
  <c:chart>
    <c:autoTitleDeleted val="1"/>
    <c:plotArea>
      <c:layout/>
      <c:scatterChart>
        <c:scatterStyle val="smoothMarker"/>
        <c:ser>
          <c:idx val="0"/>
          <c:order val="0"/>
          <c:tx>
            <c:strRef>
              <c:f>NPL!$A$2</c:f>
              <c:strCache>
                <c:ptCount val="1"/>
                <c:pt idx="0">
                  <c:v>no charge</c:v>
                </c:pt>
              </c:strCache>
            </c:strRef>
          </c:tx>
          <c:spPr>
            <a:ln>
              <a:solidFill>
                <a:srgbClr val="F79646">
                  <a:lumMod val="75000"/>
                </a:srgbClr>
              </a:solidFill>
            </a:ln>
          </c:spPr>
          <c:marker>
            <c:symbol val="none"/>
          </c:marker>
          <c:xVal>
            <c:numRef>
              <c:f>NPL!$A$4:$A$38</c:f>
              <c:numCache>
                <c:formatCode>0.00E+00</c:formatCode>
                <c:ptCount val="35"/>
                <c:pt idx="0">
                  <c:v>-1</c:v>
                </c:pt>
                <c:pt idx="1">
                  <c:v>-0.9</c:v>
                </c:pt>
                <c:pt idx="2">
                  <c:v>-0.8</c:v>
                </c:pt>
                <c:pt idx="3">
                  <c:v>-0.70000000000000007</c:v>
                </c:pt>
                <c:pt idx="4">
                  <c:v>-0.60000000000000009</c:v>
                </c:pt>
                <c:pt idx="5">
                  <c:v>-0.5</c:v>
                </c:pt>
                <c:pt idx="6">
                  <c:v>-0.4</c:v>
                </c:pt>
                <c:pt idx="7">
                  <c:v>-0.30000000000000004</c:v>
                </c:pt>
                <c:pt idx="8">
                  <c:v>-0.2</c:v>
                </c:pt>
                <c:pt idx="9">
                  <c:v>-0.1</c:v>
                </c:pt>
                <c:pt idx="10">
                  <c:v>0</c:v>
                </c:pt>
                <c:pt idx="11">
                  <c:v>0.1</c:v>
                </c:pt>
                <c:pt idx="12">
                  <c:v>0.2</c:v>
                </c:pt>
                <c:pt idx="13">
                  <c:v>0.25</c:v>
                </c:pt>
                <c:pt idx="14">
                  <c:v>0.27500000000000002</c:v>
                </c:pt>
                <c:pt idx="15">
                  <c:v>0.28750000000000003</c:v>
                </c:pt>
                <c:pt idx="16">
                  <c:v>0.29375000000000001</c:v>
                </c:pt>
                <c:pt idx="17">
                  <c:v>0.29687500000000006</c:v>
                </c:pt>
                <c:pt idx="18">
                  <c:v>0.29843750000000002</c:v>
                </c:pt>
                <c:pt idx="19">
                  <c:v>0.30000000000000004</c:v>
                </c:pt>
                <c:pt idx="20">
                  <c:v>0.4</c:v>
                </c:pt>
                <c:pt idx="21">
                  <c:v>0.5</c:v>
                </c:pt>
                <c:pt idx="22">
                  <c:v>0.60000000000000009</c:v>
                </c:pt>
                <c:pt idx="23">
                  <c:v>0.70000000000000007</c:v>
                </c:pt>
                <c:pt idx="24">
                  <c:v>0.8</c:v>
                </c:pt>
                <c:pt idx="25">
                  <c:v>0.9</c:v>
                </c:pt>
                <c:pt idx="26">
                  <c:v>1</c:v>
                </c:pt>
              </c:numCache>
            </c:numRef>
          </c:xVal>
          <c:yVal>
            <c:numRef>
              <c:f>NPL!$C$4:$C$38</c:f>
              <c:numCache>
                <c:formatCode>0.00E+00</c:formatCode>
                <c:ptCount val="35"/>
                <c:pt idx="0">
                  <c:v>-0.83001883520000008</c:v>
                </c:pt>
                <c:pt idx="1">
                  <c:v>-0.68912794319999993</c:v>
                </c:pt>
                <c:pt idx="2">
                  <c:v>-0.5516469664000001</c:v>
                </c:pt>
                <c:pt idx="3">
                  <c:v>-0.41885655880000006</c:v>
                </c:pt>
                <c:pt idx="4">
                  <c:v>-0.29252868492000011</c:v>
                </c:pt>
                <c:pt idx="5">
                  <c:v>-0.17516947256000001</c:v>
                </c:pt>
                <c:pt idx="6">
                  <c:v>-7.7717396680000009E-2</c:v>
                </c:pt>
                <c:pt idx="7">
                  <c:v>-2.361220394E-2</c:v>
                </c:pt>
                <c:pt idx="8">
                  <c:v>-1.9631333272000003E-2</c:v>
                </c:pt>
                <c:pt idx="9">
                  <c:v>-7.1023201399999999E-3</c:v>
                </c:pt>
                <c:pt idx="10">
                  <c:v>-4.0625299200000004E-8</c:v>
                </c:pt>
                <c:pt idx="11">
                  <c:v>7.1916635720000012E-3</c:v>
                </c:pt>
                <c:pt idx="12">
                  <c:v>2.0508452803999998E-2</c:v>
                </c:pt>
                <c:pt idx="13">
                  <c:v>3.2177099640000005E-2</c:v>
                </c:pt>
                <c:pt idx="14">
                  <c:v>3.9681213284000011E-2</c:v>
                </c:pt>
                <c:pt idx="15">
                  <c:v>4.3734553879999999E-2</c:v>
                </c:pt>
                <c:pt idx="16">
                  <c:v>4.573481972E-2</c:v>
                </c:pt>
                <c:pt idx="17">
                  <c:v>4.6909218639999993E-2</c:v>
                </c:pt>
                <c:pt idx="18">
                  <c:v>4.739086364000001E-2</c:v>
                </c:pt>
                <c:pt idx="19">
                  <c:v>4.7852630240000013E-2</c:v>
                </c:pt>
                <c:pt idx="20">
                  <c:v>9.0581485520000019E-2</c:v>
                </c:pt>
                <c:pt idx="21">
                  <c:v>0.1801027966</c:v>
                </c:pt>
                <c:pt idx="22">
                  <c:v>0.29323086116000008</c:v>
                </c:pt>
                <c:pt idx="23">
                  <c:v>0.4189023588000001</c:v>
                </c:pt>
                <c:pt idx="24">
                  <c:v>0.55163233360000019</c:v>
                </c:pt>
                <c:pt idx="25">
                  <c:v>0.68907669999999999</c:v>
                </c:pt>
                <c:pt idx="26">
                  <c:v>0.82997243599999992</c:v>
                </c:pt>
              </c:numCache>
            </c:numRef>
          </c:yVal>
          <c:smooth val="1"/>
        </c:ser>
        <c:dLbls/>
        <c:axId val="63406848"/>
        <c:axId val="63408768"/>
      </c:scatterChart>
      <c:valAx>
        <c:axId val="63406848"/>
        <c:scaling>
          <c:orientation val="minMax"/>
          <c:max val="1"/>
          <c:min val="-1"/>
        </c:scaling>
        <c:axPos val="b"/>
        <c:majorGridlines>
          <c:spPr>
            <a:ln>
              <a:prstDash val="dash"/>
            </a:ln>
          </c:spPr>
        </c:majorGridlines>
        <c:title>
          <c:tx>
            <c:rich>
              <a:bodyPr/>
              <a:lstStyle/>
              <a:p>
                <a:pPr>
                  <a:defRPr/>
                </a:pPr>
                <a:r>
                  <a:rPr lang="en-GB"/>
                  <a:t>Bias (V)</a:t>
                </a:r>
              </a:p>
            </c:rich>
          </c:tx>
          <c:layout/>
        </c:title>
        <c:numFmt formatCode="General" sourceLinked="0"/>
        <c:majorTickMark val="in"/>
        <c:minorTickMark val="in"/>
        <c:tickLblPos val="nextTo"/>
        <c:spPr>
          <a:ln w="15875">
            <a:solidFill>
              <a:sysClr val="windowText" lastClr="000000"/>
            </a:solidFill>
          </a:ln>
        </c:spPr>
        <c:crossAx val="63408768"/>
        <c:crossesAt val="-10000"/>
        <c:crossBetween val="midCat"/>
        <c:majorUnit val="0.5"/>
      </c:valAx>
      <c:valAx>
        <c:axId val="63408768"/>
        <c:scaling>
          <c:orientation val="minMax"/>
        </c:scaling>
        <c:axPos val="l"/>
        <c:majorGridlines>
          <c:spPr>
            <a:ln>
              <a:prstDash val="dash"/>
            </a:ln>
          </c:spPr>
        </c:majorGridlines>
        <c:title>
          <c:tx>
            <c:rich>
              <a:bodyPr/>
              <a:lstStyle/>
              <a:p>
                <a:pPr>
                  <a:defRPr/>
                </a:pPr>
                <a:r>
                  <a:rPr lang="en-GB"/>
                  <a:t>Current (uA)</a:t>
                </a:r>
              </a:p>
            </c:rich>
          </c:tx>
          <c:layout/>
        </c:title>
        <c:numFmt formatCode="General" sourceLinked="0"/>
        <c:majorTickMark val="in"/>
        <c:minorTickMark val="in"/>
        <c:tickLblPos val="low"/>
        <c:spPr>
          <a:ln w="15875">
            <a:solidFill>
              <a:sysClr val="windowText" lastClr="000000"/>
            </a:solidFill>
          </a:ln>
        </c:spPr>
        <c:crossAx val="63406848"/>
        <c:crossesAt val="-100000"/>
        <c:crossBetween val="midCat"/>
      </c:valAx>
      <c:spPr>
        <a:noFill/>
        <a:ln w="15875">
          <a:solidFill>
            <a:sysClr val="windowText" lastClr="000000"/>
          </a:solidFill>
        </a:ln>
      </c:spPr>
    </c:plotArea>
    <c:legend>
      <c:legendPos val="r"/>
      <c:layout>
        <c:manualLayout>
          <c:xMode val="edge"/>
          <c:yMode val="edge"/>
          <c:x val="0.34921602114640282"/>
          <c:y val="0.1002041180234327"/>
          <c:w val="0.40486598933901352"/>
          <c:h val="0.1797384016698659"/>
        </c:manualLayout>
      </c:layout>
      <c:overlay val="1"/>
    </c:legend>
    <c:plotVisOnly val="1"/>
    <c:dispBlanksAs val="gap"/>
  </c:chart>
  <c:spPr>
    <a:noFill/>
  </c:spPr>
  <c:txPr>
    <a:bodyPr/>
    <a:lstStyle/>
    <a:p>
      <a:pPr>
        <a:defRPr sz="1100">
          <a:latin typeface="Helvetica" pitchFamily="34" charset="0"/>
          <a:cs typeface="Helvetica" pitchFamily="34" charset="0"/>
        </a:defRPr>
      </a:pPr>
      <a:endParaRPr lang="en-US"/>
    </a:p>
  </c:tx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lang val="en-GB"/>
  <c:clrMapOvr bg1="lt1" tx1="dk1" bg2="lt2" tx2="dk2" accent1="accent1" accent2="accent2" accent3="accent3" accent4="accent4" accent5="accent5" accent6="accent6" hlink="hlink" folHlink="folHlink"/>
  <c:chart>
    <c:autoTitleDeleted val="1"/>
    <c:plotArea>
      <c:layout/>
      <c:scatterChart>
        <c:scatterStyle val="smoothMarker"/>
        <c:ser>
          <c:idx val="0"/>
          <c:order val="0"/>
          <c:tx>
            <c:strRef>
              <c:f>NPL!$P$2</c:f>
              <c:strCache>
                <c:ptCount val="1"/>
                <c:pt idx="0">
                  <c:v>1e13 cm-2</c:v>
                </c:pt>
              </c:strCache>
            </c:strRef>
          </c:tx>
          <c:spPr>
            <a:ln>
              <a:solidFill>
                <a:srgbClr val="FF0000"/>
              </a:solidFill>
            </a:ln>
          </c:spPr>
          <c:marker>
            <c:symbol val="none"/>
          </c:marker>
          <c:xVal>
            <c:numRef>
              <c:f>NPL!$P$4:$P$38</c:f>
              <c:numCache>
                <c:formatCode>0.00E+00</c:formatCode>
                <c:ptCount val="35"/>
                <c:pt idx="0">
                  <c:v>-1</c:v>
                </c:pt>
                <c:pt idx="1">
                  <c:v>-1</c:v>
                </c:pt>
                <c:pt idx="2">
                  <c:v>-0.9</c:v>
                </c:pt>
                <c:pt idx="3">
                  <c:v>-0.8</c:v>
                </c:pt>
                <c:pt idx="4">
                  <c:v>-0.75000000000000011</c:v>
                </c:pt>
                <c:pt idx="5">
                  <c:v>-0.70000000000000007</c:v>
                </c:pt>
                <c:pt idx="6">
                  <c:v>-0.62500000000000011</c:v>
                </c:pt>
                <c:pt idx="7">
                  <c:v>-0.60000000000000009</c:v>
                </c:pt>
                <c:pt idx="8">
                  <c:v>-0.55000000000000004</c:v>
                </c:pt>
                <c:pt idx="9">
                  <c:v>-0.5</c:v>
                </c:pt>
                <c:pt idx="10">
                  <c:v>-0.4</c:v>
                </c:pt>
                <c:pt idx="11">
                  <c:v>-0.30000000000000004</c:v>
                </c:pt>
                <c:pt idx="12">
                  <c:v>-0.25</c:v>
                </c:pt>
                <c:pt idx="13">
                  <c:v>-0.2</c:v>
                </c:pt>
                <c:pt idx="14">
                  <c:v>-0.1</c:v>
                </c:pt>
                <c:pt idx="15">
                  <c:v>0</c:v>
                </c:pt>
                <c:pt idx="16">
                  <c:v>0.1</c:v>
                </c:pt>
                <c:pt idx="17">
                  <c:v>0.2</c:v>
                </c:pt>
                <c:pt idx="18">
                  <c:v>0.25</c:v>
                </c:pt>
                <c:pt idx="19">
                  <c:v>0.30000000000000004</c:v>
                </c:pt>
                <c:pt idx="20">
                  <c:v>0.4</c:v>
                </c:pt>
                <c:pt idx="21">
                  <c:v>0.5</c:v>
                </c:pt>
                <c:pt idx="22">
                  <c:v>0.5</c:v>
                </c:pt>
                <c:pt idx="23">
                  <c:v>0.5</c:v>
                </c:pt>
                <c:pt idx="24">
                  <c:v>0.70000000000000007</c:v>
                </c:pt>
                <c:pt idx="25">
                  <c:v>0.75000000000000011</c:v>
                </c:pt>
                <c:pt idx="26">
                  <c:v>0.75000000000000011</c:v>
                </c:pt>
                <c:pt idx="27">
                  <c:v>0.8</c:v>
                </c:pt>
                <c:pt idx="28">
                  <c:v>0.9</c:v>
                </c:pt>
                <c:pt idx="29">
                  <c:v>1</c:v>
                </c:pt>
                <c:pt idx="30">
                  <c:v>1</c:v>
                </c:pt>
              </c:numCache>
            </c:numRef>
          </c:xVal>
          <c:yVal>
            <c:numRef>
              <c:f>NPL!$R$4:$R$38</c:f>
              <c:numCache>
                <c:formatCode>0.00E+00</c:formatCode>
                <c:ptCount val="35"/>
                <c:pt idx="0">
                  <c:v>-11.161529876000001</c:v>
                </c:pt>
                <c:pt idx="1">
                  <c:v>-11.161636612000004</c:v>
                </c:pt>
                <c:pt idx="2">
                  <c:v>-9.6889668839999992</c:v>
                </c:pt>
                <c:pt idx="3">
                  <c:v>-8.2663292639999995</c:v>
                </c:pt>
                <c:pt idx="4">
                  <c:v>-7.5817110559999996</c:v>
                </c:pt>
                <c:pt idx="5">
                  <c:v>-6.9169904200000003</c:v>
                </c:pt>
                <c:pt idx="6">
                  <c:v>-5.9700044399999985</c:v>
                </c:pt>
                <c:pt idx="7">
                  <c:v>-5.6700273240000003</c:v>
                </c:pt>
                <c:pt idx="8">
                  <c:v>-5.0951975399999991</c:v>
                </c:pt>
                <c:pt idx="9">
                  <c:v>-4.5700443479999988</c:v>
                </c:pt>
                <c:pt idx="10">
                  <c:v>-3.6254658147999996</c:v>
                </c:pt>
                <c:pt idx="11">
                  <c:v>-2.7775797424000013</c:v>
                </c:pt>
                <c:pt idx="12">
                  <c:v>-2.3475066216</c:v>
                </c:pt>
                <c:pt idx="13">
                  <c:v>-1.9031939988</c:v>
                </c:pt>
                <c:pt idx="14">
                  <c:v>-0.97010421960000015</c:v>
                </c:pt>
                <c:pt idx="15">
                  <c:v>3.117127506000003E-15</c:v>
                </c:pt>
                <c:pt idx="16">
                  <c:v>0.97010664240000022</c:v>
                </c:pt>
                <c:pt idx="17">
                  <c:v>1.9031046323999998</c:v>
                </c:pt>
                <c:pt idx="18">
                  <c:v>2.3476388072000001</c:v>
                </c:pt>
                <c:pt idx="19">
                  <c:v>2.7785423011999999</c:v>
                </c:pt>
                <c:pt idx="20">
                  <c:v>3.6284196016000001</c:v>
                </c:pt>
                <c:pt idx="21">
                  <c:v>4.8229007039999994</c:v>
                </c:pt>
                <c:pt idx="22">
                  <c:v>4.5767147840000009</c:v>
                </c:pt>
                <c:pt idx="23">
                  <c:v>4.8116446840000009</c:v>
                </c:pt>
                <c:pt idx="24">
                  <c:v>6.9355183</c:v>
                </c:pt>
                <c:pt idx="25">
                  <c:v>7.6039595559999986</c:v>
                </c:pt>
                <c:pt idx="26">
                  <c:v>7.6027979120000007</c:v>
                </c:pt>
                <c:pt idx="27">
                  <c:v>8.2954691040000004</c:v>
                </c:pt>
                <c:pt idx="28">
                  <c:v>9.7271200519999983</c:v>
                </c:pt>
                <c:pt idx="29">
                  <c:v>11.209441124</c:v>
                </c:pt>
                <c:pt idx="30">
                  <c:v>11.210265023999998</c:v>
                </c:pt>
              </c:numCache>
            </c:numRef>
          </c:yVal>
          <c:smooth val="1"/>
        </c:ser>
        <c:dLbls/>
        <c:axId val="63429248"/>
        <c:axId val="64893696"/>
      </c:scatterChart>
      <c:valAx>
        <c:axId val="63429248"/>
        <c:scaling>
          <c:orientation val="minMax"/>
          <c:max val="1"/>
          <c:min val="-1"/>
        </c:scaling>
        <c:axPos val="b"/>
        <c:majorGridlines>
          <c:spPr>
            <a:ln>
              <a:prstDash val="dash"/>
            </a:ln>
          </c:spPr>
        </c:majorGridlines>
        <c:title>
          <c:tx>
            <c:rich>
              <a:bodyPr/>
              <a:lstStyle/>
              <a:p>
                <a:pPr>
                  <a:defRPr/>
                </a:pPr>
                <a:r>
                  <a:rPr lang="en-GB"/>
                  <a:t>Bias (V)</a:t>
                </a:r>
              </a:p>
            </c:rich>
          </c:tx>
          <c:layout/>
        </c:title>
        <c:numFmt formatCode="General" sourceLinked="0"/>
        <c:majorTickMark val="in"/>
        <c:minorTickMark val="in"/>
        <c:tickLblPos val="nextTo"/>
        <c:spPr>
          <a:ln w="15875">
            <a:solidFill>
              <a:sysClr val="windowText" lastClr="000000"/>
            </a:solidFill>
          </a:ln>
        </c:spPr>
        <c:crossAx val="64893696"/>
        <c:crossesAt val="-10000"/>
        <c:crossBetween val="midCat"/>
        <c:majorUnit val="0.5"/>
      </c:valAx>
      <c:valAx>
        <c:axId val="64893696"/>
        <c:scaling>
          <c:orientation val="minMax"/>
        </c:scaling>
        <c:axPos val="l"/>
        <c:majorGridlines>
          <c:spPr>
            <a:ln>
              <a:prstDash val="dash"/>
            </a:ln>
          </c:spPr>
        </c:majorGridlines>
        <c:title>
          <c:tx>
            <c:rich>
              <a:bodyPr/>
              <a:lstStyle/>
              <a:p>
                <a:pPr>
                  <a:defRPr/>
                </a:pPr>
                <a:r>
                  <a:rPr lang="en-GB"/>
                  <a:t>Current (uA)</a:t>
                </a:r>
              </a:p>
            </c:rich>
          </c:tx>
          <c:layout/>
        </c:title>
        <c:numFmt formatCode="General" sourceLinked="0"/>
        <c:majorTickMark val="in"/>
        <c:minorTickMark val="in"/>
        <c:tickLblPos val="low"/>
        <c:spPr>
          <a:ln w="15875">
            <a:solidFill>
              <a:sysClr val="windowText" lastClr="000000"/>
            </a:solidFill>
          </a:ln>
        </c:spPr>
        <c:crossAx val="63429248"/>
        <c:crossesAt val="-100000"/>
        <c:crossBetween val="midCat"/>
      </c:valAx>
      <c:spPr>
        <a:noFill/>
        <a:ln w="15875">
          <a:solidFill>
            <a:sysClr val="windowText" lastClr="000000"/>
          </a:solidFill>
        </a:ln>
      </c:spPr>
    </c:plotArea>
    <c:legend>
      <c:legendPos val="r"/>
      <c:layout>
        <c:manualLayout>
          <c:xMode val="edge"/>
          <c:yMode val="edge"/>
          <c:x val="0.29862141616999877"/>
          <c:y val="7.8890252472806996E-2"/>
          <c:w val="0.3991524596683515"/>
          <c:h val="0.10302065305180572"/>
        </c:manualLayout>
      </c:layout>
      <c:overlay val="1"/>
    </c:legend>
    <c:plotVisOnly val="1"/>
    <c:dispBlanksAs val="gap"/>
  </c:chart>
  <c:spPr>
    <a:noFill/>
  </c:spPr>
  <c:txPr>
    <a:bodyPr/>
    <a:lstStyle/>
    <a:p>
      <a:pPr>
        <a:defRPr sz="1100">
          <a:latin typeface="Helvetica" pitchFamily="34" charset="0"/>
          <a:cs typeface="Helvetica" pitchFamily="34" charset="0"/>
        </a:defRPr>
      </a:pPr>
      <a:endParaRPr lang="en-US"/>
    </a:p>
  </c:txPr>
  <c:externalData r:id="rId2"/>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46400" cy="495300"/>
          </a:xfrm>
          <a:prstGeom prst="rect">
            <a:avLst/>
          </a:prstGeom>
          <a:noFill/>
          <a:ln w="9525">
            <a:noFill/>
            <a:miter lim="800000"/>
            <a:headEnd/>
            <a:tailEnd/>
          </a:ln>
          <a:effectLst/>
        </p:spPr>
        <p:txBody>
          <a:bodyPr vert="horz" wrap="square" lIns="91435" tIns="45718" rIns="91435" bIns="45718" numCol="1" anchor="t" anchorCtr="0" compatLnSpc="1">
            <a:prstTxWarp prst="textNoShape">
              <a:avLst/>
            </a:prstTxWarp>
          </a:bodyPr>
          <a:lstStyle>
            <a:lvl1pPr defTabSz="914337" eaLnBrk="0" hangingPunct="0">
              <a:defRPr sz="1200">
                <a:latin typeface="Times" pitchFamily="1" charset="0"/>
                <a:cs typeface="+mn-cs"/>
              </a:defRPr>
            </a:lvl1pPr>
          </a:lstStyle>
          <a:p>
            <a:pPr>
              <a:defRPr/>
            </a:pPr>
            <a:endParaRPr lang="en-GB"/>
          </a:p>
        </p:txBody>
      </p:sp>
      <p:sp>
        <p:nvSpPr>
          <p:cNvPr id="19459" name="Rectangle 3"/>
          <p:cNvSpPr>
            <a:spLocks noGrp="1" noChangeArrowheads="1"/>
          </p:cNvSpPr>
          <p:nvPr>
            <p:ph type="dt" sz="quarter" idx="1"/>
          </p:nvPr>
        </p:nvSpPr>
        <p:spPr bwMode="auto">
          <a:xfrm>
            <a:off x="3849688" y="0"/>
            <a:ext cx="2946400" cy="495300"/>
          </a:xfrm>
          <a:prstGeom prst="rect">
            <a:avLst/>
          </a:prstGeom>
          <a:noFill/>
          <a:ln w="9525">
            <a:noFill/>
            <a:miter lim="800000"/>
            <a:headEnd/>
            <a:tailEnd/>
          </a:ln>
          <a:effectLst/>
        </p:spPr>
        <p:txBody>
          <a:bodyPr vert="horz" wrap="square" lIns="91435" tIns="45718" rIns="91435" bIns="45718" numCol="1" anchor="t" anchorCtr="0" compatLnSpc="1">
            <a:prstTxWarp prst="textNoShape">
              <a:avLst/>
            </a:prstTxWarp>
          </a:bodyPr>
          <a:lstStyle>
            <a:lvl1pPr algn="r" defTabSz="914337" eaLnBrk="0" hangingPunct="0">
              <a:defRPr sz="1200">
                <a:latin typeface="Times" pitchFamily="1" charset="0"/>
                <a:cs typeface="+mn-cs"/>
              </a:defRPr>
            </a:lvl1pPr>
          </a:lstStyle>
          <a:p>
            <a:pPr>
              <a:defRPr/>
            </a:pPr>
            <a:endParaRPr lang="en-GB"/>
          </a:p>
        </p:txBody>
      </p:sp>
      <p:sp>
        <p:nvSpPr>
          <p:cNvPr id="19460" name="Rectangle 4"/>
          <p:cNvSpPr>
            <a:spLocks noGrp="1" noChangeArrowheads="1"/>
          </p:cNvSpPr>
          <p:nvPr>
            <p:ph type="ftr" sz="quarter" idx="2"/>
          </p:nvPr>
        </p:nvSpPr>
        <p:spPr bwMode="auto">
          <a:xfrm>
            <a:off x="0" y="9429750"/>
            <a:ext cx="2946400" cy="495300"/>
          </a:xfrm>
          <a:prstGeom prst="rect">
            <a:avLst/>
          </a:prstGeom>
          <a:noFill/>
          <a:ln w="9525">
            <a:noFill/>
            <a:miter lim="800000"/>
            <a:headEnd/>
            <a:tailEnd/>
          </a:ln>
          <a:effectLst/>
        </p:spPr>
        <p:txBody>
          <a:bodyPr vert="horz" wrap="square" lIns="91435" tIns="45718" rIns="91435" bIns="45718" numCol="1" anchor="b" anchorCtr="0" compatLnSpc="1">
            <a:prstTxWarp prst="textNoShape">
              <a:avLst/>
            </a:prstTxWarp>
          </a:bodyPr>
          <a:lstStyle>
            <a:lvl1pPr defTabSz="914337" eaLnBrk="0" hangingPunct="0">
              <a:defRPr sz="1200">
                <a:latin typeface="Times" pitchFamily="1" charset="0"/>
                <a:cs typeface="+mn-cs"/>
              </a:defRPr>
            </a:lvl1pPr>
          </a:lstStyle>
          <a:p>
            <a:pPr>
              <a:defRPr/>
            </a:pPr>
            <a:endParaRPr lang="en-GB"/>
          </a:p>
        </p:txBody>
      </p:sp>
      <p:sp>
        <p:nvSpPr>
          <p:cNvPr id="19461" name="Rectangle 5"/>
          <p:cNvSpPr>
            <a:spLocks noGrp="1" noChangeArrowheads="1"/>
          </p:cNvSpPr>
          <p:nvPr>
            <p:ph type="sldNum" sz="quarter" idx="3"/>
          </p:nvPr>
        </p:nvSpPr>
        <p:spPr bwMode="auto">
          <a:xfrm>
            <a:off x="3849688" y="9429750"/>
            <a:ext cx="2946400" cy="495300"/>
          </a:xfrm>
          <a:prstGeom prst="rect">
            <a:avLst/>
          </a:prstGeom>
          <a:noFill/>
          <a:ln w="9525">
            <a:noFill/>
            <a:miter lim="800000"/>
            <a:headEnd/>
            <a:tailEnd/>
          </a:ln>
          <a:effectLst/>
        </p:spPr>
        <p:txBody>
          <a:bodyPr vert="horz" wrap="square" lIns="91435" tIns="45718" rIns="91435" bIns="45718" numCol="1" anchor="b" anchorCtr="0" compatLnSpc="1">
            <a:prstTxWarp prst="textNoShape">
              <a:avLst/>
            </a:prstTxWarp>
          </a:bodyPr>
          <a:lstStyle>
            <a:lvl1pPr algn="r" defTabSz="914337" eaLnBrk="0" hangingPunct="0">
              <a:defRPr sz="1200">
                <a:latin typeface="Times" pitchFamily="1" charset="0"/>
                <a:cs typeface="+mn-cs"/>
              </a:defRPr>
            </a:lvl1pPr>
          </a:lstStyle>
          <a:p>
            <a:pPr>
              <a:defRPr/>
            </a:pPr>
            <a:fld id="{B1B52614-6026-42CD-9D08-F57478EE51C3}" type="slidenum">
              <a:rPr lang="en-GB"/>
              <a:pPr>
                <a:defRPr/>
              </a:pPr>
              <a:t>‹#›</a:t>
            </a:fld>
            <a:endParaRPr lang="en-GB"/>
          </a:p>
        </p:txBody>
      </p:sp>
    </p:spTree>
    <p:extLst>
      <p:ext uri="{BB962C8B-B14F-4D97-AF65-F5344CB8AC3E}">
        <p14:creationId xmlns:p14="http://schemas.microsoft.com/office/powerpoint/2010/main" xmlns="" val="28524849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46400" cy="495300"/>
          </a:xfrm>
          <a:prstGeom prst="rect">
            <a:avLst/>
          </a:prstGeom>
          <a:noFill/>
          <a:ln w="9525">
            <a:noFill/>
            <a:miter lim="800000"/>
            <a:headEnd/>
            <a:tailEnd/>
          </a:ln>
          <a:effectLst/>
        </p:spPr>
        <p:txBody>
          <a:bodyPr vert="horz" wrap="square" lIns="91435" tIns="45718" rIns="91435" bIns="45718" numCol="1" anchor="t" anchorCtr="0" compatLnSpc="1">
            <a:prstTxWarp prst="textNoShape">
              <a:avLst/>
            </a:prstTxWarp>
          </a:bodyPr>
          <a:lstStyle>
            <a:lvl1pPr defTabSz="914337" eaLnBrk="0" hangingPunct="0">
              <a:defRPr sz="1200">
                <a:latin typeface="Times" pitchFamily="1" charset="0"/>
                <a:cs typeface="+mn-cs"/>
              </a:defRPr>
            </a:lvl1pPr>
          </a:lstStyle>
          <a:p>
            <a:pPr>
              <a:defRPr/>
            </a:pPr>
            <a:endParaRPr lang="en-US"/>
          </a:p>
        </p:txBody>
      </p:sp>
      <p:sp>
        <p:nvSpPr>
          <p:cNvPr id="8195" name="Rectangle 3"/>
          <p:cNvSpPr>
            <a:spLocks noGrp="1" noChangeArrowheads="1"/>
          </p:cNvSpPr>
          <p:nvPr>
            <p:ph type="dt" idx="1"/>
          </p:nvPr>
        </p:nvSpPr>
        <p:spPr bwMode="auto">
          <a:xfrm>
            <a:off x="3851275" y="0"/>
            <a:ext cx="2946400" cy="495300"/>
          </a:xfrm>
          <a:prstGeom prst="rect">
            <a:avLst/>
          </a:prstGeom>
          <a:noFill/>
          <a:ln w="9525">
            <a:noFill/>
            <a:miter lim="800000"/>
            <a:headEnd/>
            <a:tailEnd/>
          </a:ln>
          <a:effectLst/>
        </p:spPr>
        <p:txBody>
          <a:bodyPr vert="horz" wrap="square" lIns="91435" tIns="45718" rIns="91435" bIns="45718" numCol="1" anchor="t" anchorCtr="0" compatLnSpc="1">
            <a:prstTxWarp prst="textNoShape">
              <a:avLst/>
            </a:prstTxWarp>
          </a:bodyPr>
          <a:lstStyle>
            <a:lvl1pPr algn="r" defTabSz="914337" eaLnBrk="0" hangingPunct="0">
              <a:defRPr sz="1200">
                <a:latin typeface="Times" pitchFamily="1" charset="0"/>
                <a:cs typeface="+mn-cs"/>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197" name="Rectangle 5"/>
          <p:cNvSpPr>
            <a:spLocks noGrp="1" noChangeArrowheads="1"/>
          </p:cNvSpPr>
          <p:nvPr>
            <p:ph type="body" sz="quarter" idx="3"/>
          </p:nvPr>
        </p:nvSpPr>
        <p:spPr bwMode="auto">
          <a:xfrm>
            <a:off x="906463" y="4714875"/>
            <a:ext cx="4984750" cy="4467225"/>
          </a:xfrm>
          <a:prstGeom prst="rect">
            <a:avLst/>
          </a:prstGeom>
          <a:noFill/>
          <a:ln w="9525">
            <a:noFill/>
            <a:miter lim="800000"/>
            <a:headEnd/>
            <a:tailEnd/>
          </a:ln>
          <a:effectLst/>
        </p:spPr>
        <p:txBody>
          <a:bodyPr vert="horz" wrap="square" lIns="91435" tIns="45718" rIns="91435" bIns="4571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9431338"/>
            <a:ext cx="2946400" cy="495300"/>
          </a:xfrm>
          <a:prstGeom prst="rect">
            <a:avLst/>
          </a:prstGeom>
          <a:noFill/>
          <a:ln w="9525">
            <a:noFill/>
            <a:miter lim="800000"/>
            <a:headEnd/>
            <a:tailEnd/>
          </a:ln>
          <a:effectLst/>
        </p:spPr>
        <p:txBody>
          <a:bodyPr vert="horz" wrap="square" lIns="91435" tIns="45718" rIns="91435" bIns="45718" numCol="1" anchor="b" anchorCtr="0" compatLnSpc="1">
            <a:prstTxWarp prst="textNoShape">
              <a:avLst/>
            </a:prstTxWarp>
          </a:bodyPr>
          <a:lstStyle>
            <a:lvl1pPr defTabSz="914337" eaLnBrk="0" hangingPunct="0">
              <a:defRPr sz="1200">
                <a:latin typeface="Times" pitchFamily="1" charset="0"/>
                <a:cs typeface="+mn-cs"/>
              </a:defRPr>
            </a:lvl1pPr>
          </a:lstStyle>
          <a:p>
            <a:pPr>
              <a:defRPr/>
            </a:pPr>
            <a:endParaRPr lang="en-US"/>
          </a:p>
        </p:txBody>
      </p:sp>
      <p:sp>
        <p:nvSpPr>
          <p:cNvPr id="8199" name="Rectangle 7"/>
          <p:cNvSpPr>
            <a:spLocks noGrp="1" noChangeArrowheads="1"/>
          </p:cNvSpPr>
          <p:nvPr>
            <p:ph type="sldNum" sz="quarter" idx="5"/>
          </p:nvPr>
        </p:nvSpPr>
        <p:spPr bwMode="auto">
          <a:xfrm>
            <a:off x="3851275" y="9431338"/>
            <a:ext cx="2946400" cy="495300"/>
          </a:xfrm>
          <a:prstGeom prst="rect">
            <a:avLst/>
          </a:prstGeom>
          <a:noFill/>
          <a:ln w="9525">
            <a:noFill/>
            <a:miter lim="800000"/>
            <a:headEnd/>
            <a:tailEnd/>
          </a:ln>
          <a:effectLst/>
        </p:spPr>
        <p:txBody>
          <a:bodyPr vert="horz" wrap="square" lIns="91435" tIns="45718" rIns="91435" bIns="45718" numCol="1" anchor="b" anchorCtr="0" compatLnSpc="1">
            <a:prstTxWarp prst="textNoShape">
              <a:avLst/>
            </a:prstTxWarp>
          </a:bodyPr>
          <a:lstStyle>
            <a:lvl1pPr algn="r" defTabSz="914337" eaLnBrk="0" hangingPunct="0">
              <a:defRPr sz="1200">
                <a:latin typeface="Times" pitchFamily="1" charset="0"/>
                <a:cs typeface="+mn-cs"/>
              </a:defRPr>
            </a:lvl1pPr>
          </a:lstStyle>
          <a:p>
            <a:pPr>
              <a:defRPr/>
            </a:pPr>
            <a:fld id="{C389B579-6818-466F-9D6D-CDDD8A0F377A}" type="slidenum">
              <a:rPr lang="en-US"/>
              <a:pPr>
                <a:defRPr/>
              </a:pPr>
              <a:t>‹#›</a:t>
            </a:fld>
            <a:endParaRPr lang="en-US"/>
          </a:p>
        </p:txBody>
      </p:sp>
    </p:spTree>
    <p:extLst>
      <p:ext uri="{BB962C8B-B14F-4D97-AF65-F5344CB8AC3E}">
        <p14:creationId xmlns:p14="http://schemas.microsoft.com/office/powerpoint/2010/main" xmlns="" val="42732755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p:txBody>
          <a:bodyPr/>
          <a:lstStyle/>
          <a:p>
            <a:pPr defTabSz="912813">
              <a:defRPr/>
            </a:pPr>
            <a:fld id="{20A0B8A0-DE08-45A6-90FA-92FC92CC8846}" type="slidenum">
              <a:rPr lang="en-US" smtClean="0">
                <a:latin typeface="Times" pitchFamily="18" charset="0"/>
              </a:rPr>
              <a:pPr defTabSz="912813">
                <a:defRPr/>
              </a:pPr>
              <a:t>1</a:t>
            </a:fld>
            <a:endParaRPr lang="en-US" smtClean="0">
              <a:latin typeface="Times" pitchFamily="18" charset="0"/>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GB" altLang="en-US" smtClean="0">
              <a:latin typeface="Times"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p:txBody>
          <a:bodyPr/>
          <a:lstStyle/>
          <a:p>
            <a:pPr defTabSz="912813">
              <a:defRPr/>
            </a:pPr>
            <a:fld id="{D51CB6DB-8787-4810-A5A9-286FD885B0F1}" type="slidenum">
              <a:rPr lang="en-US" smtClean="0">
                <a:latin typeface="Times" pitchFamily="18" charset="0"/>
              </a:rPr>
              <a:pPr defTabSz="912813">
                <a:defRPr/>
              </a:pPr>
              <a:t>2</a:t>
            </a:fld>
            <a:endParaRPr lang="en-US" smtClean="0">
              <a:latin typeface="Times" pitchFamily="18" charset="0"/>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GB" altLang="en-US" dirty="0" smtClean="0">
                <a:solidFill>
                  <a:srgbClr val="000000"/>
                </a:solidFill>
                <a:latin typeface="Times" pitchFamily="18" charset="0"/>
              </a:rPr>
              <a:t>[sentence on</a:t>
            </a:r>
            <a:r>
              <a:rPr lang="en-GB" altLang="en-US" baseline="0" dirty="0" smtClean="0">
                <a:solidFill>
                  <a:srgbClr val="000000"/>
                </a:solidFill>
                <a:latin typeface="Times" pitchFamily="18" charset="0"/>
              </a:rPr>
              <a:t> devices / uses]</a:t>
            </a:r>
          </a:p>
          <a:p>
            <a:pPr eaLnBrk="1" hangingPunct="1"/>
            <a:endParaRPr lang="en-GB" altLang="en-US" dirty="0" smtClean="0">
              <a:solidFill>
                <a:srgbClr val="000000"/>
              </a:solidFill>
              <a:latin typeface="Times" pitchFamily="18" charset="0"/>
            </a:endParaRPr>
          </a:p>
          <a:p>
            <a:pPr eaLnBrk="1" hangingPunct="1"/>
            <a:r>
              <a:rPr lang="en-GB" altLang="en-US" dirty="0" smtClean="0">
                <a:solidFill>
                  <a:srgbClr val="000000"/>
                </a:solidFill>
                <a:latin typeface="Times" pitchFamily="18" charset="0"/>
              </a:rPr>
              <a:t>Zinc oxide is a wide band gap semiconductor with a direct 3.37 eV band gap and a large </a:t>
            </a:r>
            <a:r>
              <a:rPr lang="en-GB" altLang="en-US" dirty="0" err="1" smtClean="0">
                <a:solidFill>
                  <a:srgbClr val="000000"/>
                </a:solidFill>
                <a:latin typeface="Times" pitchFamily="18" charset="0"/>
              </a:rPr>
              <a:t>exciton</a:t>
            </a:r>
            <a:r>
              <a:rPr lang="en-GB" altLang="en-US" dirty="0" smtClean="0">
                <a:solidFill>
                  <a:srgbClr val="000000"/>
                </a:solidFill>
                <a:latin typeface="Times" pitchFamily="18" charset="0"/>
              </a:rPr>
              <a:t> binding energy of 60 </a:t>
            </a:r>
            <a:r>
              <a:rPr lang="en-GB" altLang="en-US" dirty="0" err="1" smtClean="0">
                <a:solidFill>
                  <a:srgbClr val="000000"/>
                </a:solidFill>
                <a:latin typeface="Times" pitchFamily="18" charset="0"/>
              </a:rPr>
              <a:t>meV</a:t>
            </a:r>
            <a:r>
              <a:rPr lang="en-GB" altLang="en-US" dirty="0" smtClean="0">
                <a:solidFill>
                  <a:srgbClr val="000000"/>
                </a:solidFill>
                <a:latin typeface="Times" pitchFamily="18" charset="0"/>
              </a:rPr>
              <a:t> [37]. It’s a naturally n-type material with a </a:t>
            </a:r>
            <a:r>
              <a:rPr lang="en-GB" altLang="en-US" dirty="0" err="1" smtClean="0">
                <a:solidFill>
                  <a:srgbClr val="000000"/>
                </a:solidFill>
                <a:latin typeface="Times" pitchFamily="18" charset="0"/>
              </a:rPr>
              <a:t>Wurtzite</a:t>
            </a:r>
            <a:r>
              <a:rPr lang="en-GB" altLang="en-US" dirty="0" smtClean="0">
                <a:solidFill>
                  <a:srgbClr val="000000"/>
                </a:solidFill>
                <a:latin typeface="Times" pitchFamily="18" charset="0"/>
              </a:rPr>
              <a:t> crystal structure and has received attention due to its wide range of properties including: piezoelectricity, high transparency, room-temperature ferromagnetism, and chemical-sensing effects [38]. </a:t>
            </a:r>
          </a:p>
          <a:p>
            <a:pPr eaLnBrk="1" hangingPunct="1"/>
            <a:endParaRPr lang="en-GB" altLang="en-US" dirty="0" smtClean="0">
              <a:solidFill>
                <a:srgbClr val="000000"/>
              </a:solidFill>
              <a:latin typeface="Times" pitchFamily="18" charset="0"/>
            </a:endParaRPr>
          </a:p>
          <a:p>
            <a:pPr eaLnBrk="1" hangingPunct="1"/>
            <a:r>
              <a:rPr lang="en-GB" altLang="en-US" dirty="0" smtClean="0">
                <a:solidFill>
                  <a:srgbClr val="000000"/>
                </a:solidFill>
                <a:latin typeface="Times" pitchFamily="18" charset="0"/>
              </a:rPr>
              <a:t>Zinc oxide can form a number of different nanostructures including wires, rods and belts which are shown here.  Studies have been carried out using </a:t>
            </a:r>
            <a:r>
              <a:rPr lang="en-GB" altLang="en-US" dirty="0" err="1" smtClean="0">
                <a:solidFill>
                  <a:srgbClr val="000000"/>
                </a:solidFill>
                <a:latin typeface="Times" pitchFamily="18" charset="0"/>
              </a:rPr>
              <a:t>ZnO</a:t>
            </a:r>
            <a:r>
              <a:rPr lang="en-GB" altLang="en-US" dirty="0" smtClean="0">
                <a:solidFill>
                  <a:srgbClr val="000000"/>
                </a:solidFill>
                <a:latin typeface="Times" pitchFamily="18" charset="0"/>
              </a:rPr>
              <a:t> nanowires as micro lasers, field emitters, </a:t>
            </a:r>
            <a:r>
              <a:rPr lang="en-GB" altLang="en-US" dirty="0" err="1" smtClean="0">
                <a:solidFill>
                  <a:srgbClr val="000000"/>
                </a:solidFill>
                <a:latin typeface="Times" pitchFamily="18" charset="0"/>
              </a:rPr>
              <a:t>piezo</a:t>
            </a:r>
            <a:r>
              <a:rPr lang="en-GB" altLang="en-US" dirty="0" smtClean="0">
                <a:solidFill>
                  <a:srgbClr val="000000"/>
                </a:solidFill>
                <a:latin typeface="Times" pitchFamily="18" charset="0"/>
              </a:rPr>
              <a:t> generators [41-43],</a:t>
            </a:r>
            <a:r>
              <a:rPr lang="en-GB" altLang="en-US" baseline="0" dirty="0" smtClean="0">
                <a:solidFill>
                  <a:srgbClr val="000000"/>
                </a:solidFill>
                <a:latin typeface="Times" pitchFamily="18" charset="0"/>
              </a:rPr>
              <a:t> there are also interests in energy harvesting and sensing.</a:t>
            </a:r>
            <a:endParaRPr lang="en-GB" altLang="en-US" dirty="0" smtClean="0">
              <a:solidFill>
                <a:srgbClr val="000000"/>
              </a:solidFill>
              <a:latin typeface="Times" pitchFamily="18" charset="0"/>
            </a:endParaRPr>
          </a:p>
          <a:p>
            <a:pPr eaLnBrk="1" hangingPunct="1"/>
            <a:endParaRPr lang="en-GB" altLang="en-US" dirty="0" smtClean="0">
              <a:solidFill>
                <a:srgbClr val="000000"/>
              </a:solidFill>
              <a:latin typeface="Times" pitchFamily="18" charset="0"/>
            </a:endParaRPr>
          </a:p>
          <a:p>
            <a:pPr eaLnBrk="1" hangingPunct="1"/>
            <a:r>
              <a:rPr lang="en-GB" altLang="en-US" dirty="0" smtClean="0">
                <a:solidFill>
                  <a:srgbClr val="000000"/>
                </a:solidFill>
                <a:latin typeface="Times" pitchFamily="18" charset="0"/>
              </a:rPr>
              <a:t>As with most nanostructures, inherent defects incorporated during growth or processing can both create and</a:t>
            </a:r>
            <a:r>
              <a:rPr lang="en-GB" altLang="en-US" baseline="0" dirty="0" smtClean="0">
                <a:solidFill>
                  <a:srgbClr val="000000"/>
                </a:solidFill>
                <a:latin typeface="Times" pitchFamily="18" charset="0"/>
              </a:rPr>
              <a:t> </a:t>
            </a:r>
            <a:r>
              <a:rPr lang="en-GB" altLang="en-US" dirty="0" smtClean="0">
                <a:solidFill>
                  <a:srgbClr val="000000"/>
                </a:solidFill>
                <a:latin typeface="Times" pitchFamily="18" charset="0"/>
              </a:rPr>
              <a:t>alter the properties which make this material interesting.</a:t>
            </a:r>
          </a:p>
          <a:p>
            <a:r>
              <a:rPr lang="en-GB" sz="1200" b="0" i="0" u="none" strike="noStrike" kern="1200" baseline="0" dirty="0" smtClean="0">
                <a:solidFill>
                  <a:schemeClr val="tx1"/>
                </a:solidFill>
                <a:latin typeface="Times" pitchFamily="1" charset="0"/>
                <a:ea typeface="+mn-ea"/>
                <a:cs typeface="+mn-cs"/>
              </a:rPr>
              <a:t>Typical native point defects are </a:t>
            </a:r>
            <a:r>
              <a:rPr lang="en-GB" sz="1200" b="0" i="0" u="none" strike="noStrike" kern="1200" baseline="0" dirty="0" err="1" smtClean="0">
                <a:solidFill>
                  <a:schemeClr val="tx1"/>
                </a:solidFill>
                <a:latin typeface="Times" pitchFamily="1" charset="0"/>
                <a:ea typeface="+mn-ea"/>
                <a:cs typeface="+mn-cs"/>
              </a:rPr>
              <a:t>cation</a:t>
            </a:r>
            <a:r>
              <a:rPr lang="en-GB" sz="1200" b="0" i="0" u="none" strike="noStrike" kern="1200" baseline="0" dirty="0" smtClean="0">
                <a:solidFill>
                  <a:schemeClr val="tx1"/>
                </a:solidFill>
                <a:latin typeface="Times" pitchFamily="1" charset="0"/>
                <a:ea typeface="+mn-ea"/>
                <a:cs typeface="+mn-cs"/>
              </a:rPr>
              <a:t> or anion vacancies, </a:t>
            </a:r>
            <a:r>
              <a:rPr lang="en-GB" sz="1200" b="0" i="0" u="none" strike="noStrike" kern="1200" baseline="0" dirty="0" err="1" smtClean="0">
                <a:solidFill>
                  <a:schemeClr val="tx1"/>
                </a:solidFill>
                <a:latin typeface="Times" pitchFamily="1" charset="0"/>
                <a:ea typeface="+mn-ea"/>
                <a:cs typeface="+mn-cs"/>
              </a:rPr>
              <a:t>antisite</a:t>
            </a:r>
            <a:r>
              <a:rPr lang="en-GB" sz="1200" b="0" i="0" u="none" strike="noStrike" kern="1200" baseline="0" dirty="0" smtClean="0">
                <a:solidFill>
                  <a:schemeClr val="tx1"/>
                </a:solidFill>
                <a:latin typeface="Times" pitchFamily="1" charset="0"/>
                <a:ea typeface="+mn-ea"/>
                <a:cs typeface="+mn-cs"/>
              </a:rPr>
              <a:t> defects (in which anions or </a:t>
            </a:r>
            <a:r>
              <a:rPr lang="en-GB" sz="1200" b="0" i="0" u="none" strike="noStrike" kern="1200" baseline="0" dirty="0" err="1" smtClean="0">
                <a:solidFill>
                  <a:schemeClr val="tx1"/>
                </a:solidFill>
                <a:latin typeface="Times" pitchFamily="1" charset="0"/>
                <a:ea typeface="+mn-ea"/>
                <a:cs typeface="+mn-cs"/>
              </a:rPr>
              <a:t>cations</a:t>
            </a:r>
            <a:r>
              <a:rPr lang="en-GB" sz="1200" b="0" i="0" u="none" strike="noStrike" kern="1200" baseline="0" dirty="0" smtClean="0">
                <a:solidFill>
                  <a:schemeClr val="tx1"/>
                </a:solidFill>
                <a:latin typeface="Times" pitchFamily="1" charset="0"/>
                <a:ea typeface="+mn-ea"/>
                <a:cs typeface="+mn-cs"/>
              </a:rPr>
              <a:t> are in the wrong position) and interstitials in the lattice [7]. These defects have been reported to affect the electrical [5, 8], optical [1, 6, 8] and magnetic [9, 10] and RT ferromagnetic properties of </a:t>
            </a:r>
            <a:r>
              <a:rPr lang="en-GB" sz="1200" b="0" i="0" u="none" strike="noStrike" kern="1200" baseline="0" dirty="0" err="1" smtClean="0">
                <a:solidFill>
                  <a:schemeClr val="tx1"/>
                </a:solidFill>
                <a:latin typeface="Times" pitchFamily="1" charset="0"/>
                <a:ea typeface="+mn-ea"/>
                <a:cs typeface="+mn-cs"/>
              </a:rPr>
              <a:t>ZnO</a:t>
            </a:r>
            <a:r>
              <a:rPr lang="en-GB" sz="1200" b="0" i="0" u="none" strike="noStrike" kern="1200" baseline="0" dirty="0" smtClean="0">
                <a:solidFill>
                  <a:schemeClr val="tx1"/>
                </a:solidFill>
                <a:latin typeface="Times" pitchFamily="1" charset="0"/>
                <a:ea typeface="+mn-ea"/>
                <a:cs typeface="+mn-cs"/>
              </a:rPr>
              <a:t>. The most commonly observed native point defects in </a:t>
            </a:r>
            <a:r>
              <a:rPr lang="en-GB" sz="1200" b="0" i="0" u="none" strike="noStrike" kern="1200" baseline="0" dirty="0" err="1" smtClean="0">
                <a:solidFill>
                  <a:schemeClr val="tx1"/>
                </a:solidFill>
                <a:latin typeface="Times" pitchFamily="1" charset="0"/>
                <a:ea typeface="+mn-ea"/>
                <a:cs typeface="+mn-cs"/>
              </a:rPr>
              <a:t>ZnO</a:t>
            </a:r>
            <a:r>
              <a:rPr lang="en-GB" sz="1200" b="0" i="0" u="none" strike="noStrike" kern="1200" baseline="0" dirty="0" smtClean="0">
                <a:solidFill>
                  <a:schemeClr val="tx1"/>
                </a:solidFill>
                <a:latin typeface="Times" pitchFamily="1" charset="0"/>
                <a:ea typeface="+mn-ea"/>
                <a:cs typeface="+mn-cs"/>
              </a:rPr>
              <a:t> are O vacancies (VO), Zn interstitials (</a:t>
            </a:r>
            <a:r>
              <a:rPr lang="en-GB" sz="1200" b="0" i="0" u="none" strike="noStrike" kern="1200" baseline="0" dirty="0" err="1" smtClean="0">
                <a:solidFill>
                  <a:schemeClr val="tx1"/>
                </a:solidFill>
                <a:latin typeface="Times" pitchFamily="1" charset="0"/>
                <a:ea typeface="+mn-ea"/>
                <a:cs typeface="+mn-cs"/>
              </a:rPr>
              <a:t>Zni</a:t>
            </a:r>
            <a:r>
              <a:rPr lang="en-GB" sz="1200" b="0" i="0" u="none" strike="noStrike" kern="1200" baseline="0" dirty="0" smtClean="0">
                <a:solidFill>
                  <a:schemeClr val="tx1"/>
                </a:solidFill>
                <a:latin typeface="Times" pitchFamily="1" charset="0"/>
                <a:ea typeface="+mn-ea"/>
                <a:cs typeface="+mn-cs"/>
              </a:rPr>
              <a:t>) or </a:t>
            </a:r>
            <a:r>
              <a:rPr lang="en-GB" sz="1200" b="0" i="0" u="none" strike="noStrike" kern="1200" baseline="0" dirty="0" err="1" smtClean="0">
                <a:solidFill>
                  <a:schemeClr val="tx1"/>
                </a:solidFill>
                <a:latin typeface="Times" pitchFamily="1" charset="0"/>
                <a:ea typeface="+mn-ea"/>
                <a:cs typeface="+mn-cs"/>
              </a:rPr>
              <a:t>antisite</a:t>
            </a:r>
            <a:r>
              <a:rPr lang="en-GB" sz="1200" b="0" i="0" u="none" strike="noStrike" kern="1200" baseline="0" dirty="0" smtClean="0">
                <a:solidFill>
                  <a:schemeClr val="tx1"/>
                </a:solidFill>
                <a:latin typeface="Times" pitchFamily="1" charset="0"/>
                <a:ea typeface="+mn-ea"/>
                <a:cs typeface="+mn-cs"/>
              </a:rPr>
              <a:t> zinc atoms (</a:t>
            </a:r>
            <a:r>
              <a:rPr lang="en-GB" sz="1200" b="0" i="0" u="none" strike="noStrike" kern="1200" baseline="0" dirty="0" err="1" smtClean="0">
                <a:solidFill>
                  <a:schemeClr val="tx1"/>
                </a:solidFill>
                <a:latin typeface="Times" pitchFamily="1" charset="0"/>
                <a:ea typeface="+mn-ea"/>
                <a:cs typeface="+mn-cs"/>
              </a:rPr>
              <a:t>ZnO</a:t>
            </a:r>
            <a:r>
              <a:rPr lang="en-GB" sz="1200" b="0" i="0" u="none" strike="noStrike" kern="1200" baseline="0" dirty="0" smtClean="0">
                <a:solidFill>
                  <a:schemeClr val="tx1"/>
                </a:solidFill>
                <a:latin typeface="Times" pitchFamily="1" charset="0"/>
                <a:ea typeface="+mn-ea"/>
                <a:cs typeface="+mn-cs"/>
              </a:rPr>
              <a:t>) [1–10]. These defects (VO, </a:t>
            </a:r>
            <a:r>
              <a:rPr lang="en-GB" sz="1200" b="0" i="0" u="none" strike="noStrike" kern="1200" baseline="0" dirty="0" err="1" smtClean="0">
                <a:solidFill>
                  <a:schemeClr val="tx1"/>
                </a:solidFill>
                <a:latin typeface="Times" pitchFamily="1" charset="0"/>
                <a:ea typeface="+mn-ea"/>
                <a:cs typeface="+mn-cs"/>
              </a:rPr>
              <a:t>Zni</a:t>
            </a:r>
            <a:r>
              <a:rPr lang="en-GB" sz="1200" b="0" i="0" u="none" strike="noStrike" kern="1200" baseline="0" dirty="0" smtClean="0">
                <a:solidFill>
                  <a:schemeClr val="tx1"/>
                </a:solidFill>
                <a:latin typeface="Times" pitchFamily="1" charset="0"/>
                <a:ea typeface="+mn-ea"/>
                <a:cs typeface="+mn-cs"/>
              </a:rPr>
              <a:t> , </a:t>
            </a:r>
            <a:r>
              <a:rPr lang="en-GB" sz="1200" b="0" i="0" u="none" strike="noStrike" kern="1200" baseline="0" dirty="0" err="1" smtClean="0">
                <a:solidFill>
                  <a:schemeClr val="tx1"/>
                </a:solidFill>
                <a:latin typeface="Times" pitchFamily="1" charset="0"/>
                <a:ea typeface="+mn-ea"/>
                <a:cs typeface="+mn-cs"/>
              </a:rPr>
              <a:t>ZnO</a:t>
            </a:r>
            <a:r>
              <a:rPr lang="en-GB" sz="1200" b="0" i="0" u="none" strike="noStrike" kern="1200" baseline="0" dirty="0" smtClean="0">
                <a:solidFill>
                  <a:schemeClr val="tx1"/>
                </a:solidFill>
                <a:latin typeface="Times" pitchFamily="1" charset="0"/>
                <a:ea typeface="+mn-ea"/>
                <a:cs typeface="+mn-cs"/>
              </a:rPr>
              <a:t>), which have lower enthalpy of formation, are known as the ‘Zn-rich’ defects [8] and form shallow n-type energy levels close to the conduction band maximum. As a result, </a:t>
            </a:r>
            <a:r>
              <a:rPr lang="en-GB" sz="1200" b="0" i="0" u="none" strike="noStrike" kern="1200" baseline="0" dirty="0" err="1" smtClean="0">
                <a:solidFill>
                  <a:schemeClr val="tx1"/>
                </a:solidFill>
                <a:latin typeface="Times" pitchFamily="1" charset="0"/>
                <a:ea typeface="+mn-ea"/>
                <a:cs typeface="+mn-cs"/>
              </a:rPr>
              <a:t>ZnO</a:t>
            </a:r>
            <a:r>
              <a:rPr lang="en-GB" sz="1200" b="0" i="0" u="none" strike="noStrike" kern="1200" baseline="0" dirty="0" smtClean="0">
                <a:solidFill>
                  <a:schemeClr val="tx1"/>
                </a:solidFill>
                <a:latin typeface="Times" pitchFamily="1" charset="0"/>
                <a:ea typeface="+mn-ea"/>
                <a:cs typeface="+mn-cs"/>
              </a:rPr>
              <a:t> is typically found to be an n-type semiconductor [8]. ‘</a:t>
            </a:r>
            <a:r>
              <a:rPr lang="en-GB" sz="1200" b="0" i="0" u="none" strike="noStrike" kern="1200" baseline="0" dirty="0" err="1" smtClean="0">
                <a:solidFill>
                  <a:schemeClr val="tx1"/>
                </a:solidFill>
                <a:latin typeface="Times" pitchFamily="1" charset="0"/>
                <a:ea typeface="+mn-ea"/>
                <a:cs typeface="+mn-cs"/>
              </a:rPr>
              <a:t>Oxygenrich</a:t>
            </a:r>
            <a:r>
              <a:rPr lang="en-GB" sz="1200" b="0" i="0" u="none" strike="noStrike" kern="1200" baseline="0" dirty="0" smtClean="0">
                <a:solidFill>
                  <a:schemeClr val="tx1"/>
                </a:solidFill>
                <a:latin typeface="Times" pitchFamily="1" charset="0"/>
                <a:ea typeface="+mn-ea"/>
                <a:cs typeface="+mn-cs"/>
              </a:rPr>
              <a:t>’ defects, including interstitial O atoms (</a:t>
            </a:r>
            <a:r>
              <a:rPr lang="en-GB" sz="1200" b="0" i="0" u="none" strike="noStrike" kern="1200" baseline="0" dirty="0" err="1" smtClean="0">
                <a:solidFill>
                  <a:schemeClr val="tx1"/>
                </a:solidFill>
                <a:latin typeface="Times" pitchFamily="1" charset="0"/>
                <a:ea typeface="+mn-ea"/>
                <a:cs typeface="+mn-cs"/>
              </a:rPr>
              <a:t>Oi</a:t>
            </a:r>
            <a:r>
              <a:rPr lang="en-GB" sz="1200" b="0" i="0" u="none" strike="noStrike" kern="1200" baseline="0" dirty="0" smtClean="0">
                <a:solidFill>
                  <a:schemeClr val="tx1"/>
                </a:solidFill>
                <a:latin typeface="Times" pitchFamily="1" charset="0"/>
                <a:ea typeface="+mn-ea"/>
                <a:cs typeface="+mn-cs"/>
              </a:rPr>
              <a:t>), Zn vacancies (</a:t>
            </a:r>
            <a:r>
              <a:rPr lang="en-GB" sz="1200" b="0" i="0" u="none" strike="noStrike" kern="1200" baseline="0" dirty="0" err="1" smtClean="0">
                <a:solidFill>
                  <a:schemeClr val="tx1"/>
                </a:solidFill>
                <a:latin typeface="Times" pitchFamily="1" charset="0"/>
                <a:ea typeface="+mn-ea"/>
                <a:cs typeface="+mn-cs"/>
              </a:rPr>
              <a:t>VZn</a:t>
            </a:r>
            <a:r>
              <a:rPr lang="en-GB" sz="1200" b="0" i="0" u="none" strike="noStrike" kern="1200" baseline="0" dirty="0" smtClean="0">
                <a:solidFill>
                  <a:schemeClr val="tx1"/>
                </a:solidFill>
                <a:latin typeface="Times" pitchFamily="1" charset="0"/>
                <a:ea typeface="+mn-ea"/>
                <a:cs typeface="+mn-cs"/>
              </a:rPr>
              <a:t>) or </a:t>
            </a:r>
            <a:r>
              <a:rPr lang="en-GB" sz="1200" b="0" i="0" u="none" strike="noStrike" kern="1200" baseline="0" dirty="0" err="1" smtClean="0">
                <a:solidFill>
                  <a:schemeClr val="tx1"/>
                </a:solidFill>
                <a:latin typeface="Times" pitchFamily="1" charset="0"/>
                <a:ea typeface="+mn-ea"/>
                <a:cs typeface="+mn-cs"/>
              </a:rPr>
              <a:t>antisite</a:t>
            </a:r>
            <a:r>
              <a:rPr lang="en-GB" sz="1200" b="0" i="0" u="none" strike="noStrike" kern="1200" baseline="0" dirty="0" smtClean="0">
                <a:solidFill>
                  <a:schemeClr val="tx1"/>
                </a:solidFill>
                <a:latin typeface="Times" pitchFamily="1" charset="0"/>
                <a:ea typeface="+mn-ea"/>
                <a:cs typeface="+mn-cs"/>
              </a:rPr>
              <a:t> oxygen atoms (</a:t>
            </a:r>
            <a:r>
              <a:rPr lang="en-GB" sz="1200" b="0" i="0" u="none" strike="noStrike" kern="1200" baseline="0" dirty="0" err="1" smtClean="0">
                <a:solidFill>
                  <a:schemeClr val="tx1"/>
                </a:solidFill>
                <a:latin typeface="Times" pitchFamily="1" charset="0"/>
                <a:ea typeface="+mn-ea"/>
                <a:cs typeface="+mn-cs"/>
              </a:rPr>
              <a:t>OZn</a:t>
            </a:r>
            <a:r>
              <a:rPr lang="en-GB" sz="1200" b="0" i="0" u="none" strike="noStrike" kern="1200" baseline="0" dirty="0" smtClean="0">
                <a:solidFill>
                  <a:schemeClr val="tx1"/>
                </a:solidFill>
                <a:latin typeface="Times" pitchFamily="1" charset="0"/>
                <a:ea typeface="+mn-ea"/>
                <a:cs typeface="+mn-cs"/>
              </a:rPr>
              <a:t>), are predicted to create shallow acceptor electronic levels and thus make the material p-type [7, 8, 10, 11]. However, the formation of p-type defects requires higher enthalpy and these theoretical predictions have not previously been verified experimentally.</a:t>
            </a:r>
            <a:r>
              <a:rPr lang="en-GB" sz="1200" b="0" i="0" u="none" strike="noStrike" kern="1200" baseline="0" dirty="0" smtClean="0">
                <a:solidFill>
                  <a:srgbClr val="000000"/>
                </a:solidFill>
                <a:latin typeface="Times" pitchFamily="18" charset="0"/>
                <a:ea typeface="+mn-ea"/>
                <a:cs typeface="+mn-cs"/>
              </a:rPr>
              <a:t> </a:t>
            </a:r>
            <a:endParaRPr lang="en-GB" altLang="en-US" dirty="0" smtClean="0">
              <a:solidFill>
                <a:srgbClr val="000000"/>
              </a:solidFill>
              <a:latin typeface="Times" pitchFamily="18" charset="0"/>
            </a:endParaRPr>
          </a:p>
          <a:p>
            <a:pPr eaLnBrk="1" hangingPunct="1"/>
            <a:endParaRPr lang="en-GB" altLang="en-US" dirty="0" smtClean="0">
              <a:solidFill>
                <a:srgbClr val="000000"/>
              </a:solidFill>
              <a:latin typeface="Times" pitchFamily="18" charset="0"/>
            </a:endParaRPr>
          </a:p>
          <a:p>
            <a:pPr eaLnBrk="1" hangingPunct="1"/>
            <a:r>
              <a:rPr lang="en-GB" altLang="en-US" dirty="0" smtClean="0">
                <a:solidFill>
                  <a:srgbClr val="000000"/>
                </a:solidFill>
                <a:latin typeface="Times" pitchFamily="18" charset="0"/>
              </a:rPr>
              <a:t>The fact that </a:t>
            </a:r>
            <a:r>
              <a:rPr lang="en-GB" altLang="en-US" dirty="0" err="1" smtClean="0">
                <a:solidFill>
                  <a:srgbClr val="000000"/>
                </a:solidFill>
                <a:latin typeface="Times" pitchFamily="18" charset="0"/>
              </a:rPr>
              <a:t>ZnO</a:t>
            </a:r>
            <a:r>
              <a:rPr lang="en-GB" altLang="en-US" dirty="0" smtClean="0">
                <a:solidFill>
                  <a:srgbClr val="000000"/>
                </a:solidFill>
                <a:latin typeface="Times" pitchFamily="18" charset="0"/>
              </a:rPr>
              <a:t> is naturally n-type is also thought this property could be down to hydrogen.</a:t>
            </a:r>
          </a:p>
          <a:p>
            <a:pPr eaLnBrk="1" hangingPunct="1"/>
            <a:endParaRPr lang="en-GB" altLang="en-US" dirty="0" smtClean="0">
              <a:solidFill>
                <a:srgbClr val="000000"/>
              </a:solidFill>
              <a:latin typeface="Times" pitchFamily="18" charset="0"/>
            </a:endParaRPr>
          </a:p>
          <a:p>
            <a:pPr eaLnBrk="1" hangingPunct="1"/>
            <a:r>
              <a:rPr lang="en-GB" altLang="en-US" dirty="0" err="1" smtClean="0">
                <a:latin typeface="Times" pitchFamily="18" charset="0"/>
              </a:rPr>
              <a:t>ZnO</a:t>
            </a:r>
            <a:r>
              <a:rPr lang="en-GB" altLang="en-US" dirty="0" smtClean="0">
                <a:latin typeface="Times" pitchFamily="18" charset="0"/>
              </a:rPr>
              <a:t> has a wide range of other defects, which are usually identified energetically using </a:t>
            </a:r>
            <a:r>
              <a:rPr lang="en-GB" altLang="en-US" dirty="0" err="1" smtClean="0">
                <a:latin typeface="Times" pitchFamily="18" charset="0"/>
              </a:rPr>
              <a:t>photoluminesnce</a:t>
            </a:r>
            <a:r>
              <a:rPr lang="en-GB" altLang="en-US" dirty="0" smtClean="0">
                <a:latin typeface="Times" pitchFamily="18" charset="0"/>
              </a:rPr>
              <a:t>.  This review paper by Liu et al. depicts some of the defects in mass produced </a:t>
            </a:r>
            <a:r>
              <a:rPr lang="en-GB" altLang="en-US" dirty="0" err="1" smtClean="0">
                <a:latin typeface="Times" pitchFamily="18" charset="0"/>
              </a:rPr>
              <a:t>ZnO</a:t>
            </a:r>
            <a:r>
              <a:rPr lang="en-GB" altLang="en-US" dirty="0" smtClean="0">
                <a:latin typeface="Times" pitchFamily="18" charset="0"/>
              </a:rPr>
              <a:t> nanowires [</a:t>
            </a:r>
            <a:r>
              <a:rPr lang="en-GB" altLang="en-US" dirty="0" smtClean="0">
                <a:latin typeface="Times" pitchFamily="18" charset="0"/>
                <a:hlinkClick r:id="" action="ppaction://hlinkfile" tooltip="Liu, 2009 #397"/>
              </a:rPr>
              <a:t>59</a:t>
            </a:r>
            <a:r>
              <a:rPr lang="en-GB" altLang="en-US" dirty="0" smtClean="0">
                <a:latin typeface="Times" pitchFamily="18" charset="0"/>
              </a:rPr>
              <a:t>], although if we compile all observed or reported defects then there are more than twenty, and often dispute about their location energetically.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p:txBody>
          <a:bodyPr/>
          <a:lstStyle/>
          <a:p>
            <a:pPr defTabSz="912813">
              <a:defRPr/>
            </a:pPr>
            <a:fld id="{6C238B26-1C63-48A8-86CC-7C91BA909AFE}" type="slidenum">
              <a:rPr lang="en-US" smtClean="0">
                <a:latin typeface="Times" pitchFamily="18" charset="0"/>
              </a:rPr>
              <a:pPr defTabSz="912813">
                <a:defRPr/>
              </a:pPr>
              <a:t>3</a:t>
            </a:fld>
            <a:endParaRPr lang="en-US" smtClean="0">
              <a:latin typeface="Times" pitchFamily="18"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GB" altLang="en-US" dirty="0" smtClean="0">
                <a:latin typeface="Times" pitchFamily="18" charset="0"/>
              </a:rPr>
              <a:t>[Add a small discussion</a:t>
            </a:r>
            <a:r>
              <a:rPr lang="en-GB" altLang="en-US" baseline="0" dirty="0" smtClean="0">
                <a:latin typeface="Times" pitchFamily="18" charset="0"/>
              </a:rPr>
              <a:t> of defect band and near band edge, goodness of wires is defect band is lower than the ratio near band edge, always compared at same power]</a:t>
            </a:r>
            <a:endParaRPr lang="en-GB" altLang="en-US" dirty="0" smtClean="0">
              <a:latin typeface="Times" pitchFamily="18" charset="0"/>
            </a:endParaRPr>
          </a:p>
          <a:p>
            <a:endParaRPr lang="en-GB" altLang="en-US" dirty="0" smtClean="0">
              <a:latin typeface="Times"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altLang="en-US" dirty="0" smtClean="0">
                <a:latin typeface="Times" pitchFamily="18" charset="0"/>
              </a:rPr>
              <a:t>There are two main</a:t>
            </a:r>
            <a:r>
              <a:rPr lang="en-GB" altLang="en-US" baseline="0" dirty="0" smtClean="0">
                <a:latin typeface="Times" pitchFamily="18" charset="0"/>
              </a:rPr>
              <a:t> ways to grow </a:t>
            </a:r>
            <a:r>
              <a:rPr lang="en-GB" altLang="en-US" baseline="0" dirty="0" err="1" smtClean="0">
                <a:latin typeface="Times" pitchFamily="18" charset="0"/>
              </a:rPr>
              <a:t>ZnO</a:t>
            </a:r>
            <a:r>
              <a:rPr lang="en-GB" altLang="en-US" baseline="0" dirty="0" smtClean="0">
                <a:latin typeface="Times" pitchFamily="18" charset="0"/>
              </a:rPr>
              <a:t> NWs: hydrothermal (also known as aqueous solution growth) and CVD.</a:t>
            </a:r>
            <a:r>
              <a:rPr lang="en-GB" altLang="en-US" dirty="0" smtClean="0">
                <a:latin typeface="Times" pitchFamily="18" charset="0"/>
              </a:rPr>
              <a:t>  Primarily hydrothermal discussed, although at end talk about some wires grown by CVD.</a:t>
            </a:r>
          </a:p>
          <a:p>
            <a:r>
              <a:rPr lang="en-GB" altLang="en-US" dirty="0" smtClean="0">
                <a:latin typeface="Times" pitchFamily="18" charset="0"/>
              </a:rPr>
              <a:t>Although</a:t>
            </a:r>
            <a:r>
              <a:rPr lang="en-GB" altLang="en-US" baseline="0" dirty="0" smtClean="0">
                <a:latin typeface="Times" pitchFamily="18" charset="0"/>
              </a:rPr>
              <a:t> hydrothermal or aqueous solution growth  typically produces slightly lower quality wires, its low T process, almost any substrate, large area, must lower cost, with the obvious advantages for devices.</a:t>
            </a:r>
          </a:p>
          <a:p>
            <a:endParaRPr lang="en-GB" altLang="en-US" dirty="0" smtClean="0">
              <a:latin typeface="Times" pitchFamily="18" charset="0"/>
            </a:endParaRPr>
          </a:p>
          <a:p>
            <a:r>
              <a:rPr lang="en-GB" altLang="en-US" dirty="0" smtClean="0">
                <a:latin typeface="Times" pitchFamily="18" charset="0"/>
              </a:rPr>
              <a:t>Hydrothermal = PVD (physical</a:t>
            </a:r>
            <a:r>
              <a:rPr lang="en-GB" altLang="en-US" baseline="0" dirty="0" smtClean="0">
                <a:latin typeface="Times" pitchFamily="18" charset="0"/>
              </a:rPr>
              <a:t> vapour deposition)</a:t>
            </a:r>
            <a:r>
              <a:rPr lang="en-GB" altLang="en-US" dirty="0" smtClean="0">
                <a:latin typeface="Times" pitchFamily="18" charset="0"/>
              </a:rPr>
              <a:t> of </a:t>
            </a:r>
            <a:r>
              <a:rPr lang="en-GB" altLang="en-US" dirty="0" err="1" smtClean="0">
                <a:latin typeface="Times" pitchFamily="18" charset="0"/>
              </a:rPr>
              <a:t>ZnO</a:t>
            </a:r>
            <a:r>
              <a:rPr lang="en-GB" altLang="en-US" dirty="0" smtClean="0">
                <a:latin typeface="Times" pitchFamily="18" charset="0"/>
              </a:rPr>
              <a:t> seed layer on to silicon or glass, float upside down with HMTA (</a:t>
            </a:r>
            <a:r>
              <a:rPr lang="en-GB" altLang="en-US" dirty="0" err="1" smtClean="0">
                <a:latin typeface="Times" pitchFamily="18" charset="0"/>
              </a:rPr>
              <a:t>hexa</a:t>
            </a:r>
            <a:r>
              <a:rPr lang="en-GB" altLang="en-US" dirty="0" smtClean="0">
                <a:latin typeface="Times" pitchFamily="18" charset="0"/>
              </a:rPr>
              <a:t> methylene </a:t>
            </a:r>
            <a:r>
              <a:rPr lang="en-GB" altLang="en-US" dirty="0" err="1" smtClean="0">
                <a:latin typeface="Times" pitchFamily="18" charset="0"/>
              </a:rPr>
              <a:t>tetramine</a:t>
            </a:r>
            <a:r>
              <a:rPr lang="en-GB" altLang="en-US" dirty="0" smtClean="0">
                <a:latin typeface="Times" pitchFamily="18" charset="0"/>
              </a:rPr>
              <a:t>) | zinc nitrate in water bath.  Can control length, diameter and surface coverage by controlling ratio of zinc nitrate to HMTA.</a:t>
            </a:r>
          </a:p>
          <a:p>
            <a:endParaRPr lang="en-GB" altLang="en-US" dirty="0" smtClean="0">
              <a:latin typeface="Times" pitchFamily="18" charset="0"/>
            </a:endParaRPr>
          </a:p>
          <a:p>
            <a:r>
              <a:rPr lang="en-GB" altLang="en-US" dirty="0" smtClean="0">
                <a:latin typeface="Times" pitchFamily="18" charset="0"/>
              </a:rPr>
              <a:t>Here is</a:t>
            </a:r>
            <a:r>
              <a:rPr lang="en-GB" altLang="en-US" baseline="0" dirty="0" smtClean="0">
                <a:latin typeface="Times" pitchFamily="18" charset="0"/>
              </a:rPr>
              <a:t> a typical PL spectrum of our hydrothermal </a:t>
            </a:r>
            <a:r>
              <a:rPr lang="en-GB" altLang="en-US" baseline="0" dirty="0" err="1" smtClean="0">
                <a:latin typeface="Times" pitchFamily="18" charset="0"/>
              </a:rPr>
              <a:t>ZnO</a:t>
            </a:r>
            <a:r>
              <a:rPr lang="en-GB" altLang="en-US" baseline="0" dirty="0" smtClean="0">
                <a:latin typeface="Times" pitchFamily="18" charset="0"/>
              </a:rPr>
              <a:t> NWs.  For </a:t>
            </a:r>
            <a:r>
              <a:rPr lang="en-GB" altLang="en-US" baseline="0" dirty="0" err="1" smtClean="0">
                <a:latin typeface="Times" pitchFamily="18" charset="0"/>
              </a:rPr>
              <a:t>ZnO</a:t>
            </a:r>
            <a:r>
              <a:rPr lang="en-GB" altLang="en-US" baseline="0" dirty="0" smtClean="0">
                <a:latin typeface="Times" pitchFamily="18" charset="0"/>
              </a:rPr>
              <a:t> we have the near band edge here (the </a:t>
            </a:r>
            <a:r>
              <a:rPr lang="en-GB" altLang="en-US" baseline="0" dirty="0" err="1" smtClean="0">
                <a:latin typeface="Times" pitchFamily="18" charset="0"/>
              </a:rPr>
              <a:t>exciton</a:t>
            </a:r>
            <a:r>
              <a:rPr lang="en-GB" altLang="en-US" baseline="0" dirty="0" smtClean="0">
                <a:latin typeface="Times" pitchFamily="18" charset="0"/>
              </a:rPr>
              <a:t> recombination energy) and the defect band here – a combination of all the radiative transitions. </a:t>
            </a:r>
            <a:r>
              <a:rPr lang="en-GB" altLang="en-US" dirty="0" smtClean="0">
                <a:latin typeface="Times" pitchFamily="18" charset="0"/>
              </a:rPr>
              <a:t>PL of defect band at 75 C can be decomposed in to three peaks. [325nm laser </a:t>
            </a:r>
            <a:r>
              <a:rPr lang="en-GB" altLang="en-US" dirty="0" err="1" smtClean="0">
                <a:latin typeface="Times" pitchFamily="18" charset="0"/>
              </a:rPr>
              <a:t>He:Cd</a:t>
            </a:r>
            <a:r>
              <a:rPr lang="en-GB" altLang="en-US" dirty="0" smtClean="0">
                <a:latin typeface="Times" pitchFamily="18" charset="0"/>
              </a:rPr>
              <a:t>,</a:t>
            </a:r>
            <a:r>
              <a:rPr lang="en-GB" altLang="en-US" baseline="0" dirty="0" smtClean="0">
                <a:latin typeface="Times" pitchFamily="18" charset="0"/>
              </a:rPr>
              <a:t> calibrated against black light?]</a:t>
            </a:r>
            <a:endParaRPr lang="en-GB" altLang="en-US" dirty="0" smtClean="0">
              <a:latin typeface="Times" pitchFamily="18" charset="0"/>
            </a:endParaRPr>
          </a:p>
          <a:p>
            <a:pPr eaLnBrk="1" hangingPunct="1"/>
            <a:r>
              <a:rPr lang="en-GB" altLang="en-US" dirty="0" smtClean="0">
                <a:latin typeface="Times" pitchFamily="18" charset="0"/>
              </a:rPr>
              <a:t>Curve fitting to de-convolve components.  Arrows indicate 520 nm (Oxygen Occupying a Zinc Site), 543 (Oxygen Interstitial with no charge ) nm and 595 nm (Oxygen Vacancy with single or double positive charge).  A rule of thumb</a:t>
            </a:r>
            <a:r>
              <a:rPr lang="en-GB" altLang="en-US" baseline="0" dirty="0" smtClean="0">
                <a:latin typeface="Times" pitchFamily="18" charset="0"/>
              </a:rPr>
              <a:t> for </a:t>
            </a:r>
            <a:r>
              <a:rPr lang="en-GB" altLang="en-US" baseline="0" dirty="0" err="1" smtClean="0">
                <a:latin typeface="Times" pitchFamily="18" charset="0"/>
              </a:rPr>
              <a:t>ZnO</a:t>
            </a:r>
            <a:r>
              <a:rPr lang="en-GB" altLang="en-US" baseline="0" dirty="0" smtClean="0">
                <a:latin typeface="Times" pitchFamily="18" charset="0"/>
              </a:rPr>
              <a:t> NWs is when the defect band is lower than the near band edge emission you have ‘good’ wires, although the ratio is dependent on laser power.</a:t>
            </a:r>
            <a:endParaRPr lang="en-GB" altLang="en-US" dirty="0" smtClean="0">
              <a:latin typeface="Times" pitchFamily="18" charset="0"/>
            </a:endParaRPr>
          </a:p>
          <a:p>
            <a:pPr eaLnBrk="1" hangingPunct="1"/>
            <a:endParaRPr lang="en-GB" altLang="en-US" dirty="0" smtClean="0">
              <a:latin typeface="Times" pitchFamily="18" charset="0"/>
            </a:endParaRPr>
          </a:p>
          <a:p>
            <a:pPr eaLnBrk="1" hangingPunct="1"/>
            <a:r>
              <a:rPr lang="en-GB" altLang="en-US" dirty="0" smtClean="0">
                <a:latin typeface="Times" pitchFamily="18" charset="0"/>
              </a:rPr>
              <a:t>Varying the growth parameters alters the relative intensity of the defect bands.  For example, there’s an increase in the defect density as the temperature increases up 75 C, but below 70 C don’t get sufficient growth, so we trade off around 70 C</a:t>
            </a:r>
          </a:p>
          <a:p>
            <a:pPr eaLnBrk="1" hangingPunct="1"/>
            <a:endParaRPr lang="en-GB" altLang="en-US" dirty="0" smtClean="0">
              <a:latin typeface="Times" pitchFamily="18" charset="0"/>
            </a:endParaRPr>
          </a:p>
          <a:p>
            <a:pPr eaLnBrk="1" hangingPunct="1"/>
            <a:r>
              <a:rPr lang="en-GB" altLang="en-US" dirty="0" smtClean="0">
                <a:latin typeface="Times" pitchFamily="18" charset="0"/>
              </a:rPr>
              <a:t>Later talk about CVD: growth is gold catalysed via vapour liquid solid (VLS) (Si substrate or mica, coat gold, tube furnace heat to about 950 C with a bath of </a:t>
            </a:r>
            <a:r>
              <a:rPr lang="en-GB" altLang="en-US" dirty="0" err="1" smtClean="0">
                <a:latin typeface="Times" pitchFamily="18" charset="0"/>
              </a:rPr>
              <a:t>ZnO</a:t>
            </a:r>
            <a:r>
              <a:rPr lang="en-GB" altLang="en-US" dirty="0" smtClean="0">
                <a:latin typeface="Times" pitchFamily="18" charset="0"/>
              </a:rPr>
              <a:t> powder and flow argon and oxygen.  </a:t>
            </a:r>
            <a:r>
              <a:rPr lang="en-GB" altLang="en-US" dirty="0" err="1" smtClean="0">
                <a:latin typeface="Times" pitchFamily="18" charset="0"/>
              </a:rPr>
              <a:t>ZnO</a:t>
            </a:r>
            <a:r>
              <a:rPr lang="en-GB" altLang="en-US" dirty="0" smtClean="0">
                <a:latin typeface="Times" pitchFamily="18" charset="0"/>
              </a:rPr>
              <a:t> sublimates and join the gas flow.  Gold contact is intimate and grows up.</a:t>
            </a:r>
          </a:p>
          <a:p>
            <a:pPr eaLnBrk="1" hangingPunct="1"/>
            <a:endParaRPr lang="en-GB" altLang="en-US" dirty="0" smtClean="0">
              <a:latin typeface="Times" pitchFamily="18" charset="0"/>
            </a:endParaRPr>
          </a:p>
          <a:p>
            <a:pPr eaLnBrk="1" hangingPunct="1"/>
            <a:r>
              <a:rPr lang="en-GB" altLang="en-US" dirty="0" smtClean="0">
                <a:latin typeface="Times" pitchFamily="18" charset="0"/>
              </a:rPr>
              <a:t>So these as-grown defects can offer advantages when it comes to doping the nanowire and acting as a sensor, but also will affect contacts made to the wires and transport through them.  The motivation of my talk today is to look as some work we’ve done to understand the effect that annealing and argon bombardment have on these defects, and how studying them can reveal more about where physically the defects are in the wires, and then look at how they affect contacts to the nanowires and transport through them.</a:t>
            </a:r>
          </a:p>
          <a:p>
            <a:pPr eaLnBrk="1" hangingPunct="1"/>
            <a:endParaRPr lang="en-GB" altLang="en-US" dirty="0" smtClean="0">
              <a:latin typeface="Times" pitchFamily="18" charset="0"/>
            </a:endParaRPr>
          </a:p>
          <a:p>
            <a:pPr eaLnBrk="1" hangingPunct="1"/>
            <a:r>
              <a:rPr lang="en-GB" altLang="en-US" dirty="0" smtClean="0">
                <a:latin typeface="Times" pitchFamily="18" charset="0"/>
              </a:rPr>
              <a:t>[PL: fit until Chi squared is less than one </a:t>
            </a:r>
            <a:r>
              <a:rPr lang="en-GB" altLang="en-US" dirty="0" smtClean="0">
                <a:latin typeface="Times" pitchFamily="18" charset="0"/>
                <a:sym typeface="Wingdings" panose="05000000000000000000" pitchFamily="2" charset="2"/>
              </a:rPr>
              <a:t> principle components without spurious</a:t>
            </a:r>
            <a:r>
              <a:rPr lang="en-GB" altLang="en-US" baseline="0" dirty="0" smtClean="0">
                <a:latin typeface="Times" pitchFamily="18" charset="0"/>
                <a:sym typeface="Wingdings" panose="05000000000000000000" pitchFamily="2" charset="2"/>
              </a:rPr>
              <a:t> ones</a:t>
            </a:r>
            <a:r>
              <a:rPr lang="en-GB" altLang="en-US" dirty="0" smtClean="0">
                <a:latin typeface="Times" pitchFamily="18" charset="0"/>
              </a:rPr>
              <a:t>]</a:t>
            </a:r>
          </a:p>
          <a:p>
            <a:pPr marL="0" marR="0" indent="0" algn="l" defTabSz="914400" rtl="0" eaLnBrk="1" fontAlgn="base" latinLnBrk="0" hangingPunct="1">
              <a:lnSpc>
                <a:spcPct val="100000"/>
              </a:lnSpc>
              <a:spcBef>
                <a:spcPct val="30000"/>
              </a:spcBef>
              <a:spcAft>
                <a:spcPct val="0"/>
              </a:spcAft>
              <a:buClrTx/>
              <a:buSzTx/>
              <a:buFontTx/>
              <a:buNone/>
              <a:tabLst/>
              <a:defRPr/>
            </a:pPr>
            <a:r>
              <a:rPr lang="en-GB" altLang="en-US" dirty="0" smtClean="0">
                <a:latin typeface="Times" pitchFamily="18" charset="0"/>
              </a:rPr>
              <a:t>[SEM images of </a:t>
            </a:r>
            <a:r>
              <a:rPr lang="en-GB" altLang="en-US" dirty="0" err="1" smtClean="0">
                <a:latin typeface="Times" pitchFamily="18" charset="0"/>
              </a:rPr>
              <a:t>ZnO</a:t>
            </a:r>
            <a:r>
              <a:rPr lang="en-GB" altLang="en-US" dirty="0" smtClean="0">
                <a:latin typeface="Times" pitchFamily="18" charset="0"/>
              </a:rPr>
              <a:t> nanowires grown hydrothermally for 6 hours in a 500ml solution containing 1.752g of HMTA and zinc nitrate 0.57:1 ]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GB" altLang="en-US" dirty="0" smtClean="0">
                <a:latin typeface="Times" pitchFamily="18" charset="0"/>
              </a:rPr>
              <a:t>One way we can process the NWs is to bombard them with argon from an ion gun at energies ranging from ~0.3 to 2 kV.  For this, the as-grown vertical array of wires are brushed off the growth substrate on to Si, which snaps them leaving them a little short.</a:t>
            </a:r>
          </a:p>
          <a:p>
            <a:pPr marL="0" marR="0" indent="0" algn="l" defTabSz="914400" rtl="0" eaLnBrk="0" fontAlgn="base" latinLnBrk="0" hangingPunct="0">
              <a:lnSpc>
                <a:spcPct val="100000"/>
              </a:lnSpc>
              <a:spcBef>
                <a:spcPct val="30000"/>
              </a:spcBef>
              <a:spcAft>
                <a:spcPct val="0"/>
              </a:spcAft>
              <a:buClrTx/>
              <a:buSzTx/>
              <a:buFontTx/>
              <a:buNone/>
              <a:tabLst/>
              <a:defRPr/>
            </a:pPr>
            <a:r>
              <a:rPr lang="en-GB" altLang="en-US" dirty="0" smtClean="0">
                <a:latin typeface="Times" pitchFamily="18" charset="0"/>
              </a:rPr>
              <a:t>We then expose them to increasing </a:t>
            </a:r>
            <a:r>
              <a:rPr lang="en-GB" altLang="en-US" dirty="0" err="1" smtClean="0">
                <a:latin typeface="Times" pitchFamily="18" charset="0"/>
              </a:rPr>
              <a:t>Ar</a:t>
            </a:r>
            <a:r>
              <a:rPr lang="en-GB" altLang="en-US" dirty="0" smtClean="0">
                <a:latin typeface="Times" pitchFamily="18" charset="0"/>
              </a:rPr>
              <a:t> doses measuring the defect density changes between exposures using PL.  [images are after 2uA, 23uA and 26uA, after 15 </a:t>
            </a:r>
            <a:r>
              <a:rPr lang="en-GB" altLang="en-US" dirty="0" err="1" smtClean="0">
                <a:latin typeface="Times" pitchFamily="18" charset="0"/>
              </a:rPr>
              <a:t>mins</a:t>
            </a:r>
            <a:r>
              <a:rPr lang="en-GB" altLang="en-US" dirty="0" smtClean="0">
                <a:latin typeface="Times" pitchFamily="18" charset="0"/>
              </a:rPr>
              <a:t>]  Curve fitting the PL shows that the components don’t drop equally;</a:t>
            </a:r>
            <a:r>
              <a:rPr lang="en-GB" altLang="en-US" baseline="0" dirty="0" smtClean="0">
                <a:latin typeface="Times" pitchFamily="18" charset="0"/>
              </a:rPr>
              <a:t> oxygen vacancy defects appear to drop 595 +O vacancy (end at 25%)  520 O vacancy (16%)  others (50%)</a:t>
            </a:r>
            <a:endParaRPr lang="en-GB" altLang="en-US" dirty="0" smtClean="0">
              <a:latin typeface="Times" pitchFamily="18" charset="0"/>
            </a:endParaRPr>
          </a:p>
          <a:p>
            <a:endParaRPr lang="en-GB" altLang="en-US" dirty="0" smtClean="0">
              <a:latin typeface="Times" pitchFamily="18" charset="0"/>
            </a:endParaRPr>
          </a:p>
          <a:p>
            <a:r>
              <a:rPr lang="en-GB" altLang="en-US" dirty="0" smtClean="0">
                <a:latin typeface="Times" pitchFamily="18" charset="0"/>
              </a:rPr>
              <a:t>Initially there’s only a small change, but as the dose increases the overall defect density measured with PL reduces.  The role of the </a:t>
            </a:r>
            <a:r>
              <a:rPr lang="en-GB" altLang="en-US" dirty="0" err="1" smtClean="0">
                <a:latin typeface="Times" pitchFamily="18" charset="0"/>
              </a:rPr>
              <a:t>Ar</a:t>
            </a:r>
            <a:r>
              <a:rPr lang="en-GB" altLang="en-US" dirty="0" smtClean="0">
                <a:latin typeface="Times" pitchFamily="18" charset="0"/>
              </a:rPr>
              <a:t> bombardment on the morphology of the NWs is important.  This first image , for the lowest dose, finds no visible change but as we increase the dose there are morphological changes, and the NWs reduce in diameter, leaving behind a shadow of the former diameter.  </a:t>
            </a:r>
          </a:p>
          <a:p>
            <a:endParaRPr lang="en-GB" altLang="en-US" dirty="0" smtClean="0">
              <a:latin typeface="Times"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altLang="en-US" dirty="0" smtClean="0">
                <a:latin typeface="Times" pitchFamily="18" charset="0"/>
              </a:rPr>
              <a:t>To understand the change in contact behaviour of the wires during this change, we’ve performed nanoscale two point probe measurements using an Omicron UHV </a:t>
            </a:r>
            <a:r>
              <a:rPr lang="en-GB" altLang="en-US" dirty="0" err="1" smtClean="0">
                <a:latin typeface="Times" pitchFamily="18" charset="0"/>
              </a:rPr>
              <a:t>nanoprobe</a:t>
            </a:r>
            <a:r>
              <a:rPr lang="en-GB" altLang="en-US" dirty="0" smtClean="0">
                <a:latin typeface="Times" pitchFamily="18" charset="0"/>
              </a:rPr>
              <a:t>, shown here.  For the as-grown wires the range of contact resistances measured at forward and reverse bias vary a lot.  But after the initial low energy </a:t>
            </a:r>
            <a:r>
              <a:rPr lang="en-GB" altLang="en-US" dirty="0" err="1" smtClean="0">
                <a:latin typeface="Times" pitchFamily="18" charset="0"/>
              </a:rPr>
              <a:t>Ar</a:t>
            </a:r>
            <a:r>
              <a:rPr lang="en-GB" altLang="en-US" dirty="0" smtClean="0">
                <a:latin typeface="Times" pitchFamily="18" charset="0"/>
              </a:rPr>
              <a:t> bombardment the resistance drops by two to three orders of magnitude; this is before any morphology changes are seen in the NWs.  Then as the dose is increased and the NWs reduce in diameter the resistance increases.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altLang="en-US" dirty="0" smtClean="0">
              <a:latin typeface="Times"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altLang="en-US" dirty="0" smtClean="0">
                <a:latin typeface="Times" pitchFamily="18" charset="0"/>
              </a:rPr>
              <a:t>This initial dose is almost certainly cleaning the nanowire.  Other</a:t>
            </a:r>
            <a:r>
              <a:rPr lang="en-GB" altLang="en-US" baseline="0" dirty="0" smtClean="0">
                <a:latin typeface="Times" pitchFamily="18" charset="0"/>
              </a:rPr>
              <a:t> work with Argon plasma treatment and SIMS has found a similar effect. </a:t>
            </a:r>
            <a:r>
              <a:rPr lang="en-GB" altLang="en-US" dirty="0" smtClean="0">
                <a:latin typeface="Times" pitchFamily="18" charset="0"/>
              </a:rPr>
              <a:t>Ra</a:t>
            </a:r>
            <a:r>
              <a:rPr lang="en-GB" altLang="en-US" baseline="0" dirty="0" smtClean="0">
                <a:latin typeface="Times" pitchFamily="18" charset="0"/>
              </a:rPr>
              <a:t> found </a:t>
            </a:r>
            <a:r>
              <a:rPr lang="en-GB" altLang="en-US" baseline="0" dirty="0" err="1" smtClean="0">
                <a:latin typeface="Times" pitchFamily="18" charset="0"/>
              </a:rPr>
              <a:t>Ar</a:t>
            </a:r>
            <a:r>
              <a:rPr lang="en-GB" altLang="en-US" baseline="0" dirty="0" smtClean="0">
                <a:latin typeface="Times" pitchFamily="18" charset="0"/>
              </a:rPr>
              <a:t> increased defects as well as cleaning; here we seem to be cleaning and reducing defect density.</a:t>
            </a:r>
            <a:endParaRPr lang="en-GB" altLang="en-US" dirty="0" smtClean="0">
              <a:latin typeface="Times" pitchFamily="18" charset="0"/>
            </a:endParaRPr>
          </a:p>
          <a:p>
            <a:endParaRPr lang="en-GB" altLang="en-US" dirty="0" smtClean="0">
              <a:latin typeface="Times" pitchFamily="18" charset="0"/>
            </a:endParaRPr>
          </a:p>
          <a:p>
            <a:r>
              <a:rPr lang="en-GB" altLang="en-US" dirty="0" smtClean="0">
                <a:latin typeface="Times" pitchFamily="18" charset="0"/>
              </a:rPr>
              <a:t>Beyond this, there are a couple of things the </a:t>
            </a:r>
            <a:r>
              <a:rPr lang="en-GB" altLang="en-US" dirty="0" err="1" smtClean="0">
                <a:latin typeface="Times" pitchFamily="18" charset="0"/>
              </a:rPr>
              <a:t>Ar</a:t>
            </a:r>
            <a:r>
              <a:rPr lang="en-GB" altLang="en-US" dirty="0" smtClean="0">
                <a:latin typeface="Times" pitchFamily="18" charset="0"/>
              </a:rPr>
              <a:t> could be doing:  1. It could be damaging the lattice, but this would probably result in an increase in observed radiative defects with PL which the opposite of what’s observed. [other people have seen this and it was detectable</a:t>
            </a:r>
            <a:r>
              <a:rPr lang="en-GB" altLang="en-US" baseline="0" dirty="0" smtClean="0">
                <a:latin typeface="Times" pitchFamily="18" charset="0"/>
              </a:rPr>
              <a:t> with PL</a:t>
            </a:r>
            <a:r>
              <a:rPr lang="en-GB" altLang="en-US" dirty="0" smtClean="0">
                <a:latin typeface="Times" pitchFamily="18" charset="0"/>
              </a:rPr>
              <a:t>] 2. The </a:t>
            </a:r>
            <a:r>
              <a:rPr lang="en-GB" altLang="en-US" dirty="0" err="1" smtClean="0">
                <a:latin typeface="Times" pitchFamily="18" charset="0"/>
              </a:rPr>
              <a:t>Ar</a:t>
            </a:r>
            <a:r>
              <a:rPr lang="en-GB" altLang="en-US" dirty="0" smtClean="0">
                <a:latin typeface="Times" pitchFamily="18" charset="0"/>
              </a:rPr>
              <a:t> could be implanting in to the wires and healing the defects; however if we perform EDS on the wires during processing we find no increase in Argon – when exposed to a higher energy ion bombardment, some papers have reported that the inclusion can be detected by EDS, but we don’t see that. 3. The argon could be chemically altering</a:t>
            </a:r>
            <a:r>
              <a:rPr lang="en-GB" altLang="en-US" baseline="0" dirty="0" smtClean="0">
                <a:latin typeface="Times" pitchFamily="18" charset="0"/>
              </a:rPr>
              <a:t> the material, which we’re checking with XPS.  4. The </a:t>
            </a:r>
            <a:r>
              <a:rPr lang="en-GB" altLang="en-US" baseline="0" dirty="0" err="1" smtClean="0">
                <a:latin typeface="Times" pitchFamily="18" charset="0"/>
              </a:rPr>
              <a:t>Ar</a:t>
            </a:r>
            <a:r>
              <a:rPr lang="en-GB" altLang="en-US" baseline="0" dirty="0" smtClean="0">
                <a:latin typeface="Times" pitchFamily="18" charset="0"/>
              </a:rPr>
              <a:t> may not be damaging or healing the wire, (after all what would the mechanism be to reduce oxygen vacancy defects when we’re in vacuum) and we could be stripping the NW and look at a change in the properties as we etch back the nanowire diameter [this is also similar to work by Ra with Argon plasma, but it was done for one set of exposure parameters]</a:t>
            </a:r>
          </a:p>
          <a:p>
            <a:endParaRPr lang="en-GB" altLang="en-US" baseline="0" dirty="0" smtClean="0">
              <a:latin typeface="Times" pitchFamily="18" charset="0"/>
            </a:endParaRPr>
          </a:p>
          <a:p>
            <a:endParaRPr lang="en-GB" altLang="en-US" baseline="0" dirty="0" smtClean="0">
              <a:latin typeface="Times"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altLang="en-US" dirty="0" smtClean="0">
                <a:latin typeface="Times" pitchFamily="18" charset="0"/>
              </a:rPr>
              <a:t>[Values of R for +1V are 2.6E13;  2.68E10;  8.48E10;  3.84E12;  7.13E12;</a:t>
            </a:r>
            <a:r>
              <a:rPr lang="en-GB" altLang="en-US" baseline="0" dirty="0" smtClean="0">
                <a:latin typeface="Times" pitchFamily="18" charset="0"/>
              </a:rPr>
              <a:t>  </a:t>
            </a:r>
            <a:r>
              <a:rPr lang="en-GB" altLang="en-US" dirty="0" smtClean="0">
                <a:latin typeface="Times" pitchFamily="18" charset="0"/>
              </a:rPr>
              <a:t>9.37E12</a:t>
            </a:r>
            <a:r>
              <a:rPr lang="en-GB" altLang="en-US" baseline="0" dirty="0" smtClean="0">
                <a:latin typeface="Times" pitchFamily="18" charset="0"/>
              </a:rPr>
              <a:t>]</a:t>
            </a:r>
          </a:p>
          <a:p>
            <a:endParaRPr lang="en-GB" altLang="en-US" dirty="0" smtClean="0">
              <a:latin typeface="Times" pitchFamily="18" charset="0"/>
            </a:endParaRPr>
          </a:p>
          <a:p>
            <a:endParaRPr lang="en-GB" altLang="en-US" dirty="0" smtClean="0">
              <a:latin typeface="Times" pitchFamily="18" charset="0"/>
            </a:endParaRPr>
          </a:p>
        </p:txBody>
      </p:sp>
      <p:sp>
        <p:nvSpPr>
          <p:cNvPr id="4" name="Slide Number Placeholder 3"/>
          <p:cNvSpPr>
            <a:spLocks noGrp="1"/>
          </p:cNvSpPr>
          <p:nvPr>
            <p:ph type="sldNum" sz="quarter" idx="5"/>
          </p:nvPr>
        </p:nvSpPr>
        <p:spPr/>
        <p:txBody>
          <a:bodyPr/>
          <a:lstStyle/>
          <a:p>
            <a:pPr>
              <a:defRPr/>
            </a:pPr>
            <a:fld id="{48035282-8342-4B94-B81A-E7F3F9BB649D}"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GB" altLang="en-US" dirty="0" smtClean="0">
                <a:latin typeface="Times" pitchFamily="18" charset="0"/>
              </a:rPr>
              <a:t>[I/V data is I/unit length to normalise to different lengths]</a:t>
            </a:r>
          </a:p>
          <a:p>
            <a:endParaRPr lang="en-GB" altLang="en-US" dirty="0" smtClean="0">
              <a:latin typeface="Times" pitchFamily="18" charset="0"/>
            </a:endParaRPr>
          </a:p>
          <a:p>
            <a:r>
              <a:rPr lang="en-GB" altLang="en-US" dirty="0" smtClean="0">
                <a:latin typeface="Times" pitchFamily="18" charset="0"/>
              </a:rPr>
              <a:t>We’ll come back to pick out the important results from this set in a second, but first we wanted to explore if</a:t>
            </a:r>
            <a:r>
              <a:rPr lang="en-GB" altLang="en-US" baseline="0" dirty="0" smtClean="0">
                <a:latin typeface="Times" pitchFamily="18" charset="0"/>
              </a:rPr>
              <a:t> we are stripping the nanowire, and as the PL indicates we’re not introducing additional defects [which others have reported when you strip with </a:t>
            </a:r>
            <a:r>
              <a:rPr lang="en-GB" altLang="en-US" baseline="0" dirty="0" err="1" smtClean="0">
                <a:latin typeface="Times" pitchFamily="18" charset="0"/>
              </a:rPr>
              <a:t>Ar</a:t>
            </a:r>
            <a:r>
              <a:rPr lang="en-GB" altLang="en-US" baseline="0" dirty="0" smtClean="0">
                <a:latin typeface="Times" pitchFamily="18" charset="0"/>
              </a:rPr>
              <a:t> plasma], what could give rise to the transport measurements results seen?  Initially the contact resistance and contact type varies a lot, as shown by the wide error bars.  We know from our own XPS that the surface is in depletion, and its accepted that additional surface defects give rise to this upward band bending at the surface.  However, after a light argon treatment we find that the contact measurements are strongly </a:t>
            </a:r>
            <a:r>
              <a:rPr lang="en-GB" altLang="en-US" baseline="0" dirty="0" err="1" smtClean="0">
                <a:latin typeface="Times" pitchFamily="18" charset="0"/>
              </a:rPr>
              <a:t>Ohmic</a:t>
            </a:r>
            <a:r>
              <a:rPr lang="en-GB" altLang="en-US" baseline="0" dirty="0" smtClean="0">
                <a:latin typeface="Times" pitchFamily="18" charset="0"/>
              </a:rPr>
              <a:t> – indicating that the surface defects are highly localised on the surface and have been removed.  Given that the PL doesn’t change much, but the light argon treatment is enough to drastically alter the electrical connections, it seems likely that the PL is sampling not just the surface but further in to the wire – this is important itself in the debate about where PL measurements the defects in NWs.  We also seem to be able to make stable repeatable </a:t>
            </a:r>
            <a:r>
              <a:rPr lang="en-GB" altLang="en-US" baseline="0" dirty="0" err="1" smtClean="0">
                <a:latin typeface="Times" pitchFamily="18" charset="0"/>
              </a:rPr>
              <a:t>Ohmic</a:t>
            </a:r>
            <a:r>
              <a:rPr lang="en-GB" altLang="en-US" baseline="0" dirty="0" smtClean="0">
                <a:latin typeface="Times" pitchFamily="18" charset="0"/>
              </a:rPr>
              <a:t> contacts to </a:t>
            </a:r>
            <a:r>
              <a:rPr lang="en-GB" altLang="en-US" baseline="0" dirty="0" err="1" smtClean="0">
                <a:latin typeface="Times" pitchFamily="18" charset="0"/>
              </a:rPr>
              <a:t>ZnO</a:t>
            </a:r>
            <a:r>
              <a:rPr lang="en-GB" altLang="en-US" baseline="0" dirty="0" smtClean="0">
                <a:latin typeface="Times" pitchFamily="18" charset="0"/>
              </a:rPr>
              <a:t> NWs after a light argon treatment – normally such </a:t>
            </a:r>
            <a:r>
              <a:rPr lang="en-GB" altLang="en-US" baseline="0" dirty="0" err="1" smtClean="0">
                <a:latin typeface="Times" pitchFamily="18" charset="0"/>
              </a:rPr>
              <a:t>ohmic</a:t>
            </a:r>
            <a:r>
              <a:rPr lang="en-GB" altLang="en-US" baseline="0" dirty="0" smtClean="0">
                <a:latin typeface="Times" pitchFamily="18" charset="0"/>
              </a:rPr>
              <a:t> contacts are difficult with </a:t>
            </a:r>
            <a:r>
              <a:rPr lang="en-GB" altLang="en-US" baseline="0" dirty="0" err="1" smtClean="0">
                <a:latin typeface="Times" pitchFamily="18" charset="0"/>
              </a:rPr>
              <a:t>ZnO</a:t>
            </a:r>
            <a:r>
              <a:rPr lang="en-GB" altLang="en-US" baseline="0" dirty="0" smtClean="0">
                <a:latin typeface="Times" pitchFamily="18" charset="0"/>
              </a:rPr>
              <a:t>.</a:t>
            </a:r>
          </a:p>
          <a:p>
            <a:endParaRPr lang="en-GB" altLang="en-US" baseline="0" dirty="0" smtClean="0">
              <a:latin typeface="Times"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altLang="en-US" baseline="0" dirty="0" smtClean="0">
                <a:latin typeface="Times" pitchFamily="18" charset="0"/>
              </a:rPr>
              <a:t>So, visibly the nanowires are not damaged, and the electrical measurements are consistent.  But as we strip the nanowire further, the response becomes </a:t>
            </a:r>
            <a:r>
              <a:rPr lang="en-GB" altLang="en-US" baseline="0" dirty="0" err="1" smtClean="0">
                <a:latin typeface="Times" pitchFamily="18" charset="0"/>
              </a:rPr>
              <a:t>Schottky</a:t>
            </a:r>
            <a:r>
              <a:rPr lang="en-GB" altLang="en-US" baseline="0" dirty="0" smtClean="0">
                <a:latin typeface="Times" pitchFamily="18" charset="0"/>
              </a:rPr>
              <a:t>. If the visible pot-holing on the surface of the nanowire were responsible for the increased contact resistance [grain boundary effects are know to change the resistance of bulk </a:t>
            </a:r>
            <a:r>
              <a:rPr lang="en-GB" altLang="en-US" baseline="0" dirty="0" err="1" smtClean="0">
                <a:latin typeface="Times" pitchFamily="18" charset="0"/>
              </a:rPr>
              <a:t>ZnO</a:t>
            </a:r>
            <a:r>
              <a:rPr lang="en-GB" altLang="en-US" baseline="0" dirty="0" smtClean="0">
                <a:latin typeface="Times" pitchFamily="18" charset="0"/>
              </a:rPr>
              <a:t>], it doesn’t explain why the contact type would change to </a:t>
            </a:r>
            <a:r>
              <a:rPr lang="en-GB" altLang="en-US" baseline="0" dirty="0" err="1" smtClean="0">
                <a:latin typeface="Times" pitchFamily="18" charset="0"/>
              </a:rPr>
              <a:t>Schottky</a:t>
            </a:r>
            <a:r>
              <a:rPr lang="en-GB" altLang="en-US" baseline="0" dirty="0" smtClean="0">
                <a:latin typeface="Times" pitchFamily="18" charset="0"/>
              </a:rPr>
              <a:t>.  This behaviour could however be explained by a reduction in the effective doping concentration of the nanowire as we etch towards the core.  Using a full 3D coupled electrostatic, thermionic and tunnelling model we simulated the transport of the two point probe measurements, accounting in 3D for the actual tip shape used and the dimensions of the nanowire (I’ll say more about why this is important in a minute).  We find that if the core of the nanowire were </a:t>
            </a:r>
            <a:r>
              <a:rPr lang="en-GB" altLang="en-US" baseline="0" dirty="0" err="1" smtClean="0">
                <a:latin typeface="Times" pitchFamily="18" charset="0"/>
              </a:rPr>
              <a:t>undoped</a:t>
            </a:r>
            <a:r>
              <a:rPr lang="en-GB" altLang="en-US" baseline="0" dirty="0" smtClean="0">
                <a:latin typeface="Times" pitchFamily="18" charset="0"/>
              </a:rPr>
              <a:t> – that is intrinsic </a:t>
            </a:r>
            <a:r>
              <a:rPr lang="en-GB" altLang="en-US" baseline="0" dirty="0" err="1" smtClean="0">
                <a:latin typeface="Times" pitchFamily="18" charset="0"/>
              </a:rPr>
              <a:t>ZnO</a:t>
            </a:r>
            <a:r>
              <a:rPr lang="en-GB" altLang="en-US" baseline="0" dirty="0" smtClean="0">
                <a:latin typeface="Times" pitchFamily="18" charset="0"/>
              </a:rPr>
              <a:t> and either the oxygen vacancy defects or hydrogen isn’t present towards the core so the effective doping is removed – then we would get the </a:t>
            </a:r>
            <a:r>
              <a:rPr lang="en-GB" altLang="en-US" baseline="0" dirty="0" err="1" smtClean="0">
                <a:latin typeface="Times" pitchFamily="18" charset="0"/>
              </a:rPr>
              <a:t>Schottky</a:t>
            </a:r>
            <a:r>
              <a:rPr lang="en-GB" altLang="en-US" baseline="0" dirty="0" smtClean="0">
                <a:latin typeface="Times" pitchFamily="18" charset="0"/>
              </a:rPr>
              <a:t> behaviour observed, and as we move out towards the edge we would get </a:t>
            </a:r>
            <a:r>
              <a:rPr lang="en-GB" altLang="en-US" baseline="0" dirty="0" err="1" smtClean="0">
                <a:latin typeface="Times" pitchFamily="18" charset="0"/>
              </a:rPr>
              <a:t>Ohmic</a:t>
            </a:r>
            <a:r>
              <a:rPr lang="en-GB" altLang="en-US" baseline="0" dirty="0" smtClean="0">
                <a:latin typeface="Times" pitchFamily="18" charset="0"/>
              </a:rPr>
              <a:t> when the doping concentration is higher than 10^13 (and we know it’s higher).  This work is still under investigation, but it’s one effect we’re considering: the NW could be depleted only very close to the surface and then in accumulation just inside, with the wire moving towards intrinsic in the core. **L</a:t>
            </a:r>
            <a:r>
              <a:rPr lang="en-GB" altLang="en-US" dirty="0" smtClean="0">
                <a:latin typeface="Times" pitchFamily="18" charset="0"/>
              </a:rPr>
              <a:t>ink this to the co-axial paper?**  Part of this explanation comes from the width of these nanowires which are very wide</a:t>
            </a:r>
            <a:r>
              <a:rPr lang="en-GB" altLang="en-US" baseline="0" dirty="0" smtClean="0">
                <a:latin typeface="Times" pitchFamily="18" charset="0"/>
              </a:rPr>
              <a:t> – 200 nm or so – deliberately because we were performing two point probe and wanted a larger target.  It may be for thinner NWs the accepted model of depletion at the edge going back to normally n-type in the centre is true, but for these larger wires there seems to be a region in the very centre where the defect density drops.</a:t>
            </a:r>
            <a:endParaRPr lang="en-GB" altLang="en-US" dirty="0" smtClean="0">
              <a:latin typeface="Times"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GB" altLang="en-US" dirty="0" smtClean="0">
              <a:latin typeface="Times" pitchFamily="18" charset="0"/>
            </a:endParaRPr>
          </a:p>
          <a:p>
            <a:r>
              <a:rPr lang="en-GB" altLang="en-US" dirty="0" smtClean="0">
                <a:latin typeface="Times" pitchFamily="18" charset="0"/>
              </a:rPr>
              <a:t>But if I bring together what we have found:</a:t>
            </a:r>
            <a:r>
              <a:rPr lang="en-GB" altLang="en-US" baseline="0" dirty="0" smtClean="0">
                <a:latin typeface="Times" pitchFamily="18" charset="0"/>
              </a:rPr>
              <a:t> We know that the surface defects give unstable contacts, but a light argon treatment doesn’t visibly change the wires, but it does lead to much more consistent </a:t>
            </a:r>
            <a:r>
              <a:rPr lang="en-GB" altLang="en-US" baseline="0" dirty="0" err="1" smtClean="0">
                <a:latin typeface="Times" pitchFamily="18" charset="0"/>
              </a:rPr>
              <a:t>Ohmic</a:t>
            </a:r>
            <a:r>
              <a:rPr lang="en-GB" altLang="en-US" baseline="0" dirty="0" smtClean="0">
                <a:latin typeface="Times" pitchFamily="18" charset="0"/>
              </a:rPr>
              <a:t> contacts to the wires.  Further we know that as we increase the argon dose the wires appear to become pitted.  There is a trade off in the middle of the first graph where the wires begin to become pitted, but we’re still able to make low-resistance </a:t>
            </a:r>
            <a:r>
              <a:rPr lang="en-GB" altLang="en-US" baseline="0" dirty="0" err="1" smtClean="0">
                <a:latin typeface="Times" pitchFamily="18" charset="0"/>
              </a:rPr>
              <a:t>Ohmic</a:t>
            </a:r>
            <a:r>
              <a:rPr lang="en-GB" altLang="en-US" baseline="0" dirty="0" smtClean="0">
                <a:latin typeface="Times" pitchFamily="18" charset="0"/>
              </a:rPr>
              <a:t> contacts to them – this could be an ideal regime for sensing, with the surface area of the NW increased by the pitting.  We know that something else is happing as we continue to bombard beyond this point, and we’re still figuring out what.</a:t>
            </a:r>
          </a:p>
          <a:p>
            <a:r>
              <a:rPr lang="en-GB" altLang="en-US" baseline="0" dirty="0" smtClean="0">
                <a:latin typeface="Times" pitchFamily="18" charset="0"/>
              </a:rPr>
              <a:t>Also larger wires, transport and sensing still in outside of wire.</a:t>
            </a:r>
          </a:p>
          <a:p>
            <a:r>
              <a:rPr lang="en-GB" altLang="en-US" baseline="0" dirty="0" smtClean="0">
                <a:latin typeface="Times" pitchFamily="18" charset="0"/>
              </a:rPr>
              <a:t>[Not healing o </a:t>
            </a:r>
            <a:r>
              <a:rPr lang="en-GB" altLang="en-US" baseline="0" dirty="0" err="1" smtClean="0">
                <a:latin typeface="Times" pitchFamily="18" charset="0"/>
              </a:rPr>
              <a:t>vacnacy</a:t>
            </a:r>
            <a:r>
              <a:rPr lang="en-GB" altLang="en-US" baseline="0" dirty="0" smtClean="0">
                <a:latin typeface="Times" pitchFamily="18" charset="0"/>
              </a:rPr>
              <a:t>, erasing wire with defects]</a:t>
            </a:r>
          </a:p>
          <a:p>
            <a:endParaRPr lang="en-GB" altLang="en-US" dirty="0" smtClean="0">
              <a:latin typeface="Times" pitchFamily="18" charset="0"/>
            </a:endParaRPr>
          </a:p>
          <a:p>
            <a:r>
              <a:rPr lang="en-GB" altLang="en-US" dirty="0" smtClean="0">
                <a:latin typeface="Times" pitchFamily="18" charset="0"/>
              </a:rPr>
              <a:t>Ra or Ha says that hydrogen or oxygen vacancy makes n-type.</a:t>
            </a:r>
          </a:p>
          <a:p>
            <a:r>
              <a:rPr lang="en-GB" altLang="en-US" dirty="0" smtClean="0">
                <a:latin typeface="Times" pitchFamily="18" charset="0"/>
              </a:rPr>
              <a:t>[R </a:t>
            </a:r>
            <a:r>
              <a:rPr lang="en-GB" altLang="en-US" dirty="0" err="1" smtClean="0">
                <a:latin typeface="Times" pitchFamily="18" charset="0"/>
              </a:rPr>
              <a:t>tranport</a:t>
            </a:r>
            <a:r>
              <a:rPr lang="en-GB" altLang="en-US" dirty="0" smtClean="0">
                <a:latin typeface="Times" pitchFamily="18" charset="0"/>
              </a:rPr>
              <a:t> &lt;&lt; R contact]</a:t>
            </a:r>
          </a:p>
          <a:p>
            <a:r>
              <a:rPr lang="en-GB" altLang="en-US" dirty="0" smtClean="0">
                <a:latin typeface="Times" pitchFamily="18" charset="0"/>
              </a:rPr>
              <a:t>Need an XPS study which does the argon bombardment and XPS throughout.</a:t>
            </a:r>
          </a:p>
        </p:txBody>
      </p:sp>
      <p:sp>
        <p:nvSpPr>
          <p:cNvPr id="4" name="Slide Number Placeholder 3"/>
          <p:cNvSpPr>
            <a:spLocks noGrp="1"/>
          </p:cNvSpPr>
          <p:nvPr>
            <p:ph type="sldNum" sz="quarter" idx="5"/>
          </p:nvPr>
        </p:nvSpPr>
        <p:spPr/>
        <p:txBody>
          <a:bodyPr/>
          <a:lstStyle/>
          <a:p>
            <a:pPr>
              <a:defRPr/>
            </a:pPr>
            <a:fld id="{CBC3CB28-185F-46C2-889E-6BC15C3D3034}"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GB" altLang="en-US" dirty="0" smtClean="0">
                <a:latin typeface="Times" pitchFamily="18" charset="0"/>
              </a:rPr>
              <a:t>Heating in vacuum, before, 500, 600, 700, 800.</a:t>
            </a:r>
            <a:r>
              <a:rPr lang="en-GB" altLang="en-US" baseline="0" dirty="0" smtClean="0">
                <a:latin typeface="Times" pitchFamily="18" charset="0"/>
              </a:rPr>
              <a:t>  </a:t>
            </a:r>
            <a:r>
              <a:rPr lang="en-GB" altLang="en-US" dirty="0" smtClean="0">
                <a:latin typeface="Times" pitchFamily="18" charset="0"/>
              </a:rPr>
              <a:t>PL to look at defects, STS to look at local conductivity measurements (to</a:t>
            </a:r>
            <a:r>
              <a:rPr lang="en-GB" altLang="en-US" baseline="0" dirty="0" smtClean="0">
                <a:latin typeface="Times" pitchFamily="18" charset="0"/>
              </a:rPr>
              <a:t> </a:t>
            </a:r>
            <a:r>
              <a:rPr lang="en-GB" altLang="en-US" dirty="0" smtClean="0">
                <a:latin typeface="Times" pitchFamily="18" charset="0"/>
              </a:rPr>
              <a:t>match</a:t>
            </a:r>
            <a:r>
              <a:rPr lang="en-GB" altLang="en-US" baseline="0" dirty="0" smtClean="0">
                <a:latin typeface="Times" pitchFamily="18" charset="0"/>
              </a:rPr>
              <a:t> with work on </a:t>
            </a:r>
            <a:r>
              <a:rPr lang="en-GB" altLang="en-US" baseline="0" dirty="0" err="1" smtClean="0">
                <a:latin typeface="Times" pitchFamily="18" charset="0"/>
              </a:rPr>
              <a:t>ZnO</a:t>
            </a:r>
            <a:r>
              <a:rPr lang="en-GB" altLang="en-US" baseline="0" dirty="0" smtClean="0">
                <a:latin typeface="Times" pitchFamily="18" charset="0"/>
              </a:rPr>
              <a:t> </a:t>
            </a:r>
            <a:r>
              <a:rPr lang="en-GB" altLang="en-US" baseline="0" dirty="0" err="1" smtClean="0">
                <a:latin typeface="Times" pitchFamily="18" charset="0"/>
              </a:rPr>
              <a:t>nanoribbons</a:t>
            </a:r>
            <a:r>
              <a:rPr lang="en-GB" altLang="en-US" baseline="0" dirty="0" smtClean="0">
                <a:latin typeface="Times" pitchFamily="18" charset="0"/>
              </a:rPr>
              <a:t>)</a:t>
            </a:r>
          </a:p>
          <a:p>
            <a:endParaRPr lang="en-GB" altLang="en-US" baseline="0" dirty="0" smtClean="0">
              <a:latin typeface="Times" pitchFamily="18" charset="0"/>
            </a:endParaRPr>
          </a:p>
          <a:p>
            <a:r>
              <a:rPr lang="en-GB" altLang="en-US" baseline="0" dirty="0" smtClean="0">
                <a:latin typeface="Times" pitchFamily="18" charset="0"/>
              </a:rPr>
              <a:t>1. Cleaning.  First 500 C anneal seems to clean in much the same way as the first argon treatment did.  Overall defect density reduces.  [Tunnelling spectroscopy explanation: single point probe measurements on individual nanowires, each an average of about 60 curves, and a few measurements from different nanowires overlaid to indicate the consistency.  An offset has been added to each set for clarity and colour match the PL Plot.</a:t>
            </a:r>
          </a:p>
          <a:p>
            <a:r>
              <a:rPr lang="en-GB" altLang="en-US" baseline="0" dirty="0" smtClean="0">
                <a:latin typeface="Times" pitchFamily="18" charset="0"/>
              </a:rPr>
              <a:t>In most nanostructures the band edges follow the Fermi level of the probe in tunnelling spectroscopy, so as the voltage is swept rather than getting a strong onset at the band edges, these are essentially smoothed out. ] Appears to be narrower, the conduction and valence band edges sharpen up which suggests more conductive sample.  There is another change though the contribution at 640 which has been attributed in the literature to a transition between the doubly ionised oxygen vacancy VO++ and the neutral oxygen vacancy defect VO increases.  Still oxygen vacancy related, but for some reason we promote a different transition, don’t know why.</a:t>
            </a:r>
          </a:p>
          <a:p>
            <a:endParaRPr lang="en-GB" altLang="en-US" dirty="0" smtClean="0">
              <a:latin typeface="Times" pitchFamily="18" charset="0"/>
            </a:endParaRPr>
          </a:p>
          <a:p>
            <a:r>
              <a:rPr lang="en-GB" altLang="en-US" dirty="0" smtClean="0">
                <a:latin typeface="Times" pitchFamily="18" charset="0"/>
              </a:rPr>
              <a:t>2. Next, at 600, curve fitting the PL shows the O vacancies defects (shallow n-type donors) still present, overall</a:t>
            </a:r>
            <a:r>
              <a:rPr lang="en-GB" altLang="en-US" baseline="0" dirty="0" smtClean="0">
                <a:latin typeface="Times" pitchFamily="18" charset="0"/>
              </a:rPr>
              <a:t> band increases because p-type defects have now been created.  Overall defects larger.  The is the most </a:t>
            </a:r>
            <a:r>
              <a:rPr lang="en-GB" altLang="en-US" baseline="0" dirty="0" err="1" smtClean="0">
                <a:latin typeface="Times" pitchFamily="18" charset="0"/>
              </a:rPr>
              <a:t>exoctic</a:t>
            </a:r>
            <a:r>
              <a:rPr lang="en-GB" altLang="en-US" baseline="0" dirty="0" smtClean="0">
                <a:latin typeface="Times" pitchFamily="18" charset="0"/>
              </a:rPr>
              <a:t> PL and the same is true for the tunnelling spectroscopy, where the CB has flattened out.  Odd that VB hasn’t.  With p and n, charge carriers could combine to reduce effective doping.</a:t>
            </a:r>
          </a:p>
          <a:p>
            <a:endParaRPr lang="en-GB" altLang="en-US" baseline="0" dirty="0" smtClean="0">
              <a:latin typeface="Times" pitchFamily="18" charset="0"/>
            </a:endParaRPr>
          </a:p>
          <a:p>
            <a:r>
              <a:rPr lang="en-GB" altLang="en-US" baseline="0" dirty="0" smtClean="0">
                <a:latin typeface="Times" pitchFamily="18" charset="0"/>
              </a:rPr>
              <a:t>3. Then at 700 and above the o vacancy (n-type donors) reduce [because we’re sublimating the Zn out – see structural change in SEM, also suggests defects are higher towards centre] and we’re left with more p-type components in the defect band, the conductivity reduces in STS and the CB onset appear to move away from the Fermi level.</a:t>
            </a:r>
            <a:endParaRPr lang="en-GB" altLang="en-US" dirty="0" smtClean="0">
              <a:latin typeface="Times" pitchFamily="18" charset="0"/>
            </a:endParaRPr>
          </a:p>
          <a:p>
            <a:endParaRPr lang="en-GB" altLang="en-US" dirty="0" smtClean="0">
              <a:latin typeface="Times" pitchFamily="18" charset="0"/>
            </a:endParaRPr>
          </a:p>
          <a:p>
            <a:r>
              <a:rPr lang="en-GB" altLang="en-US" dirty="0" smtClean="0">
                <a:latin typeface="Times" pitchFamily="18" charset="0"/>
              </a:rPr>
              <a:t>We’ve used XPS to check composition change, which is broadly in</a:t>
            </a:r>
            <a:r>
              <a:rPr lang="en-GB" altLang="en-US" baseline="0" dirty="0" smtClean="0">
                <a:latin typeface="Times" pitchFamily="18" charset="0"/>
              </a:rPr>
              <a:t> agreement, but we still need to iron out what’s happen in the middle cases.</a:t>
            </a:r>
            <a:endParaRPr lang="en-GB" altLang="en-US" dirty="0" smtClean="0">
              <a:latin typeface="Times" pitchFamily="18" charset="0"/>
            </a:endParaRPr>
          </a:p>
          <a:p>
            <a:endParaRPr lang="en-GB" altLang="en-US" dirty="0" smtClean="0">
              <a:latin typeface="Times" pitchFamily="18" charset="0"/>
            </a:endParaRPr>
          </a:p>
          <a:p>
            <a:r>
              <a:rPr lang="en-GB" altLang="en-US" baseline="0" dirty="0" smtClean="0">
                <a:latin typeface="Times" pitchFamily="18" charset="0"/>
              </a:rPr>
              <a:t>[implications for devices: processing needs heating, also operation: we’ve done gas sensor and need to heat to ~400 C (will clean)</a:t>
            </a:r>
            <a:endParaRPr lang="en-GB" altLang="en-US" dirty="0" smtClean="0">
              <a:latin typeface="Times" pitchFamily="18" charset="0"/>
            </a:endParaRPr>
          </a:p>
        </p:txBody>
      </p:sp>
      <p:sp>
        <p:nvSpPr>
          <p:cNvPr id="4" name="Slide Number Placeholder 3"/>
          <p:cNvSpPr>
            <a:spLocks noGrp="1"/>
          </p:cNvSpPr>
          <p:nvPr>
            <p:ph type="sldNum" sz="quarter" idx="5"/>
          </p:nvPr>
        </p:nvSpPr>
        <p:spPr/>
        <p:txBody>
          <a:bodyPr/>
          <a:lstStyle/>
          <a:p>
            <a:pPr>
              <a:defRPr/>
            </a:pPr>
            <a:fld id="{22970187-E0A5-49B8-95E6-68170C1A7FAD}"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GB" altLang="en-US" dirty="0" smtClean="0">
                <a:latin typeface="Times" pitchFamily="18" charset="0"/>
              </a:rPr>
              <a:t>So I said that</a:t>
            </a:r>
            <a:r>
              <a:rPr lang="en-GB" altLang="en-US" baseline="0" dirty="0" smtClean="0">
                <a:latin typeface="Times" pitchFamily="18" charset="0"/>
              </a:rPr>
              <a:t> when modelling transport through NWs the contact shape was important to include.  These </a:t>
            </a:r>
            <a:r>
              <a:rPr lang="en-GB" altLang="en-US" dirty="0" smtClean="0">
                <a:latin typeface="Times" pitchFamily="18" charset="0"/>
              </a:rPr>
              <a:t>transport measurements were performed by a colleague on CVD grown </a:t>
            </a:r>
            <a:r>
              <a:rPr lang="en-GB" altLang="en-US" dirty="0" err="1" smtClean="0">
                <a:latin typeface="Times" pitchFamily="18" charset="0"/>
              </a:rPr>
              <a:t>ZnO</a:t>
            </a:r>
            <a:r>
              <a:rPr lang="en-GB" altLang="en-US" dirty="0" smtClean="0">
                <a:latin typeface="Times" pitchFamily="18" charset="0"/>
              </a:rPr>
              <a:t> NWs.   go on to key points: barrier height is fixed in the contact measurement, but the barrier width changes.  Interestingly the contact behaviour near the edge, leading to current crowding, ratio of contact to NW width.</a:t>
            </a:r>
          </a:p>
          <a:p>
            <a:endParaRPr lang="en-GB" altLang="en-US" dirty="0" smtClean="0">
              <a:latin typeface="Times" pitchFamily="18" charset="0"/>
            </a:endParaRPr>
          </a:p>
          <a:p>
            <a:r>
              <a:rPr lang="en-GB" altLang="en-US" dirty="0" smtClean="0">
                <a:latin typeface="Times" pitchFamily="18" charset="0"/>
              </a:rPr>
              <a:t>In this we used passivated wires to remove the effect of the surface depletion, which essentially does, we now believe, something similar to the first treatment, then for this we assumed bulk was constant.  Actually now believe in more recent results that the inherent doping concentration may reduce towards the centre of the wire.  For this case most of the interesting transport happens outside of the contact edge and this may be why, again, the edges of the NW are more important for transport.</a:t>
            </a:r>
          </a:p>
          <a:p>
            <a:endParaRPr lang="en-GB" altLang="en-US" dirty="0" smtClean="0">
              <a:latin typeface="Times"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altLang="en-US" dirty="0" smtClean="0">
                <a:latin typeface="Times" pitchFamily="18" charset="0"/>
              </a:rPr>
              <a:t>“</a:t>
            </a:r>
            <a:r>
              <a:rPr lang="en-GB" sz="1200" kern="1200" dirty="0" smtClean="0">
                <a:solidFill>
                  <a:schemeClr val="tx1"/>
                </a:solidFill>
                <a:effectLst/>
                <a:latin typeface="Times" pitchFamily="1" charset="0"/>
                <a:ea typeface="+mn-ea"/>
                <a:cs typeface="+mn-cs"/>
              </a:rPr>
              <a:t>“A full 3D model of the tip on the nanowire surface is used to consider carrier transport of electrons and holes including thermionic emission and tunnelling current with a field dependent barrier lowering due to image force.”</a:t>
            </a:r>
          </a:p>
          <a:p>
            <a:endParaRPr lang="en-GB" altLang="en-US" dirty="0" smtClean="0">
              <a:latin typeface="Times" pitchFamily="18" charset="0"/>
            </a:endParaRPr>
          </a:p>
        </p:txBody>
      </p:sp>
      <p:sp>
        <p:nvSpPr>
          <p:cNvPr id="4" name="Slide Number Placeholder 3"/>
          <p:cNvSpPr>
            <a:spLocks noGrp="1"/>
          </p:cNvSpPr>
          <p:nvPr>
            <p:ph type="sldNum" sz="quarter" idx="5"/>
          </p:nvPr>
        </p:nvSpPr>
        <p:spPr/>
        <p:txBody>
          <a:bodyPr/>
          <a:lstStyle/>
          <a:p>
            <a:pPr>
              <a:defRPr/>
            </a:pPr>
            <a:fld id="{25B445D3-C04E-450D-8B5B-1F70D7834003}"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smtClean="0"/>
              <a:t>Growth defects (depletion region) very localised to surface, can be removed</a:t>
            </a:r>
            <a:r>
              <a:rPr lang="en-GB" baseline="0" dirty="0" smtClean="0"/>
              <a:t> by a light argon treatment or anneal (PL dominated by these, suggesting surface sensitive)</a:t>
            </a:r>
          </a:p>
          <a:p>
            <a:pPr marL="171450" indent="-171450">
              <a:buFontTx/>
              <a:buChar char="-"/>
            </a:pPr>
            <a:endParaRPr lang="en-GB" baseline="0" dirty="0" smtClean="0"/>
          </a:p>
          <a:p>
            <a:pPr marL="171450" indent="-171450">
              <a:buFontTx/>
              <a:buChar char="-"/>
            </a:pPr>
            <a:r>
              <a:rPr lang="en-GB" dirty="0" err="1" smtClean="0"/>
              <a:t>Ohmic</a:t>
            </a:r>
            <a:r>
              <a:rPr lang="en-GB" dirty="0" smtClean="0"/>
              <a:t> contacts possible after light</a:t>
            </a:r>
            <a:r>
              <a:rPr lang="en-GB" baseline="0" dirty="0" smtClean="0"/>
              <a:t> </a:t>
            </a:r>
            <a:r>
              <a:rPr lang="en-GB" baseline="0" dirty="0" err="1" smtClean="0"/>
              <a:t>Ar</a:t>
            </a:r>
            <a:r>
              <a:rPr lang="en-GB" baseline="0" dirty="0" smtClean="0"/>
              <a:t> treatment</a:t>
            </a:r>
          </a:p>
          <a:p>
            <a:pPr marL="171450" indent="-171450">
              <a:buFontTx/>
              <a:buChar char="-"/>
            </a:pPr>
            <a:endParaRPr lang="en-GB" baseline="0" dirty="0" smtClean="0"/>
          </a:p>
          <a:p>
            <a:pPr marL="171450" indent="-171450">
              <a:buFontTx/>
              <a:buChar char="-"/>
            </a:pPr>
            <a:r>
              <a:rPr lang="en-GB" baseline="0" dirty="0" smtClean="0"/>
              <a:t>Surface pitting after intermediate </a:t>
            </a:r>
            <a:r>
              <a:rPr lang="en-GB" baseline="0" dirty="0" err="1" smtClean="0"/>
              <a:t>Ar</a:t>
            </a:r>
            <a:r>
              <a:rPr lang="en-GB" baseline="0" dirty="0" smtClean="0"/>
              <a:t> treatment allows more surface area (sensing), with </a:t>
            </a:r>
            <a:r>
              <a:rPr lang="en-GB" baseline="0" dirty="0" err="1" smtClean="0"/>
              <a:t>Ohmic</a:t>
            </a:r>
            <a:r>
              <a:rPr lang="en-GB" baseline="0" dirty="0" smtClean="0"/>
              <a:t> contact</a:t>
            </a:r>
          </a:p>
          <a:p>
            <a:pPr marL="171450" indent="-171450">
              <a:buFontTx/>
              <a:buChar char="-"/>
            </a:pPr>
            <a:endParaRPr lang="en-GB" baseline="0" dirty="0" smtClean="0"/>
          </a:p>
          <a:p>
            <a:pPr marL="171450" indent="-171450">
              <a:buFontTx/>
              <a:buChar char="-"/>
            </a:pPr>
            <a:r>
              <a:rPr lang="en-GB" baseline="0" dirty="0" smtClean="0"/>
              <a:t>Heating alters the ratio of donors and acceptors</a:t>
            </a:r>
          </a:p>
          <a:p>
            <a:pPr marL="171450" indent="-171450">
              <a:buFontTx/>
              <a:buChar char="-"/>
            </a:pPr>
            <a:endParaRPr lang="en-GB" baseline="0" dirty="0" smtClean="0"/>
          </a:p>
          <a:p>
            <a:pPr marL="171450" indent="-171450">
              <a:buFontTx/>
              <a:buChar char="-"/>
            </a:pPr>
            <a:r>
              <a:rPr lang="en-GB" baseline="0" dirty="0" smtClean="0"/>
              <a:t>In wide NWs defect density drops off towards </a:t>
            </a:r>
            <a:r>
              <a:rPr lang="en-GB" baseline="0" dirty="0" err="1" smtClean="0"/>
              <a:t>center</a:t>
            </a:r>
            <a:r>
              <a:rPr lang="en-GB" baseline="0" dirty="0" smtClean="0"/>
              <a:t> – current in ring? </a:t>
            </a:r>
            <a:r>
              <a:rPr lang="en-GB" baseline="0" dirty="0" smtClean="0">
                <a:sym typeface="Wingdings" panose="05000000000000000000" pitchFamily="2" charset="2"/>
              </a:rPr>
              <a:t> lager wires still surface sensitive but dissipate heat</a:t>
            </a:r>
            <a:endParaRPr lang="en-GB" baseline="0" dirty="0" smtClean="0"/>
          </a:p>
          <a:p>
            <a:pPr marL="171450" indent="-171450">
              <a:buFontTx/>
              <a:buChar char="-"/>
            </a:pPr>
            <a:endParaRPr lang="en-GB" dirty="0"/>
          </a:p>
        </p:txBody>
      </p:sp>
      <p:sp>
        <p:nvSpPr>
          <p:cNvPr id="4" name="Slide Number Placeholder 3"/>
          <p:cNvSpPr>
            <a:spLocks noGrp="1"/>
          </p:cNvSpPr>
          <p:nvPr>
            <p:ph type="sldNum" sz="quarter" idx="10"/>
          </p:nvPr>
        </p:nvSpPr>
        <p:spPr/>
        <p:txBody>
          <a:bodyPr/>
          <a:lstStyle/>
          <a:p>
            <a:pPr>
              <a:defRPr/>
            </a:pPr>
            <a:fld id="{C389B579-6818-466F-9D6D-CDDD8A0F377A}" type="slidenum">
              <a:rPr lang="en-US" smtClean="0"/>
              <a:pPr>
                <a:defRPr/>
              </a:pPr>
              <a:t>8</a:t>
            </a:fld>
            <a:endParaRPr lang="en-US"/>
          </a:p>
        </p:txBody>
      </p:sp>
    </p:spTree>
    <p:extLst>
      <p:ext uri="{BB962C8B-B14F-4D97-AF65-F5344CB8AC3E}">
        <p14:creationId xmlns:p14="http://schemas.microsoft.com/office/powerpoint/2010/main" xmlns="" val="6077550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67B6"/>
        </a:solidFill>
        <a:effectLst/>
      </p:bgPr>
    </p:bg>
    <p:spTree>
      <p:nvGrpSpPr>
        <p:cNvPr id="1" name=""/>
        <p:cNvGrpSpPr/>
        <p:nvPr/>
      </p:nvGrpSpPr>
      <p:grpSpPr>
        <a:xfrm>
          <a:off x="0" y="0"/>
          <a:ext cx="0" cy="0"/>
          <a:chOff x="0" y="0"/>
          <a:chExt cx="0" cy="0"/>
        </a:xfrm>
      </p:grpSpPr>
      <p:pic>
        <p:nvPicPr>
          <p:cNvPr id="4" name="Picture 1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4608513" y="3500438"/>
            <a:ext cx="4535487" cy="1146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22"/>
          <p:cNvSpPr>
            <a:spLocks noChangeArrowheads="1"/>
          </p:cNvSpPr>
          <p:nvPr userDrawn="1"/>
        </p:nvSpPr>
        <p:spPr bwMode="auto">
          <a:xfrm>
            <a:off x="0" y="6381750"/>
            <a:ext cx="9144000" cy="476250"/>
          </a:xfrm>
          <a:prstGeom prst="rect">
            <a:avLst/>
          </a:prstGeom>
          <a:solidFill>
            <a:schemeClr val="bg1"/>
          </a:solidFill>
          <a:ln w="9525">
            <a:solidFill>
              <a:schemeClr val="bg1"/>
            </a:solidFill>
            <a:miter lim="800000"/>
            <a:headEnd/>
            <a:tailEnd/>
          </a:ln>
        </p:spPr>
        <p:txBody>
          <a:bodyPr wrap="none" anchor="ctr"/>
          <a:lstStyle>
            <a:lvl1pPr eaLnBrk="0" hangingPunct="0">
              <a:defRPr sz="1400">
                <a:solidFill>
                  <a:schemeClr val="tx1"/>
                </a:solidFill>
                <a:latin typeface="Times" pitchFamily="18" charset="0"/>
                <a:cs typeface="Arial" charset="0"/>
              </a:defRPr>
            </a:lvl1pPr>
            <a:lvl2pPr marL="742950" indent="-285750" eaLnBrk="0" hangingPunct="0">
              <a:defRPr sz="1400">
                <a:solidFill>
                  <a:schemeClr val="tx1"/>
                </a:solidFill>
                <a:latin typeface="Times" pitchFamily="18" charset="0"/>
                <a:cs typeface="Arial" charset="0"/>
              </a:defRPr>
            </a:lvl2pPr>
            <a:lvl3pPr marL="1143000" indent="-228600" eaLnBrk="0" hangingPunct="0">
              <a:defRPr sz="1400">
                <a:solidFill>
                  <a:schemeClr val="tx1"/>
                </a:solidFill>
                <a:latin typeface="Times" pitchFamily="18" charset="0"/>
                <a:cs typeface="Arial" charset="0"/>
              </a:defRPr>
            </a:lvl3pPr>
            <a:lvl4pPr marL="1600200" indent="-228600" eaLnBrk="0" hangingPunct="0">
              <a:defRPr sz="1400">
                <a:solidFill>
                  <a:schemeClr val="tx1"/>
                </a:solidFill>
                <a:latin typeface="Times" pitchFamily="18" charset="0"/>
                <a:cs typeface="Arial" charset="0"/>
              </a:defRPr>
            </a:lvl4pPr>
            <a:lvl5pPr marL="2057400" indent="-228600" eaLnBrk="0" hangingPunct="0">
              <a:defRPr sz="1400">
                <a:solidFill>
                  <a:schemeClr val="tx1"/>
                </a:solidFill>
                <a:latin typeface="Times" pitchFamily="18" charset="0"/>
                <a:cs typeface="Arial" charset="0"/>
              </a:defRPr>
            </a:lvl5pPr>
            <a:lvl6pPr marL="2514600" indent="-228600" eaLnBrk="0" fontAlgn="base" hangingPunct="0">
              <a:spcBef>
                <a:spcPct val="0"/>
              </a:spcBef>
              <a:spcAft>
                <a:spcPct val="0"/>
              </a:spcAft>
              <a:defRPr sz="1400">
                <a:solidFill>
                  <a:schemeClr val="tx1"/>
                </a:solidFill>
                <a:latin typeface="Times" pitchFamily="18" charset="0"/>
                <a:cs typeface="Arial" charset="0"/>
              </a:defRPr>
            </a:lvl6pPr>
            <a:lvl7pPr marL="2971800" indent="-228600" eaLnBrk="0" fontAlgn="base" hangingPunct="0">
              <a:spcBef>
                <a:spcPct val="0"/>
              </a:spcBef>
              <a:spcAft>
                <a:spcPct val="0"/>
              </a:spcAft>
              <a:defRPr sz="1400">
                <a:solidFill>
                  <a:schemeClr val="tx1"/>
                </a:solidFill>
                <a:latin typeface="Times" pitchFamily="18" charset="0"/>
                <a:cs typeface="Arial" charset="0"/>
              </a:defRPr>
            </a:lvl7pPr>
            <a:lvl8pPr marL="3429000" indent="-228600" eaLnBrk="0" fontAlgn="base" hangingPunct="0">
              <a:spcBef>
                <a:spcPct val="0"/>
              </a:spcBef>
              <a:spcAft>
                <a:spcPct val="0"/>
              </a:spcAft>
              <a:defRPr sz="1400">
                <a:solidFill>
                  <a:schemeClr val="tx1"/>
                </a:solidFill>
                <a:latin typeface="Times" pitchFamily="18" charset="0"/>
                <a:cs typeface="Arial" charset="0"/>
              </a:defRPr>
            </a:lvl8pPr>
            <a:lvl9pPr marL="3886200" indent="-228600" eaLnBrk="0" fontAlgn="base" hangingPunct="0">
              <a:spcBef>
                <a:spcPct val="0"/>
              </a:spcBef>
              <a:spcAft>
                <a:spcPct val="0"/>
              </a:spcAft>
              <a:defRPr sz="1400">
                <a:solidFill>
                  <a:schemeClr val="tx1"/>
                </a:solidFill>
                <a:latin typeface="Times" pitchFamily="18" charset="0"/>
                <a:cs typeface="Arial" charset="0"/>
              </a:defRPr>
            </a:lvl9pPr>
          </a:lstStyle>
          <a:p>
            <a:pPr>
              <a:defRPr/>
            </a:pPr>
            <a:endParaRPr lang="en-GB" altLang="en-US" smtClean="0"/>
          </a:p>
        </p:txBody>
      </p:sp>
      <p:pic>
        <p:nvPicPr>
          <p:cNvPr id="6" name="Picture 23"/>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107950" y="6550025"/>
            <a:ext cx="3352800" cy="179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2" name="Rectangle 2"/>
          <p:cNvSpPr>
            <a:spLocks noGrp="1" noChangeArrowheads="1"/>
          </p:cNvSpPr>
          <p:nvPr>
            <p:ph type="ctrTitle"/>
          </p:nvPr>
        </p:nvSpPr>
        <p:spPr>
          <a:xfrm>
            <a:off x="358775" y="2057400"/>
            <a:ext cx="8480425" cy="762000"/>
          </a:xfrm>
        </p:spPr>
        <p:txBody>
          <a:bodyPr/>
          <a:lstStyle>
            <a:lvl1pPr>
              <a:defRPr sz="4400">
                <a:solidFill>
                  <a:schemeClr val="bg1"/>
                </a:solidFill>
              </a:defRPr>
            </a:lvl1pPr>
          </a:lstStyle>
          <a:p>
            <a:r>
              <a:rPr lang="en-US"/>
              <a:t>Click to edit Master title style</a:t>
            </a:r>
          </a:p>
        </p:txBody>
      </p:sp>
      <p:sp>
        <p:nvSpPr>
          <p:cNvPr id="5135" name="Rectangle 15"/>
          <p:cNvSpPr>
            <a:spLocks noGrp="1" noChangeArrowheads="1"/>
          </p:cNvSpPr>
          <p:nvPr>
            <p:ph type="subTitle" sz="quarter" idx="1"/>
          </p:nvPr>
        </p:nvSpPr>
        <p:spPr>
          <a:xfrm>
            <a:off x="381000" y="2971800"/>
            <a:ext cx="6400800" cy="457200"/>
          </a:xfrm>
        </p:spPr>
        <p:txBody>
          <a:bodyPr/>
          <a:lstStyle>
            <a:lvl1pPr>
              <a:defRPr>
                <a:solidFill>
                  <a:schemeClr val="bg1"/>
                </a:solidFill>
              </a:defRPr>
            </a:lvl1pPr>
          </a:lstStyle>
          <a:p>
            <a:r>
              <a:rPr lang="en-US"/>
              <a:t>Click to edit Master subtitle style</a:t>
            </a:r>
          </a:p>
        </p:txBody>
      </p:sp>
    </p:spTree>
    <p:extLst>
      <p:ext uri="{BB962C8B-B14F-4D97-AF65-F5344CB8AC3E}">
        <p14:creationId xmlns:p14="http://schemas.microsoft.com/office/powerpoint/2010/main" xmlns="" val="80885740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1841064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9713" y="381000"/>
            <a:ext cx="1944687" cy="46847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55650" y="381000"/>
            <a:ext cx="5681663" cy="46847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22791621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7772400" cy="5334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755650" y="1484313"/>
            <a:ext cx="38100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718050" y="1484313"/>
            <a:ext cx="3810000" cy="1714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718050" y="3351213"/>
            <a:ext cx="3810000" cy="1714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25171865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7772400" cy="5334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755650" y="1484313"/>
            <a:ext cx="38100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18050" y="1484313"/>
            <a:ext cx="38100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3731185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7772400" cy="5334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755650" y="1484313"/>
            <a:ext cx="38100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Media Placeholder 3"/>
          <p:cNvSpPr>
            <a:spLocks noGrp="1"/>
          </p:cNvSpPr>
          <p:nvPr>
            <p:ph type="media" sz="half" idx="2"/>
          </p:nvPr>
        </p:nvSpPr>
        <p:spPr>
          <a:xfrm>
            <a:off x="4718050" y="1484313"/>
            <a:ext cx="3810000" cy="3581400"/>
          </a:xfrm>
        </p:spPr>
        <p:txBody>
          <a:bodyPr/>
          <a:lstStyle/>
          <a:p>
            <a:pPr lvl="0"/>
            <a:endParaRPr lang="en-GB" noProof="0" smtClean="0"/>
          </a:p>
        </p:txBody>
      </p:sp>
    </p:spTree>
    <p:extLst>
      <p:ext uri="{BB962C8B-B14F-4D97-AF65-F5344CB8AC3E}">
        <p14:creationId xmlns:p14="http://schemas.microsoft.com/office/powerpoint/2010/main" xmlns="" val="2066121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376898686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1440744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55650" y="1484313"/>
            <a:ext cx="3810000" cy="358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18050" y="1484313"/>
            <a:ext cx="3810000" cy="358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2741062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1652869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xmlns="" val="449120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747168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3951072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4242503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0" y="381000"/>
            <a:ext cx="77724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755650" y="1484313"/>
            <a:ext cx="7772400" cy="3581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Line 11"/>
          <p:cNvSpPr>
            <a:spLocks noChangeShapeType="1"/>
          </p:cNvSpPr>
          <p:nvPr/>
        </p:nvSpPr>
        <p:spPr bwMode="auto">
          <a:xfrm>
            <a:off x="0" y="990600"/>
            <a:ext cx="9140825" cy="0"/>
          </a:xfrm>
          <a:prstGeom prst="line">
            <a:avLst/>
          </a:prstGeom>
          <a:noFill/>
          <a:ln w="38100">
            <a:solidFill>
              <a:srgbClr val="0067B6"/>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sp>
        <p:nvSpPr>
          <p:cNvPr id="1029" name="Rectangle 26"/>
          <p:cNvSpPr>
            <a:spLocks noChangeArrowheads="1"/>
          </p:cNvSpPr>
          <p:nvPr/>
        </p:nvSpPr>
        <p:spPr bwMode="auto">
          <a:xfrm>
            <a:off x="0" y="6381750"/>
            <a:ext cx="9144000" cy="476250"/>
          </a:xfrm>
          <a:prstGeom prst="rect">
            <a:avLst/>
          </a:prstGeom>
          <a:solidFill>
            <a:schemeClr val="accent1"/>
          </a:solidFill>
          <a:ln w="9525">
            <a:solidFill>
              <a:srgbClr val="095BA6"/>
            </a:solidFill>
            <a:miter lim="800000"/>
            <a:headEnd/>
            <a:tailEnd/>
          </a:ln>
        </p:spPr>
        <p:txBody>
          <a:bodyPr wrap="none" anchor="ctr"/>
          <a:lstStyle>
            <a:lvl1pPr eaLnBrk="0" hangingPunct="0">
              <a:defRPr sz="1400">
                <a:solidFill>
                  <a:schemeClr val="tx1"/>
                </a:solidFill>
                <a:latin typeface="Times" pitchFamily="18" charset="0"/>
                <a:cs typeface="Arial" charset="0"/>
              </a:defRPr>
            </a:lvl1pPr>
            <a:lvl2pPr marL="742950" indent="-285750" eaLnBrk="0" hangingPunct="0">
              <a:defRPr sz="1400">
                <a:solidFill>
                  <a:schemeClr val="tx1"/>
                </a:solidFill>
                <a:latin typeface="Times" pitchFamily="18" charset="0"/>
                <a:cs typeface="Arial" charset="0"/>
              </a:defRPr>
            </a:lvl2pPr>
            <a:lvl3pPr marL="1143000" indent="-228600" eaLnBrk="0" hangingPunct="0">
              <a:defRPr sz="1400">
                <a:solidFill>
                  <a:schemeClr val="tx1"/>
                </a:solidFill>
                <a:latin typeface="Times" pitchFamily="18" charset="0"/>
                <a:cs typeface="Arial" charset="0"/>
              </a:defRPr>
            </a:lvl3pPr>
            <a:lvl4pPr marL="1600200" indent="-228600" eaLnBrk="0" hangingPunct="0">
              <a:defRPr sz="1400">
                <a:solidFill>
                  <a:schemeClr val="tx1"/>
                </a:solidFill>
                <a:latin typeface="Times" pitchFamily="18" charset="0"/>
                <a:cs typeface="Arial" charset="0"/>
              </a:defRPr>
            </a:lvl4pPr>
            <a:lvl5pPr marL="2057400" indent="-228600" eaLnBrk="0" hangingPunct="0">
              <a:defRPr sz="1400">
                <a:solidFill>
                  <a:schemeClr val="tx1"/>
                </a:solidFill>
                <a:latin typeface="Times" pitchFamily="18" charset="0"/>
                <a:cs typeface="Arial" charset="0"/>
              </a:defRPr>
            </a:lvl5pPr>
            <a:lvl6pPr marL="2514600" indent="-228600" eaLnBrk="0" fontAlgn="base" hangingPunct="0">
              <a:spcBef>
                <a:spcPct val="0"/>
              </a:spcBef>
              <a:spcAft>
                <a:spcPct val="0"/>
              </a:spcAft>
              <a:defRPr sz="1400">
                <a:solidFill>
                  <a:schemeClr val="tx1"/>
                </a:solidFill>
                <a:latin typeface="Times" pitchFamily="18" charset="0"/>
                <a:cs typeface="Arial" charset="0"/>
              </a:defRPr>
            </a:lvl6pPr>
            <a:lvl7pPr marL="2971800" indent="-228600" eaLnBrk="0" fontAlgn="base" hangingPunct="0">
              <a:spcBef>
                <a:spcPct val="0"/>
              </a:spcBef>
              <a:spcAft>
                <a:spcPct val="0"/>
              </a:spcAft>
              <a:defRPr sz="1400">
                <a:solidFill>
                  <a:schemeClr val="tx1"/>
                </a:solidFill>
                <a:latin typeface="Times" pitchFamily="18" charset="0"/>
                <a:cs typeface="Arial" charset="0"/>
              </a:defRPr>
            </a:lvl7pPr>
            <a:lvl8pPr marL="3429000" indent="-228600" eaLnBrk="0" fontAlgn="base" hangingPunct="0">
              <a:spcBef>
                <a:spcPct val="0"/>
              </a:spcBef>
              <a:spcAft>
                <a:spcPct val="0"/>
              </a:spcAft>
              <a:defRPr sz="1400">
                <a:solidFill>
                  <a:schemeClr val="tx1"/>
                </a:solidFill>
                <a:latin typeface="Times" pitchFamily="18" charset="0"/>
                <a:cs typeface="Arial" charset="0"/>
              </a:defRPr>
            </a:lvl8pPr>
            <a:lvl9pPr marL="3886200" indent="-228600" eaLnBrk="0" fontAlgn="base" hangingPunct="0">
              <a:spcBef>
                <a:spcPct val="0"/>
              </a:spcBef>
              <a:spcAft>
                <a:spcPct val="0"/>
              </a:spcAft>
              <a:defRPr sz="1400">
                <a:solidFill>
                  <a:schemeClr val="tx1"/>
                </a:solidFill>
                <a:latin typeface="Times" pitchFamily="18" charset="0"/>
                <a:cs typeface="Arial" charset="0"/>
              </a:defRPr>
            </a:lvl9pPr>
          </a:lstStyle>
          <a:p>
            <a:pPr>
              <a:defRPr/>
            </a:pPr>
            <a:endParaRPr lang="en-GB" altLang="en-US" smtClean="0"/>
          </a:p>
        </p:txBody>
      </p:sp>
      <p:pic>
        <p:nvPicPr>
          <p:cNvPr id="1030" name="Picture 29"/>
          <p:cNvPicPr>
            <a:picLocks noChangeAspect="1" noChangeArrowheads="1"/>
          </p:cNvPicPr>
          <p:nvPr/>
        </p:nvPicPr>
        <p:blipFill>
          <a:blip r:embed="rId16" cstate="print">
            <a:extLst>
              <a:ext uri="{28A0092B-C50C-407E-A947-70E740481C1C}">
                <a14:useLocalDpi xmlns:a14="http://schemas.microsoft.com/office/drawing/2010/main" xmlns="" val="0"/>
              </a:ext>
            </a:extLst>
          </a:blip>
          <a:srcRect/>
          <a:stretch>
            <a:fillRect/>
          </a:stretch>
        </p:blipFill>
        <p:spPr bwMode="auto">
          <a:xfrm>
            <a:off x="107950" y="6556375"/>
            <a:ext cx="3363913" cy="179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1" name="Text Box 30"/>
          <p:cNvSpPr txBox="1">
            <a:spLocks noChangeArrowheads="1"/>
          </p:cNvSpPr>
          <p:nvPr/>
        </p:nvSpPr>
        <p:spPr bwMode="auto">
          <a:xfrm>
            <a:off x="7899400" y="6464300"/>
            <a:ext cx="1152525" cy="274638"/>
          </a:xfrm>
          <a:prstGeom prst="rect">
            <a:avLst/>
          </a:prstGeom>
          <a:noFill/>
          <a:ln>
            <a:noFill/>
          </a:ln>
          <a:extLst/>
        </p:spPr>
        <p:txBody>
          <a:bodyPr lIns="0" tIns="0" rIns="0" bIns="0">
            <a:spAutoFit/>
          </a:bodyPr>
          <a:lstStyle>
            <a:lvl1pPr eaLnBrk="0" hangingPunct="0">
              <a:defRPr sz="1400">
                <a:solidFill>
                  <a:schemeClr val="tx1"/>
                </a:solidFill>
                <a:latin typeface="Times" pitchFamily="18" charset="0"/>
                <a:cs typeface="Arial" charset="0"/>
              </a:defRPr>
            </a:lvl1pPr>
            <a:lvl2pPr marL="742950" indent="-285750" eaLnBrk="0" hangingPunct="0">
              <a:defRPr sz="1400">
                <a:solidFill>
                  <a:schemeClr val="tx1"/>
                </a:solidFill>
                <a:latin typeface="Times" pitchFamily="18" charset="0"/>
                <a:cs typeface="Arial" charset="0"/>
              </a:defRPr>
            </a:lvl2pPr>
            <a:lvl3pPr marL="1143000" indent="-228600" eaLnBrk="0" hangingPunct="0">
              <a:defRPr sz="1400">
                <a:solidFill>
                  <a:schemeClr val="tx1"/>
                </a:solidFill>
                <a:latin typeface="Times" pitchFamily="18" charset="0"/>
                <a:cs typeface="Arial" charset="0"/>
              </a:defRPr>
            </a:lvl3pPr>
            <a:lvl4pPr marL="1600200" indent="-228600" eaLnBrk="0" hangingPunct="0">
              <a:defRPr sz="1400">
                <a:solidFill>
                  <a:schemeClr val="tx1"/>
                </a:solidFill>
                <a:latin typeface="Times" pitchFamily="18" charset="0"/>
                <a:cs typeface="Arial" charset="0"/>
              </a:defRPr>
            </a:lvl4pPr>
            <a:lvl5pPr marL="2057400" indent="-228600" eaLnBrk="0" hangingPunct="0">
              <a:defRPr sz="1400">
                <a:solidFill>
                  <a:schemeClr val="tx1"/>
                </a:solidFill>
                <a:latin typeface="Times" pitchFamily="18" charset="0"/>
                <a:cs typeface="Arial" charset="0"/>
              </a:defRPr>
            </a:lvl5pPr>
            <a:lvl6pPr marL="2514600" indent="-228600" eaLnBrk="0" fontAlgn="base" hangingPunct="0">
              <a:spcBef>
                <a:spcPct val="0"/>
              </a:spcBef>
              <a:spcAft>
                <a:spcPct val="0"/>
              </a:spcAft>
              <a:defRPr sz="1400">
                <a:solidFill>
                  <a:schemeClr val="tx1"/>
                </a:solidFill>
                <a:latin typeface="Times" pitchFamily="18" charset="0"/>
                <a:cs typeface="Arial" charset="0"/>
              </a:defRPr>
            </a:lvl6pPr>
            <a:lvl7pPr marL="2971800" indent="-228600" eaLnBrk="0" fontAlgn="base" hangingPunct="0">
              <a:spcBef>
                <a:spcPct val="0"/>
              </a:spcBef>
              <a:spcAft>
                <a:spcPct val="0"/>
              </a:spcAft>
              <a:defRPr sz="1400">
                <a:solidFill>
                  <a:schemeClr val="tx1"/>
                </a:solidFill>
                <a:latin typeface="Times" pitchFamily="18" charset="0"/>
                <a:cs typeface="Arial" charset="0"/>
              </a:defRPr>
            </a:lvl7pPr>
            <a:lvl8pPr marL="3429000" indent="-228600" eaLnBrk="0" fontAlgn="base" hangingPunct="0">
              <a:spcBef>
                <a:spcPct val="0"/>
              </a:spcBef>
              <a:spcAft>
                <a:spcPct val="0"/>
              </a:spcAft>
              <a:defRPr sz="1400">
                <a:solidFill>
                  <a:schemeClr val="tx1"/>
                </a:solidFill>
                <a:latin typeface="Times" pitchFamily="18" charset="0"/>
                <a:cs typeface="Arial" charset="0"/>
              </a:defRPr>
            </a:lvl8pPr>
            <a:lvl9pPr marL="3886200" indent="-228600" eaLnBrk="0" fontAlgn="base" hangingPunct="0">
              <a:spcBef>
                <a:spcPct val="0"/>
              </a:spcBef>
              <a:spcAft>
                <a:spcPct val="0"/>
              </a:spcAft>
              <a:defRPr sz="1400">
                <a:solidFill>
                  <a:schemeClr val="tx1"/>
                </a:solidFill>
                <a:latin typeface="Times" pitchFamily="18" charset="0"/>
                <a:cs typeface="Arial" charset="0"/>
              </a:defRPr>
            </a:lvl9pPr>
          </a:lstStyle>
          <a:p>
            <a:pPr algn="r">
              <a:spcBef>
                <a:spcPct val="50000"/>
              </a:spcBef>
              <a:defRPr/>
            </a:pPr>
            <a:fld id="{1F5155BD-5D32-42AF-BF74-E72824FEE0F2}" type="slidenum">
              <a:rPr lang="en-GB" altLang="en-US" sz="1800" smtClean="0">
                <a:solidFill>
                  <a:schemeClr val="bg1"/>
                </a:solidFill>
              </a:rPr>
              <a:pPr algn="r">
                <a:spcBef>
                  <a:spcPct val="50000"/>
                </a:spcBef>
                <a:defRPr/>
              </a:pPr>
              <a:t>‹#›</a:t>
            </a:fld>
            <a:r>
              <a:rPr lang="en-GB" altLang="en-US" sz="1800" dirty="0" smtClean="0">
                <a:solidFill>
                  <a:schemeClr val="bg1"/>
                </a:solidFill>
              </a:rPr>
              <a:t>/8</a:t>
            </a:r>
          </a:p>
        </p:txBody>
      </p:sp>
    </p:spTree>
  </p:cSld>
  <p:clrMap bg1="lt1" tx1="dk1" bg2="lt2" tx2="dk2" accent1="accent1" accent2="accent2" accent3="accent3" accent4="accent4" accent5="accent5" accent6="accent6" hlink="hlink" folHlink="folHlink"/>
  <p:sldLayoutIdLst>
    <p:sldLayoutId id="2147484073" r:id="rId1"/>
    <p:sldLayoutId id="2147484060" r:id="rId2"/>
    <p:sldLayoutId id="2147484061" r:id="rId3"/>
    <p:sldLayoutId id="2147484062" r:id="rId4"/>
    <p:sldLayoutId id="2147484063" r:id="rId5"/>
    <p:sldLayoutId id="2147484064" r:id="rId6"/>
    <p:sldLayoutId id="2147484065" r:id="rId7"/>
    <p:sldLayoutId id="2147484066" r:id="rId8"/>
    <p:sldLayoutId id="2147484067" r:id="rId9"/>
    <p:sldLayoutId id="2147484068" r:id="rId10"/>
    <p:sldLayoutId id="2147484069" r:id="rId11"/>
    <p:sldLayoutId id="2147484070" r:id="rId12"/>
    <p:sldLayoutId id="2147484071" r:id="rId13"/>
    <p:sldLayoutId id="2147484072" r:id="rId14"/>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2800" b="1">
          <a:solidFill>
            <a:srgbClr val="0067B6"/>
          </a:solidFill>
          <a:latin typeface="+mj-lt"/>
          <a:ea typeface="+mj-ea"/>
          <a:cs typeface="+mj-cs"/>
        </a:defRPr>
      </a:lvl1pPr>
      <a:lvl2pPr algn="l" rtl="0" eaLnBrk="0" fontAlgn="base" hangingPunct="0">
        <a:spcBef>
          <a:spcPct val="0"/>
        </a:spcBef>
        <a:spcAft>
          <a:spcPct val="0"/>
        </a:spcAft>
        <a:defRPr sz="2800" b="1">
          <a:solidFill>
            <a:srgbClr val="0067B6"/>
          </a:solidFill>
          <a:latin typeface="Arial" pitchFamily="34" charset="0"/>
        </a:defRPr>
      </a:lvl2pPr>
      <a:lvl3pPr algn="l" rtl="0" eaLnBrk="0" fontAlgn="base" hangingPunct="0">
        <a:spcBef>
          <a:spcPct val="0"/>
        </a:spcBef>
        <a:spcAft>
          <a:spcPct val="0"/>
        </a:spcAft>
        <a:defRPr sz="2800" b="1">
          <a:solidFill>
            <a:srgbClr val="0067B6"/>
          </a:solidFill>
          <a:latin typeface="Arial" pitchFamily="34" charset="0"/>
        </a:defRPr>
      </a:lvl3pPr>
      <a:lvl4pPr algn="l" rtl="0" eaLnBrk="0" fontAlgn="base" hangingPunct="0">
        <a:spcBef>
          <a:spcPct val="0"/>
        </a:spcBef>
        <a:spcAft>
          <a:spcPct val="0"/>
        </a:spcAft>
        <a:defRPr sz="2800" b="1">
          <a:solidFill>
            <a:srgbClr val="0067B6"/>
          </a:solidFill>
          <a:latin typeface="Arial" pitchFamily="34" charset="0"/>
        </a:defRPr>
      </a:lvl4pPr>
      <a:lvl5pPr algn="l" rtl="0" eaLnBrk="0" fontAlgn="base" hangingPunct="0">
        <a:spcBef>
          <a:spcPct val="0"/>
        </a:spcBef>
        <a:spcAft>
          <a:spcPct val="0"/>
        </a:spcAft>
        <a:defRPr sz="2800" b="1">
          <a:solidFill>
            <a:srgbClr val="0067B6"/>
          </a:solidFill>
          <a:latin typeface="Arial" pitchFamily="34" charset="0"/>
        </a:defRPr>
      </a:lvl5pPr>
      <a:lvl6pPr marL="457200" algn="l" rtl="0" fontAlgn="base">
        <a:spcBef>
          <a:spcPct val="0"/>
        </a:spcBef>
        <a:spcAft>
          <a:spcPct val="0"/>
        </a:spcAft>
        <a:defRPr sz="2800" b="1">
          <a:solidFill>
            <a:srgbClr val="0067B6"/>
          </a:solidFill>
          <a:latin typeface="Arial" pitchFamily="34" charset="0"/>
        </a:defRPr>
      </a:lvl6pPr>
      <a:lvl7pPr marL="914400" algn="l" rtl="0" fontAlgn="base">
        <a:spcBef>
          <a:spcPct val="0"/>
        </a:spcBef>
        <a:spcAft>
          <a:spcPct val="0"/>
        </a:spcAft>
        <a:defRPr sz="2800" b="1">
          <a:solidFill>
            <a:srgbClr val="0067B6"/>
          </a:solidFill>
          <a:latin typeface="Arial" pitchFamily="34" charset="0"/>
        </a:defRPr>
      </a:lvl7pPr>
      <a:lvl8pPr marL="1371600" algn="l" rtl="0" fontAlgn="base">
        <a:spcBef>
          <a:spcPct val="0"/>
        </a:spcBef>
        <a:spcAft>
          <a:spcPct val="0"/>
        </a:spcAft>
        <a:defRPr sz="2800" b="1">
          <a:solidFill>
            <a:srgbClr val="0067B6"/>
          </a:solidFill>
          <a:latin typeface="Arial" pitchFamily="34" charset="0"/>
        </a:defRPr>
      </a:lvl8pPr>
      <a:lvl9pPr marL="1828800" algn="l" rtl="0" fontAlgn="base">
        <a:spcBef>
          <a:spcPct val="0"/>
        </a:spcBef>
        <a:spcAft>
          <a:spcPct val="0"/>
        </a:spcAft>
        <a:defRPr sz="2800" b="1">
          <a:solidFill>
            <a:srgbClr val="0067B6"/>
          </a:solidFill>
          <a:latin typeface="Arial" pitchFamily="34" charset="0"/>
        </a:defRPr>
      </a:lvl9pPr>
    </p:titleStyle>
    <p:bodyStyle>
      <a:lvl1pPr marL="342900" indent="-342900" algn="l" rtl="0" eaLnBrk="0" fontAlgn="base" hangingPunct="0">
        <a:lnSpc>
          <a:spcPct val="120000"/>
        </a:lnSpc>
        <a:spcBef>
          <a:spcPct val="0"/>
        </a:spcBef>
        <a:spcAft>
          <a:spcPct val="20000"/>
        </a:spcAft>
        <a:tabLst>
          <a:tab pos="573088" algn="l"/>
        </a:tabLst>
        <a:defRPr sz="2200">
          <a:solidFill>
            <a:schemeClr val="tx1"/>
          </a:solidFill>
          <a:latin typeface="+mn-lt"/>
          <a:ea typeface="+mn-ea"/>
          <a:cs typeface="+mn-cs"/>
        </a:defRPr>
      </a:lvl1pPr>
      <a:lvl2pPr marL="284163" indent="-282575" algn="l" rtl="0" eaLnBrk="0" fontAlgn="base" hangingPunct="0">
        <a:lnSpc>
          <a:spcPct val="120000"/>
        </a:lnSpc>
        <a:spcBef>
          <a:spcPct val="0"/>
        </a:spcBef>
        <a:spcAft>
          <a:spcPct val="20000"/>
        </a:spcAft>
        <a:buFont typeface="Times" pitchFamily="18" charset="0"/>
        <a:buChar char="•"/>
        <a:tabLst>
          <a:tab pos="573088" algn="l"/>
        </a:tabLst>
        <a:defRPr sz="2200">
          <a:solidFill>
            <a:schemeClr val="tx1"/>
          </a:solidFill>
          <a:latin typeface="+mn-lt"/>
        </a:defRPr>
      </a:lvl2pPr>
      <a:lvl3pPr marL="858838" indent="-285750" algn="l" rtl="0" eaLnBrk="0" fontAlgn="base" hangingPunct="0">
        <a:lnSpc>
          <a:spcPct val="120000"/>
        </a:lnSpc>
        <a:spcBef>
          <a:spcPct val="0"/>
        </a:spcBef>
        <a:spcAft>
          <a:spcPct val="20000"/>
        </a:spcAft>
        <a:buChar char="–"/>
        <a:tabLst>
          <a:tab pos="573088" algn="l"/>
        </a:tabLst>
        <a:defRPr sz="2200">
          <a:solidFill>
            <a:schemeClr val="tx1"/>
          </a:solidFill>
          <a:latin typeface="+mn-lt"/>
        </a:defRPr>
      </a:lvl3pPr>
      <a:lvl4pPr marL="1431925" indent="-285750" algn="l" rtl="0" eaLnBrk="0" fontAlgn="base" hangingPunct="0">
        <a:lnSpc>
          <a:spcPct val="120000"/>
        </a:lnSpc>
        <a:spcBef>
          <a:spcPct val="0"/>
        </a:spcBef>
        <a:spcAft>
          <a:spcPct val="20000"/>
        </a:spcAft>
        <a:buFont typeface="Times" pitchFamily="18" charset="0"/>
        <a:buChar char="•"/>
        <a:tabLst>
          <a:tab pos="573088" algn="l"/>
        </a:tabLst>
        <a:defRPr sz="2200">
          <a:solidFill>
            <a:schemeClr val="tx1"/>
          </a:solidFill>
          <a:latin typeface="+mn-lt"/>
        </a:defRPr>
      </a:lvl4pPr>
      <a:lvl5pPr marL="1995488" indent="-276225" algn="l" rtl="0" eaLnBrk="0" fontAlgn="base" hangingPunct="0">
        <a:lnSpc>
          <a:spcPct val="120000"/>
        </a:lnSpc>
        <a:spcBef>
          <a:spcPct val="0"/>
        </a:spcBef>
        <a:spcAft>
          <a:spcPct val="20000"/>
        </a:spcAft>
        <a:buChar char="»"/>
        <a:tabLst>
          <a:tab pos="573088" algn="l"/>
        </a:tabLst>
        <a:defRPr sz="2200">
          <a:solidFill>
            <a:schemeClr val="tx1"/>
          </a:solidFill>
          <a:latin typeface="+mn-lt"/>
        </a:defRPr>
      </a:lvl5pPr>
      <a:lvl6pPr marL="2452688" indent="-276225" algn="l" rtl="0" fontAlgn="base">
        <a:lnSpc>
          <a:spcPct val="120000"/>
        </a:lnSpc>
        <a:spcBef>
          <a:spcPct val="0"/>
        </a:spcBef>
        <a:spcAft>
          <a:spcPct val="20000"/>
        </a:spcAft>
        <a:buChar char="»"/>
        <a:tabLst>
          <a:tab pos="573088" algn="l"/>
        </a:tabLst>
        <a:defRPr sz="2200">
          <a:solidFill>
            <a:schemeClr val="tx1"/>
          </a:solidFill>
          <a:latin typeface="+mn-lt"/>
        </a:defRPr>
      </a:lvl6pPr>
      <a:lvl7pPr marL="2909888" indent="-276225" algn="l" rtl="0" fontAlgn="base">
        <a:lnSpc>
          <a:spcPct val="120000"/>
        </a:lnSpc>
        <a:spcBef>
          <a:spcPct val="0"/>
        </a:spcBef>
        <a:spcAft>
          <a:spcPct val="20000"/>
        </a:spcAft>
        <a:buChar char="»"/>
        <a:tabLst>
          <a:tab pos="573088" algn="l"/>
        </a:tabLst>
        <a:defRPr sz="2200">
          <a:solidFill>
            <a:schemeClr val="tx1"/>
          </a:solidFill>
          <a:latin typeface="+mn-lt"/>
        </a:defRPr>
      </a:lvl7pPr>
      <a:lvl8pPr marL="3367088" indent="-276225" algn="l" rtl="0" fontAlgn="base">
        <a:lnSpc>
          <a:spcPct val="120000"/>
        </a:lnSpc>
        <a:spcBef>
          <a:spcPct val="0"/>
        </a:spcBef>
        <a:spcAft>
          <a:spcPct val="20000"/>
        </a:spcAft>
        <a:buChar char="»"/>
        <a:tabLst>
          <a:tab pos="573088" algn="l"/>
        </a:tabLst>
        <a:defRPr sz="2200">
          <a:solidFill>
            <a:schemeClr val="tx1"/>
          </a:solidFill>
          <a:latin typeface="+mn-lt"/>
        </a:defRPr>
      </a:lvl8pPr>
      <a:lvl9pPr marL="3824288" indent="-276225" algn="l" rtl="0" fontAlgn="base">
        <a:lnSpc>
          <a:spcPct val="120000"/>
        </a:lnSpc>
        <a:spcBef>
          <a:spcPct val="0"/>
        </a:spcBef>
        <a:spcAft>
          <a:spcPct val="20000"/>
        </a:spcAft>
        <a:buChar char="»"/>
        <a:tabLst>
          <a:tab pos="573088" algn="l"/>
        </a:tabLst>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emf"/><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emf"/></Relationships>
</file>

<file path=ppt/slides/_rels/slide5.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image" Target="../media/image12.emf"/><Relationship Id="rId7"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13.emf"/></Relationships>
</file>

<file path=ppt/slides/_rels/slide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58775" y="530225"/>
            <a:ext cx="8480425" cy="1574800"/>
          </a:xfrm>
        </p:spPr>
        <p:txBody>
          <a:bodyPr/>
          <a:lstStyle/>
          <a:p>
            <a:pPr eaLnBrk="1" hangingPunct="1"/>
            <a:r>
              <a:rPr lang="en-US" altLang="en-US" sz="5400" dirty="0" smtClean="0"/>
              <a:t>Defects in </a:t>
            </a:r>
            <a:r>
              <a:rPr lang="en-US" altLang="en-US" sz="5400" dirty="0" err="1" smtClean="0"/>
              <a:t>ZnO</a:t>
            </a:r>
            <a:r>
              <a:rPr lang="en-US" altLang="en-US" sz="5400" dirty="0" smtClean="0"/>
              <a:t> nanowires</a:t>
            </a:r>
            <a:r>
              <a:rPr lang="en-US" altLang="en-US" sz="3200" dirty="0" smtClean="0"/>
              <a:t/>
            </a:r>
            <a:br>
              <a:rPr lang="en-US" altLang="en-US" sz="3200" dirty="0" smtClean="0"/>
            </a:br>
            <a:r>
              <a:rPr lang="en-US" altLang="en-US" sz="2800" dirty="0" smtClean="0"/>
              <a:t>H</a:t>
            </a:r>
            <a:r>
              <a:rPr lang="en-US" altLang="en-US" sz="3200" dirty="0" smtClean="0"/>
              <a:t>eating, ion bombardment and contacts</a:t>
            </a:r>
            <a:endParaRPr lang="en-US" altLang="en-US" sz="3600" dirty="0" smtClean="0"/>
          </a:p>
        </p:txBody>
      </p:sp>
      <p:sp>
        <p:nvSpPr>
          <p:cNvPr id="3075" name="Rectangle 3"/>
          <p:cNvSpPr>
            <a:spLocks noGrp="1" noChangeArrowheads="1"/>
          </p:cNvSpPr>
          <p:nvPr>
            <p:ph type="subTitle" idx="1"/>
          </p:nvPr>
        </p:nvSpPr>
        <p:spPr>
          <a:xfrm>
            <a:off x="395288" y="2376488"/>
            <a:ext cx="7954962" cy="457200"/>
          </a:xfrm>
        </p:spPr>
        <p:txBody>
          <a:bodyPr/>
          <a:lstStyle/>
          <a:p>
            <a:pPr marL="0" indent="0" eaLnBrk="1" hangingPunct="1"/>
            <a:r>
              <a:rPr lang="en-GB" altLang="en-US" u="sng" dirty="0" smtClean="0"/>
              <a:t>Richard J. </a:t>
            </a:r>
            <a:r>
              <a:rPr lang="en-GB" altLang="en-US" u="sng" dirty="0" err="1" smtClean="0"/>
              <a:t>Cobley</a:t>
            </a:r>
            <a:r>
              <a:rPr lang="en-GB" altLang="en-US" u="sng" dirty="0" smtClean="0"/>
              <a:t>*</a:t>
            </a:r>
            <a:r>
              <a:rPr lang="en-GB" altLang="en-US" dirty="0" smtClean="0"/>
              <a:t>, Chris J. Barnett, Olga </a:t>
            </a:r>
            <a:r>
              <a:rPr lang="en-GB" altLang="en-US" dirty="0" err="1" smtClean="0"/>
              <a:t>Kryvchenkova</a:t>
            </a:r>
            <a:r>
              <a:rPr lang="en-GB" altLang="en-US" dirty="0" smtClean="0"/>
              <a:t>, Nathan A. Smith, Karol </a:t>
            </a:r>
            <a:r>
              <a:rPr lang="en-GB" altLang="en-US" dirty="0" err="1" smtClean="0"/>
              <a:t>Kalna</a:t>
            </a:r>
            <a:r>
              <a:rPr lang="en-GB" altLang="en-US" dirty="0" smtClean="0"/>
              <a:t>, Thierry G. G. Maffeis</a:t>
            </a:r>
          </a:p>
        </p:txBody>
      </p:sp>
      <p:sp>
        <p:nvSpPr>
          <p:cNvPr id="3076" name="Rectangle 4"/>
          <p:cNvSpPr>
            <a:spLocks noChangeArrowheads="1"/>
          </p:cNvSpPr>
          <p:nvPr/>
        </p:nvSpPr>
        <p:spPr bwMode="auto">
          <a:xfrm>
            <a:off x="323850" y="4221163"/>
            <a:ext cx="180022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lnSpc>
                <a:spcPct val="120000"/>
              </a:lnSpc>
              <a:spcAft>
                <a:spcPct val="20000"/>
              </a:spcAft>
              <a:tabLst>
                <a:tab pos="573088" algn="l"/>
              </a:tabLst>
              <a:defRPr sz="2200">
                <a:solidFill>
                  <a:schemeClr val="tx1"/>
                </a:solidFill>
                <a:latin typeface="Arial" charset="0"/>
              </a:defRPr>
            </a:lvl1pPr>
            <a:lvl2pPr marL="742950" indent="-285750" eaLnBrk="0" hangingPunct="0">
              <a:lnSpc>
                <a:spcPct val="120000"/>
              </a:lnSpc>
              <a:spcAft>
                <a:spcPct val="20000"/>
              </a:spcAft>
              <a:buFont typeface="Times" pitchFamily="18" charset="0"/>
              <a:buChar char="•"/>
              <a:tabLst>
                <a:tab pos="573088" algn="l"/>
              </a:tabLst>
              <a:defRPr sz="2200">
                <a:solidFill>
                  <a:schemeClr val="tx1"/>
                </a:solidFill>
                <a:latin typeface="Arial" charset="0"/>
              </a:defRPr>
            </a:lvl2pPr>
            <a:lvl3pPr marL="1143000" indent="-228600" eaLnBrk="0" hangingPunct="0">
              <a:lnSpc>
                <a:spcPct val="120000"/>
              </a:lnSpc>
              <a:spcAft>
                <a:spcPct val="20000"/>
              </a:spcAft>
              <a:buChar char="–"/>
              <a:tabLst>
                <a:tab pos="573088" algn="l"/>
              </a:tabLst>
              <a:defRPr sz="2200">
                <a:solidFill>
                  <a:schemeClr val="tx1"/>
                </a:solidFill>
                <a:latin typeface="Arial" charset="0"/>
              </a:defRPr>
            </a:lvl3pPr>
            <a:lvl4pPr marL="1600200" indent="-228600" eaLnBrk="0" hangingPunct="0">
              <a:lnSpc>
                <a:spcPct val="120000"/>
              </a:lnSpc>
              <a:spcAft>
                <a:spcPct val="20000"/>
              </a:spcAft>
              <a:buFont typeface="Times" pitchFamily="18" charset="0"/>
              <a:buChar char="•"/>
              <a:tabLst>
                <a:tab pos="573088" algn="l"/>
              </a:tabLst>
              <a:defRPr sz="2200">
                <a:solidFill>
                  <a:schemeClr val="tx1"/>
                </a:solidFill>
                <a:latin typeface="Arial" charset="0"/>
              </a:defRPr>
            </a:lvl4pPr>
            <a:lvl5pPr marL="2057400" indent="-228600" eaLnBrk="0" hangingPunct="0">
              <a:lnSpc>
                <a:spcPct val="120000"/>
              </a:lnSpc>
              <a:spcAft>
                <a:spcPct val="20000"/>
              </a:spcAft>
              <a:buChar char="»"/>
              <a:tabLst>
                <a:tab pos="573088" algn="l"/>
              </a:tabLst>
              <a:defRPr sz="2200">
                <a:solidFill>
                  <a:schemeClr val="tx1"/>
                </a:solidFill>
                <a:latin typeface="Arial" charset="0"/>
              </a:defRPr>
            </a:lvl5pPr>
            <a:lvl6pPr marL="2514600" indent="-228600" eaLnBrk="0" fontAlgn="base" hangingPunct="0">
              <a:lnSpc>
                <a:spcPct val="120000"/>
              </a:lnSpc>
              <a:spcBef>
                <a:spcPct val="0"/>
              </a:spcBef>
              <a:spcAft>
                <a:spcPct val="20000"/>
              </a:spcAft>
              <a:buChar char="»"/>
              <a:tabLst>
                <a:tab pos="573088" algn="l"/>
              </a:tabLst>
              <a:defRPr sz="2200">
                <a:solidFill>
                  <a:schemeClr val="tx1"/>
                </a:solidFill>
                <a:latin typeface="Arial" charset="0"/>
              </a:defRPr>
            </a:lvl6pPr>
            <a:lvl7pPr marL="2971800" indent="-228600" eaLnBrk="0" fontAlgn="base" hangingPunct="0">
              <a:lnSpc>
                <a:spcPct val="120000"/>
              </a:lnSpc>
              <a:spcBef>
                <a:spcPct val="0"/>
              </a:spcBef>
              <a:spcAft>
                <a:spcPct val="20000"/>
              </a:spcAft>
              <a:buChar char="»"/>
              <a:tabLst>
                <a:tab pos="573088" algn="l"/>
              </a:tabLst>
              <a:defRPr sz="2200">
                <a:solidFill>
                  <a:schemeClr val="tx1"/>
                </a:solidFill>
                <a:latin typeface="Arial" charset="0"/>
              </a:defRPr>
            </a:lvl7pPr>
            <a:lvl8pPr marL="3429000" indent="-228600" eaLnBrk="0" fontAlgn="base" hangingPunct="0">
              <a:lnSpc>
                <a:spcPct val="120000"/>
              </a:lnSpc>
              <a:spcBef>
                <a:spcPct val="0"/>
              </a:spcBef>
              <a:spcAft>
                <a:spcPct val="20000"/>
              </a:spcAft>
              <a:buChar char="»"/>
              <a:tabLst>
                <a:tab pos="573088" algn="l"/>
              </a:tabLst>
              <a:defRPr sz="2200">
                <a:solidFill>
                  <a:schemeClr val="tx1"/>
                </a:solidFill>
                <a:latin typeface="Arial" charset="0"/>
              </a:defRPr>
            </a:lvl8pPr>
            <a:lvl9pPr marL="3886200" indent="-228600" eaLnBrk="0" fontAlgn="base" hangingPunct="0">
              <a:lnSpc>
                <a:spcPct val="120000"/>
              </a:lnSpc>
              <a:spcBef>
                <a:spcPct val="0"/>
              </a:spcBef>
              <a:spcAft>
                <a:spcPct val="20000"/>
              </a:spcAft>
              <a:buChar char="»"/>
              <a:tabLst>
                <a:tab pos="573088" algn="l"/>
              </a:tabLst>
              <a:defRPr sz="2200">
                <a:solidFill>
                  <a:schemeClr val="tx1"/>
                </a:solidFill>
                <a:latin typeface="Arial" charset="0"/>
              </a:defRPr>
            </a:lvl9pPr>
          </a:lstStyle>
          <a:p>
            <a:pPr eaLnBrk="1" hangingPunct="1"/>
            <a:endParaRPr lang="en-GB" altLang="en-US">
              <a:solidFill>
                <a:schemeClr val="bg1"/>
              </a:solidFill>
            </a:endParaRPr>
          </a:p>
        </p:txBody>
      </p:sp>
      <p:pic>
        <p:nvPicPr>
          <p:cNvPr id="3077"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75213" y="4908550"/>
            <a:ext cx="1800225" cy="1223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3078" name="Group 356"/>
          <p:cNvGrpSpPr>
            <a:grpSpLocks noChangeAspect="1"/>
          </p:cNvGrpSpPr>
          <p:nvPr/>
        </p:nvGrpSpPr>
        <p:grpSpPr bwMode="auto">
          <a:xfrm>
            <a:off x="7235825" y="5006975"/>
            <a:ext cx="2025650" cy="1085850"/>
            <a:chOff x="4484" y="3196"/>
            <a:chExt cx="1276" cy="684"/>
          </a:xfrm>
        </p:grpSpPr>
        <p:sp>
          <p:nvSpPr>
            <p:cNvPr id="3080" name="AutoShape 355"/>
            <p:cNvSpPr>
              <a:spLocks noChangeAspect="1" noChangeArrowheads="1" noTextEdit="1"/>
            </p:cNvSpPr>
            <p:nvPr/>
          </p:nvSpPr>
          <p:spPr bwMode="auto">
            <a:xfrm>
              <a:off x="4484" y="3203"/>
              <a:ext cx="1276" cy="6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grpSp>
          <p:nvGrpSpPr>
            <p:cNvPr id="3081" name="Group 557"/>
            <p:cNvGrpSpPr>
              <a:grpSpLocks/>
            </p:cNvGrpSpPr>
            <p:nvPr/>
          </p:nvGrpSpPr>
          <p:grpSpPr bwMode="auto">
            <a:xfrm>
              <a:off x="4493" y="3210"/>
              <a:ext cx="693" cy="661"/>
              <a:chOff x="4493" y="3210"/>
              <a:chExt cx="693" cy="661"/>
            </a:xfrm>
          </p:grpSpPr>
          <p:sp>
            <p:nvSpPr>
              <p:cNvPr id="3225" name="Rectangle 357"/>
              <p:cNvSpPr>
                <a:spLocks noChangeArrowheads="1"/>
              </p:cNvSpPr>
              <p:nvPr/>
            </p:nvSpPr>
            <p:spPr bwMode="auto">
              <a:xfrm>
                <a:off x="4493" y="3210"/>
                <a:ext cx="22" cy="1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lnSpc>
                    <a:spcPct val="120000"/>
                  </a:lnSpc>
                  <a:spcAft>
                    <a:spcPct val="20000"/>
                  </a:spcAft>
                  <a:defRPr sz="2200">
                    <a:solidFill>
                      <a:schemeClr val="tx1"/>
                    </a:solidFill>
                    <a:latin typeface="Arial" charset="0"/>
                  </a:defRPr>
                </a:lvl1pPr>
                <a:lvl2pPr marL="742950" indent="-285750" eaLnBrk="0" hangingPunct="0">
                  <a:lnSpc>
                    <a:spcPct val="120000"/>
                  </a:lnSpc>
                  <a:spcAft>
                    <a:spcPct val="20000"/>
                  </a:spcAft>
                  <a:buFont typeface="Times" pitchFamily="18" charset="0"/>
                  <a:buChar char="•"/>
                  <a:defRPr sz="2200">
                    <a:solidFill>
                      <a:schemeClr val="tx1"/>
                    </a:solidFill>
                    <a:latin typeface="Arial" charset="0"/>
                  </a:defRPr>
                </a:lvl2pPr>
                <a:lvl3pPr marL="1143000" indent="-228600" eaLnBrk="0" hangingPunct="0">
                  <a:lnSpc>
                    <a:spcPct val="120000"/>
                  </a:lnSpc>
                  <a:spcAft>
                    <a:spcPct val="20000"/>
                  </a:spcAft>
                  <a:buChar char="–"/>
                  <a:defRPr sz="2200">
                    <a:solidFill>
                      <a:schemeClr val="tx1"/>
                    </a:solidFill>
                    <a:latin typeface="Arial" charset="0"/>
                  </a:defRPr>
                </a:lvl3pPr>
                <a:lvl4pPr marL="1600200" indent="-228600" eaLnBrk="0" hangingPunct="0">
                  <a:lnSpc>
                    <a:spcPct val="120000"/>
                  </a:lnSpc>
                  <a:spcAft>
                    <a:spcPct val="20000"/>
                  </a:spcAft>
                  <a:buFont typeface="Times" pitchFamily="18" charset="0"/>
                  <a:buChar char="•"/>
                  <a:defRPr sz="2200">
                    <a:solidFill>
                      <a:schemeClr val="tx1"/>
                    </a:solidFill>
                    <a:latin typeface="Arial" charset="0"/>
                  </a:defRPr>
                </a:lvl4pPr>
                <a:lvl5pPr marL="2057400" indent="-228600" eaLnBrk="0" hangingPunct="0">
                  <a:lnSpc>
                    <a:spcPct val="120000"/>
                  </a:lnSpc>
                  <a:spcAft>
                    <a:spcPct val="20000"/>
                  </a:spcAft>
                  <a:buChar char="»"/>
                  <a:defRPr sz="2200">
                    <a:solidFill>
                      <a:schemeClr val="tx1"/>
                    </a:solidFill>
                    <a:latin typeface="Arial" charset="0"/>
                  </a:defRPr>
                </a:lvl5pPr>
                <a:lvl6pPr marL="2514600" indent="-228600" eaLnBrk="0" fontAlgn="base" hangingPunct="0">
                  <a:lnSpc>
                    <a:spcPct val="120000"/>
                  </a:lnSpc>
                  <a:spcBef>
                    <a:spcPct val="0"/>
                  </a:spcBef>
                  <a:spcAft>
                    <a:spcPct val="20000"/>
                  </a:spcAft>
                  <a:buChar char="»"/>
                  <a:defRPr sz="2200">
                    <a:solidFill>
                      <a:schemeClr val="tx1"/>
                    </a:solidFill>
                    <a:latin typeface="Arial" charset="0"/>
                  </a:defRPr>
                </a:lvl6pPr>
                <a:lvl7pPr marL="2971800" indent="-228600" eaLnBrk="0" fontAlgn="base" hangingPunct="0">
                  <a:lnSpc>
                    <a:spcPct val="120000"/>
                  </a:lnSpc>
                  <a:spcBef>
                    <a:spcPct val="0"/>
                  </a:spcBef>
                  <a:spcAft>
                    <a:spcPct val="20000"/>
                  </a:spcAft>
                  <a:buChar char="»"/>
                  <a:defRPr sz="2200">
                    <a:solidFill>
                      <a:schemeClr val="tx1"/>
                    </a:solidFill>
                    <a:latin typeface="Arial" charset="0"/>
                  </a:defRPr>
                </a:lvl7pPr>
                <a:lvl8pPr marL="3429000" indent="-228600" eaLnBrk="0" fontAlgn="base" hangingPunct="0">
                  <a:lnSpc>
                    <a:spcPct val="120000"/>
                  </a:lnSpc>
                  <a:spcBef>
                    <a:spcPct val="0"/>
                  </a:spcBef>
                  <a:spcAft>
                    <a:spcPct val="20000"/>
                  </a:spcAft>
                  <a:buChar char="»"/>
                  <a:defRPr sz="2200">
                    <a:solidFill>
                      <a:schemeClr val="tx1"/>
                    </a:solidFill>
                    <a:latin typeface="Arial" charset="0"/>
                  </a:defRPr>
                </a:lvl8pPr>
                <a:lvl9pPr marL="3886200" indent="-228600" eaLnBrk="0" fontAlgn="base" hangingPunct="0">
                  <a:lnSpc>
                    <a:spcPct val="120000"/>
                  </a:lnSpc>
                  <a:spcBef>
                    <a:spcPct val="0"/>
                  </a:spcBef>
                  <a:spcAft>
                    <a:spcPct val="20000"/>
                  </a:spcAft>
                  <a:buChar char="»"/>
                  <a:defRPr sz="2200">
                    <a:solidFill>
                      <a:schemeClr val="tx1"/>
                    </a:solidFill>
                    <a:latin typeface="Arial" charset="0"/>
                  </a:defRPr>
                </a:lvl9pPr>
              </a:lstStyle>
              <a:p>
                <a:pPr>
                  <a:lnSpc>
                    <a:spcPct val="100000"/>
                  </a:lnSpc>
                  <a:spcAft>
                    <a:spcPct val="0"/>
                  </a:spcAft>
                </a:pPr>
                <a:r>
                  <a:rPr lang="en-GB" altLang="en-US" sz="1100">
                    <a:solidFill>
                      <a:srgbClr val="000000"/>
                    </a:solidFill>
                    <a:latin typeface="Times New Roman" pitchFamily="18" charset="0"/>
                  </a:rPr>
                  <a:t> </a:t>
                </a:r>
                <a:endParaRPr lang="en-GB" altLang="en-US" sz="2400">
                  <a:latin typeface="Times" pitchFamily="18" charset="0"/>
                </a:endParaRPr>
              </a:p>
            </p:txBody>
          </p:sp>
          <p:sp>
            <p:nvSpPr>
              <p:cNvPr id="3226" name="Freeform 358"/>
              <p:cNvSpPr>
                <a:spLocks/>
              </p:cNvSpPr>
              <p:nvPr/>
            </p:nvSpPr>
            <p:spPr bwMode="auto">
              <a:xfrm>
                <a:off x="4741" y="3385"/>
                <a:ext cx="242" cy="245"/>
              </a:xfrm>
              <a:custGeom>
                <a:avLst/>
                <a:gdLst>
                  <a:gd name="T0" fmla="*/ 241 w 242"/>
                  <a:gd name="T1" fmla="*/ 136 h 245"/>
                  <a:gd name="T2" fmla="*/ 235 w 242"/>
                  <a:gd name="T3" fmla="*/ 159 h 245"/>
                  <a:gd name="T4" fmla="*/ 226 w 242"/>
                  <a:gd name="T5" fmla="*/ 181 h 245"/>
                  <a:gd name="T6" fmla="*/ 213 w 242"/>
                  <a:gd name="T7" fmla="*/ 201 h 245"/>
                  <a:gd name="T8" fmla="*/ 197 w 242"/>
                  <a:gd name="T9" fmla="*/ 218 h 245"/>
                  <a:gd name="T10" fmla="*/ 179 w 242"/>
                  <a:gd name="T11" fmla="*/ 230 h 245"/>
                  <a:gd name="T12" fmla="*/ 157 w 242"/>
                  <a:gd name="T13" fmla="*/ 240 h 245"/>
                  <a:gd name="T14" fmla="*/ 133 w 242"/>
                  <a:gd name="T15" fmla="*/ 245 h 245"/>
                  <a:gd name="T16" fmla="*/ 109 w 242"/>
                  <a:gd name="T17" fmla="*/ 245 h 245"/>
                  <a:gd name="T18" fmla="*/ 86 w 242"/>
                  <a:gd name="T19" fmla="*/ 240 h 245"/>
                  <a:gd name="T20" fmla="*/ 64 w 242"/>
                  <a:gd name="T21" fmla="*/ 230 h 245"/>
                  <a:gd name="T22" fmla="*/ 44 w 242"/>
                  <a:gd name="T23" fmla="*/ 218 h 245"/>
                  <a:gd name="T24" fmla="*/ 27 w 242"/>
                  <a:gd name="T25" fmla="*/ 201 h 245"/>
                  <a:gd name="T26" fmla="*/ 15 w 242"/>
                  <a:gd name="T27" fmla="*/ 181 h 245"/>
                  <a:gd name="T28" fmla="*/ 5 w 242"/>
                  <a:gd name="T29" fmla="*/ 159 h 245"/>
                  <a:gd name="T30" fmla="*/ 0 w 242"/>
                  <a:gd name="T31" fmla="*/ 136 h 245"/>
                  <a:gd name="T32" fmla="*/ 0 w 242"/>
                  <a:gd name="T33" fmla="*/ 110 h 245"/>
                  <a:gd name="T34" fmla="*/ 5 w 242"/>
                  <a:gd name="T35" fmla="*/ 86 h 245"/>
                  <a:gd name="T36" fmla="*/ 15 w 242"/>
                  <a:gd name="T37" fmla="*/ 64 h 245"/>
                  <a:gd name="T38" fmla="*/ 27 w 242"/>
                  <a:gd name="T39" fmla="*/ 46 h 245"/>
                  <a:gd name="T40" fmla="*/ 44 w 242"/>
                  <a:gd name="T41" fmla="*/ 30 h 245"/>
                  <a:gd name="T42" fmla="*/ 64 w 242"/>
                  <a:gd name="T43" fmla="*/ 15 h 245"/>
                  <a:gd name="T44" fmla="*/ 86 w 242"/>
                  <a:gd name="T45" fmla="*/ 6 h 245"/>
                  <a:gd name="T46" fmla="*/ 109 w 242"/>
                  <a:gd name="T47" fmla="*/ 2 h 245"/>
                  <a:gd name="T48" fmla="*/ 133 w 242"/>
                  <a:gd name="T49" fmla="*/ 2 h 245"/>
                  <a:gd name="T50" fmla="*/ 157 w 242"/>
                  <a:gd name="T51" fmla="*/ 6 h 245"/>
                  <a:gd name="T52" fmla="*/ 179 w 242"/>
                  <a:gd name="T53" fmla="*/ 15 h 245"/>
                  <a:gd name="T54" fmla="*/ 197 w 242"/>
                  <a:gd name="T55" fmla="*/ 30 h 245"/>
                  <a:gd name="T56" fmla="*/ 213 w 242"/>
                  <a:gd name="T57" fmla="*/ 46 h 245"/>
                  <a:gd name="T58" fmla="*/ 226 w 242"/>
                  <a:gd name="T59" fmla="*/ 64 h 245"/>
                  <a:gd name="T60" fmla="*/ 235 w 242"/>
                  <a:gd name="T61" fmla="*/ 86 h 245"/>
                  <a:gd name="T62" fmla="*/ 241 w 242"/>
                  <a:gd name="T63" fmla="*/ 110 h 24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2"/>
                  <a:gd name="T97" fmla="*/ 0 h 245"/>
                  <a:gd name="T98" fmla="*/ 242 w 242"/>
                  <a:gd name="T99" fmla="*/ 245 h 24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2" h="245">
                    <a:moveTo>
                      <a:pt x="242" y="123"/>
                    </a:moveTo>
                    <a:lnTo>
                      <a:pt x="241" y="136"/>
                    </a:lnTo>
                    <a:lnTo>
                      <a:pt x="239" y="148"/>
                    </a:lnTo>
                    <a:lnTo>
                      <a:pt x="235" y="159"/>
                    </a:lnTo>
                    <a:lnTo>
                      <a:pt x="232" y="170"/>
                    </a:lnTo>
                    <a:lnTo>
                      <a:pt x="226" y="181"/>
                    </a:lnTo>
                    <a:lnTo>
                      <a:pt x="221" y="192"/>
                    </a:lnTo>
                    <a:lnTo>
                      <a:pt x="213" y="201"/>
                    </a:lnTo>
                    <a:lnTo>
                      <a:pt x="206" y="210"/>
                    </a:lnTo>
                    <a:lnTo>
                      <a:pt x="197" y="218"/>
                    </a:lnTo>
                    <a:lnTo>
                      <a:pt x="188" y="225"/>
                    </a:lnTo>
                    <a:lnTo>
                      <a:pt x="179" y="230"/>
                    </a:lnTo>
                    <a:lnTo>
                      <a:pt x="168" y="236"/>
                    </a:lnTo>
                    <a:lnTo>
                      <a:pt x="157" y="240"/>
                    </a:lnTo>
                    <a:lnTo>
                      <a:pt x="146" y="243"/>
                    </a:lnTo>
                    <a:lnTo>
                      <a:pt x="133" y="245"/>
                    </a:lnTo>
                    <a:lnTo>
                      <a:pt x="122" y="245"/>
                    </a:lnTo>
                    <a:lnTo>
                      <a:pt x="109" y="245"/>
                    </a:lnTo>
                    <a:lnTo>
                      <a:pt x="97" y="243"/>
                    </a:lnTo>
                    <a:lnTo>
                      <a:pt x="86" y="240"/>
                    </a:lnTo>
                    <a:lnTo>
                      <a:pt x="73" y="236"/>
                    </a:lnTo>
                    <a:lnTo>
                      <a:pt x="64" y="230"/>
                    </a:lnTo>
                    <a:lnTo>
                      <a:pt x="53" y="225"/>
                    </a:lnTo>
                    <a:lnTo>
                      <a:pt x="44" y="218"/>
                    </a:lnTo>
                    <a:lnTo>
                      <a:pt x="35" y="210"/>
                    </a:lnTo>
                    <a:lnTo>
                      <a:pt x="27" y="201"/>
                    </a:lnTo>
                    <a:lnTo>
                      <a:pt x="20" y="192"/>
                    </a:lnTo>
                    <a:lnTo>
                      <a:pt x="15" y="181"/>
                    </a:lnTo>
                    <a:lnTo>
                      <a:pt x="9" y="170"/>
                    </a:lnTo>
                    <a:lnTo>
                      <a:pt x="5" y="159"/>
                    </a:lnTo>
                    <a:lnTo>
                      <a:pt x="2" y="148"/>
                    </a:lnTo>
                    <a:lnTo>
                      <a:pt x="0" y="136"/>
                    </a:lnTo>
                    <a:lnTo>
                      <a:pt x="0" y="123"/>
                    </a:lnTo>
                    <a:lnTo>
                      <a:pt x="0" y="110"/>
                    </a:lnTo>
                    <a:lnTo>
                      <a:pt x="2" y="99"/>
                    </a:lnTo>
                    <a:lnTo>
                      <a:pt x="5" y="86"/>
                    </a:lnTo>
                    <a:lnTo>
                      <a:pt x="9" y="75"/>
                    </a:lnTo>
                    <a:lnTo>
                      <a:pt x="15" y="64"/>
                    </a:lnTo>
                    <a:lnTo>
                      <a:pt x="20" y="55"/>
                    </a:lnTo>
                    <a:lnTo>
                      <a:pt x="27" y="46"/>
                    </a:lnTo>
                    <a:lnTo>
                      <a:pt x="35" y="37"/>
                    </a:lnTo>
                    <a:lnTo>
                      <a:pt x="44" y="30"/>
                    </a:lnTo>
                    <a:lnTo>
                      <a:pt x="53" y="22"/>
                    </a:lnTo>
                    <a:lnTo>
                      <a:pt x="64" y="15"/>
                    </a:lnTo>
                    <a:lnTo>
                      <a:pt x="73" y="11"/>
                    </a:lnTo>
                    <a:lnTo>
                      <a:pt x="86" y="6"/>
                    </a:lnTo>
                    <a:lnTo>
                      <a:pt x="97" y="4"/>
                    </a:lnTo>
                    <a:lnTo>
                      <a:pt x="109" y="2"/>
                    </a:lnTo>
                    <a:lnTo>
                      <a:pt x="122" y="0"/>
                    </a:lnTo>
                    <a:lnTo>
                      <a:pt x="133" y="2"/>
                    </a:lnTo>
                    <a:lnTo>
                      <a:pt x="146" y="4"/>
                    </a:lnTo>
                    <a:lnTo>
                      <a:pt x="157" y="6"/>
                    </a:lnTo>
                    <a:lnTo>
                      <a:pt x="168" y="11"/>
                    </a:lnTo>
                    <a:lnTo>
                      <a:pt x="179" y="15"/>
                    </a:lnTo>
                    <a:lnTo>
                      <a:pt x="188" y="22"/>
                    </a:lnTo>
                    <a:lnTo>
                      <a:pt x="197" y="30"/>
                    </a:lnTo>
                    <a:lnTo>
                      <a:pt x="206" y="37"/>
                    </a:lnTo>
                    <a:lnTo>
                      <a:pt x="213" y="46"/>
                    </a:lnTo>
                    <a:lnTo>
                      <a:pt x="221" y="55"/>
                    </a:lnTo>
                    <a:lnTo>
                      <a:pt x="226" y="64"/>
                    </a:lnTo>
                    <a:lnTo>
                      <a:pt x="232" y="75"/>
                    </a:lnTo>
                    <a:lnTo>
                      <a:pt x="235" y="86"/>
                    </a:lnTo>
                    <a:lnTo>
                      <a:pt x="239" y="99"/>
                    </a:lnTo>
                    <a:lnTo>
                      <a:pt x="241" y="110"/>
                    </a:lnTo>
                    <a:lnTo>
                      <a:pt x="242" y="123"/>
                    </a:lnTo>
                    <a:close/>
                  </a:path>
                </a:pathLst>
              </a:custGeom>
              <a:solidFill>
                <a:srgbClr val="03066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227" name="Freeform 359"/>
              <p:cNvSpPr>
                <a:spLocks/>
              </p:cNvSpPr>
              <p:nvPr/>
            </p:nvSpPr>
            <p:spPr bwMode="auto">
              <a:xfrm>
                <a:off x="4743" y="3387"/>
                <a:ext cx="239" cy="239"/>
              </a:xfrm>
              <a:custGeom>
                <a:avLst/>
                <a:gdLst>
                  <a:gd name="T0" fmla="*/ 237 w 239"/>
                  <a:gd name="T1" fmla="*/ 134 h 239"/>
                  <a:gd name="T2" fmla="*/ 233 w 239"/>
                  <a:gd name="T3" fmla="*/ 157 h 239"/>
                  <a:gd name="T4" fmla="*/ 224 w 239"/>
                  <a:gd name="T5" fmla="*/ 177 h 239"/>
                  <a:gd name="T6" fmla="*/ 211 w 239"/>
                  <a:gd name="T7" fmla="*/ 197 h 239"/>
                  <a:gd name="T8" fmla="*/ 195 w 239"/>
                  <a:gd name="T9" fmla="*/ 212 h 239"/>
                  <a:gd name="T10" fmla="*/ 177 w 239"/>
                  <a:gd name="T11" fmla="*/ 225 h 239"/>
                  <a:gd name="T12" fmla="*/ 155 w 239"/>
                  <a:gd name="T13" fmla="*/ 234 h 239"/>
                  <a:gd name="T14" fmla="*/ 131 w 239"/>
                  <a:gd name="T15" fmla="*/ 239 h 239"/>
                  <a:gd name="T16" fmla="*/ 107 w 239"/>
                  <a:gd name="T17" fmla="*/ 239 h 239"/>
                  <a:gd name="T18" fmla="*/ 84 w 239"/>
                  <a:gd name="T19" fmla="*/ 234 h 239"/>
                  <a:gd name="T20" fmla="*/ 62 w 239"/>
                  <a:gd name="T21" fmla="*/ 225 h 239"/>
                  <a:gd name="T22" fmla="*/ 42 w 239"/>
                  <a:gd name="T23" fmla="*/ 212 h 239"/>
                  <a:gd name="T24" fmla="*/ 25 w 239"/>
                  <a:gd name="T25" fmla="*/ 197 h 239"/>
                  <a:gd name="T26" fmla="*/ 13 w 239"/>
                  <a:gd name="T27" fmla="*/ 177 h 239"/>
                  <a:gd name="T28" fmla="*/ 3 w 239"/>
                  <a:gd name="T29" fmla="*/ 157 h 239"/>
                  <a:gd name="T30" fmla="*/ 0 w 239"/>
                  <a:gd name="T31" fmla="*/ 134 h 239"/>
                  <a:gd name="T32" fmla="*/ 0 w 239"/>
                  <a:gd name="T33" fmla="*/ 108 h 239"/>
                  <a:gd name="T34" fmla="*/ 3 w 239"/>
                  <a:gd name="T35" fmla="*/ 84 h 239"/>
                  <a:gd name="T36" fmla="*/ 13 w 239"/>
                  <a:gd name="T37" fmla="*/ 64 h 239"/>
                  <a:gd name="T38" fmla="*/ 25 w 239"/>
                  <a:gd name="T39" fmla="*/ 44 h 239"/>
                  <a:gd name="T40" fmla="*/ 42 w 239"/>
                  <a:gd name="T41" fmla="*/ 28 h 239"/>
                  <a:gd name="T42" fmla="*/ 62 w 239"/>
                  <a:gd name="T43" fmla="*/ 15 h 239"/>
                  <a:gd name="T44" fmla="*/ 84 w 239"/>
                  <a:gd name="T45" fmla="*/ 6 h 239"/>
                  <a:gd name="T46" fmla="*/ 107 w 239"/>
                  <a:gd name="T47" fmla="*/ 2 h 239"/>
                  <a:gd name="T48" fmla="*/ 131 w 239"/>
                  <a:gd name="T49" fmla="*/ 2 h 239"/>
                  <a:gd name="T50" fmla="*/ 155 w 239"/>
                  <a:gd name="T51" fmla="*/ 6 h 239"/>
                  <a:gd name="T52" fmla="*/ 177 w 239"/>
                  <a:gd name="T53" fmla="*/ 15 h 239"/>
                  <a:gd name="T54" fmla="*/ 195 w 239"/>
                  <a:gd name="T55" fmla="*/ 28 h 239"/>
                  <a:gd name="T56" fmla="*/ 211 w 239"/>
                  <a:gd name="T57" fmla="*/ 44 h 239"/>
                  <a:gd name="T58" fmla="*/ 224 w 239"/>
                  <a:gd name="T59" fmla="*/ 64 h 239"/>
                  <a:gd name="T60" fmla="*/ 233 w 239"/>
                  <a:gd name="T61" fmla="*/ 84 h 239"/>
                  <a:gd name="T62" fmla="*/ 237 w 239"/>
                  <a:gd name="T63" fmla="*/ 108 h 23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39"/>
                  <a:gd name="T97" fmla="*/ 0 h 239"/>
                  <a:gd name="T98" fmla="*/ 239 w 239"/>
                  <a:gd name="T99" fmla="*/ 239 h 23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39" h="239">
                    <a:moveTo>
                      <a:pt x="239" y="121"/>
                    </a:moveTo>
                    <a:lnTo>
                      <a:pt x="237" y="134"/>
                    </a:lnTo>
                    <a:lnTo>
                      <a:pt x="235" y="144"/>
                    </a:lnTo>
                    <a:lnTo>
                      <a:pt x="233" y="157"/>
                    </a:lnTo>
                    <a:lnTo>
                      <a:pt x="228" y="168"/>
                    </a:lnTo>
                    <a:lnTo>
                      <a:pt x="224" y="177"/>
                    </a:lnTo>
                    <a:lnTo>
                      <a:pt x="217" y="188"/>
                    </a:lnTo>
                    <a:lnTo>
                      <a:pt x="211" y="197"/>
                    </a:lnTo>
                    <a:lnTo>
                      <a:pt x="204" y="205"/>
                    </a:lnTo>
                    <a:lnTo>
                      <a:pt x="195" y="212"/>
                    </a:lnTo>
                    <a:lnTo>
                      <a:pt x="186" y="219"/>
                    </a:lnTo>
                    <a:lnTo>
                      <a:pt x="177" y="225"/>
                    </a:lnTo>
                    <a:lnTo>
                      <a:pt x="166" y="230"/>
                    </a:lnTo>
                    <a:lnTo>
                      <a:pt x="155" y="234"/>
                    </a:lnTo>
                    <a:lnTo>
                      <a:pt x="144" y="238"/>
                    </a:lnTo>
                    <a:lnTo>
                      <a:pt x="131" y="239"/>
                    </a:lnTo>
                    <a:lnTo>
                      <a:pt x="120" y="239"/>
                    </a:lnTo>
                    <a:lnTo>
                      <a:pt x="107" y="239"/>
                    </a:lnTo>
                    <a:lnTo>
                      <a:pt x="95" y="238"/>
                    </a:lnTo>
                    <a:lnTo>
                      <a:pt x="84" y="234"/>
                    </a:lnTo>
                    <a:lnTo>
                      <a:pt x="73" y="230"/>
                    </a:lnTo>
                    <a:lnTo>
                      <a:pt x="62" y="225"/>
                    </a:lnTo>
                    <a:lnTo>
                      <a:pt x="51" y="219"/>
                    </a:lnTo>
                    <a:lnTo>
                      <a:pt x="42" y="212"/>
                    </a:lnTo>
                    <a:lnTo>
                      <a:pt x="34" y="205"/>
                    </a:lnTo>
                    <a:lnTo>
                      <a:pt x="25" y="197"/>
                    </a:lnTo>
                    <a:lnTo>
                      <a:pt x="20" y="188"/>
                    </a:lnTo>
                    <a:lnTo>
                      <a:pt x="13" y="177"/>
                    </a:lnTo>
                    <a:lnTo>
                      <a:pt x="9" y="168"/>
                    </a:lnTo>
                    <a:lnTo>
                      <a:pt x="3" y="157"/>
                    </a:lnTo>
                    <a:lnTo>
                      <a:pt x="2" y="144"/>
                    </a:lnTo>
                    <a:lnTo>
                      <a:pt x="0" y="134"/>
                    </a:lnTo>
                    <a:lnTo>
                      <a:pt x="0" y="121"/>
                    </a:lnTo>
                    <a:lnTo>
                      <a:pt x="0" y="108"/>
                    </a:lnTo>
                    <a:lnTo>
                      <a:pt x="2" y="97"/>
                    </a:lnTo>
                    <a:lnTo>
                      <a:pt x="3" y="84"/>
                    </a:lnTo>
                    <a:lnTo>
                      <a:pt x="9" y="73"/>
                    </a:lnTo>
                    <a:lnTo>
                      <a:pt x="13" y="64"/>
                    </a:lnTo>
                    <a:lnTo>
                      <a:pt x="20" y="53"/>
                    </a:lnTo>
                    <a:lnTo>
                      <a:pt x="25" y="44"/>
                    </a:lnTo>
                    <a:lnTo>
                      <a:pt x="34" y="35"/>
                    </a:lnTo>
                    <a:lnTo>
                      <a:pt x="42" y="28"/>
                    </a:lnTo>
                    <a:lnTo>
                      <a:pt x="51" y="20"/>
                    </a:lnTo>
                    <a:lnTo>
                      <a:pt x="62" y="15"/>
                    </a:lnTo>
                    <a:lnTo>
                      <a:pt x="73" y="9"/>
                    </a:lnTo>
                    <a:lnTo>
                      <a:pt x="84" y="6"/>
                    </a:lnTo>
                    <a:lnTo>
                      <a:pt x="95" y="4"/>
                    </a:lnTo>
                    <a:lnTo>
                      <a:pt x="107" y="2"/>
                    </a:lnTo>
                    <a:lnTo>
                      <a:pt x="120" y="0"/>
                    </a:lnTo>
                    <a:lnTo>
                      <a:pt x="131" y="2"/>
                    </a:lnTo>
                    <a:lnTo>
                      <a:pt x="144" y="4"/>
                    </a:lnTo>
                    <a:lnTo>
                      <a:pt x="155" y="6"/>
                    </a:lnTo>
                    <a:lnTo>
                      <a:pt x="166" y="9"/>
                    </a:lnTo>
                    <a:lnTo>
                      <a:pt x="177" y="15"/>
                    </a:lnTo>
                    <a:lnTo>
                      <a:pt x="186" y="20"/>
                    </a:lnTo>
                    <a:lnTo>
                      <a:pt x="195" y="28"/>
                    </a:lnTo>
                    <a:lnTo>
                      <a:pt x="204" y="35"/>
                    </a:lnTo>
                    <a:lnTo>
                      <a:pt x="211" y="44"/>
                    </a:lnTo>
                    <a:lnTo>
                      <a:pt x="217" y="53"/>
                    </a:lnTo>
                    <a:lnTo>
                      <a:pt x="224" y="64"/>
                    </a:lnTo>
                    <a:lnTo>
                      <a:pt x="228" y="73"/>
                    </a:lnTo>
                    <a:lnTo>
                      <a:pt x="233" y="84"/>
                    </a:lnTo>
                    <a:lnTo>
                      <a:pt x="235" y="97"/>
                    </a:lnTo>
                    <a:lnTo>
                      <a:pt x="237" y="108"/>
                    </a:lnTo>
                    <a:lnTo>
                      <a:pt x="239" y="121"/>
                    </a:lnTo>
                    <a:close/>
                  </a:path>
                </a:pathLst>
              </a:custGeom>
              <a:solidFill>
                <a:srgbClr val="070E6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228" name="Freeform 360"/>
              <p:cNvSpPr>
                <a:spLocks/>
              </p:cNvSpPr>
              <p:nvPr/>
            </p:nvSpPr>
            <p:spPr bwMode="auto">
              <a:xfrm>
                <a:off x="4745" y="3389"/>
                <a:ext cx="235" cy="236"/>
              </a:xfrm>
              <a:custGeom>
                <a:avLst/>
                <a:gdLst>
                  <a:gd name="T0" fmla="*/ 233 w 235"/>
                  <a:gd name="T1" fmla="*/ 132 h 236"/>
                  <a:gd name="T2" fmla="*/ 229 w 235"/>
                  <a:gd name="T3" fmla="*/ 153 h 236"/>
                  <a:gd name="T4" fmla="*/ 220 w 235"/>
                  <a:gd name="T5" fmla="*/ 175 h 236"/>
                  <a:gd name="T6" fmla="*/ 207 w 235"/>
                  <a:gd name="T7" fmla="*/ 194 h 236"/>
                  <a:gd name="T8" fmla="*/ 191 w 235"/>
                  <a:gd name="T9" fmla="*/ 210 h 236"/>
                  <a:gd name="T10" fmla="*/ 173 w 235"/>
                  <a:gd name="T11" fmla="*/ 221 h 236"/>
                  <a:gd name="T12" fmla="*/ 151 w 235"/>
                  <a:gd name="T13" fmla="*/ 230 h 236"/>
                  <a:gd name="T14" fmla="*/ 129 w 235"/>
                  <a:gd name="T15" fmla="*/ 236 h 236"/>
                  <a:gd name="T16" fmla="*/ 105 w 235"/>
                  <a:gd name="T17" fmla="*/ 236 h 236"/>
                  <a:gd name="T18" fmla="*/ 82 w 235"/>
                  <a:gd name="T19" fmla="*/ 230 h 236"/>
                  <a:gd name="T20" fmla="*/ 60 w 235"/>
                  <a:gd name="T21" fmla="*/ 221 h 236"/>
                  <a:gd name="T22" fmla="*/ 42 w 235"/>
                  <a:gd name="T23" fmla="*/ 210 h 236"/>
                  <a:gd name="T24" fmla="*/ 25 w 235"/>
                  <a:gd name="T25" fmla="*/ 194 h 236"/>
                  <a:gd name="T26" fmla="*/ 12 w 235"/>
                  <a:gd name="T27" fmla="*/ 175 h 236"/>
                  <a:gd name="T28" fmla="*/ 3 w 235"/>
                  <a:gd name="T29" fmla="*/ 153 h 236"/>
                  <a:gd name="T30" fmla="*/ 0 w 235"/>
                  <a:gd name="T31" fmla="*/ 132 h 236"/>
                  <a:gd name="T32" fmla="*/ 0 w 235"/>
                  <a:gd name="T33" fmla="*/ 108 h 236"/>
                  <a:gd name="T34" fmla="*/ 3 w 235"/>
                  <a:gd name="T35" fmla="*/ 84 h 236"/>
                  <a:gd name="T36" fmla="*/ 12 w 235"/>
                  <a:gd name="T37" fmla="*/ 62 h 236"/>
                  <a:gd name="T38" fmla="*/ 25 w 235"/>
                  <a:gd name="T39" fmla="*/ 44 h 236"/>
                  <a:gd name="T40" fmla="*/ 42 w 235"/>
                  <a:gd name="T41" fmla="*/ 28 h 236"/>
                  <a:gd name="T42" fmla="*/ 60 w 235"/>
                  <a:gd name="T43" fmla="*/ 15 h 236"/>
                  <a:gd name="T44" fmla="*/ 82 w 235"/>
                  <a:gd name="T45" fmla="*/ 6 h 236"/>
                  <a:gd name="T46" fmla="*/ 105 w 235"/>
                  <a:gd name="T47" fmla="*/ 2 h 236"/>
                  <a:gd name="T48" fmla="*/ 129 w 235"/>
                  <a:gd name="T49" fmla="*/ 2 h 236"/>
                  <a:gd name="T50" fmla="*/ 151 w 235"/>
                  <a:gd name="T51" fmla="*/ 6 h 236"/>
                  <a:gd name="T52" fmla="*/ 173 w 235"/>
                  <a:gd name="T53" fmla="*/ 15 h 236"/>
                  <a:gd name="T54" fmla="*/ 191 w 235"/>
                  <a:gd name="T55" fmla="*/ 28 h 236"/>
                  <a:gd name="T56" fmla="*/ 207 w 235"/>
                  <a:gd name="T57" fmla="*/ 44 h 236"/>
                  <a:gd name="T58" fmla="*/ 220 w 235"/>
                  <a:gd name="T59" fmla="*/ 62 h 236"/>
                  <a:gd name="T60" fmla="*/ 229 w 235"/>
                  <a:gd name="T61" fmla="*/ 84 h 236"/>
                  <a:gd name="T62" fmla="*/ 233 w 235"/>
                  <a:gd name="T63" fmla="*/ 108 h 2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35"/>
                  <a:gd name="T97" fmla="*/ 0 h 236"/>
                  <a:gd name="T98" fmla="*/ 235 w 235"/>
                  <a:gd name="T99" fmla="*/ 236 h 2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35" h="236">
                    <a:moveTo>
                      <a:pt x="235" y="119"/>
                    </a:moveTo>
                    <a:lnTo>
                      <a:pt x="233" y="132"/>
                    </a:lnTo>
                    <a:lnTo>
                      <a:pt x="231" y="142"/>
                    </a:lnTo>
                    <a:lnTo>
                      <a:pt x="229" y="153"/>
                    </a:lnTo>
                    <a:lnTo>
                      <a:pt x="224" y="164"/>
                    </a:lnTo>
                    <a:lnTo>
                      <a:pt x="220" y="175"/>
                    </a:lnTo>
                    <a:lnTo>
                      <a:pt x="213" y="184"/>
                    </a:lnTo>
                    <a:lnTo>
                      <a:pt x="207" y="194"/>
                    </a:lnTo>
                    <a:lnTo>
                      <a:pt x="200" y="201"/>
                    </a:lnTo>
                    <a:lnTo>
                      <a:pt x="191" y="210"/>
                    </a:lnTo>
                    <a:lnTo>
                      <a:pt x="182" y="215"/>
                    </a:lnTo>
                    <a:lnTo>
                      <a:pt x="173" y="221"/>
                    </a:lnTo>
                    <a:lnTo>
                      <a:pt x="162" y="226"/>
                    </a:lnTo>
                    <a:lnTo>
                      <a:pt x="151" y="230"/>
                    </a:lnTo>
                    <a:lnTo>
                      <a:pt x="140" y="234"/>
                    </a:lnTo>
                    <a:lnTo>
                      <a:pt x="129" y="236"/>
                    </a:lnTo>
                    <a:lnTo>
                      <a:pt x="118" y="236"/>
                    </a:lnTo>
                    <a:lnTo>
                      <a:pt x="105" y="236"/>
                    </a:lnTo>
                    <a:lnTo>
                      <a:pt x="93" y="234"/>
                    </a:lnTo>
                    <a:lnTo>
                      <a:pt x="82" y="230"/>
                    </a:lnTo>
                    <a:lnTo>
                      <a:pt x="71" y="226"/>
                    </a:lnTo>
                    <a:lnTo>
                      <a:pt x="60" y="221"/>
                    </a:lnTo>
                    <a:lnTo>
                      <a:pt x="51" y="215"/>
                    </a:lnTo>
                    <a:lnTo>
                      <a:pt x="42" y="210"/>
                    </a:lnTo>
                    <a:lnTo>
                      <a:pt x="34" y="201"/>
                    </a:lnTo>
                    <a:lnTo>
                      <a:pt x="25" y="194"/>
                    </a:lnTo>
                    <a:lnTo>
                      <a:pt x="20" y="184"/>
                    </a:lnTo>
                    <a:lnTo>
                      <a:pt x="12" y="175"/>
                    </a:lnTo>
                    <a:lnTo>
                      <a:pt x="9" y="164"/>
                    </a:lnTo>
                    <a:lnTo>
                      <a:pt x="3" y="153"/>
                    </a:lnTo>
                    <a:lnTo>
                      <a:pt x="1" y="142"/>
                    </a:lnTo>
                    <a:lnTo>
                      <a:pt x="0" y="132"/>
                    </a:lnTo>
                    <a:lnTo>
                      <a:pt x="0" y="119"/>
                    </a:lnTo>
                    <a:lnTo>
                      <a:pt x="0" y="108"/>
                    </a:lnTo>
                    <a:lnTo>
                      <a:pt x="1" y="95"/>
                    </a:lnTo>
                    <a:lnTo>
                      <a:pt x="3" y="84"/>
                    </a:lnTo>
                    <a:lnTo>
                      <a:pt x="9" y="73"/>
                    </a:lnTo>
                    <a:lnTo>
                      <a:pt x="12" y="62"/>
                    </a:lnTo>
                    <a:lnTo>
                      <a:pt x="20" y="53"/>
                    </a:lnTo>
                    <a:lnTo>
                      <a:pt x="25" y="44"/>
                    </a:lnTo>
                    <a:lnTo>
                      <a:pt x="34" y="35"/>
                    </a:lnTo>
                    <a:lnTo>
                      <a:pt x="42" y="28"/>
                    </a:lnTo>
                    <a:lnTo>
                      <a:pt x="51" y="20"/>
                    </a:lnTo>
                    <a:lnTo>
                      <a:pt x="60" y="15"/>
                    </a:lnTo>
                    <a:lnTo>
                      <a:pt x="71" y="9"/>
                    </a:lnTo>
                    <a:lnTo>
                      <a:pt x="82" y="6"/>
                    </a:lnTo>
                    <a:lnTo>
                      <a:pt x="93" y="4"/>
                    </a:lnTo>
                    <a:lnTo>
                      <a:pt x="105" y="2"/>
                    </a:lnTo>
                    <a:lnTo>
                      <a:pt x="118" y="0"/>
                    </a:lnTo>
                    <a:lnTo>
                      <a:pt x="129" y="2"/>
                    </a:lnTo>
                    <a:lnTo>
                      <a:pt x="140" y="4"/>
                    </a:lnTo>
                    <a:lnTo>
                      <a:pt x="151" y="6"/>
                    </a:lnTo>
                    <a:lnTo>
                      <a:pt x="162" y="9"/>
                    </a:lnTo>
                    <a:lnTo>
                      <a:pt x="173" y="15"/>
                    </a:lnTo>
                    <a:lnTo>
                      <a:pt x="182" y="20"/>
                    </a:lnTo>
                    <a:lnTo>
                      <a:pt x="191" y="28"/>
                    </a:lnTo>
                    <a:lnTo>
                      <a:pt x="200" y="35"/>
                    </a:lnTo>
                    <a:lnTo>
                      <a:pt x="207" y="44"/>
                    </a:lnTo>
                    <a:lnTo>
                      <a:pt x="213" y="53"/>
                    </a:lnTo>
                    <a:lnTo>
                      <a:pt x="220" y="62"/>
                    </a:lnTo>
                    <a:lnTo>
                      <a:pt x="224" y="73"/>
                    </a:lnTo>
                    <a:lnTo>
                      <a:pt x="229" y="84"/>
                    </a:lnTo>
                    <a:lnTo>
                      <a:pt x="231" y="95"/>
                    </a:lnTo>
                    <a:lnTo>
                      <a:pt x="233" y="108"/>
                    </a:lnTo>
                    <a:lnTo>
                      <a:pt x="235" y="119"/>
                    </a:lnTo>
                    <a:close/>
                  </a:path>
                </a:pathLst>
              </a:custGeom>
              <a:solidFill>
                <a:srgbClr val="09136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229" name="Freeform 361"/>
              <p:cNvSpPr>
                <a:spLocks/>
              </p:cNvSpPr>
              <p:nvPr/>
            </p:nvSpPr>
            <p:spPr bwMode="auto">
              <a:xfrm>
                <a:off x="4746" y="3391"/>
                <a:ext cx="232" cy="232"/>
              </a:xfrm>
              <a:custGeom>
                <a:avLst/>
                <a:gdLst>
                  <a:gd name="T0" fmla="*/ 230 w 232"/>
                  <a:gd name="T1" fmla="*/ 130 h 232"/>
                  <a:gd name="T2" fmla="*/ 227 w 232"/>
                  <a:gd name="T3" fmla="*/ 151 h 232"/>
                  <a:gd name="T4" fmla="*/ 217 w 232"/>
                  <a:gd name="T5" fmla="*/ 171 h 232"/>
                  <a:gd name="T6" fmla="*/ 205 w 232"/>
                  <a:gd name="T7" fmla="*/ 190 h 232"/>
                  <a:gd name="T8" fmla="*/ 188 w 232"/>
                  <a:gd name="T9" fmla="*/ 206 h 232"/>
                  <a:gd name="T10" fmla="*/ 170 w 232"/>
                  <a:gd name="T11" fmla="*/ 217 h 232"/>
                  <a:gd name="T12" fmla="*/ 150 w 232"/>
                  <a:gd name="T13" fmla="*/ 226 h 232"/>
                  <a:gd name="T14" fmla="*/ 128 w 232"/>
                  <a:gd name="T15" fmla="*/ 232 h 232"/>
                  <a:gd name="T16" fmla="*/ 104 w 232"/>
                  <a:gd name="T17" fmla="*/ 232 h 232"/>
                  <a:gd name="T18" fmla="*/ 83 w 232"/>
                  <a:gd name="T19" fmla="*/ 226 h 232"/>
                  <a:gd name="T20" fmla="*/ 61 w 232"/>
                  <a:gd name="T21" fmla="*/ 217 h 232"/>
                  <a:gd name="T22" fmla="*/ 42 w 232"/>
                  <a:gd name="T23" fmla="*/ 206 h 232"/>
                  <a:gd name="T24" fmla="*/ 26 w 232"/>
                  <a:gd name="T25" fmla="*/ 190 h 232"/>
                  <a:gd name="T26" fmla="*/ 13 w 232"/>
                  <a:gd name="T27" fmla="*/ 171 h 232"/>
                  <a:gd name="T28" fmla="*/ 4 w 232"/>
                  <a:gd name="T29" fmla="*/ 151 h 232"/>
                  <a:gd name="T30" fmla="*/ 0 w 232"/>
                  <a:gd name="T31" fmla="*/ 130 h 232"/>
                  <a:gd name="T32" fmla="*/ 0 w 232"/>
                  <a:gd name="T33" fmla="*/ 106 h 232"/>
                  <a:gd name="T34" fmla="*/ 4 w 232"/>
                  <a:gd name="T35" fmla="*/ 82 h 232"/>
                  <a:gd name="T36" fmla="*/ 13 w 232"/>
                  <a:gd name="T37" fmla="*/ 62 h 232"/>
                  <a:gd name="T38" fmla="*/ 26 w 232"/>
                  <a:gd name="T39" fmla="*/ 44 h 232"/>
                  <a:gd name="T40" fmla="*/ 42 w 232"/>
                  <a:gd name="T41" fmla="*/ 27 h 232"/>
                  <a:gd name="T42" fmla="*/ 61 w 232"/>
                  <a:gd name="T43" fmla="*/ 15 h 232"/>
                  <a:gd name="T44" fmla="*/ 83 w 232"/>
                  <a:gd name="T45" fmla="*/ 5 h 232"/>
                  <a:gd name="T46" fmla="*/ 104 w 232"/>
                  <a:gd name="T47" fmla="*/ 2 h 232"/>
                  <a:gd name="T48" fmla="*/ 128 w 232"/>
                  <a:gd name="T49" fmla="*/ 2 h 232"/>
                  <a:gd name="T50" fmla="*/ 150 w 232"/>
                  <a:gd name="T51" fmla="*/ 5 h 232"/>
                  <a:gd name="T52" fmla="*/ 170 w 232"/>
                  <a:gd name="T53" fmla="*/ 15 h 232"/>
                  <a:gd name="T54" fmla="*/ 188 w 232"/>
                  <a:gd name="T55" fmla="*/ 27 h 232"/>
                  <a:gd name="T56" fmla="*/ 205 w 232"/>
                  <a:gd name="T57" fmla="*/ 44 h 232"/>
                  <a:gd name="T58" fmla="*/ 217 w 232"/>
                  <a:gd name="T59" fmla="*/ 62 h 232"/>
                  <a:gd name="T60" fmla="*/ 227 w 232"/>
                  <a:gd name="T61" fmla="*/ 82 h 232"/>
                  <a:gd name="T62" fmla="*/ 230 w 232"/>
                  <a:gd name="T63" fmla="*/ 106 h 23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32"/>
                  <a:gd name="T97" fmla="*/ 0 h 232"/>
                  <a:gd name="T98" fmla="*/ 232 w 232"/>
                  <a:gd name="T99" fmla="*/ 232 h 23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32" h="232">
                    <a:moveTo>
                      <a:pt x="232" y="117"/>
                    </a:moveTo>
                    <a:lnTo>
                      <a:pt x="230" y="130"/>
                    </a:lnTo>
                    <a:lnTo>
                      <a:pt x="228" y="140"/>
                    </a:lnTo>
                    <a:lnTo>
                      <a:pt x="227" y="151"/>
                    </a:lnTo>
                    <a:lnTo>
                      <a:pt x="221" y="161"/>
                    </a:lnTo>
                    <a:lnTo>
                      <a:pt x="217" y="171"/>
                    </a:lnTo>
                    <a:lnTo>
                      <a:pt x="212" y="181"/>
                    </a:lnTo>
                    <a:lnTo>
                      <a:pt x="205" y="190"/>
                    </a:lnTo>
                    <a:lnTo>
                      <a:pt x="197" y="197"/>
                    </a:lnTo>
                    <a:lnTo>
                      <a:pt x="188" y="206"/>
                    </a:lnTo>
                    <a:lnTo>
                      <a:pt x="179" y="212"/>
                    </a:lnTo>
                    <a:lnTo>
                      <a:pt x="170" y="217"/>
                    </a:lnTo>
                    <a:lnTo>
                      <a:pt x="161" y="223"/>
                    </a:lnTo>
                    <a:lnTo>
                      <a:pt x="150" y="226"/>
                    </a:lnTo>
                    <a:lnTo>
                      <a:pt x="139" y="230"/>
                    </a:lnTo>
                    <a:lnTo>
                      <a:pt x="128" y="232"/>
                    </a:lnTo>
                    <a:lnTo>
                      <a:pt x="117" y="232"/>
                    </a:lnTo>
                    <a:lnTo>
                      <a:pt x="104" y="232"/>
                    </a:lnTo>
                    <a:lnTo>
                      <a:pt x="93" y="230"/>
                    </a:lnTo>
                    <a:lnTo>
                      <a:pt x="83" y="226"/>
                    </a:lnTo>
                    <a:lnTo>
                      <a:pt x="72" y="223"/>
                    </a:lnTo>
                    <a:lnTo>
                      <a:pt x="61" y="217"/>
                    </a:lnTo>
                    <a:lnTo>
                      <a:pt x="52" y="212"/>
                    </a:lnTo>
                    <a:lnTo>
                      <a:pt x="42" y="206"/>
                    </a:lnTo>
                    <a:lnTo>
                      <a:pt x="33" y="197"/>
                    </a:lnTo>
                    <a:lnTo>
                      <a:pt x="26" y="190"/>
                    </a:lnTo>
                    <a:lnTo>
                      <a:pt x="21" y="181"/>
                    </a:lnTo>
                    <a:lnTo>
                      <a:pt x="13" y="171"/>
                    </a:lnTo>
                    <a:lnTo>
                      <a:pt x="10" y="161"/>
                    </a:lnTo>
                    <a:lnTo>
                      <a:pt x="4" y="151"/>
                    </a:lnTo>
                    <a:lnTo>
                      <a:pt x="2" y="140"/>
                    </a:lnTo>
                    <a:lnTo>
                      <a:pt x="0" y="130"/>
                    </a:lnTo>
                    <a:lnTo>
                      <a:pt x="0" y="117"/>
                    </a:lnTo>
                    <a:lnTo>
                      <a:pt x="0" y="106"/>
                    </a:lnTo>
                    <a:lnTo>
                      <a:pt x="2" y="95"/>
                    </a:lnTo>
                    <a:lnTo>
                      <a:pt x="4" y="82"/>
                    </a:lnTo>
                    <a:lnTo>
                      <a:pt x="10" y="73"/>
                    </a:lnTo>
                    <a:lnTo>
                      <a:pt x="13" y="62"/>
                    </a:lnTo>
                    <a:lnTo>
                      <a:pt x="21" y="53"/>
                    </a:lnTo>
                    <a:lnTo>
                      <a:pt x="26" y="44"/>
                    </a:lnTo>
                    <a:lnTo>
                      <a:pt x="33" y="35"/>
                    </a:lnTo>
                    <a:lnTo>
                      <a:pt x="42" y="27"/>
                    </a:lnTo>
                    <a:lnTo>
                      <a:pt x="52" y="20"/>
                    </a:lnTo>
                    <a:lnTo>
                      <a:pt x="61" y="15"/>
                    </a:lnTo>
                    <a:lnTo>
                      <a:pt x="72" y="9"/>
                    </a:lnTo>
                    <a:lnTo>
                      <a:pt x="83" y="5"/>
                    </a:lnTo>
                    <a:lnTo>
                      <a:pt x="93" y="4"/>
                    </a:lnTo>
                    <a:lnTo>
                      <a:pt x="104" y="2"/>
                    </a:lnTo>
                    <a:lnTo>
                      <a:pt x="117" y="0"/>
                    </a:lnTo>
                    <a:lnTo>
                      <a:pt x="128" y="2"/>
                    </a:lnTo>
                    <a:lnTo>
                      <a:pt x="139" y="4"/>
                    </a:lnTo>
                    <a:lnTo>
                      <a:pt x="150" y="5"/>
                    </a:lnTo>
                    <a:lnTo>
                      <a:pt x="161" y="9"/>
                    </a:lnTo>
                    <a:lnTo>
                      <a:pt x="170" y="15"/>
                    </a:lnTo>
                    <a:lnTo>
                      <a:pt x="179" y="20"/>
                    </a:lnTo>
                    <a:lnTo>
                      <a:pt x="188" y="27"/>
                    </a:lnTo>
                    <a:lnTo>
                      <a:pt x="197" y="35"/>
                    </a:lnTo>
                    <a:lnTo>
                      <a:pt x="205" y="44"/>
                    </a:lnTo>
                    <a:lnTo>
                      <a:pt x="212" y="53"/>
                    </a:lnTo>
                    <a:lnTo>
                      <a:pt x="217" y="62"/>
                    </a:lnTo>
                    <a:lnTo>
                      <a:pt x="221" y="73"/>
                    </a:lnTo>
                    <a:lnTo>
                      <a:pt x="227" y="82"/>
                    </a:lnTo>
                    <a:lnTo>
                      <a:pt x="228" y="95"/>
                    </a:lnTo>
                    <a:lnTo>
                      <a:pt x="230" y="106"/>
                    </a:lnTo>
                    <a:lnTo>
                      <a:pt x="232" y="117"/>
                    </a:lnTo>
                    <a:close/>
                  </a:path>
                </a:pathLst>
              </a:custGeom>
              <a:solidFill>
                <a:srgbClr val="0C186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230" name="Freeform 362"/>
              <p:cNvSpPr>
                <a:spLocks/>
              </p:cNvSpPr>
              <p:nvPr/>
            </p:nvSpPr>
            <p:spPr bwMode="auto">
              <a:xfrm>
                <a:off x="4748" y="3393"/>
                <a:ext cx="228" cy="228"/>
              </a:xfrm>
              <a:custGeom>
                <a:avLst/>
                <a:gdLst>
                  <a:gd name="T0" fmla="*/ 226 w 228"/>
                  <a:gd name="T1" fmla="*/ 128 h 228"/>
                  <a:gd name="T2" fmla="*/ 223 w 228"/>
                  <a:gd name="T3" fmla="*/ 149 h 228"/>
                  <a:gd name="T4" fmla="*/ 214 w 228"/>
                  <a:gd name="T5" fmla="*/ 169 h 228"/>
                  <a:gd name="T6" fmla="*/ 201 w 228"/>
                  <a:gd name="T7" fmla="*/ 188 h 228"/>
                  <a:gd name="T8" fmla="*/ 186 w 228"/>
                  <a:gd name="T9" fmla="*/ 202 h 228"/>
                  <a:gd name="T10" fmla="*/ 168 w 228"/>
                  <a:gd name="T11" fmla="*/ 215 h 228"/>
                  <a:gd name="T12" fmla="*/ 148 w 228"/>
                  <a:gd name="T13" fmla="*/ 222 h 228"/>
                  <a:gd name="T14" fmla="*/ 126 w 228"/>
                  <a:gd name="T15" fmla="*/ 228 h 228"/>
                  <a:gd name="T16" fmla="*/ 102 w 228"/>
                  <a:gd name="T17" fmla="*/ 228 h 228"/>
                  <a:gd name="T18" fmla="*/ 81 w 228"/>
                  <a:gd name="T19" fmla="*/ 222 h 228"/>
                  <a:gd name="T20" fmla="*/ 59 w 228"/>
                  <a:gd name="T21" fmla="*/ 215 h 228"/>
                  <a:gd name="T22" fmla="*/ 40 w 228"/>
                  <a:gd name="T23" fmla="*/ 202 h 228"/>
                  <a:gd name="T24" fmla="*/ 26 w 228"/>
                  <a:gd name="T25" fmla="*/ 188 h 228"/>
                  <a:gd name="T26" fmla="*/ 13 w 228"/>
                  <a:gd name="T27" fmla="*/ 169 h 228"/>
                  <a:gd name="T28" fmla="*/ 4 w 228"/>
                  <a:gd name="T29" fmla="*/ 149 h 228"/>
                  <a:gd name="T30" fmla="*/ 0 w 228"/>
                  <a:gd name="T31" fmla="*/ 128 h 228"/>
                  <a:gd name="T32" fmla="*/ 0 w 228"/>
                  <a:gd name="T33" fmla="*/ 104 h 228"/>
                  <a:gd name="T34" fmla="*/ 4 w 228"/>
                  <a:gd name="T35" fmla="*/ 82 h 228"/>
                  <a:gd name="T36" fmla="*/ 13 w 228"/>
                  <a:gd name="T37" fmla="*/ 60 h 228"/>
                  <a:gd name="T38" fmla="*/ 26 w 228"/>
                  <a:gd name="T39" fmla="*/ 42 h 228"/>
                  <a:gd name="T40" fmla="*/ 40 w 228"/>
                  <a:gd name="T41" fmla="*/ 27 h 228"/>
                  <a:gd name="T42" fmla="*/ 59 w 228"/>
                  <a:gd name="T43" fmla="*/ 14 h 228"/>
                  <a:gd name="T44" fmla="*/ 81 w 228"/>
                  <a:gd name="T45" fmla="*/ 5 h 228"/>
                  <a:gd name="T46" fmla="*/ 102 w 228"/>
                  <a:gd name="T47" fmla="*/ 2 h 228"/>
                  <a:gd name="T48" fmla="*/ 126 w 228"/>
                  <a:gd name="T49" fmla="*/ 2 h 228"/>
                  <a:gd name="T50" fmla="*/ 148 w 228"/>
                  <a:gd name="T51" fmla="*/ 5 h 228"/>
                  <a:gd name="T52" fmla="*/ 168 w 228"/>
                  <a:gd name="T53" fmla="*/ 14 h 228"/>
                  <a:gd name="T54" fmla="*/ 186 w 228"/>
                  <a:gd name="T55" fmla="*/ 27 h 228"/>
                  <a:gd name="T56" fmla="*/ 201 w 228"/>
                  <a:gd name="T57" fmla="*/ 42 h 228"/>
                  <a:gd name="T58" fmla="*/ 214 w 228"/>
                  <a:gd name="T59" fmla="*/ 60 h 228"/>
                  <a:gd name="T60" fmla="*/ 223 w 228"/>
                  <a:gd name="T61" fmla="*/ 82 h 228"/>
                  <a:gd name="T62" fmla="*/ 226 w 228"/>
                  <a:gd name="T63" fmla="*/ 104 h 2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28"/>
                  <a:gd name="T97" fmla="*/ 0 h 228"/>
                  <a:gd name="T98" fmla="*/ 228 w 228"/>
                  <a:gd name="T99" fmla="*/ 228 h 22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28" h="228">
                    <a:moveTo>
                      <a:pt x="228" y="115"/>
                    </a:moveTo>
                    <a:lnTo>
                      <a:pt x="226" y="128"/>
                    </a:lnTo>
                    <a:lnTo>
                      <a:pt x="225" y="138"/>
                    </a:lnTo>
                    <a:lnTo>
                      <a:pt x="223" y="149"/>
                    </a:lnTo>
                    <a:lnTo>
                      <a:pt x="219" y="159"/>
                    </a:lnTo>
                    <a:lnTo>
                      <a:pt x="214" y="169"/>
                    </a:lnTo>
                    <a:lnTo>
                      <a:pt x="208" y="179"/>
                    </a:lnTo>
                    <a:lnTo>
                      <a:pt x="201" y="188"/>
                    </a:lnTo>
                    <a:lnTo>
                      <a:pt x="194" y="195"/>
                    </a:lnTo>
                    <a:lnTo>
                      <a:pt x="186" y="202"/>
                    </a:lnTo>
                    <a:lnTo>
                      <a:pt x="177" y="210"/>
                    </a:lnTo>
                    <a:lnTo>
                      <a:pt x="168" y="215"/>
                    </a:lnTo>
                    <a:lnTo>
                      <a:pt x="159" y="219"/>
                    </a:lnTo>
                    <a:lnTo>
                      <a:pt x="148" y="222"/>
                    </a:lnTo>
                    <a:lnTo>
                      <a:pt x="137" y="226"/>
                    </a:lnTo>
                    <a:lnTo>
                      <a:pt x="126" y="228"/>
                    </a:lnTo>
                    <a:lnTo>
                      <a:pt x="115" y="228"/>
                    </a:lnTo>
                    <a:lnTo>
                      <a:pt x="102" y="228"/>
                    </a:lnTo>
                    <a:lnTo>
                      <a:pt x="91" y="226"/>
                    </a:lnTo>
                    <a:lnTo>
                      <a:pt x="81" y="222"/>
                    </a:lnTo>
                    <a:lnTo>
                      <a:pt x="70" y="219"/>
                    </a:lnTo>
                    <a:lnTo>
                      <a:pt x="59" y="215"/>
                    </a:lnTo>
                    <a:lnTo>
                      <a:pt x="50" y="210"/>
                    </a:lnTo>
                    <a:lnTo>
                      <a:pt x="40" y="202"/>
                    </a:lnTo>
                    <a:lnTo>
                      <a:pt x="33" y="195"/>
                    </a:lnTo>
                    <a:lnTo>
                      <a:pt x="26" y="188"/>
                    </a:lnTo>
                    <a:lnTo>
                      <a:pt x="19" y="179"/>
                    </a:lnTo>
                    <a:lnTo>
                      <a:pt x="13" y="169"/>
                    </a:lnTo>
                    <a:lnTo>
                      <a:pt x="8" y="159"/>
                    </a:lnTo>
                    <a:lnTo>
                      <a:pt x="4" y="149"/>
                    </a:lnTo>
                    <a:lnTo>
                      <a:pt x="2" y="138"/>
                    </a:lnTo>
                    <a:lnTo>
                      <a:pt x="0" y="128"/>
                    </a:lnTo>
                    <a:lnTo>
                      <a:pt x="0" y="115"/>
                    </a:lnTo>
                    <a:lnTo>
                      <a:pt x="0" y="104"/>
                    </a:lnTo>
                    <a:lnTo>
                      <a:pt x="2" y="93"/>
                    </a:lnTo>
                    <a:lnTo>
                      <a:pt x="4" y="82"/>
                    </a:lnTo>
                    <a:lnTo>
                      <a:pt x="8" y="71"/>
                    </a:lnTo>
                    <a:lnTo>
                      <a:pt x="13" y="60"/>
                    </a:lnTo>
                    <a:lnTo>
                      <a:pt x="19" y="51"/>
                    </a:lnTo>
                    <a:lnTo>
                      <a:pt x="26" y="42"/>
                    </a:lnTo>
                    <a:lnTo>
                      <a:pt x="33" y="34"/>
                    </a:lnTo>
                    <a:lnTo>
                      <a:pt x="40" y="27"/>
                    </a:lnTo>
                    <a:lnTo>
                      <a:pt x="50" y="20"/>
                    </a:lnTo>
                    <a:lnTo>
                      <a:pt x="59" y="14"/>
                    </a:lnTo>
                    <a:lnTo>
                      <a:pt x="70" y="9"/>
                    </a:lnTo>
                    <a:lnTo>
                      <a:pt x="81" y="5"/>
                    </a:lnTo>
                    <a:lnTo>
                      <a:pt x="91" y="3"/>
                    </a:lnTo>
                    <a:lnTo>
                      <a:pt x="102" y="2"/>
                    </a:lnTo>
                    <a:lnTo>
                      <a:pt x="115" y="0"/>
                    </a:lnTo>
                    <a:lnTo>
                      <a:pt x="126" y="2"/>
                    </a:lnTo>
                    <a:lnTo>
                      <a:pt x="137" y="3"/>
                    </a:lnTo>
                    <a:lnTo>
                      <a:pt x="148" y="5"/>
                    </a:lnTo>
                    <a:lnTo>
                      <a:pt x="159" y="9"/>
                    </a:lnTo>
                    <a:lnTo>
                      <a:pt x="168" y="14"/>
                    </a:lnTo>
                    <a:lnTo>
                      <a:pt x="177" y="20"/>
                    </a:lnTo>
                    <a:lnTo>
                      <a:pt x="186" y="27"/>
                    </a:lnTo>
                    <a:lnTo>
                      <a:pt x="194" y="34"/>
                    </a:lnTo>
                    <a:lnTo>
                      <a:pt x="201" y="42"/>
                    </a:lnTo>
                    <a:lnTo>
                      <a:pt x="208" y="51"/>
                    </a:lnTo>
                    <a:lnTo>
                      <a:pt x="214" y="60"/>
                    </a:lnTo>
                    <a:lnTo>
                      <a:pt x="219" y="71"/>
                    </a:lnTo>
                    <a:lnTo>
                      <a:pt x="223" y="82"/>
                    </a:lnTo>
                    <a:lnTo>
                      <a:pt x="225" y="93"/>
                    </a:lnTo>
                    <a:lnTo>
                      <a:pt x="226" y="104"/>
                    </a:lnTo>
                    <a:lnTo>
                      <a:pt x="228" y="115"/>
                    </a:lnTo>
                    <a:close/>
                  </a:path>
                </a:pathLst>
              </a:custGeom>
              <a:solidFill>
                <a:srgbClr val="0D1B6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231" name="Freeform 363"/>
              <p:cNvSpPr>
                <a:spLocks/>
              </p:cNvSpPr>
              <p:nvPr/>
            </p:nvSpPr>
            <p:spPr bwMode="auto">
              <a:xfrm>
                <a:off x="4750" y="3395"/>
                <a:ext cx="224" cy="224"/>
              </a:xfrm>
              <a:custGeom>
                <a:avLst/>
                <a:gdLst>
                  <a:gd name="T0" fmla="*/ 223 w 224"/>
                  <a:gd name="T1" fmla="*/ 124 h 224"/>
                  <a:gd name="T2" fmla="*/ 219 w 224"/>
                  <a:gd name="T3" fmla="*/ 146 h 224"/>
                  <a:gd name="T4" fmla="*/ 210 w 224"/>
                  <a:gd name="T5" fmla="*/ 166 h 224"/>
                  <a:gd name="T6" fmla="*/ 197 w 224"/>
                  <a:gd name="T7" fmla="*/ 184 h 224"/>
                  <a:gd name="T8" fmla="*/ 182 w 224"/>
                  <a:gd name="T9" fmla="*/ 199 h 224"/>
                  <a:gd name="T10" fmla="*/ 164 w 224"/>
                  <a:gd name="T11" fmla="*/ 211 h 224"/>
                  <a:gd name="T12" fmla="*/ 144 w 224"/>
                  <a:gd name="T13" fmla="*/ 219 h 224"/>
                  <a:gd name="T14" fmla="*/ 124 w 224"/>
                  <a:gd name="T15" fmla="*/ 224 h 224"/>
                  <a:gd name="T16" fmla="*/ 100 w 224"/>
                  <a:gd name="T17" fmla="*/ 224 h 224"/>
                  <a:gd name="T18" fmla="*/ 79 w 224"/>
                  <a:gd name="T19" fmla="*/ 219 h 224"/>
                  <a:gd name="T20" fmla="*/ 58 w 224"/>
                  <a:gd name="T21" fmla="*/ 211 h 224"/>
                  <a:gd name="T22" fmla="*/ 40 w 224"/>
                  <a:gd name="T23" fmla="*/ 199 h 224"/>
                  <a:gd name="T24" fmla="*/ 26 w 224"/>
                  <a:gd name="T25" fmla="*/ 184 h 224"/>
                  <a:gd name="T26" fmla="*/ 13 w 224"/>
                  <a:gd name="T27" fmla="*/ 166 h 224"/>
                  <a:gd name="T28" fmla="*/ 4 w 224"/>
                  <a:gd name="T29" fmla="*/ 146 h 224"/>
                  <a:gd name="T30" fmla="*/ 0 w 224"/>
                  <a:gd name="T31" fmla="*/ 124 h 224"/>
                  <a:gd name="T32" fmla="*/ 0 w 224"/>
                  <a:gd name="T33" fmla="*/ 102 h 224"/>
                  <a:gd name="T34" fmla="*/ 4 w 224"/>
                  <a:gd name="T35" fmla="*/ 80 h 224"/>
                  <a:gd name="T36" fmla="*/ 13 w 224"/>
                  <a:gd name="T37" fmla="*/ 60 h 224"/>
                  <a:gd name="T38" fmla="*/ 26 w 224"/>
                  <a:gd name="T39" fmla="*/ 42 h 224"/>
                  <a:gd name="T40" fmla="*/ 40 w 224"/>
                  <a:gd name="T41" fmla="*/ 27 h 224"/>
                  <a:gd name="T42" fmla="*/ 58 w 224"/>
                  <a:gd name="T43" fmla="*/ 14 h 224"/>
                  <a:gd name="T44" fmla="*/ 79 w 224"/>
                  <a:gd name="T45" fmla="*/ 5 h 224"/>
                  <a:gd name="T46" fmla="*/ 100 w 224"/>
                  <a:gd name="T47" fmla="*/ 1 h 224"/>
                  <a:gd name="T48" fmla="*/ 124 w 224"/>
                  <a:gd name="T49" fmla="*/ 1 h 224"/>
                  <a:gd name="T50" fmla="*/ 144 w 224"/>
                  <a:gd name="T51" fmla="*/ 5 h 224"/>
                  <a:gd name="T52" fmla="*/ 164 w 224"/>
                  <a:gd name="T53" fmla="*/ 14 h 224"/>
                  <a:gd name="T54" fmla="*/ 182 w 224"/>
                  <a:gd name="T55" fmla="*/ 27 h 224"/>
                  <a:gd name="T56" fmla="*/ 197 w 224"/>
                  <a:gd name="T57" fmla="*/ 42 h 224"/>
                  <a:gd name="T58" fmla="*/ 210 w 224"/>
                  <a:gd name="T59" fmla="*/ 60 h 224"/>
                  <a:gd name="T60" fmla="*/ 219 w 224"/>
                  <a:gd name="T61" fmla="*/ 80 h 224"/>
                  <a:gd name="T62" fmla="*/ 223 w 224"/>
                  <a:gd name="T63" fmla="*/ 102 h 2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24"/>
                  <a:gd name="T97" fmla="*/ 0 h 224"/>
                  <a:gd name="T98" fmla="*/ 224 w 224"/>
                  <a:gd name="T99" fmla="*/ 224 h 22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24" h="224">
                    <a:moveTo>
                      <a:pt x="224" y="113"/>
                    </a:moveTo>
                    <a:lnTo>
                      <a:pt x="223" y="124"/>
                    </a:lnTo>
                    <a:lnTo>
                      <a:pt x="221" y="135"/>
                    </a:lnTo>
                    <a:lnTo>
                      <a:pt x="219" y="146"/>
                    </a:lnTo>
                    <a:lnTo>
                      <a:pt x="215" y="157"/>
                    </a:lnTo>
                    <a:lnTo>
                      <a:pt x="210" y="166"/>
                    </a:lnTo>
                    <a:lnTo>
                      <a:pt x="204" y="175"/>
                    </a:lnTo>
                    <a:lnTo>
                      <a:pt x="197" y="184"/>
                    </a:lnTo>
                    <a:lnTo>
                      <a:pt x="190" y="191"/>
                    </a:lnTo>
                    <a:lnTo>
                      <a:pt x="182" y="199"/>
                    </a:lnTo>
                    <a:lnTo>
                      <a:pt x="173" y="206"/>
                    </a:lnTo>
                    <a:lnTo>
                      <a:pt x="164" y="211"/>
                    </a:lnTo>
                    <a:lnTo>
                      <a:pt x="155" y="215"/>
                    </a:lnTo>
                    <a:lnTo>
                      <a:pt x="144" y="219"/>
                    </a:lnTo>
                    <a:lnTo>
                      <a:pt x="135" y="222"/>
                    </a:lnTo>
                    <a:lnTo>
                      <a:pt x="124" y="224"/>
                    </a:lnTo>
                    <a:lnTo>
                      <a:pt x="113" y="224"/>
                    </a:lnTo>
                    <a:lnTo>
                      <a:pt x="100" y="224"/>
                    </a:lnTo>
                    <a:lnTo>
                      <a:pt x="89" y="222"/>
                    </a:lnTo>
                    <a:lnTo>
                      <a:pt x="79" y="219"/>
                    </a:lnTo>
                    <a:lnTo>
                      <a:pt x="68" y="215"/>
                    </a:lnTo>
                    <a:lnTo>
                      <a:pt x="58" y="211"/>
                    </a:lnTo>
                    <a:lnTo>
                      <a:pt x="49" y="206"/>
                    </a:lnTo>
                    <a:lnTo>
                      <a:pt x="40" y="199"/>
                    </a:lnTo>
                    <a:lnTo>
                      <a:pt x="33" y="191"/>
                    </a:lnTo>
                    <a:lnTo>
                      <a:pt x="26" y="184"/>
                    </a:lnTo>
                    <a:lnTo>
                      <a:pt x="18" y="175"/>
                    </a:lnTo>
                    <a:lnTo>
                      <a:pt x="13" y="166"/>
                    </a:lnTo>
                    <a:lnTo>
                      <a:pt x="7" y="157"/>
                    </a:lnTo>
                    <a:lnTo>
                      <a:pt x="4" y="146"/>
                    </a:lnTo>
                    <a:lnTo>
                      <a:pt x="2" y="135"/>
                    </a:lnTo>
                    <a:lnTo>
                      <a:pt x="0" y="124"/>
                    </a:lnTo>
                    <a:lnTo>
                      <a:pt x="0" y="113"/>
                    </a:lnTo>
                    <a:lnTo>
                      <a:pt x="0" y="102"/>
                    </a:lnTo>
                    <a:lnTo>
                      <a:pt x="2" y="91"/>
                    </a:lnTo>
                    <a:lnTo>
                      <a:pt x="4" y="80"/>
                    </a:lnTo>
                    <a:lnTo>
                      <a:pt x="7" y="69"/>
                    </a:lnTo>
                    <a:lnTo>
                      <a:pt x="13" y="60"/>
                    </a:lnTo>
                    <a:lnTo>
                      <a:pt x="18" y="51"/>
                    </a:lnTo>
                    <a:lnTo>
                      <a:pt x="26" y="42"/>
                    </a:lnTo>
                    <a:lnTo>
                      <a:pt x="33" y="34"/>
                    </a:lnTo>
                    <a:lnTo>
                      <a:pt x="40" y="27"/>
                    </a:lnTo>
                    <a:lnTo>
                      <a:pt x="49" y="20"/>
                    </a:lnTo>
                    <a:lnTo>
                      <a:pt x="58" y="14"/>
                    </a:lnTo>
                    <a:lnTo>
                      <a:pt x="68" y="9"/>
                    </a:lnTo>
                    <a:lnTo>
                      <a:pt x="79" y="5"/>
                    </a:lnTo>
                    <a:lnTo>
                      <a:pt x="89" y="3"/>
                    </a:lnTo>
                    <a:lnTo>
                      <a:pt x="100" y="1"/>
                    </a:lnTo>
                    <a:lnTo>
                      <a:pt x="113" y="0"/>
                    </a:lnTo>
                    <a:lnTo>
                      <a:pt x="124" y="1"/>
                    </a:lnTo>
                    <a:lnTo>
                      <a:pt x="135" y="3"/>
                    </a:lnTo>
                    <a:lnTo>
                      <a:pt x="144" y="5"/>
                    </a:lnTo>
                    <a:lnTo>
                      <a:pt x="155" y="9"/>
                    </a:lnTo>
                    <a:lnTo>
                      <a:pt x="164" y="14"/>
                    </a:lnTo>
                    <a:lnTo>
                      <a:pt x="173" y="20"/>
                    </a:lnTo>
                    <a:lnTo>
                      <a:pt x="182" y="27"/>
                    </a:lnTo>
                    <a:lnTo>
                      <a:pt x="190" y="34"/>
                    </a:lnTo>
                    <a:lnTo>
                      <a:pt x="197" y="42"/>
                    </a:lnTo>
                    <a:lnTo>
                      <a:pt x="204" y="51"/>
                    </a:lnTo>
                    <a:lnTo>
                      <a:pt x="210" y="60"/>
                    </a:lnTo>
                    <a:lnTo>
                      <a:pt x="215" y="69"/>
                    </a:lnTo>
                    <a:lnTo>
                      <a:pt x="219" y="80"/>
                    </a:lnTo>
                    <a:lnTo>
                      <a:pt x="221" y="91"/>
                    </a:lnTo>
                    <a:lnTo>
                      <a:pt x="223" y="102"/>
                    </a:lnTo>
                    <a:lnTo>
                      <a:pt x="224" y="113"/>
                    </a:lnTo>
                    <a:close/>
                  </a:path>
                </a:pathLst>
              </a:custGeom>
              <a:solidFill>
                <a:srgbClr val="0F1F6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232" name="Freeform 364"/>
              <p:cNvSpPr>
                <a:spLocks/>
              </p:cNvSpPr>
              <p:nvPr/>
            </p:nvSpPr>
            <p:spPr bwMode="auto">
              <a:xfrm>
                <a:off x="4752" y="3396"/>
                <a:ext cx="221" cy="221"/>
              </a:xfrm>
              <a:custGeom>
                <a:avLst/>
                <a:gdLst>
                  <a:gd name="T0" fmla="*/ 219 w 221"/>
                  <a:gd name="T1" fmla="*/ 123 h 221"/>
                  <a:gd name="T2" fmla="*/ 215 w 221"/>
                  <a:gd name="T3" fmla="*/ 145 h 221"/>
                  <a:gd name="T4" fmla="*/ 206 w 221"/>
                  <a:gd name="T5" fmla="*/ 165 h 221"/>
                  <a:gd name="T6" fmla="*/ 195 w 221"/>
                  <a:gd name="T7" fmla="*/ 181 h 221"/>
                  <a:gd name="T8" fmla="*/ 180 w 221"/>
                  <a:gd name="T9" fmla="*/ 196 h 221"/>
                  <a:gd name="T10" fmla="*/ 162 w 221"/>
                  <a:gd name="T11" fmla="*/ 208 h 221"/>
                  <a:gd name="T12" fmla="*/ 142 w 221"/>
                  <a:gd name="T13" fmla="*/ 218 h 221"/>
                  <a:gd name="T14" fmla="*/ 122 w 221"/>
                  <a:gd name="T15" fmla="*/ 221 h 221"/>
                  <a:gd name="T16" fmla="*/ 98 w 221"/>
                  <a:gd name="T17" fmla="*/ 221 h 221"/>
                  <a:gd name="T18" fmla="*/ 77 w 221"/>
                  <a:gd name="T19" fmla="*/ 218 h 221"/>
                  <a:gd name="T20" fmla="*/ 56 w 221"/>
                  <a:gd name="T21" fmla="*/ 208 h 221"/>
                  <a:gd name="T22" fmla="*/ 40 w 221"/>
                  <a:gd name="T23" fmla="*/ 196 h 221"/>
                  <a:gd name="T24" fmla="*/ 24 w 221"/>
                  <a:gd name="T25" fmla="*/ 181 h 221"/>
                  <a:gd name="T26" fmla="*/ 13 w 221"/>
                  <a:gd name="T27" fmla="*/ 165 h 221"/>
                  <a:gd name="T28" fmla="*/ 4 w 221"/>
                  <a:gd name="T29" fmla="*/ 145 h 221"/>
                  <a:gd name="T30" fmla="*/ 0 w 221"/>
                  <a:gd name="T31" fmla="*/ 123 h 221"/>
                  <a:gd name="T32" fmla="*/ 0 w 221"/>
                  <a:gd name="T33" fmla="*/ 101 h 221"/>
                  <a:gd name="T34" fmla="*/ 4 w 221"/>
                  <a:gd name="T35" fmla="*/ 79 h 221"/>
                  <a:gd name="T36" fmla="*/ 13 w 221"/>
                  <a:gd name="T37" fmla="*/ 59 h 221"/>
                  <a:gd name="T38" fmla="*/ 24 w 221"/>
                  <a:gd name="T39" fmla="*/ 41 h 221"/>
                  <a:gd name="T40" fmla="*/ 40 w 221"/>
                  <a:gd name="T41" fmla="*/ 26 h 221"/>
                  <a:gd name="T42" fmla="*/ 56 w 221"/>
                  <a:gd name="T43" fmla="*/ 15 h 221"/>
                  <a:gd name="T44" fmla="*/ 77 w 221"/>
                  <a:gd name="T45" fmla="*/ 6 h 221"/>
                  <a:gd name="T46" fmla="*/ 98 w 221"/>
                  <a:gd name="T47" fmla="*/ 2 h 221"/>
                  <a:gd name="T48" fmla="*/ 122 w 221"/>
                  <a:gd name="T49" fmla="*/ 2 h 221"/>
                  <a:gd name="T50" fmla="*/ 142 w 221"/>
                  <a:gd name="T51" fmla="*/ 6 h 221"/>
                  <a:gd name="T52" fmla="*/ 162 w 221"/>
                  <a:gd name="T53" fmla="*/ 15 h 221"/>
                  <a:gd name="T54" fmla="*/ 180 w 221"/>
                  <a:gd name="T55" fmla="*/ 26 h 221"/>
                  <a:gd name="T56" fmla="*/ 195 w 221"/>
                  <a:gd name="T57" fmla="*/ 41 h 221"/>
                  <a:gd name="T58" fmla="*/ 206 w 221"/>
                  <a:gd name="T59" fmla="*/ 59 h 221"/>
                  <a:gd name="T60" fmla="*/ 215 w 221"/>
                  <a:gd name="T61" fmla="*/ 79 h 221"/>
                  <a:gd name="T62" fmla="*/ 219 w 221"/>
                  <a:gd name="T63" fmla="*/ 101 h 22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21"/>
                  <a:gd name="T97" fmla="*/ 0 h 221"/>
                  <a:gd name="T98" fmla="*/ 221 w 221"/>
                  <a:gd name="T99" fmla="*/ 221 h 22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21" h="221">
                    <a:moveTo>
                      <a:pt x="221" y="112"/>
                    </a:moveTo>
                    <a:lnTo>
                      <a:pt x="219" y="123"/>
                    </a:lnTo>
                    <a:lnTo>
                      <a:pt x="217" y="134"/>
                    </a:lnTo>
                    <a:lnTo>
                      <a:pt x="215" y="145"/>
                    </a:lnTo>
                    <a:lnTo>
                      <a:pt x="211" y="156"/>
                    </a:lnTo>
                    <a:lnTo>
                      <a:pt x="206" y="165"/>
                    </a:lnTo>
                    <a:lnTo>
                      <a:pt x="200" y="174"/>
                    </a:lnTo>
                    <a:lnTo>
                      <a:pt x="195" y="181"/>
                    </a:lnTo>
                    <a:lnTo>
                      <a:pt x="188" y="190"/>
                    </a:lnTo>
                    <a:lnTo>
                      <a:pt x="180" y="196"/>
                    </a:lnTo>
                    <a:lnTo>
                      <a:pt x="171" y="203"/>
                    </a:lnTo>
                    <a:lnTo>
                      <a:pt x="162" y="208"/>
                    </a:lnTo>
                    <a:lnTo>
                      <a:pt x="153" y="212"/>
                    </a:lnTo>
                    <a:lnTo>
                      <a:pt x="142" y="218"/>
                    </a:lnTo>
                    <a:lnTo>
                      <a:pt x="133" y="219"/>
                    </a:lnTo>
                    <a:lnTo>
                      <a:pt x="122" y="221"/>
                    </a:lnTo>
                    <a:lnTo>
                      <a:pt x="111" y="221"/>
                    </a:lnTo>
                    <a:lnTo>
                      <a:pt x="98" y="221"/>
                    </a:lnTo>
                    <a:lnTo>
                      <a:pt x="87" y="219"/>
                    </a:lnTo>
                    <a:lnTo>
                      <a:pt x="77" y="218"/>
                    </a:lnTo>
                    <a:lnTo>
                      <a:pt x="67" y="212"/>
                    </a:lnTo>
                    <a:lnTo>
                      <a:pt x="56" y="208"/>
                    </a:lnTo>
                    <a:lnTo>
                      <a:pt x="47" y="203"/>
                    </a:lnTo>
                    <a:lnTo>
                      <a:pt x="40" y="196"/>
                    </a:lnTo>
                    <a:lnTo>
                      <a:pt x="31" y="190"/>
                    </a:lnTo>
                    <a:lnTo>
                      <a:pt x="24" y="181"/>
                    </a:lnTo>
                    <a:lnTo>
                      <a:pt x="18" y="174"/>
                    </a:lnTo>
                    <a:lnTo>
                      <a:pt x="13" y="165"/>
                    </a:lnTo>
                    <a:lnTo>
                      <a:pt x="7" y="156"/>
                    </a:lnTo>
                    <a:lnTo>
                      <a:pt x="4" y="145"/>
                    </a:lnTo>
                    <a:lnTo>
                      <a:pt x="2" y="134"/>
                    </a:lnTo>
                    <a:lnTo>
                      <a:pt x="0" y="123"/>
                    </a:lnTo>
                    <a:lnTo>
                      <a:pt x="0" y="112"/>
                    </a:lnTo>
                    <a:lnTo>
                      <a:pt x="0" y="101"/>
                    </a:lnTo>
                    <a:lnTo>
                      <a:pt x="2" y="90"/>
                    </a:lnTo>
                    <a:lnTo>
                      <a:pt x="4" y="79"/>
                    </a:lnTo>
                    <a:lnTo>
                      <a:pt x="7" y="68"/>
                    </a:lnTo>
                    <a:lnTo>
                      <a:pt x="13" y="59"/>
                    </a:lnTo>
                    <a:lnTo>
                      <a:pt x="18" y="50"/>
                    </a:lnTo>
                    <a:lnTo>
                      <a:pt x="24" y="41"/>
                    </a:lnTo>
                    <a:lnTo>
                      <a:pt x="31" y="33"/>
                    </a:lnTo>
                    <a:lnTo>
                      <a:pt x="40" y="26"/>
                    </a:lnTo>
                    <a:lnTo>
                      <a:pt x="47" y="21"/>
                    </a:lnTo>
                    <a:lnTo>
                      <a:pt x="56" y="15"/>
                    </a:lnTo>
                    <a:lnTo>
                      <a:pt x="67" y="10"/>
                    </a:lnTo>
                    <a:lnTo>
                      <a:pt x="77" y="6"/>
                    </a:lnTo>
                    <a:lnTo>
                      <a:pt x="87" y="4"/>
                    </a:lnTo>
                    <a:lnTo>
                      <a:pt x="98" y="2"/>
                    </a:lnTo>
                    <a:lnTo>
                      <a:pt x="111" y="0"/>
                    </a:lnTo>
                    <a:lnTo>
                      <a:pt x="122" y="2"/>
                    </a:lnTo>
                    <a:lnTo>
                      <a:pt x="133" y="4"/>
                    </a:lnTo>
                    <a:lnTo>
                      <a:pt x="142" y="6"/>
                    </a:lnTo>
                    <a:lnTo>
                      <a:pt x="153" y="10"/>
                    </a:lnTo>
                    <a:lnTo>
                      <a:pt x="162" y="15"/>
                    </a:lnTo>
                    <a:lnTo>
                      <a:pt x="171" y="21"/>
                    </a:lnTo>
                    <a:lnTo>
                      <a:pt x="180" y="26"/>
                    </a:lnTo>
                    <a:lnTo>
                      <a:pt x="188" y="33"/>
                    </a:lnTo>
                    <a:lnTo>
                      <a:pt x="195" y="41"/>
                    </a:lnTo>
                    <a:lnTo>
                      <a:pt x="200" y="50"/>
                    </a:lnTo>
                    <a:lnTo>
                      <a:pt x="206" y="59"/>
                    </a:lnTo>
                    <a:lnTo>
                      <a:pt x="211" y="68"/>
                    </a:lnTo>
                    <a:lnTo>
                      <a:pt x="215" y="79"/>
                    </a:lnTo>
                    <a:lnTo>
                      <a:pt x="217" y="90"/>
                    </a:lnTo>
                    <a:lnTo>
                      <a:pt x="219" y="101"/>
                    </a:lnTo>
                    <a:lnTo>
                      <a:pt x="221" y="112"/>
                    </a:lnTo>
                    <a:close/>
                  </a:path>
                </a:pathLst>
              </a:custGeom>
              <a:solidFill>
                <a:srgbClr val="11236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233" name="Freeform 365"/>
              <p:cNvSpPr>
                <a:spLocks/>
              </p:cNvSpPr>
              <p:nvPr/>
            </p:nvSpPr>
            <p:spPr bwMode="auto">
              <a:xfrm>
                <a:off x="4754" y="3398"/>
                <a:ext cx="217" cy="217"/>
              </a:xfrm>
              <a:custGeom>
                <a:avLst/>
                <a:gdLst>
                  <a:gd name="T0" fmla="*/ 215 w 217"/>
                  <a:gd name="T1" fmla="*/ 121 h 217"/>
                  <a:gd name="T2" fmla="*/ 211 w 217"/>
                  <a:gd name="T3" fmla="*/ 143 h 217"/>
                  <a:gd name="T4" fmla="*/ 202 w 217"/>
                  <a:gd name="T5" fmla="*/ 161 h 217"/>
                  <a:gd name="T6" fmla="*/ 191 w 217"/>
                  <a:gd name="T7" fmla="*/ 179 h 217"/>
                  <a:gd name="T8" fmla="*/ 177 w 217"/>
                  <a:gd name="T9" fmla="*/ 194 h 217"/>
                  <a:gd name="T10" fmla="*/ 158 w 217"/>
                  <a:gd name="T11" fmla="*/ 205 h 217"/>
                  <a:gd name="T12" fmla="*/ 140 w 217"/>
                  <a:gd name="T13" fmla="*/ 214 h 217"/>
                  <a:gd name="T14" fmla="*/ 118 w 217"/>
                  <a:gd name="T15" fmla="*/ 217 h 217"/>
                  <a:gd name="T16" fmla="*/ 96 w 217"/>
                  <a:gd name="T17" fmla="*/ 217 h 217"/>
                  <a:gd name="T18" fmla="*/ 76 w 217"/>
                  <a:gd name="T19" fmla="*/ 214 h 217"/>
                  <a:gd name="T20" fmla="*/ 56 w 217"/>
                  <a:gd name="T21" fmla="*/ 205 h 217"/>
                  <a:gd name="T22" fmla="*/ 38 w 217"/>
                  <a:gd name="T23" fmla="*/ 194 h 217"/>
                  <a:gd name="T24" fmla="*/ 23 w 217"/>
                  <a:gd name="T25" fmla="*/ 179 h 217"/>
                  <a:gd name="T26" fmla="*/ 13 w 217"/>
                  <a:gd name="T27" fmla="*/ 161 h 217"/>
                  <a:gd name="T28" fmla="*/ 3 w 217"/>
                  <a:gd name="T29" fmla="*/ 143 h 217"/>
                  <a:gd name="T30" fmla="*/ 0 w 217"/>
                  <a:gd name="T31" fmla="*/ 121 h 217"/>
                  <a:gd name="T32" fmla="*/ 0 w 217"/>
                  <a:gd name="T33" fmla="*/ 99 h 217"/>
                  <a:gd name="T34" fmla="*/ 3 w 217"/>
                  <a:gd name="T35" fmla="*/ 79 h 217"/>
                  <a:gd name="T36" fmla="*/ 13 w 217"/>
                  <a:gd name="T37" fmla="*/ 59 h 217"/>
                  <a:gd name="T38" fmla="*/ 23 w 217"/>
                  <a:gd name="T39" fmla="*/ 40 h 217"/>
                  <a:gd name="T40" fmla="*/ 38 w 217"/>
                  <a:gd name="T41" fmla="*/ 26 h 217"/>
                  <a:gd name="T42" fmla="*/ 56 w 217"/>
                  <a:gd name="T43" fmla="*/ 15 h 217"/>
                  <a:gd name="T44" fmla="*/ 76 w 217"/>
                  <a:gd name="T45" fmla="*/ 6 h 217"/>
                  <a:gd name="T46" fmla="*/ 96 w 217"/>
                  <a:gd name="T47" fmla="*/ 2 h 217"/>
                  <a:gd name="T48" fmla="*/ 118 w 217"/>
                  <a:gd name="T49" fmla="*/ 2 h 217"/>
                  <a:gd name="T50" fmla="*/ 140 w 217"/>
                  <a:gd name="T51" fmla="*/ 6 h 217"/>
                  <a:gd name="T52" fmla="*/ 158 w 217"/>
                  <a:gd name="T53" fmla="*/ 15 h 217"/>
                  <a:gd name="T54" fmla="*/ 177 w 217"/>
                  <a:gd name="T55" fmla="*/ 26 h 217"/>
                  <a:gd name="T56" fmla="*/ 191 w 217"/>
                  <a:gd name="T57" fmla="*/ 40 h 217"/>
                  <a:gd name="T58" fmla="*/ 202 w 217"/>
                  <a:gd name="T59" fmla="*/ 59 h 217"/>
                  <a:gd name="T60" fmla="*/ 211 w 217"/>
                  <a:gd name="T61" fmla="*/ 79 h 217"/>
                  <a:gd name="T62" fmla="*/ 215 w 217"/>
                  <a:gd name="T63" fmla="*/ 99 h 2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17"/>
                  <a:gd name="T97" fmla="*/ 0 h 217"/>
                  <a:gd name="T98" fmla="*/ 217 w 217"/>
                  <a:gd name="T99" fmla="*/ 217 h 2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17" h="217">
                    <a:moveTo>
                      <a:pt x="217" y="110"/>
                    </a:moveTo>
                    <a:lnTo>
                      <a:pt x="215" y="121"/>
                    </a:lnTo>
                    <a:lnTo>
                      <a:pt x="213" y="132"/>
                    </a:lnTo>
                    <a:lnTo>
                      <a:pt x="211" y="143"/>
                    </a:lnTo>
                    <a:lnTo>
                      <a:pt x="208" y="152"/>
                    </a:lnTo>
                    <a:lnTo>
                      <a:pt x="202" y="161"/>
                    </a:lnTo>
                    <a:lnTo>
                      <a:pt x="197" y="170"/>
                    </a:lnTo>
                    <a:lnTo>
                      <a:pt x="191" y="179"/>
                    </a:lnTo>
                    <a:lnTo>
                      <a:pt x="184" y="186"/>
                    </a:lnTo>
                    <a:lnTo>
                      <a:pt x="177" y="194"/>
                    </a:lnTo>
                    <a:lnTo>
                      <a:pt x="167" y="199"/>
                    </a:lnTo>
                    <a:lnTo>
                      <a:pt x="158" y="205"/>
                    </a:lnTo>
                    <a:lnTo>
                      <a:pt x="149" y="210"/>
                    </a:lnTo>
                    <a:lnTo>
                      <a:pt x="140" y="214"/>
                    </a:lnTo>
                    <a:lnTo>
                      <a:pt x="129" y="216"/>
                    </a:lnTo>
                    <a:lnTo>
                      <a:pt x="118" y="217"/>
                    </a:lnTo>
                    <a:lnTo>
                      <a:pt x="109" y="217"/>
                    </a:lnTo>
                    <a:lnTo>
                      <a:pt x="96" y="217"/>
                    </a:lnTo>
                    <a:lnTo>
                      <a:pt x="85" y="216"/>
                    </a:lnTo>
                    <a:lnTo>
                      <a:pt x="76" y="214"/>
                    </a:lnTo>
                    <a:lnTo>
                      <a:pt x="65" y="210"/>
                    </a:lnTo>
                    <a:lnTo>
                      <a:pt x="56" y="205"/>
                    </a:lnTo>
                    <a:lnTo>
                      <a:pt x="47" y="199"/>
                    </a:lnTo>
                    <a:lnTo>
                      <a:pt x="38" y="194"/>
                    </a:lnTo>
                    <a:lnTo>
                      <a:pt x="31" y="186"/>
                    </a:lnTo>
                    <a:lnTo>
                      <a:pt x="23" y="179"/>
                    </a:lnTo>
                    <a:lnTo>
                      <a:pt x="18" y="170"/>
                    </a:lnTo>
                    <a:lnTo>
                      <a:pt x="13" y="161"/>
                    </a:lnTo>
                    <a:lnTo>
                      <a:pt x="7" y="152"/>
                    </a:lnTo>
                    <a:lnTo>
                      <a:pt x="3" y="143"/>
                    </a:lnTo>
                    <a:lnTo>
                      <a:pt x="2" y="132"/>
                    </a:lnTo>
                    <a:lnTo>
                      <a:pt x="0" y="121"/>
                    </a:lnTo>
                    <a:lnTo>
                      <a:pt x="0" y="110"/>
                    </a:lnTo>
                    <a:lnTo>
                      <a:pt x="0" y="99"/>
                    </a:lnTo>
                    <a:lnTo>
                      <a:pt x="2" y="88"/>
                    </a:lnTo>
                    <a:lnTo>
                      <a:pt x="3" y="79"/>
                    </a:lnTo>
                    <a:lnTo>
                      <a:pt x="7" y="68"/>
                    </a:lnTo>
                    <a:lnTo>
                      <a:pt x="13" y="59"/>
                    </a:lnTo>
                    <a:lnTo>
                      <a:pt x="18" y="50"/>
                    </a:lnTo>
                    <a:lnTo>
                      <a:pt x="23" y="40"/>
                    </a:lnTo>
                    <a:lnTo>
                      <a:pt x="31" y="33"/>
                    </a:lnTo>
                    <a:lnTo>
                      <a:pt x="38" y="26"/>
                    </a:lnTo>
                    <a:lnTo>
                      <a:pt x="47" y="20"/>
                    </a:lnTo>
                    <a:lnTo>
                      <a:pt x="56" y="15"/>
                    </a:lnTo>
                    <a:lnTo>
                      <a:pt x="65" y="9"/>
                    </a:lnTo>
                    <a:lnTo>
                      <a:pt x="76" y="6"/>
                    </a:lnTo>
                    <a:lnTo>
                      <a:pt x="85" y="4"/>
                    </a:lnTo>
                    <a:lnTo>
                      <a:pt x="96" y="2"/>
                    </a:lnTo>
                    <a:lnTo>
                      <a:pt x="109" y="0"/>
                    </a:lnTo>
                    <a:lnTo>
                      <a:pt x="118" y="2"/>
                    </a:lnTo>
                    <a:lnTo>
                      <a:pt x="129" y="4"/>
                    </a:lnTo>
                    <a:lnTo>
                      <a:pt x="140" y="6"/>
                    </a:lnTo>
                    <a:lnTo>
                      <a:pt x="149" y="9"/>
                    </a:lnTo>
                    <a:lnTo>
                      <a:pt x="158" y="15"/>
                    </a:lnTo>
                    <a:lnTo>
                      <a:pt x="167" y="20"/>
                    </a:lnTo>
                    <a:lnTo>
                      <a:pt x="177" y="26"/>
                    </a:lnTo>
                    <a:lnTo>
                      <a:pt x="184" y="33"/>
                    </a:lnTo>
                    <a:lnTo>
                      <a:pt x="191" y="40"/>
                    </a:lnTo>
                    <a:lnTo>
                      <a:pt x="197" y="50"/>
                    </a:lnTo>
                    <a:lnTo>
                      <a:pt x="202" y="59"/>
                    </a:lnTo>
                    <a:lnTo>
                      <a:pt x="208" y="68"/>
                    </a:lnTo>
                    <a:lnTo>
                      <a:pt x="211" y="79"/>
                    </a:lnTo>
                    <a:lnTo>
                      <a:pt x="213" y="88"/>
                    </a:lnTo>
                    <a:lnTo>
                      <a:pt x="215" y="99"/>
                    </a:lnTo>
                    <a:lnTo>
                      <a:pt x="217" y="110"/>
                    </a:lnTo>
                    <a:close/>
                  </a:path>
                </a:pathLst>
              </a:custGeom>
              <a:solidFill>
                <a:srgbClr val="13276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234" name="Freeform 366"/>
              <p:cNvSpPr>
                <a:spLocks/>
              </p:cNvSpPr>
              <p:nvPr/>
            </p:nvSpPr>
            <p:spPr bwMode="auto">
              <a:xfrm>
                <a:off x="4756" y="3400"/>
                <a:ext cx="213" cy="214"/>
              </a:xfrm>
              <a:custGeom>
                <a:avLst/>
                <a:gdLst>
                  <a:gd name="T0" fmla="*/ 211 w 213"/>
                  <a:gd name="T1" fmla="*/ 119 h 214"/>
                  <a:gd name="T2" fmla="*/ 207 w 213"/>
                  <a:gd name="T3" fmla="*/ 141 h 214"/>
                  <a:gd name="T4" fmla="*/ 198 w 213"/>
                  <a:gd name="T5" fmla="*/ 159 h 214"/>
                  <a:gd name="T6" fmla="*/ 187 w 213"/>
                  <a:gd name="T7" fmla="*/ 175 h 214"/>
                  <a:gd name="T8" fmla="*/ 173 w 213"/>
                  <a:gd name="T9" fmla="*/ 190 h 214"/>
                  <a:gd name="T10" fmla="*/ 156 w 213"/>
                  <a:gd name="T11" fmla="*/ 201 h 214"/>
                  <a:gd name="T12" fmla="*/ 138 w 213"/>
                  <a:gd name="T13" fmla="*/ 210 h 214"/>
                  <a:gd name="T14" fmla="*/ 116 w 213"/>
                  <a:gd name="T15" fmla="*/ 214 h 214"/>
                  <a:gd name="T16" fmla="*/ 94 w 213"/>
                  <a:gd name="T17" fmla="*/ 214 h 214"/>
                  <a:gd name="T18" fmla="*/ 74 w 213"/>
                  <a:gd name="T19" fmla="*/ 210 h 214"/>
                  <a:gd name="T20" fmla="*/ 54 w 213"/>
                  <a:gd name="T21" fmla="*/ 201 h 214"/>
                  <a:gd name="T22" fmla="*/ 38 w 213"/>
                  <a:gd name="T23" fmla="*/ 190 h 214"/>
                  <a:gd name="T24" fmla="*/ 23 w 213"/>
                  <a:gd name="T25" fmla="*/ 175 h 214"/>
                  <a:gd name="T26" fmla="*/ 12 w 213"/>
                  <a:gd name="T27" fmla="*/ 159 h 214"/>
                  <a:gd name="T28" fmla="*/ 3 w 213"/>
                  <a:gd name="T29" fmla="*/ 141 h 214"/>
                  <a:gd name="T30" fmla="*/ 0 w 213"/>
                  <a:gd name="T31" fmla="*/ 119 h 214"/>
                  <a:gd name="T32" fmla="*/ 0 w 213"/>
                  <a:gd name="T33" fmla="*/ 97 h 214"/>
                  <a:gd name="T34" fmla="*/ 3 w 213"/>
                  <a:gd name="T35" fmla="*/ 77 h 214"/>
                  <a:gd name="T36" fmla="*/ 12 w 213"/>
                  <a:gd name="T37" fmla="*/ 57 h 214"/>
                  <a:gd name="T38" fmla="*/ 23 w 213"/>
                  <a:gd name="T39" fmla="*/ 40 h 214"/>
                  <a:gd name="T40" fmla="*/ 38 w 213"/>
                  <a:gd name="T41" fmla="*/ 26 h 214"/>
                  <a:gd name="T42" fmla="*/ 54 w 213"/>
                  <a:gd name="T43" fmla="*/ 13 h 214"/>
                  <a:gd name="T44" fmla="*/ 74 w 213"/>
                  <a:gd name="T45" fmla="*/ 6 h 214"/>
                  <a:gd name="T46" fmla="*/ 94 w 213"/>
                  <a:gd name="T47" fmla="*/ 2 h 214"/>
                  <a:gd name="T48" fmla="*/ 116 w 213"/>
                  <a:gd name="T49" fmla="*/ 2 h 214"/>
                  <a:gd name="T50" fmla="*/ 138 w 213"/>
                  <a:gd name="T51" fmla="*/ 6 h 214"/>
                  <a:gd name="T52" fmla="*/ 156 w 213"/>
                  <a:gd name="T53" fmla="*/ 13 h 214"/>
                  <a:gd name="T54" fmla="*/ 173 w 213"/>
                  <a:gd name="T55" fmla="*/ 26 h 214"/>
                  <a:gd name="T56" fmla="*/ 187 w 213"/>
                  <a:gd name="T57" fmla="*/ 40 h 214"/>
                  <a:gd name="T58" fmla="*/ 198 w 213"/>
                  <a:gd name="T59" fmla="*/ 57 h 214"/>
                  <a:gd name="T60" fmla="*/ 207 w 213"/>
                  <a:gd name="T61" fmla="*/ 77 h 214"/>
                  <a:gd name="T62" fmla="*/ 211 w 213"/>
                  <a:gd name="T63" fmla="*/ 97 h 21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13"/>
                  <a:gd name="T97" fmla="*/ 0 h 214"/>
                  <a:gd name="T98" fmla="*/ 213 w 213"/>
                  <a:gd name="T99" fmla="*/ 214 h 21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13" h="214">
                    <a:moveTo>
                      <a:pt x="213" y="108"/>
                    </a:moveTo>
                    <a:lnTo>
                      <a:pt x="211" y="119"/>
                    </a:lnTo>
                    <a:lnTo>
                      <a:pt x="209" y="130"/>
                    </a:lnTo>
                    <a:lnTo>
                      <a:pt x="207" y="141"/>
                    </a:lnTo>
                    <a:lnTo>
                      <a:pt x="204" y="150"/>
                    </a:lnTo>
                    <a:lnTo>
                      <a:pt x="198" y="159"/>
                    </a:lnTo>
                    <a:lnTo>
                      <a:pt x="195" y="168"/>
                    </a:lnTo>
                    <a:lnTo>
                      <a:pt x="187" y="175"/>
                    </a:lnTo>
                    <a:lnTo>
                      <a:pt x="182" y="183"/>
                    </a:lnTo>
                    <a:lnTo>
                      <a:pt x="173" y="190"/>
                    </a:lnTo>
                    <a:lnTo>
                      <a:pt x="165" y="195"/>
                    </a:lnTo>
                    <a:lnTo>
                      <a:pt x="156" y="201"/>
                    </a:lnTo>
                    <a:lnTo>
                      <a:pt x="147" y="206"/>
                    </a:lnTo>
                    <a:lnTo>
                      <a:pt x="138" y="210"/>
                    </a:lnTo>
                    <a:lnTo>
                      <a:pt x="127" y="212"/>
                    </a:lnTo>
                    <a:lnTo>
                      <a:pt x="116" y="214"/>
                    </a:lnTo>
                    <a:lnTo>
                      <a:pt x="107" y="214"/>
                    </a:lnTo>
                    <a:lnTo>
                      <a:pt x="94" y="214"/>
                    </a:lnTo>
                    <a:lnTo>
                      <a:pt x="83" y="212"/>
                    </a:lnTo>
                    <a:lnTo>
                      <a:pt x="74" y="210"/>
                    </a:lnTo>
                    <a:lnTo>
                      <a:pt x="63" y="206"/>
                    </a:lnTo>
                    <a:lnTo>
                      <a:pt x="54" y="201"/>
                    </a:lnTo>
                    <a:lnTo>
                      <a:pt x="45" y="195"/>
                    </a:lnTo>
                    <a:lnTo>
                      <a:pt x="38" y="190"/>
                    </a:lnTo>
                    <a:lnTo>
                      <a:pt x="31" y="183"/>
                    </a:lnTo>
                    <a:lnTo>
                      <a:pt x="23" y="175"/>
                    </a:lnTo>
                    <a:lnTo>
                      <a:pt x="16" y="168"/>
                    </a:lnTo>
                    <a:lnTo>
                      <a:pt x="12" y="159"/>
                    </a:lnTo>
                    <a:lnTo>
                      <a:pt x="7" y="150"/>
                    </a:lnTo>
                    <a:lnTo>
                      <a:pt x="3" y="141"/>
                    </a:lnTo>
                    <a:lnTo>
                      <a:pt x="1" y="130"/>
                    </a:lnTo>
                    <a:lnTo>
                      <a:pt x="0" y="119"/>
                    </a:lnTo>
                    <a:lnTo>
                      <a:pt x="0" y="108"/>
                    </a:lnTo>
                    <a:lnTo>
                      <a:pt x="0" y="97"/>
                    </a:lnTo>
                    <a:lnTo>
                      <a:pt x="1" y="86"/>
                    </a:lnTo>
                    <a:lnTo>
                      <a:pt x="3" y="77"/>
                    </a:lnTo>
                    <a:lnTo>
                      <a:pt x="7" y="66"/>
                    </a:lnTo>
                    <a:lnTo>
                      <a:pt x="12" y="57"/>
                    </a:lnTo>
                    <a:lnTo>
                      <a:pt x="16" y="48"/>
                    </a:lnTo>
                    <a:lnTo>
                      <a:pt x="23" y="40"/>
                    </a:lnTo>
                    <a:lnTo>
                      <a:pt x="31" y="31"/>
                    </a:lnTo>
                    <a:lnTo>
                      <a:pt x="38" y="26"/>
                    </a:lnTo>
                    <a:lnTo>
                      <a:pt x="45" y="18"/>
                    </a:lnTo>
                    <a:lnTo>
                      <a:pt x="54" y="13"/>
                    </a:lnTo>
                    <a:lnTo>
                      <a:pt x="63" y="9"/>
                    </a:lnTo>
                    <a:lnTo>
                      <a:pt x="74" y="6"/>
                    </a:lnTo>
                    <a:lnTo>
                      <a:pt x="83" y="4"/>
                    </a:lnTo>
                    <a:lnTo>
                      <a:pt x="94" y="2"/>
                    </a:lnTo>
                    <a:lnTo>
                      <a:pt x="107" y="0"/>
                    </a:lnTo>
                    <a:lnTo>
                      <a:pt x="116" y="2"/>
                    </a:lnTo>
                    <a:lnTo>
                      <a:pt x="127" y="4"/>
                    </a:lnTo>
                    <a:lnTo>
                      <a:pt x="138" y="6"/>
                    </a:lnTo>
                    <a:lnTo>
                      <a:pt x="147" y="9"/>
                    </a:lnTo>
                    <a:lnTo>
                      <a:pt x="156" y="13"/>
                    </a:lnTo>
                    <a:lnTo>
                      <a:pt x="165" y="18"/>
                    </a:lnTo>
                    <a:lnTo>
                      <a:pt x="173" y="26"/>
                    </a:lnTo>
                    <a:lnTo>
                      <a:pt x="182" y="31"/>
                    </a:lnTo>
                    <a:lnTo>
                      <a:pt x="187" y="40"/>
                    </a:lnTo>
                    <a:lnTo>
                      <a:pt x="195" y="48"/>
                    </a:lnTo>
                    <a:lnTo>
                      <a:pt x="198" y="57"/>
                    </a:lnTo>
                    <a:lnTo>
                      <a:pt x="204" y="66"/>
                    </a:lnTo>
                    <a:lnTo>
                      <a:pt x="207" y="77"/>
                    </a:lnTo>
                    <a:lnTo>
                      <a:pt x="209" y="86"/>
                    </a:lnTo>
                    <a:lnTo>
                      <a:pt x="211" y="97"/>
                    </a:lnTo>
                    <a:lnTo>
                      <a:pt x="213" y="108"/>
                    </a:lnTo>
                    <a:close/>
                  </a:path>
                </a:pathLst>
              </a:custGeom>
              <a:solidFill>
                <a:srgbClr val="152B7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235" name="Freeform 367"/>
              <p:cNvSpPr>
                <a:spLocks/>
              </p:cNvSpPr>
              <p:nvPr/>
            </p:nvSpPr>
            <p:spPr bwMode="auto">
              <a:xfrm>
                <a:off x="4757" y="3402"/>
                <a:ext cx="210" cy="210"/>
              </a:xfrm>
              <a:custGeom>
                <a:avLst/>
                <a:gdLst>
                  <a:gd name="T0" fmla="*/ 208 w 210"/>
                  <a:gd name="T1" fmla="*/ 117 h 210"/>
                  <a:gd name="T2" fmla="*/ 205 w 210"/>
                  <a:gd name="T3" fmla="*/ 137 h 210"/>
                  <a:gd name="T4" fmla="*/ 197 w 210"/>
                  <a:gd name="T5" fmla="*/ 155 h 210"/>
                  <a:gd name="T6" fmla="*/ 185 w 210"/>
                  <a:gd name="T7" fmla="*/ 171 h 210"/>
                  <a:gd name="T8" fmla="*/ 172 w 210"/>
                  <a:gd name="T9" fmla="*/ 186 h 210"/>
                  <a:gd name="T10" fmla="*/ 154 w 210"/>
                  <a:gd name="T11" fmla="*/ 197 h 210"/>
                  <a:gd name="T12" fmla="*/ 135 w 210"/>
                  <a:gd name="T13" fmla="*/ 206 h 210"/>
                  <a:gd name="T14" fmla="*/ 115 w 210"/>
                  <a:gd name="T15" fmla="*/ 210 h 210"/>
                  <a:gd name="T16" fmla="*/ 95 w 210"/>
                  <a:gd name="T17" fmla="*/ 210 h 210"/>
                  <a:gd name="T18" fmla="*/ 73 w 210"/>
                  <a:gd name="T19" fmla="*/ 206 h 210"/>
                  <a:gd name="T20" fmla="*/ 55 w 210"/>
                  <a:gd name="T21" fmla="*/ 197 h 210"/>
                  <a:gd name="T22" fmla="*/ 39 w 210"/>
                  <a:gd name="T23" fmla="*/ 186 h 210"/>
                  <a:gd name="T24" fmla="*/ 24 w 210"/>
                  <a:gd name="T25" fmla="*/ 171 h 210"/>
                  <a:gd name="T26" fmla="*/ 13 w 210"/>
                  <a:gd name="T27" fmla="*/ 155 h 210"/>
                  <a:gd name="T28" fmla="*/ 4 w 210"/>
                  <a:gd name="T29" fmla="*/ 137 h 210"/>
                  <a:gd name="T30" fmla="*/ 0 w 210"/>
                  <a:gd name="T31" fmla="*/ 117 h 210"/>
                  <a:gd name="T32" fmla="*/ 0 w 210"/>
                  <a:gd name="T33" fmla="*/ 95 h 210"/>
                  <a:gd name="T34" fmla="*/ 4 w 210"/>
                  <a:gd name="T35" fmla="*/ 75 h 210"/>
                  <a:gd name="T36" fmla="*/ 13 w 210"/>
                  <a:gd name="T37" fmla="*/ 56 h 210"/>
                  <a:gd name="T38" fmla="*/ 24 w 210"/>
                  <a:gd name="T39" fmla="*/ 38 h 210"/>
                  <a:gd name="T40" fmla="*/ 39 w 210"/>
                  <a:gd name="T41" fmla="*/ 25 h 210"/>
                  <a:gd name="T42" fmla="*/ 55 w 210"/>
                  <a:gd name="T43" fmla="*/ 13 h 210"/>
                  <a:gd name="T44" fmla="*/ 73 w 210"/>
                  <a:gd name="T45" fmla="*/ 5 h 210"/>
                  <a:gd name="T46" fmla="*/ 95 w 210"/>
                  <a:gd name="T47" fmla="*/ 2 h 210"/>
                  <a:gd name="T48" fmla="*/ 115 w 210"/>
                  <a:gd name="T49" fmla="*/ 2 h 210"/>
                  <a:gd name="T50" fmla="*/ 135 w 210"/>
                  <a:gd name="T51" fmla="*/ 5 h 210"/>
                  <a:gd name="T52" fmla="*/ 154 w 210"/>
                  <a:gd name="T53" fmla="*/ 13 h 210"/>
                  <a:gd name="T54" fmla="*/ 172 w 210"/>
                  <a:gd name="T55" fmla="*/ 25 h 210"/>
                  <a:gd name="T56" fmla="*/ 185 w 210"/>
                  <a:gd name="T57" fmla="*/ 38 h 210"/>
                  <a:gd name="T58" fmla="*/ 197 w 210"/>
                  <a:gd name="T59" fmla="*/ 56 h 210"/>
                  <a:gd name="T60" fmla="*/ 205 w 210"/>
                  <a:gd name="T61" fmla="*/ 75 h 210"/>
                  <a:gd name="T62" fmla="*/ 208 w 210"/>
                  <a:gd name="T63" fmla="*/ 95 h 21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10"/>
                  <a:gd name="T97" fmla="*/ 0 h 210"/>
                  <a:gd name="T98" fmla="*/ 210 w 210"/>
                  <a:gd name="T99" fmla="*/ 210 h 21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10" h="210">
                    <a:moveTo>
                      <a:pt x="210" y="106"/>
                    </a:moveTo>
                    <a:lnTo>
                      <a:pt x="208" y="117"/>
                    </a:lnTo>
                    <a:lnTo>
                      <a:pt x="206" y="128"/>
                    </a:lnTo>
                    <a:lnTo>
                      <a:pt x="205" y="137"/>
                    </a:lnTo>
                    <a:lnTo>
                      <a:pt x="201" y="146"/>
                    </a:lnTo>
                    <a:lnTo>
                      <a:pt x="197" y="155"/>
                    </a:lnTo>
                    <a:lnTo>
                      <a:pt x="192" y="164"/>
                    </a:lnTo>
                    <a:lnTo>
                      <a:pt x="185" y="171"/>
                    </a:lnTo>
                    <a:lnTo>
                      <a:pt x="179" y="179"/>
                    </a:lnTo>
                    <a:lnTo>
                      <a:pt x="172" y="186"/>
                    </a:lnTo>
                    <a:lnTo>
                      <a:pt x="163" y="192"/>
                    </a:lnTo>
                    <a:lnTo>
                      <a:pt x="154" y="197"/>
                    </a:lnTo>
                    <a:lnTo>
                      <a:pt x="144" y="202"/>
                    </a:lnTo>
                    <a:lnTo>
                      <a:pt x="135" y="206"/>
                    </a:lnTo>
                    <a:lnTo>
                      <a:pt x="126" y="208"/>
                    </a:lnTo>
                    <a:lnTo>
                      <a:pt x="115" y="210"/>
                    </a:lnTo>
                    <a:lnTo>
                      <a:pt x="106" y="210"/>
                    </a:lnTo>
                    <a:lnTo>
                      <a:pt x="95" y="210"/>
                    </a:lnTo>
                    <a:lnTo>
                      <a:pt x="84" y="208"/>
                    </a:lnTo>
                    <a:lnTo>
                      <a:pt x="73" y="206"/>
                    </a:lnTo>
                    <a:lnTo>
                      <a:pt x="64" y="202"/>
                    </a:lnTo>
                    <a:lnTo>
                      <a:pt x="55" y="197"/>
                    </a:lnTo>
                    <a:lnTo>
                      <a:pt x="46" y="192"/>
                    </a:lnTo>
                    <a:lnTo>
                      <a:pt x="39" y="186"/>
                    </a:lnTo>
                    <a:lnTo>
                      <a:pt x="31" y="179"/>
                    </a:lnTo>
                    <a:lnTo>
                      <a:pt x="24" y="171"/>
                    </a:lnTo>
                    <a:lnTo>
                      <a:pt x="17" y="164"/>
                    </a:lnTo>
                    <a:lnTo>
                      <a:pt x="13" y="155"/>
                    </a:lnTo>
                    <a:lnTo>
                      <a:pt x="8" y="146"/>
                    </a:lnTo>
                    <a:lnTo>
                      <a:pt x="4" y="137"/>
                    </a:lnTo>
                    <a:lnTo>
                      <a:pt x="2" y="128"/>
                    </a:lnTo>
                    <a:lnTo>
                      <a:pt x="0" y="117"/>
                    </a:lnTo>
                    <a:lnTo>
                      <a:pt x="0" y="106"/>
                    </a:lnTo>
                    <a:lnTo>
                      <a:pt x="0" y="95"/>
                    </a:lnTo>
                    <a:lnTo>
                      <a:pt x="2" y="86"/>
                    </a:lnTo>
                    <a:lnTo>
                      <a:pt x="4" y="75"/>
                    </a:lnTo>
                    <a:lnTo>
                      <a:pt x="8" y="66"/>
                    </a:lnTo>
                    <a:lnTo>
                      <a:pt x="13" y="56"/>
                    </a:lnTo>
                    <a:lnTo>
                      <a:pt x="17" y="47"/>
                    </a:lnTo>
                    <a:lnTo>
                      <a:pt x="24" y="38"/>
                    </a:lnTo>
                    <a:lnTo>
                      <a:pt x="31" y="31"/>
                    </a:lnTo>
                    <a:lnTo>
                      <a:pt x="39" y="25"/>
                    </a:lnTo>
                    <a:lnTo>
                      <a:pt x="46" y="18"/>
                    </a:lnTo>
                    <a:lnTo>
                      <a:pt x="55" y="13"/>
                    </a:lnTo>
                    <a:lnTo>
                      <a:pt x="64" y="9"/>
                    </a:lnTo>
                    <a:lnTo>
                      <a:pt x="73" y="5"/>
                    </a:lnTo>
                    <a:lnTo>
                      <a:pt x="84" y="4"/>
                    </a:lnTo>
                    <a:lnTo>
                      <a:pt x="95" y="2"/>
                    </a:lnTo>
                    <a:lnTo>
                      <a:pt x="106" y="0"/>
                    </a:lnTo>
                    <a:lnTo>
                      <a:pt x="115" y="2"/>
                    </a:lnTo>
                    <a:lnTo>
                      <a:pt x="126" y="4"/>
                    </a:lnTo>
                    <a:lnTo>
                      <a:pt x="135" y="5"/>
                    </a:lnTo>
                    <a:lnTo>
                      <a:pt x="144" y="9"/>
                    </a:lnTo>
                    <a:lnTo>
                      <a:pt x="154" y="13"/>
                    </a:lnTo>
                    <a:lnTo>
                      <a:pt x="163" y="18"/>
                    </a:lnTo>
                    <a:lnTo>
                      <a:pt x="172" y="25"/>
                    </a:lnTo>
                    <a:lnTo>
                      <a:pt x="179" y="31"/>
                    </a:lnTo>
                    <a:lnTo>
                      <a:pt x="185" y="38"/>
                    </a:lnTo>
                    <a:lnTo>
                      <a:pt x="192" y="47"/>
                    </a:lnTo>
                    <a:lnTo>
                      <a:pt x="197" y="56"/>
                    </a:lnTo>
                    <a:lnTo>
                      <a:pt x="201" y="66"/>
                    </a:lnTo>
                    <a:lnTo>
                      <a:pt x="205" y="75"/>
                    </a:lnTo>
                    <a:lnTo>
                      <a:pt x="206" y="86"/>
                    </a:lnTo>
                    <a:lnTo>
                      <a:pt x="208" y="95"/>
                    </a:lnTo>
                    <a:lnTo>
                      <a:pt x="210" y="106"/>
                    </a:lnTo>
                    <a:close/>
                  </a:path>
                </a:pathLst>
              </a:custGeom>
              <a:solidFill>
                <a:srgbClr val="172E7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236" name="Freeform 368"/>
              <p:cNvSpPr>
                <a:spLocks/>
              </p:cNvSpPr>
              <p:nvPr/>
            </p:nvSpPr>
            <p:spPr bwMode="auto">
              <a:xfrm>
                <a:off x="4759" y="3404"/>
                <a:ext cx="206" cy="206"/>
              </a:xfrm>
              <a:custGeom>
                <a:avLst/>
                <a:gdLst>
                  <a:gd name="T0" fmla="*/ 204 w 206"/>
                  <a:gd name="T1" fmla="*/ 115 h 206"/>
                  <a:gd name="T2" fmla="*/ 201 w 206"/>
                  <a:gd name="T3" fmla="*/ 135 h 206"/>
                  <a:gd name="T4" fmla="*/ 193 w 206"/>
                  <a:gd name="T5" fmla="*/ 153 h 206"/>
                  <a:gd name="T6" fmla="*/ 183 w 206"/>
                  <a:gd name="T7" fmla="*/ 169 h 206"/>
                  <a:gd name="T8" fmla="*/ 168 w 206"/>
                  <a:gd name="T9" fmla="*/ 182 h 206"/>
                  <a:gd name="T10" fmla="*/ 152 w 206"/>
                  <a:gd name="T11" fmla="*/ 193 h 206"/>
                  <a:gd name="T12" fmla="*/ 133 w 206"/>
                  <a:gd name="T13" fmla="*/ 202 h 206"/>
                  <a:gd name="T14" fmla="*/ 113 w 206"/>
                  <a:gd name="T15" fmla="*/ 206 h 206"/>
                  <a:gd name="T16" fmla="*/ 93 w 206"/>
                  <a:gd name="T17" fmla="*/ 206 h 206"/>
                  <a:gd name="T18" fmla="*/ 71 w 206"/>
                  <a:gd name="T19" fmla="*/ 202 h 206"/>
                  <a:gd name="T20" fmla="*/ 53 w 206"/>
                  <a:gd name="T21" fmla="*/ 193 h 206"/>
                  <a:gd name="T22" fmla="*/ 37 w 206"/>
                  <a:gd name="T23" fmla="*/ 182 h 206"/>
                  <a:gd name="T24" fmla="*/ 22 w 206"/>
                  <a:gd name="T25" fmla="*/ 169 h 206"/>
                  <a:gd name="T26" fmla="*/ 11 w 206"/>
                  <a:gd name="T27" fmla="*/ 153 h 206"/>
                  <a:gd name="T28" fmla="*/ 4 w 206"/>
                  <a:gd name="T29" fmla="*/ 135 h 206"/>
                  <a:gd name="T30" fmla="*/ 0 w 206"/>
                  <a:gd name="T31" fmla="*/ 115 h 206"/>
                  <a:gd name="T32" fmla="*/ 0 w 206"/>
                  <a:gd name="T33" fmla="*/ 93 h 206"/>
                  <a:gd name="T34" fmla="*/ 4 w 206"/>
                  <a:gd name="T35" fmla="*/ 73 h 206"/>
                  <a:gd name="T36" fmla="*/ 11 w 206"/>
                  <a:gd name="T37" fmla="*/ 54 h 206"/>
                  <a:gd name="T38" fmla="*/ 22 w 206"/>
                  <a:gd name="T39" fmla="*/ 38 h 206"/>
                  <a:gd name="T40" fmla="*/ 37 w 206"/>
                  <a:gd name="T41" fmla="*/ 23 h 206"/>
                  <a:gd name="T42" fmla="*/ 53 w 206"/>
                  <a:gd name="T43" fmla="*/ 13 h 206"/>
                  <a:gd name="T44" fmla="*/ 71 w 206"/>
                  <a:gd name="T45" fmla="*/ 5 h 206"/>
                  <a:gd name="T46" fmla="*/ 93 w 206"/>
                  <a:gd name="T47" fmla="*/ 2 h 206"/>
                  <a:gd name="T48" fmla="*/ 113 w 206"/>
                  <a:gd name="T49" fmla="*/ 2 h 206"/>
                  <a:gd name="T50" fmla="*/ 133 w 206"/>
                  <a:gd name="T51" fmla="*/ 5 h 206"/>
                  <a:gd name="T52" fmla="*/ 152 w 206"/>
                  <a:gd name="T53" fmla="*/ 13 h 206"/>
                  <a:gd name="T54" fmla="*/ 168 w 206"/>
                  <a:gd name="T55" fmla="*/ 23 h 206"/>
                  <a:gd name="T56" fmla="*/ 183 w 206"/>
                  <a:gd name="T57" fmla="*/ 38 h 206"/>
                  <a:gd name="T58" fmla="*/ 193 w 206"/>
                  <a:gd name="T59" fmla="*/ 54 h 206"/>
                  <a:gd name="T60" fmla="*/ 201 w 206"/>
                  <a:gd name="T61" fmla="*/ 73 h 206"/>
                  <a:gd name="T62" fmla="*/ 204 w 206"/>
                  <a:gd name="T63" fmla="*/ 93 h 20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6"/>
                  <a:gd name="T97" fmla="*/ 0 h 206"/>
                  <a:gd name="T98" fmla="*/ 206 w 206"/>
                  <a:gd name="T99" fmla="*/ 206 h 20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6" h="206">
                    <a:moveTo>
                      <a:pt x="206" y="104"/>
                    </a:moveTo>
                    <a:lnTo>
                      <a:pt x="204" y="115"/>
                    </a:lnTo>
                    <a:lnTo>
                      <a:pt x="203" y="126"/>
                    </a:lnTo>
                    <a:lnTo>
                      <a:pt x="201" y="135"/>
                    </a:lnTo>
                    <a:lnTo>
                      <a:pt x="197" y="144"/>
                    </a:lnTo>
                    <a:lnTo>
                      <a:pt x="193" y="153"/>
                    </a:lnTo>
                    <a:lnTo>
                      <a:pt x="188" y="162"/>
                    </a:lnTo>
                    <a:lnTo>
                      <a:pt x="183" y="169"/>
                    </a:lnTo>
                    <a:lnTo>
                      <a:pt x="175" y="177"/>
                    </a:lnTo>
                    <a:lnTo>
                      <a:pt x="168" y="182"/>
                    </a:lnTo>
                    <a:lnTo>
                      <a:pt x="161" y="190"/>
                    </a:lnTo>
                    <a:lnTo>
                      <a:pt x="152" y="193"/>
                    </a:lnTo>
                    <a:lnTo>
                      <a:pt x="142" y="199"/>
                    </a:lnTo>
                    <a:lnTo>
                      <a:pt x="133" y="202"/>
                    </a:lnTo>
                    <a:lnTo>
                      <a:pt x="124" y="204"/>
                    </a:lnTo>
                    <a:lnTo>
                      <a:pt x="113" y="206"/>
                    </a:lnTo>
                    <a:lnTo>
                      <a:pt x="104" y="206"/>
                    </a:lnTo>
                    <a:lnTo>
                      <a:pt x="93" y="206"/>
                    </a:lnTo>
                    <a:lnTo>
                      <a:pt x="82" y="204"/>
                    </a:lnTo>
                    <a:lnTo>
                      <a:pt x="71" y="202"/>
                    </a:lnTo>
                    <a:lnTo>
                      <a:pt x="62" y="199"/>
                    </a:lnTo>
                    <a:lnTo>
                      <a:pt x="53" y="193"/>
                    </a:lnTo>
                    <a:lnTo>
                      <a:pt x="44" y="190"/>
                    </a:lnTo>
                    <a:lnTo>
                      <a:pt x="37" y="182"/>
                    </a:lnTo>
                    <a:lnTo>
                      <a:pt x="29" y="177"/>
                    </a:lnTo>
                    <a:lnTo>
                      <a:pt x="22" y="169"/>
                    </a:lnTo>
                    <a:lnTo>
                      <a:pt x="17" y="162"/>
                    </a:lnTo>
                    <a:lnTo>
                      <a:pt x="11" y="153"/>
                    </a:lnTo>
                    <a:lnTo>
                      <a:pt x="8" y="144"/>
                    </a:lnTo>
                    <a:lnTo>
                      <a:pt x="4" y="135"/>
                    </a:lnTo>
                    <a:lnTo>
                      <a:pt x="2" y="126"/>
                    </a:lnTo>
                    <a:lnTo>
                      <a:pt x="0" y="115"/>
                    </a:lnTo>
                    <a:lnTo>
                      <a:pt x="0" y="104"/>
                    </a:lnTo>
                    <a:lnTo>
                      <a:pt x="0" y="93"/>
                    </a:lnTo>
                    <a:lnTo>
                      <a:pt x="2" y="84"/>
                    </a:lnTo>
                    <a:lnTo>
                      <a:pt x="4" y="73"/>
                    </a:lnTo>
                    <a:lnTo>
                      <a:pt x="8" y="64"/>
                    </a:lnTo>
                    <a:lnTo>
                      <a:pt x="11" y="54"/>
                    </a:lnTo>
                    <a:lnTo>
                      <a:pt x="17" y="45"/>
                    </a:lnTo>
                    <a:lnTo>
                      <a:pt x="22" y="38"/>
                    </a:lnTo>
                    <a:lnTo>
                      <a:pt x="29" y="31"/>
                    </a:lnTo>
                    <a:lnTo>
                      <a:pt x="37" y="23"/>
                    </a:lnTo>
                    <a:lnTo>
                      <a:pt x="44" y="18"/>
                    </a:lnTo>
                    <a:lnTo>
                      <a:pt x="53" y="13"/>
                    </a:lnTo>
                    <a:lnTo>
                      <a:pt x="62" y="9"/>
                    </a:lnTo>
                    <a:lnTo>
                      <a:pt x="71" y="5"/>
                    </a:lnTo>
                    <a:lnTo>
                      <a:pt x="82" y="3"/>
                    </a:lnTo>
                    <a:lnTo>
                      <a:pt x="93" y="2"/>
                    </a:lnTo>
                    <a:lnTo>
                      <a:pt x="104" y="0"/>
                    </a:lnTo>
                    <a:lnTo>
                      <a:pt x="113" y="2"/>
                    </a:lnTo>
                    <a:lnTo>
                      <a:pt x="124" y="3"/>
                    </a:lnTo>
                    <a:lnTo>
                      <a:pt x="133" y="5"/>
                    </a:lnTo>
                    <a:lnTo>
                      <a:pt x="142" y="9"/>
                    </a:lnTo>
                    <a:lnTo>
                      <a:pt x="152" y="13"/>
                    </a:lnTo>
                    <a:lnTo>
                      <a:pt x="161" y="18"/>
                    </a:lnTo>
                    <a:lnTo>
                      <a:pt x="168" y="23"/>
                    </a:lnTo>
                    <a:lnTo>
                      <a:pt x="175" y="31"/>
                    </a:lnTo>
                    <a:lnTo>
                      <a:pt x="183" y="38"/>
                    </a:lnTo>
                    <a:lnTo>
                      <a:pt x="188" y="45"/>
                    </a:lnTo>
                    <a:lnTo>
                      <a:pt x="193" y="54"/>
                    </a:lnTo>
                    <a:lnTo>
                      <a:pt x="197" y="64"/>
                    </a:lnTo>
                    <a:lnTo>
                      <a:pt x="201" y="73"/>
                    </a:lnTo>
                    <a:lnTo>
                      <a:pt x="203" y="84"/>
                    </a:lnTo>
                    <a:lnTo>
                      <a:pt x="204" y="93"/>
                    </a:lnTo>
                    <a:lnTo>
                      <a:pt x="206" y="104"/>
                    </a:lnTo>
                    <a:close/>
                  </a:path>
                </a:pathLst>
              </a:custGeom>
              <a:solidFill>
                <a:srgbClr val="19337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237" name="Freeform 369"/>
              <p:cNvSpPr>
                <a:spLocks/>
              </p:cNvSpPr>
              <p:nvPr/>
            </p:nvSpPr>
            <p:spPr bwMode="auto">
              <a:xfrm>
                <a:off x="4761" y="3406"/>
                <a:ext cx="202" cy="202"/>
              </a:xfrm>
              <a:custGeom>
                <a:avLst/>
                <a:gdLst>
                  <a:gd name="T0" fmla="*/ 201 w 202"/>
                  <a:gd name="T1" fmla="*/ 113 h 202"/>
                  <a:gd name="T2" fmla="*/ 197 w 202"/>
                  <a:gd name="T3" fmla="*/ 131 h 202"/>
                  <a:gd name="T4" fmla="*/ 190 w 202"/>
                  <a:gd name="T5" fmla="*/ 149 h 202"/>
                  <a:gd name="T6" fmla="*/ 179 w 202"/>
                  <a:gd name="T7" fmla="*/ 166 h 202"/>
                  <a:gd name="T8" fmla="*/ 164 w 202"/>
                  <a:gd name="T9" fmla="*/ 180 h 202"/>
                  <a:gd name="T10" fmla="*/ 150 w 202"/>
                  <a:gd name="T11" fmla="*/ 191 h 202"/>
                  <a:gd name="T12" fmla="*/ 131 w 202"/>
                  <a:gd name="T13" fmla="*/ 198 h 202"/>
                  <a:gd name="T14" fmla="*/ 111 w 202"/>
                  <a:gd name="T15" fmla="*/ 202 h 202"/>
                  <a:gd name="T16" fmla="*/ 91 w 202"/>
                  <a:gd name="T17" fmla="*/ 202 h 202"/>
                  <a:gd name="T18" fmla="*/ 71 w 202"/>
                  <a:gd name="T19" fmla="*/ 198 h 202"/>
                  <a:gd name="T20" fmla="*/ 53 w 202"/>
                  <a:gd name="T21" fmla="*/ 191 h 202"/>
                  <a:gd name="T22" fmla="*/ 37 w 202"/>
                  <a:gd name="T23" fmla="*/ 180 h 202"/>
                  <a:gd name="T24" fmla="*/ 22 w 202"/>
                  <a:gd name="T25" fmla="*/ 166 h 202"/>
                  <a:gd name="T26" fmla="*/ 11 w 202"/>
                  <a:gd name="T27" fmla="*/ 149 h 202"/>
                  <a:gd name="T28" fmla="*/ 4 w 202"/>
                  <a:gd name="T29" fmla="*/ 131 h 202"/>
                  <a:gd name="T30" fmla="*/ 0 w 202"/>
                  <a:gd name="T31" fmla="*/ 113 h 202"/>
                  <a:gd name="T32" fmla="*/ 0 w 202"/>
                  <a:gd name="T33" fmla="*/ 93 h 202"/>
                  <a:gd name="T34" fmla="*/ 4 w 202"/>
                  <a:gd name="T35" fmla="*/ 73 h 202"/>
                  <a:gd name="T36" fmla="*/ 11 w 202"/>
                  <a:gd name="T37" fmla="*/ 54 h 202"/>
                  <a:gd name="T38" fmla="*/ 22 w 202"/>
                  <a:gd name="T39" fmla="*/ 38 h 202"/>
                  <a:gd name="T40" fmla="*/ 37 w 202"/>
                  <a:gd name="T41" fmla="*/ 23 h 202"/>
                  <a:gd name="T42" fmla="*/ 53 w 202"/>
                  <a:gd name="T43" fmla="*/ 12 h 202"/>
                  <a:gd name="T44" fmla="*/ 71 w 202"/>
                  <a:gd name="T45" fmla="*/ 5 h 202"/>
                  <a:gd name="T46" fmla="*/ 91 w 202"/>
                  <a:gd name="T47" fmla="*/ 1 h 202"/>
                  <a:gd name="T48" fmla="*/ 111 w 202"/>
                  <a:gd name="T49" fmla="*/ 1 h 202"/>
                  <a:gd name="T50" fmla="*/ 131 w 202"/>
                  <a:gd name="T51" fmla="*/ 5 h 202"/>
                  <a:gd name="T52" fmla="*/ 150 w 202"/>
                  <a:gd name="T53" fmla="*/ 12 h 202"/>
                  <a:gd name="T54" fmla="*/ 164 w 202"/>
                  <a:gd name="T55" fmla="*/ 23 h 202"/>
                  <a:gd name="T56" fmla="*/ 179 w 202"/>
                  <a:gd name="T57" fmla="*/ 38 h 202"/>
                  <a:gd name="T58" fmla="*/ 190 w 202"/>
                  <a:gd name="T59" fmla="*/ 54 h 202"/>
                  <a:gd name="T60" fmla="*/ 197 w 202"/>
                  <a:gd name="T61" fmla="*/ 73 h 202"/>
                  <a:gd name="T62" fmla="*/ 201 w 202"/>
                  <a:gd name="T63" fmla="*/ 93 h 20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2"/>
                  <a:gd name="T97" fmla="*/ 0 h 202"/>
                  <a:gd name="T98" fmla="*/ 202 w 202"/>
                  <a:gd name="T99" fmla="*/ 202 h 20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2" h="202">
                    <a:moveTo>
                      <a:pt x="202" y="102"/>
                    </a:moveTo>
                    <a:lnTo>
                      <a:pt x="201" y="113"/>
                    </a:lnTo>
                    <a:lnTo>
                      <a:pt x="199" y="122"/>
                    </a:lnTo>
                    <a:lnTo>
                      <a:pt x="197" y="131"/>
                    </a:lnTo>
                    <a:lnTo>
                      <a:pt x="193" y="142"/>
                    </a:lnTo>
                    <a:lnTo>
                      <a:pt x="190" y="149"/>
                    </a:lnTo>
                    <a:lnTo>
                      <a:pt x="184" y="158"/>
                    </a:lnTo>
                    <a:lnTo>
                      <a:pt x="179" y="166"/>
                    </a:lnTo>
                    <a:lnTo>
                      <a:pt x="171" y="173"/>
                    </a:lnTo>
                    <a:lnTo>
                      <a:pt x="164" y="180"/>
                    </a:lnTo>
                    <a:lnTo>
                      <a:pt x="157" y="186"/>
                    </a:lnTo>
                    <a:lnTo>
                      <a:pt x="150" y="191"/>
                    </a:lnTo>
                    <a:lnTo>
                      <a:pt x="140" y="195"/>
                    </a:lnTo>
                    <a:lnTo>
                      <a:pt x="131" y="198"/>
                    </a:lnTo>
                    <a:lnTo>
                      <a:pt x="120" y="200"/>
                    </a:lnTo>
                    <a:lnTo>
                      <a:pt x="111" y="202"/>
                    </a:lnTo>
                    <a:lnTo>
                      <a:pt x="102" y="202"/>
                    </a:lnTo>
                    <a:lnTo>
                      <a:pt x="91" y="202"/>
                    </a:lnTo>
                    <a:lnTo>
                      <a:pt x="80" y="200"/>
                    </a:lnTo>
                    <a:lnTo>
                      <a:pt x="71" y="198"/>
                    </a:lnTo>
                    <a:lnTo>
                      <a:pt x="62" y="195"/>
                    </a:lnTo>
                    <a:lnTo>
                      <a:pt x="53" y="191"/>
                    </a:lnTo>
                    <a:lnTo>
                      <a:pt x="44" y="186"/>
                    </a:lnTo>
                    <a:lnTo>
                      <a:pt x="37" y="180"/>
                    </a:lnTo>
                    <a:lnTo>
                      <a:pt x="29" y="173"/>
                    </a:lnTo>
                    <a:lnTo>
                      <a:pt x="22" y="166"/>
                    </a:lnTo>
                    <a:lnTo>
                      <a:pt x="16" y="158"/>
                    </a:lnTo>
                    <a:lnTo>
                      <a:pt x="11" y="149"/>
                    </a:lnTo>
                    <a:lnTo>
                      <a:pt x="7" y="142"/>
                    </a:lnTo>
                    <a:lnTo>
                      <a:pt x="4" y="131"/>
                    </a:lnTo>
                    <a:lnTo>
                      <a:pt x="2" y="122"/>
                    </a:lnTo>
                    <a:lnTo>
                      <a:pt x="0" y="113"/>
                    </a:lnTo>
                    <a:lnTo>
                      <a:pt x="0" y="102"/>
                    </a:lnTo>
                    <a:lnTo>
                      <a:pt x="0" y="93"/>
                    </a:lnTo>
                    <a:lnTo>
                      <a:pt x="2" y="82"/>
                    </a:lnTo>
                    <a:lnTo>
                      <a:pt x="4" y="73"/>
                    </a:lnTo>
                    <a:lnTo>
                      <a:pt x="7" y="62"/>
                    </a:lnTo>
                    <a:lnTo>
                      <a:pt x="11" y="54"/>
                    </a:lnTo>
                    <a:lnTo>
                      <a:pt x="16" y="45"/>
                    </a:lnTo>
                    <a:lnTo>
                      <a:pt x="22" y="38"/>
                    </a:lnTo>
                    <a:lnTo>
                      <a:pt x="29" y="31"/>
                    </a:lnTo>
                    <a:lnTo>
                      <a:pt x="37" y="23"/>
                    </a:lnTo>
                    <a:lnTo>
                      <a:pt x="44" y="18"/>
                    </a:lnTo>
                    <a:lnTo>
                      <a:pt x="53" y="12"/>
                    </a:lnTo>
                    <a:lnTo>
                      <a:pt x="62" y="9"/>
                    </a:lnTo>
                    <a:lnTo>
                      <a:pt x="71" y="5"/>
                    </a:lnTo>
                    <a:lnTo>
                      <a:pt x="80" y="1"/>
                    </a:lnTo>
                    <a:lnTo>
                      <a:pt x="91" y="1"/>
                    </a:lnTo>
                    <a:lnTo>
                      <a:pt x="102" y="0"/>
                    </a:lnTo>
                    <a:lnTo>
                      <a:pt x="111" y="1"/>
                    </a:lnTo>
                    <a:lnTo>
                      <a:pt x="120" y="1"/>
                    </a:lnTo>
                    <a:lnTo>
                      <a:pt x="131" y="5"/>
                    </a:lnTo>
                    <a:lnTo>
                      <a:pt x="140" y="9"/>
                    </a:lnTo>
                    <a:lnTo>
                      <a:pt x="150" y="12"/>
                    </a:lnTo>
                    <a:lnTo>
                      <a:pt x="157" y="18"/>
                    </a:lnTo>
                    <a:lnTo>
                      <a:pt x="164" y="23"/>
                    </a:lnTo>
                    <a:lnTo>
                      <a:pt x="171" y="31"/>
                    </a:lnTo>
                    <a:lnTo>
                      <a:pt x="179" y="38"/>
                    </a:lnTo>
                    <a:lnTo>
                      <a:pt x="184" y="45"/>
                    </a:lnTo>
                    <a:lnTo>
                      <a:pt x="190" y="54"/>
                    </a:lnTo>
                    <a:lnTo>
                      <a:pt x="193" y="62"/>
                    </a:lnTo>
                    <a:lnTo>
                      <a:pt x="197" y="73"/>
                    </a:lnTo>
                    <a:lnTo>
                      <a:pt x="199" y="82"/>
                    </a:lnTo>
                    <a:lnTo>
                      <a:pt x="201" y="93"/>
                    </a:lnTo>
                    <a:lnTo>
                      <a:pt x="202" y="102"/>
                    </a:lnTo>
                    <a:close/>
                  </a:path>
                </a:pathLst>
              </a:custGeom>
              <a:solidFill>
                <a:srgbClr val="1B377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238" name="Freeform 370"/>
              <p:cNvSpPr>
                <a:spLocks/>
              </p:cNvSpPr>
              <p:nvPr/>
            </p:nvSpPr>
            <p:spPr bwMode="auto">
              <a:xfrm>
                <a:off x="4763" y="3407"/>
                <a:ext cx="199" cy="199"/>
              </a:xfrm>
              <a:custGeom>
                <a:avLst/>
                <a:gdLst>
                  <a:gd name="T0" fmla="*/ 197 w 199"/>
                  <a:gd name="T1" fmla="*/ 112 h 199"/>
                  <a:gd name="T2" fmla="*/ 193 w 199"/>
                  <a:gd name="T3" fmla="*/ 130 h 199"/>
                  <a:gd name="T4" fmla="*/ 186 w 199"/>
                  <a:gd name="T5" fmla="*/ 148 h 199"/>
                  <a:gd name="T6" fmla="*/ 175 w 199"/>
                  <a:gd name="T7" fmla="*/ 165 h 199"/>
                  <a:gd name="T8" fmla="*/ 162 w 199"/>
                  <a:gd name="T9" fmla="*/ 177 h 199"/>
                  <a:gd name="T10" fmla="*/ 146 w 199"/>
                  <a:gd name="T11" fmla="*/ 188 h 199"/>
                  <a:gd name="T12" fmla="*/ 129 w 199"/>
                  <a:gd name="T13" fmla="*/ 196 h 199"/>
                  <a:gd name="T14" fmla="*/ 109 w 199"/>
                  <a:gd name="T15" fmla="*/ 199 h 199"/>
                  <a:gd name="T16" fmla="*/ 89 w 199"/>
                  <a:gd name="T17" fmla="*/ 199 h 199"/>
                  <a:gd name="T18" fmla="*/ 69 w 199"/>
                  <a:gd name="T19" fmla="*/ 196 h 199"/>
                  <a:gd name="T20" fmla="*/ 51 w 199"/>
                  <a:gd name="T21" fmla="*/ 188 h 199"/>
                  <a:gd name="T22" fmla="*/ 35 w 199"/>
                  <a:gd name="T23" fmla="*/ 177 h 199"/>
                  <a:gd name="T24" fmla="*/ 22 w 199"/>
                  <a:gd name="T25" fmla="*/ 165 h 199"/>
                  <a:gd name="T26" fmla="*/ 11 w 199"/>
                  <a:gd name="T27" fmla="*/ 148 h 199"/>
                  <a:gd name="T28" fmla="*/ 4 w 199"/>
                  <a:gd name="T29" fmla="*/ 130 h 199"/>
                  <a:gd name="T30" fmla="*/ 0 w 199"/>
                  <a:gd name="T31" fmla="*/ 112 h 199"/>
                  <a:gd name="T32" fmla="*/ 0 w 199"/>
                  <a:gd name="T33" fmla="*/ 92 h 199"/>
                  <a:gd name="T34" fmla="*/ 4 w 199"/>
                  <a:gd name="T35" fmla="*/ 72 h 199"/>
                  <a:gd name="T36" fmla="*/ 11 w 199"/>
                  <a:gd name="T37" fmla="*/ 53 h 199"/>
                  <a:gd name="T38" fmla="*/ 22 w 199"/>
                  <a:gd name="T39" fmla="*/ 37 h 199"/>
                  <a:gd name="T40" fmla="*/ 35 w 199"/>
                  <a:gd name="T41" fmla="*/ 24 h 199"/>
                  <a:gd name="T42" fmla="*/ 51 w 199"/>
                  <a:gd name="T43" fmla="*/ 13 h 199"/>
                  <a:gd name="T44" fmla="*/ 69 w 199"/>
                  <a:gd name="T45" fmla="*/ 6 h 199"/>
                  <a:gd name="T46" fmla="*/ 89 w 199"/>
                  <a:gd name="T47" fmla="*/ 2 h 199"/>
                  <a:gd name="T48" fmla="*/ 109 w 199"/>
                  <a:gd name="T49" fmla="*/ 2 h 199"/>
                  <a:gd name="T50" fmla="*/ 129 w 199"/>
                  <a:gd name="T51" fmla="*/ 6 h 199"/>
                  <a:gd name="T52" fmla="*/ 146 w 199"/>
                  <a:gd name="T53" fmla="*/ 13 h 199"/>
                  <a:gd name="T54" fmla="*/ 162 w 199"/>
                  <a:gd name="T55" fmla="*/ 24 h 199"/>
                  <a:gd name="T56" fmla="*/ 175 w 199"/>
                  <a:gd name="T57" fmla="*/ 37 h 199"/>
                  <a:gd name="T58" fmla="*/ 186 w 199"/>
                  <a:gd name="T59" fmla="*/ 53 h 199"/>
                  <a:gd name="T60" fmla="*/ 193 w 199"/>
                  <a:gd name="T61" fmla="*/ 72 h 199"/>
                  <a:gd name="T62" fmla="*/ 197 w 199"/>
                  <a:gd name="T63" fmla="*/ 92 h 1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9"/>
                  <a:gd name="T97" fmla="*/ 0 h 199"/>
                  <a:gd name="T98" fmla="*/ 199 w 199"/>
                  <a:gd name="T99" fmla="*/ 199 h 19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9" h="199">
                    <a:moveTo>
                      <a:pt x="199" y="101"/>
                    </a:moveTo>
                    <a:lnTo>
                      <a:pt x="197" y="112"/>
                    </a:lnTo>
                    <a:lnTo>
                      <a:pt x="195" y="121"/>
                    </a:lnTo>
                    <a:lnTo>
                      <a:pt x="193" y="130"/>
                    </a:lnTo>
                    <a:lnTo>
                      <a:pt x="189" y="139"/>
                    </a:lnTo>
                    <a:lnTo>
                      <a:pt x="186" y="148"/>
                    </a:lnTo>
                    <a:lnTo>
                      <a:pt x="180" y="157"/>
                    </a:lnTo>
                    <a:lnTo>
                      <a:pt x="175" y="165"/>
                    </a:lnTo>
                    <a:lnTo>
                      <a:pt x="169" y="172"/>
                    </a:lnTo>
                    <a:lnTo>
                      <a:pt x="162" y="177"/>
                    </a:lnTo>
                    <a:lnTo>
                      <a:pt x="155" y="183"/>
                    </a:lnTo>
                    <a:lnTo>
                      <a:pt x="146" y="188"/>
                    </a:lnTo>
                    <a:lnTo>
                      <a:pt x="138" y="192"/>
                    </a:lnTo>
                    <a:lnTo>
                      <a:pt x="129" y="196"/>
                    </a:lnTo>
                    <a:lnTo>
                      <a:pt x="118" y="197"/>
                    </a:lnTo>
                    <a:lnTo>
                      <a:pt x="109" y="199"/>
                    </a:lnTo>
                    <a:lnTo>
                      <a:pt x="100" y="199"/>
                    </a:lnTo>
                    <a:lnTo>
                      <a:pt x="89" y="199"/>
                    </a:lnTo>
                    <a:lnTo>
                      <a:pt x="78" y="197"/>
                    </a:lnTo>
                    <a:lnTo>
                      <a:pt x="69" y="196"/>
                    </a:lnTo>
                    <a:lnTo>
                      <a:pt x="60" y="192"/>
                    </a:lnTo>
                    <a:lnTo>
                      <a:pt x="51" y="188"/>
                    </a:lnTo>
                    <a:lnTo>
                      <a:pt x="42" y="183"/>
                    </a:lnTo>
                    <a:lnTo>
                      <a:pt x="35" y="177"/>
                    </a:lnTo>
                    <a:lnTo>
                      <a:pt x="27" y="172"/>
                    </a:lnTo>
                    <a:lnTo>
                      <a:pt x="22" y="165"/>
                    </a:lnTo>
                    <a:lnTo>
                      <a:pt x="16" y="157"/>
                    </a:lnTo>
                    <a:lnTo>
                      <a:pt x="11" y="148"/>
                    </a:lnTo>
                    <a:lnTo>
                      <a:pt x="7" y="139"/>
                    </a:lnTo>
                    <a:lnTo>
                      <a:pt x="4" y="130"/>
                    </a:lnTo>
                    <a:lnTo>
                      <a:pt x="2" y="121"/>
                    </a:lnTo>
                    <a:lnTo>
                      <a:pt x="0" y="112"/>
                    </a:lnTo>
                    <a:lnTo>
                      <a:pt x="0" y="101"/>
                    </a:lnTo>
                    <a:lnTo>
                      <a:pt x="0" y="92"/>
                    </a:lnTo>
                    <a:lnTo>
                      <a:pt x="2" y="81"/>
                    </a:lnTo>
                    <a:lnTo>
                      <a:pt x="4" y="72"/>
                    </a:lnTo>
                    <a:lnTo>
                      <a:pt x="7" y="62"/>
                    </a:lnTo>
                    <a:lnTo>
                      <a:pt x="11" y="53"/>
                    </a:lnTo>
                    <a:lnTo>
                      <a:pt x="16" y="44"/>
                    </a:lnTo>
                    <a:lnTo>
                      <a:pt x="22" y="37"/>
                    </a:lnTo>
                    <a:lnTo>
                      <a:pt x="27" y="30"/>
                    </a:lnTo>
                    <a:lnTo>
                      <a:pt x="35" y="24"/>
                    </a:lnTo>
                    <a:lnTo>
                      <a:pt x="42" y="19"/>
                    </a:lnTo>
                    <a:lnTo>
                      <a:pt x="51" y="13"/>
                    </a:lnTo>
                    <a:lnTo>
                      <a:pt x="60" y="10"/>
                    </a:lnTo>
                    <a:lnTo>
                      <a:pt x="69" y="6"/>
                    </a:lnTo>
                    <a:lnTo>
                      <a:pt x="78" y="2"/>
                    </a:lnTo>
                    <a:lnTo>
                      <a:pt x="89" y="2"/>
                    </a:lnTo>
                    <a:lnTo>
                      <a:pt x="100" y="0"/>
                    </a:lnTo>
                    <a:lnTo>
                      <a:pt x="109" y="2"/>
                    </a:lnTo>
                    <a:lnTo>
                      <a:pt x="118" y="2"/>
                    </a:lnTo>
                    <a:lnTo>
                      <a:pt x="129" y="6"/>
                    </a:lnTo>
                    <a:lnTo>
                      <a:pt x="138" y="10"/>
                    </a:lnTo>
                    <a:lnTo>
                      <a:pt x="146" y="13"/>
                    </a:lnTo>
                    <a:lnTo>
                      <a:pt x="155" y="19"/>
                    </a:lnTo>
                    <a:lnTo>
                      <a:pt x="162" y="24"/>
                    </a:lnTo>
                    <a:lnTo>
                      <a:pt x="169" y="30"/>
                    </a:lnTo>
                    <a:lnTo>
                      <a:pt x="175" y="37"/>
                    </a:lnTo>
                    <a:lnTo>
                      <a:pt x="180" y="44"/>
                    </a:lnTo>
                    <a:lnTo>
                      <a:pt x="186" y="53"/>
                    </a:lnTo>
                    <a:lnTo>
                      <a:pt x="189" y="62"/>
                    </a:lnTo>
                    <a:lnTo>
                      <a:pt x="193" y="72"/>
                    </a:lnTo>
                    <a:lnTo>
                      <a:pt x="195" y="81"/>
                    </a:lnTo>
                    <a:lnTo>
                      <a:pt x="197" y="92"/>
                    </a:lnTo>
                    <a:lnTo>
                      <a:pt x="199" y="101"/>
                    </a:lnTo>
                    <a:close/>
                  </a:path>
                </a:pathLst>
              </a:custGeom>
              <a:solidFill>
                <a:srgbClr val="1D3B7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239" name="Freeform 371"/>
              <p:cNvSpPr>
                <a:spLocks/>
              </p:cNvSpPr>
              <p:nvPr/>
            </p:nvSpPr>
            <p:spPr bwMode="auto">
              <a:xfrm>
                <a:off x="4765" y="3409"/>
                <a:ext cx="195" cy="195"/>
              </a:xfrm>
              <a:custGeom>
                <a:avLst/>
                <a:gdLst>
                  <a:gd name="T0" fmla="*/ 195 w 195"/>
                  <a:gd name="T1" fmla="*/ 99 h 195"/>
                  <a:gd name="T2" fmla="*/ 193 w 195"/>
                  <a:gd name="T3" fmla="*/ 110 h 195"/>
                  <a:gd name="T4" fmla="*/ 191 w 195"/>
                  <a:gd name="T5" fmla="*/ 119 h 195"/>
                  <a:gd name="T6" fmla="*/ 189 w 195"/>
                  <a:gd name="T7" fmla="*/ 128 h 195"/>
                  <a:gd name="T8" fmla="*/ 186 w 195"/>
                  <a:gd name="T9" fmla="*/ 137 h 195"/>
                  <a:gd name="T10" fmla="*/ 177 w 195"/>
                  <a:gd name="T11" fmla="*/ 153 h 195"/>
                  <a:gd name="T12" fmla="*/ 166 w 195"/>
                  <a:gd name="T13" fmla="*/ 168 h 195"/>
                  <a:gd name="T14" fmla="*/ 151 w 195"/>
                  <a:gd name="T15" fmla="*/ 179 h 195"/>
                  <a:gd name="T16" fmla="*/ 135 w 195"/>
                  <a:gd name="T17" fmla="*/ 188 h 195"/>
                  <a:gd name="T18" fmla="*/ 125 w 195"/>
                  <a:gd name="T19" fmla="*/ 192 h 195"/>
                  <a:gd name="T20" fmla="*/ 116 w 195"/>
                  <a:gd name="T21" fmla="*/ 194 h 195"/>
                  <a:gd name="T22" fmla="*/ 107 w 195"/>
                  <a:gd name="T23" fmla="*/ 195 h 195"/>
                  <a:gd name="T24" fmla="*/ 98 w 195"/>
                  <a:gd name="T25" fmla="*/ 195 h 195"/>
                  <a:gd name="T26" fmla="*/ 87 w 195"/>
                  <a:gd name="T27" fmla="*/ 195 h 195"/>
                  <a:gd name="T28" fmla="*/ 78 w 195"/>
                  <a:gd name="T29" fmla="*/ 194 h 195"/>
                  <a:gd name="T30" fmla="*/ 67 w 195"/>
                  <a:gd name="T31" fmla="*/ 192 h 195"/>
                  <a:gd name="T32" fmla="*/ 58 w 195"/>
                  <a:gd name="T33" fmla="*/ 188 h 195"/>
                  <a:gd name="T34" fmla="*/ 42 w 195"/>
                  <a:gd name="T35" fmla="*/ 179 h 195"/>
                  <a:gd name="T36" fmla="*/ 27 w 195"/>
                  <a:gd name="T37" fmla="*/ 168 h 195"/>
                  <a:gd name="T38" fmla="*/ 16 w 195"/>
                  <a:gd name="T39" fmla="*/ 153 h 195"/>
                  <a:gd name="T40" fmla="*/ 7 w 195"/>
                  <a:gd name="T41" fmla="*/ 137 h 195"/>
                  <a:gd name="T42" fmla="*/ 3 w 195"/>
                  <a:gd name="T43" fmla="*/ 128 h 195"/>
                  <a:gd name="T44" fmla="*/ 2 w 195"/>
                  <a:gd name="T45" fmla="*/ 119 h 195"/>
                  <a:gd name="T46" fmla="*/ 0 w 195"/>
                  <a:gd name="T47" fmla="*/ 110 h 195"/>
                  <a:gd name="T48" fmla="*/ 0 w 195"/>
                  <a:gd name="T49" fmla="*/ 99 h 195"/>
                  <a:gd name="T50" fmla="*/ 0 w 195"/>
                  <a:gd name="T51" fmla="*/ 90 h 195"/>
                  <a:gd name="T52" fmla="*/ 2 w 195"/>
                  <a:gd name="T53" fmla="*/ 79 h 195"/>
                  <a:gd name="T54" fmla="*/ 3 w 195"/>
                  <a:gd name="T55" fmla="*/ 70 h 195"/>
                  <a:gd name="T56" fmla="*/ 7 w 195"/>
                  <a:gd name="T57" fmla="*/ 60 h 195"/>
                  <a:gd name="T58" fmla="*/ 11 w 195"/>
                  <a:gd name="T59" fmla="*/ 53 h 195"/>
                  <a:gd name="T60" fmla="*/ 16 w 195"/>
                  <a:gd name="T61" fmla="*/ 44 h 195"/>
                  <a:gd name="T62" fmla="*/ 22 w 195"/>
                  <a:gd name="T63" fmla="*/ 37 h 195"/>
                  <a:gd name="T64" fmla="*/ 27 w 195"/>
                  <a:gd name="T65" fmla="*/ 29 h 195"/>
                  <a:gd name="T66" fmla="*/ 34 w 195"/>
                  <a:gd name="T67" fmla="*/ 24 h 195"/>
                  <a:gd name="T68" fmla="*/ 42 w 195"/>
                  <a:gd name="T69" fmla="*/ 18 h 195"/>
                  <a:gd name="T70" fmla="*/ 51 w 195"/>
                  <a:gd name="T71" fmla="*/ 13 h 195"/>
                  <a:gd name="T72" fmla="*/ 58 w 195"/>
                  <a:gd name="T73" fmla="*/ 9 h 195"/>
                  <a:gd name="T74" fmla="*/ 67 w 195"/>
                  <a:gd name="T75" fmla="*/ 6 h 195"/>
                  <a:gd name="T76" fmla="*/ 78 w 195"/>
                  <a:gd name="T77" fmla="*/ 2 h 195"/>
                  <a:gd name="T78" fmla="*/ 87 w 195"/>
                  <a:gd name="T79" fmla="*/ 2 h 195"/>
                  <a:gd name="T80" fmla="*/ 98 w 195"/>
                  <a:gd name="T81" fmla="*/ 0 h 195"/>
                  <a:gd name="T82" fmla="*/ 107 w 195"/>
                  <a:gd name="T83" fmla="*/ 2 h 195"/>
                  <a:gd name="T84" fmla="*/ 116 w 195"/>
                  <a:gd name="T85" fmla="*/ 2 h 195"/>
                  <a:gd name="T86" fmla="*/ 125 w 195"/>
                  <a:gd name="T87" fmla="*/ 6 h 195"/>
                  <a:gd name="T88" fmla="*/ 135 w 195"/>
                  <a:gd name="T89" fmla="*/ 9 h 195"/>
                  <a:gd name="T90" fmla="*/ 151 w 195"/>
                  <a:gd name="T91" fmla="*/ 18 h 195"/>
                  <a:gd name="T92" fmla="*/ 166 w 195"/>
                  <a:gd name="T93" fmla="*/ 29 h 195"/>
                  <a:gd name="T94" fmla="*/ 177 w 195"/>
                  <a:gd name="T95" fmla="*/ 44 h 195"/>
                  <a:gd name="T96" fmla="*/ 186 w 195"/>
                  <a:gd name="T97" fmla="*/ 60 h 195"/>
                  <a:gd name="T98" fmla="*/ 189 w 195"/>
                  <a:gd name="T99" fmla="*/ 70 h 195"/>
                  <a:gd name="T100" fmla="*/ 191 w 195"/>
                  <a:gd name="T101" fmla="*/ 79 h 195"/>
                  <a:gd name="T102" fmla="*/ 193 w 195"/>
                  <a:gd name="T103" fmla="*/ 90 h 195"/>
                  <a:gd name="T104" fmla="*/ 195 w 195"/>
                  <a:gd name="T105" fmla="*/ 99 h 19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95"/>
                  <a:gd name="T160" fmla="*/ 0 h 195"/>
                  <a:gd name="T161" fmla="*/ 195 w 195"/>
                  <a:gd name="T162" fmla="*/ 195 h 19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95" h="195">
                    <a:moveTo>
                      <a:pt x="195" y="99"/>
                    </a:moveTo>
                    <a:lnTo>
                      <a:pt x="193" y="110"/>
                    </a:lnTo>
                    <a:lnTo>
                      <a:pt x="191" y="119"/>
                    </a:lnTo>
                    <a:lnTo>
                      <a:pt x="189" y="128"/>
                    </a:lnTo>
                    <a:lnTo>
                      <a:pt x="186" y="137"/>
                    </a:lnTo>
                    <a:lnTo>
                      <a:pt x="177" y="153"/>
                    </a:lnTo>
                    <a:lnTo>
                      <a:pt x="166" y="168"/>
                    </a:lnTo>
                    <a:lnTo>
                      <a:pt x="151" y="179"/>
                    </a:lnTo>
                    <a:lnTo>
                      <a:pt x="135" y="188"/>
                    </a:lnTo>
                    <a:lnTo>
                      <a:pt x="125" y="192"/>
                    </a:lnTo>
                    <a:lnTo>
                      <a:pt x="116" y="194"/>
                    </a:lnTo>
                    <a:lnTo>
                      <a:pt x="107" y="195"/>
                    </a:lnTo>
                    <a:lnTo>
                      <a:pt x="98" y="195"/>
                    </a:lnTo>
                    <a:lnTo>
                      <a:pt x="87" y="195"/>
                    </a:lnTo>
                    <a:lnTo>
                      <a:pt x="78" y="194"/>
                    </a:lnTo>
                    <a:lnTo>
                      <a:pt x="67" y="192"/>
                    </a:lnTo>
                    <a:lnTo>
                      <a:pt x="58" y="188"/>
                    </a:lnTo>
                    <a:lnTo>
                      <a:pt x="42" y="179"/>
                    </a:lnTo>
                    <a:lnTo>
                      <a:pt x="27" y="168"/>
                    </a:lnTo>
                    <a:lnTo>
                      <a:pt x="16" y="153"/>
                    </a:lnTo>
                    <a:lnTo>
                      <a:pt x="7" y="137"/>
                    </a:lnTo>
                    <a:lnTo>
                      <a:pt x="3" y="128"/>
                    </a:lnTo>
                    <a:lnTo>
                      <a:pt x="2" y="119"/>
                    </a:lnTo>
                    <a:lnTo>
                      <a:pt x="0" y="110"/>
                    </a:lnTo>
                    <a:lnTo>
                      <a:pt x="0" y="99"/>
                    </a:lnTo>
                    <a:lnTo>
                      <a:pt x="0" y="90"/>
                    </a:lnTo>
                    <a:lnTo>
                      <a:pt x="2" y="79"/>
                    </a:lnTo>
                    <a:lnTo>
                      <a:pt x="3" y="70"/>
                    </a:lnTo>
                    <a:lnTo>
                      <a:pt x="7" y="60"/>
                    </a:lnTo>
                    <a:lnTo>
                      <a:pt x="11" y="53"/>
                    </a:lnTo>
                    <a:lnTo>
                      <a:pt x="16" y="44"/>
                    </a:lnTo>
                    <a:lnTo>
                      <a:pt x="22" y="37"/>
                    </a:lnTo>
                    <a:lnTo>
                      <a:pt x="27" y="29"/>
                    </a:lnTo>
                    <a:lnTo>
                      <a:pt x="34" y="24"/>
                    </a:lnTo>
                    <a:lnTo>
                      <a:pt x="42" y="18"/>
                    </a:lnTo>
                    <a:lnTo>
                      <a:pt x="51" y="13"/>
                    </a:lnTo>
                    <a:lnTo>
                      <a:pt x="58" y="9"/>
                    </a:lnTo>
                    <a:lnTo>
                      <a:pt x="67" y="6"/>
                    </a:lnTo>
                    <a:lnTo>
                      <a:pt x="78" y="2"/>
                    </a:lnTo>
                    <a:lnTo>
                      <a:pt x="87" y="2"/>
                    </a:lnTo>
                    <a:lnTo>
                      <a:pt x="98" y="0"/>
                    </a:lnTo>
                    <a:lnTo>
                      <a:pt x="107" y="2"/>
                    </a:lnTo>
                    <a:lnTo>
                      <a:pt x="116" y="2"/>
                    </a:lnTo>
                    <a:lnTo>
                      <a:pt x="125" y="6"/>
                    </a:lnTo>
                    <a:lnTo>
                      <a:pt x="135" y="9"/>
                    </a:lnTo>
                    <a:lnTo>
                      <a:pt x="151" y="18"/>
                    </a:lnTo>
                    <a:lnTo>
                      <a:pt x="166" y="29"/>
                    </a:lnTo>
                    <a:lnTo>
                      <a:pt x="177" y="44"/>
                    </a:lnTo>
                    <a:lnTo>
                      <a:pt x="186" y="60"/>
                    </a:lnTo>
                    <a:lnTo>
                      <a:pt x="189" y="70"/>
                    </a:lnTo>
                    <a:lnTo>
                      <a:pt x="191" y="79"/>
                    </a:lnTo>
                    <a:lnTo>
                      <a:pt x="193" y="90"/>
                    </a:lnTo>
                    <a:lnTo>
                      <a:pt x="195" y="99"/>
                    </a:lnTo>
                    <a:close/>
                  </a:path>
                </a:pathLst>
              </a:custGeom>
              <a:solidFill>
                <a:srgbClr val="1F3E7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240" name="Freeform 372"/>
              <p:cNvSpPr>
                <a:spLocks/>
              </p:cNvSpPr>
              <p:nvPr/>
            </p:nvSpPr>
            <p:spPr bwMode="auto">
              <a:xfrm>
                <a:off x="4767" y="3411"/>
                <a:ext cx="191" cy="192"/>
              </a:xfrm>
              <a:custGeom>
                <a:avLst/>
                <a:gdLst>
                  <a:gd name="T0" fmla="*/ 191 w 191"/>
                  <a:gd name="T1" fmla="*/ 97 h 192"/>
                  <a:gd name="T2" fmla="*/ 189 w 191"/>
                  <a:gd name="T3" fmla="*/ 106 h 192"/>
                  <a:gd name="T4" fmla="*/ 187 w 191"/>
                  <a:gd name="T5" fmla="*/ 117 h 192"/>
                  <a:gd name="T6" fmla="*/ 185 w 191"/>
                  <a:gd name="T7" fmla="*/ 124 h 192"/>
                  <a:gd name="T8" fmla="*/ 182 w 191"/>
                  <a:gd name="T9" fmla="*/ 133 h 192"/>
                  <a:gd name="T10" fmla="*/ 173 w 191"/>
                  <a:gd name="T11" fmla="*/ 150 h 192"/>
                  <a:gd name="T12" fmla="*/ 162 w 191"/>
                  <a:gd name="T13" fmla="*/ 164 h 192"/>
                  <a:gd name="T14" fmla="*/ 147 w 191"/>
                  <a:gd name="T15" fmla="*/ 175 h 192"/>
                  <a:gd name="T16" fmla="*/ 131 w 191"/>
                  <a:gd name="T17" fmla="*/ 184 h 192"/>
                  <a:gd name="T18" fmla="*/ 123 w 191"/>
                  <a:gd name="T19" fmla="*/ 188 h 192"/>
                  <a:gd name="T20" fmla="*/ 114 w 191"/>
                  <a:gd name="T21" fmla="*/ 190 h 192"/>
                  <a:gd name="T22" fmla="*/ 105 w 191"/>
                  <a:gd name="T23" fmla="*/ 192 h 192"/>
                  <a:gd name="T24" fmla="*/ 96 w 191"/>
                  <a:gd name="T25" fmla="*/ 192 h 192"/>
                  <a:gd name="T26" fmla="*/ 85 w 191"/>
                  <a:gd name="T27" fmla="*/ 192 h 192"/>
                  <a:gd name="T28" fmla="*/ 76 w 191"/>
                  <a:gd name="T29" fmla="*/ 190 h 192"/>
                  <a:gd name="T30" fmla="*/ 67 w 191"/>
                  <a:gd name="T31" fmla="*/ 188 h 192"/>
                  <a:gd name="T32" fmla="*/ 58 w 191"/>
                  <a:gd name="T33" fmla="*/ 184 h 192"/>
                  <a:gd name="T34" fmla="*/ 41 w 191"/>
                  <a:gd name="T35" fmla="*/ 175 h 192"/>
                  <a:gd name="T36" fmla="*/ 27 w 191"/>
                  <a:gd name="T37" fmla="*/ 164 h 192"/>
                  <a:gd name="T38" fmla="*/ 16 w 191"/>
                  <a:gd name="T39" fmla="*/ 150 h 192"/>
                  <a:gd name="T40" fmla="*/ 7 w 191"/>
                  <a:gd name="T41" fmla="*/ 133 h 192"/>
                  <a:gd name="T42" fmla="*/ 3 w 191"/>
                  <a:gd name="T43" fmla="*/ 124 h 192"/>
                  <a:gd name="T44" fmla="*/ 1 w 191"/>
                  <a:gd name="T45" fmla="*/ 117 h 192"/>
                  <a:gd name="T46" fmla="*/ 0 w 191"/>
                  <a:gd name="T47" fmla="*/ 106 h 192"/>
                  <a:gd name="T48" fmla="*/ 0 w 191"/>
                  <a:gd name="T49" fmla="*/ 97 h 192"/>
                  <a:gd name="T50" fmla="*/ 0 w 191"/>
                  <a:gd name="T51" fmla="*/ 88 h 192"/>
                  <a:gd name="T52" fmla="*/ 1 w 191"/>
                  <a:gd name="T53" fmla="*/ 78 h 192"/>
                  <a:gd name="T54" fmla="*/ 3 w 191"/>
                  <a:gd name="T55" fmla="*/ 69 h 192"/>
                  <a:gd name="T56" fmla="*/ 7 w 191"/>
                  <a:gd name="T57" fmla="*/ 60 h 192"/>
                  <a:gd name="T58" fmla="*/ 16 w 191"/>
                  <a:gd name="T59" fmla="*/ 44 h 192"/>
                  <a:gd name="T60" fmla="*/ 27 w 191"/>
                  <a:gd name="T61" fmla="*/ 29 h 192"/>
                  <a:gd name="T62" fmla="*/ 41 w 191"/>
                  <a:gd name="T63" fmla="*/ 16 h 192"/>
                  <a:gd name="T64" fmla="*/ 58 w 191"/>
                  <a:gd name="T65" fmla="*/ 9 h 192"/>
                  <a:gd name="T66" fmla="*/ 67 w 191"/>
                  <a:gd name="T67" fmla="*/ 6 h 192"/>
                  <a:gd name="T68" fmla="*/ 76 w 191"/>
                  <a:gd name="T69" fmla="*/ 2 h 192"/>
                  <a:gd name="T70" fmla="*/ 85 w 191"/>
                  <a:gd name="T71" fmla="*/ 2 h 192"/>
                  <a:gd name="T72" fmla="*/ 96 w 191"/>
                  <a:gd name="T73" fmla="*/ 0 h 192"/>
                  <a:gd name="T74" fmla="*/ 105 w 191"/>
                  <a:gd name="T75" fmla="*/ 2 h 192"/>
                  <a:gd name="T76" fmla="*/ 114 w 191"/>
                  <a:gd name="T77" fmla="*/ 2 h 192"/>
                  <a:gd name="T78" fmla="*/ 123 w 191"/>
                  <a:gd name="T79" fmla="*/ 6 h 192"/>
                  <a:gd name="T80" fmla="*/ 131 w 191"/>
                  <a:gd name="T81" fmla="*/ 9 h 192"/>
                  <a:gd name="T82" fmla="*/ 147 w 191"/>
                  <a:gd name="T83" fmla="*/ 16 h 192"/>
                  <a:gd name="T84" fmla="*/ 162 w 191"/>
                  <a:gd name="T85" fmla="*/ 29 h 192"/>
                  <a:gd name="T86" fmla="*/ 173 w 191"/>
                  <a:gd name="T87" fmla="*/ 44 h 192"/>
                  <a:gd name="T88" fmla="*/ 182 w 191"/>
                  <a:gd name="T89" fmla="*/ 60 h 192"/>
                  <a:gd name="T90" fmla="*/ 185 w 191"/>
                  <a:gd name="T91" fmla="*/ 69 h 192"/>
                  <a:gd name="T92" fmla="*/ 187 w 191"/>
                  <a:gd name="T93" fmla="*/ 78 h 192"/>
                  <a:gd name="T94" fmla="*/ 189 w 191"/>
                  <a:gd name="T95" fmla="*/ 88 h 192"/>
                  <a:gd name="T96" fmla="*/ 191 w 191"/>
                  <a:gd name="T97" fmla="*/ 97 h 19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1"/>
                  <a:gd name="T148" fmla="*/ 0 h 192"/>
                  <a:gd name="T149" fmla="*/ 191 w 191"/>
                  <a:gd name="T150" fmla="*/ 192 h 19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1" h="192">
                    <a:moveTo>
                      <a:pt x="191" y="97"/>
                    </a:moveTo>
                    <a:lnTo>
                      <a:pt x="189" y="106"/>
                    </a:lnTo>
                    <a:lnTo>
                      <a:pt x="187" y="117"/>
                    </a:lnTo>
                    <a:lnTo>
                      <a:pt x="185" y="124"/>
                    </a:lnTo>
                    <a:lnTo>
                      <a:pt x="182" y="133"/>
                    </a:lnTo>
                    <a:lnTo>
                      <a:pt x="173" y="150"/>
                    </a:lnTo>
                    <a:lnTo>
                      <a:pt x="162" y="164"/>
                    </a:lnTo>
                    <a:lnTo>
                      <a:pt x="147" y="175"/>
                    </a:lnTo>
                    <a:lnTo>
                      <a:pt x="131" y="184"/>
                    </a:lnTo>
                    <a:lnTo>
                      <a:pt x="123" y="188"/>
                    </a:lnTo>
                    <a:lnTo>
                      <a:pt x="114" y="190"/>
                    </a:lnTo>
                    <a:lnTo>
                      <a:pt x="105" y="192"/>
                    </a:lnTo>
                    <a:lnTo>
                      <a:pt x="96" y="192"/>
                    </a:lnTo>
                    <a:lnTo>
                      <a:pt x="85" y="192"/>
                    </a:lnTo>
                    <a:lnTo>
                      <a:pt x="76" y="190"/>
                    </a:lnTo>
                    <a:lnTo>
                      <a:pt x="67" y="188"/>
                    </a:lnTo>
                    <a:lnTo>
                      <a:pt x="58" y="184"/>
                    </a:lnTo>
                    <a:lnTo>
                      <a:pt x="41" y="175"/>
                    </a:lnTo>
                    <a:lnTo>
                      <a:pt x="27" y="164"/>
                    </a:lnTo>
                    <a:lnTo>
                      <a:pt x="16" y="150"/>
                    </a:lnTo>
                    <a:lnTo>
                      <a:pt x="7" y="133"/>
                    </a:lnTo>
                    <a:lnTo>
                      <a:pt x="3" y="124"/>
                    </a:lnTo>
                    <a:lnTo>
                      <a:pt x="1" y="117"/>
                    </a:lnTo>
                    <a:lnTo>
                      <a:pt x="0" y="106"/>
                    </a:lnTo>
                    <a:lnTo>
                      <a:pt x="0" y="97"/>
                    </a:lnTo>
                    <a:lnTo>
                      <a:pt x="0" y="88"/>
                    </a:lnTo>
                    <a:lnTo>
                      <a:pt x="1" y="78"/>
                    </a:lnTo>
                    <a:lnTo>
                      <a:pt x="3" y="69"/>
                    </a:lnTo>
                    <a:lnTo>
                      <a:pt x="7" y="60"/>
                    </a:lnTo>
                    <a:lnTo>
                      <a:pt x="16" y="44"/>
                    </a:lnTo>
                    <a:lnTo>
                      <a:pt x="27" y="29"/>
                    </a:lnTo>
                    <a:lnTo>
                      <a:pt x="41" y="16"/>
                    </a:lnTo>
                    <a:lnTo>
                      <a:pt x="58" y="9"/>
                    </a:lnTo>
                    <a:lnTo>
                      <a:pt x="67" y="6"/>
                    </a:lnTo>
                    <a:lnTo>
                      <a:pt x="76" y="2"/>
                    </a:lnTo>
                    <a:lnTo>
                      <a:pt x="85" y="2"/>
                    </a:lnTo>
                    <a:lnTo>
                      <a:pt x="96" y="0"/>
                    </a:lnTo>
                    <a:lnTo>
                      <a:pt x="105" y="2"/>
                    </a:lnTo>
                    <a:lnTo>
                      <a:pt x="114" y="2"/>
                    </a:lnTo>
                    <a:lnTo>
                      <a:pt x="123" y="6"/>
                    </a:lnTo>
                    <a:lnTo>
                      <a:pt x="131" y="9"/>
                    </a:lnTo>
                    <a:lnTo>
                      <a:pt x="147" y="16"/>
                    </a:lnTo>
                    <a:lnTo>
                      <a:pt x="162" y="29"/>
                    </a:lnTo>
                    <a:lnTo>
                      <a:pt x="173" y="44"/>
                    </a:lnTo>
                    <a:lnTo>
                      <a:pt x="182" y="60"/>
                    </a:lnTo>
                    <a:lnTo>
                      <a:pt x="185" y="69"/>
                    </a:lnTo>
                    <a:lnTo>
                      <a:pt x="187" y="78"/>
                    </a:lnTo>
                    <a:lnTo>
                      <a:pt x="189" y="88"/>
                    </a:lnTo>
                    <a:lnTo>
                      <a:pt x="191" y="97"/>
                    </a:lnTo>
                    <a:close/>
                  </a:path>
                </a:pathLst>
              </a:custGeom>
              <a:solidFill>
                <a:srgbClr val="21427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241" name="Freeform 373"/>
              <p:cNvSpPr>
                <a:spLocks/>
              </p:cNvSpPr>
              <p:nvPr/>
            </p:nvSpPr>
            <p:spPr bwMode="auto">
              <a:xfrm>
                <a:off x="4768" y="3413"/>
                <a:ext cx="188" cy="188"/>
              </a:xfrm>
              <a:custGeom>
                <a:avLst/>
                <a:gdLst>
                  <a:gd name="T0" fmla="*/ 188 w 188"/>
                  <a:gd name="T1" fmla="*/ 95 h 188"/>
                  <a:gd name="T2" fmla="*/ 186 w 188"/>
                  <a:gd name="T3" fmla="*/ 104 h 188"/>
                  <a:gd name="T4" fmla="*/ 184 w 188"/>
                  <a:gd name="T5" fmla="*/ 115 h 188"/>
                  <a:gd name="T6" fmla="*/ 183 w 188"/>
                  <a:gd name="T7" fmla="*/ 122 h 188"/>
                  <a:gd name="T8" fmla="*/ 179 w 188"/>
                  <a:gd name="T9" fmla="*/ 131 h 188"/>
                  <a:gd name="T10" fmla="*/ 172 w 188"/>
                  <a:gd name="T11" fmla="*/ 148 h 188"/>
                  <a:gd name="T12" fmla="*/ 161 w 188"/>
                  <a:gd name="T13" fmla="*/ 160 h 188"/>
                  <a:gd name="T14" fmla="*/ 146 w 188"/>
                  <a:gd name="T15" fmla="*/ 171 h 188"/>
                  <a:gd name="T16" fmla="*/ 130 w 188"/>
                  <a:gd name="T17" fmla="*/ 181 h 188"/>
                  <a:gd name="T18" fmla="*/ 122 w 188"/>
                  <a:gd name="T19" fmla="*/ 184 h 188"/>
                  <a:gd name="T20" fmla="*/ 113 w 188"/>
                  <a:gd name="T21" fmla="*/ 186 h 188"/>
                  <a:gd name="T22" fmla="*/ 104 w 188"/>
                  <a:gd name="T23" fmla="*/ 188 h 188"/>
                  <a:gd name="T24" fmla="*/ 95 w 188"/>
                  <a:gd name="T25" fmla="*/ 188 h 188"/>
                  <a:gd name="T26" fmla="*/ 84 w 188"/>
                  <a:gd name="T27" fmla="*/ 188 h 188"/>
                  <a:gd name="T28" fmla="*/ 75 w 188"/>
                  <a:gd name="T29" fmla="*/ 186 h 188"/>
                  <a:gd name="T30" fmla="*/ 66 w 188"/>
                  <a:gd name="T31" fmla="*/ 184 h 188"/>
                  <a:gd name="T32" fmla="*/ 57 w 188"/>
                  <a:gd name="T33" fmla="*/ 181 h 188"/>
                  <a:gd name="T34" fmla="*/ 40 w 188"/>
                  <a:gd name="T35" fmla="*/ 171 h 188"/>
                  <a:gd name="T36" fmla="*/ 28 w 188"/>
                  <a:gd name="T37" fmla="*/ 160 h 188"/>
                  <a:gd name="T38" fmla="*/ 15 w 188"/>
                  <a:gd name="T39" fmla="*/ 148 h 188"/>
                  <a:gd name="T40" fmla="*/ 8 w 188"/>
                  <a:gd name="T41" fmla="*/ 131 h 188"/>
                  <a:gd name="T42" fmla="*/ 4 w 188"/>
                  <a:gd name="T43" fmla="*/ 122 h 188"/>
                  <a:gd name="T44" fmla="*/ 2 w 188"/>
                  <a:gd name="T45" fmla="*/ 115 h 188"/>
                  <a:gd name="T46" fmla="*/ 0 w 188"/>
                  <a:gd name="T47" fmla="*/ 104 h 188"/>
                  <a:gd name="T48" fmla="*/ 0 w 188"/>
                  <a:gd name="T49" fmla="*/ 95 h 188"/>
                  <a:gd name="T50" fmla="*/ 0 w 188"/>
                  <a:gd name="T51" fmla="*/ 86 h 188"/>
                  <a:gd name="T52" fmla="*/ 2 w 188"/>
                  <a:gd name="T53" fmla="*/ 76 h 188"/>
                  <a:gd name="T54" fmla="*/ 4 w 188"/>
                  <a:gd name="T55" fmla="*/ 67 h 188"/>
                  <a:gd name="T56" fmla="*/ 8 w 188"/>
                  <a:gd name="T57" fmla="*/ 58 h 188"/>
                  <a:gd name="T58" fmla="*/ 15 w 188"/>
                  <a:gd name="T59" fmla="*/ 42 h 188"/>
                  <a:gd name="T60" fmla="*/ 28 w 188"/>
                  <a:gd name="T61" fmla="*/ 27 h 188"/>
                  <a:gd name="T62" fmla="*/ 40 w 188"/>
                  <a:gd name="T63" fmla="*/ 16 h 188"/>
                  <a:gd name="T64" fmla="*/ 57 w 188"/>
                  <a:gd name="T65" fmla="*/ 7 h 188"/>
                  <a:gd name="T66" fmla="*/ 66 w 188"/>
                  <a:gd name="T67" fmla="*/ 5 h 188"/>
                  <a:gd name="T68" fmla="*/ 75 w 188"/>
                  <a:gd name="T69" fmla="*/ 2 h 188"/>
                  <a:gd name="T70" fmla="*/ 84 w 188"/>
                  <a:gd name="T71" fmla="*/ 2 h 188"/>
                  <a:gd name="T72" fmla="*/ 95 w 188"/>
                  <a:gd name="T73" fmla="*/ 0 h 188"/>
                  <a:gd name="T74" fmla="*/ 104 w 188"/>
                  <a:gd name="T75" fmla="*/ 2 h 188"/>
                  <a:gd name="T76" fmla="*/ 113 w 188"/>
                  <a:gd name="T77" fmla="*/ 2 h 188"/>
                  <a:gd name="T78" fmla="*/ 122 w 188"/>
                  <a:gd name="T79" fmla="*/ 5 h 188"/>
                  <a:gd name="T80" fmla="*/ 130 w 188"/>
                  <a:gd name="T81" fmla="*/ 7 h 188"/>
                  <a:gd name="T82" fmla="*/ 146 w 188"/>
                  <a:gd name="T83" fmla="*/ 16 h 188"/>
                  <a:gd name="T84" fmla="*/ 161 w 188"/>
                  <a:gd name="T85" fmla="*/ 27 h 188"/>
                  <a:gd name="T86" fmla="*/ 172 w 188"/>
                  <a:gd name="T87" fmla="*/ 42 h 188"/>
                  <a:gd name="T88" fmla="*/ 179 w 188"/>
                  <a:gd name="T89" fmla="*/ 58 h 188"/>
                  <a:gd name="T90" fmla="*/ 183 w 188"/>
                  <a:gd name="T91" fmla="*/ 67 h 188"/>
                  <a:gd name="T92" fmla="*/ 184 w 188"/>
                  <a:gd name="T93" fmla="*/ 76 h 188"/>
                  <a:gd name="T94" fmla="*/ 186 w 188"/>
                  <a:gd name="T95" fmla="*/ 86 h 188"/>
                  <a:gd name="T96" fmla="*/ 188 w 188"/>
                  <a:gd name="T97" fmla="*/ 95 h 18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88"/>
                  <a:gd name="T148" fmla="*/ 0 h 188"/>
                  <a:gd name="T149" fmla="*/ 188 w 188"/>
                  <a:gd name="T150" fmla="*/ 188 h 18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88" h="188">
                    <a:moveTo>
                      <a:pt x="188" y="95"/>
                    </a:moveTo>
                    <a:lnTo>
                      <a:pt x="186" y="104"/>
                    </a:lnTo>
                    <a:lnTo>
                      <a:pt x="184" y="115"/>
                    </a:lnTo>
                    <a:lnTo>
                      <a:pt x="183" y="122"/>
                    </a:lnTo>
                    <a:lnTo>
                      <a:pt x="179" y="131"/>
                    </a:lnTo>
                    <a:lnTo>
                      <a:pt x="172" y="148"/>
                    </a:lnTo>
                    <a:lnTo>
                      <a:pt x="161" y="160"/>
                    </a:lnTo>
                    <a:lnTo>
                      <a:pt x="146" y="171"/>
                    </a:lnTo>
                    <a:lnTo>
                      <a:pt x="130" y="181"/>
                    </a:lnTo>
                    <a:lnTo>
                      <a:pt x="122" y="184"/>
                    </a:lnTo>
                    <a:lnTo>
                      <a:pt x="113" y="186"/>
                    </a:lnTo>
                    <a:lnTo>
                      <a:pt x="104" y="188"/>
                    </a:lnTo>
                    <a:lnTo>
                      <a:pt x="95" y="188"/>
                    </a:lnTo>
                    <a:lnTo>
                      <a:pt x="84" y="188"/>
                    </a:lnTo>
                    <a:lnTo>
                      <a:pt x="75" y="186"/>
                    </a:lnTo>
                    <a:lnTo>
                      <a:pt x="66" y="184"/>
                    </a:lnTo>
                    <a:lnTo>
                      <a:pt x="57" y="181"/>
                    </a:lnTo>
                    <a:lnTo>
                      <a:pt x="40" y="171"/>
                    </a:lnTo>
                    <a:lnTo>
                      <a:pt x="28" y="160"/>
                    </a:lnTo>
                    <a:lnTo>
                      <a:pt x="15" y="148"/>
                    </a:lnTo>
                    <a:lnTo>
                      <a:pt x="8" y="131"/>
                    </a:lnTo>
                    <a:lnTo>
                      <a:pt x="4" y="122"/>
                    </a:lnTo>
                    <a:lnTo>
                      <a:pt x="2" y="115"/>
                    </a:lnTo>
                    <a:lnTo>
                      <a:pt x="0" y="104"/>
                    </a:lnTo>
                    <a:lnTo>
                      <a:pt x="0" y="95"/>
                    </a:lnTo>
                    <a:lnTo>
                      <a:pt x="0" y="86"/>
                    </a:lnTo>
                    <a:lnTo>
                      <a:pt x="2" y="76"/>
                    </a:lnTo>
                    <a:lnTo>
                      <a:pt x="4" y="67"/>
                    </a:lnTo>
                    <a:lnTo>
                      <a:pt x="8" y="58"/>
                    </a:lnTo>
                    <a:lnTo>
                      <a:pt x="15" y="42"/>
                    </a:lnTo>
                    <a:lnTo>
                      <a:pt x="28" y="27"/>
                    </a:lnTo>
                    <a:lnTo>
                      <a:pt x="40" y="16"/>
                    </a:lnTo>
                    <a:lnTo>
                      <a:pt x="57" y="7"/>
                    </a:lnTo>
                    <a:lnTo>
                      <a:pt x="66" y="5"/>
                    </a:lnTo>
                    <a:lnTo>
                      <a:pt x="75" y="2"/>
                    </a:lnTo>
                    <a:lnTo>
                      <a:pt x="84" y="2"/>
                    </a:lnTo>
                    <a:lnTo>
                      <a:pt x="95" y="0"/>
                    </a:lnTo>
                    <a:lnTo>
                      <a:pt x="104" y="2"/>
                    </a:lnTo>
                    <a:lnTo>
                      <a:pt x="113" y="2"/>
                    </a:lnTo>
                    <a:lnTo>
                      <a:pt x="122" y="5"/>
                    </a:lnTo>
                    <a:lnTo>
                      <a:pt x="130" y="7"/>
                    </a:lnTo>
                    <a:lnTo>
                      <a:pt x="146" y="16"/>
                    </a:lnTo>
                    <a:lnTo>
                      <a:pt x="161" y="27"/>
                    </a:lnTo>
                    <a:lnTo>
                      <a:pt x="172" y="42"/>
                    </a:lnTo>
                    <a:lnTo>
                      <a:pt x="179" y="58"/>
                    </a:lnTo>
                    <a:lnTo>
                      <a:pt x="183" y="67"/>
                    </a:lnTo>
                    <a:lnTo>
                      <a:pt x="184" y="76"/>
                    </a:lnTo>
                    <a:lnTo>
                      <a:pt x="186" y="86"/>
                    </a:lnTo>
                    <a:lnTo>
                      <a:pt x="188" y="95"/>
                    </a:lnTo>
                    <a:close/>
                  </a:path>
                </a:pathLst>
              </a:custGeom>
              <a:solidFill>
                <a:srgbClr val="23468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242" name="Freeform 374"/>
              <p:cNvSpPr>
                <a:spLocks/>
              </p:cNvSpPr>
              <p:nvPr/>
            </p:nvSpPr>
            <p:spPr bwMode="auto">
              <a:xfrm>
                <a:off x="4770" y="3415"/>
                <a:ext cx="184" cy="184"/>
              </a:xfrm>
              <a:custGeom>
                <a:avLst/>
                <a:gdLst>
                  <a:gd name="T0" fmla="*/ 184 w 184"/>
                  <a:gd name="T1" fmla="*/ 93 h 184"/>
                  <a:gd name="T2" fmla="*/ 182 w 184"/>
                  <a:gd name="T3" fmla="*/ 102 h 184"/>
                  <a:gd name="T4" fmla="*/ 181 w 184"/>
                  <a:gd name="T5" fmla="*/ 111 h 184"/>
                  <a:gd name="T6" fmla="*/ 179 w 184"/>
                  <a:gd name="T7" fmla="*/ 120 h 184"/>
                  <a:gd name="T8" fmla="*/ 175 w 184"/>
                  <a:gd name="T9" fmla="*/ 127 h 184"/>
                  <a:gd name="T10" fmla="*/ 168 w 184"/>
                  <a:gd name="T11" fmla="*/ 144 h 184"/>
                  <a:gd name="T12" fmla="*/ 157 w 184"/>
                  <a:gd name="T13" fmla="*/ 157 h 184"/>
                  <a:gd name="T14" fmla="*/ 142 w 184"/>
                  <a:gd name="T15" fmla="*/ 169 h 184"/>
                  <a:gd name="T16" fmla="*/ 128 w 184"/>
                  <a:gd name="T17" fmla="*/ 177 h 184"/>
                  <a:gd name="T18" fmla="*/ 119 w 184"/>
                  <a:gd name="T19" fmla="*/ 180 h 184"/>
                  <a:gd name="T20" fmla="*/ 110 w 184"/>
                  <a:gd name="T21" fmla="*/ 182 h 184"/>
                  <a:gd name="T22" fmla="*/ 102 w 184"/>
                  <a:gd name="T23" fmla="*/ 184 h 184"/>
                  <a:gd name="T24" fmla="*/ 93 w 184"/>
                  <a:gd name="T25" fmla="*/ 184 h 184"/>
                  <a:gd name="T26" fmla="*/ 82 w 184"/>
                  <a:gd name="T27" fmla="*/ 184 h 184"/>
                  <a:gd name="T28" fmla="*/ 73 w 184"/>
                  <a:gd name="T29" fmla="*/ 182 h 184"/>
                  <a:gd name="T30" fmla="*/ 64 w 184"/>
                  <a:gd name="T31" fmla="*/ 180 h 184"/>
                  <a:gd name="T32" fmla="*/ 57 w 184"/>
                  <a:gd name="T33" fmla="*/ 177 h 184"/>
                  <a:gd name="T34" fmla="*/ 40 w 184"/>
                  <a:gd name="T35" fmla="*/ 169 h 184"/>
                  <a:gd name="T36" fmla="*/ 28 w 184"/>
                  <a:gd name="T37" fmla="*/ 157 h 184"/>
                  <a:gd name="T38" fmla="*/ 15 w 184"/>
                  <a:gd name="T39" fmla="*/ 144 h 184"/>
                  <a:gd name="T40" fmla="*/ 7 w 184"/>
                  <a:gd name="T41" fmla="*/ 127 h 184"/>
                  <a:gd name="T42" fmla="*/ 4 w 184"/>
                  <a:gd name="T43" fmla="*/ 120 h 184"/>
                  <a:gd name="T44" fmla="*/ 2 w 184"/>
                  <a:gd name="T45" fmla="*/ 111 h 184"/>
                  <a:gd name="T46" fmla="*/ 0 w 184"/>
                  <a:gd name="T47" fmla="*/ 102 h 184"/>
                  <a:gd name="T48" fmla="*/ 0 w 184"/>
                  <a:gd name="T49" fmla="*/ 93 h 184"/>
                  <a:gd name="T50" fmla="*/ 0 w 184"/>
                  <a:gd name="T51" fmla="*/ 84 h 184"/>
                  <a:gd name="T52" fmla="*/ 2 w 184"/>
                  <a:gd name="T53" fmla="*/ 74 h 184"/>
                  <a:gd name="T54" fmla="*/ 4 w 184"/>
                  <a:gd name="T55" fmla="*/ 65 h 184"/>
                  <a:gd name="T56" fmla="*/ 7 w 184"/>
                  <a:gd name="T57" fmla="*/ 58 h 184"/>
                  <a:gd name="T58" fmla="*/ 15 w 184"/>
                  <a:gd name="T59" fmla="*/ 42 h 184"/>
                  <a:gd name="T60" fmla="*/ 28 w 184"/>
                  <a:gd name="T61" fmla="*/ 27 h 184"/>
                  <a:gd name="T62" fmla="*/ 40 w 184"/>
                  <a:gd name="T63" fmla="*/ 16 h 184"/>
                  <a:gd name="T64" fmla="*/ 57 w 184"/>
                  <a:gd name="T65" fmla="*/ 7 h 184"/>
                  <a:gd name="T66" fmla="*/ 64 w 184"/>
                  <a:gd name="T67" fmla="*/ 5 h 184"/>
                  <a:gd name="T68" fmla="*/ 73 w 184"/>
                  <a:gd name="T69" fmla="*/ 2 h 184"/>
                  <a:gd name="T70" fmla="*/ 82 w 184"/>
                  <a:gd name="T71" fmla="*/ 2 h 184"/>
                  <a:gd name="T72" fmla="*/ 93 w 184"/>
                  <a:gd name="T73" fmla="*/ 0 h 184"/>
                  <a:gd name="T74" fmla="*/ 102 w 184"/>
                  <a:gd name="T75" fmla="*/ 2 h 184"/>
                  <a:gd name="T76" fmla="*/ 110 w 184"/>
                  <a:gd name="T77" fmla="*/ 2 h 184"/>
                  <a:gd name="T78" fmla="*/ 119 w 184"/>
                  <a:gd name="T79" fmla="*/ 5 h 184"/>
                  <a:gd name="T80" fmla="*/ 128 w 184"/>
                  <a:gd name="T81" fmla="*/ 7 h 184"/>
                  <a:gd name="T82" fmla="*/ 142 w 184"/>
                  <a:gd name="T83" fmla="*/ 16 h 184"/>
                  <a:gd name="T84" fmla="*/ 157 w 184"/>
                  <a:gd name="T85" fmla="*/ 27 h 184"/>
                  <a:gd name="T86" fmla="*/ 168 w 184"/>
                  <a:gd name="T87" fmla="*/ 42 h 184"/>
                  <a:gd name="T88" fmla="*/ 175 w 184"/>
                  <a:gd name="T89" fmla="*/ 58 h 184"/>
                  <a:gd name="T90" fmla="*/ 179 w 184"/>
                  <a:gd name="T91" fmla="*/ 65 h 184"/>
                  <a:gd name="T92" fmla="*/ 181 w 184"/>
                  <a:gd name="T93" fmla="*/ 74 h 184"/>
                  <a:gd name="T94" fmla="*/ 182 w 184"/>
                  <a:gd name="T95" fmla="*/ 84 h 184"/>
                  <a:gd name="T96" fmla="*/ 184 w 184"/>
                  <a:gd name="T97" fmla="*/ 93 h 18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84"/>
                  <a:gd name="T148" fmla="*/ 0 h 184"/>
                  <a:gd name="T149" fmla="*/ 184 w 184"/>
                  <a:gd name="T150" fmla="*/ 184 h 18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84" h="184">
                    <a:moveTo>
                      <a:pt x="184" y="93"/>
                    </a:moveTo>
                    <a:lnTo>
                      <a:pt x="182" y="102"/>
                    </a:lnTo>
                    <a:lnTo>
                      <a:pt x="181" y="111"/>
                    </a:lnTo>
                    <a:lnTo>
                      <a:pt x="179" y="120"/>
                    </a:lnTo>
                    <a:lnTo>
                      <a:pt x="175" y="127"/>
                    </a:lnTo>
                    <a:lnTo>
                      <a:pt x="168" y="144"/>
                    </a:lnTo>
                    <a:lnTo>
                      <a:pt x="157" y="157"/>
                    </a:lnTo>
                    <a:lnTo>
                      <a:pt x="142" y="169"/>
                    </a:lnTo>
                    <a:lnTo>
                      <a:pt x="128" y="177"/>
                    </a:lnTo>
                    <a:lnTo>
                      <a:pt x="119" y="180"/>
                    </a:lnTo>
                    <a:lnTo>
                      <a:pt x="110" y="182"/>
                    </a:lnTo>
                    <a:lnTo>
                      <a:pt x="102" y="184"/>
                    </a:lnTo>
                    <a:lnTo>
                      <a:pt x="93" y="184"/>
                    </a:lnTo>
                    <a:lnTo>
                      <a:pt x="82" y="184"/>
                    </a:lnTo>
                    <a:lnTo>
                      <a:pt x="73" y="182"/>
                    </a:lnTo>
                    <a:lnTo>
                      <a:pt x="64" y="180"/>
                    </a:lnTo>
                    <a:lnTo>
                      <a:pt x="57" y="177"/>
                    </a:lnTo>
                    <a:lnTo>
                      <a:pt x="40" y="169"/>
                    </a:lnTo>
                    <a:lnTo>
                      <a:pt x="28" y="157"/>
                    </a:lnTo>
                    <a:lnTo>
                      <a:pt x="15" y="144"/>
                    </a:lnTo>
                    <a:lnTo>
                      <a:pt x="7" y="127"/>
                    </a:lnTo>
                    <a:lnTo>
                      <a:pt x="4" y="120"/>
                    </a:lnTo>
                    <a:lnTo>
                      <a:pt x="2" y="111"/>
                    </a:lnTo>
                    <a:lnTo>
                      <a:pt x="0" y="102"/>
                    </a:lnTo>
                    <a:lnTo>
                      <a:pt x="0" y="93"/>
                    </a:lnTo>
                    <a:lnTo>
                      <a:pt x="0" y="84"/>
                    </a:lnTo>
                    <a:lnTo>
                      <a:pt x="2" y="74"/>
                    </a:lnTo>
                    <a:lnTo>
                      <a:pt x="4" y="65"/>
                    </a:lnTo>
                    <a:lnTo>
                      <a:pt x="7" y="58"/>
                    </a:lnTo>
                    <a:lnTo>
                      <a:pt x="15" y="42"/>
                    </a:lnTo>
                    <a:lnTo>
                      <a:pt x="28" y="27"/>
                    </a:lnTo>
                    <a:lnTo>
                      <a:pt x="40" y="16"/>
                    </a:lnTo>
                    <a:lnTo>
                      <a:pt x="57" y="7"/>
                    </a:lnTo>
                    <a:lnTo>
                      <a:pt x="64" y="5"/>
                    </a:lnTo>
                    <a:lnTo>
                      <a:pt x="73" y="2"/>
                    </a:lnTo>
                    <a:lnTo>
                      <a:pt x="82" y="2"/>
                    </a:lnTo>
                    <a:lnTo>
                      <a:pt x="93" y="0"/>
                    </a:lnTo>
                    <a:lnTo>
                      <a:pt x="102" y="2"/>
                    </a:lnTo>
                    <a:lnTo>
                      <a:pt x="110" y="2"/>
                    </a:lnTo>
                    <a:lnTo>
                      <a:pt x="119" y="5"/>
                    </a:lnTo>
                    <a:lnTo>
                      <a:pt x="128" y="7"/>
                    </a:lnTo>
                    <a:lnTo>
                      <a:pt x="142" y="16"/>
                    </a:lnTo>
                    <a:lnTo>
                      <a:pt x="157" y="27"/>
                    </a:lnTo>
                    <a:lnTo>
                      <a:pt x="168" y="42"/>
                    </a:lnTo>
                    <a:lnTo>
                      <a:pt x="175" y="58"/>
                    </a:lnTo>
                    <a:lnTo>
                      <a:pt x="179" y="65"/>
                    </a:lnTo>
                    <a:lnTo>
                      <a:pt x="181" y="74"/>
                    </a:lnTo>
                    <a:lnTo>
                      <a:pt x="182" y="84"/>
                    </a:lnTo>
                    <a:lnTo>
                      <a:pt x="184" y="93"/>
                    </a:lnTo>
                    <a:close/>
                  </a:path>
                </a:pathLst>
              </a:custGeom>
              <a:solidFill>
                <a:srgbClr val="254B8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243" name="Freeform 375"/>
              <p:cNvSpPr>
                <a:spLocks/>
              </p:cNvSpPr>
              <p:nvPr/>
            </p:nvSpPr>
            <p:spPr bwMode="auto">
              <a:xfrm>
                <a:off x="4772" y="3417"/>
                <a:ext cx="182" cy="182"/>
              </a:xfrm>
              <a:custGeom>
                <a:avLst/>
                <a:gdLst>
                  <a:gd name="T0" fmla="*/ 182 w 182"/>
                  <a:gd name="T1" fmla="*/ 91 h 182"/>
                  <a:gd name="T2" fmla="*/ 180 w 182"/>
                  <a:gd name="T3" fmla="*/ 109 h 182"/>
                  <a:gd name="T4" fmla="*/ 175 w 182"/>
                  <a:gd name="T5" fmla="*/ 127 h 182"/>
                  <a:gd name="T6" fmla="*/ 166 w 182"/>
                  <a:gd name="T7" fmla="*/ 142 h 182"/>
                  <a:gd name="T8" fmla="*/ 155 w 182"/>
                  <a:gd name="T9" fmla="*/ 156 h 182"/>
                  <a:gd name="T10" fmla="*/ 142 w 182"/>
                  <a:gd name="T11" fmla="*/ 167 h 182"/>
                  <a:gd name="T12" fmla="*/ 126 w 182"/>
                  <a:gd name="T13" fmla="*/ 175 h 182"/>
                  <a:gd name="T14" fmla="*/ 109 w 182"/>
                  <a:gd name="T15" fmla="*/ 180 h 182"/>
                  <a:gd name="T16" fmla="*/ 91 w 182"/>
                  <a:gd name="T17" fmla="*/ 182 h 182"/>
                  <a:gd name="T18" fmla="*/ 71 w 182"/>
                  <a:gd name="T19" fmla="*/ 180 h 182"/>
                  <a:gd name="T20" fmla="*/ 55 w 182"/>
                  <a:gd name="T21" fmla="*/ 175 h 182"/>
                  <a:gd name="T22" fmla="*/ 38 w 182"/>
                  <a:gd name="T23" fmla="*/ 167 h 182"/>
                  <a:gd name="T24" fmla="*/ 26 w 182"/>
                  <a:gd name="T25" fmla="*/ 156 h 182"/>
                  <a:gd name="T26" fmla="*/ 15 w 182"/>
                  <a:gd name="T27" fmla="*/ 142 h 182"/>
                  <a:gd name="T28" fmla="*/ 5 w 182"/>
                  <a:gd name="T29" fmla="*/ 127 h 182"/>
                  <a:gd name="T30" fmla="*/ 2 w 182"/>
                  <a:gd name="T31" fmla="*/ 109 h 182"/>
                  <a:gd name="T32" fmla="*/ 0 w 182"/>
                  <a:gd name="T33" fmla="*/ 91 h 182"/>
                  <a:gd name="T34" fmla="*/ 2 w 182"/>
                  <a:gd name="T35" fmla="*/ 72 h 182"/>
                  <a:gd name="T36" fmla="*/ 5 w 182"/>
                  <a:gd name="T37" fmla="*/ 56 h 182"/>
                  <a:gd name="T38" fmla="*/ 15 w 182"/>
                  <a:gd name="T39" fmla="*/ 40 h 182"/>
                  <a:gd name="T40" fmla="*/ 26 w 182"/>
                  <a:gd name="T41" fmla="*/ 27 h 182"/>
                  <a:gd name="T42" fmla="*/ 38 w 182"/>
                  <a:gd name="T43" fmla="*/ 16 h 182"/>
                  <a:gd name="T44" fmla="*/ 55 w 182"/>
                  <a:gd name="T45" fmla="*/ 7 h 182"/>
                  <a:gd name="T46" fmla="*/ 71 w 182"/>
                  <a:gd name="T47" fmla="*/ 1 h 182"/>
                  <a:gd name="T48" fmla="*/ 91 w 182"/>
                  <a:gd name="T49" fmla="*/ 0 h 182"/>
                  <a:gd name="T50" fmla="*/ 109 w 182"/>
                  <a:gd name="T51" fmla="*/ 1 h 182"/>
                  <a:gd name="T52" fmla="*/ 126 w 182"/>
                  <a:gd name="T53" fmla="*/ 7 h 182"/>
                  <a:gd name="T54" fmla="*/ 142 w 182"/>
                  <a:gd name="T55" fmla="*/ 16 h 182"/>
                  <a:gd name="T56" fmla="*/ 155 w 182"/>
                  <a:gd name="T57" fmla="*/ 27 h 182"/>
                  <a:gd name="T58" fmla="*/ 166 w 182"/>
                  <a:gd name="T59" fmla="*/ 40 h 182"/>
                  <a:gd name="T60" fmla="*/ 175 w 182"/>
                  <a:gd name="T61" fmla="*/ 56 h 182"/>
                  <a:gd name="T62" fmla="*/ 180 w 182"/>
                  <a:gd name="T63" fmla="*/ 72 h 182"/>
                  <a:gd name="T64" fmla="*/ 182 w 182"/>
                  <a:gd name="T65" fmla="*/ 91 h 1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2"/>
                  <a:gd name="T100" fmla="*/ 0 h 182"/>
                  <a:gd name="T101" fmla="*/ 182 w 182"/>
                  <a:gd name="T102" fmla="*/ 182 h 1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2" h="182">
                    <a:moveTo>
                      <a:pt x="182" y="91"/>
                    </a:moveTo>
                    <a:lnTo>
                      <a:pt x="180" y="109"/>
                    </a:lnTo>
                    <a:lnTo>
                      <a:pt x="175" y="127"/>
                    </a:lnTo>
                    <a:lnTo>
                      <a:pt x="166" y="142"/>
                    </a:lnTo>
                    <a:lnTo>
                      <a:pt x="155" y="156"/>
                    </a:lnTo>
                    <a:lnTo>
                      <a:pt x="142" y="167"/>
                    </a:lnTo>
                    <a:lnTo>
                      <a:pt x="126" y="175"/>
                    </a:lnTo>
                    <a:lnTo>
                      <a:pt x="109" y="180"/>
                    </a:lnTo>
                    <a:lnTo>
                      <a:pt x="91" y="182"/>
                    </a:lnTo>
                    <a:lnTo>
                      <a:pt x="71" y="180"/>
                    </a:lnTo>
                    <a:lnTo>
                      <a:pt x="55" y="175"/>
                    </a:lnTo>
                    <a:lnTo>
                      <a:pt x="38" y="167"/>
                    </a:lnTo>
                    <a:lnTo>
                      <a:pt x="26" y="156"/>
                    </a:lnTo>
                    <a:lnTo>
                      <a:pt x="15" y="142"/>
                    </a:lnTo>
                    <a:lnTo>
                      <a:pt x="5" y="127"/>
                    </a:lnTo>
                    <a:lnTo>
                      <a:pt x="2" y="109"/>
                    </a:lnTo>
                    <a:lnTo>
                      <a:pt x="0" y="91"/>
                    </a:lnTo>
                    <a:lnTo>
                      <a:pt x="2" y="72"/>
                    </a:lnTo>
                    <a:lnTo>
                      <a:pt x="5" y="56"/>
                    </a:lnTo>
                    <a:lnTo>
                      <a:pt x="15" y="40"/>
                    </a:lnTo>
                    <a:lnTo>
                      <a:pt x="26" y="27"/>
                    </a:lnTo>
                    <a:lnTo>
                      <a:pt x="38" y="16"/>
                    </a:lnTo>
                    <a:lnTo>
                      <a:pt x="55" y="7"/>
                    </a:lnTo>
                    <a:lnTo>
                      <a:pt x="71" y="1"/>
                    </a:lnTo>
                    <a:lnTo>
                      <a:pt x="91" y="0"/>
                    </a:lnTo>
                    <a:lnTo>
                      <a:pt x="109" y="1"/>
                    </a:lnTo>
                    <a:lnTo>
                      <a:pt x="126" y="7"/>
                    </a:lnTo>
                    <a:lnTo>
                      <a:pt x="142" y="16"/>
                    </a:lnTo>
                    <a:lnTo>
                      <a:pt x="155" y="27"/>
                    </a:lnTo>
                    <a:lnTo>
                      <a:pt x="166" y="40"/>
                    </a:lnTo>
                    <a:lnTo>
                      <a:pt x="175" y="56"/>
                    </a:lnTo>
                    <a:lnTo>
                      <a:pt x="180" y="72"/>
                    </a:lnTo>
                    <a:lnTo>
                      <a:pt x="182" y="91"/>
                    </a:lnTo>
                    <a:close/>
                  </a:path>
                </a:pathLst>
              </a:custGeom>
              <a:solidFill>
                <a:srgbClr val="274E8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244" name="Freeform 376"/>
              <p:cNvSpPr>
                <a:spLocks/>
              </p:cNvSpPr>
              <p:nvPr/>
            </p:nvSpPr>
            <p:spPr bwMode="auto">
              <a:xfrm>
                <a:off x="4774" y="3418"/>
                <a:ext cx="178" cy="179"/>
              </a:xfrm>
              <a:custGeom>
                <a:avLst/>
                <a:gdLst>
                  <a:gd name="T0" fmla="*/ 178 w 178"/>
                  <a:gd name="T1" fmla="*/ 90 h 179"/>
                  <a:gd name="T2" fmla="*/ 177 w 178"/>
                  <a:gd name="T3" fmla="*/ 108 h 179"/>
                  <a:gd name="T4" fmla="*/ 171 w 178"/>
                  <a:gd name="T5" fmla="*/ 124 h 179"/>
                  <a:gd name="T6" fmla="*/ 162 w 178"/>
                  <a:gd name="T7" fmla="*/ 141 h 179"/>
                  <a:gd name="T8" fmla="*/ 151 w 178"/>
                  <a:gd name="T9" fmla="*/ 154 h 179"/>
                  <a:gd name="T10" fmla="*/ 138 w 178"/>
                  <a:gd name="T11" fmla="*/ 165 h 179"/>
                  <a:gd name="T12" fmla="*/ 124 w 178"/>
                  <a:gd name="T13" fmla="*/ 172 h 179"/>
                  <a:gd name="T14" fmla="*/ 106 w 178"/>
                  <a:gd name="T15" fmla="*/ 177 h 179"/>
                  <a:gd name="T16" fmla="*/ 89 w 178"/>
                  <a:gd name="T17" fmla="*/ 179 h 179"/>
                  <a:gd name="T18" fmla="*/ 71 w 178"/>
                  <a:gd name="T19" fmla="*/ 177 h 179"/>
                  <a:gd name="T20" fmla="*/ 53 w 178"/>
                  <a:gd name="T21" fmla="*/ 172 h 179"/>
                  <a:gd name="T22" fmla="*/ 38 w 178"/>
                  <a:gd name="T23" fmla="*/ 165 h 179"/>
                  <a:gd name="T24" fmla="*/ 25 w 178"/>
                  <a:gd name="T25" fmla="*/ 154 h 179"/>
                  <a:gd name="T26" fmla="*/ 14 w 178"/>
                  <a:gd name="T27" fmla="*/ 141 h 179"/>
                  <a:gd name="T28" fmla="*/ 5 w 178"/>
                  <a:gd name="T29" fmla="*/ 124 h 179"/>
                  <a:gd name="T30" fmla="*/ 0 w 178"/>
                  <a:gd name="T31" fmla="*/ 108 h 179"/>
                  <a:gd name="T32" fmla="*/ 0 w 178"/>
                  <a:gd name="T33" fmla="*/ 90 h 179"/>
                  <a:gd name="T34" fmla="*/ 0 w 178"/>
                  <a:gd name="T35" fmla="*/ 71 h 179"/>
                  <a:gd name="T36" fmla="*/ 5 w 178"/>
                  <a:gd name="T37" fmla="*/ 55 h 179"/>
                  <a:gd name="T38" fmla="*/ 14 w 178"/>
                  <a:gd name="T39" fmla="*/ 40 h 179"/>
                  <a:gd name="T40" fmla="*/ 25 w 178"/>
                  <a:gd name="T41" fmla="*/ 28 h 179"/>
                  <a:gd name="T42" fmla="*/ 38 w 178"/>
                  <a:gd name="T43" fmla="*/ 17 h 179"/>
                  <a:gd name="T44" fmla="*/ 53 w 178"/>
                  <a:gd name="T45" fmla="*/ 8 h 179"/>
                  <a:gd name="T46" fmla="*/ 71 w 178"/>
                  <a:gd name="T47" fmla="*/ 2 h 179"/>
                  <a:gd name="T48" fmla="*/ 89 w 178"/>
                  <a:gd name="T49" fmla="*/ 0 h 179"/>
                  <a:gd name="T50" fmla="*/ 106 w 178"/>
                  <a:gd name="T51" fmla="*/ 2 h 179"/>
                  <a:gd name="T52" fmla="*/ 124 w 178"/>
                  <a:gd name="T53" fmla="*/ 8 h 179"/>
                  <a:gd name="T54" fmla="*/ 138 w 178"/>
                  <a:gd name="T55" fmla="*/ 17 h 179"/>
                  <a:gd name="T56" fmla="*/ 151 w 178"/>
                  <a:gd name="T57" fmla="*/ 28 h 179"/>
                  <a:gd name="T58" fmla="*/ 162 w 178"/>
                  <a:gd name="T59" fmla="*/ 40 h 179"/>
                  <a:gd name="T60" fmla="*/ 171 w 178"/>
                  <a:gd name="T61" fmla="*/ 55 h 179"/>
                  <a:gd name="T62" fmla="*/ 177 w 178"/>
                  <a:gd name="T63" fmla="*/ 71 h 179"/>
                  <a:gd name="T64" fmla="*/ 178 w 178"/>
                  <a:gd name="T65" fmla="*/ 90 h 17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8"/>
                  <a:gd name="T100" fmla="*/ 0 h 179"/>
                  <a:gd name="T101" fmla="*/ 178 w 178"/>
                  <a:gd name="T102" fmla="*/ 179 h 17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8" h="179">
                    <a:moveTo>
                      <a:pt x="178" y="90"/>
                    </a:moveTo>
                    <a:lnTo>
                      <a:pt x="177" y="108"/>
                    </a:lnTo>
                    <a:lnTo>
                      <a:pt x="171" y="124"/>
                    </a:lnTo>
                    <a:lnTo>
                      <a:pt x="162" y="141"/>
                    </a:lnTo>
                    <a:lnTo>
                      <a:pt x="151" y="154"/>
                    </a:lnTo>
                    <a:lnTo>
                      <a:pt x="138" y="165"/>
                    </a:lnTo>
                    <a:lnTo>
                      <a:pt x="124" y="172"/>
                    </a:lnTo>
                    <a:lnTo>
                      <a:pt x="106" y="177"/>
                    </a:lnTo>
                    <a:lnTo>
                      <a:pt x="89" y="179"/>
                    </a:lnTo>
                    <a:lnTo>
                      <a:pt x="71" y="177"/>
                    </a:lnTo>
                    <a:lnTo>
                      <a:pt x="53" y="172"/>
                    </a:lnTo>
                    <a:lnTo>
                      <a:pt x="38" y="165"/>
                    </a:lnTo>
                    <a:lnTo>
                      <a:pt x="25" y="154"/>
                    </a:lnTo>
                    <a:lnTo>
                      <a:pt x="14" y="141"/>
                    </a:lnTo>
                    <a:lnTo>
                      <a:pt x="5" y="124"/>
                    </a:lnTo>
                    <a:lnTo>
                      <a:pt x="0" y="108"/>
                    </a:lnTo>
                    <a:lnTo>
                      <a:pt x="0" y="90"/>
                    </a:lnTo>
                    <a:lnTo>
                      <a:pt x="0" y="71"/>
                    </a:lnTo>
                    <a:lnTo>
                      <a:pt x="5" y="55"/>
                    </a:lnTo>
                    <a:lnTo>
                      <a:pt x="14" y="40"/>
                    </a:lnTo>
                    <a:lnTo>
                      <a:pt x="25" y="28"/>
                    </a:lnTo>
                    <a:lnTo>
                      <a:pt x="38" y="17"/>
                    </a:lnTo>
                    <a:lnTo>
                      <a:pt x="53" y="8"/>
                    </a:lnTo>
                    <a:lnTo>
                      <a:pt x="71" y="2"/>
                    </a:lnTo>
                    <a:lnTo>
                      <a:pt x="89" y="0"/>
                    </a:lnTo>
                    <a:lnTo>
                      <a:pt x="106" y="2"/>
                    </a:lnTo>
                    <a:lnTo>
                      <a:pt x="124" y="8"/>
                    </a:lnTo>
                    <a:lnTo>
                      <a:pt x="138" y="17"/>
                    </a:lnTo>
                    <a:lnTo>
                      <a:pt x="151" y="28"/>
                    </a:lnTo>
                    <a:lnTo>
                      <a:pt x="162" y="40"/>
                    </a:lnTo>
                    <a:lnTo>
                      <a:pt x="171" y="55"/>
                    </a:lnTo>
                    <a:lnTo>
                      <a:pt x="177" y="71"/>
                    </a:lnTo>
                    <a:lnTo>
                      <a:pt x="178" y="90"/>
                    </a:lnTo>
                    <a:close/>
                  </a:path>
                </a:pathLst>
              </a:custGeom>
              <a:solidFill>
                <a:srgbClr val="29528B"/>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245" name="Freeform 377"/>
              <p:cNvSpPr>
                <a:spLocks/>
              </p:cNvSpPr>
              <p:nvPr/>
            </p:nvSpPr>
            <p:spPr bwMode="auto">
              <a:xfrm>
                <a:off x="4776" y="3420"/>
                <a:ext cx="175" cy="175"/>
              </a:xfrm>
              <a:custGeom>
                <a:avLst/>
                <a:gdLst>
                  <a:gd name="T0" fmla="*/ 175 w 175"/>
                  <a:gd name="T1" fmla="*/ 88 h 175"/>
                  <a:gd name="T2" fmla="*/ 173 w 175"/>
                  <a:gd name="T3" fmla="*/ 106 h 175"/>
                  <a:gd name="T4" fmla="*/ 167 w 175"/>
                  <a:gd name="T5" fmla="*/ 122 h 175"/>
                  <a:gd name="T6" fmla="*/ 158 w 175"/>
                  <a:gd name="T7" fmla="*/ 137 h 175"/>
                  <a:gd name="T8" fmla="*/ 147 w 175"/>
                  <a:gd name="T9" fmla="*/ 150 h 175"/>
                  <a:gd name="T10" fmla="*/ 135 w 175"/>
                  <a:gd name="T11" fmla="*/ 161 h 175"/>
                  <a:gd name="T12" fmla="*/ 120 w 175"/>
                  <a:gd name="T13" fmla="*/ 168 h 175"/>
                  <a:gd name="T14" fmla="*/ 104 w 175"/>
                  <a:gd name="T15" fmla="*/ 174 h 175"/>
                  <a:gd name="T16" fmla="*/ 87 w 175"/>
                  <a:gd name="T17" fmla="*/ 175 h 175"/>
                  <a:gd name="T18" fmla="*/ 69 w 175"/>
                  <a:gd name="T19" fmla="*/ 174 h 175"/>
                  <a:gd name="T20" fmla="*/ 53 w 175"/>
                  <a:gd name="T21" fmla="*/ 168 h 175"/>
                  <a:gd name="T22" fmla="*/ 38 w 175"/>
                  <a:gd name="T23" fmla="*/ 161 h 175"/>
                  <a:gd name="T24" fmla="*/ 25 w 175"/>
                  <a:gd name="T25" fmla="*/ 150 h 175"/>
                  <a:gd name="T26" fmla="*/ 14 w 175"/>
                  <a:gd name="T27" fmla="*/ 137 h 175"/>
                  <a:gd name="T28" fmla="*/ 5 w 175"/>
                  <a:gd name="T29" fmla="*/ 122 h 175"/>
                  <a:gd name="T30" fmla="*/ 0 w 175"/>
                  <a:gd name="T31" fmla="*/ 106 h 175"/>
                  <a:gd name="T32" fmla="*/ 0 w 175"/>
                  <a:gd name="T33" fmla="*/ 88 h 175"/>
                  <a:gd name="T34" fmla="*/ 0 w 175"/>
                  <a:gd name="T35" fmla="*/ 71 h 175"/>
                  <a:gd name="T36" fmla="*/ 5 w 175"/>
                  <a:gd name="T37" fmla="*/ 55 h 175"/>
                  <a:gd name="T38" fmla="*/ 14 w 175"/>
                  <a:gd name="T39" fmla="*/ 40 h 175"/>
                  <a:gd name="T40" fmla="*/ 25 w 175"/>
                  <a:gd name="T41" fmla="*/ 28 h 175"/>
                  <a:gd name="T42" fmla="*/ 38 w 175"/>
                  <a:gd name="T43" fmla="*/ 17 h 175"/>
                  <a:gd name="T44" fmla="*/ 53 w 175"/>
                  <a:gd name="T45" fmla="*/ 7 h 175"/>
                  <a:gd name="T46" fmla="*/ 69 w 175"/>
                  <a:gd name="T47" fmla="*/ 2 h 175"/>
                  <a:gd name="T48" fmla="*/ 87 w 175"/>
                  <a:gd name="T49" fmla="*/ 0 h 175"/>
                  <a:gd name="T50" fmla="*/ 104 w 175"/>
                  <a:gd name="T51" fmla="*/ 2 h 175"/>
                  <a:gd name="T52" fmla="*/ 120 w 175"/>
                  <a:gd name="T53" fmla="*/ 7 h 175"/>
                  <a:gd name="T54" fmla="*/ 135 w 175"/>
                  <a:gd name="T55" fmla="*/ 17 h 175"/>
                  <a:gd name="T56" fmla="*/ 147 w 175"/>
                  <a:gd name="T57" fmla="*/ 28 h 175"/>
                  <a:gd name="T58" fmla="*/ 158 w 175"/>
                  <a:gd name="T59" fmla="*/ 40 h 175"/>
                  <a:gd name="T60" fmla="*/ 167 w 175"/>
                  <a:gd name="T61" fmla="*/ 55 h 175"/>
                  <a:gd name="T62" fmla="*/ 173 w 175"/>
                  <a:gd name="T63" fmla="*/ 71 h 175"/>
                  <a:gd name="T64" fmla="*/ 175 w 175"/>
                  <a:gd name="T65" fmla="*/ 88 h 1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5"/>
                  <a:gd name="T100" fmla="*/ 0 h 175"/>
                  <a:gd name="T101" fmla="*/ 175 w 175"/>
                  <a:gd name="T102" fmla="*/ 175 h 1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5" h="175">
                    <a:moveTo>
                      <a:pt x="175" y="88"/>
                    </a:moveTo>
                    <a:lnTo>
                      <a:pt x="173" y="106"/>
                    </a:lnTo>
                    <a:lnTo>
                      <a:pt x="167" y="122"/>
                    </a:lnTo>
                    <a:lnTo>
                      <a:pt x="158" y="137"/>
                    </a:lnTo>
                    <a:lnTo>
                      <a:pt x="147" y="150"/>
                    </a:lnTo>
                    <a:lnTo>
                      <a:pt x="135" y="161"/>
                    </a:lnTo>
                    <a:lnTo>
                      <a:pt x="120" y="168"/>
                    </a:lnTo>
                    <a:lnTo>
                      <a:pt x="104" y="174"/>
                    </a:lnTo>
                    <a:lnTo>
                      <a:pt x="87" y="175"/>
                    </a:lnTo>
                    <a:lnTo>
                      <a:pt x="69" y="174"/>
                    </a:lnTo>
                    <a:lnTo>
                      <a:pt x="53" y="168"/>
                    </a:lnTo>
                    <a:lnTo>
                      <a:pt x="38" y="161"/>
                    </a:lnTo>
                    <a:lnTo>
                      <a:pt x="25" y="150"/>
                    </a:lnTo>
                    <a:lnTo>
                      <a:pt x="14" y="137"/>
                    </a:lnTo>
                    <a:lnTo>
                      <a:pt x="5" y="122"/>
                    </a:lnTo>
                    <a:lnTo>
                      <a:pt x="0" y="106"/>
                    </a:lnTo>
                    <a:lnTo>
                      <a:pt x="0" y="88"/>
                    </a:lnTo>
                    <a:lnTo>
                      <a:pt x="0" y="71"/>
                    </a:lnTo>
                    <a:lnTo>
                      <a:pt x="5" y="55"/>
                    </a:lnTo>
                    <a:lnTo>
                      <a:pt x="14" y="40"/>
                    </a:lnTo>
                    <a:lnTo>
                      <a:pt x="25" y="28"/>
                    </a:lnTo>
                    <a:lnTo>
                      <a:pt x="38" y="17"/>
                    </a:lnTo>
                    <a:lnTo>
                      <a:pt x="53" y="7"/>
                    </a:lnTo>
                    <a:lnTo>
                      <a:pt x="69" y="2"/>
                    </a:lnTo>
                    <a:lnTo>
                      <a:pt x="87" y="0"/>
                    </a:lnTo>
                    <a:lnTo>
                      <a:pt x="104" y="2"/>
                    </a:lnTo>
                    <a:lnTo>
                      <a:pt x="120" y="7"/>
                    </a:lnTo>
                    <a:lnTo>
                      <a:pt x="135" y="17"/>
                    </a:lnTo>
                    <a:lnTo>
                      <a:pt x="147" y="28"/>
                    </a:lnTo>
                    <a:lnTo>
                      <a:pt x="158" y="40"/>
                    </a:lnTo>
                    <a:lnTo>
                      <a:pt x="167" y="55"/>
                    </a:lnTo>
                    <a:lnTo>
                      <a:pt x="173" y="71"/>
                    </a:lnTo>
                    <a:lnTo>
                      <a:pt x="175" y="88"/>
                    </a:lnTo>
                    <a:close/>
                  </a:path>
                </a:pathLst>
              </a:custGeom>
              <a:solidFill>
                <a:srgbClr val="2B568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246" name="Freeform 378"/>
              <p:cNvSpPr>
                <a:spLocks/>
              </p:cNvSpPr>
              <p:nvPr/>
            </p:nvSpPr>
            <p:spPr bwMode="auto">
              <a:xfrm>
                <a:off x="4777" y="3422"/>
                <a:ext cx="172" cy="172"/>
              </a:xfrm>
              <a:custGeom>
                <a:avLst/>
                <a:gdLst>
                  <a:gd name="T0" fmla="*/ 172 w 172"/>
                  <a:gd name="T1" fmla="*/ 86 h 172"/>
                  <a:gd name="T2" fmla="*/ 170 w 172"/>
                  <a:gd name="T3" fmla="*/ 104 h 172"/>
                  <a:gd name="T4" fmla="*/ 165 w 172"/>
                  <a:gd name="T5" fmla="*/ 120 h 172"/>
                  <a:gd name="T6" fmla="*/ 155 w 172"/>
                  <a:gd name="T7" fmla="*/ 135 h 172"/>
                  <a:gd name="T8" fmla="*/ 146 w 172"/>
                  <a:gd name="T9" fmla="*/ 148 h 172"/>
                  <a:gd name="T10" fmla="*/ 134 w 172"/>
                  <a:gd name="T11" fmla="*/ 157 h 172"/>
                  <a:gd name="T12" fmla="*/ 119 w 172"/>
                  <a:gd name="T13" fmla="*/ 166 h 172"/>
                  <a:gd name="T14" fmla="*/ 103 w 172"/>
                  <a:gd name="T15" fmla="*/ 170 h 172"/>
                  <a:gd name="T16" fmla="*/ 86 w 172"/>
                  <a:gd name="T17" fmla="*/ 172 h 172"/>
                  <a:gd name="T18" fmla="*/ 68 w 172"/>
                  <a:gd name="T19" fmla="*/ 170 h 172"/>
                  <a:gd name="T20" fmla="*/ 52 w 172"/>
                  <a:gd name="T21" fmla="*/ 166 h 172"/>
                  <a:gd name="T22" fmla="*/ 37 w 172"/>
                  <a:gd name="T23" fmla="*/ 157 h 172"/>
                  <a:gd name="T24" fmla="*/ 24 w 172"/>
                  <a:gd name="T25" fmla="*/ 148 h 172"/>
                  <a:gd name="T26" fmla="*/ 15 w 172"/>
                  <a:gd name="T27" fmla="*/ 135 h 172"/>
                  <a:gd name="T28" fmla="*/ 6 w 172"/>
                  <a:gd name="T29" fmla="*/ 120 h 172"/>
                  <a:gd name="T30" fmla="*/ 0 w 172"/>
                  <a:gd name="T31" fmla="*/ 104 h 172"/>
                  <a:gd name="T32" fmla="*/ 0 w 172"/>
                  <a:gd name="T33" fmla="*/ 86 h 172"/>
                  <a:gd name="T34" fmla="*/ 0 w 172"/>
                  <a:gd name="T35" fmla="*/ 69 h 172"/>
                  <a:gd name="T36" fmla="*/ 6 w 172"/>
                  <a:gd name="T37" fmla="*/ 53 h 172"/>
                  <a:gd name="T38" fmla="*/ 15 w 172"/>
                  <a:gd name="T39" fmla="*/ 38 h 172"/>
                  <a:gd name="T40" fmla="*/ 24 w 172"/>
                  <a:gd name="T41" fmla="*/ 26 h 172"/>
                  <a:gd name="T42" fmla="*/ 37 w 172"/>
                  <a:gd name="T43" fmla="*/ 15 h 172"/>
                  <a:gd name="T44" fmla="*/ 52 w 172"/>
                  <a:gd name="T45" fmla="*/ 7 h 172"/>
                  <a:gd name="T46" fmla="*/ 68 w 172"/>
                  <a:gd name="T47" fmla="*/ 2 h 172"/>
                  <a:gd name="T48" fmla="*/ 86 w 172"/>
                  <a:gd name="T49" fmla="*/ 0 h 172"/>
                  <a:gd name="T50" fmla="*/ 103 w 172"/>
                  <a:gd name="T51" fmla="*/ 2 h 172"/>
                  <a:gd name="T52" fmla="*/ 119 w 172"/>
                  <a:gd name="T53" fmla="*/ 7 h 172"/>
                  <a:gd name="T54" fmla="*/ 134 w 172"/>
                  <a:gd name="T55" fmla="*/ 15 h 172"/>
                  <a:gd name="T56" fmla="*/ 146 w 172"/>
                  <a:gd name="T57" fmla="*/ 26 h 172"/>
                  <a:gd name="T58" fmla="*/ 155 w 172"/>
                  <a:gd name="T59" fmla="*/ 38 h 172"/>
                  <a:gd name="T60" fmla="*/ 165 w 172"/>
                  <a:gd name="T61" fmla="*/ 53 h 172"/>
                  <a:gd name="T62" fmla="*/ 170 w 172"/>
                  <a:gd name="T63" fmla="*/ 69 h 172"/>
                  <a:gd name="T64" fmla="*/ 172 w 172"/>
                  <a:gd name="T65" fmla="*/ 86 h 1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2"/>
                  <a:gd name="T100" fmla="*/ 0 h 172"/>
                  <a:gd name="T101" fmla="*/ 172 w 172"/>
                  <a:gd name="T102" fmla="*/ 172 h 1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2" h="172">
                    <a:moveTo>
                      <a:pt x="172" y="86"/>
                    </a:moveTo>
                    <a:lnTo>
                      <a:pt x="170" y="104"/>
                    </a:lnTo>
                    <a:lnTo>
                      <a:pt x="165" y="120"/>
                    </a:lnTo>
                    <a:lnTo>
                      <a:pt x="155" y="135"/>
                    </a:lnTo>
                    <a:lnTo>
                      <a:pt x="146" y="148"/>
                    </a:lnTo>
                    <a:lnTo>
                      <a:pt x="134" y="157"/>
                    </a:lnTo>
                    <a:lnTo>
                      <a:pt x="119" y="166"/>
                    </a:lnTo>
                    <a:lnTo>
                      <a:pt x="103" y="170"/>
                    </a:lnTo>
                    <a:lnTo>
                      <a:pt x="86" y="172"/>
                    </a:lnTo>
                    <a:lnTo>
                      <a:pt x="68" y="170"/>
                    </a:lnTo>
                    <a:lnTo>
                      <a:pt x="52" y="166"/>
                    </a:lnTo>
                    <a:lnTo>
                      <a:pt x="37" y="157"/>
                    </a:lnTo>
                    <a:lnTo>
                      <a:pt x="24" y="148"/>
                    </a:lnTo>
                    <a:lnTo>
                      <a:pt x="15" y="135"/>
                    </a:lnTo>
                    <a:lnTo>
                      <a:pt x="6" y="120"/>
                    </a:lnTo>
                    <a:lnTo>
                      <a:pt x="0" y="104"/>
                    </a:lnTo>
                    <a:lnTo>
                      <a:pt x="0" y="86"/>
                    </a:lnTo>
                    <a:lnTo>
                      <a:pt x="0" y="69"/>
                    </a:lnTo>
                    <a:lnTo>
                      <a:pt x="6" y="53"/>
                    </a:lnTo>
                    <a:lnTo>
                      <a:pt x="15" y="38"/>
                    </a:lnTo>
                    <a:lnTo>
                      <a:pt x="24" y="26"/>
                    </a:lnTo>
                    <a:lnTo>
                      <a:pt x="37" y="15"/>
                    </a:lnTo>
                    <a:lnTo>
                      <a:pt x="52" y="7"/>
                    </a:lnTo>
                    <a:lnTo>
                      <a:pt x="68" y="2"/>
                    </a:lnTo>
                    <a:lnTo>
                      <a:pt x="86" y="0"/>
                    </a:lnTo>
                    <a:lnTo>
                      <a:pt x="103" y="2"/>
                    </a:lnTo>
                    <a:lnTo>
                      <a:pt x="119" y="7"/>
                    </a:lnTo>
                    <a:lnTo>
                      <a:pt x="134" y="15"/>
                    </a:lnTo>
                    <a:lnTo>
                      <a:pt x="146" y="26"/>
                    </a:lnTo>
                    <a:lnTo>
                      <a:pt x="155" y="38"/>
                    </a:lnTo>
                    <a:lnTo>
                      <a:pt x="165" y="53"/>
                    </a:lnTo>
                    <a:lnTo>
                      <a:pt x="170" y="69"/>
                    </a:lnTo>
                    <a:lnTo>
                      <a:pt x="172" y="86"/>
                    </a:lnTo>
                    <a:close/>
                  </a:path>
                </a:pathLst>
              </a:custGeom>
              <a:solidFill>
                <a:srgbClr val="2D5B9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247" name="Freeform 379"/>
              <p:cNvSpPr>
                <a:spLocks/>
              </p:cNvSpPr>
              <p:nvPr/>
            </p:nvSpPr>
            <p:spPr bwMode="auto">
              <a:xfrm>
                <a:off x="4779" y="3424"/>
                <a:ext cx="168" cy="168"/>
              </a:xfrm>
              <a:custGeom>
                <a:avLst/>
                <a:gdLst>
                  <a:gd name="T0" fmla="*/ 168 w 168"/>
                  <a:gd name="T1" fmla="*/ 84 h 168"/>
                  <a:gd name="T2" fmla="*/ 166 w 168"/>
                  <a:gd name="T3" fmla="*/ 100 h 168"/>
                  <a:gd name="T4" fmla="*/ 161 w 168"/>
                  <a:gd name="T5" fmla="*/ 117 h 168"/>
                  <a:gd name="T6" fmla="*/ 153 w 168"/>
                  <a:gd name="T7" fmla="*/ 131 h 168"/>
                  <a:gd name="T8" fmla="*/ 142 w 168"/>
                  <a:gd name="T9" fmla="*/ 144 h 168"/>
                  <a:gd name="T10" fmla="*/ 130 w 168"/>
                  <a:gd name="T11" fmla="*/ 153 h 168"/>
                  <a:gd name="T12" fmla="*/ 115 w 168"/>
                  <a:gd name="T13" fmla="*/ 162 h 168"/>
                  <a:gd name="T14" fmla="*/ 101 w 168"/>
                  <a:gd name="T15" fmla="*/ 166 h 168"/>
                  <a:gd name="T16" fmla="*/ 84 w 168"/>
                  <a:gd name="T17" fmla="*/ 168 h 168"/>
                  <a:gd name="T18" fmla="*/ 66 w 168"/>
                  <a:gd name="T19" fmla="*/ 166 h 168"/>
                  <a:gd name="T20" fmla="*/ 51 w 168"/>
                  <a:gd name="T21" fmla="*/ 162 h 168"/>
                  <a:gd name="T22" fmla="*/ 37 w 168"/>
                  <a:gd name="T23" fmla="*/ 153 h 168"/>
                  <a:gd name="T24" fmla="*/ 24 w 168"/>
                  <a:gd name="T25" fmla="*/ 144 h 168"/>
                  <a:gd name="T26" fmla="*/ 13 w 168"/>
                  <a:gd name="T27" fmla="*/ 131 h 168"/>
                  <a:gd name="T28" fmla="*/ 6 w 168"/>
                  <a:gd name="T29" fmla="*/ 117 h 168"/>
                  <a:gd name="T30" fmla="*/ 0 w 168"/>
                  <a:gd name="T31" fmla="*/ 100 h 168"/>
                  <a:gd name="T32" fmla="*/ 0 w 168"/>
                  <a:gd name="T33" fmla="*/ 84 h 168"/>
                  <a:gd name="T34" fmla="*/ 0 w 168"/>
                  <a:gd name="T35" fmla="*/ 67 h 168"/>
                  <a:gd name="T36" fmla="*/ 6 w 168"/>
                  <a:gd name="T37" fmla="*/ 53 h 168"/>
                  <a:gd name="T38" fmla="*/ 13 w 168"/>
                  <a:gd name="T39" fmla="*/ 38 h 168"/>
                  <a:gd name="T40" fmla="*/ 24 w 168"/>
                  <a:gd name="T41" fmla="*/ 25 h 168"/>
                  <a:gd name="T42" fmla="*/ 37 w 168"/>
                  <a:gd name="T43" fmla="*/ 14 h 168"/>
                  <a:gd name="T44" fmla="*/ 51 w 168"/>
                  <a:gd name="T45" fmla="*/ 7 h 168"/>
                  <a:gd name="T46" fmla="*/ 66 w 168"/>
                  <a:gd name="T47" fmla="*/ 2 h 168"/>
                  <a:gd name="T48" fmla="*/ 84 w 168"/>
                  <a:gd name="T49" fmla="*/ 0 h 168"/>
                  <a:gd name="T50" fmla="*/ 101 w 168"/>
                  <a:gd name="T51" fmla="*/ 2 h 168"/>
                  <a:gd name="T52" fmla="*/ 115 w 168"/>
                  <a:gd name="T53" fmla="*/ 7 h 168"/>
                  <a:gd name="T54" fmla="*/ 130 w 168"/>
                  <a:gd name="T55" fmla="*/ 14 h 168"/>
                  <a:gd name="T56" fmla="*/ 142 w 168"/>
                  <a:gd name="T57" fmla="*/ 25 h 168"/>
                  <a:gd name="T58" fmla="*/ 153 w 168"/>
                  <a:gd name="T59" fmla="*/ 38 h 168"/>
                  <a:gd name="T60" fmla="*/ 161 w 168"/>
                  <a:gd name="T61" fmla="*/ 53 h 168"/>
                  <a:gd name="T62" fmla="*/ 166 w 168"/>
                  <a:gd name="T63" fmla="*/ 67 h 168"/>
                  <a:gd name="T64" fmla="*/ 168 w 168"/>
                  <a:gd name="T65" fmla="*/ 84 h 1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8"/>
                  <a:gd name="T100" fmla="*/ 0 h 168"/>
                  <a:gd name="T101" fmla="*/ 168 w 168"/>
                  <a:gd name="T102" fmla="*/ 168 h 16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8" h="168">
                    <a:moveTo>
                      <a:pt x="168" y="84"/>
                    </a:moveTo>
                    <a:lnTo>
                      <a:pt x="166" y="100"/>
                    </a:lnTo>
                    <a:lnTo>
                      <a:pt x="161" y="117"/>
                    </a:lnTo>
                    <a:lnTo>
                      <a:pt x="153" y="131"/>
                    </a:lnTo>
                    <a:lnTo>
                      <a:pt x="142" y="144"/>
                    </a:lnTo>
                    <a:lnTo>
                      <a:pt x="130" y="153"/>
                    </a:lnTo>
                    <a:lnTo>
                      <a:pt x="115" y="162"/>
                    </a:lnTo>
                    <a:lnTo>
                      <a:pt x="101" y="166"/>
                    </a:lnTo>
                    <a:lnTo>
                      <a:pt x="84" y="168"/>
                    </a:lnTo>
                    <a:lnTo>
                      <a:pt x="66" y="166"/>
                    </a:lnTo>
                    <a:lnTo>
                      <a:pt x="51" y="162"/>
                    </a:lnTo>
                    <a:lnTo>
                      <a:pt x="37" y="153"/>
                    </a:lnTo>
                    <a:lnTo>
                      <a:pt x="24" y="144"/>
                    </a:lnTo>
                    <a:lnTo>
                      <a:pt x="13" y="131"/>
                    </a:lnTo>
                    <a:lnTo>
                      <a:pt x="6" y="117"/>
                    </a:lnTo>
                    <a:lnTo>
                      <a:pt x="0" y="100"/>
                    </a:lnTo>
                    <a:lnTo>
                      <a:pt x="0" y="84"/>
                    </a:lnTo>
                    <a:lnTo>
                      <a:pt x="0" y="67"/>
                    </a:lnTo>
                    <a:lnTo>
                      <a:pt x="6" y="53"/>
                    </a:lnTo>
                    <a:lnTo>
                      <a:pt x="13" y="38"/>
                    </a:lnTo>
                    <a:lnTo>
                      <a:pt x="24" y="25"/>
                    </a:lnTo>
                    <a:lnTo>
                      <a:pt x="37" y="14"/>
                    </a:lnTo>
                    <a:lnTo>
                      <a:pt x="51" y="7"/>
                    </a:lnTo>
                    <a:lnTo>
                      <a:pt x="66" y="2"/>
                    </a:lnTo>
                    <a:lnTo>
                      <a:pt x="84" y="0"/>
                    </a:lnTo>
                    <a:lnTo>
                      <a:pt x="101" y="2"/>
                    </a:lnTo>
                    <a:lnTo>
                      <a:pt x="115" y="7"/>
                    </a:lnTo>
                    <a:lnTo>
                      <a:pt x="130" y="14"/>
                    </a:lnTo>
                    <a:lnTo>
                      <a:pt x="142" y="25"/>
                    </a:lnTo>
                    <a:lnTo>
                      <a:pt x="153" y="38"/>
                    </a:lnTo>
                    <a:lnTo>
                      <a:pt x="161" y="53"/>
                    </a:lnTo>
                    <a:lnTo>
                      <a:pt x="166" y="67"/>
                    </a:lnTo>
                    <a:lnTo>
                      <a:pt x="168" y="84"/>
                    </a:lnTo>
                    <a:close/>
                  </a:path>
                </a:pathLst>
              </a:custGeom>
              <a:solidFill>
                <a:srgbClr val="2F5E9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248" name="Freeform 380"/>
              <p:cNvSpPr>
                <a:spLocks/>
              </p:cNvSpPr>
              <p:nvPr/>
            </p:nvSpPr>
            <p:spPr bwMode="auto">
              <a:xfrm>
                <a:off x="4781" y="3426"/>
                <a:ext cx="164" cy="164"/>
              </a:xfrm>
              <a:custGeom>
                <a:avLst/>
                <a:gdLst>
                  <a:gd name="T0" fmla="*/ 164 w 164"/>
                  <a:gd name="T1" fmla="*/ 82 h 164"/>
                  <a:gd name="T2" fmla="*/ 162 w 164"/>
                  <a:gd name="T3" fmla="*/ 98 h 164"/>
                  <a:gd name="T4" fmla="*/ 157 w 164"/>
                  <a:gd name="T5" fmla="*/ 115 h 164"/>
                  <a:gd name="T6" fmla="*/ 150 w 164"/>
                  <a:gd name="T7" fmla="*/ 127 h 164"/>
                  <a:gd name="T8" fmla="*/ 139 w 164"/>
                  <a:gd name="T9" fmla="*/ 140 h 164"/>
                  <a:gd name="T10" fmla="*/ 128 w 164"/>
                  <a:gd name="T11" fmla="*/ 151 h 164"/>
                  <a:gd name="T12" fmla="*/ 113 w 164"/>
                  <a:gd name="T13" fmla="*/ 158 h 164"/>
                  <a:gd name="T14" fmla="*/ 99 w 164"/>
                  <a:gd name="T15" fmla="*/ 162 h 164"/>
                  <a:gd name="T16" fmla="*/ 82 w 164"/>
                  <a:gd name="T17" fmla="*/ 164 h 164"/>
                  <a:gd name="T18" fmla="*/ 64 w 164"/>
                  <a:gd name="T19" fmla="*/ 162 h 164"/>
                  <a:gd name="T20" fmla="*/ 49 w 164"/>
                  <a:gd name="T21" fmla="*/ 158 h 164"/>
                  <a:gd name="T22" fmla="*/ 35 w 164"/>
                  <a:gd name="T23" fmla="*/ 151 h 164"/>
                  <a:gd name="T24" fmla="*/ 24 w 164"/>
                  <a:gd name="T25" fmla="*/ 140 h 164"/>
                  <a:gd name="T26" fmla="*/ 13 w 164"/>
                  <a:gd name="T27" fmla="*/ 127 h 164"/>
                  <a:gd name="T28" fmla="*/ 6 w 164"/>
                  <a:gd name="T29" fmla="*/ 115 h 164"/>
                  <a:gd name="T30" fmla="*/ 0 w 164"/>
                  <a:gd name="T31" fmla="*/ 98 h 164"/>
                  <a:gd name="T32" fmla="*/ 0 w 164"/>
                  <a:gd name="T33" fmla="*/ 82 h 164"/>
                  <a:gd name="T34" fmla="*/ 0 w 164"/>
                  <a:gd name="T35" fmla="*/ 65 h 164"/>
                  <a:gd name="T36" fmla="*/ 6 w 164"/>
                  <a:gd name="T37" fmla="*/ 51 h 164"/>
                  <a:gd name="T38" fmla="*/ 13 w 164"/>
                  <a:gd name="T39" fmla="*/ 36 h 164"/>
                  <a:gd name="T40" fmla="*/ 24 w 164"/>
                  <a:gd name="T41" fmla="*/ 23 h 164"/>
                  <a:gd name="T42" fmla="*/ 35 w 164"/>
                  <a:gd name="T43" fmla="*/ 14 h 164"/>
                  <a:gd name="T44" fmla="*/ 49 w 164"/>
                  <a:gd name="T45" fmla="*/ 7 h 164"/>
                  <a:gd name="T46" fmla="*/ 64 w 164"/>
                  <a:gd name="T47" fmla="*/ 1 h 164"/>
                  <a:gd name="T48" fmla="*/ 82 w 164"/>
                  <a:gd name="T49" fmla="*/ 0 h 164"/>
                  <a:gd name="T50" fmla="*/ 99 w 164"/>
                  <a:gd name="T51" fmla="*/ 1 h 164"/>
                  <a:gd name="T52" fmla="*/ 113 w 164"/>
                  <a:gd name="T53" fmla="*/ 7 h 164"/>
                  <a:gd name="T54" fmla="*/ 128 w 164"/>
                  <a:gd name="T55" fmla="*/ 14 h 164"/>
                  <a:gd name="T56" fmla="*/ 139 w 164"/>
                  <a:gd name="T57" fmla="*/ 23 h 164"/>
                  <a:gd name="T58" fmla="*/ 150 w 164"/>
                  <a:gd name="T59" fmla="*/ 36 h 164"/>
                  <a:gd name="T60" fmla="*/ 157 w 164"/>
                  <a:gd name="T61" fmla="*/ 51 h 164"/>
                  <a:gd name="T62" fmla="*/ 162 w 164"/>
                  <a:gd name="T63" fmla="*/ 65 h 164"/>
                  <a:gd name="T64" fmla="*/ 164 w 164"/>
                  <a:gd name="T65" fmla="*/ 82 h 16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4"/>
                  <a:gd name="T100" fmla="*/ 0 h 164"/>
                  <a:gd name="T101" fmla="*/ 164 w 164"/>
                  <a:gd name="T102" fmla="*/ 164 h 16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4" h="164">
                    <a:moveTo>
                      <a:pt x="164" y="82"/>
                    </a:moveTo>
                    <a:lnTo>
                      <a:pt x="162" y="98"/>
                    </a:lnTo>
                    <a:lnTo>
                      <a:pt x="157" y="115"/>
                    </a:lnTo>
                    <a:lnTo>
                      <a:pt x="150" y="127"/>
                    </a:lnTo>
                    <a:lnTo>
                      <a:pt x="139" y="140"/>
                    </a:lnTo>
                    <a:lnTo>
                      <a:pt x="128" y="151"/>
                    </a:lnTo>
                    <a:lnTo>
                      <a:pt x="113" y="158"/>
                    </a:lnTo>
                    <a:lnTo>
                      <a:pt x="99" y="162"/>
                    </a:lnTo>
                    <a:lnTo>
                      <a:pt x="82" y="164"/>
                    </a:lnTo>
                    <a:lnTo>
                      <a:pt x="64" y="162"/>
                    </a:lnTo>
                    <a:lnTo>
                      <a:pt x="49" y="158"/>
                    </a:lnTo>
                    <a:lnTo>
                      <a:pt x="35" y="151"/>
                    </a:lnTo>
                    <a:lnTo>
                      <a:pt x="24" y="140"/>
                    </a:lnTo>
                    <a:lnTo>
                      <a:pt x="13" y="127"/>
                    </a:lnTo>
                    <a:lnTo>
                      <a:pt x="6" y="115"/>
                    </a:lnTo>
                    <a:lnTo>
                      <a:pt x="0" y="98"/>
                    </a:lnTo>
                    <a:lnTo>
                      <a:pt x="0" y="82"/>
                    </a:lnTo>
                    <a:lnTo>
                      <a:pt x="0" y="65"/>
                    </a:lnTo>
                    <a:lnTo>
                      <a:pt x="6" y="51"/>
                    </a:lnTo>
                    <a:lnTo>
                      <a:pt x="13" y="36"/>
                    </a:lnTo>
                    <a:lnTo>
                      <a:pt x="24" y="23"/>
                    </a:lnTo>
                    <a:lnTo>
                      <a:pt x="35" y="14"/>
                    </a:lnTo>
                    <a:lnTo>
                      <a:pt x="49" y="7"/>
                    </a:lnTo>
                    <a:lnTo>
                      <a:pt x="64" y="1"/>
                    </a:lnTo>
                    <a:lnTo>
                      <a:pt x="82" y="0"/>
                    </a:lnTo>
                    <a:lnTo>
                      <a:pt x="99" y="1"/>
                    </a:lnTo>
                    <a:lnTo>
                      <a:pt x="113" y="7"/>
                    </a:lnTo>
                    <a:lnTo>
                      <a:pt x="128" y="14"/>
                    </a:lnTo>
                    <a:lnTo>
                      <a:pt x="139" y="23"/>
                    </a:lnTo>
                    <a:lnTo>
                      <a:pt x="150" y="36"/>
                    </a:lnTo>
                    <a:lnTo>
                      <a:pt x="157" y="51"/>
                    </a:lnTo>
                    <a:lnTo>
                      <a:pt x="162" y="65"/>
                    </a:lnTo>
                    <a:lnTo>
                      <a:pt x="164" y="82"/>
                    </a:lnTo>
                    <a:close/>
                  </a:path>
                </a:pathLst>
              </a:custGeom>
              <a:solidFill>
                <a:srgbClr val="31629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249" name="Freeform 381"/>
              <p:cNvSpPr>
                <a:spLocks/>
              </p:cNvSpPr>
              <p:nvPr/>
            </p:nvSpPr>
            <p:spPr bwMode="auto">
              <a:xfrm>
                <a:off x="4783" y="3427"/>
                <a:ext cx="160" cy="161"/>
              </a:xfrm>
              <a:custGeom>
                <a:avLst/>
                <a:gdLst>
                  <a:gd name="T0" fmla="*/ 160 w 160"/>
                  <a:gd name="T1" fmla="*/ 81 h 161"/>
                  <a:gd name="T2" fmla="*/ 159 w 160"/>
                  <a:gd name="T3" fmla="*/ 97 h 161"/>
                  <a:gd name="T4" fmla="*/ 153 w 160"/>
                  <a:gd name="T5" fmla="*/ 112 h 161"/>
                  <a:gd name="T6" fmla="*/ 146 w 160"/>
                  <a:gd name="T7" fmla="*/ 126 h 161"/>
                  <a:gd name="T8" fmla="*/ 137 w 160"/>
                  <a:gd name="T9" fmla="*/ 137 h 161"/>
                  <a:gd name="T10" fmla="*/ 124 w 160"/>
                  <a:gd name="T11" fmla="*/ 148 h 161"/>
                  <a:gd name="T12" fmla="*/ 111 w 160"/>
                  <a:gd name="T13" fmla="*/ 156 h 161"/>
                  <a:gd name="T14" fmla="*/ 95 w 160"/>
                  <a:gd name="T15" fmla="*/ 159 h 161"/>
                  <a:gd name="T16" fmla="*/ 80 w 160"/>
                  <a:gd name="T17" fmla="*/ 161 h 161"/>
                  <a:gd name="T18" fmla="*/ 64 w 160"/>
                  <a:gd name="T19" fmla="*/ 159 h 161"/>
                  <a:gd name="T20" fmla="*/ 49 w 160"/>
                  <a:gd name="T21" fmla="*/ 156 h 161"/>
                  <a:gd name="T22" fmla="*/ 35 w 160"/>
                  <a:gd name="T23" fmla="*/ 148 h 161"/>
                  <a:gd name="T24" fmla="*/ 24 w 160"/>
                  <a:gd name="T25" fmla="*/ 137 h 161"/>
                  <a:gd name="T26" fmla="*/ 13 w 160"/>
                  <a:gd name="T27" fmla="*/ 126 h 161"/>
                  <a:gd name="T28" fmla="*/ 5 w 160"/>
                  <a:gd name="T29" fmla="*/ 112 h 161"/>
                  <a:gd name="T30" fmla="*/ 0 w 160"/>
                  <a:gd name="T31" fmla="*/ 97 h 161"/>
                  <a:gd name="T32" fmla="*/ 0 w 160"/>
                  <a:gd name="T33" fmla="*/ 81 h 161"/>
                  <a:gd name="T34" fmla="*/ 0 w 160"/>
                  <a:gd name="T35" fmla="*/ 66 h 161"/>
                  <a:gd name="T36" fmla="*/ 5 w 160"/>
                  <a:gd name="T37" fmla="*/ 50 h 161"/>
                  <a:gd name="T38" fmla="*/ 13 w 160"/>
                  <a:gd name="T39" fmla="*/ 37 h 161"/>
                  <a:gd name="T40" fmla="*/ 24 w 160"/>
                  <a:gd name="T41" fmla="*/ 24 h 161"/>
                  <a:gd name="T42" fmla="*/ 35 w 160"/>
                  <a:gd name="T43" fmla="*/ 15 h 161"/>
                  <a:gd name="T44" fmla="*/ 49 w 160"/>
                  <a:gd name="T45" fmla="*/ 8 h 161"/>
                  <a:gd name="T46" fmla="*/ 64 w 160"/>
                  <a:gd name="T47" fmla="*/ 2 h 161"/>
                  <a:gd name="T48" fmla="*/ 80 w 160"/>
                  <a:gd name="T49" fmla="*/ 0 h 161"/>
                  <a:gd name="T50" fmla="*/ 95 w 160"/>
                  <a:gd name="T51" fmla="*/ 2 h 161"/>
                  <a:gd name="T52" fmla="*/ 111 w 160"/>
                  <a:gd name="T53" fmla="*/ 8 h 161"/>
                  <a:gd name="T54" fmla="*/ 124 w 160"/>
                  <a:gd name="T55" fmla="*/ 15 h 161"/>
                  <a:gd name="T56" fmla="*/ 137 w 160"/>
                  <a:gd name="T57" fmla="*/ 24 h 161"/>
                  <a:gd name="T58" fmla="*/ 146 w 160"/>
                  <a:gd name="T59" fmla="*/ 37 h 161"/>
                  <a:gd name="T60" fmla="*/ 153 w 160"/>
                  <a:gd name="T61" fmla="*/ 50 h 161"/>
                  <a:gd name="T62" fmla="*/ 159 w 160"/>
                  <a:gd name="T63" fmla="*/ 66 h 161"/>
                  <a:gd name="T64" fmla="*/ 160 w 160"/>
                  <a:gd name="T65" fmla="*/ 81 h 1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0"/>
                  <a:gd name="T100" fmla="*/ 0 h 161"/>
                  <a:gd name="T101" fmla="*/ 160 w 160"/>
                  <a:gd name="T102" fmla="*/ 161 h 1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0" h="161">
                    <a:moveTo>
                      <a:pt x="160" y="81"/>
                    </a:moveTo>
                    <a:lnTo>
                      <a:pt x="159" y="97"/>
                    </a:lnTo>
                    <a:lnTo>
                      <a:pt x="153" y="112"/>
                    </a:lnTo>
                    <a:lnTo>
                      <a:pt x="146" y="126"/>
                    </a:lnTo>
                    <a:lnTo>
                      <a:pt x="137" y="137"/>
                    </a:lnTo>
                    <a:lnTo>
                      <a:pt x="124" y="148"/>
                    </a:lnTo>
                    <a:lnTo>
                      <a:pt x="111" y="156"/>
                    </a:lnTo>
                    <a:lnTo>
                      <a:pt x="95" y="159"/>
                    </a:lnTo>
                    <a:lnTo>
                      <a:pt x="80" y="161"/>
                    </a:lnTo>
                    <a:lnTo>
                      <a:pt x="64" y="159"/>
                    </a:lnTo>
                    <a:lnTo>
                      <a:pt x="49" y="156"/>
                    </a:lnTo>
                    <a:lnTo>
                      <a:pt x="35" y="148"/>
                    </a:lnTo>
                    <a:lnTo>
                      <a:pt x="24" y="137"/>
                    </a:lnTo>
                    <a:lnTo>
                      <a:pt x="13" y="126"/>
                    </a:lnTo>
                    <a:lnTo>
                      <a:pt x="5" y="112"/>
                    </a:lnTo>
                    <a:lnTo>
                      <a:pt x="0" y="97"/>
                    </a:lnTo>
                    <a:lnTo>
                      <a:pt x="0" y="81"/>
                    </a:lnTo>
                    <a:lnTo>
                      <a:pt x="0" y="66"/>
                    </a:lnTo>
                    <a:lnTo>
                      <a:pt x="5" y="50"/>
                    </a:lnTo>
                    <a:lnTo>
                      <a:pt x="13" y="37"/>
                    </a:lnTo>
                    <a:lnTo>
                      <a:pt x="24" y="24"/>
                    </a:lnTo>
                    <a:lnTo>
                      <a:pt x="35" y="15"/>
                    </a:lnTo>
                    <a:lnTo>
                      <a:pt x="49" y="8"/>
                    </a:lnTo>
                    <a:lnTo>
                      <a:pt x="64" y="2"/>
                    </a:lnTo>
                    <a:lnTo>
                      <a:pt x="80" y="0"/>
                    </a:lnTo>
                    <a:lnTo>
                      <a:pt x="95" y="2"/>
                    </a:lnTo>
                    <a:lnTo>
                      <a:pt x="111" y="8"/>
                    </a:lnTo>
                    <a:lnTo>
                      <a:pt x="124" y="15"/>
                    </a:lnTo>
                    <a:lnTo>
                      <a:pt x="137" y="24"/>
                    </a:lnTo>
                    <a:lnTo>
                      <a:pt x="146" y="37"/>
                    </a:lnTo>
                    <a:lnTo>
                      <a:pt x="153" y="50"/>
                    </a:lnTo>
                    <a:lnTo>
                      <a:pt x="159" y="66"/>
                    </a:lnTo>
                    <a:lnTo>
                      <a:pt x="160" y="81"/>
                    </a:lnTo>
                    <a:close/>
                  </a:path>
                </a:pathLst>
              </a:custGeom>
              <a:solidFill>
                <a:srgbClr val="33679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250" name="Freeform 382"/>
              <p:cNvSpPr>
                <a:spLocks/>
              </p:cNvSpPr>
              <p:nvPr/>
            </p:nvSpPr>
            <p:spPr bwMode="auto">
              <a:xfrm>
                <a:off x="4785" y="3429"/>
                <a:ext cx="157" cy="157"/>
              </a:xfrm>
              <a:custGeom>
                <a:avLst/>
                <a:gdLst>
                  <a:gd name="T0" fmla="*/ 157 w 157"/>
                  <a:gd name="T1" fmla="*/ 79 h 157"/>
                  <a:gd name="T2" fmla="*/ 155 w 157"/>
                  <a:gd name="T3" fmla="*/ 95 h 157"/>
                  <a:gd name="T4" fmla="*/ 149 w 157"/>
                  <a:gd name="T5" fmla="*/ 110 h 157"/>
                  <a:gd name="T6" fmla="*/ 142 w 157"/>
                  <a:gd name="T7" fmla="*/ 123 h 157"/>
                  <a:gd name="T8" fmla="*/ 133 w 157"/>
                  <a:gd name="T9" fmla="*/ 135 h 157"/>
                  <a:gd name="T10" fmla="*/ 122 w 157"/>
                  <a:gd name="T11" fmla="*/ 144 h 157"/>
                  <a:gd name="T12" fmla="*/ 107 w 157"/>
                  <a:gd name="T13" fmla="*/ 152 h 157"/>
                  <a:gd name="T14" fmla="*/ 93 w 157"/>
                  <a:gd name="T15" fmla="*/ 155 h 157"/>
                  <a:gd name="T16" fmla="*/ 78 w 157"/>
                  <a:gd name="T17" fmla="*/ 157 h 157"/>
                  <a:gd name="T18" fmla="*/ 62 w 157"/>
                  <a:gd name="T19" fmla="*/ 155 h 157"/>
                  <a:gd name="T20" fmla="*/ 47 w 157"/>
                  <a:gd name="T21" fmla="*/ 152 h 157"/>
                  <a:gd name="T22" fmla="*/ 33 w 157"/>
                  <a:gd name="T23" fmla="*/ 144 h 157"/>
                  <a:gd name="T24" fmla="*/ 22 w 157"/>
                  <a:gd name="T25" fmla="*/ 135 h 157"/>
                  <a:gd name="T26" fmla="*/ 13 w 157"/>
                  <a:gd name="T27" fmla="*/ 123 h 157"/>
                  <a:gd name="T28" fmla="*/ 5 w 157"/>
                  <a:gd name="T29" fmla="*/ 110 h 157"/>
                  <a:gd name="T30" fmla="*/ 0 w 157"/>
                  <a:gd name="T31" fmla="*/ 95 h 157"/>
                  <a:gd name="T32" fmla="*/ 0 w 157"/>
                  <a:gd name="T33" fmla="*/ 79 h 157"/>
                  <a:gd name="T34" fmla="*/ 0 w 157"/>
                  <a:gd name="T35" fmla="*/ 64 h 157"/>
                  <a:gd name="T36" fmla="*/ 5 w 157"/>
                  <a:gd name="T37" fmla="*/ 48 h 157"/>
                  <a:gd name="T38" fmla="*/ 13 w 157"/>
                  <a:gd name="T39" fmla="*/ 35 h 157"/>
                  <a:gd name="T40" fmla="*/ 22 w 157"/>
                  <a:gd name="T41" fmla="*/ 24 h 157"/>
                  <a:gd name="T42" fmla="*/ 33 w 157"/>
                  <a:gd name="T43" fmla="*/ 15 h 157"/>
                  <a:gd name="T44" fmla="*/ 47 w 157"/>
                  <a:gd name="T45" fmla="*/ 8 h 157"/>
                  <a:gd name="T46" fmla="*/ 62 w 157"/>
                  <a:gd name="T47" fmla="*/ 2 h 157"/>
                  <a:gd name="T48" fmla="*/ 78 w 157"/>
                  <a:gd name="T49" fmla="*/ 0 h 157"/>
                  <a:gd name="T50" fmla="*/ 93 w 157"/>
                  <a:gd name="T51" fmla="*/ 2 h 157"/>
                  <a:gd name="T52" fmla="*/ 107 w 157"/>
                  <a:gd name="T53" fmla="*/ 8 h 157"/>
                  <a:gd name="T54" fmla="*/ 122 w 157"/>
                  <a:gd name="T55" fmla="*/ 15 h 157"/>
                  <a:gd name="T56" fmla="*/ 133 w 157"/>
                  <a:gd name="T57" fmla="*/ 24 h 157"/>
                  <a:gd name="T58" fmla="*/ 142 w 157"/>
                  <a:gd name="T59" fmla="*/ 35 h 157"/>
                  <a:gd name="T60" fmla="*/ 149 w 157"/>
                  <a:gd name="T61" fmla="*/ 48 h 157"/>
                  <a:gd name="T62" fmla="*/ 155 w 157"/>
                  <a:gd name="T63" fmla="*/ 64 h 157"/>
                  <a:gd name="T64" fmla="*/ 157 w 157"/>
                  <a:gd name="T65" fmla="*/ 79 h 1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7"/>
                  <a:gd name="T100" fmla="*/ 0 h 157"/>
                  <a:gd name="T101" fmla="*/ 157 w 157"/>
                  <a:gd name="T102" fmla="*/ 157 h 15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7" h="157">
                    <a:moveTo>
                      <a:pt x="157" y="79"/>
                    </a:moveTo>
                    <a:lnTo>
                      <a:pt x="155" y="95"/>
                    </a:lnTo>
                    <a:lnTo>
                      <a:pt x="149" y="110"/>
                    </a:lnTo>
                    <a:lnTo>
                      <a:pt x="142" y="123"/>
                    </a:lnTo>
                    <a:lnTo>
                      <a:pt x="133" y="135"/>
                    </a:lnTo>
                    <a:lnTo>
                      <a:pt x="122" y="144"/>
                    </a:lnTo>
                    <a:lnTo>
                      <a:pt x="107" y="152"/>
                    </a:lnTo>
                    <a:lnTo>
                      <a:pt x="93" y="155"/>
                    </a:lnTo>
                    <a:lnTo>
                      <a:pt x="78" y="157"/>
                    </a:lnTo>
                    <a:lnTo>
                      <a:pt x="62" y="155"/>
                    </a:lnTo>
                    <a:lnTo>
                      <a:pt x="47" y="152"/>
                    </a:lnTo>
                    <a:lnTo>
                      <a:pt x="33" y="144"/>
                    </a:lnTo>
                    <a:lnTo>
                      <a:pt x="22" y="135"/>
                    </a:lnTo>
                    <a:lnTo>
                      <a:pt x="13" y="123"/>
                    </a:lnTo>
                    <a:lnTo>
                      <a:pt x="5" y="110"/>
                    </a:lnTo>
                    <a:lnTo>
                      <a:pt x="0" y="95"/>
                    </a:lnTo>
                    <a:lnTo>
                      <a:pt x="0" y="79"/>
                    </a:lnTo>
                    <a:lnTo>
                      <a:pt x="0" y="64"/>
                    </a:lnTo>
                    <a:lnTo>
                      <a:pt x="5" y="48"/>
                    </a:lnTo>
                    <a:lnTo>
                      <a:pt x="13" y="35"/>
                    </a:lnTo>
                    <a:lnTo>
                      <a:pt x="22" y="24"/>
                    </a:lnTo>
                    <a:lnTo>
                      <a:pt x="33" y="15"/>
                    </a:lnTo>
                    <a:lnTo>
                      <a:pt x="47" y="8"/>
                    </a:lnTo>
                    <a:lnTo>
                      <a:pt x="62" y="2"/>
                    </a:lnTo>
                    <a:lnTo>
                      <a:pt x="78" y="0"/>
                    </a:lnTo>
                    <a:lnTo>
                      <a:pt x="93" y="2"/>
                    </a:lnTo>
                    <a:lnTo>
                      <a:pt x="107" y="8"/>
                    </a:lnTo>
                    <a:lnTo>
                      <a:pt x="122" y="15"/>
                    </a:lnTo>
                    <a:lnTo>
                      <a:pt x="133" y="24"/>
                    </a:lnTo>
                    <a:lnTo>
                      <a:pt x="142" y="35"/>
                    </a:lnTo>
                    <a:lnTo>
                      <a:pt x="149" y="48"/>
                    </a:lnTo>
                    <a:lnTo>
                      <a:pt x="155" y="64"/>
                    </a:lnTo>
                    <a:lnTo>
                      <a:pt x="157" y="79"/>
                    </a:lnTo>
                    <a:close/>
                  </a:path>
                </a:pathLst>
              </a:custGeom>
              <a:solidFill>
                <a:srgbClr val="356BA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251" name="Freeform 383"/>
              <p:cNvSpPr>
                <a:spLocks/>
              </p:cNvSpPr>
              <p:nvPr/>
            </p:nvSpPr>
            <p:spPr bwMode="auto">
              <a:xfrm>
                <a:off x="4787" y="3431"/>
                <a:ext cx="153" cy="153"/>
              </a:xfrm>
              <a:custGeom>
                <a:avLst/>
                <a:gdLst>
                  <a:gd name="T0" fmla="*/ 153 w 153"/>
                  <a:gd name="T1" fmla="*/ 77 h 153"/>
                  <a:gd name="T2" fmla="*/ 151 w 153"/>
                  <a:gd name="T3" fmla="*/ 93 h 153"/>
                  <a:gd name="T4" fmla="*/ 145 w 153"/>
                  <a:gd name="T5" fmla="*/ 108 h 153"/>
                  <a:gd name="T6" fmla="*/ 138 w 153"/>
                  <a:gd name="T7" fmla="*/ 121 h 153"/>
                  <a:gd name="T8" fmla="*/ 129 w 153"/>
                  <a:gd name="T9" fmla="*/ 131 h 153"/>
                  <a:gd name="T10" fmla="*/ 118 w 153"/>
                  <a:gd name="T11" fmla="*/ 141 h 153"/>
                  <a:gd name="T12" fmla="*/ 105 w 153"/>
                  <a:gd name="T13" fmla="*/ 148 h 153"/>
                  <a:gd name="T14" fmla="*/ 91 w 153"/>
                  <a:gd name="T15" fmla="*/ 152 h 153"/>
                  <a:gd name="T16" fmla="*/ 76 w 153"/>
                  <a:gd name="T17" fmla="*/ 153 h 153"/>
                  <a:gd name="T18" fmla="*/ 60 w 153"/>
                  <a:gd name="T19" fmla="*/ 152 h 153"/>
                  <a:gd name="T20" fmla="*/ 45 w 153"/>
                  <a:gd name="T21" fmla="*/ 148 h 153"/>
                  <a:gd name="T22" fmla="*/ 32 w 153"/>
                  <a:gd name="T23" fmla="*/ 141 h 153"/>
                  <a:gd name="T24" fmla="*/ 21 w 153"/>
                  <a:gd name="T25" fmla="*/ 131 h 153"/>
                  <a:gd name="T26" fmla="*/ 12 w 153"/>
                  <a:gd name="T27" fmla="*/ 121 h 153"/>
                  <a:gd name="T28" fmla="*/ 5 w 153"/>
                  <a:gd name="T29" fmla="*/ 108 h 153"/>
                  <a:gd name="T30" fmla="*/ 0 w 153"/>
                  <a:gd name="T31" fmla="*/ 93 h 153"/>
                  <a:gd name="T32" fmla="*/ 0 w 153"/>
                  <a:gd name="T33" fmla="*/ 77 h 153"/>
                  <a:gd name="T34" fmla="*/ 0 w 153"/>
                  <a:gd name="T35" fmla="*/ 62 h 153"/>
                  <a:gd name="T36" fmla="*/ 5 w 153"/>
                  <a:gd name="T37" fmla="*/ 48 h 153"/>
                  <a:gd name="T38" fmla="*/ 12 w 153"/>
                  <a:gd name="T39" fmla="*/ 35 h 153"/>
                  <a:gd name="T40" fmla="*/ 21 w 153"/>
                  <a:gd name="T41" fmla="*/ 24 h 153"/>
                  <a:gd name="T42" fmla="*/ 32 w 153"/>
                  <a:gd name="T43" fmla="*/ 15 h 153"/>
                  <a:gd name="T44" fmla="*/ 45 w 153"/>
                  <a:gd name="T45" fmla="*/ 7 h 153"/>
                  <a:gd name="T46" fmla="*/ 60 w 153"/>
                  <a:gd name="T47" fmla="*/ 2 h 153"/>
                  <a:gd name="T48" fmla="*/ 76 w 153"/>
                  <a:gd name="T49" fmla="*/ 0 h 153"/>
                  <a:gd name="T50" fmla="*/ 91 w 153"/>
                  <a:gd name="T51" fmla="*/ 2 h 153"/>
                  <a:gd name="T52" fmla="*/ 105 w 153"/>
                  <a:gd name="T53" fmla="*/ 7 h 153"/>
                  <a:gd name="T54" fmla="*/ 118 w 153"/>
                  <a:gd name="T55" fmla="*/ 15 h 153"/>
                  <a:gd name="T56" fmla="*/ 129 w 153"/>
                  <a:gd name="T57" fmla="*/ 24 h 153"/>
                  <a:gd name="T58" fmla="*/ 138 w 153"/>
                  <a:gd name="T59" fmla="*/ 35 h 153"/>
                  <a:gd name="T60" fmla="*/ 145 w 153"/>
                  <a:gd name="T61" fmla="*/ 48 h 153"/>
                  <a:gd name="T62" fmla="*/ 151 w 153"/>
                  <a:gd name="T63" fmla="*/ 62 h 153"/>
                  <a:gd name="T64" fmla="*/ 153 w 153"/>
                  <a:gd name="T65" fmla="*/ 77 h 1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3"/>
                  <a:gd name="T100" fmla="*/ 0 h 153"/>
                  <a:gd name="T101" fmla="*/ 153 w 153"/>
                  <a:gd name="T102" fmla="*/ 153 h 15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3" h="153">
                    <a:moveTo>
                      <a:pt x="153" y="77"/>
                    </a:moveTo>
                    <a:lnTo>
                      <a:pt x="151" y="93"/>
                    </a:lnTo>
                    <a:lnTo>
                      <a:pt x="145" y="108"/>
                    </a:lnTo>
                    <a:lnTo>
                      <a:pt x="138" y="121"/>
                    </a:lnTo>
                    <a:lnTo>
                      <a:pt x="129" y="131"/>
                    </a:lnTo>
                    <a:lnTo>
                      <a:pt x="118" y="141"/>
                    </a:lnTo>
                    <a:lnTo>
                      <a:pt x="105" y="148"/>
                    </a:lnTo>
                    <a:lnTo>
                      <a:pt x="91" y="152"/>
                    </a:lnTo>
                    <a:lnTo>
                      <a:pt x="76" y="153"/>
                    </a:lnTo>
                    <a:lnTo>
                      <a:pt x="60" y="152"/>
                    </a:lnTo>
                    <a:lnTo>
                      <a:pt x="45" y="148"/>
                    </a:lnTo>
                    <a:lnTo>
                      <a:pt x="32" y="141"/>
                    </a:lnTo>
                    <a:lnTo>
                      <a:pt x="21" y="131"/>
                    </a:lnTo>
                    <a:lnTo>
                      <a:pt x="12" y="121"/>
                    </a:lnTo>
                    <a:lnTo>
                      <a:pt x="5" y="108"/>
                    </a:lnTo>
                    <a:lnTo>
                      <a:pt x="0" y="93"/>
                    </a:lnTo>
                    <a:lnTo>
                      <a:pt x="0" y="77"/>
                    </a:lnTo>
                    <a:lnTo>
                      <a:pt x="0" y="62"/>
                    </a:lnTo>
                    <a:lnTo>
                      <a:pt x="5" y="48"/>
                    </a:lnTo>
                    <a:lnTo>
                      <a:pt x="12" y="35"/>
                    </a:lnTo>
                    <a:lnTo>
                      <a:pt x="21" y="24"/>
                    </a:lnTo>
                    <a:lnTo>
                      <a:pt x="32" y="15"/>
                    </a:lnTo>
                    <a:lnTo>
                      <a:pt x="45" y="7"/>
                    </a:lnTo>
                    <a:lnTo>
                      <a:pt x="60" y="2"/>
                    </a:lnTo>
                    <a:lnTo>
                      <a:pt x="76" y="0"/>
                    </a:lnTo>
                    <a:lnTo>
                      <a:pt x="91" y="2"/>
                    </a:lnTo>
                    <a:lnTo>
                      <a:pt x="105" y="7"/>
                    </a:lnTo>
                    <a:lnTo>
                      <a:pt x="118" y="15"/>
                    </a:lnTo>
                    <a:lnTo>
                      <a:pt x="129" y="24"/>
                    </a:lnTo>
                    <a:lnTo>
                      <a:pt x="138" y="35"/>
                    </a:lnTo>
                    <a:lnTo>
                      <a:pt x="145" y="48"/>
                    </a:lnTo>
                    <a:lnTo>
                      <a:pt x="151" y="62"/>
                    </a:lnTo>
                    <a:lnTo>
                      <a:pt x="153" y="77"/>
                    </a:lnTo>
                    <a:close/>
                  </a:path>
                </a:pathLst>
              </a:custGeom>
              <a:solidFill>
                <a:srgbClr val="3870A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252" name="Freeform 384"/>
              <p:cNvSpPr>
                <a:spLocks/>
              </p:cNvSpPr>
              <p:nvPr/>
            </p:nvSpPr>
            <p:spPr bwMode="auto">
              <a:xfrm>
                <a:off x="4788" y="3433"/>
                <a:ext cx="150" cy="150"/>
              </a:xfrm>
              <a:custGeom>
                <a:avLst/>
                <a:gdLst>
                  <a:gd name="T0" fmla="*/ 150 w 150"/>
                  <a:gd name="T1" fmla="*/ 75 h 150"/>
                  <a:gd name="T2" fmla="*/ 148 w 150"/>
                  <a:gd name="T3" fmla="*/ 91 h 150"/>
                  <a:gd name="T4" fmla="*/ 143 w 150"/>
                  <a:gd name="T5" fmla="*/ 104 h 150"/>
                  <a:gd name="T6" fmla="*/ 137 w 150"/>
                  <a:gd name="T7" fmla="*/ 117 h 150"/>
                  <a:gd name="T8" fmla="*/ 128 w 150"/>
                  <a:gd name="T9" fmla="*/ 128 h 150"/>
                  <a:gd name="T10" fmla="*/ 117 w 150"/>
                  <a:gd name="T11" fmla="*/ 137 h 150"/>
                  <a:gd name="T12" fmla="*/ 104 w 150"/>
                  <a:gd name="T13" fmla="*/ 144 h 150"/>
                  <a:gd name="T14" fmla="*/ 90 w 150"/>
                  <a:gd name="T15" fmla="*/ 148 h 150"/>
                  <a:gd name="T16" fmla="*/ 75 w 150"/>
                  <a:gd name="T17" fmla="*/ 150 h 150"/>
                  <a:gd name="T18" fmla="*/ 59 w 150"/>
                  <a:gd name="T19" fmla="*/ 148 h 150"/>
                  <a:gd name="T20" fmla="*/ 44 w 150"/>
                  <a:gd name="T21" fmla="*/ 144 h 150"/>
                  <a:gd name="T22" fmla="*/ 31 w 150"/>
                  <a:gd name="T23" fmla="*/ 137 h 150"/>
                  <a:gd name="T24" fmla="*/ 20 w 150"/>
                  <a:gd name="T25" fmla="*/ 128 h 150"/>
                  <a:gd name="T26" fmla="*/ 11 w 150"/>
                  <a:gd name="T27" fmla="*/ 117 h 150"/>
                  <a:gd name="T28" fmla="*/ 6 w 150"/>
                  <a:gd name="T29" fmla="*/ 104 h 150"/>
                  <a:gd name="T30" fmla="*/ 0 w 150"/>
                  <a:gd name="T31" fmla="*/ 91 h 150"/>
                  <a:gd name="T32" fmla="*/ 0 w 150"/>
                  <a:gd name="T33" fmla="*/ 75 h 150"/>
                  <a:gd name="T34" fmla="*/ 0 w 150"/>
                  <a:gd name="T35" fmla="*/ 60 h 150"/>
                  <a:gd name="T36" fmla="*/ 6 w 150"/>
                  <a:gd name="T37" fmla="*/ 46 h 150"/>
                  <a:gd name="T38" fmla="*/ 11 w 150"/>
                  <a:gd name="T39" fmla="*/ 33 h 150"/>
                  <a:gd name="T40" fmla="*/ 20 w 150"/>
                  <a:gd name="T41" fmla="*/ 22 h 150"/>
                  <a:gd name="T42" fmla="*/ 31 w 150"/>
                  <a:gd name="T43" fmla="*/ 13 h 150"/>
                  <a:gd name="T44" fmla="*/ 44 w 150"/>
                  <a:gd name="T45" fmla="*/ 7 h 150"/>
                  <a:gd name="T46" fmla="*/ 59 w 150"/>
                  <a:gd name="T47" fmla="*/ 2 h 150"/>
                  <a:gd name="T48" fmla="*/ 75 w 150"/>
                  <a:gd name="T49" fmla="*/ 0 h 150"/>
                  <a:gd name="T50" fmla="*/ 90 w 150"/>
                  <a:gd name="T51" fmla="*/ 2 h 150"/>
                  <a:gd name="T52" fmla="*/ 104 w 150"/>
                  <a:gd name="T53" fmla="*/ 7 h 150"/>
                  <a:gd name="T54" fmla="*/ 117 w 150"/>
                  <a:gd name="T55" fmla="*/ 13 h 150"/>
                  <a:gd name="T56" fmla="*/ 128 w 150"/>
                  <a:gd name="T57" fmla="*/ 22 h 150"/>
                  <a:gd name="T58" fmla="*/ 137 w 150"/>
                  <a:gd name="T59" fmla="*/ 33 h 150"/>
                  <a:gd name="T60" fmla="*/ 143 w 150"/>
                  <a:gd name="T61" fmla="*/ 46 h 150"/>
                  <a:gd name="T62" fmla="*/ 148 w 150"/>
                  <a:gd name="T63" fmla="*/ 60 h 150"/>
                  <a:gd name="T64" fmla="*/ 150 w 150"/>
                  <a:gd name="T65" fmla="*/ 75 h 15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0"/>
                  <a:gd name="T100" fmla="*/ 0 h 150"/>
                  <a:gd name="T101" fmla="*/ 150 w 150"/>
                  <a:gd name="T102" fmla="*/ 150 h 15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0" h="150">
                    <a:moveTo>
                      <a:pt x="150" y="75"/>
                    </a:moveTo>
                    <a:lnTo>
                      <a:pt x="148" y="91"/>
                    </a:lnTo>
                    <a:lnTo>
                      <a:pt x="143" y="104"/>
                    </a:lnTo>
                    <a:lnTo>
                      <a:pt x="137" y="117"/>
                    </a:lnTo>
                    <a:lnTo>
                      <a:pt x="128" y="128"/>
                    </a:lnTo>
                    <a:lnTo>
                      <a:pt x="117" y="137"/>
                    </a:lnTo>
                    <a:lnTo>
                      <a:pt x="104" y="144"/>
                    </a:lnTo>
                    <a:lnTo>
                      <a:pt x="90" y="148"/>
                    </a:lnTo>
                    <a:lnTo>
                      <a:pt x="75" y="150"/>
                    </a:lnTo>
                    <a:lnTo>
                      <a:pt x="59" y="148"/>
                    </a:lnTo>
                    <a:lnTo>
                      <a:pt x="44" y="144"/>
                    </a:lnTo>
                    <a:lnTo>
                      <a:pt x="31" y="137"/>
                    </a:lnTo>
                    <a:lnTo>
                      <a:pt x="20" y="128"/>
                    </a:lnTo>
                    <a:lnTo>
                      <a:pt x="11" y="117"/>
                    </a:lnTo>
                    <a:lnTo>
                      <a:pt x="6" y="104"/>
                    </a:lnTo>
                    <a:lnTo>
                      <a:pt x="0" y="91"/>
                    </a:lnTo>
                    <a:lnTo>
                      <a:pt x="0" y="75"/>
                    </a:lnTo>
                    <a:lnTo>
                      <a:pt x="0" y="60"/>
                    </a:lnTo>
                    <a:lnTo>
                      <a:pt x="6" y="46"/>
                    </a:lnTo>
                    <a:lnTo>
                      <a:pt x="11" y="33"/>
                    </a:lnTo>
                    <a:lnTo>
                      <a:pt x="20" y="22"/>
                    </a:lnTo>
                    <a:lnTo>
                      <a:pt x="31" y="13"/>
                    </a:lnTo>
                    <a:lnTo>
                      <a:pt x="44" y="7"/>
                    </a:lnTo>
                    <a:lnTo>
                      <a:pt x="59" y="2"/>
                    </a:lnTo>
                    <a:lnTo>
                      <a:pt x="75" y="0"/>
                    </a:lnTo>
                    <a:lnTo>
                      <a:pt x="90" y="2"/>
                    </a:lnTo>
                    <a:lnTo>
                      <a:pt x="104" y="7"/>
                    </a:lnTo>
                    <a:lnTo>
                      <a:pt x="117" y="13"/>
                    </a:lnTo>
                    <a:lnTo>
                      <a:pt x="128" y="22"/>
                    </a:lnTo>
                    <a:lnTo>
                      <a:pt x="137" y="33"/>
                    </a:lnTo>
                    <a:lnTo>
                      <a:pt x="143" y="46"/>
                    </a:lnTo>
                    <a:lnTo>
                      <a:pt x="148" y="60"/>
                    </a:lnTo>
                    <a:lnTo>
                      <a:pt x="150" y="75"/>
                    </a:lnTo>
                    <a:close/>
                  </a:path>
                </a:pathLst>
              </a:custGeom>
              <a:solidFill>
                <a:srgbClr val="3973A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253" name="Freeform 385"/>
              <p:cNvSpPr>
                <a:spLocks/>
              </p:cNvSpPr>
              <p:nvPr/>
            </p:nvSpPr>
            <p:spPr bwMode="auto">
              <a:xfrm>
                <a:off x="4790" y="3435"/>
                <a:ext cx="146" cy="146"/>
              </a:xfrm>
              <a:custGeom>
                <a:avLst/>
                <a:gdLst>
                  <a:gd name="T0" fmla="*/ 146 w 146"/>
                  <a:gd name="T1" fmla="*/ 73 h 146"/>
                  <a:gd name="T2" fmla="*/ 144 w 146"/>
                  <a:gd name="T3" fmla="*/ 87 h 146"/>
                  <a:gd name="T4" fmla="*/ 139 w 146"/>
                  <a:gd name="T5" fmla="*/ 102 h 146"/>
                  <a:gd name="T6" fmla="*/ 133 w 146"/>
                  <a:gd name="T7" fmla="*/ 115 h 146"/>
                  <a:gd name="T8" fmla="*/ 124 w 146"/>
                  <a:gd name="T9" fmla="*/ 126 h 146"/>
                  <a:gd name="T10" fmla="*/ 113 w 146"/>
                  <a:gd name="T11" fmla="*/ 133 h 146"/>
                  <a:gd name="T12" fmla="*/ 100 w 146"/>
                  <a:gd name="T13" fmla="*/ 140 h 146"/>
                  <a:gd name="T14" fmla="*/ 88 w 146"/>
                  <a:gd name="T15" fmla="*/ 144 h 146"/>
                  <a:gd name="T16" fmla="*/ 73 w 146"/>
                  <a:gd name="T17" fmla="*/ 146 h 146"/>
                  <a:gd name="T18" fmla="*/ 57 w 146"/>
                  <a:gd name="T19" fmla="*/ 144 h 146"/>
                  <a:gd name="T20" fmla="*/ 44 w 146"/>
                  <a:gd name="T21" fmla="*/ 140 h 146"/>
                  <a:gd name="T22" fmla="*/ 31 w 146"/>
                  <a:gd name="T23" fmla="*/ 133 h 146"/>
                  <a:gd name="T24" fmla="*/ 20 w 146"/>
                  <a:gd name="T25" fmla="*/ 126 h 146"/>
                  <a:gd name="T26" fmla="*/ 11 w 146"/>
                  <a:gd name="T27" fmla="*/ 115 h 146"/>
                  <a:gd name="T28" fmla="*/ 6 w 146"/>
                  <a:gd name="T29" fmla="*/ 102 h 146"/>
                  <a:gd name="T30" fmla="*/ 0 w 146"/>
                  <a:gd name="T31" fmla="*/ 87 h 146"/>
                  <a:gd name="T32" fmla="*/ 0 w 146"/>
                  <a:gd name="T33" fmla="*/ 73 h 146"/>
                  <a:gd name="T34" fmla="*/ 0 w 146"/>
                  <a:gd name="T35" fmla="*/ 58 h 146"/>
                  <a:gd name="T36" fmla="*/ 6 w 146"/>
                  <a:gd name="T37" fmla="*/ 45 h 146"/>
                  <a:gd name="T38" fmla="*/ 11 w 146"/>
                  <a:gd name="T39" fmla="*/ 33 h 146"/>
                  <a:gd name="T40" fmla="*/ 20 w 146"/>
                  <a:gd name="T41" fmla="*/ 22 h 146"/>
                  <a:gd name="T42" fmla="*/ 31 w 146"/>
                  <a:gd name="T43" fmla="*/ 13 h 146"/>
                  <a:gd name="T44" fmla="*/ 44 w 146"/>
                  <a:gd name="T45" fmla="*/ 5 h 146"/>
                  <a:gd name="T46" fmla="*/ 57 w 146"/>
                  <a:gd name="T47" fmla="*/ 2 h 146"/>
                  <a:gd name="T48" fmla="*/ 73 w 146"/>
                  <a:gd name="T49" fmla="*/ 0 h 146"/>
                  <a:gd name="T50" fmla="*/ 88 w 146"/>
                  <a:gd name="T51" fmla="*/ 2 h 146"/>
                  <a:gd name="T52" fmla="*/ 100 w 146"/>
                  <a:gd name="T53" fmla="*/ 5 h 146"/>
                  <a:gd name="T54" fmla="*/ 113 w 146"/>
                  <a:gd name="T55" fmla="*/ 13 h 146"/>
                  <a:gd name="T56" fmla="*/ 124 w 146"/>
                  <a:gd name="T57" fmla="*/ 22 h 146"/>
                  <a:gd name="T58" fmla="*/ 133 w 146"/>
                  <a:gd name="T59" fmla="*/ 33 h 146"/>
                  <a:gd name="T60" fmla="*/ 139 w 146"/>
                  <a:gd name="T61" fmla="*/ 45 h 146"/>
                  <a:gd name="T62" fmla="*/ 144 w 146"/>
                  <a:gd name="T63" fmla="*/ 58 h 146"/>
                  <a:gd name="T64" fmla="*/ 146 w 146"/>
                  <a:gd name="T65" fmla="*/ 73 h 1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6"/>
                  <a:gd name="T100" fmla="*/ 0 h 146"/>
                  <a:gd name="T101" fmla="*/ 146 w 146"/>
                  <a:gd name="T102" fmla="*/ 146 h 1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6" h="146">
                    <a:moveTo>
                      <a:pt x="146" y="73"/>
                    </a:moveTo>
                    <a:lnTo>
                      <a:pt x="144" y="87"/>
                    </a:lnTo>
                    <a:lnTo>
                      <a:pt x="139" y="102"/>
                    </a:lnTo>
                    <a:lnTo>
                      <a:pt x="133" y="115"/>
                    </a:lnTo>
                    <a:lnTo>
                      <a:pt x="124" y="126"/>
                    </a:lnTo>
                    <a:lnTo>
                      <a:pt x="113" y="133"/>
                    </a:lnTo>
                    <a:lnTo>
                      <a:pt x="100" y="140"/>
                    </a:lnTo>
                    <a:lnTo>
                      <a:pt x="88" y="144"/>
                    </a:lnTo>
                    <a:lnTo>
                      <a:pt x="73" y="146"/>
                    </a:lnTo>
                    <a:lnTo>
                      <a:pt x="57" y="144"/>
                    </a:lnTo>
                    <a:lnTo>
                      <a:pt x="44" y="140"/>
                    </a:lnTo>
                    <a:lnTo>
                      <a:pt x="31" y="133"/>
                    </a:lnTo>
                    <a:lnTo>
                      <a:pt x="20" y="126"/>
                    </a:lnTo>
                    <a:lnTo>
                      <a:pt x="11" y="115"/>
                    </a:lnTo>
                    <a:lnTo>
                      <a:pt x="6" y="102"/>
                    </a:lnTo>
                    <a:lnTo>
                      <a:pt x="0" y="87"/>
                    </a:lnTo>
                    <a:lnTo>
                      <a:pt x="0" y="73"/>
                    </a:lnTo>
                    <a:lnTo>
                      <a:pt x="0" y="58"/>
                    </a:lnTo>
                    <a:lnTo>
                      <a:pt x="6" y="45"/>
                    </a:lnTo>
                    <a:lnTo>
                      <a:pt x="11" y="33"/>
                    </a:lnTo>
                    <a:lnTo>
                      <a:pt x="20" y="22"/>
                    </a:lnTo>
                    <a:lnTo>
                      <a:pt x="31" y="13"/>
                    </a:lnTo>
                    <a:lnTo>
                      <a:pt x="44" y="5"/>
                    </a:lnTo>
                    <a:lnTo>
                      <a:pt x="57" y="2"/>
                    </a:lnTo>
                    <a:lnTo>
                      <a:pt x="73" y="0"/>
                    </a:lnTo>
                    <a:lnTo>
                      <a:pt x="88" y="2"/>
                    </a:lnTo>
                    <a:lnTo>
                      <a:pt x="100" y="5"/>
                    </a:lnTo>
                    <a:lnTo>
                      <a:pt x="113" y="13"/>
                    </a:lnTo>
                    <a:lnTo>
                      <a:pt x="124" y="22"/>
                    </a:lnTo>
                    <a:lnTo>
                      <a:pt x="133" y="33"/>
                    </a:lnTo>
                    <a:lnTo>
                      <a:pt x="139" y="45"/>
                    </a:lnTo>
                    <a:lnTo>
                      <a:pt x="144" y="58"/>
                    </a:lnTo>
                    <a:lnTo>
                      <a:pt x="146" y="73"/>
                    </a:lnTo>
                    <a:close/>
                  </a:path>
                </a:pathLst>
              </a:custGeom>
              <a:solidFill>
                <a:srgbClr val="3B77A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254" name="Freeform 386"/>
              <p:cNvSpPr>
                <a:spLocks/>
              </p:cNvSpPr>
              <p:nvPr/>
            </p:nvSpPr>
            <p:spPr bwMode="auto">
              <a:xfrm>
                <a:off x="4792" y="3437"/>
                <a:ext cx="142" cy="142"/>
              </a:xfrm>
              <a:custGeom>
                <a:avLst/>
                <a:gdLst>
                  <a:gd name="T0" fmla="*/ 142 w 142"/>
                  <a:gd name="T1" fmla="*/ 71 h 142"/>
                  <a:gd name="T2" fmla="*/ 140 w 142"/>
                  <a:gd name="T3" fmla="*/ 85 h 142"/>
                  <a:gd name="T4" fmla="*/ 135 w 142"/>
                  <a:gd name="T5" fmla="*/ 98 h 142"/>
                  <a:gd name="T6" fmla="*/ 129 w 142"/>
                  <a:gd name="T7" fmla="*/ 111 h 142"/>
                  <a:gd name="T8" fmla="*/ 120 w 142"/>
                  <a:gd name="T9" fmla="*/ 122 h 142"/>
                  <a:gd name="T10" fmla="*/ 109 w 142"/>
                  <a:gd name="T11" fmla="*/ 129 h 142"/>
                  <a:gd name="T12" fmla="*/ 97 w 142"/>
                  <a:gd name="T13" fmla="*/ 136 h 142"/>
                  <a:gd name="T14" fmla="*/ 84 w 142"/>
                  <a:gd name="T15" fmla="*/ 140 h 142"/>
                  <a:gd name="T16" fmla="*/ 71 w 142"/>
                  <a:gd name="T17" fmla="*/ 142 h 142"/>
                  <a:gd name="T18" fmla="*/ 57 w 142"/>
                  <a:gd name="T19" fmla="*/ 140 h 142"/>
                  <a:gd name="T20" fmla="*/ 44 w 142"/>
                  <a:gd name="T21" fmla="*/ 136 h 142"/>
                  <a:gd name="T22" fmla="*/ 31 w 142"/>
                  <a:gd name="T23" fmla="*/ 129 h 142"/>
                  <a:gd name="T24" fmla="*/ 20 w 142"/>
                  <a:gd name="T25" fmla="*/ 122 h 142"/>
                  <a:gd name="T26" fmla="*/ 11 w 142"/>
                  <a:gd name="T27" fmla="*/ 111 h 142"/>
                  <a:gd name="T28" fmla="*/ 6 w 142"/>
                  <a:gd name="T29" fmla="*/ 98 h 142"/>
                  <a:gd name="T30" fmla="*/ 0 w 142"/>
                  <a:gd name="T31" fmla="*/ 85 h 142"/>
                  <a:gd name="T32" fmla="*/ 0 w 142"/>
                  <a:gd name="T33" fmla="*/ 71 h 142"/>
                  <a:gd name="T34" fmla="*/ 0 w 142"/>
                  <a:gd name="T35" fmla="*/ 58 h 142"/>
                  <a:gd name="T36" fmla="*/ 6 w 142"/>
                  <a:gd name="T37" fmla="*/ 43 h 142"/>
                  <a:gd name="T38" fmla="*/ 11 w 142"/>
                  <a:gd name="T39" fmla="*/ 32 h 142"/>
                  <a:gd name="T40" fmla="*/ 20 w 142"/>
                  <a:gd name="T41" fmla="*/ 21 h 142"/>
                  <a:gd name="T42" fmla="*/ 31 w 142"/>
                  <a:gd name="T43" fmla="*/ 12 h 142"/>
                  <a:gd name="T44" fmla="*/ 44 w 142"/>
                  <a:gd name="T45" fmla="*/ 5 h 142"/>
                  <a:gd name="T46" fmla="*/ 57 w 142"/>
                  <a:gd name="T47" fmla="*/ 1 h 142"/>
                  <a:gd name="T48" fmla="*/ 71 w 142"/>
                  <a:gd name="T49" fmla="*/ 0 h 142"/>
                  <a:gd name="T50" fmla="*/ 84 w 142"/>
                  <a:gd name="T51" fmla="*/ 1 h 142"/>
                  <a:gd name="T52" fmla="*/ 97 w 142"/>
                  <a:gd name="T53" fmla="*/ 5 h 142"/>
                  <a:gd name="T54" fmla="*/ 109 w 142"/>
                  <a:gd name="T55" fmla="*/ 12 h 142"/>
                  <a:gd name="T56" fmla="*/ 120 w 142"/>
                  <a:gd name="T57" fmla="*/ 21 h 142"/>
                  <a:gd name="T58" fmla="*/ 129 w 142"/>
                  <a:gd name="T59" fmla="*/ 32 h 142"/>
                  <a:gd name="T60" fmla="*/ 135 w 142"/>
                  <a:gd name="T61" fmla="*/ 43 h 142"/>
                  <a:gd name="T62" fmla="*/ 140 w 142"/>
                  <a:gd name="T63" fmla="*/ 58 h 142"/>
                  <a:gd name="T64" fmla="*/ 142 w 142"/>
                  <a:gd name="T65" fmla="*/ 71 h 1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2"/>
                  <a:gd name="T100" fmla="*/ 0 h 142"/>
                  <a:gd name="T101" fmla="*/ 142 w 142"/>
                  <a:gd name="T102" fmla="*/ 142 h 1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2" h="142">
                    <a:moveTo>
                      <a:pt x="142" y="71"/>
                    </a:moveTo>
                    <a:lnTo>
                      <a:pt x="140" y="85"/>
                    </a:lnTo>
                    <a:lnTo>
                      <a:pt x="135" y="98"/>
                    </a:lnTo>
                    <a:lnTo>
                      <a:pt x="129" y="111"/>
                    </a:lnTo>
                    <a:lnTo>
                      <a:pt x="120" y="122"/>
                    </a:lnTo>
                    <a:lnTo>
                      <a:pt x="109" y="129"/>
                    </a:lnTo>
                    <a:lnTo>
                      <a:pt x="97" y="136"/>
                    </a:lnTo>
                    <a:lnTo>
                      <a:pt x="84" y="140"/>
                    </a:lnTo>
                    <a:lnTo>
                      <a:pt x="71" y="142"/>
                    </a:lnTo>
                    <a:lnTo>
                      <a:pt x="57" y="140"/>
                    </a:lnTo>
                    <a:lnTo>
                      <a:pt x="44" y="136"/>
                    </a:lnTo>
                    <a:lnTo>
                      <a:pt x="31" y="129"/>
                    </a:lnTo>
                    <a:lnTo>
                      <a:pt x="20" y="122"/>
                    </a:lnTo>
                    <a:lnTo>
                      <a:pt x="11" y="111"/>
                    </a:lnTo>
                    <a:lnTo>
                      <a:pt x="6" y="98"/>
                    </a:lnTo>
                    <a:lnTo>
                      <a:pt x="0" y="85"/>
                    </a:lnTo>
                    <a:lnTo>
                      <a:pt x="0" y="71"/>
                    </a:lnTo>
                    <a:lnTo>
                      <a:pt x="0" y="58"/>
                    </a:lnTo>
                    <a:lnTo>
                      <a:pt x="6" y="43"/>
                    </a:lnTo>
                    <a:lnTo>
                      <a:pt x="11" y="32"/>
                    </a:lnTo>
                    <a:lnTo>
                      <a:pt x="20" y="21"/>
                    </a:lnTo>
                    <a:lnTo>
                      <a:pt x="31" y="12"/>
                    </a:lnTo>
                    <a:lnTo>
                      <a:pt x="44" y="5"/>
                    </a:lnTo>
                    <a:lnTo>
                      <a:pt x="57" y="1"/>
                    </a:lnTo>
                    <a:lnTo>
                      <a:pt x="71" y="0"/>
                    </a:lnTo>
                    <a:lnTo>
                      <a:pt x="84" y="1"/>
                    </a:lnTo>
                    <a:lnTo>
                      <a:pt x="97" y="5"/>
                    </a:lnTo>
                    <a:lnTo>
                      <a:pt x="109" y="12"/>
                    </a:lnTo>
                    <a:lnTo>
                      <a:pt x="120" y="21"/>
                    </a:lnTo>
                    <a:lnTo>
                      <a:pt x="129" y="32"/>
                    </a:lnTo>
                    <a:lnTo>
                      <a:pt x="135" y="43"/>
                    </a:lnTo>
                    <a:lnTo>
                      <a:pt x="140" y="58"/>
                    </a:lnTo>
                    <a:lnTo>
                      <a:pt x="142" y="71"/>
                    </a:lnTo>
                    <a:close/>
                  </a:path>
                </a:pathLst>
              </a:custGeom>
              <a:solidFill>
                <a:srgbClr val="3D7BA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255" name="Freeform 387"/>
              <p:cNvSpPr>
                <a:spLocks/>
              </p:cNvSpPr>
              <p:nvPr/>
            </p:nvSpPr>
            <p:spPr bwMode="auto">
              <a:xfrm>
                <a:off x="4794" y="3438"/>
                <a:ext cx="138" cy="139"/>
              </a:xfrm>
              <a:custGeom>
                <a:avLst/>
                <a:gdLst>
                  <a:gd name="T0" fmla="*/ 138 w 138"/>
                  <a:gd name="T1" fmla="*/ 70 h 139"/>
                  <a:gd name="T2" fmla="*/ 137 w 138"/>
                  <a:gd name="T3" fmla="*/ 84 h 139"/>
                  <a:gd name="T4" fmla="*/ 133 w 138"/>
                  <a:gd name="T5" fmla="*/ 97 h 139"/>
                  <a:gd name="T6" fmla="*/ 126 w 138"/>
                  <a:gd name="T7" fmla="*/ 110 h 139"/>
                  <a:gd name="T8" fmla="*/ 117 w 138"/>
                  <a:gd name="T9" fmla="*/ 119 h 139"/>
                  <a:gd name="T10" fmla="*/ 107 w 138"/>
                  <a:gd name="T11" fmla="*/ 128 h 139"/>
                  <a:gd name="T12" fmla="*/ 95 w 138"/>
                  <a:gd name="T13" fmla="*/ 134 h 139"/>
                  <a:gd name="T14" fmla="*/ 82 w 138"/>
                  <a:gd name="T15" fmla="*/ 137 h 139"/>
                  <a:gd name="T16" fmla="*/ 69 w 138"/>
                  <a:gd name="T17" fmla="*/ 139 h 139"/>
                  <a:gd name="T18" fmla="*/ 55 w 138"/>
                  <a:gd name="T19" fmla="*/ 137 h 139"/>
                  <a:gd name="T20" fmla="*/ 42 w 138"/>
                  <a:gd name="T21" fmla="*/ 134 h 139"/>
                  <a:gd name="T22" fmla="*/ 29 w 138"/>
                  <a:gd name="T23" fmla="*/ 128 h 139"/>
                  <a:gd name="T24" fmla="*/ 20 w 138"/>
                  <a:gd name="T25" fmla="*/ 119 h 139"/>
                  <a:gd name="T26" fmla="*/ 11 w 138"/>
                  <a:gd name="T27" fmla="*/ 110 h 139"/>
                  <a:gd name="T28" fmla="*/ 4 w 138"/>
                  <a:gd name="T29" fmla="*/ 97 h 139"/>
                  <a:gd name="T30" fmla="*/ 0 w 138"/>
                  <a:gd name="T31" fmla="*/ 84 h 139"/>
                  <a:gd name="T32" fmla="*/ 0 w 138"/>
                  <a:gd name="T33" fmla="*/ 70 h 139"/>
                  <a:gd name="T34" fmla="*/ 0 w 138"/>
                  <a:gd name="T35" fmla="*/ 57 h 139"/>
                  <a:gd name="T36" fmla="*/ 4 w 138"/>
                  <a:gd name="T37" fmla="*/ 44 h 139"/>
                  <a:gd name="T38" fmla="*/ 11 w 138"/>
                  <a:gd name="T39" fmla="*/ 31 h 139"/>
                  <a:gd name="T40" fmla="*/ 20 w 138"/>
                  <a:gd name="T41" fmla="*/ 20 h 139"/>
                  <a:gd name="T42" fmla="*/ 29 w 138"/>
                  <a:gd name="T43" fmla="*/ 13 h 139"/>
                  <a:gd name="T44" fmla="*/ 42 w 138"/>
                  <a:gd name="T45" fmla="*/ 6 h 139"/>
                  <a:gd name="T46" fmla="*/ 55 w 138"/>
                  <a:gd name="T47" fmla="*/ 2 h 139"/>
                  <a:gd name="T48" fmla="*/ 69 w 138"/>
                  <a:gd name="T49" fmla="*/ 0 h 139"/>
                  <a:gd name="T50" fmla="*/ 82 w 138"/>
                  <a:gd name="T51" fmla="*/ 2 h 139"/>
                  <a:gd name="T52" fmla="*/ 95 w 138"/>
                  <a:gd name="T53" fmla="*/ 6 h 139"/>
                  <a:gd name="T54" fmla="*/ 107 w 138"/>
                  <a:gd name="T55" fmla="*/ 13 h 139"/>
                  <a:gd name="T56" fmla="*/ 117 w 138"/>
                  <a:gd name="T57" fmla="*/ 20 h 139"/>
                  <a:gd name="T58" fmla="*/ 126 w 138"/>
                  <a:gd name="T59" fmla="*/ 31 h 139"/>
                  <a:gd name="T60" fmla="*/ 133 w 138"/>
                  <a:gd name="T61" fmla="*/ 44 h 139"/>
                  <a:gd name="T62" fmla="*/ 137 w 138"/>
                  <a:gd name="T63" fmla="*/ 57 h 139"/>
                  <a:gd name="T64" fmla="*/ 138 w 138"/>
                  <a:gd name="T65" fmla="*/ 70 h 13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8"/>
                  <a:gd name="T100" fmla="*/ 0 h 139"/>
                  <a:gd name="T101" fmla="*/ 138 w 138"/>
                  <a:gd name="T102" fmla="*/ 139 h 13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8" h="139">
                    <a:moveTo>
                      <a:pt x="138" y="70"/>
                    </a:moveTo>
                    <a:lnTo>
                      <a:pt x="137" y="84"/>
                    </a:lnTo>
                    <a:lnTo>
                      <a:pt x="133" y="97"/>
                    </a:lnTo>
                    <a:lnTo>
                      <a:pt x="126" y="110"/>
                    </a:lnTo>
                    <a:lnTo>
                      <a:pt x="117" y="119"/>
                    </a:lnTo>
                    <a:lnTo>
                      <a:pt x="107" y="128"/>
                    </a:lnTo>
                    <a:lnTo>
                      <a:pt x="95" y="134"/>
                    </a:lnTo>
                    <a:lnTo>
                      <a:pt x="82" y="137"/>
                    </a:lnTo>
                    <a:lnTo>
                      <a:pt x="69" y="139"/>
                    </a:lnTo>
                    <a:lnTo>
                      <a:pt x="55" y="137"/>
                    </a:lnTo>
                    <a:lnTo>
                      <a:pt x="42" y="134"/>
                    </a:lnTo>
                    <a:lnTo>
                      <a:pt x="29" y="128"/>
                    </a:lnTo>
                    <a:lnTo>
                      <a:pt x="20" y="119"/>
                    </a:lnTo>
                    <a:lnTo>
                      <a:pt x="11" y="110"/>
                    </a:lnTo>
                    <a:lnTo>
                      <a:pt x="4" y="97"/>
                    </a:lnTo>
                    <a:lnTo>
                      <a:pt x="0" y="84"/>
                    </a:lnTo>
                    <a:lnTo>
                      <a:pt x="0" y="70"/>
                    </a:lnTo>
                    <a:lnTo>
                      <a:pt x="0" y="57"/>
                    </a:lnTo>
                    <a:lnTo>
                      <a:pt x="4" y="44"/>
                    </a:lnTo>
                    <a:lnTo>
                      <a:pt x="11" y="31"/>
                    </a:lnTo>
                    <a:lnTo>
                      <a:pt x="20" y="20"/>
                    </a:lnTo>
                    <a:lnTo>
                      <a:pt x="29" y="13"/>
                    </a:lnTo>
                    <a:lnTo>
                      <a:pt x="42" y="6"/>
                    </a:lnTo>
                    <a:lnTo>
                      <a:pt x="55" y="2"/>
                    </a:lnTo>
                    <a:lnTo>
                      <a:pt x="69" y="0"/>
                    </a:lnTo>
                    <a:lnTo>
                      <a:pt x="82" y="2"/>
                    </a:lnTo>
                    <a:lnTo>
                      <a:pt x="95" y="6"/>
                    </a:lnTo>
                    <a:lnTo>
                      <a:pt x="107" y="13"/>
                    </a:lnTo>
                    <a:lnTo>
                      <a:pt x="117" y="20"/>
                    </a:lnTo>
                    <a:lnTo>
                      <a:pt x="126" y="31"/>
                    </a:lnTo>
                    <a:lnTo>
                      <a:pt x="133" y="44"/>
                    </a:lnTo>
                    <a:lnTo>
                      <a:pt x="137" y="57"/>
                    </a:lnTo>
                    <a:lnTo>
                      <a:pt x="138" y="70"/>
                    </a:lnTo>
                    <a:close/>
                  </a:path>
                </a:pathLst>
              </a:custGeom>
              <a:solidFill>
                <a:srgbClr val="3F7FB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256" name="Freeform 388"/>
              <p:cNvSpPr>
                <a:spLocks/>
              </p:cNvSpPr>
              <p:nvPr/>
            </p:nvSpPr>
            <p:spPr bwMode="auto">
              <a:xfrm>
                <a:off x="4796" y="3440"/>
                <a:ext cx="135" cy="135"/>
              </a:xfrm>
              <a:custGeom>
                <a:avLst/>
                <a:gdLst>
                  <a:gd name="T0" fmla="*/ 135 w 135"/>
                  <a:gd name="T1" fmla="*/ 68 h 135"/>
                  <a:gd name="T2" fmla="*/ 133 w 135"/>
                  <a:gd name="T3" fmla="*/ 82 h 135"/>
                  <a:gd name="T4" fmla="*/ 129 w 135"/>
                  <a:gd name="T5" fmla="*/ 95 h 135"/>
                  <a:gd name="T6" fmla="*/ 122 w 135"/>
                  <a:gd name="T7" fmla="*/ 106 h 135"/>
                  <a:gd name="T8" fmla="*/ 115 w 135"/>
                  <a:gd name="T9" fmla="*/ 115 h 135"/>
                  <a:gd name="T10" fmla="*/ 104 w 135"/>
                  <a:gd name="T11" fmla="*/ 124 h 135"/>
                  <a:gd name="T12" fmla="*/ 93 w 135"/>
                  <a:gd name="T13" fmla="*/ 130 h 135"/>
                  <a:gd name="T14" fmla="*/ 80 w 135"/>
                  <a:gd name="T15" fmla="*/ 133 h 135"/>
                  <a:gd name="T16" fmla="*/ 67 w 135"/>
                  <a:gd name="T17" fmla="*/ 135 h 135"/>
                  <a:gd name="T18" fmla="*/ 53 w 135"/>
                  <a:gd name="T19" fmla="*/ 133 h 135"/>
                  <a:gd name="T20" fmla="*/ 40 w 135"/>
                  <a:gd name="T21" fmla="*/ 130 h 135"/>
                  <a:gd name="T22" fmla="*/ 29 w 135"/>
                  <a:gd name="T23" fmla="*/ 124 h 135"/>
                  <a:gd name="T24" fmla="*/ 20 w 135"/>
                  <a:gd name="T25" fmla="*/ 115 h 135"/>
                  <a:gd name="T26" fmla="*/ 11 w 135"/>
                  <a:gd name="T27" fmla="*/ 106 h 135"/>
                  <a:gd name="T28" fmla="*/ 3 w 135"/>
                  <a:gd name="T29" fmla="*/ 95 h 135"/>
                  <a:gd name="T30" fmla="*/ 0 w 135"/>
                  <a:gd name="T31" fmla="*/ 82 h 135"/>
                  <a:gd name="T32" fmla="*/ 0 w 135"/>
                  <a:gd name="T33" fmla="*/ 68 h 135"/>
                  <a:gd name="T34" fmla="*/ 0 w 135"/>
                  <a:gd name="T35" fmla="*/ 55 h 135"/>
                  <a:gd name="T36" fmla="*/ 3 w 135"/>
                  <a:gd name="T37" fmla="*/ 42 h 135"/>
                  <a:gd name="T38" fmla="*/ 11 w 135"/>
                  <a:gd name="T39" fmla="*/ 31 h 135"/>
                  <a:gd name="T40" fmla="*/ 20 w 135"/>
                  <a:gd name="T41" fmla="*/ 20 h 135"/>
                  <a:gd name="T42" fmla="*/ 29 w 135"/>
                  <a:gd name="T43" fmla="*/ 13 h 135"/>
                  <a:gd name="T44" fmla="*/ 40 w 135"/>
                  <a:gd name="T45" fmla="*/ 6 h 135"/>
                  <a:gd name="T46" fmla="*/ 53 w 135"/>
                  <a:gd name="T47" fmla="*/ 2 h 135"/>
                  <a:gd name="T48" fmla="*/ 67 w 135"/>
                  <a:gd name="T49" fmla="*/ 0 h 135"/>
                  <a:gd name="T50" fmla="*/ 80 w 135"/>
                  <a:gd name="T51" fmla="*/ 2 h 135"/>
                  <a:gd name="T52" fmla="*/ 93 w 135"/>
                  <a:gd name="T53" fmla="*/ 6 h 135"/>
                  <a:gd name="T54" fmla="*/ 104 w 135"/>
                  <a:gd name="T55" fmla="*/ 13 h 135"/>
                  <a:gd name="T56" fmla="*/ 115 w 135"/>
                  <a:gd name="T57" fmla="*/ 20 h 135"/>
                  <a:gd name="T58" fmla="*/ 122 w 135"/>
                  <a:gd name="T59" fmla="*/ 31 h 135"/>
                  <a:gd name="T60" fmla="*/ 129 w 135"/>
                  <a:gd name="T61" fmla="*/ 42 h 135"/>
                  <a:gd name="T62" fmla="*/ 133 w 135"/>
                  <a:gd name="T63" fmla="*/ 55 h 135"/>
                  <a:gd name="T64" fmla="*/ 135 w 135"/>
                  <a:gd name="T65" fmla="*/ 68 h 1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5"/>
                  <a:gd name="T100" fmla="*/ 0 h 135"/>
                  <a:gd name="T101" fmla="*/ 135 w 135"/>
                  <a:gd name="T102" fmla="*/ 135 h 13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5" h="135">
                    <a:moveTo>
                      <a:pt x="135" y="68"/>
                    </a:moveTo>
                    <a:lnTo>
                      <a:pt x="133" y="82"/>
                    </a:lnTo>
                    <a:lnTo>
                      <a:pt x="129" y="95"/>
                    </a:lnTo>
                    <a:lnTo>
                      <a:pt x="122" y="106"/>
                    </a:lnTo>
                    <a:lnTo>
                      <a:pt x="115" y="115"/>
                    </a:lnTo>
                    <a:lnTo>
                      <a:pt x="104" y="124"/>
                    </a:lnTo>
                    <a:lnTo>
                      <a:pt x="93" y="130"/>
                    </a:lnTo>
                    <a:lnTo>
                      <a:pt x="80" y="133"/>
                    </a:lnTo>
                    <a:lnTo>
                      <a:pt x="67" y="135"/>
                    </a:lnTo>
                    <a:lnTo>
                      <a:pt x="53" y="133"/>
                    </a:lnTo>
                    <a:lnTo>
                      <a:pt x="40" y="130"/>
                    </a:lnTo>
                    <a:lnTo>
                      <a:pt x="29" y="124"/>
                    </a:lnTo>
                    <a:lnTo>
                      <a:pt x="20" y="115"/>
                    </a:lnTo>
                    <a:lnTo>
                      <a:pt x="11" y="106"/>
                    </a:lnTo>
                    <a:lnTo>
                      <a:pt x="3" y="95"/>
                    </a:lnTo>
                    <a:lnTo>
                      <a:pt x="0" y="82"/>
                    </a:lnTo>
                    <a:lnTo>
                      <a:pt x="0" y="68"/>
                    </a:lnTo>
                    <a:lnTo>
                      <a:pt x="0" y="55"/>
                    </a:lnTo>
                    <a:lnTo>
                      <a:pt x="3" y="42"/>
                    </a:lnTo>
                    <a:lnTo>
                      <a:pt x="11" y="31"/>
                    </a:lnTo>
                    <a:lnTo>
                      <a:pt x="20" y="20"/>
                    </a:lnTo>
                    <a:lnTo>
                      <a:pt x="29" y="13"/>
                    </a:lnTo>
                    <a:lnTo>
                      <a:pt x="40" y="6"/>
                    </a:lnTo>
                    <a:lnTo>
                      <a:pt x="53" y="2"/>
                    </a:lnTo>
                    <a:lnTo>
                      <a:pt x="67" y="0"/>
                    </a:lnTo>
                    <a:lnTo>
                      <a:pt x="80" y="2"/>
                    </a:lnTo>
                    <a:lnTo>
                      <a:pt x="93" y="6"/>
                    </a:lnTo>
                    <a:lnTo>
                      <a:pt x="104" y="13"/>
                    </a:lnTo>
                    <a:lnTo>
                      <a:pt x="115" y="20"/>
                    </a:lnTo>
                    <a:lnTo>
                      <a:pt x="122" y="31"/>
                    </a:lnTo>
                    <a:lnTo>
                      <a:pt x="129" y="42"/>
                    </a:lnTo>
                    <a:lnTo>
                      <a:pt x="133" y="55"/>
                    </a:lnTo>
                    <a:lnTo>
                      <a:pt x="135" y="68"/>
                    </a:lnTo>
                    <a:close/>
                  </a:path>
                </a:pathLst>
              </a:custGeom>
              <a:solidFill>
                <a:srgbClr val="4182B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257" name="Freeform 389"/>
              <p:cNvSpPr>
                <a:spLocks/>
              </p:cNvSpPr>
              <p:nvPr/>
            </p:nvSpPr>
            <p:spPr bwMode="auto">
              <a:xfrm>
                <a:off x="4798" y="3442"/>
                <a:ext cx="131" cy="131"/>
              </a:xfrm>
              <a:custGeom>
                <a:avLst/>
                <a:gdLst>
                  <a:gd name="T0" fmla="*/ 131 w 131"/>
                  <a:gd name="T1" fmla="*/ 66 h 131"/>
                  <a:gd name="T2" fmla="*/ 129 w 131"/>
                  <a:gd name="T3" fmla="*/ 80 h 131"/>
                  <a:gd name="T4" fmla="*/ 125 w 131"/>
                  <a:gd name="T5" fmla="*/ 91 h 131"/>
                  <a:gd name="T6" fmla="*/ 118 w 131"/>
                  <a:gd name="T7" fmla="*/ 102 h 131"/>
                  <a:gd name="T8" fmla="*/ 111 w 131"/>
                  <a:gd name="T9" fmla="*/ 113 h 131"/>
                  <a:gd name="T10" fmla="*/ 102 w 131"/>
                  <a:gd name="T11" fmla="*/ 120 h 131"/>
                  <a:gd name="T12" fmla="*/ 91 w 131"/>
                  <a:gd name="T13" fmla="*/ 126 h 131"/>
                  <a:gd name="T14" fmla="*/ 78 w 131"/>
                  <a:gd name="T15" fmla="*/ 131 h 131"/>
                  <a:gd name="T16" fmla="*/ 65 w 131"/>
                  <a:gd name="T17" fmla="*/ 131 h 131"/>
                  <a:gd name="T18" fmla="*/ 51 w 131"/>
                  <a:gd name="T19" fmla="*/ 131 h 131"/>
                  <a:gd name="T20" fmla="*/ 38 w 131"/>
                  <a:gd name="T21" fmla="*/ 126 h 131"/>
                  <a:gd name="T22" fmla="*/ 27 w 131"/>
                  <a:gd name="T23" fmla="*/ 120 h 131"/>
                  <a:gd name="T24" fmla="*/ 18 w 131"/>
                  <a:gd name="T25" fmla="*/ 113 h 131"/>
                  <a:gd name="T26" fmla="*/ 10 w 131"/>
                  <a:gd name="T27" fmla="*/ 102 h 131"/>
                  <a:gd name="T28" fmla="*/ 3 w 131"/>
                  <a:gd name="T29" fmla="*/ 91 h 131"/>
                  <a:gd name="T30" fmla="*/ 0 w 131"/>
                  <a:gd name="T31" fmla="*/ 80 h 131"/>
                  <a:gd name="T32" fmla="*/ 0 w 131"/>
                  <a:gd name="T33" fmla="*/ 66 h 131"/>
                  <a:gd name="T34" fmla="*/ 0 w 131"/>
                  <a:gd name="T35" fmla="*/ 53 h 131"/>
                  <a:gd name="T36" fmla="*/ 3 w 131"/>
                  <a:gd name="T37" fmla="*/ 40 h 131"/>
                  <a:gd name="T38" fmla="*/ 10 w 131"/>
                  <a:gd name="T39" fmla="*/ 29 h 131"/>
                  <a:gd name="T40" fmla="*/ 18 w 131"/>
                  <a:gd name="T41" fmla="*/ 20 h 131"/>
                  <a:gd name="T42" fmla="*/ 27 w 131"/>
                  <a:gd name="T43" fmla="*/ 11 h 131"/>
                  <a:gd name="T44" fmla="*/ 38 w 131"/>
                  <a:gd name="T45" fmla="*/ 6 h 131"/>
                  <a:gd name="T46" fmla="*/ 51 w 131"/>
                  <a:gd name="T47" fmla="*/ 2 h 131"/>
                  <a:gd name="T48" fmla="*/ 65 w 131"/>
                  <a:gd name="T49" fmla="*/ 0 h 131"/>
                  <a:gd name="T50" fmla="*/ 78 w 131"/>
                  <a:gd name="T51" fmla="*/ 2 h 131"/>
                  <a:gd name="T52" fmla="*/ 91 w 131"/>
                  <a:gd name="T53" fmla="*/ 6 h 131"/>
                  <a:gd name="T54" fmla="*/ 102 w 131"/>
                  <a:gd name="T55" fmla="*/ 11 h 131"/>
                  <a:gd name="T56" fmla="*/ 111 w 131"/>
                  <a:gd name="T57" fmla="*/ 20 h 131"/>
                  <a:gd name="T58" fmla="*/ 118 w 131"/>
                  <a:gd name="T59" fmla="*/ 29 h 131"/>
                  <a:gd name="T60" fmla="*/ 125 w 131"/>
                  <a:gd name="T61" fmla="*/ 40 h 131"/>
                  <a:gd name="T62" fmla="*/ 129 w 131"/>
                  <a:gd name="T63" fmla="*/ 53 h 131"/>
                  <a:gd name="T64" fmla="*/ 131 w 131"/>
                  <a:gd name="T65" fmla="*/ 66 h 13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1"/>
                  <a:gd name="T100" fmla="*/ 0 h 131"/>
                  <a:gd name="T101" fmla="*/ 131 w 131"/>
                  <a:gd name="T102" fmla="*/ 131 h 13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1" h="131">
                    <a:moveTo>
                      <a:pt x="131" y="66"/>
                    </a:moveTo>
                    <a:lnTo>
                      <a:pt x="129" y="80"/>
                    </a:lnTo>
                    <a:lnTo>
                      <a:pt x="125" y="91"/>
                    </a:lnTo>
                    <a:lnTo>
                      <a:pt x="118" y="102"/>
                    </a:lnTo>
                    <a:lnTo>
                      <a:pt x="111" y="113"/>
                    </a:lnTo>
                    <a:lnTo>
                      <a:pt x="102" y="120"/>
                    </a:lnTo>
                    <a:lnTo>
                      <a:pt x="91" y="126"/>
                    </a:lnTo>
                    <a:lnTo>
                      <a:pt x="78" y="131"/>
                    </a:lnTo>
                    <a:lnTo>
                      <a:pt x="65" y="131"/>
                    </a:lnTo>
                    <a:lnTo>
                      <a:pt x="51" y="131"/>
                    </a:lnTo>
                    <a:lnTo>
                      <a:pt x="38" y="126"/>
                    </a:lnTo>
                    <a:lnTo>
                      <a:pt x="27" y="120"/>
                    </a:lnTo>
                    <a:lnTo>
                      <a:pt x="18" y="113"/>
                    </a:lnTo>
                    <a:lnTo>
                      <a:pt x="10" y="102"/>
                    </a:lnTo>
                    <a:lnTo>
                      <a:pt x="3" y="91"/>
                    </a:lnTo>
                    <a:lnTo>
                      <a:pt x="0" y="80"/>
                    </a:lnTo>
                    <a:lnTo>
                      <a:pt x="0" y="66"/>
                    </a:lnTo>
                    <a:lnTo>
                      <a:pt x="0" y="53"/>
                    </a:lnTo>
                    <a:lnTo>
                      <a:pt x="3" y="40"/>
                    </a:lnTo>
                    <a:lnTo>
                      <a:pt x="10" y="29"/>
                    </a:lnTo>
                    <a:lnTo>
                      <a:pt x="18" y="20"/>
                    </a:lnTo>
                    <a:lnTo>
                      <a:pt x="27" y="11"/>
                    </a:lnTo>
                    <a:lnTo>
                      <a:pt x="38" y="6"/>
                    </a:lnTo>
                    <a:lnTo>
                      <a:pt x="51" y="2"/>
                    </a:lnTo>
                    <a:lnTo>
                      <a:pt x="65" y="0"/>
                    </a:lnTo>
                    <a:lnTo>
                      <a:pt x="78" y="2"/>
                    </a:lnTo>
                    <a:lnTo>
                      <a:pt x="91" y="6"/>
                    </a:lnTo>
                    <a:lnTo>
                      <a:pt x="102" y="11"/>
                    </a:lnTo>
                    <a:lnTo>
                      <a:pt x="111" y="20"/>
                    </a:lnTo>
                    <a:lnTo>
                      <a:pt x="118" y="29"/>
                    </a:lnTo>
                    <a:lnTo>
                      <a:pt x="125" y="40"/>
                    </a:lnTo>
                    <a:lnTo>
                      <a:pt x="129" y="53"/>
                    </a:lnTo>
                    <a:lnTo>
                      <a:pt x="131" y="66"/>
                    </a:lnTo>
                    <a:close/>
                  </a:path>
                </a:pathLst>
              </a:custGeom>
              <a:solidFill>
                <a:srgbClr val="4387B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258" name="Freeform 390"/>
              <p:cNvSpPr>
                <a:spLocks/>
              </p:cNvSpPr>
              <p:nvPr/>
            </p:nvSpPr>
            <p:spPr bwMode="auto">
              <a:xfrm>
                <a:off x="4799" y="3444"/>
                <a:ext cx="128" cy="128"/>
              </a:xfrm>
              <a:custGeom>
                <a:avLst/>
                <a:gdLst>
                  <a:gd name="T0" fmla="*/ 128 w 128"/>
                  <a:gd name="T1" fmla="*/ 64 h 128"/>
                  <a:gd name="T2" fmla="*/ 126 w 128"/>
                  <a:gd name="T3" fmla="*/ 77 h 128"/>
                  <a:gd name="T4" fmla="*/ 122 w 128"/>
                  <a:gd name="T5" fmla="*/ 89 h 128"/>
                  <a:gd name="T6" fmla="*/ 115 w 128"/>
                  <a:gd name="T7" fmla="*/ 100 h 128"/>
                  <a:gd name="T8" fmla="*/ 108 w 128"/>
                  <a:gd name="T9" fmla="*/ 109 h 128"/>
                  <a:gd name="T10" fmla="*/ 99 w 128"/>
                  <a:gd name="T11" fmla="*/ 117 h 128"/>
                  <a:gd name="T12" fmla="*/ 88 w 128"/>
                  <a:gd name="T13" fmla="*/ 122 h 128"/>
                  <a:gd name="T14" fmla="*/ 75 w 128"/>
                  <a:gd name="T15" fmla="*/ 128 h 128"/>
                  <a:gd name="T16" fmla="*/ 64 w 128"/>
                  <a:gd name="T17" fmla="*/ 128 h 128"/>
                  <a:gd name="T18" fmla="*/ 51 w 128"/>
                  <a:gd name="T19" fmla="*/ 128 h 128"/>
                  <a:gd name="T20" fmla="*/ 39 w 128"/>
                  <a:gd name="T21" fmla="*/ 122 h 128"/>
                  <a:gd name="T22" fmla="*/ 28 w 128"/>
                  <a:gd name="T23" fmla="*/ 117 h 128"/>
                  <a:gd name="T24" fmla="*/ 19 w 128"/>
                  <a:gd name="T25" fmla="*/ 109 h 128"/>
                  <a:gd name="T26" fmla="*/ 11 w 128"/>
                  <a:gd name="T27" fmla="*/ 100 h 128"/>
                  <a:gd name="T28" fmla="*/ 4 w 128"/>
                  <a:gd name="T29" fmla="*/ 89 h 128"/>
                  <a:gd name="T30" fmla="*/ 0 w 128"/>
                  <a:gd name="T31" fmla="*/ 77 h 128"/>
                  <a:gd name="T32" fmla="*/ 0 w 128"/>
                  <a:gd name="T33" fmla="*/ 64 h 128"/>
                  <a:gd name="T34" fmla="*/ 0 w 128"/>
                  <a:gd name="T35" fmla="*/ 51 h 128"/>
                  <a:gd name="T36" fmla="*/ 4 w 128"/>
                  <a:gd name="T37" fmla="*/ 40 h 128"/>
                  <a:gd name="T38" fmla="*/ 11 w 128"/>
                  <a:gd name="T39" fmla="*/ 29 h 128"/>
                  <a:gd name="T40" fmla="*/ 19 w 128"/>
                  <a:gd name="T41" fmla="*/ 20 h 128"/>
                  <a:gd name="T42" fmla="*/ 28 w 128"/>
                  <a:gd name="T43" fmla="*/ 11 h 128"/>
                  <a:gd name="T44" fmla="*/ 39 w 128"/>
                  <a:gd name="T45" fmla="*/ 5 h 128"/>
                  <a:gd name="T46" fmla="*/ 51 w 128"/>
                  <a:gd name="T47" fmla="*/ 2 h 128"/>
                  <a:gd name="T48" fmla="*/ 64 w 128"/>
                  <a:gd name="T49" fmla="*/ 0 h 128"/>
                  <a:gd name="T50" fmla="*/ 75 w 128"/>
                  <a:gd name="T51" fmla="*/ 2 h 128"/>
                  <a:gd name="T52" fmla="*/ 88 w 128"/>
                  <a:gd name="T53" fmla="*/ 5 h 128"/>
                  <a:gd name="T54" fmla="*/ 99 w 128"/>
                  <a:gd name="T55" fmla="*/ 11 h 128"/>
                  <a:gd name="T56" fmla="*/ 108 w 128"/>
                  <a:gd name="T57" fmla="*/ 20 h 128"/>
                  <a:gd name="T58" fmla="*/ 115 w 128"/>
                  <a:gd name="T59" fmla="*/ 29 h 128"/>
                  <a:gd name="T60" fmla="*/ 122 w 128"/>
                  <a:gd name="T61" fmla="*/ 40 h 128"/>
                  <a:gd name="T62" fmla="*/ 126 w 128"/>
                  <a:gd name="T63" fmla="*/ 51 h 128"/>
                  <a:gd name="T64" fmla="*/ 128 w 128"/>
                  <a:gd name="T65" fmla="*/ 64 h 1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8"/>
                  <a:gd name="T100" fmla="*/ 0 h 128"/>
                  <a:gd name="T101" fmla="*/ 128 w 128"/>
                  <a:gd name="T102" fmla="*/ 128 h 1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8" h="128">
                    <a:moveTo>
                      <a:pt x="128" y="64"/>
                    </a:moveTo>
                    <a:lnTo>
                      <a:pt x="126" y="77"/>
                    </a:lnTo>
                    <a:lnTo>
                      <a:pt x="122" y="89"/>
                    </a:lnTo>
                    <a:lnTo>
                      <a:pt x="115" y="100"/>
                    </a:lnTo>
                    <a:lnTo>
                      <a:pt x="108" y="109"/>
                    </a:lnTo>
                    <a:lnTo>
                      <a:pt x="99" y="117"/>
                    </a:lnTo>
                    <a:lnTo>
                      <a:pt x="88" y="122"/>
                    </a:lnTo>
                    <a:lnTo>
                      <a:pt x="75" y="128"/>
                    </a:lnTo>
                    <a:lnTo>
                      <a:pt x="64" y="128"/>
                    </a:lnTo>
                    <a:lnTo>
                      <a:pt x="51" y="128"/>
                    </a:lnTo>
                    <a:lnTo>
                      <a:pt x="39" y="122"/>
                    </a:lnTo>
                    <a:lnTo>
                      <a:pt x="28" y="117"/>
                    </a:lnTo>
                    <a:lnTo>
                      <a:pt x="19" y="109"/>
                    </a:lnTo>
                    <a:lnTo>
                      <a:pt x="11" y="100"/>
                    </a:lnTo>
                    <a:lnTo>
                      <a:pt x="4" y="89"/>
                    </a:lnTo>
                    <a:lnTo>
                      <a:pt x="0" y="77"/>
                    </a:lnTo>
                    <a:lnTo>
                      <a:pt x="0" y="64"/>
                    </a:lnTo>
                    <a:lnTo>
                      <a:pt x="0" y="51"/>
                    </a:lnTo>
                    <a:lnTo>
                      <a:pt x="4" y="40"/>
                    </a:lnTo>
                    <a:lnTo>
                      <a:pt x="11" y="29"/>
                    </a:lnTo>
                    <a:lnTo>
                      <a:pt x="19" y="20"/>
                    </a:lnTo>
                    <a:lnTo>
                      <a:pt x="28" y="11"/>
                    </a:lnTo>
                    <a:lnTo>
                      <a:pt x="39" y="5"/>
                    </a:lnTo>
                    <a:lnTo>
                      <a:pt x="51" y="2"/>
                    </a:lnTo>
                    <a:lnTo>
                      <a:pt x="64" y="0"/>
                    </a:lnTo>
                    <a:lnTo>
                      <a:pt x="75" y="2"/>
                    </a:lnTo>
                    <a:lnTo>
                      <a:pt x="88" y="5"/>
                    </a:lnTo>
                    <a:lnTo>
                      <a:pt x="99" y="11"/>
                    </a:lnTo>
                    <a:lnTo>
                      <a:pt x="108" y="20"/>
                    </a:lnTo>
                    <a:lnTo>
                      <a:pt x="115" y="29"/>
                    </a:lnTo>
                    <a:lnTo>
                      <a:pt x="122" y="40"/>
                    </a:lnTo>
                    <a:lnTo>
                      <a:pt x="126" y="51"/>
                    </a:lnTo>
                    <a:lnTo>
                      <a:pt x="128" y="64"/>
                    </a:lnTo>
                    <a:close/>
                  </a:path>
                </a:pathLst>
              </a:custGeom>
              <a:solidFill>
                <a:srgbClr val="458AB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259" name="Freeform 391"/>
              <p:cNvSpPr>
                <a:spLocks/>
              </p:cNvSpPr>
              <p:nvPr/>
            </p:nvSpPr>
            <p:spPr bwMode="auto">
              <a:xfrm>
                <a:off x="4801" y="3446"/>
                <a:ext cx="124" cy="124"/>
              </a:xfrm>
              <a:custGeom>
                <a:avLst/>
                <a:gdLst>
                  <a:gd name="T0" fmla="*/ 124 w 124"/>
                  <a:gd name="T1" fmla="*/ 62 h 124"/>
                  <a:gd name="T2" fmla="*/ 122 w 124"/>
                  <a:gd name="T3" fmla="*/ 75 h 124"/>
                  <a:gd name="T4" fmla="*/ 119 w 124"/>
                  <a:gd name="T5" fmla="*/ 87 h 124"/>
                  <a:gd name="T6" fmla="*/ 113 w 124"/>
                  <a:gd name="T7" fmla="*/ 96 h 124"/>
                  <a:gd name="T8" fmla="*/ 106 w 124"/>
                  <a:gd name="T9" fmla="*/ 106 h 124"/>
                  <a:gd name="T10" fmla="*/ 97 w 124"/>
                  <a:gd name="T11" fmla="*/ 115 h 124"/>
                  <a:gd name="T12" fmla="*/ 86 w 124"/>
                  <a:gd name="T13" fmla="*/ 120 h 124"/>
                  <a:gd name="T14" fmla="*/ 73 w 124"/>
                  <a:gd name="T15" fmla="*/ 124 h 124"/>
                  <a:gd name="T16" fmla="*/ 62 w 124"/>
                  <a:gd name="T17" fmla="*/ 124 h 124"/>
                  <a:gd name="T18" fmla="*/ 49 w 124"/>
                  <a:gd name="T19" fmla="*/ 124 h 124"/>
                  <a:gd name="T20" fmla="*/ 37 w 124"/>
                  <a:gd name="T21" fmla="*/ 120 h 124"/>
                  <a:gd name="T22" fmla="*/ 26 w 124"/>
                  <a:gd name="T23" fmla="*/ 115 h 124"/>
                  <a:gd name="T24" fmla="*/ 17 w 124"/>
                  <a:gd name="T25" fmla="*/ 106 h 124"/>
                  <a:gd name="T26" fmla="*/ 9 w 124"/>
                  <a:gd name="T27" fmla="*/ 96 h 124"/>
                  <a:gd name="T28" fmla="*/ 4 w 124"/>
                  <a:gd name="T29" fmla="*/ 87 h 124"/>
                  <a:gd name="T30" fmla="*/ 0 w 124"/>
                  <a:gd name="T31" fmla="*/ 75 h 124"/>
                  <a:gd name="T32" fmla="*/ 0 w 124"/>
                  <a:gd name="T33" fmla="*/ 62 h 124"/>
                  <a:gd name="T34" fmla="*/ 0 w 124"/>
                  <a:gd name="T35" fmla="*/ 49 h 124"/>
                  <a:gd name="T36" fmla="*/ 4 w 124"/>
                  <a:gd name="T37" fmla="*/ 38 h 124"/>
                  <a:gd name="T38" fmla="*/ 9 w 124"/>
                  <a:gd name="T39" fmla="*/ 27 h 124"/>
                  <a:gd name="T40" fmla="*/ 17 w 124"/>
                  <a:gd name="T41" fmla="*/ 18 h 124"/>
                  <a:gd name="T42" fmla="*/ 26 w 124"/>
                  <a:gd name="T43" fmla="*/ 11 h 124"/>
                  <a:gd name="T44" fmla="*/ 37 w 124"/>
                  <a:gd name="T45" fmla="*/ 5 h 124"/>
                  <a:gd name="T46" fmla="*/ 49 w 124"/>
                  <a:gd name="T47" fmla="*/ 2 h 124"/>
                  <a:gd name="T48" fmla="*/ 62 w 124"/>
                  <a:gd name="T49" fmla="*/ 0 h 124"/>
                  <a:gd name="T50" fmla="*/ 73 w 124"/>
                  <a:gd name="T51" fmla="*/ 2 h 124"/>
                  <a:gd name="T52" fmla="*/ 86 w 124"/>
                  <a:gd name="T53" fmla="*/ 5 h 124"/>
                  <a:gd name="T54" fmla="*/ 97 w 124"/>
                  <a:gd name="T55" fmla="*/ 11 h 124"/>
                  <a:gd name="T56" fmla="*/ 106 w 124"/>
                  <a:gd name="T57" fmla="*/ 18 h 124"/>
                  <a:gd name="T58" fmla="*/ 113 w 124"/>
                  <a:gd name="T59" fmla="*/ 27 h 124"/>
                  <a:gd name="T60" fmla="*/ 119 w 124"/>
                  <a:gd name="T61" fmla="*/ 38 h 124"/>
                  <a:gd name="T62" fmla="*/ 122 w 124"/>
                  <a:gd name="T63" fmla="*/ 49 h 124"/>
                  <a:gd name="T64" fmla="*/ 124 w 124"/>
                  <a:gd name="T65" fmla="*/ 62 h 1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4"/>
                  <a:gd name="T100" fmla="*/ 0 h 124"/>
                  <a:gd name="T101" fmla="*/ 124 w 124"/>
                  <a:gd name="T102" fmla="*/ 124 h 12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4" h="124">
                    <a:moveTo>
                      <a:pt x="124" y="62"/>
                    </a:moveTo>
                    <a:lnTo>
                      <a:pt x="122" y="75"/>
                    </a:lnTo>
                    <a:lnTo>
                      <a:pt x="119" y="87"/>
                    </a:lnTo>
                    <a:lnTo>
                      <a:pt x="113" y="96"/>
                    </a:lnTo>
                    <a:lnTo>
                      <a:pt x="106" y="106"/>
                    </a:lnTo>
                    <a:lnTo>
                      <a:pt x="97" y="115"/>
                    </a:lnTo>
                    <a:lnTo>
                      <a:pt x="86" y="120"/>
                    </a:lnTo>
                    <a:lnTo>
                      <a:pt x="73" y="124"/>
                    </a:lnTo>
                    <a:lnTo>
                      <a:pt x="62" y="124"/>
                    </a:lnTo>
                    <a:lnTo>
                      <a:pt x="49" y="124"/>
                    </a:lnTo>
                    <a:lnTo>
                      <a:pt x="37" y="120"/>
                    </a:lnTo>
                    <a:lnTo>
                      <a:pt x="26" y="115"/>
                    </a:lnTo>
                    <a:lnTo>
                      <a:pt x="17" y="106"/>
                    </a:lnTo>
                    <a:lnTo>
                      <a:pt x="9" y="96"/>
                    </a:lnTo>
                    <a:lnTo>
                      <a:pt x="4" y="87"/>
                    </a:lnTo>
                    <a:lnTo>
                      <a:pt x="0" y="75"/>
                    </a:lnTo>
                    <a:lnTo>
                      <a:pt x="0" y="62"/>
                    </a:lnTo>
                    <a:lnTo>
                      <a:pt x="0" y="49"/>
                    </a:lnTo>
                    <a:lnTo>
                      <a:pt x="4" y="38"/>
                    </a:lnTo>
                    <a:lnTo>
                      <a:pt x="9" y="27"/>
                    </a:lnTo>
                    <a:lnTo>
                      <a:pt x="17" y="18"/>
                    </a:lnTo>
                    <a:lnTo>
                      <a:pt x="26" y="11"/>
                    </a:lnTo>
                    <a:lnTo>
                      <a:pt x="37" y="5"/>
                    </a:lnTo>
                    <a:lnTo>
                      <a:pt x="49" y="2"/>
                    </a:lnTo>
                    <a:lnTo>
                      <a:pt x="62" y="0"/>
                    </a:lnTo>
                    <a:lnTo>
                      <a:pt x="73" y="2"/>
                    </a:lnTo>
                    <a:lnTo>
                      <a:pt x="86" y="5"/>
                    </a:lnTo>
                    <a:lnTo>
                      <a:pt x="97" y="11"/>
                    </a:lnTo>
                    <a:lnTo>
                      <a:pt x="106" y="18"/>
                    </a:lnTo>
                    <a:lnTo>
                      <a:pt x="113" y="27"/>
                    </a:lnTo>
                    <a:lnTo>
                      <a:pt x="119" y="38"/>
                    </a:lnTo>
                    <a:lnTo>
                      <a:pt x="122" y="49"/>
                    </a:lnTo>
                    <a:lnTo>
                      <a:pt x="124" y="62"/>
                    </a:lnTo>
                    <a:close/>
                  </a:path>
                </a:pathLst>
              </a:custGeom>
              <a:solidFill>
                <a:srgbClr val="478EC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260" name="Freeform 392"/>
              <p:cNvSpPr>
                <a:spLocks/>
              </p:cNvSpPr>
              <p:nvPr/>
            </p:nvSpPr>
            <p:spPr bwMode="auto">
              <a:xfrm>
                <a:off x="4803" y="3448"/>
                <a:ext cx="120" cy="120"/>
              </a:xfrm>
              <a:custGeom>
                <a:avLst/>
                <a:gdLst>
                  <a:gd name="T0" fmla="*/ 120 w 120"/>
                  <a:gd name="T1" fmla="*/ 60 h 120"/>
                  <a:gd name="T2" fmla="*/ 118 w 120"/>
                  <a:gd name="T3" fmla="*/ 73 h 120"/>
                  <a:gd name="T4" fmla="*/ 115 w 120"/>
                  <a:gd name="T5" fmla="*/ 83 h 120"/>
                  <a:gd name="T6" fmla="*/ 109 w 120"/>
                  <a:gd name="T7" fmla="*/ 94 h 120"/>
                  <a:gd name="T8" fmla="*/ 102 w 120"/>
                  <a:gd name="T9" fmla="*/ 104 h 120"/>
                  <a:gd name="T10" fmla="*/ 93 w 120"/>
                  <a:gd name="T11" fmla="*/ 111 h 120"/>
                  <a:gd name="T12" fmla="*/ 82 w 120"/>
                  <a:gd name="T13" fmla="*/ 116 h 120"/>
                  <a:gd name="T14" fmla="*/ 71 w 120"/>
                  <a:gd name="T15" fmla="*/ 120 h 120"/>
                  <a:gd name="T16" fmla="*/ 60 w 120"/>
                  <a:gd name="T17" fmla="*/ 120 h 120"/>
                  <a:gd name="T18" fmla="*/ 47 w 120"/>
                  <a:gd name="T19" fmla="*/ 120 h 120"/>
                  <a:gd name="T20" fmla="*/ 36 w 120"/>
                  <a:gd name="T21" fmla="*/ 116 h 120"/>
                  <a:gd name="T22" fmla="*/ 26 w 120"/>
                  <a:gd name="T23" fmla="*/ 111 h 120"/>
                  <a:gd name="T24" fmla="*/ 16 w 120"/>
                  <a:gd name="T25" fmla="*/ 104 h 120"/>
                  <a:gd name="T26" fmla="*/ 9 w 120"/>
                  <a:gd name="T27" fmla="*/ 94 h 120"/>
                  <a:gd name="T28" fmla="*/ 4 w 120"/>
                  <a:gd name="T29" fmla="*/ 83 h 120"/>
                  <a:gd name="T30" fmla="*/ 0 w 120"/>
                  <a:gd name="T31" fmla="*/ 73 h 120"/>
                  <a:gd name="T32" fmla="*/ 0 w 120"/>
                  <a:gd name="T33" fmla="*/ 60 h 120"/>
                  <a:gd name="T34" fmla="*/ 0 w 120"/>
                  <a:gd name="T35" fmla="*/ 49 h 120"/>
                  <a:gd name="T36" fmla="*/ 4 w 120"/>
                  <a:gd name="T37" fmla="*/ 38 h 120"/>
                  <a:gd name="T38" fmla="*/ 9 w 120"/>
                  <a:gd name="T39" fmla="*/ 27 h 120"/>
                  <a:gd name="T40" fmla="*/ 16 w 120"/>
                  <a:gd name="T41" fmla="*/ 18 h 120"/>
                  <a:gd name="T42" fmla="*/ 26 w 120"/>
                  <a:gd name="T43" fmla="*/ 10 h 120"/>
                  <a:gd name="T44" fmla="*/ 36 w 120"/>
                  <a:gd name="T45" fmla="*/ 5 h 120"/>
                  <a:gd name="T46" fmla="*/ 47 w 120"/>
                  <a:gd name="T47" fmla="*/ 1 h 120"/>
                  <a:gd name="T48" fmla="*/ 60 w 120"/>
                  <a:gd name="T49" fmla="*/ 0 h 120"/>
                  <a:gd name="T50" fmla="*/ 71 w 120"/>
                  <a:gd name="T51" fmla="*/ 1 h 120"/>
                  <a:gd name="T52" fmla="*/ 82 w 120"/>
                  <a:gd name="T53" fmla="*/ 5 h 120"/>
                  <a:gd name="T54" fmla="*/ 93 w 120"/>
                  <a:gd name="T55" fmla="*/ 10 h 120"/>
                  <a:gd name="T56" fmla="*/ 102 w 120"/>
                  <a:gd name="T57" fmla="*/ 18 h 120"/>
                  <a:gd name="T58" fmla="*/ 109 w 120"/>
                  <a:gd name="T59" fmla="*/ 27 h 120"/>
                  <a:gd name="T60" fmla="*/ 115 w 120"/>
                  <a:gd name="T61" fmla="*/ 38 h 120"/>
                  <a:gd name="T62" fmla="*/ 118 w 120"/>
                  <a:gd name="T63" fmla="*/ 49 h 120"/>
                  <a:gd name="T64" fmla="*/ 120 w 120"/>
                  <a:gd name="T65" fmla="*/ 60 h 1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0"/>
                  <a:gd name="T100" fmla="*/ 0 h 120"/>
                  <a:gd name="T101" fmla="*/ 120 w 120"/>
                  <a:gd name="T102" fmla="*/ 120 h 1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0" h="120">
                    <a:moveTo>
                      <a:pt x="120" y="60"/>
                    </a:moveTo>
                    <a:lnTo>
                      <a:pt x="118" y="73"/>
                    </a:lnTo>
                    <a:lnTo>
                      <a:pt x="115" y="83"/>
                    </a:lnTo>
                    <a:lnTo>
                      <a:pt x="109" y="94"/>
                    </a:lnTo>
                    <a:lnTo>
                      <a:pt x="102" y="104"/>
                    </a:lnTo>
                    <a:lnTo>
                      <a:pt x="93" y="111"/>
                    </a:lnTo>
                    <a:lnTo>
                      <a:pt x="82" y="116"/>
                    </a:lnTo>
                    <a:lnTo>
                      <a:pt x="71" y="120"/>
                    </a:lnTo>
                    <a:lnTo>
                      <a:pt x="60" y="120"/>
                    </a:lnTo>
                    <a:lnTo>
                      <a:pt x="47" y="120"/>
                    </a:lnTo>
                    <a:lnTo>
                      <a:pt x="36" y="116"/>
                    </a:lnTo>
                    <a:lnTo>
                      <a:pt x="26" y="111"/>
                    </a:lnTo>
                    <a:lnTo>
                      <a:pt x="16" y="104"/>
                    </a:lnTo>
                    <a:lnTo>
                      <a:pt x="9" y="94"/>
                    </a:lnTo>
                    <a:lnTo>
                      <a:pt x="4" y="83"/>
                    </a:lnTo>
                    <a:lnTo>
                      <a:pt x="0" y="73"/>
                    </a:lnTo>
                    <a:lnTo>
                      <a:pt x="0" y="60"/>
                    </a:lnTo>
                    <a:lnTo>
                      <a:pt x="0" y="49"/>
                    </a:lnTo>
                    <a:lnTo>
                      <a:pt x="4" y="38"/>
                    </a:lnTo>
                    <a:lnTo>
                      <a:pt x="9" y="27"/>
                    </a:lnTo>
                    <a:lnTo>
                      <a:pt x="16" y="18"/>
                    </a:lnTo>
                    <a:lnTo>
                      <a:pt x="26" y="10"/>
                    </a:lnTo>
                    <a:lnTo>
                      <a:pt x="36" y="5"/>
                    </a:lnTo>
                    <a:lnTo>
                      <a:pt x="47" y="1"/>
                    </a:lnTo>
                    <a:lnTo>
                      <a:pt x="60" y="0"/>
                    </a:lnTo>
                    <a:lnTo>
                      <a:pt x="71" y="1"/>
                    </a:lnTo>
                    <a:lnTo>
                      <a:pt x="82" y="5"/>
                    </a:lnTo>
                    <a:lnTo>
                      <a:pt x="93" y="10"/>
                    </a:lnTo>
                    <a:lnTo>
                      <a:pt x="102" y="18"/>
                    </a:lnTo>
                    <a:lnTo>
                      <a:pt x="109" y="27"/>
                    </a:lnTo>
                    <a:lnTo>
                      <a:pt x="115" y="38"/>
                    </a:lnTo>
                    <a:lnTo>
                      <a:pt x="118" y="49"/>
                    </a:lnTo>
                    <a:lnTo>
                      <a:pt x="120" y="60"/>
                    </a:lnTo>
                    <a:close/>
                  </a:path>
                </a:pathLst>
              </a:custGeom>
              <a:solidFill>
                <a:srgbClr val="4891C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261" name="Freeform 393"/>
              <p:cNvSpPr>
                <a:spLocks/>
              </p:cNvSpPr>
              <p:nvPr/>
            </p:nvSpPr>
            <p:spPr bwMode="auto">
              <a:xfrm>
                <a:off x="4805" y="3449"/>
                <a:ext cx="116" cy="117"/>
              </a:xfrm>
              <a:custGeom>
                <a:avLst/>
                <a:gdLst>
                  <a:gd name="T0" fmla="*/ 116 w 116"/>
                  <a:gd name="T1" fmla="*/ 59 h 117"/>
                  <a:gd name="T2" fmla="*/ 115 w 116"/>
                  <a:gd name="T3" fmla="*/ 72 h 117"/>
                  <a:gd name="T4" fmla="*/ 111 w 116"/>
                  <a:gd name="T5" fmla="*/ 82 h 117"/>
                  <a:gd name="T6" fmla="*/ 106 w 116"/>
                  <a:gd name="T7" fmla="*/ 92 h 117"/>
                  <a:gd name="T8" fmla="*/ 98 w 116"/>
                  <a:gd name="T9" fmla="*/ 101 h 117"/>
                  <a:gd name="T10" fmla="*/ 91 w 116"/>
                  <a:gd name="T11" fmla="*/ 108 h 117"/>
                  <a:gd name="T12" fmla="*/ 80 w 116"/>
                  <a:gd name="T13" fmla="*/ 113 h 117"/>
                  <a:gd name="T14" fmla="*/ 69 w 116"/>
                  <a:gd name="T15" fmla="*/ 117 h 117"/>
                  <a:gd name="T16" fmla="*/ 58 w 116"/>
                  <a:gd name="T17" fmla="*/ 117 h 117"/>
                  <a:gd name="T18" fmla="*/ 45 w 116"/>
                  <a:gd name="T19" fmla="*/ 117 h 117"/>
                  <a:gd name="T20" fmla="*/ 34 w 116"/>
                  <a:gd name="T21" fmla="*/ 113 h 117"/>
                  <a:gd name="T22" fmla="*/ 24 w 116"/>
                  <a:gd name="T23" fmla="*/ 108 h 117"/>
                  <a:gd name="T24" fmla="*/ 16 w 116"/>
                  <a:gd name="T25" fmla="*/ 101 h 117"/>
                  <a:gd name="T26" fmla="*/ 9 w 116"/>
                  <a:gd name="T27" fmla="*/ 92 h 117"/>
                  <a:gd name="T28" fmla="*/ 3 w 116"/>
                  <a:gd name="T29" fmla="*/ 82 h 117"/>
                  <a:gd name="T30" fmla="*/ 0 w 116"/>
                  <a:gd name="T31" fmla="*/ 72 h 117"/>
                  <a:gd name="T32" fmla="*/ 0 w 116"/>
                  <a:gd name="T33" fmla="*/ 59 h 117"/>
                  <a:gd name="T34" fmla="*/ 0 w 116"/>
                  <a:gd name="T35" fmla="*/ 48 h 117"/>
                  <a:gd name="T36" fmla="*/ 3 w 116"/>
                  <a:gd name="T37" fmla="*/ 37 h 117"/>
                  <a:gd name="T38" fmla="*/ 9 w 116"/>
                  <a:gd name="T39" fmla="*/ 26 h 117"/>
                  <a:gd name="T40" fmla="*/ 16 w 116"/>
                  <a:gd name="T41" fmla="*/ 19 h 117"/>
                  <a:gd name="T42" fmla="*/ 24 w 116"/>
                  <a:gd name="T43" fmla="*/ 11 h 117"/>
                  <a:gd name="T44" fmla="*/ 34 w 116"/>
                  <a:gd name="T45" fmla="*/ 6 h 117"/>
                  <a:gd name="T46" fmla="*/ 45 w 116"/>
                  <a:gd name="T47" fmla="*/ 2 h 117"/>
                  <a:gd name="T48" fmla="*/ 58 w 116"/>
                  <a:gd name="T49" fmla="*/ 0 h 117"/>
                  <a:gd name="T50" fmla="*/ 69 w 116"/>
                  <a:gd name="T51" fmla="*/ 2 h 117"/>
                  <a:gd name="T52" fmla="*/ 80 w 116"/>
                  <a:gd name="T53" fmla="*/ 6 h 117"/>
                  <a:gd name="T54" fmla="*/ 91 w 116"/>
                  <a:gd name="T55" fmla="*/ 11 h 117"/>
                  <a:gd name="T56" fmla="*/ 98 w 116"/>
                  <a:gd name="T57" fmla="*/ 19 h 117"/>
                  <a:gd name="T58" fmla="*/ 106 w 116"/>
                  <a:gd name="T59" fmla="*/ 26 h 117"/>
                  <a:gd name="T60" fmla="*/ 111 w 116"/>
                  <a:gd name="T61" fmla="*/ 37 h 117"/>
                  <a:gd name="T62" fmla="*/ 115 w 116"/>
                  <a:gd name="T63" fmla="*/ 48 h 117"/>
                  <a:gd name="T64" fmla="*/ 116 w 116"/>
                  <a:gd name="T65" fmla="*/ 59 h 1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6"/>
                  <a:gd name="T100" fmla="*/ 0 h 117"/>
                  <a:gd name="T101" fmla="*/ 116 w 116"/>
                  <a:gd name="T102" fmla="*/ 117 h 1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6" h="117">
                    <a:moveTo>
                      <a:pt x="116" y="59"/>
                    </a:moveTo>
                    <a:lnTo>
                      <a:pt x="115" y="72"/>
                    </a:lnTo>
                    <a:lnTo>
                      <a:pt x="111" y="82"/>
                    </a:lnTo>
                    <a:lnTo>
                      <a:pt x="106" y="92"/>
                    </a:lnTo>
                    <a:lnTo>
                      <a:pt x="98" y="101"/>
                    </a:lnTo>
                    <a:lnTo>
                      <a:pt x="91" y="108"/>
                    </a:lnTo>
                    <a:lnTo>
                      <a:pt x="80" y="113"/>
                    </a:lnTo>
                    <a:lnTo>
                      <a:pt x="69" y="117"/>
                    </a:lnTo>
                    <a:lnTo>
                      <a:pt x="58" y="117"/>
                    </a:lnTo>
                    <a:lnTo>
                      <a:pt x="45" y="117"/>
                    </a:lnTo>
                    <a:lnTo>
                      <a:pt x="34" y="113"/>
                    </a:lnTo>
                    <a:lnTo>
                      <a:pt x="24" y="108"/>
                    </a:lnTo>
                    <a:lnTo>
                      <a:pt x="16" y="101"/>
                    </a:lnTo>
                    <a:lnTo>
                      <a:pt x="9" y="92"/>
                    </a:lnTo>
                    <a:lnTo>
                      <a:pt x="3" y="82"/>
                    </a:lnTo>
                    <a:lnTo>
                      <a:pt x="0" y="72"/>
                    </a:lnTo>
                    <a:lnTo>
                      <a:pt x="0" y="59"/>
                    </a:lnTo>
                    <a:lnTo>
                      <a:pt x="0" y="48"/>
                    </a:lnTo>
                    <a:lnTo>
                      <a:pt x="3" y="37"/>
                    </a:lnTo>
                    <a:lnTo>
                      <a:pt x="9" y="26"/>
                    </a:lnTo>
                    <a:lnTo>
                      <a:pt x="16" y="19"/>
                    </a:lnTo>
                    <a:lnTo>
                      <a:pt x="24" y="11"/>
                    </a:lnTo>
                    <a:lnTo>
                      <a:pt x="34" y="6"/>
                    </a:lnTo>
                    <a:lnTo>
                      <a:pt x="45" y="2"/>
                    </a:lnTo>
                    <a:lnTo>
                      <a:pt x="58" y="0"/>
                    </a:lnTo>
                    <a:lnTo>
                      <a:pt x="69" y="2"/>
                    </a:lnTo>
                    <a:lnTo>
                      <a:pt x="80" y="6"/>
                    </a:lnTo>
                    <a:lnTo>
                      <a:pt x="91" y="11"/>
                    </a:lnTo>
                    <a:lnTo>
                      <a:pt x="98" y="19"/>
                    </a:lnTo>
                    <a:lnTo>
                      <a:pt x="106" y="26"/>
                    </a:lnTo>
                    <a:lnTo>
                      <a:pt x="111" y="37"/>
                    </a:lnTo>
                    <a:lnTo>
                      <a:pt x="115" y="48"/>
                    </a:lnTo>
                    <a:lnTo>
                      <a:pt x="116" y="59"/>
                    </a:lnTo>
                    <a:close/>
                  </a:path>
                </a:pathLst>
              </a:custGeom>
              <a:solidFill>
                <a:srgbClr val="4A95C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262" name="Freeform 394"/>
              <p:cNvSpPr>
                <a:spLocks/>
              </p:cNvSpPr>
              <p:nvPr/>
            </p:nvSpPr>
            <p:spPr bwMode="auto">
              <a:xfrm>
                <a:off x="4807" y="3451"/>
                <a:ext cx="113" cy="113"/>
              </a:xfrm>
              <a:custGeom>
                <a:avLst/>
                <a:gdLst>
                  <a:gd name="T0" fmla="*/ 113 w 113"/>
                  <a:gd name="T1" fmla="*/ 57 h 113"/>
                  <a:gd name="T2" fmla="*/ 111 w 113"/>
                  <a:gd name="T3" fmla="*/ 70 h 113"/>
                  <a:gd name="T4" fmla="*/ 107 w 113"/>
                  <a:gd name="T5" fmla="*/ 79 h 113"/>
                  <a:gd name="T6" fmla="*/ 102 w 113"/>
                  <a:gd name="T7" fmla="*/ 90 h 113"/>
                  <a:gd name="T8" fmla="*/ 94 w 113"/>
                  <a:gd name="T9" fmla="*/ 97 h 113"/>
                  <a:gd name="T10" fmla="*/ 87 w 113"/>
                  <a:gd name="T11" fmla="*/ 104 h 113"/>
                  <a:gd name="T12" fmla="*/ 78 w 113"/>
                  <a:gd name="T13" fmla="*/ 110 h 113"/>
                  <a:gd name="T14" fmla="*/ 67 w 113"/>
                  <a:gd name="T15" fmla="*/ 113 h 113"/>
                  <a:gd name="T16" fmla="*/ 56 w 113"/>
                  <a:gd name="T17" fmla="*/ 113 h 113"/>
                  <a:gd name="T18" fmla="*/ 43 w 113"/>
                  <a:gd name="T19" fmla="*/ 113 h 113"/>
                  <a:gd name="T20" fmla="*/ 32 w 113"/>
                  <a:gd name="T21" fmla="*/ 110 h 113"/>
                  <a:gd name="T22" fmla="*/ 23 w 113"/>
                  <a:gd name="T23" fmla="*/ 104 h 113"/>
                  <a:gd name="T24" fmla="*/ 16 w 113"/>
                  <a:gd name="T25" fmla="*/ 97 h 113"/>
                  <a:gd name="T26" fmla="*/ 9 w 113"/>
                  <a:gd name="T27" fmla="*/ 90 h 113"/>
                  <a:gd name="T28" fmla="*/ 3 w 113"/>
                  <a:gd name="T29" fmla="*/ 79 h 113"/>
                  <a:gd name="T30" fmla="*/ 0 w 113"/>
                  <a:gd name="T31" fmla="*/ 70 h 113"/>
                  <a:gd name="T32" fmla="*/ 0 w 113"/>
                  <a:gd name="T33" fmla="*/ 57 h 113"/>
                  <a:gd name="T34" fmla="*/ 0 w 113"/>
                  <a:gd name="T35" fmla="*/ 46 h 113"/>
                  <a:gd name="T36" fmla="*/ 3 w 113"/>
                  <a:gd name="T37" fmla="*/ 35 h 113"/>
                  <a:gd name="T38" fmla="*/ 9 w 113"/>
                  <a:gd name="T39" fmla="*/ 26 h 113"/>
                  <a:gd name="T40" fmla="*/ 16 w 113"/>
                  <a:gd name="T41" fmla="*/ 17 h 113"/>
                  <a:gd name="T42" fmla="*/ 23 w 113"/>
                  <a:gd name="T43" fmla="*/ 11 h 113"/>
                  <a:gd name="T44" fmla="*/ 32 w 113"/>
                  <a:gd name="T45" fmla="*/ 6 h 113"/>
                  <a:gd name="T46" fmla="*/ 43 w 113"/>
                  <a:gd name="T47" fmla="*/ 2 h 113"/>
                  <a:gd name="T48" fmla="*/ 56 w 113"/>
                  <a:gd name="T49" fmla="*/ 0 h 113"/>
                  <a:gd name="T50" fmla="*/ 67 w 113"/>
                  <a:gd name="T51" fmla="*/ 2 h 113"/>
                  <a:gd name="T52" fmla="*/ 78 w 113"/>
                  <a:gd name="T53" fmla="*/ 6 h 113"/>
                  <a:gd name="T54" fmla="*/ 87 w 113"/>
                  <a:gd name="T55" fmla="*/ 11 h 113"/>
                  <a:gd name="T56" fmla="*/ 94 w 113"/>
                  <a:gd name="T57" fmla="*/ 17 h 113"/>
                  <a:gd name="T58" fmla="*/ 102 w 113"/>
                  <a:gd name="T59" fmla="*/ 26 h 113"/>
                  <a:gd name="T60" fmla="*/ 107 w 113"/>
                  <a:gd name="T61" fmla="*/ 35 h 113"/>
                  <a:gd name="T62" fmla="*/ 111 w 113"/>
                  <a:gd name="T63" fmla="*/ 46 h 113"/>
                  <a:gd name="T64" fmla="*/ 113 w 113"/>
                  <a:gd name="T65" fmla="*/ 57 h 11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3"/>
                  <a:gd name="T100" fmla="*/ 0 h 113"/>
                  <a:gd name="T101" fmla="*/ 113 w 113"/>
                  <a:gd name="T102" fmla="*/ 113 h 11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3" h="113">
                    <a:moveTo>
                      <a:pt x="113" y="57"/>
                    </a:moveTo>
                    <a:lnTo>
                      <a:pt x="111" y="70"/>
                    </a:lnTo>
                    <a:lnTo>
                      <a:pt x="107" y="79"/>
                    </a:lnTo>
                    <a:lnTo>
                      <a:pt x="102" y="90"/>
                    </a:lnTo>
                    <a:lnTo>
                      <a:pt x="94" y="97"/>
                    </a:lnTo>
                    <a:lnTo>
                      <a:pt x="87" y="104"/>
                    </a:lnTo>
                    <a:lnTo>
                      <a:pt x="78" y="110"/>
                    </a:lnTo>
                    <a:lnTo>
                      <a:pt x="67" y="113"/>
                    </a:lnTo>
                    <a:lnTo>
                      <a:pt x="56" y="113"/>
                    </a:lnTo>
                    <a:lnTo>
                      <a:pt x="43" y="113"/>
                    </a:lnTo>
                    <a:lnTo>
                      <a:pt x="32" y="110"/>
                    </a:lnTo>
                    <a:lnTo>
                      <a:pt x="23" y="104"/>
                    </a:lnTo>
                    <a:lnTo>
                      <a:pt x="16" y="97"/>
                    </a:lnTo>
                    <a:lnTo>
                      <a:pt x="9" y="90"/>
                    </a:lnTo>
                    <a:lnTo>
                      <a:pt x="3" y="79"/>
                    </a:lnTo>
                    <a:lnTo>
                      <a:pt x="0" y="70"/>
                    </a:lnTo>
                    <a:lnTo>
                      <a:pt x="0" y="57"/>
                    </a:lnTo>
                    <a:lnTo>
                      <a:pt x="0" y="46"/>
                    </a:lnTo>
                    <a:lnTo>
                      <a:pt x="3" y="35"/>
                    </a:lnTo>
                    <a:lnTo>
                      <a:pt x="9" y="26"/>
                    </a:lnTo>
                    <a:lnTo>
                      <a:pt x="16" y="17"/>
                    </a:lnTo>
                    <a:lnTo>
                      <a:pt x="23" y="11"/>
                    </a:lnTo>
                    <a:lnTo>
                      <a:pt x="32" y="6"/>
                    </a:lnTo>
                    <a:lnTo>
                      <a:pt x="43" y="2"/>
                    </a:lnTo>
                    <a:lnTo>
                      <a:pt x="56" y="0"/>
                    </a:lnTo>
                    <a:lnTo>
                      <a:pt x="67" y="2"/>
                    </a:lnTo>
                    <a:lnTo>
                      <a:pt x="78" y="6"/>
                    </a:lnTo>
                    <a:lnTo>
                      <a:pt x="87" y="11"/>
                    </a:lnTo>
                    <a:lnTo>
                      <a:pt x="94" y="17"/>
                    </a:lnTo>
                    <a:lnTo>
                      <a:pt x="102" y="26"/>
                    </a:lnTo>
                    <a:lnTo>
                      <a:pt x="107" y="35"/>
                    </a:lnTo>
                    <a:lnTo>
                      <a:pt x="111" y="46"/>
                    </a:lnTo>
                    <a:lnTo>
                      <a:pt x="113" y="57"/>
                    </a:lnTo>
                    <a:close/>
                  </a:path>
                </a:pathLst>
              </a:custGeom>
              <a:solidFill>
                <a:srgbClr val="4C98C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263" name="Freeform 395"/>
              <p:cNvSpPr>
                <a:spLocks/>
              </p:cNvSpPr>
              <p:nvPr/>
            </p:nvSpPr>
            <p:spPr bwMode="auto">
              <a:xfrm>
                <a:off x="4808" y="3453"/>
                <a:ext cx="110" cy="109"/>
              </a:xfrm>
              <a:custGeom>
                <a:avLst/>
                <a:gdLst>
                  <a:gd name="T0" fmla="*/ 110 w 110"/>
                  <a:gd name="T1" fmla="*/ 55 h 109"/>
                  <a:gd name="T2" fmla="*/ 108 w 110"/>
                  <a:gd name="T3" fmla="*/ 66 h 109"/>
                  <a:gd name="T4" fmla="*/ 104 w 110"/>
                  <a:gd name="T5" fmla="*/ 77 h 109"/>
                  <a:gd name="T6" fmla="*/ 99 w 110"/>
                  <a:gd name="T7" fmla="*/ 86 h 109"/>
                  <a:gd name="T8" fmla="*/ 93 w 110"/>
                  <a:gd name="T9" fmla="*/ 95 h 109"/>
                  <a:gd name="T10" fmla="*/ 84 w 110"/>
                  <a:gd name="T11" fmla="*/ 100 h 109"/>
                  <a:gd name="T12" fmla="*/ 75 w 110"/>
                  <a:gd name="T13" fmla="*/ 106 h 109"/>
                  <a:gd name="T14" fmla="*/ 66 w 110"/>
                  <a:gd name="T15" fmla="*/ 109 h 109"/>
                  <a:gd name="T16" fmla="*/ 55 w 110"/>
                  <a:gd name="T17" fmla="*/ 109 h 109"/>
                  <a:gd name="T18" fmla="*/ 42 w 110"/>
                  <a:gd name="T19" fmla="*/ 109 h 109"/>
                  <a:gd name="T20" fmla="*/ 33 w 110"/>
                  <a:gd name="T21" fmla="*/ 106 h 109"/>
                  <a:gd name="T22" fmla="*/ 24 w 110"/>
                  <a:gd name="T23" fmla="*/ 100 h 109"/>
                  <a:gd name="T24" fmla="*/ 15 w 110"/>
                  <a:gd name="T25" fmla="*/ 95 h 109"/>
                  <a:gd name="T26" fmla="*/ 10 w 110"/>
                  <a:gd name="T27" fmla="*/ 86 h 109"/>
                  <a:gd name="T28" fmla="*/ 4 w 110"/>
                  <a:gd name="T29" fmla="*/ 77 h 109"/>
                  <a:gd name="T30" fmla="*/ 0 w 110"/>
                  <a:gd name="T31" fmla="*/ 66 h 109"/>
                  <a:gd name="T32" fmla="*/ 0 w 110"/>
                  <a:gd name="T33" fmla="*/ 55 h 109"/>
                  <a:gd name="T34" fmla="*/ 0 w 110"/>
                  <a:gd name="T35" fmla="*/ 44 h 109"/>
                  <a:gd name="T36" fmla="*/ 4 w 110"/>
                  <a:gd name="T37" fmla="*/ 33 h 109"/>
                  <a:gd name="T38" fmla="*/ 10 w 110"/>
                  <a:gd name="T39" fmla="*/ 24 h 109"/>
                  <a:gd name="T40" fmla="*/ 15 w 110"/>
                  <a:gd name="T41" fmla="*/ 16 h 109"/>
                  <a:gd name="T42" fmla="*/ 24 w 110"/>
                  <a:gd name="T43" fmla="*/ 9 h 109"/>
                  <a:gd name="T44" fmla="*/ 33 w 110"/>
                  <a:gd name="T45" fmla="*/ 5 h 109"/>
                  <a:gd name="T46" fmla="*/ 42 w 110"/>
                  <a:gd name="T47" fmla="*/ 2 h 109"/>
                  <a:gd name="T48" fmla="*/ 55 w 110"/>
                  <a:gd name="T49" fmla="*/ 0 h 109"/>
                  <a:gd name="T50" fmla="*/ 66 w 110"/>
                  <a:gd name="T51" fmla="*/ 2 h 109"/>
                  <a:gd name="T52" fmla="*/ 75 w 110"/>
                  <a:gd name="T53" fmla="*/ 5 h 109"/>
                  <a:gd name="T54" fmla="*/ 84 w 110"/>
                  <a:gd name="T55" fmla="*/ 9 h 109"/>
                  <a:gd name="T56" fmla="*/ 93 w 110"/>
                  <a:gd name="T57" fmla="*/ 16 h 109"/>
                  <a:gd name="T58" fmla="*/ 99 w 110"/>
                  <a:gd name="T59" fmla="*/ 24 h 109"/>
                  <a:gd name="T60" fmla="*/ 104 w 110"/>
                  <a:gd name="T61" fmla="*/ 33 h 109"/>
                  <a:gd name="T62" fmla="*/ 108 w 110"/>
                  <a:gd name="T63" fmla="*/ 44 h 109"/>
                  <a:gd name="T64" fmla="*/ 110 w 110"/>
                  <a:gd name="T65" fmla="*/ 55 h 10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0"/>
                  <a:gd name="T100" fmla="*/ 0 h 109"/>
                  <a:gd name="T101" fmla="*/ 110 w 110"/>
                  <a:gd name="T102" fmla="*/ 109 h 10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0" h="109">
                    <a:moveTo>
                      <a:pt x="110" y="55"/>
                    </a:moveTo>
                    <a:lnTo>
                      <a:pt x="108" y="66"/>
                    </a:lnTo>
                    <a:lnTo>
                      <a:pt x="104" y="77"/>
                    </a:lnTo>
                    <a:lnTo>
                      <a:pt x="99" y="86"/>
                    </a:lnTo>
                    <a:lnTo>
                      <a:pt x="93" y="95"/>
                    </a:lnTo>
                    <a:lnTo>
                      <a:pt x="84" y="100"/>
                    </a:lnTo>
                    <a:lnTo>
                      <a:pt x="75" y="106"/>
                    </a:lnTo>
                    <a:lnTo>
                      <a:pt x="66" y="109"/>
                    </a:lnTo>
                    <a:lnTo>
                      <a:pt x="55" y="109"/>
                    </a:lnTo>
                    <a:lnTo>
                      <a:pt x="42" y="109"/>
                    </a:lnTo>
                    <a:lnTo>
                      <a:pt x="33" y="106"/>
                    </a:lnTo>
                    <a:lnTo>
                      <a:pt x="24" y="100"/>
                    </a:lnTo>
                    <a:lnTo>
                      <a:pt x="15" y="95"/>
                    </a:lnTo>
                    <a:lnTo>
                      <a:pt x="10" y="86"/>
                    </a:lnTo>
                    <a:lnTo>
                      <a:pt x="4" y="77"/>
                    </a:lnTo>
                    <a:lnTo>
                      <a:pt x="0" y="66"/>
                    </a:lnTo>
                    <a:lnTo>
                      <a:pt x="0" y="55"/>
                    </a:lnTo>
                    <a:lnTo>
                      <a:pt x="0" y="44"/>
                    </a:lnTo>
                    <a:lnTo>
                      <a:pt x="4" y="33"/>
                    </a:lnTo>
                    <a:lnTo>
                      <a:pt x="10" y="24"/>
                    </a:lnTo>
                    <a:lnTo>
                      <a:pt x="15" y="16"/>
                    </a:lnTo>
                    <a:lnTo>
                      <a:pt x="24" y="9"/>
                    </a:lnTo>
                    <a:lnTo>
                      <a:pt x="33" y="5"/>
                    </a:lnTo>
                    <a:lnTo>
                      <a:pt x="42" y="2"/>
                    </a:lnTo>
                    <a:lnTo>
                      <a:pt x="55" y="0"/>
                    </a:lnTo>
                    <a:lnTo>
                      <a:pt x="66" y="2"/>
                    </a:lnTo>
                    <a:lnTo>
                      <a:pt x="75" y="5"/>
                    </a:lnTo>
                    <a:lnTo>
                      <a:pt x="84" y="9"/>
                    </a:lnTo>
                    <a:lnTo>
                      <a:pt x="93" y="16"/>
                    </a:lnTo>
                    <a:lnTo>
                      <a:pt x="99" y="24"/>
                    </a:lnTo>
                    <a:lnTo>
                      <a:pt x="104" y="33"/>
                    </a:lnTo>
                    <a:lnTo>
                      <a:pt x="108" y="44"/>
                    </a:lnTo>
                    <a:lnTo>
                      <a:pt x="110" y="55"/>
                    </a:lnTo>
                    <a:close/>
                  </a:path>
                </a:pathLst>
              </a:custGeom>
              <a:solidFill>
                <a:srgbClr val="4E9CC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264" name="Freeform 396"/>
              <p:cNvSpPr>
                <a:spLocks/>
              </p:cNvSpPr>
              <p:nvPr/>
            </p:nvSpPr>
            <p:spPr bwMode="auto">
              <a:xfrm>
                <a:off x="4810" y="3455"/>
                <a:ext cx="106" cy="106"/>
              </a:xfrm>
              <a:custGeom>
                <a:avLst/>
                <a:gdLst>
                  <a:gd name="T0" fmla="*/ 106 w 106"/>
                  <a:gd name="T1" fmla="*/ 53 h 106"/>
                  <a:gd name="T2" fmla="*/ 104 w 106"/>
                  <a:gd name="T3" fmla="*/ 64 h 106"/>
                  <a:gd name="T4" fmla="*/ 101 w 106"/>
                  <a:gd name="T5" fmla="*/ 75 h 106"/>
                  <a:gd name="T6" fmla="*/ 97 w 106"/>
                  <a:gd name="T7" fmla="*/ 82 h 106"/>
                  <a:gd name="T8" fmla="*/ 90 w 106"/>
                  <a:gd name="T9" fmla="*/ 91 h 106"/>
                  <a:gd name="T10" fmla="*/ 82 w 106"/>
                  <a:gd name="T11" fmla="*/ 97 h 106"/>
                  <a:gd name="T12" fmla="*/ 73 w 106"/>
                  <a:gd name="T13" fmla="*/ 102 h 106"/>
                  <a:gd name="T14" fmla="*/ 62 w 106"/>
                  <a:gd name="T15" fmla="*/ 106 h 106"/>
                  <a:gd name="T16" fmla="*/ 53 w 106"/>
                  <a:gd name="T17" fmla="*/ 106 h 106"/>
                  <a:gd name="T18" fmla="*/ 42 w 106"/>
                  <a:gd name="T19" fmla="*/ 106 h 106"/>
                  <a:gd name="T20" fmla="*/ 31 w 106"/>
                  <a:gd name="T21" fmla="*/ 102 h 106"/>
                  <a:gd name="T22" fmla="*/ 22 w 106"/>
                  <a:gd name="T23" fmla="*/ 97 h 106"/>
                  <a:gd name="T24" fmla="*/ 15 w 106"/>
                  <a:gd name="T25" fmla="*/ 91 h 106"/>
                  <a:gd name="T26" fmla="*/ 8 w 106"/>
                  <a:gd name="T27" fmla="*/ 82 h 106"/>
                  <a:gd name="T28" fmla="*/ 4 w 106"/>
                  <a:gd name="T29" fmla="*/ 75 h 106"/>
                  <a:gd name="T30" fmla="*/ 0 w 106"/>
                  <a:gd name="T31" fmla="*/ 64 h 106"/>
                  <a:gd name="T32" fmla="*/ 0 w 106"/>
                  <a:gd name="T33" fmla="*/ 53 h 106"/>
                  <a:gd name="T34" fmla="*/ 0 w 106"/>
                  <a:gd name="T35" fmla="*/ 42 h 106"/>
                  <a:gd name="T36" fmla="*/ 4 w 106"/>
                  <a:gd name="T37" fmla="*/ 33 h 106"/>
                  <a:gd name="T38" fmla="*/ 8 w 106"/>
                  <a:gd name="T39" fmla="*/ 24 h 106"/>
                  <a:gd name="T40" fmla="*/ 15 w 106"/>
                  <a:gd name="T41" fmla="*/ 16 h 106"/>
                  <a:gd name="T42" fmla="*/ 22 w 106"/>
                  <a:gd name="T43" fmla="*/ 9 h 106"/>
                  <a:gd name="T44" fmla="*/ 31 w 106"/>
                  <a:gd name="T45" fmla="*/ 5 h 106"/>
                  <a:gd name="T46" fmla="*/ 42 w 106"/>
                  <a:gd name="T47" fmla="*/ 2 h 106"/>
                  <a:gd name="T48" fmla="*/ 53 w 106"/>
                  <a:gd name="T49" fmla="*/ 0 h 106"/>
                  <a:gd name="T50" fmla="*/ 62 w 106"/>
                  <a:gd name="T51" fmla="*/ 2 h 106"/>
                  <a:gd name="T52" fmla="*/ 73 w 106"/>
                  <a:gd name="T53" fmla="*/ 5 h 106"/>
                  <a:gd name="T54" fmla="*/ 82 w 106"/>
                  <a:gd name="T55" fmla="*/ 9 h 106"/>
                  <a:gd name="T56" fmla="*/ 90 w 106"/>
                  <a:gd name="T57" fmla="*/ 16 h 106"/>
                  <a:gd name="T58" fmla="*/ 97 w 106"/>
                  <a:gd name="T59" fmla="*/ 24 h 106"/>
                  <a:gd name="T60" fmla="*/ 101 w 106"/>
                  <a:gd name="T61" fmla="*/ 33 h 106"/>
                  <a:gd name="T62" fmla="*/ 104 w 106"/>
                  <a:gd name="T63" fmla="*/ 42 h 106"/>
                  <a:gd name="T64" fmla="*/ 106 w 106"/>
                  <a:gd name="T65" fmla="*/ 53 h 10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106"/>
                  <a:gd name="T101" fmla="*/ 106 w 106"/>
                  <a:gd name="T102" fmla="*/ 106 h 10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106">
                    <a:moveTo>
                      <a:pt x="106" y="53"/>
                    </a:moveTo>
                    <a:lnTo>
                      <a:pt x="104" y="64"/>
                    </a:lnTo>
                    <a:lnTo>
                      <a:pt x="101" y="75"/>
                    </a:lnTo>
                    <a:lnTo>
                      <a:pt x="97" y="82"/>
                    </a:lnTo>
                    <a:lnTo>
                      <a:pt x="90" y="91"/>
                    </a:lnTo>
                    <a:lnTo>
                      <a:pt x="82" y="97"/>
                    </a:lnTo>
                    <a:lnTo>
                      <a:pt x="73" y="102"/>
                    </a:lnTo>
                    <a:lnTo>
                      <a:pt x="62" y="106"/>
                    </a:lnTo>
                    <a:lnTo>
                      <a:pt x="53" y="106"/>
                    </a:lnTo>
                    <a:lnTo>
                      <a:pt x="42" y="106"/>
                    </a:lnTo>
                    <a:lnTo>
                      <a:pt x="31" y="102"/>
                    </a:lnTo>
                    <a:lnTo>
                      <a:pt x="22" y="97"/>
                    </a:lnTo>
                    <a:lnTo>
                      <a:pt x="15" y="91"/>
                    </a:lnTo>
                    <a:lnTo>
                      <a:pt x="8" y="82"/>
                    </a:lnTo>
                    <a:lnTo>
                      <a:pt x="4" y="75"/>
                    </a:lnTo>
                    <a:lnTo>
                      <a:pt x="0" y="64"/>
                    </a:lnTo>
                    <a:lnTo>
                      <a:pt x="0" y="53"/>
                    </a:lnTo>
                    <a:lnTo>
                      <a:pt x="0" y="42"/>
                    </a:lnTo>
                    <a:lnTo>
                      <a:pt x="4" y="33"/>
                    </a:lnTo>
                    <a:lnTo>
                      <a:pt x="8" y="24"/>
                    </a:lnTo>
                    <a:lnTo>
                      <a:pt x="15" y="16"/>
                    </a:lnTo>
                    <a:lnTo>
                      <a:pt x="22" y="9"/>
                    </a:lnTo>
                    <a:lnTo>
                      <a:pt x="31" y="5"/>
                    </a:lnTo>
                    <a:lnTo>
                      <a:pt x="42" y="2"/>
                    </a:lnTo>
                    <a:lnTo>
                      <a:pt x="53" y="0"/>
                    </a:lnTo>
                    <a:lnTo>
                      <a:pt x="62" y="2"/>
                    </a:lnTo>
                    <a:lnTo>
                      <a:pt x="73" y="5"/>
                    </a:lnTo>
                    <a:lnTo>
                      <a:pt x="82" y="9"/>
                    </a:lnTo>
                    <a:lnTo>
                      <a:pt x="90" y="16"/>
                    </a:lnTo>
                    <a:lnTo>
                      <a:pt x="97" y="24"/>
                    </a:lnTo>
                    <a:lnTo>
                      <a:pt x="101" y="33"/>
                    </a:lnTo>
                    <a:lnTo>
                      <a:pt x="104" y="42"/>
                    </a:lnTo>
                    <a:lnTo>
                      <a:pt x="106" y="53"/>
                    </a:lnTo>
                    <a:close/>
                  </a:path>
                </a:pathLst>
              </a:custGeom>
              <a:solidFill>
                <a:srgbClr val="4F9ED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265" name="Freeform 397"/>
              <p:cNvSpPr>
                <a:spLocks/>
              </p:cNvSpPr>
              <p:nvPr/>
            </p:nvSpPr>
            <p:spPr bwMode="auto">
              <a:xfrm>
                <a:off x="4812" y="3457"/>
                <a:ext cx="102" cy="102"/>
              </a:xfrm>
              <a:custGeom>
                <a:avLst/>
                <a:gdLst>
                  <a:gd name="T0" fmla="*/ 102 w 102"/>
                  <a:gd name="T1" fmla="*/ 51 h 102"/>
                  <a:gd name="T2" fmla="*/ 100 w 102"/>
                  <a:gd name="T3" fmla="*/ 62 h 102"/>
                  <a:gd name="T4" fmla="*/ 97 w 102"/>
                  <a:gd name="T5" fmla="*/ 71 h 102"/>
                  <a:gd name="T6" fmla="*/ 93 w 102"/>
                  <a:gd name="T7" fmla="*/ 80 h 102"/>
                  <a:gd name="T8" fmla="*/ 86 w 102"/>
                  <a:gd name="T9" fmla="*/ 87 h 102"/>
                  <a:gd name="T10" fmla="*/ 78 w 102"/>
                  <a:gd name="T11" fmla="*/ 93 h 102"/>
                  <a:gd name="T12" fmla="*/ 69 w 102"/>
                  <a:gd name="T13" fmla="*/ 98 h 102"/>
                  <a:gd name="T14" fmla="*/ 60 w 102"/>
                  <a:gd name="T15" fmla="*/ 102 h 102"/>
                  <a:gd name="T16" fmla="*/ 51 w 102"/>
                  <a:gd name="T17" fmla="*/ 102 h 102"/>
                  <a:gd name="T18" fmla="*/ 40 w 102"/>
                  <a:gd name="T19" fmla="*/ 102 h 102"/>
                  <a:gd name="T20" fmla="*/ 31 w 102"/>
                  <a:gd name="T21" fmla="*/ 98 h 102"/>
                  <a:gd name="T22" fmla="*/ 22 w 102"/>
                  <a:gd name="T23" fmla="*/ 93 h 102"/>
                  <a:gd name="T24" fmla="*/ 15 w 102"/>
                  <a:gd name="T25" fmla="*/ 87 h 102"/>
                  <a:gd name="T26" fmla="*/ 7 w 102"/>
                  <a:gd name="T27" fmla="*/ 80 h 102"/>
                  <a:gd name="T28" fmla="*/ 4 w 102"/>
                  <a:gd name="T29" fmla="*/ 71 h 102"/>
                  <a:gd name="T30" fmla="*/ 0 w 102"/>
                  <a:gd name="T31" fmla="*/ 62 h 102"/>
                  <a:gd name="T32" fmla="*/ 0 w 102"/>
                  <a:gd name="T33" fmla="*/ 51 h 102"/>
                  <a:gd name="T34" fmla="*/ 0 w 102"/>
                  <a:gd name="T35" fmla="*/ 42 h 102"/>
                  <a:gd name="T36" fmla="*/ 4 w 102"/>
                  <a:gd name="T37" fmla="*/ 32 h 102"/>
                  <a:gd name="T38" fmla="*/ 7 w 102"/>
                  <a:gd name="T39" fmla="*/ 23 h 102"/>
                  <a:gd name="T40" fmla="*/ 15 w 102"/>
                  <a:gd name="T41" fmla="*/ 16 h 102"/>
                  <a:gd name="T42" fmla="*/ 22 w 102"/>
                  <a:gd name="T43" fmla="*/ 9 h 102"/>
                  <a:gd name="T44" fmla="*/ 31 w 102"/>
                  <a:gd name="T45" fmla="*/ 5 h 102"/>
                  <a:gd name="T46" fmla="*/ 40 w 102"/>
                  <a:gd name="T47" fmla="*/ 1 h 102"/>
                  <a:gd name="T48" fmla="*/ 51 w 102"/>
                  <a:gd name="T49" fmla="*/ 0 h 102"/>
                  <a:gd name="T50" fmla="*/ 60 w 102"/>
                  <a:gd name="T51" fmla="*/ 1 h 102"/>
                  <a:gd name="T52" fmla="*/ 69 w 102"/>
                  <a:gd name="T53" fmla="*/ 5 h 102"/>
                  <a:gd name="T54" fmla="*/ 78 w 102"/>
                  <a:gd name="T55" fmla="*/ 9 h 102"/>
                  <a:gd name="T56" fmla="*/ 86 w 102"/>
                  <a:gd name="T57" fmla="*/ 16 h 102"/>
                  <a:gd name="T58" fmla="*/ 93 w 102"/>
                  <a:gd name="T59" fmla="*/ 23 h 102"/>
                  <a:gd name="T60" fmla="*/ 97 w 102"/>
                  <a:gd name="T61" fmla="*/ 32 h 102"/>
                  <a:gd name="T62" fmla="*/ 100 w 102"/>
                  <a:gd name="T63" fmla="*/ 42 h 102"/>
                  <a:gd name="T64" fmla="*/ 102 w 102"/>
                  <a:gd name="T65" fmla="*/ 51 h 10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2"/>
                  <a:gd name="T100" fmla="*/ 0 h 102"/>
                  <a:gd name="T101" fmla="*/ 102 w 102"/>
                  <a:gd name="T102" fmla="*/ 102 h 10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2" h="102">
                    <a:moveTo>
                      <a:pt x="102" y="51"/>
                    </a:moveTo>
                    <a:lnTo>
                      <a:pt x="100" y="62"/>
                    </a:lnTo>
                    <a:lnTo>
                      <a:pt x="97" y="71"/>
                    </a:lnTo>
                    <a:lnTo>
                      <a:pt x="93" y="80"/>
                    </a:lnTo>
                    <a:lnTo>
                      <a:pt x="86" y="87"/>
                    </a:lnTo>
                    <a:lnTo>
                      <a:pt x="78" y="93"/>
                    </a:lnTo>
                    <a:lnTo>
                      <a:pt x="69" y="98"/>
                    </a:lnTo>
                    <a:lnTo>
                      <a:pt x="60" y="102"/>
                    </a:lnTo>
                    <a:lnTo>
                      <a:pt x="51" y="102"/>
                    </a:lnTo>
                    <a:lnTo>
                      <a:pt x="40" y="102"/>
                    </a:lnTo>
                    <a:lnTo>
                      <a:pt x="31" y="98"/>
                    </a:lnTo>
                    <a:lnTo>
                      <a:pt x="22" y="93"/>
                    </a:lnTo>
                    <a:lnTo>
                      <a:pt x="15" y="87"/>
                    </a:lnTo>
                    <a:lnTo>
                      <a:pt x="7" y="80"/>
                    </a:lnTo>
                    <a:lnTo>
                      <a:pt x="4" y="71"/>
                    </a:lnTo>
                    <a:lnTo>
                      <a:pt x="0" y="62"/>
                    </a:lnTo>
                    <a:lnTo>
                      <a:pt x="0" y="51"/>
                    </a:lnTo>
                    <a:lnTo>
                      <a:pt x="0" y="42"/>
                    </a:lnTo>
                    <a:lnTo>
                      <a:pt x="4" y="32"/>
                    </a:lnTo>
                    <a:lnTo>
                      <a:pt x="7" y="23"/>
                    </a:lnTo>
                    <a:lnTo>
                      <a:pt x="15" y="16"/>
                    </a:lnTo>
                    <a:lnTo>
                      <a:pt x="22" y="9"/>
                    </a:lnTo>
                    <a:lnTo>
                      <a:pt x="31" y="5"/>
                    </a:lnTo>
                    <a:lnTo>
                      <a:pt x="40" y="1"/>
                    </a:lnTo>
                    <a:lnTo>
                      <a:pt x="51" y="0"/>
                    </a:lnTo>
                    <a:lnTo>
                      <a:pt x="60" y="1"/>
                    </a:lnTo>
                    <a:lnTo>
                      <a:pt x="69" y="5"/>
                    </a:lnTo>
                    <a:lnTo>
                      <a:pt x="78" y="9"/>
                    </a:lnTo>
                    <a:lnTo>
                      <a:pt x="86" y="16"/>
                    </a:lnTo>
                    <a:lnTo>
                      <a:pt x="93" y="23"/>
                    </a:lnTo>
                    <a:lnTo>
                      <a:pt x="97" y="32"/>
                    </a:lnTo>
                    <a:lnTo>
                      <a:pt x="100" y="42"/>
                    </a:lnTo>
                    <a:lnTo>
                      <a:pt x="102" y="51"/>
                    </a:lnTo>
                    <a:close/>
                  </a:path>
                </a:pathLst>
              </a:custGeom>
              <a:solidFill>
                <a:srgbClr val="51A2D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266" name="Freeform 398"/>
              <p:cNvSpPr>
                <a:spLocks/>
              </p:cNvSpPr>
              <p:nvPr/>
            </p:nvSpPr>
            <p:spPr bwMode="auto">
              <a:xfrm>
                <a:off x="4814" y="3458"/>
                <a:ext cx="98" cy="99"/>
              </a:xfrm>
              <a:custGeom>
                <a:avLst/>
                <a:gdLst>
                  <a:gd name="T0" fmla="*/ 98 w 98"/>
                  <a:gd name="T1" fmla="*/ 50 h 99"/>
                  <a:gd name="T2" fmla="*/ 97 w 98"/>
                  <a:gd name="T3" fmla="*/ 61 h 99"/>
                  <a:gd name="T4" fmla="*/ 93 w 98"/>
                  <a:gd name="T5" fmla="*/ 70 h 99"/>
                  <a:gd name="T6" fmla="*/ 89 w 98"/>
                  <a:gd name="T7" fmla="*/ 77 h 99"/>
                  <a:gd name="T8" fmla="*/ 84 w 98"/>
                  <a:gd name="T9" fmla="*/ 84 h 99"/>
                  <a:gd name="T10" fmla="*/ 76 w 98"/>
                  <a:gd name="T11" fmla="*/ 92 h 99"/>
                  <a:gd name="T12" fmla="*/ 67 w 98"/>
                  <a:gd name="T13" fmla="*/ 95 h 99"/>
                  <a:gd name="T14" fmla="*/ 58 w 98"/>
                  <a:gd name="T15" fmla="*/ 99 h 99"/>
                  <a:gd name="T16" fmla="*/ 49 w 98"/>
                  <a:gd name="T17" fmla="*/ 99 h 99"/>
                  <a:gd name="T18" fmla="*/ 38 w 98"/>
                  <a:gd name="T19" fmla="*/ 99 h 99"/>
                  <a:gd name="T20" fmla="*/ 29 w 98"/>
                  <a:gd name="T21" fmla="*/ 95 h 99"/>
                  <a:gd name="T22" fmla="*/ 20 w 98"/>
                  <a:gd name="T23" fmla="*/ 92 h 99"/>
                  <a:gd name="T24" fmla="*/ 13 w 98"/>
                  <a:gd name="T25" fmla="*/ 84 h 99"/>
                  <a:gd name="T26" fmla="*/ 7 w 98"/>
                  <a:gd name="T27" fmla="*/ 77 h 99"/>
                  <a:gd name="T28" fmla="*/ 4 w 98"/>
                  <a:gd name="T29" fmla="*/ 70 h 99"/>
                  <a:gd name="T30" fmla="*/ 0 w 98"/>
                  <a:gd name="T31" fmla="*/ 61 h 99"/>
                  <a:gd name="T32" fmla="*/ 0 w 98"/>
                  <a:gd name="T33" fmla="*/ 50 h 99"/>
                  <a:gd name="T34" fmla="*/ 0 w 98"/>
                  <a:gd name="T35" fmla="*/ 41 h 99"/>
                  <a:gd name="T36" fmla="*/ 4 w 98"/>
                  <a:gd name="T37" fmla="*/ 31 h 99"/>
                  <a:gd name="T38" fmla="*/ 7 w 98"/>
                  <a:gd name="T39" fmla="*/ 22 h 99"/>
                  <a:gd name="T40" fmla="*/ 13 w 98"/>
                  <a:gd name="T41" fmla="*/ 15 h 99"/>
                  <a:gd name="T42" fmla="*/ 20 w 98"/>
                  <a:gd name="T43" fmla="*/ 10 h 99"/>
                  <a:gd name="T44" fmla="*/ 29 w 98"/>
                  <a:gd name="T45" fmla="*/ 4 h 99"/>
                  <a:gd name="T46" fmla="*/ 38 w 98"/>
                  <a:gd name="T47" fmla="*/ 2 h 99"/>
                  <a:gd name="T48" fmla="*/ 49 w 98"/>
                  <a:gd name="T49" fmla="*/ 0 h 99"/>
                  <a:gd name="T50" fmla="*/ 58 w 98"/>
                  <a:gd name="T51" fmla="*/ 2 h 99"/>
                  <a:gd name="T52" fmla="*/ 67 w 98"/>
                  <a:gd name="T53" fmla="*/ 4 h 99"/>
                  <a:gd name="T54" fmla="*/ 76 w 98"/>
                  <a:gd name="T55" fmla="*/ 10 h 99"/>
                  <a:gd name="T56" fmla="*/ 84 w 98"/>
                  <a:gd name="T57" fmla="*/ 15 h 99"/>
                  <a:gd name="T58" fmla="*/ 89 w 98"/>
                  <a:gd name="T59" fmla="*/ 22 h 99"/>
                  <a:gd name="T60" fmla="*/ 93 w 98"/>
                  <a:gd name="T61" fmla="*/ 31 h 99"/>
                  <a:gd name="T62" fmla="*/ 97 w 98"/>
                  <a:gd name="T63" fmla="*/ 41 h 99"/>
                  <a:gd name="T64" fmla="*/ 98 w 98"/>
                  <a:gd name="T65" fmla="*/ 50 h 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8"/>
                  <a:gd name="T100" fmla="*/ 0 h 99"/>
                  <a:gd name="T101" fmla="*/ 98 w 98"/>
                  <a:gd name="T102" fmla="*/ 99 h 9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8" h="99">
                    <a:moveTo>
                      <a:pt x="98" y="50"/>
                    </a:moveTo>
                    <a:lnTo>
                      <a:pt x="97" y="61"/>
                    </a:lnTo>
                    <a:lnTo>
                      <a:pt x="93" y="70"/>
                    </a:lnTo>
                    <a:lnTo>
                      <a:pt x="89" y="77"/>
                    </a:lnTo>
                    <a:lnTo>
                      <a:pt x="84" y="84"/>
                    </a:lnTo>
                    <a:lnTo>
                      <a:pt x="76" y="92"/>
                    </a:lnTo>
                    <a:lnTo>
                      <a:pt x="67" y="95"/>
                    </a:lnTo>
                    <a:lnTo>
                      <a:pt x="58" y="99"/>
                    </a:lnTo>
                    <a:lnTo>
                      <a:pt x="49" y="99"/>
                    </a:lnTo>
                    <a:lnTo>
                      <a:pt x="38" y="99"/>
                    </a:lnTo>
                    <a:lnTo>
                      <a:pt x="29" y="95"/>
                    </a:lnTo>
                    <a:lnTo>
                      <a:pt x="20" y="92"/>
                    </a:lnTo>
                    <a:lnTo>
                      <a:pt x="13" y="84"/>
                    </a:lnTo>
                    <a:lnTo>
                      <a:pt x="7" y="77"/>
                    </a:lnTo>
                    <a:lnTo>
                      <a:pt x="4" y="70"/>
                    </a:lnTo>
                    <a:lnTo>
                      <a:pt x="0" y="61"/>
                    </a:lnTo>
                    <a:lnTo>
                      <a:pt x="0" y="50"/>
                    </a:lnTo>
                    <a:lnTo>
                      <a:pt x="0" y="41"/>
                    </a:lnTo>
                    <a:lnTo>
                      <a:pt x="4" y="31"/>
                    </a:lnTo>
                    <a:lnTo>
                      <a:pt x="7" y="22"/>
                    </a:lnTo>
                    <a:lnTo>
                      <a:pt x="13" y="15"/>
                    </a:lnTo>
                    <a:lnTo>
                      <a:pt x="20" y="10"/>
                    </a:lnTo>
                    <a:lnTo>
                      <a:pt x="29" y="4"/>
                    </a:lnTo>
                    <a:lnTo>
                      <a:pt x="38" y="2"/>
                    </a:lnTo>
                    <a:lnTo>
                      <a:pt x="49" y="0"/>
                    </a:lnTo>
                    <a:lnTo>
                      <a:pt x="58" y="2"/>
                    </a:lnTo>
                    <a:lnTo>
                      <a:pt x="67" y="4"/>
                    </a:lnTo>
                    <a:lnTo>
                      <a:pt x="76" y="10"/>
                    </a:lnTo>
                    <a:lnTo>
                      <a:pt x="84" y="15"/>
                    </a:lnTo>
                    <a:lnTo>
                      <a:pt x="89" y="22"/>
                    </a:lnTo>
                    <a:lnTo>
                      <a:pt x="93" y="31"/>
                    </a:lnTo>
                    <a:lnTo>
                      <a:pt x="97" y="41"/>
                    </a:lnTo>
                    <a:lnTo>
                      <a:pt x="98" y="50"/>
                    </a:lnTo>
                    <a:close/>
                  </a:path>
                </a:pathLst>
              </a:custGeom>
              <a:solidFill>
                <a:srgbClr val="52A5D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267" name="Freeform 399"/>
              <p:cNvSpPr>
                <a:spLocks/>
              </p:cNvSpPr>
              <p:nvPr/>
            </p:nvSpPr>
            <p:spPr bwMode="auto">
              <a:xfrm>
                <a:off x="4816" y="3460"/>
                <a:ext cx="95" cy="95"/>
              </a:xfrm>
              <a:custGeom>
                <a:avLst/>
                <a:gdLst>
                  <a:gd name="T0" fmla="*/ 95 w 95"/>
                  <a:gd name="T1" fmla="*/ 48 h 95"/>
                  <a:gd name="T2" fmla="*/ 93 w 95"/>
                  <a:gd name="T3" fmla="*/ 57 h 95"/>
                  <a:gd name="T4" fmla="*/ 89 w 95"/>
                  <a:gd name="T5" fmla="*/ 66 h 95"/>
                  <a:gd name="T6" fmla="*/ 85 w 95"/>
                  <a:gd name="T7" fmla="*/ 75 h 95"/>
                  <a:gd name="T8" fmla="*/ 80 w 95"/>
                  <a:gd name="T9" fmla="*/ 82 h 95"/>
                  <a:gd name="T10" fmla="*/ 73 w 95"/>
                  <a:gd name="T11" fmla="*/ 88 h 95"/>
                  <a:gd name="T12" fmla="*/ 64 w 95"/>
                  <a:gd name="T13" fmla="*/ 92 h 95"/>
                  <a:gd name="T14" fmla="*/ 56 w 95"/>
                  <a:gd name="T15" fmla="*/ 95 h 95"/>
                  <a:gd name="T16" fmla="*/ 47 w 95"/>
                  <a:gd name="T17" fmla="*/ 95 h 95"/>
                  <a:gd name="T18" fmla="*/ 36 w 95"/>
                  <a:gd name="T19" fmla="*/ 95 h 95"/>
                  <a:gd name="T20" fmla="*/ 29 w 95"/>
                  <a:gd name="T21" fmla="*/ 92 h 95"/>
                  <a:gd name="T22" fmla="*/ 20 w 95"/>
                  <a:gd name="T23" fmla="*/ 88 h 95"/>
                  <a:gd name="T24" fmla="*/ 13 w 95"/>
                  <a:gd name="T25" fmla="*/ 82 h 95"/>
                  <a:gd name="T26" fmla="*/ 7 w 95"/>
                  <a:gd name="T27" fmla="*/ 75 h 95"/>
                  <a:gd name="T28" fmla="*/ 3 w 95"/>
                  <a:gd name="T29" fmla="*/ 66 h 95"/>
                  <a:gd name="T30" fmla="*/ 0 w 95"/>
                  <a:gd name="T31" fmla="*/ 57 h 95"/>
                  <a:gd name="T32" fmla="*/ 0 w 95"/>
                  <a:gd name="T33" fmla="*/ 48 h 95"/>
                  <a:gd name="T34" fmla="*/ 0 w 95"/>
                  <a:gd name="T35" fmla="*/ 39 h 95"/>
                  <a:gd name="T36" fmla="*/ 3 w 95"/>
                  <a:gd name="T37" fmla="*/ 29 h 95"/>
                  <a:gd name="T38" fmla="*/ 7 w 95"/>
                  <a:gd name="T39" fmla="*/ 22 h 95"/>
                  <a:gd name="T40" fmla="*/ 13 w 95"/>
                  <a:gd name="T41" fmla="*/ 15 h 95"/>
                  <a:gd name="T42" fmla="*/ 20 w 95"/>
                  <a:gd name="T43" fmla="*/ 9 h 95"/>
                  <a:gd name="T44" fmla="*/ 29 w 95"/>
                  <a:gd name="T45" fmla="*/ 4 h 95"/>
                  <a:gd name="T46" fmla="*/ 36 w 95"/>
                  <a:gd name="T47" fmla="*/ 2 h 95"/>
                  <a:gd name="T48" fmla="*/ 47 w 95"/>
                  <a:gd name="T49" fmla="*/ 0 h 95"/>
                  <a:gd name="T50" fmla="*/ 56 w 95"/>
                  <a:gd name="T51" fmla="*/ 2 h 95"/>
                  <a:gd name="T52" fmla="*/ 64 w 95"/>
                  <a:gd name="T53" fmla="*/ 4 h 95"/>
                  <a:gd name="T54" fmla="*/ 73 w 95"/>
                  <a:gd name="T55" fmla="*/ 9 h 95"/>
                  <a:gd name="T56" fmla="*/ 80 w 95"/>
                  <a:gd name="T57" fmla="*/ 15 h 95"/>
                  <a:gd name="T58" fmla="*/ 85 w 95"/>
                  <a:gd name="T59" fmla="*/ 22 h 95"/>
                  <a:gd name="T60" fmla="*/ 89 w 95"/>
                  <a:gd name="T61" fmla="*/ 29 h 95"/>
                  <a:gd name="T62" fmla="*/ 93 w 95"/>
                  <a:gd name="T63" fmla="*/ 39 h 95"/>
                  <a:gd name="T64" fmla="*/ 95 w 95"/>
                  <a:gd name="T65" fmla="*/ 48 h 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5"/>
                  <a:gd name="T100" fmla="*/ 0 h 95"/>
                  <a:gd name="T101" fmla="*/ 95 w 95"/>
                  <a:gd name="T102" fmla="*/ 95 h 9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5" h="95">
                    <a:moveTo>
                      <a:pt x="95" y="48"/>
                    </a:moveTo>
                    <a:lnTo>
                      <a:pt x="93" y="57"/>
                    </a:lnTo>
                    <a:lnTo>
                      <a:pt x="89" y="66"/>
                    </a:lnTo>
                    <a:lnTo>
                      <a:pt x="85" y="75"/>
                    </a:lnTo>
                    <a:lnTo>
                      <a:pt x="80" y="82"/>
                    </a:lnTo>
                    <a:lnTo>
                      <a:pt x="73" y="88"/>
                    </a:lnTo>
                    <a:lnTo>
                      <a:pt x="64" y="92"/>
                    </a:lnTo>
                    <a:lnTo>
                      <a:pt x="56" y="95"/>
                    </a:lnTo>
                    <a:lnTo>
                      <a:pt x="47" y="95"/>
                    </a:lnTo>
                    <a:lnTo>
                      <a:pt x="36" y="95"/>
                    </a:lnTo>
                    <a:lnTo>
                      <a:pt x="29" y="92"/>
                    </a:lnTo>
                    <a:lnTo>
                      <a:pt x="20" y="88"/>
                    </a:lnTo>
                    <a:lnTo>
                      <a:pt x="13" y="82"/>
                    </a:lnTo>
                    <a:lnTo>
                      <a:pt x="7" y="75"/>
                    </a:lnTo>
                    <a:lnTo>
                      <a:pt x="3" y="66"/>
                    </a:lnTo>
                    <a:lnTo>
                      <a:pt x="0" y="57"/>
                    </a:lnTo>
                    <a:lnTo>
                      <a:pt x="0" y="48"/>
                    </a:lnTo>
                    <a:lnTo>
                      <a:pt x="0" y="39"/>
                    </a:lnTo>
                    <a:lnTo>
                      <a:pt x="3" y="29"/>
                    </a:lnTo>
                    <a:lnTo>
                      <a:pt x="7" y="22"/>
                    </a:lnTo>
                    <a:lnTo>
                      <a:pt x="13" y="15"/>
                    </a:lnTo>
                    <a:lnTo>
                      <a:pt x="20" y="9"/>
                    </a:lnTo>
                    <a:lnTo>
                      <a:pt x="29" y="4"/>
                    </a:lnTo>
                    <a:lnTo>
                      <a:pt x="36" y="2"/>
                    </a:lnTo>
                    <a:lnTo>
                      <a:pt x="47" y="0"/>
                    </a:lnTo>
                    <a:lnTo>
                      <a:pt x="56" y="2"/>
                    </a:lnTo>
                    <a:lnTo>
                      <a:pt x="64" y="4"/>
                    </a:lnTo>
                    <a:lnTo>
                      <a:pt x="73" y="9"/>
                    </a:lnTo>
                    <a:lnTo>
                      <a:pt x="80" y="15"/>
                    </a:lnTo>
                    <a:lnTo>
                      <a:pt x="85" y="22"/>
                    </a:lnTo>
                    <a:lnTo>
                      <a:pt x="89" y="29"/>
                    </a:lnTo>
                    <a:lnTo>
                      <a:pt x="93" y="39"/>
                    </a:lnTo>
                    <a:lnTo>
                      <a:pt x="95" y="48"/>
                    </a:lnTo>
                    <a:close/>
                  </a:path>
                </a:pathLst>
              </a:custGeom>
              <a:solidFill>
                <a:srgbClr val="54A8D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268" name="Freeform 400"/>
              <p:cNvSpPr>
                <a:spLocks/>
              </p:cNvSpPr>
              <p:nvPr/>
            </p:nvSpPr>
            <p:spPr bwMode="auto">
              <a:xfrm>
                <a:off x="4818" y="3462"/>
                <a:ext cx="91" cy="91"/>
              </a:xfrm>
              <a:custGeom>
                <a:avLst/>
                <a:gdLst>
                  <a:gd name="T0" fmla="*/ 91 w 91"/>
                  <a:gd name="T1" fmla="*/ 46 h 91"/>
                  <a:gd name="T2" fmla="*/ 89 w 91"/>
                  <a:gd name="T3" fmla="*/ 55 h 91"/>
                  <a:gd name="T4" fmla="*/ 87 w 91"/>
                  <a:gd name="T5" fmla="*/ 64 h 91"/>
                  <a:gd name="T6" fmla="*/ 82 w 91"/>
                  <a:gd name="T7" fmla="*/ 71 h 91"/>
                  <a:gd name="T8" fmla="*/ 76 w 91"/>
                  <a:gd name="T9" fmla="*/ 79 h 91"/>
                  <a:gd name="T10" fmla="*/ 71 w 91"/>
                  <a:gd name="T11" fmla="*/ 84 h 91"/>
                  <a:gd name="T12" fmla="*/ 62 w 91"/>
                  <a:gd name="T13" fmla="*/ 88 h 91"/>
                  <a:gd name="T14" fmla="*/ 54 w 91"/>
                  <a:gd name="T15" fmla="*/ 91 h 91"/>
                  <a:gd name="T16" fmla="*/ 45 w 91"/>
                  <a:gd name="T17" fmla="*/ 91 h 91"/>
                  <a:gd name="T18" fmla="*/ 34 w 91"/>
                  <a:gd name="T19" fmla="*/ 91 h 91"/>
                  <a:gd name="T20" fmla="*/ 27 w 91"/>
                  <a:gd name="T21" fmla="*/ 88 h 91"/>
                  <a:gd name="T22" fmla="*/ 18 w 91"/>
                  <a:gd name="T23" fmla="*/ 84 h 91"/>
                  <a:gd name="T24" fmla="*/ 12 w 91"/>
                  <a:gd name="T25" fmla="*/ 79 h 91"/>
                  <a:gd name="T26" fmla="*/ 7 w 91"/>
                  <a:gd name="T27" fmla="*/ 71 h 91"/>
                  <a:gd name="T28" fmla="*/ 1 w 91"/>
                  <a:gd name="T29" fmla="*/ 64 h 91"/>
                  <a:gd name="T30" fmla="*/ 0 w 91"/>
                  <a:gd name="T31" fmla="*/ 55 h 91"/>
                  <a:gd name="T32" fmla="*/ 0 w 91"/>
                  <a:gd name="T33" fmla="*/ 46 h 91"/>
                  <a:gd name="T34" fmla="*/ 0 w 91"/>
                  <a:gd name="T35" fmla="*/ 37 h 91"/>
                  <a:gd name="T36" fmla="*/ 1 w 91"/>
                  <a:gd name="T37" fmla="*/ 27 h 91"/>
                  <a:gd name="T38" fmla="*/ 7 w 91"/>
                  <a:gd name="T39" fmla="*/ 20 h 91"/>
                  <a:gd name="T40" fmla="*/ 12 w 91"/>
                  <a:gd name="T41" fmla="*/ 15 h 91"/>
                  <a:gd name="T42" fmla="*/ 18 w 91"/>
                  <a:gd name="T43" fmla="*/ 9 h 91"/>
                  <a:gd name="T44" fmla="*/ 27 w 91"/>
                  <a:gd name="T45" fmla="*/ 4 h 91"/>
                  <a:gd name="T46" fmla="*/ 34 w 91"/>
                  <a:gd name="T47" fmla="*/ 2 h 91"/>
                  <a:gd name="T48" fmla="*/ 45 w 91"/>
                  <a:gd name="T49" fmla="*/ 0 h 91"/>
                  <a:gd name="T50" fmla="*/ 54 w 91"/>
                  <a:gd name="T51" fmla="*/ 2 h 91"/>
                  <a:gd name="T52" fmla="*/ 62 w 91"/>
                  <a:gd name="T53" fmla="*/ 4 h 91"/>
                  <a:gd name="T54" fmla="*/ 71 w 91"/>
                  <a:gd name="T55" fmla="*/ 9 h 91"/>
                  <a:gd name="T56" fmla="*/ 76 w 91"/>
                  <a:gd name="T57" fmla="*/ 15 h 91"/>
                  <a:gd name="T58" fmla="*/ 82 w 91"/>
                  <a:gd name="T59" fmla="*/ 20 h 91"/>
                  <a:gd name="T60" fmla="*/ 87 w 91"/>
                  <a:gd name="T61" fmla="*/ 27 h 91"/>
                  <a:gd name="T62" fmla="*/ 89 w 91"/>
                  <a:gd name="T63" fmla="*/ 37 h 91"/>
                  <a:gd name="T64" fmla="*/ 91 w 91"/>
                  <a:gd name="T65" fmla="*/ 46 h 9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1"/>
                  <a:gd name="T100" fmla="*/ 0 h 91"/>
                  <a:gd name="T101" fmla="*/ 91 w 91"/>
                  <a:gd name="T102" fmla="*/ 91 h 9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1" h="91">
                    <a:moveTo>
                      <a:pt x="91" y="46"/>
                    </a:moveTo>
                    <a:lnTo>
                      <a:pt x="89" y="55"/>
                    </a:lnTo>
                    <a:lnTo>
                      <a:pt x="87" y="64"/>
                    </a:lnTo>
                    <a:lnTo>
                      <a:pt x="82" y="71"/>
                    </a:lnTo>
                    <a:lnTo>
                      <a:pt x="76" y="79"/>
                    </a:lnTo>
                    <a:lnTo>
                      <a:pt x="71" y="84"/>
                    </a:lnTo>
                    <a:lnTo>
                      <a:pt x="62" y="88"/>
                    </a:lnTo>
                    <a:lnTo>
                      <a:pt x="54" y="91"/>
                    </a:lnTo>
                    <a:lnTo>
                      <a:pt x="45" y="91"/>
                    </a:lnTo>
                    <a:lnTo>
                      <a:pt x="34" y="91"/>
                    </a:lnTo>
                    <a:lnTo>
                      <a:pt x="27" y="88"/>
                    </a:lnTo>
                    <a:lnTo>
                      <a:pt x="18" y="84"/>
                    </a:lnTo>
                    <a:lnTo>
                      <a:pt x="12" y="79"/>
                    </a:lnTo>
                    <a:lnTo>
                      <a:pt x="7" y="71"/>
                    </a:lnTo>
                    <a:lnTo>
                      <a:pt x="1" y="64"/>
                    </a:lnTo>
                    <a:lnTo>
                      <a:pt x="0" y="55"/>
                    </a:lnTo>
                    <a:lnTo>
                      <a:pt x="0" y="46"/>
                    </a:lnTo>
                    <a:lnTo>
                      <a:pt x="0" y="37"/>
                    </a:lnTo>
                    <a:lnTo>
                      <a:pt x="1" y="27"/>
                    </a:lnTo>
                    <a:lnTo>
                      <a:pt x="7" y="20"/>
                    </a:lnTo>
                    <a:lnTo>
                      <a:pt x="12" y="15"/>
                    </a:lnTo>
                    <a:lnTo>
                      <a:pt x="18" y="9"/>
                    </a:lnTo>
                    <a:lnTo>
                      <a:pt x="27" y="4"/>
                    </a:lnTo>
                    <a:lnTo>
                      <a:pt x="34" y="2"/>
                    </a:lnTo>
                    <a:lnTo>
                      <a:pt x="45" y="0"/>
                    </a:lnTo>
                    <a:lnTo>
                      <a:pt x="54" y="2"/>
                    </a:lnTo>
                    <a:lnTo>
                      <a:pt x="62" y="4"/>
                    </a:lnTo>
                    <a:lnTo>
                      <a:pt x="71" y="9"/>
                    </a:lnTo>
                    <a:lnTo>
                      <a:pt x="76" y="15"/>
                    </a:lnTo>
                    <a:lnTo>
                      <a:pt x="82" y="20"/>
                    </a:lnTo>
                    <a:lnTo>
                      <a:pt x="87" y="27"/>
                    </a:lnTo>
                    <a:lnTo>
                      <a:pt x="89" y="37"/>
                    </a:lnTo>
                    <a:lnTo>
                      <a:pt x="91" y="46"/>
                    </a:lnTo>
                    <a:close/>
                  </a:path>
                </a:pathLst>
              </a:custGeom>
              <a:solidFill>
                <a:srgbClr val="55AB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269" name="Freeform 401"/>
              <p:cNvSpPr>
                <a:spLocks/>
              </p:cNvSpPr>
              <p:nvPr/>
            </p:nvSpPr>
            <p:spPr bwMode="auto">
              <a:xfrm>
                <a:off x="4819" y="3464"/>
                <a:ext cx="88" cy="88"/>
              </a:xfrm>
              <a:custGeom>
                <a:avLst/>
                <a:gdLst>
                  <a:gd name="T0" fmla="*/ 88 w 88"/>
                  <a:gd name="T1" fmla="*/ 44 h 88"/>
                  <a:gd name="T2" fmla="*/ 86 w 88"/>
                  <a:gd name="T3" fmla="*/ 53 h 88"/>
                  <a:gd name="T4" fmla="*/ 84 w 88"/>
                  <a:gd name="T5" fmla="*/ 62 h 88"/>
                  <a:gd name="T6" fmla="*/ 79 w 88"/>
                  <a:gd name="T7" fmla="*/ 69 h 88"/>
                  <a:gd name="T8" fmla="*/ 73 w 88"/>
                  <a:gd name="T9" fmla="*/ 75 h 88"/>
                  <a:gd name="T10" fmla="*/ 68 w 88"/>
                  <a:gd name="T11" fmla="*/ 80 h 88"/>
                  <a:gd name="T12" fmla="*/ 61 w 88"/>
                  <a:gd name="T13" fmla="*/ 84 h 88"/>
                  <a:gd name="T14" fmla="*/ 51 w 88"/>
                  <a:gd name="T15" fmla="*/ 88 h 88"/>
                  <a:gd name="T16" fmla="*/ 44 w 88"/>
                  <a:gd name="T17" fmla="*/ 88 h 88"/>
                  <a:gd name="T18" fmla="*/ 35 w 88"/>
                  <a:gd name="T19" fmla="*/ 88 h 88"/>
                  <a:gd name="T20" fmla="*/ 26 w 88"/>
                  <a:gd name="T21" fmla="*/ 84 h 88"/>
                  <a:gd name="T22" fmla="*/ 19 w 88"/>
                  <a:gd name="T23" fmla="*/ 80 h 88"/>
                  <a:gd name="T24" fmla="*/ 13 w 88"/>
                  <a:gd name="T25" fmla="*/ 75 h 88"/>
                  <a:gd name="T26" fmla="*/ 8 w 88"/>
                  <a:gd name="T27" fmla="*/ 69 h 88"/>
                  <a:gd name="T28" fmla="*/ 2 w 88"/>
                  <a:gd name="T29" fmla="*/ 62 h 88"/>
                  <a:gd name="T30" fmla="*/ 0 w 88"/>
                  <a:gd name="T31" fmla="*/ 53 h 88"/>
                  <a:gd name="T32" fmla="*/ 0 w 88"/>
                  <a:gd name="T33" fmla="*/ 44 h 88"/>
                  <a:gd name="T34" fmla="*/ 0 w 88"/>
                  <a:gd name="T35" fmla="*/ 36 h 88"/>
                  <a:gd name="T36" fmla="*/ 2 w 88"/>
                  <a:gd name="T37" fmla="*/ 27 h 88"/>
                  <a:gd name="T38" fmla="*/ 8 w 88"/>
                  <a:gd name="T39" fmla="*/ 20 h 88"/>
                  <a:gd name="T40" fmla="*/ 13 w 88"/>
                  <a:gd name="T41" fmla="*/ 13 h 88"/>
                  <a:gd name="T42" fmla="*/ 19 w 88"/>
                  <a:gd name="T43" fmla="*/ 7 h 88"/>
                  <a:gd name="T44" fmla="*/ 26 w 88"/>
                  <a:gd name="T45" fmla="*/ 4 h 88"/>
                  <a:gd name="T46" fmla="*/ 35 w 88"/>
                  <a:gd name="T47" fmla="*/ 2 h 88"/>
                  <a:gd name="T48" fmla="*/ 44 w 88"/>
                  <a:gd name="T49" fmla="*/ 0 h 88"/>
                  <a:gd name="T50" fmla="*/ 51 w 88"/>
                  <a:gd name="T51" fmla="*/ 2 h 88"/>
                  <a:gd name="T52" fmla="*/ 61 w 88"/>
                  <a:gd name="T53" fmla="*/ 4 h 88"/>
                  <a:gd name="T54" fmla="*/ 68 w 88"/>
                  <a:gd name="T55" fmla="*/ 7 h 88"/>
                  <a:gd name="T56" fmla="*/ 73 w 88"/>
                  <a:gd name="T57" fmla="*/ 13 h 88"/>
                  <a:gd name="T58" fmla="*/ 79 w 88"/>
                  <a:gd name="T59" fmla="*/ 20 h 88"/>
                  <a:gd name="T60" fmla="*/ 84 w 88"/>
                  <a:gd name="T61" fmla="*/ 27 h 88"/>
                  <a:gd name="T62" fmla="*/ 86 w 88"/>
                  <a:gd name="T63" fmla="*/ 36 h 88"/>
                  <a:gd name="T64" fmla="*/ 88 w 88"/>
                  <a:gd name="T65" fmla="*/ 44 h 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8"/>
                  <a:gd name="T100" fmla="*/ 0 h 88"/>
                  <a:gd name="T101" fmla="*/ 88 w 88"/>
                  <a:gd name="T102" fmla="*/ 88 h 8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8" h="88">
                    <a:moveTo>
                      <a:pt x="88" y="44"/>
                    </a:moveTo>
                    <a:lnTo>
                      <a:pt x="86" y="53"/>
                    </a:lnTo>
                    <a:lnTo>
                      <a:pt x="84" y="62"/>
                    </a:lnTo>
                    <a:lnTo>
                      <a:pt x="79" y="69"/>
                    </a:lnTo>
                    <a:lnTo>
                      <a:pt x="73" y="75"/>
                    </a:lnTo>
                    <a:lnTo>
                      <a:pt x="68" y="80"/>
                    </a:lnTo>
                    <a:lnTo>
                      <a:pt x="61" y="84"/>
                    </a:lnTo>
                    <a:lnTo>
                      <a:pt x="51" y="88"/>
                    </a:lnTo>
                    <a:lnTo>
                      <a:pt x="44" y="88"/>
                    </a:lnTo>
                    <a:lnTo>
                      <a:pt x="35" y="88"/>
                    </a:lnTo>
                    <a:lnTo>
                      <a:pt x="26" y="84"/>
                    </a:lnTo>
                    <a:lnTo>
                      <a:pt x="19" y="80"/>
                    </a:lnTo>
                    <a:lnTo>
                      <a:pt x="13" y="75"/>
                    </a:lnTo>
                    <a:lnTo>
                      <a:pt x="8" y="69"/>
                    </a:lnTo>
                    <a:lnTo>
                      <a:pt x="2" y="62"/>
                    </a:lnTo>
                    <a:lnTo>
                      <a:pt x="0" y="53"/>
                    </a:lnTo>
                    <a:lnTo>
                      <a:pt x="0" y="44"/>
                    </a:lnTo>
                    <a:lnTo>
                      <a:pt x="0" y="36"/>
                    </a:lnTo>
                    <a:lnTo>
                      <a:pt x="2" y="27"/>
                    </a:lnTo>
                    <a:lnTo>
                      <a:pt x="8" y="20"/>
                    </a:lnTo>
                    <a:lnTo>
                      <a:pt x="13" y="13"/>
                    </a:lnTo>
                    <a:lnTo>
                      <a:pt x="19" y="7"/>
                    </a:lnTo>
                    <a:lnTo>
                      <a:pt x="26" y="4"/>
                    </a:lnTo>
                    <a:lnTo>
                      <a:pt x="35" y="2"/>
                    </a:lnTo>
                    <a:lnTo>
                      <a:pt x="44" y="0"/>
                    </a:lnTo>
                    <a:lnTo>
                      <a:pt x="51" y="2"/>
                    </a:lnTo>
                    <a:lnTo>
                      <a:pt x="61" y="4"/>
                    </a:lnTo>
                    <a:lnTo>
                      <a:pt x="68" y="7"/>
                    </a:lnTo>
                    <a:lnTo>
                      <a:pt x="73" y="13"/>
                    </a:lnTo>
                    <a:lnTo>
                      <a:pt x="79" y="20"/>
                    </a:lnTo>
                    <a:lnTo>
                      <a:pt x="84" y="27"/>
                    </a:lnTo>
                    <a:lnTo>
                      <a:pt x="86" y="36"/>
                    </a:lnTo>
                    <a:lnTo>
                      <a:pt x="88" y="44"/>
                    </a:lnTo>
                    <a:close/>
                  </a:path>
                </a:pathLst>
              </a:custGeom>
              <a:solidFill>
                <a:srgbClr val="56ADD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270" name="Freeform 402"/>
              <p:cNvSpPr>
                <a:spLocks/>
              </p:cNvSpPr>
              <p:nvPr/>
            </p:nvSpPr>
            <p:spPr bwMode="auto">
              <a:xfrm>
                <a:off x="4821" y="3466"/>
                <a:ext cx="84" cy="84"/>
              </a:xfrm>
              <a:custGeom>
                <a:avLst/>
                <a:gdLst>
                  <a:gd name="T0" fmla="*/ 84 w 84"/>
                  <a:gd name="T1" fmla="*/ 42 h 84"/>
                  <a:gd name="T2" fmla="*/ 82 w 84"/>
                  <a:gd name="T3" fmla="*/ 51 h 84"/>
                  <a:gd name="T4" fmla="*/ 80 w 84"/>
                  <a:gd name="T5" fmla="*/ 58 h 84"/>
                  <a:gd name="T6" fmla="*/ 77 w 84"/>
                  <a:gd name="T7" fmla="*/ 65 h 84"/>
                  <a:gd name="T8" fmla="*/ 71 w 84"/>
                  <a:gd name="T9" fmla="*/ 73 h 84"/>
                  <a:gd name="T10" fmla="*/ 64 w 84"/>
                  <a:gd name="T11" fmla="*/ 76 h 84"/>
                  <a:gd name="T12" fmla="*/ 59 w 84"/>
                  <a:gd name="T13" fmla="*/ 82 h 84"/>
                  <a:gd name="T14" fmla="*/ 49 w 84"/>
                  <a:gd name="T15" fmla="*/ 84 h 84"/>
                  <a:gd name="T16" fmla="*/ 42 w 84"/>
                  <a:gd name="T17" fmla="*/ 84 h 84"/>
                  <a:gd name="T18" fmla="*/ 33 w 84"/>
                  <a:gd name="T19" fmla="*/ 84 h 84"/>
                  <a:gd name="T20" fmla="*/ 24 w 84"/>
                  <a:gd name="T21" fmla="*/ 82 h 84"/>
                  <a:gd name="T22" fmla="*/ 18 w 84"/>
                  <a:gd name="T23" fmla="*/ 76 h 84"/>
                  <a:gd name="T24" fmla="*/ 11 w 84"/>
                  <a:gd name="T25" fmla="*/ 73 h 84"/>
                  <a:gd name="T26" fmla="*/ 6 w 84"/>
                  <a:gd name="T27" fmla="*/ 65 h 84"/>
                  <a:gd name="T28" fmla="*/ 2 w 84"/>
                  <a:gd name="T29" fmla="*/ 58 h 84"/>
                  <a:gd name="T30" fmla="*/ 0 w 84"/>
                  <a:gd name="T31" fmla="*/ 51 h 84"/>
                  <a:gd name="T32" fmla="*/ 0 w 84"/>
                  <a:gd name="T33" fmla="*/ 42 h 84"/>
                  <a:gd name="T34" fmla="*/ 0 w 84"/>
                  <a:gd name="T35" fmla="*/ 34 h 84"/>
                  <a:gd name="T36" fmla="*/ 2 w 84"/>
                  <a:gd name="T37" fmla="*/ 25 h 84"/>
                  <a:gd name="T38" fmla="*/ 6 w 84"/>
                  <a:gd name="T39" fmla="*/ 18 h 84"/>
                  <a:gd name="T40" fmla="*/ 11 w 84"/>
                  <a:gd name="T41" fmla="*/ 13 h 84"/>
                  <a:gd name="T42" fmla="*/ 18 w 84"/>
                  <a:gd name="T43" fmla="*/ 7 h 84"/>
                  <a:gd name="T44" fmla="*/ 24 w 84"/>
                  <a:gd name="T45" fmla="*/ 3 h 84"/>
                  <a:gd name="T46" fmla="*/ 33 w 84"/>
                  <a:gd name="T47" fmla="*/ 2 h 84"/>
                  <a:gd name="T48" fmla="*/ 42 w 84"/>
                  <a:gd name="T49" fmla="*/ 0 h 84"/>
                  <a:gd name="T50" fmla="*/ 49 w 84"/>
                  <a:gd name="T51" fmla="*/ 2 h 84"/>
                  <a:gd name="T52" fmla="*/ 59 w 84"/>
                  <a:gd name="T53" fmla="*/ 3 h 84"/>
                  <a:gd name="T54" fmla="*/ 64 w 84"/>
                  <a:gd name="T55" fmla="*/ 7 h 84"/>
                  <a:gd name="T56" fmla="*/ 71 w 84"/>
                  <a:gd name="T57" fmla="*/ 13 h 84"/>
                  <a:gd name="T58" fmla="*/ 77 w 84"/>
                  <a:gd name="T59" fmla="*/ 18 h 84"/>
                  <a:gd name="T60" fmla="*/ 80 w 84"/>
                  <a:gd name="T61" fmla="*/ 25 h 84"/>
                  <a:gd name="T62" fmla="*/ 82 w 84"/>
                  <a:gd name="T63" fmla="*/ 34 h 84"/>
                  <a:gd name="T64" fmla="*/ 84 w 84"/>
                  <a:gd name="T65" fmla="*/ 42 h 8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4"/>
                  <a:gd name="T100" fmla="*/ 0 h 84"/>
                  <a:gd name="T101" fmla="*/ 84 w 84"/>
                  <a:gd name="T102" fmla="*/ 84 h 8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4" h="84">
                    <a:moveTo>
                      <a:pt x="84" y="42"/>
                    </a:moveTo>
                    <a:lnTo>
                      <a:pt x="82" y="51"/>
                    </a:lnTo>
                    <a:lnTo>
                      <a:pt x="80" y="58"/>
                    </a:lnTo>
                    <a:lnTo>
                      <a:pt x="77" y="65"/>
                    </a:lnTo>
                    <a:lnTo>
                      <a:pt x="71" y="73"/>
                    </a:lnTo>
                    <a:lnTo>
                      <a:pt x="64" y="76"/>
                    </a:lnTo>
                    <a:lnTo>
                      <a:pt x="59" y="82"/>
                    </a:lnTo>
                    <a:lnTo>
                      <a:pt x="49" y="84"/>
                    </a:lnTo>
                    <a:lnTo>
                      <a:pt x="42" y="84"/>
                    </a:lnTo>
                    <a:lnTo>
                      <a:pt x="33" y="84"/>
                    </a:lnTo>
                    <a:lnTo>
                      <a:pt x="24" y="82"/>
                    </a:lnTo>
                    <a:lnTo>
                      <a:pt x="18" y="76"/>
                    </a:lnTo>
                    <a:lnTo>
                      <a:pt x="11" y="73"/>
                    </a:lnTo>
                    <a:lnTo>
                      <a:pt x="6" y="65"/>
                    </a:lnTo>
                    <a:lnTo>
                      <a:pt x="2" y="58"/>
                    </a:lnTo>
                    <a:lnTo>
                      <a:pt x="0" y="51"/>
                    </a:lnTo>
                    <a:lnTo>
                      <a:pt x="0" y="42"/>
                    </a:lnTo>
                    <a:lnTo>
                      <a:pt x="0" y="34"/>
                    </a:lnTo>
                    <a:lnTo>
                      <a:pt x="2" y="25"/>
                    </a:lnTo>
                    <a:lnTo>
                      <a:pt x="6" y="18"/>
                    </a:lnTo>
                    <a:lnTo>
                      <a:pt x="11" y="13"/>
                    </a:lnTo>
                    <a:lnTo>
                      <a:pt x="18" y="7"/>
                    </a:lnTo>
                    <a:lnTo>
                      <a:pt x="24" y="3"/>
                    </a:lnTo>
                    <a:lnTo>
                      <a:pt x="33" y="2"/>
                    </a:lnTo>
                    <a:lnTo>
                      <a:pt x="42" y="0"/>
                    </a:lnTo>
                    <a:lnTo>
                      <a:pt x="49" y="2"/>
                    </a:lnTo>
                    <a:lnTo>
                      <a:pt x="59" y="3"/>
                    </a:lnTo>
                    <a:lnTo>
                      <a:pt x="64" y="7"/>
                    </a:lnTo>
                    <a:lnTo>
                      <a:pt x="71" y="13"/>
                    </a:lnTo>
                    <a:lnTo>
                      <a:pt x="77" y="18"/>
                    </a:lnTo>
                    <a:lnTo>
                      <a:pt x="80" y="25"/>
                    </a:lnTo>
                    <a:lnTo>
                      <a:pt x="82" y="34"/>
                    </a:lnTo>
                    <a:lnTo>
                      <a:pt x="84" y="42"/>
                    </a:lnTo>
                    <a:close/>
                  </a:path>
                </a:pathLst>
              </a:custGeom>
              <a:solidFill>
                <a:srgbClr val="57AFE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271" name="Freeform 403"/>
              <p:cNvSpPr>
                <a:spLocks/>
              </p:cNvSpPr>
              <p:nvPr/>
            </p:nvSpPr>
            <p:spPr bwMode="auto">
              <a:xfrm>
                <a:off x="4823" y="3468"/>
                <a:ext cx="80" cy="80"/>
              </a:xfrm>
              <a:custGeom>
                <a:avLst/>
                <a:gdLst>
                  <a:gd name="T0" fmla="*/ 80 w 80"/>
                  <a:gd name="T1" fmla="*/ 40 h 80"/>
                  <a:gd name="T2" fmla="*/ 78 w 80"/>
                  <a:gd name="T3" fmla="*/ 49 h 80"/>
                  <a:gd name="T4" fmla="*/ 77 w 80"/>
                  <a:gd name="T5" fmla="*/ 56 h 80"/>
                  <a:gd name="T6" fmla="*/ 73 w 80"/>
                  <a:gd name="T7" fmla="*/ 63 h 80"/>
                  <a:gd name="T8" fmla="*/ 67 w 80"/>
                  <a:gd name="T9" fmla="*/ 69 h 80"/>
                  <a:gd name="T10" fmla="*/ 62 w 80"/>
                  <a:gd name="T11" fmla="*/ 73 h 80"/>
                  <a:gd name="T12" fmla="*/ 55 w 80"/>
                  <a:gd name="T13" fmla="*/ 78 h 80"/>
                  <a:gd name="T14" fmla="*/ 47 w 80"/>
                  <a:gd name="T15" fmla="*/ 80 h 80"/>
                  <a:gd name="T16" fmla="*/ 40 w 80"/>
                  <a:gd name="T17" fmla="*/ 80 h 80"/>
                  <a:gd name="T18" fmla="*/ 31 w 80"/>
                  <a:gd name="T19" fmla="*/ 80 h 80"/>
                  <a:gd name="T20" fmla="*/ 24 w 80"/>
                  <a:gd name="T21" fmla="*/ 78 h 80"/>
                  <a:gd name="T22" fmla="*/ 16 w 80"/>
                  <a:gd name="T23" fmla="*/ 73 h 80"/>
                  <a:gd name="T24" fmla="*/ 11 w 80"/>
                  <a:gd name="T25" fmla="*/ 69 h 80"/>
                  <a:gd name="T26" fmla="*/ 6 w 80"/>
                  <a:gd name="T27" fmla="*/ 63 h 80"/>
                  <a:gd name="T28" fmla="*/ 2 w 80"/>
                  <a:gd name="T29" fmla="*/ 56 h 80"/>
                  <a:gd name="T30" fmla="*/ 0 w 80"/>
                  <a:gd name="T31" fmla="*/ 49 h 80"/>
                  <a:gd name="T32" fmla="*/ 0 w 80"/>
                  <a:gd name="T33" fmla="*/ 40 h 80"/>
                  <a:gd name="T34" fmla="*/ 0 w 80"/>
                  <a:gd name="T35" fmla="*/ 32 h 80"/>
                  <a:gd name="T36" fmla="*/ 2 w 80"/>
                  <a:gd name="T37" fmla="*/ 25 h 80"/>
                  <a:gd name="T38" fmla="*/ 6 w 80"/>
                  <a:gd name="T39" fmla="*/ 18 h 80"/>
                  <a:gd name="T40" fmla="*/ 11 w 80"/>
                  <a:gd name="T41" fmla="*/ 12 h 80"/>
                  <a:gd name="T42" fmla="*/ 16 w 80"/>
                  <a:gd name="T43" fmla="*/ 7 h 80"/>
                  <a:gd name="T44" fmla="*/ 24 w 80"/>
                  <a:gd name="T45" fmla="*/ 3 h 80"/>
                  <a:gd name="T46" fmla="*/ 31 w 80"/>
                  <a:gd name="T47" fmla="*/ 1 h 80"/>
                  <a:gd name="T48" fmla="*/ 40 w 80"/>
                  <a:gd name="T49" fmla="*/ 0 h 80"/>
                  <a:gd name="T50" fmla="*/ 47 w 80"/>
                  <a:gd name="T51" fmla="*/ 1 h 80"/>
                  <a:gd name="T52" fmla="*/ 55 w 80"/>
                  <a:gd name="T53" fmla="*/ 3 h 80"/>
                  <a:gd name="T54" fmla="*/ 62 w 80"/>
                  <a:gd name="T55" fmla="*/ 7 h 80"/>
                  <a:gd name="T56" fmla="*/ 67 w 80"/>
                  <a:gd name="T57" fmla="*/ 12 h 80"/>
                  <a:gd name="T58" fmla="*/ 73 w 80"/>
                  <a:gd name="T59" fmla="*/ 18 h 80"/>
                  <a:gd name="T60" fmla="*/ 77 w 80"/>
                  <a:gd name="T61" fmla="*/ 25 h 80"/>
                  <a:gd name="T62" fmla="*/ 78 w 80"/>
                  <a:gd name="T63" fmla="*/ 32 h 80"/>
                  <a:gd name="T64" fmla="*/ 80 w 80"/>
                  <a:gd name="T65" fmla="*/ 40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0"/>
                  <a:gd name="T100" fmla="*/ 0 h 80"/>
                  <a:gd name="T101" fmla="*/ 80 w 80"/>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0" h="80">
                    <a:moveTo>
                      <a:pt x="80" y="40"/>
                    </a:moveTo>
                    <a:lnTo>
                      <a:pt x="78" y="49"/>
                    </a:lnTo>
                    <a:lnTo>
                      <a:pt x="77" y="56"/>
                    </a:lnTo>
                    <a:lnTo>
                      <a:pt x="73" y="63"/>
                    </a:lnTo>
                    <a:lnTo>
                      <a:pt x="67" y="69"/>
                    </a:lnTo>
                    <a:lnTo>
                      <a:pt x="62" y="73"/>
                    </a:lnTo>
                    <a:lnTo>
                      <a:pt x="55" y="78"/>
                    </a:lnTo>
                    <a:lnTo>
                      <a:pt x="47" y="80"/>
                    </a:lnTo>
                    <a:lnTo>
                      <a:pt x="40" y="80"/>
                    </a:lnTo>
                    <a:lnTo>
                      <a:pt x="31" y="80"/>
                    </a:lnTo>
                    <a:lnTo>
                      <a:pt x="24" y="78"/>
                    </a:lnTo>
                    <a:lnTo>
                      <a:pt x="16" y="73"/>
                    </a:lnTo>
                    <a:lnTo>
                      <a:pt x="11" y="69"/>
                    </a:lnTo>
                    <a:lnTo>
                      <a:pt x="6" y="63"/>
                    </a:lnTo>
                    <a:lnTo>
                      <a:pt x="2" y="56"/>
                    </a:lnTo>
                    <a:lnTo>
                      <a:pt x="0" y="49"/>
                    </a:lnTo>
                    <a:lnTo>
                      <a:pt x="0" y="40"/>
                    </a:lnTo>
                    <a:lnTo>
                      <a:pt x="0" y="32"/>
                    </a:lnTo>
                    <a:lnTo>
                      <a:pt x="2" y="25"/>
                    </a:lnTo>
                    <a:lnTo>
                      <a:pt x="6" y="18"/>
                    </a:lnTo>
                    <a:lnTo>
                      <a:pt x="11" y="12"/>
                    </a:lnTo>
                    <a:lnTo>
                      <a:pt x="16" y="7"/>
                    </a:lnTo>
                    <a:lnTo>
                      <a:pt x="24" y="3"/>
                    </a:lnTo>
                    <a:lnTo>
                      <a:pt x="31" y="1"/>
                    </a:lnTo>
                    <a:lnTo>
                      <a:pt x="40" y="0"/>
                    </a:lnTo>
                    <a:lnTo>
                      <a:pt x="47" y="1"/>
                    </a:lnTo>
                    <a:lnTo>
                      <a:pt x="55" y="3"/>
                    </a:lnTo>
                    <a:lnTo>
                      <a:pt x="62" y="7"/>
                    </a:lnTo>
                    <a:lnTo>
                      <a:pt x="67" y="12"/>
                    </a:lnTo>
                    <a:lnTo>
                      <a:pt x="73" y="18"/>
                    </a:lnTo>
                    <a:lnTo>
                      <a:pt x="77" y="25"/>
                    </a:lnTo>
                    <a:lnTo>
                      <a:pt x="78" y="32"/>
                    </a:lnTo>
                    <a:lnTo>
                      <a:pt x="80" y="40"/>
                    </a:lnTo>
                    <a:close/>
                  </a:path>
                </a:pathLst>
              </a:custGeom>
              <a:solidFill>
                <a:srgbClr val="59B2E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272" name="Freeform 404"/>
              <p:cNvSpPr>
                <a:spLocks/>
              </p:cNvSpPr>
              <p:nvPr/>
            </p:nvSpPr>
            <p:spPr bwMode="auto">
              <a:xfrm>
                <a:off x="4825" y="3469"/>
                <a:ext cx="76" cy="77"/>
              </a:xfrm>
              <a:custGeom>
                <a:avLst/>
                <a:gdLst>
                  <a:gd name="T0" fmla="*/ 76 w 76"/>
                  <a:gd name="T1" fmla="*/ 39 h 77"/>
                  <a:gd name="T2" fmla="*/ 75 w 76"/>
                  <a:gd name="T3" fmla="*/ 48 h 77"/>
                  <a:gd name="T4" fmla="*/ 73 w 76"/>
                  <a:gd name="T5" fmla="*/ 55 h 77"/>
                  <a:gd name="T6" fmla="*/ 69 w 76"/>
                  <a:gd name="T7" fmla="*/ 61 h 77"/>
                  <a:gd name="T8" fmla="*/ 65 w 76"/>
                  <a:gd name="T9" fmla="*/ 66 h 77"/>
                  <a:gd name="T10" fmla="*/ 58 w 76"/>
                  <a:gd name="T11" fmla="*/ 72 h 77"/>
                  <a:gd name="T12" fmla="*/ 53 w 76"/>
                  <a:gd name="T13" fmla="*/ 75 h 77"/>
                  <a:gd name="T14" fmla="*/ 45 w 76"/>
                  <a:gd name="T15" fmla="*/ 77 h 77"/>
                  <a:gd name="T16" fmla="*/ 38 w 76"/>
                  <a:gd name="T17" fmla="*/ 77 h 77"/>
                  <a:gd name="T18" fmla="*/ 29 w 76"/>
                  <a:gd name="T19" fmla="*/ 77 h 77"/>
                  <a:gd name="T20" fmla="*/ 22 w 76"/>
                  <a:gd name="T21" fmla="*/ 75 h 77"/>
                  <a:gd name="T22" fmla="*/ 16 w 76"/>
                  <a:gd name="T23" fmla="*/ 72 h 77"/>
                  <a:gd name="T24" fmla="*/ 11 w 76"/>
                  <a:gd name="T25" fmla="*/ 66 h 77"/>
                  <a:gd name="T26" fmla="*/ 5 w 76"/>
                  <a:gd name="T27" fmla="*/ 61 h 77"/>
                  <a:gd name="T28" fmla="*/ 2 w 76"/>
                  <a:gd name="T29" fmla="*/ 55 h 77"/>
                  <a:gd name="T30" fmla="*/ 0 w 76"/>
                  <a:gd name="T31" fmla="*/ 48 h 77"/>
                  <a:gd name="T32" fmla="*/ 0 w 76"/>
                  <a:gd name="T33" fmla="*/ 39 h 77"/>
                  <a:gd name="T34" fmla="*/ 0 w 76"/>
                  <a:gd name="T35" fmla="*/ 31 h 77"/>
                  <a:gd name="T36" fmla="*/ 2 w 76"/>
                  <a:gd name="T37" fmla="*/ 24 h 77"/>
                  <a:gd name="T38" fmla="*/ 5 w 76"/>
                  <a:gd name="T39" fmla="*/ 17 h 77"/>
                  <a:gd name="T40" fmla="*/ 11 w 76"/>
                  <a:gd name="T41" fmla="*/ 11 h 77"/>
                  <a:gd name="T42" fmla="*/ 16 w 76"/>
                  <a:gd name="T43" fmla="*/ 8 h 77"/>
                  <a:gd name="T44" fmla="*/ 22 w 76"/>
                  <a:gd name="T45" fmla="*/ 4 h 77"/>
                  <a:gd name="T46" fmla="*/ 29 w 76"/>
                  <a:gd name="T47" fmla="*/ 2 h 77"/>
                  <a:gd name="T48" fmla="*/ 38 w 76"/>
                  <a:gd name="T49" fmla="*/ 0 h 77"/>
                  <a:gd name="T50" fmla="*/ 45 w 76"/>
                  <a:gd name="T51" fmla="*/ 2 h 77"/>
                  <a:gd name="T52" fmla="*/ 53 w 76"/>
                  <a:gd name="T53" fmla="*/ 4 h 77"/>
                  <a:gd name="T54" fmla="*/ 58 w 76"/>
                  <a:gd name="T55" fmla="*/ 8 h 77"/>
                  <a:gd name="T56" fmla="*/ 65 w 76"/>
                  <a:gd name="T57" fmla="*/ 11 h 77"/>
                  <a:gd name="T58" fmla="*/ 69 w 76"/>
                  <a:gd name="T59" fmla="*/ 17 h 77"/>
                  <a:gd name="T60" fmla="*/ 73 w 76"/>
                  <a:gd name="T61" fmla="*/ 24 h 77"/>
                  <a:gd name="T62" fmla="*/ 75 w 76"/>
                  <a:gd name="T63" fmla="*/ 31 h 77"/>
                  <a:gd name="T64" fmla="*/ 76 w 76"/>
                  <a:gd name="T65" fmla="*/ 39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6"/>
                  <a:gd name="T100" fmla="*/ 0 h 77"/>
                  <a:gd name="T101" fmla="*/ 76 w 76"/>
                  <a:gd name="T102" fmla="*/ 77 h 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6" h="77">
                    <a:moveTo>
                      <a:pt x="76" y="39"/>
                    </a:moveTo>
                    <a:lnTo>
                      <a:pt x="75" y="48"/>
                    </a:lnTo>
                    <a:lnTo>
                      <a:pt x="73" y="55"/>
                    </a:lnTo>
                    <a:lnTo>
                      <a:pt x="69" y="61"/>
                    </a:lnTo>
                    <a:lnTo>
                      <a:pt x="65" y="66"/>
                    </a:lnTo>
                    <a:lnTo>
                      <a:pt x="58" y="72"/>
                    </a:lnTo>
                    <a:lnTo>
                      <a:pt x="53" y="75"/>
                    </a:lnTo>
                    <a:lnTo>
                      <a:pt x="45" y="77"/>
                    </a:lnTo>
                    <a:lnTo>
                      <a:pt x="38" y="77"/>
                    </a:lnTo>
                    <a:lnTo>
                      <a:pt x="29" y="77"/>
                    </a:lnTo>
                    <a:lnTo>
                      <a:pt x="22" y="75"/>
                    </a:lnTo>
                    <a:lnTo>
                      <a:pt x="16" y="72"/>
                    </a:lnTo>
                    <a:lnTo>
                      <a:pt x="11" y="66"/>
                    </a:lnTo>
                    <a:lnTo>
                      <a:pt x="5" y="61"/>
                    </a:lnTo>
                    <a:lnTo>
                      <a:pt x="2" y="55"/>
                    </a:lnTo>
                    <a:lnTo>
                      <a:pt x="0" y="48"/>
                    </a:lnTo>
                    <a:lnTo>
                      <a:pt x="0" y="39"/>
                    </a:lnTo>
                    <a:lnTo>
                      <a:pt x="0" y="31"/>
                    </a:lnTo>
                    <a:lnTo>
                      <a:pt x="2" y="24"/>
                    </a:lnTo>
                    <a:lnTo>
                      <a:pt x="5" y="17"/>
                    </a:lnTo>
                    <a:lnTo>
                      <a:pt x="11" y="11"/>
                    </a:lnTo>
                    <a:lnTo>
                      <a:pt x="16" y="8"/>
                    </a:lnTo>
                    <a:lnTo>
                      <a:pt x="22" y="4"/>
                    </a:lnTo>
                    <a:lnTo>
                      <a:pt x="29" y="2"/>
                    </a:lnTo>
                    <a:lnTo>
                      <a:pt x="38" y="0"/>
                    </a:lnTo>
                    <a:lnTo>
                      <a:pt x="45" y="2"/>
                    </a:lnTo>
                    <a:lnTo>
                      <a:pt x="53" y="4"/>
                    </a:lnTo>
                    <a:lnTo>
                      <a:pt x="58" y="8"/>
                    </a:lnTo>
                    <a:lnTo>
                      <a:pt x="65" y="11"/>
                    </a:lnTo>
                    <a:lnTo>
                      <a:pt x="69" y="17"/>
                    </a:lnTo>
                    <a:lnTo>
                      <a:pt x="73" y="24"/>
                    </a:lnTo>
                    <a:lnTo>
                      <a:pt x="75" y="31"/>
                    </a:lnTo>
                    <a:lnTo>
                      <a:pt x="76" y="39"/>
                    </a:lnTo>
                    <a:close/>
                  </a:path>
                </a:pathLst>
              </a:custGeom>
              <a:solidFill>
                <a:srgbClr val="5AB4E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273" name="Freeform 405"/>
              <p:cNvSpPr>
                <a:spLocks/>
              </p:cNvSpPr>
              <p:nvPr/>
            </p:nvSpPr>
            <p:spPr bwMode="auto">
              <a:xfrm>
                <a:off x="4827" y="3471"/>
                <a:ext cx="73" cy="73"/>
              </a:xfrm>
              <a:custGeom>
                <a:avLst/>
                <a:gdLst>
                  <a:gd name="T0" fmla="*/ 73 w 73"/>
                  <a:gd name="T1" fmla="*/ 37 h 73"/>
                  <a:gd name="T2" fmla="*/ 71 w 73"/>
                  <a:gd name="T3" fmla="*/ 44 h 73"/>
                  <a:gd name="T4" fmla="*/ 69 w 73"/>
                  <a:gd name="T5" fmla="*/ 51 h 73"/>
                  <a:gd name="T6" fmla="*/ 65 w 73"/>
                  <a:gd name="T7" fmla="*/ 57 h 73"/>
                  <a:gd name="T8" fmla="*/ 62 w 73"/>
                  <a:gd name="T9" fmla="*/ 62 h 73"/>
                  <a:gd name="T10" fmla="*/ 56 w 73"/>
                  <a:gd name="T11" fmla="*/ 68 h 73"/>
                  <a:gd name="T12" fmla="*/ 49 w 73"/>
                  <a:gd name="T13" fmla="*/ 71 h 73"/>
                  <a:gd name="T14" fmla="*/ 43 w 73"/>
                  <a:gd name="T15" fmla="*/ 73 h 73"/>
                  <a:gd name="T16" fmla="*/ 36 w 73"/>
                  <a:gd name="T17" fmla="*/ 73 h 73"/>
                  <a:gd name="T18" fmla="*/ 27 w 73"/>
                  <a:gd name="T19" fmla="*/ 73 h 73"/>
                  <a:gd name="T20" fmla="*/ 22 w 73"/>
                  <a:gd name="T21" fmla="*/ 71 h 73"/>
                  <a:gd name="T22" fmla="*/ 14 w 73"/>
                  <a:gd name="T23" fmla="*/ 68 h 73"/>
                  <a:gd name="T24" fmla="*/ 9 w 73"/>
                  <a:gd name="T25" fmla="*/ 62 h 73"/>
                  <a:gd name="T26" fmla="*/ 5 w 73"/>
                  <a:gd name="T27" fmla="*/ 57 h 73"/>
                  <a:gd name="T28" fmla="*/ 2 w 73"/>
                  <a:gd name="T29" fmla="*/ 51 h 73"/>
                  <a:gd name="T30" fmla="*/ 0 w 73"/>
                  <a:gd name="T31" fmla="*/ 44 h 73"/>
                  <a:gd name="T32" fmla="*/ 0 w 73"/>
                  <a:gd name="T33" fmla="*/ 37 h 73"/>
                  <a:gd name="T34" fmla="*/ 0 w 73"/>
                  <a:gd name="T35" fmla="*/ 29 h 73"/>
                  <a:gd name="T36" fmla="*/ 2 w 73"/>
                  <a:gd name="T37" fmla="*/ 24 h 73"/>
                  <a:gd name="T38" fmla="*/ 5 w 73"/>
                  <a:gd name="T39" fmla="*/ 17 h 73"/>
                  <a:gd name="T40" fmla="*/ 9 w 73"/>
                  <a:gd name="T41" fmla="*/ 11 h 73"/>
                  <a:gd name="T42" fmla="*/ 14 w 73"/>
                  <a:gd name="T43" fmla="*/ 8 h 73"/>
                  <a:gd name="T44" fmla="*/ 22 w 73"/>
                  <a:gd name="T45" fmla="*/ 4 h 73"/>
                  <a:gd name="T46" fmla="*/ 27 w 73"/>
                  <a:gd name="T47" fmla="*/ 2 h 73"/>
                  <a:gd name="T48" fmla="*/ 36 w 73"/>
                  <a:gd name="T49" fmla="*/ 0 h 73"/>
                  <a:gd name="T50" fmla="*/ 43 w 73"/>
                  <a:gd name="T51" fmla="*/ 2 h 73"/>
                  <a:gd name="T52" fmla="*/ 49 w 73"/>
                  <a:gd name="T53" fmla="*/ 4 h 73"/>
                  <a:gd name="T54" fmla="*/ 56 w 73"/>
                  <a:gd name="T55" fmla="*/ 8 h 73"/>
                  <a:gd name="T56" fmla="*/ 62 w 73"/>
                  <a:gd name="T57" fmla="*/ 11 h 73"/>
                  <a:gd name="T58" fmla="*/ 65 w 73"/>
                  <a:gd name="T59" fmla="*/ 17 h 73"/>
                  <a:gd name="T60" fmla="*/ 69 w 73"/>
                  <a:gd name="T61" fmla="*/ 24 h 73"/>
                  <a:gd name="T62" fmla="*/ 71 w 73"/>
                  <a:gd name="T63" fmla="*/ 29 h 73"/>
                  <a:gd name="T64" fmla="*/ 73 w 73"/>
                  <a:gd name="T65" fmla="*/ 37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3"/>
                  <a:gd name="T100" fmla="*/ 0 h 73"/>
                  <a:gd name="T101" fmla="*/ 73 w 73"/>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3" h="73">
                    <a:moveTo>
                      <a:pt x="73" y="37"/>
                    </a:moveTo>
                    <a:lnTo>
                      <a:pt x="71" y="44"/>
                    </a:lnTo>
                    <a:lnTo>
                      <a:pt x="69" y="51"/>
                    </a:lnTo>
                    <a:lnTo>
                      <a:pt x="65" y="57"/>
                    </a:lnTo>
                    <a:lnTo>
                      <a:pt x="62" y="62"/>
                    </a:lnTo>
                    <a:lnTo>
                      <a:pt x="56" y="68"/>
                    </a:lnTo>
                    <a:lnTo>
                      <a:pt x="49" y="71"/>
                    </a:lnTo>
                    <a:lnTo>
                      <a:pt x="43" y="73"/>
                    </a:lnTo>
                    <a:lnTo>
                      <a:pt x="36" y="73"/>
                    </a:lnTo>
                    <a:lnTo>
                      <a:pt x="27" y="73"/>
                    </a:lnTo>
                    <a:lnTo>
                      <a:pt x="22" y="71"/>
                    </a:lnTo>
                    <a:lnTo>
                      <a:pt x="14" y="68"/>
                    </a:lnTo>
                    <a:lnTo>
                      <a:pt x="9" y="62"/>
                    </a:lnTo>
                    <a:lnTo>
                      <a:pt x="5" y="57"/>
                    </a:lnTo>
                    <a:lnTo>
                      <a:pt x="2" y="51"/>
                    </a:lnTo>
                    <a:lnTo>
                      <a:pt x="0" y="44"/>
                    </a:lnTo>
                    <a:lnTo>
                      <a:pt x="0" y="37"/>
                    </a:lnTo>
                    <a:lnTo>
                      <a:pt x="0" y="29"/>
                    </a:lnTo>
                    <a:lnTo>
                      <a:pt x="2" y="24"/>
                    </a:lnTo>
                    <a:lnTo>
                      <a:pt x="5" y="17"/>
                    </a:lnTo>
                    <a:lnTo>
                      <a:pt x="9" y="11"/>
                    </a:lnTo>
                    <a:lnTo>
                      <a:pt x="14" y="8"/>
                    </a:lnTo>
                    <a:lnTo>
                      <a:pt x="22" y="4"/>
                    </a:lnTo>
                    <a:lnTo>
                      <a:pt x="27" y="2"/>
                    </a:lnTo>
                    <a:lnTo>
                      <a:pt x="36" y="0"/>
                    </a:lnTo>
                    <a:lnTo>
                      <a:pt x="43" y="2"/>
                    </a:lnTo>
                    <a:lnTo>
                      <a:pt x="49" y="4"/>
                    </a:lnTo>
                    <a:lnTo>
                      <a:pt x="56" y="8"/>
                    </a:lnTo>
                    <a:lnTo>
                      <a:pt x="62" y="11"/>
                    </a:lnTo>
                    <a:lnTo>
                      <a:pt x="65" y="17"/>
                    </a:lnTo>
                    <a:lnTo>
                      <a:pt x="69" y="24"/>
                    </a:lnTo>
                    <a:lnTo>
                      <a:pt x="71" y="29"/>
                    </a:lnTo>
                    <a:lnTo>
                      <a:pt x="73" y="37"/>
                    </a:lnTo>
                    <a:close/>
                  </a:path>
                </a:pathLst>
              </a:custGeom>
              <a:solidFill>
                <a:srgbClr val="5BB6E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274" name="Freeform 406"/>
              <p:cNvSpPr>
                <a:spLocks/>
              </p:cNvSpPr>
              <p:nvPr/>
            </p:nvSpPr>
            <p:spPr bwMode="auto">
              <a:xfrm>
                <a:off x="4829" y="3473"/>
                <a:ext cx="69" cy="69"/>
              </a:xfrm>
              <a:custGeom>
                <a:avLst/>
                <a:gdLst>
                  <a:gd name="T0" fmla="*/ 69 w 69"/>
                  <a:gd name="T1" fmla="*/ 35 h 69"/>
                  <a:gd name="T2" fmla="*/ 67 w 69"/>
                  <a:gd name="T3" fmla="*/ 42 h 69"/>
                  <a:gd name="T4" fmla="*/ 65 w 69"/>
                  <a:gd name="T5" fmla="*/ 48 h 69"/>
                  <a:gd name="T6" fmla="*/ 61 w 69"/>
                  <a:gd name="T7" fmla="*/ 55 h 69"/>
                  <a:gd name="T8" fmla="*/ 58 w 69"/>
                  <a:gd name="T9" fmla="*/ 60 h 69"/>
                  <a:gd name="T10" fmla="*/ 52 w 69"/>
                  <a:gd name="T11" fmla="*/ 64 h 69"/>
                  <a:gd name="T12" fmla="*/ 47 w 69"/>
                  <a:gd name="T13" fmla="*/ 68 h 69"/>
                  <a:gd name="T14" fmla="*/ 40 w 69"/>
                  <a:gd name="T15" fmla="*/ 69 h 69"/>
                  <a:gd name="T16" fmla="*/ 34 w 69"/>
                  <a:gd name="T17" fmla="*/ 69 h 69"/>
                  <a:gd name="T18" fmla="*/ 27 w 69"/>
                  <a:gd name="T19" fmla="*/ 69 h 69"/>
                  <a:gd name="T20" fmla="*/ 20 w 69"/>
                  <a:gd name="T21" fmla="*/ 68 h 69"/>
                  <a:gd name="T22" fmla="*/ 14 w 69"/>
                  <a:gd name="T23" fmla="*/ 64 h 69"/>
                  <a:gd name="T24" fmla="*/ 9 w 69"/>
                  <a:gd name="T25" fmla="*/ 60 h 69"/>
                  <a:gd name="T26" fmla="*/ 5 w 69"/>
                  <a:gd name="T27" fmla="*/ 55 h 69"/>
                  <a:gd name="T28" fmla="*/ 1 w 69"/>
                  <a:gd name="T29" fmla="*/ 48 h 69"/>
                  <a:gd name="T30" fmla="*/ 0 w 69"/>
                  <a:gd name="T31" fmla="*/ 42 h 69"/>
                  <a:gd name="T32" fmla="*/ 0 w 69"/>
                  <a:gd name="T33" fmla="*/ 35 h 69"/>
                  <a:gd name="T34" fmla="*/ 0 w 69"/>
                  <a:gd name="T35" fmla="*/ 29 h 69"/>
                  <a:gd name="T36" fmla="*/ 1 w 69"/>
                  <a:gd name="T37" fmla="*/ 22 h 69"/>
                  <a:gd name="T38" fmla="*/ 5 w 69"/>
                  <a:gd name="T39" fmla="*/ 16 h 69"/>
                  <a:gd name="T40" fmla="*/ 9 w 69"/>
                  <a:gd name="T41" fmla="*/ 11 h 69"/>
                  <a:gd name="T42" fmla="*/ 14 w 69"/>
                  <a:gd name="T43" fmla="*/ 7 h 69"/>
                  <a:gd name="T44" fmla="*/ 20 w 69"/>
                  <a:gd name="T45" fmla="*/ 4 h 69"/>
                  <a:gd name="T46" fmla="*/ 27 w 69"/>
                  <a:gd name="T47" fmla="*/ 2 h 69"/>
                  <a:gd name="T48" fmla="*/ 34 w 69"/>
                  <a:gd name="T49" fmla="*/ 0 h 69"/>
                  <a:gd name="T50" fmla="*/ 40 w 69"/>
                  <a:gd name="T51" fmla="*/ 2 h 69"/>
                  <a:gd name="T52" fmla="*/ 47 w 69"/>
                  <a:gd name="T53" fmla="*/ 4 h 69"/>
                  <a:gd name="T54" fmla="*/ 52 w 69"/>
                  <a:gd name="T55" fmla="*/ 7 h 69"/>
                  <a:gd name="T56" fmla="*/ 58 w 69"/>
                  <a:gd name="T57" fmla="*/ 11 h 69"/>
                  <a:gd name="T58" fmla="*/ 61 w 69"/>
                  <a:gd name="T59" fmla="*/ 16 h 69"/>
                  <a:gd name="T60" fmla="*/ 65 w 69"/>
                  <a:gd name="T61" fmla="*/ 22 h 69"/>
                  <a:gd name="T62" fmla="*/ 67 w 69"/>
                  <a:gd name="T63" fmla="*/ 29 h 69"/>
                  <a:gd name="T64" fmla="*/ 69 w 69"/>
                  <a:gd name="T65" fmla="*/ 35 h 6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9"/>
                  <a:gd name="T100" fmla="*/ 0 h 69"/>
                  <a:gd name="T101" fmla="*/ 69 w 69"/>
                  <a:gd name="T102" fmla="*/ 69 h 6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9" h="69">
                    <a:moveTo>
                      <a:pt x="69" y="35"/>
                    </a:moveTo>
                    <a:lnTo>
                      <a:pt x="67" y="42"/>
                    </a:lnTo>
                    <a:lnTo>
                      <a:pt x="65" y="48"/>
                    </a:lnTo>
                    <a:lnTo>
                      <a:pt x="61" y="55"/>
                    </a:lnTo>
                    <a:lnTo>
                      <a:pt x="58" y="60"/>
                    </a:lnTo>
                    <a:lnTo>
                      <a:pt x="52" y="64"/>
                    </a:lnTo>
                    <a:lnTo>
                      <a:pt x="47" y="68"/>
                    </a:lnTo>
                    <a:lnTo>
                      <a:pt x="40" y="69"/>
                    </a:lnTo>
                    <a:lnTo>
                      <a:pt x="34" y="69"/>
                    </a:lnTo>
                    <a:lnTo>
                      <a:pt x="27" y="69"/>
                    </a:lnTo>
                    <a:lnTo>
                      <a:pt x="20" y="68"/>
                    </a:lnTo>
                    <a:lnTo>
                      <a:pt x="14" y="64"/>
                    </a:lnTo>
                    <a:lnTo>
                      <a:pt x="9" y="60"/>
                    </a:lnTo>
                    <a:lnTo>
                      <a:pt x="5" y="55"/>
                    </a:lnTo>
                    <a:lnTo>
                      <a:pt x="1" y="48"/>
                    </a:lnTo>
                    <a:lnTo>
                      <a:pt x="0" y="42"/>
                    </a:lnTo>
                    <a:lnTo>
                      <a:pt x="0" y="35"/>
                    </a:lnTo>
                    <a:lnTo>
                      <a:pt x="0" y="29"/>
                    </a:lnTo>
                    <a:lnTo>
                      <a:pt x="1" y="22"/>
                    </a:lnTo>
                    <a:lnTo>
                      <a:pt x="5" y="16"/>
                    </a:lnTo>
                    <a:lnTo>
                      <a:pt x="9" y="11"/>
                    </a:lnTo>
                    <a:lnTo>
                      <a:pt x="14" y="7"/>
                    </a:lnTo>
                    <a:lnTo>
                      <a:pt x="20" y="4"/>
                    </a:lnTo>
                    <a:lnTo>
                      <a:pt x="27" y="2"/>
                    </a:lnTo>
                    <a:lnTo>
                      <a:pt x="34" y="0"/>
                    </a:lnTo>
                    <a:lnTo>
                      <a:pt x="40" y="2"/>
                    </a:lnTo>
                    <a:lnTo>
                      <a:pt x="47" y="4"/>
                    </a:lnTo>
                    <a:lnTo>
                      <a:pt x="52" y="7"/>
                    </a:lnTo>
                    <a:lnTo>
                      <a:pt x="58" y="11"/>
                    </a:lnTo>
                    <a:lnTo>
                      <a:pt x="61" y="16"/>
                    </a:lnTo>
                    <a:lnTo>
                      <a:pt x="65" y="22"/>
                    </a:lnTo>
                    <a:lnTo>
                      <a:pt x="67" y="29"/>
                    </a:lnTo>
                    <a:lnTo>
                      <a:pt x="69" y="35"/>
                    </a:lnTo>
                    <a:close/>
                  </a:path>
                </a:pathLst>
              </a:custGeom>
              <a:solidFill>
                <a:srgbClr val="5CB8E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275" name="Freeform 407"/>
              <p:cNvSpPr>
                <a:spLocks/>
              </p:cNvSpPr>
              <p:nvPr/>
            </p:nvSpPr>
            <p:spPr bwMode="auto">
              <a:xfrm>
                <a:off x="4830" y="3475"/>
                <a:ext cx="66" cy="66"/>
              </a:xfrm>
              <a:custGeom>
                <a:avLst/>
                <a:gdLst>
                  <a:gd name="T0" fmla="*/ 66 w 66"/>
                  <a:gd name="T1" fmla="*/ 33 h 66"/>
                  <a:gd name="T2" fmla="*/ 64 w 66"/>
                  <a:gd name="T3" fmla="*/ 40 h 66"/>
                  <a:gd name="T4" fmla="*/ 62 w 66"/>
                  <a:gd name="T5" fmla="*/ 46 h 66"/>
                  <a:gd name="T6" fmla="*/ 59 w 66"/>
                  <a:gd name="T7" fmla="*/ 51 h 66"/>
                  <a:gd name="T8" fmla="*/ 55 w 66"/>
                  <a:gd name="T9" fmla="*/ 56 h 66"/>
                  <a:gd name="T10" fmla="*/ 51 w 66"/>
                  <a:gd name="T11" fmla="*/ 60 h 66"/>
                  <a:gd name="T12" fmla="*/ 46 w 66"/>
                  <a:gd name="T13" fmla="*/ 64 h 66"/>
                  <a:gd name="T14" fmla="*/ 39 w 66"/>
                  <a:gd name="T15" fmla="*/ 66 h 66"/>
                  <a:gd name="T16" fmla="*/ 33 w 66"/>
                  <a:gd name="T17" fmla="*/ 66 h 66"/>
                  <a:gd name="T18" fmla="*/ 26 w 66"/>
                  <a:gd name="T19" fmla="*/ 66 h 66"/>
                  <a:gd name="T20" fmla="*/ 19 w 66"/>
                  <a:gd name="T21" fmla="*/ 64 h 66"/>
                  <a:gd name="T22" fmla="*/ 13 w 66"/>
                  <a:gd name="T23" fmla="*/ 60 h 66"/>
                  <a:gd name="T24" fmla="*/ 9 w 66"/>
                  <a:gd name="T25" fmla="*/ 56 h 66"/>
                  <a:gd name="T26" fmla="*/ 6 w 66"/>
                  <a:gd name="T27" fmla="*/ 51 h 66"/>
                  <a:gd name="T28" fmla="*/ 2 w 66"/>
                  <a:gd name="T29" fmla="*/ 46 h 66"/>
                  <a:gd name="T30" fmla="*/ 0 w 66"/>
                  <a:gd name="T31" fmla="*/ 40 h 66"/>
                  <a:gd name="T32" fmla="*/ 0 w 66"/>
                  <a:gd name="T33" fmla="*/ 33 h 66"/>
                  <a:gd name="T34" fmla="*/ 0 w 66"/>
                  <a:gd name="T35" fmla="*/ 27 h 66"/>
                  <a:gd name="T36" fmla="*/ 2 w 66"/>
                  <a:gd name="T37" fmla="*/ 20 h 66"/>
                  <a:gd name="T38" fmla="*/ 6 w 66"/>
                  <a:gd name="T39" fmla="*/ 14 h 66"/>
                  <a:gd name="T40" fmla="*/ 9 w 66"/>
                  <a:gd name="T41" fmla="*/ 11 h 66"/>
                  <a:gd name="T42" fmla="*/ 13 w 66"/>
                  <a:gd name="T43" fmla="*/ 5 h 66"/>
                  <a:gd name="T44" fmla="*/ 19 w 66"/>
                  <a:gd name="T45" fmla="*/ 4 h 66"/>
                  <a:gd name="T46" fmla="*/ 26 w 66"/>
                  <a:gd name="T47" fmla="*/ 2 h 66"/>
                  <a:gd name="T48" fmla="*/ 33 w 66"/>
                  <a:gd name="T49" fmla="*/ 0 h 66"/>
                  <a:gd name="T50" fmla="*/ 39 w 66"/>
                  <a:gd name="T51" fmla="*/ 2 h 66"/>
                  <a:gd name="T52" fmla="*/ 46 w 66"/>
                  <a:gd name="T53" fmla="*/ 4 h 66"/>
                  <a:gd name="T54" fmla="*/ 51 w 66"/>
                  <a:gd name="T55" fmla="*/ 5 h 66"/>
                  <a:gd name="T56" fmla="*/ 55 w 66"/>
                  <a:gd name="T57" fmla="*/ 11 h 66"/>
                  <a:gd name="T58" fmla="*/ 59 w 66"/>
                  <a:gd name="T59" fmla="*/ 14 h 66"/>
                  <a:gd name="T60" fmla="*/ 62 w 66"/>
                  <a:gd name="T61" fmla="*/ 20 h 66"/>
                  <a:gd name="T62" fmla="*/ 64 w 66"/>
                  <a:gd name="T63" fmla="*/ 27 h 66"/>
                  <a:gd name="T64" fmla="*/ 66 w 66"/>
                  <a:gd name="T65" fmla="*/ 33 h 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6"/>
                  <a:gd name="T100" fmla="*/ 0 h 66"/>
                  <a:gd name="T101" fmla="*/ 66 w 66"/>
                  <a:gd name="T102" fmla="*/ 66 h 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6" h="66">
                    <a:moveTo>
                      <a:pt x="66" y="33"/>
                    </a:moveTo>
                    <a:lnTo>
                      <a:pt x="64" y="40"/>
                    </a:lnTo>
                    <a:lnTo>
                      <a:pt x="62" y="46"/>
                    </a:lnTo>
                    <a:lnTo>
                      <a:pt x="59" y="51"/>
                    </a:lnTo>
                    <a:lnTo>
                      <a:pt x="55" y="56"/>
                    </a:lnTo>
                    <a:lnTo>
                      <a:pt x="51" y="60"/>
                    </a:lnTo>
                    <a:lnTo>
                      <a:pt x="46" y="64"/>
                    </a:lnTo>
                    <a:lnTo>
                      <a:pt x="39" y="66"/>
                    </a:lnTo>
                    <a:lnTo>
                      <a:pt x="33" y="66"/>
                    </a:lnTo>
                    <a:lnTo>
                      <a:pt x="26" y="66"/>
                    </a:lnTo>
                    <a:lnTo>
                      <a:pt x="19" y="64"/>
                    </a:lnTo>
                    <a:lnTo>
                      <a:pt x="13" y="60"/>
                    </a:lnTo>
                    <a:lnTo>
                      <a:pt x="9" y="56"/>
                    </a:lnTo>
                    <a:lnTo>
                      <a:pt x="6" y="51"/>
                    </a:lnTo>
                    <a:lnTo>
                      <a:pt x="2" y="46"/>
                    </a:lnTo>
                    <a:lnTo>
                      <a:pt x="0" y="40"/>
                    </a:lnTo>
                    <a:lnTo>
                      <a:pt x="0" y="33"/>
                    </a:lnTo>
                    <a:lnTo>
                      <a:pt x="0" y="27"/>
                    </a:lnTo>
                    <a:lnTo>
                      <a:pt x="2" y="20"/>
                    </a:lnTo>
                    <a:lnTo>
                      <a:pt x="6" y="14"/>
                    </a:lnTo>
                    <a:lnTo>
                      <a:pt x="9" y="11"/>
                    </a:lnTo>
                    <a:lnTo>
                      <a:pt x="13" y="5"/>
                    </a:lnTo>
                    <a:lnTo>
                      <a:pt x="19" y="4"/>
                    </a:lnTo>
                    <a:lnTo>
                      <a:pt x="26" y="2"/>
                    </a:lnTo>
                    <a:lnTo>
                      <a:pt x="33" y="0"/>
                    </a:lnTo>
                    <a:lnTo>
                      <a:pt x="39" y="2"/>
                    </a:lnTo>
                    <a:lnTo>
                      <a:pt x="46" y="4"/>
                    </a:lnTo>
                    <a:lnTo>
                      <a:pt x="51" y="5"/>
                    </a:lnTo>
                    <a:lnTo>
                      <a:pt x="55" y="11"/>
                    </a:lnTo>
                    <a:lnTo>
                      <a:pt x="59" y="14"/>
                    </a:lnTo>
                    <a:lnTo>
                      <a:pt x="62" y="20"/>
                    </a:lnTo>
                    <a:lnTo>
                      <a:pt x="64" y="27"/>
                    </a:lnTo>
                    <a:lnTo>
                      <a:pt x="66" y="33"/>
                    </a:lnTo>
                    <a:close/>
                  </a:path>
                </a:pathLst>
              </a:custGeom>
              <a:solidFill>
                <a:srgbClr val="5DBAE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276" name="Freeform 408"/>
              <p:cNvSpPr>
                <a:spLocks/>
              </p:cNvSpPr>
              <p:nvPr/>
            </p:nvSpPr>
            <p:spPr bwMode="auto">
              <a:xfrm>
                <a:off x="4832" y="3477"/>
                <a:ext cx="62" cy="62"/>
              </a:xfrm>
              <a:custGeom>
                <a:avLst/>
                <a:gdLst>
                  <a:gd name="T0" fmla="*/ 62 w 62"/>
                  <a:gd name="T1" fmla="*/ 31 h 62"/>
                  <a:gd name="T2" fmla="*/ 60 w 62"/>
                  <a:gd name="T3" fmla="*/ 38 h 62"/>
                  <a:gd name="T4" fmla="*/ 58 w 62"/>
                  <a:gd name="T5" fmla="*/ 44 h 62"/>
                  <a:gd name="T6" fmla="*/ 55 w 62"/>
                  <a:gd name="T7" fmla="*/ 49 h 62"/>
                  <a:gd name="T8" fmla="*/ 51 w 62"/>
                  <a:gd name="T9" fmla="*/ 53 h 62"/>
                  <a:gd name="T10" fmla="*/ 48 w 62"/>
                  <a:gd name="T11" fmla="*/ 56 h 62"/>
                  <a:gd name="T12" fmla="*/ 42 w 62"/>
                  <a:gd name="T13" fmla="*/ 60 h 62"/>
                  <a:gd name="T14" fmla="*/ 37 w 62"/>
                  <a:gd name="T15" fmla="*/ 62 h 62"/>
                  <a:gd name="T16" fmla="*/ 31 w 62"/>
                  <a:gd name="T17" fmla="*/ 62 h 62"/>
                  <a:gd name="T18" fmla="*/ 24 w 62"/>
                  <a:gd name="T19" fmla="*/ 62 h 62"/>
                  <a:gd name="T20" fmla="*/ 18 w 62"/>
                  <a:gd name="T21" fmla="*/ 60 h 62"/>
                  <a:gd name="T22" fmla="*/ 13 w 62"/>
                  <a:gd name="T23" fmla="*/ 56 h 62"/>
                  <a:gd name="T24" fmla="*/ 9 w 62"/>
                  <a:gd name="T25" fmla="*/ 53 h 62"/>
                  <a:gd name="T26" fmla="*/ 6 w 62"/>
                  <a:gd name="T27" fmla="*/ 49 h 62"/>
                  <a:gd name="T28" fmla="*/ 2 w 62"/>
                  <a:gd name="T29" fmla="*/ 44 h 62"/>
                  <a:gd name="T30" fmla="*/ 0 w 62"/>
                  <a:gd name="T31" fmla="*/ 38 h 62"/>
                  <a:gd name="T32" fmla="*/ 0 w 62"/>
                  <a:gd name="T33" fmla="*/ 31 h 62"/>
                  <a:gd name="T34" fmla="*/ 0 w 62"/>
                  <a:gd name="T35" fmla="*/ 25 h 62"/>
                  <a:gd name="T36" fmla="*/ 2 w 62"/>
                  <a:gd name="T37" fmla="*/ 20 h 62"/>
                  <a:gd name="T38" fmla="*/ 6 w 62"/>
                  <a:gd name="T39" fmla="*/ 14 h 62"/>
                  <a:gd name="T40" fmla="*/ 9 w 62"/>
                  <a:gd name="T41" fmla="*/ 9 h 62"/>
                  <a:gd name="T42" fmla="*/ 13 w 62"/>
                  <a:gd name="T43" fmla="*/ 5 h 62"/>
                  <a:gd name="T44" fmla="*/ 18 w 62"/>
                  <a:gd name="T45" fmla="*/ 3 h 62"/>
                  <a:gd name="T46" fmla="*/ 24 w 62"/>
                  <a:gd name="T47" fmla="*/ 2 h 62"/>
                  <a:gd name="T48" fmla="*/ 31 w 62"/>
                  <a:gd name="T49" fmla="*/ 0 h 62"/>
                  <a:gd name="T50" fmla="*/ 37 w 62"/>
                  <a:gd name="T51" fmla="*/ 2 h 62"/>
                  <a:gd name="T52" fmla="*/ 42 w 62"/>
                  <a:gd name="T53" fmla="*/ 3 h 62"/>
                  <a:gd name="T54" fmla="*/ 48 w 62"/>
                  <a:gd name="T55" fmla="*/ 5 h 62"/>
                  <a:gd name="T56" fmla="*/ 51 w 62"/>
                  <a:gd name="T57" fmla="*/ 9 h 62"/>
                  <a:gd name="T58" fmla="*/ 55 w 62"/>
                  <a:gd name="T59" fmla="*/ 14 h 62"/>
                  <a:gd name="T60" fmla="*/ 58 w 62"/>
                  <a:gd name="T61" fmla="*/ 20 h 62"/>
                  <a:gd name="T62" fmla="*/ 60 w 62"/>
                  <a:gd name="T63" fmla="*/ 25 h 62"/>
                  <a:gd name="T64" fmla="*/ 62 w 62"/>
                  <a:gd name="T65" fmla="*/ 31 h 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2"/>
                  <a:gd name="T100" fmla="*/ 0 h 62"/>
                  <a:gd name="T101" fmla="*/ 62 w 62"/>
                  <a:gd name="T102" fmla="*/ 62 h 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2" h="62">
                    <a:moveTo>
                      <a:pt x="62" y="31"/>
                    </a:moveTo>
                    <a:lnTo>
                      <a:pt x="60" y="38"/>
                    </a:lnTo>
                    <a:lnTo>
                      <a:pt x="58" y="44"/>
                    </a:lnTo>
                    <a:lnTo>
                      <a:pt x="55" y="49"/>
                    </a:lnTo>
                    <a:lnTo>
                      <a:pt x="51" y="53"/>
                    </a:lnTo>
                    <a:lnTo>
                      <a:pt x="48" y="56"/>
                    </a:lnTo>
                    <a:lnTo>
                      <a:pt x="42" y="60"/>
                    </a:lnTo>
                    <a:lnTo>
                      <a:pt x="37" y="62"/>
                    </a:lnTo>
                    <a:lnTo>
                      <a:pt x="31" y="62"/>
                    </a:lnTo>
                    <a:lnTo>
                      <a:pt x="24" y="62"/>
                    </a:lnTo>
                    <a:lnTo>
                      <a:pt x="18" y="60"/>
                    </a:lnTo>
                    <a:lnTo>
                      <a:pt x="13" y="56"/>
                    </a:lnTo>
                    <a:lnTo>
                      <a:pt x="9" y="53"/>
                    </a:lnTo>
                    <a:lnTo>
                      <a:pt x="6" y="49"/>
                    </a:lnTo>
                    <a:lnTo>
                      <a:pt x="2" y="44"/>
                    </a:lnTo>
                    <a:lnTo>
                      <a:pt x="0" y="38"/>
                    </a:lnTo>
                    <a:lnTo>
                      <a:pt x="0" y="31"/>
                    </a:lnTo>
                    <a:lnTo>
                      <a:pt x="0" y="25"/>
                    </a:lnTo>
                    <a:lnTo>
                      <a:pt x="2" y="20"/>
                    </a:lnTo>
                    <a:lnTo>
                      <a:pt x="6" y="14"/>
                    </a:lnTo>
                    <a:lnTo>
                      <a:pt x="9" y="9"/>
                    </a:lnTo>
                    <a:lnTo>
                      <a:pt x="13" y="5"/>
                    </a:lnTo>
                    <a:lnTo>
                      <a:pt x="18" y="3"/>
                    </a:lnTo>
                    <a:lnTo>
                      <a:pt x="24" y="2"/>
                    </a:lnTo>
                    <a:lnTo>
                      <a:pt x="31" y="0"/>
                    </a:lnTo>
                    <a:lnTo>
                      <a:pt x="37" y="2"/>
                    </a:lnTo>
                    <a:lnTo>
                      <a:pt x="42" y="3"/>
                    </a:lnTo>
                    <a:lnTo>
                      <a:pt x="48" y="5"/>
                    </a:lnTo>
                    <a:lnTo>
                      <a:pt x="51" y="9"/>
                    </a:lnTo>
                    <a:lnTo>
                      <a:pt x="55" y="14"/>
                    </a:lnTo>
                    <a:lnTo>
                      <a:pt x="58" y="20"/>
                    </a:lnTo>
                    <a:lnTo>
                      <a:pt x="60" y="25"/>
                    </a:lnTo>
                    <a:lnTo>
                      <a:pt x="62" y="31"/>
                    </a:lnTo>
                    <a:close/>
                  </a:path>
                </a:pathLst>
              </a:custGeom>
              <a:solidFill>
                <a:srgbClr val="5EBCE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277" name="Freeform 409"/>
              <p:cNvSpPr>
                <a:spLocks/>
              </p:cNvSpPr>
              <p:nvPr/>
            </p:nvSpPr>
            <p:spPr bwMode="auto">
              <a:xfrm>
                <a:off x="4834" y="3479"/>
                <a:ext cx="60" cy="60"/>
              </a:xfrm>
              <a:custGeom>
                <a:avLst/>
                <a:gdLst>
                  <a:gd name="T0" fmla="*/ 60 w 60"/>
                  <a:gd name="T1" fmla="*/ 31 h 60"/>
                  <a:gd name="T2" fmla="*/ 58 w 60"/>
                  <a:gd name="T3" fmla="*/ 38 h 60"/>
                  <a:gd name="T4" fmla="*/ 56 w 60"/>
                  <a:gd name="T5" fmla="*/ 43 h 60"/>
                  <a:gd name="T6" fmla="*/ 55 w 60"/>
                  <a:gd name="T7" fmla="*/ 47 h 60"/>
                  <a:gd name="T8" fmla="*/ 51 w 60"/>
                  <a:gd name="T9" fmla="*/ 52 h 60"/>
                  <a:gd name="T10" fmla="*/ 47 w 60"/>
                  <a:gd name="T11" fmla="*/ 56 h 60"/>
                  <a:gd name="T12" fmla="*/ 42 w 60"/>
                  <a:gd name="T13" fmla="*/ 58 h 60"/>
                  <a:gd name="T14" fmla="*/ 36 w 60"/>
                  <a:gd name="T15" fmla="*/ 60 h 60"/>
                  <a:gd name="T16" fmla="*/ 31 w 60"/>
                  <a:gd name="T17" fmla="*/ 60 h 60"/>
                  <a:gd name="T18" fmla="*/ 24 w 60"/>
                  <a:gd name="T19" fmla="*/ 60 h 60"/>
                  <a:gd name="T20" fmla="*/ 18 w 60"/>
                  <a:gd name="T21" fmla="*/ 58 h 60"/>
                  <a:gd name="T22" fmla="*/ 13 w 60"/>
                  <a:gd name="T23" fmla="*/ 56 h 60"/>
                  <a:gd name="T24" fmla="*/ 7 w 60"/>
                  <a:gd name="T25" fmla="*/ 52 h 60"/>
                  <a:gd name="T26" fmla="*/ 4 w 60"/>
                  <a:gd name="T27" fmla="*/ 47 h 60"/>
                  <a:gd name="T28" fmla="*/ 2 w 60"/>
                  <a:gd name="T29" fmla="*/ 43 h 60"/>
                  <a:gd name="T30" fmla="*/ 0 w 60"/>
                  <a:gd name="T31" fmla="*/ 38 h 60"/>
                  <a:gd name="T32" fmla="*/ 0 w 60"/>
                  <a:gd name="T33" fmla="*/ 31 h 60"/>
                  <a:gd name="T34" fmla="*/ 0 w 60"/>
                  <a:gd name="T35" fmla="*/ 25 h 60"/>
                  <a:gd name="T36" fmla="*/ 2 w 60"/>
                  <a:gd name="T37" fmla="*/ 18 h 60"/>
                  <a:gd name="T38" fmla="*/ 4 w 60"/>
                  <a:gd name="T39" fmla="*/ 14 h 60"/>
                  <a:gd name="T40" fmla="*/ 7 w 60"/>
                  <a:gd name="T41" fmla="*/ 9 h 60"/>
                  <a:gd name="T42" fmla="*/ 13 w 60"/>
                  <a:gd name="T43" fmla="*/ 5 h 60"/>
                  <a:gd name="T44" fmla="*/ 18 w 60"/>
                  <a:gd name="T45" fmla="*/ 3 h 60"/>
                  <a:gd name="T46" fmla="*/ 24 w 60"/>
                  <a:gd name="T47" fmla="*/ 1 h 60"/>
                  <a:gd name="T48" fmla="*/ 31 w 60"/>
                  <a:gd name="T49" fmla="*/ 0 h 60"/>
                  <a:gd name="T50" fmla="*/ 36 w 60"/>
                  <a:gd name="T51" fmla="*/ 1 h 60"/>
                  <a:gd name="T52" fmla="*/ 42 w 60"/>
                  <a:gd name="T53" fmla="*/ 3 h 60"/>
                  <a:gd name="T54" fmla="*/ 47 w 60"/>
                  <a:gd name="T55" fmla="*/ 5 h 60"/>
                  <a:gd name="T56" fmla="*/ 51 w 60"/>
                  <a:gd name="T57" fmla="*/ 9 h 60"/>
                  <a:gd name="T58" fmla="*/ 55 w 60"/>
                  <a:gd name="T59" fmla="*/ 14 h 60"/>
                  <a:gd name="T60" fmla="*/ 56 w 60"/>
                  <a:gd name="T61" fmla="*/ 18 h 60"/>
                  <a:gd name="T62" fmla="*/ 58 w 60"/>
                  <a:gd name="T63" fmla="*/ 25 h 60"/>
                  <a:gd name="T64" fmla="*/ 60 w 60"/>
                  <a:gd name="T65" fmla="*/ 31 h 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
                  <a:gd name="T100" fmla="*/ 0 h 60"/>
                  <a:gd name="T101" fmla="*/ 60 w 60"/>
                  <a:gd name="T102" fmla="*/ 60 h 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 h="60">
                    <a:moveTo>
                      <a:pt x="60" y="31"/>
                    </a:moveTo>
                    <a:lnTo>
                      <a:pt x="58" y="38"/>
                    </a:lnTo>
                    <a:lnTo>
                      <a:pt x="56" y="43"/>
                    </a:lnTo>
                    <a:lnTo>
                      <a:pt x="55" y="47"/>
                    </a:lnTo>
                    <a:lnTo>
                      <a:pt x="51" y="52"/>
                    </a:lnTo>
                    <a:lnTo>
                      <a:pt x="47" y="56"/>
                    </a:lnTo>
                    <a:lnTo>
                      <a:pt x="42" y="58"/>
                    </a:lnTo>
                    <a:lnTo>
                      <a:pt x="36" y="60"/>
                    </a:lnTo>
                    <a:lnTo>
                      <a:pt x="31" y="60"/>
                    </a:lnTo>
                    <a:lnTo>
                      <a:pt x="24" y="60"/>
                    </a:lnTo>
                    <a:lnTo>
                      <a:pt x="18" y="58"/>
                    </a:lnTo>
                    <a:lnTo>
                      <a:pt x="13" y="56"/>
                    </a:lnTo>
                    <a:lnTo>
                      <a:pt x="7" y="52"/>
                    </a:lnTo>
                    <a:lnTo>
                      <a:pt x="4" y="47"/>
                    </a:lnTo>
                    <a:lnTo>
                      <a:pt x="2" y="43"/>
                    </a:lnTo>
                    <a:lnTo>
                      <a:pt x="0" y="38"/>
                    </a:lnTo>
                    <a:lnTo>
                      <a:pt x="0" y="31"/>
                    </a:lnTo>
                    <a:lnTo>
                      <a:pt x="0" y="25"/>
                    </a:lnTo>
                    <a:lnTo>
                      <a:pt x="2" y="18"/>
                    </a:lnTo>
                    <a:lnTo>
                      <a:pt x="4" y="14"/>
                    </a:lnTo>
                    <a:lnTo>
                      <a:pt x="7" y="9"/>
                    </a:lnTo>
                    <a:lnTo>
                      <a:pt x="13" y="5"/>
                    </a:lnTo>
                    <a:lnTo>
                      <a:pt x="18" y="3"/>
                    </a:lnTo>
                    <a:lnTo>
                      <a:pt x="24" y="1"/>
                    </a:lnTo>
                    <a:lnTo>
                      <a:pt x="31" y="0"/>
                    </a:lnTo>
                    <a:lnTo>
                      <a:pt x="36" y="1"/>
                    </a:lnTo>
                    <a:lnTo>
                      <a:pt x="42" y="3"/>
                    </a:lnTo>
                    <a:lnTo>
                      <a:pt x="47" y="5"/>
                    </a:lnTo>
                    <a:lnTo>
                      <a:pt x="51" y="9"/>
                    </a:lnTo>
                    <a:lnTo>
                      <a:pt x="55" y="14"/>
                    </a:lnTo>
                    <a:lnTo>
                      <a:pt x="56" y="18"/>
                    </a:lnTo>
                    <a:lnTo>
                      <a:pt x="58" y="25"/>
                    </a:lnTo>
                    <a:lnTo>
                      <a:pt x="60" y="31"/>
                    </a:lnTo>
                    <a:close/>
                  </a:path>
                </a:pathLst>
              </a:custGeom>
              <a:solidFill>
                <a:srgbClr val="5EBDF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278" name="Freeform 410"/>
              <p:cNvSpPr>
                <a:spLocks/>
              </p:cNvSpPr>
              <p:nvPr/>
            </p:nvSpPr>
            <p:spPr bwMode="auto">
              <a:xfrm>
                <a:off x="4836" y="3480"/>
                <a:ext cx="56" cy="57"/>
              </a:xfrm>
              <a:custGeom>
                <a:avLst/>
                <a:gdLst>
                  <a:gd name="T0" fmla="*/ 56 w 56"/>
                  <a:gd name="T1" fmla="*/ 30 h 57"/>
                  <a:gd name="T2" fmla="*/ 54 w 56"/>
                  <a:gd name="T3" fmla="*/ 35 h 57"/>
                  <a:gd name="T4" fmla="*/ 53 w 56"/>
                  <a:gd name="T5" fmla="*/ 41 h 57"/>
                  <a:gd name="T6" fmla="*/ 51 w 56"/>
                  <a:gd name="T7" fmla="*/ 46 h 57"/>
                  <a:gd name="T8" fmla="*/ 47 w 56"/>
                  <a:gd name="T9" fmla="*/ 50 h 57"/>
                  <a:gd name="T10" fmla="*/ 44 w 56"/>
                  <a:gd name="T11" fmla="*/ 53 h 57"/>
                  <a:gd name="T12" fmla="*/ 38 w 56"/>
                  <a:gd name="T13" fmla="*/ 55 h 57"/>
                  <a:gd name="T14" fmla="*/ 33 w 56"/>
                  <a:gd name="T15" fmla="*/ 57 h 57"/>
                  <a:gd name="T16" fmla="*/ 29 w 56"/>
                  <a:gd name="T17" fmla="*/ 57 h 57"/>
                  <a:gd name="T18" fmla="*/ 22 w 56"/>
                  <a:gd name="T19" fmla="*/ 57 h 57"/>
                  <a:gd name="T20" fmla="*/ 16 w 56"/>
                  <a:gd name="T21" fmla="*/ 55 h 57"/>
                  <a:gd name="T22" fmla="*/ 11 w 56"/>
                  <a:gd name="T23" fmla="*/ 53 h 57"/>
                  <a:gd name="T24" fmla="*/ 7 w 56"/>
                  <a:gd name="T25" fmla="*/ 50 h 57"/>
                  <a:gd name="T26" fmla="*/ 3 w 56"/>
                  <a:gd name="T27" fmla="*/ 46 h 57"/>
                  <a:gd name="T28" fmla="*/ 2 w 56"/>
                  <a:gd name="T29" fmla="*/ 41 h 57"/>
                  <a:gd name="T30" fmla="*/ 0 w 56"/>
                  <a:gd name="T31" fmla="*/ 35 h 57"/>
                  <a:gd name="T32" fmla="*/ 0 w 56"/>
                  <a:gd name="T33" fmla="*/ 30 h 57"/>
                  <a:gd name="T34" fmla="*/ 0 w 56"/>
                  <a:gd name="T35" fmla="*/ 24 h 57"/>
                  <a:gd name="T36" fmla="*/ 2 w 56"/>
                  <a:gd name="T37" fmla="*/ 19 h 57"/>
                  <a:gd name="T38" fmla="*/ 3 w 56"/>
                  <a:gd name="T39" fmla="*/ 13 h 57"/>
                  <a:gd name="T40" fmla="*/ 7 w 56"/>
                  <a:gd name="T41" fmla="*/ 9 h 57"/>
                  <a:gd name="T42" fmla="*/ 11 w 56"/>
                  <a:gd name="T43" fmla="*/ 6 h 57"/>
                  <a:gd name="T44" fmla="*/ 16 w 56"/>
                  <a:gd name="T45" fmla="*/ 4 h 57"/>
                  <a:gd name="T46" fmla="*/ 22 w 56"/>
                  <a:gd name="T47" fmla="*/ 2 h 57"/>
                  <a:gd name="T48" fmla="*/ 29 w 56"/>
                  <a:gd name="T49" fmla="*/ 0 h 57"/>
                  <a:gd name="T50" fmla="*/ 33 w 56"/>
                  <a:gd name="T51" fmla="*/ 2 h 57"/>
                  <a:gd name="T52" fmla="*/ 38 w 56"/>
                  <a:gd name="T53" fmla="*/ 4 h 57"/>
                  <a:gd name="T54" fmla="*/ 44 w 56"/>
                  <a:gd name="T55" fmla="*/ 6 h 57"/>
                  <a:gd name="T56" fmla="*/ 47 w 56"/>
                  <a:gd name="T57" fmla="*/ 9 h 57"/>
                  <a:gd name="T58" fmla="*/ 51 w 56"/>
                  <a:gd name="T59" fmla="*/ 13 h 57"/>
                  <a:gd name="T60" fmla="*/ 53 w 56"/>
                  <a:gd name="T61" fmla="*/ 19 h 57"/>
                  <a:gd name="T62" fmla="*/ 54 w 56"/>
                  <a:gd name="T63" fmla="*/ 24 h 57"/>
                  <a:gd name="T64" fmla="*/ 56 w 56"/>
                  <a:gd name="T65" fmla="*/ 30 h 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6"/>
                  <a:gd name="T100" fmla="*/ 0 h 57"/>
                  <a:gd name="T101" fmla="*/ 56 w 56"/>
                  <a:gd name="T102" fmla="*/ 57 h 5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6" h="57">
                    <a:moveTo>
                      <a:pt x="56" y="30"/>
                    </a:moveTo>
                    <a:lnTo>
                      <a:pt x="54" y="35"/>
                    </a:lnTo>
                    <a:lnTo>
                      <a:pt x="53" y="41"/>
                    </a:lnTo>
                    <a:lnTo>
                      <a:pt x="51" y="46"/>
                    </a:lnTo>
                    <a:lnTo>
                      <a:pt x="47" y="50"/>
                    </a:lnTo>
                    <a:lnTo>
                      <a:pt x="44" y="53"/>
                    </a:lnTo>
                    <a:lnTo>
                      <a:pt x="38" y="55"/>
                    </a:lnTo>
                    <a:lnTo>
                      <a:pt x="33" y="57"/>
                    </a:lnTo>
                    <a:lnTo>
                      <a:pt x="29" y="57"/>
                    </a:lnTo>
                    <a:lnTo>
                      <a:pt x="22" y="57"/>
                    </a:lnTo>
                    <a:lnTo>
                      <a:pt x="16" y="55"/>
                    </a:lnTo>
                    <a:lnTo>
                      <a:pt x="11" y="53"/>
                    </a:lnTo>
                    <a:lnTo>
                      <a:pt x="7" y="50"/>
                    </a:lnTo>
                    <a:lnTo>
                      <a:pt x="3" y="46"/>
                    </a:lnTo>
                    <a:lnTo>
                      <a:pt x="2" y="41"/>
                    </a:lnTo>
                    <a:lnTo>
                      <a:pt x="0" y="35"/>
                    </a:lnTo>
                    <a:lnTo>
                      <a:pt x="0" y="30"/>
                    </a:lnTo>
                    <a:lnTo>
                      <a:pt x="0" y="24"/>
                    </a:lnTo>
                    <a:lnTo>
                      <a:pt x="2" y="19"/>
                    </a:lnTo>
                    <a:lnTo>
                      <a:pt x="3" y="13"/>
                    </a:lnTo>
                    <a:lnTo>
                      <a:pt x="7" y="9"/>
                    </a:lnTo>
                    <a:lnTo>
                      <a:pt x="11" y="6"/>
                    </a:lnTo>
                    <a:lnTo>
                      <a:pt x="16" y="4"/>
                    </a:lnTo>
                    <a:lnTo>
                      <a:pt x="22" y="2"/>
                    </a:lnTo>
                    <a:lnTo>
                      <a:pt x="29" y="0"/>
                    </a:lnTo>
                    <a:lnTo>
                      <a:pt x="33" y="2"/>
                    </a:lnTo>
                    <a:lnTo>
                      <a:pt x="38" y="4"/>
                    </a:lnTo>
                    <a:lnTo>
                      <a:pt x="44" y="6"/>
                    </a:lnTo>
                    <a:lnTo>
                      <a:pt x="47" y="9"/>
                    </a:lnTo>
                    <a:lnTo>
                      <a:pt x="51" y="13"/>
                    </a:lnTo>
                    <a:lnTo>
                      <a:pt x="53" y="19"/>
                    </a:lnTo>
                    <a:lnTo>
                      <a:pt x="54" y="24"/>
                    </a:lnTo>
                    <a:lnTo>
                      <a:pt x="56" y="30"/>
                    </a:lnTo>
                    <a:close/>
                  </a:path>
                </a:pathLst>
              </a:custGeom>
              <a:solidFill>
                <a:srgbClr val="5FBFF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279" name="Freeform 411"/>
              <p:cNvSpPr>
                <a:spLocks/>
              </p:cNvSpPr>
              <p:nvPr/>
            </p:nvSpPr>
            <p:spPr bwMode="auto">
              <a:xfrm>
                <a:off x="4838" y="3482"/>
                <a:ext cx="52" cy="53"/>
              </a:xfrm>
              <a:custGeom>
                <a:avLst/>
                <a:gdLst>
                  <a:gd name="T0" fmla="*/ 52 w 52"/>
                  <a:gd name="T1" fmla="*/ 28 h 53"/>
                  <a:gd name="T2" fmla="*/ 51 w 52"/>
                  <a:gd name="T3" fmla="*/ 33 h 53"/>
                  <a:gd name="T4" fmla="*/ 49 w 52"/>
                  <a:gd name="T5" fmla="*/ 37 h 53"/>
                  <a:gd name="T6" fmla="*/ 47 w 52"/>
                  <a:gd name="T7" fmla="*/ 42 h 53"/>
                  <a:gd name="T8" fmla="*/ 43 w 52"/>
                  <a:gd name="T9" fmla="*/ 46 h 53"/>
                  <a:gd name="T10" fmla="*/ 40 w 52"/>
                  <a:gd name="T11" fmla="*/ 49 h 53"/>
                  <a:gd name="T12" fmla="*/ 36 w 52"/>
                  <a:gd name="T13" fmla="*/ 51 h 53"/>
                  <a:gd name="T14" fmla="*/ 31 w 52"/>
                  <a:gd name="T15" fmla="*/ 53 h 53"/>
                  <a:gd name="T16" fmla="*/ 27 w 52"/>
                  <a:gd name="T17" fmla="*/ 53 h 53"/>
                  <a:gd name="T18" fmla="*/ 22 w 52"/>
                  <a:gd name="T19" fmla="*/ 53 h 53"/>
                  <a:gd name="T20" fmla="*/ 16 w 52"/>
                  <a:gd name="T21" fmla="*/ 51 h 53"/>
                  <a:gd name="T22" fmla="*/ 11 w 52"/>
                  <a:gd name="T23" fmla="*/ 49 h 53"/>
                  <a:gd name="T24" fmla="*/ 7 w 52"/>
                  <a:gd name="T25" fmla="*/ 46 h 53"/>
                  <a:gd name="T26" fmla="*/ 3 w 52"/>
                  <a:gd name="T27" fmla="*/ 42 h 53"/>
                  <a:gd name="T28" fmla="*/ 1 w 52"/>
                  <a:gd name="T29" fmla="*/ 37 h 53"/>
                  <a:gd name="T30" fmla="*/ 0 w 52"/>
                  <a:gd name="T31" fmla="*/ 33 h 53"/>
                  <a:gd name="T32" fmla="*/ 0 w 52"/>
                  <a:gd name="T33" fmla="*/ 28 h 53"/>
                  <a:gd name="T34" fmla="*/ 0 w 52"/>
                  <a:gd name="T35" fmla="*/ 22 h 53"/>
                  <a:gd name="T36" fmla="*/ 1 w 52"/>
                  <a:gd name="T37" fmla="*/ 18 h 53"/>
                  <a:gd name="T38" fmla="*/ 3 w 52"/>
                  <a:gd name="T39" fmla="*/ 13 h 53"/>
                  <a:gd name="T40" fmla="*/ 7 w 52"/>
                  <a:gd name="T41" fmla="*/ 9 h 53"/>
                  <a:gd name="T42" fmla="*/ 11 w 52"/>
                  <a:gd name="T43" fmla="*/ 6 h 53"/>
                  <a:gd name="T44" fmla="*/ 16 w 52"/>
                  <a:gd name="T45" fmla="*/ 4 h 53"/>
                  <a:gd name="T46" fmla="*/ 22 w 52"/>
                  <a:gd name="T47" fmla="*/ 2 h 53"/>
                  <a:gd name="T48" fmla="*/ 27 w 52"/>
                  <a:gd name="T49" fmla="*/ 0 h 53"/>
                  <a:gd name="T50" fmla="*/ 31 w 52"/>
                  <a:gd name="T51" fmla="*/ 2 h 53"/>
                  <a:gd name="T52" fmla="*/ 36 w 52"/>
                  <a:gd name="T53" fmla="*/ 4 h 53"/>
                  <a:gd name="T54" fmla="*/ 40 w 52"/>
                  <a:gd name="T55" fmla="*/ 6 h 53"/>
                  <a:gd name="T56" fmla="*/ 43 w 52"/>
                  <a:gd name="T57" fmla="*/ 9 h 53"/>
                  <a:gd name="T58" fmla="*/ 47 w 52"/>
                  <a:gd name="T59" fmla="*/ 13 h 53"/>
                  <a:gd name="T60" fmla="*/ 49 w 52"/>
                  <a:gd name="T61" fmla="*/ 18 h 53"/>
                  <a:gd name="T62" fmla="*/ 51 w 52"/>
                  <a:gd name="T63" fmla="*/ 22 h 53"/>
                  <a:gd name="T64" fmla="*/ 52 w 52"/>
                  <a:gd name="T65" fmla="*/ 28 h 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2"/>
                  <a:gd name="T100" fmla="*/ 0 h 53"/>
                  <a:gd name="T101" fmla="*/ 52 w 52"/>
                  <a:gd name="T102" fmla="*/ 53 h 5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2" h="53">
                    <a:moveTo>
                      <a:pt x="52" y="28"/>
                    </a:moveTo>
                    <a:lnTo>
                      <a:pt x="51" y="33"/>
                    </a:lnTo>
                    <a:lnTo>
                      <a:pt x="49" y="37"/>
                    </a:lnTo>
                    <a:lnTo>
                      <a:pt x="47" y="42"/>
                    </a:lnTo>
                    <a:lnTo>
                      <a:pt x="43" y="46"/>
                    </a:lnTo>
                    <a:lnTo>
                      <a:pt x="40" y="49"/>
                    </a:lnTo>
                    <a:lnTo>
                      <a:pt x="36" y="51"/>
                    </a:lnTo>
                    <a:lnTo>
                      <a:pt x="31" y="53"/>
                    </a:lnTo>
                    <a:lnTo>
                      <a:pt x="27" y="53"/>
                    </a:lnTo>
                    <a:lnTo>
                      <a:pt x="22" y="53"/>
                    </a:lnTo>
                    <a:lnTo>
                      <a:pt x="16" y="51"/>
                    </a:lnTo>
                    <a:lnTo>
                      <a:pt x="11" y="49"/>
                    </a:lnTo>
                    <a:lnTo>
                      <a:pt x="7" y="46"/>
                    </a:lnTo>
                    <a:lnTo>
                      <a:pt x="3" y="42"/>
                    </a:lnTo>
                    <a:lnTo>
                      <a:pt x="1" y="37"/>
                    </a:lnTo>
                    <a:lnTo>
                      <a:pt x="0" y="33"/>
                    </a:lnTo>
                    <a:lnTo>
                      <a:pt x="0" y="28"/>
                    </a:lnTo>
                    <a:lnTo>
                      <a:pt x="0" y="22"/>
                    </a:lnTo>
                    <a:lnTo>
                      <a:pt x="1" y="18"/>
                    </a:lnTo>
                    <a:lnTo>
                      <a:pt x="3" y="13"/>
                    </a:lnTo>
                    <a:lnTo>
                      <a:pt x="7" y="9"/>
                    </a:lnTo>
                    <a:lnTo>
                      <a:pt x="11" y="6"/>
                    </a:lnTo>
                    <a:lnTo>
                      <a:pt x="16" y="4"/>
                    </a:lnTo>
                    <a:lnTo>
                      <a:pt x="22" y="2"/>
                    </a:lnTo>
                    <a:lnTo>
                      <a:pt x="27" y="0"/>
                    </a:lnTo>
                    <a:lnTo>
                      <a:pt x="31" y="2"/>
                    </a:lnTo>
                    <a:lnTo>
                      <a:pt x="36" y="4"/>
                    </a:lnTo>
                    <a:lnTo>
                      <a:pt x="40" y="6"/>
                    </a:lnTo>
                    <a:lnTo>
                      <a:pt x="43" y="9"/>
                    </a:lnTo>
                    <a:lnTo>
                      <a:pt x="47" y="13"/>
                    </a:lnTo>
                    <a:lnTo>
                      <a:pt x="49" y="18"/>
                    </a:lnTo>
                    <a:lnTo>
                      <a:pt x="51" y="22"/>
                    </a:lnTo>
                    <a:lnTo>
                      <a:pt x="52" y="28"/>
                    </a:lnTo>
                    <a:close/>
                  </a:path>
                </a:pathLst>
              </a:custGeom>
              <a:solidFill>
                <a:srgbClr val="60C0F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280" name="Freeform 412"/>
              <p:cNvSpPr>
                <a:spLocks/>
              </p:cNvSpPr>
              <p:nvPr/>
            </p:nvSpPr>
            <p:spPr bwMode="auto">
              <a:xfrm>
                <a:off x="4839" y="3484"/>
                <a:ext cx="50" cy="49"/>
              </a:xfrm>
              <a:custGeom>
                <a:avLst/>
                <a:gdLst>
                  <a:gd name="T0" fmla="*/ 50 w 50"/>
                  <a:gd name="T1" fmla="*/ 26 h 49"/>
                  <a:gd name="T2" fmla="*/ 48 w 50"/>
                  <a:gd name="T3" fmla="*/ 31 h 49"/>
                  <a:gd name="T4" fmla="*/ 46 w 50"/>
                  <a:gd name="T5" fmla="*/ 35 h 49"/>
                  <a:gd name="T6" fmla="*/ 44 w 50"/>
                  <a:gd name="T7" fmla="*/ 38 h 49"/>
                  <a:gd name="T8" fmla="*/ 42 w 50"/>
                  <a:gd name="T9" fmla="*/ 42 h 49"/>
                  <a:gd name="T10" fmla="*/ 39 w 50"/>
                  <a:gd name="T11" fmla="*/ 46 h 49"/>
                  <a:gd name="T12" fmla="*/ 33 w 50"/>
                  <a:gd name="T13" fmla="*/ 47 h 49"/>
                  <a:gd name="T14" fmla="*/ 30 w 50"/>
                  <a:gd name="T15" fmla="*/ 49 h 49"/>
                  <a:gd name="T16" fmla="*/ 26 w 50"/>
                  <a:gd name="T17" fmla="*/ 49 h 49"/>
                  <a:gd name="T18" fmla="*/ 21 w 50"/>
                  <a:gd name="T19" fmla="*/ 49 h 49"/>
                  <a:gd name="T20" fmla="*/ 15 w 50"/>
                  <a:gd name="T21" fmla="*/ 47 h 49"/>
                  <a:gd name="T22" fmla="*/ 11 w 50"/>
                  <a:gd name="T23" fmla="*/ 46 h 49"/>
                  <a:gd name="T24" fmla="*/ 8 w 50"/>
                  <a:gd name="T25" fmla="*/ 42 h 49"/>
                  <a:gd name="T26" fmla="*/ 4 w 50"/>
                  <a:gd name="T27" fmla="*/ 38 h 49"/>
                  <a:gd name="T28" fmla="*/ 2 w 50"/>
                  <a:gd name="T29" fmla="*/ 35 h 49"/>
                  <a:gd name="T30" fmla="*/ 0 w 50"/>
                  <a:gd name="T31" fmla="*/ 31 h 49"/>
                  <a:gd name="T32" fmla="*/ 0 w 50"/>
                  <a:gd name="T33" fmla="*/ 26 h 49"/>
                  <a:gd name="T34" fmla="*/ 0 w 50"/>
                  <a:gd name="T35" fmla="*/ 20 h 49"/>
                  <a:gd name="T36" fmla="*/ 2 w 50"/>
                  <a:gd name="T37" fmla="*/ 16 h 49"/>
                  <a:gd name="T38" fmla="*/ 4 w 50"/>
                  <a:gd name="T39" fmla="*/ 11 h 49"/>
                  <a:gd name="T40" fmla="*/ 8 w 50"/>
                  <a:gd name="T41" fmla="*/ 7 h 49"/>
                  <a:gd name="T42" fmla="*/ 11 w 50"/>
                  <a:gd name="T43" fmla="*/ 5 h 49"/>
                  <a:gd name="T44" fmla="*/ 15 w 50"/>
                  <a:gd name="T45" fmla="*/ 2 h 49"/>
                  <a:gd name="T46" fmla="*/ 21 w 50"/>
                  <a:gd name="T47" fmla="*/ 2 h 49"/>
                  <a:gd name="T48" fmla="*/ 26 w 50"/>
                  <a:gd name="T49" fmla="*/ 0 h 49"/>
                  <a:gd name="T50" fmla="*/ 30 w 50"/>
                  <a:gd name="T51" fmla="*/ 2 h 49"/>
                  <a:gd name="T52" fmla="*/ 33 w 50"/>
                  <a:gd name="T53" fmla="*/ 2 h 49"/>
                  <a:gd name="T54" fmla="*/ 39 w 50"/>
                  <a:gd name="T55" fmla="*/ 5 h 49"/>
                  <a:gd name="T56" fmla="*/ 42 w 50"/>
                  <a:gd name="T57" fmla="*/ 7 h 49"/>
                  <a:gd name="T58" fmla="*/ 44 w 50"/>
                  <a:gd name="T59" fmla="*/ 11 h 49"/>
                  <a:gd name="T60" fmla="*/ 46 w 50"/>
                  <a:gd name="T61" fmla="*/ 16 h 49"/>
                  <a:gd name="T62" fmla="*/ 48 w 50"/>
                  <a:gd name="T63" fmla="*/ 20 h 49"/>
                  <a:gd name="T64" fmla="*/ 50 w 50"/>
                  <a:gd name="T65" fmla="*/ 26 h 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0"/>
                  <a:gd name="T100" fmla="*/ 0 h 49"/>
                  <a:gd name="T101" fmla="*/ 50 w 50"/>
                  <a:gd name="T102" fmla="*/ 49 h 4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0" h="49">
                    <a:moveTo>
                      <a:pt x="50" y="26"/>
                    </a:moveTo>
                    <a:lnTo>
                      <a:pt x="48" y="31"/>
                    </a:lnTo>
                    <a:lnTo>
                      <a:pt x="46" y="35"/>
                    </a:lnTo>
                    <a:lnTo>
                      <a:pt x="44" y="38"/>
                    </a:lnTo>
                    <a:lnTo>
                      <a:pt x="42" y="42"/>
                    </a:lnTo>
                    <a:lnTo>
                      <a:pt x="39" y="46"/>
                    </a:lnTo>
                    <a:lnTo>
                      <a:pt x="33" y="47"/>
                    </a:lnTo>
                    <a:lnTo>
                      <a:pt x="30" y="49"/>
                    </a:lnTo>
                    <a:lnTo>
                      <a:pt x="26" y="49"/>
                    </a:lnTo>
                    <a:lnTo>
                      <a:pt x="21" y="49"/>
                    </a:lnTo>
                    <a:lnTo>
                      <a:pt x="15" y="47"/>
                    </a:lnTo>
                    <a:lnTo>
                      <a:pt x="11" y="46"/>
                    </a:lnTo>
                    <a:lnTo>
                      <a:pt x="8" y="42"/>
                    </a:lnTo>
                    <a:lnTo>
                      <a:pt x="4" y="38"/>
                    </a:lnTo>
                    <a:lnTo>
                      <a:pt x="2" y="35"/>
                    </a:lnTo>
                    <a:lnTo>
                      <a:pt x="0" y="31"/>
                    </a:lnTo>
                    <a:lnTo>
                      <a:pt x="0" y="26"/>
                    </a:lnTo>
                    <a:lnTo>
                      <a:pt x="0" y="20"/>
                    </a:lnTo>
                    <a:lnTo>
                      <a:pt x="2" y="16"/>
                    </a:lnTo>
                    <a:lnTo>
                      <a:pt x="4" y="11"/>
                    </a:lnTo>
                    <a:lnTo>
                      <a:pt x="8" y="7"/>
                    </a:lnTo>
                    <a:lnTo>
                      <a:pt x="11" y="5"/>
                    </a:lnTo>
                    <a:lnTo>
                      <a:pt x="15" y="2"/>
                    </a:lnTo>
                    <a:lnTo>
                      <a:pt x="21" y="2"/>
                    </a:lnTo>
                    <a:lnTo>
                      <a:pt x="26" y="0"/>
                    </a:lnTo>
                    <a:lnTo>
                      <a:pt x="30" y="2"/>
                    </a:lnTo>
                    <a:lnTo>
                      <a:pt x="33" y="2"/>
                    </a:lnTo>
                    <a:lnTo>
                      <a:pt x="39" y="5"/>
                    </a:lnTo>
                    <a:lnTo>
                      <a:pt x="42" y="7"/>
                    </a:lnTo>
                    <a:lnTo>
                      <a:pt x="44" y="11"/>
                    </a:lnTo>
                    <a:lnTo>
                      <a:pt x="46" y="16"/>
                    </a:lnTo>
                    <a:lnTo>
                      <a:pt x="48" y="20"/>
                    </a:lnTo>
                    <a:lnTo>
                      <a:pt x="50" y="26"/>
                    </a:lnTo>
                    <a:close/>
                  </a:path>
                </a:pathLst>
              </a:custGeom>
              <a:solidFill>
                <a:srgbClr val="61C2F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281" name="Freeform 413"/>
              <p:cNvSpPr>
                <a:spLocks/>
              </p:cNvSpPr>
              <p:nvPr/>
            </p:nvSpPr>
            <p:spPr bwMode="auto">
              <a:xfrm>
                <a:off x="4841" y="3486"/>
                <a:ext cx="46" cy="45"/>
              </a:xfrm>
              <a:custGeom>
                <a:avLst/>
                <a:gdLst>
                  <a:gd name="T0" fmla="*/ 46 w 46"/>
                  <a:gd name="T1" fmla="*/ 24 h 45"/>
                  <a:gd name="T2" fmla="*/ 44 w 46"/>
                  <a:gd name="T3" fmla="*/ 29 h 45"/>
                  <a:gd name="T4" fmla="*/ 42 w 46"/>
                  <a:gd name="T5" fmla="*/ 33 h 45"/>
                  <a:gd name="T6" fmla="*/ 40 w 46"/>
                  <a:gd name="T7" fmla="*/ 36 h 45"/>
                  <a:gd name="T8" fmla="*/ 39 w 46"/>
                  <a:gd name="T9" fmla="*/ 40 h 45"/>
                  <a:gd name="T10" fmla="*/ 35 w 46"/>
                  <a:gd name="T11" fmla="*/ 42 h 45"/>
                  <a:gd name="T12" fmla="*/ 31 w 46"/>
                  <a:gd name="T13" fmla="*/ 44 h 45"/>
                  <a:gd name="T14" fmla="*/ 28 w 46"/>
                  <a:gd name="T15" fmla="*/ 45 h 45"/>
                  <a:gd name="T16" fmla="*/ 24 w 46"/>
                  <a:gd name="T17" fmla="*/ 45 h 45"/>
                  <a:gd name="T18" fmla="*/ 19 w 46"/>
                  <a:gd name="T19" fmla="*/ 45 h 45"/>
                  <a:gd name="T20" fmla="*/ 15 w 46"/>
                  <a:gd name="T21" fmla="*/ 44 h 45"/>
                  <a:gd name="T22" fmla="*/ 9 w 46"/>
                  <a:gd name="T23" fmla="*/ 42 h 45"/>
                  <a:gd name="T24" fmla="*/ 6 w 46"/>
                  <a:gd name="T25" fmla="*/ 40 h 45"/>
                  <a:gd name="T26" fmla="*/ 4 w 46"/>
                  <a:gd name="T27" fmla="*/ 36 h 45"/>
                  <a:gd name="T28" fmla="*/ 2 w 46"/>
                  <a:gd name="T29" fmla="*/ 33 h 45"/>
                  <a:gd name="T30" fmla="*/ 0 w 46"/>
                  <a:gd name="T31" fmla="*/ 29 h 45"/>
                  <a:gd name="T32" fmla="*/ 0 w 46"/>
                  <a:gd name="T33" fmla="*/ 24 h 45"/>
                  <a:gd name="T34" fmla="*/ 0 w 46"/>
                  <a:gd name="T35" fmla="*/ 20 h 45"/>
                  <a:gd name="T36" fmla="*/ 2 w 46"/>
                  <a:gd name="T37" fmla="*/ 14 h 45"/>
                  <a:gd name="T38" fmla="*/ 4 w 46"/>
                  <a:gd name="T39" fmla="*/ 11 h 45"/>
                  <a:gd name="T40" fmla="*/ 6 w 46"/>
                  <a:gd name="T41" fmla="*/ 7 h 45"/>
                  <a:gd name="T42" fmla="*/ 9 w 46"/>
                  <a:gd name="T43" fmla="*/ 5 h 45"/>
                  <a:gd name="T44" fmla="*/ 15 w 46"/>
                  <a:gd name="T45" fmla="*/ 2 h 45"/>
                  <a:gd name="T46" fmla="*/ 19 w 46"/>
                  <a:gd name="T47" fmla="*/ 2 h 45"/>
                  <a:gd name="T48" fmla="*/ 24 w 46"/>
                  <a:gd name="T49" fmla="*/ 0 h 45"/>
                  <a:gd name="T50" fmla="*/ 28 w 46"/>
                  <a:gd name="T51" fmla="*/ 2 h 45"/>
                  <a:gd name="T52" fmla="*/ 31 w 46"/>
                  <a:gd name="T53" fmla="*/ 2 h 45"/>
                  <a:gd name="T54" fmla="*/ 35 w 46"/>
                  <a:gd name="T55" fmla="*/ 5 h 45"/>
                  <a:gd name="T56" fmla="*/ 39 w 46"/>
                  <a:gd name="T57" fmla="*/ 7 h 45"/>
                  <a:gd name="T58" fmla="*/ 40 w 46"/>
                  <a:gd name="T59" fmla="*/ 11 h 45"/>
                  <a:gd name="T60" fmla="*/ 42 w 46"/>
                  <a:gd name="T61" fmla="*/ 14 h 45"/>
                  <a:gd name="T62" fmla="*/ 44 w 46"/>
                  <a:gd name="T63" fmla="*/ 20 h 45"/>
                  <a:gd name="T64" fmla="*/ 46 w 46"/>
                  <a:gd name="T65" fmla="*/ 24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
                  <a:gd name="T100" fmla="*/ 0 h 45"/>
                  <a:gd name="T101" fmla="*/ 46 w 46"/>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 h="45">
                    <a:moveTo>
                      <a:pt x="46" y="24"/>
                    </a:moveTo>
                    <a:lnTo>
                      <a:pt x="44" y="29"/>
                    </a:lnTo>
                    <a:lnTo>
                      <a:pt x="42" y="33"/>
                    </a:lnTo>
                    <a:lnTo>
                      <a:pt x="40" y="36"/>
                    </a:lnTo>
                    <a:lnTo>
                      <a:pt x="39" y="40"/>
                    </a:lnTo>
                    <a:lnTo>
                      <a:pt x="35" y="42"/>
                    </a:lnTo>
                    <a:lnTo>
                      <a:pt x="31" y="44"/>
                    </a:lnTo>
                    <a:lnTo>
                      <a:pt x="28" y="45"/>
                    </a:lnTo>
                    <a:lnTo>
                      <a:pt x="24" y="45"/>
                    </a:lnTo>
                    <a:lnTo>
                      <a:pt x="19" y="45"/>
                    </a:lnTo>
                    <a:lnTo>
                      <a:pt x="15" y="44"/>
                    </a:lnTo>
                    <a:lnTo>
                      <a:pt x="9" y="42"/>
                    </a:lnTo>
                    <a:lnTo>
                      <a:pt x="6" y="40"/>
                    </a:lnTo>
                    <a:lnTo>
                      <a:pt x="4" y="36"/>
                    </a:lnTo>
                    <a:lnTo>
                      <a:pt x="2" y="33"/>
                    </a:lnTo>
                    <a:lnTo>
                      <a:pt x="0" y="29"/>
                    </a:lnTo>
                    <a:lnTo>
                      <a:pt x="0" y="24"/>
                    </a:lnTo>
                    <a:lnTo>
                      <a:pt x="0" y="20"/>
                    </a:lnTo>
                    <a:lnTo>
                      <a:pt x="2" y="14"/>
                    </a:lnTo>
                    <a:lnTo>
                      <a:pt x="4" y="11"/>
                    </a:lnTo>
                    <a:lnTo>
                      <a:pt x="6" y="7"/>
                    </a:lnTo>
                    <a:lnTo>
                      <a:pt x="9" y="5"/>
                    </a:lnTo>
                    <a:lnTo>
                      <a:pt x="15" y="2"/>
                    </a:lnTo>
                    <a:lnTo>
                      <a:pt x="19" y="2"/>
                    </a:lnTo>
                    <a:lnTo>
                      <a:pt x="24" y="0"/>
                    </a:lnTo>
                    <a:lnTo>
                      <a:pt x="28" y="2"/>
                    </a:lnTo>
                    <a:lnTo>
                      <a:pt x="31" y="2"/>
                    </a:lnTo>
                    <a:lnTo>
                      <a:pt x="35" y="5"/>
                    </a:lnTo>
                    <a:lnTo>
                      <a:pt x="39" y="7"/>
                    </a:lnTo>
                    <a:lnTo>
                      <a:pt x="40" y="11"/>
                    </a:lnTo>
                    <a:lnTo>
                      <a:pt x="42" y="14"/>
                    </a:lnTo>
                    <a:lnTo>
                      <a:pt x="44" y="20"/>
                    </a:lnTo>
                    <a:lnTo>
                      <a:pt x="46" y="24"/>
                    </a:lnTo>
                    <a:close/>
                  </a:path>
                </a:pathLst>
              </a:custGeom>
              <a:solidFill>
                <a:srgbClr val="61C3F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282" name="Freeform 414"/>
              <p:cNvSpPr>
                <a:spLocks/>
              </p:cNvSpPr>
              <p:nvPr/>
            </p:nvSpPr>
            <p:spPr bwMode="auto">
              <a:xfrm>
                <a:off x="4843" y="3488"/>
                <a:ext cx="42" cy="42"/>
              </a:xfrm>
              <a:custGeom>
                <a:avLst/>
                <a:gdLst>
                  <a:gd name="T0" fmla="*/ 42 w 42"/>
                  <a:gd name="T1" fmla="*/ 22 h 42"/>
                  <a:gd name="T2" fmla="*/ 40 w 42"/>
                  <a:gd name="T3" fmla="*/ 25 h 42"/>
                  <a:gd name="T4" fmla="*/ 40 w 42"/>
                  <a:gd name="T5" fmla="*/ 31 h 42"/>
                  <a:gd name="T6" fmla="*/ 38 w 42"/>
                  <a:gd name="T7" fmla="*/ 33 h 42"/>
                  <a:gd name="T8" fmla="*/ 35 w 42"/>
                  <a:gd name="T9" fmla="*/ 36 h 42"/>
                  <a:gd name="T10" fmla="*/ 33 w 42"/>
                  <a:gd name="T11" fmla="*/ 38 h 42"/>
                  <a:gd name="T12" fmla="*/ 29 w 42"/>
                  <a:gd name="T13" fmla="*/ 40 h 42"/>
                  <a:gd name="T14" fmla="*/ 26 w 42"/>
                  <a:gd name="T15" fmla="*/ 42 h 42"/>
                  <a:gd name="T16" fmla="*/ 22 w 42"/>
                  <a:gd name="T17" fmla="*/ 42 h 42"/>
                  <a:gd name="T18" fmla="*/ 17 w 42"/>
                  <a:gd name="T19" fmla="*/ 42 h 42"/>
                  <a:gd name="T20" fmla="*/ 13 w 42"/>
                  <a:gd name="T21" fmla="*/ 40 h 42"/>
                  <a:gd name="T22" fmla="*/ 9 w 42"/>
                  <a:gd name="T23" fmla="*/ 38 h 42"/>
                  <a:gd name="T24" fmla="*/ 6 w 42"/>
                  <a:gd name="T25" fmla="*/ 36 h 42"/>
                  <a:gd name="T26" fmla="*/ 2 w 42"/>
                  <a:gd name="T27" fmla="*/ 33 h 42"/>
                  <a:gd name="T28" fmla="*/ 0 w 42"/>
                  <a:gd name="T29" fmla="*/ 31 h 42"/>
                  <a:gd name="T30" fmla="*/ 0 w 42"/>
                  <a:gd name="T31" fmla="*/ 25 h 42"/>
                  <a:gd name="T32" fmla="*/ 0 w 42"/>
                  <a:gd name="T33" fmla="*/ 22 h 42"/>
                  <a:gd name="T34" fmla="*/ 0 w 42"/>
                  <a:gd name="T35" fmla="*/ 18 h 42"/>
                  <a:gd name="T36" fmla="*/ 0 w 42"/>
                  <a:gd name="T37" fmla="*/ 12 h 42"/>
                  <a:gd name="T38" fmla="*/ 2 w 42"/>
                  <a:gd name="T39" fmla="*/ 9 h 42"/>
                  <a:gd name="T40" fmla="*/ 6 w 42"/>
                  <a:gd name="T41" fmla="*/ 7 h 42"/>
                  <a:gd name="T42" fmla="*/ 9 w 42"/>
                  <a:gd name="T43" fmla="*/ 3 h 42"/>
                  <a:gd name="T44" fmla="*/ 13 w 42"/>
                  <a:gd name="T45" fmla="*/ 1 h 42"/>
                  <a:gd name="T46" fmla="*/ 17 w 42"/>
                  <a:gd name="T47" fmla="*/ 1 h 42"/>
                  <a:gd name="T48" fmla="*/ 22 w 42"/>
                  <a:gd name="T49" fmla="*/ 0 h 42"/>
                  <a:gd name="T50" fmla="*/ 26 w 42"/>
                  <a:gd name="T51" fmla="*/ 1 h 42"/>
                  <a:gd name="T52" fmla="*/ 29 w 42"/>
                  <a:gd name="T53" fmla="*/ 1 h 42"/>
                  <a:gd name="T54" fmla="*/ 33 w 42"/>
                  <a:gd name="T55" fmla="*/ 3 h 42"/>
                  <a:gd name="T56" fmla="*/ 35 w 42"/>
                  <a:gd name="T57" fmla="*/ 7 h 42"/>
                  <a:gd name="T58" fmla="*/ 38 w 42"/>
                  <a:gd name="T59" fmla="*/ 9 h 42"/>
                  <a:gd name="T60" fmla="*/ 40 w 42"/>
                  <a:gd name="T61" fmla="*/ 12 h 42"/>
                  <a:gd name="T62" fmla="*/ 40 w 42"/>
                  <a:gd name="T63" fmla="*/ 18 h 42"/>
                  <a:gd name="T64" fmla="*/ 42 w 42"/>
                  <a:gd name="T65" fmla="*/ 22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42"/>
                  <a:gd name="T101" fmla="*/ 42 w 42"/>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42">
                    <a:moveTo>
                      <a:pt x="42" y="22"/>
                    </a:moveTo>
                    <a:lnTo>
                      <a:pt x="40" y="25"/>
                    </a:lnTo>
                    <a:lnTo>
                      <a:pt x="40" y="31"/>
                    </a:lnTo>
                    <a:lnTo>
                      <a:pt x="38" y="33"/>
                    </a:lnTo>
                    <a:lnTo>
                      <a:pt x="35" y="36"/>
                    </a:lnTo>
                    <a:lnTo>
                      <a:pt x="33" y="38"/>
                    </a:lnTo>
                    <a:lnTo>
                      <a:pt x="29" y="40"/>
                    </a:lnTo>
                    <a:lnTo>
                      <a:pt x="26" y="42"/>
                    </a:lnTo>
                    <a:lnTo>
                      <a:pt x="22" y="42"/>
                    </a:lnTo>
                    <a:lnTo>
                      <a:pt x="17" y="42"/>
                    </a:lnTo>
                    <a:lnTo>
                      <a:pt x="13" y="40"/>
                    </a:lnTo>
                    <a:lnTo>
                      <a:pt x="9" y="38"/>
                    </a:lnTo>
                    <a:lnTo>
                      <a:pt x="6" y="36"/>
                    </a:lnTo>
                    <a:lnTo>
                      <a:pt x="2" y="33"/>
                    </a:lnTo>
                    <a:lnTo>
                      <a:pt x="0" y="31"/>
                    </a:lnTo>
                    <a:lnTo>
                      <a:pt x="0" y="25"/>
                    </a:lnTo>
                    <a:lnTo>
                      <a:pt x="0" y="22"/>
                    </a:lnTo>
                    <a:lnTo>
                      <a:pt x="0" y="18"/>
                    </a:lnTo>
                    <a:lnTo>
                      <a:pt x="0" y="12"/>
                    </a:lnTo>
                    <a:lnTo>
                      <a:pt x="2" y="9"/>
                    </a:lnTo>
                    <a:lnTo>
                      <a:pt x="6" y="7"/>
                    </a:lnTo>
                    <a:lnTo>
                      <a:pt x="9" y="3"/>
                    </a:lnTo>
                    <a:lnTo>
                      <a:pt x="13" y="1"/>
                    </a:lnTo>
                    <a:lnTo>
                      <a:pt x="17" y="1"/>
                    </a:lnTo>
                    <a:lnTo>
                      <a:pt x="22" y="0"/>
                    </a:lnTo>
                    <a:lnTo>
                      <a:pt x="26" y="1"/>
                    </a:lnTo>
                    <a:lnTo>
                      <a:pt x="29" y="1"/>
                    </a:lnTo>
                    <a:lnTo>
                      <a:pt x="33" y="3"/>
                    </a:lnTo>
                    <a:lnTo>
                      <a:pt x="35" y="7"/>
                    </a:lnTo>
                    <a:lnTo>
                      <a:pt x="38" y="9"/>
                    </a:lnTo>
                    <a:lnTo>
                      <a:pt x="40" y="12"/>
                    </a:lnTo>
                    <a:lnTo>
                      <a:pt x="40" y="18"/>
                    </a:lnTo>
                    <a:lnTo>
                      <a:pt x="42" y="22"/>
                    </a:lnTo>
                    <a:close/>
                  </a:path>
                </a:pathLst>
              </a:custGeom>
              <a:solidFill>
                <a:srgbClr val="62C4F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283" name="Freeform 415"/>
              <p:cNvSpPr>
                <a:spLocks/>
              </p:cNvSpPr>
              <p:nvPr/>
            </p:nvSpPr>
            <p:spPr bwMode="auto">
              <a:xfrm>
                <a:off x="4845" y="3489"/>
                <a:ext cx="38" cy="39"/>
              </a:xfrm>
              <a:custGeom>
                <a:avLst/>
                <a:gdLst>
                  <a:gd name="T0" fmla="*/ 38 w 38"/>
                  <a:gd name="T1" fmla="*/ 21 h 39"/>
                  <a:gd name="T2" fmla="*/ 36 w 38"/>
                  <a:gd name="T3" fmla="*/ 24 h 39"/>
                  <a:gd name="T4" fmla="*/ 36 w 38"/>
                  <a:gd name="T5" fmla="*/ 28 h 39"/>
                  <a:gd name="T6" fmla="*/ 35 w 38"/>
                  <a:gd name="T7" fmla="*/ 32 h 39"/>
                  <a:gd name="T8" fmla="*/ 31 w 38"/>
                  <a:gd name="T9" fmla="*/ 33 h 39"/>
                  <a:gd name="T10" fmla="*/ 29 w 38"/>
                  <a:gd name="T11" fmla="*/ 35 h 39"/>
                  <a:gd name="T12" fmla="*/ 25 w 38"/>
                  <a:gd name="T13" fmla="*/ 37 h 39"/>
                  <a:gd name="T14" fmla="*/ 22 w 38"/>
                  <a:gd name="T15" fmla="*/ 39 h 39"/>
                  <a:gd name="T16" fmla="*/ 20 w 38"/>
                  <a:gd name="T17" fmla="*/ 39 h 39"/>
                  <a:gd name="T18" fmla="*/ 15 w 38"/>
                  <a:gd name="T19" fmla="*/ 39 h 39"/>
                  <a:gd name="T20" fmla="*/ 11 w 38"/>
                  <a:gd name="T21" fmla="*/ 37 h 39"/>
                  <a:gd name="T22" fmla="*/ 7 w 38"/>
                  <a:gd name="T23" fmla="*/ 35 h 39"/>
                  <a:gd name="T24" fmla="*/ 5 w 38"/>
                  <a:gd name="T25" fmla="*/ 33 h 39"/>
                  <a:gd name="T26" fmla="*/ 2 w 38"/>
                  <a:gd name="T27" fmla="*/ 32 h 39"/>
                  <a:gd name="T28" fmla="*/ 0 w 38"/>
                  <a:gd name="T29" fmla="*/ 28 h 39"/>
                  <a:gd name="T30" fmla="*/ 0 w 38"/>
                  <a:gd name="T31" fmla="*/ 24 h 39"/>
                  <a:gd name="T32" fmla="*/ 0 w 38"/>
                  <a:gd name="T33" fmla="*/ 21 h 39"/>
                  <a:gd name="T34" fmla="*/ 0 w 38"/>
                  <a:gd name="T35" fmla="*/ 17 h 39"/>
                  <a:gd name="T36" fmla="*/ 0 w 38"/>
                  <a:gd name="T37" fmla="*/ 13 h 39"/>
                  <a:gd name="T38" fmla="*/ 2 w 38"/>
                  <a:gd name="T39" fmla="*/ 10 h 39"/>
                  <a:gd name="T40" fmla="*/ 5 w 38"/>
                  <a:gd name="T41" fmla="*/ 8 h 39"/>
                  <a:gd name="T42" fmla="*/ 7 w 38"/>
                  <a:gd name="T43" fmla="*/ 4 h 39"/>
                  <a:gd name="T44" fmla="*/ 11 w 38"/>
                  <a:gd name="T45" fmla="*/ 2 h 39"/>
                  <a:gd name="T46" fmla="*/ 15 w 38"/>
                  <a:gd name="T47" fmla="*/ 2 h 39"/>
                  <a:gd name="T48" fmla="*/ 20 w 38"/>
                  <a:gd name="T49" fmla="*/ 0 h 39"/>
                  <a:gd name="T50" fmla="*/ 22 w 38"/>
                  <a:gd name="T51" fmla="*/ 2 h 39"/>
                  <a:gd name="T52" fmla="*/ 25 w 38"/>
                  <a:gd name="T53" fmla="*/ 2 h 39"/>
                  <a:gd name="T54" fmla="*/ 29 w 38"/>
                  <a:gd name="T55" fmla="*/ 4 h 39"/>
                  <a:gd name="T56" fmla="*/ 31 w 38"/>
                  <a:gd name="T57" fmla="*/ 8 h 39"/>
                  <a:gd name="T58" fmla="*/ 35 w 38"/>
                  <a:gd name="T59" fmla="*/ 10 h 39"/>
                  <a:gd name="T60" fmla="*/ 36 w 38"/>
                  <a:gd name="T61" fmla="*/ 13 h 39"/>
                  <a:gd name="T62" fmla="*/ 36 w 38"/>
                  <a:gd name="T63" fmla="*/ 17 h 39"/>
                  <a:gd name="T64" fmla="*/ 38 w 38"/>
                  <a:gd name="T65" fmla="*/ 21 h 3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
                  <a:gd name="T100" fmla="*/ 0 h 39"/>
                  <a:gd name="T101" fmla="*/ 38 w 38"/>
                  <a:gd name="T102" fmla="*/ 39 h 3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 h="39">
                    <a:moveTo>
                      <a:pt x="38" y="21"/>
                    </a:moveTo>
                    <a:lnTo>
                      <a:pt x="36" y="24"/>
                    </a:lnTo>
                    <a:lnTo>
                      <a:pt x="36" y="28"/>
                    </a:lnTo>
                    <a:lnTo>
                      <a:pt x="35" y="32"/>
                    </a:lnTo>
                    <a:lnTo>
                      <a:pt x="31" y="33"/>
                    </a:lnTo>
                    <a:lnTo>
                      <a:pt x="29" y="35"/>
                    </a:lnTo>
                    <a:lnTo>
                      <a:pt x="25" y="37"/>
                    </a:lnTo>
                    <a:lnTo>
                      <a:pt x="22" y="39"/>
                    </a:lnTo>
                    <a:lnTo>
                      <a:pt x="20" y="39"/>
                    </a:lnTo>
                    <a:lnTo>
                      <a:pt x="15" y="39"/>
                    </a:lnTo>
                    <a:lnTo>
                      <a:pt x="11" y="37"/>
                    </a:lnTo>
                    <a:lnTo>
                      <a:pt x="7" y="35"/>
                    </a:lnTo>
                    <a:lnTo>
                      <a:pt x="5" y="33"/>
                    </a:lnTo>
                    <a:lnTo>
                      <a:pt x="2" y="32"/>
                    </a:lnTo>
                    <a:lnTo>
                      <a:pt x="0" y="28"/>
                    </a:lnTo>
                    <a:lnTo>
                      <a:pt x="0" y="24"/>
                    </a:lnTo>
                    <a:lnTo>
                      <a:pt x="0" y="21"/>
                    </a:lnTo>
                    <a:lnTo>
                      <a:pt x="0" y="17"/>
                    </a:lnTo>
                    <a:lnTo>
                      <a:pt x="0" y="13"/>
                    </a:lnTo>
                    <a:lnTo>
                      <a:pt x="2" y="10"/>
                    </a:lnTo>
                    <a:lnTo>
                      <a:pt x="5" y="8"/>
                    </a:lnTo>
                    <a:lnTo>
                      <a:pt x="7" y="4"/>
                    </a:lnTo>
                    <a:lnTo>
                      <a:pt x="11" y="2"/>
                    </a:lnTo>
                    <a:lnTo>
                      <a:pt x="15" y="2"/>
                    </a:lnTo>
                    <a:lnTo>
                      <a:pt x="20" y="0"/>
                    </a:lnTo>
                    <a:lnTo>
                      <a:pt x="22" y="2"/>
                    </a:lnTo>
                    <a:lnTo>
                      <a:pt x="25" y="2"/>
                    </a:lnTo>
                    <a:lnTo>
                      <a:pt x="29" y="4"/>
                    </a:lnTo>
                    <a:lnTo>
                      <a:pt x="31" y="8"/>
                    </a:lnTo>
                    <a:lnTo>
                      <a:pt x="35" y="10"/>
                    </a:lnTo>
                    <a:lnTo>
                      <a:pt x="36" y="13"/>
                    </a:lnTo>
                    <a:lnTo>
                      <a:pt x="36" y="17"/>
                    </a:lnTo>
                    <a:lnTo>
                      <a:pt x="38" y="21"/>
                    </a:lnTo>
                    <a:close/>
                  </a:path>
                </a:pathLst>
              </a:custGeom>
              <a:solidFill>
                <a:srgbClr val="62C5F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284" name="Freeform 416"/>
              <p:cNvSpPr>
                <a:spLocks/>
              </p:cNvSpPr>
              <p:nvPr/>
            </p:nvSpPr>
            <p:spPr bwMode="auto">
              <a:xfrm>
                <a:off x="4847" y="3491"/>
                <a:ext cx="34" cy="35"/>
              </a:xfrm>
              <a:custGeom>
                <a:avLst/>
                <a:gdLst>
                  <a:gd name="T0" fmla="*/ 34 w 34"/>
                  <a:gd name="T1" fmla="*/ 19 h 35"/>
                  <a:gd name="T2" fmla="*/ 33 w 34"/>
                  <a:gd name="T3" fmla="*/ 22 h 35"/>
                  <a:gd name="T4" fmla="*/ 33 w 34"/>
                  <a:gd name="T5" fmla="*/ 26 h 35"/>
                  <a:gd name="T6" fmla="*/ 31 w 34"/>
                  <a:gd name="T7" fmla="*/ 28 h 35"/>
                  <a:gd name="T8" fmla="*/ 29 w 34"/>
                  <a:gd name="T9" fmla="*/ 31 h 35"/>
                  <a:gd name="T10" fmla="*/ 27 w 34"/>
                  <a:gd name="T11" fmla="*/ 33 h 35"/>
                  <a:gd name="T12" fmla="*/ 23 w 34"/>
                  <a:gd name="T13" fmla="*/ 35 h 35"/>
                  <a:gd name="T14" fmla="*/ 20 w 34"/>
                  <a:gd name="T15" fmla="*/ 35 h 35"/>
                  <a:gd name="T16" fmla="*/ 18 w 34"/>
                  <a:gd name="T17" fmla="*/ 35 h 35"/>
                  <a:gd name="T18" fmla="*/ 13 w 34"/>
                  <a:gd name="T19" fmla="*/ 35 h 35"/>
                  <a:gd name="T20" fmla="*/ 9 w 34"/>
                  <a:gd name="T21" fmla="*/ 35 h 35"/>
                  <a:gd name="T22" fmla="*/ 7 w 34"/>
                  <a:gd name="T23" fmla="*/ 33 h 35"/>
                  <a:gd name="T24" fmla="*/ 3 w 34"/>
                  <a:gd name="T25" fmla="*/ 31 h 35"/>
                  <a:gd name="T26" fmla="*/ 2 w 34"/>
                  <a:gd name="T27" fmla="*/ 28 h 35"/>
                  <a:gd name="T28" fmla="*/ 0 w 34"/>
                  <a:gd name="T29" fmla="*/ 26 h 35"/>
                  <a:gd name="T30" fmla="*/ 0 w 34"/>
                  <a:gd name="T31" fmla="*/ 22 h 35"/>
                  <a:gd name="T32" fmla="*/ 0 w 34"/>
                  <a:gd name="T33" fmla="*/ 19 h 35"/>
                  <a:gd name="T34" fmla="*/ 0 w 34"/>
                  <a:gd name="T35" fmla="*/ 15 h 35"/>
                  <a:gd name="T36" fmla="*/ 0 w 34"/>
                  <a:gd name="T37" fmla="*/ 11 h 35"/>
                  <a:gd name="T38" fmla="*/ 2 w 34"/>
                  <a:gd name="T39" fmla="*/ 9 h 35"/>
                  <a:gd name="T40" fmla="*/ 3 w 34"/>
                  <a:gd name="T41" fmla="*/ 6 h 35"/>
                  <a:gd name="T42" fmla="*/ 7 w 34"/>
                  <a:gd name="T43" fmla="*/ 4 h 35"/>
                  <a:gd name="T44" fmla="*/ 9 w 34"/>
                  <a:gd name="T45" fmla="*/ 2 h 35"/>
                  <a:gd name="T46" fmla="*/ 13 w 34"/>
                  <a:gd name="T47" fmla="*/ 0 h 35"/>
                  <a:gd name="T48" fmla="*/ 18 w 34"/>
                  <a:gd name="T49" fmla="*/ 0 h 35"/>
                  <a:gd name="T50" fmla="*/ 20 w 34"/>
                  <a:gd name="T51" fmla="*/ 0 h 35"/>
                  <a:gd name="T52" fmla="*/ 23 w 34"/>
                  <a:gd name="T53" fmla="*/ 2 h 35"/>
                  <a:gd name="T54" fmla="*/ 27 w 34"/>
                  <a:gd name="T55" fmla="*/ 4 h 35"/>
                  <a:gd name="T56" fmla="*/ 29 w 34"/>
                  <a:gd name="T57" fmla="*/ 6 h 35"/>
                  <a:gd name="T58" fmla="*/ 31 w 34"/>
                  <a:gd name="T59" fmla="*/ 9 h 35"/>
                  <a:gd name="T60" fmla="*/ 33 w 34"/>
                  <a:gd name="T61" fmla="*/ 11 h 35"/>
                  <a:gd name="T62" fmla="*/ 33 w 34"/>
                  <a:gd name="T63" fmla="*/ 15 h 35"/>
                  <a:gd name="T64" fmla="*/ 34 w 34"/>
                  <a:gd name="T65" fmla="*/ 19 h 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4"/>
                  <a:gd name="T100" fmla="*/ 0 h 35"/>
                  <a:gd name="T101" fmla="*/ 34 w 34"/>
                  <a:gd name="T102" fmla="*/ 35 h 3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4" h="35">
                    <a:moveTo>
                      <a:pt x="34" y="19"/>
                    </a:moveTo>
                    <a:lnTo>
                      <a:pt x="33" y="22"/>
                    </a:lnTo>
                    <a:lnTo>
                      <a:pt x="33" y="26"/>
                    </a:lnTo>
                    <a:lnTo>
                      <a:pt x="31" y="28"/>
                    </a:lnTo>
                    <a:lnTo>
                      <a:pt x="29" y="31"/>
                    </a:lnTo>
                    <a:lnTo>
                      <a:pt x="27" y="33"/>
                    </a:lnTo>
                    <a:lnTo>
                      <a:pt x="23" y="35"/>
                    </a:lnTo>
                    <a:lnTo>
                      <a:pt x="20" y="35"/>
                    </a:lnTo>
                    <a:lnTo>
                      <a:pt x="18" y="35"/>
                    </a:lnTo>
                    <a:lnTo>
                      <a:pt x="13" y="35"/>
                    </a:lnTo>
                    <a:lnTo>
                      <a:pt x="9" y="35"/>
                    </a:lnTo>
                    <a:lnTo>
                      <a:pt x="7" y="33"/>
                    </a:lnTo>
                    <a:lnTo>
                      <a:pt x="3" y="31"/>
                    </a:lnTo>
                    <a:lnTo>
                      <a:pt x="2" y="28"/>
                    </a:lnTo>
                    <a:lnTo>
                      <a:pt x="0" y="26"/>
                    </a:lnTo>
                    <a:lnTo>
                      <a:pt x="0" y="22"/>
                    </a:lnTo>
                    <a:lnTo>
                      <a:pt x="0" y="19"/>
                    </a:lnTo>
                    <a:lnTo>
                      <a:pt x="0" y="15"/>
                    </a:lnTo>
                    <a:lnTo>
                      <a:pt x="0" y="11"/>
                    </a:lnTo>
                    <a:lnTo>
                      <a:pt x="2" y="9"/>
                    </a:lnTo>
                    <a:lnTo>
                      <a:pt x="3" y="6"/>
                    </a:lnTo>
                    <a:lnTo>
                      <a:pt x="7" y="4"/>
                    </a:lnTo>
                    <a:lnTo>
                      <a:pt x="9" y="2"/>
                    </a:lnTo>
                    <a:lnTo>
                      <a:pt x="13" y="0"/>
                    </a:lnTo>
                    <a:lnTo>
                      <a:pt x="18" y="0"/>
                    </a:lnTo>
                    <a:lnTo>
                      <a:pt x="20" y="0"/>
                    </a:lnTo>
                    <a:lnTo>
                      <a:pt x="23" y="2"/>
                    </a:lnTo>
                    <a:lnTo>
                      <a:pt x="27" y="4"/>
                    </a:lnTo>
                    <a:lnTo>
                      <a:pt x="29" y="6"/>
                    </a:lnTo>
                    <a:lnTo>
                      <a:pt x="31" y="9"/>
                    </a:lnTo>
                    <a:lnTo>
                      <a:pt x="33" y="11"/>
                    </a:lnTo>
                    <a:lnTo>
                      <a:pt x="33" y="15"/>
                    </a:lnTo>
                    <a:lnTo>
                      <a:pt x="34" y="19"/>
                    </a:lnTo>
                    <a:close/>
                  </a:path>
                </a:pathLst>
              </a:custGeom>
              <a:solidFill>
                <a:srgbClr val="63C6F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285" name="Freeform 417"/>
              <p:cNvSpPr>
                <a:spLocks/>
              </p:cNvSpPr>
              <p:nvPr/>
            </p:nvSpPr>
            <p:spPr bwMode="auto">
              <a:xfrm>
                <a:off x="4849" y="3493"/>
                <a:ext cx="31" cy="31"/>
              </a:xfrm>
              <a:custGeom>
                <a:avLst/>
                <a:gdLst>
                  <a:gd name="T0" fmla="*/ 31 w 31"/>
                  <a:gd name="T1" fmla="*/ 17 h 31"/>
                  <a:gd name="T2" fmla="*/ 29 w 31"/>
                  <a:gd name="T3" fmla="*/ 20 h 31"/>
                  <a:gd name="T4" fmla="*/ 29 w 31"/>
                  <a:gd name="T5" fmla="*/ 22 h 31"/>
                  <a:gd name="T6" fmla="*/ 27 w 31"/>
                  <a:gd name="T7" fmla="*/ 26 h 31"/>
                  <a:gd name="T8" fmla="*/ 25 w 31"/>
                  <a:gd name="T9" fmla="*/ 28 h 31"/>
                  <a:gd name="T10" fmla="*/ 23 w 31"/>
                  <a:gd name="T11" fmla="*/ 29 h 31"/>
                  <a:gd name="T12" fmla="*/ 20 w 31"/>
                  <a:gd name="T13" fmla="*/ 31 h 31"/>
                  <a:gd name="T14" fmla="*/ 18 w 31"/>
                  <a:gd name="T15" fmla="*/ 31 h 31"/>
                  <a:gd name="T16" fmla="*/ 16 w 31"/>
                  <a:gd name="T17" fmla="*/ 31 h 31"/>
                  <a:gd name="T18" fmla="*/ 12 w 31"/>
                  <a:gd name="T19" fmla="*/ 31 h 31"/>
                  <a:gd name="T20" fmla="*/ 9 w 31"/>
                  <a:gd name="T21" fmla="*/ 31 h 31"/>
                  <a:gd name="T22" fmla="*/ 5 w 31"/>
                  <a:gd name="T23" fmla="*/ 29 h 31"/>
                  <a:gd name="T24" fmla="*/ 3 w 31"/>
                  <a:gd name="T25" fmla="*/ 28 h 31"/>
                  <a:gd name="T26" fmla="*/ 1 w 31"/>
                  <a:gd name="T27" fmla="*/ 26 h 31"/>
                  <a:gd name="T28" fmla="*/ 0 w 31"/>
                  <a:gd name="T29" fmla="*/ 22 h 31"/>
                  <a:gd name="T30" fmla="*/ 0 w 31"/>
                  <a:gd name="T31" fmla="*/ 20 h 31"/>
                  <a:gd name="T32" fmla="*/ 0 w 31"/>
                  <a:gd name="T33" fmla="*/ 17 h 31"/>
                  <a:gd name="T34" fmla="*/ 0 w 31"/>
                  <a:gd name="T35" fmla="*/ 13 h 31"/>
                  <a:gd name="T36" fmla="*/ 0 w 31"/>
                  <a:gd name="T37" fmla="*/ 11 h 31"/>
                  <a:gd name="T38" fmla="*/ 1 w 31"/>
                  <a:gd name="T39" fmla="*/ 7 h 31"/>
                  <a:gd name="T40" fmla="*/ 3 w 31"/>
                  <a:gd name="T41" fmla="*/ 6 h 31"/>
                  <a:gd name="T42" fmla="*/ 5 w 31"/>
                  <a:gd name="T43" fmla="*/ 4 h 31"/>
                  <a:gd name="T44" fmla="*/ 9 w 31"/>
                  <a:gd name="T45" fmla="*/ 2 h 31"/>
                  <a:gd name="T46" fmla="*/ 12 w 31"/>
                  <a:gd name="T47" fmla="*/ 0 h 31"/>
                  <a:gd name="T48" fmla="*/ 16 w 31"/>
                  <a:gd name="T49" fmla="*/ 0 h 31"/>
                  <a:gd name="T50" fmla="*/ 18 w 31"/>
                  <a:gd name="T51" fmla="*/ 0 h 31"/>
                  <a:gd name="T52" fmla="*/ 20 w 31"/>
                  <a:gd name="T53" fmla="*/ 2 h 31"/>
                  <a:gd name="T54" fmla="*/ 23 w 31"/>
                  <a:gd name="T55" fmla="*/ 4 h 31"/>
                  <a:gd name="T56" fmla="*/ 25 w 31"/>
                  <a:gd name="T57" fmla="*/ 6 h 31"/>
                  <a:gd name="T58" fmla="*/ 27 w 31"/>
                  <a:gd name="T59" fmla="*/ 7 h 31"/>
                  <a:gd name="T60" fmla="*/ 29 w 31"/>
                  <a:gd name="T61" fmla="*/ 11 h 31"/>
                  <a:gd name="T62" fmla="*/ 29 w 31"/>
                  <a:gd name="T63" fmla="*/ 13 h 31"/>
                  <a:gd name="T64" fmla="*/ 31 w 31"/>
                  <a:gd name="T65" fmla="*/ 17 h 3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
                  <a:gd name="T100" fmla="*/ 0 h 31"/>
                  <a:gd name="T101" fmla="*/ 31 w 31"/>
                  <a:gd name="T102" fmla="*/ 31 h 3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 h="31">
                    <a:moveTo>
                      <a:pt x="31" y="17"/>
                    </a:moveTo>
                    <a:lnTo>
                      <a:pt x="29" y="20"/>
                    </a:lnTo>
                    <a:lnTo>
                      <a:pt x="29" y="22"/>
                    </a:lnTo>
                    <a:lnTo>
                      <a:pt x="27" y="26"/>
                    </a:lnTo>
                    <a:lnTo>
                      <a:pt x="25" y="28"/>
                    </a:lnTo>
                    <a:lnTo>
                      <a:pt x="23" y="29"/>
                    </a:lnTo>
                    <a:lnTo>
                      <a:pt x="20" y="31"/>
                    </a:lnTo>
                    <a:lnTo>
                      <a:pt x="18" y="31"/>
                    </a:lnTo>
                    <a:lnTo>
                      <a:pt x="16" y="31"/>
                    </a:lnTo>
                    <a:lnTo>
                      <a:pt x="12" y="31"/>
                    </a:lnTo>
                    <a:lnTo>
                      <a:pt x="9" y="31"/>
                    </a:lnTo>
                    <a:lnTo>
                      <a:pt x="5" y="29"/>
                    </a:lnTo>
                    <a:lnTo>
                      <a:pt x="3" y="28"/>
                    </a:lnTo>
                    <a:lnTo>
                      <a:pt x="1" y="26"/>
                    </a:lnTo>
                    <a:lnTo>
                      <a:pt x="0" y="22"/>
                    </a:lnTo>
                    <a:lnTo>
                      <a:pt x="0" y="20"/>
                    </a:lnTo>
                    <a:lnTo>
                      <a:pt x="0" y="17"/>
                    </a:lnTo>
                    <a:lnTo>
                      <a:pt x="0" y="13"/>
                    </a:lnTo>
                    <a:lnTo>
                      <a:pt x="0" y="11"/>
                    </a:lnTo>
                    <a:lnTo>
                      <a:pt x="1" y="7"/>
                    </a:lnTo>
                    <a:lnTo>
                      <a:pt x="3" y="6"/>
                    </a:lnTo>
                    <a:lnTo>
                      <a:pt x="5" y="4"/>
                    </a:lnTo>
                    <a:lnTo>
                      <a:pt x="9" y="2"/>
                    </a:lnTo>
                    <a:lnTo>
                      <a:pt x="12" y="0"/>
                    </a:lnTo>
                    <a:lnTo>
                      <a:pt x="16" y="0"/>
                    </a:lnTo>
                    <a:lnTo>
                      <a:pt x="18" y="0"/>
                    </a:lnTo>
                    <a:lnTo>
                      <a:pt x="20" y="2"/>
                    </a:lnTo>
                    <a:lnTo>
                      <a:pt x="23" y="4"/>
                    </a:lnTo>
                    <a:lnTo>
                      <a:pt x="25" y="6"/>
                    </a:lnTo>
                    <a:lnTo>
                      <a:pt x="27" y="7"/>
                    </a:lnTo>
                    <a:lnTo>
                      <a:pt x="29" y="11"/>
                    </a:lnTo>
                    <a:lnTo>
                      <a:pt x="29" y="13"/>
                    </a:lnTo>
                    <a:lnTo>
                      <a:pt x="31" y="17"/>
                    </a:lnTo>
                    <a:close/>
                  </a:path>
                </a:pathLst>
              </a:custGeom>
              <a:solidFill>
                <a:srgbClr val="63C7F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286" name="Freeform 418"/>
              <p:cNvSpPr>
                <a:spLocks/>
              </p:cNvSpPr>
              <p:nvPr/>
            </p:nvSpPr>
            <p:spPr bwMode="auto">
              <a:xfrm>
                <a:off x="4850" y="3495"/>
                <a:ext cx="28" cy="27"/>
              </a:xfrm>
              <a:custGeom>
                <a:avLst/>
                <a:gdLst>
                  <a:gd name="T0" fmla="*/ 28 w 28"/>
                  <a:gd name="T1" fmla="*/ 15 h 27"/>
                  <a:gd name="T2" fmla="*/ 26 w 28"/>
                  <a:gd name="T3" fmla="*/ 18 h 27"/>
                  <a:gd name="T4" fmla="*/ 26 w 28"/>
                  <a:gd name="T5" fmla="*/ 20 h 27"/>
                  <a:gd name="T6" fmla="*/ 24 w 28"/>
                  <a:gd name="T7" fmla="*/ 22 h 27"/>
                  <a:gd name="T8" fmla="*/ 24 w 28"/>
                  <a:gd name="T9" fmla="*/ 24 h 27"/>
                  <a:gd name="T10" fmla="*/ 20 w 28"/>
                  <a:gd name="T11" fmla="*/ 26 h 27"/>
                  <a:gd name="T12" fmla="*/ 19 w 28"/>
                  <a:gd name="T13" fmla="*/ 27 h 27"/>
                  <a:gd name="T14" fmla="*/ 17 w 28"/>
                  <a:gd name="T15" fmla="*/ 27 h 27"/>
                  <a:gd name="T16" fmla="*/ 15 w 28"/>
                  <a:gd name="T17" fmla="*/ 27 h 27"/>
                  <a:gd name="T18" fmla="*/ 11 w 28"/>
                  <a:gd name="T19" fmla="*/ 27 h 27"/>
                  <a:gd name="T20" fmla="*/ 8 w 28"/>
                  <a:gd name="T21" fmla="*/ 27 h 27"/>
                  <a:gd name="T22" fmla="*/ 6 w 28"/>
                  <a:gd name="T23" fmla="*/ 26 h 27"/>
                  <a:gd name="T24" fmla="*/ 4 w 28"/>
                  <a:gd name="T25" fmla="*/ 24 h 27"/>
                  <a:gd name="T26" fmla="*/ 2 w 28"/>
                  <a:gd name="T27" fmla="*/ 22 h 27"/>
                  <a:gd name="T28" fmla="*/ 0 w 28"/>
                  <a:gd name="T29" fmla="*/ 20 h 27"/>
                  <a:gd name="T30" fmla="*/ 0 w 28"/>
                  <a:gd name="T31" fmla="*/ 18 h 27"/>
                  <a:gd name="T32" fmla="*/ 0 w 28"/>
                  <a:gd name="T33" fmla="*/ 15 h 27"/>
                  <a:gd name="T34" fmla="*/ 0 w 28"/>
                  <a:gd name="T35" fmla="*/ 13 h 27"/>
                  <a:gd name="T36" fmla="*/ 0 w 28"/>
                  <a:gd name="T37" fmla="*/ 9 h 27"/>
                  <a:gd name="T38" fmla="*/ 2 w 28"/>
                  <a:gd name="T39" fmla="*/ 7 h 27"/>
                  <a:gd name="T40" fmla="*/ 4 w 28"/>
                  <a:gd name="T41" fmla="*/ 4 h 27"/>
                  <a:gd name="T42" fmla="*/ 6 w 28"/>
                  <a:gd name="T43" fmla="*/ 4 h 27"/>
                  <a:gd name="T44" fmla="*/ 8 w 28"/>
                  <a:gd name="T45" fmla="*/ 2 h 27"/>
                  <a:gd name="T46" fmla="*/ 11 w 28"/>
                  <a:gd name="T47" fmla="*/ 0 h 27"/>
                  <a:gd name="T48" fmla="*/ 15 w 28"/>
                  <a:gd name="T49" fmla="*/ 0 h 27"/>
                  <a:gd name="T50" fmla="*/ 17 w 28"/>
                  <a:gd name="T51" fmla="*/ 0 h 27"/>
                  <a:gd name="T52" fmla="*/ 19 w 28"/>
                  <a:gd name="T53" fmla="*/ 2 h 27"/>
                  <a:gd name="T54" fmla="*/ 20 w 28"/>
                  <a:gd name="T55" fmla="*/ 4 h 27"/>
                  <a:gd name="T56" fmla="*/ 24 w 28"/>
                  <a:gd name="T57" fmla="*/ 4 h 27"/>
                  <a:gd name="T58" fmla="*/ 24 w 28"/>
                  <a:gd name="T59" fmla="*/ 7 h 27"/>
                  <a:gd name="T60" fmla="*/ 26 w 28"/>
                  <a:gd name="T61" fmla="*/ 9 h 27"/>
                  <a:gd name="T62" fmla="*/ 26 w 28"/>
                  <a:gd name="T63" fmla="*/ 13 h 27"/>
                  <a:gd name="T64" fmla="*/ 28 w 28"/>
                  <a:gd name="T65" fmla="*/ 15 h 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
                  <a:gd name="T100" fmla="*/ 0 h 27"/>
                  <a:gd name="T101" fmla="*/ 28 w 28"/>
                  <a:gd name="T102" fmla="*/ 27 h 2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 h="27">
                    <a:moveTo>
                      <a:pt x="28" y="15"/>
                    </a:moveTo>
                    <a:lnTo>
                      <a:pt x="26" y="18"/>
                    </a:lnTo>
                    <a:lnTo>
                      <a:pt x="26" y="20"/>
                    </a:lnTo>
                    <a:lnTo>
                      <a:pt x="24" y="22"/>
                    </a:lnTo>
                    <a:lnTo>
                      <a:pt x="24" y="24"/>
                    </a:lnTo>
                    <a:lnTo>
                      <a:pt x="20" y="26"/>
                    </a:lnTo>
                    <a:lnTo>
                      <a:pt x="19" y="27"/>
                    </a:lnTo>
                    <a:lnTo>
                      <a:pt x="17" y="27"/>
                    </a:lnTo>
                    <a:lnTo>
                      <a:pt x="15" y="27"/>
                    </a:lnTo>
                    <a:lnTo>
                      <a:pt x="11" y="27"/>
                    </a:lnTo>
                    <a:lnTo>
                      <a:pt x="8" y="27"/>
                    </a:lnTo>
                    <a:lnTo>
                      <a:pt x="6" y="26"/>
                    </a:lnTo>
                    <a:lnTo>
                      <a:pt x="4" y="24"/>
                    </a:lnTo>
                    <a:lnTo>
                      <a:pt x="2" y="22"/>
                    </a:lnTo>
                    <a:lnTo>
                      <a:pt x="0" y="20"/>
                    </a:lnTo>
                    <a:lnTo>
                      <a:pt x="0" y="18"/>
                    </a:lnTo>
                    <a:lnTo>
                      <a:pt x="0" y="15"/>
                    </a:lnTo>
                    <a:lnTo>
                      <a:pt x="0" y="13"/>
                    </a:lnTo>
                    <a:lnTo>
                      <a:pt x="0" y="9"/>
                    </a:lnTo>
                    <a:lnTo>
                      <a:pt x="2" y="7"/>
                    </a:lnTo>
                    <a:lnTo>
                      <a:pt x="4" y="4"/>
                    </a:lnTo>
                    <a:lnTo>
                      <a:pt x="6" y="4"/>
                    </a:lnTo>
                    <a:lnTo>
                      <a:pt x="8" y="2"/>
                    </a:lnTo>
                    <a:lnTo>
                      <a:pt x="11" y="0"/>
                    </a:lnTo>
                    <a:lnTo>
                      <a:pt x="15" y="0"/>
                    </a:lnTo>
                    <a:lnTo>
                      <a:pt x="17" y="0"/>
                    </a:lnTo>
                    <a:lnTo>
                      <a:pt x="19" y="2"/>
                    </a:lnTo>
                    <a:lnTo>
                      <a:pt x="20" y="4"/>
                    </a:lnTo>
                    <a:lnTo>
                      <a:pt x="24" y="4"/>
                    </a:lnTo>
                    <a:lnTo>
                      <a:pt x="24" y="7"/>
                    </a:lnTo>
                    <a:lnTo>
                      <a:pt x="26" y="9"/>
                    </a:lnTo>
                    <a:lnTo>
                      <a:pt x="26" y="13"/>
                    </a:lnTo>
                    <a:lnTo>
                      <a:pt x="28" y="15"/>
                    </a:lnTo>
                    <a:close/>
                  </a:path>
                </a:pathLst>
              </a:custGeom>
              <a:solidFill>
                <a:srgbClr val="64C8F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287" name="Freeform 419"/>
              <p:cNvSpPr>
                <a:spLocks/>
              </p:cNvSpPr>
              <p:nvPr/>
            </p:nvSpPr>
            <p:spPr bwMode="auto">
              <a:xfrm>
                <a:off x="4852" y="3497"/>
                <a:ext cx="24" cy="24"/>
              </a:xfrm>
              <a:custGeom>
                <a:avLst/>
                <a:gdLst>
                  <a:gd name="T0" fmla="*/ 24 w 24"/>
                  <a:gd name="T1" fmla="*/ 13 h 24"/>
                  <a:gd name="T2" fmla="*/ 22 w 24"/>
                  <a:gd name="T3" fmla="*/ 14 h 24"/>
                  <a:gd name="T4" fmla="*/ 22 w 24"/>
                  <a:gd name="T5" fmla="*/ 16 h 24"/>
                  <a:gd name="T6" fmla="*/ 20 w 24"/>
                  <a:gd name="T7" fmla="*/ 20 h 24"/>
                  <a:gd name="T8" fmla="*/ 20 w 24"/>
                  <a:gd name="T9" fmla="*/ 20 h 24"/>
                  <a:gd name="T10" fmla="*/ 18 w 24"/>
                  <a:gd name="T11" fmla="*/ 22 h 24"/>
                  <a:gd name="T12" fmla="*/ 17 w 24"/>
                  <a:gd name="T13" fmla="*/ 24 h 24"/>
                  <a:gd name="T14" fmla="*/ 15 w 24"/>
                  <a:gd name="T15" fmla="*/ 24 h 24"/>
                  <a:gd name="T16" fmla="*/ 13 w 24"/>
                  <a:gd name="T17" fmla="*/ 24 h 24"/>
                  <a:gd name="T18" fmla="*/ 9 w 24"/>
                  <a:gd name="T19" fmla="*/ 24 h 24"/>
                  <a:gd name="T20" fmla="*/ 8 w 24"/>
                  <a:gd name="T21" fmla="*/ 24 h 24"/>
                  <a:gd name="T22" fmla="*/ 6 w 24"/>
                  <a:gd name="T23" fmla="*/ 22 h 24"/>
                  <a:gd name="T24" fmla="*/ 4 w 24"/>
                  <a:gd name="T25" fmla="*/ 20 h 24"/>
                  <a:gd name="T26" fmla="*/ 2 w 24"/>
                  <a:gd name="T27" fmla="*/ 20 h 24"/>
                  <a:gd name="T28" fmla="*/ 0 w 24"/>
                  <a:gd name="T29" fmla="*/ 16 h 24"/>
                  <a:gd name="T30" fmla="*/ 0 w 24"/>
                  <a:gd name="T31" fmla="*/ 14 h 24"/>
                  <a:gd name="T32" fmla="*/ 0 w 24"/>
                  <a:gd name="T33" fmla="*/ 13 h 24"/>
                  <a:gd name="T34" fmla="*/ 0 w 24"/>
                  <a:gd name="T35" fmla="*/ 11 h 24"/>
                  <a:gd name="T36" fmla="*/ 0 w 24"/>
                  <a:gd name="T37" fmla="*/ 9 h 24"/>
                  <a:gd name="T38" fmla="*/ 2 w 24"/>
                  <a:gd name="T39" fmla="*/ 5 h 24"/>
                  <a:gd name="T40" fmla="*/ 4 w 24"/>
                  <a:gd name="T41" fmla="*/ 3 h 24"/>
                  <a:gd name="T42" fmla="*/ 6 w 24"/>
                  <a:gd name="T43" fmla="*/ 2 h 24"/>
                  <a:gd name="T44" fmla="*/ 8 w 24"/>
                  <a:gd name="T45" fmla="*/ 2 h 24"/>
                  <a:gd name="T46" fmla="*/ 9 w 24"/>
                  <a:gd name="T47" fmla="*/ 0 h 24"/>
                  <a:gd name="T48" fmla="*/ 13 w 24"/>
                  <a:gd name="T49" fmla="*/ 0 h 24"/>
                  <a:gd name="T50" fmla="*/ 15 w 24"/>
                  <a:gd name="T51" fmla="*/ 0 h 24"/>
                  <a:gd name="T52" fmla="*/ 17 w 24"/>
                  <a:gd name="T53" fmla="*/ 2 h 24"/>
                  <a:gd name="T54" fmla="*/ 18 w 24"/>
                  <a:gd name="T55" fmla="*/ 2 h 24"/>
                  <a:gd name="T56" fmla="*/ 20 w 24"/>
                  <a:gd name="T57" fmla="*/ 3 h 24"/>
                  <a:gd name="T58" fmla="*/ 20 w 24"/>
                  <a:gd name="T59" fmla="*/ 5 h 24"/>
                  <a:gd name="T60" fmla="*/ 22 w 24"/>
                  <a:gd name="T61" fmla="*/ 9 h 24"/>
                  <a:gd name="T62" fmla="*/ 22 w 24"/>
                  <a:gd name="T63" fmla="*/ 11 h 24"/>
                  <a:gd name="T64" fmla="*/ 24 w 24"/>
                  <a:gd name="T65" fmla="*/ 13 h 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
                  <a:gd name="T100" fmla="*/ 0 h 24"/>
                  <a:gd name="T101" fmla="*/ 24 w 24"/>
                  <a:gd name="T102" fmla="*/ 24 h 2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 h="24">
                    <a:moveTo>
                      <a:pt x="24" y="13"/>
                    </a:moveTo>
                    <a:lnTo>
                      <a:pt x="22" y="14"/>
                    </a:lnTo>
                    <a:lnTo>
                      <a:pt x="22" y="16"/>
                    </a:lnTo>
                    <a:lnTo>
                      <a:pt x="20" y="20"/>
                    </a:lnTo>
                    <a:lnTo>
                      <a:pt x="18" y="22"/>
                    </a:lnTo>
                    <a:lnTo>
                      <a:pt x="17" y="24"/>
                    </a:lnTo>
                    <a:lnTo>
                      <a:pt x="15" y="24"/>
                    </a:lnTo>
                    <a:lnTo>
                      <a:pt x="13" y="24"/>
                    </a:lnTo>
                    <a:lnTo>
                      <a:pt x="9" y="24"/>
                    </a:lnTo>
                    <a:lnTo>
                      <a:pt x="8" y="24"/>
                    </a:lnTo>
                    <a:lnTo>
                      <a:pt x="6" y="22"/>
                    </a:lnTo>
                    <a:lnTo>
                      <a:pt x="4" y="20"/>
                    </a:lnTo>
                    <a:lnTo>
                      <a:pt x="2" y="20"/>
                    </a:lnTo>
                    <a:lnTo>
                      <a:pt x="0" y="16"/>
                    </a:lnTo>
                    <a:lnTo>
                      <a:pt x="0" y="14"/>
                    </a:lnTo>
                    <a:lnTo>
                      <a:pt x="0" y="13"/>
                    </a:lnTo>
                    <a:lnTo>
                      <a:pt x="0" y="11"/>
                    </a:lnTo>
                    <a:lnTo>
                      <a:pt x="0" y="9"/>
                    </a:lnTo>
                    <a:lnTo>
                      <a:pt x="2" y="5"/>
                    </a:lnTo>
                    <a:lnTo>
                      <a:pt x="4" y="3"/>
                    </a:lnTo>
                    <a:lnTo>
                      <a:pt x="6" y="2"/>
                    </a:lnTo>
                    <a:lnTo>
                      <a:pt x="8" y="2"/>
                    </a:lnTo>
                    <a:lnTo>
                      <a:pt x="9" y="0"/>
                    </a:lnTo>
                    <a:lnTo>
                      <a:pt x="13" y="0"/>
                    </a:lnTo>
                    <a:lnTo>
                      <a:pt x="15" y="0"/>
                    </a:lnTo>
                    <a:lnTo>
                      <a:pt x="17" y="2"/>
                    </a:lnTo>
                    <a:lnTo>
                      <a:pt x="18" y="2"/>
                    </a:lnTo>
                    <a:lnTo>
                      <a:pt x="20" y="3"/>
                    </a:lnTo>
                    <a:lnTo>
                      <a:pt x="20" y="5"/>
                    </a:lnTo>
                    <a:lnTo>
                      <a:pt x="22" y="9"/>
                    </a:lnTo>
                    <a:lnTo>
                      <a:pt x="22" y="11"/>
                    </a:lnTo>
                    <a:lnTo>
                      <a:pt x="24" y="13"/>
                    </a:lnTo>
                    <a:close/>
                  </a:path>
                </a:pathLst>
              </a:custGeom>
              <a:solidFill>
                <a:srgbClr val="64C8FB"/>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288" name="Freeform 420"/>
              <p:cNvSpPr>
                <a:spLocks/>
              </p:cNvSpPr>
              <p:nvPr/>
            </p:nvSpPr>
            <p:spPr bwMode="auto">
              <a:xfrm>
                <a:off x="4854" y="3499"/>
                <a:ext cx="20" cy="20"/>
              </a:xfrm>
              <a:custGeom>
                <a:avLst/>
                <a:gdLst>
                  <a:gd name="T0" fmla="*/ 20 w 20"/>
                  <a:gd name="T1" fmla="*/ 11 h 20"/>
                  <a:gd name="T2" fmla="*/ 18 w 20"/>
                  <a:gd name="T3" fmla="*/ 12 h 20"/>
                  <a:gd name="T4" fmla="*/ 18 w 20"/>
                  <a:gd name="T5" fmla="*/ 14 h 20"/>
                  <a:gd name="T6" fmla="*/ 18 w 20"/>
                  <a:gd name="T7" fmla="*/ 16 h 20"/>
                  <a:gd name="T8" fmla="*/ 16 w 20"/>
                  <a:gd name="T9" fmla="*/ 18 h 20"/>
                  <a:gd name="T10" fmla="*/ 15 w 20"/>
                  <a:gd name="T11" fmla="*/ 20 h 20"/>
                  <a:gd name="T12" fmla="*/ 15 w 20"/>
                  <a:gd name="T13" fmla="*/ 20 h 20"/>
                  <a:gd name="T14" fmla="*/ 13 w 20"/>
                  <a:gd name="T15" fmla="*/ 20 h 20"/>
                  <a:gd name="T16" fmla="*/ 11 w 20"/>
                  <a:gd name="T17" fmla="*/ 20 h 20"/>
                  <a:gd name="T18" fmla="*/ 7 w 20"/>
                  <a:gd name="T19" fmla="*/ 20 h 20"/>
                  <a:gd name="T20" fmla="*/ 6 w 20"/>
                  <a:gd name="T21" fmla="*/ 20 h 20"/>
                  <a:gd name="T22" fmla="*/ 4 w 20"/>
                  <a:gd name="T23" fmla="*/ 20 h 20"/>
                  <a:gd name="T24" fmla="*/ 2 w 20"/>
                  <a:gd name="T25" fmla="*/ 18 h 20"/>
                  <a:gd name="T26" fmla="*/ 0 w 20"/>
                  <a:gd name="T27" fmla="*/ 16 h 20"/>
                  <a:gd name="T28" fmla="*/ 0 w 20"/>
                  <a:gd name="T29" fmla="*/ 14 h 20"/>
                  <a:gd name="T30" fmla="*/ 0 w 20"/>
                  <a:gd name="T31" fmla="*/ 12 h 20"/>
                  <a:gd name="T32" fmla="*/ 0 w 20"/>
                  <a:gd name="T33" fmla="*/ 11 h 20"/>
                  <a:gd name="T34" fmla="*/ 0 w 20"/>
                  <a:gd name="T35" fmla="*/ 9 h 20"/>
                  <a:gd name="T36" fmla="*/ 0 w 20"/>
                  <a:gd name="T37" fmla="*/ 7 h 20"/>
                  <a:gd name="T38" fmla="*/ 0 w 20"/>
                  <a:gd name="T39" fmla="*/ 5 h 20"/>
                  <a:gd name="T40" fmla="*/ 2 w 20"/>
                  <a:gd name="T41" fmla="*/ 3 h 20"/>
                  <a:gd name="T42" fmla="*/ 4 w 20"/>
                  <a:gd name="T43" fmla="*/ 1 h 20"/>
                  <a:gd name="T44" fmla="*/ 6 w 20"/>
                  <a:gd name="T45" fmla="*/ 1 h 20"/>
                  <a:gd name="T46" fmla="*/ 7 w 20"/>
                  <a:gd name="T47" fmla="*/ 0 h 20"/>
                  <a:gd name="T48" fmla="*/ 11 w 20"/>
                  <a:gd name="T49" fmla="*/ 0 h 20"/>
                  <a:gd name="T50" fmla="*/ 13 w 20"/>
                  <a:gd name="T51" fmla="*/ 0 h 20"/>
                  <a:gd name="T52" fmla="*/ 15 w 20"/>
                  <a:gd name="T53" fmla="*/ 1 h 20"/>
                  <a:gd name="T54" fmla="*/ 15 w 20"/>
                  <a:gd name="T55" fmla="*/ 1 h 20"/>
                  <a:gd name="T56" fmla="*/ 16 w 20"/>
                  <a:gd name="T57" fmla="*/ 3 h 20"/>
                  <a:gd name="T58" fmla="*/ 18 w 20"/>
                  <a:gd name="T59" fmla="*/ 5 h 20"/>
                  <a:gd name="T60" fmla="*/ 18 w 20"/>
                  <a:gd name="T61" fmla="*/ 7 h 20"/>
                  <a:gd name="T62" fmla="*/ 18 w 20"/>
                  <a:gd name="T63" fmla="*/ 9 h 20"/>
                  <a:gd name="T64" fmla="*/ 20 w 20"/>
                  <a:gd name="T65" fmla="*/ 11 h 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
                  <a:gd name="T100" fmla="*/ 0 h 20"/>
                  <a:gd name="T101" fmla="*/ 20 w 20"/>
                  <a:gd name="T102" fmla="*/ 20 h 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 h="20">
                    <a:moveTo>
                      <a:pt x="20" y="11"/>
                    </a:moveTo>
                    <a:lnTo>
                      <a:pt x="18" y="12"/>
                    </a:lnTo>
                    <a:lnTo>
                      <a:pt x="18" y="14"/>
                    </a:lnTo>
                    <a:lnTo>
                      <a:pt x="18" y="16"/>
                    </a:lnTo>
                    <a:lnTo>
                      <a:pt x="16" y="18"/>
                    </a:lnTo>
                    <a:lnTo>
                      <a:pt x="15" y="20"/>
                    </a:lnTo>
                    <a:lnTo>
                      <a:pt x="13" y="20"/>
                    </a:lnTo>
                    <a:lnTo>
                      <a:pt x="11" y="20"/>
                    </a:lnTo>
                    <a:lnTo>
                      <a:pt x="7" y="20"/>
                    </a:lnTo>
                    <a:lnTo>
                      <a:pt x="6" y="20"/>
                    </a:lnTo>
                    <a:lnTo>
                      <a:pt x="4" y="20"/>
                    </a:lnTo>
                    <a:lnTo>
                      <a:pt x="2" y="18"/>
                    </a:lnTo>
                    <a:lnTo>
                      <a:pt x="0" y="16"/>
                    </a:lnTo>
                    <a:lnTo>
                      <a:pt x="0" y="14"/>
                    </a:lnTo>
                    <a:lnTo>
                      <a:pt x="0" y="12"/>
                    </a:lnTo>
                    <a:lnTo>
                      <a:pt x="0" y="11"/>
                    </a:lnTo>
                    <a:lnTo>
                      <a:pt x="0" y="9"/>
                    </a:lnTo>
                    <a:lnTo>
                      <a:pt x="0" y="7"/>
                    </a:lnTo>
                    <a:lnTo>
                      <a:pt x="0" y="5"/>
                    </a:lnTo>
                    <a:lnTo>
                      <a:pt x="2" y="3"/>
                    </a:lnTo>
                    <a:lnTo>
                      <a:pt x="4" y="1"/>
                    </a:lnTo>
                    <a:lnTo>
                      <a:pt x="6" y="1"/>
                    </a:lnTo>
                    <a:lnTo>
                      <a:pt x="7" y="0"/>
                    </a:lnTo>
                    <a:lnTo>
                      <a:pt x="11" y="0"/>
                    </a:lnTo>
                    <a:lnTo>
                      <a:pt x="13" y="0"/>
                    </a:lnTo>
                    <a:lnTo>
                      <a:pt x="15" y="1"/>
                    </a:lnTo>
                    <a:lnTo>
                      <a:pt x="16" y="3"/>
                    </a:lnTo>
                    <a:lnTo>
                      <a:pt x="18" y="5"/>
                    </a:lnTo>
                    <a:lnTo>
                      <a:pt x="18" y="7"/>
                    </a:lnTo>
                    <a:lnTo>
                      <a:pt x="18" y="9"/>
                    </a:lnTo>
                    <a:lnTo>
                      <a:pt x="20" y="11"/>
                    </a:lnTo>
                    <a:close/>
                  </a:path>
                </a:pathLst>
              </a:custGeom>
              <a:solidFill>
                <a:srgbClr val="64C9F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289" name="Freeform 421"/>
              <p:cNvSpPr>
                <a:spLocks/>
              </p:cNvSpPr>
              <p:nvPr/>
            </p:nvSpPr>
            <p:spPr bwMode="auto">
              <a:xfrm>
                <a:off x="4856" y="3500"/>
                <a:ext cx="16" cy="17"/>
              </a:xfrm>
              <a:custGeom>
                <a:avLst/>
                <a:gdLst>
                  <a:gd name="T0" fmla="*/ 16 w 16"/>
                  <a:gd name="T1" fmla="*/ 10 h 17"/>
                  <a:gd name="T2" fmla="*/ 14 w 16"/>
                  <a:gd name="T3" fmla="*/ 11 h 17"/>
                  <a:gd name="T4" fmla="*/ 14 w 16"/>
                  <a:gd name="T5" fmla="*/ 13 h 17"/>
                  <a:gd name="T6" fmla="*/ 14 w 16"/>
                  <a:gd name="T7" fmla="*/ 13 h 17"/>
                  <a:gd name="T8" fmla="*/ 13 w 16"/>
                  <a:gd name="T9" fmla="*/ 15 h 17"/>
                  <a:gd name="T10" fmla="*/ 13 w 16"/>
                  <a:gd name="T11" fmla="*/ 17 h 17"/>
                  <a:gd name="T12" fmla="*/ 11 w 16"/>
                  <a:gd name="T13" fmla="*/ 17 h 17"/>
                  <a:gd name="T14" fmla="*/ 9 w 16"/>
                  <a:gd name="T15" fmla="*/ 17 h 17"/>
                  <a:gd name="T16" fmla="*/ 9 w 16"/>
                  <a:gd name="T17" fmla="*/ 17 h 17"/>
                  <a:gd name="T18" fmla="*/ 5 w 16"/>
                  <a:gd name="T19" fmla="*/ 17 h 17"/>
                  <a:gd name="T20" fmla="*/ 4 w 16"/>
                  <a:gd name="T21" fmla="*/ 17 h 17"/>
                  <a:gd name="T22" fmla="*/ 4 w 16"/>
                  <a:gd name="T23" fmla="*/ 17 h 17"/>
                  <a:gd name="T24" fmla="*/ 2 w 16"/>
                  <a:gd name="T25" fmla="*/ 15 h 17"/>
                  <a:gd name="T26" fmla="*/ 0 w 16"/>
                  <a:gd name="T27" fmla="*/ 13 h 17"/>
                  <a:gd name="T28" fmla="*/ 0 w 16"/>
                  <a:gd name="T29" fmla="*/ 13 h 17"/>
                  <a:gd name="T30" fmla="*/ 0 w 16"/>
                  <a:gd name="T31" fmla="*/ 11 h 17"/>
                  <a:gd name="T32" fmla="*/ 0 w 16"/>
                  <a:gd name="T33" fmla="*/ 10 h 17"/>
                  <a:gd name="T34" fmla="*/ 0 w 16"/>
                  <a:gd name="T35" fmla="*/ 8 h 17"/>
                  <a:gd name="T36" fmla="*/ 0 w 16"/>
                  <a:gd name="T37" fmla="*/ 6 h 17"/>
                  <a:gd name="T38" fmla="*/ 0 w 16"/>
                  <a:gd name="T39" fmla="*/ 4 h 17"/>
                  <a:gd name="T40" fmla="*/ 2 w 16"/>
                  <a:gd name="T41" fmla="*/ 4 h 17"/>
                  <a:gd name="T42" fmla="*/ 4 w 16"/>
                  <a:gd name="T43" fmla="*/ 2 h 17"/>
                  <a:gd name="T44" fmla="*/ 4 w 16"/>
                  <a:gd name="T45" fmla="*/ 2 h 17"/>
                  <a:gd name="T46" fmla="*/ 5 w 16"/>
                  <a:gd name="T47" fmla="*/ 0 h 17"/>
                  <a:gd name="T48" fmla="*/ 9 w 16"/>
                  <a:gd name="T49" fmla="*/ 0 h 17"/>
                  <a:gd name="T50" fmla="*/ 9 w 16"/>
                  <a:gd name="T51" fmla="*/ 0 h 17"/>
                  <a:gd name="T52" fmla="*/ 11 w 16"/>
                  <a:gd name="T53" fmla="*/ 2 h 17"/>
                  <a:gd name="T54" fmla="*/ 13 w 16"/>
                  <a:gd name="T55" fmla="*/ 2 h 17"/>
                  <a:gd name="T56" fmla="*/ 13 w 16"/>
                  <a:gd name="T57" fmla="*/ 4 h 17"/>
                  <a:gd name="T58" fmla="*/ 14 w 16"/>
                  <a:gd name="T59" fmla="*/ 4 h 17"/>
                  <a:gd name="T60" fmla="*/ 14 w 16"/>
                  <a:gd name="T61" fmla="*/ 6 h 17"/>
                  <a:gd name="T62" fmla="*/ 14 w 16"/>
                  <a:gd name="T63" fmla="*/ 8 h 17"/>
                  <a:gd name="T64" fmla="*/ 16 w 16"/>
                  <a:gd name="T65" fmla="*/ 10 h 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
                  <a:gd name="T100" fmla="*/ 0 h 17"/>
                  <a:gd name="T101" fmla="*/ 16 w 16"/>
                  <a:gd name="T102" fmla="*/ 17 h 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 h="17">
                    <a:moveTo>
                      <a:pt x="16" y="10"/>
                    </a:moveTo>
                    <a:lnTo>
                      <a:pt x="14" y="11"/>
                    </a:lnTo>
                    <a:lnTo>
                      <a:pt x="14" y="13"/>
                    </a:lnTo>
                    <a:lnTo>
                      <a:pt x="13" y="15"/>
                    </a:lnTo>
                    <a:lnTo>
                      <a:pt x="13" y="17"/>
                    </a:lnTo>
                    <a:lnTo>
                      <a:pt x="11" y="17"/>
                    </a:lnTo>
                    <a:lnTo>
                      <a:pt x="9" y="17"/>
                    </a:lnTo>
                    <a:lnTo>
                      <a:pt x="5" y="17"/>
                    </a:lnTo>
                    <a:lnTo>
                      <a:pt x="4" y="17"/>
                    </a:lnTo>
                    <a:lnTo>
                      <a:pt x="2" y="15"/>
                    </a:lnTo>
                    <a:lnTo>
                      <a:pt x="0" y="13"/>
                    </a:lnTo>
                    <a:lnTo>
                      <a:pt x="0" y="11"/>
                    </a:lnTo>
                    <a:lnTo>
                      <a:pt x="0" y="10"/>
                    </a:lnTo>
                    <a:lnTo>
                      <a:pt x="0" y="8"/>
                    </a:lnTo>
                    <a:lnTo>
                      <a:pt x="0" y="6"/>
                    </a:lnTo>
                    <a:lnTo>
                      <a:pt x="0" y="4"/>
                    </a:lnTo>
                    <a:lnTo>
                      <a:pt x="2" y="4"/>
                    </a:lnTo>
                    <a:lnTo>
                      <a:pt x="4" y="2"/>
                    </a:lnTo>
                    <a:lnTo>
                      <a:pt x="5" y="0"/>
                    </a:lnTo>
                    <a:lnTo>
                      <a:pt x="9" y="0"/>
                    </a:lnTo>
                    <a:lnTo>
                      <a:pt x="11" y="2"/>
                    </a:lnTo>
                    <a:lnTo>
                      <a:pt x="13" y="2"/>
                    </a:lnTo>
                    <a:lnTo>
                      <a:pt x="13" y="4"/>
                    </a:lnTo>
                    <a:lnTo>
                      <a:pt x="14" y="4"/>
                    </a:lnTo>
                    <a:lnTo>
                      <a:pt x="14" y="6"/>
                    </a:lnTo>
                    <a:lnTo>
                      <a:pt x="14" y="8"/>
                    </a:lnTo>
                    <a:lnTo>
                      <a:pt x="16" y="10"/>
                    </a:lnTo>
                    <a:close/>
                  </a:path>
                </a:pathLst>
              </a:custGeom>
              <a:solidFill>
                <a:srgbClr val="65CAF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290" name="Freeform 422"/>
              <p:cNvSpPr>
                <a:spLocks/>
              </p:cNvSpPr>
              <p:nvPr/>
            </p:nvSpPr>
            <p:spPr bwMode="auto">
              <a:xfrm>
                <a:off x="4858" y="3502"/>
                <a:ext cx="12" cy="13"/>
              </a:xfrm>
              <a:custGeom>
                <a:avLst/>
                <a:gdLst>
                  <a:gd name="T0" fmla="*/ 12 w 12"/>
                  <a:gd name="T1" fmla="*/ 8 h 13"/>
                  <a:gd name="T2" fmla="*/ 11 w 12"/>
                  <a:gd name="T3" fmla="*/ 9 h 13"/>
                  <a:gd name="T4" fmla="*/ 11 w 12"/>
                  <a:gd name="T5" fmla="*/ 9 h 13"/>
                  <a:gd name="T6" fmla="*/ 11 w 12"/>
                  <a:gd name="T7" fmla="*/ 11 h 13"/>
                  <a:gd name="T8" fmla="*/ 9 w 12"/>
                  <a:gd name="T9" fmla="*/ 11 h 13"/>
                  <a:gd name="T10" fmla="*/ 9 w 12"/>
                  <a:gd name="T11" fmla="*/ 13 h 13"/>
                  <a:gd name="T12" fmla="*/ 7 w 12"/>
                  <a:gd name="T13" fmla="*/ 13 h 13"/>
                  <a:gd name="T14" fmla="*/ 7 w 12"/>
                  <a:gd name="T15" fmla="*/ 13 h 13"/>
                  <a:gd name="T16" fmla="*/ 7 w 12"/>
                  <a:gd name="T17" fmla="*/ 13 h 13"/>
                  <a:gd name="T18" fmla="*/ 5 w 12"/>
                  <a:gd name="T19" fmla="*/ 13 h 13"/>
                  <a:gd name="T20" fmla="*/ 3 w 12"/>
                  <a:gd name="T21" fmla="*/ 13 h 13"/>
                  <a:gd name="T22" fmla="*/ 2 w 12"/>
                  <a:gd name="T23" fmla="*/ 13 h 13"/>
                  <a:gd name="T24" fmla="*/ 2 w 12"/>
                  <a:gd name="T25" fmla="*/ 11 h 13"/>
                  <a:gd name="T26" fmla="*/ 0 w 12"/>
                  <a:gd name="T27" fmla="*/ 11 h 13"/>
                  <a:gd name="T28" fmla="*/ 0 w 12"/>
                  <a:gd name="T29" fmla="*/ 9 h 13"/>
                  <a:gd name="T30" fmla="*/ 0 w 12"/>
                  <a:gd name="T31" fmla="*/ 9 h 13"/>
                  <a:gd name="T32" fmla="*/ 0 w 12"/>
                  <a:gd name="T33" fmla="*/ 8 h 13"/>
                  <a:gd name="T34" fmla="*/ 0 w 12"/>
                  <a:gd name="T35" fmla="*/ 8 h 13"/>
                  <a:gd name="T36" fmla="*/ 0 w 12"/>
                  <a:gd name="T37" fmla="*/ 6 h 13"/>
                  <a:gd name="T38" fmla="*/ 0 w 12"/>
                  <a:gd name="T39" fmla="*/ 4 h 13"/>
                  <a:gd name="T40" fmla="*/ 2 w 12"/>
                  <a:gd name="T41" fmla="*/ 4 h 13"/>
                  <a:gd name="T42" fmla="*/ 2 w 12"/>
                  <a:gd name="T43" fmla="*/ 2 h 13"/>
                  <a:gd name="T44" fmla="*/ 3 w 12"/>
                  <a:gd name="T45" fmla="*/ 2 h 13"/>
                  <a:gd name="T46" fmla="*/ 5 w 12"/>
                  <a:gd name="T47" fmla="*/ 0 h 13"/>
                  <a:gd name="T48" fmla="*/ 7 w 12"/>
                  <a:gd name="T49" fmla="*/ 0 h 13"/>
                  <a:gd name="T50" fmla="*/ 7 w 12"/>
                  <a:gd name="T51" fmla="*/ 0 h 13"/>
                  <a:gd name="T52" fmla="*/ 7 w 12"/>
                  <a:gd name="T53" fmla="*/ 2 h 13"/>
                  <a:gd name="T54" fmla="*/ 9 w 12"/>
                  <a:gd name="T55" fmla="*/ 2 h 13"/>
                  <a:gd name="T56" fmla="*/ 9 w 12"/>
                  <a:gd name="T57" fmla="*/ 4 h 13"/>
                  <a:gd name="T58" fmla="*/ 11 w 12"/>
                  <a:gd name="T59" fmla="*/ 4 h 13"/>
                  <a:gd name="T60" fmla="*/ 11 w 12"/>
                  <a:gd name="T61" fmla="*/ 6 h 13"/>
                  <a:gd name="T62" fmla="*/ 11 w 12"/>
                  <a:gd name="T63" fmla="*/ 8 h 13"/>
                  <a:gd name="T64" fmla="*/ 12 w 12"/>
                  <a:gd name="T65" fmla="*/ 8 h 1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
                  <a:gd name="T100" fmla="*/ 0 h 13"/>
                  <a:gd name="T101" fmla="*/ 12 w 12"/>
                  <a:gd name="T102" fmla="*/ 13 h 1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 h="13">
                    <a:moveTo>
                      <a:pt x="12" y="8"/>
                    </a:moveTo>
                    <a:lnTo>
                      <a:pt x="11" y="9"/>
                    </a:lnTo>
                    <a:lnTo>
                      <a:pt x="11" y="11"/>
                    </a:lnTo>
                    <a:lnTo>
                      <a:pt x="9" y="11"/>
                    </a:lnTo>
                    <a:lnTo>
                      <a:pt x="9" y="13"/>
                    </a:lnTo>
                    <a:lnTo>
                      <a:pt x="7" y="13"/>
                    </a:lnTo>
                    <a:lnTo>
                      <a:pt x="5" y="13"/>
                    </a:lnTo>
                    <a:lnTo>
                      <a:pt x="3" y="13"/>
                    </a:lnTo>
                    <a:lnTo>
                      <a:pt x="2" y="13"/>
                    </a:lnTo>
                    <a:lnTo>
                      <a:pt x="2" y="11"/>
                    </a:lnTo>
                    <a:lnTo>
                      <a:pt x="0" y="11"/>
                    </a:lnTo>
                    <a:lnTo>
                      <a:pt x="0" y="9"/>
                    </a:lnTo>
                    <a:lnTo>
                      <a:pt x="0" y="8"/>
                    </a:lnTo>
                    <a:lnTo>
                      <a:pt x="0" y="6"/>
                    </a:lnTo>
                    <a:lnTo>
                      <a:pt x="0" y="4"/>
                    </a:lnTo>
                    <a:lnTo>
                      <a:pt x="2" y="4"/>
                    </a:lnTo>
                    <a:lnTo>
                      <a:pt x="2" y="2"/>
                    </a:lnTo>
                    <a:lnTo>
                      <a:pt x="3" y="2"/>
                    </a:lnTo>
                    <a:lnTo>
                      <a:pt x="5" y="0"/>
                    </a:lnTo>
                    <a:lnTo>
                      <a:pt x="7" y="0"/>
                    </a:lnTo>
                    <a:lnTo>
                      <a:pt x="7" y="2"/>
                    </a:lnTo>
                    <a:lnTo>
                      <a:pt x="9" y="2"/>
                    </a:lnTo>
                    <a:lnTo>
                      <a:pt x="9" y="4"/>
                    </a:lnTo>
                    <a:lnTo>
                      <a:pt x="11" y="4"/>
                    </a:lnTo>
                    <a:lnTo>
                      <a:pt x="11" y="6"/>
                    </a:lnTo>
                    <a:lnTo>
                      <a:pt x="11" y="8"/>
                    </a:lnTo>
                    <a:lnTo>
                      <a:pt x="12" y="8"/>
                    </a:lnTo>
                    <a:close/>
                  </a:path>
                </a:pathLst>
              </a:custGeom>
              <a:solidFill>
                <a:srgbClr val="65CAF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291" name="Freeform 423"/>
              <p:cNvSpPr>
                <a:spLocks/>
              </p:cNvSpPr>
              <p:nvPr/>
            </p:nvSpPr>
            <p:spPr bwMode="auto">
              <a:xfrm>
                <a:off x="4860" y="3504"/>
                <a:ext cx="9" cy="9"/>
              </a:xfrm>
              <a:custGeom>
                <a:avLst/>
                <a:gdLst>
                  <a:gd name="T0" fmla="*/ 9 w 9"/>
                  <a:gd name="T1" fmla="*/ 6 h 9"/>
                  <a:gd name="T2" fmla="*/ 7 w 9"/>
                  <a:gd name="T3" fmla="*/ 7 h 9"/>
                  <a:gd name="T4" fmla="*/ 7 w 9"/>
                  <a:gd name="T5" fmla="*/ 7 h 9"/>
                  <a:gd name="T6" fmla="*/ 7 w 9"/>
                  <a:gd name="T7" fmla="*/ 7 h 9"/>
                  <a:gd name="T8" fmla="*/ 7 w 9"/>
                  <a:gd name="T9" fmla="*/ 9 h 9"/>
                  <a:gd name="T10" fmla="*/ 7 w 9"/>
                  <a:gd name="T11" fmla="*/ 9 h 9"/>
                  <a:gd name="T12" fmla="*/ 5 w 9"/>
                  <a:gd name="T13" fmla="*/ 9 h 9"/>
                  <a:gd name="T14" fmla="*/ 5 w 9"/>
                  <a:gd name="T15" fmla="*/ 9 h 9"/>
                  <a:gd name="T16" fmla="*/ 5 w 9"/>
                  <a:gd name="T17" fmla="*/ 9 h 9"/>
                  <a:gd name="T18" fmla="*/ 3 w 9"/>
                  <a:gd name="T19" fmla="*/ 9 h 9"/>
                  <a:gd name="T20" fmla="*/ 1 w 9"/>
                  <a:gd name="T21" fmla="*/ 9 h 9"/>
                  <a:gd name="T22" fmla="*/ 1 w 9"/>
                  <a:gd name="T23" fmla="*/ 9 h 9"/>
                  <a:gd name="T24" fmla="*/ 0 w 9"/>
                  <a:gd name="T25" fmla="*/ 9 h 9"/>
                  <a:gd name="T26" fmla="*/ 0 w 9"/>
                  <a:gd name="T27" fmla="*/ 7 h 9"/>
                  <a:gd name="T28" fmla="*/ 0 w 9"/>
                  <a:gd name="T29" fmla="*/ 7 h 9"/>
                  <a:gd name="T30" fmla="*/ 0 w 9"/>
                  <a:gd name="T31" fmla="*/ 7 h 9"/>
                  <a:gd name="T32" fmla="*/ 0 w 9"/>
                  <a:gd name="T33" fmla="*/ 6 h 9"/>
                  <a:gd name="T34" fmla="*/ 0 w 9"/>
                  <a:gd name="T35" fmla="*/ 6 h 9"/>
                  <a:gd name="T36" fmla="*/ 0 w 9"/>
                  <a:gd name="T37" fmla="*/ 4 h 9"/>
                  <a:gd name="T38" fmla="*/ 0 w 9"/>
                  <a:gd name="T39" fmla="*/ 2 h 9"/>
                  <a:gd name="T40" fmla="*/ 0 w 9"/>
                  <a:gd name="T41" fmla="*/ 2 h 9"/>
                  <a:gd name="T42" fmla="*/ 1 w 9"/>
                  <a:gd name="T43" fmla="*/ 2 h 9"/>
                  <a:gd name="T44" fmla="*/ 1 w 9"/>
                  <a:gd name="T45" fmla="*/ 0 h 9"/>
                  <a:gd name="T46" fmla="*/ 3 w 9"/>
                  <a:gd name="T47" fmla="*/ 0 h 9"/>
                  <a:gd name="T48" fmla="*/ 5 w 9"/>
                  <a:gd name="T49" fmla="*/ 0 h 9"/>
                  <a:gd name="T50" fmla="*/ 5 w 9"/>
                  <a:gd name="T51" fmla="*/ 0 h 9"/>
                  <a:gd name="T52" fmla="*/ 5 w 9"/>
                  <a:gd name="T53" fmla="*/ 0 h 9"/>
                  <a:gd name="T54" fmla="*/ 7 w 9"/>
                  <a:gd name="T55" fmla="*/ 2 h 9"/>
                  <a:gd name="T56" fmla="*/ 7 w 9"/>
                  <a:gd name="T57" fmla="*/ 2 h 9"/>
                  <a:gd name="T58" fmla="*/ 7 w 9"/>
                  <a:gd name="T59" fmla="*/ 2 h 9"/>
                  <a:gd name="T60" fmla="*/ 7 w 9"/>
                  <a:gd name="T61" fmla="*/ 4 h 9"/>
                  <a:gd name="T62" fmla="*/ 7 w 9"/>
                  <a:gd name="T63" fmla="*/ 6 h 9"/>
                  <a:gd name="T64" fmla="*/ 9 w 9"/>
                  <a:gd name="T65" fmla="*/ 6 h 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
                  <a:gd name="T100" fmla="*/ 0 h 9"/>
                  <a:gd name="T101" fmla="*/ 9 w 9"/>
                  <a:gd name="T102" fmla="*/ 9 h 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 h="9">
                    <a:moveTo>
                      <a:pt x="9" y="6"/>
                    </a:moveTo>
                    <a:lnTo>
                      <a:pt x="7" y="7"/>
                    </a:lnTo>
                    <a:lnTo>
                      <a:pt x="7" y="9"/>
                    </a:lnTo>
                    <a:lnTo>
                      <a:pt x="5" y="9"/>
                    </a:lnTo>
                    <a:lnTo>
                      <a:pt x="3" y="9"/>
                    </a:lnTo>
                    <a:lnTo>
                      <a:pt x="1" y="9"/>
                    </a:lnTo>
                    <a:lnTo>
                      <a:pt x="0" y="9"/>
                    </a:lnTo>
                    <a:lnTo>
                      <a:pt x="0" y="7"/>
                    </a:lnTo>
                    <a:lnTo>
                      <a:pt x="0" y="6"/>
                    </a:lnTo>
                    <a:lnTo>
                      <a:pt x="0" y="4"/>
                    </a:lnTo>
                    <a:lnTo>
                      <a:pt x="0" y="2"/>
                    </a:lnTo>
                    <a:lnTo>
                      <a:pt x="1" y="2"/>
                    </a:lnTo>
                    <a:lnTo>
                      <a:pt x="1" y="0"/>
                    </a:lnTo>
                    <a:lnTo>
                      <a:pt x="3" y="0"/>
                    </a:lnTo>
                    <a:lnTo>
                      <a:pt x="5" y="0"/>
                    </a:lnTo>
                    <a:lnTo>
                      <a:pt x="7" y="2"/>
                    </a:lnTo>
                    <a:lnTo>
                      <a:pt x="7" y="4"/>
                    </a:lnTo>
                    <a:lnTo>
                      <a:pt x="7" y="6"/>
                    </a:lnTo>
                    <a:lnTo>
                      <a:pt x="9" y="6"/>
                    </a:lnTo>
                    <a:close/>
                  </a:path>
                </a:pathLst>
              </a:custGeom>
              <a:solidFill>
                <a:srgbClr val="65CBF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292" name="Freeform 424"/>
              <p:cNvSpPr>
                <a:spLocks/>
              </p:cNvSpPr>
              <p:nvPr/>
            </p:nvSpPr>
            <p:spPr bwMode="auto">
              <a:xfrm>
                <a:off x="4861" y="3506"/>
                <a:ext cx="6" cy="5"/>
              </a:xfrm>
              <a:custGeom>
                <a:avLst/>
                <a:gdLst>
                  <a:gd name="T0" fmla="*/ 6 w 6"/>
                  <a:gd name="T1" fmla="*/ 4 h 5"/>
                  <a:gd name="T2" fmla="*/ 4 w 6"/>
                  <a:gd name="T3" fmla="*/ 4 h 5"/>
                  <a:gd name="T4" fmla="*/ 4 w 6"/>
                  <a:gd name="T5" fmla="*/ 4 h 5"/>
                  <a:gd name="T6" fmla="*/ 4 w 6"/>
                  <a:gd name="T7" fmla="*/ 5 h 5"/>
                  <a:gd name="T8" fmla="*/ 4 w 6"/>
                  <a:gd name="T9" fmla="*/ 5 h 5"/>
                  <a:gd name="T10" fmla="*/ 4 w 6"/>
                  <a:gd name="T11" fmla="*/ 5 h 5"/>
                  <a:gd name="T12" fmla="*/ 4 w 6"/>
                  <a:gd name="T13" fmla="*/ 5 h 5"/>
                  <a:gd name="T14" fmla="*/ 4 w 6"/>
                  <a:gd name="T15" fmla="*/ 5 h 5"/>
                  <a:gd name="T16" fmla="*/ 4 w 6"/>
                  <a:gd name="T17" fmla="*/ 5 h 5"/>
                  <a:gd name="T18" fmla="*/ 2 w 6"/>
                  <a:gd name="T19" fmla="*/ 5 h 5"/>
                  <a:gd name="T20" fmla="*/ 2 w 6"/>
                  <a:gd name="T21" fmla="*/ 5 h 5"/>
                  <a:gd name="T22" fmla="*/ 0 w 6"/>
                  <a:gd name="T23" fmla="*/ 5 h 5"/>
                  <a:gd name="T24" fmla="*/ 0 w 6"/>
                  <a:gd name="T25" fmla="*/ 5 h 5"/>
                  <a:gd name="T26" fmla="*/ 0 w 6"/>
                  <a:gd name="T27" fmla="*/ 5 h 5"/>
                  <a:gd name="T28" fmla="*/ 0 w 6"/>
                  <a:gd name="T29" fmla="*/ 4 h 5"/>
                  <a:gd name="T30" fmla="*/ 0 w 6"/>
                  <a:gd name="T31" fmla="*/ 4 h 5"/>
                  <a:gd name="T32" fmla="*/ 0 w 6"/>
                  <a:gd name="T33" fmla="*/ 4 h 5"/>
                  <a:gd name="T34" fmla="*/ 0 w 6"/>
                  <a:gd name="T35" fmla="*/ 4 h 5"/>
                  <a:gd name="T36" fmla="*/ 0 w 6"/>
                  <a:gd name="T37" fmla="*/ 4 h 5"/>
                  <a:gd name="T38" fmla="*/ 0 w 6"/>
                  <a:gd name="T39" fmla="*/ 2 h 5"/>
                  <a:gd name="T40" fmla="*/ 0 w 6"/>
                  <a:gd name="T41" fmla="*/ 2 h 5"/>
                  <a:gd name="T42" fmla="*/ 0 w 6"/>
                  <a:gd name="T43" fmla="*/ 2 h 5"/>
                  <a:gd name="T44" fmla="*/ 2 w 6"/>
                  <a:gd name="T45" fmla="*/ 0 h 5"/>
                  <a:gd name="T46" fmla="*/ 2 w 6"/>
                  <a:gd name="T47" fmla="*/ 0 h 5"/>
                  <a:gd name="T48" fmla="*/ 4 w 6"/>
                  <a:gd name="T49" fmla="*/ 0 h 5"/>
                  <a:gd name="T50" fmla="*/ 4 w 6"/>
                  <a:gd name="T51" fmla="*/ 0 h 5"/>
                  <a:gd name="T52" fmla="*/ 4 w 6"/>
                  <a:gd name="T53" fmla="*/ 0 h 5"/>
                  <a:gd name="T54" fmla="*/ 4 w 6"/>
                  <a:gd name="T55" fmla="*/ 2 h 5"/>
                  <a:gd name="T56" fmla="*/ 4 w 6"/>
                  <a:gd name="T57" fmla="*/ 2 h 5"/>
                  <a:gd name="T58" fmla="*/ 4 w 6"/>
                  <a:gd name="T59" fmla="*/ 2 h 5"/>
                  <a:gd name="T60" fmla="*/ 4 w 6"/>
                  <a:gd name="T61" fmla="*/ 4 h 5"/>
                  <a:gd name="T62" fmla="*/ 4 w 6"/>
                  <a:gd name="T63" fmla="*/ 4 h 5"/>
                  <a:gd name="T64" fmla="*/ 6 w 6"/>
                  <a:gd name="T65" fmla="*/ 4 h 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
                  <a:gd name="T100" fmla="*/ 0 h 5"/>
                  <a:gd name="T101" fmla="*/ 6 w 6"/>
                  <a:gd name="T102" fmla="*/ 5 h 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 h="5">
                    <a:moveTo>
                      <a:pt x="6" y="4"/>
                    </a:moveTo>
                    <a:lnTo>
                      <a:pt x="4" y="4"/>
                    </a:lnTo>
                    <a:lnTo>
                      <a:pt x="4" y="5"/>
                    </a:lnTo>
                    <a:lnTo>
                      <a:pt x="2" y="5"/>
                    </a:lnTo>
                    <a:lnTo>
                      <a:pt x="0" y="5"/>
                    </a:lnTo>
                    <a:lnTo>
                      <a:pt x="0" y="4"/>
                    </a:lnTo>
                    <a:lnTo>
                      <a:pt x="0" y="2"/>
                    </a:lnTo>
                    <a:lnTo>
                      <a:pt x="2" y="0"/>
                    </a:lnTo>
                    <a:lnTo>
                      <a:pt x="4" y="0"/>
                    </a:lnTo>
                    <a:lnTo>
                      <a:pt x="4" y="2"/>
                    </a:lnTo>
                    <a:lnTo>
                      <a:pt x="4" y="4"/>
                    </a:lnTo>
                    <a:lnTo>
                      <a:pt x="6" y="4"/>
                    </a:lnTo>
                    <a:close/>
                  </a:path>
                </a:pathLst>
              </a:custGeom>
              <a:solidFill>
                <a:srgbClr val="65CBF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293" name="Freeform 425"/>
              <p:cNvSpPr>
                <a:spLocks/>
              </p:cNvSpPr>
              <p:nvPr/>
            </p:nvSpPr>
            <p:spPr bwMode="auto">
              <a:xfrm>
                <a:off x="4741" y="3385"/>
                <a:ext cx="242" cy="245"/>
              </a:xfrm>
              <a:custGeom>
                <a:avLst/>
                <a:gdLst>
                  <a:gd name="T0" fmla="*/ 241 w 242"/>
                  <a:gd name="T1" fmla="*/ 136 h 245"/>
                  <a:gd name="T2" fmla="*/ 235 w 242"/>
                  <a:gd name="T3" fmla="*/ 159 h 245"/>
                  <a:gd name="T4" fmla="*/ 226 w 242"/>
                  <a:gd name="T5" fmla="*/ 181 h 245"/>
                  <a:gd name="T6" fmla="*/ 213 w 242"/>
                  <a:gd name="T7" fmla="*/ 201 h 245"/>
                  <a:gd name="T8" fmla="*/ 197 w 242"/>
                  <a:gd name="T9" fmla="*/ 218 h 245"/>
                  <a:gd name="T10" fmla="*/ 179 w 242"/>
                  <a:gd name="T11" fmla="*/ 230 h 245"/>
                  <a:gd name="T12" fmla="*/ 157 w 242"/>
                  <a:gd name="T13" fmla="*/ 240 h 245"/>
                  <a:gd name="T14" fmla="*/ 133 w 242"/>
                  <a:gd name="T15" fmla="*/ 245 h 245"/>
                  <a:gd name="T16" fmla="*/ 109 w 242"/>
                  <a:gd name="T17" fmla="*/ 245 h 245"/>
                  <a:gd name="T18" fmla="*/ 86 w 242"/>
                  <a:gd name="T19" fmla="*/ 240 h 245"/>
                  <a:gd name="T20" fmla="*/ 64 w 242"/>
                  <a:gd name="T21" fmla="*/ 230 h 245"/>
                  <a:gd name="T22" fmla="*/ 44 w 242"/>
                  <a:gd name="T23" fmla="*/ 218 h 245"/>
                  <a:gd name="T24" fmla="*/ 27 w 242"/>
                  <a:gd name="T25" fmla="*/ 201 h 245"/>
                  <a:gd name="T26" fmla="*/ 15 w 242"/>
                  <a:gd name="T27" fmla="*/ 181 h 245"/>
                  <a:gd name="T28" fmla="*/ 5 w 242"/>
                  <a:gd name="T29" fmla="*/ 159 h 245"/>
                  <a:gd name="T30" fmla="*/ 0 w 242"/>
                  <a:gd name="T31" fmla="*/ 136 h 245"/>
                  <a:gd name="T32" fmla="*/ 0 w 242"/>
                  <a:gd name="T33" fmla="*/ 110 h 245"/>
                  <a:gd name="T34" fmla="*/ 5 w 242"/>
                  <a:gd name="T35" fmla="*/ 86 h 245"/>
                  <a:gd name="T36" fmla="*/ 15 w 242"/>
                  <a:gd name="T37" fmla="*/ 64 h 245"/>
                  <a:gd name="T38" fmla="*/ 27 w 242"/>
                  <a:gd name="T39" fmla="*/ 46 h 245"/>
                  <a:gd name="T40" fmla="*/ 44 w 242"/>
                  <a:gd name="T41" fmla="*/ 30 h 245"/>
                  <a:gd name="T42" fmla="*/ 64 w 242"/>
                  <a:gd name="T43" fmla="*/ 15 h 245"/>
                  <a:gd name="T44" fmla="*/ 86 w 242"/>
                  <a:gd name="T45" fmla="*/ 6 h 245"/>
                  <a:gd name="T46" fmla="*/ 109 w 242"/>
                  <a:gd name="T47" fmla="*/ 2 h 245"/>
                  <a:gd name="T48" fmla="*/ 133 w 242"/>
                  <a:gd name="T49" fmla="*/ 2 h 245"/>
                  <a:gd name="T50" fmla="*/ 157 w 242"/>
                  <a:gd name="T51" fmla="*/ 6 h 245"/>
                  <a:gd name="T52" fmla="*/ 179 w 242"/>
                  <a:gd name="T53" fmla="*/ 15 h 245"/>
                  <a:gd name="T54" fmla="*/ 197 w 242"/>
                  <a:gd name="T55" fmla="*/ 30 h 245"/>
                  <a:gd name="T56" fmla="*/ 213 w 242"/>
                  <a:gd name="T57" fmla="*/ 46 h 245"/>
                  <a:gd name="T58" fmla="*/ 226 w 242"/>
                  <a:gd name="T59" fmla="*/ 64 h 245"/>
                  <a:gd name="T60" fmla="*/ 235 w 242"/>
                  <a:gd name="T61" fmla="*/ 86 h 245"/>
                  <a:gd name="T62" fmla="*/ 241 w 242"/>
                  <a:gd name="T63" fmla="*/ 110 h 24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2"/>
                  <a:gd name="T97" fmla="*/ 0 h 245"/>
                  <a:gd name="T98" fmla="*/ 242 w 242"/>
                  <a:gd name="T99" fmla="*/ 245 h 24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2" h="245">
                    <a:moveTo>
                      <a:pt x="242" y="123"/>
                    </a:moveTo>
                    <a:lnTo>
                      <a:pt x="241" y="136"/>
                    </a:lnTo>
                    <a:lnTo>
                      <a:pt x="239" y="148"/>
                    </a:lnTo>
                    <a:lnTo>
                      <a:pt x="235" y="159"/>
                    </a:lnTo>
                    <a:lnTo>
                      <a:pt x="232" y="170"/>
                    </a:lnTo>
                    <a:lnTo>
                      <a:pt x="226" y="181"/>
                    </a:lnTo>
                    <a:lnTo>
                      <a:pt x="221" y="192"/>
                    </a:lnTo>
                    <a:lnTo>
                      <a:pt x="213" y="201"/>
                    </a:lnTo>
                    <a:lnTo>
                      <a:pt x="206" y="210"/>
                    </a:lnTo>
                    <a:lnTo>
                      <a:pt x="197" y="218"/>
                    </a:lnTo>
                    <a:lnTo>
                      <a:pt x="188" y="225"/>
                    </a:lnTo>
                    <a:lnTo>
                      <a:pt x="179" y="230"/>
                    </a:lnTo>
                    <a:lnTo>
                      <a:pt x="168" y="236"/>
                    </a:lnTo>
                    <a:lnTo>
                      <a:pt x="157" y="240"/>
                    </a:lnTo>
                    <a:lnTo>
                      <a:pt x="146" y="243"/>
                    </a:lnTo>
                    <a:lnTo>
                      <a:pt x="133" y="245"/>
                    </a:lnTo>
                    <a:lnTo>
                      <a:pt x="122" y="245"/>
                    </a:lnTo>
                    <a:lnTo>
                      <a:pt x="109" y="245"/>
                    </a:lnTo>
                    <a:lnTo>
                      <a:pt x="97" y="243"/>
                    </a:lnTo>
                    <a:lnTo>
                      <a:pt x="86" y="240"/>
                    </a:lnTo>
                    <a:lnTo>
                      <a:pt x="73" y="236"/>
                    </a:lnTo>
                    <a:lnTo>
                      <a:pt x="64" y="230"/>
                    </a:lnTo>
                    <a:lnTo>
                      <a:pt x="53" y="225"/>
                    </a:lnTo>
                    <a:lnTo>
                      <a:pt x="44" y="218"/>
                    </a:lnTo>
                    <a:lnTo>
                      <a:pt x="35" y="210"/>
                    </a:lnTo>
                    <a:lnTo>
                      <a:pt x="27" y="201"/>
                    </a:lnTo>
                    <a:lnTo>
                      <a:pt x="20" y="192"/>
                    </a:lnTo>
                    <a:lnTo>
                      <a:pt x="15" y="181"/>
                    </a:lnTo>
                    <a:lnTo>
                      <a:pt x="9" y="170"/>
                    </a:lnTo>
                    <a:lnTo>
                      <a:pt x="5" y="159"/>
                    </a:lnTo>
                    <a:lnTo>
                      <a:pt x="2" y="148"/>
                    </a:lnTo>
                    <a:lnTo>
                      <a:pt x="0" y="136"/>
                    </a:lnTo>
                    <a:lnTo>
                      <a:pt x="0" y="123"/>
                    </a:lnTo>
                    <a:lnTo>
                      <a:pt x="0" y="110"/>
                    </a:lnTo>
                    <a:lnTo>
                      <a:pt x="2" y="99"/>
                    </a:lnTo>
                    <a:lnTo>
                      <a:pt x="5" y="86"/>
                    </a:lnTo>
                    <a:lnTo>
                      <a:pt x="9" y="75"/>
                    </a:lnTo>
                    <a:lnTo>
                      <a:pt x="15" y="64"/>
                    </a:lnTo>
                    <a:lnTo>
                      <a:pt x="20" y="55"/>
                    </a:lnTo>
                    <a:lnTo>
                      <a:pt x="27" y="46"/>
                    </a:lnTo>
                    <a:lnTo>
                      <a:pt x="35" y="37"/>
                    </a:lnTo>
                    <a:lnTo>
                      <a:pt x="44" y="30"/>
                    </a:lnTo>
                    <a:lnTo>
                      <a:pt x="53" y="22"/>
                    </a:lnTo>
                    <a:lnTo>
                      <a:pt x="64" y="15"/>
                    </a:lnTo>
                    <a:lnTo>
                      <a:pt x="73" y="11"/>
                    </a:lnTo>
                    <a:lnTo>
                      <a:pt x="86" y="6"/>
                    </a:lnTo>
                    <a:lnTo>
                      <a:pt x="97" y="4"/>
                    </a:lnTo>
                    <a:lnTo>
                      <a:pt x="109" y="2"/>
                    </a:lnTo>
                    <a:lnTo>
                      <a:pt x="122" y="0"/>
                    </a:lnTo>
                    <a:lnTo>
                      <a:pt x="133" y="2"/>
                    </a:lnTo>
                    <a:lnTo>
                      <a:pt x="146" y="4"/>
                    </a:lnTo>
                    <a:lnTo>
                      <a:pt x="157" y="6"/>
                    </a:lnTo>
                    <a:lnTo>
                      <a:pt x="168" y="11"/>
                    </a:lnTo>
                    <a:lnTo>
                      <a:pt x="179" y="15"/>
                    </a:lnTo>
                    <a:lnTo>
                      <a:pt x="188" y="22"/>
                    </a:lnTo>
                    <a:lnTo>
                      <a:pt x="197" y="30"/>
                    </a:lnTo>
                    <a:lnTo>
                      <a:pt x="206" y="37"/>
                    </a:lnTo>
                    <a:lnTo>
                      <a:pt x="213" y="46"/>
                    </a:lnTo>
                    <a:lnTo>
                      <a:pt x="221" y="55"/>
                    </a:lnTo>
                    <a:lnTo>
                      <a:pt x="226" y="64"/>
                    </a:lnTo>
                    <a:lnTo>
                      <a:pt x="232" y="75"/>
                    </a:lnTo>
                    <a:lnTo>
                      <a:pt x="235" y="86"/>
                    </a:lnTo>
                    <a:lnTo>
                      <a:pt x="239" y="99"/>
                    </a:lnTo>
                    <a:lnTo>
                      <a:pt x="241" y="110"/>
                    </a:lnTo>
                    <a:lnTo>
                      <a:pt x="242" y="123"/>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GB"/>
              </a:p>
            </p:txBody>
          </p:sp>
          <p:sp>
            <p:nvSpPr>
              <p:cNvPr id="3294" name="Freeform 426"/>
              <p:cNvSpPr>
                <a:spLocks/>
              </p:cNvSpPr>
              <p:nvPr/>
            </p:nvSpPr>
            <p:spPr bwMode="auto">
              <a:xfrm>
                <a:off x="4551" y="3548"/>
                <a:ext cx="250" cy="243"/>
              </a:xfrm>
              <a:custGeom>
                <a:avLst/>
                <a:gdLst>
                  <a:gd name="T0" fmla="*/ 8 w 250"/>
                  <a:gd name="T1" fmla="*/ 241 h 243"/>
                  <a:gd name="T2" fmla="*/ 0 w 250"/>
                  <a:gd name="T3" fmla="*/ 243 h 243"/>
                  <a:gd name="T4" fmla="*/ 241 w 250"/>
                  <a:gd name="T5" fmla="*/ 2 h 243"/>
                  <a:gd name="T6" fmla="*/ 250 w 250"/>
                  <a:gd name="T7" fmla="*/ 0 h 243"/>
                  <a:gd name="T8" fmla="*/ 8 w 250"/>
                  <a:gd name="T9" fmla="*/ 241 h 243"/>
                  <a:gd name="T10" fmla="*/ 0 60000 65536"/>
                  <a:gd name="T11" fmla="*/ 0 60000 65536"/>
                  <a:gd name="T12" fmla="*/ 0 60000 65536"/>
                  <a:gd name="T13" fmla="*/ 0 60000 65536"/>
                  <a:gd name="T14" fmla="*/ 0 60000 65536"/>
                  <a:gd name="T15" fmla="*/ 0 w 250"/>
                  <a:gd name="T16" fmla="*/ 0 h 243"/>
                  <a:gd name="T17" fmla="*/ 250 w 250"/>
                  <a:gd name="T18" fmla="*/ 243 h 243"/>
                </a:gdLst>
                <a:ahLst/>
                <a:cxnLst>
                  <a:cxn ang="T10">
                    <a:pos x="T0" y="T1"/>
                  </a:cxn>
                  <a:cxn ang="T11">
                    <a:pos x="T2" y="T3"/>
                  </a:cxn>
                  <a:cxn ang="T12">
                    <a:pos x="T4" y="T5"/>
                  </a:cxn>
                  <a:cxn ang="T13">
                    <a:pos x="T6" y="T7"/>
                  </a:cxn>
                  <a:cxn ang="T14">
                    <a:pos x="T8" y="T9"/>
                  </a:cxn>
                </a:cxnLst>
                <a:rect l="T15" t="T16" r="T17" b="T18"/>
                <a:pathLst>
                  <a:path w="250" h="243">
                    <a:moveTo>
                      <a:pt x="8" y="241"/>
                    </a:moveTo>
                    <a:lnTo>
                      <a:pt x="0" y="243"/>
                    </a:lnTo>
                    <a:lnTo>
                      <a:pt x="241" y="2"/>
                    </a:lnTo>
                    <a:lnTo>
                      <a:pt x="250" y="0"/>
                    </a:lnTo>
                    <a:lnTo>
                      <a:pt x="8" y="241"/>
                    </a:lnTo>
                    <a:close/>
                  </a:path>
                </a:pathLst>
              </a:custGeom>
              <a:solidFill>
                <a:srgbClr val="98989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295" name="Freeform 427"/>
              <p:cNvSpPr>
                <a:spLocks/>
              </p:cNvSpPr>
              <p:nvPr/>
            </p:nvSpPr>
            <p:spPr bwMode="auto">
              <a:xfrm>
                <a:off x="4544" y="3550"/>
                <a:ext cx="248" cy="244"/>
              </a:xfrm>
              <a:custGeom>
                <a:avLst/>
                <a:gdLst>
                  <a:gd name="T0" fmla="*/ 7 w 248"/>
                  <a:gd name="T1" fmla="*/ 241 h 244"/>
                  <a:gd name="T2" fmla="*/ 0 w 248"/>
                  <a:gd name="T3" fmla="*/ 244 h 244"/>
                  <a:gd name="T4" fmla="*/ 243 w 248"/>
                  <a:gd name="T5" fmla="*/ 3 h 244"/>
                  <a:gd name="T6" fmla="*/ 248 w 248"/>
                  <a:gd name="T7" fmla="*/ 0 h 244"/>
                  <a:gd name="T8" fmla="*/ 7 w 248"/>
                  <a:gd name="T9" fmla="*/ 241 h 244"/>
                  <a:gd name="T10" fmla="*/ 0 60000 65536"/>
                  <a:gd name="T11" fmla="*/ 0 60000 65536"/>
                  <a:gd name="T12" fmla="*/ 0 60000 65536"/>
                  <a:gd name="T13" fmla="*/ 0 60000 65536"/>
                  <a:gd name="T14" fmla="*/ 0 60000 65536"/>
                  <a:gd name="T15" fmla="*/ 0 w 248"/>
                  <a:gd name="T16" fmla="*/ 0 h 244"/>
                  <a:gd name="T17" fmla="*/ 248 w 248"/>
                  <a:gd name="T18" fmla="*/ 244 h 244"/>
                </a:gdLst>
                <a:ahLst/>
                <a:cxnLst>
                  <a:cxn ang="T10">
                    <a:pos x="T0" y="T1"/>
                  </a:cxn>
                  <a:cxn ang="T11">
                    <a:pos x="T2" y="T3"/>
                  </a:cxn>
                  <a:cxn ang="T12">
                    <a:pos x="T4" y="T5"/>
                  </a:cxn>
                  <a:cxn ang="T13">
                    <a:pos x="T6" y="T7"/>
                  </a:cxn>
                  <a:cxn ang="T14">
                    <a:pos x="T8" y="T9"/>
                  </a:cxn>
                </a:cxnLst>
                <a:rect l="T15" t="T16" r="T17" b="T18"/>
                <a:pathLst>
                  <a:path w="248" h="244">
                    <a:moveTo>
                      <a:pt x="7" y="241"/>
                    </a:moveTo>
                    <a:lnTo>
                      <a:pt x="0" y="244"/>
                    </a:lnTo>
                    <a:lnTo>
                      <a:pt x="243" y="3"/>
                    </a:lnTo>
                    <a:lnTo>
                      <a:pt x="248" y="0"/>
                    </a:lnTo>
                    <a:lnTo>
                      <a:pt x="7" y="241"/>
                    </a:lnTo>
                    <a:close/>
                  </a:path>
                </a:pathLst>
              </a:custGeom>
              <a:solidFill>
                <a:srgbClr val="B4B4B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296" name="Freeform 428"/>
              <p:cNvSpPr>
                <a:spLocks/>
              </p:cNvSpPr>
              <p:nvPr/>
            </p:nvSpPr>
            <p:spPr bwMode="auto">
              <a:xfrm>
                <a:off x="4573" y="3568"/>
                <a:ext cx="248" cy="255"/>
              </a:xfrm>
              <a:custGeom>
                <a:avLst/>
                <a:gdLst>
                  <a:gd name="T0" fmla="*/ 0 w 248"/>
                  <a:gd name="T1" fmla="*/ 255 h 255"/>
                  <a:gd name="T2" fmla="*/ 6 w 248"/>
                  <a:gd name="T3" fmla="*/ 241 h 255"/>
                  <a:gd name="T4" fmla="*/ 248 w 248"/>
                  <a:gd name="T5" fmla="*/ 0 h 255"/>
                  <a:gd name="T6" fmla="*/ 241 w 248"/>
                  <a:gd name="T7" fmla="*/ 13 h 255"/>
                  <a:gd name="T8" fmla="*/ 0 w 248"/>
                  <a:gd name="T9" fmla="*/ 255 h 255"/>
                  <a:gd name="T10" fmla="*/ 0 60000 65536"/>
                  <a:gd name="T11" fmla="*/ 0 60000 65536"/>
                  <a:gd name="T12" fmla="*/ 0 60000 65536"/>
                  <a:gd name="T13" fmla="*/ 0 60000 65536"/>
                  <a:gd name="T14" fmla="*/ 0 60000 65536"/>
                  <a:gd name="T15" fmla="*/ 0 w 248"/>
                  <a:gd name="T16" fmla="*/ 0 h 255"/>
                  <a:gd name="T17" fmla="*/ 248 w 248"/>
                  <a:gd name="T18" fmla="*/ 255 h 255"/>
                </a:gdLst>
                <a:ahLst/>
                <a:cxnLst>
                  <a:cxn ang="T10">
                    <a:pos x="T0" y="T1"/>
                  </a:cxn>
                  <a:cxn ang="T11">
                    <a:pos x="T2" y="T3"/>
                  </a:cxn>
                  <a:cxn ang="T12">
                    <a:pos x="T4" y="T5"/>
                  </a:cxn>
                  <a:cxn ang="T13">
                    <a:pos x="T6" y="T7"/>
                  </a:cxn>
                  <a:cxn ang="T14">
                    <a:pos x="T8" y="T9"/>
                  </a:cxn>
                </a:cxnLst>
                <a:rect l="T15" t="T16" r="T17" b="T18"/>
                <a:pathLst>
                  <a:path w="248" h="255">
                    <a:moveTo>
                      <a:pt x="0" y="255"/>
                    </a:moveTo>
                    <a:lnTo>
                      <a:pt x="6" y="241"/>
                    </a:lnTo>
                    <a:lnTo>
                      <a:pt x="248" y="0"/>
                    </a:lnTo>
                    <a:lnTo>
                      <a:pt x="241" y="13"/>
                    </a:lnTo>
                    <a:lnTo>
                      <a:pt x="0" y="255"/>
                    </a:lnTo>
                    <a:close/>
                  </a:path>
                </a:pathLst>
              </a:custGeom>
              <a:solidFill>
                <a:srgbClr val="CBCBCB"/>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297" name="Freeform 429"/>
              <p:cNvSpPr>
                <a:spLocks/>
              </p:cNvSpPr>
              <p:nvPr/>
            </p:nvSpPr>
            <p:spPr bwMode="auto">
              <a:xfrm>
                <a:off x="4573" y="3575"/>
                <a:ext cx="245" cy="248"/>
              </a:xfrm>
              <a:custGeom>
                <a:avLst/>
                <a:gdLst>
                  <a:gd name="T0" fmla="*/ 0 w 245"/>
                  <a:gd name="T1" fmla="*/ 248 h 248"/>
                  <a:gd name="T2" fmla="*/ 2 w 245"/>
                  <a:gd name="T3" fmla="*/ 241 h 248"/>
                  <a:gd name="T4" fmla="*/ 245 w 245"/>
                  <a:gd name="T5" fmla="*/ 0 h 248"/>
                  <a:gd name="T6" fmla="*/ 241 w 245"/>
                  <a:gd name="T7" fmla="*/ 6 h 248"/>
                  <a:gd name="T8" fmla="*/ 0 w 245"/>
                  <a:gd name="T9" fmla="*/ 248 h 248"/>
                  <a:gd name="T10" fmla="*/ 0 60000 65536"/>
                  <a:gd name="T11" fmla="*/ 0 60000 65536"/>
                  <a:gd name="T12" fmla="*/ 0 60000 65536"/>
                  <a:gd name="T13" fmla="*/ 0 60000 65536"/>
                  <a:gd name="T14" fmla="*/ 0 60000 65536"/>
                  <a:gd name="T15" fmla="*/ 0 w 245"/>
                  <a:gd name="T16" fmla="*/ 0 h 248"/>
                  <a:gd name="T17" fmla="*/ 245 w 245"/>
                  <a:gd name="T18" fmla="*/ 248 h 248"/>
                </a:gdLst>
                <a:ahLst/>
                <a:cxnLst>
                  <a:cxn ang="T10">
                    <a:pos x="T0" y="T1"/>
                  </a:cxn>
                  <a:cxn ang="T11">
                    <a:pos x="T2" y="T3"/>
                  </a:cxn>
                  <a:cxn ang="T12">
                    <a:pos x="T4" y="T5"/>
                  </a:cxn>
                  <a:cxn ang="T13">
                    <a:pos x="T6" y="T7"/>
                  </a:cxn>
                  <a:cxn ang="T14">
                    <a:pos x="T8" y="T9"/>
                  </a:cxn>
                </a:cxnLst>
                <a:rect l="T15" t="T16" r="T17" b="T18"/>
                <a:pathLst>
                  <a:path w="245" h="248">
                    <a:moveTo>
                      <a:pt x="0" y="248"/>
                    </a:moveTo>
                    <a:lnTo>
                      <a:pt x="2" y="241"/>
                    </a:lnTo>
                    <a:lnTo>
                      <a:pt x="245" y="0"/>
                    </a:lnTo>
                    <a:lnTo>
                      <a:pt x="241" y="6"/>
                    </a:lnTo>
                    <a:lnTo>
                      <a:pt x="0" y="248"/>
                    </a:lnTo>
                    <a:close/>
                  </a:path>
                </a:pathLst>
              </a:custGeom>
              <a:solidFill>
                <a:srgbClr val="CBCBCB"/>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298" name="Freeform 430"/>
              <p:cNvSpPr>
                <a:spLocks/>
              </p:cNvSpPr>
              <p:nvPr/>
            </p:nvSpPr>
            <p:spPr bwMode="auto">
              <a:xfrm>
                <a:off x="4575" y="3568"/>
                <a:ext cx="246" cy="248"/>
              </a:xfrm>
              <a:custGeom>
                <a:avLst/>
                <a:gdLst>
                  <a:gd name="T0" fmla="*/ 0 w 246"/>
                  <a:gd name="T1" fmla="*/ 248 h 248"/>
                  <a:gd name="T2" fmla="*/ 4 w 246"/>
                  <a:gd name="T3" fmla="*/ 241 h 248"/>
                  <a:gd name="T4" fmla="*/ 246 w 246"/>
                  <a:gd name="T5" fmla="*/ 0 h 248"/>
                  <a:gd name="T6" fmla="*/ 243 w 246"/>
                  <a:gd name="T7" fmla="*/ 7 h 248"/>
                  <a:gd name="T8" fmla="*/ 0 w 246"/>
                  <a:gd name="T9" fmla="*/ 248 h 248"/>
                  <a:gd name="T10" fmla="*/ 0 60000 65536"/>
                  <a:gd name="T11" fmla="*/ 0 60000 65536"/>
                  <a:gd name="T12" fmla="*/ 0 60000 65536"/>
                  <a:gd name="T13" fmla="*/ 0 60000 65536"/>
                  <a:gd name="T14" fmla="*/ 0 60000 65536"/>
                  <a:gd name="T15" fmla="*/ 0 w 246"/>
                  <a:gd name="T16" fmla="*/ 0 h 248"/>
                  <a:gd name="T17" fmla="*/ 246 w 246"/>
                  <a:gd name="T18" fmla="*/ 248 h 248"/>
                </a:gdLst>
                <a:ahLst/>
                <a:cxnLst>
                  <a:cxn ang="T10">
                    <a:pos x="T0" y="T1"/>
                  </a:cxn>
                  <a:cxn ang="T11">
                    <a:pos x="T2" y="T3"/>
                  </a:cxn>
                  <a:cxn ang="T12">
                    <a:pos x="T4" y="T5"/>
                  </a:cxn>
                  <a:cxn ang="T13">
                    <a:pos x="T6" y="T7"/>
                  </a:cxn>
                  <a:cxn ang="T14">
                    <a:pos x="T8" y="T9"/>
                  </a:cxn>
                </a:cxnLst>
                <a:rect l="T15" t="T16" r="T17" b="T18"/>
                <a:pathLst>
                  <a:path w="246" h="248">
                    <a:moveTo>
                      <a:pt x="0" y="248"/>
                    </a:moveTo>
                    <a:lnTo>
                      <a:pt x="4" y="241"/>
                    </a:lnTo>
                    <a:lnTo>
                      <a:pt x="246" y="0"/>
                    </a:lnTo>
                    <a:lnTo>
                      <a:pt x="243" y="7"/>
                    </a:lnTo>
                    <a:lnTo>
                      <a:pt x="0" y="248"/>
                    </a:lnTo>
                    <a:close/>
                  </a:path>
                </a:pathLst>
              </a:custGeom>
              <a:solidFill>
                <a:srgbClr val="D6D6D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299" name="Freeform 431"/>
              <p:cNvSpPr>
                <a:spLocks/>
              </p:cNvSpPr>
              <p:nvPr/>
            </p:nvSpPr>
            <p:spPr bwMode="auto">
              <a:xfrm>
                <a:off x="4577" y="3559"/>
                <a:ext cx="244" cy="250"/>
              </a:xfrm>
              <a:custGeom>
                <a:avLst/>
                <a:gdLst>
                  <a:gd name="T0" fmla="*/ 2 w 244"/>
                  <a:gd name="T1" fmla="*/ 250 h 250"/>
                  <a:gd name="T2" fmla="*/ 0 w 244"/>
                  <a:gd name="T3" fmla="*/ 243 h 250"/>
                  <a:gd name="T4" fmla="*/ 242 w 244"/>
                  <a:gd name="T5" fmla="*/ 0 h 250"/>
                  <a:gd name="T6" fmla="*/ 244 w 244"/>
                  <a:gd name="T7" fmla="*/ 9 h 250"/>
                  <a:gd name="T8" fmla="*/ 2 w 244"/>
                  <a:gd name="T9" fmla="*/ 250 h 250"/>
                  <a:gd name="T10" fmla="*/ 0 60000 65536"/>
                  <a:gd name="T11" fmla="*/ 0 60000 65536"/>
                  <a:gd name="T12" fmla="*/ 0 60000 65536"/>
                  <a:gd name="T13" fmla="*/ 0 60000 65536"/>
                  <a:gd name="T14" fmla="*/ 0 60000 65536"/>
                  <a:gd name="T15" fmla="*/ 0 w 244"/>
                  <a:gd name="T16" fmla="*/ 0 h 250"/>
                  <a:gd name="T17" fmla="*/ 244 w 244"/>
                  <a:gd name="T18" fmla="*/ 250 h 250"/>
                </a:gdLst>
                <a:ahLst/>
                <a:cxnLst>
                  <a:cxn ang="T10">
                    <a:pos x="T0" y="T1"/>
                  </a:cxn>
                  <a:cxn ang="T11">
                    <a:pos x="T2" y="T3"/>
                  </a:cxn>
                  <a:cxn ang="T12">
                    <a:pos x="T4" y="T5"/>
                  </a:cxn>
                  <a:cxn ang="T13">
                    <a:pos x="T6" y="T7"/>
                  </a:cxn>
                  <a:cxn ang="T14">
                    <a:pos x="T8" y="T9"/>
                  </a:cxn>
                </a:cxnLst>
                <a:rect l="T15" t="T16" r="T17" b="T18"/>
                <a:pathLst>
                  <a:path w="244" h="250">
                    <a:moveTo>
                      <a:pt x="2" y="250"/>
                    </a:moveTo>
                    <a:lnTo>
                      <a:pt x="0" y="243"/>
                    </a:lnTo>
                    <a:lnTo>
                      <a:pt x="242" y="0"/>
                    </a:lnTo>
                    <a:lnTo>
                      <a:pt x="244" y="9"/>
                    </a:lnTo>
                    <a:lnTo>
                      <a:pt x="2" y="250"/>
                    </a:lnTo>
                    <a:close/>
                  </a:path>
                </a:pathLst>
              </a:custGeom>
              <a:solidFill>
                <a:srgbClr val="E1E1E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300" name="Freeform 432"/>
              <p:cNvSpPr>
                <a:spLocks/>
              </p:cNvSpPr>
              <p:nvPr/>
            </p:nvSpPr>
            <p:spPr bwMode="auto">
              <a:xfrm>
                <a:off x="4579" y="3564"/>
                <a:ext cx="242" cy="245"/>
              </a:xfrm>
              <a:custGeom>
                <a:avLst/>
                <a:gdLst>
                  <a:gd name="T0" fmla="*/ 0 w 242"/>
                  <a:gd name="T1" fmla="*/ 245 h 245"/>
                  <a:gd name="T2" fmla="*/ 0 w 242"/>
                  <a:gd name="T3" fmla="*/ 241 h 245"/>
                  <a:gd name="T4" fmla="*/ 240 w 242"/>
                  <a:gd name="T5" fmla="*/ 0 h 245"/>
                  <a:gd name="T6" fmla="*/ 242 w 242"/>
                  <a:gd name="T7" fmla="*/ 4 h 245"/>
                  <a:gd name="T8" fmla="*/ 0 w 242"/>
                  <a:gd name="T9" fmla="*/ 245 h 245"/>
                  <a:gd name="T10" fmla="*/ 0 60000 65536"/>
                  <a:gd name="T11" fmla="*/ 0 60000 65536"/>
                  <a:gd name="T12" fmla="*/ 0 60000 65536"/>
                  <a:gd name="T13" fmla="*/ 0 60000 65536"/>
                  <a:gd name="T14" fmla="*/ 0 60000 65536"/>
                  <a:gd name="T15" fmla="*/ 0 w 242"/>
                  <a:gd name="T16" fmla="*/ 0 h 245"/>
                  <a:gd name="T17" fmla="*/ 242 w 242"/>
                  <a:gd name="T18" fmla="*/ 245 h 245"/>
                </a:gdLst>
                <a:ahLst/>
                <a:cxnLst>
                  <a:cxn ang="T10">
                    <a:pos x="T0" y="T1"/>
                  </a:cxn>
                  <a:cxn ang="T11">
                    <a:pos x="T2" y="T3"/>
                  </a:cxn>
                  <a:cxn ang="T12">
                    <a:pos x="T4" y="T5"/>
                  </a:cxn>
                  <a:cxn ang="T13">
                    <a:pos x="T6" y="T7"/>
                  </a:cxn>
                  <a:cxn ang="T14">
                    <a:pos x="T8" y="T9"/>
                  </a:cxn>
                </a:cxnLst>
                <a:rect l="T15" t="T16" r="T17" b="T18"/>
                <a:pathLst>
                  <a:path w="242" h="245">
                    <a:moveTo>
                      <a:pt x="0" y="245"/>
                    </a:moveTo>
                    <a:lnTo>
                      <a:pt x="0" y="241"/>
                    </a:lnTo>
                    <a:lnTo>
                      <a:pt x="240" y="0"/>
                    </a:lnTo>
                    <a:lnTo>
                      <a:pt x="242" y="4"/>
                    </a:lnTo>
                    <a:lnTo>
                      <a:pt x="0" y="245"/>
                    </a:lnTo>
                    <a:close/>
                  </a:path>
                </a:pathLst>
              </a:custGeom>
              <a:solidFill>
                <a:srgbClr val="E1E1E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301" name="Freeform 433"/>
              <p:cNvSpPr>
                <a:spLocks/>
              </p:cNvSpPr>
              <p:nvPr/>
            </p:nvSpPr>
            <p:spPr bwMode="auto">
              <a:xfrm>
                <a:off x="4577" y="3559"/>
                <a:ext cx="242" cy="246"/>
              </a:xfrm>
              <a:custGeom>
                <a:avLst/>
                <a:gdLst>
                  <a:gd name="T0" fmla="*/ 2 w 242"/>
                  <a:gd name="T1" fmla="*/ 246 h 246"/>
                  <a:gd name="T2" fmla="*/ 0 w 242"/>
                  <a:gd name="T3" fmla="*/ 243 h 246"/>
                  <a:gd name="T4" fmla="*/ 242 w 242"/>
                  <a:gd name="T5" fmla="*/ 0 h 246"/>
                  <a:gd name="T6" fmla="*/ 242 w 242"/>
                  <a:gd name="T7" fmla="*/ 5 h 246"/>
                  <a:gd name="T8" fmla="*/ 2 w 242"/>
                  <a:gd name="T9" fmla="*/ 246 h 246"/>
                  <a:gd name="T10" fmla="*/ 0 60000 65536"/>
                  <a:gd name="T11" fmla="*/ 0 60000 65536"/>
                  <a:gd name="T12" fmla="*/ 0 60000 65536"/>
                  <a:gd name="T13" fmla="*/ 0 60000 65536"/>
                  <a:gd name="T14" fmla="*/ 0 60000 65536"/>
                  <a:gd name="T15" fmla="*/ 0 w 242"/>
                  <a:gd name="T16" fmla="*/ 0 h 246"/>
                  <a:gd name="T17" fmla="*/ 242 w 242"/>
                  <a:gd name="T18" fmla="*/ 246 h 246"/>
                </a:gdLst>
                <a:ahLst/>
                <a:cxnLst>
                  <a:cxn ang="T10">
                    <a:pos x="T0" y="T1"/>
                  </a:cxn>
                  <a:cxn ang="T11">
                    <a:pos x="T2" y="T3"/>
                  </a:cxn>
                  <a:cxn ang="T12">
                    <a:pos x="T4" y="T5"/>
                  </a:cxn>
                  <a:cxn ang="T13">
                    <a:pos x="T6" y="T7"/>
                  </a:cxn>
                  <a:cxn ang="T14">
                    <a:pos x="T8" y="T9"/>
                  </a:cxn>
                </a:cxnLst>
                <a:rect l="T15" t="T16" r="T17" b="T18"/>
                <a:pathLst>
                  <a:path w="242" h="246">
                    <a:moveTo>
                      <a:pt x="2" y="246"/>
                    </a:moveTo>
                    <a:lnTo>
                      <a:pt x="0" y="243"/>
                    </a:lnTo>
                    <a:lnTo>
                      <a:pt x="242" y="0"/>
                    </a:lnTo>
                    <a:lnTo>
                      <a:pt x="242" y="5"/>
                    </a:lnTo>
                    <a:lnTo>
                      <a:pt x="2" y="246"/>
                    </a:lnTo>
                    <a:close/>
                  </a:path>
                </a:pathLst>
              </a:custGeom>
              <a:solidFill>
                <a:srgbClr val="DEDED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302" name="Freeform 434"/>
              <p:cNvSpPr>
                <a:spLocks/>
              </p:cNvSpPr>
              <p:nvPr/>
            </p:nvSpPr>
            <p:spPr bwMode="auto">
              <a:xfrm>
                <a:off x="4573" y="3553"/>
                <a:ext cx="246" cy="249"/>
              </a:xfrm>
              <a:custGeom>
                <a:avLst/>
                <a:gdLst>
                  <a:gd name="T0" fmla="*/ 4 w 246"/>
                  <a:gd name="T1" fmla="*/ 249 h 249"/>
                  <a:gd name="T2" fmla="*/ 0 w 246"/>
                  <a:gd name="T3" fmla="*/ 241 h 249"/>
                  <a:gd name="T4" fmla="*/ 241 w 246"/>
                  <a:gd name="T5" fmla="*/ 0 h 249"/>
                  <a:gd name="T6" fmla="*/ 246 w 246"/>
                  <a:gd name="T7" fmla="*/ 6 h 249"/>
                  <a:gd name="T8" fmla="*/ 4 w 246"/>
                  <a:gd name="T9" fmla="*/ 249 h 249"/>
                  <a:gd name="T10" fmla="*/ 0 60000 65536"/>
                  <a:gd name="T11" fmla="*/ 0 60000 65536"/>
                  <a:gd name="T12" fmla="*/ 0 60000 65536"/>
                  <a:gd name="T13" fmla="*/ 0 60000 65536"/>
                  <a:gd name="T14" fmla="*/ 0 60000 65536"/>
                  <a:gd name="T15" fmla="*/ 0 w 246"/>
                  <a:gd name="T16" fmla="*/ 0 h 249"/>
                  <a:gd name="T17" fmla="*/ 246 w 246"/>
                  <a:gd name="T18" fmla="*/ 249 h 249"/>
                </a:gdLst>
                <a:ahLst/>
                <a:cxnLst>
                  <a:cxn ang="T10">
                    <a:pos x="T0" y="T1"/>
                  </a:cxn>
                  <a:cxn ang="T11">
                    <a:pos x="T2" y="T3"/>
                  </a:cxn>
                  <a:cxn ang="T12">
                    <a:pos x="T4" y="T5"/>
                  </a:cxn>
                  <a:cxn ang="T13">
                    <a:pos x="T6" y="T7"/>
                  </a:cxn>
                  <a:cxn ang="T14">
                    <a:pos x="T8" y="T9"/>
                  </a:cxn>
                </a:cxnLst>
                <a:rect l="T15" t="T16" r="T17" b="T18"/>
                <a:pathLst>
                  <a:path w="246" h="249">
                    <a:moveTo>
                      <a:pt x="4" y="249"/>
                    </a:moveTo>
                    <a:lnTo>
                      <a:pt x="0" y="241"/>
                    </a:lnTo>
                    <a:lnTo>
                      <a:pt x="241" y="0"/>
                    </a:lnTo>
                    <a:lnTo>
                      <a:pt x="246" y="6"/>
                    </a:lnTo>
                    <a:lnTo>
                      <a:pt x="4" y="249"/>
                    </a:lnTo>
                    <a:close/>
                  </a:path>
                </a:pathLst>
              </a:custGeom>
              <a:solidFill>
                <a:srgbClr val="DBDBDB"/>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303" name="Freeform 435"/>
              <p:cNvSpPr>
                <a:spLocks/>
              </p:cNvSpPr>
              <p:nvPr/>
            </p:nvSpPr>
            <p:spPr bwMode="auto">
              <a:xfrm>
                <a:off x="4575" y="3557"/>
                <a:ext cx="244" cy="245"/>
              </a:xfrm>
              <a:custGeom>
                <a:avLst/>
                <a:gdLst>
                  <a:gd name="T0" fmla="*/ 2 w 244"/>
                  <a:gd name="T1" fmla="*/ 245 h 245"/>
                  <a:gd name="T2" fmla="*/ 0 w 244"/>
                  <a:gd name="T3" fmla="*/ 241 h 245"/>
                  <a:gd name="T4" fmla="*/ 243 w 244"/>
                  <a:gd name="T5" fmla="*/ 0 h 245"/>
                  <a:gd name="T6" fmla="*/ 244 w 244"/>
                  <a:gd name="T7" fmla="*/ 2 h 245"/>
                  <a:gd name="T8" fmla="*/ 2 w 244"/>
                  <a:gd name="T9" fmla="*/ 245 h 245"/>
                  <a:gd name="T10" fmla="*/ 0 60000 65536"/>
                  <a:gd name="T11" fmla="*/ 0 60000 65536"/>
                  <a:gd name="T12" fmla="*/ 0 60000 65536"/>
                  <a:gd name="T13" fmla="*/ 0 60000 65536"/>
                  <a:gd name="T14" fmla="*/ 0 60000 65536"/>
                  <a:gd name="T15" fmla="*/ 0 w 244"/>
                  <a:gd name="T16" fmla="*/ 0 h 245"/>
                  <a:gd name="T17" fmla="*/ 244 w 244"/>
                  <a:gd name="T18" fmla="*/ 245 h 245"/>
                </a:gdLst>
                <a:ahLst/>
                <a:cxnLst>
                  <a:cxn ang="T10">
                    <a:pos x="T0" y="T1"/>
                  </a:cxn>
                  <a:cxn ang="T11">
                    <a:pos x="T2" y="T3"/>
                  </a:cxn>
                  <a:cxn ang="T12">
                    <a:pos x="T4" y="T5"/>
                  </a:cxn>
                  <a:cxn ang="T13">
                    <a:pos x="T6" y="T7"/>
                  </a:cxn>
                  <a:cxn ang="T14">
                    <a:pos x="T8" y="T9"/>
                  </a:cxn>
                </a:cxnLst>
                <a:rect l="T15" t="T16" r="T17" b="T18"/>
                <a:pathLst>
                  <a:path w="244" h="245">
                    <a:moveTo>
                      <a:pt x="2" y="245"/>
                    </a:moveTo>
                    <a:lnTo>
                      <a:pt x="0" y="241"/>
                    </a:lnTo>
                    <a:lnTo>
                      <a:pt x="243" y="0"/>
                    </a:lnTo>
                    <a:lnTo>
                      <a:pt x="244" y="2"/>
                    </a:lnTo>
                    <a:lnTo>
                      <a:pt x="2" y="245"/>
                    </a:lnTo>
                    <a:close/>
                  </a:path>
                </a:pathLst>
              </a:custGeom>
              <a:solidFill>
                <a:srgbClr val="DBDBDB"/>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304" name="Freeform 436"/>
              <p:cNvSpPr>
                <a:spLocks/>
              </p:cNvSpPr>
              <p:nvPr/>
            </p:nvSpPr>
            <p:spPr bwMode="auto">
              <a:xfrm>
                <a:off x="4573" y="3553"/>
                <a:ext cx="245" cy="245"/>
              </a:xfrm>
              <a:custGeom>
                <a:avLst/>
                <a:gdLst>
                  <a:gd name="T0" fmla="*/ 2 w 245"/>
                  <a:gd name="T1" fmla="*/ 245 h 245"/>
                  <a:gd name="T2" fmla="*/ 0 w 245"/>
                  <a:gd name="T3" fmla="*/ 241 h 245"/>
                  <a:gd name="T4" fmla="*/ 241 w 245"/>
                  <a:gd name="T5" fmla="*/ 0 h 245"/>
                  <a:gd name="T6" fmla="*/ 245 w 245"/>
                  <a:gd name="T7" fmla="*/ 4 h 245"/>
                  <a:gd name="T8" fmla="*/ 2 w 245"/>
                  <a:gd name="T9" fmla="*/ 245 h 245"/>
                  <a:gd name="T10" fmla="*/ 0 60000 65536"/>
                  <a:gd name="T11" fmla="*/ 0 60000 65536"/>
                  <a:gd name="T12" fmla="*/ 0 60000 65536"/>
                  <a:gd name="T13" fmla="*/ 0 60000 65536"/>
                  <a:gd name="T14" fmla="*/ 0 60000 65536"/>
                  <a:gd name="T15" fmla="*/ 0 w 245"/>
                  <a:gd name="T16" fmla="*/ 0 h 245"/>
                  <a:gd name="T17" fmla="*/ 245 w 245"/>
                  <a:gd name="T18" fmla="*/ 245 h 245"/>
                </a:gdLst>
                <a:ahLst/>
                <a:cxnLst>
                  <a:cxn ang="T10">
                    <a:pos x="T0" y="T1"/>
                  </a:cxn>
                  <a:cxn ang="T11">
                    <a:pos x="T2" y="T3"/>
                  </a:cxn>
                  <a:cxn ang="T12">
                    <a:pos x="T4" y="T5"/>
                  </a:cxn>
                  <a:cxn ang="T13">
                    <a:pos x="T6" y="T7"/>
                  </a:cxn>
                  <a:cxn ang="T14">
                    <a:pos x="T8" y="T9"/>
                  </a:cxn>
                </a:cxnLst>
                <a:rect l="T15" t="T16" r="T17" b="T18"/>
                <a:pathLst>
                  <a:path w="245" h="245">
                    <a:moveTo>
                      <a:pt x="2" y="245"/>
                    </a:moveTo>
                    <a:lnTo>
                      <a:pt x="0" y="241"/>
                    </a:lnTo>
                    <a:lnTo>
                      <a:pt x="241" y="0"/>
                    </a:lnTo>
                    <a:lnTo>
                      <a:pt x="245" y="4"/>
                    </a:lnTo>
                    <a:lnTo>
                      <a:pt x="2" y="245"/>
                    </a:lnTo>
                    <a:close/>
                  </a:path>
                </a:pathLst>
              </a:custGeom>
              <a:solidFill>
                <a:srgbClr val="D3D3D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305" name="Freeform 437"/>
              <p:cNvSpPr>
                <a:spLocks/>
              </p:cNvSpPr>
              <p:nvPr/>
            </p:nvSpPr>
            <p:spPr bwMode="auto">
              <a:xfrm>
                <a:off x="4566" y="3550"/>
                <a:ext cx="248" cy="244"/>
              </a:xfrm>
              <a:custGeom>
                <a:avLst/>
                <a:gdLst>
                  <a:gd name="T0" fmla="*/ 7 w 248"/>
                  <a:gd name="T1" fmla="*/ 244 h 244"/>
                  <a:gd name="T2" fmla="*/ 0 w 248"/>
                  <a:gd name="T3" fmla="*/ 241 h 244"/>
                  <a:gd name="T4" fmla="*/ 242 w 248"/>
                  <a:gd name="T5" fmla="*/ 0 h 244"/>
                  <a:gd name="T6" fmla="*/ 248 w 248"/>
                  <a:gd name="T7" fmla="*/ 3 h 244"/>
                  <a:gd name="T8" fmla="*/ 7 w 248"/>
                  <a:gd name="T9" fmla="*/ 244 h 244"/>
                  <a:gd name="T10" fmla="*/ 0 60000 65536"/>
                  <a:gd name="T11" fmla="*/ 0 60000 65536"/>
                  <a:gd name="T12" fmla="*/ 0 60000 65536"/>
                  <a:gd name="T13" fmla="*/ 0 60000 65536"/>
                  <a:gd name="T14" fmla="*/ 0 60000 65536"/>
                  <a:gd name="T15" fmla="*/ 0 w 248"/>
                  <a:gd name="T16" fmla="*/ 0 h 244"/>
                  <a:gd name="T17" fmla="*/ 248 w 248"/>
                  <a:gd name="T18" fmla="*/ 244 h 244"/>
                </a:gdLst>
                <a:ahLst/>
                <a:cxnLst>
                  <a:cxn ang="T10">
                    <a:pos x="T0" y="T1"/>
                  </a:cxn>
                  <a:cxn ang="T11">
                    <a:pos x="T2" y="T3"/>
                  </a:cxn>
                  <a:cxn ang="T12">
                    <a:pos x="T4" y="T5"/>
                  </a:cxn>
                  <a:cxn ang="T13">
                    <a:pos x="T6" y="T7"/>
                  </a:cxn>
                  <a:cxn ang="T14">
                    <a:pos x="T8" y="T9"/>
                  </a:cxn>
                </a:cxnLst>
                <a:rect l="T15" t="T16" r="T17" b="T18"/>
                <a:pathLst>
                  <a:path w="248" h="244">
                    <a:moveTo>
                      <a:pt x="7" y="244"/>
                    </a:moveTo>
                    <a:lnTo>
                      <a:pt x="0" y="241"/>
                    </a:lnTo>
                    <a:lnTo>
                      <a:pt x="242" y="0"/>
                    </a:lnTo>
                    <a:lnTo>
                      <a:pt x="248" y="3"/>
                    </a:lnTo>
                    <a:lnTo>
                      <a:pt x="7" y="244"/>
                    </a:lnTo>
                    <a:close/>
                  </a:path>
                </a:pathLst>
              </a:custGeom>
              <a:solidFill>
                <a:srgbClr val="CBCBCB"/>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306" name="Freeform 438"/>
              <p:cNvSpPr>
                <a:spLocks/>
              </p:cNvSpPr>
              <p:nvPr/>
            </p:nvSpPr>
            <p:spPr bwMode="auto">
              <a:xfrm>
                <a:off x="4570" y="3552"/>
                <a:ext cx="244" cy="242"/>
              </a:xfrm>
              <a:custGeom>
                <a:avLst/>
                <a:gdLst>
                  <a:gd name="T0" fmla="*/ 3 w 244"/>
                  <a:gd name="T1" fmla="*/ 242 h 242"/>
                  <a:gd name="T2" fmla="*/ 0 w 244"/>
                  <a:gd name="T3" fmla="*/ 240 h 242"/>
                  <a:gd name="T4" fmla="*/ 242 w 244"/>
                  <a:gd name="T5" fmla="*/ 0 h 242"/>
                  <a:gd name="T6" fmla="*/ 244 w 244"/>
                  <a:gd name="T7" fmla="*/ 1 h 242"/>
                  <a:gd name="T8" fmla="*/ 3 w 244"/>
                  <a:gd name="T9" fmla="*/ 242 h 242"/>
                  <a:gd name="T10" fmla="*/ 0 60000 65536"/>
                  <a:gd name="T11" fmla="*/ 0 60000 65536"/>
                  <a:gd name="T12" fmla="*/ 0 60000 65536"/>
                  <a:gd name="T13" fmla="*/ 0 60000 65536"/>
                  <a:gd name="T14" fmla="*/ 0 60000 65536"/>
                  <a:gd name="T15" fmla="*/ 0 w 244"/>
                  <a:gd name="T16" fmla="*/ 0 h 242"/>
                  <a:gd name="T17" fmla="*/ 244 w 244"/>
                  <a:gd name="T18" fmla="*/ 242 h 242"/>
                </a:gdLst>
                <a:ahLst/>
                <a:cxnLst>
                  <a:cxn ang="T10">
                    <a:pos x="T0" y="T1"/>
                  </a:cxn>
                  <a:cxn ang="T11">
                    <a:pos x="T2" y="T3"/>
                  </a:cxn>
                  <a:cxn ang="T12">
                    <a:pos x="T4" y="T5"/>
                  </a:cxn>
                  <a:cxn ang="T13">
                    <a:pos x="T6" y="T7"/>
                  </a:cxn>
                  <a:cxn ang="T14">
                    <a:pos x="T8" y="T9"/>
                  </a:cxn>
                </a:cxnLst>
                <a:rect l="T15" t="T16" r="T17" b="T18"/>
                <a:pathLst>
                  <a:path w="244" h="242">
                    <a:moveTo>
                      <a:pt x="3" y="242"/>
                    </a:moveTo>
                    <a:lnTo>
                      <a:pt x="0" y="240"/>
                    </a:lnTo>
                    <a:lnTo>
                      <a:pt x="242" y="0"/>
                    </a:lnTo>
                    <a:lnTo>
                      <a:pt x="244" y="1"/>
                    </a:lnTo>
                    <a:lnTo>
                      <a:pt x="3" y="242"/>
                    </a:lnTo>
                    <a:close/>
                  </a:path>
                </a:pathLst>
              </a:custGeom>
              <a:solidFill>
                <a:srgbClr val="CBCBCB"/>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307" name="Freeform 439"/>
              <p:cNvSpPr>
                <a:spLocks/>
              </p:cNvSpPr>
              <p:nvPr/>
            </p:nvSpPr>
            <p:spPr bwMode="auto">
              <a:xfrm>
                <a:off x="4566" y="3550"/>
                <a:ext cx="246" cy="242"/>
              </a:xfrm>
              <a:custGeom>
                <a:avLst/>
                <a:gdLst>
                  <a:gd name="T0" fmla="*/ 4 w 246"/>
                  <a:gd name="T1" fmla="*/ 242 h 242"/>
                  <a:gd name="T2" fmla="*/ 0 w 246"/>
                  <a:gd name="T3" fmla="*/ 241 h 242"/>
                  <a:gd name="T4" fmla="*/ 242 w 246"/>
                  <a:gd name="T5" fmla="*/ 0 h 242"/>
                  <a:gd name="T6" fmla="*/ 246 w 246"/>
                  <a:gd name="T7" fmla="*/ 2 h 242"/>
                  <a:gd name="T8" fmla="*/ 4 w 246"/>
                  <a:gd name="T9" fmla="*/ 242 h 242"/>
                  <a:gd name="T10" fmla="*/ 0 60000 65536"/>
                  <a:gd name="T11" fmla="*/ 0 60000 65536"/>
                  <a:gd name="T12" fmla="*/ 0 60000 65536"/>
                  <a:gd name="T13" fmla="*/ 0 60000 65536"/>
                  <a:gd name="T14" fmla="*/ 0 60000 65536"/>
                  <a:gd name="T15" fmla="*/ 0 w 246"/>
                  <a:gd name="T16" fmla="*/ 0 h 242"/>
                  <a:gd name="T17" fmla="*/ 246 w 246"/>
                  <a:gd name="T18" fmla="*/ 242 h 242"/>
                </a:gdLst>
                <a:ahLst/>
                <a:cxnLst>
                  <a:cxn ang="T10">
                    <a:pos x="T0" y="T1"/>
                  </a:cxn>
                  <a:cxn ang="T11">
                    <a:pos x="T2" y="T3"/>
                  </a:cxn>
                  <a:cxn ang="T12">
                    <a:pos x="T4" y="T5"/>
                  </a:cxn>
                  <a:cxn ang="T13">
                    <a:pos x="T6" y="T7"/>
                  </a:cxn>
                  <a:cxn ang="T14">
                    <a:pos x="T8" y="T9"/>
                  </a:cxn>
                </a:cxnLst>
                <a:rect l="T15" t="T16" r="T17" b="T18"/>
                <a:pathLst>
                  <a:path w="246" h="242">
                    <a:moveTo>
                      <a:pt x="4" y="242"/>
                    </a:moveTo>
                    <a:lnTo>
                      <a:pt x="0" y="241"/>
                    </a:lnTo>
                    <a:lnTo>
                      <a:pt x="242" y="0"/>
                    </a:lnTo>
                    <a:lnTo>
                      <a:pt x="246" y="2"/>
                    </a:lnTo>
                    <a:lnTo>
                      <a:pt x="4" y="242"/>
                    </a:lnTo>
                    <a:close/>
                  </a:path>
                </a:pathLst>
              </a:custGeom>
              <a:solidFill>
                <a:srgbClr val="BFBFB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308" name="Freeform 440"/>
              <p:cNvSpPr>
                <a:spLocks/>
              </p:cNvSpPr>
              <p:nvPr/>
            </p:nvSpPr>
            <p:spPr bwMode="auto">
              <a:xfrm>
                <a:off x="4559" y="3548"/>
                <a:ext cx="249" cy="243"/>
              </a:xfrm>
              <a:custGeom>
                <a:avLst/>
                <a:gdLst>
                  <a:gd name="T0" fmla="*/ 7 w 249"/>
                  <a:gd name="T1" fmla="*/ 243 h 243"/>
                  <a:gd name="T2" fmla="*/ 0 w 249"/>
                  <a:gd name="T3" fmla="*/ 241 h 243"/>
                  <a:gd name="T4" fmla="*/ 242 w 249"/>
                  <a:gd name="T5" fmla="*/ 0 h 243"/>
                  <a:gd name="T6" fmla="*/ 249 w 249"/>
                  <a:gd name="T7" fmla="*/ 2 h 243"/>
                  <a:gd name="T8" fmla="*/ 7 w 249"/>
                  <a:gd name="T9" fmla="*/ 243 h 243"/>
                  <a:gd name="T10" fmla="*/ 0 60000 65536"/>
                  <a:gd name="T11" fmla="*/ 0 60000 65536"/>
                  <a:gd name="T12" fmla="*/ 0 60000 65536"/>
                  <a:gd name="T13" fmla="*/ 0 60000 65536"/>
                  <a:gd name="T14" fmla="*/ 0 60000 65536"/>
                  <a:gd name="T15" fmla="*/ 0 w 249"/>
                  <a:gd name="T16" fmla="*/ 0 h 243"/>
                  <a:gd name="T17" fmla="*/ 249 w 249"/>
                  <a:gd name="T18" fmla="*/ 243 h 243"/>
                </a:gdLst>
                <a:ahLst/>
                <a:cxnLst>
                  <a:cxn ang="T10">
                    <a:pos x="T0" y="T1"/>
                  </a:cxn>
                  <a:cxn ang="T11">
                    <a:pos x="T2" y="T3"/>
                  </a:cxn>
                  <a:cxn ang="T12">
                    <a:pos x="T4" y="T5"/>
                  </a:cxn>
                  <a:cxn ang="T13">
                    <a:pos x="T6" y="T7"/>
                  </a:cxn>
                  <a:cxn ang="T14">
                    <a:pos x="T8" y="T9"/>
                  </a:cxn>
                </a:cxnLst>
                <a:rect l="T15" t="T16" r="T17" b="T18"/>
                <a:pathLst>
                  <a:path w="249" h="243">
                    <a:moveTo>
                      <a:pt x="7" y="243"/>
                    </a:moveTo>
                    <a:lnTo>
                      <a:pt x="0" y="241"/>
                    </a:lnTo>
                    <a:lnTo>
                      <a:pt x="242" y="0"/>
                    </a:lnTo>
                    <a:lnTo>
                      <a:pt x="249" y="2"/>
                    </a:lnTo>
                    <a:lnTo>
                      <a:pt x="7" y="243"/>
                    </a:lnTo>
                    <a:close/>
                  </a:path>
                </a:pathLst>
              </a:custGeom>
              <a:solidFill>
                <a:srgbClr val="B4B4B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309" name="Freeform 441"/>
              <p:cNvSpPr>
                <a:spLocks/>
              </p:cNvSpPr>
              <p:nvPr/>
            </p:nvSpPr>
            <p:spPr bwMode="auto">
              <a:xfrm>
                <a:off x="4562" y="3548"/>
                <a:ext cx="246" cy="243"/>
              </a:xfrm>
              <a:custGeom>
                <a:avLst/>
                <a:gdLst>
                  <a:gd name="T0" fmla="*/ 4 w 246"/>
                  <a:gd name="T1" fmla="*/ 243 h 243"/>
                  <a:gd name="T2" fmla="*/ 0 w 246"/>
                  <a:gd name="T3" fmla="*/ 243 h 243"/>
                  <a:gd name="T4" fmla="*/ 243 w 246"/>
                  <a:gd name="T5" fmla="*/ 0 h 243"/>
                  <a:gd name="T6" fmla="*/ 246 w 246"/>
                  <a:gd name="T7" fmla="*/ 2 h 243"/>
                  <a:gd name="T8" fmla="*/ 4 w 246"/>
                  <a:gd name="T9" fmla="*/ 243 h 243"/>
                  <a:gd name="T10" fmla="*/ 0 60000 65536"/>
                  <a:gd name="T11" fmla="*/ 0 60000 65536"/>
                  <a:gd name="T12" fmla="*/ 0 60000 65536"/>
                  <a:gd name="T13" fmla="*/ 0 60000 65536"/>
                  <a:gd name="T14" fmla="*/ 0 60000 65536"/>
                  <a:gd name="T15" fmla="*/ 0 w 246"/>
                  <a:gd name="T16" fmla="*/ 0 h 243"/>
                  <a:gd name="T17" fmla="*/ 246 w 246"/>
                  <a:gd name="T18" fmla="*/ 243 h 243"/>
                </a:gdLst>
                <a:ahLst/>
                <a:cxnLst>
                  <a:cxn ang="T10">
                    <a:pos x="T0" y="T1"/>
                  </a:cxn>
                  <a:cxn ang="T11">
                    <a:pos x="T2" y="T3"/>
                  </a:cxn>
                  <a:cxn ang="T12">
                    <a:pos x="T4" y="T5"/>
                  </a:cxn>
                  <a:cxn ang="T13">
                    <a:pos x="T6" y="T7"/>
                  </a:cxn>
                  <a:cxn ang="T14">
                    <a:pos x="T8" y="T9"/>
                  </a:cxn>
                </a:cxnLst>
                <a:rect l="T15" t="T16" r="T17" b="T18"/>
                <a:pathLst>
                  <a:path w="246" h="243">
                    <a:moveTo>
                      <a:pt x="4" y="243"/>
                    </a:moveTo>
                    <a:lnTo>
                      <a:pt x="0" y="243"/>
                    </a:lnTo>
                    <a:lnTo>
                      <a:pt x="243" y="0"/>
                    </a:lnTo>
                    <a:lnTo>
                      <a:pt x="246" y="2"/>
                    </a:lnTo>
                    <a:lnTo>
                      <a:pt x="4" y="243"/>
                    </a:lnTo>
                    <a:close/>
                  </a:path>
                </a:pathLst>
              </a:custGeom>
              <a:solidFill>
                <a:srgbClr val="B4B4B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310" name="Freeform 442"/>
              <p:cNvSpPr>
                <a:spLocks/>
              </p:cNvSpPr>
              <p:nvPr/>
            </p:nvSpPr>
            <p:spPr bwMode="auto">
              <a:xfrm>
                <a:off x="4559" y="3548"/>
                <a:ext cx="246" cy="243"/>
              </a:xfrm>
              <a:custGeom>
                <a:avLst/>
                <a:gdLst>
                  <a:gd name="T0" fmla="*/ 3 w 246"/>
                  <a:gd name="T1" fmla="*/ 243 h 243"/>
                  <a:gd name="T2" fmla="*/ 0 w 246"/>
                  <a:gd name="T3" fmla="*/ 241 h 243"/>
                  <a:gd name="T4" fmla="*/ 242 w 246"/>
                  <a:gd name="T5" fmla="*/ 0 h 243"/>
                  <a:gd name="T6" fmla="*/ 246 w 246"/>
                  <a:gd name="T7" fmla="*/ 0 h 243"/>
                  <a:gd name="T8" fmla="*/ 3 w 246"/>
                  <a:gd name="T9" fmla="*/ 243 h 243"/>
                  <a:gd name="T10" fmla="*/ 0 60000 65536"/>
                  <a:gd name="T11" fmla="*/ 0 60000 65536"/>
                  <a:gd name="T12" fmla="*/ 0 60000 65536"/>
                  <a:gd name="T13" fmla="*/ 0 60000 65536"/>
                  <a:gd name="T14" fmla="*/ 0 60000 65536"/>
                  <a:gd name="T15" fmla="*/ 0 w 246"/>
                  <a:gd name="T16" fmla="*/ 0 h 243"/>
                  <a:gd name="T17" fmla="*/ 246 w 246"/>
                  <a:gd name="T18" fmla="*/ 243 h 243"/>
                </a:gdLst>
                <a:ahLst/>
                <a:cxnLst>
                  <a:cxn ang="T10">
                    <a:pos x="T0" y="T1"/>
                  </a:cxn>
                  <a:cxn ang="T11">
                    <a:pos x="T2" y="T3"/>
                  </a:cxn>
                  <a:cxn ang="T12">
                    <a:pos x="T4" y="T5"/>
                  </a:cxn>
                  <a:cxn ang="T13">
                    <a:pos x="T6" y="T7"/>
                  </a:cxn>
                  <a:cxn ang="T14">
                    <a:pos x="T8" y="T9"/>
                  </a:cxn>
                </a:cxnLst>
                <a:rect l="T15" t="T16" r="T17" b="T18"/>
                <a:pathLst>
                  <a:path w="246" h="243">
                    <a:moveTo>
                      <a:pt x="3" y="243"/>
                    </a:moveTo>
                    <a:lnTo>
                      <a:pt x="0" y="241"/>
                    </a:lnTo>
                    <a:lnTo>
                      <a:pt x="242" y="0"/>
                    </a:lnTo>
                    <a:lnTo>
                      <a:pt x="246" y="0"/>
                    </a:lnTo>
                    <a:lnTo>
                      <a:pt x="3" y="243"/>
                    </a:lnTo>
                    <a:close/>
                  </a:path>
                </a:pathLst>
              </a:custGeom>
              <a:solidFill>
                <a:srgbClr val="A6A6A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311" name="Freeform 443"/>
              <p:cNvSpPr>
                <a:spLocks/>
              </p:cNvSpPr>
              <p:nvPr/>
            </p:nvSpPr>
            <p:spPr bwMode="auto">
              <a:xfrm>
                <a:off x="4539" y="3789"/>
                <a:ext cx="40" cy="40"/>
              </a:xfrm>
              <a:custGeom>
                <a:avLst/>
                <a:gdLst>
                  <a:gd name="T0" fmla="*/ 20 w 40"/>
                  <a:gd name="T1" fmla="*/ 0 h 40"/>
                  <a:gd name="T2" fmla="*/ 12 w 40"/>
                  <a:gd name="T3" fmla="*/ 2 h 40"/>
                  <a:gd name="T4" fmla="*/ 5 w 40"/>
                  <a:gd name="T5" fmla="*/ 5 h 40"/>
                  <a:gd name="T6" fmla="*/ 2 w 40"/>
                  <a:gd name="T7" fmla="*/ 13 h 40"/>
                  <a:gd name="T8" fmla="*/ 0 w 40"/>
                  <a:gd name="T9" fmla="*/ 20 h 40"/>
                  <a:gd name="T10" fmla="*/ 2 w 40"/>
                  <a:gd name="T11" fmla="*/ 27 h 40"/>
                  <a:gd name="T12" fmla="*/ 5 w 40"/>
                  <a:gd name="T13" fmla="*/ 34 h 40"/>
                  <a:gd name="T14" fmla="*/ 12 w 40"/>
                  <a:gd name="T15" fmla="*/ 38 h 40"/>
                  <a:gd name="T16" fmla="*/ 20 w 40"/>
                  <a:gd name="T17" fmla="*/ 40 h 40"/>
                  <a:gd name="T18" fmla="*/ 27 w 40"/>
                  <a:gd name="T19" fmla="*/ 38 h 40"/>
                  <a:gd name="T20" fmla="*/ 34 w 40"/>
                  <a:gd name="T21" fmla="*/ 34 h 40"/>
                  <a:gd name="T22" fmla="*/ 38 w 40"/>
                  <a:gd name="T23" fmla="*/ 27 h 40"/>
                  <a:gd name="T24" fmla="*/ 40 w 40"/>
                  <a:gd name="T25" fmla="*/ 20 h 40"/>
                  <a:gd name="T26" fmla="*/ 38 w 40"/>
                  <a:gd name="T27" fmla="*/ 13 h 40"/>
                  <a:gd name="T28" fmla="*/ 34 w 40"/>
                  <a:gd name="T29" fmla="*/ 5 h 40"/>
                  <a:gd name="T30" fmla="*/ 27 w 40"/>
                  <a:gd name="T31" fmla="*/ 2 h 40"/>
                  <a:gd name="T32" fmla="*/ 20 w 40"/>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40"/>
                  <a:gd name="T53" fmla="*/ 40 w 40"/>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40">
                    <a:moveTo>
                      <a:pt x="20" y="0"/>
                    </a:moveTo>
                    <a:lnTo>
                      <a:pt x="12" y="2"/>
                    </a:lnTo>
                    <a:lnTo>
                      <a:pt x="5" y="5"/>
                    </a:lnTo>
                    <a:lnTo>
                      <a:pt x="2" y="13"/>
                    </a:lnTo>
                    <a:lnTo>
                      <a:pt x="0" y="20"/>
                    </a:lnTo>
                    <a:lnTo>
                      <a:pt x="2" y="27"/>
                    </a:lnTo>
                    <a:lnTo>
                      <a:pt x="5" y="34"/>
                    </a:lnTo>
                    <a:lnTo>
                      <a:pt x="12" y="38"/>
                    </a:lnTo>
                    <a:lnTo>
                      <a:pt x="20" y="40"/>
                    </a:lnTo>
                    <a:lnTo>
                      <a:pt x="27" y="38"/>
                    </a:lnTo>
                    <a:lnTo>
                      <a:pt x="34" y="34"/>
                    </a:lnTo>
                    <a:lnTo>
                      <a:pt x="38" y="27"/>
                    </a:lnTo>
                    <a:lnTo>
                      <a:pt x="40" y="20"/>
                    </a:lnTo>
                    <a:lnTo>
                      <a:pt x="38" y="13"/>
                    </a:lnTo>
                    <a:lnTo>
                      <a:pt x="34" y="5"/>
                    </a:lnTo>
                    <a:lnTo>
                      <a:pt x="27" y="2"/>
                    </a:lnTo>
                    <a:lnTo>
                      <a:pt x="20" y="0"/>
                    </a:lnTo>
                    <a:close/>
                  </a:path>
                </a:pathLst>
              </a:custGeom>
              <a:solidFill>
                <a:srgbClr val="C4C4C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312" name="Freeform 444"/>
              <p:cNvSpPr>
                <a:spLocks/>
              </p:cNvSpPr>
              <p:nvPr/>
            </p:nvSpPr>
            <p:spPr bwMode="auto">
              <a:xfrm>
                <a:off x="4499" y="3628"/>
                <a:ext cx="244" cy="243"/>
              </a:xfrm>
              <a:custGeom>
                <a:avLst/>
                <a:gdLst>
                  <a:gd name="T0" fmla="*/ 242 w 244"/>
                  <a:gd name="T1" fmla="*/ 135 h 243"/>
                  <a:gd name="T2" fmla="*/ 237 w 244"/>
                  <a:gd name="T3" fmla="*/ 159 h 243"/>
                  <a:gd name="T4" fmla="*/ 227 w 244"/>
                  <a:gd name="T5" fmla="*/ 179 h 243"/>
                  <a:gd name="T6" fmla="*/ 215 w 244"/>
                  <a:gd name="T7" fmla="*/ 199 h 243"/>
                  <a:gd name="T8" fmla="*/ 198 w 244"/>
                  <a:gd name="T9" fmla="*/ 216 h 243"/>
                  <a:gd name="T10" fmla="*/ 178 w 244"/>
                  <a:gd name="T11" fmla="*/ 228 h 243"/>
                  <a:gd name="T12" fmla="*/ 156 w 244"/>
                  <a:gd name="T13" fmla="*/ 237 h 243"/>
                  <a:gd name="T14" fmla="*/ 133 w 244"/>
                  <a:gd name="T15" fmla="*/ 243 h 243"/>
                  <a:gd name="T16" fmla="*/ 109 w 244"/>
                  <a:gd name="T17" fmla="*/ 243 h 243"/>
                  <a:gd name="T18" fmla="*/ 85 w 244"/>
                  <a:gd name="T19" fmla="*/ 237 h 243"/>
                  <a:gd name="T20" fmla="*/ 63 w 244"/>
                  <a:gd name="T21" fmla="*/ 228 h 243"/>
                  <a:gd name="T22" fmla="*/ 43 w 244"/>
                  <a:gd name="T23" fmla="*/ 216 h 243"/>
                  <a:gd name="T24" fmla="*/ 27 w 244"/>
                  <a:gd name="T25" fmla="*/ 199 h 243"/>
                  <a:gd name="T26" fmla="*/ 14 w 244"/>
                  <a:gd name="T27" fmla="*/ 179 h 243"/>
                  <a:gd name="T28" fmla="*/ 5 w 244"/>
                  <a:gd name="T29" fmla="*/ 159 h 243"/>
                  <a:gd name="T30" fmla="*/ 0 w 244"/>
                  <a:gd name="T31" fmla="*/ 135 h 243"/>
                  <a:gd name="T32" fmla="*/ 0 w 244"/>
                  <a:gd name="T33" fmla="*/ 110 h 243"/>
                  <a:gd name="T34" fmla="*/ 5 w 244"/>
                  <a:gd name="T35" fmla="*/ 86 h 243"/>
                  <a:gd name="T36" fmla="*/ 14 w 244"/>
                  <a:gd name="T37" fmla="*/ 64 h 243"/>
                  <a:gd name="T38" fmla="*/ 27 w 244"/>
                  <a:gd name="T39" fmla="*/ 46 h 243"/>
                  <a:gd name="T40" fmla="*/ 43 w 244"/>
                  <a:gd name="T41" fmla="*/ 29 h 243"/>
                  <a:gd name="T42" fmla="*/ 63 w 244"/>
                  <a:gd name="T43" fmla="*/ 15 h 243"/>
                  <a:gd name="T44" fmla="*/ 85 w 244"/>
                  <a:gd name="T45" fmla="*/ 6 h 243"/>
                  <a:gd name="T46" fmla="*/ 109 w 244"/>
                  <a:gd name="T47" fmla="*/ 2 h 243"/>
                  <a:gd name="T48" fmla="*/ 133 w 244"/>
                  <a:gd name="T49" fmla="*/ 2 h 243"/>
                  <a:gd name="T50" fmla="*/ 156 w 244"/>
                  <a:gd name="T51" fmla="*/ 6 h 243"/>
                  <a:gd name="T52" fmla="*/ 178 w 244"/>
                  <a:gd name="T53" fmla="*/ 15 h 243"/>
                  <a:gd name="T54" fmla="*/ 198 w 244"/>
                  <a:gd name="T55" fmla="*/ 29 h 243"/>
                  <a:gd name="T56" fmla="*/ 215 w 244"/>
                  <a:gd name="T57" fmla="*/ 46 h 243"/>
                  <a:gd name="T58" fmla="*/ 227 w 244"/>
                  <a:gd name="T59" fmla="*/ 64 h 243"/>
                  <a:gd name="T60" fmla="*/ 237 w 244"/>
                  <a:gd name="T61" fmla="*/ 86 h 243"/>
                  <a:gd name="T62" fmla="*/ 242 w 244"/>
                  <a:gd name="T63" fmla="*/ 110 h 24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4"/>
                  <a:gd name="T97" fmla="*/ 0 h 243"/>
                  <a:gd name="T98" fmla="*/ 244 w 244"/>
                  <a:gd name="T99" fmla="*/ 243 h 24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4" h="243">
                    <a:moveTo>
                      <a:pt x="244" y="122"/>
                    </a:moveTo>
                    <a:lnTo>
                      <a:pt x="242" y="135"/>
                    </a:lnTo>
                    <a:lnTo>
                      <a:pt x="240" y="146"/>
                    </a:lnTo>
                    <a:lnTo>
                      <a:pt x="237" y="159"/>
                    </a:lnTo>
                    <a:lnTo>
                      <a:pt x="233" y="170"/>
                    </a:lnTo>
                    <a:lnTo>
                      <a:pt x="227" y="179"/>
                    </a:lnTo>
                    <a:lnTo>
                      <a:pt x="222" y="190"/>
                    </a:lnTo>
                    <a:lnTo>
                      <a:pt x="215" y="199"/>
                    </a:lnTo>
                    <a:lnTo>
                      <a:pt x="207" y="208"/>
                    </a:lnTo>
                    <a:lnTo>
                      <a:pt x="198" y="216"/>
                    </a:lnTo>
                    <a:lnTo>
                      <a:pt x="189" y="223"/>
                    </a:lnTo>
                    <a:lnTo>
                      <a:pt x="178" y="228"/>
                    </a:lnTo>
                    <a:lnTo>
                      <a:pt x="169" y="234"/>
                    </a:lnTo>
                    <a:lnTo>
                      <a:pt x="156" y="237"/>
                    </a:lnTo>
                    <a:lnTo>
                      <a:pt x="145" y="241"/>
                    </a:lnTo>
                    <a:lnTo>
                      <a:pt x="133" y="243"/>
                    </a:lnTo>
                    <a:lnTo>
                      <a:pt x="122" y="243"/>
                    </a:lnTo>
                    <a:lnTo>
                      <a:pt x="109" y="243"/>
                    </a:lnTo>
                    <a:lnTo>
                      <a:pt x="96" y="241"/>
                    </a:lnTo>
                    <a:lnTo>
                      <a:pt x="85" y="237"/>
                    </a:lnTo>
                    <a:lnTo>
                      <a:pt x="72" y="234"/>
                    </a:lnTo>
                    <a:lnTo>
                      <a:pt x="63" y="228"/>
                    </a:lnTo>
                    <a:lnTo>
                      <a:pt x="52" y="223"/>
                    </a:lnTo>
                    <a:lnTo>
                      <a:pt x="43" y="216"/>
                    </a:lnTo>
                    <a:lnTo>
                      <a:pt x="34" y="208"/>
                    </a:lnTo>
                    <a:lnTo>
                      <a:pt x="27" y="199"/>
                    </a:lnTo>
                    <a:lnTo>
                      <a:pt x="20" y="190"/>
                    </a:lnTo>
                    <a:lnTo>
                      <a:pt x="14" y="179"/>
                    </a:lnTo>
                    <a:lnTo>
                      <a:pt x="9" y="170"/>
                    </a:lnTo>
                    <a:lnTo>
                      <a:pt x="5" y="159"/>
                    </a:lnTo>
                    <a:lnTo>
                      <a:pt x="1" y="146"/>
                    </a:lnTo>
                    <a:lnTo>
                      <a:pt x="0" y="135"/>
                    </a:lnTo>
                    <a:lnTo>
                      <a:pt x="0" y="122"/>
                    </a:lnTo>
                    <a:lnTo>
                      <a:pt x="0" y="110"/>
                    </a:lnTo>
                    <a:lnTo>
                      <a:pt x="1" y="99"/>
                    </a:lnTo>
                    <a:lnTo>
                      <a:pt x="5" y="86"/>
                    </a:lnTo>
                    <a:lnTo>
                      <a:pt x="9" y="75"/>
                    </a:lnTo>
                    <a:lnTo>
                      <a:pt x="14" y="64"/>
                    </a:lnTo>
                    <a:lnTo>
                      <a:pt x="20" y="55"/>
                    </a:lnTo>
                    <a:lnTo>
                      <a:pt x="27" y="46"/>
                    </a:lnTo>
                    <a:lnTo>
                      <a:pt x="34" y="37"/>
                    </a:lnTo>
                    <a:lnTo>
                      <a:pt x="43" y="29"/>
                    </a:lnTo>
                    <a:lnTo>
                      <a:pt x="52" y="22"/>
                    </a:lnTo>
                    <a:lnTo>
                      <a:pt x="63" y="15"/>
                    </a:lnTo>
                    <a:lnTo>
                      <a:pt x="72" y="9"/>
                    </a:lnTo>
                    <a:lnTo>
                      <a:pt x="85" y="6"/>
                    </a:lnTo>
                    <a:lnTo>
                      <a:pt x="96" y="4"/>
                    </a:lnTo>
                    <a:lnTo>
                      <a:pt x="109" y="2"/>
                    </a:lnTo>
                    <a:lnTo>
                      <a:pt x="122" y="0"/>
                    </a:lnTo>
                    <a:lnTo>
                      <a:pt x="133" y="2"/>
                    </a:lnTo>
                    <a:lnTo>
                      <a:pt x="145" y="4"/>
                    </a:lnTo>
                    <a:lnTo>
                      <a:pt x="156" y="6"/>
                    </a:lnTo>
                    <a:lnTo>
                      <a:pt x="169" y="9"/>
                    </a:lnTo>
                    <a:lnTo>
                      <a:pt x="178" y="15"/>
                    </a:lnTo>
                    <a:lnTo>
                      <a:pt x="189" y="22"/>
                    </a:lnTo>
                    <a:lnTo>
                      <a:pt x="198" y="29"/>
                    </a:lnTo>
                    <a:lnTo>
                      <a:pt x="207" y="37"/>
                    </a:lnTo>
                    <a:lnTo>
                      <a:pt x="215" y="46"/>
                    </a:lnTo>
                    <a:lnTo>
                      <a:pt x="222" y="55"/>
                    </a:lnTo>
                    <a:lnTo>
                      <a:pt x="227" y="64"/>
                    </a:lnTo>
                    <a:lnTo>
                      <a:pt x="233" y="75"/>
                    </a:lnTo>
                    <a:lnTo>
                      <a:pt x="237" y="86"/>
                    </a:lnTo>
                    <a:lnTo>
                      <a:pt x="240" y="99"/>
                    </a:lnTo>
                    <a:lnTo>
                      <a:pt x="242" y="110"/>
                    </a:lnTo>
                    <a:lnTo>
                      <a:pt x="244" y="122"/>
                    </a:lnTo>
                    <a:close/>
                  </a:path>
                </a:pathLst>
              </a:custGeom>
              <a:solidFill>
                <a:srgbClr val="03066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313" name="Freeform 445"/>
              <p:cNvSpPr>
                <a:spLocks/>
              </p:cNvSpPr>
              <p:nvPr/>
            </p:nvSpPr>
            <p:spPr bwMode="auto">
              <a:xfrm>
                <a:off x="4500" y="3630"/>
                <a:ext cx="239" cy="239"/>
              </a:xfrm>
              <a:custGeom>
                <a:avLst/>
                <a:gdLst>
                  <a:gd name="T0" fmla="*/ 237 w 239"/>
                  <a:gd name="T1" fmla="*/ 133 h 239"/>
                  <a:gd name="T2" fmla="*/ 234 w 239"/>
                  <a:gd name="T3" fmla="*/ 155 h 239"/>
                  <a:gd name="T4" fmla="*/ 225 w 239"/>
                  <a:gd name="T5" fmla="*/ 177 h 239"/>
                  <a:gd name="T6" fmla="*/ 212 w 239"/>
                  <a:gd name="T7" fmla="*/ 195 h 239"/>
                  <a:gd name="T8" fmla="*/ 195 w 239"/>
                  <a:gd name="T9" fmla="*/ 212 h 239"/>
                  <a:gd name="T10" fmla="*/ 177 w 239"/>
                  <a:gd name="T11" fmla="*/ 224 h 239"/>
                  <a:gd name="T12" fmla="*/ 155 w 239"/>
                  <a:gd name="T13" fmla="*/ 234 h 239"/>
                  <a:gd name="T14" fmla="*/ 132 w 239"/>
                  <a:gd name="T15" fmla="*/ 239 h 239"/>
                  <a:gd name="T16" fmla="*/ 108 w 239"/>
                  <a:gd name="T17" fmla="*/ 239 h 239"/>
                  <a:gd name="T18" fmla="*/ 84 w 239"/>
                  <a:gd name="T19" fmla="*/ 234 h 239"/>
                  <a:gd name="T20" fmla="*/ 62 w 239"/>
                  <a:gd name="T21" fmla="*/ 224 h 239"/>
                  <a:gd name="T22" fmla="*/ 42 w 239"/>
                  <a:gd name="T23" fmla="*/ 212 h 239"/>
                  <a:gd name="T24" fmla="*/ 26 w 239"/>
                  <a:gd name="T25" fmla="*/ 195 h 239"/>
                  <a:gd name="T26" fmla="*/ 13 w 239"/>
                  <a:gd name="T27" fmla="*/ 177 h 239"/>
                  <a:gd name="T28" fmla="*/ 4 w 239"/>
                  <a:gd name="T29" fmla="*/ 155 h 239"/>
                  <a:gd name="T30" fmla="*/ 0 w 239"/>
                  <a:gd name="T31" fmla="*/ 133 h 239"/>
                  <a:gd name="T32" fmla="*/ 0 w 239"/>
                  <a:gd name="T33" fmla="*/ 108 h 239"/>
                  <a:gd name="T34" fmla="*/ 4 w 239"/>
                  <a:gd name="T35" fmla="*/ 84 h 239"/>
                  <a:gd name="T36" fmla="*/ 13 w 239"/>
                  <a:gd name="T37" fmla="*/ 62 h 239"/>
                  <a:gd name="T38" fmla="*/ 26 w 239"/>
                  <a:gd name="T39" fmla="*/ 44 h 239"/>
                  <a:gd name="T40" fmla="*/ 42 w 239"/>
                  <a:gd name="T41" fmla="*/ 27 h 239"/>
                  <a:gd name="T42" fmla="*/ 62 w 239"/>
                  <a:gd name="T43" fmla="*/ 15 h 239"/>
                  <a:gd name="T44" fmla="*/ 84 w 239"/>
                  <a:gd name="T45" fmla="*/ 5 h 239"/>
                  <a:gd name="T46" fmla="*/ 108 w 239"/>
                  <a:gd name="T47" fmla="*/ 2 h 239"/>
                  <a:gd name="T48" fmla="*/ 132 w 239"/>
                  <a:gd name="T49" fmla="*/ 2 h 239"/>
                  <a:gd name="T50" fmla="*/ 155 w 239"/>
                  <a:gd name="T51" fmla="*/ 5 h 239"/>
                  <a:gd name="T52" fmla="*/ 177 w 239"/>
                  <a:gd name="T53" fmla="*/ 15 h 239"/>
                  <a:gd name="T54" fmla="*/ 195 w 239"/>
                  <a:gd name="T55" fmla="*/ 27 h 239"/>
                  <a:gd name="T56" fmla="*/ 212 w 239"/>
                  <a:gd name="T57" fmla="*/ 44 h 239"/>
                  <a:gd name="T58" fmla="*/ 225 w 239"/>
                  <a:gd name="T59" fmla="*/ 62 h 239"/>
                  <a:gd name="T60" fmla="*/ 234 w 239"/>
                  <a:gd name="T61" fmla="*/ 84 h 239"/>
                  <a:gd name="T62" fmla="*/ 237 w 239"/>
                  <a:gd name="T63" fmla="*/ 108 h 23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39"/>
                  <a:gd name="T97" fmla="*/ 0 h 239"/>
                  <a:gd name="T98" fmla="*/ 239 w 239"/>
                  <a:gd name="T99" fmla="*/ 239 h 23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39" h="239">
                    <a:moveTo>
                      <a:pt x="239" y="120"/>
                    </a:moveTo>
                    <a:lnTo>
                      <a:pt x="237" y="133"/>
                    </a:lnTo>
                    <a:lnTo>
                      <a:pt x="236" y="144"/>
                    </a:lnTo>
                    <a:lnTo>
                      <a:pt x="234" y="155"/>
                    </a:lnTo>
                    <a:lnTo>
                      <a:pt x="228" y="166"/>
                    </a:lnTo>
                    <a:lnTo>
                      <a:pt x="225" y="177"/>
                    </a:lnTo>
                    <a:lnTo>
                      <a:pt x="217" y="186"/>
                    </a:lnTo>
                    <a:lnTo>
                      <a:pt x="212" y="195"/>
                    </a:lnTo>
                    <a:lnTo>
                      <a:pt x="205" y="204"/>
                    </a:lnTo>
                    <a:lnTo>
                      <a:pt x="195" y="212"/>
                    </a:lnTo>
                    <a:lnTo>
                      <a:pt x="186" y="219"/>
                    </a:lnTo>
                    <a:lnTo>
                      <a:pt x="177" y="224"/>
                    </a:lnTo>
                    <a:lnTo>
                      <a:pt x="166" y="230"/>
                    </a:lnTo>
                    <a:lnTo>
                      <a:pt x="155" y="234"/>
                    </a:lnTo>
                    <a:lnTo>
                      <a:pt x="144" y="237"/>
                    </a:lnTo>
                    <a:lnTo>
                      <a:pt x="132" y="239"/>
                    </a:lnTo>
                    <a:lnTo>
                      <a:pt x="121" y="239"/>
                    </a:lnTo>
                    <a:lnTo>
                      <a:pt x="108" y="239"/>
                    </a:lnTo>
                    <a:lnTo>
                      <a:pt x="95" y="237"/>
                    </a:lnTo>
                    <a:lnTo>
                      <a:pt x="84" y="234"/>
                    </a:lnTo>
                    <a:lnTo>
                      <a:pt x="73" y="230"/>
                    </a:lnTo>
                    <a:lnTo>
                      <a:pt x="62" y="224"/>
                    </a:lnTo>
                    <a:lnTo>
                      <a:pt x="51" y="219"/>
                    </a:lnTo>
                    <a:lnTo>
                      <a:pt x="42" y="212"/>
                    </a:lnTo>
                    <a:lnTo>
                      <a:pt x="35" y="204"/>
                    </a:lnTo>
                    <a:lnTo>
                      <a:pt x="26" y="195"/>
                    </a:lnTo>
                    <a:lnTo>
                      <a:pt x="20" y="186"/>
                    </a:lnTo>
                    <a:lnTo>
                      <a:pt x="13" y="177"/>
                    </a:lnTo>
                    <a:lnTo>
                      <a:pt x="10" y="166"/>
                    </a:lnTo>
                    <a:lnTo>
                      <a:pt x="4" y="155"/>
                    </a:lnTo>
                    <a:lnTo>
                      <a:pt x="2" y="144"/>
                    </a:lnTo>
                    <a:lnTo>
                      <a:pt x="0" y="133"/>
                    </a:lnTo>
                    <a:lnTo>
                      <a:pt x="0" y="120"/>
                    </a:lnTo>
                    <a:lnTo>
                      <a:pt x="0" y="108"/>
                    </a:lnTo>
                    <a:lnTo>
                      <a:pt x="2" y="97"/>
                    </a:lnTo>
                    <a:lnTo>
                      <a:pt x="4" y="84"/>
                    </a:lnTo>
                    <a:lnTo>
                      <a:pt x="10" y="73"/>
                    </a:lnTo>
                    <a:lnTo>
                      <a:pt x="13" y="62"/>
                    </a:lnTo>
                    <a:lnTo>
                      <a:pt x="20" y="53"/>
                    </a:lnTo>
                    <a:lnTo>
                      <a:pt x="26" y="44"/>
                    </a:lnTo>
                    <a:lnTo>
                      <a:pt x="35" y="35"/>
                    </a:lnTo>
                    <a:lnTo>
                      <a:pt x="42" y="27"/>
                    </a:lnTo>
                    <a:lnTo>
                      <a:pt x="51" y="20"/>
                    </a:lnTo>
                    <a:lnTo>
                      <a:pt x="62" y="15"/>
                    </a:lnTo>
                    <a:lnTo>
                      <a:pt x="73" y="9"/>
                    </a:lnTo>
                    <a:lnTo>
                      <a:pt x="84" y="5"/>
                    </a:lnTo>
                    <a:lnTo>
                      <a:pt x="95" y="4"/>
                    </a:lnTo>
                    <a:lnTo>
                      <a:pt x="108" y="2"/>
                    </a:lnTo>
                    <a:lnTo>
                      <a:pt x="121" y="0"/>
                    </a:lnTo>
                    <a:lnTo>
                      <a:pt x="132" y="2"/>
                    </a:lnTo>
                    <a:lnTo>
                      <a:pt x="144" y="4"/>
                    </a:lnTo>
                    <a:lnTo>
                      <a:pt x="155" y="5"/>
                    </a:lnTo>
                    <a:lnTo>
                      <a:pt x="166" y="9"/>
                    </a:lnTo>
                    <a:lnTo>
                      <a:pt x="177" y="15"/>
                    </a:lnTo>
                    <a:lnTo>
                      <a:pt x="186" y="20"/>
                    </a:lnTo>
                    <a:lnTo>
                      <a:pt x="195" y="27"/>
                    </a:lnTo>
                    <a:lnTo>
                      <a:pt x="205" y="35"/>
                    </a:lnTo>
                    <a:lnTo>
                      <a:pt x="212" y="44"/>
                    </a:lnTo>
                    <a:lnTo>
                      <a:pt x="217" y="53"/>
                    </a:lnTo>
                    <a:lnTo>
                      <a:pt x="225" y="62"/>
                    </a:lnTo>
                    <a:lnTo>
                      <a:pt x="228" y="73"/>
                    </a:lnTo>
                    <a:lnTo>
                      <a:pt x="234" y="84"/>
                    </a:lnTo>
                    <a:lnTo>
                      <a:pt x="236" y="97"/>
                    </a:lnTo>
                    <a:lnTo>
                      <a:pt x="237" y="108"/>
                    </a:lnTo>
                    <a:lnTo>
                      <a:pt x="239" y="120"/>
                    </a:lnTo>
                    <a:close/>
                  </a:path>
                </a:pathLst>
              </a:custGeom>
              <a:solidFill>
                <a:srgbClr val="070E6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314" name="Freeform 446"/>
              <p:cNvSpPr>
                <a:spLocks/>
              </p:cNvSpPr>
              <p:nvPr/>
            </p:nvSpPr>
            <p:spPr bwMode="auto">
              <a:xfrm>
                <a:off x="4502" y="3632"/>
                <a:ext cx="235" cy="235"/>
              </a:xfrm>
              <a:custGeom>
                <a:avLst/>
                <a:gdLst>
                  <a:gd name="T0" fmla="*/ 234 w 235"/>
                  <a:gd name="T1" fmla="*/ 131 h 235"/>
                  <a:gd name="T2" fmla="*/ 230 w 235"/>
                  <a:gd name="T3" fmla="*/ 153 h 235"/>
                  <a:gd name="T4" fmla="*/ 221 w 235"/>
                  <a:gd name="T5" fmla="*/ 173 h 235"/>
                  <a:gd name="T6" fmla="*/ 208 w 235"/>
                  <a:gd name="T7" fmla="*/ 193 h 235"/>
                  <a:gd name="T8" fmla="*/ 192 w 235"/>
                  <a:gd name="T9" fmla="*/ 208 h 235"/>
                  <a:gd name="T10" fmla="*/ 173 w 235"/>
                  <a:gd name="T11" fmla="*/ 221 h 235"/>
                  <a:gd name="T12" fmla="*/ 152 w 235"/>
                  <a:gd name="T13" fmla="*/ 230 h 235"/>
                  <a:gd name="T14" fmla="*/ 130 w 235"/>
                  <a:gd name="T15" fmla="*/ 235 h 235"/>
                  <a:gd name="T16" fmla="*/ 106 w 235"/>
                  <a:gd name="T17" fmla="*/ 235 h 235"/>
                  <a:gd name="T18" fmla="*/ 82 w 235"/>
                  <a:gd name="T19" fmla="*/ 230 h 235"/>
                  <a:gd name="T20" fmla="*/ 60 w 235"/>
                  <a:gd name="T21" fmla="*/ 221 h 235"/>
                  <a:gd name="T22" fmla="*/ 42 w 235"/>
                  <a:gd name="T23" fmla="*/ 208 h 235"/>
                  <a:gd name="T24" fmla="*/ 26 w 235"/>
                  <a:gd name="T25" fmla="*/ 193 h 235"/>
                  <a:gd name="T26" fmla="*/ 13 w 235"/>
                  <a:gd name="T27" fmla="*/ 173 h 235"/>
                  <a:gd name="T28" fmla="*/ 4 w 235"/>
                  <a:gd name="T29" fmla="*/ 153 h 235"/>
                  <a:gd name="T30" fmla="*/ 0 w 235"/>
                  <a:gd name="T31" fmla="*/ 131 h 235"/>
                  <a:gd name="T32" fmla="*/ 0 w 235"/>
                  <a:gd name="T33" fmla="*/ 106 h 235"/>
                  <a:gd name="T34" fmla="*/ 4 w 235"/>
                  <a:gd name="T35" fmla="*/ 84 h 235"/>
                  <a:gd name="T36" fmla="*/ 13 w 235"/>
                  <a:gd name="T37" fmla="*/ 62 h 235"/>
                  <a:gd name="T38" fmla="*/ 26 w 235"/>
                  <a:gd name="T39" fmla="*/ 44 h 235"/>
                  <a:gd name="T40" fmla="*/ 42 w 235"/>
                  <a:gd name="T41" fmla="*/ 27 h 235"/>
                  <a:gd name="T42" fmla="*/ 60 w 235"/>
                  <a:gd name="T43" fmla="*/ 14 h 235"/>
                  <a:gd name="T44" fmla="*/ 82 w 235"/>
                  <a:gd name="T45" fmla="*/ 5 h 235"/>
                  <a:gd name="T46" fmla="*/ 106 w 235"/>
                  <a:gd name="T47" fmla="*/ 2 h 235"/>
                  <a:gd name="T48" fmla="*/ 130 w 235"/>
                  <a:gd name="T49" fmla="*/ 2 h 235"/>
                  <a:gd name="T50" fmla="*/ 152 w 235"/>
                  <a:gd name="T51" fmla="*/ 5 h 235"/>
                  <a:gd name="T52" fmla="*/ 173 w 235"/>
                  <a:gd name="T53" fmla="*/ 14 h 235"/>
                  <a:gd name="T54" fmla="*/ 192 w 235"/>
                  <a:gd name="T55" fmla="*/ 27 h 235"/>
                  <a:gd name="T56" fmla="*/ 208 w 235"/>
                  <a:gd name="T57" fmla="*/ 44 h 235"/>
                  <a:gd name="T58" fmla="*/ 221 w 235"/>
                  <a:gd name="T59" fmla="*/ 62 h 235"/>
                  <a:gd name="T60" fmla="*/ 230 w 235"/>
                  <a:gd name="T61" fmla="*/ 84 h 235"/>
                  <a:gd name="T62" fmla="*/ 234 w 235"/>
                  <a:gd name="T63" fmla="*/ 106 h 23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35"/>
                  <a:gd name="T97" fmla="*/ 0 h 235"/>
                  <a:gd name="T98" fmla="*/ 235 w 235"/>
                  <a:gd name="T99" fmla="*/ 235 h 23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35" h="235">
                    <a:moveTo>
                      <a:pt x="235" y="118"/>
                    </a:moveTo>
                    <a:lnTo>
                      <a:pt x="234" y="131"/>
                    </a:lnTo>
                    <a:lnTo>
                      <a:pt x="232" y="142"/>
                    </a:lnTo>
                    <a:lnTo>
                      <a:pt x="230" y="153"/>
                    </a:lnTo>
                    <a:lnTo>
                      <a:pt x="224" y="164"/>
                    </a:lnTo>
                    <a:lnTo>
                      <a:pt x="221" y="173"/>
                    </a:lnTo>
                    <a:lnTo>
                      <a:pt x="214" y="184"/>
                    </a:lnTo>
                    <a:lnTo>
                      <a:pt x="208" y="193"/>
                    </a:lnTo>
                    <a:lnTo>
                      <a:pt x="201" y="201"/>
                    </a:lnTo>
                    <a:lnTo>
                      <a:pt x="192" y="208"/>
                    </a:lnTo>
                    <a:lnTo>
                      <a:pt x="183" y="215"/>
                    </a:lnTo>
                    <a:lnTo>
                      <a:pt x="173" y="221"/>
                    </a:lnTo>
                    <a:lnTo>
                      <a:pt x="162" y="226"/>
                    </a:lnTo>
                    <a:lnTo>
                      <a:pt x="152" y="230"/>
                    </a:lnTo>
                    <a:lnTo>
                      <a:pt x="141" y="233"/>
                    </a:lnTo>
                    <a:lnTo>
                      <a:pt x="130" y="235"/>
                    </a:lnTo>
                    <a:lnTo>
                      <a:pt x="119" y="235"/>
                    </a:lnTo>
                    <a:lnTo>
                      <a:pt x="106" y="235"/>
                    </a:lnTo>
                    <a:lnTo>
                      <a:pt x="93" y="233"/>
                    </a:lnTo>
                    <a:lnTo>
                      <a:pt x="82" y="230"/>
                    </a:lnTo>
                    <a:lnTo>
                      <a:pt x="71" y="226"/>
                    </a:lnTo>
                    <a:lnTo>
                      <a:pt x="60" y="221"/>
                    </a:lnTo>
                    <a:lnTo>
                      <a:pt x="51" y="215"/>
                    </a:lnTo>
                    <a:lnTo>
                      <a:pt x="42" y="208"/>
                    </a:lnTo>
                    <a:lnTo>
                      <a:pt x="35" y="201"/>
                    </a:lnTo>
                    <a:lnTo>
                      <a:pt x="26" y="193"/>
                    </a:lnTo>
                    <a:lnTo>
                      <a:pt x="20" y="184"/>
                    </a:lnTo>
                    <a:lnTo>
                      <a:pt x="13" y="173"/>
                    </a:lnTo>
                    <a:lnTo>
                      <a:pt x="9" y="164"/>
                    </a:lnTo>
                    <a:lnTo>
                      <a:pt x="4" y="153"/>
                    </a:lnTo>
                    <a:lnTo>
                      <a:pt x="2" y="142"/>
                    </a:lnTo>
                    <a:lnTo>
                      <a:pt x="0" y="131"/>
                    </a:lnTo>
                    <a:lnTo>
                      <a:pt x="0" y="118"/>
                    </a:lnTo>
                    <a:lnTo>
                      <a:pt x="0" y="106"/>
                    </a:lnTo>
                    <a:lnTo>
                      <a:pt x="2" y="95"/>
                    </a:lnTo>
                    <a:lnTo>
                      <a:pt x="4" y="84"/>
                    </a:lnTo>
                    <a:lnTo>
                      <a:pt x="9" y="73"/>
                    </a:lnTo>
                    <a:lnTo>
                      <a:pt x="13" y="62"/>
                    </a:lnTo>
                    <a:lnTo>
                      <a:pt x="20" y="53"/>
                    </a:lnTo>
                    <a:lnTo>
                      <a:pt x="26" y="44"/>
                    </a:lnTo>
                    <a:lnTo>
                      <a:pt x="35" y="34"/>
                    </a:lnTo>
                    <a:lnTo>
                      <a:pt x="42" y="27"/>
                    </a:lnTo>
                    <a:lnTo>
                      <a:pt x="51" y="20"/>
                    </a:lnTo>
                    <a:lnTo>
                      <a:pt x="60" y="14"/>
                    </a:lnTo>
                    <a:lnTo>
                      <a:pt x="71" y="9"/>
                    </a:lnTo>
                    <a:lnTo>
                      <a:pt x="82" y="5"/>
                    </a:lnTo>
                    <a:lnTo>
                      <a:pt x="93" y="3"/>
                    </a:lnTo>
                    <a:lnTo>
                      <a:pt x="106" y="2"/>
                    </a:lnTo>
                    <a:lnTo>
                      <a:pt x="119" y="0"/>
                    </a:lnTo>
                    <a:lnTo>
                      <a:pt x="130" y="2"/>
                    </a:lnTo>
                    <a:lnTo>
                      <a:pt x="141" y="3"/>
                    </a:lnTo>
                    <a:lnTo>
                      <a:pt x="152" y="5"/>
                    </a:lnTo>
                    <a:lnTo>
                      <a:pt x="162" y="9"/>
                    </a:lnTo>
                    <a:lnTo>
                      <a:pt x="173" y="14"/>
                    </a:lnTo>
                    <a:lnTo>
                      <a:pt x="183" y="20"/>
                    </a:lnTo>
                    <a:lnTo>
                      <a:pt x="192" y="27"/>
                    </a:lnTo>
                    <a:lnTo>
                      <a:pt x="201" y="34"/>
                    </a:lnTo>
                    <a:lnTo>
                      <a:pt x="208" y="44"/>
                    </a:lnTo>
                    <a:lnTo>
                      <a:pt x="214" y="53"/>
                    </a:lnTo>
                    <a:lnTo>
                      <a:pt x="221" y="62"/>
                    </a:lnTo>
                    <a:lnTo>
                      <a:pt x="224" y="73"/>
                    </a:lnTo>
                    <a:lnTo>
                      <a:pt x="230" y="84"/>
                    </a:lnTo>
                    <a:lnTo>
                      <a:pt x="232" y="95"/>
                    </a:lnTo>
                    <a:lnTo>
                      <a:pt x="234" y="106"/>
                    </a:lnTo>
                    <a:lnTo>
                      <a:pt x="235" y="118"/>
                    </a:lnTo>
                    <a:close/>
                  </a:path>
                </a:pathLst>
              </a:custGeom>
              <a:solidFill>
                <a:srgbClr val="09136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315" name="Freeform 447"/>
              <p:cNvSpPr>
                <a:spLocks/>
              </p:cNvSpPr>
              <p:nvPr/>
            </p:nvSpPr>
            <p:spPr bwMode="auto">
              <a:xfrm>
                <a:off x="4504" y="3634"/>
                <a:ext cx="232" cy="231"/>
              </a:xfrm>
              <a:custGeom>
                <a:avLst/>
                <a:gdLst>
                  <a:gd name="T0" fmla="*/ 230 w 232"/>
                  <a:gd name="T1" fmla="*/ 127 h 231"/>
                  <a:gd name="T2" fmla="*/ 226 w 232"/>
                  <a:gd name="T3" fmla="*/ 151 h 231"/>
                  <a:gd name="T4" fmla="*/ 217 w 232"/>
                  <a:gd name="T5" fmla="*/ 171 h 231"/>
                  <a:gd name="T6" fmla="*/ 204 w 232"/>
                  <a:gd name="T7" fmla="*/ 189 h 231"/>
                  <a:gd name="T8" fmla="*/ 188 w 232"/>
                  <a:gd name="T9" fmla="*/ 204 h 231"/>
                  <a:gd name="T10" fmla="*/ 170 w 232"/>
                  <a:gd name="T11" fmla="*/ 217 h 231"/>
                  <a:gd name="T12" fmla="*/ 150 w 232"/>
                  <a:gd name="T13" fmla="*/ 226 h 231"/>
                  <a:gd name="T14" fmla="*/ 128 w 232"/>
                  <a:gd name="T15" fmla="*/ 231 h 231"/>
                  <a:gd name="T16" fmla="*/ 104 w 232"/>
                  <a:gd name="T17" fmla="*/ 231 h 231"/>
                  <a:gd name="T18" fmla="*/ 82 w 232"/>
                  <a:gd name="T19" fmla="*/ 226 h 231"/>
                  <a:gd name="T20" fmla="*/ 60 w 232"/>
                  <a:gd name="T21" fmla="*/ 217 h 231"/>
                  <a:gd name="T22" fmla="*/ 42 w 232"/>
                  <a:gd name="T23" fmla="*/ 204 h 231"/>
                  <a:gd name="T24" fmla="*/ 26 w 232"/>
                  <a:gd name="T25" fmla="*/ 189 h 231"/>
                  <a:gd name="T26" fmla="*/ 13 w 232"/>
                  <a:gd name="T27" fmla="*/ 171 h 231"/>
                  <a:gd name="T28" fmla="*/ 4 w 232"/>
                  <a:gd name="T29" fmla="*/ 151 h 231"/>
                  <a:gd name="T30" fmla="*/ 0 w 232"/>
                  <a:gd name="T31" fmla="*/ 127 h 231"/>
                  <a:gd name="T32" fmla="*/ 0 w 232"/>
                  <a:gd name="T33" fmla="*/ 105 h 231"/>
                  <a:gd name="T34" fmla="*/ 4 w 232"/>
                  <a:gd name="T35" fmla="*/ 82 h 231"/>
                  <a:gd name="T36" fmla="*/ 13 w 232"/>
                  <a:gd name="T37" fmla="*/ 62 h 231"/>
                  <a:gd name="T38" fmla="*/ 26 w 232"/>
                  <a:gd name="T39" fmla="*/ 43 h 231"/>
                  <a:gd name="T40" fmla="*/ 42 w 232"/>
                  <a:gd name="T41" fmla="*/ 27 h 231"/>
                  <a:gd name="T42" fmla="*/ 60 w 232"/>
                  <a:gd name="T43" fmla="*/ 14 h 231"/>
                  <a:gd name="T44" fmla="*/ 82 w 232"/>
                  <a:gd name="T45" fmla="*/ 5 h 231"/>
                  <a:gd name="T46" fmla="*/ 104 w 232"/>
                  <a:gd name="T47" fmla="*/ 1 h 231"/>
                  <a:gd name="T48" fmla="*/ 128 w 232"/>
                  <a:gd name="T49" fmla="*/ 1 h 231"/>
                  <a:gd name="T50" fmla="*/ 150 w 232"/>
                  <a:gd name="T51" fmla="*/ 5 h 231"/>
                  <a:gd name="T52" fmla="*/ 170 w 232"/>
                  <a:gd name="T53" fmla="*/ 14 h 231"/>
                  <a:gd name="T54" fmla="*/ 188 w 232"/>
                  <a:gd name="T55" fmla="*/ 27 h 231"/>
                  <a:gd name="T56" fmla="*/ 204 w 232"/>
                  <a:gd name="T57" fmla="*/ 43 h 231"/>
                  <a:gd name="T58" fmla="*/ 217 w 232"/>
                  <a:gd name="T59" fmla="*/ 62 h 231"/>
                  <a:gd name="T60" fmla="*/ 226 w 232"/>
                  <a:gd name="T61" fmla="*/ 82 h 231"/>
                  <a:gd name="T62" fmla="*/ 230 w 232"/>
                  <a:gd name="T63" fmla="*/ 105 h 23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32"/>
                  <a:gd name="T97" fmla="*/ 0 h 231"/>
                  <a:gd name="T98" fmla="*/ 232 w 232"/>
                  <a:gd name="T99" fmla="*/ 231 h 23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32" h="231">
                    <a:moveTo>
                      <a:pt x="232" y="116"/>
                    </a:moveTo>
                    <a:lnTo>
                      <a:pt x="230" y="127"/>
                    </a:lnTo>
                    <a:lnTo>
                      <a:pt x="228" y="140"/>
                    </a:lnTo>
                    <a:lnTo>
                      <a:pt x="226" y="151"/>
                    </a:lnTo>
                    <a:lnTo>
                      <a:pt x="221" y="160"/>
                    </a:lnTo>
                    <a:lnTo>
                      <a:pt x="217" y="171"/>
                    </a:lnTo>
                    <a:lnTo>
                      <a:pt x="212" y="180"/>
                    </a:lnTo>
                    <a:lnTo>
                      <a:pt x="204" y="189"/>
                    </a:lnTo>
                    <a:lnTo>
                      <a:pt x="197" y="197"/>
                    </a:lnTo>
                    <a:lnTo>
                      <a:pt x="188" y="204"/>
                    </a:lnTo>
                    <a:lnTo>
                      <a:pt x="179" y="211"/>
                    </a:lnTo>
                    <a:lnTo>
                      <a:pt x="170" y="217"/>
                    </a:lnTo>
                    <a:lnTo>
                      <a:pt x="160" y="222"/>
                    </a:lnTo>
                    <a:lnTo>
                      <a:pt x="150" y="226"/>
                    </a:lnTo>
                    <a:lnTo>
                      <a:pt x="139" y="230"/>
                    </a:lnTo>
                    <a:lnTo>
                      <a:pt x="128" y="231"/>
                    </a:lnTo>
                    <a:lnTo>
                      <a:pt x="117" y="231"/>
                    </a:lnTo>
                    <a:lnTo>
                      <a:pt x="104" y="231"/>
                    </a:lnTo>
                    <a:lnTo>
                      <a:pt x="93" y="230"/>
                    </a:lnTo>
                    <a:lnTo>
                      <a:pt x="82" y="226"/>
                    </a:lnTo>
                    <a:lnTo>
                      <a:pt x="71" y="222"/>
                    </a:lnTo>
                    <a:lnTo>
                      <a:pt x="60" y="217"/>
                    </a:lnTo>
                    <a:lnTo>
                      <a:pt x="51" y="211"/>
                    </a:lnTo>
                    <a:lnTo>
                      <a:pt x="42" y="204"/>
                    </a:lnTo>
                    <a:lnTo>
                      <a:pt x="33" y="197"/>
                    </a:lnTo>
                    <a:lnTo>
                      <a:pt x="26" y="189"/>
                    </a:lnTo>
                    <a:lnTo>
                      <a:pt x="20" y="180"/>
                    </a:lnTo>
                    <a:lnTo>
                      <a:pt x="13" y="171"/>
                    </a:lnTo>
                    <a:lnTo>
                      <a:pt x="9" y="160"/>
                    </a:lnTo>
                    <a:lnTo>
                      <a:pt x="4" y="151"/>
                    </a:lnTo>
                    <a:lnTo>
                      <a:pt x="2" y="140"/>
                    </a:lnTo>
                    <a:lnTo>
                      <a:pt x="0" y="127"/>
                    </a:lnTo>
                    <a:lnTo>
                      <a:pt x="0" y="116"/>
                    </a:lnTo>
                    <a:lnTo>
                      <a:pt x="0" y="105"/>
                    </a:lnTo>
                    <a:lnTo>
                      <a:pt x="2" y="93"/>
                    </a:lnTo>
                    <a:lnTo>
                      <a:pt x="4" y="82"/>
                    </a:lnTo>
                    <a:lnTo>
                      <a:pt x="9" y="71"/>
                    </a:lnTo>
                    <a:lnTo>
                      <a:pt x="13" y="62"/>
                    </a:lnTo>
                    <a:lnTo>
                      <a:pt x="20" y="53"/>
                    </a:lnTo>
                    <a:lnTo>
                      <a:pt x="26" y="43"/>
                    </a:lnTo>
                    <a:lnTo>
                      <a:pt x="33" y="34"/>
                    </a:lnTo>
                    <a:lnTo>
                      <a:pt x="42" y="27"/>
                    </a:lnTo>
                    <a:lnTo>
                      <a:pt x="51" y="20"/>
                    </a:lnTo>
                    <a:lnTo>
                      <a:pt x="60" y="14"/>
                    </a:lnTo>
                    <a:lnTo>
                      <a:pt x="71" y="9"/>
                    </a:lnTo>
                    <a:lnTo>
                      <a:pt x="82" y="5"/>
                    </a:lnTo>
                    <a:lnTo>
                      <a:pt x="93" y="3"/>
                    </a:lnTo>
                    <a:lnTo>
                      <a:pt x="104" y="1"/>
                    </a:lnTo>
                    <a:lnTo>
                      <a:pt x="117" y="0"/>
                    </a:lnTo>
                    <a:lnTo>
                      <a:pt x="128" y="1"/>
                    </a:lnTo>
                    <a:lnTo>
                      <a:pt x="139" y="3"/>
                    </a:lnTo>
                    <a:lnTo>
                      <a:pt x="150" y="5"/>
                    </a:lnTo>
                    <a:lnTo>
                      <a:pt x="160" y="9"/>
                    </a:lnTo>
                    <a:lnTo>
                      <a:pt x="170" y="14"/>
                    </a:lnTo>
                    <a:lnTo>
                      <a:pt x="179" y="20"/>
                    </a:lnTo>
                    <a:lnTo>
                      <a:pt x="188" y="27"/>
                    </a:lnTo>
                    <a:lnTo>
                      <a:pt x="197" y="34"/>
                    </a:lnTo>
                    <a:lnTo>
                      <a:pt x="204" y="43"/>
                    </a:lnTo>
                    <a:lnTo>
                      <a:pt x="212" y="53"/>
                    </a:lnTo>
                    <a:lnTo>
                      <a:pt x="217" y="62"/>
                    </a:lnTo>
                    <a:lnTo>
                      <a:pt x="221" y="71"/>
                    </a:lnTo>
                    <a:lnTo>
                      <a:pt x="226" y="82"/>
                    </a:lnTo>
                    <a:lnTo>
                      <a:pt x="228" y="93"/>
                    </a:lnTo>
                    <a:lnTo>
                      <a:pt x="230" y="105"/>
                    </a:lnTo>
                    <a:lnTo>
                      <a:pt x="232" y="116"/>
                    </a:lnTo>
                    <a:close/>
                  </a:path>
                </a:pathLst>
              </a:custGeom>
              <a:solidFill>
                <a:srgbClr val="0C186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316" name="Freeform 448"/>
              <p:cNvSpPr>
                <a:spLocks/>
              </p:cNvSpPr>
              <p:nvPr/>
            </p:nvSpPr>
            <p:spPr bwMode="auto">
              <a:xfrm>
                <a:off x="4506" y="3635"/>
                <a:ext cx="228" cy="229"/>
              </a:xfrm>
              <a:custGeom>
                <a:avLst/>
                <a:gdLst>
                  <a:gd name="T0" fmla="*/ 226 w 228"/>
                  <a:gd name="T1" fmla="*/ 126 h 229"/>
                  <a:gd name="T2" fmla="*/ 222 w 228"/>
                  <a:gd name="T3" fmla="*/ 148 h 229"/>
                  <a:gd name="T4" fmla="*/ 213 w 228"/>
                  <a:gd name="T5" fmla="*/ 170 h 229"/>
                  <a:gd name="T6" fmla="*/ 200 w 228"/>
                  <a:gd name="T7" fmla="*/ 187 h 229"/>
                  <a:gd name="T8" fmla="*/ 186 w 228"/>
                  <a:gd name="T9" fmla="*/ 203 h 229"/>
                  <a:gd name="T10" fmla="*/ 168 w 228"/>
                  <a:gd name="T11" fmla="*/ 216 h 229"/>
                  <a:gd name="T12" fmla="*/ 148 w 228"/>
                  <a:gd name="T13" fmla="*/ 223 h 229"/>
                  <a:gd name="T14" fmla="*/ 126 w 228"/>
                  <a:gd name="T15" fmla="*/ 229 h 229"/>
                  <a:gd name="T16" fmla="*/ 102 w 228"/>
                  <a:gd name="T17" fmla="*/ 229 h 229"/>
                  <a:gd name="T18" fmla="*/ 80 w 228"/>
                  <a:gd name="T19" fmla="*/ 223 h 229"/>
                  <a:gd name="T20" fmla="*/ 58 w 228"/>
                  <a:gd name="T21" fmla="*/ 216 h 229"/>
                  <a:gd name="T22" fmla="*/ 40 w 228"/>
                  <a:gd name="T23" fmla="*/ 203 h 229"/>
                  <a:gd name="T24" fmla="*/ 25 w 228"/>
                  <a:gd name="T25" fmla="*/ 187 h 229"/>
                  <a:gd name="T26" fmla="*/ 13 w 228"/>
                  <a:gd name="T27" fmla="*/ 170 h 229"/>
                  <a:gd name="T28" fmla="*/ 4 w 228"/>
                  <a:gd name="T29" fmla="*/ 148 h 229"/>
                  <a:gd name="T30" fmla="*/ 0 w 228"/>
                  <a:gd name="T31" fmla="*/ 126 h 229"/>
                  <a:gd name="T32" fmla="*/ 0 w 228"/>
                  <a:gd name="T33" fmla="*/ 104 h 229"/>
                  <a:gd name="T34" fmla="*/ 4 w 228"/>
                  <a:gd name="T35" fmla="*/ 81 h 229"/>
                  <a:gd name="T36" fmla="*/ 13 w 228"/>
                  <a:gd name="T37" fmla="*/ 61 h 229"/>
                  <a:gd name="T38" fmla="*/ 25 w 228"/>
                  <a:gd name="T39" fmla="*/ 42 h 229"/>
                  <a:gd name="T40" fmla="*/ 40 w 228"/>
                  <a:gd name="T41" fmla="*/ 28 h 229"/>
                  <a:gd name="T42" fmla="*/ 58 w 228"/>
                  <a:gd name="T43" fmla="*/ 15 h 229"/>
                  <a:gd name="T44" fmla="*/ 80 w 228"/>
                  <a:gd name="T45" fmla="*/ 6 h 229"/>
                  <a:gd name="T46" fmla="*/ 102 w 228"/>
                  <a:gd name="T47" fmla="*/ 2 h 229"/>
                  <a:gd name="T48" fmla="*/ 126 w 228"/>
                  <a:gd name="T49" fmla="*/ 2 h 229"/>
                  <a:gd name="T50" fmla="*/ 148 w 228"/>
                  <a:gd name="T51" fmla="*/ 6 h 229"/>
                  <a:gd name="T52" fmla="*/ 168 w 228"/>
                  <a:gd name="T53" fmla="*/ 15 h 229"/>
                  <a:gd name="T54" fmla="*/ 186 w 228"/>
                  <a:gd name="T55" fmla="*/ 28 h 229"/>
                  <a:gd name="T56" fmla="*/ 200 w 228"/>
                  <a:gd name="T57" fmla="*/ 42 h 229"/>
                  <a:gd name="T58" fmla="*/ 213 w 228"/>
                  <a:gd name="T59" fmla="*/ 61 h 229"/>
                  <a:gd name="T60" fmla="*/ 222 w 228"/>
                  <a:gd name="T61" fmla="*/ 81 h 229"/>
                  <a:gd name="T62" fmla="*/ 226 w 228"/>
                  <a:gd name="T63" fmla="*/ 104 h 22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28"/>
                  <a:gd name="T97" fmla="*/ 0 h 229"/>
                  <a:gd name="T98" fmla="*/ 228 w 228"/>
                  <a:gd name="T99" fmla="*/ 229 h 22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28" h="229">
                    <a:moveTo>
                      <a:pt x="228" y="115"/>
                    </a:moveTo>
                    <a:lnTo>
                      <a:pt x="226" y="126"/>
                    </a:lnTo>
                    <a:lnTo>
                      <a:pt x="224" y="139"/>
                    </a:lnTo>
                    <a:lnTo>
                      <a:pt x="222" y="148"/>
                    </a:lnTo>
                    <a:lnTo>
                      <a:pt x="219" y="159"/>
                    </a:lnTo>
                    <a:lnTo>
                      <a:pt x="213" y="170"/>
                    </a:lnTo>
                    <a:lnTo>
                      <a:pt x="208" y="179"/>
                    </a:lnTo>
                    <a:lnTo>
                      <a:pt x="200" y="187"/>
                    </a:lnTo>
                    <a:lnTo>
                      <a:pt x="193" y="196"/>
                    </a:lnTo>
                    <a:lnTo>
                      <a:pt x="186" y="203"/>
                    </a:lnTo>
                    <a:lnTo>
                      <a:pt x="177" y="209"/>
                    </a:lnTo>
                    <a:lnTo>
                      <a:pt x="168" y="216"/>
                    </a:lnTo>
                    <a:lnTo>
                      <a:pt x="158" y="219"/>
                    </a:lnTo>
                    <a:lnTo>
                      <a:pt x="148" y="223"/>
                    </a:lnTo>
                    <a:lnTo>
                      <a:pt x="137" y="227"/>
                    </a:lnTo>
                    <a:lnTo>
                      <a:pt x="126" y="229"/>
                    </a:lnTo>
                    <a:lnTo>
                      <a:pt x="115" y="229"/>
                    </a:lnTo>
                    <a:lnTo>
                      <a:pt x="102" y="229"/>
                    </a:lnTo>
                    <a:lnTo>
                      <a:pt x="91" y="227"/>
                    </a:lnTo>
                    <a:lnTo>
                      <a:pt x="80" y="223"/>
                    </a:lnTo>
                    <a:lnTo>
                      <a:pt x="69" y="219"/>
                    </a:lnTo>
                    <a:lnTo>
                      <a:pt x="58" y="216"/>
                    </a:lnTo>
                    <a:lnTo>
                      <a:pt x="49" y="209"/>
                    </a:lnTo>
                    <a:lnTo>
                      <a:pt x="40" y="203"/>
                    </a:lnTo>
                    <a:lnTo>
                      <a:pt x="33" y="196"/>
                    </a:lnTo>
                    <a:lnTo>
                      <a:pt x="25" y="187"/>
                    </a:lnTo>
                    <a:lnTo>
                      <a:pt x="18" y="179"/>
                    </a:lnTo>
                    <a:lnTo>
                      <a:pt x="13" y="170"/>
                    </a:lnTo>
                    <a:lnTo>
                      <a:pt x="7" y="159"/>
                    </a:lnTo>
                    <a:lnTo>
                      <a:pt x="4" y="148"/>
                    </a:lnTo>
                    <a:lnTo>
                      <a:pt x="2" y="139"/>
                    </a:lnTo>
                    <a:lnTo>
                      <a:pt x="0" y="126"/>
                    </a:lnTo>
                    <a:lnTo>
                      <a:pt x="0" y="115"/>
                    </a:lnTo>
                    <a:lnTo>
                      <a:pt x="0" y="104"/>
                    </a:lnTo>
                    <a:lnTo>
                      <a:pt x="2" y="92"/>
                    </a:lnTo>
                    <a:lnTo>
                      <a:pt x="4" y="81"/>
                    </a:lnTo>
                    <a:lnTo>
                      <a:pt x="7" y="72"/>
                    </a:lnTo>
                    <a:lnTo>
                      <a:pt x="13" y="61"/>
                    </a:lnTo>
                    <a:lnTo>
                      <a:pt x="18" y="52"/>
                    </a:lnTo>
                    <a:lnTo>
                      <a:pt x="25" y="42"/>
                    </a:lnTo>
                    <a:lnTo>
                      <a:pt x="33" y="35"/>
                    </a:lnTo>
                    <a:lnTo>
                      <a:pt x="40" y="28"/>
                    </a:lnTo>
                    <a:lnTo>
                      <a:pt x="49" y="21"/>
                    </a:lnTo>
                    <a:lnTo>
                      <a:pt x="58" y="15"/>
                    </a:lnTo>
                    <a:lnTo>
                      <a:pt x="69" y="10"/>
                    </a:lnTo>
                    <a:lnTo>
                      <a:pt x="80" y="6"/>
                    </a:lnTo>
                    <a:lnTo>
                      <a:pt x="91" y="2"/>
                    </a:lnTo>
                    <a:lnTo>
                      <a:pt x="102" y="2"/>
                    </a:lnTo>
                    <a:lnTo>
                      <a:pt x="115" y="0"/>
                    </a:lnTo>
                    <a:lnTo>
                      <a:pt x="126" y="2"/>
                    </a:lnTo>
                    <a:lnTo>
                      <a:pt x="137" y="2"/>
                    </a:lnTo>
                    <a:lnTo>
                      <a:pt x="148" y="6"/>
                    </a:lnTo>
                    <a:lnTo>
                      <a:pt x="158" y="10"/>
                    </a:lnTo>
                    <a:lnTo>
                      <a:pt x="168" y="15"/>
                    </a:lnTo>
                    <a:lnTo>
                      <a:pt x="177" y="21"/>
                    </a:lnTo>
                    <a:lnTo>
                      <a:pt x="186" y="28"/>
                    </a:lnTo>
                    <a:lnTo>
                      <a:pt x="193" y="35"/>
                    </a:lnTo>
                    <a:lnTo>
                      <a:pt x="200" y="42"/>
                    </a:lnTo>
                    <a:lnTo>
                      <a:pt x="208" y="52"/>
                    </a:lnTo>
                    <a:lnTo>
                      <a:pt x="213" y="61"/>
                    </a:lnTo>
                    <a:lnTo>
                      <a:pt x="219" y="72"/>
                    </a:lnTo>
                    <a:lnTo>
                      <a:pt x="222" y="81"/>
                    </a:lnTo>
                    <a:lnTo>
                      <a:pt x="224" y="92"/>
                    </a:lnTo>
                    <a:lnTo>
                      <a:pt x="226" y="104"/>
                    </a:lnTo>
                    <a:lnTo>
                      <a:pt x="228" y="115"/>
                    </a:lnTo>
                    <a:close/>
                  </a:path>
                </a:pathLst>
              </a:custGeom>
              <a:solidFill>
                <a:srgbClr val="0D1B6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317" name="Freeform 449"/>
              <p:cNvSpPr>
                <a:spLocks/>
              </p:cNvSpPr>
              <p:nvPr/>
            </p:nvSpPr>
            <p:spPr bwMode="auto">
              <a:xfrm>
                <a:off x="4508" y="3637"/>
                <a:ext cx="224" cy="225"/>
              </a:xfrm>
              <a:custGeom>
                <a:avLst/>
                <a:gdLst>
                  <a:gd name="T0" fmla="*/ 222 w 224"/>
                  <a:gd name="T1" fmla="*/ 124 h 225"/>
                  <a:gd name="T2" fmla="*/ 218 w 224"/>
                  <a:gd name="T3" fmla="*/ 146 h 225"/>
                  <a:gd name="T4" fmla="*/ 209 w 224"/>
                  <a:gd name="T5" fmla="*/ 166 h 225"/>
                  <a:gd name="T6" fmla="*/ 197 w 224"/>
                  <a:gd name="T7" fmla="*/ 185 h 225"/>
                  <a:gd name="T8" fmla="*/ 182 w 224"/>
                  <a:gd name="T9" fmla="*/ 199 h 225"/>
                  <a:gd name="T10" fmla="*/ 164 w 224"/>
                  <a:gd name="T11" fmla="*/ 212 h 225"/>
                  <a:gd name="T12" fmla="*/ 144 w 224"/>
                  <a:gd name="T13" fmla="*/ 219 h 225"/>
                  <a:gd name="T14" fmla="*/ 124 w 224"/>
                  <a:gd name="T15" fmla="*/ 225 h 225"/>
                  <a:gd name="T16" fmla="*/ 100 w 224"/>
                  <a:gd name="T17" fmla="*/ 225 h 225"/>
                  <a:gd name="T18" fmla="*/ 78 w 224"/>
                  <a:gd name="T19" fmla="*/ 219 h 225"/>
                  <a:gd name="T20" fmla="*/ 58 w 224"/>
                  <a:gd name="T21" fmla="*/ 212 h 225"/>
                  <a:gd name="T22" fmla="*/ 40 w 224"/>
                  <a:gd name="T23" fmla="*/ 199 h 225"/>
                  <a:gd name="T24" fmla="*/ 25 w 224"/>
                  <a:gd name="T25" fmla="*/ 185 h 225"/>
                  <a:gd name="T26" fmla="*/ 12 w 224"/>
                  <a:gd name="T27" fmla="*/ 166 h 225"/>
                  <a:gd name="T28" fmla="*/ 3 w 224"/>
                  <a:gd name="T29" fmla="*/ 146 h 225"/>
                  <a:gd name="T30" fmla="*/ 0 w 224"/>
                  <a:gd name="T31" fmla="*/ 124 h 225"/>
                  <a:gd name="T32" fmla="*/ 0 w 224"/>
                  <a:gd name="T33" fmla="*/ 102 h 225"/>
                  <a:gd name="T34" fmla="*/ 3 w 224"/>
                  <a:gd name="T35" fmla="*/ 81 h 225"/>
                  <a:gd name="T36" fmla="*/ 12 w 224"/>
                  <a:gd name="T37" fmla="*/ 61 h 225"/>
                  <a:gd name="T38" fmla="*/ 25 w 224"/>
                  <a:gd name="T39" fmla="*/ 42 h 225"/>
                  <a:gd name="T40" fmla="*/ 40 w 224"/>
                  <a:gd name="T41" fmla="*/ 26 h 225"/>
                  <a:gd name="T42" fmla="*/ 58 w 224"/>
                  <a:gd name="T43" fmla="*/ 15 h 225"/>
                  <a:gd name="T44" fmla="*/ 78 w 224"/>
                  <a:gd name="T45" fmla="*/ 6 h 225"/>
                  <a:gd name="T46" fmla="*/ 100 w 224"/>
                  <a:gd name="T47" fmla="*/ 2 h 225"/>
                  <a:gd name="T48" fmla="*/ 124 w 224"/>
                  <a:gd name="T49" fmla="*/ 2 h 225"/>
                  <a:gd name="T50" fmla="*/ 144 w 224"/>
                  <a:gd name="T51" fmla="*/ 6 h 225"/>
                  <a:gd name="T52" fmla="*/ 164 w 224"/>
                  <a:gd name="T53" fmla="*/ 15 h 225"/>
                  <a:gd name="T54" fmla="*/ 182 w 224"/>
                  <a:gd name="T55" fmla="*/ 26 h 225"/>
                  <a:gd name="T56" fmla="*/ 197 w 224"/>
                  <a:gd name="T57" fmla="*/ 42 h 225"/>
                  <a:gd name="T58" fmla="*/ 209 w 224"/>
                  <a:gd name="T59" fmla="*/ 61 h 225"/>
                  <a:gd name="T60" fmla="*/ 218 w 224"/>
                  <a:gd name="T61" fmla="*/ 81 h 225"/>
                  <a:gd name="T62" fmla="*/ 222 w 224"/>
                  <a:gd name="T63" fmla="*/ 102 h 22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24"/>
                  <a:gd name="T97" fmla="*/ 0 h 225"/>
                  <a:gd name="T98" fmla="*/ 224 w 224"/>
                  <a:gd name="T99" fmla="*/ 225 h 22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24" h="225">
                    <a:moveTo>
                      <a:pt x="224" y="113"/>
                    </a:moveTo>
                    <a:lnTo>
                      <a:pt x="222" y="124"/>
                    </a:lnTo>
                    <a:lnTo>
                      <a:pt x="220" y="135"/>
                    </a:lnTo>
                    <a:lnTo>
                      <a:pt x="218" y="146"/>
                    </a:lnTo>
                    <a:lnTo>
                      <a:pt x="215" y="157"/>
                    </a:lnTo>
                    <a:lnTo>
                      <a:pt x="209" y="166"/>
                    </a:lnTo>
                    <a:lnTo>
                      <a:pt x="204" y="175"/>
                    </a:lnTo>
                    <a:lnTo>
                      <a:pt x="197" y="185"/>
                    </a:lnTo>
                    <a:lnTo>
                      <a:pt x="189" y="192"/>
                    </a:lnTo>
                    <a:lnTo>
                      <a:pt x="182" y="199"/>
                    </a:lnTo>
                    <a:lnTo>
                      <a:pt x="173" y="205"/>
                    </a:lnTo>
                    <a:lnTo>
                      <a:pt x="164" y="212"/>
                    </a:lnTo>
                    <a:lnTo>
                      <a:pt x="155" y="216"/>
                    </a:lnTo>
                    <a:lnTo>
                      <a:pt x="144" y="219"/>
                    </a:lnTo>
                    <a:lnTo>
                      <a:pt x="135" y="223"/>
                    </a:lnTo>
                    <a:lnTo>
                      <a:pt x="124" y="225"/>
                    </a:lnTo>
                    <a:lnTo>
                      <a:pt x="113" y="225"/>
                    </a:lnTo>
                    <a:lnTo>
                      <a:pt x="100" y="225"/>
                    </a:lnTo>
                    <a:lnTo>
                      <a:pt x="89" y="223"/>
                    </a:lnTo>
                    <a:lnTo>
                      <a:pt x="78" y="219"/>
                    </a:lnTo>
                    <a:lnTo>
                      <a:pt x="67" y="216"/>
                    </a:lnTo>
                    <a:lnTo>
                      <a:pt x="58" y="212"/>
                    </a:lnTo>
                    <a:lnTo>
                      <a:pt x="49" y="205"/>
                    </a:lnTo>
                    <a:lnTo>
                      <a:pt x="40" y="199"/>
                    </a:lnTo>
                    <a:lnTo>
                      <a:pt x="33" y="192"/>
                    </a:lnTo>
                    <a:lnTo>
                      <a:pt x="25" y="185"/>
                    </a:lnTo>
                    <a:lnTo>
                      <a:pt x="18" y="175"/>
                    </a:lnTo>
                    <a:lnTo>
                      <a:pt x="12" y="166"/>
                    </a:lnTo>
                    <a:lnTo>
                      <a:pt x="7" y="157"/>
                    </a:lnTo>
                    <a:lnTo>
                      <a:pt x="3" y="146"/>
                    </a:lnTo>
                    <a:lnTo>
                      <a:pt x="2" y="135"/>
                    </a:lnTo>
                    <a:lnTo>
                      <a:pt x="0" y="124"/>
                    </a:lnTo>
                    <a:lnTo>
                      <a:pt x="0" y="113"/>
                    </a:lnTo>
                    <a:lnTo>
                      <a:pt x="0" y="102"/>
                    </a:lnTo>
                    <a:lnTo>
                      <a:pt x="2" y="92"/>
                    </a:lnTo>
                    <a:lnTo>
                      <a:pt x="3" y="81"/>
                    </a:lnTo>
                    <a:lnTo>
                      <a:pt x="7" y="70"/>
                    </a:lnTo>
                    <a:lnTo>
                      <a:pt x="12" y="61"/>
                    </a:lnTo>
                    <a:lnTo>
                      <a:pt x="18" y="51"/>
                    </a:lnTo>
                    <a:lnTo>
                      <a:pt x="25" y="42"/>
                    </a:lnTo>
                    <a:lnTo>
                      <a:pt x="33" y="33"/>
                    </a:lnTo>
                    <a:lnTo>
                      <a:pt x="40" y="26"/>
                    </a:lnTo>
                    <a:lnTo>
                      <a:pt x="49" y="20"/>
                    </a:lnTo>
                    <a:lnTo>
                      <a:pt x="58" y="15"/>
                    </a:lnTo>
                    <a:lnTo>
                      <a:pt x="67" y="9"/>
                    </a:lnTo>
                    <a:lnTo>
                      <a:pt x="78" y="6"/>
                    </a:lnTo>
                    <a:lnTo>
                      <a:pt x="89" y="2"/>
                    </a:lnTo>
                    <a:lnTo>
                      <a:pt x="100" y="2"/>
                    </a:lnTo>
                    <a:lnTo>
                      <a:pt x="113" y="0"/>
                    </a:lnTo>
                    <a:lnTo>
                      <a:pt x="124" y="2"/>
                    </a:lnTo>
                    <a:lnTo>
                      <a:pt x="135" y="2"/>
                    </a:lnTo>
                    <a:lnTo>
                      <a:pt x="144" y="6"/>
                    </a:lnTo>
                    <a:lnTo>
                      <a:pt x="155" y="9"/>
                    </a:lnTo>
                    <a:lnTo>
                      <a:pt x="164" y="15"/>
                    </a:lnTo>
                    <a:lnTo>
                      <a:pt x="173" y="20"/>
                    </a:lnTo>
                    <a:lnTo>
                      <a:pt x="182" y="26"/>
                    </a:lnTo>
                    <a:lnTo>
                      <a:pt x="189" y="33"/>
                    </a:lnTo>
                    <a:lnTo>
                      <a:pt x="197" y="42"/>
                    </a:lnTo>
                    <a:lnTo>
                      <a:pt x="204" y="51"/>
                    </a:lnTo>
                    <a:lnTo>
                      <a:pt x="209" y="61"/>
                    </a:lnTo>
                    <a:lnTo>
                      <a:pt x="215" y="70"/>
                    </a:lnTo>
                    <a:lnTo>
                      <a:pt x="218" y="81"/>
                    </a:lnTo>
                    <a:lnTo>
                      <a:pt x="220" y="92"/>
                    </a:lnTo>
                    <a:lnTo>
                      <a:pt x="222" y="102"/>
                    </a:lnTo>
                    <a:lnTo>
                      <a:pt x="224" y="113"/>
                    </a:lnTo>
                    <a:close/>
                  </a:path>
                </a:pathLst>
              </a:custGeom>
              <a:solidFill>
                <a:srgbClr val="0F1F6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318" name="Freeform 450"/>
              <p:cNvSpPr>
                <a:spLocks/>
              </p:cNvSpPr>
              <p:nvPr/>
            </p:nvSpPr>
            <p:spPr bwMode="auto">
              <a:xfrm>
                <a:off x="4510" y="3639"/>
                <a:ext cx="220" cy="221"/>
              </a:xfrm>
              <a:custGeom>
                <a:avLst/>
                <a:gdLst>
                  <a:gd name="T0" fmla="*/ 218 w 220"/>
                  <a:gd name="T1" fmla="*/ 122 h 221"/>
                  <a:gd name="T2" fmla="*/ 215 w 220"/>
                  <a:gd name="T3" fmla="*/ 144 h 221"/>
                  <a:gd name="T4" fmla="*/ 206 w 220"/>
                  <a:gd name="T5" fmla="*/ 164 h 221"/>
                  <a:gd name="T6" fmla="*/ 195 w 220"/>
                  <a:gd name="T7" fmla="*/ 181 h 221"/>
                  <a:gd name="T8" fmla="*/ 180 w 220"/>
                  <a:gd name="T9" fmla="*/ 195 h 221"/>
                  <a:gd name="T10" fmla="*/ 162 w 220"/>
                  <a:gd name="T11" fmla="*/ 208 h 221"/>
                  <a:gd name="T12" fmla="*/ 142 w 220"/>
                  <a:gd name="T13" fmla="*/ 215 h 221"/>
                  <a:gd name="T14" fmla="*/ 122 w 220"/>
                  <a:gd name="T15" fmla="*/ 221 h 221"/>
                  <a:gd name="T16" fmla="*/ 98 w 220"/>
                  <a:gd name="T17" fmla="*/ 221 h 221"/>
                  <a:gd name="T18" fmla="*/ 76 w 220"/>
                  <a:gd name="T19" fmla="*/ 215 h 221"/>
                  <a:gd name="T20" fmla="*/ 56 w 220"/>
                  <a:gd name="T21" fmla="*/ 208 h 221"/>
                  <a:gd name="T22" fmla="*/ 40 w 220"/>
                  <a:gd name="T23" fmla="*/ 195 h 221"/>
                  <a:gd name="T24" fmla="*/ 23 w 220"/>
                  <a:gd name="T25" fmla="*/ 181 h 221"/>
                  <a:gd name="T26" fmla="*/ 12 w 220"/>
                  <a:gd name="T27" fmla="*/ 164 h 221"/>
                  <a:gd name="T28" fmla="*/ 3 w 220"/>
                  <a:gd name="T29" fmla="*/ 144 h 221"/>
                  <a:gd name="T30" fmla="*/ 0 w 220"/>
                  <a:gd name="T31" fmla="*/ 122 h 221"/>
                  <a:gd name="T32" fmla="*/ 0 w 220"/>
                  <a:gd name="T33" fmla="*/ 100 h 221"/>
                  <a:gd name="T34" fmla="*/ 3 w 220"/>
                  <a:gd name="T35" fmla="*/ 79 h 221"/>
                  <a:gd name="T36" fmla="*/ 12 w 220"/>
                  <a:gd name="T37" fmla="*/ 59 h 221"/>
                  <a:gd name="T38" fmla="*/ 23 w 220"/>
                  <a:gd name="T39" fmla="*/ 40 h 221"/>
                  <a:gd name="T40" fmla="*/ 40 w 220"/>
                  <a:gd name="T41" fmla="*/ 26 h 221"/>
                  <a:gd name="T42" fmla="*/ 56 w 220"/>
                  <a:gd name="T43" fmla="*/ 15 h 221"/>
                  <a:gd name="T44" fmla="*/ 76 w 220"/>
                  <a:gd name="T45" fmla="*/ 6 h 221"/>
                  <a:gd name="T46" fmla="*/ 98 w 220"/>
                  <a:gd name="T47" fmla="*/ 2 h 221"/>
                  <a:gd name="T48" fmla="*/ 122 w 220"/>
                  <a:gd name="T49" fmla="*/ 2 h 221"/>
                  <a:gd name="T50" fmla="*/ 142 w 220"/>
                  <a:gd name="T51" fmla="*/ 6 h 221"/>
                  <a:gd name="T52" fmla="*/ 162 w 220"/>
                  <a:gd name="T53" fmla="*/ 15 h 221"/>
                  <a:gd name="T54" fmla="*/ 180 w 220"/>
                  <a:gd name="T55" fmla="*/ 26 h 221"/>
                  <a:gd name="T56" fmla="*/ 195 w 220"/>
                  <a:gd name="T57" fmla="*/ 40 h 221"/>
                  <a:gd name="T58" fmla="*/ 206 w 220"/>
                  <a:gd name="T59" fmla="*/ 59 h 221"/>
                  <a:gd name="T60" fmla="*/ 215 w 220"/>
                  <a:gd name="T61" fmla="*/ 79 h 221"/>
                  <a:gd name="T62" fmla="*/ 218 w 220"/>
                  <a:gd name="T63" fmla="*/ 100 h 22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20"/>
                  <a:gd name="T97" fmla="*/ 0 h 221"/>
                  <a:gd name="T98" fmla="*/ 220 w 220"/>
                  <a:gd name="T99" fmla="*/ 221 h 22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20" h="221">
                    <a:moveTo>
                      <a:pt x="220" y="111"/>
                    </a:moveTo>
                    <a:lnTo>
                      <a:pt x="218" y="122"/>
                    </a:lnTo>
                    <a:lnTo>
                      <a:pt x="216" y="133"/>
                    </a:lnTo>
                    <a:lnTo>
                      <a:pt x="215" y="144"/>
                    </a:lnTo>
                    <a:lnTo>
                      <a:pt x="211" y="153"/>
                    </a:lnTo>
                    <a:lnTo>
                      <a:pt x="206" y="164"/>
                    </a:lnTo>
                    <a:lnTo>
                      <a:pt x="200" y="173"/>
                    </a:lnTo>
                    <a:lnTo>
                      <a:pt x="195" y="181"/>
                    </a:lnTo>
                    <a:lnTo>
                      <a:pt x="187" y="188"/>
                    </a:lnTo>
                    <a:lnTo>
                      <a:pt x="180" y="195"/>
                    </a:lnTo>
                    <a:lnTo>
                      <a:pt x="171" y="203"/>
                    </a:lnTo>
                    <a:lnTo>
                      <a:pt x="162" y="208"/>
                    </a:lnTo>
                    <a:lnTo>
                      <a:pt x="153" y="212"/>
                    </a:lnTo>
                    <a:lnTo>
                      <a:pt x="142" y="215"/>
                    </a:lnTo>
                    <a:lnTo>
                      <a:pt x="133" y="219"/>
                    </a:lnTo>
                    <a:lnTo>
                      <a:pt x="122" y="221"/>
                    </a:lnTo>
                    <a:lnTo>
                      <a:pt x="111" y="221"/>
                    </a:lnTo>
                    <a:lnTo>
                      <a:pt x="98" y="221"/>
                    </a:lnTo>
                    <a:lnTo>
                      <a:pt x="87" y="219"/>
                    </a:lnTo>
                    <a:lnTo>
                      <a:pt x="76" y="215"/>
                    </a:lnTo>
                    <a:lnTo>
                      <a:pt x="67" y="212"/>
                    </a:lnTo>
                    <a:lnTo>
                      <a:pt x="56" y="208"/>
                    </a:lnTo>
                    <a:lnTo>
                      <a:pt x="47" y="203"/>
                    </a:lnTo>
                    <a:lnTo>
                      <a:pt x="40" y="195"/>
                    </a:lnTo>
                    <a:lnTo>
                      <a:pt x="31" y="188"/>
                    </a:lnTo>
                    <a:lnTo>
                      <a:pt x="23" y="181"/>
                    </a:lnTo>
                    <a:lnTo>
                      <a:pt x="18" y="173"/>
                    </a:lnTo>
                    <a:lnTo>
                      <a:pt x="12" y="164"/>
                    </a:lnTo>
                    <a:lnTo>
                      <a:pt x="7" y="153"/>
                    </a:lnTo>
                    <a:lnTo>
                      <a:pt x="3" y="144"/>
                    </a:lnTo>
                    <a:lnTo>
                      <a:pt x="1" y="133"/>
                    </a:lnTo>
                    <a:lnTo>
                      <a:pt x="0" y="122"/>
                    </a:lnTo>
                    <a:lnTo>
                      <a:pt x="0" y="111"/>
                    </a:lnTo>
                    <a:lnTo>
                      <a:pt x="0" y="100"/>
                    </a:lnTo>
                    <a:lnTo>
                      <a:pt x="1" y="90"/>
                    </a:lnTo>
                    <a:lnTo>
                      <a:pt x="3" y="79"/>
                    </a:lnTo>
                    <a:lnTo>
                      <a:pt x="7" y="68"/>
                    </a:lnTo>
                    <a:lnTo>
                      <a:pt x="12" y="59"/>
                    </a:lnTo>
                    <a:lnTo>
                      <a:pt x="18" y="49"/>
                    </a:lnTo>
                    <a:lnTo>
                      <a:pt x="23" y="40"/>
                    </a:lnTo>
                    <a:lnTo>
                      <a:pt x="31" y="33"/>
                    </a:lnTo>
                    <a:lnTo>
                      <a:pt x="40" y="26"/>
                    </a:lnTo>
                    <a:lnTo>
                      <a:pt x="47" y="20"/>
                    </a:lnTo>
                    <a:lnTo>
                      <a:pt x="56" y="15"/>
                    </a:lnTo>
                    <a:lnTo>
                      <a:pt x="67" y="9"/>
                    </a:lnTo>
                    <a:lnTo>
                      <a:pt x="76" y="6"/>
                    </a:lnTo>
                    <a:lnTo>
                      <a:pt x="87" y="2"/>
                    </a:lnTo>
                    <a:lnTo>
                      <a:pt x="98" y="2"/>
                    </a:lnTo>
                    <a:lnTo>
                      <a:pt x="111" y="0"/>
                    </a:lnTo>
                    <a:lnTo>
                      <a:pt x="122" y="2"/>
                    </a:lnTo>
                    <a:lnTo>
                      <a:pt x="133" y="2"/>
                    </a:lnTo>
                    <a:lnTo>
                      <a:pt x="142" y="6"/>
                    </a:lnTo>
                    <a:lnTo>
                      <a:pt x="153" y="9"/>
                    </a:lnTo>
                    <a:lnTo>
                      <a:pt x="162" y="15"/>
                    </a:lnTo>
                    <a:lnTo>
                      <a:pt x="171" y="20"/>
                    </a:lnTo>
                    <a:lnTo>
                      <a:pt x="180" y="26"/>
                    </a:lnTo>
                    <a:lnTo>
                      <a:pt x="187" y="33"/>
                    </a:lnTo>
                    <a:lnTo>
                      <a:pt x="195" y="40"/>
                    </a:lnTo>
                    <a:lnTo>
                      <a:pt x="200" y="49"/>
                    </a:lnTo>
                    <a:lnTo>
                      <a:pt x="206" y="59"/>
                    </a:lnTo>
                    <a:lnTo>
                      <a:pt x="211" y="68"/>
                    </a:lnTo>
                    <a:lnTo>
                      <a:pt x="215" y="79"/>
                    </a:lnTo>
                    <a:lnTo>
                      <a:pt x="216" y="90"/>
                    </a:lnTo>
                    <a:lnTo>
                      <a:pt x="218" y="100"/>
                    </a:lnTo>
                    <a:lnTo>
                      <a:pt x="220" y="111"/>
                    </a:lnTo>
                    <a:close/>
                  </a:path>
                </a:pathLst>
              </a:custGeom>
              <a:solidFill>
                <a:srgbClr val="11236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319" name="Freeform 451"/>
              <p:cNvSpPr>
                <a:spLocks/>
              </p:cNvSpPr>
              <p:nvPr/>
            </p:nvSpPr>
            <p:spPr bwMode="auto">
              <a:xfrm>
                <a:off x="4511" y="3641"/>
                <a:ext cx="217" cy="217"/>
              </a:xfrm>
              <a:custGeom>
                <a:avLst/>
                <a:gdLst>
                  <a:gd name="T0" fmla="*/ 215 w 217"/>
                  <a:gd name="T1" fmla="*/ 120 h 217"/>
                  <a:gd name="T2" fmla="*/ 212 w 217"/>
                  <a:gd name="T3" fmla="*/ 140 h 217"/>
                  <a:gd name="T4" fmla="*/ 203 w 217"/>
                  <a:gd name="T5" fmla="*/ 161 h 217"/>
                  <a:gd name="T6" fmla="*/ 192 w 217"/>
                  <a:gd name="T7" fmla="*/ 177 h 217"/>
                  <a:gd name="T8" fmla="*/ 177 w 217"/>
                  <a:gd name="T9" fmla="*/ 192 h 217"/>
                  <a:gd name="T10" fmla="*/ 159 w 217"/>
                  <a:gd name="T11" fmla="*/ 204 h 217"/>
                  <a:gd name="T12" fmla="*/ 141 w 217"/>
                  <a:gd name="T13" fmla="*/ 212 h 217"/>
                  <a:gd name="T14" fmla="*/ 119 w 217"/>
                  <a:gd name="T15" fmla="*/ 217 h 217"/>
                  <a:gd name="T16" fmla="*/ 97 w 217"/>
                  <a:gd name="T17" fmla="*/ 217 h 217"/>
                  <a:gd name="T18" fmla="*/ 77 w 217"/>
                  <a:gd name="T19" fmla="*/ 212 h 217"/>
                  <a:gd name="T20" fmla="*/ 57 w 217"/>
                  <a:gd name="T21" fmla="*/ 204 h 217"/>
                  <a:gd name="T22" fmla="*/ 39 w 217"/>
                  <a:gd name="T23" fmla="*/ 192 h 217"/>
                  <a:gd name="T24" fmla="*/ 24 w 217"/>
                  <a:gd name="T25" fmla="*/ 177 h 217"/>
                  <a:gd name="T26" fmla="*/ 13 w 217"/>
                  <a:gd name="T27" fmla="*/ 161 h 217"/>
                  <a:gd name="T28" fmla="*/ 4 w 217"/>
                  <a:gd name="T29" fmla="*/ 140 h 217"/>
                  <a:gd name="T30" fmla="*/ 0 w 217"/>
                  <a:gd name="T31" fmla="*/ 120 h 217"/>
                  <a:gd name="T32" fmla="*/ 0 w 217"/>
                  <a:gd name="T33" fmla="*/ 98 h 217"/>
                  <a:gd name="T34" fmla="*/ 4 w 217"/>
                  <a:gd name="T35" fmla="*/ 77 h 217"/>
                  <a:gd name="T36" fmla="*/ 13 w 217"/>
                  <a:gd name="T37" fmla="*/ 58 h 217"/>
                  <a:gd name="T38" fmla="*/ 24 w 217"/>
                  <a:gd name="T39" fmla="*/ 40 h 217"/>
                  <a:gd name="T40" fmla="*/ 39 w 217"/>
                  <a:gd name="T41" fmla="*/ 25 h 217"/>
                  <a:gd name="T42" fmla="*/ 57 w 217"/>
                  <a:gd name="T43" fmla="*/ 13 h 217"/>
                  <a:gd name="T44" fmla="*/ 77 w 217"/>
                  <a:gd name="T45" fmla="*/ 5 h 217"/>
                  <a:gd name="T46" fmla="*/ 97 w 217"/>
                  <a:gd name="T47" fmla="*/ 2 h 217"/>
                  <a:gd name="T48" fmla="*/ 119 w 217"/>
                  <a:gd name="T49" fmla="*/ 2 h 217"/>
                  <a:gd name="T50" fmla="*/ 141 w 217"/>
                  <a:gd name="T51" fmla="*/ 5 h 217"/>
                  <a:gd name="T52" fmla="*/ 159 w 217"/>
                  <a:gd name="T53" fmla="*/ 13 h 217"/>
                  <a:gd name="T54" fmla="*/ 177 w 217"/>
                  <a:gd name="T55" fmla="*/ 25 h 217"/>
                  <a:gd name="T56" fmla="*/ 192 w 217"/>
                  <a:gd name="T57" fmla="*/ 40 h 217"/>
                  <a:gd name="T58" fmla="*/ 203 w 217"/>
                  <a:gd name="T59" fmla="*/ 58 h 217"/>
                  <a:gd name="T60" fmla="*/ 212 w 217"/>
                  <a:gd name="T61" fmla="*/ 77 h 217"/>
                  <a:gd name="T62" fmla="*/ 215 w 217"/>
                  <a:gd name="T63" fmla="*/ 98 h 2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17"/>
                  <a:gd name="T97" fmla="*/ 0 h 217"/>
                  <a:gd name="T98" fmla="*/ 217 w 217"/>
                  <a:gd name="T99" fmla="*/ 217 h 2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17" h="217">
                    <a:moveTo>
                      <a:pt x="217" y="109"/>
                    </a:moveTo>
                    <a:lnTo>
                      <a:pt x="215" y="120"/>
                    </a:lnTo>
                    <a:lnTo>
                      <a:pt x="214" y="131"/>
                    </a:lnTo>
                    <a:lnTo>
                      <a:pt x="212" y="140"/>
                    </a:lnTo>
                    <a:lnTo>
                      <a:pt x="208" y="151"/>
                    </a:lnTo>
                    <a:lnTo>
                      <a:pt x="203" y="161"/>
                    </a:lnTo>
                    <a:lnTo>
                      <a:pt x="197" y="170"/>
                    </a:lnTo>
                    <a:lnTo>
                      <a:pt x="192" y="177"/>
                    </a:lnTo>
                    <a:lnTo>
                      <a:pt x="184" y="186"/>
                    </a:lnTo>
                    <a:lnTo>
                      <a:pt x="177" y="192"/>
                    </a:lnTo>
                    <a:lnTo>
                      <a:pt x="168" y="199"/>
                    </a:lnTo>
                    <a:lnTo>
                      <a:pt x="159" y="204"/>
                    </a:lnTo>
                    <a:lnTo>
                      <a:pt x="150" y="208"/>
                    </a:lnTo>
                    <a:lnTo>
                      <a:pt x="141" y="212"/>
                    </a:lnTo>
                    <a:lnTo>
                      <a:pt x="130" y="215"/>
                    </a:lnTo>
                    <a:lnTo>
                      <a:pt x="119" y="217"/>
                    </a:lnTo>
                    <a:lnTo>
                      <a:pt x="110" y="217"/>
                    </a:lnTo>
                    <a:lnTo>
                      <a:pt x="97" y="217"/>
                    </a:lnTo>
                    <a:lnTo>
                      <a:pt x="86" y="215"/>
                    </a:lnTo>
                    <a:lnTo>
                      <a:pt x="77" y="212"/>
                    </a:lnTo>
                    <a:lnTo>
                      <a:pt x="66" y="208"/>
                    </a:lnTo>
                    <a:lnTo>
                      <a:pt x="57" y="204"/>
                    </a:lnTo>
                    <a:lnTo>
                      <a:pt x="48" y="199"/>
                    </a:lnTo>
                    <a:lnTo>
                      <a:pt x="39" y="192"/>
                    </a:lnTo>
                    <a:lnTo>
                      <a:pt x="31" y="186"/>
                    </a:lnTo>
                    <a:lnTo>
                      <a:pt x="24" y="177"/>
                    </a:lnTo>
                    <a:lnTo>
                      <a:pt x="19" y="170"/>
                    </a:lnTo>
                    <a:lnTo>
                      <a:pt x="13" y="161"/>
                    </a:lnTo>
                    <a:lnTo>
                      <a:pt x="8" y="151"/>
                    </a:lnTo>
                    <a:lnTo>
                      <a:pt x="4" y="140"/>
                    </a:lnTo>
                    <a:lnTo>
                      <a:pt x="2" y="131"/>
                    </a:lnTo>
                    <a:lnTo>
                      <a:pt x="0" y="120"/>
                    </a:lnTo>
                    <a:lnTo>
                      <a:pt x="0" y="109"/>
                    </a:lnTo>
                    <a:lnTo>
                      <a:pt x="0" y="98"/>
                    </a:lnTo>
                    <a:lnTo>
                      <a:pt x="2" y="88"/>
                    </a:lnTo>
                    <a:lnTo>
                      <a:pt x="4" y="77"/>
                    </a:lnTo>
                    <a:lnTo>
                      <a:pt x="8" y="67"/>
                    </a:lnTo>
                    <a:lnTo>
                      <a:pt x="13" y="58"/>
                    </a:lnTo>
                    <a:lnTo>
                      <a:pt x="19" y="49"/>
                    </a:lnTo>
                    <a:lnTo>
                      <a:pt x="24" y="40"/>
                    </a:lnTo>
                    <a:lnTo>
                      <a:pt x="31" y="33"/>
                    </a:lnTo>
                    <a:lnTo>
                      <a:pt x="39" y="25"/>
                    </a:lnTo>
                    <a:lnTo>
                      <a:pt x="48" y="18"/>
                    </a:lnTo>
                    <a:lnTo>
                      <a:pt x="57" y="13"/>
                    </a:lnTo>
                    <a:lnTo>
                      <a:pt x="66" y="9"/>
                    </a:lnTo>
                    <a:lnTo>
                      <a:pt x="77" y="5"/>
                    </a:lnTo>
                    <a:lnTo>
                      <a:pt x="86" y="2"/>
                    </a:lnTo>
                    <a:lnTo>
                      <a:pt x="97" y="2"/>
                    </a:lnTo>
                    <a:lnTo>
                      <a:pt x="110" y="0"/>
                    </a:lnTo>
                    <a:lnTo>
                      <a:pt x="119" y="2"/>
                    </a:lnTo>
                    <a:lnTo>
                      <a:pt x="130" y="2"/>
                    </a:lnTo>
                    <a:lnTo>
                      <a:pt x="141" y="5"/>
                    </a:lnTo>
                    <a:lnTo>
                      <a:pt x="150" y="9"/>
                    </a:lnTo>
                    <a:lnTo>
                      <a:pt x="159" y="13"/>
                    </a:lnTo>
                    <a:lnTo>
                      <a:pt x="168" y="18"/>
                    </a:lnTo>
                    <a:lnTo>
                      <a:pt x="177" y="25"/>
                    </a:lnTo>
                    <a:lnTo>
                      <a:pt x="184" y="33"/>
                    </a:lnTo>
                    <a:lnTo>
                      <a:pt x="192" y="40"/>
                    </a:lnTo>
                    <a:lnTo>
                      <a:pt x="197" y="49"/>
                    </a:lnTo>
                    <a:lnTo>
                      <a:pt x="203" y="58"/>
                    </a:lnTo>
                    <a:lnTo>
                      <a:pt x="208" y="67"/>
                    </a:lnTo>
                    <a:lnTo>
                      <a:pt x="212" y="77"/>
                    </a:lnTo>
                    <a:lnTo>
                      <a:pt x="214" y="88"/>
                    </a:lnTo>
                    <a:lnTo>
                      <a:pt x="215" y="98"/>
                    </a:lnTo>
                    <a:lnTo>
                      <a:pt x="217" y="109"/>
                    </a:lnTo>
                    <a:close/>
                  </a:path>
                </a:pathLst>
              </a:custGeom>
              <a:solidFill>
                <a:srgbClr val="13276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320" name="Freeform 452"/>
              <p:cNvSpPr>
                <a:spLocks/>
              </p:cNvSpPr>
              <p:nvPr/>
            </p:nvSpPr>
            <p:spPr bwMode="auto">
              <a:xfrm>
                <a:off x="4513" y="3643"/>
                <a:ext cx="213" cy="213"/>
              </a:xfrm>
              <a:custGeom>
                <a:avLst/>
                <a:gdLst>
                  <a:gd name="T0" fmla="*/ 212 w 213"/>
                  <a:gd name="T1" fmla="*/ 118 h 213"/>
                  <a:gd name="T2" fmla="*/ 208 w 213"/>
                  <a:gd name="T3" fmla="*/ 138 h 213"/>
                  <a:gd name="T4" fmla="*/ 199 w 213"/>
                  <a:gd name="T5" fmla="*/ 159 h 213"/>
                  <a:gd name="T6" fmla="*/ 188 w 213"/>
                  <a:gd name="T7" fmla="*/ 175 h 213"/>
                  <a:gd name="T8" fmla="*/ 173 w 213"/>
                  <a:gd name="T9" fmla="*/ 190 h 213"/>
                  <a:gd name="T10" fmla="*/ 157 w 213"/>
                  <a:gd name="T11" fmla="*/ 201 h 213"/>
                  <a:gd name="T12" fmla="*/ 139 w 213"/>
                  <a:gd name="T13" fmla="*/ 208 h 213"/>
                  <a:gd name="T14" fmla="*/ 117 w 213"/>
                  <a:gd name="T15" fmla="*/ 213 h 213"/>
                  <a:gd name="T16" fmla="*/ 95 w 213"/>
                  <a:gd name="T17" fmla="*/ 213 h 213"/>
                  <a:gd name="T18" fmla="*/ 75 w 213"/>
                  <a:gd name="T19" fmla="*/ 208 h 213"/>
                  <a:gd name="T20" fmla="*/ 55 w 213"/>
                  <a:gd name="T21" fmla="*/ 201 h 213"/>
                  <a:gd name="T22" fmla="*/ 38 w 213"/>
                  <a:gd name="T23" fmla="*/ 190 h 213"/>
                  <a:gd name="T24" fmla="*/ 24 w 213"/>
                  <a:gd name="T25" fmla="*/ 175 h 213"/>
                  <a:gd name="T26" fmla="*/ 13 w 213"/>
                  <a:gd name="T27" fmla="*/ 159 h 213"/>
                  <a:gd name="T28" fmla="*/ 4 w 213"/>
                  <a:gd name="T29" fmla="*/ 138 h 213"/>
                  <a:gd name="T30" fmla="*/ 0 w 213"/>
                  <a:gd name="T31" fmla="*/ 118 h 213"/>
                  <a:gd name="T32" fmla="*/ 0 w 213"/>
                  <a:gd name="T33" fmla="*/ 96 h 213"/>
                  <a:gd name="T34" fmla="*/ 4 w 213"/>
                  <a:gd name="T35" fmla="*/ 75 h 213"/>
                  <a:gd name="T36" fmla="*/ 13 w 213"/>
                  <a:gd name="T37" fmla="*/ 56 h 213"/>
                  <a:gd name="T38" fmla="*/ 24 w 213"/>
                  <a:gd name="T39" fmla="*/ 38 h 213"/>
                  <a:gd name="T40" fmla="*/ 38 w 213"/>
                  <a:gd name="T41" fmla="*/ 25 h 213"/>
                  <a:gd name="T42" fmla="*/ 55 w 213"/>
                  <a:gd name="T43" fmla="*/ 13 h 213"/>
                  <a:gd name="T44" fmla="*/ 75 w 213"/>
                  <a:gd name="T45" fmla="*/ 5 h 213"/>
                  <a:gd name="T46" fmla="*/ 95 w 213"/>
                  <a:gd name="T47" fmla="*/ 2 h 213"/>
                  <a:gd name="T48" fmla="*/ 117 w 213"/>
                  <a:gd name="T49" fmla="*/ 2 h 213"/>
                  <a:gd name="T50" fmla="*/ 139 w 213"/>
                  <a:gd name="T51" fmla="*/ 5 h 213"/>
                  <a:gd name="T52" fmla="*/ 157 w 213"/>
                  <a:gd name="T53" fmla="*/ 13 h 213"/>
                  <a:gd name="T54" fmla="*/ 173 w 213"/>
                  <a:gd name="T55" fmla="*/ 25 h 213"/>
                  <a:gd name="T56" fmla="*/ 188 w 213"/>
                  <a:gd name="T57" fmla="*/ 38 h 213"/>
                  <a:gd name="T58" fmla="*/ 199 w 213"/>
                  <a:gd name="T59" fmla="*/ 56 h 213"/>
                  <a:gd name="T60" fmla="*/ 208 w 213"/>
                  <a:gd name="T61" fmla="*/ 75 h 213"/>
                  <a:gd name="T62" fmla="*/ 212 w 213"/>
                  <a:gd name="T63" fmla="*/ 96 h 2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13"/>
                  <a:gd name="T97" fmla="*/ 0 h 213"/>
                  <a:gd name="T98" fmla="*/ 213 w 213"/>
                  <a:gd name="T99" fmla="*/ 213 h 21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13" h="213">
                    <a:moveTo>
                      <a:pt x="213" y="107"/>
                    </a:moveTo>
                    <a:lnTo>
                      <a:pt x="212" y="118"/>
                    </a:lnTo>
                    <a:lnTo>
                      <a:pt x="210" y="129"/>
                    </a:lnTo>
                    <a:lnTo>
                      <a:pt x="208" y="138"/>
                    </a:lnTo>
                    <a:lnTo>
                      <a:pt x="204" y="149"/>
                    </a:lnTo>
                    <a:lnTo>
                      <a:pt x="199" y="159"/>
                    </a:lnTo>
                    <a:lnTo>
                      <a:pt x="195" y="168"/>
                    </a:lnTo>
                    <a:lnTo>
                      <a:pt x="188" y="175"/>
                    </a:lnTo>
                    <a:lnTo>
                      <a:pt x="182" y="182"/>
                    </a:lnTo>
                    <a:lnTo>
                      <a:pt x="173" y="190"/>
                    </a:lnTo>
                    <a:lnTo>
                      <a:pt x="166" y="195"/>
                    </a:lnTo>
                    <a:lnTo>
                      <a:pt x="157" y="201"/>
                    </a:lnTo>
                    <a:lnTo>
                      <a:pt x="148" y="206"/>
                    </a:lnTo>
                    <a:lnTo>
                      <a:pt x="139" y="208"/>
                    </a:lnTo>
                    <a:lnTo>
                      <a:pt x="128" y="211"/>
                    </a:lnTo>
                    <a:lnTo>
                      <a:pt x="117" y="213"/>
                    </a:lnTo>
                    <a:lnTo>
                      <a:pt x="108" y="213"/>
                    </a:lnTo>
                    <a:lnTo>
                      <a:pt x="95" y="213"/>
                    </a:lnTo>
                    <a:lnTo>
                      <a:pt x="84" y="211"/>
                    </a:lnTo>
                    <a:lnTo>
                      <a:pt x="75" y="208"/>
                    </a:lnTo>
                    <a:lnTo>
                      <a:pt x="64" y="206"/>
                    </a:lnTo>
                    <a:lnTo>
                      <a:pt x="55" y="201"/>
                    </a:lnTo>
                    <a:lnTo>
                      <a:pt x="46" y="195"/>
                    </a:lnTo>
                    <a:lnTo>
                      <a:pt x="38" y="190"/>
                    </a:lnTo>
                    <a:lnTo>
                      <a:pt x="31" y="182"/>
                    </a:lnTo>
                    <a:lnTo>
                      <a:pt x="24" y="175"/>
                    </a:lnTo>
                    <a:lnTo>
                      <a:pt x="17" y="168"/>
                    </a:lnTo>
                    <a:lnTo>
                      <a:pt x="13" y="159"/>
                    </a:lnTo>
                    <a:lnTo>
                      <a:pt x="7" y="149"/>
                    </a:lnTo>
                    <a:lnTo>
                      <a:pt x="4" y="138"/>
                    </a:lnTo>
                    <a:lnTo>
                      <a:pt x="2" y="129"/>
                    </a:lnTo>
                    <a:lnTo>
                      <a:pt x="0" y="118"/>
                    </a:lnTo>
                    <a:lnTo>
                      <a:pt x="0" y="107"/>
                    </a:lnTo>
                    <a:lnTo>
                      <a:pt x="0" y="96"/>
                    </a:lnTo>
                    <a:lnTo>
                      <a:pt x="2" y="86"/>
                    </a:lnTo>
                    <a:lnTo>
                      <a:pt x="4" y="75"/>
                    </a:lnTo>
                    <a:lnTo>
                      <a:pt x="7" y="65"/>
                    </a:lnTo>
                    <a:lnTo>
                      <a:pt x="13" y="56"/>
                    </a:lnTo>
                    <a:lnTo>
                      <a:pt x="17" y="47"/>
                    </a:lnTo>
                    <a:lnTo>
                      <a:pt x="24" y="38"/>
                    </a:lnTo>
                    <a:lnTo>
                      <a:pt x="31" y="31"/>
                    </a:lnTo>
                    <a:lnTo>
                      <a:pt x="38" y="25"/>
                    </a:lnTo>
                    <a:lnTo>
                      <a:pt x="46" y="18"/>
                    </a:lnTo>
                    <a:lnTo>
                      <a:pt x="55" y="13"/>
                    </a:lnTo>
                    <a:lnTo>
                      <a:pt x="64" y="9"/>
                    </a:lnTo>
                    <a:lnTo>
                      <a:pt x="75" y="5"/>
                    </a:lnTo>
                    <a:lnTo>
                      <a:pt x="84" y="2"/>
                    </a:lnTo>
                    <a:lnTo>
                      <a:pt x="95" y="2"/>
                    </a:lnTo>
                    <a:lnTo>
                      <a:pt x="108" y="0"/>
                    </a:lnTo>
                    <a:lnTo>
                      <a:pt x="117" y="2"/>
                    </a:lnTo>
                    <a:lnTo>
                      <a:pt x="128" y="2"/>
                    </a:lnTo>
                    <a:lnTo>
                      <a:pt x="139" y="5"/>
                    </a:lnTo>
                    <a:lnTo>
                      <a:pt x="148" y="9"/>
                    </a:lnTo>
                    <a:lnTo>
                      <a:pt x="157" y="13"/>
                    </a:lnTo>
                    <a:lnTo>
                      <a:pt x="166" y="18"/>
                    </a:lnTo>
                    <a:lnTo>
                      <a:pt x="173" y="25"/>
                    </a:lnTo>
                    <a:lnTo>
                      <a:pt x="182" y="31"/>
                    </a:lnTo>
                    <a:lnTo>
                      <a:pt x="188" y="38"/>
                    </a:lnTo>
                    <a:lnTo>
                      <a:pt x="195" y="47"/>
                    </a:lnTo>
                    <a:lnTo>
                      <a:pt x="199" y="56"/>
                    </a:lnTo>
                    <a:lnTo>
                      <a:pt x="204" y="65"/>
                    </a:lnTo>
                    <a:lnTo>
                      <a:pt x="208" y="75"/>
                    </a:lnTo>
                    <a:lnTo>
                      <a:pt x="210" y="86"/>
                    </a:lnTo>
                    <a:lnTo>
                      <a:pt x="212" y="96"/>
                    </a:lnTo>
                    <a:lnTo>
                      <a:pt x="213" y="107"/>
                    </a:lnTo>
                    <a:close/>
                  </a:path>
                </a:pathLst>
              </a:custGeom>
              <a:solidFill>
                <a:srgbClr val="152B7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321" name="Freeform 453"/>
              <p:cNvSpPr>
                <a:spLocks/>
              </p:cNvSpPr>
              <p:nvPr/>
            </p:nvSpPr>
            <p:spPr bwMode="auto">
              <a:xfrm>
                <a:off x="4515" y="3645"/>
                <a:ext cx="210" cy="209"/>
              </a:xfrm>
              <a:custGeom>
                <a:avLst/>
                <a:gdLst>
                  <a:gd name="T0" fmla="*/ 208 w 210"/>
                  <a:gd name="T1" fmla="*/ 116 h 209"/>
                  <a:gd name="T2" fmla="*/ 204 w 210"/>
                  <a:gd name="T3" fmla="*/ 136 h 209"/>
                  <a:gd name="T4" fmla="*/ 197 w 210"/>
                  <a:gd name="T5" fmla="*/ 155 h 209"/>
                  <a:gd name="T6" fmla="*/ 184 w 210"/>
                  <a:gd name="T7" fmla="*/ 171 h 209"/>
                  <a:gd name="T8" fmla="*/ 171 w 210"/>
                  <a:gd name="T9" fmla="*/ 186 h 209"/>
                  <a:gd name="T10" fmla="*/ 153 w 210"/>
                  <a:gd name="T11" fmla="*/ 197 h 209"/>
                  <a:gd name="T12" fmla="*/ 135 w 210"/>
                  <a:gd name="T13" fmla="*/ 204 h 209"/>
                  <a:gd name="T14" fmla="*/ 115 w 210"/>
                  <a:gd name="T15" fmla="*/ 209 h 209"/>
                  <a:gd name="T16" fmla="*/ 95 w 210"/>
                  <a:gd name="T17" fmla="*/ 209 h 209"/>
                  <a:gd name="T18" fmla="*/ 73 w 210"/>
                  <a:gd name="T19" fmla="*/ 204 h 209"/>
                  <a:gd name="T20" fmla="*/ 55 w 210"/>
                  <a:gd name="T21" fmla="*/ 197 h 209"/>
                  <a:gd name="T22" fmla="*/ 38 w 210"/>
                  <a:gd name="T23" fmla="*/ 186 h 209"/>
                  <a:gd name="T24" fmla="*/ 24 w 210"/>
                  <a:gd name="T25" fmla="*/ 171 h 209"/>
                  <a:gd name="T26" fmla="*/ 13 w 210"/>
                  <a:gd name="T27" fmla="*/ 155 h 209"/>
                  <a:gd name="T28" fmla="*/ 4 w 210"/>
                  <a:gd name="T29" fmla="*/ 136 h 209"/>
                  <a:gd name="T30" fmla="*/ 0 w 210"/>
                  <a:gd name="T31" fmla="*/ 116 h 209"/>
                  <a:gd name="T32" fmla="*/ 0 w 210"/>
                  <a:gd name="T33" fmla="*/ 94 h 209"/>
                  <a:gd name="T34" fmla="*/ 4 w 210"/>
                  <a:gd name="T35" fmla="*/ 74 h 209"/>
                  <a:gd name="T36" fmla="*/ 13 w 210"/>
                  <a:gd name="T37" fmla="*/ 56 h 209"/>
                  <a:gd name="T38" fmla="*/ 24 w 210"/>
                  <a:gd name="T39" fmla="*/ 38 h 209"/>
                  <a:gd name="T40" fmla="*/ 38 w 210"/>
                  <a:gd name="T41" fmla="*/ 23 h 209"/>
                  <a:gd name="T42" fmla="*/ 55 w 210"/>
                  <a:gd name="T43" fmla="*/ 12 h 209"/>
                  <a:gd name="T44" fmla="*/ 73 w 210"/>
                  <a:gd name="T45" fmla="*/ 5 h 209"/>
                  <a:gd name="T46" fmla="*/ 95 w 210"/>
                  <a:gd name="T47" fmla="*/ 1 h 209"/>
                  <a:gd name="T48" fmla="*/ 115 w 210"/>
                  <a:gd name="T49" fmla="*/ 1 h 209"/>
                  <a:gd name="T50" fmla="*/ 135 w 210"/>
                  <a:gd name="T51" fmla="*/ 5 h 209"/>
                  <a:gd name="T52" fmla="*/ 153 w 210"/>
                  <a:gd name="T53" fmla="*/ 12 h 209"/>
                  <a:gd name="T54" fmla="*/ 171 w 210"/>
                  <a:gd name="T55" fmla="*/ 23 h 209"/>
                  <a:gd name="T56" fmla="*/ 184 w 210"/>
                  <a:gd name="T57" fmla="*/ 38 h 209"/>
                  <a:gd name="T58" fmla="*/ 197 w 210"/>
                  <a:gd name="T59" fmla="*/ 56 h 209"/>
                  <a:gd name="T60" fmla="*/ 204 w 210"/>
                  <a:gd name="T61" fmla="*/ 74 h 209"/>
                  <a:gd name="T62" fmla="*/ 208 w 210"/>
                  <a:gd name="T63" fmla="*/ 94 h 20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10"/>
                  <a:gd name="T97" fmla="*/ 0 h 209"/>
                  <a:gd name="T98" fmla="*/ 210 w 210"/>
                  <a:gd name="T99" fmla="*/ 209 h 20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10" h="209">
                    <a:moveTo>
                      <a:pt x="210" y="105"/>
                    </a:moveTo>
                    <a:lnTo>
                      <a:pt x="208" y="116"/>
                    </a:lnTo>
                    <a:lnTo>
                      <a:pt x="206" y="126"/>
                    </a:lnTo>
                    <a:lnTo>
                      <a:pt x="204" y="136"/>
                    </a:lnTo>
                    <a:lnTo>
                      <a:pt x="201" y="146"/>
                    </a:lnTo>
                    <a:lnTo>
                      <a:pt x="197" y="155"/>
                    </a:lnTo>
                    <a:lnTo>
                      <a:pt x="191" y="164"/>
                    </a:lnTo>
                    <a:lnTo>
                      <a:pt x="184" y="171"/>
                    </a:lnTo>
                    <a:lnTo>
                      <a:pt x="179" y="178"/>
                    </a:lnTo>
                    <a:lnTo>
                      <a:pt x="171" y="186"/>
                    </a:lnTo>
                    <a:lnTo>
                      <a:pt x="162" y="191"/>
                    </a:lnTo>
                    <a:lnTo>
                      <a:pt x="153" y="197"/>
                    </a:lnTo>
                    <a:lnTo>
                      <a:pt x="144" y="202"/>
                    </a:lnTo>
                    <a:lnTo>
                      <a:pt x="135" y="204"/>
                    </a:lnTo>
                    <a:lnTo>
                      <a:pt x="126" y="208"/>
                    </a:lnTo>
                    <a:lnTo>
                      <a:pt x="115" y="209"/>
                    </a:lnTo>
                    <a:lnTo>
                      <a:pt x="106" y="209"/>
                    </a:lnTo>
                    <a:lnTo>
                      <a:pt x="95" y="209"/>
                    </a:lnTo>
                    <a:lnTo>
                      <a:pt x="84" y="208"/>
                    </a:lnTo>
                    <a:lnTo>
                      <a:pt x="73" y="204"/>
                    </a:lnTo>
                    <a:lnTo>
                      <a:pt x="64" y="202"/>
                    </a:lnTo>
                    <a:lnTo>
                      <a:pt x="55" y="197"/>
                    </a:lnTo>
                    <a:lnTo>
                      <a:pt x="46" y="191"/>
                    </a:lnTo>
                    <a:lnTo>
                      <a:pt x="38" y="186"/>
                    </a:lnTo>
                    <a:lnTo>
                      <a:pt x="31" y="178"/>
                    </a:lnTo>
                    <a:lnTo>
                      <a:pt x="24" y="171"/>
                    </a:lnTo>
                    <a:lnTo>
                      <a:pt x="16" y="164"/>
                    </a:lnTo>
                    <a:lnTo>
                      <a:pt x="13" y="155"/>
                    </a:lnTo>
                    <a:lnTo>
                      <a:pt x="7" y="146"/>
                    </a:lnTo>
                    <a:lnTo>
                      <a:pt x="4" y="136"/>
                    </a:lnTo>
                    <a:lnTo>
                      <a:pt x="2" y="126"/>
                    </a:lnTo>
                    <a:lnTo>
                      <a:pt x="0" y="116"/>
                    </a:lnTo>
                    <a:lnTo>
                      <a:pt x="0" y="105"/>
                    </a:lnTo>
                    <a:lnTo>
                      <a:pt x="0" y="94"/>
                    </a:lnTo>
                    <a:lnTo>
                      <a:pt x="2" y="84"/>
                    </a:lnTo>
                    <a:lnTo>
                      <a:pt x="4" y="74"/>
                    </a:lnTo>
                    <a:lnTo>
                      <a:pt x="7" y="65"/>
                    </a:lnTo>
                    <a:lnTo>
                      <a:pt x="13" y="56"/>
                    </a:lnTo>
                    <a:lnTo>
                      <a:pt x="16" y="47"/>
                    </a:lnTo>
                    <a:lnTo>
                      <a:pt x="24" y="38"/>
                    </a:lnTo>
                    <a:lnTo>
                      <a:pt x="31" y="31"/>
                    </a:lnTo>
                    <a:lnTo>
                      <a:pt x="38" y="23"/>
                    </a:lnTo>
                    <a:lnTo>
                      <a:pt x="46" y="18"/>
                    </a:lnTo>
                    <a:lnTo>
                      <a:pt x="55" y="12"/>
                    </a:lnTo>
                    <a:lnTo>
                      <a:pt x="64" y="9"/>
                    </a:lnTo>
                    <a:lnTo>
                      <a:pt x="73" y="5"/>
                    </a:lnTo>
                    <a:lnTo>
                      <a:pt x="84" y="1"/>
                    </a:lnTo>
                    <a:lnTo>
                      <a:pt x="95" y="1"/>
                    </a:lnTo>
                    <a:lnTo>
                      <a:pt x="106" y="0"/>
                    </a:lnTo>
                    <a:lnTo>
                      <a:pt x="115" y="1"/>
                    </a:lnTo>
                    <a:lnTo>
                      <a:pt x="126" y="1"/>
                    </a:lnTo>
                    <a:lnTo>
                      <a:pt x="135" y="5"/>
                    </a:lnTo>
                    <a:lnTo>
                      <a:pt x="144" y="9"/>
                    </a:lnTo>
                    <a:lnTo>
                      <a:pt x="153" y="12"/>
                    </a:lnTo>
                    <a:lnTo>
                      <a:pt x="162" y="18"/>
                    </a:lnTo>
                    <a:lnTo>
                      <a:pt x="171" y="23"/>
                    </a:lnTo>
                    <a:lnTo>
                      <a:pt x="179" y="31"/>
                    </a:lnTo>
                    <a:lnTo>
                      <a:pt x="184" y="38"/>
                    </a:lnTo>
                    <a:lnTo>
                      <a:pt x="191" y="47"/>
                    </a:lnTo>
                    <a:lnTo>
                      <a:pt x="197" y="56"/>
                    </a:lnTo>
                    <a:lnTo>
                      <a:pt x="201" y="65"/>
                    </a:lnTo>
                    <a:lnTo>
                      <a:pt x="204" y="74"/>
                    </a:lnTo>
                    <a:lnTo>
                      <a:pt x="206" y="84"/>
                    </a:lnTo>
                    <a:lnTo>
                      <a:pt x="208" y="94"/>
                    </a:lnTo>
                    <a:lnTo>
                      <a:pt x="210" y="105"/>
                    </a:lnTo>
                    <a:close/>
                  </a:path>
                </a:pathLst>
              </a:custGeom>
              <a:solidFill>
                <a:srgbClr val="172E7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322" name="Freeform 454"/>
              <p:cNvSpPr>
                <a:spLocks/>
              </p:cNvSpPr>
              <p:nvPr/>
            </p:nvSpPr>
            <p:spPr bwMode="auto">
              <a:xfrm>
                <a:off x="4517" y="3646"/>
                <a:ext cx="206" cy="207"/>
              </a:xfrm>
              <a:custGeom>
                <a:avLst/>
                <a:gdLst>
                  <a:gd name="T0" fmla="*/ 204 w 206"/>
                  <a:gd name="T1" fmla="*/ 115 h 207"/>
                  <a:gd name="T2" fmla="*/ 200 w 206"/>
                  <a:gd name="T3" fmla="*/ 135 h 207"/>
                  <a:gd name="T4" fmla="*/ 193 w 206"/>
                  <a:gd name="T5" fmla="*/ 154 h 207"/>
                  <a:gd name="T6" fmla="*/ 182 w 206"/>
                  <a:gd name="T7" fmla="*/ 170 h 207"/>
                  <a:gd name="T8" fmla="*/ 168 w 206"/>
                  <a:gd name="T9" fmla="*/ 183 h 207"/>
                  <a:gd name="T10" fmla="*/ 151 w 206"/>
                  <a:gd name="T11" fmla="*/ 194 h 207"/>
                  <a:gd name="T12" fmla="*/ 133 w 206"/>
                  <a:gd name="T13" fmla="*/ 203 h 207"/>
                  <a:gd name="T14" fmla="*/ 113 w 206"/>
                  <a:gd name="T15" fmla="*/ 207 h 207"/>
                  <a:gd name="T16" fmla="*/ 93 w 206"/>
                  <a:gd name="T17" fmla="*/ 207 h 207"/>
                  <a:gd name="T18" fmla="*/ 71 w 206"/>
                  <a:gd name="T19" fmla="*/ 203 h 207"/>
                  <a:gd name="T20" fmla="*/ 53 w 206"/>
                  <a:gd name="T21" fmla="*/ 194 h 207"/>
                  <a:gd name="T22" fmla="*/ 36 w 206"/>
                  <a:gd name="T23" fmla="*/ 183 h 207"/>
                  <a:gd name="T24" fmla="*/ 22 w 206"/>
                  <a:gd name="T25" fmla="*/ 170 h 207"/>
                  <a:gd name="T26" fmla="*/ 11 w 206"/>
                  <a:gd name="T27" fmla="*/ 154 h 207"/>
                  <a:gd name="T28" fmla="*/ 3 w 206"/>
                  <a:gd name="T29" fmla="*/ 135 h 207"/>
                  <a:gd name="T30" fmla="*/ 0 w 206"/>
                  <a:gd name="T31" fmla="*/ 115 h 207"/>
                  <a:gd name="T32" fmla="*/ 0 w 206"/>
                  <a:gd name="T33" fmla="*/ 93 h 207"/>
                  <a:gd name="T34" fmla="*/ 3 w 206"/>
                  <a:gd name="T35" fmla="*/ 73 h 207"/>
                  <a:gd name="T36" fmla="*/ 11 w 206"/>
                  <a:gd name="T37" fmla="*/ 55 h 207"/>
                  <a:gd name="T38" fmla="*/ 22 w 206"/>
                  <a:gd name="T39" fmla="*/ 39 h 207"/>
                  <a:gd name="T40" fmla="*/ 36 w 206"/>
                  <a:gd name="T41" fmla="*/ 24 h 207"/>
                  <a:gd name="T42" fmla="*/ 53 w 206"/>
                  <a:gd name="T43" fmla="*/ 13 h 207"/>
                  <a:gd name="T44" fmla="*/ 71 w 206"/>
                  <a:gd name="T45" fmla="*/ 6 h 207"/>
                  <a:gd name="T46" fmla="*/ 93 w 206"/>
                  <a:gd name="T47" fmla="*/ 0 h 207"/>
                  <a:gd name="T48" fmla="*/ 113 w 206"/>
                  <a:gd name="T49" fmla="*/ 0 h 207"/>
                  <a:gd name="T50" fmla="*/ 133 w 206"/>
                  <a:gd name="T51" fmla="*/ 6 h 207"/>
                  <a:gd name="T52" fmla="*/ 151 w 206"/>
                  <a:gd name="T53" fmla="*/ 13 h 207"/>
                  <a:gd name="T54" fmla="*/ 168 w 206"/>
                  <a:gd name="T55" fmla="*/ 24 h 207"/>
                  <a:gd name="T56" fmla="*/ 182 w 206"/>
                  <a:gd name="T57" fmla="*/ 39 h 207"/>
                  <a:gd name="T58" fmla="*/ 193 w 206"/>
                  <a:gd name="T59" fmla="*/ 55 h 207"/>
                  <a:gd name="T60" fmla="*/ 200 w 206"/>
                  <a:gd name="T61" fmla="*/ 73 h 207"/>
                  <a:gd name="T62" fmla="*/ 204 w 206"/>
                  <a:gd name="T63" fmla="*/ 93 h 20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6"/>
                  <a:gd name="T97" fmla="*/ 0 h 207"/>
                  <a:gd name="T98" fmla="*/ 206 w 206"/>
                  <a:gd name="T99" fmla="*/ 207 h 20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6" h="207">
                    <a:moveTo>
                      <a:pt x="206" y="104"/>
                    </a:moveTo>
                    <a:lnTo>
                      <a:pt x="204" y="115"/>
                    </a:lnTo>
                    <a:lnTo>
                      <a:pt x="202" y="125"/>
                    </a:lnTo>
                    <a:lnTo>
                      <a:pt x="200" y="135"/>
                    </a:lnTo>
                    <a:lnTo>
                      <a:pt x="197" y="145"/>
                    </a:lnTo>
                    <a:lnTo>
                      <a:pt x="193" y="154"/>
                    </a:lnTo>
                    <a:lnTo>
                      <a:pt x="188" y="161"/>
                    </a:lnTo>
                    <a:lnTo>
                      <a:pt x="182" y="170"/>
                    </a:lnTo>
                    <a:lnTo>
                      <a:pt x="175" y="177"/>
                    </a:lnTo>
                    <a:lnTo>
                      <a:pt x="168" y="183"/>
                    </a:lnTo>
                    <a:lnTo>
                      <a:pt x="160" y="190"/>
                    </a:lnTo>
                    <a:lnTo>
                      <a:pt x="151" y="194"/>
                    </a:lnTo>
                    <a:lnTo>
                      <a:pt x="142" y="199"/>
                    </a:lnTo>
                    <a:lnTo>
                      <a:pt x="133" y="203"/>
                    </a:lnTo>
                    <a:lnTo>
                      <a:pt x="124" y="205"/>
                    </a:lnTo>
                    <a:lnTo>
                      <a:pt x="113" y="207"/>
                    </a:lnTo>
                    <a:lnTo>
                      <a:pt x="104" y="207"/>
                    </a:lnTo>
                    <a:lnTo>
                      <a:pt x="93" y="207"/>
                    </a:lnTo>
                    <a:lnTo>
                      <a:pt x="82" y="205"/>
                    </a:lnTo>
                    <a:lnTo>
                      <a:pt x="71" y="203"/>
                    </a:lnTo>
                    <a:lnTo>
                      <a:pt x="62" y="199"/>
                    </a:lnTo>
                    <a:lnTo>
                      <a:pt x="53" y="194"/>
                    </a:lnTo>
                    <a:lnTo>
                      <a:pt x="44" y="190"/>
                    </a:lnTo>
                    <a:lnTo>
                      <a:pt x="36" y="183"/>
                    </a:lnTo>
                    <a:lnTo>
                      <a:pt x="29" y="177"/>
                    </a:lnTo>
                    <a:lnTo>
                      <a:pt x="22" y="170"/>
                    </a:lnTo>
                    <a:lnTo>
                      <a:pt x="16" y="161"/>
                    </a:lnTo>
                    <a:lnTo>
                      <a:pt x="11" y="154"/>
                    </a:lnTo>
                    <a:lnTo>
                      <a:pt x="7" y="145"/>
                    </a:lnTo>
                    <a:lnTo>
                      <a:pt x="3" y="135"/>
                    </a:lnTo>
                    <a:lnTo>
                      <a:pt x="2" y="125"/>
                    </a:lnTo>
                    <a:lnTo>
                      <a:pt x="0" y="115"/>
                    </a:lnTo>
                    <a:lnTo>
                      <a:pt x="0" y="104"/>
                    </a:lnTo>
                    <a:lnTo>
                      <a:pt x="0" y="93"/>
                    </a:lnTo>
                    <a:lnTo>
                      <a:pt x="2" y="84"/>
                    </a:lnTo>
                    <a:lnTo>
                      <a:pt x="3" y="73"/>
                    </a:lnTo>
                    <a:lnTo>
                      <a:pt x="7" y="64"/>
                    </a:lnTo>
                    <a:lnTo>
                      <a:pt x="11" y="55"/>
                    </a:lnTo>
                    <a:lnTo>
                      <a:pt x="16" y="46"/>
                    </a:lnTo>
                    <a:lnTo>
                      <a:pt x="22" y="39"/>
                    </a:lnTo>
                    <a:lnTo>
                      <a:pt x="29" y="31"/>
                    </a:lnTo>
                    <a:lnTo>
                      <a:pt x="36" y="24"/>
                    </a:lnTo>
                    <a:lnTo>
                      <a:pt x="44" y="19"/>
                    </a:lnTo>
                    <a:lnTo>
                      <a:pt x="53" y="13"/>
                    </a:lnTo>
                    <a:lnTo>
                      <a:pt x="62" y="10"/>
                    </a:lnTo>
                    <a:lnTo>
                      <a:pt x="71" y="6"/>
                    </a:lnTo>
                    <a:lnTo>
                      <a:pt x="82" y="2"/>
                    </a:lnTo>
                    <a:lnTo>
                      <a:pt x="93" y="0"/>
                    </a:lnTo>
                    <a:lnTo>
                      <a:pt x="104" y="0"/>
                    </a:lnTo>
                    <a:lnTo>
                      <a:pt x="113" y="0"/>
                    </a:lnTo>
                    <a:lnTo>
                      <a:pt x="124" y="2"/>
                    </a:lnTo>
                    <a:lnTo>
                      <a:pt x="133" y="6"/>
                    </a:lnTo>
                    <a:lnTo>
                      <a:pt x="142" y="10"/>
                    </a:lnTo>
                    <a:lnTo>
                      <a:pt x="151" y="13"/>
                    </a:lnTo>
                    <a:lnTo>
                      <a:pt x="160" y="19"/>
                    </a:lnTo>
                    <a:lnTo>
                      <a:pt x="168" y="24"/>
                    </a:lnTo>
                    <a:lnTo>
                      <a:pt x="175" y="31"/>
                    </a:lnTo>
                    <a:lnTo>
                      <a:pt x="182" y="39"/>
                    </a:lnTo>
                    <a:lnTo>
                      <a:pt x="188" y="46"/>
                    </a:lnTo>
                    <a:lnTo>
                      <a:pt x="193" y="55"/>
                    </a:lnTo>
                    <a:lnTo>
                      <a:pt x="197" y="64"/>
                    </a:lnTo>
                    <a:lnTo>
                      <a:pt x="200" y="73"/>
                    </a:lnTo>
                    <a:lnTo>
                      <a:pt x="202" y="84"/>
                    </a:lnTo>
                    <a:lnTo>
                      <a:pt x="204" y="93"/>
                    </a:lnTo>
                    <a:lnTo>
                      <a:pt x="206" y="104"/>
                    </a:lnTo>
                    <a:close/>
                  </a:path>
                </a:pathLst>
              </a:custGeom>
              <a:solidFill>
                <a:srgbClr val="19337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323" name="Freeform 455"/>
              <p:cNvSpPr>
                <a:spLocks/>
              </p:cNvSpPr>
              <p:nvPr/>
            </p:nvSpPr>
            <p:spPr bwMode="auto">
              <a:xfrm>
                <a:off x="4519" y="3648"/>
                <a:ext cx="202" cy="203"/>
              </a:xfrm>
              <a:custGeom>
                <a:avLst/>
                <a:gdLst>
                  <a:gd name="T0" fmla="*/ 200 w 202"/>
                  <a:gd name="T1" fmla="*/ 113 h 203"/>
                  <a:gd name="T2" fmla="*/ 197 w 202"/>
                  <a:gd name="T3" fmla="*/ 132 h 203"/>
                  <a:gd name="T4" fmla="*/ 189 w 202"/>
                  <a:gd name="T5" fmla="*/ 150 h 203"/>
                  <a:gd name="T6" fmla="*/ 178 w 202"/>
                  <a:gd name="T7" fmla="*/ 166 h 203"/>
                  <a:gd name="T8" fmla="*/ 164 w 202"/>
                  <a:gd name="T9" fmla="*/ 179 h 203"/>
                  <a:gd name="T10" fmla="*/ 149 w 202"/>
                  <a:gd name="T11" fmla="*/ 190 h 203"/>
                  <a:gd name="T12" fmla="*/ 131 w 202"/>
                  <a:gd name="T13" fmla="*/ 199 h 203"/>
                  <a:gd name="T14" fmla="*/ 111 w 202"/>
                  <a:gd name="T15" fmla="*/ 203 h 203"/>
                  <a:gd name="T16" fmla="*/ 91 w 202"/>
                  <a:gd name="T17" fmla="*/ 203 h 203"/>
                  <a:gd name="T18" fmla="*/ 71 w 202"/>
                  <a:gd name="T19" fmla="*/ 199 h 203"/>
                  <a:gd name="T20" fmla="*/ 52 w 202"/>
                  <a:gd name="T21" fmla="*/ 190 h 203"/>
                  <a:gd name="T22" fmla="*/ 36 w 202"/>
                  <a:gd name="T23" fmla="*/ 179 h 203"/>
                  <a:gd name="T24" fmla="*/ 22 w 202"/>
                  <a:gd name="T25" fmla="*/ 166 h 203"/>
                  <a:gd name="T26" fmla="*/ 11 w 202"/>
                  <a:gd name="T27" fmla="*/ 150 h 203"/>
                  <a:gd name="T28" fmla="*/ 3 w 202"/>
                  <a:gd name="T29" fmla="*/ 132 h 203"/>
                  <a:gd name="T30" fmla="*/ 0 w 202"/>
                  <a:gd name="T31" fmla="*/ 113 h 203"/>
                  <a:gd name="T32" fmla="*/ 0 w 202"/>
                  <a:gd name="T33" fmla="*/ 91 h 203"/>
                  <a:gd name="T34" fmla="*/ 3 w 202"/>
                  <a:gd name="T35" fmla="*/ 71 h 203"/>
                  <a:gd name="T36" fmla="*/ 11 w 202"/>
                  <a:gd name="T37" fmla="*/ 53 h 203"/>
                  <a:gd name="T38" fmla="*/ 22 w 202"/>
                  <a:gd name="T39" fmla="*/ 39 h 203"/>
                  <a:gd name="T40" fmla="*/ 36 w 202"/>
                  <a:gd name="T41" fmla="*/ 24 h 203"/>
                  <a:gd name="T42" fmla="*/ 52 w 202"/>
                  <a:gd name="T43" fmla="*/ 13 h 203"/>
                  <a:gd name="T44" fmla="*/ 71 w 202"/>
                  <a:gd name="T45" fmla="*/ 6 h 203"/>
                  <a:gd name="T46" fmla="*/ 91 w 202"/>
                  <a:gd name="T47" fmla="*/ 0 h 203"/>
                  <a:gd name="T48" fmla="*/ 111 w 202"/>
                  <a:gd name="T49" fmla="*/ 0 h 203"/>
                  <a:gd name="T50" fmla="*/ 131 w 202"/>
                  <a:gd name="T51" fmla="*/ 6 h 203"/>
                  <a:gd name="T52" fmla="*/ 149 w 202"/>
                  <a:gd name="T53" fmla="*/ 13 h 203"/>
                  <a:gd name="T54" fmla="*/ 164 w 202"/>
                  <a:gd name="T55" fmla="*/ 24 h 203"/>
                  <a:gd name="T56" fmla="*/ 178 w 202"/>
                  <a:gd name="T57" fmla="*/ 39 h 203"/>
                  <a:gd name="T58" fmla="*/ 189 w 202"/>
                  <a:gd name="T59" fmla="*/ 53 h 203"/>
                  <a:gd name="T60" fmla="*/ 197 w 202"/>
                  <a:gd name="T61" fmla="*/ 71 h 203"/>
                  <a:gd name="T62" fmla="*/ 200 w 202"/>
                  <a:gd name="T63" fmla="*/ 91 h 20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2"/>
                  <a:gd name="T97" fmla="*/ 0 h 203"/>
                  <a:gd name="T98" fmla="*/ 202 w 202"/>
                  <a:gd name="T99" fmla="*/ 203 h 20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2" h="203">
                    <a:moveTo>
                      <a:pt x="202" y="102"/>
                    </a:moveTo>
                    <a:lnTo>
                      <a:pt x="200" y="113"/>
                    </a:lnTo>
                    <a:lnTo>
                      <a:pt x="198" y="123"/>
                    </a:lnTo>
                    <a:lnTo>
                      <a:pt x="197" y="132"/>
                    </a:lnTo>
                    <a:lnTo>
                      <a:pt x="193" y="141"/>
                    </a:lnTo>
                    <a:lnTo>
                      <a:pt x="189" y="150"/>
                    </a:lnTo>
                    <a:lnTo>
                      <a:pt x="184" y="159"/>
                    </a:lnTo>
                    <a:lnTo>
                      <a:pt x="178" y="166"/>
                    </a:lnTo>
                    <a:lnTo>
                      <a:pt x="171" y="174"/>
                    </a:lnTo>
                    <a:lnTo>
                      <a:pt x="164" y="179"/>
                    </a:lnTo>
                    <a:lnTo>
                      <a:pt x="156" y="186"/>
                    </a:lnTo>
                    <a:lnTo>
                      <a:pt x="149" y="190"/>
                    </a:lnTo>
                    <a:lnTo>
                      <a:pt x="140" y="196"/>
                    </a:lnTo>
                    <a:lnTo>
                      <a:pt x="131" y="199"/>
                    </a:lnTo>
                    <a:lnTo>
                      <a:pt x="120" y="201"/>
                    </a:lnTo>
                    <a:lnTo>
                      <a:pt x="111" y="203"/>
                    </a:lnTo>
                    <a:lnTo>
                      <a:pt x="102" y="203"/>
                    </a:lnTo>
                    <a:lnTo>
                      <a:pt x="91" y="203"/>
                    </a:lnTo>
                    <a:lnTo>
                      <a:pt x="80" y="201"/>
                    </a:lnTo>
                    <a:lnTo>
                      <a:pt x="71" y="199"/>
                    </a:lnTo>
                    <a:lnTo>
                      <a:pt x="62" y="196"/>
                    </a:lnTo>
                    <a:lnTo>
                      <a:pt x="52" y="190"/>
                    </a:lnTo>
                    <a:lnTo>
                      <a:pt x="43" y="186"/>
                    </a:lnTo>
                    <a:lnTo>
                      <a:pt x="36" y="179"/>
                    </a:lnTo>
                    <a:lnTo>
                      <a:pt x="29" y="174"/>
                    </a:lnTo>
                    <a:lnTo>
                      <a:pt x="22" y="166"/>
                    </a:lnTo>
                    <a:lnTo>
                      <a:pt x="16" y="159"/>
                    </a:lnTo>
                    <a:lnTo>
                      <a:pt x="11" y="150"/>
                    </a:lnTo>
                    <a:lnTo>
                      <a:pt x="7" y="141"/>
                    </a:lnTo>
                    <a:lnTo>
                      <a:pt x="3" y="132"/>
                    </a:lnTo>
                    <a:lnTo>
                      <a:pt x="1" y="123"/>
                    </a:lnTo>
                    <a:lnTo>
                      <a:pt x="0" y="113"/>
                    </a:lnTo>
                    <a:lnTo>
                      <a:pt x="0" y="102"/>
                    </a:lnTo>
                    <a:lnTo>
                      <a:pt x="0" y="91"/>
                    </a:lnTo>
                    <a:lnTo>
                      <a:pt x="1" y="82"/>
                    </a:lnTo>
                    <a:lnTo>
                      <a:pt x="3" y="71"/>
                    </a:lnTo>
                    <a:lnTo>
                      <a:pt x="7" y="62"/>
                    </a:lnTo>
                    <a:lnTo>
                      <a:pt x="11" y="53"/>
                    </a:lnTo>
                    <a:lnTo>
                      <a:pt x="16" y="46"/>
                    </a:lnTo>
                    <a:lnTo>
                      <a:pt x="22" y="39"/>
                    </a:lnTo>
                    <a:lnTo>
                      <a:pt x="29" y="31"/>
                    </a:lnTo>
                    <a:lnTo>
                      <a:pt x="36" y="24"/>
                    </a:lnTo>
                    <a:lnTo>
                      <a:pt x="43" y="18"/>
                    </a:lnTo>
                    <a:lnTo>
                      <a:pt x="52" y="13"/>
                    </a:lnTo>
                    <a:lnTo>
                      <a:pt x="62" y="9"/>
                    </a:lnTo>
                    <a:lnTo>
                      <a:pt x="71" y="6"/>
                    </a:lnTo>
                    <a:lnTo>
                      <a:pt x="80" y="2"/>
                    </a:lnTo>
                    <a:lnTo>
                      <a:pt x="91" y="0"/>
                    </a:lnTo>
                    <a:lnTo>
                      <a:pt x="102" y="0"/>
                    </a:lnTo>
                    <a:lnTo>
                      <a:pt x="111" y="0"/>
                    </a:lnTo>
                    <a:lnTo>
                      <a:pt x="120" y="2"/>
                    </a:lnTo>
                    <a:lnTo>
                      <a:pt x="131" y="6"/>
                    </a:lnTo>
                    <a:lnTo>
                      <a:pt x="140" y="9"/>
                    </a:lnTo>
                    <a:lnTo>
                      <a:pt x="149" y="13"/>
                    </a:lnTo>
                    <a:lnTo>
                      <a:pt x="156" y="18"/>
                    </a:lnTo>
                    <a:lnTo>
                      <a:pt x="164" y="24"/>
                    </a:lnTo>
                    <a:lnTo>
                      <a:pt x="171" y="31"/>
                    </a:lnTo>
                    <a:lnTo>
                      <a:pt x="178" y="39"/>
                    </a:lnTo>
                    <a:lnTo>
                      <a:pt x="184" y="46"/>
                    </a:lnTo>
                    <a:lnTo>
                      <a:pt x="189" y="53"/>
                    </a:lnTo>
                    <a:lnTo>
                      <a:pt x="193" y="62"/>
                    </a:lnTo>
                    <a:lnTo>
                      <a:pt x="197" y="71"/>
                    </a:lnTo>
                    <a:lnTo>
                      <a:pt x="198" y="82"/>
                    </a:lnTo>
                    <a:lnTo>
                      <a:pt x="200" y="91"/>
                    </a:lnTo>
                    <a:lnTo>
                      <a:pt x="202" y="102"/>
                    </a:lnTo>
                    <a:close/>
                  </a:path>
                </a:pathLst>
              </a:custGeom>
              <a:solidFill>
                <a:srgbClr val="1B377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324" name="Freeform 456"/>
              <p:cNvSpPr>
                <a:spLocks/>
              </p:cNvSpPr>
              <p:nvPr/>
            </p:nvSpPr>
            <p:spPr bwMode="auto">
              <a:xfrm>
                <a:off x="4520" y="3650"/>
                <a:ext cx="199" cy="199"/>
              </a:xfrm>
              <a:custGeom>
                <a:avLst/>
                <a:gdLst>
                  <a:gd name="T0" fmla="*/ 197 w 199"/>
                  <a:gd name="T1" fmla="*/ 111 h 199"/>
                  <a:gd name="T2" fmla="*/ 194 w 199"/>
                  <a:gd name="T3" fmla="*/ 130 h 199"/>
                  <a:gd name="T4" fmla="*/ 186 w 199"/>
                  <a:gd name="T5" fmla="*/ 148 h 199"/>
                  <a:gd name="T6" fmla="*/ 175 w 199"/>
                  <a:gd name="T7" fmla="*/ 164 h 199"/>
                  <a:gd name="T8" fmla="*/ 163 w 199"/>
                  <a:gd name="T9" fmla="*/ 177 h 199"/>
                  <a:gd name="T10" fmla="*/ 146 w 199"/>
                  <a:gd name="T11" fmla="*/ 188 h 199"/>
                  <a:gd name="T12" fmla="*/ 130 w 199"/>
                  <a:gd name="T13" fmla="*/ 195 h 199"/>
                  <a:gd name="T14" fmla="*/ 110 w 199"/>
                  <a:gd name="T15" fmla="*/ 199 h 199"/>
                  <a:gd name="T16" fmla="*/ 90 w 199"/>
                  <a:gd name="T17" fmla="*/ 199 h 199"/>
                  <a:gd name="T18" fmla="*/ 70 w 199"/>
                  <a:gd name="T19" fmla="*/ 195 h 199"/>
                  <a:gd name="T20" fmla="*/ 51 w 199"/>
                  <a:gd name="T21" fmla="*/ 188 h 199"/>
                  <a:gd name="T22" fmla="*/ 35 w 199"/>
                  <a:gd name="T23" fmla="*/ 177 h 199"/>
                  <a:gd name="T24" fmla="*/ 22 w 199"/>
                  <a:gd name="T25" fmla="*/ 164 h 199"/>
                  <a:gd name="T26" fmla="*/ 11 w 199"/>
                  <a:gd name="T27" fmla="*/ 148 h 199"/>
                  <a:gd name="T28" fmla="*/ 4 w 199"/>
                  <a:gd name="T29" fmla="*/ 130 h 199"/>
                  <a:gd name="T30" fmla="*/ 0 w 199"/>
                  <a:gd name="T31" fmla="*/ 111 h 199"/>
                  <a:gd name="T32" fmla="*/ 0 w 199"/>
                  <a:gd name="T33" fmla="*/ 89 h 199"/>
                  <a:gd name="T34" fmla="*/ 4 w 199"/>
                  <a:gd name="T35" fmla="*/ 71 h 199"/>
                  <a:gd name="T36" fmla="*/ 11 w 199"/>
                  <a:gd name="T37" fmla="*/ 53 h 199"/>
                  <a:gd name="T38" fmla="*/ 22 w 199"/>
                  <a:gd name="T39" fmla="*/ 37 h 199"/>
                  <a:gd name="T40" fmla="*/ 35 w 199"/>
                  <a:gd name="T41" fmla="*/ 24 h 199"/>
                  <a:gd name="T42" fmla="*/ 51 w 199"/>
                  <a:gd name="T43" fmla="*/ 13 h 199"/>
                  <a:gd name="T44" fmla="*/ 70 w 199"/>
                  <a:gd name="T45" fmla="*/ 6 h 199"/>
                  <a:gd name="T46" fmla="*/ 90 w 199"/>
                  <a:gd name="T47" fmla="*/ 0 h 199"/>
                  <a:gd name="T48" fmla="*/ 110 w 199"/>
                  <a:gd name="T49" fmla="*/ 0 h 199"/>
                  <a:gd name="T50" fmla="*/ 130 w 199"/>
                  <a:gd name="T51" fmla="*/ 6 h 199"/>
                  <a:gd name="T52" fmla="*/ 146 w 199"/>
                  <a:gd name="T53" fmla="*/ 13 h 199"/>
                  <a:gd name="T54" fmla="*/ 163 w 199"/>
                  <a:gd name="T55" fmla="*/ 24 h 199"/>
                  <a:gd name="T56" fmla="*/ 175 w 199"/>
                  <a:gd name="T57" fmla="*/ 37 h 199"/>
                  <a:gd name="T58" fmla="*/ 186 w 199"/>
                  <a:gd name="T59" fmla="*/ 53 h 199"/>
                  <a:gd name="T60" fmla="*/ 194 w 199"/>
                  <a:gd name="T61" fmla="*/ 71 h 199"/>
                  <a:gd name="T62" fmla="*/ 197 w 199"/>
                  <a:gd name="T63" fmla="*/ 89 h 1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9"/>
                  <a:gd name="T97" fmla="*/ 0 h 199"/>
                  <a:gd name="T98" fmla="*/ 199 w 199"/>
                  <a:gd name="T99" fmla="*/ 199 h 19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9" h="199">
                    <a:moveTo>
                      <a:pt x="199" y="100"/>
                    </a:moveTo>
                    <a:lnTo>
                      <a:pt x="197" y="111"/>
                    </a:lnTo>
                    <a:lnTo>
                      <a:pt x="196" y="121"/>
                    </a:lnTo>
                    <a:lnTo>
                      <a:pt x="194" y="130"/>
                    </a:lnTo>
                    <a:lnTo>
                      <a:pt x="190" y="139"/>
                    </a:lnTo>
                    <a:lnTo>
                      <a:pt x="186" y="148"/>
                    </a:lnTo>
                    <a:lnTo>
                      <a:pt x="181" y="155"/>
                    </a:lnTo>
                    <a:lnTo>
                      <a:pt x="175" y="164"/>
                    </a:lnTo>
                    <a:lnTo>
                      <a:pt x="170" y="170"/>
                    </a:lnTo>
                    <a:lnTo>
                      <a:pt x="163" y="177"/>
                    </a:lnTo>
                    <a:lnTo>
                      <a:pt x="155" y="183"/>
                    </a:lnTo>
                    <a:lnTo>
                      <a:pt x="146" y="188"/>
                    </a:lnTo>
                    <a:lnTo>
                      <a:pt x="139" y="192"/>
                    </a:lnTo>
                    <a:lnTo>
                      <a:pt x="130" y="195"/>
                    </a:lnTo>
                    <a:lnTo>
                      <a:pt x="119" y="197"/>
                    </a:lnTo>
                    <a:lnTo>
                      <a:pt x="110" y="199"/>
                    </a:lnTo>
                    <a:lnTo>
                      <a:pt x="101" y="199"/>
                    </a:lnTo>
                    <a:lnTo>
                      <a:pt x="90" y="199"/>
                    </a:lnTo>
                    <a:lnTo>
                      <a:pt x="79" y="197"/>
                    </a:lnTo>
                    <a:lnTo>
                      <a:pt x="70" y="195"/>
                    </a:lnTo>
                    <a:lnTo>
                      <a:pt x="61" y="192"/>
                    </a:lnTo>
                    <a:lnTo>
                      <a:pt x="51" y="188"/>
                    </a:lnTo>
                    <a:lnTo>
                      <a:pt x="42" y="183"/>
                    </a:lnTo>
                    <a:lnTo>
                      <a:pt x="35" y="177"/>
                    </a:lnTo>
                    <a:lnTo>
                      <a:pt x="28" y="170"/>
                    </a:lnTo>
                    <a:lnTo>
                      <a:pt x="22" y="164"/>
                    </a:lnTo>
                    <a:lnTo>
                      <a:pt x="17" y="155"/>
                    </a:lnTo>
                    <a:lnTo>
                      <a:pt x="11" y="148"/>
                    </a:lnTo>
                    <a:lnTo>
                      <a:pt x="8" y="139"/>
                    </a:lnTo>
                    <a:lnTo>
                      <a:pt x="4" y="130"/>
                    </a:lnTo>
                    <a:lnTo>
                      <a:pt x="2" y="121"/>
                    </a:lnTo>
                    <a:lnTo>
                      <a:pt x="0" y="111"/>
                    </a:lnTo>
                    <a:lnTo>
                      <a:pt x="0" y="100"/>
                    </a:lnTo>
                    <a:lnTo>
                      <a:pt x="0" y="89"/>
                    </a:lnTo>
                    <a:lnTo>
                      <a:pt x="2" y="80"/>
                    </a:lnTo>
                    <a:lnTo>
                      <a:pt x="4" y="71"/>
                    </a:lnTo>
                    <a:lnTo>
                      <a:pt x="8" y="60"/>
                    </a:lnTo>
                    <a:lnTo>
                      <a:pt x="11" y="53"/>
                    </a:lnTo>
                    <a:lnTo>
                      <a:pt x="17" y="44"/>
                    </a:lnTo>
                    <a:lnTo>
                      <a:pt x="22" y="37"/>
                    </a:lnTo>
                    <a:lnTo>
                      <a:pt x="28" y="29"/>
                    </a:lnTo>
                    <a:lnTo>
                      <a:pt x="35" y="24"/>
                    </a:lnTo>
                    <a:lnTo>
                      <a:pt x="42" y="16"/>
                    </a:lnTo>
                    <a:lnTo>
                      <a:pt x="51" y="13"/>
                    </a:lnTo>
                    <a:lnTo>
                      <a:pt x="61" y="7"/>
                    </a:lnTo>
                    <a:lnTo>
                      <a:pt x="70" y="6"/>
                    </a:lnTo>
                    <a:lnTo>
                      <a:pt x="79" y="2"/>
                    </a:lnTo>
                    <a:lnTo>
                      <a:pt x="90" y="0"/>
                    </a:lnTo>
                    <a:lnTo>
                      <a:pt x="101" y="0"/>
                    </a:lnTo>
                    <a:lnTo>
                      <a:pt x="110" y="0"/>
                    </a:lnTo>
                    <a:lnTo>
                      <a:pt x="119" y="2"/>
                    </a:lnTo>
                    <a:lnTo>
                      <a:pt x="130" y="6"/>
                    </a:lnTo>
                    <a:lnTo>
                      <a:pt x="139" y="7"/>
                    </a:lnTo>
                    <a:lnTo>
                      <a:pt x="146" y="13"/>
                    </a:lnTo>
                    <a:lnTo>
                      <a:pt x="155" y="16"/>
                    </a:lnTo>
                    <a:lnTo>
                      <a:pt x="163" y="24"/>
                    </a:lnTo>
                    <a:lnTo>
                      <a:pt x="170" y="29"/>
                    </a:lnTo>
                    <a:lnTo>
                      <a:pt x="175" y="37"/>
                    </a:lnTo>
                    <a:lnTo>
                      <a:pt x="181" y="44"/>
                    </a:lnTo>
                    <a:lnTo>
                      <a:pt x="186" y="53"/>
                    </a:lnTo>
                    <a:lnTo>
                      <a:pt x="190" y="60"/>
                    </a:lnTo>
                    <a:lnTo>
                      <a:pt x="194" y="71"/>
                    </a:lnTo>
                    <a:lnTo>
                      <a:pt x="196" y="80"/>
                    </a:lnTo>
                    <a:lnTo>
                      <a:pt x="197" y="89"/>
                    </a:lnTo>
                    <a:lnTo>
                      <a:pt x="199" y="100"/>
                    </a:lnTo>
                    <a:close/>
                  </a:path>
                </a:pathLst>
              </a:custGeom>
              <a:solidFill>
                <a:srgbClr val="1D3B7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325" name="Freeform 457"/>
              <p:cNvSpPr>
                <a:spLocks/>
              </p:cNvSpPr>
              <p:nvPr/>
            </p:nvSpPr>
            <p:spPr bwMode="auto">
              <a:xfrm>
                <a:off x="4522" y="3652"/>
                <a:ext cx="195" cy="195"/>
              </a:xfrm>
              <a:custGeom>
                <a:avLst/>
                <a:gdLst>
                  <a:gd name="T0" fmla="*/ 195 w 195"/>
                  <a:gd name="T1" fmla="*/ 98 h 195"/>
                  <a:gd name="T2" fmla="*/ 194 w 195"/>
                  <a:gd name="T3" fmla="*/ 109 h 195"/>
                  <a:gd name="T4" fmla="*/ 192 w 195"/>
                  <a:gd name="T5" fmla="*/ 119 h 195"/>
                  <a:gd name="T6" fmla="*/ 190 w 195"/>
                  <a:gd name="T7" fmla="*/ 128 h 195"/>
                  <a:gd name="T8" fmla="*/ 186 w 195"/>
                  <a:gd name="T9" fmla="*/ 137 h 195"/>
                  <a:gd name="T10" fmla="*/ 177 w 195"/>
                  <a:gd name="T11" fmla="*/ 153 h 195"/>
                  <a:gd name="T12" fmla="*/ 166 w 195"/>
                  <a:gd name="T13" fmla="*/ 166 h 195"/>
                  <a:gd name="T14" fmla="*/ 152 w 195"/>
                  <a:gd name="T15" fmla="*/ 179 h 195"/>
                  <a:gd name="T16" fmla="*/ 135 w 195"/>
                  <a:gd name="T17" fmla="*/ 188 h 195"/>
                  <a:gd name="T18" fmla="*/ 126 w 195"/>
                  <a:gd name="T19" fmla="*/ 192 h 195"/>
                  <a:gd name="T20" fmla="*/ 117 w 195"/>
                  <a:gd name="T21" fmla="*/ 193 h 195"/>
                  <a:gd name="T22" fmla="*/ 108 w 195"/>
                  <a:gd name="T23" fmla="*/ 195 h 195"/>
                  <a:gd name="T24" fmla="*/ 99 w 195"/>
                  <a:gd name="T25" fmla="*/ 195 h 195"/>
                  <a:gd name="T26" fmla="*/ 88 w 195"/>
                  <a:gd name="T27" fmla="*/ 195 h 195"/>
                  <a:gd name="T28" fmla="*/ 79 w 195"/>
                  <a:gd name="T29" fmla="*/ 193 h 195"/>
                  <a:gd name="T30" fmla="*/ 68 w 195"/>
                  <a:gd name="T31" fmla="*/ 192 h 195"/>
                  <a:gd name="T32" fmla="*/ 59 w 195"/>
                  <a:gd name="T33" fmla="*/ 188 h 195"/>
                  <a:gd name="T34" fmla="*/ 42 w 195"/>
                  <a:gd name="T35" fmla="*/ 179 h 195"/>
                  <a:gd name="T36" fmla="*/ 28 w 195"/>
                  <a:gd name="T37" fmla="*/ 166 h 195"/>
                  <a:gd name="T38" fmla="*/ 17 w 195"/>
                  <a:gd name="T39" fmla="*/ 153 h 195"/>
                  <a:gd name="T40" fmla="*/ 8 w 195"/>
                  <a:gd name="T41" fmla="*/ 137 h 195"/>
                  <a:gd name="T42" fmla="*/ 4 w 195"/>
                  <a:gd name="T43" fmla="*/ 128 h 195"/>
                  <a:gd name="T44" fmla="*/ 2 w 195"/>
                  <a:gd name="T45" fmla="*/ 119 h 195"/>
                  <a:gd name="T46" fmla="*/ 0 w 195"/>
                  <a:gd name="T47" fmla="*/ 109 h 195"/>
                  <a:gd name="T48" fmla="*/ 0 w 195"/>
                  <a:gd name="T49" fmla="*/ 98 h 195"/>
                  <a:gd name="T50" fmla="*/ 0 w 195"/>
                  <a:gd name="T51" fmla="*/ 89 h 195"/>
                  <a:gd name="T52" fmla="*/ 2 w 195"/>
                  <a:gd name="T53" fmla="*/ 78 h 195"/>
                  <a:gd name="T54" fmla="*/ 4 w 195"/>
                  <a:gd name="T55" fmla="*/ 69 h 195"/>
                  <a:gd name="T56" fmla="*/ 8 w 195"/>
                  <a:gd name="T57" fmla="*/ 60 h 195"/>
                  <a:gd name="T58" fmla="*/ 11 w 195"/>
                  <a:gd name="T59" fmla="*/ 51 h 195"/>
                  <a:gd name="T60" fmla="*/ 17 w 195"/>
                  <a:gd name="T61" fmla="*/ 44 h 195"/>
                  <a:gd name="T62" fmla="*/ 22 w 195"/>
                  <a:gd name="T63" fmla="*/ 36 h 195"/>
                  <a:gd name="T64" fmla="*/ 28 w 195"/>
                  <a:gd name="T65" fmla="*/ 29 h 195"/>
                  <a:gd name="T66" fmla="*/ 35 w 195"/>
                  <a:gd name="T67" fmla="*/ 22 h 195"/>
                  <a:gd name="T68" fmla="*/ 42 w 195"/>
                  <a:gd name="T69" fmla="*/ 16 h 195"/>
                  <a:gd name="T70" fmla="*/ 51 w 195"/>
                  <a:gd name="T71" fmla="*/ 13 h 195"/>
                  <a:gd name="T72" fmla="*/ 59 w 195"/>
                  <a:gd name="T73" fmla="*/ 7 h 195"/>
                  <a:gd name="T74" fmla="*/ 68 w 195"/>
                  <a:gd name="T75" fmla="*/ 5 h 195"/>
                  <a:gd name="T76" fmla="*/ 79 w 195"/>
                  <a:gd name="T77" fmla="*/ 2 h 195"/>
                  <a:gd name="T78" fmla="*/ 88 w 195"/>
                  <a:gd name="T79" fmla="*/ 0 h 195"/>
                  <a:gd name="T80" fmla="*/ 99 w 195"/>
                  <a:gd name="T81" fmla="*/ 0 h 195"/>
                  <a:gd name="T82" fmla="*/ 108 w 195"/>
                  <a:gd name="T83" fmla="*/ 0 h 195"/>
                  <a:gd name="T84" fmla="*/ 117 w 195"/>
                  <a:gd name="T85" fmla="*/ 2 h 195"/>
                  <a:gd name="T86" fmla="*/ 126 w 195"/>
                  <a:gd name="T87" fmla="*/ 5 h 195"/>
                  <a:gd name="T88" fmla="*/ 135 w 195"/>
                  <a:gd name="T89" fmla="*/ 7 h 195"/>
                  <a:gd name="T90" fmla="*/ 152 w 195"/>
                  <a:gd name="T91" fmla="*/ 16 h 195"/>
                  <a:gd name="T92" fmla="*/ 166 w 195"/>
                  <a:gd name="T93" fmla="*/ 29 h 195"/>
                  <a:gd name="T94" fmla="*/ 177 w 195"/>
                  <a:gd name="T95" fmla="*/ 44 h 195"/>
                  <a:gd name="T96" fmla="*/ 186 w 195"/>
                  <a:gd name="T97" fmla="*/ 60 h 195"/>
                  <a:gd name="T98" fmla="*/ 190 w 195"/>
                  <a:gd name="T99" fmla="*/ 69 h 195"/>
                  <a:gd name="T100" fmla="*/ 192 w 195"/>
                  <a:gd name="T101" fmla="*/ 78 h 195"/>
                  <a:gd name="T102" fmla="*/ 194 w 195"/>
                  <a:gd name="T103" fmla="*/ 89 h 195"/>
                  <a:gd name="T104" fmla="*/ 195 w 195"/>
                  <a:gd name="T105" fmla="*/ 98 h 19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95"/>
                  <a:gd name="T160" fmla="*/ 0 h 195"/>
                  <a:gd name="T161" fmla="*/ 195 w 195"/>
                  <a:gd name="T162" fmla="*/ 195 h 19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95" h="195">
                    <a:moveTo>
                      <a:pt x="195" y="98"/>
                    </a:moveTo>
                    <a:lnTo>
                      <a:pt x="194" y="109"/>
                    </a:lnTo>
                    <a:lnTo>
                      <a:pt x="192" y="119"/>
                    </a:lnTo>
                    <a:lnTo>
                      <a:pt x="190" y="128"/>
                    </a:lnTo>
                    <a:lnTo>
                      <a:pt x="186" y="137"/>
                    </a:lnTo>
                    <a:lnTo>
                      <a:pt x="177" y="153"/>
                    </a:lnTo>
                    <a:lnTo>
                      <a:pt x="166" y="166"/>
                    </a:lnTo>
                    <a:lnTo>
                      <a:pt x="152" y="179"/>
                    </a:lnTo>
                    <a:lnTo>
                      <a:pt x="135" y="188"/>
                    </a:lnTo>
                    <a:lnTo>
                      <a:pt x="126" y="192"/>
                    </a:lnTo>
                    <a:lnTo>
                      <a:pt x="117" y="193"/>
                    </a:lnTo>
                    <a:lnTo>
                      <a:pt x="108" y="195"/>
                    </a:lnTo>
                    <a:lnTo>
                      <a:pt x="99" y="195"/>
                    </a:lnTo>
                    <a:lnTo>
                      <a:pt x="88" y="195"/>
                    </a:lnTo>
                    <a:lnTo>
                      <a:pt x="79" y="193"/>
                    </a:lnTo>
                    <a:lnTo>
                      <a:pt x="68" y="192"/>
                    </a:lnTo>
                    <a:lnTo>
                      <a:pt x="59" y="188"/>
                    </a:lnTo>
                    <a:lnTo>
                      <a:pt x="42" y="179"/>
                    </a:lnTo>
                    <a:lnTo>
                      <a:pt x="28" y="166"/>
                    </a:lnTo>
                    <a:lnTo>
                      <a:pt x="17" y="153"/>
                    </a:lnTo>
                    <a:lnTo>
                      <a:pt x="8" y="137"/>
                    </a:lnTo>
                    <a:lnTo>
                      <a:pt x="4" y="128"/>
                    </a:lnTo>
                    <a:lnTo>
                      <a:pt x="2" y="119"/>
                    </a:lnTo>
                    <a:lnTo>
                      <a:pt x="0" y="109"/>
                    </a:lnTo>
                    <a:lnTo>
                      <a:pt x="0" y="98"/>
                    </a:lnTo>
                    <a:lnTo>
                      <a:pt x="0" y="89"/>
                    </a:lnTo>
                    <a:lnTo>
                      <a:pt x="2" y="78"/>
                    </a:lnTo>
                    <a:lnTo>
                      <a:pt x="4" y="69"/>
                    </a:lnTo>
                    <a:lnTo>
                      <a:pt x="8" y="60"/>
                    </a:lnTo>
                    <a:lnTo>
                      <a:pt x="11" y="51"/>
                    </a:lnTo>
                    <a:lnTo>
                      <a:pt x="17" y="44"/>
                    </a:lnTo>
                    <a:lnTo>
                      <a:pt x="22" y="36"/>
                    </a:lnTo>
                    <a:lnTo>
                      <a:pt x="28" y="29"/>
                    </a:lnTo>
                    <a:lnTo>
                      <a:pt x="35" y="22"/>
                    </a:lnTo>
                    <a:lnTo>
                      <a:pt x="42" y="16"/>
                    </a:lnTo>
                    <a:lnTo>
                      <a:pt x="51" y="13"/>
                    </a:lnTo>
                    <a:lnTo>
                      <a:pt x="59" y="7"/>
                    </a:lnTo>
                    <a:lnTo>
                      <a:pt x="68" y="5"/>
                    </a:lnTo>
                    <a:lnTo>
                      <a:pt x="79" y="2"/>
                    </a:lnTo>
                    <a:lnTo>
                      <a:pt x="88" y="0"/>
                    </a:lnTo>
                    <a:lnTo>
                      <a:pt x="99" y="0"/>
                    </a:lnTo>
                    <a:lnTo>
                      <a:pt x="108" y="0"/>
                    </a:lnTo>
                    <a:lnTo>
                      <a:pt x="117" y="2"/>
                    </a:lnTo>
                    <a:lnTo>
                      <a:pt x="126" y="5"/>
                    </a:lnTo>
                    <a:lnTo>
                      <a:pt x="135" y="7"/>
                    </a:lnTo>
                    <a:lnTo>
                      <a:pt x="152" y="16"/>
                    </a:lnTo>
                    <a:lnTo>
                      <a:pt x="166" y="29"/>
                    </a:lnTo>
                    <a:lnTo>
                      <a:pt x="177" y="44"/>
                    </a:lnTo>
                    <a:lnTo>
                      <a:pt x="186" y="60"/>
                    </a:lnTo>
                    <a:lnTo>
                      <a:pt x="190" y="69"/>
                    </a:lnTo>
                    <a:lnTo>
                      <a:pt x="192" y="78"/>
                    </a:lnTo>
                    <a:lnTo>
                      <a:pt x="194" y="89"/>
                    </a:lnTo>
                    <a:lnTo>
                      <a:pt x="195" y="98"/>
                    </a:lnTo>
                    <a:close/>
                  </a:path>
                </a:pathLst>
              </a:custGeom>
              <a:solidFill>
                <a:srgbClr val="1F3E7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326" name="Freeform 458"/>
              <p:cNvSpPr>
                <a:spLocks/>
              </p:cNvSpPr>
              <p:nvPr/>
            </p:nvSpPr>
            <p:spPr bwMode="auto">
              <a:xfrm>
                <a:off x="4524" y="3654"/>
                <a:ext cx="192" cy="191"/>
              </a:xfrm>
              <a:custGeom>
                <a:avLst/>
                <a:gdLst>
                  <a:gd name="T0" fmla="*/ 192 w 192"/>
                  <a:gd name="T1" fmla="*/ 96 h 191"/>
                  <a:gd name="T2" fmla="*/ 190 w 192"/>
                  <a:gd name="T3" fmla="*/ 106 h 191"/>
                  <a:gd name="T4" fmla="*/ 188 w 192"/>
                  <a:gd name="T5" fmla="*/ 115 h 191"/>
                  <a:gd name="T6" fmla="*/ 186 w 192"/>
                  <a:gd name="T7" fmla="*/ 124 h 191"/>
                  <a:gd name="T8" fmla="*/ 182 w 192"/>
                  <a:gd name="T9" fmla="*/ 133 h 191"/>
                  <a:gd name="T10" fmla="*/ 173 w 192"/>
                  <a:gd name="T11" fmla="*/ 149 h 191"/>
                  <a:gd name="T12" fmla="*/ 162 w 192"/>
                  <a:gd name="T13" fmla="*/ 164 h 191"/>
                  <a:gd name="T14" fmla="*/ 148 w 192"/>
                  <a:gd name="T15" fmla="*/ 175 h 191"/>
                  <a:gd name="T16" fmla="*/ 131 w 192"/>
                  <a:gd name="T17" fmla="*/ 184 h 191"/>
                  <a:gd name="T18" fmla="*/ 124 w 192"/>
                  <a:gd name="T19" fmla="*/ 188 h 191"/>
                  <a:gd name="T20" fmla="*/ 115 w 192"/>
                  <a:gd name="T21" fmla="*/ 190 h 191"/>
                  <a:gd name="T22" fmla="*/ 106 w 192"/>
                  <a:gd name="T23" fmla="*/ 191 h 191"/>
                  <a:gd name="T24" fmla="*/ 97 w 192"/>
                  <a:gd name="T25" fmla="*/ 191 h 191"/>
                  <a:gd name="T26" fmla="*/ 86 w 192"/>
                  <a:gd name="T27" fmla="*/ 191 h 191"/>
                  <a:gd name="T28" fmla="*/ 77 w 192"/>
                  <a:gd name="T29" fmla="*/ 190 h 191"/>
                  <a:gd name="T30" fmla="*/ 68 w 192"/>
                  <a:gd name="T31" fmla="*/ 188 h 191"/>
                  <a:gd name="T32" fmla="*/ 58 w 192"/>
                  <a:gd name="T33" fmla="*/ 184 h 191"/>
                  <a:gd name="T34" fmla="*/ 42 w 192"/>
                  <a:gd name="T35" fmla="*/ 175 h 191"/>
                  <a:gd name="T36" fmla="*/ 27 w 192"/>
                  <a:gd name="T37" fmla="*/ 164 h 191"/>
                  <a:gd name="T38" fmla="*/ 17 w 192"/>
                  <a:gd name="T39" fmla="*/ 149 h 191"/>
                  <a:gd name="T40" fmla="*/ 7 w 192"/>
                  <a:gd name="T41" fmla="*/ 133 h 191"/>
                  <a:gd name="T42" fmla="*/ 4 w 192"/>
                  <a:gd name="T43" fmla="*/ 124 h 191"/>
                  <a:gd name="T44" fmla="*/ 2 w 192"/>
                  <a:gd name="T45" fmla="*/ 115 h 191"/>
                  <a:gd name="T46" fmla="*/ 0 w 192"/>
                  <a:gd name="T47" fmla="*/ 106 h 191"/>
                  <a:gd name="T48" fmla="*/ 0 w 192"/>
                  <a:gd name="T49" fmla="*/ 96 h 191"/>
                  <a:gd name="T50" fmla="*/ 0 w 192"/>
                  <a:gd name="T51" fmla="*/ 87 h 191"/>
                  <a:gd name="T52" fmla="*/ 2 w 192"/>
                  <a:gd name="T53" fmla="*/ 78 h 191"/>
                  <a:gd name="T54" fmla="*/ 4 w 192"/>
                  <a:gd name="T55" fmla="*/ 67 h 191"/>
                  <a:gd name="T56" fmla="*/ 7 w 192"/>
                  <a:gd name="T57" fmla="*/ 60 h 191"/>
                  <a:gd name="T58" fmla="*/ 17 w 192"/>
                  <a:gd name="T59" fmla="*/ 44 h 191"/>
                  <a:gd name="T60" fmla="*/ 27 w 192"/>
                  <a:gd name="T61" fmla="*/ 29 h 191"/>
                  <a:gd name="T62" fmla="*/ 42 w 192"/>
                  <a:gd name="T63" fmla="*/ 16 h 191"/>
                  <a:gd name="T64" fmla="*/ 58 w 192"/>
                  <a:gd name="T65" fmla="*/ 7 h 191"/>
                  <a:gd name="T66" fmla="*/ 68 w 192"/>
                  <a:gd name="T67" fmla="*/ 5 h 191"/>
                  <a:gd name="T68" fmla="*/ 77 w 192"/>
                  <a:gd name="T69" fmla="*/ 2 h 191"/>
                  <a:gd name="T70" fmla="*/ 86 w 192"/>
                  <a:gd name="T71" fmla="*/ 0 h 191"/>
                  <a:gd name="T72" fmla="*/ 97 w 192"/>
                  <a:gd name="T73" fmla="*/ 0 h 191"/>
                  <a:gd name="T74" fmla="*/ 106 w 192"/>
                  <a:gd name="T75" fmla="*/ 0 h 191"/>
                  <a:gd name="T76" fmla="*/ 115 w 192"/>
                  <a:gd name="T77" fmla="*/ 2 h 191"/>
                  <a:gd name="T78" fmla="*/ 124 w 192"/>
                  <a:gd name="T79" fmla="*/ 5 h 191"/>
                  <a:gd name="T80" fmla="*/ 131 w 192"/>
                  <a:gd name="T81" fmla="*/ 7 h 191"/>
                  <a:gd name="T82" fmla="*/ 148 w 192"/>
                  <a:gd name="T83" fmla="*/ 16 h 191"/>
                  <a:gd name="T84" fmla="*/ 162 w 192"/>
                  <a:gd name="T85" fmla="*/ 29 h 191"/>
                  <a:gd name="T86" fmla="*/ 173 w 192"/>
                  <a:gd name="T87" fmla="*/ 44 h 191"/>
                  <a:gd name="T88" fmla="*/ 182 w 192"/>
                  <a:gd name="T89" fmla="*/ 60 h 191"/>
                  <a:gd name="T90" fmla="*/ 186 w 192"/>
                  <a:gd name="T91" fmla="*/ 67 h 191"/>
                  <a:gd name="T92" fmla="*/ 188 w 192"/>
                  <a:gd name="T93" fmla="*/ 78 h 191"/>
                  <a:gd name="T94" fmla="*/ 190 w 192"/>
                  <a:gd name="T95" fmla="*/ 87 h 191"/>
                  <a:gd name="T96" fmla="*/ 192 w 192"/>
                  <a:gd name="T97" fmla="*/ 96 h 19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2"/>
                  <a:gd name="T148" fmla="*/ 0 h 191"/>
                  <a:gd name="T149" fmla="*/ 192 w 192"/>
                  <a:gd name="T150" fmla="*/ 191 h 19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2" h="191">
                    <a:moveTo>
                      <a:pt x="192" y="96"/>
                    </a:moveTo>
                    <a:lnTo>
                      <a:pt x="190" y="106"/>
                    </a:lnTo>
                    <a:lnTo>
                      <a:pt x="188" y="115"/>
                    </a:lnTo>
                    <a:lnTo>
                      <a:pt x="186" y="124"/>
                    </a:lnTo>
                    <a:lnTo>
                      <a:pt x="182" y="133"/>
                    </a:lnTo>
                    <a:lnTo>
                      <a:pt x="173" y="149"/>
                    </a:lnTo>
                    <a:lnTo>
                      <a:pt x="162" y="164"/>
                    </a:lnTo>
                    <a:lnTo>
                      <a:pt x="148" y="175"/>
                    </a:lnTo>
                    <a:lnTo>
                      <a:pt x="131" y="184"/>
                    </a:lnTo>
                    <a:lnTo>
                      <a:pt x="124" y="188"/>
                    </a:lnTo>
                    <a:lnTo>
                      <a:pt x="115" y="190"/>
                    </a:lnTo>
                    <a:lnTo>
                      <a:pt x="106" y="191"/>
                    </a:lnTo>
                    <a:lnTo>
                      <a:pt x="97" y="191"/>
                    </a:lnTo>
                    <a:lnTo>
                      <a:pt x="86" y="191"/>
                    </a:lnTo>
                    <a:lnTo>
                      <a:pt x="77" y="190"/>
                    </a:lnTo>
                    <a:lnTo>
                      <a:pt x="68" y="188"/>
                    </a:lnTo>
                    <a:lnTo>
                      <a:pt x="58" y="184"/>
                    </a:lnTo>
                    <a:lnTo>
                      <a:pt x="42" y="175"/>
                    </a:lnTo>
                    <a:lnTo>
                      <a:pt x="27" y="164"/>
                    </a:lnTo>
                    <a:lnTo>
                      <a:pt x="17" y="149"/>
                    </a:lnTo>
                    <a:lnTo>
                      <a:pt x="7" y="133"/>
                    </a:lnTo>
                    <a:lnTo>
                      <a:pt x="4" y="124"/>
                    </a:lnTo>
                    <a:lnTo>
                      <a:pt x="2" y="115"/>
                    </a:lnTo>
                    <a:lnTo>
                      <a:pt x="0" y="106"/>
                    </a:lnTo>
                    <a:lnTo>
                      <a:pt x="0" y="96"/>
                    </a:lnTo>
                    <a:lnTo>
                      <a:pt x="0" y="87"/>
                    </a:lnTo>
                    <a:lnTo>
                      <a:pt x="2" y="78"/>
                    </a:lnTo>
                    <a:lnTo>
                      <a:pt x="4" y="67"/>
                    </a:lnTo>
                    <a:lnTo>
                      <a:pt x="7" y="60"/>
                    </a:lnTo>
                    <a:lnTo>
                      <a:pt x="17" y="44"/>
                    </a:lnTo>
                    <a:lnTo>
                      <a:pt x="27" y="29"/>
                    </a:lnTo>
                    <a:lnTo>
                      <a:pt x="42" y="16"/>
                    </a:lnTo>
                    <a:lnTo>
                      <a:pt x="58" y="7"/>
                    </a:lnTo>
                    <a:lnTo>
                      <a:pt x="68" y="5"/>
                    </a:lnTo>
                    <a:lnTo>
                      <a:pt x="77" y="2"/>
                    </a:lnTo>
                    <a:lnTo>
                      <a:pt x="86" y="0"/>
                    </a:lnTo>
                    <a:lnTo>
                      <a:pt x="97" y="0"/>
                    </a:lnTo>
                    <a:lnTo>
                      <a:pt x="106" y="0"/>
                    </a:lnTo>
                    <a:lnTo>
                      <a:pt x="115" y="2"/>
                    </a:lnTo>
                    <a:lnTo>
                      <a:pt x="124" y="5"/>
                    </a:lnTo>
                    <a:lnTo>
                      <a:pt x="131" y="7"/>
                    </a:lnTo>
                    <a:lnTo>
                      <a:pt x="148" y="16"/>
                    </a:lnTo>
                    <a:lnTo>
                      <a:pt x="162" y="29"/>
                    </a:lnTo>
                    <a:lnTo>
                      <a:pt x="173" y="44"/>
                    </a:lnTo>
                    <a:lnTo>
                      <a:pt x="182" y="60"/>
                    </a:lnTo>
                    <a:lnTo>
                      <a:pt x="186" y="67"/>
                    </a:lnTo>
                    <a:lnTo>
                      <a:pt x="188" y="78"/>
                    </a:lnTo>
                    <a:lnTo>
                      <a:pt x="190" y="87"/>
                    </a:lnTo>
                    <a:lnTo>
                      <a:pt x="192" y="96"/>
                    </a:lnTo>
                    <a:close/>
                  </a:path>
                </a:pathLst>
              </a:custGeom>
              <a:solidFill>
                <a:srgbClr val="21427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327" name="Freeform 459"/>
              <p:cNvSpPr>
                <a:spLocks/>
              </p:cNvSpPr>
              <p:nvPr/>
            </p:nvSpPr>
            <p:spPr bwMode="auto">
              <a:xfrm>
                <a:off x="4526" y="3656"/>
                <a:ext cx="188" cy="188"/>
              </a:xfrm>
              <a:custGeom>
                <a:avLst/>
                <a:gdLst>
                  <a:gd name="T0" fmla="*/ 188 w 188"/>
                  <a:gd name="T1" fmla="*/ 94 h 188"/>
                  <a:gd name="T2" fmla="*/ 186 w 188"/>
                  <a:gd name="T3" fmla="*/ 104 h 188"/>
                  <a:gd name="T4" fmla="*/ 184 w 188"/>
                  <a:gd name="T5" fmla="*/ 113 h 188"/>
                  <a:gd name="T6" fmla="*/ 182 w 188"/>
                  <a:gd name="T7" fmla="*/ 122 h 188"/>
                  <a:gd name="T8" fmla="*/ 179 w 188"/>
                  <a:gd name="T9" fmla="*/ 131 h 188"/>
                  <a:gd name="T10" fmla="*/ 171 w 188"/>
                  <a:gd name="T11" fmla="*/ 147 h 188"/>
                  <a:gd name="T12" fmla="*/ 160 w 188"/>
                  <a:gd name="T13" fmla="*/ 160 h 188"/>
                  <a:gd name="T14" fmla="*/ 146 w 188"/>
                  <a:gd name="T15" fmla="*/ 171 h 188"/>
                  <a:gd name="T16" fmla="*/ 129 w 188"/>
                  <a:gd name="T17" fmla="*/ 180 h 188"/>
                  <a:gd name="T18" fmla="*/ 122 w 188"/>
                  <a:gd name="T19" fmla="*/ 184 h 188"/>
                  <a:gd name="T20" fmla="*/ 113 w 188"/>
                  <a:gd name="T21" fmla="*/ 186 h 188"/>
                  <a:gd name="T22" fmla="*/ 104 w 188"/>
                  <a:gd name="T23" fmla="*/ 188 h 188"/>
                  <a:gd name="T24" fmla="*/ 95 w 188"/>
                  <a:gd name="T25" fmla="*/ 188 h 188"/>
                  <a:gd name="T26" fmla="*/ 84 w 188"/>
                  <a:gd name="T27" fmla="*/ 188 h 188"/>
                  <a:gd name="T28" fmla="*/ 75 w 188"/>
                  <a:gd name="T29" fmla="*/ 186 h 188"/>
                  <a:gd name="T30" fmla="*/ 66 w 188"/>
                  <a:gd name="T31" fmla="*/ 184 h 188"/>
                  <a:gd name="T32" fmla="*/ 56 w 188"/>
                  <a:gd name="T33" fmla="*/ 180 h 188"/>
                  <a:gd name="T34" fmla="*/ 40 w 188"/>
                  <a:gd name="T35" fmla="*/ 171 h 188"/>
                  <a:gd name="T36" fmla="*/ 27 w 188"/>
                  <a:gd name="T37" fmla="*/ 160 h 188"/>
                  <a:gd name="T38" fmla="*/ 15 w 188"/>
                  <a:gd name="T39" fmla="*/ 147 h 188"/>
                  <a:gd name="T40" fmla="*/ 7 w 188"/>
                  <a:gd name="T41" fmla="*/ 131 h 188"/>
                  <a:gd name="T42" fmla="*/ 4 w 188"/>
                  <a:gd name="T43" fmla="*/ 122 h 188"/>
                  <a:gd name="T44" fmla="*/ 2 w 188"/>
                  <a:gd name="T45" fmla="*/ 113 h 188"/>
                  <a:gd name="T46" fmla="*/ 0 w 188"/>
                  <a:gd name="T47" fmla="*/ 104 h 188"/>
                  <a:gd name="T48" fmla="*/ 0 w 188"/>
                  <a:gd name="T49" fmla="*/ 94 h 188"/>
                  <a:gd name="T50" fmla="*/ 0 w 188"/>
                  <a:gd name="T51" fmla="*/ 85 h 188"/>
                  <a:gd name="T52" fmla="*/ 2 w 188"/>
                  <a:gd name="T53" fmla="*/ 76 h 188"/>
                  <a:gd name="T54" fmla="*/ 4 w 188"/>
                  <a:gd name="T55" fmla="*/ 67 h 188"/>
                  <a:gd name="T56" fmla="*/ 7 w 188"/>
                  <a:gd name="T57" fmla="*/ 58 h 188"/>
                  <a:gd name="T58" fmla="*/ 15 w 188"/>
                  <a:gd name="T59" fmla="*/ 42 h 188"/>
                  <a:gd name="T60" fmla="*/ 27 w 188"/>
                  <a:gd name="T61" fmla="*/ 27 h 188"/>
                  <a:gd name="T62" fmla="*/ 40 w 188"/>
                  <a:gd name="T63" fmla="*/ 16 h 188"/>
                  <a:gd name="T64" fmla="*/ 56 w 188"/>
                  <a:gd name="T65" fmla="*/ 7 h 188"/>
                  <a:gd name="T66" fmla="*/ 66 w 188"/>
                  <a:gd name="T67" fmla="*/ 5 h 188"/>
                  <a:gd name="T68" fmla="*/ 75 w 188"/>
                  <a:gd name="T69" fmla="*/ 1 h 188"/>
                  <a:gd name="T70" fmla="*/ 84 w 188"/>
                  <a:gd name="T71" fmla="*/ 0 h 188"/>
                  <a:gd name="T72" fmla="*/ 95 w 188"/>
                  <a:gd name="T73" fmla="*/ 0 h 188"/>
                  <a:gd name="T74" fmla="*/ 104 w 188"/>
                  <a:gd name="T75" fmla="*/ 0 h 188"/>
                  <a:gd name="T76" fmla="*/ 113 w 188"/>
                  <a:gd name="T77" fmla="*/ 1 h 188"/>
                  <a:gd name="T78" fmla="*/ 122 w 188"/>
                  <a:gd name="T79" fmla="*/ 5 h 188"/>
                  <a:gd name="T80" fmla="*/ 129 w 188"/>
                  <a:gd name="T81" fmla="*/ 7 h 188"/>
                  <a:gd name="T82" fmla="*/ 146 w 188"/>
                  <a:gd name="T83" fmla="*/ 16 h 188"/>
                  <a:gd name="T84" fmla="*/ 160 w 188"/>
                  <a:gd name="T85" fmla="*/ 27 h 188"/>
                  <a:gd name="T86" fmla="*/ 171 w 188"/>
                  <a:gd name="T87" fmla="*/ 42 h 188"/>
                  <a:gd name="T88" fmla="*/ 179 w 188"/>
                  <a:gd name="T89" fmla="*/ 58 h 188"/>
                  <a:gd name="T90" fmla="*/ 182 w 188"/>
                  <a:gd name="T91" fmla="*/ 67 h 188"/>
                  <a:gd name="T92" fmla="*/ 184 w 188"/>
                  <a:gd name="T93" fmla="*/ 76 h 188"/>
                  <a:gd name="T94" fmla="*/ 186 w 188"/>
                  <a:gd name="T95" fmla="*/ 85 h 188"/>
                  <a:gd name="T96" fmla="*/ 188 w 188"/>
                  <a:gd name="T97" fmla="*/ 94 h 18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88"/>
                  <a:gd name="T148" fmla="*/ 0 h 188"/>
                  <a:gd name="T149" fmla="*/ 188 w 188"/>
                  <a:gd name="T150" fmla="*/ 188 h 18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88" h="188">
                    <a:moveTo>
                      <a:pt x="188" y="94"/>
                    </a:moveTo>
                    <a:lnTo>
                      <a:pt x="186" y="104"/>
                    </a:lnTo>
                    <a:lnTo>
                      <a:pt x="184" y="113"/>
                    </a:lnTo>
                    <a:lnTo>
                      <a:pt x="182" y="122"/>
                    </a:lnTo>
                    <a:lnTo>
                      <a:pt x="179" y="131"/>
                    </a:lnTo>
                    <a:lnTo>
                      <a:pt x="171" y="147"/>
                    </a:lnTo>
                    <a:lnTo>
                      <a:pt x="160" y="160"/>
                    </a:lnTo>
                    <a:lnTo>
                      <a:pt x="146" y="171"/>
                    </a:lnTo>
                    <a:lnTo>
                      <a:pt x="129" y="180"/>
                    </a:lnTo>
                    <a:lnTo>
                      <a:pt x="122" y="184"/>
                    </a:lnTo>
                    <a:lnTo>
                      <a:pt x="113" y="186"/>
                    </a:lnTo>
                    <a:lnTo>
                      <a:pt x="104" y="188"/>
                    </a:lnTo>
                    <a:lnTo>
                      <a:pt x="95" y="188"/>
                    </a:lnTo>
                    <a:lnTo>
                      <a:pt x="84" y="188"/>
                    </a:lnTo>
                    <a:lnTo>
                      <a:pt x="75" y="186"/>
                    </a:lnTo>
                    <a:lnTo>
                      <a:pt x="66" y="184"/>
                    </a:lnTo>
                    <a:lnTo>
                      <a:pt x="56" y="180"/>
                    </a:lnTo>
                    <a:lnTo>
                      <a:pt x="40" y="171"/>
                    </a:lnTo>
                    <a:lnTo>
                      <a:pt x="27" y="160"/>
                    </a:lnTo>
                    <a:lnTo>
                      <a:pt x="15" y="147"/>
                    </a:lnTo>
                    <a:lnTo>
                      <a:pt x="7" y="131"/>
                    </a:lnTo>
                    <a:lnTo>
                      <a:pt x="4" y="122"/>
                    </a:lnTo>
                    <a:lnTo>
                      <a:pt x="2" y="113"/>
                    </a:lnTo>
                    <a:lnTo>
                      <a:pt x="0" y="104"/>
                    </a:lnTo>
                    <a:lnTo>
                      <a:pt x="0" y="94"/>
                    </a:lnTo>
                    <a:lnTo>
                      <a:pt x="0" y="85"/>
                    </a:lnTo>
                    <a:lnTo>
                      <a:pt x="2" y="76"/>
                    </a:lnTo>
                    <a:lnTo>
                      <a:pt x="4" y="67"/>
                    </a:lnTo>
                    <a:lnTo>
                      <a:pt x="7" y="58"/>
                    </a:lnTo>
                    <a:lnTo>
                      <a:pt x="15" y="42"/>
                    </a:lnTo>
                    <a:lnTo>
                      <a:pt x="27" y="27"/>
                    </a:lnTo>
                    <a:lnTo>
                      <a:pt x="40" y="16"/>
                    </a:lnTo>
                    <a:lnTo>
                      <a:pt x="56" y="7"/>
                    </a:lnTo>
                    <a:lnTo>
                      <a:pt x="66" y="5"/>
                    </a:lnTo>
                    <a:lnTo>
                      <a:pt x="75" y="1"/>
                    </a:lnTo>
                    <a:lnTo>
                      <a:pt x="84" y="0"/>
                    </a:lnTo>
                    <a:lnTo>
                      <a:pt x="95" y="0"/>
                    </a:lnTo>
                    <a:lnTo>
                      <a:pt x="104" y="0"/>
                    </a:lnTo>
                    <a:lnTo>
                      <a:pt x="113" y="1"/>
                    </a:lnTo>
                    <a:lnTo>
                      <a:pt x="122" y="5"/>
                    </a:lnTo>
                    <a:lnTo>
                      <a:pt x="129" y="7"/>
                    </a:lnTo>
                    <a:lnTo>
                      <a:pt x="146" y="16"/>
                    </a:lnTo>
                    <a:lnTo>
                      <a:pt x="160" y="27"/>
                    </a:lnTo>
                    <a:lnTo>
                      <a:pt x="171" y="42"/>
                    </a:lnTo>
                    <a:lnTo>
                      <a:pt x="179" y="58"/>
                    </a:lnTo>
                    <a:lnTo>
                      <a:pt x="182" y="67"/>
                    </a:lnTo>
                    <a:lnTo>
                      <a:pt x="184" y="76"/>
                    </a:lnTo>
                    <a:lnTo>
                      <a:pt x="186" y="85"/>
                    </a:lnTo>
                    <a:lnTo>
                      <a:pt x="188" y="94"/>
                    </a:lnTo>
                    <a:close/>
                  </a:path>
                </a:pathLst>
              </a:custGeom>
              <a:solidFill>
                <a:srgbClr val="23468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328" name="Freeform 460"/>
              <p:cNvSpPr>
                <a:spLocks/>
              </p:cNvSpPr>
              <p:nvPr/>
            </p:nvSpPr>
            <p:spPr bwMode="auto">
              <a:xfrm>
                <a:off x="4528" y="3657"/>
                <a:ext cx="184" cy="185"/>
              </a:xfrm>
              <a:custGeom>
                <a:avLst/>
                <a:gdLst>
                  <a:gd name="T0" fmla="*/ 184 w 184"/>
                  <a:gd name="T1" fmla="*/ 93 h 185"/>
                  <a:gd name="T2" fmla="*/ 182 w 184"/>
                  <a:gd name="T3" fmla="*/ 103 h 185"/>
                  <a:gd name="T4" fmla="*/ 180 w 184"/>
                  <a:gd name="T5" fmla="*/ 112 h 185"/>
                  <a:gd name="T6" fmla="*/ 178 w 184"/>
                  <a:gd name="T7" fmla="*/ 121 h 185"/>
                  <a:gd name="T8" fmla="*/ 175 w 184"/>
                  <a:gd name="T9" fmla="*/ 128 h 185"/>
                  <a:gd name="T10" fmla="*/ 167 w 184"/>
                  <a:gd name="T11" fmla="*/ 145 h 185"/>
                  <a:gd name="T12" fmla="*/ 157 w 184"/>
                  <a:gd name="T13" fmla="*/ 157 h 185"/>
                  <a:gd name="T14" fmla="*/ 142 w 184"/>
                  <a:gd name="T15" fmla="*/ 168 h 185"/>
                  <a:gd name="T16" fmla="*/ 127 w 184"/>
                  <a:gd name="T17" fmla="*/ 177 h 185"/>
                  <a:gd name="T18" fmla="*/ 118 w 184"/>
                  <a:gd name="T19" fmla="*/ 181 h 185"/>
                  <a:gd name="T20" fmla="*/ 109 w 184"/>
                  <a:gd name="T21" fmla="*/ 183 h 185"/>
                  <a:gd name="T22" fmla="*/ 102 w 184"/>
                  <a:gd name="T23" fmla="*/ 185 h 185"/>
                  <a:gd name="T24" fmla="*/ 93 w 184"/>
                  <a:gd name="T25" fmla="*/ 185 h 185"/>
                  <a:gd name="T26" fmla="*/ 82 w 184"/>
                  <a:gd name="T27" fmla="*/ 185 h 185"/>
                  <a:gd name="T28" fmla="*/ 73 w 184"/>
                  <a:gd name="T29" fmla="*/ 183 h 185"/>
                  <a:gd name="T30" fmla="*/ 64 w 184"/>
                  <a:gd name="T31" fmla="*/ 181 h 185"/>
                  <a:gd name="T32" fmla="*/ 56 w 184"/>
                  <a:gd name="T33" fmla="*/ 177 h 185"/>
                  <a:gd name="T34" fmla="*/ 40 w 184"/>
                  <a:gd name="T35" fmla="*/ 168 h 185"/>
                  <a:gd name="T36" fmla="*/ 27 w 184"/>
                  <a:gd name="T37" fmla="*/ 157 h 185"/>
                  <a:gd name="T38" fmla="*/ 14 w 184"/>
                  <a:gd name="T39" fmla="*/ 145 h 185"/>
                  <a:gd name="T40" fmla="*/ 7 w 184"/>
                  <a:gd name="T41" fmla="*/ 128 h 185"/>
                  <a:gd name="T42" fmla="*/ 3 w 184"/>
                  <a:gd name="T43" fmla="*/ 121 h 185"/>
                  <a:gd name="T44" fmla="*/ 2 w 184"/>
                  <a:gd name="T45" fmla="*/ 112 h 185"/>
                  <a:gd name="T46" fmla="*/ 0 w 184"/>
                  <a:gd name="T47" fmla="*/ 103 h 185"/>
                  <a:gd name="T48" fmla="*/ 0 w 184"/>
                  <a:gd name="T49" fmla="*/ 93 h 185"/>
                  <a:gd name="T50" fmla="*/ 0 w 184"/>
                  <a:gd name="T51" fmla="*/ 84 h 185"/>
                  <a:gd name="T52" fmla="*/ 2 w 184"/>
                  <a:gd name="T53" fmla="*/ 75 h 185"/>
                  <a:gd name="T54" fmla="*/ 3 w 184"/>
                  <a:gd name="T55" fmla="*/ 66 h 185"/>
                  <a:gd name="T56" fmla="*/ 7 w 184"/>
                  <a:gd name="T57" fmla="*/ 57 h 185"/>
                  <a:gd name="T58" fmla="*/ 14 w 184"/>
                  <a:gd name="T59" fmla="*/ 42 h 185"/>
                  <a:gd name="T60" fmla="*/ 27 w 184"/>
                  <a:gd name="T61" fmla="*/ 28 h 185"/>
                  <a:gd name="T62" fmla="*/ 40 w 184"/>
                  <a:gd name="T63" fmla="*/ 17 h 185"/>
                  <a:gd name="T64" fmla="*/ 56 w 184"/>
                  <a:gd name="T65" fmla="*/ 8 h 185"/>
                  <a:gd name="T66" fmla="*/ 64 w 184"/>
                  <a:gd name="T67" fmla="*/ 6 h 185"/>
                  <a:gd name="T68" fmla="*/ 73 w 184"/>
                  <a:gd name="T69" fmla="*/ 2 h 185"/>
                  <a:gd name="T70" fmla="*/ 82 w 184"/>
                  <a:gd name="T71" fmla="*/ 0 h 185"/>
                  <a:gd name="T72" fmla="*/ 93 w 184"/>
                  <a:gd name="T73" fmla="*/ 0 h 185"/>
                  <a:gd name="T74" fmla="*/ 102 w 184"/>
                  <a:gd name="T75" fmla="*/ 0 h 185"/>
                  <a:gd name="T76" fmla="*/ 109 w 184"/>
                  <a:gd name="T77" fmla="*/ 2 h 185"/>
                  <a:gd name="T78" fmla="*/ 118 w 184"/>
                  <a:gd name="T79" fmla="*/ 6 h 185"/>
                  <a:gd name="T80" fmla="*/ 127 w 184"/>
                  <a:gd name="T81" fmla="*/ 8 h 185"/>
                  <a:gd name="T82" fmla="*/ 142 w 184"/>
                  <a:gd name="T83" fmla="*/ 17 h 185"/>
                  <a:gd name="T84" fmla="*/ 157 w 184"/>
                  <a:gd name="T85" fmla="*/ 28 h 185"/>
                  <a:gd name="T86" fmla="*/ 167 w 184"/>
                  <a:gd name="T87" fmla="*/ 42 h 185"/>
                  <a:gd name="T88" fmla="*/ 175 w 184"/>
                  <a:gd name="T89" fmla="*/ 57 h 185"/>
                  <a:gd name="T90" fmla="*/ 178 w 184"/>
                  <a:gd name="T91" fmla="*/ 66 h 185"/>
                  <a:gd name="T92" fmla="*/ 180 w 184"/>
                  <a:gd name="T93" fmla="*/ 75 h 185"/>
                  <a:gd name="T94" fmla="*/ 182 w 184"/>
                  <a:gd name="T95" fmla="*/ 84 h 185"/>
                  <a:gd name="T96" fmla="*/ 184 w 184"/>
                  <a:gd name="T97" fmla="*/ 93 h 18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84"/>
                  <a:gd name="T148" fmla="*/ 0 h 185"/>
                  <a:gd name="T149" fmla="*/ 184 w 184"/>
                  <a:gd name="T150" fmla="*/ 185 h 18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84" h="185">
                    <a:moveTo>
                      <a:pt x="184" y="93"/>
                    </a:moveTo>
                    <a:lnTo>
                      <a:pt x="182" y="103"/>
                    </a:lnTo>
                    <a:lnTo>
                      <a:pt x="180" y="112"/>
                    </a:lnTo>
                    <a:lnTo>
                      <a:pt x="178" y="121"/>
                    </a:lnTo>
                    <a:lnTo>
                      <a:pt x="175" y="128"/>
                    </a:lnTo>
                    <a:lnTo>
                      <a:pt x="167" y="145"/>
                    </a:lnTo>
                    <a:lnTo>
                      <a:pt x="157" y="157"/>
                    </a:lnTo>
                    <a:lnTo>
                      <a:pt x="142" y="168"/>
                    </a:lnTo>
                    <a:lnTo>
                      <a:pt x="127" y="177"/>
                    </a:lnTo>
                    <a:lnTo>
                      <a:pt x="118" y="181"/>
                    </a:lnTo>
                    <a:lnTo>
                      <a:pt x="109" y="183"/>
                    </a:lnTo>
                    <a:lnTo>
                      <a:pt x="102" y="185"/>
                    </a:lnTo>
                    <a:lnTo>
                      <a:pt x="93" y="185"/>
                    </a:lnTo>
                    <a:lnTo>
                      <a:pt x="82" y="185"/>
                    </a:lnTo>
                    <a:lnTo>
                      <a:pt x="73" y="183"/>
                    </a:lnTo>
                    <a:lnTo>
                      <a:pt x="64" y="181"/>
                    </a:lnTo>
                    <a:lnTo>
                      <a:pt x="56" y="177"/>
                    </a:lnTo>
                    <a:lnTo>
                      <a:pt x="40" y="168"/>
                    </a:lnTo>
                    <a:lnTo>
                      <a:pt x="27" y="157"/>
                    </a:lnTo>
                    <a:lnTo>
                      <a:pt x="14" y="145"/>
                    </a:lnTo>
                    <a:lnTo>
                      <a:pt x="7" y="128"/>
                    </a:lnTo>
                    <a:lnTo>
                      <a:pt x="3" y="121"/>
                    </a:lnTo>
                    <a:lnTo>
                      <a:pt x="2" y="112"/>
                    </a:lnTo>
                    <a:lnTo>
                      <a:pt x="0" y="103"/>
                    </a:lnTo>
                    <a:lnTo>
                      <a:pt x="0" y="93"/>
                    </a:lnTo>
                    <a:lnTo>
                      <a:pt x="0" y="84"/>
                    </a:lnTo>
                    <a:lnTo>
                      <a:pt x="2" y="75"/>
                    </a:lnTo>
                    <a:lnTo>
                      <a:pt x="3" y="66"/>
                    </a:lnTo>
                    <a:lnTo>
                      <a:pt x="7" y="57"/>
                    </a:lnTo>
                    <a:lnTo>
                      <a:pt x="14" y="42"/>
                    </a:lnTo>
                    <a:lnTo>
                      <a:pt x="27" y="28"/>
                    </a:lnTo>
                    <a:lnTo>
                      <a:pt x="40" y="17"/>
                    </a:lnTo>
                    <a:lnTo>
                      <a:pt x="56" y="8"/>
                    </a:lnTo>
                    <a:lnTo>
                      <a:pt x="64" y="6"/>
                    </a:lnTo>
                    <a:lnTo>
                      <a:pt x="73" y="2"/>
                    </a:lnTo>
                    <a:lnTo>
                      <a:pt x="82" y="0"/>
                    </a:lnTo>
                    <a:lnTo>
                      <a:pt x="93" y="0"/>
                    </a:lnTo>
                    <a:lnTo>
                      <a:pt x="102" y="0"/>
                    </a:lnTo>
                    <a:lnTo>
                      <a:pt x="109" y="2"/>
                    </a:lnTo>
                    <a:lnTo>
                      <a:pt x="118" y="6"/>
                    </a:lnTo>
                    <a:lnTo>
                      <a:pt x="127" y="8"/>
                    </a:lnTo>
                    <a:lnTo>
                      <a:pt x="142" y="17"/>
                    </a:lnTo>
                    <a:lnTo>
                      <a:pt x="157" y="28"/>
                    </a:lnTo>
                    <a:lnTo>
                      <a:pt x="167" y="42"/>
                    </a:lnTo>
                    <a:lnTo>
                      <a:pt x="175" y="57"/>
                    </a:lnTo>
                    <a:lnTo>
                      <a:pt x="178" y="66"/>
                    </a:lnTo>
                    <a:lnTo>
                      <a:pt x="180" y="75"/>
                    </a:lnTo>
                    <a:lnTo>
                      <a:pt x="182" y="84"/>
                    </a:lnTo>
                    <a:lnTo>
                      <a:pt x="184" y="93"/>
                    </a:lnTo>
                    <a:close/>
                  </a:path>
                </a:pathLst>
              </a:custGeom>
              <a:solidFill>
                <a:srgbClr val="254B8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329" name="Freeform 461"/>
              <p:cNvSpPr>
                <a:spLocks/>
              </p:cNvSpPr>
              <p:nvPr/>
            </p:nvSpPr>
            <p:spPr bwMode="auto">
              <a:xfrm>
                <a:off x="4530" y="3659"/>
                <a:ext cx="182" cy="183"/>
              </a:xfrm>
              <a:custGeom>
                <a:avLst/>
                <a:gdLst>
                  <a:gd name="T0" fmla="*/ 182 w 182"/>
                  <a:gd name="T1" fmla="*/ 91 h 183"/>
                  <a:gd name="T2" fmla="*/ 180 w 182"/>
                  <a:gd name="T3" fmla="*/ 110 h 183"/>
                  <a:gd name="T4" fmla="*/ 175 w 182"/>
                  <a:gd name="T5" fmla="*/ 128 h 183"/>
                  <a:gd name="T6" fmla="*/ 165 w 182"/>
                  <a:gd name="T7" fmla="*/ 143 h 183"/>
                  <a:gd name="T8" fmla="*/ 155 w 182"/>
                  <a:gd name="T9" fmla="*/ 157 h 183"/>
                  <a:gd name="T10" fmla="*/ 142 w 182"/>
                  <a:gd name="T11" fmla="*/ 168 h 183"/>
                  <a:gd name="T12" fmla="*/ 125 w 182"/>
                  <a:gd name="T13" fmla="*/ 175 h 183"/>
                  <a:gd name="T14" fmla="*/ 109 w 182"/>
                  <a:gd name="T15" fmla="*/ 181 h 183"/>
                  <a:gd name="T16" fmla="*/ 91 w 182"/>
                  <a:gd name="T17" fmla="*/ 183 h 183"/>
                  <a:gd name="T18" fmla="*/ 71 w 182"/>
                  <a:gd name="T19" fmla="*/ 181 h 183"/>
                  <a:gd name="T20" fmla="*/ 54 w 182"/>
                  <a:gd name="T21" fmla="*/ 175 h 183"/>
                  <a:gd name="T22" fmla="*/ 38 w 182"/>
                  <a:gd name="T23" fmla="*/ 168 h 183"/>
                  <a:gd name="T24" fmla="*/ 25 w 182"/>
                  <a:gd name="T25" fmla="*/ 157 h 183"/>
                  <a:gd name="T26" fmla="*/ 14 w 182"/>
                  <a:gd name="T27" fmla="*/ 143 h 183"/>
                  <a:gd name="T28" fmla="*/ 5 w 182"/>
                  <a:gd name="T29" fmla="*/ 128 h 183"/>
                  <a:gd name="T30" fmla="*/ 1 w 182"/>
                  <a:gd name="T31" fmla="*/ 110 h 183"/>
                  <a:gd name="T32" fmla="*/ 0 w 182"/>
                  <a:gd name="T33" fmla="*/ 91 h 183"/>
                  <a:gd name="T34" fmla="*/ 1 w 182"/>
                  <a:gd name="T35" fmla="*/ 73 h 183"/>
                  <a:gd name="T36" fmla="*/ 5 w 182"/>
                  <a:gd name="T37" fmla="*/ 57 h 183"/>
                  <a:gd name="T38" fmla="*/ 14 w 182"/>
                  <a:gd name="T39" fmla="*/ 40 h 183"/>
                  <a:gd name="T40" fmla="*/ 25 w 182"/>
                  <a:gd name="T41" fmla="*/ 28 h 183"/>
                  <a:gd name="T42" fmla="*/ 38 w 182"/>
                  <a:gd name="T43" fmla="*/ 17 h 183"/>
                  <a:gd name="T44" fmla="*/ 54 w 182"/>
                  <a:gd name="T45" fmla="*/ 7 h 183"/>
                  <a:gd name="T46" fmla="*/ 71 w 182"/>
                  <a:gd name="T47" fmla="*/ 2 h 183"/>
                  <a:gd name="T48" fmla="*/ 91 w 182"/>
                  <a:gd name="T49" fmla="*/ 0 h 183"/>
                  <a:gd name="T50" fmla="*/ 109 w 182"/>
                  <a:gd name="T51" fmla="*/ 2 h 183"/>
                  <a:gd name="T52" fmla="*/ 125 w 182"/>
                  <a:gd name="T53" fmla="*/ 7 h 183"/>
                  <a:gd name="T54" fmla="*/ 142 w 182"/>
                  <a:gd name="T55" fmla="*/ 17 h 183"/>
                  <a:gd name="T56" fmla="*/ 155 w 182"/>
                  <a:gd name="T57" fmla="*/ 28 h 183"/>
                  <a:gd name="T58" fmla="*/ 165 w 182"/>
                  <a:gd name="T59" fmla="*/ 40 h 183"/>
                  <a:gd name="T60" fmla="*/ 175 w 182"/>
                  <a:gd name="T61" fmla="*/ 57 h 183"/>
                  <a:gd name="T62" fmla="*/ 180 w 182"/>
                  <a:gd name="T63" fmla="*/ 73 h 183"/>
                  <a:gd name="T64" fmla="*/ 182 w 182"/>
                  <a:gd name="T65" fmla="*/ 91 h 18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2"/>
                  <a:gd name="T100" fmla="*/ 0 h 183"/>
                  <a:gd name="T101" fmla="*/ 182 w 182"/>
                  <a:gd name="T102" fmla="*/ 183 h 18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2" h="183">
                    <a:moveTo>
                      <a:pt x="182" y="91"/>
                    </a:moveTo>
                    <a:lnTo>
                      <a:pt x="180" y="110"/>
                    </a:lnTo>
                    <a:lnTo>
                      <a:pt x="175" y="128"/>
                    </a:lnTo>
                    <a:lnTo>
                      <a:pt x="165" y="143"/>
                    </a:lnTo>
                    <a:lnTo>
                      <a:pt x="155" y="157"/>
                    </a:lnTo>
                    <a:lnTo>
                      <a:pt x="142" y="168"/>
                    </a:lnTo>
                    <a:lnTo>
                      <a:pt x="125" y="175"/>
                    </a:lnTo>
                    <a:lnTo>
                      <a:pt x="109" y="181"/>
                    </a:lnTo>
                    <a:lnTo>
                      <a:pt x="91" y="183"/>
                    </a:lnTo>
                    <a:lnTo>
                      <a:pt x="71" y="181"/>
                    </a:lnTo>
                    <a:lnTo>
                      <a:pt x="54" y="175"/>
                    </a:lnTo>
                    <a:lnTo>
                      <a:pt x="38" y="168"/>
                    </a:lnTo>
                    <a:lnTo>
                      <a:pt x="25" y="157"/>
                    </a:lnTo>
                    <a:lnTo>
                      <a:pt x="14" y="143"/>
                    </a:lnTo>
                    <a:lnTo>
                      <a:pt x="5" y="128"/>
                    </a:lnTo>
                    <a:lnTo>
                      <a:pt x="1" y="110"/>
                    </a:lnTo>
                    <a:lnTo>
                      <a:pt x="0" y="91"/>
                    </a:lnTo>
                    <a:lnTo>
                      <a:pt x="1" y="73"/>
                    </a:lnTo>
                    <a:lnTo>
                      <a:pt x="5" y="57"/>
                    </a:lnTo>
                    <a:lnTo>
                      <a:pt x="14" y="40"/>
                    </a:lnTo>
                    <a:lnTo>
                      <a:pt x="25" y="28"/>
                    </a:lnTo>
                    <a:lnTo>
                      <a:pt x="38" y="17"/>
                    </a:lnTo>
                    <a:lnTo>
                      <a:pt x="54" y="7"/>
                    </a:lnTo>
                    <a:lnTo>
                      <a:pt x="71" y="2"/>
                    </a:lnTo>
                    <a:lnTo>
                      <a:pt x="91" y="0"/>
                    </a:lnTo>
                    <a:lnTo>
                      <a:pt x="109" y="2"/>
                    </a:lnTo>
                    <a:lnTo>
                      <a:pt x="125" y="7"/>
                    </a:lnTo>
                    <a:lnTo>
                      <a:pt x="142" y="17"/>
                    </a:lnTo>
                    <a:lnTo>
                      <a:pt x="155" y="28"/>
                    </a:lnTo>
                    <a:lnTo>
                      <a:pt x="165" y="40"/>
                    </a:lnTo>
                    <a:lnTo>
                      <a:pt x="175" y="57"/>
                    </a:lnTo>
                    <a:lnTo>
                      <a:pt x="180" y="73"/>
                    </a:lnTo>
                    <a:lnTo>
                      <a:pt x="182" y="91"/>
                    </a:lnTo>
                    <a:close/>
                  </a:path>
                </a:pathLst>
              </a:custGeom>
              <a:solidFill>
                <a:srgbClr val="274E8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330" name="Freeform 462"/>
              <p:cNvSpPr>
                <a:spLocks/>
              </p:cNvSpPr>
              <p:nvPr/>
            </p:nvSpPr>
            <p:spPr bwMode="auto">
              <a:xfrm>
                <a:off x="4531" y="3661"/>
                <a:ext cx="179" cy="179"/>
              </a:xfrm>
              <a:custGeom>
                <a:avLst/>
                <a:gdLst>
                  <a:gd name="T0" fmla="*/ 179 w 179"/>
                  <a:gd name="T1" fmla="*/ 89 h 179"/>
                  <a:gd name="T2" fmla="*/ 177 w 179"/>
                  <a:gd name="T3" fmla="*/ 108 h 179"/>
                  <a:gd name="T4" fmla="*/ 172 w 179"/>
                  <a:gd name="T5" fmla="*/ 124 h 179"/>
                  <a:gd name="T6" fmla="*/ 163 w 179"/>
                  <a:gd name="T7" fmla="*/ 139 h 179"/>
                  <a:gd name="T8" fmla="*/ 152 w 179"/>
                  <a:gd name="T9" fmla="*/ 153 h 179"/>
                  <a:gd name="T10" fmla="*/ 139 w 179"/>
                  <a:gd name="T11" fmla="*/ 164 h 179"/>
                  <a:gd name="T12" fmla="*/ 124 w 179"/>
                  <a:gd name="T13" fmla="*/ 172 h 179"/>
                  <a:gd name="T14" fmla="*/ 106 w 179"/>
                  <a:gd name="T15" fmla="*/ 177 h 179"/>
                  <a:gd name="T16" fmla="*/ 90 w 179"/>
                  <a:gd name="T17" fmla="*/ 179 h 179"/>
                  <a:gd name="T18" fmla="*/ 71 w 179"/>
                  <a:gd name="T19" fmla="*/ 177 h 179"/>
                  <a:gd name="T20" fmla="*/ 53 w 179"/>
                  <a:gd name="T21" fmla="*/ 172 h 179"/>
                  <a:gd name="T22" fmla="*/ 39 w 179"/>
                  <a:gd name="T23" fmla="*/ 164 h 179"/>
                  <a:gd name="T24" fmla="*/ 26 w 179"/>
                  <a:gd name="T25" fmla="*/ 153 h 179"/>
                  <a:gd name="T26" fmla="*/ 15 w 179"/>
                  <a:gd name="T27" fmla="*/ 139 h 179"/>
                  <a:gd name="T28" fmla="*/ 6 w 179"/>
                  <a:gd name="T29" fmla="*/ 124 h 179"/>
                  <a:gd name="T30" fmla="*/ 0 w 179"/>
                  <a:gd name="T31" fmla="*/ 108 h 179"/>
                  <a:gd name="T32" fmla="*/ 0 w 179"/>
                  <a:gd name="T33" fmla="*/ 89 h 179"/>
                  <a:gd name="T34" fmla="*/ 0 w 179"/>
                  <a:gd name="T35" fmla="*/ 71 h 179"/>
                  <a:gd name="T36" fmla="*/ 6 w 179"/>
                  <a:gd name="T37" fmla="*/ 55 h 179"/>
                  <a:gd name="T38" fmla="*/ 15 w 179"/>
                  <a:gd name="T39" fmla="*/ 40 h 179"/>
                  <a:gd name="T40" fmla="*/ 26 w 179"/>
                  <a:gd name="T41" fmla="*/ 27 h 179"/>
                  <a:gd name="T42" fmla="*/ 39 w 179"/>
                  <a:gd name="T43" fmla="*/ 16 h 179"/>
                  <a:gd name="T44" fmla="*/ 53 w 179"/>
                  <a:gd name="T45" fmla="*/ 7 h 179"/>
                  <a:gd name="T46" fmla="*/ 71 w 179"/>
                  <a:gd name="T47" fmla="*/ 2 h 179"/>
                  <a:gd name="T48" fmla="*/ 90 w 179"/>
                  <a:gd name="T49" fmla="*/ 0 h 179"/>
                  <a:gd name="T50" fmla="*/ 106 w 179"/>
                  <a:gd name="T51" fmla="*/ 2 h 179"/>
                  <a:gd name="T52" fmla="*/ 124 w 179"/>
                  <a:gd name="T53" fmla="*/ 7 h 179"/>
                  <a:gd name="T54" fmla="*/ 139 w 179"/>
                  <a:gd name="T55" fmla="*/ 16 h 179"/>
                  <a:gd name="T56" fmla="*/ 152 w 179"/>
                  <a:gd name="T57" fmla="*/ 27 h 179"/>
                  <a:gd name="T58" fmla="*/ 163 w 179"/>
                  <a:gd name="T59" fmla="*/ 40 h 179"/>
                  <a:gd name="T60" fmla="*/ 172 w 179"/>
                  <a:gd name="T61" fmla="*/ 55 h 179"/>
                  <a:gd name="T62" fmla="*/ 177 w 179"/>
                  <a:gd name="T63" fmla="*/ 71 h 179"/>
                  <a:gd name="T64" fmla="*/ 179 w 179"/>
                  <a:gd name="T65" fmla="*/ 89 h 17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9"/>
                  <a:gd name="T100" fmla="*/ 0 h 179"/>
                  <a:gd name="T101" fmla="*/ 179 w 179"/>
                  <a:gd name="T102" fmla="*/ 179 h 17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9" h="179">
                    <a:moveTo>
                      <a:pt x="179" y="89"/>
                    </a:moveTo>
                    <a:lnTo>
                      <a:pt x="177" y="108"/>
                    </a:lnTo>
                    <a:lnTo>
                      <a:pt x="172" y="124"/>
                    </a:lnTo>
                    <a:lnTo>
                      <a:pt x="163" y="139"/>
                    </a:lnTo>
                    <a:lnTo>
                      <a:pt x="152" y="153"/>
                    </a:lnTo>
                    <a:lnTo>
                      <a:pt x="139" y="164"/>
                    </a:lnTo>
                    <a:lnTo>
                      <a:pt x="124" y="172"/>
                    </a:lnTo>
                    <a:lnTo>
                      <a:pt x="106" y="177"/>
                    </a:lnTo>
                    <a:lnTo>
                      <a:pt x="90" y="179"/>
                    </a:lnTo>
                    <a:lnTo>
                      <a:pt x="71" y="177"/>
                    </a:lnTo>
                    <a:lnTo>
                      <a:pt x="53" y="172"/>
                    </a:lnTo>
                    <a:lnTo>
                      <a:pt x="39" y="164"/>
                    </a:lnTo>
                    <a:lnTo>
                      <a:pt x="26" y="153"/>
                    </a:lnTo>
                    <a:lnTo>
                      <a:pt x="15" y="139"/>
                    </a:lnTo>
                    <a:lnTo>
                      <a:pt x="6" y="124"/>
                    </a:lnTo>
                    <a:lnTo>
                      <a:pt x="0" y="108"/>
                    </a:lnTo>
                    <a:lnTo>
                      <a:pt x="0" y="89"/>
                    </a:lnTo>
                    <a:lnTo>
                      <a:pt x="0" y="71"/>
                    </a:lnTo>
                    <a:lnTo>
                      <a:pt x="6" y="55"/>
                    </a:lnTo>
                    <a:lnTo>
                      <a:pt x="15" y="40"/>
                    </a:lnTo>
                    <a:lnTo>
                      <a:pt x="26" y="27"/>
                    </a:lnTo>
                    <a:lnTo>
                      <a:pt x="39" y="16"/>
                    </a:lnTo>
                    <a:lnTo>
                      <a:pt x="53" y="7"/>
                    </a:lnTo>
                    <a:lnTo>
                      <a:pt x="71" y="2"/>
                    </a:lnTo>
                    <a:lnTo>
                      <a:pt x="90" y="0"/>
                    </a:lnTo>
                    <a:lnTo>
                      <a:pt x="106" y="2"/>
                    </a:lnTo>
                    <a:lnTo>
                      <a:pt x="124" y="7"/>
                    </a:lnTo>
                    <a:lnTo>
                      <a:pt x="139" y="16"/>
                    </a:lnTo>
                    <a:lnTo>
                      <a:pt x="152" y="27"/>
                    </a:lnTo>
                    <a:lnTo>
                      <a:pt x="163" y="40"/>
                    </a:lnTo>
                    <a:lnTo>
                      <a:pt x="172" y="55"/>
                    </a:lnTo>
                    <a:lnTo>
                      <a:pt x="177" y="71"/>
                    </a:lnTo>
                    <a:lnTo>
                      <a:pt x="179" y="89"/>
                    </a:lnTo>
                    <a:close/>
                  </a:path>
                </a:pathLst>
              </a:custGeom>
              <a:solidFill>
                <a:srgbClr val="29528B"/>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331" name="Freeform 463"/>
              <p:cNvSpPr>
                <a:spLocks/>
              </p:cNvSpPr>
              <p:nvPr/>
            </p:nvSpPr>
            <p:spPr bwMode="auto">
              <a:xfrm>
                <a:off x="4533" y="3663"/>
                <a:ext cx="175" cy="175"/>
              </a:xfrm>
              <a:custGeom>
                <a:avLst/>
                <a:gdLst>
                  <a:gd name="T0" fmla="*/ 175 w 175"/>
                  <a:gd name="T1" fmla="*/ 87 h 175"/>
                  <a:gd name="T2" fmla="*/ 173 w 175"/>
                  <a:gd name="T3" fmla="*/ 106 h 175"/>
                  <a:gd name="T4" fmla="*/ 168 w 175"/>
                  <a:gd name="T5" fmla="*/ 122 h 175"/>
                  <a:gd name="T6" fmla="*/ 159 w 175"/>
                  <a:gd name="T7" fmla="*/ 137 h 175"/>
                  <a:gd name="T8" fmla="*/ 148 w 175"/>
                  <a:gd name="T9" fmla="*/ 149 h 175"/>
                  <a:gd name="T10" fmla="*/ 135 w 175"/>
                  <a:gd name="T11" fmla="*/ 160 h 175"/>
                  <a:gd name="T12" fmla="*/ 121 w 175"/>
                  <a:gd name="T13" fmla="*/ 168 h 175"/>
                  <a:gd name="T14" fmla="*/ 104 w 175"/>
                  <a:gd name="T15" fmla="*/ 173 h 175"/>
                  <a:gd name="T16" fmla="*/ 88 w 175"/>
                  <a:gd name="T17" fmla="*/ 175 h 175"/>
                  <a:gd name="T18" fmla="*/ 69 w 175"/>
                  <a:gd name="T19" fmla="*/ 173 h 175"/>
                  <a:gd name="T20" fmla="*/ 53 w 175"/>
                  <a:gd name="T21" fmla="*/ 168 h 175"/>
                  <a:gd name="T22" fmla="*/ 38 w 175"/>
                  <a:gd name="T23" fmla="*/ 160 h 175"/>
                  <a:gd name="T24" fmla="*/ 26 w 175"/>
                  <a:gd name="T25" fmla="*/ 149 h 175"/>
                  <a:gd name="T26" fmla="*/ 15 w 175"/>
                  <a:gd name="T27" fmla="*/ 137 h 175"/>
                  <a:gd name="T28" fmla="*/ 6 w 175"/>
                  <a:gd name="T29" fmla="*/ 122 h 175"/>
                  <a:gd name="T30" fmla="*/ 0 w 175"/>
                  <a:gd name="T31" fmla="*/ 106 h 175"/>
                  <a:gd name="T32" fmla="*/ 0 w 175"/>
                  <a:gd name="T33" fmla="*/ 87 h 175"/>
                  <a:gd name="T34" fmla="*/ 0 w 175"/>
                  <a:gd name="T35" fmla="*/ 71 h 175"/>
                  <a:gd name="T36" fmla="*/ 6 w 175"/>
                  <a:gd name="T37" fmla="*/ 55 h 175"/>
                  <a:gd name="T38" fmla="*/ 15 w 175"/>
                  <a:gd name="T39" fmla="*/ 40 h 175"/>
                  <a:gd name="T40" fmla="*/ 26 w 175"/>
                  <a:gd name="T41" fmla="*/ 25 h 175"/>
                  <a:gd name="T42" fmla="*/ 38 w 175"/>
                  <a:gd name="T43" fmla="*/ 16 h 175"/>
                  <a:gd name="T44" fmla="*/ 53 w 175"/>
                  <a:gd name="T45" fmla="*/ 7 h 175"/>
                  <a:gd name="T46" fmla="*/ 69 w 175"/>
                  <a:gd name="T47" fmla="*/ 2 h 175"/>
                  <a:gd name="T48" fmla="*/ 88 w 175"/>
                  <a:gd name="T49" fmla="*/ 0 h 175"/>
                  <a:gd name="T50" fmla="*/ 104 w 175"/>
                  <a:gd name="T51" fmla="*/ 2 h 175"/>
                  <a:gd name="T52" fmla="*/ 121 w 175"/>
                  <a:gd name="T53" fmla="*/ 7 h 175"/>
                  <a:gd name="T54" fmla="*/ 135 w 175"/>
                  <a:gd name="T55" fmla="*/ 16 h 175"/>
                  <a:gd name="T56" fmla="*/ 148 w 175"/>
                  <a:gd name="T57" fmla="*/ 25 h 175"/>
                  <a:gd name="T58" fmla="*/ 159 w 175"/>
                  <a:gd name="T59" fmla="*/ 40 h 175"/>
                  <a:gd name="T60" fmla="*/ 168 w 175"/>
                  <a:gd name="T61" fmla="*/ 55 h 175"/>
                  <a:gd name="T62" fmla="*/ 173 w 175"/>
                  <a:gd name="T63" fmla="*/ 71 h 175"/>
                  <a:gd name="T64" fmla="*/ 175 w 175"/>
                  <a:gd name="T65" fmla="*/ 87 h 1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5"/>
                  <a:gd name="T100" fmla="*/ 0 h 175"/>
                  <a:gd name="T101" fmla="*/ 175 w 175"/>
                  <a:gd name="T102" fmla="*/ 175 h 1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5" h="175">
                    <a:moveTo>
                      <a:pt x="175" y="87"/>
                    </a:moveTo>
                    <a:lnTo>
                      <a:pt x="173" y="106"/>
                    </a:lnTo>
                    <a:lnTo>
                      <a:pt x="168" y="122"/>
                    </a:lnTo>
                    <a:lnTo>
                      <a:pt x="159" y="137"/>
                    </a:lnTo>
                    <a:lnTo>
                      <a:pt x="148" y="149"/>
                    </a:lnTo>
                    <a:lnTo>
                      <a:pt x="135" y="160"/>
                    </a:lnTo>
                    <a:lnTo>
                      <a:pt x="121" y="168"/>
                    </a:lnTo>
                    <a:lnTo>
                      <a:pt x="104" y="173"/>
                    </a:lnTo>
                    <a:lnTo>
                      <a:pt x="88" y="175"/>
                    </a:lnTo>
                    <a:lnTo>
                      <a:pt x="69" y="173"/>
                    </a:lnTo>
                    <a:lnTo>
                      <a:pt x="53" y="168"/>
                    </a:lnTo>
                    <a:lnTo>
                      <a:pt x="38" y="160"/>
                    </a:lnTo>
                    <a:lnTo>
                      <a:pt x="26" y="149"/>
                    </a:lnTo>
                    <a:lnTo>
                      <a:pt x="15" y="137"/>
                    </a:lnTo>
                    <a:lnTo>
                      <a:pt x="6" y="122"/>
                    </a:lnTo>
                    <a:lnTo>
                      <a:pt x="0" y="106"/>
                    </a:lnTo>
                    <a:lnTo>
                      <a:pt x="0" y="87"/>
                    </a:lnTo>
                    <a:lnTo>
                      <a:pt x="0" y="71"/>
                    </a:lnTo>
                    <a:lnTo>
                      <a:pt x="6" y="55"/>
                    </a:lnTo>
                    <a:lnTo>
                      <a:pt x="15" y="40"/>
                    </a:lnTo>
                    <a:lnTo>
                      <a:pt x="26" y="25"/>
                    </a:lnTo>
                    <a:lnTo>
                      <a:pt x="38" y="16"/>
                    </a:lnTo>
                    <a:lnTo>
                      <a:pt x="53" y="7"/>
                    </a:lnTo>
                    <a:lnTo>
                      <a:pt x="69" y="2"/>
                    </a:lnTo>
                    <a:lnTo>
                      <a:pt x="88" y="0"/>
                    </a:lnTo>
                    <a:lnTo>
                      <a:pt x="104" y="2"/>
                    </a:lnTo>
                    <a:lnTo>
                      <a:pt x="121" y="7"/>
                    </a:lnTo>
                    <a:lnTo>
                      <a:pt x="135" y="16"/>
                    </a:lnTo>
                    <a:lnTo>
                      <a:pt x="148" y="25"/>
                    </a:lnTo>
                    <a:lnTo>
                      <a:pt x="159" y="40"/>
                    </a:lnTo>
                    <a:lnTo>
                      <a:pt x="168" y="55"/>
                    </a:lnTo>
                    <a:lnTo>
                      <a:pt x="173" y="71"/>
                    </a:lnTo>
                    <a:lnTo>
                      <a:pt x="175" y="87"/>
                    </a:lnTo>
                    <a:close/>
                  </a:path>
                </a:pathLst>
              </a:custGeom>
              <a:solidFill>
                <a:srgbClr val="2B568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332" name="Freeform 464"/>
              <p:cNvSpPr>
                <a:spLocks/>
              </p:cNvSpPr>
              <p:nvPr/>
            </p:nvSpPr>
            <p:spPr bwMode="auto">
              <a:xfrm>
                <a:off x="4535" y="3665"/>
                <a:ext cx="171" cy="171"/>
              </a:xfrm>
              <a:custGeom>
                <a:avLst/>
                <a:gdLst>
                  <a:gd name="T0" fmla="*/ 171 w 171"/>
                  <a:gd name="T1" fmla="*/ 85 h 171"/>
                  <a:gd name="T2" fmla="*/ 170 w 171"/>
                  <a:gd name="T3" fmla="*/ 104 h 171"/>
                  <a:gd name="T4" fmla="*/ 164 w 171"/>
                  <a:gd name="T5" fmla="*/ 118 h 171"/>
                  <a:gd name="T6" fmla="*/ 155 w 171"/>
                  <a:gd name="T7" fmla="*/ 133 h 171"/>
                  <a:gd name="T8" fmla="*/ 146 w 171"/>
                  <a:gd name="T9" fmla="*/ 146 h 171"/>
                  <a:gd name="T10" fmla="*/ 133 w 171"/>
                  <a:gd name="T11" fmla="*/ 157 h 171"/>
                  <a:gd name="T12" fmla="*/ 119 w 171"/>
                  <a:gd name="T13" fmla="*/ 164 h 171"/>
                  <a:gd name="T14" fmla="*/ 102 w 171"/>
                  <a:gd name="T15" fmla="*/ 169 h 171"/>
                  <a:gd name="T16" fmla="*/ 86 w 171"/>
                  <a:gd name="T17" fmla="*/ 171 h 171"/>
                  <a:gd name="T18" fmla="*/ 67 w 171"/>
                  <a:gd name="T19" fmla="*/ 169 h 171"/>
                  <a:gd name="T20" fmla="*/ 51 w 171"/>
                  <a:gd name="T21" fmla="*/ 164 h 171"/>
                  <a:gd name="T22" fmla="*/ 36 w 171"/>
                  <a:gd name="T23" fmla="*/ 157 h 171"/>
                  <a:gd name="T24" fmla="*/ 24 w 171"/>
                  <a:gd name="T25" fmla="*/ 146 h 171"/>
                  <a:gd name="T26" fmla="*/ 15 w 171"/>
                  <a:gd name="T27" fmla="*/ 133 h 171"/>
                  <a:gd name="T28" fmla="*/ 6 w 171"/>
                  <a:gd name="T29" fmla="*/ 118 h 171"/>
                  <a:gd name="T30" fmla="*/ 0 w 171"/>
                  <a:gd name="T31" fmla="*/ 104 h 171"/>
                  <a:gd name="T32" fmla="*/ 0 w 171"/>
                  <a:gd name="T33" fmla="*/ 85 h 171"/>
                  <a:gd name="T34" fmla="*/ 0 w 171"/>
                  <a:gd name="T35" fmla="*/ 69 h 171"/>
                  <a:gd name="T36" fmla="*/ 6 w 171"/>
                  <a:gd name="T37" fmla="*/ 53 h 171"/>
                  <a:gd name="T38" fmla="*/ 15 w 171"/>
                  <a:gd name="T39" fmla="*/ 38 h 171"/>
                  <a:gd name="T40" fmla="*/ 24 w 171"/>
                  <a:gd name="T41" fmla="*/ 25 h 171"/>
                  <a:gd name="T42" fmla="*/ 36 w 171"/>
                  <a:gd name="T43" fmla="*/ 14 h 171"/>
                  <a:gd name="T44" fmla="*/ 51 w 171"/>
                  <a:gd name="T45" fmla="*/ 7 h 171"/>
                  <a:gd name="T46" fmla="*/ 67 w 171"/>
                  <a:gd name="T47" fmla="*/ 1 h 171"/>
                  <a:gd name="T48" fmla="*/ 86 w 171"/>
                  <a:gd name="T49" fmla="*/ 0 h 171"/>
                  <a:gd name="T50" fmla="*/ 102 w 171"/>
                  <a:gd name="T51" fmla="*/ 1 h 171"/>
                  <a:gd name="T52" fmla="*/ 119 w 171"/>
                  <a:gd name="T53" fmla="*/ 7 h 171"/>
                  <a:gd name="T54" fmla="*/ 133 w 171"/>
                  <a:gd name="T55" fmla="*/ 14 h 171"/>
                  <a:gd name="T56" fmla="*/ 146 w 171"/>
                  <a:gd name="T57" fmla="*/ 25 h 171"/>
                  <a:gd name="T58" fmla="*/ 155 w 171"/>
                  <a:gd name="T59" fmla="*/ 38 h 171"/>
                  <a:gd name="T60" fmla="*/ 164 w 171"/>
                  <a:gd name="T61" fmla="*/ 53 h 171"/>
                  <a:gd name="T62" fmla="*/ 170 w 171"/>
                  <a:gd name="T63" fmla="*/ 69 h 171"/>
                  <a:gd name="T64" fmla="*/ 171 w 171"/>
                  <a:gd name="T65" fmla="*/ 85 h 17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1"/>
                  <a:gd name="T100" fmla="*/ 0 h 171"/>
                  <a:gd name="T101" fmla="*/ 171 w 171"/>
                  <a:gd name="T102" fmla="*/ 171 h 17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1" h="171">
                    <a:moveTo>
                      <a:pt x="171" y="85"/>
                    </a:moveTo>
                    <a:lnTo>
                      <a:pt x="170" y="104"/>
                    </a:lnTo>
                    <a:lnTo>
                      <a:pt x="164" y="118"/>
                    </a:lnTo>
                    <a:lnTo>
                      <a:pt x="155" y="133"/>
                    </a:lnTo>
                    <a:lnTo>
                      <a:pt x="146" y="146"/>
                    </a:lnTo>
                    <a:lnTo>
                      <a:pt x="133" y="157"/>
                    </a:lnTo>
                    <a:lnTo>
                      <a:pt x="119" y="164"/>
                    </a:lnTo>
                    <a:lnTo>
                      <a:pt x="102" y="169"/>
                    </a:lnTo>
                    <a:lnTo>
                      <a:pt x="86" y="171"/>
                    </a:lnTo>
                    <a:lnTo>
                      <a:pt x="67" y="169"/>
                    </a:lnTo>
                    <a:lnTo>
                      <a:pt x="51" y="164"/>
                    </a:lnTo>
                    <a:lnTo>
                      <a:pt x="36" y="157"/>
                    </a:lnTo>
                    <a:lnTo>
                      <a:pt x="24" y="146"/>
                    </a:lnTo>
                    <a:lnTo>
                      <a:pt x="15" y="133"/>
                    </a:lnTo>
                    <a:lnTo>
                      <a:pt x="6" y="118"/>
                    </a:lnTo>
                    <a:lnTo>
                      <a:pt x="0" y="104"/>
                    </a:lnTo>
                    <a:lnTo>
                      <a:pt x="0" y="85"/>
                    </a:lnTo>
                    <a:lnTo>
                      <a:pt x="0" y="69"/>
                    </a:lnTo>
                    <a:lnTo>
                      <a:pt x="6" y="53"/>
                    </a:lnTo>
                    <a:lnTo>
                      <a:pt x="15" y="38"/>
                    </a:lnTo>
                    <a:lnTo>
                      <a:pt x="24" y="25"/>
                    </a:lnTo>
                    <a:lnTo>
                      <a:pt x="36" y="14"/>
                    </a:lnTo>
                    <a:lnTo>
                      <a:pt x="51" y="7"/>
                    </a:lnTo>
                    <a:lnTo>
                      <a:pt x="67" y="1"/>
                    </a:lnTo>
                    <a:lnTo>
                      <a:pt x="86" y="0"/>
                    </a:lnTo>
                    <a:lnTo>
                      <a:pt x="102" y="1"/>
                    </a:lnTo>
                    <a:lnTo>
                      <a:pt x="119" y="7"/>
                    </a:lnTo>
                    <a:lnTo>
                      <a:pt x="133" y="14"/>
                    </a:lnTo>
                    <a:lnTo>
                      <a:pt x="146" y="25"/>
                    </a:lnTo>
                    <a:lnTo>
                      <a:pt x="155" y="38"/>
                    </a:lnTo>
                    <a:lnTo>
                      <a:pt x="164" y="53"/>
                    </a:lnTo>
                    <a:lnTo>
                      <a:pt x="170" y="69"/>
                    </a:lnTo>
                    <a:lnTo>
                      <a:pt x="171" y="85"/>
                    </a:lnTo>
                    <a:close/>
                  </a:path>
                </a:pathLst>
              </a:custGeom>
              <a:solidFill>
                <a:srgbClr val="2D5B9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333" name="Freeform 465"/>
              <p:cNvSpPr>
                <a:spLocks/>
              </p:cNvSpPr>
              <p:nvPr/>
            </p:nvSpPr>
            <p:spPr bwMode="auto">
              <a:xfrm>
                <a:off x="4537" y="3666"/>
                <a:ext cx="168" cy="168"/>
              </a:xfrm>
              <a:custGeom>
                <a:avLst/>
                <a:gdLst>
                  <a:gd name="T0" fmla="*/ 168 w 168"/>
                  <a:gd name="T1" fmla="*/ 84 h 168"/>
                  <a:gd name="T2" fmla="*/ 166 w 168"/>
                  <a:gd name="T3" fmla="*/ 101 h 168"/>
                  <a:gd name="T4" fmla="*/ 160 w 168"/>
                  <a:gd name="T5" fmla="*/ 117 h 168"/>
                  <a:gd name="T6" fmla="*/ 153 w 168"/>
                  <a:gd name="T7" fmla="*/ 132 h 168"/>
                  <a:gd name="T8" fmla="*/ 142 w 168"/>
                  <a:gd name="T9" fmla="*/ 143 h 168"/>
                  <a:gd name="T10" fmla="*/ 129 w 168"/>
                  <a:gd name="T11" fmla="*/ 154 h 168"/>
                  <a:gd name="T12" fmla="*/ 115 w 168"/>
                  <a:gd name="T13" fmla="*/ 161 h 168"/>
                  <a:gd name="T14" fmla="*/ 100 w 168"/>
                  <a:gd name="T15" fmla="*/ 167 h 168"/>
                  <a:gd name="T16" fmla="*/ 84 w 168"/>
                  <a:gd name="T17" fmla="*/ 168 h 168"/>
                  <a:gd name="T18" fmla="*/ 65 w 168"/>
                  <a:gd name="T19" fmla="*/ 167 h 168"/>
                  <a:gd name="T20" fmla="*/ 51 w 168"/>
                  <a:gd name="T21" fmla="*/ 161 h 168"/>
                  <a:gd name="T22" fmla="*/ 36 w 168"/>
                  <a:gd name="T23" fmla="*/ 154 h 168"/>
                  <a:gd name="T24" fmla="*/ 24 w 168"/>
                  <a:gd name="T25" fmla="*/ 143 h 168"/>
                  <a:gd name="T26" fmla="*/ 13 w 168"/>
                  <a:gd name="T27" fmla="*/ 132 h 168"/>
                  <a:gd name="T28" fmla="*/ 5 w 168"/>
                  <a:gd name="T29" fmla="*/ 117 h 168"/>
                  <a:gd name="T30" fmla="*/ 0 w 168"/>
                  <a:gd name="T31" fmla="*/ 101 h 168"/>
                  <a:gd name="T32" fmla="*/ 0 w 168"/>
                  <a:gd name="T33" fmla="*/ 84 h 168"/>
                  <a:gd name="T34" fmla="*/ 0 w 168"/>
                  <a:gd name="T35" fmla="*/ 68 h 168"/>
                  <a:gd name="T36" fmla="*/ 5 w 168"/>
                  <a:gd name="T37" fmla="*/ 52 h 168"/>
                  <a:gd name="T38" fmla="*/ 13 w 168"/>
                  <a:gd name="T39" fmla="*/ 39 h 168"/>
                  <a:gd name="T40" fmla="*/ 24 w 168"/>
                  <a:gd name="T41" fmla="*/ 26 h 168"/>
                  <a:gd name="T42" fmla="*/ 36 w 168"/>
                  <a:gd name="T43" fmla="*/ 15 h 168"/>
                  <a:gd name="T44" fmla="*/ 51 w 168"/>
                  <a:gd name="T45" fmla="*/ 8 h 168"/>
                  <a:gd name="T46" fmla="*/ 65 w 168"/>
                  <a:gd name="T47" fmla="*/ 2 h 168"/>
                  <a:gd name="T48" fmla="*/ 84 w 168"/>
                  <a:gd name="T49" fmla="*/ 0 h 168"/>
                  <a:gd name="T50" fmla="*/ 100 w 168"/>
                  <a:gd name="T51" fmla="*/ 2 h 168"/>
                  <a:gd name="T52" fmla="*/ 115 w 168"/>
                  <a:gd name="T53" fmla="*/ 8 h 168"/>
                  <a:gd name="T54" fmla="*/ 129 w 168"/>
                  <a:gd name="T55" fmla="*/ 15 h 168"/>
                  <a:gd name="T56" fmla="*/ 142 w 168"/>
                  <a:gd name="T57" fmla="*/ 26 h 168"/>
                  <a:gd name="T58" fmla="*/ 153 w 168"/>
                  <a:gd name="T59" fmla="*/ 39 h 168"/>
                  <a:gd name="T60" fmla="*/ 160 w 168"/>
                  <a:gd name="T61" fmla="*/ 52 h 168"/>
                  <a:gd name="T62" fmla="*/ 166 w 168"/>
                  <a:gd name="T63" fmla="*/ 68 h 168"/>
                  <a:gd name="T64" fmla="*/ 168 w 168"/>
                  <a:gd name="T65" fmla="*/ 84 h 1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8"/>
                  <a:gd name="T100" fmla="*/ 0 h 168"/>
                  <a:gd name="T101" fmla="*/ 168 w 168"/>
                  <a:gd name="T102" fmla="*/ 168 h 16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8" h="168">
                    <a:moveTo>
                      <a:pt x="168" y="84"/>
                    </a:moveTo>
                    <a:lnTo>
                      <a:pt x="166" y="101"/>
                    </a:lnTo>
                    <a:lnTo>
                      <a:pt x="160" y="117"/>
                    </a:lnTo>
                    <a:lnTo>
                      <a:pt x="153" y="132"/>
                    </a:lnTo>
                    <a:lnTo>
                      <a:pt x="142" y="143"/>
                    </a:lnTo>
                    <a:lnTo>
                      <a:pt x="129" y="154"/>
                    </a:lnTo>
                    <a:lnTo>
                      <a:pt x="115" y="161"/>
                    </a:lnTo>
                    <a:lnTo>
                      <a:pt x="100" y="167"/>
                    </a:lnTo>
                    <a:lnTo>
                      <a:pt x="84" y="168"/>
                    </a:lnTo>
                    <a:lnTo>
                      <a:pt x="65" y="167"/>
                    </a:lnTo>
                    <a:lnTo>
                      <a:pt x="51" y="161"/>
                    </a:lnTo>
                    <a:lnTo>
                      <a:pt x="36" y="154"/>
                    </a:lnTo>
                    <a:lnTo>
                      <a:pt x="24" y="143"/>
                    </a:lnTo>
                    <a:lnTo>
                      <a:pt x="13" y="132"/>
                    </a:lnTo>
                    <a:lnTo>
                      <a:pt x="5" y="117"/>
                    </a:lnTo>
                    <a:lnTo>
                      <a:pt x="0" y="101"/>
                    </a:lnTo>
                    <a:lnTo>
                      <a:pt x="0" y="84"/>
                    </a:lnTo>
                    <a:lnTo>
                      <a:pt x="0" y="68"/>
                    </a:lnTo>
                    <a:lnTo>
                      <a:pt x="5" y="52"/>
                    </a:lnTo>
                    <a:lnTo>
                      <a:pt x="13" y="39"/>
                    </a:lnTo>
                    <a:lnTo>
                      <a:pt x="24" y="26"/>
                    </a:lnTo>
                    <a:lnTo>
                      <a:pt x="36" y="15"/>
                    </a:lnTo>
                    <a:lnTo>
                      <a:pt x="51" y="8"/>
                    </a:lnTo>
                    <a:lnTo>
                      <a:pt x="65" y="2"/>
                    </a:lnTo>
                    <a:lnTo>
                      <a:pt x="84" y="0"/>
                    </a:lnTo>
                    <a:lnTo>
                      <a:pt x="100" y="2"/>
                    </a:lnTo>
                    <a:lnTo>
                      <a:pt x="115" y="8"/>
                    </a:lnTo>
                    <a:lnTo>
                      <a:pt x="129" y="15"/>
                    </a:lnTo>
                    <a:lnTo>
                      <a:pt x="142" y="26"/>
                    </a:lnTo>
                    <a:lnTo>
                      <a:pt x="153" y="39"/>
                    </a:lnTo>
                    <a:lnTo>
                      <a:pt x="160" y="52"/>
                    </a:lnTo>
                    <a:lnTo>
                      <a:pt x="166" y="68"/>
                    </a:lnTo>
                    <a:lnTo>
                      <a:pt x="168" y="84"/>
                    </a:lnTo>
                    <a:close/>
                  </a:path>
                </a:pathLst>
              </a:custGeom>
              <a:solidFill>
                <a:srgbClr val="2F5E9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334" name="Freeform 466"/>
              <p:cNvSpPr>
                <a:spLocks/>
              </p:cNvSpPr>
              <p:nvPr/>
            </p:nvSpPr>
            <p:spPr bwMode="auto">
              <a:xfrm>
                <a:off x="4539" y="3668"/>
                <a:ext cx="164" cy="165"/>
              </a:xfrm>
              <a:custGeom>
                <a:avLst/>
                <a:gdLst>
                  <a:gd name="T0" fmla="*/ 164 w 164"/>
                  <a:gd name="T1" fmla="*/ 82 h 165"/>
                  <a:gd name="T2" fmla="*/ 162 w 164"/>
                  <a:gd name="T3" fmla="*/ 99 h 165"/>
                  <a:gd name="T4" fmla="*/ 156 w 164"/>
                  <a:gd name="T5" fmla="*/ 115 h 165"/>
                  <a:gd name="T6" fmla="*/ 149 w 164"/>
                  <a:gd name="T7" fmla="*/ 128 h 165"/>
                  <a:gd name="T8" fmla="*/ 138 w 164"/>
                  <a:gd name="T9" fmla="*/ 141 h 165"/>
                  <a:gd name="T10" fmla="*/ 127 w 164"/>
                  <a:gd name="T11" fmla="*/ 150 h 165"/>
                  <a:gd name="T12" fmla="*/ 113 w 164"/>
                  <a:gd name="T13" fmla="*/ 159 h 165"/>
                  <a:gd name="T14" fmla="*/ 98 w 164"/>
                  <a:gd name="T15" fmla="*/ 163 h 165"/>
                  <a:gd name="T16" fmla="*/ 82 w 164"/>
                  <a:gd name="T17" fmla="*/ 165 h 165"/>
                  <a:gd name="T18" fmla="*/ 63 w 164"/>
                  <a:gd name="T19" fmla="*/ 163 h 165"/>
                  <a:gd name="T20" fmla="*/ 49 w 164"/>
                  <a:gd name="T21" fmla="*/ 159 h 165"/>
                  <a:gd name="T22" fmla="*/ 34 w 164"/>
                  <a:gd name="T23" fmla="*/ 150 h 165"/>
                  <a:gd name="T24" fmla="*/ 23 w 164"/>
                  <a:gd name="T25" fmla="*/ 141 h 165"/>
                  <a:gd name="T26" fmla="*/ 12 w 164"/>
                  <a:gd name="T27" fmla="*/ 128 h 165"/>
                  <a:gd name="T28" fmla="*/ 5 w 164"/>
                  <a:gd name="T29" fmla="*/ 115 h 165"/>
                  <a:gd name="T30" fmla="*/ 0 w 164"/>
                  <a:gd name="T31" fmla="*/ 99 h 165"/>
                  <a:gd name="T32" fmla="*/ 0 w 164"/>
                  <a:gd name="T33" fmla="*/ 82 h 165"/>
                  <a:gd name="T34" fmla="*/ 0 w 164"/>
                  <a:gd name="T35" fmla="*/ 66 h 165"/>
                  <a:gd name="T36" fmla="*/ 5 w 164"/>
                  <a:gd name="T37" fmla="*/ 51 h 165"/>
                  <a:gd name="T38" fmla="*/ 12 w 164"/>
                  <a:gd name="T39" fmla="*/ 37 h 165"/>
                  <a:gd name="T40" fmla="*/ 23 w 164"/>
                  <a:gd name="T41" fmla="*/ 24 h 165"/>
                  <a:gd name="T42" fmla="*/ 34 w 164"/>
                  <a:gd name="T43" fmla="*/ 15 h 165"/>
                  <a:gd name="T44" fmla="*/ 49 w 164"/>
                  <a:gd name="T45" fmla="*/ 8 h 165"/>
                  <a:gd name="T46" fmla="*/ 63 w 164"/>
                  <a:gd name="T47" fmla="*/ 2 h 165"/>
                  <a:gd name="T48" fmla="*/ 82 w 164"/>
                  <a:gd name="T49" fmla="*/ 0 h 165"/>
                  <a:gd name="T50" fmla="*/ 98 w 164"/>
                  <a:gd name="T51" fmla="*/ 2 h 165"/>
                  <a:gd name="T52" fmla="*/ 113 w 164"/>
                  <a:gd name="T53" fmla="*/ 8 h 165"/>
                  <a:gd name="T54" fmla="*/ 127 w 164"/>
                  <a:gd name="T55" fmla="*/ 15 h 165"/>
                  <a:gd name="T56" fmla="*/ 138 w 164"/>
                  <a:gd name="T57" fmla="*/ 24 h 165"/>
                  <a:gd name="T58" fmla="*/ 149 w 164"/>
                  <a:gd name="T59" fmla="*/ 37 h 165"/>
                  <a:gd name="T60" fmla="*/ 156 w 164"/>
                  <a:gd name="T61" fmla="*/ 51 h 165"/>
                  <a:gd name="T62" fmla="*/ 162 w 164"/>
                  <a:gd name="T63" fmla="*/ 66 h 165"/>
                  <a:gd name="T64" fmla="*/ 164 w 164"/>
                  <a:gd name="T65" fmla="*/ 82 h 1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4"/>
                  <a:gd name="T100" fmla="*/ 0 h 165"/>
                  <a:gd name="T101" fmla="*/ 164 w 164"/>
                  <a:gd name="T102" fmla="*/ 165 h 16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4" h="165">
                    <a:moveTo>
                      <a:pt x="164" y="82"/>
                    </a:moveTo>
                    <a:lnTo>
                      <a:pt x="162" y="99"/>
                    </a:lnTo>
                    <a:lnTo>
                      <a:pt x="156" y="115"/>
                    </a:lnTo>
                    <a:lnTo>
                      <a:pt x="149" y="128"/>
                    </a:lnTo>
                    <a:lnTo>
                      <a:pt x="138" y="141"/>
                    </a:lnTo>
                    <a:lnTo>
                      <a:pt x="127" y="150"/>
                    </a:lnTo>
                    <a:lnTo>
                      <a:pt x="113" y="159"/>
                    </a:lnTo>
                    <a:lnTo>
                      <a:pt x="98" y="163"/>
                    </a:lnTo>
                    <a:lnTo>
                      <a:pt x="82" y="165"/>
                    </a:lnTo>
                    <a:lnTo>
                      <a:pt x="63" y="163"/>
                    </a:lnTo>
                    <a:lnTo>
                      <a:pt x="49" y="159"/>
                    </a:lnTo>
                    <a:lnTo>
                      <a:pt x="34" y="150"/>
                    </a:lnTo>
                    <a:lnTo>
                      <a:pt x="23" y="141"/>
                    </a:lnTo>
                    <a:lnTo>
                      <a:pt x="12" y="128"/>
                    </a:lnTo>
                    <a:lnTo>
                      <a:pt x="5" y="115"/>
                    </a:lnTo>
                    <a:lnTo>
                      <a:pt x="0" y="99"/>
                    </a:lnTo>
                    <a:lnTo>
                      <a:pt x="0" y="82"/>
                    </a:lnTo>
                    <a:lnTo>
                      <a:pt x="0" y="66"/>
                    </a:lnTo>
                    <a:lnTo>
                      <a:pt x="5" y="51"/>
                    </a:lnTo>
                    <a:lnTo>
                      <a:pt x="12" y="37"/>
                    </a:lnTo>
                    <a:lnTo>
                      <a:pt x="23" y="24"/>
                    </a:lnTo>
                    <a:lnTo>
                      <a:pt x="34" y="15"/>
                    </a:lnTo>
                    <a:lnTo>
                      <a:pt x="49" y="8"/>
                    </a:lnTo>
                    <a:lnTo>
                      <a:pt x="63" y="2"/>
                    </a:lnTo>
                    <a:lnTo>
                      <a:pt x="82" y="0"/>
                    </a:lnTo>
                    <a:lnTo>
                      <a:pt x="98" y="2"/>
                    </a:lnTo>
                    <a:lnTo>
                      <a:pt x="113" y="8"/>
                    </a:lnTo>
                    <a:lnTo>
                      <a:pt x="127" y="15"/>
                    </a:lnTo>
                    <a:lnTo>
                      <a:pt x="138" y="24"/>
                    </a:lnTo>
                    <a:lnTo>
                      <a:pt x="149" y="37"/>
                    </a:lnTo>
                    <a:lnTo>
                      <a:pt x="156" y="51"/>
                    </a:lnTo>
                    <a:lnTo>
                      <a:pt x="162" y="66"/>
                    </a:lnTo>
                    <a:lnTo>
                      <a:pt x="164" y="82"/>
                    </a:lnTo>
                    <a:close/>
                  </a:path>
                </a:pathLst>
              </a:custGeom>
              <a:solidFill>
                <a:srgbClr val="31629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335" name="Freeform 467"/>
              <p:cNvSpPr>
                <a:spLocks/>
              </p:cNvSpPr>
              <p:nvPr/>
            </p:nvSpPr>
            <p:spPr bwMode="auto">
              <a:xfrm>
                <a:off x="4541" y="3670"/>
                <a:ext cx="160" cy="161"/>
              </a:xfrm>
              <a:custGeom>
                <a:avLst/>
                <a:gdLst>
                  <a:gd name="T0" fmla="*/ 160 w 160"/>
                  <a:gd name="T1" fmla="*/ 80 h 161"/>
                  <a:gd name="T2" fmla="*/ 158 w 160"/>
                  <a:gd name="T3" fmla="*/ 97 h 161"/>
                  <a:gd name="T4" fmla="*/ 153 w 160"/>
                  <a:gd name="T5" fmla="*/ 111 h 161"/>
                  <a:gd name="T6" fmla="*/ 145 w 160"/>
                  <a:gd name="T7" fmla="*/ 126 h 161"/>
                  <a:gd name="T8" fmla="*/ 136 w 160"/>
                  <a:gd name="T9" fmla="*/ 137 h 161"/>
                  <a:gd name="T10" fmla="*/ 123 w 160"/>
                  <a:gd name="T11" fmla="*/ 148 h 161"/>
                  <a:gd name="T12" fmla="*/ 111 w 160"/>
                  <a:gd name="T13" fmla="*/ 155 h 161"/>
                  <a:gd name="T14" fmla="*/ 94 w 160"/>
                  <a:gd name="T15" fmla="*/ 159 h 161"/>
                  <a:gd name="T16" fmla="*/ 80 w 160"/>
                  <a:gd name="T17" fmla="*/ 161 h 161"/>
                  <a:gd name="T18" fmla="*/ 63 w 160"/>
                  <a:gd name="T19" fmla="*/ 159 h 161"/>
                  <a:gd name="T20" fmla="*/ 49 w 160"/>
                  <a:gd name="T21" fmla="*/ 155 h 161"/>
                  <a:gd name="T22" fmla="*/ 34 w 160"/>
                  <a:gd name="T23" fmla="*/ 148 h 161"/>
                  <a:gd name="T24" fmla="*/ 23 w 160"/>
                  <a:gd name="T25" fmla="*/ 137 h 161"/>
                  <a:gd name="T26" fmla="*/ 12 w 160"/>
                  <a:gd name="T27" fmla="*/ 126 h 161"/>
                  <a:gd name="T28" fmla="*/ 5 w 160"/>
                  <a:gd name="T29" fmla="*/ 111 h 161"/>
                  <a:gd name="T30" fmla="*/ 0 w 160"/>
                  <a:gd name="T31" fmla="*/ 97 h 161"/>
                  <a:gd name="T32" fmla="*/ 0 w 160"/>
                  <a:gd name="T33" fmla="*/ 80 h 161"/>
                  <a:gd name="T34" fmla="*/ 0 w 160"/>
                  <a:gd name="T35" fmla="*/ 64 h 161"/>
                  <a:gd name="T36" fmla="*/ 5 w 160"/>
                  <a:gd name="T37" fmla="*/ 49 h 161"/>
                  <a:gd name="T38" fmla="*/ 12 w 160"/>
                  <a:gd name="T39" fmla="*/ 37 h 161"/>
                  <a:gd name="T40" fmla="*/ 23 w 160"/>
                  <a:gd name="T41" fmla="*/ 24 h 161"/>
                  <a:gd name="T42" fmla="*/ 34 w 160"/>
                  <a:gd name="T43" fmla="*/ 15 h 161"/>
                  <a:gd name="T44" fmla="*/ 49 w 160"/>
                  <a:gd name="T45" fmla="*/ 7 h 161"/>
                  <a:gd name="T46" fmla="*/ 63 w 160"/>
                  <a:gd name="T47" fmla="*/ 2 h 161"/>
                  <a:gd name="T48" fmla="*/ 80 w 160"/>
                  <a:gd name="T49" fmla="*/ 0 h 161"/>
                  <a:gd name="T50" fmla="*/ 94 w 160"/>
                  <a:gd name="T51" fmla="*/ 2 h 161"/>
                  <a:gd name="T52" fmla="*/ 111 w 160"/>
                  <a:gd name="T53" fmla="*/ 7 h 161"/>
                  <a:gd name="T54" fmla="*/ 123 w 160"/>
                  <a:gd name="T55" fmla="*/ 15 h 161"/>
                  <a:gd name="T56" fmla="*/ 136 w 160"/>
                  <a:gd name="T57" fmla="*/ 24 h 161"/>
                  <a:gd name="T58" fmla="*/ 145 w 160"/>
                  <a:gd name="T59" fmla="*/ 37 h 161"/>
                  <a:gd name="T60" fmla="*/ 153 w 160"/>
                  <a:gd name="T61" fmla="*/ 49 h 161"/>
                  <a:gd name="T62" fmla="*/ 158 w 160"/>
                  <a:gd name="T63" fmla="*/ 64 h 161"/>
                  <a:gd name="T64" fmla="*/ 160 w 160"/>
                  <a:gd name="T65" fmla="*/ 80 h 1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0"/>
                  <a:gd name="T100" fmla="*/ 0 h 161"/>
                  <a:gd name="T101" fmla="*/ 160 w 160"/>
                  <a:gd name="T102" fmla="*/ 161 h 1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0" h="161">
                    <a:moveTo>
                      <a:pt x="160" y="80"/>
                    </a:moveTo>
                    <a:lnTo>
                      <a:pt x="158" y="97"/>
                    </a:lnTo>
                    <a:lnTo>
                      <a:pt x="153" y="111"/>
                    </a:lnTo>
                    <a:lnTo>
                      <a:pt x="145" y="126"/>
                    </a:lnTo>
                    <a:lnTo>
                      <a:pt x="136" y="137"/>
                    </a:lnTo>
                    <a:lnTo>
                      <a:pt x="123" y="148"/>
                    </a:lnTo>
                    <a:lnTo>
                      <a:pt x="111" y="155"/>
                    </a:lnTo>
                    <a:lnTo>
                      <a:pt x="94" y="159"/>
                    </a:lnTo>
                    <a:lnTo>
                      <a:pt x="80" y="161"/>
                    </a:lnTo>
                    <a:lnTo>
                      <a:pt x="63" y="159"/>
                    </a:lnTo>
                    <a:lnTo>
                      <a:pt x="49" y="155"/>
                    </a:lnTo>
                    <a:lnTo>
                      <a:pt x="34" y="148"/>
                    </a:lnTo>
                    <a:lnTo>
                      <a:pt x="23" y="137"/>
                    </a:lnTo>
                    <a:lnTo>
                      <a:pt x="12" y="126"/>
                    </a:lnTo>
                    <a:lnTo>
                      <a:pt x="5" y="111"/>
                    </a:lnTo>
                    <a:lnTo>
                      <a:pt x="0" y="97"/>
                    </a:lnTo>
                    <a:lnTo>
                      <a:pt x="0" y="80"/>
                    </a:lnTo>
                    <a:lnTo>
                      <a:pt x="0" y="64"/>
                    </a:lnTo>
                    <a:lnTo>
                      <a:pt x="5" y="49"/>
                    </a:lnTo>
                    <a:lnTo>
                      <a:pt x="12" y="37"/>
                    </a:lnTo>
                    <a:lnTo>
                      <a:pt x="23" y="24"/>
                    </a:lnTo>
                    <a:lnTo>
                      <a:pt x="34" y="15"/>
                    </a:lnTo>
                    <a:lnTo>
                      <a:pt x="49" y="7"/>
                    </a:lnTo>
                    <a:lnTo>
                      <a:pt x="63" y="2"/>
                    </a:lnTo>
                    <a:lnTo>
                      <a:pt x="80" y="0"/>
                    </a:lnTo>
                    <a:lnTo>
                      <a:pt x="94" y="2"/>
                    </a:lnTo>
                    <a:lnTo>
                      <a:pt x="111" y="7"/>
                    </a:lnTo>
                    <a:lnTo>
                      <a:pt x="123" y="15"/>
                    </a:lnTo>
                    <a:lnTo>
                      <a:pt x="136" y="24"/>
                    </a:lnTo>
                    <a:lnTo>
                      <a:pt x="145" y="37"/>
                    </a:lnTo>
                    <a:lnTo>
                      <a:pt x="153" y="49"/>
                    </a:lnTo>
                    <a:lnTo>
                      <a:pt x="158" y="64"/>
                    </a:lnTo>
                    <a:lnTo>
                      <a:pt x="160" y="80"/>
                    </a:lnTo>
                    <a:close/>
                  </a:path>
                </a:pathLst>
              </a:custGeom>
              <a:solidFill>
                <a:srgbClr val="33679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336" name="Freeform 468"/>
              <p:cNvSpPr>
                <a:spLocks/>
              </p:cNvSpPr>
              <p:nvPr/>
            </p:nvSpPr>
            <p:spPr bwMode="auto">
              <a:xfrm>
                <a:off x="4542" y="3672"/>
                <a:ext cx="157" cy="157"/>
              </a:xfrm>
              <a:custGeom>
                <a:avLst/>
                <a:gdLst>
                  <a:gd name="T0" fmla="*/ 157 w 157"/>
                  <a:gd name="T1" fmla="*/ 78 h 157"/>
                  <a:gd name="T2" fmla="*/ 155 w 157"/>
                  <a:gd name="T3" fmla="*/ 95 h 157"/>
                  <a:gd name="T4" fmla="*/ 150 w 157"/>
                  <a:gd name="T5" fmla="*/ 109 h 157"/>
                  <a:gd name="T6" fmla="*/ 143 w 157"/>
                  <a:gd name="T7" fmla="*/ 122 h 157"/>
                  <a:gd name="T8" fmla="*/ 133 w 157"/>
                  <a:gd name="T9" fmla="*/ 135 h 157"/>
                  <a:gd name="T10" fmla="*/ 122 w 157"/>
                  <a:gd name="T11" fmla="*/ 144 h 157"/>
                  <a:gd name="T12" fmla="*/ 108 w 157"/>
                  <a:gd name="T13" fmla="*/ 151 h 157"/>
                  <a:gd name="T14" fmla="*/ 93 w 157"/>
                  <a:gd name="T15" fmla="*/ 155 h 157"/>
                  <a:gd name="T16" fmla="*/ 79 w 157"/>
                  <a:gd name="T17" fmla="*/ 157 h 157"/>
                  <a:gd name="T18" fmla="*/ 62 w 157"/>
                  <a:gd name="T19" fmla="*/ 155 h 157"/>
                  <a:gd name="T20" fmla="*/ 48 w 157"/>
                  <a:gd name="T21" fmla="*/ 151 h 157"/>
                  <a:gd name="T22" fmla="*/ 33 w 157"/>
                  <a:gd name="T23" fmla="*/ 144 h 157"/>
                  <a:gd name="T24" fmla="*/ 22 w 157"/>
                  <a:gd name="T25" fmla="*/ 135 h 157"/>
                  <a:gd name="T26" fmla="*/ 13 w 157"/>
                  <a:gd name="T27" fmla="*/ 122 h 157"/>
                  <a:gd name="T28" fmla="*/ 6 w 157"/>
                  <a:gd name="T29" fmla="*/ 109 h 157"/>
                  <a:gd name="T30" fmla="*/ 0 w 157"/>
                  <a:gd name="T31" fmla="*/ 95 h 157"/>
                  <a:gd name="T32" fmla="*/ 0 w 157"/>
                  <a:gd name="T33" fmla="*/ 78 h 157"/>
                  <a:gd name="T34" fmla="*/ 0 w 157"/>
                  <a:gd name="T35" fmla="*/ 62 h 157"/>
                  <a:gd name="T36" fmla="*/ 6 w 157"/>
                  <a:gd name="T37" fmla="*/ 47 h 157"/>
                  <a:gd name="T38" fmla="*/ 13 w 157"/>
                  <a:gd name="T39" fmla="*/ 35 h 157"/>
                  <a:gd name="T40" fmla="*/ 22 w 157"/>
                  <a:gd name="T41" fmla="*/ 24 h 157"/>
                  <a:gd name="T42" fmla="*/ 33 w 157"/>
                  <a:gd name="T43" fmla="*/ 13 h 157"/>
                  <a:gd name="T44" fmla="*/ 48 w 157"/>
                  <a:gd name="T45" fmla="*/ 7 h 157"/>
                  <a:gd name="T46" fmla="*/ 62 w 157"/>
                  <a:gd name="T47" fmla="*/ 2 h 157"/>
                  <a:gd name="T48" fmla="*/ 79 w 157"/>
                  <a:gd name="T49" fmla="*/ 0 h 157"/>
                  <a:gd name="T50" fmla="*/ 93 w 157"/>
                  <a:gd name="T51" fmla="*/ 2 h 157"/>
                  <a:gd name="T52" fmla="*/ 108 w 157"/>
                  <a:gd name="T53" fmla="*/ 7 h 157"/>
                  <a:gd name="T54" fmla="*/ 122 w 157"/>
                  <a:gd name="T55" fmla="*/ 13 h 157"/>
                  <a:gd name="T56" fmla="*/ 133 w 157"/>
                  <a:gd name="T57" fmla="*/ 24 h 157"/>
                  <a:gd name="T58" fmla="*/ 143 w 157"/>
                  <a:gd name="T59" fmla="*/ 35 h 157"/>
                  <a:gd name="T60" fmla="*/ 150 w 157"/>
                  <a:gd name="T61" fmla="*/ 47 h 157"/>
                  <a:gd name="T62" fmla="*/ 155 w 157"/>
                  <a:gd name="T63" fmla="*/ 62 h 157"/>
                  <a:gd name="T64" fmla="*/ 157 w 157"/>
                  <a:gd name="T65" fmla="*/ 78 h 1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7"/>
                  <a:gd name="T100" fmla="*/ 0 h 157"/>
                  <a:gd name="T101" fmla="*/ 157 w 157"/>
                  <a:gd name="T102" fmla="*/ 157 h 15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7" h="157">
                    <a:moveTo>
                      <a:pt x="157" y="78"/>
                    </a:moveTo>
                    <a:lnTo>
                      <a:pt x="155" y="95"/>
                    </a:lnTo>
                    <a:lnTo>
                      <a:pt x="150" y="109"/>
                    </a:lnTo>
                    <a:lnTo>
                      <a:pt x="143" y="122"/>
                    </a:lnTo>
                    <a:lnTo>
                      <a:pt x="133" y="135"/>
                    </a:lnTo>
                    <a:lnTo>
                      <a:pt x="122" y="144"/>
                    </a:lnTo>
                    <a:lnTo>
                      <a:pt x="108" y="151"/>
                    </a:lnTo>
                    <a:lnTo>
                      <a:pt x="93" y="155"/>
                    </a:lnTo>
                    <a:lnTo>
                      <a:pt x="79" y="157"/>
                    </a:lnTo>
                    <a:lnTo>
                      <a:pt x="62" y="155"/>
                    </a:lnTo>
                    <a:lnTo>
                      <a:pt x="48" y="151"/>
                    </a:lnTo>
                    <a:lnTo>
                      <a:pt x="33" y="144"/>
                    </a:lnTo>
                    <a:lnTo>
                      <a:pt x="22" y="135"/>
                    </a:lnTo>
                    <a:lnTo>
                      <a:pt x="13" y="122"/>
                    </a:lnTo>
                    <a:lnTo>
                      <a:pt x="6" y="109"/>
                    </a:lnTo>
                    <a:lnTo>
                      <a:pt x="0" y="95"/>
                    </a:lnTo>
                    <a:lnTo>
                      <a:pt x="0" y="78"/>
                    </a:lnTo>
                    <a:lnTo>
                      <a:pt x="0" y="62"/>
                    </a:lnTo>
                    <a:lnTo>
                      <a:pt x="6" y="47"/>
                    </a:lnTo>
                    <a:lnTo>
                      <a:pt x="13" y="35"/>
                    </a:lnTo>
                    <a:lnTo>
                      <a:pt x="22" y="24"/>
                    </a:lnTo>
                    <a:lnTo>
                      <a:pt x="33" y="13"/>
                    </a:lnTo>
                    <a:lnTo>
                      <a:pt x="48" y="7"/>
                    </a:lnTo>
                    <a:lnTo>
                      <a:pt x="62" y="2"/>
                    </a:lnTo>
                    <a:lnTo>
                      <a:pt x="79" y="0"/>
                    </a:lnTo>
                    <a:lnTo>
                      <a:pt x="93" y="2"/>
                    </a:lnTo>
                    <a:lnTo>
                      <a:pt x="108" y="7"/>
                    </a:lnTo>
                    <a:lnTo>
                      <a:pt x="122" y="13"/>
                    </a:lnTo>
                    <a:lnTo>
                      <a:pt x="133" y="24"/>
                    </a:lnTo>
                    <a:lnTo>
                      <a:pt x="143" y="35"/>
                    </a:lnTo>
                    <a:lnTo>
                      <a:pt x="150" y="47"/>
                    </a:lnTo>
                    <a:lnTo>
                      <a:pt x="155" y="62"/>
                    </a:lnTo>
                    <a:lnTo>
                      <a:pt x="157" y="78"/>
                    </a:lnTo>
                    <a:close/>
                  </a:path>
                </a:pathLst>
              </a:custGeom>
              <a:solidFill>
                <a:srgbClr val="356BA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337" name="Freeform 469"/>
              <p:cNvSpPr>
                <a:spLocks/>
              </p:cNvSpPr>
              <p:nvPr/>
            </p:nvSpPr>
            <p:spPr bwMode="auto">
              <a:xfrm>
                <a:off x="4544" y="3674"/>
                <a:ext cx="153" cy="153"/>
              </a:xfrm>
              <a:custGeom>
                <a:avLst/>
                <a:gdLst>
                  <a:gd name="T0" fmla="*/ 153 w 153"/>
                  <a:gd name="T1" fmla="*/ 76 h 153"/>
                  <a:gd name="T2" fmla="*/ 151 w 153"/>
                  <a:gd name="T3" fmla="*/ 93 h 153"/>
                  <a:gd name="T4" fmla="*/ 146 w 153"/>
                  <a:gd name="T5" fmla="*/ 106 h 153"/>
                  <a:gd name="T6" fmla="*/ 139 w 153"/>
                  <a:gd name="T7" fmla="*/ 120 h 153"/>
                  <a:gd name="T8" fmla="*/ 130 w 153"/>
                  <a:gd name="T9" fmla="*/ 131 h 153"/>
                  <a:gd name="T10" fmla="*/ 119 w 153"/>
                  <a:gd name="T11" fmla="*/ 140 h 153"/>
                  <a:gd name="T12" fmla="*/ 106 w 153"/>
                  <a:gd name="T13" fmla="*/ 148 h 153"/>
                  <a:gd name="T14" fmla="*/ 91 w 153"/>
                  <a:gd name="T15" fmla="*/ 151 h 153"/>
                  <a:gd name="T16" fmla="*/ 77 w 153"/>
                  <a:gd name="T17" fmla="*/ 153 h 153"/>
                  <a:gd name="T18" fmla="*/ 60 w 153"/>
                  <a:gd name="T19" fmla="*/ 151 h 153"/>
                  <a:gd name="T20" fmla="*/ 46 w 153"/>
                  <a:gd name="T21" fmla="*/ 148 h 153"/>
                  <a:gd name="T22" fmla="*/ 33 w 153"/>
                  <a:gd name="T23" fmla="*/ 140 h 153"/>
                  <a:gd name="T24" fmla="*/ 22 w 153"/>
                  <a:gd name="T25" fmla="*/ 131 h 153"/>
                  <a:gd name="T26" fmla="*/ 13 w 153"/>
                  <a:gd name="T27" fmla="*/ 120 h 153"/>
                  <a:gd name="T28" fmla="*/ 6 w 153"/>
                  <a:gd name="T29" fmla="*/ 106 h 153"/>
                  <a:gd name="T30" fmla="*/ 0 w 153"/>
                  <a:gd name="T31" fmla="*/ 93 h 153"/>
                  <a:gd name="T32" fmla="*/ 0 w 153"/>
                  <a:gd name="T33" fmla="*/ 76 h 153"/>
                  <a:gd name="T34" fmla="*/ 0 w 153"/>
                  <a:gd name="T35" fmla="*/ 62 h 153"/>
                  <a:gd name="T36" fmla="*/ 6 w 153"/>
                  <a:gd name="T37" fmla="*/ 47 h 153"/>
                  <a:gd name="T38" fmla="*/ 13 w 153"/>
                  <a:gd name="T39" fmla="*/ 34 h 153"/>
                  <a:gd name="T40" fmla="*/ 22 w 153"/>
                  <a:gd name="T41" fmla="*/ 24 h 153"/>
                  <a:gd name="T42" fmla="*/ 33 w 153"/>
                  <a:gd name="T43" fmla="*/ 13 h 153"/>
                  <a:gd name="T44" fmla="*/ 46 w 153"/>
                  <a:gd name="T45" fmla="*/ 7 h 153"/>
                  <a:gd name="T46" fmla="*/ 60 w 153"/>
                  <a:gd name="T47" fmla="*/ 2 h 153"/>
                  <a:gd name="T48" fmla="*/ 77 w 153"/>
                  <a:gd name="T49" fmla="*/ 0 h 153"/>
                  <a:gd name="T50" fmla="*/ 91 w 153"/>
                  <a:gd name="T51" fmla="*/ 2 h 153"/>
                  <a:gd name="T52" fmla="*/ 106 w 153"/>
                  <a:gd name="T53" fmla="*/ 7 h 153"/>
                  <a:gd name="T54" fmla="*/ 119 w 153"/>
                  <a:gd name="T55" fmla="*/ 13 h 153"/>
                  <a:gd name="T56" fmla="*/ 130 w 153"/>
                  <a:gd name="T57" fmla="*/ 24 h 153"/>
                  <a:gd name="T58" fmla="*/ 139 w 153"/>
                  <a:gd name="T59" fmla="*/ 34 h 153"/>
                  <a:gd name="T60" fmla="*/ 146 w 153"/>
                  <a:gd name="T61" fmla="*/ 47 h 153"/>
                  <a:gd name="T62" fmla="*/ 151 w 153"/>
                  <a:gd name="T63" fmla="*/ 62 h 153"/>
                  <a:gd name="T64" fmla="*/ 153 w 153"/>
                  <a:gd name="T65" fmla="*/ 76 h 1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3"/>
                  <a:gd name="T100" fmla="*/ 0 h 153"/>
                  <a:gd name="T101" fmla="*/ 153 w 153"/>
                  <a:gd name="T102" fmla="*/ 153 h 15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3" h="153">
                    <a:moveTo>
                      <a:pt x="153" y="76"/>
                    </a:moveTo>
                    <a:lnTo>
                      <a:pt x="151" y="93"/>
                    </a:lnTo>
                    <a:lnTo>
                      <a:pt x="146" y="106"/>
                    </a:lnTo>
                    <a:lnTo>
                      <a:pt x="139" y="120"/>
                    </a:lnTo>
                    <a:lnTo>
                      <a:pt x="130" y="131"/>
                    </a:lnTo>
                    <a:lnTo>
                      <a:pt x="119" y="140"/>
                    </a:lnTo>
                    <a:lnTo>
                      <a:pt x="106" y="148"/>
                    </a:lnTo>
                    <a:lnTo>
                      <a:pt x="91" y="151"/>
                    </a:lnTo>
                    <a:lnTo>
                      <a:pt x="77" y="153"/>
                    </a:lnTo>
                    <a:lnTo>
                      <a:pt x="60" y="151"/>
                    </a:lnTo>
                    <a:lnTo>
                      <a:pt x="46" y="148"/>
                    </a:lnTo>
                    <a:lnTo>
                      <a:pt x="33" y="140"/>
                    </a:lnTo>
                    <a:lnTo>
                      <a:pt x="22" y="131"/>
                    </a:lnTo>
                    <a:lnTo>
                      <a:pt x="13" y="120"/>
                    </a:lnTo>
                    <a:lnTo>
                      <a:pt x="6" y="106"/>
                    </a:lnTo>
                    <a:lnTo>
                      <a:pt x="0" y="93"/>
                    </a:lnTo>
                    <a:lnTo>
                      <a:pt x="0" y="76"/>
                    </a:lnTo>
                    <a:lnTo>
                      <a:pt x="0" y="62"/>
                    </a:lnTo>
                    <a:lnTo>
                      <a:pt x="6" y="47"/>
                    </a:lnTo>
                    <a:lnTo>
                      <a:pt x="13" y="34"/>
                    </a:lnTo>
                    <a:lnTo>
                      <a:pt x="22" y="24"/>
                    </a:lnTo>
                    <a:lnTo>
                      <a:pt x="33" y="13"/>
                    </a:lnTo>
                    <a:lnTo>
                      <a:pt x="46" y="7"/>
                    </a:lnTo>
                    <a:lnTo>
                      <a:pt x="60" y="2"/>
                    </a:lnTo>
                    <a:lnTo>
                      <a:pt x="77" y="0"/>
                    </a:lnTo>
                    <a:lnTo>
                      <a:pt x="91" y="2"/>
                    </a:lnTo>
                    <a:lnTo>
                      <a:pt x="106" y="7"/>
                    </a:lnTo>
                    <a:lnTo>
                      <a:pt x="119" y="13"/>
                    </a:lnTo>
                    <a:lnTo>
                      <a:pt x="130" y="24"/>
                    </a:lnTo>
                    <a:lnTo>
                      <a:pt x="139" y="34"/>
                    </a:lnTo>
                    <a:lnTo>
                      <a:pt x="146" y="47"/>
                    </a:lnTo>
                    <a:lnTo>
                      <a:pt x="151" y="62"/>
                    </a:lnTo>
                    <a:lnTo>
                      <a:pt x="153" y="76"/>
                    </a:lnTo>
                    <a:close/>
                  </a:path>
                </a:pathLst>
              </a:custGeom>
              <a:solidFill>
                <a:srgbClr val="3870A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338" name="Freeform 470"/>
              <p:cNvSpPr>
                <a:spLocks/>
              </p:cNvSpPr>
              <p:nvPr/>
            </p:nvSpPr>
            <p:spPr bwMode="auto">
              <a:xfrm>
                <a:off x="4546" y="3676"/>
                <a:ext cx="149" cy="149"/>
              </a:xfrm>
              <a:custGeom>
                <a:avLst/>
                <a:gdLst>
                  <a:gd name="T0" fmla="*/ 149 w 149"/>
                  <a:gd name="T1" fmla="*/ 74 h 149"/>
                  <a:gd name="T2" fmla="*/ 148 w 149"/>
                  <a:gd name="T3" fmla="*/ 89 h 149"/>
                  <a:gd name="T4" fmla="*/ 142 w 149"/>
                  <a:gd name="T5" fmla="*/ 104 h 149"/>
                  <a:gd name="T6" fmla="*/ 137 w 149"/>
                  <a:gd name="T7" fmla="*/ 116 h 149"/>
                  <a:gd name="T8" fmla="*/ 128 w 149"/>
                  <a:gd name="T9" fmla="*/ 127 h 149"/>
                  <a:gd name="T10" fmla="*/ 117 w 149"/>
                  <a:gd name="T11" fmla="*/ 136 h 149"/>
                  <a:gd name="T12" fmla="*/ 104 w 149"/>
                  <a:gd name="T13" fmla="*/ 144 h 149"/>
                  <a:gd name="T14" fmla="*/ 89 w 149"/>
                  <a:gd name="T15" fmla="*/ 147 h 149"/>
                  <a:gd name="T16" fmla="*/ 75 w 149"/>
                  <a:gd name="T17" fmla="*/ 149 h 149"/>
                  <a:gd name="T18" fmla="*/ 58 w 149"/>
                  <a:gd name="T19" fmla="*/ 147 h 149"/>
                  <a:gd name="T20" fmla="*/ 44 w 149"/>
                  <a:gd name="T21" fmla="*/ 144 h 149"/>
                  <a:gd name="T22" fmla="*/ 31 w 149"/>
                  <a:gd name="T23" fmla="*/ 136 h 149"/>
                  <a:gd name="T24" fmla="*/ 20 w 149"/>
                  <a:gd name="T25" fmla="*/ 127 h 149"/>
                  <a:gd name="T26" fmla="*/ 11 w 149"/>
                  <a:gd name="T27" fmla="*/ 116 h 149"/>
                  <a:gd name="T28" fmla="*/ 5 w 149"/>
                  <a:gd name="T29" fmla="*/ 104 h 149"/>
                  <a:gd name="T30" fmla="*/ 0 w 149"/>
                  <a:gd name="T31" fmla="*/ 89 h 149"/>
                  <a:gd name="T32" fmla="*/ 0 w 149"/>
                  <a:gd name="T33" fmla="*/ 74 h 149"/>
                  <a:gd name="T34" fmla="*/ 0 w 149"/>
                  <a:gd name="T35" fmla="*/ 60 h 149"/>
                  <a:gd name="T36" fmla="*/ 5 w 149"/>
                  <a:gd name="T37" fmla="*/ 45 h 149"/>
                  <a:gd name="T38" fmla="*/ 11 w 149"/>
                  <a:gd name="T39" fmla="*/ 32 h 149"/>
                  <a:gd name="T40" fmla="*/ 20 w 149"/>
                  <a:gd name="T41" fmla="*/ 22 h 149"/>
                  <a:gd name="T42" fmla="*/ 31 w 149"/>
                  <a:gd name="T43" fmla="*/ 12 h 149"/>
                  <a:gd name="T44" fmla="*/ 44 w 149"/>
                  <a:gd name="T45" fmla="*/ 5 h 149"/>
                  <a:gd name="T46" fmla="*/ 58 w 149"/>
                  <a:gd name="T47" fmla="*/ 1 h 149"/>
                  <a:gd name="T48" fmla="*/ 75 w 149"/>
                  <a:gd name="T49" fmla="*/ 0 h 149"/>
                  <a:gd name="T50" fmla="*/ 89 w 149"/>
                  <a:gd name="T51" fmla="*/ 1 h 149"/>
                  <a:gd name="T52" fmla="*/ 104 w 149"/>
                  <a:gd name="T53" fmla="*/ 5 h 149"/>
                  <a:gd name="T54" fmla="*/ 117 w 149"/>
                  <a:gd name="T55" fmla="*/ 12 h 149"/>
                  <a:gd name="T56" fmla="*/ 128 w 149"/>
                  <a:gd name="T57" fmla="*/ 22 h 149"/>
                  <a:gd name="T58" fmla="*/ 137 w 149"/>
                  <a:gd name="T59" fmla="*/ 32 h 149"/>
                  <a:gd name="T60" fmla="*/ 142 w 149"/>
                  <a:gd name="T61" fmla="*/ 45 h 149"/>
                  <a:gd name="T62" fmla="*/ 148 w 149"/>
                  <a:gd name="T63" fmla="*/ 60 h 149"/>
                  <a:gd name="T64" fmla="*/ 149 w 149"/>
                  <a:gd name="T65" fmla="*/ 74 h 1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9"/>
                  <a:gd name="T100" fmla="*/ 0 h 149"/>
                  <a:gd name="T101" fmla="*/ 149 w 149"/>
                  <a:gd name="T102" fmla="*/ 149 h 14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9" h="149">
                    <a:moveTo>
                      <a:pt x="149" y="74"/>
                    </a:moveTo>
                    <a:lnTo>
                      <a:pt x="148" y="89"/>
                    </a:lnTo>
                    <a:lnTo>
                      <a:pt x="142" y="104"/>
                    </a:lnTo>
                    <a:lnTo>
                      <a:pt x="137" y="116"/>
                    </a:lnTo>
                    <a:lnTo>
                      <a:pt x="128" y="127"/>
                    </a:lnTo>
                    <a:lnTo>
                      <a:pt x="117" y="136"/>
                    </a:lnTo>
                    <a:lnTo>
                      <a:pt x="104" y="144"/>
                    </a:lnTo>
                    <a:lnTo>
                      <a:pt x="89" y="147"/>
                    </a:lnTo>
                    <a:lnTo>
                      <a:pt x="75" y="149"/>
                    </a:lnTo>
                    <a:lnTo>
                      <a:pt x="58" y="147"/>
                    </a:lnTo>
                    <a:lnTo>
                      <a:pt x="44" y="144"/>
                    </a:lnTo>
                    <a:lnTo>
                      <a:pt x="31" y="136"/>
                    </a:lnTo>
                    <a:lnTo>
                      <a:pt x="20" y="127"/>
                    </a:lnTo>
                    <a:lnTo>
                      <a:pt x="11" y="116"/>
                    </a:lnTo>
                    <a:lnTo>
                      <a:pt x="5" y="104"/>
                    </a:lnTo>
                    <a:lnTo>
                      <a:pt x="0" y="89"/>
                    </a:lnTo>
                    <a:lnTo>
                      <a:pt x="0" y="74"/>
                    </a:lnTo>
                    <a:lnTo>
                      <a:pt x="0" y="60"/>
                    </a:lnTo>
                    <a:lnTo>
                      <a:pt x="5" y="45"/>
                    </a:lnTo>
                    <a:lnTo>
                      <a:pt x="11" y="32"/>
                    </a:lnTo>
                    <a:lnTo>
                      <a:pt x="20" y="22"/>
                    </a:lnTo>
                    <a:lnTo>
                      <a:pt x="31" y="12"/>
                    </a:lnTo>
                    <a:lnTo>
                      <a:pt x="44" y="5"/>
                    </a:lnTo>
                    <a:lnTo>
                      <a:pt x="58" y="1"/>
                    </a:lnTo>
                    <a:lnTo>
                      <a:pt x="75" y="0"/>
                    </a:lnTo>
                    <a:lnTo>
                      <a:pt x="89" y="1"/>
                    </a:lnTo>
                    <a:lnTo>
                      <a:pt x="104" y="5"/>
                    </a:lnTo>
                    <a:lnTo>
                      <a:pt x="117" y="12"/>
                    </a:lnTo>
                    <a:lnTo>
                      <a:pt x="128" y="22"/>
                    </a:lnTo>
                    <a:lnTo>
                      <a:pt x="137" y="32"/>
                    </a:lnTo>
                    <a:lnTo>
                      <a:pt x="142" y="45"/>
                    </a:lnTo>
                    <a:lnTo>
                      <a:pt x="148" y="60"/>
                    </a:lnTo>
                    <a:lnTo>
                      <a:pt x="149" y="74"/>
                    </a:lnTo>
                    <a:close/>
                  </a:path>
                </a:pathLst>
              </a:custGeom>
              <a:solidFill>
                <a:srgbClr val="3973A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339" name="Freeform 471"/>
              <p:cNvSpPr>
                <a:spLocks/>
              </p:cNvSpPr>
              <p:nvPr/>
            </p:nvSpPr>
            <p:spPr bwMode="auto">
              <a:xfrm>
                <a:off x="4548" y="3677"/>
                <a:ext cx="146" cy="146"/>
              </a:xfrm>
              <a:custGeom>
                <a:avLst/>
                <a:gdLst>
                  <a:gd name="T0" fmla="*/ 146 w 146"/>
                  <a:gd name="T1" fmla="*/ 73 h 146"/>
                  <a:gd name="T2" fmla="*/ 144 w 146"/>
                  <a:gd name="T3" fmla="*/ 88 h 146"/>
                  <a:gd name="T4" fmla="*/ 138 w 146"/>
                  <a:gd name="T5" fmla="*/ 103 h 146"/>
                  <a:gd name="T6" fmla="*/ 133 w 146"/>
                  <a:gd name="T7" fmla="*/ 114 h 146"/>
                  <a:gd name="T8" fmla="*/ 124 w 146"/>
                  <a:gd name="T9" fmla="*/ 125 h 146"/>
                  <a:gd name="T10" fmla="*/ 113 w 146"/>
                  <a:gd name="T11" fmla="*/ 134 h 146"/>
                  <a:gd name="T12" fmla="*/ 100 w 146"/>
                  <a:gd name="T13" fmla="*/ 141 h 146"/>
                  <a:gd name="T14" fmla="*/ 87 w 146"/>
                  <a:gd name="T15" fmla="*/ 145 h 146"/>
                  <a:gd name="T16" fmla="*/ 73 w 146"/>
                  <a:gd name="T17" fmla="*/ 146 h 146"/>
                  <a:gd name="T18" fmla="*/ 56 w 146"/>
                  <a:gd name="T19" fmla="*/ 145 h 146"/>
                  <a:gd name="T20" fmla="*/ 44 w 146"/>
                  <a:gd name="T21" fmla="*/ 141 h 146"/>
                  <a:gd name="T22" fmla="*/ 31 w 146"/>
                  <a:gd name="T23" fmla="*/ 134 h 146"/>
                  <a:gd name="T24" fmla="*/ 20 w 146"/>
                  <a:gd name="T25" fmla="*/ 125 h 146"/>
                  <a:gd name="T26" fmla="*/ 11 w 146"/>
                  <a:gd name="T27" fmla="*/ 114 h 146"/>
                  <a:gd name="T28" fmla="*/ 5 w 146"/>
                  <a:gd name="T29" fmla="*/ 103 h 146"/>
                  <a:gd name="T30" fmla="*/ 0 w 146"/>
                  <a:gd name="T31" fmla="*/ 88 h 146"/>
                  <a:gd name="T32" fmla="*/ 0 w 146"/>
                  <a:gd name="T33" fmla="*/ 73 h 146"/>
                  <a:gd name="T34" fmla="*/ 0 w 146"/>
                  <a:gd name="T35" fmla="*/ 59 h 146"/>
                  <a:gd name="T36" fmla="*/ 5 w 146"/>
                  <a:gd name="T37" fmla="*/ 46 h 146"/>
                  <a:gd name="T38" fmla="*/ 11 w 146"/>
                  <a:gd name="T39" fmla="*/ 33 h 146"/>
                  <a:gd name="T40" fmla="*/ 20 w 146"/>
                  <a:gd name="T41" fmla="*/ 22 h 146"/>
                  <a:gd name="T42" fmla="*/ 31 w 146"/>
                  <a:gd name="T43" fmla="*/ 13 h 146"/>
                  <a:gd name="T44" fmla="*/ 44 w 146"/>
                  <a:gd name="T45" fmla="*/ 6 h 146"/>
                  <a:gd name="T46" fmla="*/ 56 w 146"/>
                  <a:gd name="T47" fmla="*/ 2 h 146"/>
                  <a:gd name="T48" fmla="*/ 73 w 146"/>
                  <a:gd name="T49" fmla="*/ 0 h 146"/>
                  <a:gd name="T50" fmla="*/ 87 w 146"/>
                  <a:gd name="T51" fmla="*/ 2 h 146"/>
                  <a:gd name="T52" fmla="*/ 100 w 146"/>
                  <a:gd name="T53" fmla="*/ 6 h 146"/>
                  <a:gd name="T54" fmla="*/ 113 w 146"/>
                  <a:gd name="T55" fmla="*/ 13 h 146"/>
                  <a:gd name="T56" fmla="*/ 124 w 146"/>
                  <a:gd name="T57" fmla="*/ 22 h 146"/>
                  <a:gd name="T58" fmla="*/ 133 w 146"/>
                  <a:gd name="T59" fmla="*/ 33 h 146"/>
                  <a:gd name="T60" fmla="*/ 138 w 146"/>
                  <a:gd name="T61" fmla="*/ 46 h 146"/>
                  <a:gd name="T62" fmla="*/ 144 w 146"/>
                  <a:gd name="T63" fmla="*/ 59 h 146"/>
                  <a:gd name="T64" fmla="*/ 146 w 146"/>
                  <a:gd name="T65" fmla="*/ 73 h 1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6"/>
                  <a:gd name="T100" fmla="*/ 0 h 146"/>
                  <a:gd name="T101" fmla="*/ 146 w 146"/>
                  <a:gd name="T102" fmla="*/ 146 h 1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6" h="146">
                    <a:moveTo>
                      <a:pt x="146" y="73"/>
                    </a:moveTo>
                    <a:lnTo>
                      <a:pt x="144" y="88"/>
                    </a:lnTo>
                    <a:lnTo>
                      <a:pt x="138" y="103"/>
                    </a:lnTo>
                    <a:lnTo>
                      <a:pt x="133" y="114"/>
                    </a:lnTo>
                    <a:lnTo>
                      <a:pt x="124" y="125"/>
                    </a:lnTo>
                    <a:lnTo>
                      <a:pt x="113" y="134"/>
                    </a:lnTo>
                    <a:lnTo>
                      <a:pt x="100" y="141"/>
                    </a:lnTo>
                    <a:lnTo>
                      <a:pt x="87" y="145"/>
                    </a:lnTo>
                    <a:lnTo>
                      <a:pt x="73" y="146"/>
                    </a:lnTo>
                    <a:lnTo>
                      <a:pt x="56" y="145"/>
                    </a:lnTo>
                    <a:lnTo>
                      <a:pt x="44" y="141"/>
                    </a:lnTo>
                    <a:lnTo>
                      <a:pt x="31" y="134"/>
                    </a:lnTo>
                    <a:lnTo>
                      <a:pt x="20" y="125"/>
                    </a:lnTo>
                    <a:lnTo>
                      <a:pt x="11" y="114"/>
                    </a:lnTo>
                    <a:lnTo>
                      <a:pt x="5" y="103"/>
                    </a:lnTo>
                    <a:lnTo>
                      <a:pt x="0" y="88"/>
                    </a:lnTo>
                    <a:lnTo>
                      <a:pt x="0" y="73"/>
                    </a:lnTo>
                    <a:lnTo>
                      <a:pt x="0" y="59"/>
                    </a:lnTo>
                    <a:lnTo>
                      <a:pt x="5" y="46"/>
                    </a:lnTo>
                    <a:lnTo>
                      <a:pt x="11" y="33"/>
                    </a:lnTo>
                    <a:lnTo>
                      <a:pt x="20" y="22"/>
                    </a:lnTo>
                    <a:lnTo>
                      <a:pt x="31" y="13"/>
                    </a:lnTo>
                    <a:lnTo>
                      <a:pt x="44" y="6"/>
                    </a:lnTo>
                    <a:lnTo>
                      <a:pt x="56" y="2"/>
                    </a:lnTo>
                    <a:lnTo>
                      <a:pt x="73" y="0"/>
                    </a:lnTo>
                    <a:lnTo>
                      <a:pt x="87" y="2"/>
                    </a:lnTo>
                    <a:lnTo>
                      <a:pt x="100" y="6"/>
                    </a:lnTo>
                    <a:lnTo>
                      <a:pt x="113" y="13"/>
                    </a:lnTo>
                    <a:lnTo>
                      <a:pt x="124" y="22"/>
                    </a:lnTo>
                    <a:lnTo>
                      <a:pt x="133" y="33"/>
                    </a:lnTo>
                    <a:lnTo>
                      <a:pt x="138" y="46"/>
                    </a:lnTo>
                    <a:lnTo>
                      <a:pt x="144" y="59"/>
                    </a:lnTo>
                    <a:lnTo>
                      <a:pt x="146" y="73"/>
                    </a:lnTo>
                    <a:close/>
                  </a:path>
                </a:pathLst>
              </a:custGeom>
              <a:solidFill>
                <a:srgbClr val="3B77A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340" name="Freeform 472"/>
              <p:cNvSpPr>
                <a:spLocks/>
              </p:cNvSpPr>
              <p:nvPr/>
            </p:nvSpPr>
            <p:spPr bwMode="auto">
              <a:xfrm>
                <a:off x="4550" y="3679"/>
                <a:ext cx="142" cy="143"/>
              </a:xfrm>
              <a:custGeom>
                <a:avLst/>
                <a:gdLst>
                  <a:gd name="T0" fmla="*/ 142 w 142"/>
                  <a:gd name="T1" fmla="*/ 71 h 143"/>
                  <a:gd name="T2" fmla="*/ 140 w 142"/>
                  <a:gd name="T3" fmla="*/ 86 h 143"/>
                  <a:gd name="T4" fmla="*/ 135 w 142"/>
                  <a:gd name="T5" fmla="*/ 99 h 143"/>
                  <a:gd name="T6" fmla="*/ 129 w 142"/>
                  <a:gd name="T7" fmla="*/ 112 h 143"/>
                  <a:gd name="T8" fmla="*/ 120 w 142"/>
                  <a:gd name="T9" fmla="*/ 121 h 143"/>
                  <a:gd name="T10" fmla="*/ 109 w 142"/>
                  <a:gd name="T11" fmla="*/ 130 h 143"/>
                  <a:gd name="T12" fmla="*/ 96 w 142"/>
                  <a:gd name="T13" fmla="*/ 137 h 143"/>
                  <a:gd name="T14" fmla="*/ 83 w 142"/>
                  <a:gd name="T15" fmla="*/ 141 h 143"/>
                  <a:gd name="T16" fmla="*/ 71 w 142"/>
                  <a:gd name="T17" fmla="*/ 143 h 143"/>
                  <a:gd name="T18" fmla="*/ 56 w 142"/>
                  <a:gd name="T19" fmla="*/ 141 h 143"/>
                  <a:gd name="T20" fmla="*/ 43 w 142"/>
                  <a:gd name="T21" fmla="*/ 137 h 143"/>
                  <a:gd name="T22" fmla="*/ 31 w 142"/>
                  <a:gd name="T23" fmla="*/ 130 h 143"/>
                  <a:gd name="T24" fmla="*/ 20 w 142"/>
                  <a:gd name="T25" fmla="*/ 121 h 143"/>
                  <a:gd name="T26" fmla="*/ 11 w 142"/>
                  <a:gd name="T27" fmla="*/ 112 h 143"/>
                  <a:gd name="T28" fmla="*/ 5 w 142"/>
                  <a:gd name="T29" fmla="*/ 99 h 143"/>
                  <a:gd name="T30" fmla="*/ 0 w 142"/>
                  <a:gd name="T31" fmla="*/ 86 h 143"/>
                  <a:gd name="T32" fmla="*/ 0 w 142"/>
                  <a:gd name="T33" fmla="*/ 71 h 143"/>
                  <a:gd name="T34" fmla="*/ 0 w 142"/>
                  <a:gd name="T35" fmla="*/ 57 h 143"/>
                  <a:gd name="T36" fmla="*/ 5 w 142"/>
                  <a:gd name="T37" fmla="*/ 44 h 143"/>
                  <a:gd name="T38" fmla="*/ 11 w 142"/>
                  <a:gd name="T39" fmla="*/ 33 h 143"/>
                  <a:gd name="T40" fmla="*/ 20 w 142"/>
                  <a:gd name="T41" fmla="*/ 22 h 143"/>
                  <a:gd name="T42" fmla="*/ 31 w 142"/>
                  <a:gd name="T43" fmla="*/ 13 h 143"/>
                  <a:gd name="T44" fmla="*/ 43 w 142"/>
                  <a:gd name="T45" fmla="*/ 6 h 143"/>
                  <a:gd name="T46" fmla="*/ 56 w 142"/>
                  <a:gd name="T47" fmla="*/ 2 h 143"/>
                  <a:gd name="T48" fmla="*/ 71 w 142"/>
                  <a:gd name="T49" fmla="*/ 0 h 143"/>
                  <a:gd name="T50" fmla="*/ 83 w 142"/>
                  <a:gd name="T51" fmla="*/ 2 h 143"/>
                  <a:gd name="T52" fmla="*/ 96 w 142"/>
                  <a:gd name="T53" fmla="*/ 6 h 143"/>
                  <a:gd name="T54" fmla="*/ 109 w 142"/>
                  <a:gd name="T55" fmla="*/ 13 h 143"/>
                  <a:gd name="T56" fmla="*/ 120 w 142"/>
                  <a:gd name="T57" fmla="*/ 22 h 143"/>
                  <a:gd name="T58" fmla="*/ 129 w 142"/>
                  <a:gd name="T59" fmla="*/ 33 h 143"/>
                  <a:gd name="T60" fmla="*/ 135 w 142"/>
                  <a:gd name="T61" fmla="*/ 44 h 143"/>
                  <a:gd name="T62" fmla="*/ 140 w 142"/>
                  <a:gd name="T63" fmla="*/ 57 h 143"/>
                  <a:gd name="T64" fmla="*/ 142 w 142"/>
                  <a:gd name="T65" fmla="*/ 71 h 1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2"/>
                  <a:gd name="T100" fmla="*/ 0 h 143"/>
                  <a:gd name="T101" fmla="*/ 142 w 142"/>
                  <a:gd name="T102" fmla="*/ 143 h 1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2" h="143">
                    <a:moveTo>
                      <a:pt x="142" y="71"/>
                    </a:moveTo>
                    <a:lnTo>
                      <a:pt x="140" y="86"/>
                    </a:lnTo>
                    <a:lnTo>
                      <a:pt x="135" y="99"/>
                    </a:lnTo>
                    <a:lnTo>
                      <a:pt x="129" y="112"/>
                    </a:lnTo>
                    <a:lnTo>
                      <a:pt x="120" y="121"/>
                    </a:lnTo>
                    <a:lnTo>
                      <a:pt x="109" y="130"/>
                    </a:lnTo>
                    <a:lnTo>
                      <a:pt x="96" y="137"/>
                    </a:lnTo>
                    <a:lnTo>
                      <a:pt x="83" y="141"/>
                    </a:lnTo>
                    <a:lnTo>
                      <a:pt x="71" y="143"/>
                    </a:lnTo>
                    <a:lnTo>
                      <a:pt x="56" y="141"/>
                    </a:lnTo>
                    <a:lnTo>
                      <a:pt x="43" y="137"/>
                    </a:lnTo>
                    <a:lnTo>
                      <a:pt x="31" y="130"/>
                    </a:lnTo>
                    <a:lnTo>
                      <a:pt x="20" y="121"/>
                    </a:lnTo>
                    <a:lnTo>
                      <a:pt x="11" y="112"/>
                    </a:lnTo>
                    <a:lnTo>
                      <a:pt x="5" y="99"/>
                    </a:lnTo>
                    <a:lnTo>
                      <a:pt x="0" y="86"/>
                    </a:lnTo>
                    <a:lnTo>
                      <a:pt x="0" y="71"/>
                    </a:lnTo>
                    <a:lnTo>
                      <a:pt x="0" y="57"/>
                    </a:lnTo>
                    <a:lnTo>
                      <a:pt x="5" y="44"/>
                    </a:lnTo>
                    <a:lnTo>
                      <a:pt x="11" y="33"/>
                    </a:lnTo>
                    <a:lnTo>
                      <a:pt x="20" y="22"/>
                    </a:lnTo>
                    <a:lnTo>
                      <a:pt x="31" y="13"/>
                    </a:lnTo>
                    <a:lnTo>
                      <a:pt x="43" y="6"/>
                    </a:lnTo>
                    <a:lnTo>
                      <a:pt x="56" y="2"/>
                    </a:lnTo>
                    <a:lnTo>
                      <a:pt x="71" y="0"/>
                    </a:lnTo>
                    <a:lnTo>
                      <a:pt x="83" y="2"/>
                    </a:lnTo>
                    <a:lnTo>
                      <a:pt x="96" y="6"/>
                    </a:lnTo>
                    <a:lnTo>
                      <a:pt x="109" y="13"/>
                    </a:lnTo>
                    <a:lnTo>
                      <a:pt x="120" y="22"/>
                    </a:lnTo>
                    <a:lnTo>
                      <a:pt x="129" y="33"/>
                    </a:lnTo>
                    <a:lnTo>
                      <a:pt x="135" y="44"/>
                    </a:lnTo>
                    <a:lnTo>
                      <a:pt x="140" y="57"/>
                    </a:lnTo>
                    <a:lnTo>
                      <a:pt x="142" y="71"/>
                    </a:lnTo>
                    <a:close/>
                  </a:path>
                </a:pathLst>
              </a:custGeom>
              <a:solidFill>
                <a:srgbClr val="3D7BA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341" name="Freeform 473"/>
              <p:cNvSpPr>
                <a:spLocks/>
              </p:cNvSpPr>
              <p:nvPr/>
            </p:nvSpPr>
            <p:spPr bwMode="auto">
              <a:xfrm>
                <a:off x="4551" y="3681"/>
                <a:ext cx="139" cy="139"/>
              </a:xfrm>
              <a:custGeom>
                <a:avLst/>
                <a:gdLst>
                  <a:gd name="T0" fmla="*/ 139 w 139"/>
                  <a:gd name="T1" fmla="*/ 69 h 139"/>
                  <a:gd name="T2" fmla="*/ 137 w 139"/>
                  <a:gd name="T3" fmla="*/ 84 h 139"/>
                  <a:gd name="T4" fmla="*/ 134 w 139"/>
                  <a:gd name="T5" fmla="*/ 97 h 139"/>
                  <a:gd name="T6" fmla="*/ 126 w 139"/>
                  <a:gd name="T7" fmla="*/ 108 h 139"/>
                  <a:gd name="T8" fmla="*/ 117 w 139"/>
                  <a:gd name="T9" fmla="*/ 119 h 139"/>
                  <a:gd name="T10" fmla="*/ 108 w 139"/>
                  <a:gd name="T11" fmla="*/ 128 h 139"/>
                  <a:gd name="T12" fmla="*/ 95 w 139"/>
                  <a:gd name="T13" fmla="*/ 133 h 139"/>
                  <a:gd name="T14" fmla="*/ 82 w 139"/>
                  <a:gd name="T15" fmla="*/ 137 h 139"/>
                  <a:gd name="T16" fmla="*/ 70 w 139"/>
                  <a:gd name="T17" fmla="*/ 139 h 139"/>
                  <a:gd name="T18" fmla="*/ 55 w 139"/>
                  <a:gd name="T19" fmla="*/ 137 h 139"/>
                  <a:gd name="T20" fmla="*/ 42 w 139"/>
                  <a:gd name="T21" fmla="*/ 133 h 139"/>
                  <a:gd name="T22" fmla="*/ 30 w 139"/>
                  <a:gd name="T23" fmla="*/ 128 h 139"/>
                  <a:gd name="T24" fmla="*/ 20 w 139"/>
                  <a:gd name="T25" fmla="*/ 119 h 139"/>
                  <a:gd name="T26" fmla="*/ 11 w 139"/>
                  <a:gd name="T27" fmla="*/ 108 h 139"/>
                  <a:gd name="T28" fmla="*/ 4 w 139"/>
                  <a:gd name="T29" fmla="*/ 97 h 139"/>
                  <a:gd name="T30" fmla="*/ 0 w 139"/>
                  <a:gd name="T31" fmla="*/ 84 h 139"/>
                  <a:gd name="T32" fmla="*/ 0 w 139"/>
                  <a:gd name="T33" fmla="*/ 69 h 139"/>
                  <a:gd name="T34" fmla="*/ 0 w 139"/>
                  <a:gd name="T35" fmla="*/ 55 h 139"/>
                  <a:gd name="T36" fmla="*/ 4 w 139"/>
                  <a:gd name="T37" fmla="*/ 42 h 139"/>
                  <a:gd name="T38" fmla="*/ 11 w 139"/>
                  <a:gd name="T39" fmla="*/ 31 h 139"/>
                  <a:gd name="T40" fmla="*/ 20 w 139"/>
                  <a:gd name="T41" fmla="*/ 20 h 139"/>
                  <a:gd name="T42" fmla="*/ 30 w 139"/>
                  <a:gd name="T43" fmla="*/ 13 h 139"/>
                  <a:gd name="T44" fmla="*/ 42 w 139"/>
                  <a:gd name="T45" fmla="*/ 6 h 139"/>
                  <a:gd name="T46" fmla="*/ 55 w 139"/>
                  <a:gd name="T47" fmla="*/ 2 h 139"/>
                  <a:gd name="T48" fmla="*/ 70 w 139"/>
                  <a:gd name="T49" fmla="*/ 0 h 139"/>
                  <a:gd name="T50" fmla="*/ 82 w 139"/>
                  <a:gd name="T51" fmla="*/ 2 h 139"/>
                  <a:gd name="T52" fmla="*/ 95 w 139"/>
                  <a:gd name="T53" fmla="*/ 6 h 139"/>
                  <a:gd name="T54" fmla="*/ 108 w 139"/>
                  <a:gd name="T55" fmla="*/ 13 h 139"/>
                  <a:gd name="T56" fmla="*/ 117 w 139"/>
                  <a:gd name="T57" fmla="*/ 20 h 139"/>
                  <a:gd name="T58" fmla="*/ 126 w 139"/>
                  <a:gd name="T59" fmla="*/ 31 h 139"/>
                  <a:gd name="T60" fmla="*/ 134 w 139"/>
                  <a:gd name="T61" fmla="*/ 42 h 139"/>
                  <a:gd name="T62" fmla="*/ 137 w 139"/>
                  <a:gd name="T63" fmla="*/ 55 h 139"/>
                  <a:gd name="T64" fmla="*/ 139 w 139"/>
                  <a:gd name="T65" fmla="*/ 69 h 13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9"/>
                  <a:gd name="T100" fmla="*/ 0 h 139"/>
                  <a:gd name="T101" fmla="*/ 139 w 139"/>
                  <a:gd name="T102" fmla="*/ 139 h 13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9" h="139">
                    <a:moveTo>
                      <a:pt x="139" y="69"/>
                    </a:moveTo>
                    <a:lnTo>
                      <a:pt x="137" y="84"/>
                    </a:lnTo>
                    <a:lnTo>
                      <a:pt x="134" y="97"/>
                    </a:lnTo>
                    <a:lnTo>
                      <a:pt x="126" y="108"/>
                    </a:lnTo>
                    <a:lnTo>
                      <a:pt x="117" y="119"/>
                    </a:lnTo>
                    <a:lnTo>
                      <a:pt x="108" y="128"/>
                    </a:lnTo>
                    <a:lnTo>
                      <a:pt x="95" y="133"/>
                    </a:lnTo>
                    <a:lnTo>
                      <a:pt x="82" y="137"/>
                    </a:lnTo>
                    <a:lnTo>
                      <a:pt x="70" y="139"/>
                    </a:lnTo>
                    <a:lnTo>
                      <a:pt x="55" y="137"/>
                    </a:lnTo>
                    <a:lnTo>
                      <a:pt x="42" y="133"/>
                    </a:lnTo>
                    <a:lnTo>
                      <a:pt x="30" y="128"/>
                    </a:lnTo>
                    <a:lnTo>
                      <a:pt x="20" y="119"/>
                    </a:lnTo>
                    <a:lnTo>
                      <a:pt x="11" y="108"/>
                    </a:lnTo>
                    <a:lnTo>
                      <a:pt x="4" y="97"/>
                    </a:lnTo>
                    <a:lnTo>
                      <a:pt x="0" y="84"/>
                    </a:lnTo>
                    <a:lnTo>
                      <a:pt x="0" y="69"/>
                    </a:lnTo>
                    <a:lnTo>
                      <a:pt x="0" y="55"/>
                    </a:lnTo>
                    <a:lnTo>
                      <a:pt x="4" y="42"/>
                    </a:lnTo>
                    <a:lnTo>
                      <a:pt x="11" y="31"/>
                    </a:lnTo>
                    <a:lnTo>
                      <a:pt x="20" y="20"/>
                    </a:lnTo>
                    <a:lnTo>
                      <a:pt x="30" y="13"/>
                    </a:lnTo>
                    <a:lnTo>
                      <a:pt x="42" y="6"/>
                    </a:lnTo>
                    <a:lnTo>
                      <a:pt x="55" y="2"/>
                    </a:lnTo>
                    <a:lnTo>
                      <a:pt x="70" y="0"/>
                    </a:lnTo>
                    <a:lnTo>
                      <a:pt x="82" y="2"/>
                    </a:lnTo>
                    <a:lnTo>
                      <a:pt x="95" y="6"/>
                    </a:lnTo>
                    <a:lnTo>
                      <a:pt x="108" y="13"/>
                    </a:lnTo>
                    <a:lnTo>
                      <a:pt x="117" y="20"/>
                    </a:lnTo>
                    <a:lnTo>
                      <a:pt x="126" y="31"/>
                    </a:lnTo>
                    <a:lnTo>
                      <a:pt x="134" y="42"/>
                    </a:lnTo>
                    <a:lnTo>
                      <a:pt x="137" y="55"/>
                    </a:lnTo>
                    <a:lnTo>
                      <a:pt x="139" y="69"/>
                    </a:lnTo>
                    <a:close/>
                  </a:path>
                </a:pathLst>
              </a:custGeom>
              <a:solidFill>
                <a:srgbClr val="3F7FB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342" name="Freeform 474"/>
              <p:cNvSpPr>
                <a:spLocks/>
              </p:cNvSpPr>
              <p:nvPr/>
            </p:nvSpPr>
            <p:spPr bwMode="auto">
              <a:xfrm>
                <a:off x="4553" y="3683"/>
                <a:ext cx="135" cy="135"/>
              </a:xfrm>
              <a:custGeom>
                <a:avLst/>
                <a:gdLst>
                  <a:gd name="T0" fmla="*/ 135 w 135"/>
                  <a:gd name="T1" fmla="*/ 67 h 135"/>
                  <a:gd name="T2" fmla="*/ 133 w 135"/>
                  <a:gd name="T3" fmla="*/ 80 h 135"/>
                  <a:gd name="T4" fmla="*/ 130 w 135"/>
                  <a:gd name="T5" fmla="*/ 93 h 135"/>
                  <a:gd name="T6" fmla="*/ 122 w 135"/>
                  <a:gd name="T7" fmla="*/ 106 h 135"/>
                  <a:gd name="T8" fmla="*/ 115 w 135"/>
                  <a:gd name="T9" fmla="*/ 115 h 135"/>
                  <a:gd name="T10" fmla="*/ 104 w 135"/>
                  <a:gd name="T11" fmla="*/ 124 h 135"/>
                  <a:gd name="T12" fmla="*/ 93 w 135"/>
                  <a:gd name="T13" fmla="*/ 129 h 135"/>
                  <a:gd name="T14" fmla="*/ 80 w 135"/>
                  <a:gd name="T15" fmla="*/ 133 h 135"/>
                  <a:gd name="T16" fmla="*/ 68 w 135"/>
                  <a:gd name="T17" fmla="*/ 135 h 135"/>
                  <a:gd name="T18" fmla="*/ 53 w 135"/>
                  <a:gd name="T19" fmla="*/ 133 h 135"/>
                  <a:gd name="T20" fmla="*/ 40 w 135"/>
                  <a:gd name="T21" fmla="*/ 129 h 135"/>
                  <a:gd name="T22" fmla="*/ 29 w 135"/>
                  <a:gd name="T23" fmla="*/ 124 h 135"/>
                  <a:gd name="T24" fmla="*/ 20 w 135"/>
                  <a:gd name="T25" fmla="*/ 115 h 135"/>
                  <a:gd name="T26" fmla="*/ 11 w 135"/>
                  <a:gd name="T27" fmla="*/ 106 h 135"/>
                  <a:gd name="T28" fmla="*/ 4 w 135"/>
                  <a:gd name="T29" fmla="*/ 93 h 135"/>
                  <a:gd name="T30" fmla="*/ 0 w 135"/>
                  <a:gd name="T31" fmla="*/ 80 h 135"/>
                  <a:gd name="T32" fmla="*/ 0 w 135"/>
                  <a:gd name="T33" fmla="*/ 67 h 135"/>
                  <a:gd name="T34" fmla="*/ 0 w 135"/>
                  <a:gd name="T35" fmla="*/ 55 h 135"/>
                  <a:gd name="T36" fmla="*/ 4 w 135"/>
                  <a:gd name="T37" fmla="*/ 42 h 135"/>
                  <a:gd name="T38" fmla="*/ 11 w 135"/>
                  <a:gd name="T39" fmla="*/ 31 h 135"/>
                  <a:gd name="T40" fmla="*/ 20 w 135"/>
                  <a:gd name="T41" fmla="*/ 20 h 135"/>
                  <a:gd name="T42" fmla="*/ 29 w 135"/>
                  <a:gd name="T43" fmla="*/ 13 h 135"/>
                  <a:gd name="T44" fmla="*/ 40 w 135"/>
                  <a:gd name="T45" fmla="*/ 5 h 135"/>
                  <a:gd name="T46" fmla="*/ 53 w 135"/>
                  <a:gd name="T47" fmla="*/ 2 h 135"/>
                  <a:gd name="T48" fmla="*/ 68 w 135"/>
                  <a:gd name="T49" fmla="*/ 0 h 135"/>
                  <a:gd name="T50" fmla="*/ 80 w 135"/>
                  <a:gd name="T51" fmla="*/ 2 h 135"/>
                  <a:gd name="T52" fmla="*/ 93 w 135"/>
                  <a:gd name="T53" fmla="*/ 5 h 135"/>
                  <a:gd name="T54" fmla="*/ 104 w 135"/>
                  <a:gd name="T55" fmla="*/ 13 h 135"/>
                  <a:gd name="T56" fmla="*/ 115 w 135"/>
                  <a:gd name="T57" fmla="*/ 20 h 135"/>
                  <a:gd name="T58" fmla="*/ 122 w 135"/>
                  <a:gd name="T59" fmla="*/ 31 h 135"/>
                  <a:gd name="T60" fmla="*/ 130 w 135"/>
                  <a:gd name="T61" fmla="*/ 42 h 135"/>
                  <a:gd name="T62" fmla="*/ 133 w 135"/>
                  <a:gd name="T63" fmla="*/ 55 h 135"/>
                  <a:gd name="T64" fmla="*/ 135 w 135"/>
                  <a:gd name="T65" fmla="*/ 67 h 1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5"/>
                  <a:gd name="T100" fmla="*/ 0 h 135"/>
                  <a:gd name="T101" fmla="*/ 135 w 135"/>
                  <a:gd name="T102" fmla="*/ 135 h 13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5" h="135">
                    <a:moveTo>
                      <a:pt x="135" y="67"/>
                    </a:moveTo>
                    <a:lnTo>
                      <a:pt x="133" y="80"/>
                    </a:lnTo>
                    <a:lnTo>
                      <a:pt x="130" y="93"/>
                    </a:lnTo>
                    <a:lnTo>
                      <a:pt x="122" y="106"/>
                    </a:lnTo>
                    <a:lnTo>
                      <a:pt x="115" y="115"/>
                    </a:lnTo>
                    <a:lnTo>
                      <a:pt x="104" y="124"/>
                    </a:lnTo>
                    <a:lnTo>
                      <a:pt x="93" y="129"/>
                    </a:lnTo>
                    <a:lnTo>
                      <a:pt x="80" y="133"/>
                    </a:lnTo>
                    <a:lnTo>
                      <a:pt x="68" y="135"/>
                    </a:lnTo>
                    <a:lnTo>
                      <a:pt x="53" y="133"/>
                    </a:lnTo>
                    <a:lnTo>
                      <a:pt x="40" y="129"/>
                    </a:lnTo>
                    <a:lnTo>
                      <a:pt x="29" y="124"/>
                    </a:lnTo>
                    <a:lnTo>
                      <a:pt x="20" y="115"/>
                    </a:lnTo>
                    <a:lnTo>
                      <a:pt x="11" y="106"/>
                    </a:lnTo>
                    <a:lnTo>
                      <a:pt x="4" y="93"/>
                    </a:lnTo>
                    <a:lnTo>
                      <a:pt x="0" y="80"/>
                    </a:lnTo>
                    <a:lnTo>
                      <a:pt x="0" y="67"/>
                    </a:lnTo>
                    <a:lnTo>
                      <a:pt x="0" y="55"/>
                    </a:lnTo>
                    <a:lnTo>
                      <a:pt x="4" y="42"/>
                    </a:lnTo>
                    <a:lnTo>
                      <a:pt x="11" y="31"/>
                    </a:lnTo>
                    <a:lnTo>
                      <a:pt x="20" y="20"/>
                    </a:lnTo>
                    <a:lnTo>
                      <a:pt x="29" y="13"/>
                    </a:lnTo>
                    <a:lnTo>
                      <a:pt x="40" y="5"/>
                    </a:lnTo>
                    <a:lnTo>
                      <a:pt x="53" y="2"/>
                    </a:lnTo>
                    <a:lnTo>
                      <a:pt x="68" y="0"/>
                    </a:lnTo>
                    <a:lnTo>
                      <a:pt x="80" y="2"/>
                    </a:lnTo>
                    <a:lnTo>
                      <a:pt x="93" y="5"/>
                    </a:lnTo>
                    <a:lnTo>
                      <a:pt x="104" y="13"/>
                    </a:lnTo>
                    <a:lnTo>
                      <a:pt x="115" y="20"/>
                    </a:lnTo>
                    <a:lnTo>
                      <a:pt x="122" y="31"/>
                    </a:lnTo>
                    <a:lnTo>
                      <a:pt x="130" y="42"/>
                    </a:lnTo>
                    <a:lnTo>
                      <a:pt x="133" y="55"/>
                    </a:lnTo>
                    <a:lnTo>
                      <a:pt x="135" y="67"/>
                    </a:lnTo>
                    <a:close/>
                  </a:path>
                </a:pathLst>
              </a:custGeom>
              <a:solidFill>
                <a:srgbClr val="4182B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343" name="Freeform 475"/>
              <p:cNvSpPr>
                <a:spLocks/>
              </p:cNvSpPr>
              <p:nvPr/>
            </p:nvSpPr>
            <p:spPr bwMode="auto">
              <a:xfrm>
                <a:off x="4555" y="3685"/>
                <a:ext cx="131" cy="131"/>
              </a:xfrm>
              <a:custGeom>
                <a:avLst/>
                <a:gdLst>
                  <a:gd name="T0" fmla="*/ 131 w 131"/>
                  <a:gd name="T1" fmla="*/ 65 h 131"/>
                  <a:gd name="T2" fmla="*/ 130 w 131"/>
                  <a:gd name="T3" fmla="*/ 78 h 131"/>
                  <a:gd name="T4" fmla="*/ 126 w 131"/>
                  <a:gd name="T5" fmla="*/ 91 h 131"/>
                  <a:gd name="T6" fmla="*/ 119 w 131"/>
                  <a:gd name="T7" fmla="*/ 102 h 131"/>
                  <a:gd name="T8" fmla="*/ 111 w 131"/>
                  <a:gd name="T9" fmla="*/ 113 h 131"/>
                  <a:gd name="T10" fmla="*/ 102 w 131"/>
                  <a:gd name="T11" fmla="*/ 120 h 131"/>
                  <a:gd name="T12" fmla="*/ 91 w 131"/>
                  <a:gd name="T13" fmla="*/ 126 h 131"/>
                  <a:gd name="T14" fmla="*/ 78 w 131"/>
                  <a:gd name="T15" fmla="*/ 129 h 131"/>
                  <a:gd name="T16" fmla="*/ 66 w 131"/>
                  <a:gd name="T17" fmla="*/ 131 h 131"/>
                  <a:gd name="T18" fmla="*/ 51 w 131"/>
                  <a:gd name="T19" fmla="*/ 129 h 131"/>
                  <a:gd name="T20" fmla="*/ 38 w 131"/>
                  <a:gd name="T21" fmla="*/ 126 h 131"/>
                  <a:gd name="T22" fmla="*/ 27 w 131"/>
                  <a:gd name="T23" fmla="*/ 120 h 131"/>
                  <a:gd name="T24" fmla="*/ 18 w 131"/>
                  <a:gd name="T25" fmla="*/ 113 h 131"/>
                  <a:gd name="T26" fmla="*/ 11 w 131"/>
                  <a:gd name="T27" fmla="*/ 102 h 131"/>
                  <a:gd name="T28" fmla="*/ 4 w 131"/>
                  <a:gd name="T29" fmla="*/ 91 h 131"/>
                  <a:gd name="T30" fmla="*/ 0 w 131"/>
                  <a:gd name="T31" fmla="*/ 78 h 131"/>
                  <a:gd name="T32" fmla="*/ 0 w 131"/>
                  <a:gd name="T33" fmla="*/ 65 h 131"/>
                  <a:gd name="T34" fmla="*/ 0 w 131"/>
                  <a:gd name="T35" fmla="*/ 53 h 131"/>
                  <a:gd name="T36" fmla="*/ 4 w 131"/>
                  <a:gd name="T37" fmla="*/ 40 h 131"/>
                  <a:gd name="T38" fmla="*/ 11 w 131"/>
                  <a:gd name="T39" fmla="*/ 29 h 131"/>
                  <a:gd name="T40" fmla="*/ 18 w 131"/>
                  <a:gd name="T41" fmla="*/ 20 h 131"/>
                  <a:gd name="T42" fmla="*/ 27 w 131"/>
                  <a:gd name="T43" fmla="*/ 11 h 131"/>
                  <a:gd name="T44" fmla="*/ 38 w 131"/>
                  <a:gd name="T45" fmla="*/ 5 h 131"/>
                  <a:gd name="T46" fmla="*/ 51 w 131"/>
                  <a:gd name="T47" fmla="*/ 2 h 131"/>
                  <a:gd name="T48" fmla="*/ 66 w 131"/>
                  <a:gd name="T49" fmla="*/ 0 h 131"/>
                  <a:gd name="T50" fmla="*/ 78 w 131"/>
                  <a:gd name="T51" fmla="*/ 2 h 131"/>
                  <a:gd name="T52" fmla="*/ 91 w 131"/>
                  <a:gd name="T53" fmla="*/ 5 h 131"/>
                  <a:gd name="T54" fmla="*/ 102 w 131"/>
                  <a:gd name="T55" fmla="*/ 11 h 131"/>
                  <a:gd name="T56" fmla="*/ 111 w 131"/>
                  <a:gd name="T57" fmla="*/ 20 h 131"/>
                  <a:gd name="T58" fmla="*/ 119 w 131"/>
                  <a:gd name="T59" fmla="*/ 29 h 131"/>
                  <a:gd name="T60" fmla="*/ 126 w 131"/>
                  <a:gd name="T61" fmla="*/ 40 h 131"/>
                  <a:gd name="T62" fmla="*/ 130 w 131"/>
                  <a:gd name="T63" fmla="*/ 53 h 131"/>
                  <a:gd name="T64" fmla="*/ 131 w 131"/>
                  <a:gd name="T65" fmla="*/ 65 h 13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1"/>
                  <a:gd name="T100" fmla="*/ 0 h 131"/>
                  <a:gd name="T101" fmla="*/ 131 w 131"/>
                  <a:gd name="T102" fmla="*/ 131 h 13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1" h="131">
                    <a:moveTo>
                      <a:pt x="131" y="65"/>
                    </a:moveTo>
                    <a:lnTo>
                      <a:pt x="130" y="78"/>
                    </a:lnTo>
                    <a:lnTo>
                      <a:pt x="126" y="91"/>
                    </a:lnTo>
                    <a:lnTo>
                      <a:pt x="119" y="102"/>
                    </a:lnTo>
                    <a:lnTo>
                      <a:pt x="111" y="113"/>
                    </a:lnTo>
                    <a:lnTo>
                      <a:pt x="102" y="120"/>
                    </a:lnTo>
                    <a:lnTo>
                      <a:pt x="91" y="126"/>
                    </a:lnTo>
                    <a:lnTo>
                      <a:pt x="78" y="129"/>
                    </a:lnTo>
                    <a:lnTo>
                      <a:pt x="66" y="131"/>
                    </a:lnTo>
                    <a:lnTo>
                      <a:pt x="51" y="129"/>
                    </a:lnTo>
                    <a:lnTo>
                      <a:pt x="38" y="126"/>
                    </a:lnTo>
                    <a:lnTo>
                      <a:pt x="27" y="120"/>
                    </a:lnTo>
                    <a:lnTo>
                      <a:pt x="18" y="113"/>
                    </a:lnTo>
                    <a:lnTo>
                      <a:pt x="11" y="102"/>
                    </a:lnTo>
                    <a:lnTo>
                      <a:pt x="4" y="91"/>
                    </a:lnTo>
                    <a:lnTo>
                      <a:pt x="0" y="78"/>
                    </a:lnTo>
                    <a:lnTo>
                      <a:pt x="0" y="65"/>
                    </a:lnTo>
                    <a:lnTo>
                      <a:pt x="0" y="53"/>
                    </a:lnTo>
                    <a:lnTo>
                      <a:pt x="4" y="40"/>
                    </a:lnTo>
                    <a:lnTo>
                      <a:pt x="11" y="29"/>
                    </a:lnTo>
                    <a:lnTo>
                      <a:pt x="18" y="20"/>
                    </a:lnTo>
                    <a:lnTo>
                      <a:pt x="27" y="11"/>
                    </a:lnTo>
                    <a:lnTo>
                      <a:pt x="38" y="5"/>
                    </a:lnTo>
                    <a:lnTo>
                      <a:pt x="51" y="2"/>
                    </a:lnTo>
                    <a:lnTo>
                      <a:pt x="66" y="0"/>
                    </a:lnTo>
                    <a:lnTo>
                      <a:pt x="78" y="2"/>
                    </a:lnTo>
                    <a:lnTo>
                      <a:pt x="91" y="5"/>
                    </a:lnTo>
                    <a:lnTo>
                      <a:pt x="102" y="11"/>
                    </a:lnTo>
                    <a:lnTo>
                      <a:pt x="111" y="20"/>
                    </a:lnTo>
                    <a:lnTo>
                      <a:pt x="119" y="29"/>
                    </a:lnTo>
                    <a:lnTo>
                      <a:pt x="126" y="40"/>
                    </a:lnTo>
                    <a:lnTo>
                      <a:pt x="130" y="53"/>
                    </a:lnTo>
                    <a:lnTo>
                      <a:pt x="131" y="65"/>
                    </a:lnTo>
                    <a:close/>
                  </a:path>
                </a:pathLst>
              </a:custGeom>
              <a:solidFill>
                <a:srgbClr val="4387B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344" name="Freeform 476"/>
              <p:cNvSpPr>
                <a:spLocks/>
              </p:cNvSpPr>
              <p:nvPr/>
            </p:nvSpPr>
            <p:spPr bwMode="auto">
              <a:xfrm>
                <a:off x="4557" y="3687"/>
                <a:ext cx="128" cy="127"/>
              </a:xfrm>
              <a:custGeom>
                <a:avLst/>
                <a:gdLst>
                  <a:gd name="T0" fmla="*/ 128 w 128"/>
                  <a:gd name="T1" fmla="*/ 63 h 127"/>
                  <a:gd name="T2" fmla="*/ 126 w 128"/>
                  <a:gd name="T3" fmla="*/ 76 h 127"/>
                  <a:gd name="T4" fmla="*/ 122 w 128"/>
                  <a:gd name="T5" fmla="*/ 89 h 127"/>
                  <a:gd name="T6" fmla="*/ 115 w 128"/>
                  <a:gd name="T7" fmla="*/ 100 h 127"/>
                  <a:gd name="T8" fmla="*/ 107 w 128"/>
                  <a:gd name="T9" fmla="*/ 109 h 127"/>
                  <a:gd name="T10" fmla="*/ 98 w 128"/>
                  <a:gd name="T11" fmla="*/ 116 h 127"/>
                  <a:gd name="T12" fmla="*/ 87 w 128"/>
                  <a:gd name="T13" fmla="*/ 122 h 127"/>
                  <a:gd name="T14" fmla="*/ 75 w 128"/>
                  <a:gd name="T15" fmla="*/ 125 h 127"/>
                  <a:gd name="T16" fmla="*/ 64 w 128"/>
                  <a:gd name="T17" fmla="*/ 127 h 127"/>
                  <a:gd name="T18" fmla="*/ 51 w 128"/>
                  <a:gd name="T19" fmla="*/ 125 h 127"/>
                  <a:gd name="T20" fmla="*/ 38 w 128"/>
                  <a:gd name="T21" fmla="*/ 122 h 127"/>
                  <a:gd name="T22" fmla="*/ 27 w 128"/>
                  <a:gd name="T23" fmla="*/ 116 h 127"/>
                  <a:gd name="T24" fmla="*/ 18 w 128"/>
                  <a:gd name="T25" fmla="*/ 109 h 127"/>
                  <a:gd name="T26" fmla="*/ 11 w 128"/>
                  <a:gd name="T27" fmla="*/ 100 h 127"/>
                  <a:gd name="T28" fmla="*/ 4 w 128"/>
                  <a:gd name="T29" fmla="*/ 89 h 127"/>
                  <a:gd name="T30" fmla="*/ 0 w 128"/>
                  <a:gd name="T31" fmla="*/ 76 h 127"/>
                  <a:gd name="T32" fmla="*/ 0 w 128"/>
                  <a:gd name="T33" fmla="*/ 63 h 127"/>
                  <a:gd name="T34" fmla="*/ 0 w 128"/>
                  <a:gd name="T35" fmla="*/ 51 h 127"/>
                  <a:gd name="T36" fmla="*/ 4 w 128"/>
                  <a:gd name="T37" fmla="*/ 40 h 127"/>
                  <a:gd name="T38" fmla="*/ 11 w 128"/>
                  <a:gd name="T39" fmla="*/ 29 h 127"/>
                  <a:gd name="T40" fmla="*/ 18 w 128"/>
                  <a:gd name="T41" fmla="*/ 20 h 127"/>
                  <a:gd name="T42" fmla="*/ 27 w 128"/>
                  <a:gd name="T43" fmla="*/ 11 h 127"/>
                  <a:gd name="T44" fmla="*/ 38 w 128"/>
                  <a:gd name="T45" fmla="*/ 5 h 127"/>
                  <a:gd name="T46" fmla="*/ 51 w 128"/>
                  <a:gd name="T47" fmla="*/ 1 h 127"/>
                  <a:gd name="T48" fmla="*/ 64 w 128"/>
                  <a:gd name="T49" fmla="*/ 0 h 127"/>
                  <a:gd name="T50" fmla="*/ 75 w 128"/>
                  <a:gd name="T51" fmla="*/ 1 h 127"/>
                  <a:gd name="T52" fmla="*/ 87 w 128"/>
                  <a:gd name="T53" fmla="*/ 5 h 127"/>
                  <a:gd name="T54" fmla="*/ 98 w 128"/>
                  <a:gd name="T55" fmla="*/ 11 h 127"/>
                  <a:gd name="T56" fmla="*/ 107 w 128"/>
                  <a:gd name="T57" fmla="*/ 20 h 127"/>
                  <a:gd name="T58" fmla="*/ 115 w 128"/>
                  <a:gd name="T59" fmla="*/ 29 h 127"/>
                  <a:gd name="T60" fmla="*/ 122 w 128"/>
                  <a:gd name="T61" fmla="*/ 40 h 127"/>
                  <a:gd name="T62" fmla="*/ 126 w 128"/>
                  <a:gd name="T63" fmla="*/ 51 h 127"/>
                  <a:gd name="T64" fmla="*/ 128 w 128"/>
                  <a:gd name="T65" fmla="*/ 63 h 1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8"/>
                  <a:gd name="T100" fmla="*/ 0 h 127"/>
                  <a:gd name="T101" fmla="*/ 128 w 128"/>
                  <a:gd name="T102" fmla="*/ 127 h 12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8" h="127">
                    <a:moveTo>
                      <a:pt x="128" y="63"/>
                    </a:moveTo>
                    <a:lnTo>
                      <a:pt x="126" y="76"/>
                    </a:lnTo>
                    <a:lnTo>
                      <a:pt x="122" y="89"/>
                    </a:lnTo>
                    <a:lnTo>
                      <a:pt x="115" y="100"/>
                    </a:lnTo>
                    <a:lnTo>
                      <a:pt x="107" y="109"/>
                    </a:lnTo>
                    <a:lnTo>
                      <a:pt x="98" y="116"/>
                    </a:lnTo>
                    <a:lnTo>
                      <a:pt x="87" y="122"/>
                    </a:lnTo>
                    <a:lnTo>
                      <a:pt x="75" y="125"/>
                    </a:lnTo>
                    <a:lnTo>
                      <a:pt x="64" y="127"/>
                    </a:lnTo>
                    <a:lnTo>
                      <a:pt x="51" y="125"/>
                    </a:lnTo>
                    <a:lnTo>
                      <a:pt x="38" y="122"/>
                    </a:lnTo>
                    <a:lnTo>
                      <a:pt x="27" y="116"/>
                    </a:lnTo>
                    <a:lnTo>
                      <a:pt x="18" y="109"/>
                    </a:lnTo>
                    <a:lnTo>
                      <a:pt x="11" y="100"/>
                    </a:lnTo>
                    <a:lnTo>
                      <a:pt x="4" y="89"/>
                    </a:lnTo>
                    <a:lnTo>
                      <a:pt x="0" y="76"/>
                    </a:lnTo>
                    <a:lnTo>
                      <a:pt x="0" y="63"/>
                    </a:lnTo>
                    <a:lnTo>
                      <a:pt x="0" y="51"/>
                    </a:lnTo>
                    <a:lnTo>
                      <a:pt x="4" y="40"/>
                    </a:lnTo>
                    <a:lnTo>
                      <a:pt x="11" y="29"/>
                    </a:lnTo>
                    <a:lnTo>
                      <a:pt x="18" y="20"/>
                    </a:lnTo>
                    <a:lnTo>
                      <a:pt x="27" y="11"/>
                    </a:lnTo>
                    <a:lnTo>
                      <a:pt x="38" y="5"/>
                    </a:lnTo>
                    <a:lnTo>
                      <a:pt x="51" y="1"/>
                    </a:lnTo>
                    <a:lnTo>
                      <a:pt x="64" y="0"/>
                    </a:lnTo>
                    <a:lnTo>
                      <a:pt x="75" y="1"/>
                    </a:lnTo>
                    <a:lnTo>
                      <a:pt x="87" y="5"/>
                    </a:lnTo>
                    <a:lnTo>
                      <a:pt x="98" y="11"/>
                    </a:lnTo>
                    <a:lnTo>
                      <a:pt x="107" y="20"/>
                    </a:lnTo>
                    <a:lnTo>
                      <a:pt x="115" y="29"/>
                    </a:lnTo>
                    <a:lnTo>
                      <a:pt x="122" y="40"/>
                    </a:lnTo>
                    <a:lnTo>
                      <a:pt x="126" y="51"/>
                    </a:lnTo>
                    <a:lnTo>
                      <a:pt x="128" y="63"/>
                    </a:lnTo>
                    <a:close/>
                  </a:path>
                </a:pathLst>
              </a:custGeom>
              <a:solidFill>
                <a:srgbClr val="458AB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345" name="Freeform 477"/>
              <p:cNvSpPr>
                <a:spLocks/>
              </p:cNvSpPr>
              <p:nvPr/>
            </p:nvSpPr>
            <p:spPr bwMode="auto">
              <a:xfrm>
                <a:off x="4559" y="3688"/>
                <a:ext cx="124" cy="124"/>
              </a:xfrm>
              <a:custGeom>
                <a:avLst/>
                <a:gdLst>
                  <a:gd name="T0" fmla="*/ 124 w 124"/>
                  <a:gd name="T1" fmla="*/ 62 h 124"/>
                  <a:gd name="T2" fmla="*/ 122 w 124"/>
                  <a:gd name="T3" fmla="*/ 75 h 124"/>
                  <a:gd name="T4" fmla="*/ 118 w 124"/>
                  <a:gd name="T5" fmla="*/ 86 h 124"/>
                  <a:gd name="T6" fmla="*/ 113 w 124"/>
                  <a:gd name="T7" fmla="*/ 97 h 124"/>
                  <a:gd name="T8" fmla="*/ 105 w 124"/>
                  <a:gd name="T9" fmla="*/ 106 h 124"/>
                  <a:gd name="T10" fmla="*/ 96 w 124"/>
                  <a:gd name="T11" fmla="*/ 114 h 124"/>
                  <a:gd name="T12" fmla="*/ 85 w 124"/>
                  <a:gd name="T13" fmla="*/ 119 h 124"/>
                  <a:gd name="T14" fmla="*/ 73 w 124"/>
                  <a:gd name="T15" fmla="*/ 123 h 124"/>
                  <a:gd name="T16" fmla="*/ 62 w 124"/>
                  <a:gd name="T17" fmla="*/ 124 h 124"/>
                  <a:gd name="T18" fmla="*/ 49 w 124"/>
                  <a:gd name="T19" fmla="*/ 123 h 124"/>
                  <a:gd name="T20" fmla="*/ 36 w 124"/>
                  <a:gd name="T21" fmla="*/ 119 h 124"/>
                  <a:gd name="T22" fmla="*/ 25 w 124"/>
                  <a:gd name="T23" fmla="*/ 114 h 124"/>
                  <a:gd name="T24" fmla="*/ 16 w 124"/>
                  <a:gd name="T25" fmla="*/ 106 h 124"/>
                  <a:gd name="T26" fmla="*/ 9 w 124"/>
                  <a:gd name="T27" fmla="*/ 97 h 124"/>
                  <a:gd name="T28" fmla="*/ 3 w 124"/>
                  <a:gd name="T29" fmla="*/ 86 h 124"/>
                  <a:gd name="T30" fmla="*/ 0 w 124"/>
                  <a:gd name="T31" fmla="*/ 75 h 124"/>
                  <a:gd name="T32" fmla="*/ 0 w 124"/>
                  <a:gd name="T33" fmla="*/ 62 h 124"/>
                  <a:gd name="T34" fmla="*/ 0 w 124"/>
                  <a:gd name="T35" fmla="*/ 50 h 124"/>
                  <a:gd name="T36" fmla="*/ 3 w 124"/>
                  <a:gd name="T37" fmla="*/ 39 h 124"/>
                  <a:gd name="T38" fmla="*/ 9 w 124"/>
                  <a:gd name="T39" fmla="*/ 28 h 124"/>
                  <a:gd name="T40" fmla="*/ 16 w 124"/>
                  <a:gd name="T41" fmla="*/ 19 h 124"/>
                  <a:gd name="T42" fmla="*/ 25 w 124"/>
                  <a:gd name="T43" fmla="*/ 11 h 124"/>
                  <a:gd name="T44" fmla="*/ 36 w 124"/>
                  <a:gd name="T45" fmla="*/ 6 h 124"/>
                  <a:gd name="T46" fmla="*/ 49 w 124"/>
                  <a:gd name="T47" fmla="*/ 2 h 124"/>
                  <a:gd name="T48" fmla="*/ 62 w 124"/>
                  <a:gd name="T49" fmla="*/ 0 h 124"/>
                  <a:gd name="T50" fmla="*/ 73 w 124"/>
                  <a:gd name="T51" fmla="*/ 2 h 124"/>
                  <a:gd name="T52" fmla="*/ 85 w 124"/>
                  <a:gd name="T53" fmla="*/ 6 h 124"/>
                  <a:gd name="T54" fmla="*/ 96 w 124"/>
                  <a:gd name="T55" fmla="*/ 11 h 124"/>
                  <a:gd name="T56" fmla="*/ 105 w 124"/>
                  <a:gd name="T57" fmla="*/ 19 h 124"/>
                  <a:gd name="T58" fmla="*/ 113 w 124"/>
                  <a:gd name="T59" fmla="*/ 28 h 124"/>
                  <a:gd name="T60" fmla="*/ 118 w 124"/>
                  <a:gd name="T61" fmla="*/ 39 h 124"/>
                  <a:gd name="T62" fmla="*/ 122 w 124"/>
                  <a:gd name="T63" fmla="*/ 50 h 124"/>
                  <a:gd name="T64" fmla="*/ 124 w 124"/>
                  <a:gd name="T65" fmla="*/ 62 h 1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4"/>
                  <a:gd name="T100" fmla="*/ 0 h 124"/>
                  <a:gd name="T101" fmla="*/ 124 w 124"/>
                  <a:gd name="T102" fmla="*/ 124 h 12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4" h="124">
                    <a:moveTo>
                      <a:pt x="124" y="62"/>
                    </a:moveTo>
                    <a:lnTo>
                      <a:pt x="122" y="75"/>
                    </a:lnTo>
                    <a:lnTo>
                      <a:pt x="118" y="86"/>
                    </a:lnTo>
                    <a:lnTo>
                      <a:pt x="113" y="97"/>
                    </a:lnTo>
                    <a:lnTo>
                      <a:pt x="105" y="106"/>
                    </a:lnTo>
                    <a:lnTo>
                      <a:pt x="96" y="114"/>
                    </a:lnTo>
                    <a:lnTo>
                      <a:pt x="85" y="119"/>
                    </a:lnTo>
                    <a:lnTo>
                      <a:pt x="73" y="123"/>
                    </a:lnTo>
                    <a:lnTo>
                      <a:pt x="62" y="124"/>
                    </a:lnTo>
                    <a:lnTo>
                      <a:pt x="49" y="123"/>
                    </a:lnTo>
                    <a:lnTo>
                      <a:pt x="36" y="119"/>
                    </a:lnTo>
                    <a:lnTo>
                      <a:pt x="25" y="114"/>
                    </a:lnTo>
                    <a:lnTo>
                      <a:pt x="16" y="106"/>
                    </a:lnTo>
                    <a:lnTo>
                      <a:pt x="9" y="97"/>
                    </a:lnTo>
                    <a:lnTo>
                      <a:pt x="3" y="86"/>
                    </a:lnTo>
                    <a:lnTo>
                      <a:pt x="0" y="75"/>
                    </a:lnTo>
                    <a:lnTo>
                      <a:pt x="0" y="62"/>
                    </a:lnTo>
                    <a:lnTo>
                      <a:pt x="0" y="50"/>
                    </a:lnTo>
                    <a:lnTo>
                      <a:pt x="3" y="39"/>
                    </a:lnTo>
                    <a:lnTo>
                      <a:pt x="9" y="28"/>
                    </a:lnTo>
                    <a:lnTo>
                      <a:pt x="16" y="19"/>
                    </a:lnTo>
                    <a:lnTo>
                      <a:pt x="25" y="11"/>
                    </a:lnTo>
                    <a:lnTo>
                      <a:pt x="36" y="6"/>
                    </a:lnTo>
                    <a:lnTo>
                      <a:pt x="49" y="2"/>
                    </a:lnTo>
                    <a:lnTo>
                      <a:pt x="62" y="0"/>
                    </a:lnTo>
                    <a:lnTo>
                      <a:pt x="73" y="2"/>
                    </a:lnTo>
                    <a:lnTo>
                      <a:pt x="85" y="6"/>
                    </a:lnTo>
                    <a:lnTo>
                      <a:pt x="96" y="11"/>
                    </a:lnTo>
                    <a:lnTo>
                      <a:pt x="105" y="19"/>
                    </a:lnTo>
                    <a:lnTo>
                      <a:pt x="113" y="28"/>
                    </a:lnTo>
                    <a:lnTo>
                      <a:pt x="118" y="39"/>
                    </a:lnTo>
                    <a:lnTo>
                      <a:pt x="122" y="50"/>
                    </a:lnTo>
                    <a:lnTo>
                      <a:pt x="124" y="62"/>
                    </a:lnTo>
                    <a:close/>
                  </a:path>
                </a:pathLst>
              </a:custGeom>
              <a:solidFill>
                <a:srgbClr val="478EC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346" name="Freeform 478"/>
              <p:cNvSpPr>
                <a:spLocks/>
              </p:cNvSpPr>
              <p:nvPr/>
            </p:nvSpPr>
            <p:spPr bwMode="auto">
              <a:xfrm>
                <a:off x="4561" y="3690"/>
                <a:ext cx="120" cy="121"/>
              </a:xfrm>
              <a:custGeom>
                <a:avLst/>
                <a:gdLst>
                  <a:gd name="T0" fmla="*/ 120 w 120"/>
                  <a:gd name="T1" fmla="*/ 60 h 121"/>
                  <a:gd name="T2" fmla="*/ 118 w 120"/>
                  <a:gd name="T3" fmla="*/ 73 h 121"/>
                  <a:gd name="T4" fmla="*/ 114 w 120"/>
                  <a:gd name="T5" fmla="*/ 84 h 121"/>
                  <a:gd name="T6" fmla="*/ 109 w 120"/>
                  <a:gd name="T7" fmla="*/ 93 h 121"/>
                  <a:gd name="T8" fmla="*/ 102 w 120"/>
                  <a:gd name="T9" fmla="*/ 102 h 121"/>
                  <a:gd name="T10" fmla="*/ 93 w 120"/>
                  <a:gd name="T11" fmla="*/ 110 h 121"/>
                  <a:gd name="T12" fmla="*/ 82 w 120"/>
                  <a:gd name="T13" fmla="*/ 115 h 121"/>
                  <a:gd name="T14" fmla="*/ 71 w 120"/>
                  <a:gd name="T15" fmla="*/ 119 h 121"/>
                  <a:gd name="T16" fmla="*/ 60 w 120"/>
                  <a:gd name="T17" fmla="*/ 121 h 121"/>
                  <a:gd name="T18" fmla="*/ 47 w 120"/>
                  <a:gd name="T19" fmla="*/ 119 h 121"/>
                  <a:gd name="T20" fmla="*/ 36 w 120"/>
                  <a:gd name="T21" fmla="*/ 115 h 121"/>
                  <a:gd name="T22" fmla="*/ 25 w 120"/>
                  <a:gd name="T23" fmla="*/ 110 h 121"/>
                  <a:gd name="T24" fmla="*/ 16 w 120"/>
                  <a:gd name="T25" fmla="*/ 102 h 121"/>
                  <a:gd name="T26" fmla="*/ 9 w 120"/>
                  <a:gd name="T27" fmla="*/ 93 h 121"/>
                  <a:gd name="T28" fmla="*/ 3 w 120"/>
                  <a:gd name="T29" fmla="*/ 84 h 121"/>
                  <a:gd name="T30" fmla="*/ 0 w 120"/>
                  <a:gd name="T31" fmla="*/ 73 h 121"/>
                  <a:gd name="T32" fmla="*/ 0 w 120"/>
                  <a:gd name="T33" fmla="*/ 60 h 121"/>
                  <a:gd name="T34" fmla="*/ 0 w 120"/>
                  <a:gd name="T35" fmla="*/ 49 h 121"/>
                  <a:gd name="T36" fmla="*/ 3 w 120"/>
                  <a:gd name="T37" fmla="*/ 37 h 121"/>
                  <a:gd name="T38" fmla="*/ 9 w 120"/>
                  <a:gd name="T39" fmla="*/ 28 h 121"/>
                  <a:gd name="T40" fmla="*/ 16 w 120"/>
                  <a:gd name="T41" fmla="*/ 18 h 121"/>
                  <a:gd name="T42" fmla="*/ 25 w 120"/>
                  <a:gd name="T43" fmla="*/ 11 h 121"/>
                  <a:gd name="T44" fmla="*/ 36 w 120"/>
                  <a:gd name="T45" fmla="*/ 6 h 121"/>
                  <a:gd name="T46" fmla="*/ 47 w 120"/>
                  <a:gd name="T47" fmla="*/ 2 h 121"/>
                  <a:gd name="T48" fmla="*/ 60 w 120"/>
                  <a:gd name="T49" fmla="*/ 0 h 121"/>
                  <a:gd name="T50" fmla="*/ 71 w 120"/>
                  <a:gd name="T51" fmla="*/ 2 h 121"/>
                  <a:gd name="T52" fmla="*/ 82 w 120"/>
                  <a:gd name="T53" fmla="*/ 6 h 121"/>
                  <a:gd name="T54" fmla="*/ 93 w 120"/>
                  <a:gd name="T55" fmla="*/ 11 h 121"/>
                  <a:gd name="T56" fmla="*/ 102 w 120"/>
                  <a:gd name="T57" fmla="*/ 18 h 121"/>
                  <a:gd name="T58" fmla="*/ 109 w 120"/>
                  <a:gd name="T59" fmla="*/ 28 h 121"/>
                  <a:gd name="T60" fmla="*/ 114 w 120"/>
                  <a:gd name="T61" fmla="*/ 37 h 121"/>
                  <a:gd name="T62" fmla="*/ 118 w 120"/>
                  <a:gd name="T63" fmla="*/ 49 h 121"/>
                  <a:gd name="T64" fmla="*/ 120 w 120"/>
                  <a:gd name="T65" fmla="*/ 60 h 1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0"/>
                  <a:gd name="T100" fmla="*/ 0 h 121"/>
                  <a:gd name="T101" fmla="*/ 120 w 120"/>
                  <a:gd name="T102" fmla="*/ 121 h 12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0" h="121">
                    <a:moveTo>
                      <a:pt x="120" y="60"/>
                    </a:moveTo>
                    <a:lnTo>
                      <a:pt x="118" y="73"/>
                    </a:lnTo>
                    <a:lnTo>
                      <a:pt x="114" y="84"/>
                    </a:lnTo>
                    <a:lnTo>
                      <a:pt x="109" y="93"/>
                    </a:lnTo>
                    <a:lnTo>
                      <a:pt x="102" y="102"/>
                    </a:lnTo>
                    <a:lnTo>
                      <a:pt x="93" y="110"/>
                    </a:lnTo>
                    <a:lnTo>
                      <a:pt x="82" y="115"/>
                    </a:lnTo>
                    <a:lnTo>
                      <a:pt x="71" y="119"/>
                    </a:lnTo>
                    <a:lnTo>
                      <a:pt x="60" y="121"/>
                    </a:lnTo>
                    <a:lnTo>
                      <a:pt x="47" y="119"/>
                    </a:lnTo>
                    <a:lnTo>
                      <a:pt x="36" y="115"/>
                    </a:lnTo>
                    <a:lnTo>
                      <a:pt x="25" y="110"/>
                    </a:lnTo>
                    <a:lnTo>
                      <a:pt x="16" y="102"/>
                    </a:lnTo>
                    <a:lnTo>
                      <a:pt x="9" y="93"/>
                    </a:lnTo>
                    <a:lnTo>
                      <a:pt x="3" y="84"/>
                    </a:lnTo>
                    <a:lnTo>
                      <a:pt x="0" y="73"/>
                    </a:lnTo>
                    <a:lnTo>
                      <a:pt x="0" y="60"/>
                    </a:lnTo>
                    <a:lnTo>
                      <a:pt x="0" y="49"/>
                    </a:lnTo>
                    <a:lnTo>
                      <a:pt x="3" y="37"/>
                    </a:lnTo>
                    <a:lnTo>
                      <a:pt x="9" y="28"/>
                    </a:lnTo>
                    <a:lnTo>
                      <a:pt x="16" y="18"/>
                    </a:lnTo>
                    <a:lnTo>
                      <a:pt x="25" y="11"/>
                    </a:lnTo>
                    <a:lnTo>
                      <a:pt x="36" y="6"/>
                    </a:lnTo>
                    <a:lnTo>
                      <a:pt x="47" y="2"/>
                    </a:lnTo>
                    <a:lnTo>
                      <a:pt x="60" y="0"/>
                    </a:lnTo>
                    <a:lnTo>
                      <a:pt x="71" y="2"/>
                    </a:lnTo>
                    <a:lnTo>
                      <a:pt x="82" y="6"/>
                    </a:lnTo>
                    <a:lnTo>
                      <a:pt x="93" y="11"/>
                    </a:lnTo>
                    <a:lnTo>
                      <a:pt x="102" y="18"/>
                    </a:lnTo>
                    <a:lnTo>
                      <a:pt x="109" y="28"/>
                    </a:lnTo>
                    <a:lnTo>
                      <a:pt x="114" y="37"/>
                    </a:lnTo>
                    <a:lnTo>
                      <a:pt x="118" y="49"/>
                    </a:lnTo>
                    <a:lnTo>
                      <a:pt x="120" y="60"/>
                    </a:lnTo>
                    <a:close/>
                  </a:path>
                </a:pathLst>
              </a:custGeom>
              <a:solidFill>
                <a:srgbClr val="4891C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347" name="Freeform 479"/>
              <p:cNvSpPr>
                <a:spLocks/>
              </p:cNvSpPr>
              <p:nvPr/>
            </p:nvSpPr>
            <p:spPr bwMode="auto">
              <a:xfrm>
                <a:off x="4562" y="3692"/>
                <a:ext cx="117" cy="117"/>
              </a:xfrm>
              <a:custGeom>
                <a:avLst/>
                <a:gdLst>
                  <a:gd name="T0" fmla="*/ 117 w 117"/>
                  <a:gd name="T1" fmla="*/ 58 h 117"/>
                  <a:gd name="T2" fmla="*/ 115 w 117"/>
                  <a:gd name="T3" fmla="*/ 71 h 117"/>
                  <a:gd name="T4" fmla="*/ 112 w 117"/>
                  <a:gd name="T5" fmla="*/ 82 h 117"/>
                  <a:gd name="T6" fmla="*/ 106 w 117"/>
                  <a:gd name="T7" fmla="*/ 91 h 117"/>
                  <a:gd name="T8" fmla="*/ 99 w 117"/>
                  <a:gd name="T9" fmla="*/ 100 h 117"/>
                  <a:gd name="T10" fmla="*/ 92 w 117"/>
                  <a:gd name="T11" fmla="*/ 108 h 117"/>
                  <a:gd name="T12" fmla="*/ 81 w 117"/>
                  <a:gd name="T13" fmla="*/ 113 h 117"/>
                  <a:gd name="T14" fmla="*/ 70 w 117"/>
                  <a:gd name="T15" fmla="*/ 115 h 117"/>
                  <a:gd name="T16" fmla="*/ 59 w 117"/>
                  <a:gd name="T17" fmla="*/ 117 h 117"/>
                  <a:gd name="T18" fmla="*/ 46 w 117"/>
                  <a:gd name="T19" fmla="*/ 115 h 117"/>
                  <a:gd name="T20" fmla="*/ 35 w 117"/>
                  <a:gd name="T21" fmla="*/ 113 h 117"/>
                  <a:gd name="T22" fmla="*/ 24 w 117"/>
                  <a:gd name="T23" fmla="*/ 108 h 117"/>
                  <a:gd name="T24" fmla="*/ 17 w 117"/>
                  <a:gd name="T25" fmla="*/ 100 h 117"/>
                  <a:gd name="T26" fmla="*/ 9 w 117"/>
                  <a:gd name="T27" fmla="*/ 91 h 117"/>
                  <a:gd name="T28" fmla="*/ 4 w 117"/>
                  <a:gd name="T29" fmla="*/ 82 h 117"/>
                  <a:gd name="T30" fmla="*/ 0 w 117"/>
                  <a:gd name="T31" fmla="*/ 71 h 117"/>
                  <a:gd name="T32" fmla="*/ 0 w 117"/>
                  <a:gd name="T33" fmla="*/ 58 h 117"/>
                  <a:gd name="T34" fmla="*/ 0 w 117"/>
                  <a:gd name="T35" fmla="*/ 47 h 117"/>
                  <a:gd name="T36" fmla="*/ 4 w 117"/>
                  <a:gd name="T37" fmla="*/ 37 h 117"/>
                  <a:gd name="T38" fmla="*/ 9 w 117"/>
                  <a:gd name="T39" fmla="*/ 26 h 117"/>
                  <a:gd name="T40" fmla="*/ 17 w 117"/>
                  <a:gd name="T41" fmla="*/ 16 h 117"/>
                  <a:gd name="T42" fmla="*/ 24 w 117"/>
                  <a:gd name="T43" fmla="*/ 11 h 117"/>
                  <a:gd name="T44" fmla="*/ 35 w 117"/>
                  <a:gd name="T45" fmla="*/ 6 h 117"/>
                  <a:gd name="T46" fmla="*/ 46 w 117"/>
                  <a:gd name="T47" fmla="*/ 2 h 117"/>
                  <a:gd name="T48" fmla="*/ 59 w 117"/>
                  <a:gd name="T49" fmla="*/ 0 h 117"/>
                  <a:gd name="T50" fmla="*/ 70 w 117"/>
                  <a:gd name="T51" fmla="*/ 2 h 117"/>
                  <a:gd name="T52" fmla="*/ 81 w 117"/>
                  <a:gd name="T53" fmla="*/ 6 h 117"/>
                  <a:gd name="T54" fmla="*/ 92 w 117"/>
                  <a:gd name="T55" fmla="*/ 11 h 117"/>
                  <a:gd name="T56" fmla="*/ 99 w 117"/>
                  <a:gd name="T57" fmla="*/ 16 h 117"/>
                  <a:gd name="T58" fmla="*/ 106 w 117"/>
                  <a:gd name="T59" fmla="*/ 26 h 117"/>
                  <a:gd name="T60" fmla="*/ 112 w 117"/>
                  <a:gd name="T61" fmla="*/ 37 h 117"/>
                  <a:gd name="T62" fmla="*/ 115 w 117"/>
                  <a:gd name="T63" fmla="*/ 47 h 117"/>
                  <a:gd name="T64" fmla="*/ 117 w 117"/>
                  <a:gd name="T65" fmla="*/ 58 h 1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7"/>
                  <a:gd name="T100" fmla="*/ 0 h 117"/>
                  <a:gd name="T101" fmla="*/ 117 w 117"/>
                  <a:gd name="T102" fmla="*/ 117 h 1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7" h="117">
                    <a:moveTo>
                      <a:pt x="117" y="58"/>
                    </a:moveTo>
                    <a:lnTo>
                      <a:pt x="115" y="71"/>
                    </a:lnTo>
                    <a:lnTo>
                      <a:pt x="112" y="82"/>
                    </a:lnTo>
                    <a:lnTo>
                      <a:pt x="106" y="91"/>
                    </a:lnTo>
                    <a:lnTo>
                      <a:pt x="99" y="100"/>
                    </a:lnTo>
                    <a:lnTo>
                      <a:pt x="92" y="108"/>
                    </a:lnTo>
                    <a:lnTo>
                      <a:pt x="81" y="113"/>
                    </a:lnTo>
                    <a:lnTo>
                      <a:pt x="70" y="115"/>
                    </a:lnTo>
                    <a:lnTo>
                      <a:pt x="59" y="117"/>
                    </a:lnTo>
                    <a:lnTo>
                      <a:pt x="46" y="115"/>
                    </a:lnTo>
                    <a:lnTo>
                      <a:pt x="35" y="113"/>
                    </a:lnTo>
                    <a:lnTo>
                      <a:pt x="24" y="108"/>
                    </a:lnTo>
                    <a:lnTo>
                      <a:pt x="17" y="100"/>
                    </a:lnTo>
                    <a:lnTo>
                      <a:pt x="9" y="91"/>
                    </a:lnTo>
                    <a:lnTo>
                      <a:pt x="4" y="82"/>
                    </a:lnTo>
                    <a:lnTo>
                      <a:pt x="0" y="71"/>
                    </a:lnTo>
                    <a:lnTo>
                      <a:pt x="0" y="58"/>
                    </a:lnTo>
                    <a:lnTo>
                      <a:pt x="0" y="47"/>
                    </a:lnTo>
                    <a:lnTo>
                      <a:pt x="4" y="37"/>
                    </a:lnTo>
                    <a:lnTo>
                      <a:pt x="9" y="26"/>
                    </a:lnTo>
                    <a:lnTo>
                      <a:pt x="17" y="16"/>
                    </a:lnTo>
                    <a:lnTo>
                      <a:pt x="24" y="11"/>
                    </a:lnTo>
                    <a:lnTo>
                      <a:pt x="35" y="6"/>
                    </a:lnTo>
                    <a:lnTo>
                      <a:pt x="46" y="2"/>
                    </a:lnTo>
                    <a:lnTo>
                      <a:pt x="59" y="0"/>
                    </a:lnTo>
                    <a:lnTo>
                      <a:pt x="70" y="2"/>
                    </a:lnTo>
                    <a:lnTo>
                      <a:pt x="81" y="6"/>
                    </a:lnTo>
                    <a:lnTo>
                      <a:pt x="92" y="11"/>
                    </a:lnTo>
                    <a:lnTo>
                      <a:pt x="99" y="16"/>
                    </a:lnTo>
                    <a:lnTo>
                      <a:pt x="106" y="26"/>
                    </a:lnTo>
                    <a:lnTo>
                      <a:pt x="112" y="37"/>
                    </a:lnTo>
                    <a:lnTo>
                      <a:pt x="115" y="47"/>
                    </a:lnTo>
                    <a:lnTo>
                      <a:pt x="117" y="58"/>
                    </a:lnTo>
                    <a:close/>
                  </a:path>
                </a:pathLst>
              </a:custGeom>
              <a:solidFill>
                <a:srgbClr val="4A95C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348" name="Freeform 480"/>
              <p:cNvSpPr>
                <a:spLocks/>
              </p:cNvSpPr>
              <p:nvPr/>
            </p:nvSpPr>
            <p:spPr bwMode="auto">
              <a:xfrm>
                <a:off x="4564" y="3694"/>
                <a:ext cx="113" cy="113"/>
              </a:xfrm>
              <a:custGeom>
                <a:avLst/>
                <a:gdLst>
                  <a:gd name="T0" fmla="*/ 113 w 113"/>
                  <a:gd name="T1" fmla="*/ 56 h 113"/>
                  <a:gd name="T2" fmla="*/ 111 w 113"/>
                  <a:gd name="T3" fmla="*/ 67 h 113"/>
                  <a:gd name="T4" fmla="*/ 108 w 113"/>
                  <a:gd name="T5" fmla="*/ 78 h 113"/>
                  <a:gd name="T6" fmla="*/ 102 w 113"/>
                  <a:gd name="T7" fmla="*/ 87 h 113"/>
                  <a:gd name="T8" fmla="*/ 95 w 113"/>
                  <a:gd name="T9" fmla="*/ 97 h 113"/>
                  <a:gd name="T10" fmla="*/ 88 w 113"/>
                  <a:gd name="T11" fmla="*/ 104 h 113"/>
                  <a:gd name="T12" fmla="*/ 79 w 113"/>
                  <a:gd name="T13" fmla="*/ 109 h 113"/>
                  <a:gd name="T14" fmla="*/ 68 w 113"/>
                  <a:gd name="T15" fmla="*/ 111 h 113"/>
                  <a:gd name="T16" fmla="*/ 57 w 113"/>
                  <a:gd name="T17" fmla="*/ 113 h 113"/>
                  <a:gd name="T18" fmla="*/ 44 w 113"/>
                  <a:gd name="T19" fmla="*/ 111 h 113"/>
                  <a:gd name="T20" fmla="*/ 33 w 113"/>
                  <a:gd name="T21" fmla="*/ 109 h 113"/>
                  <a:gd name="T22" fmla="*/ 24 w 113"/>
                  <a:gd name="T23" fmla="*/ 104 h 113"/>
                  <a:gd name="T24" fmla="*/ 17 w 113"/>
                  <a:gd name="T25" fmla="*/ 97 h 113"/>
                  <a:gd name="T26" fmla="*/ 9 w 113"/>
                  <a:gd name="T27" fmla="*/ 87 h 113"/>
                  <a:gd name="T28" fmla="*/ 4 w 113"/>
                  <a:gd name="T29" fmla="*/ 78 h 113"/>
                  <a:gd name="T30" fmla="*/ 0 w 113"/>
                  <a:gd name="T31" fmla="*/ 67 h 113"/>
                  <a:gd name="T32" fmla="*/ 0 w 113"/>
                  <a:gd name="T33" fmla="*/ 56 h 113"/>
                  <a:gd name="T34" fmla="*/ 0 w 113"/>
                  <a:gd name="T35" fmla="*/ 45 h 113"/>
                  <a:gd name="T36" fmla="*/ 4 w 113"/>
                  <a:gd name="T37" fmla="*/ 35 h 113"/>
                  <a:gd name="T38" fmla="*/ 9 w 113"/>
                  <a:gd name="T39" fmla="*/ 25 h 113"/>
                  <a:gd name="T40" fmla="*/ 17 w 113"/>
                  <a:gd name="T41" fmla="*/ 16 h 113"/>
                  <a:gd name="T42" fmla="*/ 24 w 113"/>
                  <a:gd name="T43" fmla="*/ 9 h 113"/>
                  <a:gd name="T44" fmla="*/ 33 w 113"/>
                  <a:gd name="T45" fmla="*/ 5 h 113"/>
                  <a:gd name="T46" fmla="*/ 44 w 113"/>
                  <a:gd name="T47" fmla="*/ 2 h 113"/>
                  <a:gd name="T48" fmla="*/ 57 w 113"/>
                  <a:gd name="T49" fmla="*/ 0 h 113"/>
                  <a:gd name="T50" fmla="*/ 68 w 113"/>
                  <a:gd name="T51" fmla="*/ 2 h 113"/>
                  <a:gd name="T52" fmla="*/ 79 w 113"/>
                  <a:gd name="T53" fmla="*/ 5 h 113"/>
                  <a:gd name="T54" fmla="*/ 88 w 113"/>
                  <a:gd name="T55" fmla="*/ 9 h 113"/>
                  <a:gd name="T56" fmla="*/ 95 w 113"/>
                  <a:gd name="T57" fmla="*/ 16 h 113"/>
                  <a:gd name="T58" fmla="*/ 102 w 113"/>
                  <a:gd name="T59" fmla="*/ 25 h 113"/>
                  <a:gd name="T60" fmla="*/ 108 w 113"/>
                  <a:gd name="T61" fmla="*/ 35 h 113"/>
                  <a:gd name="T62" fmla="*/ 111 w 113"/>
                  <a:gd name="T63" fmla="*/ 45 h 113"/>
                  <a:gd name="T64" fmla="*/ 113 w 113"/>
                  <a:gd name="T65" fmla="*/ 56 h 11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3"/>
                  <a:gd name="T100" fmla="*/ 0 h 113"/>
                  <a:gd name="T101" fmla="*/ 113 w 113"/>
                  <a:gd name="T102" fmla="*/ 113 h 11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3" h="113">
                    <a:moveTo>
                      <a:pt x="113" y="56"/>
                    </a:moveTo>
                    <a:lnTo>
                      <a:pt x="111" y="67"/>
                    </a:lnTo>
                    <a:lnTo>
                      <a:pt x="108" y="78"/>
                    </a:lnTo>
                    <a:lnTo>
                      <a:pt x="102" y="87"/>
                    </a:lnTo>
                    <a:lnTo>
                      <a:pt x="95" y="97"/>
                    </a:lnTo>
                    <a:lnTo>
                      <a:pt x="88" y="104"/>
                    </a:lnTo>
                    <a:lnTo>
                      <a:pt x="79" y="109"/>
                    </a:lnTo>
                    <a:lnTo>
                      <a:pt x="68" y="111"/>
                    </a:lnTo>
                    <a:lnTo>
                      <a:pt x="57" y="113"/>
                    </a:lnTo>
                    <a:lnTo>
                      <a:pt x="44" y="111"/>
                    </a:lnTo>
                    <a:lnTo>
                      <a:pt x="33" y="109"/>
                    </a:lnTo>
                    <a:lnTo>
                      <a:pt x="24" y="104"/>
                    </a:lnTo>
                    <a:lnTo>
                      <a:pt x="17" y="97"/>
                    </a:lnTo>
                    <a:lnTo>
                      <a:pt x="9" y="87"/>
                    </a:lnTo>
                    <a:lnTo>
                      <a:pt x="4" y="78"/>
                    </a:lnTo>
                    <a:lnTo>
                      <a:pt x="0" y="67"/>
                    </a:lnTo>
                    <a:lnTo>
                      <a:pt x="0" y="56"/>
                    </a:lnTo>
                    <a:lnTo>
                      <a:pt x="0" y="45"/>
                    </a:lnTo>
                    <a:lnTo>
                      <a:pt x="4" y="35"/>
                    </a:lnTo>
                    <a:lnTo>
                      <a:pt x="9" y="25"/>
                    </a:lnTo>
                    <a:lnTo>
                      <a:pt x="17" y="16"/>
                    </a:lnTo>
                    <a:lnTo>
                      <a:pt x="24" y="9"/>
                    </a:lnTo>
                    <a:lnTo>
                      <a:pt x="33" y="5"/>
                    </a:lnTo>
                    <a:lnTo>
                      <a:pt x="44" y="2"/>
                    </a:lnTo>
                    <a:lnTo>
                      <a:pt x="57" y="0"/>
                    </a:lnTo>
                    <a:lnTo>
                      <a:pt x="68" y="2"/>
                    </a:lnTo>
                    <a:lnTo>
                      <a:pt x="79" y="5"/>
                    </a:lnTo>
                    <a:lnTo>
                      <a:pt x="88" y="9"/>
                    </a:lnTo>
                    <a:lnTo>
                      <a:pt x="95" y="16"/>
                    </a:lnTo>
                    <a:lnTo>
                      <a:pt x="102" y="25"/>
                    </a:lnTo>
                    <a:lnTo>
                      <a:pt x="108" y="35"/>
                    </a:lnTo>
                    <a:lnTo>
                      <a:pt x="111" y="45"/>
                    </a:lnTo>
                    <a:lnTo>
                      <a:pt x="113" y="56"/>
                    </a:lnTo>
                    <a:close/>
                  </a:path>
                </a:pathLst>
              </a:custGeom>
              <a:solidFill>
                <a:srgbClr val="4C98C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349" name="Freeform 481"/>
              <p:cNvSpPr>
                <a:spLocks/>
              </p:cNvSpPr>
              <p:nvPr/>
            </p:nvSpPr>
            <p:spPr bwMode="auto">
              <a:xfrm>
                <a:off x="4566" y="3696"/>
                <a:ext cx="109" cy="109"/>
              </a:xfrm>
              <a:custGeom>
                <a:avLst/>
                <a:gdLst>
                  <a:gd name="T0" fmla="*/ 109 w 109"/>
                  <a:gd name="T1" fmla="*/ 54 h 109"/>
                  <a:gd name="T2" fmla="*/ 108 w 109"/>
                  <a:gd name="T3" fmla="*/ 65 h 109"/>
                  <a:gd name="T4" fmla="*/ 104 w 109"/>
                  <a:gd name="T5" fmla="*/ 76 h 109"/>
                  <a:gd name="T6" fmla="*/ 98 w 109"/>
                  <a:gd name="T7" fmla="*/ 85 h 109"/>
                  <a:gd name="T8" fmla="*/ 93 w 109"/>
                  <a:gd name="T9" fmla="*/ 93 h 109"/>
                  <a:gd name="T10" fmla="*/ 84 w 109"/>
                  <a:gd name="T11" fmla="*/ 100 h 109"/>
                  <a:gd name="T12" fmla="*/ 75 w 109"/>
                  <a:gd name="T13" fmla="*/ 106 h 109"/>
                  <a:gd name="T14" fmla="*/ 66 w 109"/>
                  <a:gd name="T15" fmla="*/ 109 h 109"/>
                  <a:gd name="T16" fmla="*/ 55 w 109"/>
                  <a:gd name="T17" fmla="*/ 109 h 109"/>
                  <a:gd name="T18" fmla="*/ 42 w 109"/>
                  <a:gd name="T19" fmla="*/ 109 h 109"/>
                  <a:gd name="T20" fmla="*/ 33 w 109"/>
                  <a:gd name="T21" fmla="*/ 106 h 109"/>
                  <a:gd name="T22" fmla="*/ 24 w 109"/>
                  <a:gd name="T23" fmla="*/ 100 h 109"/>
                  <a:gd name="T24" fmla="*/ 15 w 109"/>
                  <a:gd name="T25" fmla="*/ 93 h 109"/>
                  <a:gd name="T26" fmla="*/ 9 w 109"/>
                  <a:gd name="T27" fmla="*/ 85 h 109"/>
                  <a:gd name="T28" fmla="*/ 4 w 109"/>
                  <a:gd name="T29" fmla="*/ 76 h 109"/>
                  <a:gd name="T30" fmla="*/ 0 w 109"/>
                  <a:gd name="T31" fmla="*/ 65 h 109"/>
                  <a:gd name="T32" fmla="*/ 0 w 109"/>
                  <a:gd name="T33" fmla="*/ 54 h 109"/>
                  <a:gd name="T34" fmla="*/ 0 w 109"/>
                  <a:gd name="T35" fmla="*/ 43 h 109"/>
                  <a:gd name="T36" fmla="*/ 4 w 109"/>
                  <a:gd name="T37" fmla="*/ 33 h 109"/>
                  <a:gd name="T38" fmla="*/ 9 w 109"/>
                  <a:gd name="T39" fmla="*/ 23 h 109"/>
                  <a:gd name="T40" fmla="*/ 15 w 109"/>
                  <a:gd name="T41" fmla="*/ 16 h 109"/>
                  <a:gd name="T42" fmla="*/ 24 w 109"/>
                  <a:gd name="T43" fmla="*/ 9 h 109"/>
                  <a:gd name="T44" fmla="*/ 33 w 109"/>
                  <a:gd name="T45" fmla="*/ 3 h 109"/>
                  <a:gd name="T46" fmla="*/ 42 w 109"/>
                  <a:gd name="T47" fmla="*/ 2 h 109"/>
                  <a:gd name="T48" fmla="*/ 55 w 109"/>
                  <a:gd name="T49" fmla="*/ 0 h 109"/>
                  <a:gd name="T50" fmla="*/ 66 w 109"/>
                  <a:gd name="T51" fmla="*/ 2 h 109"/>
                  <a:gd name="T52" fmla="*/ 75 w 109"/>
                  <a:gd name="T53" fmla="*/ 3 h 109"/>
                  <a:gd name="T54" fmla="*/ 84 w 109"/>
                  <a:gd name="T55" fmla="*/ 9 h 109"/>
                  <a:gd name="T56" fmla="*/ 93 w 109"/>
                  <a:gd name="T57" fmla="*/ 16 h 109"/>
                  <a:gd name="T58" fmla="*/ 98 w 109"/>
                  <a:gd name="T59" fmla="*/ 23 h 109"/>
                  <a:gd name="T60" fmla="*/ 104 w 109"/>
                  <a:gd name="T61" fmla="*/ 33 h 109"/>
                  <a:gd name="T62" fmla="*/ 108 w 109"/>
                  <a:gd name="T63" fmla="*/ 43 h 109"/>
                  <a:gd name="T64" fmla="*/ 109 w 109"/>
                  <a:gd name="T65" fmla="*/ 54 h 10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9"/>
                  <a:gd name="T100" fmla="*/ 0 h 109"/>
                  <a:gd name="T101" fmla="*/ 109 w 109"/>
                  <a:gd name="T102" fmla="*/ 109 h 10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9" h="109">
                    <a:moveTo>
                      <a:pt x="109" y="54"/>
                    </a:moveTo>
                    <a:lnTo>
                      <a:pt x="108" y="65"/>
                    </a:lnTo>
                    <a:lnTo>
                      <a:pt x="104" y="76"/>
                    </a:lnTo>
                    <a:lnTo>
                      <a:pt x="98" y="85"/>
                    </a:lnTo>
                    <a:lnTo>
                      <a:pt x="93" y="93"/>
                    </a:lnTo>
                    <a:lnTo>
                      <a:pt x="84" y="100"/>
                    </a:lnTo>
                    <a:lnTo>
                      <a:pt x="75" y="106"/>
                    </a:lnTo>
                    <a:lnTo>
                      <a:pt x="66" y="109"/>
                    </a:lnTo>
                    <a:lnTo>
                      <a:pt x="55" y="109"/>
                    </a:lnTo>
                    <a:lnTo>
                      <a:pt x="42" y="109"/>
                    </a:lnTo>
                    <a:lnTo>
                      <a:pt x="33" y="106"/>
                    </a:lnTo>
                    <a:lnTo>
                      <a:pt x="24" y="100"/>
                    </a:lnTo>
                    <a:lnTo>
                      <a:pt x="15" y="93"/>
                    </a:lnTo>
                    <a:lnTo>
                      <a:pt x="9" y="85"/>
                    </a:lnTo>
                    <a:lnTo>
                      <a:pt x="4" y="76"/>
                    </a:lnTo>
                    <a:lnTo>
                      <a:pt x="0" y="65"/>
                    </a:lnTo>
                    <a:lnTo>
                      <a:pt x="0" y="54"/>
                    </a:lnTo>
                    <a:lnTo>
                      <a:pt x="0" y="43"/>
                    </a:lnTo>
                    <a:lnTo>
                      <a:pt x="4" y="33"/>
                    </a:lnTo>
                    <a:lnTo>
                      <a:pt x="9" y="23"/>
                    </a:lnTo>
                    <a:lnTo>
                      <a:pt x="15" y="16"/>
                    </a:lnTo>
                    <a:lnTo>
                      <a:pt x="24" y="9"/>
                    </a:lnTo>
                    <a:lnTo>
                      <a:pt x="33" y="3"/>
                    </a:lnTo>
                    <a:lnTo>
                      <a:pt x="42" y="2"/>
                    </a:lnTo>
                    <a:lnTo>
                      <a:pt x="55" y="0"/>
                    </a:lnTo>
                    <a:lnTo>
                      <a:pt x="66" y="2"/>
                    </a:lnTo>
                    <a:lnTo>
                      <a:pt x="75" y="3"/>
                    </a:lnTo>
                    <a:lnTo>
                      <a:pt x="84" y="9"/>
                    </a:lnTo>
                    <a:lnTo>
                      <a:pt x="93" y="16"/>
                    </a:lnTo>
                    <a:lnTo>
                      <a:pt x="98" y="23"/>
                    </a:lnTo>
                    <a:lnTo>
                      <a:pt x="104" y="33"/>
                    </a:lnTo>
                    <a:lnTo>
                      <a:pt x="108" y="43"/>
                    </a:lnTo>
                    <a:lnTo>
                      <a:pt x="109" y="54"/>
                    </a:lnTo>
                    <a:close/>
                  </a:path>
                </a:pathLst>
              </a:custGeom>
              <a:solidFill>
                <a:srgbClr val="4E9CC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350" name="Freeform 482"/>
              <p:cNvSpPr>
                <a:spLocks/>
              </p:cNvSpPr>
              <p:nvPr/>
            </p:nvSpPr>
            <p:spPr bwMode="auto">
              <a:xfrm>
                <a:off x="4568" y="3698"/>
                <a:ext cx="106" cy="105"/>
              </a:xfrm>
              <a:custGeom>
                <a:avLst/>
                <a:gdLst>
                  <a:gd name="T0" fmla="*/ 106 w 106"/>
                  <a:gd name="T1" fmla="*/ 52 h 105"/>
                  <a:gd name="T2" fmla="*/ 104 w 106"/>
                  <a:gd name="T3" fmla="*/ 63 h 105"/>
                  <a:gd name="T4" fmla="*/ 100 w 106"/>
                  <a:gd name="T5" fmla="*/ 73 h 105"/>
                  <a:gd name="T6" fmla="*/ 96 w 106"/>
                  <a:gd name="T7" fmla="*/ 82 h 105"/>
                  <a:gd name="T8" fmla="*/ 89 w 106"/>
                  <a:gd name="T9" fmla="*/ 91 h 105"/>
                  <a:gd name="T10" fmla="*/ 82 w 106"/>
                  <a:gd name="T11" fmla="*/ 96 h 105"/>
                  <a:gd name="T12" fmla="*/ 73 w 106"/>
                  <a:gd name="T13" fmla="*/ 102 h 105"/>
                  <a:gd name="T14" fmla="*/ 62 w 106"/>
                  <a:gd name="T15" fmla="*/ 105 h 105"/>
                  <a:gd name="T16" fmla="*/ 53 w 106"/>
                  <a:gd name="T17" fmla="*/ 105 h 105"/>
                  <a:gd name="T18" fmla="*/ 42 w 106"/>
                  <a:gd name="T19" fmla="*/ 105 h 105"/>
                  <a:gd name="T20" fmla="*/ 31 w 106"/>
                  <a:gd name="T21" fmla="*/ 102 h 105"/>
                  <a:gd name="T22" fmla="*/ 22 w 106"/>
                  <a:gd name="T23" fmla="*/ 96 h 105"/>
                  <a:gd name="T24" fmla="*/ 14 w 106"/>
                  <a:gd name="T25" fmla="*/ 91 h 105"/>
                  <a:gd name="T26" fmla="*/ 7 w 106"/>
                  <a:gd name="T27" fmla="*/ 82 h 105"/>
                  <a:gd name="T28" fmla="*/ 3 w 106"/>
                  <a:gd name="T29" fmla="*/ 73 h 105"/>
                  <a:gd name="T30" fmla="*/ 0 w 106"/>
                  <a:gd name="T31" fmla="*/ 63 h 105"/>
                  <a:gd name="T32" fmla="*/ 0 w 106"/>
                  <a:gd name="T33" fmla="*/ 52 h 105"/>
                  <a:gd name="T34" fmla="*/ 0 w 106"/>
                  <a:gd name="T35" fmla="*/ 41 h 105"/>
                  <a:gd name="T36" fmla="*/ 3 w 106"/>
                  <a:gd name="T37" fmla="*/ 32 h 105"/>
                  <a:gd name="T38" fmla="*/ 7 w 106"/>
                  <a:gd name="T39" fmla="*/ 23 h 105"/>
                  <a:gd name="T40" fmla="*/ 14 w 106"/>
                  <a:gd name="T41" fmla="*/ 16 h 105"/>
                  <a:gd name="T42" fmla="*/ 22 w 106"/>
                  <a:gd name="T43" fmla="*/ 9 h 105"/>
                  <a:gd name="T44" fmla="*/ 31 w 106"/>
                  <a:gd name="T45" fmla="*/ 3 h 105"/>
                  <a:gd name="T46" fmla="*/ 42 w 106"/>
                  <a:gd name="T47" fmla="*/ 1 h 105"/>
                  <a:gd name="T48" fmla="*/ 53 w 106"/>
                  <a:gd name="T49" fmla="*/ 0 h 105"/>
                  <a:gd name="T50" fmla="*/ 62 w 106"/>
                  <a:gd name="T51" fmla="*/ 1 h 105"/>
                  <a:gd name="T52" fmla="*/ 73 w 106"/>
                  <a:gd name="T53" fmla="*/ 3 h 105"/>
                  <a:gd name="T54" fmla="*/ 82 w 106"/>
                  <a:gd name="T55" fmla="*/ 9 h 105"/>
                  <a:gd name="T56" fmla="*/ 89 w 106"/>
                  <a:gd name="T57" fmla="*/ 16 h 105"/>
                  <a:gd name="T58" fmla="*/ 96 w 106"/>
                  <a:gd name="T59" fmla="*/ 23 h 105"/>
                  <a:gd name="T60" fmla="*/ 100 w 106"/>
                  <a:gd name="T61" fmla="*/ 32 h 105"/>
                  <a:gd name="T62" fmla="*/ 104 w 106"/>
                  <a:gd name="T63" fmla="*/ 41 h 105"/>
                  <a:gd name="T64" fmla="*/ 106 w 106"/>
                  <a:gd name="T65" fmla="*/ 52 h 10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105"/>
                  <a:gd name="T101" fmla="*/ 106 w 106"/>
                  <a:gd name="T102" fmla="*/ 105 h 10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105">
                    <a:moveTo>
                      <a:pt x="106" y="52"/>
                    </a:moveTo>
                    <a:lnTo>
                      <a:pt x="104" y="63"/>
                    </a:lnTo>
                    <a:lnTo>
                      <a:pt x="100" y="73"/>
                    </a:lnTo>
                    <a:lnTo>
                      <a:pt x="96" y="82"/>
                    </a:lnTo>
                    <a:lnTo>
                      <a:pt x="89" y="91"/>
                    </a:lnTo>
                    <a:lnTo>
                      <a:pt x="82" y="96"/>
                    </a:lnTo>
                    <a:lnTo>
                      <a:pt x="73" y="102"/>
                    </a:lnTo>
                    <a:lnTo>
                      <a:pt x="62" y="105"/>
                    </a:lnTo>
                    <a:lnTo>
                      <a:pt x="53" y="105"/>
                    </a:lnTo>
                    <a:lnTo>
                      <a:pt x="42" y="105"/>
                    </a:lnTo>
                    <a:lnTo>
                      <a:pt x="31" y="102"/>
                    </a:lnTo>
                    <a:lnTo>
                      <a:pt x="22" y="96"/>
                    </a:lnTo>
                    <a:lnTo>
                      <a:pt x="14" y="91"/>
                    </a:lnTo>
                    <a:lnTo>
                      <a:pt x="7" y="82"/>
                    </a:lnTo>
                    <a:lnTo>
                      <a:pt x="3" y="73"/>
                    </a:lnTo>
                    <a:lnTo>
                      <a:pt x="0" y="63"/>
                    </a:lnTo>
                    <a:lnTo>
                      <a:pt x="0" y="52"/>
                    </a:lnTo>
                    <a:lnTo>
                      <a:pt x="0" y="41"/>
                    </a:lnTo>
                    <a:lnTo>
                      <a:pt x="3" y="32"/>
                    </a:lnTo>
                    <a:lnTo>
                      <a:pt x="7" y="23"/>
                    </a:lnTo>
                    <a:lnTo>
                      <a:pt x="14" y="16"/>
                    </a:lnTo>
                    <a:lnTo>
                      <a:pt x="22" y="9"/>
                    </a:lnTo>
                    <a:lnTo>
                      <a:pt x="31" y="3"/>
                    </a:lnTo>
                    <a:lnTo>
                      <a:pt x="42" y="1"/>
                    </a:lnTo>
                    <a:lnTo>
                      <a:pt x="53" y="0"/>
                    </a:lnTo>
                    <a:lnTo>
                      <a:pt x="62" y="1"/>
                    </a:lnTo>
                    <a:lnTo>
                      <a:pt x="73" y="3"/>
                    </a:lnTo>
                    <a:lnTo>
                      <a:pt x="82" y="9"/>
                    </a:lnTo>
                    <a:lnTo>
                      <a:pt x="89" y="16"/>
                    </a:lnTo>
                    <a:lnTo>
                      <a:pt x="96" y="23"/>
                    </a:lnTo>
                    <a:lnTo>
                      <a:pt x="100" y="32"/>
                    </a:lnTo>
                    <a:lnTo>
                      <a:pt x="104" y="41"/>
                    </a:lnTo>
                    <a:lnTo>
                      <a:pt x="106" y="52"/>
                    </a:lnTo>
                    <a:close/>
                  </a:path>
                </a:pathLst>
              </a:custGeom>
              <a:solidFill>
                <a:srgbClr val="4F9ED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351" name="Freeform 483"/>
              <p:cNvSpPr>
                <a:spLocks/>
              </p:cNvSpPr>
              <p:nvPr/>
            </p:nvSpPr>
            <p:spPr bwMode="auto">
              <a:xfrm>
                <a:off x="4570" y="3699"/>
                <a:ext cx="102" cy="103"/>
              </a:xfrm>
              <a:custGeom>
                <a:avLst/>
                <a:gdLst>
                  <a:gd name="T0" fmla="*/ 102 w 102"/>
                  <a:gd name="T1" fmla="*/ 51 h 103"/>
                  <a:gd name="T2" fmla="*/ 100 w 102"/>
                  <a:gd name="T3" fmla="*/ 62 h 103"/>
                  <a:gd name="T4" fmla="*/ 96 w 102"/>
                  <a:gd name="T5" fmla="*/ 72 h 103"/>
                  <a:gd name="T6" fmla="*/ 93 w 102"/>
                  <a:gd name="T7" fmla="*/ 81 h 103"/>
                  <a:gd name="T8" fmla="*/ 85 w 102"/>
                  <a:gd name="T9" fmla="*/ 88 h 103"/>
                  <a:gd name="T10" fmla="*/ 78 w 102"/>
                  <a:gd name="T11" fmla="*/ 93 h 103"/>
                  <a:gd name="T12" fmla="*/ 69 w 102"/>
                  <a:gd name="T13" fmla="*/ 99 h 103"/>
                  <a:gd name="T14" fmla="*/ 60 w 102"/>
                  <a:gd name="T15" fmla="*/ 103 h 103"/>
                  <a:gd name="T16" fmla="*/ 51 w 102"/>
                  <a:gd name="T17" fmla="*/ 103 h 103"/>
                  <a:gd name="T18" fmla="*/ 40 w 102"/>
                  <a:gd name="T19" fmla="*/ 103 h 103"/>
                  <a:gd name="T20" fmla="*/ 31 w 102"/>
                  <a:gd name="T21" fmla="*/ 99 h 103"/>
                  <a:gd name="T22" fmla="*/ 22 w 102"/>
                  <a:gd name="T23" fmla="*/ 93 h 103"/>
                  <a:gd name="T24" fmla="*/ 14 w 102"/>
                  <a:gd name="T25" fmla="*/ 88 h 103"/>
                  <a:gd name="T26" fmla="*/ 7 w 102"/>
                  <a:gd name="T27" fmla="*/ 81 h 103"/>
                  <a:gd name="T28" fmla="*/ 3 w 102"/>
                  <a:gd name="T29" fmla="*/ 72 h 103"/>
                  <a:gd name="T30" fmla="*/ 0 w 102"/>
                  <a:gd name="T31" fmla="*/ 62 h 103"/>
                  <a:gd name="T32" fmla="*/ 0 w 102"/>
                  <a:gd name="T33" fmla="*/ 51 h 103"/>
                  <a:gd name="T34" fmla="*/ 0 w 102"/>
                  <a:gd name="T35" fmla="*/ 42 h 103"/>
                  <a:gd name="T36" fmla="*/ 3 w 102"/>
                  <a:gd name="T37" fmla="*/ 31 h 103"/>
                  <a:gd name="T38" fmla="*/ 7 w 102"/>
                  <a:gd name="T39" fmla="*/ 24 h 103"/>
                  <a:gd name="T40" fmla="*/ 14 w 102"/>
                  <a:gd name="T41" fmla="*/ 17 h 103"/>
                  <a:gd name="T42" fmla="*/ 22 w 102"/>
                  <a:gd name="T43" fmla="*/ 9 h 103"/>
                  <a:gd name="T44" fmla="*/ 31 w 102"/>
                  <a:gd name="T45" fmla="*/ 4 h 103"/>
                  <a:gd name="T46" fmla="*/ 40 w 102"/>
                  <a:gd name="T47" fmla="*/ 2 h 103"/>
                  <a:gd name="T48" fmla="*/ 51 w 102"/>
                  <a:gd name="T49" fmla="*/ 0 h 103"/>
                  <a:gd name="T50" fmla="*/ 60 w 102"/>
                  <a:gd name="T51" fmla="*/ 2 h 103"/>
                  <a:gd name="T52" fmla="*/ 69 w 102"/>
                  <a:gd name="T53" fmla="*/ 4 h 103"/>
                  <a:gd name="T54" fmla="*/ 78 w 102"/>
                  <a:gd name="T55" fmla="*/ 9 h 103"/>
                  <a:gd name="T56" fmla="*/ 85 w 102"/>
                  <a:gd name="T57" fmla="*/ 17 h 103"/>
                  <a:gd name="T58" fmla="*/ 93 w 102"/>
                  <a:gd name="T59" fmla="*/ 24 h 103"/>
                  <a:gd name="T60" fmla="*/ 96 w 102"/>
                  <a:gd name="T61" fmla="*/ 31 h 103"/>
                  <a:gd name="T62" fmla="*/ 100 w 102"/>
                  <a:gd name="T63" fmla="*/ 42 h 103"/>
                  <a:gd name="T64" fmla="*/ 102 w 102"/>
                  <a:gd name="T65" fmla="*/ 51 h 10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2"/>
                  <a:gd name="T100" fmla="*/ 0 h 103"/>
                  <a:gd name="T101" fmla="*/ 102 w 102"/>
                  <a:gd name="T102" fmla="*/ 103 h 10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2" h="103">
                    <a:moveTo>
                      <a:pt x="102" y="51"/>
                    </a:moveTo>
                    <a:lnTo>
                      <a:pt x="100" y="62"/>
                    </a:lnTo>
                    <a:lnTo>
                      <a:pt x="96" y="72"/>
                    </a:lnTo>
                    <a:lnTo>
                      <a:pt x="93" y="81"/>
                    </a:lnTo>
                    <a:lnTo>
                      <a:pt x="85" y="88"/>
                    </a:lnTo>
                    <a:lnTo>
                      <a:pt x="78" y="93"/>
                    </a:lnTo>
                    <a:lnTo>
                      <a:pt x="69" y="99"/>
                    </a:lnTo>
                    <a:lnTo>
                      <a:pt x="60" y="103"/>
                    </a:lnTo>
                    <a:lnTo>
                      <a:pt x="51" y="103"/>
                    </a:lnTo>
                    <a:lnTo>
                      <a:pt x="40" y="103"/>
                    </a:lnTo>
                    <a:lnTo>
                      <a:pt x="31" y="99"/>
                    </a:lnTo>
                    <a:lnTo>
                      <a:pt x="22" y="93"/>
                    </a:lnTo>
                    <a:lnTo>
                      <a:pt x="14" y="88"/>
                    </a:lnTo>
                    <a:lnTo>
                      <a:pt x="7" y="81"/>
                    </a:lnTo>
                    <a:lnTo>
                      <a:pt x="3" y="72"/>
                    </a:lnTo>
                    <a:lnTo>
                      <a:pt x="0" y="62"/>
                    </a:lnTo>
                    <a:lnTo>
                      <a:pt x="0" y="51"/>
                    </a:lnTo>
                    <a:lnTo>
                      <a:pt x="0" y="42"/>
                    </a:lnTo>
                    <a:lnTo>
                      <a:pt x="3" y="31"/>
                    </a:lnTo>
                    <a:lnTo>
                      <a:pt x="7" y="24"/>
                    </a:lnTo>
                    <a:lnTo>
                      <a:pt x="14" y="17"/>
                    </a:lnTo>
                    <a:lnTo>
                      <a:pt x="22" y="9"/>
                    </a:lnTo>
                    <a:lnTo>
                      <a:pt x="31" y="4"/>
                    </a:lnTo>
                    <a:lnTo>
                      <a:pt x="40" y="2"/>
                    </a:lnTo>
                    <a:lnTo>
                      <a:pt x="51" y="0"/>
                    </a:lnTo>
                    <a:lnTo>
                      <a:pt x="60" y="2"/>
                    </a:lnTo>
                    <a:lnTo>
                      <a:pt x="69" y="4"/>
                    </a:lnTo>
                    <a:lnTo>
                      <a:pt x="78" y="9"/>
                    </a:lnTo>
                    <a:lnTo>
                      <a:pt x="85" y="17"/>
                    </a:lnTo>
                    <a:lnTo>
                      <a:pt x="93" y="24"/>
                    </a:lnTo>
                    <a:lnTo>
                      <a:pt x="96" y="31"/>
                    </a:lnTo>
                    <a:lnTo>
                      <a:pt x="100" y="42"/>
                    </a:lnTo>
                    <a:lnTo>
                      <a:pt x="102" y="51"/>
                    </a:lnTo>
                    <a:close/>
                  </a:path>
                </a:pathLst>
              </a:custGeom>
              <a:solidFill>
                <a:srgbClr val="51A2D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352" name="Freeform 484"/>
              <p:cNvSpPr>
                <a:spLocks/>
              </p:cNvSpPr>
              <p:nvPr/>
            </p:nvSpPr>
            <p:spPr bwMode="auto">
              <a:xfrm>
                <a:off x="4571" y="3701"/>
                <a:ext cx="99" cy="99"/>
              </a:xfrm>
              <a:custGeom>
                <a:avLst/>
                <a:gdLst>
                  <a:gd name="T0" fmla="*/ 99 w 99"/>
                  <a:gd name="T1" fmla="*/ 49 h 99"/>
                  <a:gd name="T2" fmla="*/ 97 w 99"/>
                  <a:gd name="T3" fmla="*/ 60 h 99"/>
                  <a:gd name="T4" fmla="*/ 93 w 99"/>
                  <a:gd name="T5" fmla="*/ 70 h 99"/>
                  <a:gd name="T6" fmla="*/ 90 w 99"/>
                  <a:gd name="T7" fmla="*/ 77 h 99"/>
                  <a:gd name="T8" fmla="*/ 84 w 99"/>
                  <a:gd name="T9" fmla="*/ 84 h 99"/>
                  <a:gd name="T10" fmla="*/ 77 w 99"/>
                  <a:gd name="T11" fmla="*/ 91 h 99"/>
                  <a:gd name="T12" fmla="*/ 68 w 99"/>
                  <a:gd name="T13" fmla="*/ 95 h 99"/>
                  <a:gd name="T14" fmla="*/ 59 w 99"/>
                  <a:gd name="T15" fmla="*/ 99 h 99"/>
                  <a:gd name="T16" fmla="*/ 50 w 99"/>
                  <a:gd name="T17" fmla="*/ 99 h 99"/>
                  <a:gd name="T18" fmla="*/ 39 w 99"/>
                  <a:gd name="T19" fmla="*/ 99 h 99"/>
                  <a:gd name="T20" fmla="*/ 30 w 99"/>
                  <a:gd name="T21" fmla="*/ 95 h 99"/>
                  <a:gd name="T22" fmla="*/ 21 w 99"/>
                  <a:gd name="T23" fmla="*/ 91 h 99"/>
                  <a:gd name="T24" fmla="*/ 13 w 99"/>
                  <a:gd name="T25" fmla="*/ 84 h 99"/>
                  <a:gd name="T26" fmla="*/ 8 w 99"/>
                  <a:gd name="T27" fmla="*/ 77 h 99"/>
                  <a:gd name="T28" fmla="*/ 4 w 99"/>
                  <a:gd name="T29" fmla="*/ 70 h 99"/>
                  <a:gd name="T30" fmla="*/ 0 w 99"/>
                  <a:gd name="T31" fmla="*/ 60 h 99"/>
                  <a:gd name="T32" fmla="*/ 0 w 99"/>
                  <a:gd name="T33" fmla="*/ 49 h 99"/>
                  <a:gd name="T34" fmla="*/ 0 w 99"/>
                  <a:gd name="T35" fmla="*/ 40 h 99"/>
                  <a:gd name="T36" fmla="*/ 4 w 99"/>
                  <a:gd name="T37" fmla="*/ 31 h 99"/>
                  <a:gd name="T38" fmla="*/ 8 w 99"/>
                  <a:gd name="T39" fmla="*/ 22 h 99"/>
                  <a:gd name="T40" fmla="*/ 13 w 99"/>
                  <a:gd name="T41" fmla="*/ 15 h 99"/>
                  <a:gd name="T42" fmla="*/ 21 w 99"/>
                  <a:gd name="T43" fmla="*/ 9 h 99"/>
                  <a:gd name="T44" fmla="*/ 30 w 99"/>
                  <a:gd name="T45" fmla="*/ 4 h 99"/>
                  <a:gd name="T46" fmla="*/ 39 w 99"/>
                  <a:gd name="T47" fmla="*/ 2 h 99"/>
                  <a:gd name="T48" fmla="*/ 50 w 99"/>
                  <a:gd name="T49" fmla="*/ 0 h 99"/>
                  <a:gd name="T50" fmla="*/ 59 w 99"/>
                  <a:gd name="T51" fmla="*/ 2 h 99"/>
                  <a:gd name="T52" fmla="*/ 68 w 99"/>
                  <a:gd name="T53" fmla="*/ 4 h 99"/>
                  <a:gd name="T54" fmla="*/ 77 w 99"/>
                  <a:gd name="T55" fmla="*/ 9 h 99"/>
                  <a:gd name="T56" fmla="*/ 84 w 99"/>
                  <a:gd name="T57" fmla="*/ 15 h 99"/>
                  <a:gd name="T58" fmla="*/ 90 w 99"/>
                  <a:gd name="T59" fmla="*/ 22 h 99"/>
                  <a:gd name="T60" fmla="*/ 93 w 99"/>
                  <a:gd name="T61" fmla="*/ 31 h 99"/>
                  <a:gd name="T62" fmla="*/ 97 w 99"/>
                  <a:gd name="T63" fmla="*/ 40 h 99"/>
                  <a:gd name="T64" fmla="*/ 99 w 99"/>
                  <a:gd name="T65" fmla="*/ 49 h 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9"/>
                  <a:gd name="T100" fmla="*/ 0 h 99"/>
                  <a:gd name="T101" fmla="*/ 99 w 99"/>
                  <a:gd name="T102" fmla="*/ 99 h 9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9" h="99">
                    <a:moveTo>
                      <a:pt x="99" y="49"/>
                    </a:moveTo>
                    <a:lnTo>
                      <a:pt x="97" y="60"/>
                    </a:lnTo>
                    <a:lnTo>
                      <a:pt x="93" y="70"/>
                    </a:lnTo>
                    <a:lnTo>
                      <a:pt x="90" y="77"/>
                    </a:lnTo>
                    <a:lnTo>
                      <a:pt x="84" y="84"/>
                    </a:lnTo>
                    <a:lnTo>
                      <a:pt x="77" y="91"/>
                    </a:lnTo>
                    <a:lnTo>
                      <a:pt x="68" y="95"/>
                    </a:lnTo>
                    <a:lnTo>
                      <a:pt x="59" y="99"/>
                    </a:lnTo>
                    <a:lnTo>
                      <a:pt x="50" y="99"/>
                    </a:lnTo>
                    <a:lnTo>
                      <a:pt x="39" y="99"/>
                    </a:lnTo>
                    <a:lnTo>
                      <a:pt x="30" y="95"/>
                    </a:lnTo>
                    <a:lnTo>
                      <a:pt x="21" y="91"/>
                    </a:lnTo>
                    <a:lnTo>
                      <a:pt x="13" y="84"/>
                    </a:lnTo>
                    <a:lnTo>
                      <a:pt x="8" y="77"/>
                    </a:lnTo>
                    <a:lnTo>
                      <a:pt x="4" y="70"/>
                    </a:lnTo>
                    <a:lnTo>
                      <a:pt x="0" y="60"/>
                    </a:lnTo>
                    <a:lnTo>
                      <a:pt x="0" y="49"/>
                    </a:lnTo>
                    <a:lnTo>
                      <a:pt x="0" y="40"/>
                    </a:lnTo>
                    <a:lnTo>
                      <a:pt x="4" y="31"/>
                    </a:lnTo>
                    <a:lnTo>
                      <a:pt x="8" y="22"/>
                    </a:lnTo>
                    <a:lnTo>
                      <a:pt x="13" y="15"/>
                    </a:lnTo>
                    <a:lnTo>
                      <a:pt x="21" y="9"/>
                    </a:lnTo>
                    <a:lnTo>
                      <a:pt x="30" y="4"/>
                    </a:lnTo>
                    <a:lnTo>
                      <a:pt x="39" y="2"/>
                    </a:lnTo>
                    <a:lnTo>
                      <a:pt x="50" y="0"/>
                    </a:lnTo>
                    <a:lnTo>
                      <a:pt x="59" y="2"/>
                    </a:lnTo>
                    <a:lnTo>
                      <a:pt x="68" y="4"/>
                    </a:lnTo>
                    <a:lnTo>
                      <a:pt x="77" y="9"/>
                    </a:lnTo>
                    <a:lnTo>
                      <a:pt x="84" y="15"/>
                    </a:lnTo>
                    <a:lnTo>
                      <a:pt x="90" y="22"/>
                    </a:lnTo>
                    <a:lnTo>
                      <a:pt x="93" y="31"/>
                    </a:lnTo>
                    <a:lnTo>
                      <a:pt x="97" y="40"/>
                    </a:lnTo>
                    <a:lnTo>
                      <a:pt x="99" y="49"/>
                    </a:lnTo>
                    <a:close/>
                  </a:path>
                </a:pathLst>
              </a:custGeom>
              <a:solidFill>
                <a:srgbClr val="52A5D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353" name="Freeform 485"/>
              <p:cNvSpPr>
                <a:spLocks/>
              </p:cNvSpPr>
              <p:nvPr/>
            </p:nvSpPr>
            <p:spPr bwMode="auto">
              <a:xfrm>
                <a:off x="4573" y="3703"/>
                <a:ext cx="95" cy="95"/>
              </a:xfrm>
              <a:custGeom>
                <a:avLst/>
                <a:gdLst>
                  <a:gd name="T0" fmla="*/ 95 w 95"/>
                  <a:gd name="T1" fmla="*/ 47 h 95"/>
                  <a:gd name="T2" fmla="*/ 93 w 95"/>
                  <a:gd name="T3" fmla="*/ 57 h 95"/>
                  <a:gd name="T4" fmla="*/ 90 w 95"/>
                  <a:gd name="T5" fmla="*/ 66 h 95"/>
                  <a:gd name="T6" fmla="*/ 86 w 95"/>
                  <a:gd name="T7" fmla="*/ 75 h 95"/>
                  <a:gd name="T8" fmla="*/ 81 w 95"/>
                  <a:gd name="T9" fmla="*/ 80 h 95"/>
                  <a:gd name="T10" fmla="*/ 73 w 95"/>
                  <a:gd name="T11" fmla="*/ 88 h 95"/>
                  <a:gd name="T12" fmla="*/ 64 w 95"/>
                  <a:gd name="T13" fmla="*/ 91 h 95"/>
                  <a:gd name="T14" fmla="*/ 57 w 95"/>
                  <a:gd name="T15" fmla="*/ 95 h 95"/>
                  <a:gd name="T16" fmla="*/ 48 w 95"/>
                  <a:gd name="T17" fmla="*/ 95 h 95"/>
                  <a:gd name="T18" fmla="*/ 37 w 95"/>
                  <a:gd name="T19" fmla="*/ 95 h 95"/>
                  <a:gd name="T20" fmla="*/ 29 w 95"/>
                  <a:gd name="T21" fmla="*/ 91 h 95"/>
                  <a:gd name="T22" fmla="*/ 20 w 95"/>
                  <a:gd name="T23" fmla="*/ 88 h 95"/>
                  <a:gd name="T24" fmla="*/ 13 w 95"/>
                  <a:gd name="T25" fmla="*/ 80 h 95"/>
                  <a:gd name="T26" fmla="*/ 8 w 95"/>
                  <a:gd name="T27" fmla="*/ 75 h 95"/>
                  <a:gd name="T28" fmla="*/ 4 w 95"/>
                  <a:gd name="T29" fmla="*/ 66 h 95"/>
                  <a:gd name="T30" fmla="*/ 0 w 95"/>
                  <a:gd name="T31" fmla="*/ 57 h 95"/>
                  <a:gd name="T32" fmla="*/ 0 w 95"/>
                  <a:gd name="T33" fmla="*/ 47 h 95"/>
                  <a:gd name="T34" fmla="*/ 0 w 95"/>
                  <a:gd name="T35" fmla="*/ 38 h 95"/>
                  <a:gd name="T36" fmla="*/ 4 w 95"/>
                  <a:gd name="T37" fmla="*/ 29 h 95"/>
                  <a:gd name="T38" fmla="*/ 8 w 95"/>
                  <a:gd name="T39" fmla="*/ 22 h 95"/>
                  <a:gd name="T40" fmla="*/ 13 w 95"/>
                  <a:gd name="T41" fmla="*/ 15 h 95"/>
                  <a:gd name="T42" fmla="*/ 20 w 95"/>
                  <a:gd name="T43" fmla="*/ 9 h 95"/>
                  <a:gd name="T44" fmla="*/ 29 w 95"/>
                  <a:gd name="T45" fmla="*/ 4 h 95"/>
                  <a:gd name="T46" fmla="*/ 37 w 95"/>
                  <a:gd name="T47" fmla="*/ 2 h 95"/>
                  <a:gd name="T48" fmla="*/ 48 w 95"/>
                  <a:gd name="T49" fmla="*/ 0 h 95"/>
                  <a:gd name="T50" fmla="*/ 57 w 95"/>
                  <a:gd name="T51" fmla="*/ 2 h 95"/>
                  <a:gd name="T52" fmla="*/ 64 w 95"/>
                  <a:gd name="T53" fmla="*/ 4 h 95"/>
                  <a:gd name="T54" fmla="*/ 73 w 95"/>
                  <a:gd name="T55" fmla="*/ 9 h 95"/>
                  <a:gd name="T56" fmla="*/ 81 w 95"/>
                  <a:gd name="T57" fmla="*/ 15 h 95"/>
                  <a:gd name="T58" fmla="*/ 86 w 95"/>
                  <a:gd name="T59" fmla="*/ 22 h 95"/>
                  <a:gd name="T60" fmla="*/ 90 w 95"/>
                  <a:gd name="T61" fmla="*/ 29 h 95"/>
                  <a:gd name="T62" fmla="*/ 93 w 95"/>
                  <a:gd name="T63" fmla="*/ 38 h 95"/>
                  <a:gd name="T64" fmla="*/ 95 w 95"/>
                  <a:gd name="T65" fmla="*/ 47 h 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5"/>
                  <a:gd name="T100" fmla="*/ 0 h 95"/>
                  <a:gd name="T101" fmla="*/ 95 w 95"/>
                  <a:gd name="T102" fmla="*/ 95 h 9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5" h="95">
                    <a:moveTo>
                      <a:pt x="95" y="47"/>
                    </a:moveTo>
                    <a:lnTo>
                      <a:pt x="93" y="57"/>
                    </a:lnTo>
                    <a:lnTo>
                      <a:pt x="90" y="66"/>
                    </a:lnTo>
                    <a:lnTo>
                      <a:pt x="86" y="75"/>
                    </a:lnTo>
                    <a:lnTo>
                      <a:pt x="81" y="80"/>
                    </a:lnTo>
                    <a:lnTo>
                      <a:pt x="73" y="88"/>
                    </a:lnTo>
                    <a:lnTo>
                      <a:pt x="64" y="91"/>
                    </a:lnTo>
                    <a:lnTo>
                      <a:pt x="57" y="95"/>
                    </a:lnTo>
                    <a:lnTo>
                      <a:pt x="48" y="95"/>
                    </a:lnTo>
                    <a:lnTo>
                      <a:pt x="37" y="95"/>
                    </a:lnTo>
                    <a:lnTo>
                      <a:pt x="29" y="91"/>
                    </a:lnTo>
                    <a:lnTo>
                      <a:pt x="20" y="88"/>
                    </a:lnTo>
                    <a:lnTo>
                      <a:pt x="13" y="80"/>
                    </a:lnTo>
                    <a:lnTo>
                      <a:pt x="8" y="75"/>
                    </a:lnTo>
                    <a:lnTo>
                      <a:pt x="4" y="66"/>
                    </a:lnTo>
                    <a:lnTo>
                      <a:pt x="0" y="57"/>
                    </a:lnTo>
                    <a:lnTo>
                      <a:pt x="0" y="47"/>
                    </a:lnTo>
                    <a:lnTo>
                      <a:pt x="0" y="38"/>
                    </a:lnTo>
                    <a:lnTo>
                      <a:pt x="4" y="29"/>
                    </a:lnTo>
                    <a:lnTo>
                      <a:pt x="8" y="22"/>
                    </a:lnTo>
                    <a:lnTo>
                      <a:pt x="13" y="15"/>
                    </a:lnTo>
                    <a:lnTo>
                      <a:pt x="20" y="9"/>
                    </a:lnTo>
                    <a:lnTo>
                      <a:pt x="29" y="4"/>
                    </a:lnTo>
                    <a:lnTo>
                      <a:pt x="37" y="2"/>
                    </a:lnTo>
                    <a:lnTo>
                      <a:pt x="48" y="0"/>
                    </a:lnTo>
                    <a:lnTo>
                      <a:pt x="57" y="2"/>
                    </a:lnTo>
                    <a:lnTo>
                      <a:pt x="64" y="4"/>
                    </a:lnTo>
                    <a:lnTo>
                      <a:pt x="73" y="9"/>
                    </a:lnTo>
                    <a:lnTo>
                      <a:pt x="81" y="15"/>
                    </a:lnTo>
                    <a:lnTo>
                      <a:pt x="86" y="22"/>
                    </a:lnTo>
                    <a:lnTo>
                      <a:pt x="90" y="29"/>
                    </a:lnTo>
                    <a:lnTo>
                      <a:pt x="93" y="38"/>
                    </a:lnTo>
                    <a:lnTo>
                      <a:pt x="95" y="47"/>
                    </a:lnTo>
                    <a:close/>
                  </a:path>
                </a:pathLst>
              </a:custGeom>
              <a:solidFill>
                <a:srgbClr val="54A8D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354" name="Freeform 486"/>
              <p:cNvSpPr>
                <a:spLocks/>
              </p:cNvSpPr>
              <p:nvPr/>
            </p:nvSpPr>
            <p:spPr bwMode="auto">
              <a:xfrm>
                <a:off x="4575" y="3705"/>
                <a:ext cx="91" cy="91"/>
              </a:xfrm>
              <a:custGeom>
                <a:avLst/>
                <a:gdLst>
                  <a:gd name="T0" fmla="*/ 91 w 91"/>
                  <a:gd name="T1" fmla="*/ 45 h 91"/>
                  <a:gd name="T2" fmla="*/ 89 w 91"/>
                  <a:gd name="T3" fmla="*/ 55 h 91"/>
                  <a:gd name="T4" fmla="*/ 88 w 91"/>
                  <a:gd name="T5" fmla="*/ 64 h 91"/>
                  <a:gd name="T6" fmla="*/ 82 w 91"/>
                  <a:gd name="T7" fmla="*/ 71 h 91"/>
                  <a:gd name="T8" fmla="*/ 77 w 91"/>
                  <a:gd name="T9" fmla="*/ 78 h 91"/>
                  <a:gd name="T10" fmla="*/ 71 w 91"/>
                  <a:gd name="T11" fmla="*/ 84 h 91"/>
                  <a:gd name="T12" fmla="*/ 62 w 91"/>
                  <a:gd name="T13" fmla="*/ 87 h 91"/>
                  <a:gd name="T14" fmla="*/ 55 w 91"/>
                  <a:gd name="T15" fmla="*/ 91 h 91"/>
                  <a:gd name="T16" fmla="*/ 46 w 91"/>
                  <a:gd name="T17" fmla="*/ 91 h 91"/>
                  <a:gd name="T18" fmla="*/ 35 w 91"/>
                  <a:gd name="T19" fmla="*/ 91 h 91"/>
                  <a:gd name="T20" fmla="*/ 27 w 91"/>
                  <a:gd name="T21" fmla="*/ 87 h 91"/>
                  <a:gd name="T22" fmla="*/ 18 w 91"/>
                  <a:gd name="T23" fmla="*/ 84 h 91"/>
                  <a:gd name="T24" fmla="*/ 13 w 91"/>
                  <a:gd name="T25" fmla="*/ 78 h 91"/>
                  <a:gd name="T26" fmla="*/ 7 w 91"/>
                  <a:gd name="T27" fmla="*/ 71 h 91"/>
                  <a:gd name="T28" fmla="*/ 2 w 91"/>
                  <a:gd name="T29" fmla="*/ 64 h 91"/>
                  <a:gd name="T30" fmla="*/ 0 w 91"/>
                  <a:gd name="T31" fmla="*/ 55 h 91"/>
                  <a:gd name="T32" fmla="*/ 0 w 91"/>
                  <a:gd name="T33" fmla="*/ 45 h 91"/>
                  <a:gd name="T34" fmla="*/ 0 w 91"/>
                  <a:gd name="T35" fmla="*/ 36 h 91"/>
                  <a:gd name="T36" fmla="*/ 2 w 91"/>
                  <a:gd name="T37" fmla="*/ 27 h 91"/>
                  <a:gd name="T38" fmla="*/ 7 w 91"/>
                  <a:gd name="T39" fmla="*/ 20 h 91"/>
                  <a:gd name="T40" fmla="*/ 13 w 91"/>
                  <a:gd name="T41" fmla="*/ 13 h 91"/>
                  <a:gd name="T42" fmla="*/ 18 w 91"/>
                  <a:gd name="T43" fmla="*/ 7 h 91"/>
                  <a:gd name="T44" fmla="*/ 27 w 91"/>
                  <a:gd name="T45" fmla="*/ 3 h 91"/>
                  <a:gd name="T46" fmla="*/ 35 w 91"/>
                  <a:gd name="T47" fmla="*/ 2 h 91"/>
                  <a:gd name="T48" fmla="*/ 46 w 91"/>
                  <a:gd name="T49" fmla="*/ 0 h 91"/>
                  <a:gd name="T50" fmla="*/ 55 w 91"/>
                  <a:gd name="T51" fmla="*/ 2 h 91"/>
                  <a:gd name="T52" fmla="*/ 62 w 91"/>
                  <a:gd name="T53" fmla="*/ 3 h 91"/>
                  <a:gd name="T54" fmla="*/ 71 w 91"/>
                  <a:gd name="T55" fmla="*/ 7 h 91"/>
                  <a:gd name="T56" fmla="*/ 77 w 91"/>
                  <a:gd name="T57" fmla="*/ 13 h 91"/>
                  <a:gd name="T58" fmla="*/ 82 w 91"/>
                  <a:gd name="T59" fmla="*/ 20 h 91"/>
                  <a:gd name="T60" fmla="*/ 88 w 91"/>
                  <a:gd name="T61" fmla="*/ 27 h 91"/>
                  <a:gd name="T62" fmla="*/ 89 w 91"/>
                  <a:gd name="T63" fmla="*/ 36 h 91"/>
                  <a:gd name="T64" fmla="*/ 91 w 91"/>
                  <a:gd name="T65" fmla="*/ 45 h 9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1"/>
                  <a:gd name="T100" fmla="*/ 0 h 91"/>
                  <a:gd name="T101" fmla="*/ 91 w 91"/>
                  <a:gd name="T102" fmla="*/ 91 h 9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1" h="91">
                    <a:moveTo>
                      <a:pt x="91" y="45"/>
                    </a:moveTo>
                    <a:lnTo>
                      <a:pt x="89" y="55"/>
                    </a:lnTo>
                    <a:lnTo>
                      <a:pt x="88" y="64"/>
                    </a:lnTo>
                    <a:lnTo>
                      <a:pt x="82" y="71"/>
                    </a:lnTo>
                    <a:lnTo>
                      <a:pt x="77" y="78"/>
                    </a:lnTo>
                    <a:lnTo>
                      <a:pt x="71" y="84"/>
                    </a:lnTo>
                    <a:lnTo>
                      <a:pt x="62" y="87"/>
                    </a:lnTo>
                    <a:lnTo>
                      <a:pt x="55" y="91"/>
                    </a:lnTo>
                    <a:lnTo>
                      <a:pt x="46" y="91"/>
                    </a:lnTo>
                    <a:lnTo>
                      <a:pt x="35" y="91"/>
                    </a:lnTo>
                    <a:lnTo>
                      <a:pt x="27" y="87"/>
                    </a:lnTo>
                    <a:lnTo>
                      <a:pt x="18" y="84"/>
                    </a:lnTo>
                    <a:lnTo>
                      <a:pt x="13" y="78"/>
                    </a:lnTo>
                    <a:lnTo>
                      <a:pt x="7" y="71"/>
                    </a:lnTo>
                    <a:lnTo>
                      <a:pt x="2" y="64"/>
                    </a:lnTo>
                    <a:lnTo>
                      <a:pt x="0" y="55"/>
                    </a:lnTo>
                    <a:lnTo>
                      <a:pt x="0" y="45"/>
                    </a:lnTo>
                    <a:lnTo>
                      <a:pt x="0" y="36"/>
                    </a:lnTo>
                    <a:lnTo>
                      <a:pt x="2" y="27"/>
                    </a:lnTo>
                    <a:lnTo>
                      <a:pt x="7" y="20"/>
                    </a:lnTo>
                    <a:lnTo>
                      <a:pt x="13" y="13"/>
                    </a:lnTo>
                    <a:lnTo>
                      <a:pt x="18" y="7"/>
                    </a:lnTo>
                    <a:lnTo>
                      <a:pt x="27" y="3"/>
                    </a:lnTo>
                    <a:lnTo>
                      <a:pt x="35" y="2"/>
                    </a:lnTo>
                    <a:lnTo>
                      <a:pt x="46" y="0"/>
                    </a:lnTo>
                    <a:lnTo>
                      <a:pt x="55" y="2"/>
                    </a:lnTo>
                    <a:lnTo>
                      <a:pt x="62" y="3"/>
                    </a:lnTo>
                    <a:lnTo>
                      <a:pt x="71" y="7"/>
                    </a:lnTo>
                    <a:lnTo>
                      <a:pt x="77" y="13"/>
                    </a:lnTo>
                    <a:lnTo>
                      <a:pt x="82" y="20"/>
                    </a:lnTo>
                    <a:lnTo>
                      <a:pt x="88" y="27"/>
                    </a:lnTo>
                    <a:lnTo>
                      <a:pt x="89" y="36"/>
                    </a:lnTo>
                    <a:lnTo>
                      <a:pt x="91" y="45"/>
                    </a:lnTo>
                    <a:close/>
                  </a:path>
                </a:pathLst>
              </a:custGeom>
              <a:solidFill>
                <a:srgbClr val="55AB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355" name="Freeform 487"/>
              <p:cNvSpPr>
                <a:spLocks/>
              </p:cNvSpPr>
              <p:nvPr/>
            </p:nvSpPr>
            <p:spPr bwMode="auto">
              <a:xfrm>
                <a:off x="4577" y="3707"/>
                <a:ext cx="87" cy="87"/>
              </a:xfrm>
              <a:custGeom>
                <a:avLst/>
                <a:gdLst>
                  <a:gd name="T0" fmla="*/ 87 w 87"/>
                  <a:gd name="T1" fmla="*/ 43 h 87"/>
                  <a:gd name="T2" fmla="*/ 86 w 87"/>
                  <a:gd name="T3" fmla="*/ 53 h 87"/>
                  <a:gd name="T4" fmla="*/ 84 w 87"/>
                  <a:gd name="T5" fmla="*/ 60 h 87"/>
                  <a:gd name="T6" fmla="*/ 78 w 87"/>
                  <a:gd name="T7" fmla="*/ 67 h 87"/>
                  <a:gd name="T8" fmla="*/ 73 w 87"/>
                  <a:gd name="T9" fmla="*/ 74 h 87"/>
                  <a:gd name="T10" fmla="*/ 67 w 87"/>
                  <a:gd name="T11" fmla="*/ 80 h 87"/>
                  <a:gd name="T12" fmla="*/ 60 w 87"/>
                  <a:gd name="T13" fmla="*/ 84 h 87"/>
                  <a:gd name="T14" fmla="*/ 51 w 87"/>
                  <a:gd name="T15" fmla="*/ 87 h 87"/>
                  <a:gd name="T16" fmla="*/ 44 w 87"/>
                  <a:gd name="T17" fmla="*/ 87 h 87"/>
                  <a:gd name="T18" fmla="*/ 35 w 87"/>
                  <a:gd name="T19" fmla="*/ 87 h 87"/>
                  <a:gd name="T20" fmla="*/ 25 w 87"/>
                  <a:gd name="T21" fmla="*/ 84 h 87"/>
                  <a:gd name="T22" fmla="*/ 18 w 87"/>
                  <a:gd name="T23" fmla="*/ 80 h 87"/>
                  <a:gd name="T24" fmla="*/ 13 w 87"/>
                  <a:gd name="T25" fmla="*/ 74 h 87"/>
                  <a:gd name="T26" fmla="*/ 7 w 87"/>
                  <a:gd name="T27" fmla="*/ 67 h 87"/>
                  <a:gd name="T28" fmla="*/ 2 w 87"/>
                  <a:gd name="T29" fmla="*/ 60 h 87"/>
                  <a:gd name="T30" fmla="*/ 0 w 87"/>
                  <a:gd name="T31" fmla="*/ 53 h 87"/>
                  <a:gd name="T32" fmla="*/ 0 w 87"/>
                  <a:gd name="T33" fmla="*/ 43 h 87"/>
                  <a:gd name="T34" fmla="*/ 0 w 87"/>
                  <a:gd name="T35" fmla="*/ 34 h 87"/>
                  <a:gd name="T36" fmla="*/ 2 w 87"/>
                  <a:gd name="T37" fmla="*/ 27 h 87"/>
                  <a:gd name="T38" fmla="*/ 7 w 87"/>
                  <a:gd name="T39" fmla="*/ 20 h 87"/>
                  <a:gd name="T40" fmla="*/ 13 w 87"/>
                  <a:gd name="T41" fmla="*/ 12 h 87"/>
                  <a:gd name="T42" fmla="*/ 18 w 87"/>
                  <a:gd name="T43" fmla="*/ 7 h 87"/>
                  <a:gd name="T44" fmla="*/ 25 w 87"/>
                  <a:gd name="T45" fmla="*/ 3 h 87"/>
                  <a:gd name="T46" fmla="*/ 35 w 87"/>
                  <a:gd name="T47" fmla="*/ 1 h 87"/>
                  <a:gd name="T48" fmla="*/ 44 w 87"/>
                  <a:gd name="T49" fmla="*/ 0 h 87"/>
                  <a:gd name="T50" fmla="*/ 51 w 87"/>
                  <a:gd name="T51" fmla="*/ 1 h 87"/>
                  <a:gd name="T52" fmla="*/ 60 w 87"/>
                  <a:gd name="T53" fmla="*/ 3 h 87"/>
                  <a:gd name="T54" fmla="*/ 67 w 87"/>
                  <a:gd name="T55" fmla="*/ 7 h 87"/>
                  <a:gd name="T56" fmla="*/ 73 w 87"/>
                  <a:gd name="T57" fmla="*/ 12 h 87"/>
                  <a:gd name="T58" fmla="*/ 78 w 87"/>
                  <a:gd name="T59" fmla="*/ 20 h 87"/>
                  <a:gd name="T60" fmla="*/ 84 w 87"/>
                  <a:gd name="T61" fmla="*/ 27 h 87"/>
                  <a:gd name="T62" fmla="*/ 86 w 87"/>
                  <a:gd name="T63" fmla="*/ 34 h 87"/>
                  <a:gd name="T64" fmla="*/ 87 w 87"/>
                  <a:gd name="T65" fmla="*/ 43 h 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7"/>
                  <a:gd name="T100" fmla="*/ 0 h 87"/>
                  <a:gd name="T101" fmla="*/ 87 w 87"/>
                  <a:gd name="T102" fmla="*/ 87 h 8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7" h="87">
                    <a:moveTo>
                      <a:pt x="87" y="43"/>
                    </a:moveTo>
                    <a:lnTo>
                      <a:pt x="86" y="53"/>
                    </a:lnTo>
                    <a:lnTo>
                      <a:pt x="84" y="60"/>
                    </a:lnTo>
                    <a:lnTo>
                      <a:pt x="78" y="67"/>
                    </a:lnTo>
                    <a:lnTo>
                      <a:pt x="73" y="74"/>
                    </a:lnTo>
                    <a:lnTo>
                      <a:pt x="67" y="80"/>
                    </a:lnTo>
                    <a:lnTo>
                      <a:pt x="60" y="84"/>
                    </a:lnTo>
                    <a:lnTo>
                      <a:pt x="51" y="87"/>
                    </a:lnTo>
                    <a:lnTo>
                      <a:pt x="44" y="87"/>
                    </a:lnTo>
                    <a:lnTo>
                      <a:pt x="35" y="87"/>
                    </a:lnTo>
                    <a:lnTo>
                      <a:pt x="25" y="84"/>
                    </a:lnTo>
                    <a:lnTo>
                      <a:pt x="18" y="80"/>
                    </a:lnTo>
                    <a:lnTo>
                      <a:pt x="13" y="74"/>
                    </a:lnTo>
                    <a:lnTo>
                      <a:pt x="7" y="67"/>
                    </a:lnTo>
                    <a:lnTo>
                      <a:pt x="2" y="60"/>
                    </a:lnTo>
                    <a:lnTo>
                      <a:pt x="0" y="53"/>
                    </a:lnTo>
                    <a:lnTo>
                      <a:pt x="0" y="43"/>
                    </a:lnTo>
                    <a:lnTo>
                      <a:pt x="0" y="34"/>
                    </a:lnTo>
                    <a:lnTo>
                      <a:pt x="2" y="27"/>
                    </a:lnTo>
                    <a:lnTo>
                      <a:pt x="7" y="20"/>
                    </a:lnTo>
                    <a:lnTo>
                      <a:pt x="13" y="12"/>
                    </a:lnTo>
                    <a:lnTo>
                      <a:pt x="18" y="7"/>
                    </a:lnTo>
                    <a:lnTo>
                      <a:pt x="25" y="3"/>
                    </a:lnTo>
                    <a:lnTo>
                      <a:pt x="35" y="1"/>
                    </a:lnTo>
                    <a:lnTo>
                      <a:pt x="44" y="0"/>
                    </a:lnTo>
                    <a:lnTo>
                      <a:pt x="51" y="1"/>
                    </a:lnTo>
                    <a:lnTo>
                      <a:pt x="60" y="3"/>
                    </a:lnTo>
                    <a:lnTo>
                      <a:pt x="67" y="7"/>
                    </a:lnTo>
                    <a:lnTo>
                      <a:pt x="73" y="12"/>
                    </a:lnTo>
                    <a:lnTo>
                      <a:pt x="78" y="20"/>
                    </a:lnTo>
                    <a:lnTo>
                      <a:pt x="84" y="27"/>
                    </a:lnTo>
                    <a:lnTo>
                      <a:pt x="86" y="34"/>
                    </a:lnTo>
                    <a:lnTo>
                      <a:pt x="87" y="43"/>
                    </a:lnTo>
                    <a:close/>
                  </a:path>
                </a:pathLst>
              </a:custGeom>
              <a:solidFill>
                <a:srgbClr val="56ADD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356" name="Freeform 488"/>
              <p:cNvSpPr>
                <a:spLocks/>
              </p:cNvSpPr>
              <p:nvPr/>
            </p:nvSpPr>
            <p:spPr bwMode="auto">
              <a:xfrm>
                <a:off x="4579" y="3708"/>
                <a:ext cx="84" cy="84"/>
              </a:xfrm>
              <a:custGeom>
                <a:avLst/>
                <a:gdLst>
                  <a:gd name="T0" fmla="*/ 84 w 84"/>
                  <a:gd name="T1" fmla="*/ 42 h 84"/>
                  <a:gd name="T2" fmla="*/ 82 w 84"/>
                  <a:gd name="T3" fmla="*/ 52 h 84"/>
                  <a:gd name="T4" fmla="*/ 80 w 84"/>
                  <a:gd name="T5" fmla="*/ 59 h 84"/>
                  <a:gd name="T6" fmla="*/ 76 w 84"/>
                  <a:gd name="T7" fmla="*/ 66 h 84"/>
                  <a:gd name="T8" fmla="*/ 71 w 84"/>
                  <a:gd name="T9" fmla="*/ 72 h 84"/>
                  <a:gd name="T10" fmla="*/ 64 w 84"/>
                  <a:gd name="T11" fmla="*/ 77 h 84"/>
                  <a:gd name="T12" fmla="*/ 58 w 84"/>
                  <a:gd name="T13" fmla="*/ 81 h 84"/>
                  <a:gd name="T14" fmla="*/ 49 w 84"/>
                  <a:gd name="T15" fmla="*/ 84 h 84"/>
                  <a:gd name="T16" fmla="*/ 42 w 84"/>
                  <a:gd name="T17" fmla="*/ 84 h 84"/>
                  <a:gd name="T18" fmla="*/ 33 w 84"/>
                  <a:gd name="T19" fmla="*/ 84 h 84"/>
                  <a:gd name="T20" fmla="*/ 23 w 84"/>
                  <a:gd name="T21" fmla="*/ 81 h 84"/>
                  <a:gd name="T22" fmla="*/ 18 w 84"/>
                  <a:gd name="T23" fmla="*/ 77 h 84"/>
                  <a:gd name="T24" fmla="*/ 11 w 84"/>
                  <a:gd name="T25" fmla="*/ 72 h 84"/>
                  <a:gd name="T26" fmla="*/ 5 w 84"/>
                  <a:gd name="T27" fmla="*/ 66 h 84"/>
                  <a:gd name="T28" fmla="*/ 2 w 84"/>
                  <a:gd name="T29" fmla="*/ 59 h 84"/>
                  <a:gd name="T30" fmla="*/ 0 w 84"/>
                  <a:gd name="T31" fmla="*/ 52 h 84"/>
                  <a:gd name="T32" fmla="*/ 0 w 84"/>
                  <a:gd name="T33" fmla="*/ 42 h 84"/>
                  <a:gd name="T34" fmla="*/ 0 w 84"/>
                  <a:gd name="T35" fmla="*/ 33 h 84"/>
                  <a:gd name="T36" fmla="*/ 2 w 84"/>
                  <a:gd name="T37" fmla="*/ 26 h 84"/>
                  <a:gd name="T38" fmla="*/ 5 w 84"/>
                  <a:gd name="T39" fmla="*/ 19 h 84"/>
                  <a:gd name="T40" fmla="*/ 11 w 84"/>
                  <a:gd name="T41" fmla="*/ 13 h 84"/>
                  <a:gd name="T42" fmla="*/ 18 w 84"/>
                  <a:gd name="T43" fmla="*/ 8 h 84"/>
                  <a:gd name="T44" fmla="*/ 23 w 84"/>
                  <a:gd name="T45" fmla="*/ 4 h 84"/>
                  <a:gd name="T46" fmla="*/ 33 w 84"/>
                  <a:gd name="T47" fmla="*/ 2 h 84"/>
                  <a:gd name="T48" fmla="*/ 42 w 84"/>
                  <a:gd name="T49" fmla="*/ 0 h 84"/>
                  <a:gd name="T50" fmla="*/ 49 w 84"/>
                  <a:gd name="T51" fmla="*/ 2 h 84"/>
                  <a:gd name="T52" fmla="*/ 58 w 84"/>
                  <a:gd name="T53" fmla="*/ 4 h 84"/>
                  <a:gd name="T54" fmla="*/ 64 w 84"/>
                  <a:gd name="T55" fmla="*/ 8 h 84"/>
                  <a:gd name="T56" fmla="*/ 71 w 84"/>
                  <a:gd name="T57" fmla="*/ 13 h 84"/>
                  <a:gd name="T58" fmla="*/ 76 w 84"/>
                  <a:gd name="T59" fmla="*/ 19 h 84"/>
                  <a:gd name="T60" fmla="*/ 80 w 84"/>
                  <a:gd name="T61" fmla="*/ 26 h 84"/>
                  <a:gd name="T62" fmla="*/ 82 w 84"/>
                  <a:gd name="T63" fmla="*/ 33 h 84"/>
                  <a:gd name="T64" fmla="*/ 84 w 84"/>
                  <a:gd name="T65" fmla="*/ 42 h 8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4"/>
                  <a:gd name="T100" fmla="*/ 0 h 84"/>
                  <a:gd name="T101" fmla="*/ 84 w 84"/>
                  <a:gd name="T102" fmla="*/ 84 h 8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4" h="84">
                    <a:moveTo>
                      <a:pt x="84" y="42"/>
                    </a:moveTo>
                    <a:lnTo>
                      <a:pt x="82" y="52"/>
                    </a:lnTo>
                    <a:lnTo>
                      <a:pt x="80" y="59"/>
                    </a:lnTo>
                    <a:lnTo>
                      <a:pt x="76" y="66"/>
                    </a:lnTo>
                    <a:lnTo>
                      <a:pt x="71" y="72"/>
                    </a:lnTo>
                    <a:lnTo>
                      <a:pt x="64" y="77"/>
                    </a:lnTo>
                    <a:lnTo>
                      <a:pt x="58" y="81"/>
                    </a:lnTo>
                    <a:lnTo>
                      <a:pt x="49" y="84"/>
                    </a:lnTo>
                    <a:lnTo>
                      <a:pt x="42" y="84"/>
                    </a:lnTo>
                    <a:lnTo>
                      <a:pt x="33" y="84"/>
                    </a:lnTo>
                    <a:lnTo>
                      <a:pt x="23" y="81"/>
                    </a:lnTo>
                    <a:lnTo>
                      <a:pt x="18" y="77"/>
                    </a:lnTo>
                    <a:lnTo>
                      <a:pt x="11" y="72"/>
                    </a:lnTo>
                    <a:lnTo>
                      <a:pt x="5" y="66"/>
                    </a:lnTo>
                    <a:lnTo>
                      <a:pt x="2" y="59"/>
                    </a:lnTo>
                    <a:lnTo>
                      <a:pt x="0" y="52"/>
                    </a:lnTo>
                    <a:lnTo>
                      <a:pt x="0" y="42"/>
                    </a:lnTo>
                    <a:lnTo>
                      <a:pt x="0" y="33"/>
                    </a:lnTo>
                    <a:lnTo>
                      <a:pt x="2" y="26"/>
                    </a:lnTo>
                    <a:lnTo>
                      <a:pt x="5" y="19"/>
                    </a:lnTo>
                    <a:lnTo>
                      <a:pt x="11" y="13"/>
                    </a:lnTo>
                    <a:lnTo>
                      <a:pt x="18" y="8"/>
                    </a:lnTo>
                    <a:lnTo>
                      <a:pt x="23" y="4"/>
                    </a:lnTo>
                    <a:lnTo>
                      <a:pt x="33" y="2"/>
                    </a:lnTo>
                    <a:lnTo>
                      <a:pt x="42" y="0"/>
                    </a:lnTo>
                    <a:lnTo>
                      <a:pt x="49" y="2"/>
                    </a:lnTo>
                    <a:lnTo>
                      <a:pt x="58" y="4"/>
                    </a:lnTo>
                    <a:lnTo>
                      <a:pt x="64" y="8"/>
                    </a:lnTo>
                    <a:lnTo>
                      <a:pt x="71" y="13"/>
                    </a:lnTo>
                    <a:lnTo>
                      <a:pt x="76" y="19"/>
                    </a:lnTo>
                    <a:lnTo>
                      <a:pt x="80" y="26"/>
                    </a:lnTo>
                    <a:lnTo>
                      <a:pt x="82" y="33"/>
                    </a:lnTo>
                    <a:lnTo>
                      <a:pt x="84" y="42"/>
                    </a:lnTo>
                    <a:close/>
                  </a:path>
                </a:pathLst>
              </a:custGeom>
              <a:solidFill>
                <a:srgbClr val="57AFE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357" name="Freeform 489"/>
              <p:cNvSpPr>
                <a:spLocks/>
              </p:cNvSpPr>
              <p:nvPr/>
            </p:nvSpPr>
            <p:spPr bwMode="auto">
              <a:xfrm>
                <a:off x="4581" y="3710"/>
                <a:ext cx="80" cy="81"/>
              </a:xfrm>
              <a:custGeom>
                <a:avLst/>
                <a:gdLst>
                  <a:gd name="T0" fmla="*/ 80 w 80"/>
                  <a:gd name="T1" fmla="*/ 40 h 81"/>
                  <a:gd name="T2" fmla="*/ 78 w 80"/>
                  <a:gd name="T3" fmla="*/ 50 h 81"/>
                  <a:gd name="T4" fmla="*/ 76 w 80"/>
                  <a:gd name="T5" fmla="*/ 57 h 81"/>
                  <a:gd name="T6" fmla="*/ 73 w 80"/>
                  <a:gd name="T7" fmla="*/ 62 h 81"/>
                  <a:gd name="T8" fmla="*/ 67 w 80"/>
                  <a:gd name="T9" fmla="*/ 70 h 81"/>
                  <a:gd name="T10" fmla="*/ 62 w 80"/>
                  <a:gd name="T11" fmla="*/ 73 h 81"/>
                  <a:gd name="T12" fmla="*/ 54 w 80"/>
                  <a:gd name="T13" fmla="*/ 77 h 81"/>
                  <a:gd name="T14" fmla="*/ 47 w 80"/>
                  <a:gd name="T15" fmla="*/ 81 h 81"/>
                  <a:gd name="T16" fmla="*/ 40 w 80"/>
                  <a:gd name="T17" fmla="*/ 81 h 81"/>
                  <a:gd name="T18" fmla="*/ 31 w 80"/>
                  <a:gd name="T19" fmla="*/ 81 h 81"/>
                  <a:gd name="T20" fmla="*/ 23 w 80"/>
                  <a:gd name="T21" fmla="*/ 77 h 81"/>
                  <a:gd name="T22" fmla="*/ 16 w 80"/>
                  <a:gd name="T23" fmla="*/ 73 h 81"/>
                  <a:gd name="T24" fmla="*/ 11 w 80"/>
                  <a:gd name="T25" fmla="*/ 70 h 81"/>
                  <a:gd name="T26" fmla="*/ 5 w 80"/>
                  <a:gd name="T27" fmla="*/ 62 h 81"/>
                  <a:gd name="T28" fmla="*/ 1 w 80"/>
                  <a:gd name="T29" fmla="*/ 57 h 81"/>
                  <a:gd name="T30" fmla="*/ 0 w 80"/>
                  <a:gd name="T31" fmla="*/ 50 h 81"/>
                  <a:gd name="T32" fmla="*/ 0 w 80"/>
                  <a:gd name="T33" fmla="*/ 40 h 81"/>
                  <a:gd name="T34" fmla="*/ 0 w 80"/>
                  <a:gd name="T35" fmla="*/ 33 h 81"/>
                  <a:gd name="T36" fmla="*/ 1 w 80"/>
                  <a:gd name="T37" fmla="*/ 26 h 81"/>
                  <a:gd name="T38" fmla="*/ 5 w 80"/>
                  <a:gd name="T39" fmla="*/ 19 h 81"/>
                  <a:gd name="T40" fmla="*/ 11 w 80"/>
                  <a:gd name="T41" fmla="*/ 13 h 81"/>
                  <a:gd name="T42" fmla="*/ 16 w 80"/>
                  <a:gd name="T43" fmla="*/ 8 h 81"/>
                  <a:gd name="T44" fmla="*/ 23 w 80"/>
                  <a:gd name="T45" fmla="*/ 4 h 81"/>
                  <a:gd name="T46" fmla="*/ 31 w 80"/>
                  <a:gd name="T47" fmla="*/ 2 h 81"/>
                  <a:gd name="T48" fmla="*/ 40 w 80"/>
                  <a:gd name="T49" fmla="*/ 0 h 81"/>
                  <a:gd name="T50" fmla="*/ 47 w 80"/>
                  <a:gd name="T51" fmla="*/ 2 h 81"/>
                  <a:gd name="T52" fmla="*/ 54 w 80"/>
                  <a:gd name="T53" fmla="*/ 4 h 81"/>
                  <a:gd name="T54" fmla="*/ 62 w 80"/>
                  <a:gd name="T55" fmla="*/ 8 h 81"/>
                  <a:gd name="T56" fmla="*/ 67 w 80"/>
                  <a:gd name="T57" fmla="*/ 13 h 81"/>
                  <a:gd name="T58" fmla="*/ 73 w 80"/>
                  <a:gd name="T59" fmla="*/ 19 h 81"/>
                  <a:gd name="T60" fmla="*/ 76 w 80"/>
                  <a:gd name="T61" fmla="*/ 26 h 81"/>
                  <a:gd name="T62" fmla="*/ 78 w 80"/>
                  <a:gd name="T63" fmla="*/ 33 h 81"/>
                  <a:gd name="T64" fmla="*/ 80 w 80"/>
                  <a:gd name="T65" fmla="*/ 40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0"/>
                  <a:gd name="T100" fmla="*/ 0 h 81"/>
                  <a:gd name="T101" fmla="*/ 80 w 80"/>
                  <a:gd name="T102" fmla="*/ 81 h 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0" h="81">
                    <a:moveTo>
                      <a:pt x="80" y="40"/>
                    </a:moveTo>
                    <a:lnTo>
                      <a:pt x="78" y="50"/>
                    </a:lnTo>
                    <a:lnTo>
                      <a:pt x="76" y="57"/>
                    </a:lnTo>
                    <a:lnTo>
                      <a:pt x="73" y="62"/>
                    </a:lnTo>
                    <a:lnTo>
                      <a:pt x="67" y="70"/>
                    </a:lnTo>
                    <a:lnTo>
                      <a:pt x="62" y="73"/>
                    </a:lnTo>
                    <a:lnTo>
                      <a:pt x="54" y="77"/>
                    </a:lnTo>
                    <a:lnTo>
                      <a:pt x="47" y="81"/>
                    </a:lnTo>
                    <a:lnTo>
                      <a:pt x="40" y="81"/>
                    </a:lnTo>
                    <a:lnTo>
                      <a:pt x="31" y="81"/>
                    </a:lnTo>
                    <a:lnTo>
                      <a:pt x="23" y="77"/>
                    </a:lnTo>
                    <a:lnTo>
                      <a:pt x="16" y="73"/>
                    </a:lnTo>
                    <a:lnTo>
                      <a:pt x="11" y="70"/>
                    </a:lnTo>
                    <a:lnTo>
                      <a:pt x="5" y="62"/>
                    </a:lnTo>
                    <a:lnTo>
                      <a:pt x="1" y="57"/>
                    </a:lnTo>
                    <a:lnTo>
                      <a:pt x="0" y="50"/>
                    </a:lnTo>
                    <a:lnTo>
                      <a:pt x="0" y="40"/>
                    </a:lnTo>
                    <a:lnTo>
                      <a:pt x="0" y="33"/>
                    </a:lnTo>
                    <a:lnTo>
                      <a:pt x="1" y="26"/>
                    </a:lnTo>
                    <a:lnTo>
                      <a:pt x="5" y="19"/>
                    </a:lnTo>
                    <a:lnTo>
                      <a:pt x="11" y="13"/>
                    </a:lnTo>
                    <a:lnTo>
                      <a:pt x="16" y="8"/>
                    </a:lnTo>
                    <a:lnTo>
                      <a:pt x="23" y="4"/>
                    </a:lnTo>
                    <a:lnTo>
                      <a:pt x="31" y="2"/>
                    </a:lnTo>
                    <a:lnTo>
                      <a:pt x="40" y="0"/>
                    </a:lnTo>
                    <a:lnTo>
                      <a:pt x="47" y="2"/>
                    </a:lnTo>
                    <a:lnTo>
                      <a:pt x="54" y="4"/>
                    </a:lnTo>
                    <a:lnTo>
                      <a:pt x="62" y="8"/>
                    </a:lnTo>
                    <a:lnTo>
                      <a:pt x="67" y="13"/>
                    </a:lnTo>
                    <a:lnTo>
                      <a:pt x="73" y="19"/>
                    </a:lnTo>
                    <a:lnTo>
                      <a:pt x="76" y="26"/>
                    </a:lnTo>
                    <a:lnTo>
                      <a:pt x="78" y="33"/>
                    </a:lnTo>
                    <a:lnTo>
                      <a:pt x="80" y="40"/>
                    </a:lnTo>
                    <a:close/>
                  </a:path>
                </a:pathLst>
              </a:custGeom>
              <a:solidFill>
                <a:srgbClr val="59B2E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358" name="Freeform 490"/>
              <p:cNvSpPr>
                <a:spLocks/>
              </p:cNvSpPr>
              <p:nvPr/>
            </p:nvSpPr>
            <p:spPr bwMode="auto">
              <a:xfrm>
                <a:off x="4582" y="3712"/>
                <a:ext cx="77" cy="77"/>
              </a:xfrm>
              <a:custGeom>
                <a:avLst/>
                <a:gdLst>
                  <a:gd name="T0" fmla="*/ 77 w 77"/>
                  <a:gd name="T1" fmla="*/ 38 h 77"/>
                  <a:gd name="T2" fmla="*/ 75 w 77"/>
                  <a:gd name="T3" fmla="*/ 46 h 77"/>
                  <a:gd name="T4" fmla="*/ 73 w 77"/>
                  <a:gd name="T5" fmla="*/ 53 h 77"/>
                  <a:gd name="T6" fmla="*/ 70 w 77"/>
                  <a:gd name="T7" fmla="*/ 60 h 77"/>
                  <a:gd name="T8" fmla="*/ 66 w 77"/>
                  <a:gd name="T9" fmla="*/ 66 h 77"/>
                  <a:gd name="T10" fmla="*/ 59 w 77"/>
                  <a:gd name="T11" fmla="*/ 71 h 77"/>
                  <a:gd name="T12" fmla="*/ 53 w 77"/>
                  <a:gd name="T13" fmla="*/ 75 h 77"/>
                  <a:gd name="T14" fmla="*/ 46 w 77"/>
                  <a:gd name="T15" fmla="*/ 77 h 77"/>
                  <a:gd name="T16" fmla="*/ 39 w 77"/>
                  <a:gd name="T17" fmla="*/ 77 h 77"/>
                  <a:gd name="T18" fmla="*/ 30 w 77"/>
                  <a:gd name="T19" fmla="*/ 77 h 77"/>
                  <a:gd name="T20" fmla="*/ 22 w 77"/>
                  <a:gd name="T21" fmla="*/ 75 h 77"/>
                  <a:gd name="T22" fmla="*/ 17 w 77"/>
                  <a:gd name="T23" fmla="*/ 71 h 77"/>
                  <a:gd name="T24" fmla="*/ 11 w 77"/>
                  <a:gd name="T25" fmla="*/ 66 h 77"/>
                  <a:gd name="T26" fmla="*/ 6 w 77"/>
                  <a:gd name="T27" fmla="*/ 60 h 77"/>
                  <a:gd name="T28" fmla="*/ 2 w 77"/>
                  <a:gd name="T29" fmla="*/ 53 h 77"/>
                  <a:gd name="T30" fmla="*/ 0 w 77"/>
                  <a:gd name="T31" fmla="*/ 46 h 77"/>
                  <a:gd name="T32" fmla="*/ 0 w 77"/>
                  <a:gd name="T33" fmla="*/ 38 h 77"/>
                  <a:gd name="T34" fmla="*/ 0 w 77"/>
                  <a:gd name="T35" fmla="*/ 31 h 77"/>
                  <a:gd name="T36" fmla="*/ 2 w 77"/>
                  <a:gd name="T37" fmla="*/ 24 h 77"/>
                  <a:gd name="T38" fmla="*/ 6 w 77"/>
                  <a:gd name="T39" fmla="*/ 17 h 77"/>
                  <a:gd name="T40" fmla="*/ 11 w 77"/>
                  <a:gd name="T41" fmla="*/ 11 h 77"/>
                  <a:gd name="T42" fmla="*/ 17 w 77"/>
                  <a:gd name="T43" fmla="*/ 7 h 77"/>
                  <a:gd name="T44" fmla="*/ 22 w 77"/>
                  <a:gd name="T45" fmla="*/ 4 h 77"/>
                  <a:gd name="T46" fmla="*/ 30 w 77"/>
                  <a:gd name="T47" fmla="*/ 2 h 77"/>
                  <a:gd name="T48" fmla="*/ 39 w 77"/>
                  <a:gd name="T49" fmla="*/ 0 h 77"/>
                  <a:gd name="T50" fmla="*/ 46 w 77"/>
                  <a:gd name="T51" fmla="*/ 2 h 77"/>
                  <a:gd name="T52" fmla="*/ 53 w 77"/>
                  <a:gd name="T53" fmla="*/ 4 h 77"/>
                  <a:gd name="T54" fmla="*/ 59 w 77"/>
                  <a:gd name="T55" fmla="*/ 7 h 77"/>
                  <a:gd name="T56" fmla="*/ 66 w 77"/>
                  <a:gd name="T57" fmla="*/ 11 h 77"/>
                  <a:gd name="T58" fmla="*/ 70 w 77"/>
                  <a:gd name="T59" fmla="*/ 17 h 77"/>
                  <a:gd name="T60" fmla="*/ 73 w 77"/>
                  <a:gd name="T61" fmla="*/ 24 h 77"/>
                  <a:gd name="T62" fmla="*/ 75 w 77"/>
                  <a:gd name="T63" fmla="*/ 31 h 77"/>
                  <a:gd name="T64" fmla="*/ 77 w 77"/>
                  <a:gd name="T65" fmla="*/ 38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7"/>
                  <a:gd name="T100" fmla="*/ 0 h 77"/>
                  <a:gd name="T101" fmla="*/ 77 w 77"/>
                  <a:gd name="T102" fmla="*/ 77 h 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7" h="77">
                    <a:moveTo>
                      <a:pt x="77" y="38"/>
                    </a:moveTo>
                    <a:lnTo>
                      <a:pt x="75" y="46"/>
                    </a:lnTo>
                    <a:lnTo>
                      <a:pt x="73" y="53"/>
                    </a:lnTo>
                    <a:lnTo>
                      <a:pt x="70" y="60"/>
                    </a:lnTo>
                    <a:lnTo>
                      <a:pt x="66" y="66"/>
                    </a:lnTo>
                    <a:lnTo>
                      <a:pt x="59" y="71"/>
                    </a:lnTo>
                    <a:lnTo>
                      <a:pt x="53" y="75"/>
                    </a:lnTo>
                    <a:lnTo>
                      <a:pt x="46" y="77"/>
                    </a:lnTo>
                    <a:lnTo>
                      <a:pt x="39" y="77"/>
                    </a:lnTo>
                    <a:lnTo>
                      <a:pt x="30" y="77"/>
                    </a:lnTo>
                    <a:lnTo>
                      <a:pt x="22" y="75"/>
                    </a:lnTo>
                    <a:lnTo>
                      <a:pt x="17" y="71"/>
                    </a:lnTo>
                    <a:lnTo>
                      <a:pt x="11" y="66"/>
                    </a:lnTo>
                    <a:lnTo>
                      <a:pt x="6" y="60"/>
                    </a:lnTo>
                    <a:lnTo>
                      <a:pt x="2" y="53"/>
                    </a:lnTo>
                    <a:lnTo>
                      <a:pt x="0" y="46"/>
                    </a:lnTo>
                    <a:lnTo>
                      <a:pt x="0" y="38"/>
                    </a:lnTo>
                    <a:lnTo>
                      <a:pt x="0" y="31"/>
                    </a:lnTo>
                    <a:lnTo>
                      <a:pt x="2" y="24"/>
                    </a:lnTo>
                    <a:lnTo>
                      <a:pt x="6" y="17"/>
                    </a:lnTo>
                    <a:lnTo>
                      <a:pt x="11" y="11"/>
                    </a:lnTo>
                    <a:lnTo>
                      <a:pt x="17" y="7"/>
                    </a:lnTo>
                    <a:lnTo>
                      <a:pt x="22" y="4"/>
                    </a:lnTo>
                    <a:lnTo>
                      <a:pt x="30" y="2"/>
                    </a:lnTo>
                    <a:lnTo>
                      <a:pt x="39" y="0"/>
                    </a:lnTo>
                    <a:lnTo>
                      <a:pt x="46" y="2"/>
                    </a:lnTo>
                    <a:lnTo>
                      <a:pt x="53" y="4"/>
                    </a:lnTo>
                    <a:lnTo>
                      <a:pt x="59" y="7"/>
                    </a:lnTo>
                    <a:lnTo>
                      <a:pt x="66" y="11"/>
                    </a:lnTo>
                    <a:lnTo>
                      <a:pt x="70" y="17"/>
                    </a:lnTo>
                    <a:lnTo>
                      <a:pt x="73" y="24"/>
                    </a:lnTo>
                    <a:lnTo>
                      <a:pt x="75" y="31"/>
                    </a:lnTo>
                    <a:lnTo>
                      <a:pt x="77" y="38"/>
                    </a:lnTo>
                    <a:close/>
                  </a:path>
                </a:pathLst>
              </a:custGeom>
              <a:solidFill>
                <a:srgbClr val="5AB4E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359" name="Freeform 491"/>
              <p:cNvSpPr>
                <a:spLocks/>
              </p:cNvSpPr>
              <p:nvPr/>
            </p:nvSpPr>
            <p:spPr bwMode="auto">
              <a:xfrm>
                <a:off x="4584" y="3714"/>
                <a:ext cx="73" cy="73"/>
              </a:xfrm>
              <a:custGeom>
                <a:avLst/>
                <a:gdLst>
                  <a:gd name="T0" fmla="*/ 73 w 73"/>
                  <a:gd name="T1" fmla="*/ 36 h 73"/>
                  <a:gd name="T2" fmla="*/ 71 w 73"/>
                  <a:gd name="T3" fmla="*/ 44 h 73"/>
                  <a:gd name="T4" fmla="*/ 70 w 73"/>
                  <a:gd name="T5" fmla="*/ 51 h 73"/>
                  <a:gd name="T6" fmla="*/ 66 w 73"/>
                  <a:gd name="T7" fmla="*/ 57 h 73"/>
                  <a:gd name="T8" fmla="*/ 62 w 73"/>
                  <a:gd name="T9" fmla="*/ 62 h 73"/>
                  <a:gd name="T10" fmla="*/ 57 w 73"/>
                  <a:gd name="T11" fmla="*/ 67 h 73"/>
                  <a:gd name="T12" fmla="*/ 49 w 73"/>
                  <a:gd name="T13" fmla="*/ 71 h 73"/>
                  <a:gd name="T14" fmla="*/ 44 w 73"/>
                  <a:gd name="T15" fmla="*/ 73 h 73"/>
                  <a:gd name="T16" fmla="*/ 37 w 73"/>
                  <a:gd name="T17" fmla="*/ 73 h 73"/>
                  <a:gd name="T18" fmla="*/ 28 w 73"/>
                  <a:gd name="T19" fmla="*/ 73 h 73"/>
                  <a:gd name="T20" fmla="*/ 22 w 73"/>
                  <a:gd name="T21" fmla="*/ 71 h 73"/>
                  <a:gd name="T22" fmla="*/ 15 w 73"/>
                  <a:gd name="T23" fmla="*/ 67 h 73"/>
                  <a:gd name="T24" fmla="*/ 9 w 73"/>
                  <a:gd name="T25" fmla="*/ 62 h 73"/>
                  <a:gd name="T26" fmla="*/ 6 w 73"/>
                  <a:gd name="T27" fmla="*/ 57 h 73"/>
                  <a:gd name="T28" fmla="*/ 2 w 73"/>
                  <a:gd name="T29" fmla="*/ 51 h 73"/>
                  <a:gd name="T30" fmla="*/ 0 w 73"/>
                  <a:gd name="T31" fmla="*/ 44 h 73"/>
                  <a:gd name="T32" fmla="*/ 0 w 73"/>
                  <a:gd name="T33" fmla="*/ 36 h 73"/>
                  <a:gd name="T34" fmla="*/ 0 w 73"/>
                  <a:gd name="T35" fmla="*/ 29 h 73"/>
                  <a:gd name="T36" fmla="*/ 2 w 73"/>
                  <a:gd name="T37" fmla="*/ 22 h 73"/>
                  <a:gd name="T38" fmla="*/ 6 w 73"/>
                  <a:gd name="T39" fmla="*/ 16 h 73"/>
                  <a:gd name="T40" fmla="*/ 9 w 73"/>
                  <a:gd name="T41" fmla="*/ 11 h 73"/>
                  <a:gd name="T42" fmla="*/ 15 w 73"/>
                  <a:gd name="T43" fmla="*/ 7 h 73"/>
                  <a:gd name="T44" fmla="*/ 22 w 73"/>
                  <a:gd name="T45" fmla="*/ 4 h 73"/>
                  <a:gd name="T46" fmla="*/ 28 w 73"/>
                  <a:gd name="T47" fmla="*/ 2 h 73"/>
                  <a:gd name="T48" fmla="*/ 37 w 73"/>
                  <a:gd name="T49" fmla="*/ 0 h 73"/>
                  <a:gd name="T50" fmla="*/ 44 w 73"/>
                  <a:gd name="T51" fmla="*/ 2 h 73"/>
                  <a:gd name="T52" fmla="*/ 49 w 73"/>
                  <a:gd name="T53" fmla="*/ 4 h 73"/>
                  <a:gd name="T54" fmla="*/ 57 w 73"/>
                  <a:gd name="T55" fmla="*/ 7 h 73"/>
                  <a:gd name="T56" fmla="*/ 62 w 73"/>
                  <a:gd name="T57" fmla="*/ 11 h 73"/>
                  <a:gd name="T58" fmla="*/ 66 w 73"/>
                  <a:gd name="T59" fmla="*/ 16 h 73"/>
                  <a:gd name="T60" fmla="*/ 70 w 73"/>
                  <a:gd name="T61" fmla="*/ 22 h 73"/>
                  <a:gd name="T62" fmla="*/ 71 w 73"/>
                  <a:gd name="T63" fmla="*/ 29 h 73"/>
                  <a:gd name="T64" fmla="*/ 73 w 73"/>
                  <a:gd name="T65" fmla="*/ 36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3"/>
                  <a:gd name="T100" fmla="*/ 0 h 73"/>
                  <a:gd name="T101" fmla="*/ 73 w 73"/>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3" h="73">
                    <a:moveTo>
                      <a:pt x="73" y="36"/>
                    </a:moveTo>
                    <a:lnTo>
                      <a:pt x="71" y="44"/>
                    </a:lnTo>
                    <a:lnTo>
                      <a:pt x="70" y="51"/>
                    </a:lnTo>
                    <a:lnTo>
                      <a:pt x="66" y="57"/>
                    </a:lnTo>
                    <a:lnTo>
                      <a:pt x="62" y="62"/>
                    </a:lnTo>
                    <a:lnTo>
                      <a:pt x="57" y="67"/>
                    </a:lnTo>
                    <a:lnTo>
                      <a:pt x="49" y="71"/>
                    </a:lnTo>
                    <a:lnTo>
                      <a:pt x="44" y="73"/>
                    </a:lnTo>
                    <a:lnTo>
                      <a:pt x="37" y="73"/>
                    </a:lnTo>
                    <a:lnTo>
                      <a:pt x="28" y="73"/>
                    </a:lnTo>
                    <a:lnTo>
                      <a:pt x="22" y="71"/>
                    </a:lnTo>
                    <a:lnTo>
                      <a:pt x="15" y="67"/>
                    </a:lnTo>
                    <a:lnTo>
                      <a:pt x="9" y="62"/>
                    </a:lnTo>
                    <a:lnTo>
                      <a:pt x="6" y="57"/>
                    </a:lnTo>
                    <a:lnTo>
                      <a:pt x="2" y="51"/>
                    </a:lnTo>
                    <a:lnTo>
                      <a:pt x="0" y="44"/>
                    </a:lnTo>
                    <a:lnTo>
                      <a:pt x="0" y="36"/>
                    </a:lnTo>
                    <a:lnTo>
                      <a:pt x="0" y="29"/>
                    </a:lnTo>
                    <a:lnTo>
                      <a:pt x="2" y="22"/>
                    </a:lnTo>
                    <a:lnTo>
                      <a:pt x="6" y="16"/>
                    </a:lnTo>
                    <a:lnTo>
                      <a:pt x="9" y="11"/>
                    </a:lnTo>
                    <a:lnTo>
                      <a:pt x="15" y="7"/>
                    </a:lnTo>
                    <a:lnTo>
                      <a:pt x="22" y="4"/>
                    </a:lnTo>
                    <a:lnTo>
                      <a:pt x="28" y="2"/>
                    </a:lnTo>
                    <a:lnTo>
                      <a:pt x="37" y="0"/>
                    </a:lnTo>
                    <a:lnTo>
                      <a:pt x="44" y="2"/>
                    </a:lnTo>
                    <a:lnTo>
                      <a:pt x="49" y="4"/>
                    </a:lnTo>
                    <a:lnTo>
                      <a:pt x="57" y="7"/>
                    </a:lnTo>
                    <a:lnTo>
                      <a:pt x="62" y="11"/>
                    </a:lnTo>
                    <a:lnTo>
                      <a:pt x="66" y="16"/>
                    </a:lnTo>
                    <a:lnTo>
                      <a:pt x="70" y="22"/>
                    </a:lnTo>
                    <a:lnTo>
                      <a:pt x="71" y="29"/>
                    </a:lnTo>
                    <a:lnTo>
                      <a:pt x="73" y="36"/>
                    </a:lnTo>
                    <a:close/>
                  </a:path>
                </a:pathLst>
              </a:custGeom>
              <a:solidFill>
                <a:srgbClr val="5BB6E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360" name="Freeform 492"/>
              <p:cNvSpPr>
                <a:spLocks/>
              </p:cNvSpPr>
              <p:nvPr/>
            </p:nvSpPr>
            <p:spPr bwMode="auto">
              <a:xfrm>
                <a:off x="4586" y="3716"/>
                <a:ext cx="69" cy="69"/>
              </a:xfrm>
              <a:custGeom>
                <a:avLst/>
                <a:gdLst>
                  <a:gd name="T0" fmla="*/ 69 w 69"/>
                  <a:gd name="T1" fmla="*/ 34 h 69"/>
                  <a:gd name="T2" fmla="*/ 68 w 69"/>
                  <a:gd name="T3" fmla="*/ 42 h 69"/>
                  <a:gd name="T4" fmla="*/ 66 w 69"/>
                  <a:gd name="T5" fmla="*/ 47 h 69"/>
                  <a:gd name="T6" fmla="*/ 62 w 69"/>
                  <a:gd name="T7" fmla="*/ 55 h 69"/>
                  <a:gd name="T8" fmla="*/ 58 w 69"/>
                  <a:gd name="T9" fmla="*/ 58 h 69"/>
                  <a:gd name="T10" fmla="*/ 53 w 69"/>
                  <a:gd name="T11" fmla="*/ 64 h 69"/>
                  <a:gd name="T12" fmla="*/ 47 w 69"/>
                  <a:gd name="T13" fmla="*/ 67 h 69"/>
                  <a:gd name="T14" fmla="*/ 40 w 69"/>
                  <a:gd name="T15" fmla="*/ 69 h 69"/>
                  <a:gd name="T16" fmla="*/ 35 w 69"/>
                  <a:gd name="T17" fmla="*/ 69 h 69"/>
                  <a:gd name="T18" fmla="*/ 27 w 69"/>
                  <a:gd name="T19" fmla="*/ 69 h 69"/>
                  <a:gd name="T20" fmla="*/ 20 w 69"/>
                  <a:gd name="T21" fmla="*/ 67 h 69"/>
                  <a:gd name="T22" fmla="*/ 15 w 69"/>
                  <a:gd name="T23" fmla="*/ 64 h 69"/>
                  <a:gd name="T24" fmla="*/ 9 w 69"/>
                  <a:gd name="T25" fmla="*/ 58 h 69"/>
                  <a:gd name="T26" fmla="*/ 6 w 69"/>
                  <a:gd name="T27" fmla="*/ 55 h 69"/>
                  <a:gd name="T28" fmla="*/ 2 w 69"/>
                  <a:gd name="T29" fmla="*/ 47 h 69"/>
                  <a:gd name="T30" fmla="*/ 0 w 69"/>
                  <a:gd name="T31" fmla="*/ 42 h 69"/>
                  <a:gd name="T32" fmla="*/ 0 w 69"/>
                  <a:gd name="T33" fmla="*/ 34 h 69"/>
                  <a:gd name="T34" fmla="*/ 0 w 69"/>
                  <a:gd name="T35" fmla="*/ 27 h 69"/>
                  <a:gd name="T36" fmla="*/ 2 w 69"/>
                  <a:gd name="T37" fmla="*/ 22 h 69"/>
                  <a:gd name="T38" fmla="*/ 6 w 69"/>
                  <a:gd name="T39" fmla="*/ 16 h 69"/>
                  <a:gd name="T40" fmla="*/ 9 w 69"/>
                  <a:gd name="T41" fmla="*/ 11 h 69"/>
                  <a:gd name="T42" fmla="*/ 15 w 69"/>
                  <a:gd name="T43" fmla="*/ 7 h 69"/>
                  <a:gd name="T44" fmla="*/ 20 w 69"/>
                  <a:gd name="T45" fmla="*/ 3 h 69"/>
                  <a:gd name="T46" fmla="*/ 27 w 69"/>
                  <a:gd name="T47" fmla="*/ 2 h 69"/>
                  <a:gd name="T48" fmla="*/ 35 w 69"/>
                  <a:gd name="T49" fmla="*/ 0 h 69"/>
                  <a:gd name="T50" fmla="*/ 40 w 69"/>
                  <a:gd name="T51" fmla="*/ 2 h 69"/>
                  <a:gd name="T52" fmla="*/ 47 w 69"/>
                  <a:gd name="T53" fmla="*/ 3 h 69"/>
                  <a:gd name="T54" fmla="*/ 53 w 69"/>
                  <a:gd name="T55" fmla="*/ 7 h 69"/>
                  <a:gd name="T56" fmla="*/ 58 w 69"/>
                  <a:gd name="T57" fmla="*/ 11 h 69"/>
                  <a:gd name="T58" fmla="*/ 62 w 69"/>
                  <a:gd name="T59" fmla="*/ 16 h 69"/>
                  <a:gd name="T60" fmla="*/ 66 w 69"/>
                  <a:gd name="T61" fmla="*/ 22 h 69"/>
                  <a:gd name="T62" fmla="*/ 68 w 69"/>
                  <a:gd name="T63" fmla="*/ 27 h 69"/>
                  <a:gd name="T64" fmla="*/ 69 w 69"/>
                  <a:gd name="T65" fmla="*/ 34 h 6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9"/>
                  <a:gd name="T100" fmla="*/ 0 h 69"/>
                  <a:gd name="T101" fmla="*/ 69 w 69"/>
                  <a:gd name="T102" fmla="*/ 69 h 6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9" h="69">
                    <a:moveTo>
                      <a:pt x="69" y="34"/>
                    </a:moveTo>
                    <a:lnTo>
                      <a:pt x="68" y="42"/>
                    </a:lnTo>
                    <a:lnTo>
                      <a:pt x="66" y="47"/>
                    </a:lnTo>
                    <a:lnTo>
                      <a:pt x="62" y="55"/>
                    </a:lnTo>
                    <a:lnTo>
                      <a:pt x="58" y="58"/>
                    </a:lnTo>
                    <a:lnTo>
                      <a:pt x="53" y="64"/>
                    </a:lnTo>
                    <a:lnTo>
                      <a:pt x="47" y="67"/>
                    </a:lnTo>
                    <a:lnTo>
                      <a:pt x="40" y="69"/>
                    </a:lnTo>
                    <a:lnTo>
                      <a:pt x="35" y="69"/>
                    </a:lnTo>
                    <a:lnTo>
                      <a:pt x="27" y="69"/>
                    </a:lnTo>
                    <a:lnTo>
                      <a:pt x="20" y="67"/>
                    </a:lnTo>
                    <a:lnTo>
                      <a:pt x="15" y="64"/>
                    </a:lnTo>
                    <a:lnTo>
                      <a:pt x="9" y="58"/>
                    </a:lnTo>
                    <a:lnTo>
                      <a:pt x="6" y="55"/>
                    </a:lnTo>
                    <a:lnTo>
                      <a:pt x="2" y="47"/>
                    </a:lnTo>
                    <a:lnTo>
                      <a:pt x="0" y="42"/>
                    </a:lnTo>
                    <a:lnTo>
                      <a:pt x="0" y="34"/>
                    </a:lnTo>
                    <a:lnTo>
                      <a:pt x="0" y="27"/>
                    </a:lnTo>
                    <a:lnTo>
                      <a:pt x="2" y="22"/>
                    </a:lnTo>
                    <a:lnTo>
                      <a:pt x="6" y="16"/>
                    </a:lnTo>
                    <a:lnTo>
                      <a:pt x="9" y="11"/>
                    </a:lnTo>
                    <a:lnTo>
                      <a:pt x="15" y="7"/>
                    </a:lnTo>
                    <a:lnTo>
                      <a:pt x="20" y="3"/>
                    </a:lnTo>
                    <a:lnTo>
                      <a:pt x="27" y="2"/>
                    </a:lnTo>
                    <a:lnTo>
                      <a:pt x="35" y="0"/>
                    </a:lnTo>
                    <a:lnTo>
                      <a:pt x="40" y="2"/>
                    </a:lnTo>
                    <a:lnTo>
                      <a:pt x="47" y="3"/>
                    </a:lnTo>
                    <a:lnTo>
                      <a:pt x="53" y="7"/>
                    </a:lnTo>
                    <a:lnTo>
                      <a:pt x="58" y="11"/>
                    </a:lnTo>
                    <a:lnTo>
                      <a:pt x="62" y="16"/>
                    </a:lnTo>
                    <a:lnTo>
                      <a:pt x="66" y="22"/>
                    </a:lnTo>
                    <a:lnTo>
                      <a:pt x="68" y="27"/>
                    </a:lnTo>
                    <a:lnTo>
                      <a:pt x="69" y="34"/>
                    </a:lnTo>
                    <a:close/>
                  </a:path>
                </a:pathLst>
              </a:custGeom>
              <a:solidFill>
                <a:srgbClr val="5CB8E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361" name="Freeform 493"/>
              <p:cNvSpPr>
                <a:spLocks/>
              </p:cNvSpPr>
              <p:nvPr/>
            </p:nvSpPr>
            <p:spPr bwMode="auto">
              <a:xfrm>
                <a:off x="4588" y="3718"/>
                <a:ext cx="66" cy="65"/>
              </a:xfrm>
              <a:custGeom>
                <a:avLst/>
                <a:gdLst>
                  <a:gd name="T0" fmla="*/ 66 w 66"/>
                  <a:gd name="T1" fmla="*/ 32 h 65"/>
                  <a:gd name="T2" fmla="*/ 64 w 66"/>
                  <a:gd name="T3" fmla="*/ 40 h 65"/>
                  <a:gd name="T4" fmla="*/ 62 w 66"/>
                  <a:gd name="T5" fmla="*/ 45 h 65"/>
                  <a:gd name="T6" fmla="*/ 58 w 66"/>
                  <a:gd name="T7" fmla="*/ 51 h 65"/>
                  <a:gd name="T8" fmla="*/ 55 w 66"/>
                  <a:gd name="T9" fmla="*/ 56 h 65"/>
                  <a:gd name="T10" fmla="*/ 51 w 66"/>
                  <a:gd name="T11" fmla="*/ 60 h 65"/>
                  <a:gd name="T12" fmla="*/ 45 w 66"/>
                  <a:gd name="T13" fmla="*/ 63 h 65"/>
                  <a:gd name="T14" fmla="*/ 38 w 66"/>
                  <a:gd name="T15" fmla="*/ 65 h 65"/>
                  <a:gd name="T16" fmla="*/ 33 w 66"/>
                  <a:gd name="T17" fmla="*/ 65 h 65"/>
                  <a:gd name="T18" fmla="*/ 25 w 66"/>
                  <a:gd name="T19" fmla="*/ 65 h 65"/>
                  <a:gd name="T20" fmla="*/ 18 w 66"/>
                  <a:gd name="T21" fmla="*/ 63 h 65"/>
                  <a:gd name="T22" fmla="*/ 13 w 66"/>
                  <a:gd name="T23" fmla="*/ 60 h 65"/>
                  <a:gd name="T24" fmla="*/ 9 w 66"/>
                  <a:gd name="T25" fmla="*/ 56 h 65"/>
                  <a:gd name="T26" fmla="*/ 5 w 66"/>
                  <a:gd name="T27" fmla="*/ 51 h 65"/>
                  <a:gd name="T28" fmla="*/ 2 w 66"/>
                  <a:gd name="T29" fmla="*/ 45 h 65"/>
                  <a:gd name="T30" fmla="*/ 0 w 66"/>
                  <a:gd name="T31" fmla="*/ 40 h 65"/>
                  <a:gd name="T32" fmla="*/ 0 w 66"/>
                  <a:gd name="T33" fmla="*/ 32 h 65"/>
                  <a:gd name="T34" fmla="*/ 0 w 66"/>
                  <a:gd name="T35" fmla="*/ 25 h 65"/>
                  <a:gd name="T36" fmla="*/ 2 w 66"/>
                  <a:gd name="T37" fmla="*/ 20 h 65"/>
                  <a:gd name="T38" fmla="*/ 5 w 66"/>
                  <a:gd name="T39" fmla="*/ 14 h 65"/>
                  <a:gd name="T40" fmla="*/ 9 w 66"/>
                  <a:gd name="T41" fmla="*/ 9 h 65"/>
                  <a:gd name="T42" fmla="*/ 13 w 66"/>
                  <a:gd name="T43" fmla="*/ 5 h 65"/>
                  <a:gd name="T44" fmla="*/ 18 w 66"/>
                  <a:gd name="T45" fmla="*/ 3 h 65"/>
                  <a:gd name="T46" fmla="*/ 25 w 66"/>
                  <a:gd name="T47" fmla="*/ 1 h 65"/>
                  <a:gd name="T48" fmla="*/ 33 w 66"/>
                  <a:gd name="T49" fmla="*/ 0 h 65"/>
                  <a:gd name="T50" fmla="*/ 38 w 66"/>
                  <a:gd name="T51" fmla="*/ 1 h 65"/>
                  <a:gd name="T52" fmla="*/ 45 w 66"/>
                  <a:gd name="T53" fmla="*/ 3 h 65"/>
                  <a:gd name="T54" fmla="*/ 51 w 66"/>
                  <a:gd name="T55" fmla="*/ 5 h 65"/>
                  <a:gd name="T56" fmla="*/ 55 w 66"/>
                  <a:gd name="T57" fmla="*/ 9 h 65"/>
                  <a:gd name="T58" fmla="*/ 58 w 66"/>
                  <a:gd name="T59" fmla="*/ 14 h 65"/>
                  <a:gd name="T60" fmla="*/ 62 w 66"/>
                  <a:gd name="T61" fmla="*/ 20 h 65"/>
                  <a:gd name="T62" fmla="*/ 64 w 66"/>
                  <a:gd name="T63" fmla="*/ 25 h 65"/>
                  <a:gd name="T64" fmla="*/ 66 w 66"/>
                  <a:gd name="T65" fmla="*/ 32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6"/>
                  <a:gd name="T100" fmla="*/ 0 h 65"/>
                  <a:gd name="T101" fmla="*/ 66 w 66"/>
                  <a:gd name="T102" fmla="*/ 65 h 6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6" h="65">
                    <a:moveTo>
                      <a:pt x="66" y="32"/>
                    </a:moveTo>
                    <a:lnTo>
                      <a:pt x="64" y="40"/>
                    </a:lnTo>
                    <a:lnTo>
                      <a:pt x="62" y="45"/>
                    </a:lnTo>
                    <a:lnTo>
                      <a:pt x="58" y="51"/>
                    </a:lnTo>
                    <a:lnTo>
                      <a:pt x="55" y="56"/>
                    </a:lnTo>
                    <a:lnTo>
                      <a:pt x="51" y="60"/>
                    </a:lnTo>
                    <a:lnTo>
                      <a:pt x="45" y="63"/>
                    </a:lnTo>
                    <a:lnTo>
                      <a:pt x="38" y="65"/>
                    </a:lnTo>
                    <a:lnTo>
                      <a:pt x="33" y="65"/>
                    </a:lnTo>
                    <a:lnTo>
                      <a:pt x="25" y="65"/>
                    </a:lnTo>
                    <a:lnTo>
                      <a:pt x="18" y="63"/>
                    </a:lnTo>
                    <a:lnTo>
                      <a:pt x="13" y="60"/>
                    </a:lnTo>
                    <a:lnTo>
                      <a:pt x="9" y="56"/>
                    </a:lnTo>
                    <a:lnTo>
                      <a:pt x="5" y="51"/>
                    </a:lnTo>
                    <a:lnTo>
                      <a:pt x="2" y="45"/>
                    </a:lnTo>
                    <a:lnTo>
                      <a:pt x="0" y="40"/>
                    </a:lnTo>
                    <a:lnTo>
                      <a:pt x="0" y="32"/>
                    </a:lnTo>
                    <a:lnTo>
                      <a:pt x="0" y="25"/>
                    </a:lnTo>
                    <a:lnTo>
                      <a:pt x="2" y="20"/>
                    </a:lnTo>
                    <a:lnTo>
                      <a:pt x="5" y="14"/>
                    </a:lnTo>
                    <a:lnTo>
                      <a:pt x="9" y="9"/>
                    </a:lnTo>
                    <a:lnTo>
                      <a:pt x="13" y="5"/>
                    </a:lnTo>
                    <a:lnTo>
                      <a:pt x="18" y="3"/>
                    </a:lnTo>
                    <a:lnTo>
                      <a:pt x="25" y="1"/>
                    </a:lnTo>
                    <a:lnTo>
                      <a:pt x="33" y="0"/>
                    </a:lnTo>
                    <a:lnTo>
                      <a:pt x="38" y="1"/>
                    </a:lnTo>
                    <a:lnTo>
                      <a:pt x="45" y="3"/>
                    </a:lnTo>
                    <a:lnTo>
                      <a:pt x="51" y="5"/>
                    </a:lnTo>
                    <a:lnTo>
                      <a:pt x="55" y="9"/>
                    </a:lnTo>
                    <a:lnTo>
                      <a:pt x="58" y="14"/>
                    </a:lnTo>
                    <a:lnTo>
                      <a:pt x="62" y="20"/>
                    </a:lnTo>
                    <a:lnTo>
                      <a:pt x="64" y="25"/>
                    </a:lnTo>
                    <a:lnTo>
                      <a:pt x="66" y="32"/>
                    </a:lnTo>
                    <a:close/>
                  </a:path>
                </a:pathLst>
              </a:custGeom>
              <a:solidFill>
                <a:srgbClr val="5DBAE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362" name="Freeform 494"/>
              <p:cNvSpPr>
                <a:spLocks/>
              </p:cNvSpPr>
              <p:nvPr/>
            </p:nvSpPr>
            <p:spPr bwMode="auto">
              <a:xfrm>
                <a:off x="4590" y="3719"/>
                <a:ext cx="62" cy="62"/>
              </a:xfrm>
              <a:custGeom>
                <a:avLst/>
                <a:gdLst>
                  <a:gd name="T0" fmla="*/ 62 w 62"/>
                  <a:gd name="T1" fmla="*/ 31 h 62"/>
                  <a:gd name="T2" fmla="*/ 60 w 62"/>
                  <a:gd name="T3" fmla="*/ 37 h 62"/>
                  <a:gd name="T4" fmla="*/ 58 w 62"/>
                  <a:gd name="T5" fmla="*/ 44 h 62"/>
                  <a:gd name="T6" fmla="*/ 54 w 62"/>
                  <a:gd name="T7" fmla="*/ 48 h 62"/>
                  <a:gd name="T8" fmla="*/ 51 w 62"/>
                  <a:gd name="T9" fmla="*/ 53 h 62"/>
                  <a:gd name="T10" fmla="*/ 47 w 62"/>
                  <a:gd name="T11" fmla="*/ 57 h 62"/>
                  <a:gd name="T12" fmla="*/ 42 w 62"/>
                  <a:gd name="T13" fmla="*/ 61 h 62"/>
                  <a:gd name="T14" fmla="*/ 36 w 62"/>
                  <a:gd name="T15" fmla="*/ 62 h 62"/>
                  <a:gd name="T16" fmla="*/ 31 w 62"/>
                  <a:gd name="T17" fmla="*/ 62 h 62"/>
                  <a:gd name="T18" fmla="*/ 23 w 62"/>
                  <a:gd name="T19" fmla="*/ 62 h 62"/>
                  <a:gd name="T20" fmla="*/ 18 w 62"/>
                  <a:gd name="T21" fmla="*/ 61 h 62"/>
                  <a:gd name="T22" fmla="*/ 12 w 62"/>
                  <a:gd name="T23" fmla="*/ 57 h 62"/>
                  <a:gd name="T24" fmla="*/ 9 w 62"/>
                  <a:gd name="T25" fmla="*/ 53 h 62"/>
                  <a:gd name="T26" fmla="*/ 5 w 62"/>
                  <a:gd name="T27" fmla="*/ 48 h 62"/>
                  <a:gd name="T28" fmla="*/ 2 w 62"/>
                  <a:gd name="T29" fmla="*/ 44 h 62"/>
                  <a:gd name="T30" fmla="*/ 0 w 62"/>
                  <a:gd name="T31" fmla="*/ 37 h 62"/>
                  <a:gd name="T32" fmla="*/ 0 w 62"/>
                  <a:gd name="T33" fmla="*/ 31 h 62"/>
                  <a:gd name="T34" fmla="*/ 0 w 62"/>
                  <a:gd name="T35" fmla="*/ 26 h 62"/>
                  <a:gd name="T36" fmla="*/ 2 w 62"/>
                  <a:gd name="T37" fmla="*/ 20 h 62"/>
                  <a:gd name="T38" fmla="*/ 5 w 62"/>
                  <a:gd name="T39" fmla="*/ 15 h 62"/>
                  <a:gd name="T40" fmla="*/ 9 w 62"/>
                  <a:gd name="T41" fmla="*/ 10 h 62"/>
                  <a:gd name="T42" fmla="*/ 12 w 62"/>
                  <a:gd name="T43" fmla="*/ 6 h 62"/>
                  <a:gd name="T44" fmla="*/ 18 w 62"/>
                  <a:gd name="T45" fmla="*/ 4 h 62"/>
                  <a:gd name="T46" fmla="*/ 23 w 62"/>
                  <a:gd name="T47" fmla="*/ 2 h 62"/>
                  <a:gd name="T48" fmla="*/ 31 w 62"/>
                  <a:gd name="T49" fmla="*/ 0 h 62"/>
                  <a:gd name="T50" fmla="*/ 36 w 62"/>
                  <a:gd name="T51" fmla="*/ 2 h 62"/>
                  <a:gd name="T52" fmla="*/ 42 w 62"/>
                  <a:gd name="T53" fmla="*/ 4 h 62"/>
                  <a:gd name="T54" fmla="*/ 47 w 62"/>
                  <a:gd name="T55" fmla="*/ 6 h 62"/>
                  <a:gd name="T56" fmla="*/ 51 w 62"/>
                  <a:gd name="T57" fmla="*/ 10 h 62"/>
                  <a:gd name="T58" fmla="*/ 54 w 62"/>
                  <a:gd name="T59" fmla="*/ 15 h 62"/>
                  <a:gd name="T60" fmla="*/ 58 w 62"/>
                  <a:gd name="T61" fmla="*/ 20 h 62"/>
                  <a:gd name="T62" fmla="*/ 60 w 62"/>
                  <a:gd name="T63" fmla="*/ 26 h 62"/>
                  <a:gd name="T64" fmla="*/ 62 w 62"/>
                  <a:gd name="T65" fmla="*/ 31 h 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2"/>
                  <a:gd name="T100" fmla="*/ 0 h 62"/>
                  <a:gd name="T101" fmla="*/ 62 w 62"/>
                  <a:gd name="T102" fmla="*/ 62 h 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2" h="62">
                    <a:moveTo>
                      <a:pt x="62" y="31"/>
                    </a:moveTo>
                    <a:lnTo>
                      <a:pt x="60" y="37"/>
                    </a:lnTo>
                    <a:lnTo>
                      <a:pt x="58" y="44"/>
                    </a:lnTo>
                    <a:lnTo>
                      <a:pt x="54" y="48"/>
                    </a:lnTo>
                    <a:lnTo>
                      <a:pt x="51" y="53"/>
                    </a:lnTo>
                    <a:lnTo>
                      <a:pt x="47" y="57"/>
                    </a:lnTo>
                    <a:lnTo>
                      <a:pt x="42" y="61"/>
                    </a:lnTo>
                    <a:lnTo>
                      <a:pt x="36" y="62"/>
                    </a:lnTo>
                    <a:lnTo>
                      <a:pt x="31" y="62"/>
                    </a:lnTo>
                    <a:lnTo>
                      <a:pt x="23" y="62"/>
                    </a:lnTo>
                    <a:lnTo>
                      <a:pt x="18" y="61"/>
                    </a:lnTo>
                    <a:lnTo>
                      <a:pt x="12" y="57"/>
                    </a:lnTo>
                    <a:lnTo>
                      <a:pt x="9" y="53"/>
                    </a:lnTo>
                    <a:lnTo>
                      <a:pt x="5" y="48"/>
                    </a:lnTo>
                    <a:lnTo>
                      <a:pt x="2" y="44"/>
                    </a:lnTo>
                    <a:lnTo>
                      <a:pt x="0" y="37"/>
                    </a:lnTo>
                    <a:lnTo>
                      <a:pt x="0" y="31"/>
                    </a:lnTo>
                    <a:lnTo>
                      <a:pt x="0" y="26"/>
                    </a:lnTo>
                    <a:lnTo>
                      <a:pt x="2" y="20"/>
                    </a:lnTo>
                    <a:lnTo>
                      <a:pt x="5" y="15"/>
                    </a:lnTo>
                    <a:lnTo>
                      <a:pt x="9" y="10"/>
                    </a:lnTo>
                    <a:lnTo>
                      <a:pt x="12" y="6"/>
                    </a:lnTo>
                    <a:lnTo>
                      <a:pt x="18" y="4"/>
                    </a:lnTo>
                    <a:lnTo>
                      <a:pt x="23" y="2"/>
                    </a:lnTo>
                    <a:lnTo>
                      <a:pt x="31" y="0"/>
                    </a:lnTo>
                    <a:lnTo>
                      <a:pt x="36" y="2"/>
                    </a:lnTo>
                    <a:lnTo>
                      <a:pt x="42" y="4"/>
                    </a:lnTo>
                    <a:lnTo>
                      <a:pt x="47" y="6"/>
                    </a:lnTo>
                    <a:lnTo>
                      <a:pt x="51" y="10"/>
                    </a:lnTo>
                    <a:lnTo>
                      <a:pt x="54" y="15"/>
                    </a:lnTo>
                    <a:lnTo>
                      <a:pt x="58" y="20"/>
                    </a:lnTo>
                    <a:lnTo>
                      <a:pt x="60" y="26"/>
                    </a:lnTo>
                    <a:lnTo>
                      <a:pt x="62" y="31"/>
                    </a:lnTo>
                    <a:close/>
                  </a:path>
                </a:pathLst>
              </a:custGeom>
              <a:solidFill>
                <a:srgbClr val="5EBCE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363" name="Freeform 495"/>
              <p:cNvSpPr>
                <a:spLocks/>
              </p:cNvSpPr>
              <p:nvPr/>
            </p:nvSpPr>
            <p:spPr bwMode="auto">
              <a:xfrm>
                <a:off x="4592" y="3721"/>
                <a:ext cx="60" cy="60"/>
              </a:xfrm>
              <a:custGeom>
                <a:avLst/>
                <a:gdLst>
                  <a:gd name="T0" fmla="*/ 60 w 60"/>
                  <a:gd name="T1" fmla="*/ 31 h 60"/>
                  <a:gd name="T2" fmla="*/ 58 w 60"/>
                  <a:gd name="T3" fmla="*/ 37 h 60"/>
                  <a:gd name="T4" fmla="*/ 56 w 60"/>
                  <a:gd name="T5" fmla="*/ 42 h 60"/>
                  <a:gd name="T6" fmla="*/ 54 w 60"/>
                  <a:gd name="T7" fmla="*/ 48 h 60"/>
                  <a:gd name="T8" fmla="*/ 51 w 60"/>
                  <a:gd name="T9" fmla="*/ 51 h 60"/>
                  <a:gd name="T10" fmla="*/ 47 w 60"/>
                  <a:gd name="T11" fmla="*/ 55 h 60"/>
                  <a:gd name="T12" fmla="*/ 41 w 60"/>
                  <a:gd name="T13" fmla="*/ 59 h 60"/>
                  <a:gd name="T14" fmla="*/ 36 w 60"/>
                  <a:gd name="T15" fmla="*/ 60 h 60"/>
                  <a:gd name="T16" fmla="*/ 31 w 60"/>
                  <a:gd name="T17" fmla="*/ 60 h 60"/>
                  <a:gd name="T18" fmla="*/ 23 w 60"/>
                  <a:gd name="T19" fmla="*/ 60 h 60"/>
                  <a:gd name="T20" fmla="*/ 18 w 60"/>
                  <a:gd name="T21" fmla="*/ 59 h 60"/>
                  <a:gd name="T22" fmla="*/ 12 w 60"/>
                  <a:gd name="T23" fmla="*/ 55 h 60"/>
                  <a:gd name="T24" fmla="*/ 7 w 60"/>
                  <a:gd name="T25" fmla="*/ 51 h 60"/>
                  <a:gd name="T26" fmla="*/ 3 w 60"/>
                  <a:gd name="T27" fmla="*/ 48 h 60"/>
                  <a:gd name="T28" fmla="*/ 1 w 60"/>
                  <a:gd name="T29" fmla="*/ 42 h 60"/>
                  <a:gd name="T30" fmla="*/ 0 w 60"/>
                  <a:gd name="T31" fmla="*/ 37 h 60"/>
                  <a:gd name="T32" fmla="*/ 0 w 60"/>
                  <a:gd name="T33" fmla="*/ 31 h 60"/>
                  <a:gd name="T34" fmla="*/ 0 w 60"/>
                  <a:gd name="T35" fmla="*/ 26 h 60"/>
                  <a:gd name="T36" fmla="*/ 1 w 60"/>
                  <a:gd name="T37" fmla="*/ 18 h 60"/>
                  <a:gd name="T38" fmla="*/ 3 w 60"/>
                  <a:gd name="T39" fmla="*/ 13 h 60"/>
                  <a:gd name="T40" fmla="*/ 7 w 60"/>
                  <a:gd name="T41" fmla="*/ 9 h 60"/>
                  <a:gd name="T42" fmla="*/ 12 w 60"/>
                  <a:gd name="T43" fmla="*/ 6 h 60"/>
                  <a:gd name="T44" fmla="*/ 18 w 60"/>
                  <a:gd name="T45" fmla="*/ 2 h 60"/>
                  <a:gd name="T46" fmla="*/ 23 w 60"/>
                  <a:gd name="T47" fmla="*/ 0 h 60"/>
                  <a:gd name="T48" fmla="*/ 31 w 60"/>
                  <a:gd name="T49" fmla="*/ 0 h 60"/>
                  <a:gd name="T50" fmla="*/ 36 w 60"/>
                  <a:gd name="T51" fmla="*/ 0 h 60"/>
                  <a:gd name="T52" fmla="*/ 41 w 60"/>
                  <a:gd name="T53" fmla="*/ 2 h 60"/>
                  <a:gd name="T54" fmla="*/ 47 w 60"/>
                  <a:gd name="T55" fmla="*/ 6 h 60"/>
                  <a:gd name="T56" fmla="*/ 51 w 60"/>
                  <a:gd name="T57" fmla="*/ 9 h 60"/>
                  <a:gd name="T58" fmla="*/ 54 w 60"/>
                  <a:gd name="T59" fmla="*/ 13 h 60"/>
                  <a:gd name="T60" fmla="*/ 56 w 60"/>
                  <a:gd name="T61" fmla="*/ 18 h 60"/>
                  <a:gd name="T62" fmla="*/ 58 w 60"/>
                  <a:gd name="T63" fmla="*/ 26 h 60"/>
                  <a:gd name="T64" fmla="*/ 60 w 60"/>
                  <a:gd name="T65" fmla="*/ 31 h 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
                  <a:gd name="T100" fmla="*/ 0 h 60"/>
                  <a:gd name="T101" fmla="*/ 60 w 60"/>
                  <a:gd name="T102" fmla="*/ 60 h 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 h="60">
                    <a:moveTo>
                      <a:pt x="60" y="31"/>
                    </a:moveTo>
                    <a:lnTo>
                      <a:pt x="58" y="37"/>
                    </a:lnTo>
                    <a:lnTo>
                      <a:pt x="56" y="42"/>
                    </a:lnTo>
                    <a:lnTo>
                      <a:pt x="54" y="48"/>
                    </a:lnTo>
                    <a:lnTo>
                      <a:pt x="51" y="51"/>
                    </a:lnTo>
                    <a:lnTo>
                      <a:pt x="47" y="55"/>
                    </a:lnTo>
                    <a:lnTo>
                      <a:pt x="41" y="59"/>
                    </a:lnTo>
                    <a:lnTo>
                      <a:pt x="36" y="60"/>
                    </a:lnTo>
                    <a:lnTo>
                      <a:pt x="31" y="60"/>
                    </a:lnTo>
                    <a:lnTo>
                      <a:pt x="23" y="60"/>
                    </a:lnTo>
                    <a:lnTo>
                      <a:pt x="18" y="59"/>
                    </a:lnTo>
                    <a:lnTo>
                      <a:pt x="12" y="55"/>
                    </a:lnTo>
                    <a:lnTo>
                      <a:pt x="7" y="51"/>
                    </a:lnTo>
                    <a:lnTo>
                      <a:pt x="3" y="48"/>
                    </a:lnTo>
                    <a:lnTo>
                      <a:pt x="1" y="42"/>
                    </a:lnTo>
                    <a:lnTo>
                      <a:pt x="0" y="37"/>
                    </a:lnTo>
                    <a:lnTo>
                      <a:pt x="0" y="31"/>
                    </a:lnTo>
                    <a:lnTo>
                      <a:pt x="0" y="26"/>
                    </a:lnTo>
                    <a:lnTo>
                      <a:pt x="1" y="18"/>
                    </a:lnTo>
                    <a:lnTo>
                      <a:pt x="3" y="13"/>
                    </a:lnTo>
                    <a:lnTo>
                      <a:pt x="7" y="9"/>
                    </a:lnTo>
                    <a:lnTo>
                      <a:pt x="12" y="6"/>
                    </a:lnTo>
                    <a:lnTo>
                      <a:pt x="18" y="2"/>
                    </a:lnTo>
                    <a:lnTo>
                      <a:pt x="23" y="0"/>
                    </a:lnTo>
                    <a:lnTo>
                      <a:pt x="31" y="0"/>
                    </a:lnTo>
                    <a:lnTo>
                      <a:pt x="36" y="0"/>
                    </a:lnTo>
                    <a:lnTo>
                      <a:pt x="41" y="2"/>
                    </a:lnTo>
                    <a:lnTo>
                      <a:pt x="47" y="6"/>
                    </a:lnTo>
                    <a:lnTo>
                      <a:pt x="51" y="9"/>
                    </a:lnTo>
                    <a:lnTo>
                      <a:pt x="54" y="13"/>
                    </a:lnTo>
                    <a:lnTo>
                      <a:pt x="56" y="18"/>
                    </a:lnTo>
                    <a:lnTo>
                      <a:pt x="58" y="26"/>
                    </a:lnTo>
                    <a:lnTo>
                      <a:pt x="60" y="31"/>
                    </a:lnTo>
                    <a:close/>
                  </a:path>
                </a:pathLst>
              </a:custGeom>
              <a:solidFill>
                <a:srgbClr val="5EBDF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364" name="Freeform 496"/>
              <p:cNvSpPr>
                <a:spLocks/>
              </p:cNvSpPr>
              <p:nvPr/>
            </p:nvSpPr>
            <p:spPr bwMode="auto">
              <a:xfrm>
                <a:off x="4593" y="3723"/>
                <a:ext cx="57" cy="57"/>
              </a:xfrm>
              <a:custGeom>
                <a:avLst/>
                <a:gdLst>
                  <a:gd name="T0" fmla="*/ 57 w 57"/>
                  <a:gd name="T1" fmla="*/ 29 h 57"/>
                  <a:gd name="T2" fmla="*/ 55 w 57"/>
                  <a:gd name="T3" fmla="*/ 35 h 57"/>
                  <a:gd name="T4" fmla="*/ 53 w 57"/>
                  <a:gd name="T5" fmla="*/ 40 h 57"/>
                  <a:gd name="T6" fmla="*/ 51 w 57"/>
                  <a:gd name="T7" fmla="*/ 44 h 57"/>
                  <a:gd name="T8" fmla="*/ 48 w 57"/>
                  <a:gd name="T9" fmla="*/ 49 h 57"/>
                  <a:gd name="T10" fmla="*/ 44 w 57"/>
                  <a:gd name="T11" fmla="*/ 51 h 57"/>
                  <a:gd name="T12" fmla="*/ 39 w 57"/>
                  <a:gd name="T13" fmla="*/ 55 h 57"/>
                  <a:gd name="T14" fmla="*/ 33 w 57"/>
                  <a:gd name="T15" fmla="*/ 57 h 57"/>
                  <a:gd name="T16" fmla="*/ 30 w 57"/>
                  <a:gd name="T17" fmla="*/ 57 h 57"/>
                  <a:gd name="T18" fmla="*/ 22 w 57"/>
                  <a:gd name="T19" fmla="*/ 57 h 57"/>
                  <a:gd name="T20" fmla="*/ 17 w 57"/>
                  <a:gd name="T21" fmla="*/ 55 h 57"/>
                  <a:gd name="T22" fmla="*/ 11 w 57"/>
                  <a:gd name="T23" fmla="*/ 51 h 57"/>
                  <a:gd name="T24" fmla="*/ 8 w 57"/>
                  <a:gd name="T25" fmla="*/ 49 h 57"/>
                  <a:gd name="T26" fmla="*/ 4 w 57"/>
                  <a:gd name="T27" fmla="*/ 44 h 57"/>
                  <a:gd name="T28" fmla="*/ 2 w 57"/>
                  <a:gd name="T29" fmla="*/ 40 h 57"/>
                  <a:gd name="T30" fmla="*/ 0 w 57"/>
                  <a:gd name="T31" fmla="*/ 35 h 57"/>
                  <a:gd name="T32" fmla="*/ 0 w 57"/>
                  <a:gd name="T33" fmla="*/ 29 h 57"/>
                  <a:gd name="T34" fmla="*/ 0 w 57"/>
                  <a:gd name="T35" fmla="*/ 24 h 57"/>
                  <a:gd name="T36" fmla="*/ 2 w 57"/>
                  <a:gd name="T37" fmla="*/ 18 h 57"/>
                  <a:gd name="T38" fmla="*/ 4 w 57"/>
                  <a:gd name="T39" fmla="*/ 13 h 57"/>
                  <a:gd name="T40" fmla="*/ 8 w 57"/>
                  <a:gd name="T41" fmla="*/ 9 h 57"/>
                  <a:gd name="T42" fmla="*/ 11 w 57"/>
                  <a:gd name="T43" fmla="*/ 6 h 57"/>
                  <a:gd name="T44" fmla="*/ 17 w 57"/>
                  <a:gd name="T45" fmla="*/ 2 h 57"/>
                  <a:gd name="T46" fmla="*/ 22 w 57"/>
                  <a:gd name="T47" fmla="*/ 0 h 57"/>
                  <a:gd name="T48" fmla="*/ 30 w 57"/>
                  <a:gd name="T49" fmla="*/ 0 h 57"/>
                  <a:gd name="T50" fmla="*/ 33 w 57"/>
                  <a:gd name="T51" fmla="*/ 0 h 57"/>
                  <a:gd name="T52" fmla="*/ 39 w 57"/>
                  <a:gd name="T53" fmla="*/ 2 h 57"/>
                  <a:gd name="T54" fmla="*/ 44 w 57"/>
                  <a:gd name="T55" fmla="*/ 6 h 57"/>
                  <a:gd name="T56" fmla="*/ 48 w 57"/>
                  <a:gd name="T57" fmla="*/ 9 h 57"/>
                  <a:gd name="T58" fmla="*/ 51 w 57"/>
                  <a:gd name="T59" fmla="*/ 13 h 57"/>
                  <a:gd name="T60" fmla="*/ 53 w 57"/>
                  <a:gd name="T61" fmla="*/ 18 h 57"/>
                  <a:gd name="T62" fmla="*/ 55 w 57"/>
                  <a:gd name="T63" fmla="*/ 24 h 57"/>
                  <a:gd name="T64" fmla="*/ 57 w 57"/>
                  <a:gd name="T65" fmla="*/ 29 h 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7"/>
                  <a:gd name="T100" fmla="*/ 0 h 57"/>
                  <a:gd name="T101" fmla="*/ 57 w 57"/>
                  <a:gd name="T102" fmla="*/ 57 h 5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7" h="57">
                    <a:moveTo>
                      <a:pt x="57" y="29"/>
                    </a:moveTo>
                    <a:lnTo>
                      <a:pt x="55" y="35"/>
                    </a:lnTo>
                    <a:lnTo>
                      <a:pt x="53" y="40"/>
                    </a:lnTo>
                    <a:lnTo>
                      <a:pt x="51" y="44"/>
                    </a:lnTo>
                    <a:lnTo>
                      <a:pt x="48" y="49"/>
                    </a:lnTo>
                    <a:lnTo>
                      <a:pt x="44" y="51"/>
                    </a:lnTo>
                    <a:lnTo>
                      <a:pt x="39" y="55"/>
                    </a:lnTo>
                    <a:lnTo>
                      <a:pt x="33" y="57"/>
                    </a:lnTo>
                    <a:lnTo>
                      <a:pt x="30" y="57"/>
                    </a:lnTo>
                    <a:lnTo>
                      <a:pt x="22" y="57"/>
                    </a:lnTo>
                    <a:lnTo>
                      <a:pt x="17" y="55"/>
                    </a:lnTo>
                    <a:lnTo>
                      <a:pt x="11" y="51"/>
                    </a:lnTo>
                    <a:lnTo>
                      <a:pt x="8" y="49"/>
                    </a:lnTo>
                    <a:lnTo>
                      <a:pt x="4" y="44"/>
                    </a:lnTo>
                    <a:lnTo>
                      <a:pt x="2" y="40"/>
                    </a:lnTo>
                    <a:lnTo>
                      <a:pt x="0" y="35"/>
                    </a:lnTo>
                    <a:lnTo>
                      <a:pt x="0" y="29"/>
                    </a:lnTo>
                    <a:lnTo>
                      <a:pt x="0" y="24"/>
                    </a:lnTo>
                    <a:lnTo>
                      <a:pt x="2" y="18"/>
                    </a:lnTo>
                    <a:lnTo>
                      <a:pt x="4" y="13"/>
                    </a:lnTo>
                    <a:lnTo>
                      <a:pt x="8" y="9"/>
                    </a:lnTo>
                    <a:lnTo>
                      <a:pt x="11" y="6"/>
                    </a:lnTo>
                    <a:lnTo>
                      <a:pt x="17" y="2"/>
                    </a:lnTo>
                    <a:lnTo>
                      <a:pt x="22" y="0"/>
                    </a:lnTo>
                    <a:lnTo>
                      <a:pt x="30" y="0"/>
                    </a:lnTo>
                    <a:lnTo>
                      <a:pt x="33" y="0"/>
                    </a:lnTo>
                    <a:lnTo>
                      <a:pt x="39" y="2"/>
                    </a:lnTo>
                    <a:lnTo>
                      <a:pt x="44" y="6"/>
                    </a:lnTo>
                    <a:lnTo>
                      <a:pt x="48" y="9"/>
                    </a:lnTo>
                    <a:lnTo>
                      <a:pt x="51" y="13"/>
                    </a:lnTo>
                    <a:lnTo>
                      <a:pt x="53" y="18"/>
                    </a:lnTo>
                    <a:lnTo>
                      <a:pt x="55" y="24"/>
                    </a:lnTo>
                    <a:lnTo>
                      <a:pt x="57" y="29"/>
                    </a:lnTo>
                    <a:close/>
                  </a:path>
                </a:pathLst>
              </a:custGeom>
              <a:solidFill>
                <a:srgbClr val="5FBFF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365" name="Freeform 497"/>
              <p:cNvSpPr>
                <a:spLocks/>
              </p:cNvSpPr>
              <p:nvPr/>
            </p:nvSpPr>
            <p:spPr bwMode="auto">
              <a:xfrm>
                <a:off x="4595" y="3725"/>
                <a:ext cx="53" cy="53"/>
              </a:xfrm>
              <a:custGeom>
                <a:avLst/>
                <a:gdLst>
                  <a:gd name="T0" fmla="*/ 53 w 53"/>
                  <a:gd name="T1" fmla="*/ 27 h 53"/>
                  <a:gd name="T2" fmla="*/ 51 w 53"/>
                  <a:gd name="T3" fmla="*/ 33 h 53"/>
                  <a:gd name="T4" fmla="*/ 49 w 53"/>
                  <a:gd name="T5" fmla="*/ 36 h 53"/>
                  <a:gd name="T6" fmla="*/ 48 w 53"/>
                  <a:gd name="T7" fmla="*/ 42 h 53"/>
                  <a:gd name="T8" fmla="*/ 44 w 53"/>
                  <a:gd name="T9" fmla="*/ 46 h 53"/>
                  <a:gd name="T10" fmla="*/ 40 w 53"/>
                  <a:gd name="T11" fmla="*/ 49 h 53"/>
                  <a:gd name="T12" fmla="*/ 37 w 53"/>
                  <a:gd name="T13" fmla="*/ 51 h 53"/>
                  <a:gd name="T14" fmla="*/ 31 w 53"/>
                  <a:gd name="T15" fmla="*/ 53 h 53"/>
                  <a:gd name="T16" fmla="*/ 28 w 53"/>
                  <a:gd name="T17" fmla="*/ 53 h 53"/>
                  <a:gd name="T18" fmla="*/ 22 w 53"/>
                  <a:gd name="T19" fmla="*/ 53 h 53"/>
                  <a:gd name="T20" fmla="*/ 17 w 53"/>
                  <a:gd name="T21" fmla="*/ 51 h 53"/>
                  <a:gd name="T22" fmla="*/ 11 w 53"/>
                  <a:gd name="T23" fmla="*/ 49 h 53"/>
                  <a:gd name="T24" fmla="*/ 7 w 53"/>
                  <a:gd name="T25" fmla="*/ 46 h 53"/>
                  <a:gd name="T26" fmla="*/ 4 w 53"/>
                  <a:gd name="T27" fmla="*/ 42 h 53"/>
                  <a:gd name="T28" fmla="*/ 2 w 53"/>
                  <a:gd name="T29" fmla="*/ 36 h 53"/>
                  <a:gd name="T30" fmla="*/ 0 w 53"/>
                  <a:gd name="T31" fmla="*/ 33 h 53"/>
                  <a:gd name="T32" fmla="*/ 0 w 53"/>
                  <a:gd name="T33" fmla="*/ 27 h 53"/>
                  <a:gd name="T34" fmla="*/ 0 w 53"/>
                  <a:gd name="T35" fmla="*/ 22 h 53"/>
                  <a:gd name="T36" fmla="*/ 2 w 53"/>
                  <a:gd name="T37" fmla="*/ 16 h 53"/>
                  <a:gd name="T38" fmla="*/ 4 w 53"/>
                  <a:gd name="T39" fmla="*/ 13 h 53"/>
                  <a:gd name="T40" fmla="*/ 7 w 53"/>
                  <a:gd name="T41" fmla="*/ 9 h 53"/>
                  <a:gd name="T42" fmla="*/ 11 w 53"/>
                  <a:gd name="T43" fmla="*/ 5 h 53"/>
                  <a:gd name="T44" fmla="*/ 17 w 53"/>
                  <a:gd name="T45" fmla="*/ 2 h 53"/>
                  <a:gd name="T46" fmla="*/ 22 w 53"/>
                  <a:gd name="T47" fmla="*/ 0 h 53"/>
                  <a:gd name="T48" fmla="*/ 28 w 53"/>
                  <a:gd name="T49" fmla="*/ 0 h 53"/>
                  <a:gd name="T50" fmla="*/ 31 w 53"/>
                  <a:gd name="T51" fmla="*/ 0 h 53"/>
                  <a:gd name="T52" fmla="*/ 37 w 53"/>
                  <a:gd name="T53" fmla="*/ 2 h 53"/>
                  <a:gd name="T54" fmla="*/ 40 w 53"/>
                  <a:gd name="T55" fmla="*/ 5 h 53"/>
                  <a:gd name="T56" fmla="*/ 44 w 53"/>
                  <a:gd name="T57" fmla="*/ 9 h 53"/>
                  <a:gd name="T58" fmla="*/ 48 w 53"/>
                  <a:gd name="T59" fmla="*/ 13 h 53"/>
                  <a:gd name="T60" fmla="*/ 49 w 53"/>
                  <a:gd name="T61" fmla="*/ 16 h 53"/>
                  <a:gd name="T62" fmla="*/ 51 w 53"/>
                  <a:gd name="T63" fmla="*/ 22 h 53"/>
                  <a:gd name="T64" fmla="*/ 53 w 53"/>
                  <a:gd name="T65" fmla="*/ 27 h 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3"/>
                  <a:gd name="T100" fmla="*/ 0 h 53"/>
                  <a:gd name="T101" fmla="*/ 53 w 53"/>
                  <a:gd name="T102" fmla="*/ 53 h 5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3" h="53">
                    <a:moveTo>
                      <a:pt x="53" y="27"/>
                    </a:moveTo>
                    <a:lnTo>
                      <a:pt x="51" y="33"/>
                    </a:lnTo>
                    <a:lnTo>
                      <a:pt x="49" y="36"/>
                    </a:lnTo>
                    <a:lnTo>
                      <a:pt x="48" y="42"/>
                    </a:lnTo>
                    <a:lnTo>
                      <a:pt x="44" y="46"/>
                    </a:lnTo>
                    <a:lnTo>
                      <a:pt x="40" y="49"/>
                    </a:lnTo>
                    <a:lnTo>
                      <a:pt x="37" y="51"/>
                    </a:lnTo>
                    <a:lnTo>
                      <a:pt x="31" y="53"/>
                    </a:lnTo>
                    <a:lnTo>
                      <a:pt x="28" y="53"/>
                    </a:lnTo>
                    <a:lnTo>
                      <a:pt x="22" y="53"/>
                    </a:lnTo>
                    <a:lnTo>
                      <a:pt x="17" y="51"/>
                    </a:lnTo>
                    <a:lnTo>
                      <a:pt x="11" y="49"/>
                    </a:lnTo>
                    <a:lnTo>
                      <a:pt x="7" y="46"/>
                    </a:lnTo>
                    <a:lnTo>
                      <a:pt x="4" y="42"/>
                    </a:lnTo>
                    <a:lnTo>
                      <a:pt x="2" y="36"/>
                    </a:lnTo>
                    <a:lnTo>
                      <a:pt x="0" y="33"/>
                    </a:lnTo>
                    <a:lnTo>
                      <a:pt x="0" y="27"/>
                    </a:lnTo>
                    <a:lnTo>
                      <a:pt x="0" y="22"/>
                    </a:lnTo>
                    <a:lnTo>
                      <a:pt x="2" y="16"/>
                    </a:lnTo>
                    <a:lnTo>
                      <a:pt x="4" y="13"/>
                    </a:lnTo>
                    <a:lnTo>
                      <a:pt x="7" y="9"/>
                    </a:lnTo>
                    <a:lnTo>
                      <a:pt x="11" y="5"/>
                    </a:lnTo>
                    <a:lnTo>
                      <a:pt x="17" y="2"/>
                    </a:lnTo>
                    <a:lnTo>
                      <a:pt x="22" y="0"/>
                    </a:lnTo>
                    <a:lnTo>
                      <a:pt x="28" y="0"/>
                    </a:lnTo>
                    <a:lnTo>
                      <a:pt x="31" y="0"/>
                    </a:lnTo>
                    <a:lnTo>
                      <a:pt x="37" y="2"/>
                    </a:lnTo>
                    <a:lnTo>
                      <a:pt x="40" y="5"/>
                    </a:lnTo>
                    <a:lnTo>
                      <a:pt x="44" y="9"/>
                    </a:lnTo>
                    <a:lnTo>
                      <a:pt x="48" y="13"/>
                    </a:lnTo>
                    <a:lnTo>
                      <a:pt x="49" y="16"/>
                    </a:lnTo>
                    <a:lnTo>
                      <a:pt x="51" y="22"/>
                    </a:lnTo>
                    <a:lnTo>
                      <a:pt x="53" y="27"/>
                    </a:lnTo>
                    <a:close/>
                  </a:path>
                </a:pathLst>
              </a:custGeom>
              <a:solidFill>
                <a:srgbClr val="60C0F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366" name="Freeform 498"/>
              <p:cNvSpPr>
                <a:spLocks/>
              </p:cNvSpPr>
              <p:nvPr/>
            </p:nvSpPr>
            <p:spPr bwMode="auto">
              <a:xfrm>
                <a:off x="4597" y="3727"/>
                <a:ext cx="49" cy="49"/>
              </a:xfrm>
              <a:custGeom>
                <a:avLst/>
                <a:gdLst>
                  <a:gd name="T0" fmla="*/ 49 w 49"/>
                  <a:gd name="T1" fmla="*/ 25 h 49"/>
                  <a:gd name="T2" fmla="*/ 47 w 49"/>
                  <a:gd name="T3" fmla="*/ 31 h 49"/>
                  <a:gd name="T4" fmla="*/ 46 w 49"/>
                  <a:gd name="T5" fmla="*/ 34 h 49"/>
                  <a:gd name="T6" fmla="*/ 44 w 49"/>
                  <a:gd name="T7" fmla="*/ 38 h 49"/>
                  <a:gd name="T8" fmla="*/ 42 w 49"/>
                  <a:gd name="T9" fmla="*/ 42 h 49"/>
                  <a:gd name="T10" fmla="*/ 38 w 49"/>
                  <a:gd name="T11" fmla="*/ 45 h 49"/>
                  <a:gd name="T12" fmla="*/ 33 w 49"/>
                  <a:gd name="T13" fmla="*/ 47 h 49"/>
                  <a:gd name="T14" fmla="*/ 29 w 49"/>
                  <a:gd name="T15" fmla="*/ 49 h 49"/>
                  <a:gd name="T16" fmla="*/ 26 w 49"/>
                  <a:gd name="T17" fmla="*/ 49 h 49"/>
                  <a:gd name="T18" fmla="*/ 20 w 49"/>
                  <a:gd name="T19" fmla="*/ 49 h 49"/>
                  <a:gd name="T20" fmla="*/ 15 w 49"/>
                  <a:gd name="T21" fmla="*/ 47 h 49"/>
                  <a:gd name="T22" fmla="*/ 11 w 49"/>
                  <a:gd name="T23" fmla="*/ 45 h 49"/>
                  <a:gd name="T24" fmla="*/ 7 w 49"/>
                  <a:gd name="T25" fmla="*/ 42 h 49"/>
                  <a:gd name="T26" fmla="*/ 4 w 49"/>
                  <a:gd name="T27" fmla="*/ 38 h 49"/>
                  <a:gd name="T28" fmla="*/ 2 w 49"/>
                  <a:gd name="T29" fmla="*/ 34 h 49"/>
                  <a:gd name="T30" fmla="*/ 0 w 49"/>
                  <a:gd name="T31" fmla="*/ 31 h 49"/>
                  <a:gd name="T32" fmla="*/ 0 w 49"/>
                  <a:gd name="T33" fmla="*/ 25 h 49"/>
                  <a:gd name="T34" fmla="*/ 0 w 49"/>
                  <a:gd name="T35" fmla="*/ 20 h 49"/>
                  <a:gd name="T36" fmla="*/ 2 w 49"/>
                  <a:gd name="T37" fmla="*/ 16 h 49"/>
                  <a:gd name="T38" fmla="*/ 4 w 49"/>
                  <a:gd name="T39" fmla="*/ 11 h 49"/>
                  <a:gd name="T40" fmla="*/ 7 w 49"/>
                  <a:gd name="T41" fmla="*/ 7 h 49"/>
                  <a:gd name="T42" fmla="*/ 11 w 49"/>
                  <a:gd name="T43" fmla="*/ 3 h 49"/>
                  <a:gd name="T44" fmla="*/ 15 w 49"/>
                  <a:gd name="T45" fmla="*/ 2 h 49"/>
                  <a:gd name="T46" fmla="*/ 20 w 49"/>
                  <a:gd name="T47" fmla="*/ 0 h 49"/>
                  <a:gd name="T48" fmla="*/ 26 w 49"/>
                  <a:gd name="T49" fmla="*/ 0 h 49"/>
                  <a:gd name="T50" fmla="*/ 29 w 49"/>
                  <a:gd name="T51" fmla="*/ 0 h 49"/>
                  <a:gd name="T52" fmla="*/ 33 w 49"/>
                  <a:gd name="T53" fmla="*/ 2 h 49"/>
                  <a:gd name="T54" fmla="*/ 38 w 49"/>
                  <a:gd name="T55" fmla="*/ 3 h 49"/>
                  <a:gd name="T56" fmla="*/ 42 w 49"/>
                  <a:gd name="T57" fmla="*/ 7 h 49"/>
                  <a:gd name="T58" fmla="*/ 44 w 49"/>
                  <a:gd name="T59" fmla="*/ 11 h 49"/>
                  <a:gd name="T60" fmla="*/ 46 w 49"/>
                  <a:gd name="T61" fmla="*/ 16 h 49"/>
                  <a:gd name="T62" fmla="*/ 47 w 49"/>
                  <a:gd name="T63" fmla="*/ 20 h 49"/>
                  <a:gd name="T64" fmla="*/ 49 w 49"/>
                  <a:gd name="T65" fmla="*/ 25 h 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9"/>
                  <a:gd name="T100" fmla="*/ 0 h 49"/>
                  <a:gd name="T101" fmla="*/ 49 w 49"/>
                  <a:gd name="T102" fmla="*/ 49 h 4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9" h="49">
                    <a:moveTo>
                      <a:pt x="49" y="25"/>
                    </a:moveTo>
                    <a:lnTo>
                      <a:pt x="47" y="31"/>
                    </a:lnTo>
                    <a:lnTo>
                      <a:pt x="46" y="34"/>
                    </a:lnTo>
                    <a:lnTo>
                      <a:pt x="44" y="38"/>
                    </a:lnTo>
                    <a:lnTo>
                      <a:pt x="42" y="42"/>
                    </a:lnTo>
                    <a:lnTo>
                      <a:pt x="38" y="45"/>
                    </a:lnTo>
                    <a:lnTo>
                      <a:pt x="33" y="47"/>
                    </a:lnTo>
                    <a:lnTo>
                      <a:pt x="29" y="49"/>
                    </a:lnTo>
                    <a:lnTo>
                      <a:pt x="26" y="49"/>
                    </a:lnTo>
                    <a:lnTo>
                      <a:pt x="20" y="49"/>
                    </a:lnTo>
                    <a:lnTo>
                      <a:pt x="15" y="47"/>
                    </a:lnTo>
                    <a:lnTo>
                      <a:pt x="11" y="45"/>
                    </a:lnTo>
                    <a:lnTo>
                      <a:pt x="7" y="42"/>
                    </a:lnTo>
                    <a:lnTo>
                      <a:pt x="4" y="38"/>
                    </a:lnTo>
                    <a:lnTo>
                      <a:pt x="2" y="34"/>
                    </a:lnTo>
                    <a:lnTo>
                      <a:pt x="0" y="31"/>
                    </a:lnTo>
                    <a:lnTo>
                      <a:pt x="0" y="25"/>
                    </a:lnTo>
                    <a:lnTo>
                      <a:pt x="0" y="20"/>
                    </a:lnTo>
                    <a:lnTo>
                      <a:pt x="2" y="16"/>
                    </a:lnTo>
                    <a:lnTo>
                      <a:pt x="4" y="11"/>
                    </a:lnTo>
                    <a:lnTo>
                      <a:pt x="7" y="7"/>
                    </a:lnTo>
                    <a:lnTo>
                      <a:pt x="11" y="3"/>
                    </a:lnTo>
                    <a:lnTo>
                      <a:pt x="15" y="2"/>
                    </a:lnTo>
                    <a:lnTo>
                      <a:pt x="20" y="0"/>
                    </a:lnTo>
                    <a:lnTo>
                      <a:pt x="26" y="0"/>
                    </a:lnTo>
                    <a:lnTo>
                      <a:pt x="29" y="0"/>
                    </a:lnTo>
                    <a:lnTo>
                      <a:pt x="33" y="2"/>
                    </a:lnTo>
                    <a:lnTo>
                      <a:pt x="38" y="3"/>
                    </a:lnTo>
                    <a:lnTo>
                      <a:pt x="42" y="7"/>
                    </a:lnTo>
                    <a:lnTo>
                      <a:pt x="44" y="11"/>
                    </a:lnTo>
                    <a:lnTo>
                      <a:pt x="46" y="16"/>
                    </a:lnTo>
                    <a:lnTo>
                      <a:pt x="47" y="20"/>
                    </a:lnTo>
                    <a:lnTo>
                      <a:pt x="49" y="25"/>
                    </a:lnTo>
                    <a:close/>
                  </a:path>
                </a:pathLst>
              </a:custGeom>
              <a:solidFill>
                <a:srgbClr val="61C2F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367" name="Freeform 499"/>
              <p:cNvSpPr>
                <a:spLocks/>
              </p:cNvSpPr>
              <p:nvPr/>
            </p:nvSpPr>
            <p:spPr bwMode="auto">
              <a:xfrm>
                <a:off x="4599" y="3729"/>
                <a:ext cx="45" cy="45"/>
              </a:xfrm>
              <a:custGeom>
                <a:avLst/>
                <a:gdLst>
                  <a:gd name="T0" fmla="*/ 45 w 45"/>
                  <a:gd name="T1" fmla="*/ 23 h 45"/>
                  <a:gd name="T2" fmla="*/ 44 w 45"/>
                  <a:gd name="T3" fmla="*/ 27 h 45"/>
                  <a:gd name="T4" fmla="*/ 42 w 45"/>
                  <a:gd name="T5" fmla="*/ 32 h 45"/>
                  <a:gd name="T6" fmla="*/ 40 w 45"/>
                  <a:gd name="T7" fmla="*/ 36 h 45"/>
                  <a:gd name="T8" fmla="*/ 38 w 45"/>
                  <a:gd name="T9" fmla="*/ 38 h 45"/>
                  <a:gd name="T10" fmla="*/ 34 w 45"/>
                  <a:gd name="T11" fmla="*/ 42 h 45"/>
                  <a:gd name="T12" fmla="*/ 31 w 45"/>
                  <a:gd name="T13" fmla="*/ 43 h 45"/>
                  <a:gd name="T14" fmla="*/ 27 w 45"/>
                  <a:gd name="T15" fmla="*/ 45 h 45"/>
                  <a:gd name="T16" fmla="*/ 24 w 45"/>
                  <a:gd name="T17" fmla="*/ 45 h 45"/>
                  <a:gd name="T18" fmla="*/ 18 w 45"/>
                  <a:gd name="T19" fmla="*/ 45 h 45"/>
                  <a:gd name="T20" fmla="*/ 14 w 45"/>
                  <a:gd name="T21" fmla="*/ 43 h 45"/>
                  <a:gd name="T22" fmla="*/ 9 w 45"/>
                  <a:gd name="T23" fmla="*/ 42 h 45"/>
                  <a:gd name="T24" fmla="*/ 5 w 45"/>
                  <a:gd name="T25" fmla="*/ 38 h 45"/>
                  <a:gd name="T26" fmla="*/ 3 w 45"/>
                  <a:gd name="T27" fmla="*/ 36 h 45"/>
                  <a:gd name="T28" fmla="*/ 2 w 45"/>
                  <a:gd name="T29" fmla="*/ 32 h 45"/>
                  <a:gd name="T30" fmla="*/ 0 w 45"/>
                  <a:gd name="T31" fmla="*/ 27 h 45"/>
                  <a:gd name="T32" fmla="*/ 0 w 45"/>
                  <a:gd name="T33" fmla="*/ 23 h 45"/>
                  <a:gd name="T34" fmla="*/ 0 w 45"/>
                  <a:gd name="T35" fmla="*/ 20 h 45"/>
                  <a:gd name="T36" fmla="*/ 2 w 45"/>
                  <a:gd name="T37" fmla="*/ 14 h 45"/>
                  <a:gd name="T38" fmla="*/ 3 w 45"/>
                  <a:gd name="T39" fmla="*/ 10 h 45"/>
                  <a:gd name="T40" fmla="*/ 5 w 45"/>
                  <a:gd name="T41" fmla="*/ 7 h 45"/>
                  <a:gd name="T42" fmla="*/ 9 w 45"/>
                  <a:gd name="T43" fmla="*/ 3 h 45"/>
                  <a:gd name="T44" fmla="*/ 14 w 45"/>
                  <a:gd name="T45" fmla="*/ 1 h 45"/>
                  <a:gd name="T46" fmla="*/ 18 w 45"/>
                  <a:gd name="T47" fmla="*/ 0 h 45"/>
                  <a:gd name="T48" fmla="*/ 24 w 45"/>
                  <a:gd name="T49" fmla="*/ 0 h 45"/>
                  <a:gd name="T50" fmla="*/ 27 w 45"/>
                  <a:gd name="T51" fmla="*/ 0 h 45"/>
                  <a:gd name="T52" fmla="*/ 31 w 45"/>
                  <a:gd name="T53" fmla="*/ 1 h 45"/>
                  <a:gd name="T54" fmla="*/ 34 w 45"/>
                  <a:gd name="T55" fmla="*/ 3 h 45"/>
                  <a:gd name="T56" fmla="*/ 38 w 45"/>
                  <a:gd name="T57" fmla="*/ 7 h 45"/>
                  <a:gd name="T58" fmla="*/ 40 w 45"/>
                  <a:gd name="T59" fmla="*/ 10 h 45"/>
                  <a:gd name="T60" fmla="*/ 42 w 45"/>
                  <a:gd name="T61" fmla="*/ 14 h 45"/>
                  <a:gd name="T62" fmla="*/ 44 w 45"/>
                  <a:gd name="T63" fmla="*/ 20 h 45"/>
                  <a:gd name="T64" fmla="*/ 45 w 45"/>
                  <a:gd name="T65" fmla="*/ 23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45" y="23"/>
                    </a:moveTo>
                    <a:lnTo>
                      <a:pt x="44" y="27"/>
                    </a:lnTo>
                    <a:lnTo>
                      <a:pt x="42" y="32"/>
                    </a:lnTo>
                    <a:lnTo>
                      <a:pt x="40" y="36"/>
                    </a:lnTo>
                    <a:lnTo>
                      <a:pt x="38" y="38"/>
                    </a:lnTo>
                    <a:lnTo>
                      <a:pt x="34" y="42"/>
                    </a:lnTo>
                    <a:lnTo>
                      <a:pt x="31" y="43"/>
                    </a:lnTo>
                    <a:lnTo>
                      <a:pt x="27" y="45"/>
                    </a:lnTo>
                    <a:lnTo>
                      <a:pt x="24" y="45"/>
                    </a:lnTo>
                    <a:lnTo>
                      <a:pt x="18" y="45"/>
                    </a:lnTo>
                    <a:lnTo>
                      <a:pt x="14" y="43"/>
                    </a:lnTo>
                    <a:lnTo>
                      <a:pt x="9" y="42"/>
                    </a:lnTo>
                    <a:lnTo>
                      <a:pt x="5" y="38"/>
                    </a:lnTo>
                    <a:lnTo>
                      <a:pt x="3" y="36"/>
                    </a:lnTo>
                    <a:lnTo>
                      <a:pt x="2" y="32"/>
                    </a:lnTo>
                    <a:lnTo>
                      <a:pt x="0" y="27"/>
                    </a:lnTo>
                    <a:lnTo>
                      <a:pt x="0" y="23"/>
                    </a:lnTo>
                    <a:lnTo>
                      <a:pt x="0" y="20"/>
                    </a:lnTo>
                    <a:lnTo>
                      <a:pt x="2" y="14"/>
                    </a:lnTo>
                    <a:lnTo>
                      <a:pt x="3" y="10"/>
                    </a:lnTo>
                    <a:lnTo>
                      <a:pt x="5" y="7"/>
                    </a:lnTo>
                    <a:lnTo>
                      <a:pt x="9" y="3"/>
                    </a:lnTo>
                    <a:lnTo>
                      <a:pt x="14" y="1"/>
                    </a:lnTo>
                    <a:lnTo>
                      <a:pt x="18" y="0"/>
                    </a:lnTo>
                    <a:lnTo>
                      <a:pt x="24" y="0"/>
                    </a:lnTo>
                    <a:lnTo>
                      <a:pt x="27" y="0"/>
                    </a:lnTo>
                    <a:lnTo>
                      <a:pt x="31" y="1"/>
                    </a:lnTo>
                    <a:lnTo>
                      <a:pt x="34" y="3"/>
                    </a:lnTo>
                    <a:lnTo>
                      <a:pt x="38" y="7"/>
                    </a:lnTo>
                    <a:lnTo>
                      <a:pt x="40" y="10"/>
                    </a:lnTo>
                    <a:lnTo>
                      <a:pt x="42" y="14"/>
                    </a:lnTo>
                    <a:lnTo>
                      <a:pt x="44" y="20"/>
                    </a:lnTo>
                    <a:lnTo>
                      <a:pt x="45" y="23"/>
                    </a:lnTo>
                    <a:close/>
                  </a:path>
                </a:pathLst>
              </a:custGeom>
              <a:solidFill>
                <a:srgbClr val="61C3F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368" name="Freeform 500"/>
              <p:cNvSpPr>
                <a:spLocks/>
              </p:cNvSpPr>
              <p:nvPr/>
            </p:nvSpPr>
            <p:spPr bwMode="auto">
              <a:xfrm>
                <a:off x="4601" y="3730"/>
                <a:ext cx="42" cy="42"/>
              </a:xfrm>
              <a:custGeom>
                <a:avLst/>
                <a:gdLst>
                  <a:gd name="T0" fmla="*/ 42 w 42"/>
                  <a:gd name="T1" fmla="*/ 22 h 42"/>
                  <a:gd name="T2" fmla="*/ 40 w 42"/>
                  <a:gd name="T3" fmla="*/ 26 h 42"/>
                  <a:gd name="T4" fmla="*/ 40 w 42"/>
                  <a:gd name="T5" fmla="*/ 30 h 42"/>
                  <a:gd name="T6" fmla="*/ 38 w 42"/>
                  <a:gd name="T7" fmla="*/ 33 h 42"/>
                  <a:gd name="T8" fmla="*/ 34 w 42"/>
                  <a:gd name="T9" fmla="*/ 37 h 42"/>
                  <a:gd name="T10" fmla="*/ 32 w 42"/>
                  <a:gd name="T11" fmla="*/ 39 h 42"/>
                  <a:gd name="T12" fmla="*/ 29 w 42"/>
                  <a:gd name="T13" fmla="*/ 41 h 42"/>
                  <a:gd name="T14" fmla="*/ 25 w 42"/>
                  <a:gd name="T15" fmla="*/ 42 h 42"/>
                  <a:gd name="T16" fmla="*/ 22 w 42"/>
                  <a:gd name="T17" fmla="*/ 42 h 42"/>
                  <a:gd name="T18" fmla="*/ 16 w 42"/>
                  <a:gd name="T19" fmla="*/ 42 h 42"/>
                  <a:gd name="T20" fmla="*/ 12 w 42"/>
                  <a:gd name="T21" fmla="*/ 41 h 42"/>
                  <a:gd name="T22" fmla="*/ 9 w 42"/>
                  <a:gd name="T23" fmla="*/ 39 h 42"/>
                  <a:gd name="T24" fmla="*/ 5 w 42"/>
                  <a:gd name="T25" fmla="*/ 37 h 42"/>
                  <a:gd name="T26" fmla="*/ 1 w 42"/>
                  <a:gd name="T27" fmla="*/ 33 h 42"/>
                  <a:gd name="T28" fmla="*/ 0 w 42"/>
                  <a:gd name="T29" fmla="*/ 30 h 42"/>
                  <a:gd name="T30" fmla="*/ 0 w 42"/>
                  <a:gd name="T31" fmla="*/ 26 h 42"/>
                  <a:gd name="T32" fmla="*/ 0 w 42"/>
                  <a:gd name="T33" fmla="*/ 22 h 42"/>
                  <a:gd name="T34" fmla="*/ 0 w 42"/>
                  <a:gd name="T35" fmla="*/ 19 h 42"/>
                  <a:gd name="T36" fmla="*/ 0 w 42"/>
                  <a:gd name="T37" fmla="*/ 13 h 42"/>
                  <a:gd name="T38" fmla="*/ 1 w 42"/>
                  <a:gd name="T39" fmla="*/ 9 h 42"/>
                  <a:gd name="T40" fmla="*/ 5 w 42"/>
                  <a:gd name="T41" fmla="*/ 8 h 42"/>
                  <a:gd name="T42" fmla="*/ 9 w 42"/>
                  <a:gd name="T43" fmla="*/ 4 h 42"/>
                  <a:gd name="T44" fmla="*/ 12 w 42"/>
                  <a:gd name="T45" fmla="*/ 2 h 42"/>
                  <a:gd name="T46" fmla="*/ 16 w 42"/>
                  <a:gd name="T47" fmla="*/ 0 h 42"/>
                  <a:gd name="T48" fmla="*/ 22 w 42"/>
                  <a:gd name="T49" fmla="*/ 0 h 42"/>
                  <a:gd name="T50" fmla="*/ 25 w 42"/>
                  <a:gd name="T51" fmla="*/ 0 h 42"/>
                  <a:gd name="T52" fmla="*/ 29 w 42"/>
                  <a:gd name="T53" fmla="*/ 2 h 42"/>
                  <a:gd name="T54" fmla="*/ 32 w 42"/>
                  <a:gd name="T55" fmla="*/ 4 h 42"/>
                  <a:gd name="T56" fmla="*/ 34 w 42"/>
                  <a:gd name="T57" fmla="*/ 8 h 42"/>
                  <a:gd name="T58" fmla="*/ 38 w 42"/>
                  <a:gd name="T59" fmla="*/ 9 h 42"/>
                  <a:gd name="T60" fmla="*/ 40 w 42"/>
                  <a:gd name="T61" fmla="*/ 13 h 42"/>
                  <a:gd name="T62" fmla="*/ 40 w 42"/>
                  <a:gd name="T63" fmla="*/ 19 h 42"/>
                  <a:gd name="T64" fmla="*/ 42 w 42"/>
                  <a:gd name="T65" fmla="*/ 22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42"/>
                  <a:gd name="T101" fmla="*/ 42 w 42"/>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42">
                    <a:moveTo>
                      <a:pt x="42" y="22"/>
                    </a:moveTo>
                    <a:lnTo>
                      <a:pt x="40" y="26"/>
                    </a:lnTo>
                    <a:lnTo>
                      <a:pt x="40" y="30"/>
                    </a:lnTo>
                    <a:lnTo>
                      <a:pt x="38" y="33"/>
                    </a:lnTo>
                    <a:lnTo>
                      <a:pt x="34" y="37"/>
                    </a:lnTo>
                    <a:lnTo>
                      <a:pt x="32" y="39"/>
                    </a:lnTo>
                    <a:lnTo>
                      <a:pt x="29" y="41"/>
                    </a:lnTo>
                    <a:lnTo>
                      <a:pt x="25" y="42"/>
                    </a:lnTo>
                    <a:lnTo>
                      <a:pt x="22" y="42"/>
                    </a:lnTo>
                    <a:lnTo>
                      <a:pt x="16" y="42"/>
                    </a:lnTo>
                    <a:lnTo>
                      <a:pt x="12" y="41"/>
                    </a:lnTo>
                    <a:lnTo>
                      <a:pt x="9" y="39"/>
                    </a:lnTo>
                    <a:lnTo>
                      <a:pt x="5" y="37"/>
                    </a:lnTo>
                    <a:lnTo>
                      <a:pt x="1" y="33"/>
                    </a:lnTo>
                    <a:lnTo>
                      <a:pt x="0" y="30"/>
                    </a:lnTo>
                    <a:lnTo>
                      <a:pt x="0" y="26"/>
                    </a:lnTo>
                    <a:lnTo>
                      <a:pt x="0" y="22"/>
                    </a:lnTo>
                    <a:lnTo>
                      <a:pt x="0" y="19"/>
                    </a:lnTo>
                    <a:lnTo>
                      <a:pt x="0" y="13"/>
                    </a:lnTo>
                    <a:lnTo>
                      <a:pt x="1" y="9"/>
                    </a:lnTo>
                    <a:lnTo>
                      <a:pt x="5" y="8"/>
                    </a:lnTo>
                    <a:lnTo>
                      <a:pt x="9" y="4"/>
                    </a:lnTo>
                    <a:lnTo>
                      <a:pt x="12" y="2"/>
                    </a:lnTo>
                    <a:lnTo>
                      <a:pt x="16" y="0"/>
                    </a:lnTo>
                    <a:lnTo>
                      <a:pt x="22" y="0"/>
                    </a:lnTo>
                    <a:lnTo>
                      <a:pt x="25" y="0"/>
                    </a:lnTo>
                    <a:lnTo>
                      <a:pt x="29" y="2"/>
                    </a:lnTo>
                    <a:lnTo>
                      <a:pt x="32" y="4"/>
                    </a:lnTo>
                    <a:lnTo>
                      <a:pt x="34" y="8"/>
                    </a:lnTo>
                    <a:lnTo>
                      <a:pt x="38" y="9"/>
                    </a:lnTo>
                    <a:lnTo>
                      <a:pt x="40" y="13"/>
                    </a:lnTo>
                    <a:lnTo>
                      <a:pt x="40" y="19"/>
                    </a:lnTo>
                    <a:lnTo>
                      <a:pt x="42" y="22"/>
                    </a:lnTo>
                    <a:close/>
                  </a:path>
                </a:pathLst>
              </a:custGeom>
              <a:solidFill>
                <a:srgbClr val="62C4F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369" name="Freeform 501"/>
              <p:cNvSpPr>
                <a:spLocks/>
              </p:cNvSpPr>
              <p:nvPr/>
            </p:nvSpPr>
            <p:spPr bwMode="auto">
              <a:xfrm>
                <a:off x="4602" y="3732"/>
                <a:ext cx="39" cy="39"/>
              </a:xfrm>
              <a:custGeom>
                <a:avLst/>
                <a:gdLst>
                  <a:gd name="T0" fmla="*/ 39 w 39"/>
                  <a:gd name="T1" fmla="*/ 20 h 39"/>
                  <a:gd name="T2" fmla="*/ 37 w 39"/>
                  <a:gd name="T3" fmla="*/ 24 h 39"/>
                  <a:gd name="T4" fmla="*/ 37 w 39"/>
                  <a:gd name="T5" fmla="*/ 28 h 39"/>
                  <a:gd name="T6" fmla="*/ 35 w 39"/>
                  <a:gd name="T7" fmla="*/ 29 h 39"/>
                  <a:gd name="T8" fmla="*/ 31 w 39"/>
                  <a:gd name="T9" fmla="*/ 33 h 39"/>
                  <a:gd name="T10" fmla="*/ 30 w 39"/>
                  <a:gd name="T11" fmla="*/ 35 h 39"/>
                  <a:gd name="T12" fmla="*/ 26 w 39"/>
                  <a:gd name="T13" fmla="*/ 37 h 39"/>
                  <a:gd name="T14" fmla="*/ 22 w 39"/>
                  <a:gd name="T15" fmla="*/ 39 h 39"/>
                  <a:gd name="T16" fmla="*/ 21 w 39"/>
                  <a:gd name="T17" fmla="*/ 39 h 39"/>
                  <a:gd name="T18" fmla="*/ 15 w 39"/>
                  <a:gd name="T19" fmla="*/ 39 h 39"/>
                  <a:gd name="T20" fmla="*/ 11 w 39"/>
                  <a:gd name="T21" fmla="*/ 37 h 39"/>
                  <a:gd name="T22" fmla="*/ 8 w 39"/>
                  <a:gd name="T23" fmla="*/ 35 h 39"/>
                  <a:gd name="T24" fmla="*/ 6 w 39"/>
                  <a:gd name="T25" fmla="*/ 33 h 39"/>
                  <a:gd name="T26" fmla="*/ 2 w 39"/>
                  <a:gd name="T27" fmla="*/ 29 h 39"/>
                  <a:gd name="T28" fmla="*/ 0 w 39"/>
                  <a:gd name="T29" fmla="*/ 28 h 39"/>
                  <a:gd name="T30" fmla="*/ 0 w 39"/>
                  <a:gd name="T31" fmla="*/ 24 h 39"/>
                  <a:gd name="T32" fmla="*/ 0 w 39"/>
                  <a:gd name="T33" fmla="*/ 20 h 39"/>
                  <a:gd name="T34" fmla="*/ 0 w 39"/>
                  <a:gd name="T35" fmla="*/ 17 h 39"/>
                  <a:gd name="T36" fmla="*/ 0 w 39"/>
                  <a:gd name="T37" fmla="*/ 13 h 39"/>
                  <a:gd name="T38" fmla="*/ 2 w 39"/>
                  <a:gd name="T39" fmla="*/ 9 h 39"/>
                  <a:gd name="T40" fmla="*/ 6 w 39"/>
                  <a:gd name="T41" fmla="*/ 6 h 39"/>
                  <a:gd name="T42" fmla="*/ 8 w 39"/>
                  <a:gd name="T43" fmla="*/ 4 h 39"/>
                  <a:gd name="T44" fmla="*/ 11 w 39"/>
                  <a:gd name="T45" fmla="*/ 2 h 39"/>
                  <a:gd name="T46" fmla="*/ 15 w 39"/>
                  <a:gd name="T47" fmla="*/ 0 h 39"/>
                  <a:gd name="T48" fmla="*/ 21 w 39"/>
                  <a:gd name="T49" fmla="*/ 0 h 39"/>
                  <a:gd name="T50" fmla="*/ 22 w 39"/>
                  <a:gd name="T51" fmla="*/ 0 h 39"/>
                  <a:gd name="T52" fmla="*/ 26 w 39"/>
                  <a:gd name="T53" fmla="*/ 2 h 39"/>
                  <a:gd name="T54" fmla="*/ 30 w 39"/>
                  <a:gd name="T55" fmla="*/ 4 h 39"/>
                  <a:gd name="T56" fmla="*/ 31 w 39"/>
                  <a:gd name="T57" fmla="*/ 6 h 39"/>
                  <a:gd name="T58" fmla="*/ 35 w 39"/>
                  <a:gd name="T59" fmla="*/ 9 h 39"/>
                  <a:gd name="T60" fmla="*/ 37 w 39"/>
                  <a:gd name="T61" fmla="*/ 13 h 39"/>
                  <a:gd name="T62" fmla="*/ 37 w 39"/>
                  <a:gd name="T63" fmla="*/ 17 h 39"/>
                  <a:gd name="T64" fmla="*/ 39 w 39"/>
                  <a:gd name="T65" fmla="*/ 20 h 3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9"/>
                  <a:gd name="T100" fmla="*/ 0 h 39"/>
                  <a:gd name="T101" fmla="*/ 39 w 39"/>
                  <a:gd name="T102" fmla="*/ 39 h 3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9" h="39">
                    <a:moveTo>
                      <a:pt x="39" y="20"/>
                    </a:moveTo>
                    <a:lnTo>
                      <a:pt x="37" y="24"/>
                    </a:lnTo>
                    <a:lnTo>
                      <a:pt x="37" y="28"/>
                    </a:lnTo>
                    <a:lnTo>
                      <a:pt x="35" y="29"/>
                    </a:lnTo>
                    <a:lnTo>
                      <a:pt x="31" y="33"/>
                    </a:lnTo>
                    <a:lnTo>
                      <a:pt x="30" y="35"/>
                    </a:lnTo>
                    <a:lnTo>
                      <a:pt x="26" y="37"/>
                    </a:lnTo>
                    <a:lnTo>
                      <a:pt x="22" y="39"/>
                    </a:lnTo>
                    <a:lnTo>
                      <a:pt x="21" y="39"/>
                    </a:lnTo>
                    <a:lnTo>
                      <a:pt x="15" y="39"/>
                    </a:lnTo>
                    <a:lnTo>
                      <a:pt x="11" y="37"/>
                    </a:lnTo>
                    <a:lnTo>
                      <a:pt x="8" y="35"/>
                    </a:lnTo>
                    <a:lnTo>
                      <a:pt x="6" y="33"/>
                    </a:lnTo>
                    <a:lnTo>
                      <a:pt x="2" y="29"/>
                    </a:lnTo>
                    <a:lnTo>
                      <a:pt x="0" y="28"/>
                    </a:lnTo>
                    <a:lnTo>
                      <a:pt x="0" y="24"/>
                    </a:lnTo>
                    <a:lnTo>
                      <a:pt x="0" y="20"/>
                    </a:lnTo>
                    <a:lnTo>
                      <a:pt x="0" y="17"/>
                    </a:lnTo>
                    <a:lnTo>
                      <a:pt x="0" y="13"/>
                    </a:lnTo>
                    <a:lnTo>
                      <a:pt x="2" y="9"/>
                    </a:lnTo>
                    <a:lnTo>
                      <a:pt x="6" y="6"/>
                    </a:lnTo>
                    <a:lnTo>
                      <a:pt x="8" y="4"/>
                    </a:lnTo>
                    <a:lnTo>
                      <a:pt x="11" y="2"/>
                    </a:lnTo>
                    <a:lnTo>
                      <a:pt x="15" y="0"/>
                    </a:lnTo>
                    <a:lnTo>
                      <a:pt x="21" y="0"/>
                    </a:lnTo>
                    <a:lnTo>
                      <a:pt x="22" y="0"/>
                    </a:lnTo>
                    <a:lnTo>
                      <a:pt x="26" y="2"/>
                    </a:lnTo>
                    <a:lnTo>
                      <a:pt x="30" y="4"/>
                    </a:lnTo>
                    <a:lnTo>
                      <a:pt x="31" y="6"/>
                    </a:lnTo>
                    <a:lnTo>
                      <a:pt x="35" y="9"/>
                    </a:lnTo>
                    <a:lnTo>
                      <a:pt x="37" y="13"/>
                    </a:lnTo>
                    <a:lnTo>
                      <a:pt x="37" y="17"/>
                    </a:lnTo>
                    <a:lnTo>
                      <a:pt x="39" y="20"/>
                    </a:lnTo>
                    <a:close/>
                  </a:path>
                </a:pathLst>
              </a:custGeom>
              <a:solidFill>
                <a:srgbClr val="62C5F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370" name="Freeform 502"/>
              <p:cNvSpPr>
                <a:spLocks/>
              </p:cNvSpPr>
              <p:nvPr/>
            </p:nvSpPr>
            <p:spPr bwMode="auto">
              <a:xfrm>
                <a:off x="4604" y="3734"/>
                <a:ext cx="35" cy="35"/>
              </a:xfrm>
              <a:custGeom>
                <a:avLst/>
                <a:gdLst>
                  <a:gd name="T0" fmla="*/ 35 w 35"/>
                  <a:gd name="T1" fmla="*/ 18 h 35"/>
                  <a:gd name="T2" fmla="*/ 33 w 35"/>
                  <a:gd name="T3" fmla="*/ 22 h 35"/>
                  <a:gd name="T4" fmla="*/ 33 w 35"/>
                  <a:gd name="T5" fmla="*/ 26 h 35"/>
                  <a:gd name="T6" fmla="*/ 31 w 35"/>
                  <a:gd name="T7" fmla="*/ 27 h 35"/>
                  <a:gd name="T8" fmla="*/ 29 w 35"/>
                  <a:gd name="T9" fmla="*/ 31 h 35"/>
                  <a:gd name="T10" fmla="*/ 28 w 35"/>
                  <a:gd name="T11" fmla="*/ 33 h 35"/>
                  <a:gd name="T12" fmla="*/ 24 w 35"/>
                  <a:gd name="T13" fmla="*/ 33 h 35"/>
                  <a:gd name="T14" fmla="*/ 20 w 35"/>
                  <a:gd name="T15" fmla="*/ 35 h 35"/>
                  <a:gd name="T16" fmla="*/ 19 w 35"/>
                  <a:gd name="T17" fmla="*/ 35 h 35"/>
                  <a:gd name="T18" fmla="*/ 13 w 35"/>
                  <a:gd name="T19" fmla="*/ 35 h 35"/>
                  <a:gd name="T20" fmla="*/ 9 w 35"/>
                  <a:gd name="T21" fmla="*/ 33 h 35"/>
                  <a:gd name="T22" fmla="*/ 8 w 35"/>
                  <a:gd name="T23" fmla="*/ 33 h 35"/>
                  <a:gd name="T24" fmla="*/ 4 w 35"/>
                  <a:gd name="T25" fmla="*/ 31 h 35"/>
                  <a:gd name="T26" fmla="*/ 2 w 35"/>
                  <a:gd name="T27" fmla="*/ 27 h 35"/>
                  <a:gd name="T28" fmla="*/ 0 w 35"/>
                  <a:gd name="T29" fmla="*/ 26 h 35"/>
                  <a:gd name="T30" fmla="*/ 0 w 35"/>
                  <a:gd name="T31" fmla="*/ 22 h 35"/>
                  <a:gd name="T32" fmla="*/ 0 w 35"/>
                  <a:gd name="T33" fmla="*/ 18 h 35"/>
                  <a:gd name="T34" fmla="*/ 0 w 35"/>
                  <a:gd name="T35" fmla="*/ 15 h 35"/>
                  <a:gd name="T36" fmla="*/ 0 w 35"/>
                  <a:gd name="T37" fmla="*/ 11 h 35"/>
                  <a:gd name="T38" fmla="*/ 2 w 35"/>
                  <a:gd name="T39" fmla="*/ 7 h 35"/>
                  <a:gd name="T40" fmla="*/ 4 w 35"/>
                  <a:gd name="T41" fmla="*/ 5 h 35"/>
                  <a:gd name="T42" fmla="*/ 8 w 35"/>
                  <a:gd name="T43" fmla="*/ 4 h 35"/>
                  <a:gd name="T44" fmla="*/ 9 w 35"/>
                  <a:gd name="T45" fmla="*/ 2 h 35"/>
                  <a:gd name="T46" fmla="*/ 13 w 35"/>
                  <a:gd name="T47" fmla="*/ 0 h 35"/>
                  <a:gd name="T48" fmla="*/ 19 w 35"/>
                  <a:gd name="T49" fmla="*/ 0 h 35"/>
                  <a:gd name="T50" fmla="*/ 20 w 35"/>
                  <a:gd name="T51" fmla="*/ 0 h 35"/>
                  <a:gd name="T52" fmla="*/ 24 w 35"/>
                  <a:gd name="T53" fmla="*/ 2 h 35"/>
                  <a:gd name="T54" fmla="*/ 28 w 35"/>
                  <a:gd name="T55" fmla="*/ 4 h 35"/>
                  <a:gd name="T56" fmla="*/ 29 w 35"/>
                  <a:gd name="T57" fmla="*/ 5 h 35"/>
                  <a:gd name="T58" fmla="*/ 31 w 35"/>
                  <a:gd name="T59" fmla="*/ 7 h 35"/>
                  <a:gd name="T60" fmla="*/ 33 w 35"/>
                  <a:gd name="T61" fmla="*/ 11 h 35"/>
                  <a:gd name="T62" fmla="*/ 33 w 35"/>
                  <a:gd name="T63" fmla="*/ 15 h 35"/>
                  <a:gd name="T64" fmla="*/ 35 w 35"/>
                  <a:gd name="T65" fmla="*/ 18 h 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5"/>
                  <a:gd name="T100" fmla="*/ 0 h 35"/>
                  <a:gd name="T101" fmla="*/ 35 w 35"/>
                  <a:gd name="T102" fmla="*/ 35 h 3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5" h="35">
                    <a:moveTo>
                      <a:pt x="35" y="18"/>
                    </a:moveTo>
                    <a:lnTo>
                      <a:pt x="33" y="22"/>
                    </a:lnTo>
                    <a:lnTo>
                      <a:pt x="33" y="26"/>
                    </a:lnTo>
                    <a:lnTo>
                      <a:pt x="31" y="27"/>
                    </a:lnTo>
                    <a:lnTo>
                      <a:pt x="29" y="31"/>
                    </a:lnTo>
                    <a:lnTo>
                      <a:pt x="28" y="33"/>
                    </a:lnTo>
                    <a:lnTo>
                      <a:pt x="24" y="33"/>
                    </a:lnTo>
                    <a:lnTo>
                      <a:pt x="20" y="35"/>
                    </a:lnTo>
                    <a:lnTo>
                      <a:pt x="19" y="35"/>
                    </a:lnTo>
                    <a:lnTo>
                      <a:pt x="13" y="35"/>
                    </a:lnTo>
                    <a:lnTo>
                      <a:pt x="9" y="33"/>
                    </a:lnTo>
                    <a:lnTo>
                      <a:pt x="8" y="33"/>
                    </a:lnTo>
                    <a:lnTo>
                      <a:pt x="4" y="31"/>
                    </a:lnTo>
                    <a:lnTo>
                      <a:pt x="2" y="27"/>
                    </a:lnTo>
                    <a:lnTo>
                      <a:pt x="0" y="26"/>
                    </a:lnTo>
                    <a:lnTo>
                      <a:pt x="0" y="22"/>
                    </a:lnTo>
                    <a:lnTo>
                      <a:pt x="0" y="18"/>
                    </a:lnTo>
                    <a:lnTo>
                      <a:pt x="0" y="15"/>
                    </a:lnTo>
                    <a:lnTo>
                      <a:pt x="0" y="11"/>
                    </a:lnTo>
                    <a:lnTo>
                      <a:pt x="2" y="7"/>
                    </a:lnTo>
                    <a:lnTo>
                      <a:pt x="4" y="5"/>
                    </a:lnTo>
                    <a:lnTo>
                      <a:pt x="8" y="4"/>
                    </a:lnTo>
                    <a:lnTo>
                      <a:pt x="9" y="2"/>
                    </a:lnTo>
                    <a:lnTo>
                      <a:pt x="13" y="0"/>
                    </a:lnTo>
                    <a:lnTo>
                      <a:pt x="19" y="0"/>
                    </a:lnTo>
                    <a:lnTo>
                      <a:pt x="20" y="0"/>
                    </a:lnTo>
                    <a:lnTo>
                      <a:pt x="24" y="2"/>
                    </a:lnTo>
                    <a:lnTo>
                      <a:pt x="28" y="4"/>
                    </a:lnTo>
                    <a:lnTo>
                      <a:pt x="29" y="5"/>
                    </a:lnTo>
                    <a:lnTo>
                      <a:pt x="31" y="7"/>
                    </a:lnTo>
                    <a:lnTo>
                      <a:pt x="33" y="11"/>
                    </a:lnTo>
                    <a:lnTo>
                      <a:pt x="33" y="15"/>
                    </a:lnTo>
                    <a:lnTo>
                      <a:pt x="35" y="18"/>
                    </a:lnTo>
                    <a:close/>
                  </a:path>
                </a:pathLst>
              </a:custGeom>
              <a:solidFill>
                <a:srgbClr val="63C6F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371" name="Freeform 503"/>
              <p:cNvSpPr>
                <a:spLocks/>
              </p:cNvSpPr>
              <p:nvPr/>
            </p:nvSpPr>
            <p:spPr bwMode="auto">
              <a:xfrm>
                <a:off x="4606" y="3736"/>
                <a:ext cx="31" cy="31"/>
              </a:xfrm>
              <a:custGeom>
                <a:avLst/>
                <a:gdLst>
                  <a:gd name="T0" fmla="*/ 31 w 31"/>
                  <a:gd name="T1" fmla="*/ 16 h 31"/>
                  <a:gd name="T2" fmla="*/ 29 w 31"/>
                  <a:gd name="T3" fmla="*/ 20 h 31"/>
                  <a:gd name="T4" fmla="*/ 29 w 31"/>
                  <a:gd name="T5" fmla="*/ 22 h 31"/>
                  <a:gd name="T6" fmla="*/ 27 w 31"/>
                  <a:gd name="T7" fmla="*/ 24 h 31"/>
                  <a:gd name="T8" fmla="*/ 26 w 31"/>
                  <a:gd name="T9" fmla="*/ 27 h 31"/>
                  <a:gd name="T10" fmla="*/ 24 w 31"/>
                  <a:gd name="T11" fmla="*/ 29 h 31"/>
                  <a:gd name="T12" fmla="*/ 20 w 31"/>
                  <a:gd name="T13" fmla="*/ 29 h 31"/>
                  <a:gd name="T14" fmla="*/ 18 w 31"/>
                  <a:gd name="T15" fmla="*/ 31 h 31"/>
                  <a:gd name="T16" fmla="*/ 17 w 31"/>
                  <a:gd name="T17" fmla="*/ 31 h 31"/>
                  <a:gd name="T18" fmla="*/ 13 w 31"/>
                  <a:gd name="T19" fmla="*/ 31 h 31"/>
                  <a:gd name="T20" fmla="*/ 9 w 31"/>
                  <a:gd name="T21" fmla="*/ 29 h 31"/>
                  <a:gd name="T22" fmla="*/ 6 w 31"/>
                  <a:gd name="T23" fmla="*/ 29 h 31"/>
                  <a:gd name="T24" fmla="*/ 4 w 31"/>
                  <a:gd name="T25" fmla="*/ 27 h 31"/>
                  <a:gd name="T26" fmla="*/ 2 w 31"/>
                  <a:gd name="T27" fmla="*/ 24 h 31"/>
                  <a:gd name="T28" fmla="*/ 0 w 31"/>
                  <a:gd name="T29" fmla="*/ 22 h 31"/>
                  <a:gd name="T30" fmla="*/ 0 w 31"/>
                  <a:gd name="T31" fmla="*/ 20 h 31"/>
                  <a:gd name="T32" fmla="*/ 0 w 31"/>
                  <a:gd name="T33" fmla="*/ 16 h 31"/>
                  <a:gd name="T34" fmla="*/ 0 w 31"/>
                  <a:gd name="T35" fmla="*/ 13 h 31"/>
                  <a:gd name="T36" fmla="*/ 0 w 31"/>
                  <a:gd name="T37" fmla="*/ 11 h 31"/>
                  <a:gd name="T38" fmla="*/ 2 w 31"/>
                  <a:gd name="T39" fmla="*/ 7 h 31"/>
                  <a:gd name="T40" fmla="*/ 4 w 31"/>
                  <a:gd name="T41" fmla="*/ 5 h 31"/>
                  <a:gd name="T42" fmla="*/ 6 w 31"/>
                  <a:gd name="T43" fmla="*/ 3 h 31"/>
                  <a:gd name="T44" fmla="*/ 9 w 31"/>
                  <a:gd name="T45" fmla="*/ 2 h 31"/>
                  <a:gd name="T46" fmla="*/ 13 w 31"/>
                  <a:gd name="T47" fmla="*/ 0 h 31"/>
                  <a:gd name="T48" fmla="*/ 17 w 31"/>
                  <a:gd name="T49" fmla="*/ 0 h 31"/>
                  <a:gd name="T50" fmla="*/ 18 w 31"/>
                  <a:gd name="T51" fmla="*/ 0 h 31"/>
                  <a:gd name="T52" fmla="*/ 20 w 31"/>
                  <a:gd name="T53" fmla="*/ 2 h 31"/>
                  <a:gd name="T54" fmla="*/ 24 w 31"/>
                  <a:gd name="T55" fmla="*/ 3 h 31"/>
                  <a:gd name="T56" fmla="*/ 26 w 31"/>
                  <a:gd name="T57" fmla="*/ 5 h 31"/>
                  <a:gd name="T58" fmla="*/ 27 w 31"/>
                  <a:gd name="T59" fmla="*/ 7 h 31"/>
                  <a:gd name="T60" fmla="*/ 29 w 31"/>
                  <a:gd name="T61" fmla="*/ 11 h 31"/>
                  <a:gd name="T62" fmla="*/ 29 w 31"/>
                  <a:gd name="T63" fmla="*/ 13 h 31"/>
                  <a:gd name="T64" fmla="*/ 31 w 31"/>
                  <a:gd name="T65" fmla="*/ 16 h 3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
                  <a:gd name="T100" fmla="*/ 0 h 31"/>
                  <a:gd name="T101" fmla="*/ 31 w 31"/>
                  <a:gd name="T102" fmla="*/ 31 h 3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 h="31">
                    <a:moveTo>
                      <a:pt x="31" y="16"/>
                    </a:moveTo>
                    <a:lnTo>
                      <a:pt x="29" y="20"/>
                    </a:lnTo>
                    <a:lnTo>
                      <a:pt x="29" y="22"/>
                    </a:lnTo>
                    <a:lnTo>
                      <a:pt x="27" y="24"/>
                    </a:lnTo>
                    <a:lnTo>
                      <a:pt x="26" y="27"/>
                    </a:lnTo>
                    <a:lnTo>
                      <a:pt x="24" y="29"/>
                    </a:lnTo>
                    <a:lnTo>
                      <a:pt x="20" y="29"/>
                    </a:lnTo>
                    <a:lnTo>
                      <a:pt x="18" y="31"/>
                    </a:lnTo>
                    <a:lnTo>
                      <a:pt x="17" y="31"/>
                    </a:lnTo>
                    <a:lnTo>
                      <a:pt x="13" y="31"/>
                    </a:lnTo>
                    <a:lnTo>
                      <a:pt x="9" y="29"/>
                    </a:lnTo>
                    <a:lnTo>
                      <a:pt x="6" y="29"/>
                    </a:lnTo>
                    <a:lnTo>
                      <a:pt x="4" y="27"/>
                    </a:lnTo>
                    <a:lnTo>
                      <a:pt x="2" y="24"/>
                    </a:lnTo>
                    <a:lnTo>
                      <a:pt x="0" y="22"/>
                    </a:lnTo>
                    <a:lnTo>
                      <a:pt x="0" y="20"/>
                    </a:lnTo>
                    <a:lnTo>
                      <a:pt x="0" y="16"/>
                    </a:lnTo>
                    <a:lnTo>
                      <a:pt x="0" y="13"/>
                    </a:lnTo>
                    <a:lnTo>
                      <a:pt x="0" y="11"/>
                    </a:lnTo>
                    <a:lnTo>
                      <a:pt x="2" y="7"/>
                    </a:lnTo>
                    <a:lnTo>
                      <a:pt x="4" y="5"/>
                    </a:lnTo>
                    <a:lnTo>
                      <a:pt x="6" y="3"/>
                    </a:lnTo>
                    <a:lnTo>
                      <a:pt x="9" y="2"/>
                    </a:lnTo>
                    <a:lnTo>
                      <a:pt x="13" y="0"/>
                    </a:lnTo>
                    <a:lnTo>
                      <a:pt x="17" y="0"/>
                    </a:lnTo>
                    <a:lnTo>
                      <a:pt x="18" y="0"/>
                    </a:lnTo>
                    <a:lnTo>
                      <a:pt x="20" y="2"/>
                    </a:lnTo>
                    <a:lnTo>
                      <a:pt x="24" y="3"/>
                    </a:lnTo>
                    <a:lnTo>
                      <a:pt x="26" y="5"/>
                    </a:lnTo>
                    <a:lnTo>
                      <a:pt x="27" y="7"/>
                    </a:lnTo>
                    <a:lnTo>
                      <a:pt x="29" y="11"/>
                    </a:lnTo>
                    <a:lnTo>
                      <a:pt x="29" y="13"/>
                    </a:lnTo>
                    <a:lnTo>
                      <a:pt x="31" y="16"/>
                    </a:lnTo>
                    <a:close/>
                  </a:path>
                </a:pathLst>
              </a:custGeom>
              <a:solidFill>
                <a:srgbClr val="63C7F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372" name="Freeform 504"/>
              <p:cNvSpPr>
                <a:spLocks/>
              </p:cNvSpPr>
              <p:nvPr/>
            </p:nvSpPr>
            <p:spPr bwMode="auto">
              <a:xfrm>
                <a:off x="4608" y="3738"/>
                <a:ext cx="27" cy="27"/>
              </a:xfrm>
              <a:custGeom>
                <a:avLst/>
                <a:gdLst>
                  <a:gd name="T0" fmla="*/ 27 w 27"/>
                  <a:gd name="T1" fmla="*/ 14 h 27"/>
                  <a:gd name="T2" fmla="*/ 25 w 27"/>
                  <a:gd name="T3" fmla="*/ 18 h 27"/>
                  <a:gd name="T4" fmla="*/ 25 w 27"/>
                  <a:gd name="T5" fmla="*/ 20 h 27"/>
                  <a:gd name="T6" fmla="*/ 24 w 27"/>
                  <a:gd name="T7" fmla="*/ 22 h 27"/>
                  <a:gd name="T8" fmla="*/ 24 w 27"/>
                  <a:gd name="T9" fmla="*/ 23 h 27"/>
                  <a:gd name="T10" fmla="*/ 20 w 27"/>
                  <a:gd name="T11" fmla="*/ 25 h 27"/>
                  <a:gd name="T12" fmla="*/ 18 w 27"/>
                  <a:gd name="T13" fmla="*/ 27 h 27"/>
                  <a:gd name="T14" fmla="*/ 16 w 27"/>
                  <a:gd name="T15" fmla="*/ 27 h 27"/>
                  <a:gd name="T16" fmla="*/ 15 w 27"/>
                  <a:gd name="T17" fmla="*/ 27 h 27"/>
                  <a:gd name="T18" fmla="*/ 11 w 27"/>
                  <a:gd name="T19" fmla="*/ 27 h 27"/>
                  <a:gd name="T20" fmla="*/ 7 w 27"/>
                  <a:gd name="T21" fmla="*/ 27 h 27"/>
                  <a:gd name="T22" fmla="*/ 5 w 27"/>
                  <a:gd name="T23" fmla="*/ 25 h 27"/>
                  <a:gd name="T24" fmla="*/ 4 w 27"/>
                  <a:gd name="T25" fmla="*/ 23 h 27"/>
                  <a:gd name="T26" fmla="*/ 2 w 27"/>
                  <a:gd name="T27" fmla="*/ 22 h 27"/>
                  <a:gd name="T28" fmla="*/ 0 w 27"/>
                  <a:gd name="T29" fmla="*/ 20 h 27"/>
                  <a:gd name="T30" fmla="*/ 0 w 27"/>
                  <a:gd name="T31" fmla="*/ 18 h 27"/>
                  <a:gd name="T32" fmla="*/ 0 w 27"/>
                  <a:gd name="T33" fmla="*/ 14 h 27"/>
                  <a:gd name="T34" fmla="*/ 0 w 27"/>
                  <a:gd name="T35" fmla="*/ 11 h 27"/>
                  <a:gd name="T36" fmla="*/ 0 w 27"/>
                  <a:gd name="T37" fmla="*/ 9 h 27"/>
                  <a:gd name="T38" fmla="*/ 2 w 27"/>
                  <a:gd name="T39" fmla="*/ 5 h 27"/>
                  <a:gd name="T40" fmla="*/ 4 w 27"/>
                  <a:gd name="T41" fmla="*/ 3 h 27"/>
                  <a:gd name="T42" fmla="*/ 5 w 27"/>
                  <a:gd name="T43" fmla="*/ 1 h 27"/>
                  <a:gd name="T44" fmla="*/ 7 w 27"/>
                  <a:gd name="T45" fmla="*/ 1 h 27"/>
                  <a:gd name="T46" fmla="*/ 11 w 27"/>
                  <a:gd name="T47" fmla="*/ 0 h 27"/>
                  <a:gd name="T48" fmla="*/ 15 w 27"/>
                  <a:gd name="T49" fmla="*/ 0 h 27"/>
                  <a:gd name="T50" fmla="*/ 16 w 27"/>
                  <a:gd name="T51" fmla="*/ 0 h 27"/>
                  <a:gd name="T52" fmla="*/ 18 w 27"/>
                  <a:gd name="T53" fmla="*/ 1 h 27"/>
                  <a:gd name="T54" fmla="*/ 20 w 27"/>
                  <a:gd name="T55" fmla="*/ 1 h 27"/>
                  <a:gd name="T56" fmla="*/ 24 w 27"/>
                  <a:gd name="T57" fmla="*/ 3 h 27"/>
                  <a:gd name="T58" fmla="*/ 24 w 27"/>
                  <a:gd name="T59" fmla="*/ 5 h 27"/>
                  <a:gd name="T60" fmla="*/ 25 w 27"/>
                  <a:gd name="T61" fmla="*/ 9 h 27"/>
                  <a:gd name="T62" fmla="*/ 25 w 27"/>
                  <a:gd name="T63" fmla="*/ 11 h 27"/>
                  <a:gd name="T64" fmla="*/ 27 w 27"/>
                  <a:gd name="T65" fmla="*/ 14 h 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
                  <a:gd name="T100" fmla="*/ 0 h 27"/>
                  <a:gd name="T101" fmla="*/ 27 w 27"/>
                  <a:gd name="T102" fmla="*/ 27 h 2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 h="27">
                    <a:moveTo>
                      <a:pt x="27" y="14"/>
                    </a:moveTo>
                    <a:lnTo>
                      <a:pt x="25" y="18"/>
                    </a:lnTo>
                    <a:lnTo>
                      <a:pt x="25" y="20"/>
                    </a:lnTo>
                    <a:lnTo>
                      <a:pt x="24" y="22"/>
                    </a:lnTo>
                    <a:lnTo>
                      <a:pt x="24" y="23"/>
                    </a:lnTo>
                    <a:lnTo>
                      <a:pt x="20" y="25"/>
                    </a:lnTo>
                    <a:lnTo>
                      <a:pt x="18" y="27"/>
                    </a:lnTo>
                    <a:lnTo>
                      <a:pt x="16" y="27"/>
                    </a:lnTo>
                    <a:lnTo>
                      <a:pt x="15" y="27"/>
                    </a:lnTo>
                    <a:lnTo>
                      <a:pt x="11" y="27"/>
                    </a:lnTo>
                    <a:lnTo>
                      <a:pt x="7" y="27"/>
                    </a:lnTo>
                    <a:lnTo>
                      <a:pt x="5" y="25"/>
                    </a:lnTo>
                    <a:lnTo>
                      <a:pt x="4" y="23"/>
                    </a:lnTo>
                    <a:lnTo>
                      <a:pt x="2" y="22"/>
                    </a:lnTo>
                    <a:lnTo>
                      <a:pt x="0" y="20"/>
                    </a:lnTo>
                    <a:lnTo>
                      <a:pt x="0" y="18"/>
                    </a:lnTo>
                    <a:lnTo>
                      <a:pt x="0" y="14"/>
                    </a:lnTo>
                    <a:lnTo>
                      <a:pt x="0" y="11"/>
                    </a:lnTo>
                    <a:lnTo>
                      <a:pt x="0" y="9"/>
                    </a:lnTo>
                    <a:lnTo>
                      <a:pt x="2" y="5"/>
                    </a:lnTo>
                    <a:lnTo>
                      <a:pt x="4" y="3"/>
                    </a:lnTo>
                    <a:lnTo>
                      <a:pt x="5" y="1"/>
                    </a:lnTo>
                    <a:lnTo>
                      <a:pt x="7" y="1"/>
                    </a:lnTo>
                    <a:lnTo>
                      <a:pt x="11" y="0"/>
                    </a:lnTo>
                    <a:lnTo>
                      <a:pt x="15" y="0"/>
                    </a:lnTo>
                    <a:lnTo>
                      <a:pt x="16" y="0"/>
                    </a:lnTo>
                    <a:lnTo>
                      <a:pt x="18" y="1"/>
                    </a:lnTo>
                    <a:lnTo>
                      <a:pt x="20" y="1"/>
                    </a:lnTo>
                    <a:lnTo>
                      <a:pt x="24" y="3"/>
                    </a:lnTo>
                    <a:lnTo>
                      <a:pt x="24" y="5"/>
                    </a:lnTo>
                    <a:lnTo>
                      <a:pt x="25" y="9"/>
                    </a:lnTo>
                    <a:lnTo>
                      <a:pt x="25" y="11"/>
                    </a:lnTo>
                    <a:lnTo>
                      <a:pt x="27" y="14"/>
                    </a:lnTo>
                    <a:close/>
                  </a:path>
                </a:pathLst>
              </a:custGeom>
              <a:solidFill>
                <a:srgbClr val="64C8F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373" name="Freeform 505"/>
              <p:cNvSpPr>
                <a:spLocks/>
              </p:cNvSpPr>
              <p:nvPr/>
            </p:nvSpPr>
            <p:spPr bwMode="auto">
              <a:xfrm>
                <a:off x="4610" y="3739"/>
                <a:ext cx="23" cy="24"/>
              </a:xfrm>
              <a:custGeom>
                <a:avLst/>
                <a:gdLst>
                  <a:gd name="T0" fmla="*/ 23 w 23"/>
                  <a:gd name="T1" fmla="*/ 13 h 24"/>
                  <a:gd name="T2" fmla="*/ 22 w 23"/>
                  <a:gd name="T3" fmla="*/ 15 h 24"/>
                  <a:gd name="T4" fmla="*/ 22 w 23"/>
                  <a:gd name="T5" fmla="*/ 17 h 24"/>
                  <a:gd name="T6" fmla="*/ 20 w 23"/>
                  <a:gd name="T7" fmla="*/ 19 h 24"/>
                  <a:gd name="T8" fmla="*/ 20 w 23"/>
                  <a:gd name="T9" fmla="*/ 21 h 24"/>
                  <a:gd name="T10" fmla="*/ 18 w 23"/>
                  <a:gd name="T11" fmla="*/ 22 h 24"/>
                  <a:gd name="T12" fmla="*/ 16 w 23"/>
                  <a:gd name="T13" fmla="*/ 24 h 24"/>
                  <a:gd name="T14" fmla="*/ 14 w 23"/>
                  <a:gd name="T15" fmla="*/ 24 h 24"/>
                  <a:gd name="T16" fmla="*/ 13 w 23"/>
                  <a:gd name="T17" fmla="*/ 24 h 24"/>
                  <a:gd name="T18" fmla="*/ 9 w 23"/>
                  <a:gd name="T19" fmla="*/ 24 h 24"/>
                  <a:gd name="T20" fmla="*/ 7 w 23"/>
                  <a:gd name="T21" fmla="*/ 24 h 24"/>
                  <a:gd name="T22" fmla="*/ 5 w 23"/>
                  <a:gd name="T23" fmla="*/ 22 h 24"/>
                  <a:gd name="T24" fmla="*/ 3 w 23"/>
                  <a:gd name="T25" fmla="*/ 21 h 24"/>
                  <a:gd name="T26" fmla="*/ 2 w 23"/>
                  <a:gd name="T27" fmla="*/ 19 h 24"/>
                  <a:gd name="T28" fmla="*/ 0 w 23"/>
                  <a:gd name="T29" fmla="*/ 17 h 24"/>
                  <a:gd name="T30" fmla="*/ 0 w 23"/>
                  <a:gd name="T31" fmla="*/ 15 h 24"/>
                  <a:gd name="T32" fmla="*/ 0 w 23"/>
                  <a:gd name="T33" fmla="*/ 13 h 24"/>
                  <a:gd name="T34" fmla="*/ 0 w 23"/>
                  <a:gd name="T35" fmla="*/ 11 h 24"/>
                  <a:gd name="T36" fmla="*/ 0 w 23"/>
                  <a:gd name="T37" fmla="*/ 8 h 24"/>
                  <a:gd name="T38" fmla="*/ 2 w 23"/>
                  <a:gd name="T39" fmla="*/ 6 h 24"/>
                  <a:gd name="T40" fmla="*/ 3 w 23"/>
                  <a:gd name="T41" fmla="*/ 4 h 24"/>
                  <a:gd name="T42" fmla="*/ 5 w 23"/>
                  <a:gd name="T43" fmla="*/ 2 h 24"/>
                  <a:gd name="T44" fmla="*/ 7 w 23"/>
                  <a:gd name="T45" fmla="*/ 2 h 24"/>
                  <a:gd name="T46" fmla="*/ 9 w 23"/>
                  <a:gd name="T47" fmla="*/ 0 h 24"/>
                  <a:gd name="T48" fmla="*/ 13 w 23"/>
                  <a:gd name="T49" fmla="*/ 0 h 24"/>
                  <a:gd name="T50" fmla="*/ 14 w 23"/>
                  <a:gd name="T51" fmla="*/ 0 h 24"/>
                  <a:gd name="T52" fmla="*/ 16 w 23"/>
                  <a:gd name="T53" fmla="*/ 2 h 24"/>
                  <a:gd name="T54" fmla="*/ 18 w 23"/>
                  <a:gd name="T55" fmla="*/ 2 h 24"/>
                  <a:gd name="T56" fmla="*/ 20 w 23"/>
                  <a:gd name="T57" fmla="*/ 4 h 24"/>
                  <a:gd name="T58" fmla="*/ 20 w 23"/>
                  <a:gd name="T59" fmla="*/ 6 h 24"/>
                  <a:gd name="T60" fmla="*/ 22 w 23"/>
                  <a:gd name="T61" fmla="*/ 8 h 24"/>
                  <a:gd name="T62" fmla="*/ 22 w 23"/>
                  <a:gd name="T63" fmla="*/ 11 h 24"/>
                  <a:gd name="T64" fmla="*/ 23 w 23"/>
                  <a:gd name="T65" fmla="*/ 13 h 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
                  <a:gd name="T100" fmla="*/ 0 h 24"/>
                  <a:gd name="T101" fmla="*/ 23 w 23"/>
                  <a:gd name="T102" fmla="*/ 24 h 2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 h="24">
                    <a:moveTo>
                      <a:pt x="23" y="13"/>
                    </a:moveTo>
                    <a:lnTo>
                      <a:pt x="22" y="15"/>
                    </a:lnTo>
                    <a:lnTo>
                      <a:pt x="22" y="17"/>
                    </a:lnTo>
                    <a:lnTo>
                      <a:pt x="20" y="19"/>
                    </a:lnTo>
                    <a:lnTo>
                      <a:pt x="20" y="21"/>
                    </a:lnTo>
                    <a:lnTo>
                      <a:pt x="18" y="22"/>
                    </a:lnTo>
                    <a:lnTo>
                      <a:pt x="16" y="24"/>
                    </a:lnTo>
                    <a:lnTo>
                      <a:pt x="14" y="24"/>
                    </a:lnTo>
                    <a:lnTo>
                      <a:pt x="13" y="24"/>
                    </a:lnTo>
                    <a:lnTo>
                      <a:pt x="9" y="24"/>
                    </a:lnTo>
                    <a:lnTo>
                      <a:pt x="7" y="24"/>
                    </a:lnTo>
                    <a:lnTo>
                      <a:pt x="5" y="22"/>
                    </a:lnTo>
                    <a:lnTo>
                      <a:pt x="3" y="21"/>
                    </a:lnTo>
                    <a:lnTo>
                      <a:pt x="2" y="19"/>
                    </a:lnTo>
                    <a:lnTo>
                      <a:pt x="0" y="17"/>
                    </a:lnTo>
                    <a:lnTo>
                      <a:pt x="0" y="15"/>
                    </a:lnTo>
                    <a:lnTo>
                      <a:pt x="0" y="13"/>
                    </a:lnTo>
                    <a:lnTo>
                      <a:pt x="0" y="11"/>
                    </a:lnTo>
                    <a:lnTo>
                      <a:pt x="0" y="8"/>
                    </a:lnTo>
                    <a:lnTo>
                      <a:pt x="2" y="6"/>
                    </a:lnTo>
                    <a:lnTo>
                      <a:pt x="3" y="4"/>
                    </a:lnTo>
                    <a:lnTo>
                      <a:pt x="5" y="2"/>
                    </a:lnTo>
                    <a:lnTo>
                      <a:pt x="7" y="2"/>
                    </a:lnTo>
                    <a:lnTo>
                      <a:pt x="9" y="0"/>
                    </a:lnTo>
                    <a:lnTo>
                      <a:pt x="13" y="0"/>
                    </a:lnTo>
                    <a:lnTo>
                      <a:pt x="14" y="0"/>
                    </a:lnTo>
                    <a:lnTo>
                      <a:pt x="16" y="2"/>
                    </a:lnTo>
                    <a:lnTo>
                      <a:pt x="18" y="2"/>
                    </a:lnTo>
                    <a:lnTo>
                      <a:pt x="20" y="4"/>
                    </a:lnTo>
                    <a:lnTo>
                      <a:pt x="20" y="6"/>
                    </a:lnTo>
                    <a:lnTo>
                      <a:pt x="22" y="8"/>
                    </a:lnTo>
                    <a:lnTo>
                      <a:pt x="22" y="11"/>
                    </a:lnTo>
                    <a:lnTo>
                      <a:pt x="23" y="13"/>
                    </a:lnTo>
                    <a:close/>
                  </a:path>
                </a:pathLst>
              </a:custGeom>
              <a:solidFill>
                <a:srgbClr val="64C8FB"/>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374" name="Freeform 506"/>
              <p:cNvSpPr>
                <a:spLocks/>
              </p:cNvSpPr>
              <p:nvPr/>
            </p:nvSpPr>
            <p:spPr bwMode="auto">
              <a:xfrm>
                <a:off x="4612" y="3741"/>
                <a:ext cx="20" cy="20"/>
              </a:xfrm>
              <a:custGeom>
                <a:avLst/>
                <a:gdLst>
                  <a:gd name="T0" fmla="*/ 20 w 20"/>
                  <a:gd name="T1" fmla="*/ 11 h 20"/>
                  <a:gd name="T2" fmla="*/ 18 w 20"/>
                  <a:gd name="T3" fmla="*/ 13 h 20"/>
                  <a:gd name="T4" fmla="*/ 18 w 20"/>
                  <a:gd name="T5" fmla="*/ 15 h 20"/>
                  <a:gd name="T6" fmla="*/ 18 w 20"/>
                  <a:gd name="T7" fmla="*/ 17 h 20"/>
                  <a:gd name="T8" fmla="*/ 16 w 20"/>
                  <a:gd name="T9" fmla="*/ 19 h 20"/>
                  <a:gd name="T10" fmla="*/ 14 w 20"/>
                  <a:gd name="T11" fmla="*/ 19 h 20"/>
                  <a:gd name="T12" fmla="*/ 14 w 20"/>
                  <a:gd name="T13" fmla="*/ 20 h 20"/>
                  <a:gd name="T14" fmla="*/ 12 w 20"/>
                  <a:gd name="T15" fmla="*/ 20 h 20"/>
                  <a:gd name="T16" fmla="*/ 11 w 20"/>
                  <a:gd name="T17" fmla="*/ 20 h 20"/>
                  <a:gd name="T18" fmla="*/ 7 w 20"/>
                  <a:gd name="T19" fmla="*/ 20 h 20"/>
                  <a:gd name="T20" fmla="*/ 5 w 20"/>
                  <a:gd name="T21" fmla="*/ 20 h 20"/>
                  <a:gd name="T22" fmla="*/ 3 w 20"/>
                  <a:gd name="T23" fmla="*/ 19 h 20"/>
                  <a:gd name="T24" fmla="*/ 1 w 20"/>
                  <a:gd name="T25" fmla="*/ 19 h 20"/>
                  <a:gd name="T26" fmla="*/ 0 w 20"/>
                  <a:gd name="T27" fmla="*/ 17 h 20"/>
                  <a:gd name="T28" fmla="*/ 0 w 20"/>
                  <a:gd name="T29" fmla="*/ 15 h 20"/>
                  <a:gd name="T30" fmla="*/ 0 w 20"/>
                  <a:gd name="T31" fmla="*/ 13 h 20"/>
                  <a:gd name="T32" fmla="*/ 0 w 20"/>
                  <a:gd name="T33" fmla="*/ 11 h 20"/>
                  <a:gd name="T34" fmla="*/ 0 w 20"/>
                  <a:gd name="T35" fmla="*/ 9 h 20"/>
                  <a:gd name="T36" fmla="*/ 0 w 20"/>
                  <a:gd name="T37" fmla="*/ 8 h 20"/>
                  <a:gd name="T38" fmla="*/ 0 w 20"/>
                  <a:gd name="T39" fmla="*/ 4 h 20"/>
                  <a:gd name="T40" fmla="*/ 1 w 20"/>
                  <a:gd name="T41" fmla="*/ 4 h 20"/>
                  <a:gd name="T42" fmla="*/ 3 w 20"/>
                  <a:gd name="T43" fmla="*/ 2 h 20"/>
                  <a:gd name="T44" fmla="*/ 5 w 20"/>
                  <a:gd name="T45" fmla="*/ 2 h 20"/>
                  <a:gd name="T46" fmla="*/ 7 w 20"/>
                  <a:gd name="T47" fmla="*/ 0 h 20"/>
                  <a:gd name="T48" fmla="*/ 11 w 20"/>
                  <a:gd name="T49" fmla="*/ 0 h 20"/>
                  <a:gd name="T50" fmla="*/ 12 w 20"/>
                  <a:gd name="T51" fmla="*/ 0 h 20"/>
                  <a:gd name="T52" fmla="*/ 14 w 20"/>
                  <a:gd name="T53" fmla="*/ 2 h 20"/>
                  <a:gd name="T54" fmla="*/ 14 w 20"/>
                  <a:gd name="T55" fmla="*/ 2 h 20"/>
                  <a:gd name="T56" fmla="*/ 16 w 20"/>
                  <a:gd name="T57" fmla="*/ 4 h 20"/>
                  <a:gd name="T58" fmla="*/ 18 w 20"/>
                  <a:gd name="T59" fmla="*/ 4 h 20"/>
                  <a:gd name="T60" fmla="*/ 18 w 20"/>
                  <a:gd name="T61" fmla="*/ 8 h 20"/>
                  <a:gd name="T62" fmla="*/ 18 w 20"/>
                  <a:gd name="T63" fmla="*/ 9 h 20"/>
                  <a:gd name="T64" fmla="*/ 20 w 20"/>
                  <a:gd name="T65" fmla="*/ 11 h 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
                  <a:gd name="T100" fmla="*/ 0 h 20"/>
                  <a:gd name="T101" fmla="*/ 20 w 20"/>
                  <a:gd name="T102" fmla="*/ 20 h 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 h="20">
                    <a:moveTo>
                      <a:pt x="20" y="11"/>
                    </a:moveTo>
                    <a:lnTo>
                      <a:pt x="18" y="13"/>
                    </a:lnTo>
                    <a:lnTo>
                      <a:pt x="18" y="15"/>
                    </a:lnTo>
                    <a:lnTo>
                      <a:pt x="18" y="17"/>
                    </a:lnTo>
                    <a:lnTo>
                      <a:pt x="16" y="19"/>
                    </a:lnTo>
                    <a:lnTo>
                      <a:pt x="14" y="19"/>
                    </a:lnTo>
                    <a:lnTo>
                      <a:pt x="14" y="20"/>
                    </a:lnTo>
                    <a:lnTo>
                      <a:pt x="12" y="20"/>
                    </a:lnTo>
                    <a:lnTo>
                      <a:pt x="11" y="20"/>
                    </a:lnTo>
                    <a:lnTo>
                      <a:pt x="7" y="20"/>
                    </a:lnTo>
                    <a:lnTo>
                      <a:pt x="5" y="20"/>
                    </a:lnTo>
                    <a:lnTo>
                      <a:pt x="3" y="19"/>
                    </a:lnTo>
                    <a:lnTo>
                      <a:pt x="1" y="19"/>
                    </a:lnTo>
                    <a:lnTo>
                      <a:pt x="0" y="17"/>
                    </a:lnTo>
                    <a:lnTo>
                      <a:pt x="0" y="15"/>
                    </a:lnTo>
                    <a:lnTo>
                      <a:pt x="0" y="13"/>
                    </a:lnTo>
                    <a:lnTo>
                      <a:pt x="0" y="11"/>
                    </a:lnTo>
                    <a:lnTo>
                      <a:pt x="0" y="9"/>
                    </a:lnTo>
                    <a:lnTo>
                      <a:pt x="0" y="8"/>
                    </a:lnTo>
                    <a:lnTo>
                      <a:pt x="0" y="4"/>
                    </a:lnTo>
                    <a:lnTo>
                      <a:pt x="1" y="4"/>
                    </a:lnTo>
                    <a:lnTo>
                      <a:pt x="3" y="2"/>
                    </a:lnTo>
                    <a:lnTo>
                      <a:pt x="5" y="2"/>
                    </a:lnTo>
                    <a:lnTo>
                      <a:pt x="7" y="0"/>
                    </a:lnTo>
                    <a:lnTo>
                      <a:pt x="11" y="0"/>
                    </a:lnTo>
                    <a:lnTo>
                      <a:pt x="12" y="0"/>
                    </a:lnTo>
                    <a:lnTo>
                      <a:pt x="14" y="2"/>
                    </a:lnTo>
                    <a:lnTo>
                      <a:pt x="16" y="4"/>
                    </a:lnTo>
                    <a:lnTo>
                      <a:pt x="18" y="4"/>
                    </a:lnTo>
                    <a:lnTo>
                      <a:pt x="18" y="8"/>
                    </a:lnTo>
                    <a:lnTo>
                      <a:pt x="18" y="9"/>
                    </a:lnTo>
                    <a:lnTo>
                      <a:pt x="20" y="11"/>
                    </a:lnTo>
                    <a:close/>
                  </a:path>
                </a:pathLst>
              </a:custGeom>
              <a:solidFill>
                <a:srgbClr val="64C9F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375" name="Freeform 507"/>
              <p:cNvSpPr>
                <a:spLocks/>
              </p:cNvSpPr>
              <p:nvPr/>
            </p:nvSpPr>
            <p:spPr bwMode="auto">
              <a:xfrm>
                <a:off x="4613" y="3743"/>
                <a:ext cx="17" cy="17"/>
              </a:xfrm>
              <a:custGeom>
                <a:avLst/>
                <a:gdLst>
                  <a:gd name="T0" fmla="*/ 17 w 17"/>
                  <a:gd name="T1" fmla="*/ 9 h 17"/>
                  <a:gd name="T2" fmla="*/ 15 w 17"/>
                  <a:gd name="T3" fmla="*/ 11 h 17"/>
                  <a:gd name="T4" fmla="*/ 15 w 17"/>
                  <a:gd name="T5" fmla="*/ 13 h 17"/>
                  <a:gd name="T6" fmla="*/ 15 w 17"/>
                  <a:gd name="T7" fmla="*/ 13 h 17"/>
                  <a:gd name="T8" fmla="*/ 13 w 17"/>
                  <a:gd name="T9" fmla="*/ 15 h 17"/>
                  <a:gd name="T10" fmla="*/ 13 w 17"/>
                  <a:gd name="T11" fmla="*/ 15 h 17"/>
                  <a:gd name="T12" fmla="*/ 11 w 17"/>
                  <a:gd name="T13" fmla="*/ 17 h 17"/>
                  <a:gd name="T14" fmla="*/ 10 w 17"/>
                  <a:gd name="T15" fmla="*/ 17 h 17"/>
                  <a:gd name="T16" fmla="*/ 10 w 17"/>
                  <a:gd name="T17" fmla="*/ 17 h 17"/>
                  <a:gd name="T18" fmla="*/ 6 w 17"/>
                  <a:gd name="T19" fmla="*/ 17 h 17"/>
                  <a:gd name="T20" fmla="*/ 4 w 17"/>
                  <a:gd name="T21" fmla="*/ 17 h 17"/>
                  <a:gd name="T22" fmla="*/ 4 w 17"/>
                  <a:gd name="T23" fmla="*/ 15 h 17"/>
                  <a:gd name="T24" fmla="*/ 2 w 17"/>
                  <a:gd name="T25" fmla="*/ 15 h 17"/>
                  <a:gd name="T26" fmla="*/ 0 w 17"/>
                  <a:gd name="T27" fmla="*/ 13 h 17"/>
                  <a:gd name="T28" fmla="*/ 0 w 17"/>
                  <a:gd name="T29" fmla="*/ 13 h 17"/>
                  <a:gd name="T30" fmla="*/ 0 w 17"/>
                  <a:gd name="T31" fmla="*/ 11 h 17"/>
                  <a:gd name="T32" fmla="*/ 0 w 17"/>
                  <a:gd name="T33" fmla="*/ 9 h 17"/>
                  <a:gd name="T34" fmla="*/ 0 w 17"/>
                  <a:gd name="T35" fmla="*/ 7 h 17"/>
                  <a:gd name="T36" fmla="*/ 0 w 17"/>
                  <a:gd name="T37" fmla="*/ 6 h 17"/>
                  <a:gd name="T38" fmla="*/ 0 w 17"/>
                  <a:gd name="T39" fmla="*/ 4 h 17"/>
                  <a:gd name="T40" fmla="*/ 2 w 17"/>
                  <a:gd name="T41" fmla="*/ 4 h 17"/>
                  <a:gd name="T42" fmla="*/ 4 w 17"/>
                  <a:gd name="T43" fmla="*/ 2 h 17"/>
                  <a:gd name="T44" fmla="*/ 4 w 17"/>
                  <a:gd name="T45" fmla="*/ 2 h 17"/>
                  <a:gd name="T46" fmla="*/ 6 w 17"/>
                  <a:gd name="T47" fmla="*/ 0 h 17"/>
                  <a:gd name="T48" fmla="*/ 10 w 17"/>
                  <a:gd name="T49" fmla="*/ 0 h 17"/>
                  <a:gd name="T50" fmla="*/ 10 w 17"/>
                  <a:gd name="T51" fmla="*/ 0 h 17"/>
                  <a:gd name="T52" fmla="*/ 11 w 17"/>
                  <a:gd name="T53" fmla="*/ 2 h 17"/>
                  <a:gd name="T54" fmla="*/ 13 w 17"/>
                  <a:gd name="T55" fmla="*/ 2 h 17"/>
                  <a:gd name="T56" fmla="*/ 13 w 17"/>
                  <a:gd name="T57" fmla="*/ 4 h 17"/>
                  <a:gd name="T58" fmla="*/ 15 w 17"/>
                  <a:gd name="T59" fmla="*/ 4 h 17"/>
                  <a:gd name="T60" fmla="*/ 15 w 17"/>
                  <a:gd name="T61" fmla="*/ 6 h 17"/>
                  <a:gd name="T62" fmla="*/ 15 w 17"/>
                  <a:gd name="T63" fmla="*/ 7 h 17"/>
                  <a:gd name="T64" fmla="*/ 17 w 17"/>
                  <a:gd name="T65" fmla="*/ 9 h 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
                  <a:gd name="T100" fmla="*/ 0 h 17"/>
                  <a:gd name="T101" fmla="*/ 17 w 17"/>
                  <a:gd name="T102" fmla="*/ 17 h 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 h="17">
                    <a:moveTo>
                      <a:pt x="17" y="9"/>
                    </a:moveTo>
                    <a:lnTo>
                      <a:pt x="15" y="11"/>
                    </a:lnTo>
                    <a:lnTo>
                      <a:pt x="15" y="13"/>
                    </a:lnTo>
                    <a:lnTo>
                      <a:pt x="13" y="15"/>
                    </a:lnTo>
                    <a:lnTo>
                      <a:pt x="11" y="17"/>
                    </a:lnTo>
                    <a:lnTo>
                      <a:pt x="10" y="17"/>
                    </a:lnTo>
                    <a:lnTo>
                      <a:pt x="6" y="17"/>
                    </a:lnTo>
                    <a:lnTo>
                      <a:pt x="4" y="17"/>
                    </a:lnTo>
                    <a:lnTo>
                      <a:pt x="4" y="15"/>
                    </a:lnTo>
                    <a:lnTo>
                      <a:pt x="2" y="15"/>
                    </a:lnTo>
                    <a:lnTo>
                      <a:pt x="0" y="13"/>
                    </a:lnTo>
                    <a:lnTo>
                      <a:pt x="0" y="11"/>
                    </a:lnTo>
                    <a:lnTo>
                      <a:pt x="0" y="9"/>
                    </a:lnTo>
                    <a:lnTo>
                      <a:pt x="0" y="7"/>
                    </a:lnTo>
                    <a:lnTo>
                      <a:pt x="0" y="6"/>
                    </a:lnTo>
                    <a:lnTo>
                      <a:pt x="0" y="4"/>
                    </a:lnTo>
                    <a:lnTo>
                      <a:pt x="2" y="4"/>
                    </a:lnTo>
                    <a:lnTo>
                      <a:pt x="4" y="2"/>
                    </a:lnTo>
                    <a:lnTo>
                      <a:pt x="6" y="0"/>
                    </a:lnTo>
                    <a:lnTo>
                      <a:pt x="10" y="0"/>
                    </a:lnTo>
                    <a:lnTo>
                      <a:pt x="11" y="2"/>
                    </a:lnTo>
                    <a:lnTo>
                      <a:pt x="13" y="2"/>
                    </a:lnTo>
                    <a:lnTo>
                      <a:pt x="13" y="4"/>
                    </a:lnTo>
                    <a:lnTo>
                      <a:pt x="15" y="4"/>
                    </a:lnTo>
                    <a:lnTo>
                      <a:pt x="15" y="6"/>
                    </a:lnTo>
                    <a:lnTo>
                      <a:pt x="15" y="7"/>
                    </a:lnTo>
                    <a:lnTo>
                      <a:pt x="17" y="9"/>
                    </a:lnTo>
                    <a:close/>
                  </a:path>
                </a:pathLst>
              </a:custGeom>
              <a:solidFill>
                <a:srgbClr val="65CAF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376" name="Freeform 508"/>
              <p:cNvSpPr>
                <a:spLocks/>
              </p:cNvSpPr>
              <p:nvPr/>
            </p:nvSpPr>
            <p:spPr bwMode="auto">
              <a:xfrm>
                <a:off x="4615" y="3745"/>
                <a:ext cx="13" cy="13"/>
              </a:xfrm>
              <a:custGeom>
                <a:avLst/>
                <a:gdLst>
                  <a:gd name="T0" fmla="*/ 13 w 13"/>
                  <a:gd name="T1" fmla="*/ 7 h 13"/>
                  <a:gd name="T2" fmla="*/ 11 w 13"/>
                  <a:gd name="T3" fmla="*/ 9 h 13"/>
                  <a:gd name="T4" fmla="*/ 11 w 13"/>
                  <a:gd name="T5" fmla="*/ 9 h 13"/>
                  <a:gd name="T6" fmla="*/ 11 w 13"/>
                  <a:gd name="T7" fmla="*/ 11 h 13"/>
                  <a:gd name="T8" fmla="*/ 9 w 13"/>
                  <a:gd name="T9" fmla="*/ 11 h 13"/>
                  <a:gd name="T10" fmla="*/ 9 w 13"/>
                  <a:gd name="T11" fmla="*/ 11 h 13"/>
                  <a:gd name="T12" fmla="*/ 8 w 13"/>
                  <a:gd name="T13" fmla="*/ 13 h 13"/>
                  <a:gd name="T14" fmla="*/ 8 w 13"/>
                  <a:gd name="T15" fmla="*/ 13 h 13"/>
                  <a:gd name="T16" fmla="*/ 8 w 13"/>
                  <a:gd name="T17" fmla="*/ 13 h 13"/>
                  <a:gd name="T18" fmla="*/ 6 w 13"/>
                  <a:gd name="T19" fmla="*/ 13 h 13"/>
                  <a:gd name="T20" fmla="*/ 4 w 13"/>
                  <a:gd name="T21" fmla="*/ 13 h 13"/>
                  <a:gd name="T22" fmla="*/ 2 w 13"/>
                  <a:gd name="T23" fmla="*/ 11 h 13"/>
                  <a:gd name="T24" fmla="*/ 2 w 13"/>
                  <a:gd name="T25" fmla="*/ 11 h 13"/>
                  <a:gd name="T26" fmla="*/ 0 w 13"/>
                  <a:gd name="T27" fmla="*/ 11 h 13"/>
                  <a:gd name="T28" fmla="*/ 0 w 13"/>
                  <a:gd name="T29" fmla="*/ 9 h 13"/>
                  <a:gd name="T30" fmla="*/ 0 w 13"/>
                  <a:gd name="T31" fmla="*/ 9 h 13"/>
                  <a:gd name="T32" fmla="*/ 0 w 13"/>
                  <a:gd name="T33" fmla="*/ 7 h 13"/>
                  <a:gd name="T34" fmla="*/ 0 w 13"/>
                  <a:gd name="T35" fmla="*/ 5 h 13"/>
                  <a:gd name="T36" fmla="*/ 0 w 13"/>
                  <a:gd name="T37" fmla="*/ 5 h 13"/>
                  <a:gd name="T38" fmla="*/ 0 w 13"/>
                  <a:gd name="T39" fmla="*/ 4 h 13"/>
                  <a:gd name="T40" fmla="*/ 2 w 13"/>
                  <a:gd name="T41" fmla="*/ 2 h 13"/>
                  <a:gd name="T42" fmla="*/ 2 w 13"/>
                  <a:gd name="T43" fmla="*/ 2 h 13"/>
                  <a:gd name="T44" fmla="*/ 4 w 13"/>
                  <a:gd name="T45" fmla="*/ 0 h 13"/>
                  <a:gd name="T46" fmla="*/ 6 w 13"/>
                  <a:gd name="T47" fmla="*/ 0 h 13"/>
                  <a:gd name="T48" fmla="*/ 8 w 13"/>
                  <a:gd name="T49" fmla="*/ 0 h 13"/>
                  <a:gd name="T50" fmla="*/ 8 w 13"/>
                  <a:gd name="T51" fmla="*/ 0 h 13"/>
                  <a:gd name="T52" fmla="*/ 8 w 13"/>
                  <a:gd name="T53" fmla="*/ 0 h 13"/>
                  <a:gd name="T54" fmla="*/ 9 w 13"/>
                  <a:gd name="T55" fmla="*/ 2 h 13"/>
                  <a:gd name="T56" fmla="*/ 9 w 13"/>
                  <a:gd name="T57" fmla="*/ 2 h 13"/>
                  <a:gd name="T58" fmla="*/ 11 w 13"/>
                  <a:gd name="T59" fmla="*/ 4 h 13"/>
                  <a:gd name="T60" fmla="*/ 11 w 13"/>
                  <a:gd name="T61" fmla="*/ 5 h 13"/>
                  <a:gd name="T62" fmla="*/ 11 w 13"/>
                  <a:gd name="T63" fmla="*/ 5 h 13"/>
                  <a:gd name="T64" fmla="*/ 13 w 13"/>
                  <a:gd name="T65" fmla="*/ 7 h 1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
                  <a:gd name="T100" fmla="*/ 0 h 13"/>
                  <a:gd name="T101" fmla="*/ 13 w 13"/>
                  <a:gd name="T102" fmla="*/ 13 h 1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 h="13">
                    <a:moveTo>
                      <a:pt x="13" y="7"/>
                    </a:moveTo>
                    <a:lnTo>
                      <a:pt x="11" y="9"/>
                    </a:lnTo>
                    <a:lnTo>
                      <a:pt x="11" y="11"/>
                    </a:lnTo>
                    <a:lnTo>
                      <a:pt x="9" y="11"/>
                    </a:lnTo>
                    <a:lnTo>
                      <a:pt x="8" y="13"/>
                    </a:lnTo>
                    <a:lnTo>
                      <a:pt x="6" y="13"/>
                    </a:lnTo>
                    <a:lnTo>
                      <a:pt x="4" y="13"/>
                    </a:lnTo>
                    <a:lnTo>
                      <a:pt x="2" y="11"/>
                    </a:lnTo>
                    <a:lnTo>
                      <a:pt x="0" y="11"/>
                    </a:lnTo>
                    <a:lnTo>
                      <a:pt x="0" y="9"/>
                    </a:lnTo>
                    <a:lnTo>
                      <a:pt x="0" y="7"/>
                    </a:lnTo>
                    <a:lnTo>
                      <a:pt x="0" y="5"/>
                    </a:lnTo>
                    <a:lnTo>
                      <a:pt x="0" y="4"/>
                    </a:lnTo>
                    <a:lnTo>
                      <a:pt x="2" y="2"/>
                    </a:lnTo>
                    <a:lnTo>
                      <a:pt x="4" y="0"/>
                    </a:lnTo>
                    <a:lnTo>
                      <a:pt x="6" y="0"/>
                    </a:lnTo>
                    <a:lnTo>
                      <a:pt x="8" y="0"/>
                    </a:lnTo>
                    <a:lnTo>
                      <a:pt x="9" y="2"/>
                    </a:lnTo>
                    <a:lnTo>
                      <a:pt x="11" y="4"/>
                    </a:lnTo>
                    <a:lnTo>
                      <a:pt x="11" y="5"/>
                    </a:lnTo>
                    <a:lnTo>
                      <a:pt x="13" y="7"/>
                    </a:lnTo>
                    <a:close/>
                  </a:path>
                </a:pathLst>
              </a:custGeom>
              <a:solidFill>
                <a:srgbClr val="65CAF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377" name="Freeform 509"/>
              <p:cNvSpPr>
                <a:spLocks/>
              </p:cNvSpPr>
              <p:nvPr/>
            </p:nvSpPr>
            <p:spPr bwMode="auto">
              <a:xfrm>
                <a:off x="4617" y="3747"/>
                <a:ext cx="9" cy="9"/>
              </a:xfrm>
              <a:custGeom>
                <a:avLst/>
                <a:gdLst>
                  <a:gd name="T0" fmla="*/ 9 w 9"/>
                  <a:gd name="T1" fmla="*/ 5 h 9"/>
                  <a:gd name="T2" fmla="*/ 7 w 9"/>
                  <a:gd name="T3" fmla="*/ 7 h 9"/>
                  <a:gd name="T4" fmla="*/ 7 w 9"/>
                  <a:gd name="T5" fmla="*/ 7 h 9"/>
                  <a:gd name="T6" fmla="*/ 7 w 9"/>
                  <a:gd name="T7" fmla="*/ 7 h 9"/>
                  <a:gd name="T8" fmla="*/ 7 w 9"/>
                  <a:gd name="T9" fmla="*/ 9 h 9"/>
                  <a:gd name="T10" fmla="*/ 7 w 9"/>
                  <a:gd name="T11" fmla="*/ 9 h 9"/>
                  <a:gd name="T12" fmla="*/ 6 w 9"/>
                  <a:gd name="T13" fmla="*/ 9 h 9"/>
                  <a:gd name="T14" fmla="*/ 6 w 9"/>
                  <a:gd name="T15" fmla="*/ 9 h 9"/>
                  <a:gd name="T16" fmla="*/ 6 w 9"/>
                  <a:gd name="T17" fmla="*/ 9 h 9"/>
                  <a:gd name="T18" fmla="*/ 4 w 9"/>
                  <a:gd name="T19" fmla="*/ 9 h 9"/>
                  <a:gd name="T20" fmla="*/ 2 w 9"/>
                  <a:gd name="T21" fmla="*/ 9 h 9"/>
                  <a:gd name="T22" fmla="*/ 2 w 9"/>
                  <a:gd name="T23" fmla="*/ 9 h 9"/>
                  <a:gd name="T24" fmla="*/ 0 w 9"/>
                  <a:gd name="T25" fmla="*/ 9 h 9"/>
                  <a:gd name="T26" fmla="*/ 0 w 9"/>
                  <a:gd name="T27" fmla="*/ 7 h 9"/>
                  <a:gd name="T28" fmla="*/ 0 w 9"/>
                  <a:gd name="T29" fmla="*/ 7 h 9"/>
                  <a:gd name="T30" fmla="*/ 0 w 9"/>
                  <a:gd name="T31" fmla="*/ 7 h 9"/>
                  <a:gd name="T32" fmla="*/ 0 w 9"/>
                  <a:gd name="T33" fmla="*/ 5 h 9"/>
                  <a:gd name="T34" fmla="*/ 0 w 9"/>
                  <a:gd name="T35" fmla="*/ 3 h 9"/>
                  <a:gd name="T36" fmla="*/ 0 w 9"/>
                  <a:gd name="T37" fmla="*/ 3 h 9"/>
                  <a:gd name="T38" fmla="*/ 0 w 9"/>
                  <a:gd name="T39" fmla="*/ 2 h 9"/>
                  <a:gd name="T40" fmla="*/ 0 w 9"/>
                  <a:gd name="T41" fmla="*/ 2 h 9"/>
                  <a:gd name="T42" fmla="*/ 2 w 9"/>
                  <a:gd name="T43" fmla="*/ 2 h 9"/>
                  <a:gd name="T44" fmla="*/ 2 w 9"/>
                  <a:gd name="T45" fmla="*/ 0 h 9"/>
                  <a:gd name="T46" fmla="*/ 4 w 9"/>
                  <a:gd name="T47" fmla="*/ 0 h 9"/>
                  <a:gd name="T48" fmla="*/ 6 w 9"/>
                  <a:gd name="T49" fmla="*/ 0 h 9"/>
                  <a:gd name="T50" fmla="*/ 6 w 9"/>
                  <a:gd name="T51" fmla="*/ 0 h 9"/>
                  <a:gd name="T52" fmla="*/ 6 w 9"/>
                  <a:gd name="T53" fmla="*/ 0 h 9"/>
                  <a:gd name="T54" fmla="*/ 7 w 9"/>
                  <a:gd name="T55" fmla="*/ 2 h 9"/>
                  <a:gd name="T56" fmla="*/ 7 w 9"/>
                  <a:gd name="T57" fmla="*/ 2 h 9"/>
                  <a:gd name="T58" fmla="*/ 7 w 9"/>
                  <a:gd name="T59" fmla="*/ 2 h 9"/>
                  <a:gd name="T60" fmla="*/ 7 w 9"/>
                  <a:gd name="T61" fmla="*/ 3 h 9"/>
                  <a:gd name="T62" fmla="*/ 7 w 9"/>
                  <a:gd name="T63" fmla="*/ 3 h 9"/>
                  <a:gd name="T64" fmla="*/ 9 w 9"/>
                  <a:gd name="T65" fmla="*/ 5 h 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
                  <a:gd name="T100" fmla="*/ 0 h 9"/>
                  <a:gd name="T101" fmla="*/ 9 w 9"/>
                  <a:gd name="T102" fmla="*/ 9 h 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 h="9">
                    <a:moveTo>
                      <a:pt x="9" y="5"/>
                    </a:moveTo>
                    <a:lnTo>
                      <a:pt x="7" y="7"/>
                    </a:lnTo>
                    <a:lnTo>
                      <a:pt x="7" y="9"/>
                    </a:lnTo>
                    <a:lnTo>
                      <a:pt x="6" y="9"/>
                    </a:lnTo>
                    <a:lnTo>
                      <a:pt x="4" y="9"/>
                    </a:lnTo>
                    <a:lnTo>
                      <a:pt x="2" y="9"/>
                    </a:lnTo>
                    <a:lnTo>
                      <a:pt x="0" y="9"/>
                    </a:lnTo>
                    <a:lnTo>
                      <a:pt x="0" y="7"/>
                    </a:lnTo>
                    <a:lnTo>
                      <a:pt x="0" y="5"/>
                    </a:lnTo>
                    <a:lnTo>
                      <a:pt x="0" y="3"/>
                    </a:lnTo>
                    <a:lnTo>
                      <a:pt x="0" y="2"/>
                    </a:lnTo>
                    <a:lnTo>
                      <a:pt x="2" y="2"/>
                    </a:lnTo>
                    <a:lnTo>
                      <a:pt x="2" y="0"/>
                    </a:lnTo>
                    <a:lnTo>
                      <a:pt x="4" y="0"/>
                    </a:lnTo>
                    <a:lnTo>
                      <a:pt x="6" y="0"/>
                    </a:lnTo>
                    <a:lnTo>
                      <a:pt x="7" y="2"/>
                    </a:lnTo>
                    <a:lnTo>
                      <a:pt x="7" y="3"/>
                    </a:lnTo>
                    <a:lnTo>
                      <a:pt x="9" y="5"/>
                    </a:lnTo>
                    <a:close/>
                  </a:path>
                </a:pathLst>
              </a:custGeom>
              <a:solidFill>
                <a:srgbClr val="65CBF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378" name="Freeform 510"/>
              <p:cNvSpPr>
                <a:spLocks/>
              </p:cNvSpPr>
              <p:nvPr/>
            </p:nvSpPr>
            <p:spPr bwMode="auto">
              <a:xfrm>
                <a:off x="4619" y="3749"/>
                <a:ext cx="5" cy="5"/>
              </a:xfrm>
              <a:custGeom>
                <a:avLst/>
                <a:gdLst>
                  <a:gd name="T0" fmla="*/ 5 w 5"/>
                  <a:gd name="T1" fmla="*/ 3 h 5"/>
                  <a:gd name="T2" fmla="*/ 4 w 5"/>
                  <a:gd name="T3" fmla="*/ 3 h 5"/>
                  <a:gd name="T4" fmla="*/ 4 w 5"/>
                  <a:gd name="T5" fmla="*/ 3 h 5"/>
                  <a:gd name="T6" fmla="*/ 4 w 5"/>
                  <a:gd name="T7" fmla="*/ 3 h 5"/>
                  <a:gd name="T8" fmla="*/ 4 w 5"/>
                  <a:gd name="T9" fmla="*/ 5 h 5"/>
                  <a:gd name="T10" fmla="*/ 4 w 5"/>
                  <a:gd name="T11" fmla="*/ 5 h 5"/>
                  <a:gd name="T12" fmla="*/ 4 w 5"/>
                  <a:gd name="T13" fmla="*/ 5 h 5"/>
                  <a:gd name="T14" fmla="*/ 4 w 5"/>
                  <a:gd name="T15" fmla="*/ 5 h 5"/>
                  <a:gd name="T16" fmla="*/ 4 w 5"/>
                  <a:gd name="T17" fmla="*/ 5 h 5"/>
                  <a:gd name="T18" fmla="*/ 2 w 5"/>
                  <a:gd name="T19" fmla="*/ 5 h 5"/>
                  <a:gd name="T20" fmla="*/ 2 w 5"/>
                  <a:gd name="T21" fmla="*/ 5 h 5"/>
                  <a:gd name="T22" fmla="*/ 0 w 5"/>
                  <a:gd name="T23" fmla="*/ 5 h 5"/>
                  <a:gd name="T24" fmla="*/ 0 w 5"/>
                  <a:gd name="T25" fmla="*/ 5 h 5"/>
                  <a:gd name="T26" fmla="*/ 0 w 5"/>
                  <a:gd name="T27" fmla="*/ 3 h 5"/>
                  <a:gd name="T28" fmla="*/ 0 w 5"/>
                  <a:gd name="T29" fmla="*/ 3 h 5"/>
                  <a:gd name="T30" fmla="*/ 0 w 5"/>
                  <a:gd name="T31" fmla="*/ 3 h 5"/>
                  <a:gd name="T32" fmla="*/ 0 w 5"/>
                  <a:gd name="T33" fmla="*/ 3 h 5"/>
                  <a:gd name="T34" fmla="*/ 0 w 5"/>
                  <a:gd name="T35" fmla="*/ 3 h 5"/>
                  <a:gd name="T36" fmla="*/ 0 w 5"/>
                  <a:gd name="T37" fmla="*/ 1 h 5"/>
                  <a:gd name="T38" fmla="*/ 0 w 5"/>
                  <a:gd name="T39" fmla="*/ 1 h 5"/>
                  <a:gd name="T40" fmla="*/ 0 w 5"/>
                  <a:gd name="T41" fmla="*/ 1 h 5"/>
                  <a:gd name="T42" fmla="*/ 0 w 5"/>
                  <a:gd name="T43" fmla="*/ 1 h 5"/>
                  <a:gd name="T44" fmla="*/ 2 w 5"/>
                  <a:gd name="T45" fmla="*/ 0 h 5"/>
                  <a:gd name="T46" fmla="*/ 2 w 5"/>
                  <a:gd name="T47" fmla="*/ 0 h 5"/>
                  <a:gd name="T48" fmla="*/ 4 w 5"/>
                  <a:gd name="T49" fmla="*/ 0 h 5"/>
                  <a:gd name="T50" fmla="*/ 4 w 5"/>
                  <a:gd name="T51" fmla="*/ 0 h 5"/>
                  <a:gd name="T52" fmla="*/ 4 w 5"/>
                  <a:gd name="T53" fmla="*/ 0 h 5"/>
                  <a:gd name="T54" fmla="*/ 4 w 5"/>
                  <a:gd name="T55" fmla="*/ 1 h 5"/>
                  <a:gd name="T56" fmla="*/ 4 w 5"/>
                  <a:gd name="T57" fmla="*/ 1 h 5"/>
                  <a:gd name="T58" fmla="*/ 4 w 5"/>
                  <a:gd name="T59" fmla="*/ 1 h 5"/>
                  <a:gd name="T60" fmla="*/ 4 w 5"/>
                  <a:gd name="T61" fmla="*/ 1 h 5"/>
                  <a:gd name="T62" fmla="*/ 4 w 5"/>
                  <a:gd name="T63" fmla="*/ 3 h 5"/>
                  <a:gd name="T64" fmla="*/ 5 w 5"/>
                  <a:gd name="T65" fmla="*/ 3 h 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
                  <a:gd name="T100" fmla="*/ 0 h 5"/>
                  <a:gd name="T101" fmla="*/ 5 w 5"/>
                  <a:gd name="T102" fmla="*/ 5 h 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 h="5">
                    <a:moveTo>
                      <a:pt x="5" y="3"/>
                    </a:moveTo>
                    <a:lnTo>
                      <a:pt x="4" y="3"/>
                    </a:lnTo>
                    <a:lnTo>
                      <a:pt x="4" y="5"/>
                    </a:lnTo>
                    <a:lnTo>
                      <a:pt x="2" y="5"/>
                    </a:lnTo>
                    <a:lnTo>
                      <a:pt x="0" y="5"/>
                    </a:lnTo>
                    <a:lnTo>
                      <a:pt x="0" y="3"/>
                    </a:lnTo>
                    <a:lnTo>
                      <a:pt x="0" y="1"/>
                    </a:lnTo>
                    <a:lnTo>
                      <a:pt x="2" y="0"/>
                    </a:lnTo>
                    <a:lnTo>
                      <a:pt x="4" y="0"/>
                    </a:lnTo>
                    <a:lnTo>
                      <a:pt x="4" y="1"/>
                    </a:lnTo>
                    <a:lnTo>
                      <a:pt x="4" y="3"/>
                    </a:lnTo>
                    <a:lnTo>
                      <a:pt x="5" y="3"/>
                    </a:lnTo>
                    <a:close/>
                  </a:path>
                </a:pathLst>
              </a:custGeom>
              <a:solidFill>
                <a:srgbClr val="65CBF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379" name="Freeform 511"/>
              <p:cNvSpPr>
                <a:spLocks/>
              </p:cNvSpPr>
              <p:nvPr/>
            </p:nvSpPr>
            <p:spPr bwMode="auto">
              <a:xfrm>
                <a:off x="4499" y="3628"/>
                <a:ext cx="244" cy="243"/>
              </a:xfrm>
              <a:custGeom>
                <a:avLst/>
                <a:gdLst>
                  <a:gd name="T0" fmla="*/ 242 w 244"/>
                  <a:gd name="T1" fmla="*/ 135 h 243"/>
                  <a:gd name="T2" fmla="*/ 237 w 244"/>
                  <a:gd name="T3" fmla="*/ 159 h 243"/>
                  <a:gd name="T4" fmla="*/ 227 w 244"/>
                  <a:gd name="T5" fmla="*/ 179 h 243"/>
                  <a:gd name="T6" fmla="*/ 215 w 244"/>
                  <a:gd name="T7" fmla="*/ 199 h 243"/>
                  <a:gd name="T8" fmla="*/ 198 w 244"/>
                  <a:gd name="T9" fmla="*/ 216 h 243"/>
                  <a:gd name="T10" fmla="*/ 178 w 244"/>
                  <a:gd name="T11" fmla="*/ 228 h 243"/>
                  <a:gd name="T12" fmla="*/ 156 w 244"/>
                  <a:gd name="T13" fmla="*/ 237 h 243"/>
                  <a:gd name="T14" fmla="*/ 133 w 244"/>
                  <a:gd name="T15" fmla="*/ 243 h 243"/>
                  <a:gd name="T16" fmla="*/ 109 w 244"/>
                  <a:gd name="T17" fmla="*/ 243 h 243"/>
                  <a:gd name="T18" fmla="*/ 85 w 244"/>
                  <a:gd name="T19" fmla="*/ 237 h 243"/>
                  <a:gd name="T20" fmla="*/ 63 w 244"/>
                  <a:gd name="T21" fmla="*/ 228 h 243"/>
                  <a:gd name="T22" fmla="*/ 43 w 244"/>
                  <a:gd name="T23" fmla="*/ 216 h 243"/>
                  <a:gd name="T24" fmla="*/ 27 w 244"/>
                  <a:gd name="T25" fmla="*/ 199 h 243"/>
                  <a:gd name="T26" fmla="*/ 14 w 244"/>
                  <a:gd name="T27" fmla="*/ 179 h 243"/>
                  <a:gd name="T28" fmla="*/ 5 w 244"/>
                  <a:gd name="T29" fmla="*/ 159 h 243"/>
                  <a:gd name="T30" fmla="*/ 0 w 244"/>
                  <a:gd name="T31" fmla="*/ 135 h 243"/>
                  <a:gd name="T32" fmla="*/ 0 w 244"/>
                  <a:gd name="T33" fmla="*/ 110 h 243"/>
                  <a:gd name="T34" fmla="*/ 5 w 244"/>
                  <a:gd name="T35" fmla="*/ 86 h 243"/>
                  <a:gd name="T36" fmla="*/ 14 w 244"/>
                  <a:gd name="T37" fmla="*/ 64 h 243"/>
                  <a:gd name="T38" fmla="*/ 27 w 244"/>
                  <a:gd name="T39" fmla="*/ 46 h 243"/>
                  <a:gd name="T40" fmla="*/ 43 w 244"/>
                  <a:gd name="T41" fmla="*/ 29 h 243"/>
                  <a:gd name="T42" fmla="*/ 63 w 244"/>
                  <a:gd name="T43" fmla="*/ 15 h 243"/>
                  <a:gd name="T44" fmla="*/ 85 w 244"/>
                  <a:gd name="T45" fmla="*/ 6 h 243"/>
                  <a:gd name="T46" fmla="*/ 109 w 244"/>
                  <a:gd name="T47" fmla="*/ 2 h 243"/>
                  <a:gd name="T48" fmla="*/ 133 w 244"/>
                  <a:gd name="T49" fmla="*/ 2 h 243"/>
                  <a:gd name="T50" fmla="*/ 156 w 244"/>
                  <a:gd name="T51" fmla="*/ 6 h 243"/>
                  <a:gd name="T52" fmla="*/ 178 w 244"/>
                  <a:gd name="T53" fmla="*/ 15 h 243"/>
                  <a:gd name="T54" fmla="*/ 198 w 244"/>
                  <a:gd name="T55" fmla="*/ 29 h 243"/>
                  <a:gd name="T56" fmla="*/ 215 w 244"/>
                  <a:gd name="T57" fmla="*/ 46 h 243"/>
                  <a:gd name="T58" fmla="*/ 227 w 244"/>
                  <a:gd name="T59" fmla="*/ 64 h 243"/>
                  <a:gd name="T60" fmla="*/ 237 w 244"/>
                  <a:gd name="T61" fmla="*/ 86 h 243"/>
                  <a:gd name="T62" fmla="*/ 242 w 244"/>
                  <a:gd name="T63" fmla="*/ 110 h 24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4"/>
                  <a:gd name="T97" fmla="*/ 0 h 243"/>
                  <a:gd name="T98" fmla="*/ 244 w 244"/>
                  <a:gd name="T99" fmla="*/ 243 h 24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4" h="243">
                    <a:moveTo>
                      <a:pt x="244" y="122"/>
                    </a:moveTo>
                    <a:lnTo>
                      <a:pt x="242" y="135"/>
                    </a:lnTo>
                    <a:lnTo>
                      <a:pt x="240" y="146"/>
                    </a:lnTo>
                    <a:lnTo>
                      <a:pt x="237" y="159"/>
                    </a:lnTo>
                    <a:lnTo>
                      <a:pt x="233" y="170"/>
                    </a:lnTo>
                    <a:lnTo>
                      <a:pt x="227" y="179"/>
                    </a:lnTo>
                    <a:lnTo>
                      <a:pt x="222" y="190"/>
                    </a:lnTo>
                    <a:lnTo>
                      <a:pt x="215" y="199"/>
                    </a:lnTo>
                    <a:lnTo>
                      <a:pt x="207" y="208"/>
                    </a:lnTo>
                    <a:lnTo>
                      <a:pt x="198" y="216"/>
                    </a:lnTo>
                    <a:lnTo>
                      <a:pt x="189" y="223"/>
                    </a:lnTo>
                    <a:lnTo>
                      <a:pt x="178" y="228"/>
                    </a:lnTo>
                    <a:lnTo>
                      <a:pt x="169" y="234"/>
                    </a:lnTo>
                    <a:lnTo>
                      <a:pt x="156" y="237"/>
                    </a:lnTo>
                    <a:lnTo>
                      <a:pt x="145" y="241"/>
                    </a:lnTo>
                    <a:lnTo>
                      <a:pt x="133" y="243"/>
                    </a:lnTo>
                    <a:lnTo>
                      <a:pt x="122" y="243"/>
                    </a:lnTo>
                    <a:lnTo>
                      <a:pt x="109" y="243"/>
                    </a:lnTo>
                    <a:lnTo>
                      <a:pt x="96" y="241"/>
                    </a:lnTo>
                    <a:lnTo>
                      <a:pt x="85" y="237"/>
                    </a:lnTo>
                    <a:lnTo>
                      <a:pt x="72" y="234"/>
                    </a:lnTo>
                    <a:lnTo>
                      <a:pt x="63" y="228"/>
                    </a:lnTo>
                    <a:lnTo>
                      <a:pt x="52" y="223"/>
                    </a:lnTo>
                    <a:lnTo>
                      <a:pt x="43" y="216"/>
                    </a:lnTo>
                    <a:lnTo>
                      <a:pt x="34" y="208"/>
                    </a:lnTo>
                    <a:lnTo>
                      <a:pt x="27" y="199"/>
                    </a:lnTo>
                    <a:lnTo>
                      <a:pt x="20" y="190"/>
                    </a:lnTo>
                    <a:lnTo>
                      <a:pt x="14" y="179"/>
                    </a:lnTo>
                    <a:lnTo>
                      <a:pt x="9" y="170"/>
                    </a:lnTo>
                    <a:lnTo>
                      <a:pt x="5" y="159"/>
                    </a:lnTo>
                    <a:lnTo>
                      <a:pt x="1" y="146"/>
                    </a:lnTo>
                    <a:lnTo>
                      <a:pt x="0" y="135"/>
                    </a:lnTo>
                    <a:lnTo>
                      <a:pt x="0" y="122"/>
                    </a:lnTo>
                    <a:lnTo>
                      <a:pt x="0" y="110"/>
                    </a:lnTo>
                    <a:lnTo>
                      <a:pt x="1" y="99"/>
                    </a:lnTo>
                    <a:lnTo>
                      <a:pt x="5" y="86"/>
                    </a:lnTo>
                    <a:lnTo>
                      <a:pt x="9" y="75"/>
                    </a:lnTo>
                    <a:lnTo>
                      <a:pt x="14" y="64"/>
                    </a:lnTo>
                    <a:lnTo>
                      <a:pt x="20" y="55"/>
                    </a:lnTo>
                    <a:lnTo>
                      <a:pt x="27" y="46"/>
                    </a:lnTo>
                    <a:lnTo>
                      <a:pt x="34" y="37"/>
                    </a:lnTo>
                    <a:lnTo>
                      <a:pt x="43" y="29"/>
                    </a:lnTo>
                    <a:lnTo>
                      <a:pt x="52" y="22"/>
                    </a:lnTo>
                    <a:lnTo>
                      <a:pt x="63" y="15"/>
                    </a:lnTo>
                    <a:lnTo>
                      <a:pt x="72" y="9"/>
                    </a:lnTo>
                    <a:lnTo>
                      <a:pt x="85" y="6"/>
                    </a:lnTo>
                    <a:lnTo>
                      <a:pt x="96" y="4"/>
                    </a:lnTo>
                    <a:lnTo>
                      <a:pt x="109" y="2"/>
                    </a:lnTo>
                    <a:lnTo>
                      <a:pt x="122" y="0"/>
                    </a:lnTo>
                    <a:lnTo>
                      <a:pt x="133" y="2"/>
                    </a:lnTo>
                    <a:lnTo>
                      <a:pt x="145" y="4"/>
                    </a:lnTo>
                    <a:lnTo>
                      <a:pt x="156" y="6"/>
                    </a:lnTo>
                    <a:lnTo>
                      <a:pt x="169" y="9"/>
                    </a:lnTo>
                    <a:lnTo>
                      <a:pt x="178" y="15"/>
                    </a:lnTo>
                    <a:lnTo>
                      <a:pt x="189" y="22"/>
                    </a:lnTo>
                    <a:lnTo>
                      <a:pt x="198" y="29"/>
                    </a:lnTo>
                    <a:lnTo>
                      <a:pt x="207" y="37"/>
                    </a:lnTo>
                    <a:lnTo>
                      <a:pt x="215" y="46"/>
                    </a:lnTo>
                    <a:lnTo>
                      <a:pt x="222" y="55"/>
                    </a:lnTo>
                    <a:lnTo>
                      <a:pt x="227" y="64"/>
                    </a:lnTo>
                    <a:lnTo>
                      <a:pt x="233" y="75"/>
                    </a:lnTo>
                    <a:lnTo>
                      <a:pt x="237" y="86"/>
                    </a:lnTo>
                    <a:lnTo>
                      <a:pt x="240" y="99"/>
                    </a:lnTo>
                    <a:lnTo>
                      <a:pt x="242" y="110"/>
                    </a:lnTo>
                    <a:lnTo>
                      <a:pt x="244" y="122"/>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GB"/>
              </a:p>
            </p:txBody>
          </p:sp>
          <p:sp>
            <p:nvSpPr>
              <p:cNvPr id="3380" name="Freeform 512"/>
              <p:cNvSpPr>
                <a:spLocks/>
              </p:cNvSpPr>
              <p:nvPr/>
            </p:nvSpPr>
            <p:spPr bwMode="auto">
              <a:xfrm>
                <a:off x="4903" y="3539"/>
                <a:ext cx="141" cy="211"/>
              </a:xfrm>
              <a:custGeom>
                <a:avLst/>
                <a:gdLst>
                  <a:gd name="T0" fmla="*/ 141 w 141"/>
                  <a:gd name="T1" fmla="*/ 210 h 211"/>
                  <a:gd name="T2" fmla="*/ 132 w 141"/>
                  <a:gd name="T3" fmla="*/ 211 h 211"/>
                  <a:gd name="T4" fmla="*/ 0 w 141"/>
                  <a:gd name="T5" fmla="*/ 3 h 211"/>
                  <a:gd name="T6" fmla="*/ 8 w 141"/>
                  <a:gd name="T7" fmla="*/ 0 h 211"/>
                  <a:gd name="T8" fmla="*/ 141 w 141"/>
                  <a:gd name="T9" fmla="*/ 210 h 211"/>
                  <a:gd name="T10" fmla="*/ 0 60000 65536"/>
                  <a:gd name="T11" fmla="*/ 0 60000 65536"/>
                  <a:gd name="T12" fmla="*/ 0 60000 65536"/>
                  <a:gd name="T13" fmla="*/ 0 60000 65536"/>
                  <a:gd name="T14" fmla="*/ 0 60000 65536"/>
                  <a:gd name="T15" fmla="*/ 0 w 141"/>
                  <a:gd name="T16" fmla="*/ 0 h 211"/>
                  <a:gd name="T17" fmla="*/ 141 w 141"/>
                  <a:gd name="T18" fmla="*/ 211 h 211"/>
                </a:gdLst>
                <a:ahLst/>
                <a:cxnLst>
                  <a:cxn ang="T10">
                    <a:pos x="T0" y="T1"/>
                  </a:cxn>
                  <a:cxn ang="T11">
                    <a:pos x="T2" y="T3"/>
                  </a:cxn>
                  <a:cxn ang="T12">
                    <a:pos x="T4" y="T5"/>
                  </a:cxn>
                  <a:cxn ang="T13">
                    <a:pos x="T6" y="T7"/>
                  </a:cxn>
                  <a:cxn ang="T14">
                    <a:pos x="T8" y="T9"/>
                  </a:cxn>
                </a:cxnLst>
                <a:rect l="T15" t="T16" r="T17" b="T18"/>
                <a:pathLst>
                  <a:path w="141" h="211">
                    <a:moveTo>
                      <a:pt x="141" y="210"/>
                    </a:moveTo>
                    <a:lnTo>
                      <a:pt x="132" y="211"/>
                    </a:lnTo>
                    <a:lnTo>
                      <a:pt x="0" y="3"/>
                    </a:lnTo>
                    <a:lnTo>
                      <a:pt x="8" y="0"/>
                    </a:lnTo>
                    <a:lnTo>
                      <a:pt x="141" y="210"/>
                    </a:lnTo>
                    <a:close/>
                  </a:path>
                </a:pathLst>
              </a:custGeom>
              <a:solidFill>
                <a:srgbClr val="98989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381" name="Freeform 513"/>
              <p:cNvSpPr>
                <a:spLocks/>
              </p:cNvSpPr>
              <p:nvPr/>
            </p:nvSpPr>
            <p:spPr bwMode="auto">
              <a:xfrm>
                <a:off x="4909" y="3539"/>
                <a:ext cx="135" cy="210"/>
              </a:xfrm>
              <a:custGeom>
                <a:avLst/>
                <a:gdLst>
                  <a:gd name="T0" fmla="*/ 135 w 135"/>
                  <a:gd name="T1" fmla="*/ 210 h 210"/>
                  <a:gd name="T2" fmla="*/ 131 w 135"/>
                  <a:gd name="T3" fmla="*/ 210 h 210"/>
                  <a:gd name="T4" fmla="*/ 0 w 135"/>
                  <a:gd name="T5" fmla="*/ 2 h 210"/>
                  <a:gd name="T6" fmla="*/ 2 w 135"/>
                  <a:gd name="T7" fmla="*/ 0 h 210"/>
                  <a:gd name="T8" fmla="*/ 135 w 135"/>
                  <a:gd name="T9" fmla="*/ 210 h 210"/>
                  <a:gd name="T10" fmla="*/ 0 60000 65536"/>
                  <a:gd name="T11" fmla="*/ 0 60000 65536"/>
                  <a:gd name="T12" fmla="*/ 0 60000 65536"/>
                  <a:gd name="T13" fmla="*/ 0 60000 65536"/>
                  <a:gd name="T14" fmla="*/ 0 60000 65536"/>
                  <a:gd name="T15" fmla="*/ 0 w 135"/>
                  <a:gd name="T16" fmla="*/ 0 h 210"/>
                  <a:gd name="T17" fmla="*/ 135 w 135"/>
                  <a:gd name="T18" fmla="*/ 210 h 210"/>
                </a:gdLst>
                <a:ahLst/>
                <a:cxnLst>
                  <a:cxn ang="T10">
                    <a:pos x="T0" y="T1"/>
                  </a:cxn>
                  <a:cxn ang="T11">
                    <a:pos x="T2" y="T3"/>
                  </a:cxn>
                  <a:cxn ang="T12">
                    <a:pos x="T4" y="T5"/>
                  </a:cxn>
                  <a:cxn ang="T13">
                    <a:pos x="T6" y="T7"/>
                  </a:cxn>
                  <a:cxn ang="T14">
                    <a:pos x="T8" y="T9"/>
                  </a:cxn>
                </a:cxnLst>
                <a:rect l="T15" t="T16" r="T17" b="T18"/>
                <a:pathLst>
                  <a:path w="135" h="210">
                    <a:moveTo>
                      <a:pt x="135" y="210"/>
                    </a:moveTo>
                    <a:lnTo>
                      <a:pt x="131" y="210"/>
                    </a:lnTo>
                    <a:lnTo>
                      <a:pt x="0" y="2"/>
                    </a:lnTo>
                    <a:lnTo>
                      <a:pt x="2" y="0"/>
                    </a:lnTo>
                    <a:lnTo>
                      <a:pt x="135" y="210"/>
                    </a:lnTo>
                    <a:close/>
                  </a:path>
                </a:pathLst>
              </a:custGeom>
              <a:solidFill>
                <a:srgbClr val="98989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382" name="Freeform 514"/>
              <p:cNvSpPr>
                <a:spLocks/>
              </p:cNvSpPr>
              <p:nvPr/>
            </p:nvSpPr>
            <p:spPr bwMode="auto">
              <a:xfrm>
                <a:off x="4905" y="3541"/>
                <a:ext cx="135" cy="209"/>
              </a:xfrm>
              <a:custGeom>
                <a:avLst/>
                <a:gdLst>
                  <a:gd name="T0" fmla="*/ 135 w 135"/>
                  <a:gd name="T1" fmla="*/ 208 h 209"/>
                  <a:gd name="T2" fmla="*/ 133 w 135"/>
                  <a:gd name="T3" fmla="*/ 209 h 209"/>
                  <a:gd name="T4" fmla="*/ 0 w 135"/>
                  <a:gd name="T5" fmla="*/ 0 h 209"/>
                  <a:gd name="T6" fmla="*/ 4 w 135"/>
                  <a:gd name="T7" fmla="*/ 0 h 209"/>
                  <a:gd name="T8" fmla="*/ 135 w 135"/>
                  <a:gd name="T9" fmla="*/ 208 h 209"/>
                  <a:gd name="T10" fmla="*/ 0 60000 65536"/>
                  <a:gd name="T11" fmla="*/ 0 60000 65536"/>
                  <a:gd name="T12" fmla="*/ 0 60000 65536"/>
                  <a:gd name="T13" fmla="*/ 0 60000 65536"/>
                  <a:gd name="T14" fmla="*/ 0 60000 65536"/>
                  <a:gd name="T15" fmla="*/ 0 w 135"/>
                  <a:gd name="T16" fmla="*/ 0 h 209"/>
                  <a:gd name="T17" fmla="*/ 135 w 135"/>
                  <a:gd name="T18" fmla="*/ 209 h 209"/>
                </a:gdLst>
                <a:ahLst/>
                <a:cxnLst>
                  <a:cxn ang="T10">
                    <a:pos x="T0" y="T1"/>
                  </a:cxn>
                  <a:cxn ang="T11">
                    <a:pos x="T2" y="T3"/>
                  </a:cxn>
                  <a:cxn ang="T12">
                    <a:pos x="T4" y="T5"/>
                  </a:cxn>
                  <a:cxn ang="T13">
                    <a:pos x="T6" y="T7"/>
                  </a:cxn>
                  <a:cxn ang="T14">
                    <a:pos x="T8" y="T9"/>
                  </a:cxn>
                </a:cxnLst>
                <a:rect l="T15" t="T16" r="T17" b="T18"/>
                <a:pathLst>
                  <a:path w="135" h="209">
                    <a:moveTo>
                      <a:pt x="135" y="208"/>
                    </a:moveTo>
                    <a:lnTo>
                      <a:pt x="133" y="209"/>
                    </a:lnTo>
                    <a:lnTo>
                      <a:pt x="0" y="0"/>
                    </a:lnTo>
                    <a:lnTo>
                      <a:pt x="4" y="0"/>
                    </a:lnTo>
                    <a:lnTo>
                      <a:pt x="135" y="208"/>
                    </a:lnTo>
                    <a:close/>
                  </a:path>
                </a:pathLst>
              </a:custGeom>
              <a:solidFill>
                <a:srgbClr val="A1A1A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383" name="Freeform 515"/>
              <p:cNvSpPr>
                <a:spLocks/>
              </p:cNvSpPr>
              <p:nvPr/>
            </p:nvSpPr>
            <p:spPr bwMode="auto">
              <a:xfrm>
                <a:off x="4903" y="3541"/>
                <a:ext cx="135" cy="209"/>
              </a:xfrm>
              <a:custGeom>
                <a:avLst/>
                <a:gdLst>
                  <a:gd name="T0" fmla="*/ 135 w 135"/>
                  <a:gd name="T1" fmla="*/ 209 h 209"/>
                  <a:gd name="T2" fmla="*/ 132 w 135"/>
                  <a:gd name="T3" fmla="*/ 209 h 209"/>
                  <a:gd name="T4" fmla="*/ 0 w 135"/>
                  <a:gd name="T5" fmla="*/ 1 h 209"/>
                  <a:gd name="T6" fmla="*/ 2 w 135"/>
                  <a:gd name="T7" fmla="*/ 0 h 209"/>
                  <a:gd name="T8" fmla="*/ 135 w 135"/>
                  <a:gd name="T9" fmla="*/ 209 h 209"/>
                  <a:gd name="T10" fmla="*/ 0 60000 65536"/>
                  <a:gd name="T11" fmla="*/ 0 60000 65536"/>
                  <a:gd name="T12" fmla="*/ 0 60000 65536"/>
                  <a:gd name="T13" fmla="*/ 0 60000 65536"/>
                  <a:gd name="T14" fmla="*/ 0 60000 65536"/>
                  <a:gd name="T15" fmla="*/ 0 w 135"/>
                  <a:gd name="T16" fmla="*/ 0 h 209"/>
                  <a:gd name="T17" fmla="*/ 135 w 135"/>
                  <a:gd name="T18" fmla="*/ 209 h 209"/>
                </a:gdLst>
                <a:ahLst/>
                <a:cxnLst>
                  <a:cxn ang="T10">
                    <a:pos x="T0" y="T1"/>
                  </a:cxn>
                  <a:cxn ang="T11">
                    <a:pos x="T2" y="T3"/>
                  </a:cxn>
                  <a:cxn ang="T12">
                    <a:pos x="T4" y="T5"/>
                  </a:cxn>
                  <a:cxn ang="T13">
                    <a:pos x="T6" y="T7"/>
                  </a:cxn>
                  <a:cxn ang="T14">
                    <a:pos x="T8" y="T9"/>
                  </a:cxn>
                </a:cxnLst>
                <a:rect l="T15" t="T16" r="T17" b="T18"/>
                <a:pathLst>
                  <a:path w="135" h="209">
                    <a:moveTo>
                      <a:pt x="135" y="209"/>
                    </a:moveTo>
                    <a:lnTo>
                      <a:pt x="132" y="209"/>
                    </a:lnTo>
                    <a:lnTo>
                      <a:pt x="0" y="1"/>
                    </a:lnTo>
                    <a:lnTo>
                      <a:pt x="2" y="0"/>
                    </a:lnTo>
                    <a:lnTo>
                      <a:pt x="135" y="209"/>
                    </a:lnTo>
                    <a:close/>
                  </a:path>
                </a:pathLst>
              </a:custGeom>
              <a:solidFill>
                <a:srgbClr val="AAAAA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384" name="Freeform 516"/>
              <p:cNvSpPr>
                <a:spLocks/>
              </p:cNvSpPr>
              <p:nvPr/>
            </p:nvSpPr>
            <p:spPr bwMode="auto">
              <a:xfrm>
                <a:off x="4896" y="3542"/>
                <a:ext cx="139" cy="214"/>
              </a:xfrm>
              <a:custGeom>
                <a:avLst/>
                <a:gdLst>
                  <a:gd name="T0" fmla="*/ 139 w 139"/>
                  <a:gd name="T1" fmla="*/ 208 h 214"/>
                  <a:gd name="T2" fmla="*/ 133 w 139"/>
                  <a:gd name="T3" fmla="*/ 214 h 214"/>
                  <a:gd name="T4" fmla="*/ 0 w 139"/>
                  <a:gd name="T5" fmla="*/ 6 h 214"/>
                  <a:gd name="T6" fmla="*/ 7 w 139"/>
                  <a:gd name="T7" fmla="*/ 0 h 214"/>
                  <a:gd name="T8" fmla="*/ 139 w 139"/>
                  <a:gd name="T9" fmla="*/ 208 h 214"/>
                  <a:gd name="T10" fmla="*/ 0 60000 65536"/>
                  <a:gd name="T11" fmla="*/ 0 60000 65536"/>
                  <a:gd name="T12" fmla="*/ 0 60000 65536"/>
                  <a:gd name="T13" fmla="*/ 0 60000 65536"/>
                  <a:gd name="T14" fmla="*/ 0 60000 65536"/>
                  <a:gd name="T15" fmla="*/ 0 w 139"/>
                  <a:gd name="T16" fmla="*/ 0 h 214"/>
                  <a:gd name="T17" fmla="*/ 139 w 139"/>
                  <a:gd name="T18" fmla="*/ 214 h 214"/>
                </a:gdLst>
                <a:ahLst/>
                <a:cxnLst>
                  <a:cxn ang="T10">
                    <a:pos x="T0" y="T1"/>
                  </a:cxn>
                  <a:cxn ang="T11">
                    <a:pos x="T2" y="T3"/>
                  </a:cxn>
                  <a:cxn ang="T12">
                    <a:pos x="T4" y="T5"/>
                  </a:cxn>
                  <a:cxn ang="T13">
                    <a:pos x="T6" y="T7"/>
                  </a:cxn>
                  <a:cxn ang="T14">
                    <a:pos x="T8" y="T9"/>
                  </a:cxn>
                </a:cxnLst>
                <a:rect l="T15" t="T16" r="T17" b="T18"/>
                <a:pathLst>
                  <a:path w="139" h="214">
                    <a:moveTo>
                      <a:pt x="139" y="208"/>
                    </a:moveTo>
                    <a:lnTo>
                      <a:pt x="133" y="214"/>
                    </a:lnTo>
                    <a:lnTo>
                      <a:pt x="0" y="6"/>
                    </a:lnTo>
                    <a:lnTo>
                      <a:pt x="7" y="0"/>
                    </a:lnTo>
                    <a:lnTo>
                      <a:pt x="139" y="208"/>
                    </a:lnTo>
                    <a:close/>
                  </a:path>
                </a:pathLst>
              </a:custGeom>
              <a:solidFill>
                <a:srgbClr val="B4B4B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385" name="Freeform 517"/>
              <p:cNvSpPr>
                <a:spLocks/>
              </p:cNvSpPr>
              <p:nvPr/>
            </p:nvSpPr>
            <p:spPr bwMode="auto">
              <a:xfrm>
                <a:off x="4900" y="3542"/>
                <a:ext cx="135" cy="210"/>
              </a:xfrm>
              <a:custGeom>
                <a:avLst/>
                <a:gdLst>
                  <a:gd name="T0" fmla="*/ 135 w 135"/>
                  <a:gd name="T1" fmla="*/ 208 h 210"/>
                  <a:gd name="T2" fmla="*/ 133 w 135"/>
                  <a:gd name="T3" fmla="*/ 210 h 210"/>
                  <a:gd name="T4" fmla="*/ 0 w 135"/>
                  <a:gd name="T5" fmla="*/ 2 h 210"/>
                  <a:gd name="T6" fmla="*/ 3 w 135"/>
                  <a:gd name="T7" fmla="*/ 0 h 210"/>
                  <a:gd name="T8" fmla="*/ 135 w 135"/>
                  <a:gd name="T9" fmla="*/ 208 h 210"/>
                  <a:gd name="T10" fmla="*/ 0 60000 65536"/>
                  <a:gd name="T11" fmla="*/ 0 60000 65536"/>
                  <a:gd name="T12" fmla="*/ 0 60000 65536"/>
                  <a:gd name="T13" fmla="*/ 0 60000 65536"/>
                  <a:gd name="T14" fmla="*/ 0 60000 65536"/>
                  <a:gd name="T15" fmla="*/ 0 w 135"/>
                  <a:gd name="T16" fmla="*/ 0 h 210"/>
                  <a:gd name="T17" fmla="*/ 135 w 135"/>
                  <a:gd name="T18" fmla="*/ 210 h 210"/>
                </a:gdLst>
                <a:ahLst/>
                <a:cxnLst>
                  <a:cxn ang="T10">
                    <a:pos x="T0" y="T1"/>
                  </a:cxn>
                  <a:cxn ang="T11">
                    <a:pos x="T2" y="T3"/>
                  </a:cxn>
                  <a:cxn ang="T12">
                    <a:pos x="T4" y="T5"/>
                  </a:cxn>
                  <a:cxn ang="T13">
                    <a:pos x="T6" y="T7"/>
                  </a:cxn>
                  <a:cxn ang="T14">
                    <a:pos x="T8" y="T9"/>
                  </a:cxn>
                </a:cxnLst>
                <a:rect l="T15" t="T16" r="T17" b="T18"/>
                <a:pathLst>
                  <a:path w="135" h="210">
                    <a:moveTo>
                      <a:pt x="135" y="208"/>
                    </a:moveTo>
                    <a:lnTo>
                      <a:pt x="133" y="210"/>
                    </a:lnTo>
                    <a:lnTo>
                      <a:pt x="0" y="2"/>
                    </a:lnTo>
                    <a:lnTo>
                      <a:pt x="3" y="0"/>
                    </a:lnTo>
                    <a:lnTo>
                      <a:pt x="135" y="208"/>
                    </a:lnTo>
                    <a:close/>
                  </a:path>
                </a:pathLst>
              </a:custGeom>
              <a:solidFill>
                <a:srgbClr val="B4B4B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386" name="Freeform 518"/>
              <p:cNvSpPr>
                <a:spLocks/>
              </p:cNvSpPr>
              <p:nvPr/>
            </p:nvSpPr>
            <p:spPr bwMode="auto">
              <a:xfrm>
                <a:off x="4898" y="3544"/>
                <a:ext cx="135" cy="210"/>
              </a:xfrm>
              <a:custGeom>
                <a:avLst/>
                <a:gdLst>
                  <a:gd name="T0" fmla="*/ 135 w 135"/>
                  <a:gd name="T1" fmla="*/ 208 h 210"/>
                  <a:gd name="T2" fmla="*/ 133 w 135"/>
                  <a:gd name="T3" fmla="*/ 210 h 210"/>
                  <a:gd name="T4" fmla="*/ 0 w 135"/>
                  <a:gd name="T5" fmla="*/ 2 h 210"/>
                  <a:gd name="T6" fmla="*/ 2 w 135"/>
                  <a:gd name="T7" fmla="*/ 0 h 210"/>
                  <a:gd name="T8" fmla="*/ 135 w 135"/>
                  <a:gd name="T9" fmla="*/ 208 h 210"/>
                  <a:gd name="T10" fmla="*/ 0 60000 65536"/>
                  <a:gd name="T11" fmla="*/ 0 60000 65536"/>
                  <a:gd name="T12" fmla="*/ 0 60000 65536"/>
                  <a:gd name="T13" fmla="*/ 0 60000 65536"/>
                  <a:gd name="T14" fmla="*/ 0 60000 65536"/>
                  <a:gd name="T15" fmla="*/ 0 w 135"/>
                  <a:gd name="T16" fmla="*/ 0 h 210"/>
                  <a:gd name="T17" fmla="*/ 135 w 135"/>
                  <a:gd name="T18" fmla="*/ 210 h 210"/>
                </a:gdLst>
                <a:ahLst/>
                <a:cxnLst>
                  <a:cxn ang="T10">
                    <a:pos x="T0" y="T1"/>
                  </a:cxn>
                  <a:cxn ang="T11">
                    <a:pos x="T2" y="T3"/>
                  </a:cxn>
                  <a:cxn ang="T12">
                    <a:pos x="T4" y="T5"/>
                  </a:cxn>
                  <a:cxn ang="T13">
                    <a:pos x="T6" y="T7"/>
                  </a:cxn>
                  <a:cxn ang="T14">
                    <a:pos x="T8" y="T9"/>
                  </a:cxn>
                </a:cxnLst>
                <a:rect l="T15" t="T16" r="T17" b="T18"/>
                <a:pathLst>
                  <a:path w="135" h="210">
                    <a:moveTo>
                      <a:pt x="135" y="208"/>
                    </a:moveTo>
                    <a:lnTo>
                      <a:pt x="133" y="210"/>
                    </a:lnTo>
                    <a:lnTo>
                      <a:pt x="0" y="2"/>
                    </a:lnTo>
                    <a:lnTo>
                      <a:pt x="2" y="0"/>
                    </a:lnTo>
                    <a:lnTo>
                      <a:pt x="135" y="208"/>
                    </a:lnTo>
                    <a:close/>
                  </a:path>
                </a:pathLst>
              </a:custGeom>
              <a:solidFill>
                <a:srgbClr val="BBBBBB"/>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387" name="Freeform 519"/>
              <p:cNvSpPr>
                <a:spLocks/>
              </p:cNvSpPr>
              <p:nvPr/>
            </p:nvSpPr>
            <p:spPr bwMode="auto">
              <a:xfrm>
                <a:off x="4896" y="3546"/>
                <a:ext cx="135" cy="210"/>
              </a:xfrm>
              <a:custGeom>
                <a:avLst/>
                <a:gdLst>
                  <a:gd name="T0" fmla="*/ 135 w 135"/>
                  <a:gd name="T1" fmla="*/ 208 h 210"/>
                  <a:gd name="T2" fmla="*/ 133 w 135"/>
                  <a:gd name="T3" fmla="*/ 210 h 210"/>
                  <a:gd name="T4" fmla="*/ 0 w 135"/>
                  <a:gd name="T5" fmla="*/ 2 h 210"/>
                  <a:gd name="T6" fmla="*/ 2 w 135"/>
                  <a:gd name="T7" fmla="*/ 0 h 210"/>
                  <a:gd name="T8" fmla="*/ 135 w 135"/>
                  <a:gd name="T9" fmla="*/ 208 h 210"/>
                  <a:gd name="T10" fmla="*/ 0 60000 65536"/>
                  <a:gd name="T11" fmla="*/ 0 60000 65536"/>
                  <a:gd name="T12" fmla="*/ 0 60000 65536"/>
                  <a:gd name="T13" fmla="*/ 0 60000 65536"/>
                  <a:gd name="T14" fmla="*/ 0 60000 65536"/>
                  <a:gd name="T15" fmla="*/ 0 w 135"/>
                  <a:gd name="T16" fmla="*/ 0 h 210"/>
                  <a:gd name="T17" fmla="*/ 135 w 135"/>
                  <a:gd name="T18" fmla="*/ 210 h 210"/>
                </a:gdLst>
                <a:ahLst/>
                <a:cxnLst>
                  <a:cxn ang="T10">
                    <a:pos x="T0" y="T1"/>
                  </a:cxn>
                  <a:cxn ang="T11">
                    <a:pos x="T2" y="T3"/>
                  </a:cxn>
                  <a:cxn ang="T12">
                    <a:pos x="T4" y="T5"/>
                  </a:cxn>
                  <a:cxn ang="T13">
                    <a:pos x="T6" y="T7"/>
                  </a:cxn>
                  <a:cxn ang="T14">
                    <a:pos x="T8" y="T9"/>
                  </a:cxn>
                </a:cxnLst>
                <a:rect l="T15" t="T16" r="T17" b="T18"/>
                <a:pathLst>
                  <a:path w="135" h="210">
                    <a:moveTo>
                      <a:pt x="135" y="208"/>
                    </a:moveTo>
                    <a:lnTo>
                      <a:pt x="133" y="210"/>
                    </a:lnTo>
                    <a:lnTo>
                      <a:pt x="0" y="2"/>
                    </a:lnTo>
                    <a:lnTo>
                      <a:pt x="2" y="0"/>
                    </a:lnTo>
                    <a:lnTo>
                      <a:pt x="135" y="208"/>
                    </a:lnTo>
                    <a:close/>
                  </a:path>
                </a:pathLst>
              </a:custGeom>
              <a:solidFill>
                <a:srgbClr val="C2C2C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388" name="Freeform 520"/>
              <p:cNvSpPr>
                <a:spLocks/>
              </p:cNvSpPr>
              <p:nvPr/>
            </p:nvSpPr>
            <p:spPr bwMode="auto">
              <a:xfrm>
                <a:off x="4892" y="3548"/>
                <a:ext cx="137" cy="215"/>
              </a:xfrm>
              <a:custGeom>
                <a:avLst/>
                <a:gdLst>
                  <a:gd name="T0" fmla="*/ 137 w 137"/>
                  <a:gd name="T1" fmla="*/ 208 h 215"/>
                  <a:gd name="T2" fmla="*/ 132 w 137"/>
                  <a:gd name="T3" fmla="*/ 215 h 215"/>
                  <a:gd name="T4" fmla="*/ 0 w 137"/>
                  <a:gd name="T5" fmla="*/ 7 h 215"/>
                  <a:gd name="T6" fmla="*/ 4 w 137"/>
                  <a:gd name="T7" fmla="*/ 0 h 215"/>
                  <a:gd name="T8" fmla="*/ 137 w 137"/>
                  <a:gd name="T9" fmla="*/ 208 h 215"/>
                  <a:gd name="T10" fmla="*/ 0 60000 65536"/>
                  <a:gd name="T11" fmla="*/ 0 60000 65536"/>
                  <a:gd name="T12" fmla="*/ 0 60000 65536"/>
                  <a:gd name="T13" fmla="*/ 0 60000 65536"/>
                  <a:gd name="T14" fmla="*/ 0 60000 65536"/>
                  <a:gd name="T15" fmla="*/ 0 w 137"/>
                  <a:gd name="T16" fmla="*/ 0 h 215"/>
                  <a:gd name="T17" fmla="*/ 137 w 137"/>
                  <a:gd name="T18" fmla="*/ 215 h 215"/>
                </a:gdLst>
                <a:ahLst/>
                <a:cxnLst>
                  <a:cxn ang="T10">
                    <a:pos x="T0" y="T1"/>
                  </a:cxn>
                  <a:cxn ang="T11">
                    <a:pos x="T2" y="T3"/>
                  </a:cxn>
                  <a:cxn ang="T12">
                    <a:pos x="T4" y="T5"/>
                  </a:cxn>
                  <a:cxn ang="T13">
                    <a:pos x="T6" y="T7"/>
                  </a:cxn>
                  <a:cxn ang="T14">
                    <a:pos x="T8" y="T9"/>
                  </a:cxn>
                </a:cxnLst>
                <a:rect l="T15" t="T16" r="T17" b="T18"/>
                <a:pathLst>
                  <a:path w="137" h="215">
                    <a:moveTo>
                      <a:pt x="137" y="208"/>
                    </a:moveTo>
                    <a:lnTo>
                      <a:pt x="132" y="215"/>
                    </a:lnTo>
                    <a:lnTo>
                      <a:pt x="0" y="7"/>
                    </a:lnTo>
                    <a:lnTo>
                      <a:pt x="4" y="0"/>
                    </a:lnTo>
                    <a:lnTo>
                      <a:pt x="137" y="208"/>
                    </a:lnTo>
                    <a:close/>
                  </a:path>
                </a:pathLst>
              </a:custGeom>
              <a:solidFill>
                <a:srgbClr val="CACAC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389" name="Freeform 521"/>
              <p:cNvSpPr>
                <a:spLocks/>
              </p:cNvSpPr>
              <p:nvPr/>
            </p:nvSpPr>
            <p:spPr bwMode="auto">
              <a:xfrm>
                <a:off x="4894" y="3548"/>
                <a:ext cx="135" cy="212"/>
              </a:xfrm>
              <a:custGeom>
                <a:avLst/>
                <a:gdLst>
                  <a:gd name="T0" fmla="*/ 135 w 135"/>
                  <a:gd name="T1" fmla="*/ 208 h 212"/>
                  <a:gd name="T2" fmla="*/ 131 w 135"/>
                  <a:gd name="T3" fmla="*/ 212 h 212"/>
                  <a:gd name="T4" fmla="*/ 0 w 135"/>
                  <a:gd name="T5" fmla="*/ 4 h 212"/>
                  <a:gd name="T6" fmla="*/ 2 w 135"/>
                  <a:gd name="T7" fmla="*/ 0 h 212"/>
                  <a:gd name="T8" fmla="*/ 135 w 135"/>
                  <a:gd name="T9" fmla="*/ 208 h 212"/>
                  <a:gd name="T10" fmla="*/ 0 60000 65536"/>
                  <a:gd name="T11" fmla="*/ 0 60000 65536"/>
                  <a:gd name="T12" fmla="*/ 0 60000 65536"/>
                  <a:gd name="T13" fmla="*/ 0 60000 65536"/>
                  <a:gd name="T14" fmla="*/ 0 60000 65536"/>
                  <a:gd name="T15" fmla="*/ 0 w 135"/>
                  <a:gd name="T16" fmla="*/ 0 h 212"/>
                  <a:gd name="T17" fmla="*/ 135 w 135"/>
                  <a:gd name="T18" fmla="*/ 212 h 212"/>
                </a:gdLst>
                <a:ahLst/>
                <a:cxnLst>
                  <a:cxn ang="T10">
                    <a:pos x="T0" y="T1"/>
                  </a:cxn>
                  <a:cxn ang="T11">
                    <a:pos x="T2" y="T3"/>
                  </a:cxn>
                  <a:cxn ang="T12">
                    <a:pos x="T4" y="T5"/>
                  </a:cxn>
                  <a:cxn ang="T13">
                    <a:pos x="T6" y="T7"/>
                  </a:cxn>
                  <a:cxn ang="T14">
                    <a:pos x="T8" y="T9"/>
                  </a:cxn>
                </a:cxnLst>
                <a:rect l="T15" t="T16" r="T17" b="T18"/>
                <a:pathLst>
                  <a:path w="135" h="212">
                    <a:moveTo>
                      <a:pt x="135" y="208"/>
                    </a:moveTo>
                    <a:lnTo>
                      <a:pt x="131" y="212"/>
                    </a:lnTo>
                    <a:lnTo>
                      <a:pt x="0" y="4"/>
                    </a:lnTo>
                    <a:lnTo>
                      <a:pt x="2" y="0"/>
                    </a:lnTo>
                    <a:lnTo>
                      <a:pt x="135" y="208"/>
                    </a:lnTo>
                    <a:close/>
                  </a:path>
                </a:pathLst>
              </a:custGeom>
              <a:solidFill>
                <a:srgbClr val="CACAC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390" name="Freeform 522"/>
              <p:cNvSpPr>
                <a:spLocks/>
              </p:cNvSpPr>
              <p:nvPr/>
            </p:nvSpPr>
            <p:spPr bwMode="auto">
              <a:xfrm>
                <a:off x="4892" y="3552"/>
                <a:ext cx="133" cy="211"/>
              </a:xfrm>
              <a:custGeom>
                <a:avLst/>
                <a:gdLst>
                  <a:gd name="T0" fmla="*/ 133 w 133"/>
                  <a:gd name="T1" fmla="*/ 208 h 211"/>
                  <a:gd name="T2" fmla="*/ 132 w 133"/>
                  <a:gd name="T3" fmla="*/ 211 h 211"/>
                  <a:gd name="T4" fmla="*/ 0 w 133"/>
                  <a:gd name="T5" fmla="*/ 3 h 211"/>
                  <a:gd name="T6" fmla="*/ 2 w 133"/>
                  <a:gd name="T7" fmla="*/ 0 h 211"/>
                  <a:gd name="T8" fmla="*/ 133 w 133"/>
                  <a:gd name="T9" fmla="*/ 208 h 211"/>
                  <a:gd name="T10" fmla="*/ 0 60000 65536"/>
                  <a:gd name="T11" fmla="*/ 0 60000 65536"/>
                  <a:gd name="T12" fmla="*/ 0 60000 65536"/>
                  <a:gd name="T13" fmla="*/ 0 60000 65536"/>
                  <a:gd name="T14" fmla="*/ 0 60000 65536"/>
                  <a:gd name="T15" fmla="*/ 0 w 133"/>
                  <a:gd name="T16" fmla="*/ 0 h 211"/>
                  <a:gd name="T17" fmla="*/ 133 w 133"/>
                  <a:gd name="T18" fmla="*/ 211 h 211"/>
                </a:gdLst>
                <a:ahLst/>
                <a:cxnLst>
                  <a:cxn ang="T10">
                    <a:pos x="T0" y="T1"/>
                  </a:cxn>
                  <a:cxn ang="T11">
                    <a:pos x="T2" y="T3"/>
                  </a:cxn>
                  <a:cxn ang="T12">
                    <a:pos x="T4" y="T5"/>
                  </a:cxn>
                  <a:cxn ang="T13">
                    <a:pos x="T6" y="T7"/>
                  </a:cxn>
                  <a:cxn ang="T14">
                    <a:pos x="T8" y="T9"/>
                  </a:cxn>
                </a:cxnLst>
                <a:rect l="T15" t="T16" r="T17" b="T18"/>
                <a:pathLst>
                  <a:path w="133" h="211">
                    <a:moveTo>
                      <a:pt x="133" y="208"/>
                    </a:moveTo>
                    <a:lnTo>
                      <a:pt x="132" y="211"/>
                    </a:lnTo>
                    <a:lnTo>
                      <a:pt x="0" y="3"/>
                    </a:lnTo>
                    <a:lnTo>
                      <a:pt x="2" y="0"/>
                    </a:lnTo>
                    <a:lnTo>
                      <a:pt x="133" y="208"/>
                    </a:lnTo>
                    <a:close/>
                  </a:path>
                </a:pathLst>
              </a:custGeom>
              <a:solidFill>
                <a:srgbClr val="D1D1D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391" name="Freeform 523"/>
              <p:cNvSpPr>
                <a:spLocks/>
              </p:cNvSpPr>
              <p:nvPr/>
            </p:nvSpPr>
            <p:spPr bwMode="auto">
              <a:xfrm>
                <a:off x="4890" y="3555"/>
                <a:ext cx="134" cy="217"/>
              </a:xfrm>
              <a:custGeom>
                <a:avLst/>
                <a:gdLst>
                  <a:gd name="T0" fmla="*/ 134 w 134"/>
                  <a:gd name="T1" fmla="*/ 208 h 217"/>
                  <a:gd name="T2" fmla="*/ 132 w 134"/>
                  <a:gd name="T3" fmla="*/ 217 h 217"/>
                  <a:gd name="T4" fmla="*/ 0 w 134"/>
                  <a:gd name="T5" fmla="*/ 7 h 217"/>
                  <a:gd name="T6" fmla="*/ 2 w 134"/>
                  <a:gd name="T7" fmla="*/ 0 h 217"/>
                  <a:gd name="T8" fmla="*/ 134 w 134"/>
                  <a:gd name="T9" fmla="*/ 208 h 217"/>
                  <a:gd name="T10" fmla="*/ 0 60000 65536"/>
                  <a:gd name="T11" fmla="*/ 0 60000 65536"/>
                  <a:gd name="T12" fmla="*/ 0 60000 65536"/>
                  <a:gd name="T13" fmla="*/ 0 60000 65536"/>
                  <a:gd name="T14" fmla="*/ 0 60000 65536"/>
                  <a:gd name="T15" fmla="*/ 0 w 134"/>
                  <a:gd name="T16" fmla="*/ 0 h 217"/>
                  <a:gd name="T17" fmla="*/ 134 w 134"/>
                  <a:gd name="T18" fmla="*/ 217 h 217"/>
                </a:gdLst>
                <a:ahLst/>
                <a:cxnLst>
                  <a:cxn ang="T10">
                    <a:pos x="T0" y="T1"/>
                  </a:cxn>
                  <a:cxn ang="T11">
                    <a:pos x="T2" y="T3"/>
                  </a:cxn>
                  <a:cxn ang="T12">
                    <a:pos x="T4" y="T5"/>
                  </a:cxn>
                  <a:cxn ang="T13">
                    <a:pos x="T6" y="T7"/>
                  </a:cxn>
                  <a:cxn ang="T14">
                    <a:pos x="T8" y="T9"/>
                  </a:cxn>
                </a:cxnLst>
                <a:rect l="T15" t="T16" r="T17" b="T18"/>
                <a:pathLst>
                  <a:path w="134" h="217">
                    <a:moveTo>
                      <a:pt x="134" y="208"/>
                    </a:moveTo>
                    <a:lnTo>
                      <a:pt x="132" y="217"/>
                    </a:lnTo>
                    <a:lnTo>
                      <a:pt x="0" y="7"/>
                    </a:lnTo>
                    <a:lnTo>
                      <a:pt x="2" y="0"/>
                    </a:lnTo>
                    <a:lnTo>
                      <a:pt x="134" y="208"/>
                    </a:lnTo>
                    <a:close/>
                  </a:path>
                </a:pathLst>
              </a:custGeom>
              <a:solidFill>
                <a:srgbClr val="D9D9D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392" name="Freeform 524"/>
              <p:cNvSpPr>
                <a:spLocks/>
              </p:cNvSpPr>
              <p:nvPr/>
            </p:nvSpPr>
            <p:spPr bwMode="auto">
              <a:xfrm>
                <a:off x="4890" y="3555"/>
                <a:ext cx="134" cy="214"/>
              </a:xfrm>
              <a:custGeom>
                <a:avLst/>
                <a:gdLst>
                  <a:gd name="T0" fmla="*/ 134 w 134"/>
                  <a:gd name="T1" fmla="*/ 208 h 214"/>
                  <a:gd name="T2" fmla="*/ 134 w 134"/>
                  <a:gd name="T3" fmla="*/ 214 h 214"/>
                  <a:gd name="T4" fmla="*/ 0 w 134"/>
                  <a:gd name="T5" fmla="*/ 4 h 214"/>
                  <a:gd name="T6" fmla="*/ 2 w 134"/>
                  <a:gd name="T7" fmla="*/ 0 h 214"/>
                  <a:gd name="T8" fmla="*/ 134 w 134"/>
                  <a:gd name="T9" fmla="*/ 208 h 214"/>
                  <a:gd name="T10" fmla="*/ 0 60000 65536"/>
                  <a:gd name="T11" fmla="*/ 0 60000 65536"/>
                  <a:gd name="T12" fmla="*/ 0 60000 65536"/>
                  <a:gd name="T13" fmla="*/ 0 60000 65536"/>
                  <a:gd name="T14" fmla="*/ 0 60000 65536"/>
                  <a:gd name="T15" fmla="*/ 0 w 134"/>
                  <a:gd name="T16" fmla="*/ 0 h 214"/>
                  <a:gd name="T17" fmla="*/ 134 w 134"/>
                  <a:gd name="T18" fmla="*/ 214 h 214"/>
                </a:gdLst>
                <a:ahLst/>
                <a:cxnLst>
                  <a:cxn ang="T10">
                    <a:pos x="T0" y="T1"/>
                  </a:cxn>
                  <a:cxn ang="T11">
                    <a:pos x="T2" y="T3"/>
                  </a:cxn>
                  <a:cxn ang="T12">
                    <a:pos x="T4" y="T5"/>
                  </a:cxn>
                  <a:cxn ang="T13">
                    <a:pos x="T6" y="T7"/>
                  </a:cxn>
                  <a:cxn ang="T14">
                    <a:pos x="T8" y="T9"/>
                  </a:cxn>
                </a:cxnLst>
                <a:rect l="T15" t="T16" r="T17" b="T18"/>
                <a:pathLst>
                  <a:path w="134" h="214">
                    <a:moveTo>
                      <a:pt x="134" y="208"/>
                    </a:moveTo>
                    <a:lnTo>
                      <a:pt x="134" y="214"/>
                    </a:lnTo>
                    <a:lnTo>
                      <a:pt x="0" y="4"/>
                    </a:lnTo>
                    <a:lnTo>
                      <a:pt x="2" y="0"/>
                    </a:lnTo>
                    <a:lnTo>
                      <a:pt x="134" y="208"/>
                    </a:lnTo>
                    <a:close/>
                  </a:path>
                </a:pathLst>
              </a:custGeom>
              <a:solidFill>
                <a:srgbClr val="D9D9D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393" name="Freeform 525"/>
              <p:cNvSpPr>
                <a:spLocks/>
              </p:cNvSpPr>
              <p:nvPr/>
            </p:nvSpPr>
            <p:spPr bwMode="auto">
              <a:xfrm>
                <a:off x="4890" y="3559"/>
                <a:ext cx="134" cy="213"/>
              </a:xfrm>
              <a:custGeom>
                <a:avLst/>
                <a:gdLst>
                  <a:gd name="T0" fmla="*/ 134 w 134"/>
                  <a:gd name="T1" fmla="*/ 210 h 213"/>
                  <a:gd name="T2" fmla="*/ 132 w 134"/>
                  <a:gd name="T3" fmla="*/ 213 h 213"/>
                  <a:gd name="T4" fmla="*/ 0 w 134"/>
                  <a:gd name="T5" fmla="*/ 3 h 213"/>
                  <a:gd name="T6" fmla="*/ 0 w 134"/>
                  <a:gd name="T7" fmla="*/ 0 h 213"/>
                  <a:gd name="T8" fmla="*/ 134 w 134"/>
                  <a:gd name="T9" fmla="*/ 210 h 213"/>
                  <a:gd name="T10" fmla="*/ 0 60000 65536"/>
                  <a:gd name="T11" fmla="*/ 0 60000 65536"/>
                  <a:gd name="T12" fmla="*/ 0 60000 65536"/>
                  <a:gd name="T13" fmla="*/ 0 60000 65536"/>
                  <a:gd name="T14" fmla="*/ 0 60000 65536"/>
                  <a:gd name="T15" fmla="*/ 0 w 134"/>
                  <a:gd name="T16" fmla="*/ 0 h 213"/>
                  <a:gd name="T17" fmla="*/ 134 w 134"/>
                  <a:gd name="T18" fmla="*/ 213 h 213"/>
                </a:gdLst>
                <a:ahLst/>
                <a:cxnLst>
                  <a:cxn ang="T10">
                    <a:pos x="T0" y="T1"/>
                  </a:cxn>
                  <a:cxn ang="T11">
                    <a:pos x="T2" y="T3"/>
                  </a:cxn>
                  <a:cxn ang="T12">
                    <a:pos x="T4" y="T5"/>
                  </a:cxn>
                  <a:cxn ang="T13">
                    <a:pos x="T6" y="T7"/>
                  </a:cxn>
                  <a:cxn ang="T14">
                    <a:pos x="T8" y="T9"/>
                  </a:cxn>
                </a:cxnLst>
                <a:rect l="T15" t="T16" r="T17" b="T18"/>
                <a:pathLst>
                  <a:path w="134" h="213">
                    <a:moveTo>
                      <a:pt x="134" y="210"/>
                    </a:moveTo>
                    <a:lnTo>
                      <a:pt x="132" y="213"/>
                    </a:lnTo>
                    <a:lnTo>
                      <a:pt x="0" y="3"/>
                    </a:lnTo>
                    <a:lnTo>
                      <a:pt x="0" y="0"/>
                    </a:lnTo>
                    <a:lnTo>
                      <a:pt x="134" y="210"/>
                    </a:lnTo>
                    <a:close/>
                  </a:path>
                </a:pathLst>
              </a:custGeom>
              <a:solidFill>
                <a:srgbClr val="DBDBDB"/>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394" name="Freeform 526"/>
              <p:cNvSpPr>
                <a:spLocks/>
              </p:cNvSpPr>
              <p:nvPr/>
            </p:nvSpPr>
            <p:spPr bwMode="auto">
              <a:xfrm>
                <a:off x="4890" y="3562"/>
                <a:ext cx="134" cy="218"/>
              </a:xfrm>
              <a:custGeom>
                <a:avLst/>
                <a:gdLst>
                  <a:gd name="T0" fmla="*/ 132 w 134"/>
                  <a:gd name="T1" fmla="*/ 210 h 218"/>
                  <a:gd name="T2" fmla="*/ 134 w 134"/>
                  <a:gd name="T3" fmla="*/ 218 h 218"/>
                  <a:gd name="T4" fmla="*/ 2 w 134"/>
                  <a:gd name="T5" fmla="*/ 8 h 218"/>
                  <a:gd name="T6" fmla="*/ 0 w 134"/>
                  <a:gd name="T7" fmla="*/ 0 h 218"/>
                  <a:gd name="T8" fmla="*/ 132 w 134"/>
                  <a:gd name="T9" fmla="*/ 210 h 218"/>
                  <a:gd name="T10" fmla="*/ 0 60000 65536"/>
                  <a:gd name="T11" fmla="*/ 0 60000 65536"/>
                  <a:gd name="T12" fmla="*/ 0 60000 65536"/>
                  <a:gd name="T13" fmla="*/ 0 60000 65536"/>
                  <a:gd name="T14" fmla="*/ 0 60000 65536"/>
                  <a:gd name="T15" fmla="*/ 0 w 134"/>
                  <a:gd name="T16" fmla="*/ 0 h 218"/>
                  <a:gd name="T17" fmla="*/ 134 w 134"/>
                  <a:gd name="T18" fmla="*/ 218 h 218"/>
                </a:gdLst>
                <a:ahLst/>
                <a:cxnLst>
                  <a:cxn ang="T10">
                    <a:pos x="T0" y="T1"/>
                  </a:cxn>
                  <a:cxn ang="T11">
                    <a:pos x="T2" y="T3"/>
                  </a:cxn>
                  <a:cxn ang="T12">
                    <a:pos x="T4" y="T5"/>
                  </a:cxn>
                  <a:cxn ang="T13">
                    <a:pos x="T6" y="T7"/>
                  </a:cxn>
                  <a:cxn ang="T14">
                    <a:pos x="T8" y="T9"/>
                  </a:cxn>
                </a:cxnLst>
                <a:rect l="T15" t="T16" r="T17" b="T18"/>
                <a:pathLst>
                  <a:path w="134" h="218">
                    <a:moveTo>
                      <a:pt x="132" y="210"/>
                    </a:moveTo>
                    <a:lnTo>
                      <a:pt x="134" y="218"/>
                    </a:lnTo>
                    <a:lnTo>
                      <a:pt x="2" y="8"/>
                    </a:lnTo>
                    <a:lnTo>
                      <a:pt x="0" y="0"/>
                    </a:lnTo>
                    <a:lnTo>
                      <a:pt x="132" y="210"/>
                    </a:lnTo>
                    <a:close/>
                  </a:path>
                </a:pathLst>
              </a:custGeom>
              <a:solidFill>
                <a:srgbClr val="DEDED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395" name="Freeform 527"/>
              <p:cNvSpPr>
                <a:spLocks/>
              </p:cNvSpPr>
              <p:nvPr/>
            </p:nvSpPr>
            <p:spPr bwMode="auto">
              <a:xfrm>
                <a:off x="4925" y="3542"/>
                <a:ext cx="137" cy="216"/>
              </a:xfrm>
              <a:custGeom>
                <a:avLst/>
                <a:gdLst>
                  <a:gd name="T0" fmla="*/ 137 w 137"/>
                  <a:gd name="T1" fmla="*/ 216 h 216"/>
                  <a:gd name="T2" fmla="*/ 133 w 137"/>
                  <a:gd name="T3" fmla="*/ 210 h 216"/>
                  <a:gd name="T4" fmla="*/ 0 w 137"/>
                  <a:gd name="T5" fmla="*/ 0 h 216"/>
                  <a:gd name="T6" fmla="*/ 6 w 137"/>
                  <a:gd name="T7" fmla="*/ 6 h 216"/>
                  <a:gd name="T8" fmla="*/ 137 w 137"/>
                  <a:gd name="T9" fmla="*/ 216 h 216"/>
                  <a:gd name="T10" fmla="*/ 0 60000 65536"/>
                  <a:gd name="T11" fmla="*/ 0 60000 65536"/>
                  <a:gd name="T12" fmla="*/ 0 60000 65536"/>
                  <a:gd name="T13" fmla="*/ 0 60000 65536"/>
                  <a:gd name="T14" fmla="*/ 0 60000 65536"/>
                  <a:gd name="T15" fmla="*/ 0 w 137"/>
                  <a:gd name="T16" fmla="*/ 0 h 216"/>
                  <a:gd name="T17" fmla="*/ 137 w 137"/>
                  <a:gd name="T18" fmla="*/ 216 h 216"/>
                </a:gdLst>
                <a:ahLst/>
                <a:cxnLst>
                  <a:cxn ang="T10">
                    <a:pos x="T0" y="T1"/>
                  </a:cxn>
                  <a:cxn ang="T11">
                    <a:pos x="T2" y="T3"/>
                  </a:cxn>
                  <a:cxn ang="T12">
                    <a:pos x="T4" y="T5"/>
                  </a:cxn>
                  <a:cxn ang="T13">
                    <a:pos x="T6" y="T7"/>
                  </a:cxn>
                  <a:cxn ang="T14">
                    <a:pos x="T8" y="T9"/>
                  </a:cxn>
                </a:cxnLst>
                <a:rect l="T15" t="T16" r="T17" b="T18"/>
                <a:pathLst>
                  <a:path w="137" h="216">
                    <a:moveTo>
                      <a:pt x="137" y="216"/>
                    </a:moveTo>
                    <a:lnTo>
                      <a:pt x="133" y="210"/>
                    </a:lnTo>
                    <a:lnTo>
                      <a:pt x="0" y="0"/>
                    </a:lnTo>
                    <a:lnTo>
                      <a:pt x="6" y="6"/>
                    </a:lnTo>
                    <a:lnTo>
                      <a:pt x="137" y="216"/>
                    </a:lnTo>
                    <a:close/>
                  </a:path>
                </a:pathLst>
              </a:custGeom>
              <a:solidFill>
                <a:srgbClr val="BCBCB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396" name="Freeform 528"/>
              <p:cNvSpPr>
                <a:spLocks/>
              </p:cNvSpPr>
              <p:nvPr/>
            </p:nvSpPr>
            <p:spPr bwMode="auto">
              <a:xfrm>
                <a:off x="4920" y="3539"/>
                <a:ext cx="138" cy="213"/>
              </a:xfrm>
              <a:custGeom>
                <a:avLst/>
                <a:gdLst>
                  <a:gd name="T0" fmla="*/ 138 w 138"/>
                  <a:gd name="T1" fmla="*/ 213 h 213"/>
                  <a:gd name="T2" fmla="*/ 131 w 138"/>
                  <a:gd name="T3" fmla="*/ 210 h 213"/>
                  <a:gd name="T4" fmla="*/ 0 w 138"/>
                  <a:gd name="T5" fmla="*/ 0 h 213"/>
                  <a:gd name="T6" fmla="*/ 5 w 138"/>
                  <a:gd name="T7" fmla="*/ 3 h 213"/>
                  <a:gd name="T8" fmla="*/ 138 w 138"/>
                  <a:gd name="T9" fmla="*/ 213 h 213"/>
                  <a:gd name="T10" fmla="*/ 0 60000 65536"/>
                  <a:gd name="T11" fmla="*/ 0 60000 65536"/>
                  <a:gd name="T12" fmla="*/ 0 60000 65536"/>
                  <a:gd name="T13" fmla="*/ 0 60000 65536"/>
                  <a:gd name="T14" fmla="*/ 0 60000 65536"/>
                  <a:gd name="T15" fmla="*/ 0 w 138"/>
                  <a:gd name="T16" fmla="*/ 0 h 213"/>
                  <a:gd name="T17" fmla="*/ 138 w 138"/>
                  <a:gd name="T18" fmla="*/ 213 h 213"/>
                </a:gdLst>
                <a:ahLst/>
                <a:cxnLst>
                  <a:cxn ang="T10">
                    <a:pos x="T0" y="T1"/>
                  </a:cxn>
                  <a:cxn ang="T11">
                    <a:pos x="T2" y="T3"/>
                  </a:cxn>
                  <a:cxn ang="T12">
                    <a:pos x="T4" y="T5"/>
                  </a:cxn>
                  <a:cxn ang="T13">
                    <a:pos x="T6" y="T7"/>
                  </a:cxn>
                  <a:cxn ang="T14">
                    <a:pos x="T8" y="T9"/>
                  </a:cxn>
                </a:cxnLst>
                <a:rect l="T15" t="T16" r="T17" b="T18"/>
                <a:pathLst>
                  <a:path w="138" h="213">
                    <a:moveTo>
                      <a:pt x="138" y="213"/>
                    </a:moveTo>
                    <a:lnTo>
                      <a:pt x="131" y="210"/>
                    </a:lnTo>
                    <a:lnTo>
                      <a:pt x="0" y="0"/>
                    </a:lnTo>
                    <a:lnTo>
                      <a:pt x="5" y="3"/>
                    </a:lnTo>
                    <a:lnTo>
                      <a:pt x="138" y="213"/>
                    </a:lnTo>
                    <a:close/>
                  </a:path>
                </a:pathLst>
              </a:custGeom>
              <a:solidFill>
                <a:srgbClr val="B5B5B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397" name="Freeform 529"/>
              <p:cNvSpPr>
                <a:spLocks/>
              </p:cNvSpPr>
              <p:nvPr/>
            </p:nvSpPr>
            <p:spPr bwMode="auto">
              <a:xfrm>
                <a:off x="4911" y="3539"/>
                <a:ext cx="140" cy="210"/>
              </a:xfrm>
              <a:custGeom>
                <a:avLst/>
                <a:gdLst>
                  <a:gd name="T0" fmla="*/ 140 w 140"/>
                  <a:gd name="T1" fmla="*/ 210 h 210"/>
                  <a:gd name="T2" fmla="*/ 133 w 140"/>
                  <a:gd name="T3" fmla="*/ 210 h 210"/>
                  <a:gd name="T4" fmla="*/ 0 w 140"/>
                  <a:gd name="T5" fmla="*/ 0 h 210"/>
                  <a:gd name="T6" fmla="*/ 9 w 140"/>
                  <a:gd name="T7" fmla="*/ 0 h 210"/>
                  <a:gd name="T8" fmla="*/ 140 w 140"/>
                  <a:gd name="T9" fmla="*/ 210 h 210"/>
                  <a:gd name="T10" fmla="*/ 0 60000 65536"/>
                  <a:gd name="T11" fmla="*/ 0 60000 65536"/>
                  <a:gd name="T12" fmla="*/ 0 60000 65536"/>
                  <a:gd name="T13" fmla="*/ 0 60000 65536"/>
                  <a:gd name="T14" fmla="*/ 0 60000 65536"/>
                  <a:gd name="T15" fmla="*/ 0 w 140"/>
                  <a:gd name="T16" fmla="*/ 0 h 210"/>
                  <a:gd name="T17" fmla="*/ 140 w 140"/>
                  <a:gd name="T18" fmla="*/ 210 h 210"/>
                </a:gdLst>
                <a:ahLst/>
                <a:cxnLst>
                  <a:cxn ang="T10">
                    <a:pos x="T0" y="T1"/>
                  </a:cxn>
                  <a:cxn ang="T11">
                    <a:pos x="T2" y="T3"/>
                  </a:cxn>
                  <a:cxn ang="T12">
                    <a:pos x="T4" y="T5"/>
                  </a:cxn>
                  <a:cxn ang="T13">
                    <a:pos x="T6" y="T7"/>
                  </a:cxn>
                  <a:cxn ang="T14">
                    <a:pos x="T8" y="T9"/>
                  </a:cxn>
                </a:cxnLst>
                <a:rect l="T15" t="T16" r="T17" b="T18"/>
                <a:pathLst>
                  <a:path w="140" h="210">
                    <a:moveTo>
                      <a:pt x="140" y="210"/>
                    </a:moveTo>
                    <a:lnTo>
                      <a:pt x="133" y="210"/>
                    </a:lnTo>
                    <a:lnTo>
                      <a:pt x="0" y="0"/>
                    </a:lnTo>
                    <a:lnTo>
                      <a:pt x="9" y="0"/>
                    </a:lnTo>
                    <a:lnTo>
                      <a:pt x="140" y="210"/>
                    </a:lnTo>
                    <a:close/>
                  </a:path>
                </a:pathLst>
              </a:custGeom>
              <a:solidFill>
                <a:srgbClr val="A8A8A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398" name="Freeform 530"/>
              <p:cNvSpPr>
                <a:spLocks/>
              </p:cNvSpPr>
              <p:nvPr/>
            </p:nvSpPr>
            <p:spPr bwMode="auto">
              <a:xfrm>
                <a:off x="4914" y="3539"/>
                <a:ext cx="137" cy="210"/>
              </a:xfrm>
              <a:custGeom>
                <a:avLst/>
                <a:gdLst>
                  <a:gd name="T0" fmla="*/ 137 w 137"/>
                  <a:gd name="T1" fmla="*/ 210 h 210"/>
                  <a:gd name="T2" fmla="*/ 133 w 137"/>
                  <a:gd name="T3" fmla="*/ 210 h 210"/>
                  <a:gd name="T4" fmla="*/ 0 w 137"/>
                  <a:gd name="T5" fmla="*/ 0 h 210"/>
                  <a:gd name="T6" fmla="*/ 6 w 137"/>
                  <a:gd name="T7" fmla="*/ 0 h 210"/>
                  <a:gd name="T8" fmla="*/ 137 w 137"/>
                  <a:gd name="T9" fmla="*/ 210 h 210"/>
                  <a:gd name="T10" fmla="*/ 0 60000 65536"/>
                  <a:gd name="T11" fmla="*/ 0 60000 65536"/>
                  <a:gd name="T12" fmla="*/ 0 60000 65536"/>
                  <a:gd name="T13" fmla="*/ 0 60000 65536"/>
                  <a:gd name="T14" fmla="*/ 0 60000 65536"/>
                  <a:gd name="T15" fmla="*/ 0 w 137"/>
                  <a:gd name="T16" fmla="*/ 0 h 210"/>
                  <a:gd name="T17" fmla="*/ 137 w 137"/>
                  <a:gd name="T18" fmla="*/ 210 h 210"/>
                </a:gdLst>
                <a:ahLst/>
                <a:cxnLst>
                  <a:cxn ang="T10">
                    <a:pos x="T0" y="T1"/>
                  </a:cxn>
                  <a:cxn ang="T11">
                    <a:pos x="T2" y="T3"/>
                  </a:cxn>
                  <a:cxn ang="T12">
                    <a:pos x="T4" y="T5"/>
                  </a:cxn>
                  <a:cxn ang="T13">
                    <a:pos x="T6" y="T7"/>
                  </a:cxn>
                  <a:cxn ang="T14">
                    <a:pos x="T8" y="T9"/>
                  </a:cxn>
                </a:cxnLst>
                <a:rect l="T15" t="T16" r="T17" b="T18"/>
                <a:pathLst>
                  <a:path w="137" h="210">
                    <a:moveTo>
                      <a:pt x="137" y="210"/>
                    </a:moveTo>
                    <a:lnTo>
                      <a:pt x="133" y="210"/>
                    </a:lnTo>
                    <a:lnTo>
                      <a:pt x="0" y="0"/>
                    </a:lnTo>
                    <a:lnTo>
                      <a:pt x="6" y="0"/>
                    </a:lnTo>
                    <a:lnTo>
                      <a:pt x="137" y="210"/>
                    </a:lnTo>
                    <a:close/>
                  </a:path>
                </a:pathLst>
              </a:custGeom>
              <a:solidFill>
                <a:srgbClr val="A8A8A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399" name="Freeform 531"/>
              <p:cNvSpPr>
                <a:spLocks/>
              </p:cNvSpPr>
              <p:nvPr/>
            </p:nvSpPr>
            <p:spPr bwMode="auto">
              <a:xfrm>
                <a:off x="4911" y="3539"/>
                <a:ext cx="136" cy="210"/>
              </a:xfrm>
              <a:custGeom>
                <a:avLst/>
                <a:gdLst>
                  <a:gd name="T0" fmla="*/ 136 w 136"/>
                  <a:gd name="T1" fmla="*/ 210 h 210"/>
                  <a:gd name="T2" fmla="*/ 133 w 136"/>
                  <a:gd name="T3" fmla="*/ 210 h 210"/>
                  <a:gd name="T4" fmla="*/ 0 w 136"/>
                  <a:gd name="T5" fmla="*/ 0 h 210"/>
                  <a:gd name="T6" fmla="*/ 3 w 136"/>
                  <a:gd name="T7" fmla="*/ 0 h 210"/>
                  <a:gd name="T8" fmla="*/ 136 w 136"/>
                  <a:gd name="T9" fmla="*/ 210 h 210"/>
                  <a:gd name="T10" fmla="*/ 0 60000 65536"/>
                  <a:gd name="T11" fmla="*/ 0 60000 65536"/>
                  <a:gd name="T12" fmla="*/ 0 60000 65536"/>
                  <a:gd name="T13" fmla="*/ 0 60000 65536"/>
                  <a:gd name="T14" fmla="*/ 0 60000 65536"/>
                  <a:gd name="T15" fmla="*/ 0 w 136"/>
                  <a:gd name="T16" fmla="*/ 0 h 210"/>
                  <a:gd name="T17" fmla="*/ 136 w 136"/>
                  <a:gd name="T18" fmla="*/ 210 h 210"/>
                </a:gdLst>
                <a:ahLst/>
                <a:cxnLst>
                  <a:cxn ang="T10">
                    <a:pos x="T0" y="T1"/>
                  </a:cxn>
                  <a:cxn ang="T11">
                    <a:pos x="T2" y="T3"/>
                  </a:cxn>
                  <a:cxn ang="T12">
                    <a:pos x="T4" y="T5"/>
                  </a:cxn>
                  <a:cxn ang="T13">
                    <a:pos x="T6" y="T7"/>
                  </a:cxn>
                  <a:cxn ang="T14">
                    <a:pos x="T8" y="T9"/>
                  </a:cxn>
                </a:cxnLst>
                <a:rect l="T15" t="T16" r="T17" b="T18"/>
                <a:pathLst>
                  <a:path w="136" h="210">
                    <a:moveTo>
                      <a:pt x="136" y="210"/>
                    </a:moveTo>
                    <a:lnTo>
                      <a:pt x="133" y="210"/>
                    </a:lnTo>
                    <a:lnTo>
                      <a:pt x="0" y="0"/>
                    </a:lnTo>
                    <a:lnTo>
                      <a:pt x="3" y="0"/>
                    </a:lnTo>
                    <a:lnTo>
                      <a:pt x="136" y="210"/>
                    </a:lnTo>
                    <a:close/>
                  </a:path>
                </a:pathLst>
              </a:custGeom>
              <a:solidFill>
                <a:srgbClr val="A0A0A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400" name="Freeform 532"/>
              <p:cNvSpPr>
                <a:spLocks/>
              </p:cNvSpPr>
              <p:nvPr/>
            </p:nvSpPr>
            <p:spPr bwMode="auto">
              <a:xfrm>
                <a:off x="5022" y="3749"/>
                <a:ext cx="42" cy="40"/>
              </a:xfrm>
              <a:custGeom>
                <a:avLst/>
                <a:gdLst>
                  <a:gd name="T0" fmla="*/ 22 w 42"/>
                  <a:gd name="T1" fmla="*/ 0 h 40"/>
                  <a:gd name="T2" fmla="*/ 13 w 42"/>
                  <a:gd name="T3" fmla="*/ 1 h 40"/>
                  <a:gd name="T4" fmla="*/ 7 w 42"/>
                  <a:gd name="T5" fmla="*/ 7 h 40"/>
                  <a:gd name="T6" fmla="*/ 2 w 42"/>
                  <a:gd name="T7" fmla="*/ 14 h 40"/>
                  <a:gd name="T8" fmla="*/ 0 w 42"/>
                  <a:gd name="T9" fmla="*/ 23 h 40"/>
                  <a:gd name="T10" fmla="*/ 2 w 42"/>
                  <a:gd name="T11" fmla="*/ 31 h 40"/>
                  <a:gd name="T12" fmla="*/ 7 w 42"/>
                  <a:gd name="T13" fmla="*/ 36 h 40"/>
                  <a:gd name="T14" fmla="*/ 13 w 42"/>
                  <a:gd name="T15" fmla="*/ 40 h 40"/>
                  <a:gd name="T16" fmla="*/ 22 w 42"/>
                  <a:gd name="T17" fmla="*/ 40 h 40"/>
                  <a:gd name="T18" fmla="*/ 29 w 42"/>
                  <a:gd name="T19" fmla="*/ 38 h 40"/>
                  <a:gd name="T20" fmla="*/ 36 w 42"/>
                  <a:gd name="T21" fmla="*/ 32 h 40"/>
                  <a:gd name="T22" fmla="*/ 40 w 42"/>
                  <a:gd name="T23" fmla="*/ 25 h 40"/>
                  <a:gd name="T24" fmla="*/ 42 w 42"/>
                  <a:gd name="T25" fmla="*/ 16 h 40"/>
                  <a:gd name="T26" fmla="*/ 40 w 42"/>
                  <a:gd name="T27" fmla="*/ 9 h 40"/>
                  <a:gd name="T28" fmla="*/ 36 w 42"/>
                  <a:gd name="T29" fmla="*/ 3 h 40"/>
                  <a:gd name="T30" fmla="*/ 29 w 42"/>
                  <a:gd name="T31" fmla="*/ 0 h 40"/>
                  <a:gd name="T32" fmla="*/ 22 w 42"/>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40"/>
                  <a:gd name="T53" fmla="*/ 42 w 42"/>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40">
                    <a:moveTo>
                      <a:pt x="22" y="0"/>
                    </a:moveTo>
                    <a:lnTo>
                      <a:pt x="13" y="1"/>
                    </a:lnTo>
                    <a:lnTo>
                      <a:pt x="7" y="7"/>
                    </a:lnTo>
                    <a:lnTo>
                      <a:pt x="2" y="14"/>
                    </a:lnTo>
                    <a:lnTo>
                      <a:pt x="0" y="23"/>
                    </a:lnTo>
                    <a:lnTo>
                      <a:pt x="2" y="31"/>
                    </a:lnTo>
                    <a:lnTo>
                      <a:pt x="7" y="36"/>
                    </a:lnTo>
                    <a:lnTo>
                      <a:pt x="13" y="40"/>
                    </a:lnTo>
                    <a:lnTo>
                      <a:pt x="22" y="40"/>
                    </a:lnTo>
                    <a:lnTo>
                      <a:pt x="29" y="38"/>
                    </a:lnTo>
                    <a:lnTo>
                      <a:pt x="36" y="32"/>
                    </a:lnTo>
                    <a:lnTo>
                      <a:pt x="40" y="25"/>
                    </a:lnTo>
                    <a:lnTo>
                      <a:pt x="42" y="16"/>
                    </a:lnTo>
                    <a:lnTo>
                      <a:pt x="40" y="9"/>
                    </a:lnTo>
                    <a:lnTo>
                      <a:pt x="36" y="3"/>
                    </a:lnTo>
                    <a:lnTo>
                      <a:pt x="29" y="0"/>
                    </a:lnTo>
                    <a:lnTo>
                      <a:pt x="22" y="0"/>
                    </a:lnTo>
                    <a:close/>
                  </a:path>
                </a:pathLst>
              </a:custGeom>
              <a:solidFill>
                <a:srgbClr val="E2E2E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401" name="Freeform 533"/>
              <p:cNvSpPr>
                <a:spLocks/>
              </p:cNvSpPr>
              <p:nvPr/>
            </p:nvSpPr>
            <p:spPr bwMode="auto">
              <a:xfrm>
                <a:off x="4942" y="3626"/>
                <a:ext cx="244" cy="245"/>
              </a:xfrm>
              <a:custGeom>
                <a:avLst/>
                <a:gdLst>
                  <a:gd name="T0" fmla="*/ 242 w 244"/>
                  <a:gd name="T1" fmla="*/ 135 h 245"/>
                  <a:gd name="T2" fmla="*/ 237 w 244"/>
                  <a:gd name="T3" fmla="*/ 159 h 245"/>
                  <a:gd name="T4" fmla="*/ 227 w 244"/>
                  <a:gd name="T5" fmla="*/ 181 h 245"/>
                  <a:gd name="T6" fmla="*/ 215 w 244"/>
                  <a:gd name="T7" fmla="*/ 201 h 245"/>
                  <a:gd name="T8" fmla="*/ 198 w 244"/>
                  <a:gd name="T9" fmla="*/ 218 h 245"/>
                  <a:gd name="T10" fmla="*/ 178 w 244"/>
                  <a:gd name="T11" fmla="*/ 230 h 245"/>
                  <a:gd name="T12" fmla="*/ 156 w 244"/>
                  <a:gd name="T13" fmla="*/ 239 h 245"/>
                  <a:gd name="T14" fmla="*/ 133 w 244"/>
                  <a:gd name="T15" fmla="*/ 245 h 245"/>
                  <a:gd name="T16" fmla="*/ 109 w 244"/>
                  <a:gd name="T17" fmla="*/ 245 h 245"/>
                  <a:gd name="T18" fmla="*/ 85 w 244"/>
                  <a:gd name="T19" fmla="*/ 239 h 245"/>
                  <a:gd name="T20" fmla="*/ 63 w 244"/>
                  <a:gd name="T21" fmla="*/ 230 h 245"/>
                  <a:gd name="T22" fmla="*/ 43 w 244"/>
                  <a:gd name="T23" fmla="*/ 218 h 245"/>
                  <a:gd name="T24" fmla="*/ 27 w 244"/>
                  <a:gd name="T25" fmla="*/ 201 h 245"/>
                  <a:gd name="T26" fmla="*/ 14 w 244"/>
                  <a:gd name="T27" fmla="*/ 181 h 245"/>
                  <a:gd name="T28" fmla="*/ 5 w 244"/>
                  <a:gd name="T29" fmla="*/ 159 h 245"/>
                  <a:gd name="T30" fmla="*/ 0 w 244"/>
                  <a:gd name="T31" fmla="*/ 135 h 245"/>
                  <a:gd name="T32" fmla="*/ 0 w 244"/>
                  <a:gd name="T33" fmla="*/ 110 h 245"/>
                  <a:gd name="T34" fmla="*/ 5 w 244"/>
                  <a:gd name="T35" fmla="*/ 86 h 245"/>
                  <a:gd name="T36" fmla="*/ 14 w 244"/>
                  <a:gd name="T37" fmla="*/ 64 h 245"/>
                  <a:gd name="T38" fmla="*/ 27 w 244"/>
                  <a:gd name="T39" fmla="*/ 46 h 245"/>
                  <a:gd name="T40" fmla="*/ 43 w 244"/>
                  <a:gd name="T41" fmla="*/ 30 h 245"/>
                  <a:gd name="T42" fmla="*/ 63 w 244"/>
                  <a:gd name="T43" fmla="*/ 15 h 245"/>
                  <a:gd name="T44" fmla="*/ 85 w 244"/>
                  <a:gd name="T45" fmla="*/ 6 h 245"/>
                  <a:gd name="T46" fmla="*/ 109 w 244"/>
                  <a:gd name="T47" fmla="*/ 2 h 245"/>
                  <a:gd name="T48" fmla="*/ 133 w 244"/>
                  <a:gd name="T49" fmla="*/ 2 h 245"/>
                  <a:gd name="T50" fmla="*/ 156 w 244"/>
                  <a:gd name="T51" fmla="*/ 6 h 245"/>
                  <a:gd name="T52" fmla="*/ 178 w 244"/>
                  <a:gd name="T53" fmla="*/ 15 h 245"/>
                  <a:gd name="T54" fmla="*/ 198 w 244"/>
                  <a:gd name="T55" fmla="*/ 30 h 245"/>
                  <a:gd name="T56" fmla="*/ 215 w 244"/>
                  <a:gd name="T57" fmla="*/ 46 h 245"/>
                  <a:gd name="T58" fmla="*/ 227 w 244"/>
                  <a:gd name="T59" fmla="*/ 64 h 245"/>
                  <a:gd name="T60" fmla="*/ 237 w 244"/>
                  <a:gd name="T61" fmla="*/ 86 h 245"/>
                  <a:gd name="T62" fmla="*/ 242 w 244"/>
                  <a:gd name="T63" fmla="*/ 110 h 24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4"/>
                  <a:gd name="T97" fmla="*/ 0 h 245"/>
                  <a:gd name="T98" fmla="*/ 244 w 244"/>
                  <a:gd name="T99" fmla="*/ 245 h 24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4" h="245">
                    <a:moveTo>
                      <a:pt x="244" y="123"/>
                    </a:moveTo>
                    <a:lnTo>
                      <a:pt x="242" y="135"/>
                    </a:lnTo>
                    <a:lnTo>
                      <a:pt x="240" y="148"/>
                    </a:lnTo>
                    <a:lnTo>
                      <a:pt x="237" y="159"/>
                    </a:lnTo>
                    <a:lnTo>
                      <a:pt x="233" y="170"/>
                    </a:lnTo>
                    <a:lnTo>
                      <a:pt x="227" y="181"/>
                    </a:lnTo>
                    <a:lnTo>
                      <a:pt x="222" y="192"/>
                    </a:lnTo>
                    <a:lnTo>
                      <a:pt x="215" y="201"/>
                    </a:lnTo>
                    <a:lnTo>
                      <a:pt x="207" y="208"/>
                    </a:lnTo>
                    <a:lnTo>
                      <a:pt x="198" y="218"/>
                    </a:lnTo>
                    <a:lnTo>
                      <a:pt x="189" y="225"/>
                    </a:lnTo>
                    <a:lnTo>
                      <a:pt x="178" y="230"/>
                    </a:lnTo>
                    <a:lnTo>
                      <a:pt x="169" y="236"/>
                    </a:lnTo>
                    <a:lnTo>
                      <a:pt x="156" y="239"/>
                    </a:lnTo>
                    <a:lnTo>
                      <a:pt x="145" y="243"/>
                    </a:lnTo>
                    <a:lnTo>
                      <a:pt x="133" y="245"/>
                    </a:lnTo>
                    <a:lnTo>
                      <a:pt x="122" y="245"/>
                    </a:lnTo>
                    <a:lnTo>
                      <a:pt x="109" y="245"/>
                    </a:lnTo>
                    <a:lnTo>
                      <a:pt x="96" y="243"/>
                    </a:lnTo>
                    <a:lnTo>
                      <a:pt x="85" y="239"/>
                    </a:lnTo>
                    <a:lnTo>
                      <a:pt x="72" y="236"/>
                    </a:lnTo>
                    <a:lnTo>
                      <a:pt x="63" y="230"/>
                    </a:lnTo>
                    <a:lnTo>
                      <a:pt x="52" y="225"/>
                    </a:lnTo>
                    <a:lnTo>
                      <a:pt x="43" y="218"/>
                    </a:lnTo>
                    <a:lnTo>
                      <a:pt x="34" y="208"/>
                    </a:lnTo>
                    <a:lnTo>
                      <a:pt x="27" y="201"/>
                    </a:lnTo>
                    <a:lnTo>
                      <a:pt x="20" y="192"/>
                    </a:lnTo>
                    <a:lnTo>
                      <a:pt x="14" y="181"/>
                    </a:lnTo>
                    <a:lnTo>
                      <a:pt x="9" y="170"/>
                    </a:lnTo>
                    <a:lnTo>
                      <a:pt x="5" y="159"/>
                    </a:lnTo>
                    <a:lnTo>
                      <a:pt x="1" y="148"/>
                    </a:lnTo>
                    <a:lnTo>
                      <a:pt x="0" y="135"/>
                    </a:lnTo>
                    <a:lnTo>
                      <a:pt x="0" y="123"/>
                    </a:lnTo>
                    <a:lnTo>
                      <a:pt x="0" y="110"/>
                    </a:lnTo>
                    <a:lnTo>
                      <a:pt x="1" y="99"/>
                    </a:lnTo>
                    <a:lnTo>
                      <a:pt x="5" y="86"/>
                    </a:lnTo>
                    <a:lnTo>
                      <a:pt x="9" y="75"/>
                    </a:lnTo>
                    <a:lnTo>
                      <a:pt x="14" y="64"/>
                    </a:lnTo>
                    <a:lnTo>
                      <a:pt x="20" y="55"/>
                    </a:lnTo>
                    <a:lnTo>
                      <a:pt x="27" y="46"/>
                    </a:lnTo>
                    <a:lnTo>
                      <a:pt x="34" y="37"/>
                    </a:lnTo>
                    <a:lnTo>
                      <a:pt x="43" y="30"/>
                    </a:lnTo>
                    <a:lnTo>
                      <a:pt x="52" y="22"/>
                    </a:lnTo>
                    <a:lnTo>
                      <a:pt x="63" y="15"/>
                    </a:lnTo>
                    <a:lnTo>
                      <a:pt x="72" y="9"/>
                    </a:lnTo>
                    <a:lnTo>
                      <a:pt x="85" y="6"/>
                    </a:lnTo>
                    <a:lnTo>
                      <a:pt x="96" y="4"/>
                    </a:lnTo>
                    <a:lnTo>
                      <a:pt x="109" y="2"/>
                    </a:lnTo>
                    <a:lnTo>
                      <a:pt x="122" y="0"/>
                    </a:lnTo>
                    <a:lnTo>
                      <a:pt x="133" y="2"/>
                    </a:lnTo>
                    <a:lnTo>
                      <a:pt x="145" y="4"/>
                    </a:lnTo>
                    <a:lnTo>
                      <a:pt x="156" y="6"/>
                    </a:lnTo>
                    <a:lnTo>
                      <a:pt x="169" y="9"/>
                    </a:lnTo>
                    <a:lnTo>
                      <a:pt x="178" y="15"/>
                    </a:lnTo>
                    <a:lnTo>
                      <a:pt x="189" y="22"/>
                    </a:lnTo>
                    <a:lnTo>
                      <a:pt x="198" y="30"/>
                    </a:lnTo>
                    <a:lnTo>
                      <a:pt x="207" y="37"/>
                    </a:lnTo>
                    <a:lnTo>
                      <a:pt x="215" y="46"/>
                    </a:lnTo>
                    <a:lnTo>
                      <a:pt x="222" y="55"/>
                    </a:lnTo>
                    <a:lnTo>
                      <a:pt x="227" y="64"/>
                    </a:lnTo>
                    <a:lnTo>
                      <a:pt x="233" y="75"/>
                    </a:lnTo>
                    <a:lnTo>
                      <a:pt x="237" y="86"/>
                    </a:lnTo>
                    <a:lnTo>
                      <a:pt x="240" y="99"/>
                    </a:lnTo>
                    <a:lnTo>
                      <a:pt x="242" y="110"/>
                    </a:lnTo>
                    <a:lnTo>
                      <a:pt x="244" y="123"/>
                    </a:lnTo>
                    <a:close/>
                  </a:path>
                </a:pathLst>
              </a:custGeom>
              <a:solidFill>
                <a:srgbClr val="03066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402" name="Freeform 534"/>
              <p:cNvSpPr>
                <a:spLocks/>
              </p:cNvSpPr>
              <p:nvPr/>
            </p:nvSpPr>
            <p:spPr bwMode="auto">
              <a:xfrm>
                <a:off x="4943" y="3628"/>
                <a:ext cx="239" cy="239"/>
              </a:xfrm>
              <a:custGeom>
                <a:avLst/>
                <a:gdLst>
                  <a:gd name="T0" fmla="*/ 237 w 239"/>
                  <a:gd name="T1" fmla="*/ 133 h 239"/>
                  <a:gd name="T2" fmla="*/ 234 w 239"/>
                  <a:gd name="T3" fmla="*/ 155 h 239"/>
                  <a:gd name="T4" fmla="*/ 225 w 239"/>
                  <a:gd name="T5" fmla="*/ 177 h 239"/>
                  <a:gd name="T6" fmla="*/ 212 w 239"/>
                  <a:gd name="T7" fmla="*/ 195 h 239"/>
                  <a:gd name="T8" fmla="*/ 195 w 239"/>
                  <a:gd name="T9" fmla="*/ 212 h 239"/>
                  <a:gd name="T10" fmla="*/ 177 w 239"/>
                  <a:gd name="T11" fmla="*/ 225 h 239"/>
                  <a:gd name="T12" fmla="*/ 155 w 239"/>
                  <a:gd name="T13" fmla="*/ 234 h 239"/>
                  <a:gd name="T14" fmla="*/ 132 w 239"/>
                  <a:gd name="T15" fmla="*/ 239 h 239"/>
                  <a:gd name="T16" fmla="*/ 108 w 239"/>
                  <a:gd name="T17" fmla="*/ 239 h 239"/>
                  <a:gd name="T18" fmla="*/ 84 w 239"/>
                  <a:gd name="T19" fmla="*/ 234 h 239"/>
                  <a:gd name="T20" fmla="*/ 62 w 239"/>
                  <a:gd name="T21" fmla="*/ 225 h 239"/>
                  <a:gd name="T22" fmla="*/ 42 w 239"/>
                  <a:gd name="T23" fmla="*/ 212 h 239"/>
                  <a:gd name="T24" fmla="*/ 26 w 239"/>
                  <a:gd name="T25" fmla="*/ 195 h 239"/>
                  <a:gd name="T26" fmla="*/ 13 w 239"/>
                  <a:gd name="T27" fmla="*/ 177 h 239"/>
                  <a:gd name="T28" fmla="*/ 4 w 239"/>
                  <a:gd name="T29" fmla="*/ 155 h 239"/>
                  <a:gd name="T30" fmla="*/ 0 w 239"/>
                  <a:gd name="T31" fmla="*/ 133 h 239"/>
                  <a:gd name="T32" fmla="*/ 0 w 239"/>
                  <a:gd name="T33" fmla="*/ 108 h 239"/>
                  <a:gd name="T34" fmla="*/ 4 w 239"/>
                  <a:gd name="T35" fmla="*/ 84 h 239"/>
                  <a:gd name="T36" fmla="*/ 13 w 239"/>
                  <a:gd name="T37" fmla="*/ 62 h 239"/>
                  <a:gd name="T38" fmla="*/ 26 w 239"/>
                  <a:gd name="T39" fmla="*/ 44 h 239"/>
                  <a:gd name="T40" fmla="*/ 42 w 239"/>
                  <a:gd name="T41" fmla="*/ 28 h 239"/>
                  <a:gd name="T42" fmla="*/ 62 w 239"/>
                  <a:gd name="T43" fmla="*/ 15 h 239"/>
                  <a:gd name="T44" fmla="*/ 84 w 239"/>
                  <a:gd name="T45" fmla="*/ 6 h 239"/>
                  <a:gd name="T46" fmla="*/ 108 w 239"/>
                  <a:gd name="T47" fmla="*/ 2 h 239"/>
                  <a:gd name="T48" fmla="*/ 132 w 239"/>
                  <a:gd name="T49" fmla="*/ 2 h 239"/>
                  <a:gd name="T50" fmla="*/ 155 w 239"/>
                  <a:gd name="T51" fmla="*/ 6 h 239"/>
                  <a:gd name="T52" fmla="*/ 177 w 239"/>
                  <a:gd name="T53" fmla="*/ 15 h 239"/>
                  <a:gd name="T54" fmla="*/ 195 w 239"/>
                  <a:gd name="T55" fmla="*/ 28 h 239"/>
                  <a:gd name="T56" fmla="*/ 212 w 239"/>
                  <a:gd name="T57" fmla="*/ 44 h 239"/>
                  <a:gd name="T58" fmla="*/ 225 w 239"/>
                  <a:gd name="T59" fmla="*/ 62 h 239"/>
                  <a:gd name="T60" fmla="*/ 234 w 239"/>
                  <a:gd name="T61" fmla="*/ 84 h 239"/>
                  <a:gd name="T62" fmla="*/ 237 w 239"/>
                  <a:gd name="T63" fmla="*/ 108 h 23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39"/>
                  <a:gd name="T97" fmla="*/ 0 h 239"/>
                  <a:gd name="T98" fmla="*/ 239 w 239"/>
                  <a:gd name="T99" fmla="*/ 239 h 23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39" h="239">
                    <a:moveTo>
                      <a:pt x="239" y="121"/>
                    </a:moveTo>
                    <a:lnTo>
                      <a:pt x="237" y="133"/>
                    </a:lnTo>
                    <a:lnTo>
                      <a:pt x="236" y="144"/>
                    </a:lnTo>
                    <a:lnTo>
                      <a:pt x="234" y="155"/>
                    </a:lnTo>
                    <a:lnTo>
                      <a:pt x="228" y="166"/>
                    </a:lnTo>
                    <a:lnTo>
                      <a:pt x="225" y="177"/>
                    </a:lnTo>
                    <a:lnTo>
                      <a:pt x="217" y="186"/>
                    </a:lnTo>
                    <a:lnTo>
                      <a:pt x="212" y="195"/>
                    </a:lnTo>
                    <a:lnTo>
                      <a:pt x="203" y="205"/>
                    </a:lnTo>
                    <a:lnTo>
                      <a:pt x="195" y="212"/>
                    </a:lnTo>
                    <a:lnTo>
                      <a:pt x="186" y="219"/>
                    </a:lnTo>
                    <a:lnTo>
                      <a:pt x="177" y="225"/>
                    </a:lnTo>
                    <a:lnTo>
                      <a:pt x="166" y="230"/>
                    </a:lnTo>
                    <a:lnTo>
                      <a:pt x="155" y="234"/>
                    </a:lnTo>
                    <a:lnTo>
                      <a:pt x="144" y="237"/>
                    </a:lnTo>
                    <a:lnTo>
                      <a:pt x="132" y="239"/>
                    </a:lnTo>
                    <a:lnTo>
                      <a:pt x="121" y="239"/>
                    </a:lnTo>
                    <a:lnTo>
                      <a:pt x="108" y="239"/>
                    </a:lnTo>
                    <a:lnTo>
                      <a:pt x="95" y="237"/>
                    </a:lnTo>
                    <a:lnTo>
                      <a:pt x="84" y="234"/>
                    </a:lnTo>
                    <a:lnTo>
                      <a:pt x="73" y="230"/>
                    </a:lnTo>
                    <a:lnTo>
                      <a:pt x="62" y="225"/>
                    </a:lnTo>
                    <a:lnTo>
                      <a:pt x="51" y="219"/>
                    </a:lnTo>
                    <a:lnTo>
                      <a:pt x="42" y="212"/>
                    </a:lnTo>
                    <a:lnTo>
                      <a:pt x="35" y="205"/>
                    </a:lnTo>
                    <a:lnTo>
                      <a:pt x="26" y="195"/>
                    </a:lnTo>
                    <a:lnTo>
                      <a:pt x="20" y="186"/>
                    </a:lnTo>
                    <a:lnTo>
                      <a:pt x="13" y="177"/>
                    </a:lnTo>
                    <a:lnTo>
                      <a:pt x="9" y="166"/>
                    </a:lnTo>
                    <a:lnTo>
                      <a:pt x="4" y="155"/>
                    </a:lnTo>
                    <a:lnTo>
                      <a:pt x="2" y="144"/>
                    </a:lnTo>
                    <a:lnTo>
                      <a:pt x="0" y="133"/>
                    </a:lnTo>
                    <a:lnTo>
                      <a:pt x="0" y="121"/>
                    </a:lnTo>
                    <a:lnTo>
                      <a:pt x="0" y="108"/>
                    </a:lnTo>
                    <a:lnTo>
                      <a:pt x="2" y="97"/>
                    </a:lnTo>
                    <a:lnTo>
                      <a:pt x="4" y="84"/>
                    </a:lnTo>
                    <a:lnTo>
                      <a:pt x="9" y="73"/>
                    </a:lnTo>
                    <a:lnTo>
                      <a:pt x="13" y="62"/>
                    </a:lnTo>
                    <a:lnTo>
                      <a:pt x="20" y="53"/>
                    </a:lnTo>
                    <a:lnTo>
                      <a:pt x="26" y="44"/>
                    </a:lnTo>
                    <a:lnTo>
                      <a:pt x="35" y="35"/>
                    </a:lnTo>
                    <a:lnTo>
                      <a:pt x="42" y="28"/>
                    </a:lnTo>
                    <a:lnTo>
                      <a:pt x="51" y="20"/>
                    </a:lnTo>
                    <a:lnTo>
                      <a:pt x="62" y="15"/>
                    </a:lnTo>
                    <a:lnTo>
                      <a:pt x="73" y="9"/>
                    </a:lnTo>
                    <a:lnTo>
                      <a:pt x="84" y="6"/>
                    </a:lnTo>
                    <a:lnTo>
                      <a:pt x="95" y="4"/>
                    </a:lnTo>
                    <a:lnTo>
                      <a:pt x="108" y="2"/>
                    </a:lnTo>
                    <a:lnTo>
                      <a:pt x="121" y="0"/>
                    </a:lnTo>
                    <a:lnTo>
                      <a:pt x="132" y="2"/>
                    </a:lnTo>
                    <a:lnTo>
                      <a:pt x="144" y="4"/>
                    </a:lnTo>
                    <a:lnTo>
                      <a:pt x="155" y="6"/>
                    </a:lnTo>
                    <a:lnTo>
                      <a:pt x="166" y="9"/>
                    </a:lnTo>
                    <a:lnTo>
                      <a:pt x="177" y="15"/>
                    </a:lnTo>
                    <a:lnTo>
                      <a:pt x="186" y="20"/>
                    </a:lnTo>
                    <a:lnTo>
                      <a:pt x="195" y="28"/>
                    </a:lnTo>
                    <a:lnTo>
                      <a:pt x="203" y="35"/>
                    </a:lnTo>
                    <a:lnTo>
                      <a:pt x="212" y="44"/>
                    </a:lnTo>
                    <a:lnTo>
                      <a:pt x="217" y="53"/>
                    </a:lnTo>
                    <a:lnTo>
                      <a:pt x="225" y="62"/>
                    </a:lnTo>
                    <a:lnTo>
                      <a:pt x="228" y="73"/>
                    </a:lnTo>
                    <a:lnTo>
                      <a:pt x="234" y="84"/>
                    </a:lnTo>
                    <a:lnTo>
                      <a:pt x="236" y="97"/>
                    </a:lnTo>
                    <a:lnTo>
                      <a:pt x="237" y="108"/>
                    </a:lnTo>
                    <a:lnTo>
                      <a:pt x="239" y="121"/>
                    </a:lnTo>
                    <a:close/>
                  </a:path>
                </a:pathLst>
              </a:custGeom>
              <a:solidFill>
                <a:srgbClr val="070E6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403" name="Freeform 535"/>
              <p:cNvSpPr>
                <a:spLocks/>
              </p:cNvSpPr>
              <p:nvPr/>
            </p:nvSpPr>
            <p:spPr bwMode="auto">
              <a:xfrm>
                <a:off x="4945" y="3630"/>
                <a:ext cx="235" cy="235"/>
              </a:xfrm>
              <a:custGeom>
                <a:avLst/>
                <a:gdLst>
                  <a:gd name="T0" fmla="*/ 234 w 235"/>
                  <a:gd name="T1" fmla="*/ 131 h 235"/>
                  <a:gd name="T2" fmla="*/ 230 w 235"/>
                  <a:gd name="T3" fmla="*/ 153 h 235"/>
                  <a:gd name="T4" fmla="*/ 221 w 235"/>
                  <a:gd name="T5" fmla="*/ 173 h 235"/>
                  <a:gd name="T6" fmla="*/ 208 w 235"/>
                  <a:gd name="T7" fmla="*/ 193 h 235"/>
                  <a:gd name="T8" fmla="*/ 192 w 235"/>
                  <a:gd name="T9" fmla="*/ 208 h 235"/>
                  <a:gd name="T10" fmla="*/ 173 w 235"/>
                  <a:gd name="T11" fmla="*/ 221 h 235"/>
                  <a:gd name="T12" fmla="*/ 151 w 235"/>
                  <a:gd name="T13" fmla="*/ 230 h 235"/>
                  <a:gd name="T14" fmla="*/ 130 w 235"/>
                  <a:gd name="T15" fmla="*/ 235 h 235"/>
                  <a:gd name="T16" fmla="*/ 106 w 235"/>
                  <a:gd name="T17" fmla="*/ 235 h 235"/>
                  <a:gd name="T18" fmla="*/ 82 w 235"/>
                  <a:gd name="T19" fmla="*/ 230 h 235"/>
                  <a:gd name="T20" fmla="*/ 60 w 235"/>
                  <a:gd name="T21" fmla="*/ 221 h 235"/>
                  <a:gd name="T22" fmla="*/ 42 w 235"/>
                  <a:gd name="T23" fmla="*/ 208 h 235"/>
                  <a:gd name="T24" fmla="*/ 26 w 235"/>
                  <a:gd name="T25" fmla="*/ 193 h 235"/>
                  <a:gd name="T26" fmla="*/ 13 w 235"/>
                  <a:gd name="T27" fmla="*/ 173 h 235"/>
                  <a:gd name="T28" fmla="*/ 4 w 235"/>
                  <a:gd name="T29" fmla="*/ 153 h 235"/>
                  <a:gd name="T30" fmla="*/ 0 w 235"/>
                  <a:gd name="T31" fmla="*/ 131 h 235"/>
                  <a:gd name="T32" fmla="*/ 0 w 235"/>
                  <a:gd name="T33" fmla="*/ 106 h 235"/>
                  <a:gd name="T34" fmla="*/ 4 w 235"/>
                  <a:gd name="T35" fmla="*/ 84 h 235"/>
                  <a:gd name="T36" fmla="*/ 13 w 235"/>
                  <a:gd name="T37" fmla="*/ 62 h 235"/>
                  <a:gd name="T38" fmla="*/ 26 w 235"/>
                  <a:gd name="T39" fmla="*/ 44 h 235"/>
                  <a:gd name="T40" fmla="*/ 42 w 235"/>
                  <a:gd name="T41" fmla="*/ 27 h 235"/>
                  <a:gd name="T42" fmla="*/ 60 w 235"/>
                  <a:gd name="T43" fmla="*/ 15 h 235"/>
                  <a:gd name="T44" fmla="*/ 82 w 235"/>
                  <a:gd name="T45" fmla="*/ 5 h 235"/>
                  <a:gd name="T46" fmla="*/ 106 w 235"/>
                  <a:gd name="T47" fmla="*/ 2 h 235"/>
                  <a:gd name="T48" fmla="*/ 130 w 235"/>
                  <a:gd name="T49" fmla="*/ 2 h 235"/>
                  <a:gd name="T50" fmla="*/ 151 w 235"/>
                  <a:gd name="T51" fmla="*/ 5 h 235"/>
                  <a:gd name="T52" fmla="*/ 173 w 235"/>
                  <a:gd name="T53" fmla="*/ 15 h 235"/>
                  <a:gd name="T54" fmla="*/ 192 w 235"/>
                  <a:gd name="T55" fmla="*/ 27 h 235"/>
                  <a:gd name="T56" fmla="*/ 208 w 235"/>
                  <a:gd name="T57" fmla="*/ 44 h 235"/>
                  <a:gd name="T58" fmla="*/ 221 w 235"/>
                  <a:gd name="T59" fmla="*/ 62 h 235"/>
                  <a:gd name="T60" fmla="*/ 230 w 235"/>
                  <a:gd name="T61" fmla="*/ 84 h 235"/>
                  <a:gd name="T62" fmla="*/ 234 w 235"/>
                  <a:gd name="T63" fmla="*/ 106 h 23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35"/>
                  <a:gd name="T97" fmla="*/ 0 h 235"/>
                  <a:gd name="T98" fmla="*/ 235 w 235"/>
                  <a:gd name="T99" fmla="*/ 235 h 23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35" h="235">
                    <a:moveTo>
                      <a:pt x="235" y="119"/>
                    </a:moveTo>
                    <a:lnTo>
                      <a:pt x="234" y="131"/>
                    </a:lnTo>
                    <a:lnTo>
                      <a:pt x="232" y="142"/>
                    </a:lnTo>
                    <a:lnTo>
                      <a:pt x="230" y="153"/>
                    </a:lnTo>
                    <a:lnTo>
                      <a:pt x="224" y="164"/>
                    </a:lnTo>
                    <a:lnTo>
                      <a:pt x="221" y="173"/>
                    </a:lnTo>
                    <a:lnTo>
                      <a:pt x="213" y="184"/>
                    </a:lnTo>
                    <a:lnTo>
                      <a:pt x="208" y="193"/>
                    </a:lnTo>
                    <a:lnTo>
                      <a:pt x="201" y="201"/>
                    </a:lnTo>
                    <a:lnTo>
                      <a:pt x="192" y="208"/>
                    </a:lnTo>
                    <a:lnTo>
                      <a:pt x="182" y="215"/>
                    </a:lnTo>
                    <a:lnTo>
                      <a:pt x="173" y="221"/>
                    </a:lnTo>
                    <a:lnTo>
                      <a:pt x="162" y="226"/>
                    </a:lnTo>
                    <a:lnTo>
                      <a:pt x="151" y="230"/>
                    </a:lnTo>
                    <a:lnTo>
                      <a:pt x="141" y="234"/>
                    </a:lnTo>
                    <a:lnTo>
                      <a:pt x="130" y="235"/>
                    </a:lnTo>
                    <a:lnTo>
                      <a:pt x="119" y="235"/>
                    </a:lnTo>
                    <a:lnTo>
                      <a:pt x="106" y="235"/>
                    </a:lnTo>
                    <a:lnTo>
                      <a:pt x="93" y="234"/>
                    </a:lnTo>
                    <a:lnTo>
                      <a:pt x="82" y="230"/>
                    </a:lnTo>
                    <a:lnTo>
                      <a:pt x="71" y="226"/>
                    </a:lnTo>
                    <a:lnTo>
                      <a:pt x="60" y="221"/>
                    </a:lnTo>
                    <a:lnTo>
                      <a:pt x="51" y="215"/>
                    </a:lnTo>
                    <a:lnTo>
                      <a:pt x="42" y="208"/>
                    </a:lnTo>
                    <a:lnTo>
                      <a:pt x="35" y="201"/>
                    </a:lnTo>
                    <a:lnTo>
                      <a:pt x="26" y="193"/>
                    </a:lnTo>
                    <a:lnTo>
                      <a:pt x="20" y="184"/>
                    </a:lnTo>
                    <a:lnTo>
                      <a:pt x="13" y="173"/>
                    </a:lnTo>
                    <a:lnTo>
                      <a:pt x="9" y="164"/>
                    </a:lnTo>
                    <a:lnTo>
                      <a:pt x="4" y="153"/>
                    </a:lnTo>
                    <a:lnTo>
                      <a:pt x="2" y="142"/>
                    </a:lnTo>
                    <a:lnTo>
                      <a:pt x="0" y="131"/>
                    </a:lnTo>
                    <a:lnTo>
                      <a:pt x="0" y="119"/>
                    </a:lnTo>
                    <a:lnTo>
                      <a:pt x="0" y="106"/>
                    </a:lnTo>
                    <a:lnTo>
                      <a:pt x="2" y="95"/>
                    </a:lnTo>
                    <a:lnTo>
                      <a:pt x="4" y="84"/>
                    </a:lnTo>
                    <a:lnTo>
                      <a:pt x="9" y="73"/>
                    </a:lnTo>
                    <a:lnTo>
                      <a:pt x="13" y="62"/>
                    </a:lnTo>
                    <a:lnTo>
                      <a:pt x="20" y="53"/>
                    </a:lnTo>
                    <a:lnTo>
                      <a:pt x="26" y="44"/>
                    </a:lnTo>
                    <a:lnTo>
                      <a:pt x="35" y="35"/>
                    </a:lnTo>
                    <a:lnTo>
                      <a:pt x="42" y="27"/>
                    </a:lnTo>
                    <a:lnTo>
                      <a:pt x="51" y="20"/>
                    </a:lnTo>
                    <a:lnTo>
                      <a:pt x="60" y="15"/>
                    </a:lnTo>
                    <a:lnTo>
                      <a:pt x="71" y="9"/>
                    </a:lnTo>
                    <a:lnTo>
                      <a:pt x="82" y="5"/>
                    </a:lnTo>
                    <a:lnTo>
                      <a:pt x="93" y="4"/>
                    </a:lnTo>
                    <a:lnTo>
                      <a:pt x="106" y="2"/>
                    </a:lnTo>
                    <a:lnTo>
                      <a:pt x="119" y="0"/>
                    </a:lnTo>
                    <a:lnTo>
                      <a:pt x="130" y="2"/>
                    </a:lnTo>
                    <a:lnTo>
                      <a:pt x="141" y="4"/>
                    </a:lnTo>
                    <a:lnTo>
                      <a:pt x="151" y="5"/>
                    </a:lnTo>
                    <a:lnTo>
                      <a:pt x="162" y="9"/>
                    </a:lnTo>
                    <a:lnTo>
                      <a:pt x="173" y="15"/>
                    </a:lnTo>
                    <a:lnTo>
                      <a:pt x="182" y="20"/>
                    </a:lnTo>
                    <a:lnTo>
                      <a:pt x="192" y="27"/>
                    </a:lnTo>
                    <a:lnTo>
                      <a:pt x="201" y="35"/>
                    </a:lnTo>
                    <a:lnTo>
                      <a:pt x="208" y="44"/>
                    </a:lnTo>
                    <a:lnTo>
                      <a:pt x="213" y="53"/>
                    </a:lnTo>
                    <a:lnTo>
                      <a:pt x="221" y="62"/>
                    </a:lnTo>
                    <a:lnTo>
                      <a:pt x="224" y="73"/>
                    </a:lnTo>
                    <a:lnTo>
                      <a:pt x="230" y="84"/>
                    </a:lnTo>
                    <a:lnTo>
                      <a:pt x="232" y="95"/>
                    </a:lnTo>
                    <a:lnTo>
                      <a:pt x="234" y="106"/>
                    </a:lnTo>
                    <a:lnTo>
                      <a:pt x="235" y="119"/>
                    </a:lnTo>
                    <a:close/>
                  </a:path>
                </a:pathLst>
              </a:custGeom>
              <a:solidFill>
                <a:srgbClr val="09136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404" name="Freeform 536"/>
              <p:cNvSpPr>
                <a:spLocks/>
              </p:cNvSpPr>
              <p:nvPr/>
            </p:nvSpPr>
            <p:spPr bwMode="auto">
              <a:xfrm>
                <a:off x="4947" y="3632"/>
                <a:ext cx="232" cy="232"/>
              </a:xfrm>
              <a:custGeom>
                <a:avLst/>
                <a:gdLst>
                  <a:gd name="T0" fmla="*/ 230 w 232"/>
                  <a:gd name="T1" fmla="*/ 128 h 232"/>
                  <a:gd name="T2" fmla="*/ 226 w 232"/>
                  <a:gd name="T3" fmla="*/ 151 h 232"/>
                  <a:gd name="T4" fmla="*/ 217 w 232"/>
                  <a:gd name="T5" fmla="*/ 171 h 232"/>
                  <a:gd name="T6" fmla="*/ 204 w 232"/>
                  <a:gd name="T7" fmla="*/ 190 h 232"/>
                  <a:gd name="T8" fmla="*/ 188 w 232"/>
                  <a:gd name="T9" fmla="*/ 204 h 232"/>
                  <a:gd name="T10" fmla="*/ 170 w 232"/>
                  <a:gd name="T11" fmla="*/ 217 h 232"/>
                  <a:gd name="T12" fmla="*/ 149 w 232"/>
                  <a:gd name="T13" fmla="*/ 226 h 232"/>
                  <a:gd name="T14" fmla="*/ 128 w 232"/>
                  <a:gd name="T15" fmla="*/ 232 h 232"/>
                  <a:gd name="T16" fmla="*/ 104 w 232"/>
                  <a:gd name="T17" fmla="*/ 232 h 232"/>
                  <a:gd name="T18" fmla="*/ 82 w 232"/>
                  <a:gd name="T19" fmla="*/ 226 h 232"/>
                  <a:gd name="T20" fmla="*/ 60 w 232"/>
                  <a:gd name="T21" fmla="*/ 217 h 232"/>
                  <a:gd name="T22" fmla="*/ 42 w 232"/>
                  <a:gd name="T23" fmla="*/ 204 h 232"/>
                  <a:gd name="T24" fmla="*/ 26 w 232"/>
                  <a:gd name="T25" fmla="*/ 190 h 232"/>
                  <a:gd name="T26" fmla="*/ 13 w 232"/>
                  <a:gd name="T27" fmla="*/ 171 h 232"/>
                  <a:gd name="T28" fmla="*/ 4 w 232"/>
                  <a:gd name="T29" fmla="*/ 151 h 232"/>
                  <a:gd name="T30" fmla="*/ 0 w 232"/>
                  <a:gd name="T31" fmla="*/ 128 h 232"/>
                  <a:gd name="T32" fmla="*/ 0 w 232"/>
                  <a:gd name="T33" fmla="*/ 106 h 232"/>
                  <a:gd name="T34" fmla="*/ 4 w 232"/>
                  <a:gd name="T35" fmla="*/ 82 h 232"/>
                  <a:gd name="T36" fmla="*/ 13 w 232"/>
                  <a:gd name="T37" fmla="*/ 62 h 232"/>
                  <a:gd name="T38" fmla="*/ 26 w 232"/>
                  <a:gd name="T39" fmla="*/ 44 h 232"/>
                  <a:gd name="T40" fmla="*/ 42 w 232"/>
                  <a:gd name="T41" fmla="*/ 27 h 232"/>
                  <a:gd name="T42" fmla="*/ 60 w 232"/>
                  <a:gd name="T43" fmla="*/ 14 h 232"/>
                  <a:gd name="T44" fmla="*/ 82 w 232"/>
                  <a:gd name="T45" fmla="*/ 5 h 232"/>
                  <a:gd name="T46" fmla="*/ 104 w 232"/>
                  <a:gd name="T47" fmla="*/ 2 h 232"/>
                  <a:gd name="T48" fmla="*/ 128 w 232"/>
                  <a:gd name="T49" fmla="*/ 2 h 232"/>
                  <a:gd name="T50" fmla="*/ 149 w 232"/>
                  <a:gd name="T51" fmla="*/ 5 h 232"/>
                  <a:gd name="T52" fmla="*/ 170 w 232"/>
                  <a:gd name="T53" fmla="*/ 14 h 232"/>
                  <a:gd name="T54" fmla="*/ 188 w 232"/>
                  <a:gd name="T55" fmla="*/ 27 h 232"/>
                  <a:gd name="T56" fmla="*/ 204 w 232"/>
                  <a:gd name="T57" fmla="*/ 44 h 232"/>
                  <a:gd name="T58" fmla="*/ 217 w 232"/>
                  <a:gd name="T59" fmla="*/ 62 h 232"/>
                  <a:gd name="T60" fmla="*/ 226 w 232"/>
                  <a:gd name="T61" fmla="*/ 82 h 232"/>
                  <a:gd name="T62" fmla="*/ 230 w 232"/>
                  <a:gd name="T63" fmla="*/ 106 h 23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32"/>
                  <a:gd name="T97" fmla="*/ 0 h 232"/>
                  <a:gd name="T98" fmla="*/ 232 w 232"/>
                  <a:gd name="T99" fmla="*/ 232 h 23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32" h="232">
                    <a:moveTo>
                      <a:pt x="232" y="117"/>
                    </a:moveTo>
                    <a:lnTo>
                      <a:pt x="230" y="128"/>
                    </a:lnTo>
                    <a:lnTo>
                      <a:pt x="228" y="140"/>
                    </a:lnTo>
                    <a:lnTo>
                      <a:pt x="226" y="151"/>
                    </a:lnTo>
                    <a:lnTo>
                      <a:pt x="221" y="160"/>
                    </a:lnTo>
                    <a:lnTo>
                      <a:pt x="217" y="171"/>
                    </a:lnTo>
                    <a:lnTo>
                      <a:pt x="211" y="180"/>
                    </a:lnTo>
                    <a:lnTo>
                      <a:pt x="204" y="190"/>
                    </a:lnTo>
                    <a:lnTo>
                      <a:pt x="197" y="197"/>
                    </a:lnTo>
                    <a:lnTo>
                      <a:pt x="188" y="204"/>
                    </a:lnTo>
                    <a:lnTo>
                      <a:pt x="179" y="212"/>
                    </a:lnTo>
                    <a:lnTo>
                      <a:pt x="170" y="217"/>
                    </a:lnTo>
                    <a:lnTo>
                      <a:pt x="160" y="222"/>
                    </a:lnTo>
                    <a:lnTo>
                      <a:pt x="149" y="226"/>
                    </a:lnTo>
                    <a:lnTo>
                      <a:pt x="139" y="230"/>
                    </a:lnTo>
                    <a:lnTo>
                      <a:pt x="128" y="232"/>
                    </a:lnTo>
                    <a:lnTo>
                      <a:pt x="117" y="232"/>
                    </a:lnTo>
                    <a:lnTo>
                      <a:pt x="104" y="232"/>
                    </a:lnTo>
                    <a:lnTo>
                      <a:pt x="93" y="230"/>
                    </a:lnTo>
                    <a:lnTo>
                      <a:pt x="82" y="226"/>
                    </a:lnTo>
                    <a:lnTo>
                      <a:pt x="71" y="222"/>
                    </a:lnTo>
                    <a:lnTo>
                      <a:pt x="60" y="217"/>
                    </a:lnTo>
                    <a:lnTo>
                      <a:pt x="51" y="212"/>
                    </a:lnTo>
                    <a:lnTo>
                      <a:pt x="42" y="204"/>
                    </a:lnTo>
                    <a:lnTo>
                      <a:pt x="33" y="197"/>
                    </a:lnTo>
                    <a:lnTo>
                      <a:pt x="26" y="190"/>
                    </a:lnTo>
                    <a:lnTo>
                      <a:pt x="20" y="180"/>
                    </a:lnTo>
                    <a:lnTo>
                      <a:pt x="13" y="171"/>
                    </a:lnTo>
                    <a:lnTo>
                      <a:pt x="9" y="160"/>
                    </a:lnTo>
                    <a:lnTo>
                      <a:pt x="4" y="151"/>
                    </a:lnTo>
                    <a:lnTo>
                      <a:pt x="2" y="140"/>
                    </a:lnTo>
                    <a:lnTo>
                      <a:pt x="0" y="128"/>
                    </a:lnTo>
                    <a:lnTo>
                      <a:pt x="0" y="117"/>
                    </a:lnTo>
                    <a:lnTo>
                      <a:pt x="0" y="106"/>
                    </a:lnTo>
                    <a:lnTo>
                      <a:pt x="2" y="93"/>
                    </a:lnTo>
                    <a:lnTo>
                      <a:pt x="4" y="82"/>
                    </a:lnTo>
                    <a:lnTo>
                      <a:pt x="9" y="71"/>
                    </a:lnTo>
                    <a:lnTo>
                      <a:pt x="13" y="62"/>
                    </a:lnTo>
                    <a:lnTo>
                      <a:pt x="20" y="53"/>
                    </a:lnTo>
                    <a:lnTo>
                      <a:pt x="26" y="44"/>
                    </a:lnTo>
                    <a:lnTo>
                      <a:pt x="33" y="34"/>
                    </a:lnTo>
                    <a:lnTo>
                      <a:pt x="42" y="27"/>
                    </a:lnTo>
                    <a:lnTo>
                      <a:pt x="51" y="20"/>
                    </a:lnTo>
                    <a:lnTo>
                      <a:pt x="60" y="14"/>
                    </a:lnTo>
                    <a:lnTo>
                      <a:pt x="71" y="9"/>
                    </a:lnTo>
                    <a:lnTo>
                      <a:pt x="82" y="5"/>
                    </a:lnTo>
                    <a:lnTo>
                      <a:pt x="93" y="3"/>
                    </a:lnTo>
                    <a:lnTo>
                      <a:pt x="104" y="2"/>
                    </a:lnTo>
                    <a:lnTo>
                      <a:pt x="117" y="0"/>
                    </a:lnTo>
                    <a:lnTo>
                      <a:pt x="128" y="2"/>
                    </a:lnTo>
                    <a:lnTo>
                      <a:pt x="139" y="3"/>
                    </a:lnTo>
                    <a:lnTo>
                      <a:pt x="149" y="5"/>
                    </a:lnTo>
                    <a:lnTo>
                      <a:pt x="160" y="9"/>
                    </a:lnTo>
                    <a:lnTo>
                      <a:pt x="170" y="14"/>
                    </a:lnTo>
                    <a:lnTo>
                      <a:pt x="179" y="20"/>
                    </a:lnTo>
                    <a:lnTo>
                      <a:pt x="188" y="27"/>
                    </a:lnTo>
                    <a:lnTo>
                      <a:pt x="197" y="34"/>
                    </a:lnTo>
                    <a:lnTo>
                      <a:pt x="204" y="44"/>
                    </a:lnTo>
                    <a:lnTo>
                      <a:pt x="211" y="53"/>
                    </a:lnTo>
                    <a:lnTo>
                      <a:pt x="217" y="62"/>
                    </a:lnTo>
                    <a:lnTo>
                      <a:pt x="221" y="71"/>
                    </a:lnTo>
                    <a:lnTo>
                      <a:pt x="226" y="82"/>
                    </a:lnTo>
                    <a:lnTo>
                      <a:pt x="228" y="93"/>
                    </a:lnTo>
                    <a:lnTo>
                      <a:pt x="230" y="106"/>
                    </a:lnTo>
                    <a:lnTo>
                      <a:pt x="232" y="117"/>
                    </a:lnTo>
                    <a:close/>
                  </a:path>
                </a:pathLst>
              </a:custGeom>
              <a:solidFill>
                <a:srgbClr val="0C186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405" name="Freeform 537"/>
              <p:cNvSpPr>
                <a:spLocks/>
              </p:cNvSpPr>
              <p:nvPr/>
            </p:nvSpPr>
            <p:spPr bwMode="auto">
              <a:xfrm>
                <a:off x="4949" y="3634"/>
                <a:ext cx="228" cy="228"/>
              </a:xfrm>
              <a:custGeom>
                <a:avLst/>
                <a:gdLst>
                  <a:gd name="T0" fmla="*/ 226 w 228"/>
                  <a:gd name="T1" fmla="*/ 126 h 228"/>
                  <a:gd name="T2" fmla="*/ 222 w 228"/>
                  <a:gd name="T3" fmla="*/ 147 h 228"/>
                  <a:gd name="T4" fmla="*/ 213 w 228"/>
                  <a:gd name="T5" fmla="*/ 169 h 228"/>
                  <a:gd name="T6" fmla="*/ 200 w 228"/>
                  <a:gd name="T7" fmla="*/ 186 h 228"/>
                  <a:gd name="T8" fmla="*/ 186 w 228"/>
                  <a:gd name="T9" fmla="*/ 202 h 228"/>
                  <a:gd name="T10" fmla="*/ 168 w 228"/>
                  <a:gd name="T11" fmla="*/ 215 h 228"/>
                  <a:gd name="T12" fmla="*/ 147 w 228"/>
                  <a:gd name="T13" fmla="*/ 222 h 228"/>
                  <a:gd name="T14" fmla="*/ 126 w 228"/>
                  <a:gd name="T15" fmla="*/ 228 h 228"/>
                  <a:gd name="T16" fmla="*/ 102 w 228"/>
                  <a:gd name="T17" fmla="*/ 228 h 228"/>
                  <a:gd name="T18" fmla="*/ 80 w 228"/>
                  <a:gd name="T19" fmla="*/ 222 h 228"/>
                  <a:gd name="T20" fmla="*/ 58 w 228"/>
                  <a:gd name="T21" fmla="*/ 215 h 228"/>
                  <a:gd name="T22" fmla="*/ 40 w 228"/>
                  <a:gd name="T23" fmla="*/ 202 h 228"/>
                  <a:gd name="T24" fmla="*/ 25 w 228"/>
                  <a:gd name="T25" fmla="*/ 186 h 228"/>
                  <a:gd name="T26" fmla="*/ 13 w 228"/>
                  <a:gd name="T27" fmla="*/ 169 h 228"/>
                  <a:gd name="T28" fmla="*/ 3 w 228"/>
                  <a:gd name="T29" fmla="*/ 147 h 228"/>
                  <a:gd name="T30" fmla="*/ 0 w 228"/>
                  <a:gd name="T31" fmla="*/ 126 h 228"/>
                  <a:gd name="T32" fmla="*/ 0 w 228"/>
                  <a:gd name="T33" fmla="*/ 104 h 228"/>
                  <a:gd name="T34" fmla="*/ 3 w 228"/>
                  <a:gd name="T35" fmla="*/ 80 h 228"/>
                  <a:gd name="T36" fmla="*/ 13 w 228"/>
                  <a:gd name="T37" fmla="*/ 60 h 228"/>
                  <a:gd name="T38" fmla="*/ 25 w 228"/>
                  <a:gd name="T39" fmla="*/ 42 h 228"/>
                  <a:gd name="T40" fmla="*/ 40 w 228"/>
                  <a:gd name="T41" fmla="*/ 27 h 228"/>
                  <a:gd name="T42" fmla="*/ 58 w 228"/>
                  <a:gd name="T43" fmla="*/ 14 h 228"/>
                  <a:gd name="T44" fmla="*/ 80 w 228"/>
                  <a:gd name="T45" fmla="*/ 5 h 228"/>
                  <a:gd name="T46" fmla="*/ 102 w 228"/>
                  <a:gd name="T47" fmla="*/ 1 h 228"/>
                  <a:gd name="T48" fmla="*/ 126 w 228"/>
                  <a:gd name="T49" fmla="*/ 1 h 228"/>
                  <a:gd name="T50" fmla="*/ 147 w 228"/>
                  <a:gd name="T51" fmla="*/ 5 h 228"/>
                  <a:gd name="T52" fmla="*/ 168 w 228"/>
                  <a:gd name="T53" fmla="*/ 14 h 228"/>
                  <a:gd name="T54" fmla="*/ 186 w 228"/>
                  <a:gd name="T55" fmla="*/ 27 h 228"/>
                  <a:gd name="T56" fmla="*/ 200 w 228"/>
                  <a:gd name="T57" fmla="*/ 42 h 228"/>
                  <a:gd name="T58" fmla="*/ 213 w 228"/>
                  <a:gd name="T59" fmla="*/ 60 h 228"/>
                  <a:gd name="T60" fmla="*/ 222 w 228"/>
                  <a:gd name="T61" fmla="*/ 80 h 228"/>
                  <a:gd name="T62" fmla="*/ 226 w 228"/>
                  <a:gd name="T63" fmla="*/ 104 h 2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28"/>
                  <a:gd name="T97" fmla="*/ 0 h 228"/>
                  <a:gd name="T98" fmla="*/ 228 w 228"/>
                  <a:gd name="T99" fmla="*/ 228 h 22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28" h="228">
                    <a:moveTo>
                      <a:pt x="228" y="115"/>
                    </a:moveTo>
                    <a:lnTo>
                      <a:pt x="226" y="126"/>
                    </a:lnTo>
                    <a:lnTo>
                      <a:pt x="224" y="138"/>
                    </a:lnTo>
                    <a:lnTo>
                      <a:pt x="222" y="147"/>
                    </a:lnTo>
                    <a:lnTo>
                      <a:pt x="219" y="158"/>
                    </a:lnTo>
                    <a:lnTo>
                      <a:pt x="213" y="169"/>
                    </a:lnTo>
                    <a:lnTo>
                      <a:pt x="208" y="178"/>
                    </a:lnTo>
                    <a:lnTo>
                      <a:pt x="200" y="186"/>
                    </a:lnTo>
                    <a:lnTo>
                      <a:pt x="193" y="195"/>
                    </a:lnTo>
                    <a:lnTo>
                      <a:pt x="186" y="202"/>
                    </a:lnTo>
                    <a:lnTo>
                      <a:pt x="177" y="208"/>
                    </a:lnTo>
                    <a:lnTo>
                      <a:pt x="168" y="215"/>
                    </a:lnTo>
                    <a:lnTo>
                      <a:pt x="158" y="219"/>
                    </a:lnTo>
                    <a:lnTo>
                      <a:pt x="147" y="222"/>
                    </a:lnTo>
                    <a:lnTo>
                      <a:pt x="137" y="226"/>
                    </a:lnTo>
                    <a:lnTo>
                      <a:pt x="126" y="228"/>
                    </a:lnTo>
                    <a:lnTo>
                      <a:pt x="115" y="228"/>
                    </a:lnTo>
                    <a:lnTo>
                      <a:pt x="102" y="228"/>
                    </a:lnTo>
                    <a:lnTo>
                      <a:pt x="91" y="226"/>
                    </a:lnTo>
                    <a:lnTo>
                      <a:pt x="80" y="222"/>
                    </a:lnTo>
                    <a:lnTo>
                      <a:pt x="69" y="219"/>
                    </a:lnTo>
                    <a:lnTo>
                      <a:pt x="58" y="215"/>
                    </a:lnTo>
                    <a:lnTo>
                      <a:pt x="49" y="208"/>
                    </a:lnTo>
                    <a:lnTo>
                      <a:pt x="40" y="202"/>
                    </a:lnTo>
                    <a:lnTo>
                      <a:pt x="33" y="195"/>
                    </a:lnTo>
                    <a:lnTo>
                      <a:pt x="25" y="186"/>
                    </a:lnTo>
                    <a:lnTo>
                      <a:pt x="18" y="178"/>
                    </a:lnTo>
                    <a:lnTo>
                      <a:pt x="13" y="169"/>
                    </a:lnTo>
                    <a:lnTo>
                      <a:pt x="7" y="158"/>
                    </a:lnTo>
                    <a:lnTo>
                      <a:pt x="3" y="147"/>
                    </a:lnTo>
                    <a:lnTo>
                      <a:pt x="2" y="138"/>
                    </a:lnTo>
                    <a:lnTo>
                      <a:pt x="0" y="126"/>
                    </a:lnTo>
                    <a:lnTo>
                      <a:pt x="0" y="115"/>
                    </a:lnTo>
                    <a:lnTo>
                      <a:pt x="0" y="104"/>
                    </a:lnTo>
                    <a:lnTo>
                      <a:pt x="2" y="91"/>
                    </a:lnTo>
                    <a:lnTo>
                      <a:pt x="3" y="80"/>
                    </a:lnTo>
                    <a:lnTo>
                      <a:pt x="7" y="71"/>
                    </a:lnTo>
                    <a:lnTo>
                      <a:pt x="13" y="60"/>
                    </a:lnTo>
                    <a:lnTo>
                      <a:pt x="18" y="51"/>
                    </a:lnTo>
                    <a:lnTo>
                      <a:pt x="25" y="42"/>
                    </a:lnTo>
                    <a:lnTo>
                      <a:pt x="33" y="34"/>
                    </a:lnTo>
                    <a:lnTo>
                      <a:pt x="40" y="27"/>
                    </a:lnTo>
                    <a:lnTo>
                      <a:pt x="49" y="20"/>
                    </a:lnTo>
                    <a:lnTo>
                      <a:pt x="58" y="14"/>
                    </a:lnTo>
                    <a:lnTo>
                      <a:pt x="69" y="9"/>
                    </a:lnTo>
                    <a:lnTo>
                      <a:pt x="80" y="5"/>
                    </a:lnTo>
                    <a:lnTo>
                      <a:pt x="91" y="1"/>
                    </a:lnTo>
                    <a:lnTo>
                      <a:pt x="102" y="1"/>
                    </a:lnTo>
                    <a:lnTo>
                      <a:pt x="115" y="0"/>
                    </a:lnTo>
                    <a:lnTo>
                      <a:pt x="126" y="1"/>
                    </a:lnTo>
                    <a:lnTo>
                      <a:pt x="137" y="1"/>
                    </a:lnTo>
                    <a:lnTo>
                      <a:pt x="147" y="5"/>
                    </a:lnTo>
                    <a:lnTo>
                      <a:pt x="158" y="9"/>
                    </a:lnTo>
                    <a:lnTo>
                      <a:pt x="168" y="14"/>
                    </a:lnTo>
                    <a:lnTo>
                      <a:pt x="177" y="20"/>
                    </a:lnTo>
                    <a:lnTo>
                      <a:pt x="186" y="27"/>
                    </a:lnTo>
                    <a:lnTo>
                      <a:pt x="193" y="34"/>
                    </a:lnTo>
                    <a:lnTo>
                      <a:pt x="200" y="42"/>
                    </a:lnTo>
                    <a:lnTo>
                      <a:pt x="208" y="51"/>
                    </a:lnTo>
                    <a:lnTo>
                      <a:pt x="213" y="60"/>
                    </a:lnTo>
                    <a:lnTo>
                      <a:pt x="219" y="71"/>
                    </a:lnTo>
                    <a:lnTo>
                      <a:pt x="222" y="80"/>
                    </a:lnTo>
                    <a:lnTo>
                      <a:pt x="224" y="91"/>
                    </a:lnTo>
                    <a:lnTo>
                      <a:pt x="226" y="104"/>
                    </a:lnTo>
                    <a:lnTo>
                      <a:pt x="228" y="115"/>
                    </a:lnTo>
                    <a:close/>
                  </a:path>
                </a:pathLst>
              </a:custGeom>
              <a:solidFill>
                <a:srgbClr val="0D1B6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406" name="Freeform 538"/>
              <p:cNvSpPr>
                <a:spLocks/>
              </p:cNvSpPr>
              <p:nvPr/>
            </p:nvSpPr>
            <p:spPr bwMode="auto">
              <a:xfrm>
                <a:off x="4951" y="3635"/>
                <a:ext cx="224" cy="225"/>
              </a:xfrm>
              <a:custGeom>
                <a:avLst/>
                <a:gdLst>
                  <a:gd name="T0" fmla="*/ 222 w 224"/>
                  <a:gd name="T1" fmla="*/ 125 h 225"/>
                  <a:gd name="T2" fmla="*/ 218 w 224"/>
                  <a:gd name="T3" fmla="*/ 146 h 225"/>
                  <a:gd name="T4" fmla="*/ 209 w 224"/>
                  <a:gd name="T5" fmla="*/ 167 h 225"/>
                  <a:gd name="T6" fmla="*/ 197 w 224"/>
                  <a:gd name="T7" fmla="*/ 185 h 225"/>
                  <a:gd name="T8" fmla="*/ 182 w 224"/>
                  <a:gd name="T9" fmla="*/ 199 h 225"/>
                  <a:gd name="T10" fmla="*/ 164 w 224"/>
                  <a:gd name="T11" fmla="*/ 212 h 225"/>
                  <a:gd name="T12" fmla="*/ 144 w 224"/>
                  <a:gd name="T13" fmla="*/ 219 h 225"/>
                  <a:gd name="T14" fmla="*/ 124 w 224"/>
                  <a:gd name="T15" fmla="*/ 225 h 225"/>
                  <a:gd name="T16" fmla="*/ 100 w 224"/>
                  <a:gd name="T17" fmla="*/ 225 h 225"/>
                  <a:gd name="T18" fmla="*/ 78 w 224"/>
                  <a:gd name="T19" fmla="*/ 219 h 225"/>
                  <a:gd name="T20" fmla="*/ 58 w 224"/>
                  <a:gd name="T21" fmla="*/ 212 h 225"/>
                  <a:gd name="T22" fmla="*/ 40 w 224"/>
                  <a:gd name="T23" fmla="*/ 199 h 225"/>
                  <a:gd name="T24" fmla="*/ 25 w 224"/>
                  <a:gd name="T25" fmla="*/ 185 h 225"/>
                  <a:gd name="T26" fmla="*/ 12 w 224"/>
                  <a:gd name="T27" fmla="*/ 167 h 225"/>
                  <a:gd name="T28" fmla="*/ 3 w 224"/>
                  <a:gd name="T29" fmla="*/ 146 h 225"/>
                  <a:gd name="T30" fmla="*/ 0 w 224"/>
                  <a:gd name="T31" fmla="*/ 125 h 225"/>
                  <a:gd name="T32" fmla="*/ 0 w 224"/>
                  <a:gd name="T33" fmla="*/ 103 h 225"/>
                  <a:gd name="T34" fmla="*/ 3 w 224"/>
                  <a:gd name="T35" fmla="*/ 81 h 225"/>
                  <a:gd name="T36" fmla="*/ 12 w 224"/>
                  <a:gd name="T37" fmla="*/ 61 h 225"/>
                  <a:gd name="T38" fmla="*/ 25 w 224"/>
                  <a:gd name="T39" fmla="*/ 42 h 225"/>
                  <a:gd name="T40" fmla="*/ 40 w 224"/>
                  <a:gd name="T41" fmla="*/ 26 h 225"/>
                  <a:gd name="T42" fmla="*/ 58 w 224"/>
                  <a:gd name="T43" fmla="*/ 15 h 225"/>
                  <a:gd name="T44" fmla="*/ 78 w 224"/>
                  <a:gd name="T45" fmla="*/ 6 h 225"/>
                  <a:gd name="T46" fmla="*/ 100 w 224"/>
                  <a:gd name="T47" fmla="*/ 2 h 225"/>
                  <a:gd name="T48" fmla="*/ 124 w 224"/>
                  <a:gd name="T49" fmla="*/ 2 h 225"/>
                  <a:gd name="T50" fmla="*/ 144 w 224"/>
                  <a:gd name="T51" fmla="*/ 6 h 225"/>
                  <a:gd name="T52" fmla="*/ 164 w 224"/>
                  <a:gd name="T53" fmla="*/ 15 h 225"/>
                  <a:gd name="T54" fmla="*/ 182 w 224"/>
                  <a:gd name="T55" fmla="*/ 26 h 225"/>
                  <a:gd name="T56" fmla="*/ 197 w 224"/>
                  <a:gd name="T57" fmla="*/ 42 h 225"/>
                  <a:gd name="T58" fmla="*/ 209 w 224"/>
                  <a:gd name="T59" fmla="*/ 61 h 225"/>
                  <a:gd name="T60" fmla="*/ 218 w 224"/>
                  <a:gd name="T61" fmla="*/ 81 h 225"/>
                  <a:gd name="T62" fmla="*/ 222 w 224"/>
                  <a:gd name="T63" fmla="*/ 103 h 22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24"/>
                  <a:gd name="T97" fmla="*/ 0 h 225"/>
                  <a:gd name="T98" fmla="*/ 224 w 224"/>
                  <a:gd name="T99" fmla="*/ 225 h 22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24" h="225">
                    <a:moveTo>
                      <a:pt x="224" y="114"/>
                    </a:moveTo>
                    <a:lnTo>
                      <a:pt x="222" y="125"/>
                    </a:lnTo>
                    <a:lnTo>
                      <a:pt x="220" y="136"/>
                    </a:lnTo>
                    <a:lnTo>
                      <a:pt x="218" y="146"/>
                    </a:lnTo>
                    <a:lnTo>
                      <a:pt x="215" y="157"/>
                    </a:lnTo>
                    <a:lnTo>
                      <a:pt x="209" y="167"/>
                    </a:lnTo>
                    <a:lnTo>
                      <a:pt x="204" y="176"/>
                    </a:lnTo>
                    <a:lnTo>
                      <a:pt x="197" y="185"/>
                    </a:lnTo>
                    <a:lnTo>
                      <a:pt x="189" y="192"/>
                    </a:lnTo>
                    <a:lnTo>
                      <a:pt x="182" y="199"/>
                    </a:lnTo>
                    <a:lnTo>
                      <a:pt x="173" y="205"/>
                    </a:lnTo>
                    <a:lnTo>
                      <a:pt x="164" y="212"/>
                    </a:lnTo>
                    <a:lnTo>
                      <a:pt x="155" y="216"/>
                    </a:lnTo>
                    <a:lnTo>
                      <a:pt x="144" y="219"/>
                    </a:lnTo>
                    <a:lnTo>
                      <a:pt x="135" y="223"/>
                    </a:lnTo>
                    <a:lnTo>
                      <a:pt x="124" y="225"/>
                    </a:lnTo>
                    <a:lnTo>
                      <a:pt x="113" y="225"/>
                    </a:lnTo>
                    <a:lnTo>
                      <a:pt x="100" y="225"/>
                    </a:lnTo>
                    <a:lnTo>
                      <a:pt x="89" y="223"/>
                    </a:lnTo>
                    <a:lnTo>
                      <a:pt x="78" y="219"/>
                    </a:lnTo>
                    <a:lnTo>
                      <a:pt x="67" y="216"/>
                    </a:lnTo>
                    <a:lnTo>
                      <a:pt x="58" y="212"/>
                    </a:lnTo>
                    <a:lnTo>
                      <a:pt x="49" y="205"/>
                    </a:lnTo>
                    <a:lnTo>
                      <a:pt x="40" y="199"/>
                    </a:lnTo>
                    <a:lnTo>
                      <a:pt x="32" y="192"/>
                    </a:lnTo>
                    <a:lnTo>
                      <a:pt x="25" y="185"/>
                    </a:lnTo>
                    <a:lnTo>
                      <a:pt x="18" y="176"/>
                    </a:lnTo>
                    <a:lnTo>
                      <a:pt x="12" y="167"/>
                    </a:lnTo>
                    <a:lnTo>
                      <a:pt x="7" y="157"/>
                    </a:lnTo>
                    <a:lnTo>
                      <a:pt x="3" y="146"/>
                    </a:lnTo>
                    <a:lnTo>
                      <a:pt x="1" y="136"/>
                    </a:lnTo>
                    <a:lnTo>
                      <a:pt x="0" y="125"/>
                    </a:lnTo>
                    <a:lnTo>
                      <a:pt x="0" y="114"/>
                    </a:lnTo>
                    <a:lnTo>
                      <a:pt x="0" y="103"/>
                    </a:lnTo>
                    <a:lnTo>
                      <a:pt x="1" y="92"/>
                    </a:lnTo>
                    <a:lnTo>
                      <a:pt x="3" y="81"/>
                    </a:lnTo>
                    <a:lnTo>
                      <a:pt x="7" y="70"/>
                    </a:lnTo>
                    <a:lnTo>
                      <a:pt x="12" y="61"/>
                    </a:lnTo>
                    <a:lnTo>
                      <a:pt x="18" y="52"/>
                    </a:lnTo>
                    <a:lnTo>
                      <a:pt x="25" y="42"/>
                    </a:lnTo>
                    <a:lnTo>
                      <a:pt x="32" y="33"/>
                    </a:lnTo>
                    <a:lnTo>
                      <a:pt x="40" y="26"/>
                    </a:lnTo>
                    <a:lnTo>
                      <a:pt x="49" y="21"/>
                    </a:lnTo>
                    <a:lnTo>
                      <a:pt x="58" y="15"/>
                    </a:lnTo>
                    <a:lnTo>
                      <a:pt x="67" y="10"/>
                    </a:lnTo>
                    <a:lnTo>
                      <a:pt x="78" y="6"/>
                    </a:lnTo>
                    <a:lnTo>
                      <a:pt x="89" y="2"/>
                    </a:lnTo>
                    <a:lnTo>
                      <a:pt x="100" y="2"/>
                    </a:lnTo>
                    <a:lnTo>
                      <a:pt x="113" y="0"/>
                    </a:lnTo>
                    <a:lnTo>
                      <a:pt x="124" y="2"/>
                    </a:lnTo>
                    <a:lnTo>
                      <a:pt x="135" y="2"/>
                    </a:lnTo>
                    <a:lnTo>
                      <a:pt x="144" y="6"/>
                    </a:lnTo>
                    <a:lnTo>
                      <a:pt x="155" y="10"/>
                    </a:lnTo>
                    <a:lnTo>
                      <a:pt x="164" y="15"/>
                    </a:lnTo>
                    <a:lnTo>
                      <a:pt x="173" y="21"/>
                    </a:lnTo>
                    <a:lnTo>
                      <a:pt x="182" y="26"/>
                    </a:lnTo>
                    <a:lnTo>
                      <a:pt x="189" y="33"/>
                    </a:lnTo>
                    <a:lnTo>
                      <a:pt x="197" y="42"/>
                    </a:lnTo>
                    <a:lnTo>
                      <a:pt x="204" y="52"/>
                    </a:lnTo>
                    <a:lnTo>
                      <a:pt x="209" y="61"/>
                    </a:lnTo>
                    <a:lnTo>
                      <a:pt x="215" y="70"/>
                    </a:lnTo>
                    <a:lnTo>
                      <a:pt x="218" y="81"/>
                    </a:lnTo>
                    <a:lnTo>
                      <a:pt x="220" y="92"/>
                    </a:lnTo>
                    <a:lnTo>
                      <a:pt x="222" y="103"/>
                    </a:lnTo>
                    <a:lnTo>
                      <a:pt x="224" y="114"/>
                    </a:lnTo>
                    <a:close/>
                  </a:path>
                </a:pathLst>
              </a:custGeom>
              <a:solidFill>
                <a:srgbClr val="0F1F6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407" name="Freeform 539"/>
              <p:cNvSpPr>
                <a:spLocks/>
              </p:cNvSpPr>
              <p:nvPr/>
            </p:nvSpPr>
            <p:spPr bwMode="auto">
              <a:xfrm>
                <a:off x="4952" y="3637"/>
                <a:ext cx="221" cy="221"/>
              </a:xfrm>
              <a:custGeom>
                <a:avLst/>
                <a:gdLst>
                  <a:gd name="T0" fmla="*/ 219 w 221"/>
                  <a:gd name="T1" fmla="*/ 123 h 221"/>
                  <a:gd name="T2" fmla="*/ 216 w 221"/>
                  <a:gd name="T3" fmla="*/ 144 h 221"/>
                  <a:gd name="T4" fmla="*/ 206 w 221"/>
                  <a:gd name="T5" fmla="*/ 165 h 221"/>
                  <a:gd name="T6" fmla="*/ 196 w 221"/>
                  <a:gd name="T7" fmla="*/ 181 h 221"/>
                  <a:gd name="T8" fmla="*/ 181 w 221"/>
                  <a:gd name="T9" fmla="*/ 196 h 221"/>
                  <a:gd name="T10" fmla="*/ 163 w 221"/>
                  <a:gd name="T11" fmla="*/ 208 h 221"/>
                  <a:gd name="T12" fmla="*/ 143 w 221"/>
                  <a:gd name="T13" fmla="*/ 216 h 221"/>
                  <a:gd name="T14" fmla="*/ 123 w 221"/>
                  <a:gd name="T15" fmla="*/ 221 h 221"/>
                  <a:gd name="T16" fmla="*/ 99 w 221"/>
                  <a:gd name="T17" fmla="*/ 221 h 221"/>
                  <a:gd name="T18" fmla="*/ 77 w 221"/>
                  <a:gd name="T19" fmla="*/ 216 h 221"/>
                  <a:gd name="T20" fmla="*/ 57 w 221"/>
                  <a:gd name="T21" fmla="*/ 208 h 221"/>
                  <a:gd name="T22" fmla="*/ 41 w 221"/>
                  <a:gd name="T23" fmla="*/ 196 h 221"/>
                  <a:gd name="T24" fmla="*/ 24 w 221"/>
                  <a:gd name="T25" fmla="*/ 181 h 221"/>
                  <a:gd name="T26" fmla="*/ 13 w 221"/>
                  <a:gd name="T27" fmla="*/ 165 h 221"/>
                  <a:gd name="T28" fmla="*/ 4 w 221"/>
                  <a:gd name="T29" fmla="*/ 144 h 221"/>
                  <a:gd name="T30" fmla="*/ 0 w 221"/>
                  <a:gd name="T31" fmla="*/ 123 h 221"/>
                  <a:gd name="T32" fmla="*/ 0 w 221"/>
                  <a:gd name="T33" fmla="*/ 101 h 221"/>
                  <a:gd name="T34" fmla="*/ 4 w 221"/>
                  <a:gd name="T35" fmla="*/ 79 h 221"/>
                  <a:gd name="T36" fmla="*/ 13 w 221"/>
                  <a:gd name="T37" fmla="*/ 59 h 221"/>
                  <a:gd name="T38" fmla="*/ 24 w 221"/>
                  <a:gd name="T39" fmla="*/ 40 h 221"/>
                  <a:gd name="T40" fmla="*/ 41 w 221"/>
                  <a:gd name="T41" fmla="*/ 26 h 221"/>
                  <a:gd name="T42" fmla="*/ 57 w 221"/>
                  <a:gd name="T43" fmla="*/ 15 h 221"/>
                  <a:gd name="T44" fmla="*/ 77 w 221"/>
                  <a:gd name="T45" fmla="*/ 6 h 221"/>
                  <a:gd name="T46" fmla="*/ 99 w 221"/>
                  <a:gd name="T47" fmla="*/ 2 h 221"/>
                  <a:gd name="T48" fmla="*/ 123 w 221"/>
                  <a:gd name="T49" fmla="*/ 2 h 221"/>
                  <a:gd name="T50" fmla="*/ 143 w 221"/>
                  <a:gd name="T51" fmla="*/ 6 h 221"/>
                  <a:gd name="T52" fmla="*/ 163 w 221"/>
                  <a:gd name="T53" fmla="*/ 15 h 221"/>
                  <a:gd name="T54" fmla="*/ 181 w 221"/>
                  <a:gd name="T55" fmla="*/ 26 h 221"/>
                  <a:gd name="T56" fmla="*/ 196 w 221"/>
                  <a:gd name="T57" fmla="*/ 40 h 221"/>
                  <a:gd name="T58" fmla="*/ 206 w 221"/>
                  <a:gd name="T59" fmla="*/ 59 h 221"/>
                  <a:gd name="T60" fmla="*/ 216 w 221"/>
                  <a:gd name="T61" fmla="*/ 79 h 221"/>
                  <a:gd name="T62" fmla="*/ 219 w 221"/>
                  <a:gd name="T63" fmla="*/ 101 h 22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21"/>
                  <a:gd name="T97" fmla="*/ 0 h 221"/>
                  <a:gd name="T98" fmla="*/ 221 w 221"/>
                  <a:gd name="T99" fmla="*/ 221 h 22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21" h="221">
                    <a:moveTo>
                      <a:pt x="221" y="112"/>
                    </a:moveTo>
                    <a:lnTo>
                      <a:pt x="219" y="123"/>
                    </a:lnTo>
                    <a:lnTo>
                      <a:pt x="217" y="134"/>
                    </a:lnTo>
                    <a:lnTo>
                      <a:pt x="216" y="144"/>
                    </a:lnTo>
                    <a:lnTo>
                      <a:pt x="212" y="154"/>
                    </a:lnTo>
                    <a:lnTo>
                      <a:pt x="206" y="165"/>
                    </a:lnTo>
                    <a:lnTo>
                      <a:pt x="201" y="174"/>
                    </a:lnTo>
                    <a:lnTo>
                      <a:pt x="196" y="181"/>
                    </a:lnTo>
                    <a:lnTo>
                      <a:pt x="188" y="188"/>
                    </a:lnTo>
                    <a:lnTo>
                      <a:pt x="181" y="196"/>
                    </a:lnTo>
                    <a:lnTo>
                      <a:pt x="172" y="203"/>
                    </a:lnTo>
                    <a:lnTo>
                      <a:pt x="163" y="208"/>
                    </a:lnTo>
                    <a:lnTo>
                      <a:pt x="154" y="212"/>
                    </a:lnTo>
                    <a:lnTo>
                      <a:pt x="143" y="216"/>
                    </a:lnTo>
                    <a:lnTo>
                      <a:pt x="134" y="219"/>
                    </a:lnTo>
                    <a:lnTo>
                      <a:pt x="123" y="221"/>
                    </a:lnTo>
                    <a:lnTo>
                      <a:pt x="112" y="221"/>
                    </a:lnTo>
                    <a:lnTo>
                      <a:pt x="99" y="221"/>
                    </a:lnTo>
                    <a:lnTo>
                      <a:pt x="88" y="219"/>
                    </a:lnTo>
                    <a:lnTo>
                      <a:pt x="77" y="216"/>
                    </a:lnTo>
                    <a:lnTo>
                      <a:pt x="68" y="212"/>
                    </a:lnTo>
                    <a:lnTo>
                      <a:pt x="57" y="208"/>
                    </a:lnTo>
                    <a:lnTo>
                      <a:pt x="48" y="203"/>
                    </a:lnTo>
                    <a:lnTo>
                      <a:pt x="41" y="196"/>
                    </a:lnTo>
                    <a:lnTo>
                      <a:pt x="31" y="188"/>
                    </a:lnTo>
                    <a:lnTo>
                      <a:pt x="24" y="181"/>
                    </a:lnTo>
                    <a:lnTo>
                      <a:pt x="19" y="174"/>
                    </a:lnTo>
                    <a:lnTo>
                      <a:pt x="13" y="165"/>
                    </a:lnTo>
                    <a:lnTo>
                      <a:pt x="8" y="154"/>
                    </a:lnTo>
                    <a:lnTo>
                      <a:pt x="4" y="144"/>
                    </a:lnTo>
                    <a:lnTo>
                      <a:pt x="2" y="134"/>
                    </a:lnTo>
                    <a:lnTo>
                      <a:pt x="0" y="123"/>
                    </a:lnTo>
                    <a:lnTo>
                      <a:pt x="0" y="112"/>
                    </a:lnTo>
                    <a:lnTo>
                      <a:pt x="0" y="101"/>
                    </a:lnTo>
                    <a:lnTo>
                      <a:pt x="2" y="90"/>
                    </a:lnTo>
                    <a:lnTo>
                      <a:pt x="4" y="79"/>
                    </a:lnTo>
                    <a:lnTo>
                      <a:pt x="8" y="68"/>
                    </a:lnTo>
                    <a:lnTo>
                      <a:pt x="13" y="59"/>
                    </a:lnTo>
                    <a:lnTo>
                      <a:pt x="19" y="50"/>
                    </a:lnTo>
                    <a:lnTo>
                      <a:pt x="24" y="40"/>
                    </a:lnTo>
                    <a:lnTo>
                      <a:pt x="31" y="33"/>
                    </a:lnTo>
                    <a:lnTo>
                      <a:pt x="41" y="26"/>
                    </a:lnTo>
                    <a:lnTo>
                      <a:pt x="48" y="20"/>
                    </a:lnTo>
                    <a:lnTo>
                      <a:pt x="57" y="15"/>
                    </a:lnTo>
                    <a:lnTo>
                      <a:pt x="68" y="9"/>
                    </a:lnTo>
                    <a:lnTo>
                      <a:pt x="77" y="6"/>
                    </a:lnTo>
                    <a:lnTo>
                      <a:pt x="88" y="2"/>
                    </a:lnTo>
                    <a:lnTo>
                      <a:pt x="99" y="2"/>
                    </a:lnTo>
                    <a:lnTo>
                      <a:pt x="112" y="0"/>
                    </a:lnTo>
                    <a:lnTo>
                      <a:pt x="123" y="2"/>
                    </a:lnTo>
                    <a:lnTo>
                      <a:pt x="134" y="2"/>
                    </a:lnTo>
                    <a:lnTo>
                      <a:pt x="143" y="6"/>
                    </a:lnTo>
                    <a:lnTo>
                      <a:pt x="154" y="9"/>
                    </a:lnTo>
                    <a:lnTo>
                      <a:pt x="163" y="15"/>
                    </a:lnTo>
                    <a:lnTo>
                      <a:pt x="172" y="20"/>
                    </a:lnTo>
                    <a:lnTo>
                      <a:pt x="181" y="26"/>
                    </a:lnTo>
                    <a:lnTo>
                      <a:pt x="188" y="33"/>
                    </a:lnTo>
                    <a:lnTo>
                      <a:pt x="196" y="40"/>
                    </a:lnTo>
                    <a:lnTo>
                      <a:pt x="201" y="50"/>
                    </a:lnTo>
                    <a:lnTo>
                      <a:pt x="206" y="59"/>
                    </a:lnTo>
                    <a:lnTo>
                      <a:pt x="212" y="68"/>
                    </a:lnTo>
                    <a:lnTo>
                      <a:pt x="216" y="79"/>
                    </a:lnTo>
                    <a:lnTo>
                      <a:pt x="217" y="90"/>
                    </a:lnTo>
                    <a:lnTo>
                      <a:pt x="219" y="101"/>
                    </a:lnTo>
                    <a:lnTo>
                      <a:pt x="221" y="112"/>
                    </a:lnTo>
                    <a:close/>
                  </a:path>
                </a:pathLst>
              </a:custGeom>
              <a:solidFill>
                <a:srgbClr val="11236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408" name="Freeform 540"/>
              <p:cNvSpPr>
                <a:spLocks/>
              </p:cNvSpPr>
              <p:nvPr/>
            </p:nvSpPr>
            <p:spPr bwMode="auto">
              <a:xfrm>
                <a:off x="4954" y="3639"/>
                <a:ext cx="217" cy="217"/>
              </a:xfrm>
              <a:custGeom>
                <a:avLst/>
                <a:gdLst>
                  <a:gd name="T0" fmla="*/ 215 w 217"/>
                  <a:gd name="T1" fmla="*/ 121 h 217"/>
                  <a:gd name="T2" fmla="*/ 212 w 217"/>
                  <a:gd name="T3" fmla="*/ 141 h 217"/>
                  <a:gd name="T4" fmla="*/ 203 w 217"/>
                  <a:gd name="T5" fmla="*/ 161 h 217"/>
                  <a:gd name="T6" fmla="*/ 192 w 217"/>
                  <a:gd name="T7" fmla="*/ 177 h 217"/>
                  <a:gd name="T8" fmla="*/ 177 w 217"/>
                  <a:gd name="T9" fmla="*/ 192 h 217"/>
                  <a:gd name="T10" fmla="*/ 159 w 217"/>
                  <a:gd name="T11" fmla="*/ 205 h 217"/>
                  <a:gd name="T12" fmla="*/ 141 w 217"/>
                  <a:gd name="T13" fmla="*/ 212 h 217"/>
                  <a:gd name="T14" fmla="*/ 119 w 217"/>
                  <a:gd name="T15" fmla="*/ 217 h 217"/>
                  <a:gd name="T16" fmla="*/ 97 w 217"/>
                  <a:gd name="T17" fmla="*/ 217 h 217"/>
                  <a:gd name="T18" fmla="*/ 77 w 217"/>
                  <a:gd name="T19" fmla="*/ 212 h 217"/>
                  <a:gd name="T20" fmla="*/ 57 w 217"/>
                  <a:gd name="T21" fmla="*/ 205 h 217"/>
                  <a:gd name="T22" fmla="*/ 39 w 217"/>
                  <a:gd name="T23" fmla="*/ 192 h 217"/>
                  <a:gd name="T24" fmla="*/ 24 w 217"/>
                  <a:gd name="T25" fmla="*/ 177 h 217"/>
                  <a:gd name="T26" fmla="*/ 13 w 217"/>
                  <a:gd name="T27" fmla="*/ 161 h 217"/>
                  <a:gd name="T28" fmla="*/ 4 w 217"/>
                  <a:gd name="T29" fmla="*/ 141 h 217"/>
                  <a:gd name="T30" fmla="*/ 0 w 217"/>
                  <a:gd name="T31" fmla="*/ 121 h 217"/>
                  <a:gd name="T32" fmla="*/ 0 w 217"/>
                  <a:gd name="T33" fmla="*/ 99 h 217"/>
                  <a:gd name="T34" fmla="*/ 4 w 217"/>
                  <a:gd name="T35" fmla="*/ 77 h 217"/>
                  <a:gd name="T36" fmla="*/ 13 w 217"/>
                  <a:gd name="T37" fmla="*/ 59 h 217"/>
                  <a:gd name="T38" fmla="*/ 24 w 217"/>
                  <a:gd name="T39" fmla="*/ 40 h 217"/>
                  <a:gd name="T40" fmla="*/ 39 w 217"/>
                  <a:gd name="T41" fmla="*/ 26 h 217"/>
                  <a:gd name="T42" fmla="*/ 57 w 217"/>
                  <a:gd name="T43" fmla="*/ 13 h 217"/>
                  <a:gd name="T44" fmla="*/ 77 w 217"/>
                  <a:gd name="T45" fmla="*/ 6 h 217"/>
                  <a:gd name="T46" fmla="*/ 97 w 217"/>
                  <a:gd name="T47" fmla="*/ 2 h 217"/>
                  <a:gd name="T48" fmla="*/ 119 w 217"/>
                  <a:gd name="T49" fmla="*/ 2 h 217"/>
                  <a:gd name="T50" fmla="*/ 141 w 217"/>
                  <a:gd name="T51" fmla="*/ 6 h 217"/>
                  <a:gd name="T52" fmla="*/ 159 w 217"/>
                  <a:gd name="T53" fmla="*/ 13 h 217"/>
                  <a:gd name="T54" fmla="*/ 177 w 217"/>
                  <a:gd name="T55" fmla="*/ 26 h 217"/>
                  <a:gd name="T56" fmla="*/ 192 w 217"/>
                  <a:gd name="T57" fmla="*/ 40 h 217"/>
                  <a:gd name="T58" fmla="*/ 203 w 217"/>
                  <a:gd name="T59" fmla="*/ 59 h 217"/>
                  <a:gd name="T60" fmla="*/ 212 w 217"/>
                  <a:gd name="T61" fmla="*/ 77 h 217"/>
                  <a:gd name="T62" fmla="*/ 215 w 217"/>
                  <a:gd name="T63" fmla="*/ 99 h 2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17"/>
                  <a:gd name="T97" fmla="*/ 0 h 217"/>
                  <a:gd name="T98" fmla="*/ 217 w 217"/>
                  <a:gd name="T99" fmla="*/ 217 h 2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17" h="217">
                    <a:moveTo>
                      <a:pt x="217" y="110"/>
                    </a:moveTo>
                    <a:lnTo>
                      <a:pt x="215" y="121"/>
                    </a:lnTo>
                    <a:lnTo>
                      <a:pt x="214" y="132"/>
                    </a:lnTo>
                    <a:lnTo>
                      <a:pt x="212" y="141"/>
                    </a:lnTo>
                    <a:lnTo>
                      <a:pt x="208" y="152"/>
                    </a:lnTo>
                    <a:lnTo>
                      <a:pt x="203" y="161"/>
                    </a:lnTo>
                    <a:lnTo>
                      <a:pt x="197" y="170"/>
                    </a:lnTo>
                    <a:lnTo>
                      <a:pt x="192" y="177"/>
                    </a:lnTo>
                    <a:lnTo>
                      <a:pt x="184" y="186"/>
                    </a:lnTo>
                    <a:lnTo>
                      <a:pt x="177" y="192"/>
                    </a:lnTo>
                    <a:lnTo>
                      <a:pt x="168" y="199"/>
                    </a:lnTo>
                    <a:lnTo>
                      <a:pt x="159" y="205"/>
                    </a:lnTo>
                    <a:lnTo>
                      <a:pt x="150" y="208"/>
                    </a:lnTo>
                    <a:lnTo>
                      <a:pt x="141" y="212"/>
                    </a:lnTo>
                    <a:lnTo>
                      <a:pt x="130" y="215"/>
                    </a:lnTo>
                    <a:lnTo>
                      <a:pt x="119" y="217"/>
                    </a:lnTo>
                    <a:lnTo>
                      <a:pt x="110" y="217"/>
                    </a:lnTo>
                    <a:lnTo>
                      <a:pt x="97" y="217"/>
                    </a:lnTo>
                    <a:lnTo>
                      <a:pt x="86" y="215"/>
                    </a:lnTo>
                    <a:lnTo>
                      <a:pt x="77" y="212"/>
                    </a:lnTo>
                    <a:lnTo>
                      <a:pt x="66" y="208"/>
                    </a:lnTo>
                    <a:lnTo>
                      <a:pt x="57" y="205"/>
                    </a:lnTo>
                    <a:lnTo>
                      <a:pt x="48" y="199"/>
                    </a:lnTo>
                    <a:lnTo>
                      <a:pt x="39" y="192"/>
                    </a:lnTo>
                    <a:lnTo>
                      <a:pt x="31" y="186"/>
                    </a:lnTo>
                    <a:lnTo>
                      <a:pt x="24" y="177"/>
                    </a:lnTo>
                    <a:lnTo>
                      <a:pt x="19" y="170"/>
                    </a:lnTo>
                    <a:lnTo>
                      <a:pt x="13" y="161"/>
                    </a:lnTo>
                    <a:lnTo>
                      <a:pt x="8" y="152"/>
                    </a:lnTo>
                    <a:lnTo>
                      <a:pt x="4" y="141"/>
                    </a:lnTo>
                    <a:lnTo>
                      <a:pt x="2" y="132"/>
                    </a:lnTo>
                    <a:lnTo>
                      <a:pt x="0" y="121"/>
                    </a:lnTo>
                    <a:lnTo>
                      <a:pt x="0" y="110"/>
                    </a:lnTo>
                    <a:lnTo>
                      <a:pt x="0" y="99"/>
                    </a:lnTo>
                    <a:lnTo>
                      <a:pt x="2" y="88"/>
                    </a:lnTo>
                    <a:lnTo>
                      <a:pt x="4" y="77"/>
                    </a:lnTo>
                    <a:lnTo>
                      <a:pt x="8" y="68"/>
                    </a:lnTo>
                    <a:lnTo>
                      <a:pt x="13" y="59"/>
                    </a:lnTo>
                    <a:lnTo>
                      <a:pt x="19" y="49"/>
                    </a:lnTo>
                    <a:lnTo>
                      <a:pt x="24" y="40"/>
                    </a:lnTo>
                    <a:lnTo>
                      <a:pt x="31" y="33"/>
                    </a:lnTo>
                    <a:lnTo>
                      <a:pt x="39" y="26"/>
                    </a:lnTo>
                    <a:lnTo>
                      <a:pt x="48" y="18"/>
                    </a:lnTo>
                    <a:lnTo>
                      <a:pt x="57" y="13"/>
                    </a:lnTo>
                    <a:lnTo>
                      <a:pt x="66" y="9"/>
                    </a:lnTo>
                    <a:lnTo>
                      <a:pt x="77" y="6"/>
                    </a:lnTo>
                    <a:lnTo>
                      <a:pt x="86" y="2"/>
                    </a:lnTo>
                    <a:lnTo>
                      <a:pt x="97" y="2"/>
                    </a:lnTo>
                    <a:lnTo>
                      <a:pt x="110" y="0"/>
                    </a:lnTo>
                    <a:lnTo>
                      <a:pt x="119" y="2"/>
                    </a:lnTo>
                    <a:lnTo>
                      <a:pt x="130" y="2"/>
                    </a:lnTo>
                    <a:lnTo>
                      <a:pt x="141" y="6"/>
                    </a:lnTo>
                    <a:lnTo>
                      <a:pt x="150" y="9"/>
                    </a:lnTo>
                    <a:lnTo>
                      <a:pt x="159" y="13"/>
                    </a:lnTo>
                    <a:lnTo>
                      <a:pt x="168" y="18"/>
                    </a:lnTo>
                    <a:lnTo>
                      <a:pt x="177" y="26"/>
                    </a:lnTo>
                    <a:lnTo>
                      <a:pt x="184" y="33"/>
                    </a:lnTo>
                    <a:lnTo>
                      <a:pt x="192" y="40"/>
                    </a:lnTo>
                    <a:lnTo>
                      <a:pt x="197" y="49"/>
                    </a:lnTo>
                    <a:lnTo>
                      <a:pt x="203" y="59"/>
                    </a:lnTo>
                    <a:lnTo>
                      <a:pt x="208" y="68"/>
                    </a:lnTo>
                    <a:lnTo>
                      <a:pt x="212" y="77"/>
                    </a:lnTo>
                    <a:lnTo>
                      <a:pt x="214" y="88"/>
                    </a:lnTo>
                    <a:lnTo>
                      <a:pt x="215" y="99"/>
                    </a:lnTo>
                    <a:lnTo>
                      <a:pt x="217" y="110"/>
                    </a:lnTo>
                    <a:close/>
                  </a:path>
                </a:pathLst>
              </a:custGeom>
              <a:solidFill>
                <a:srgbClr val="13276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409" name="Freeform 541"/>
              <p:cNvSpPr>
                <a:spLocks/>
              </p:cNvSpPr>
              <p:nvPr/>
            </p:nvSpPr>
            <p:spPr bwMode="auto">
              <a:xfrm>
                <a:off x="4956" y="3641"/>
                <a:ext cx="213" cy="213"/>
              </a:xfrm>
              <a:custGeom>
                <a:avLst/>
                <a:gdLst>
                  <a:gd name="T0" fmla="*/ 212 w 213"/>
                  <a:gd name="T1" fmla="*/ 119 h 213"/>
                  <a:gd name="T2" fmla="*/ 208 w 213"/>
                  <a:gd name="T3" fmla="*/ 139 h 213"/>
                  <a:gd name="T4" fmla="*/ 199 w 213"/>
                  <a:gd name="T5" fmla="*/ 159 h 213"/>
                  <a:gd name="T6" fmla="*/ 188 w 213"/>
                  <a:gd name="T7" fmla="*/ 175 h 213"/>
                  <a:gd name="T8" fmla="*/ 173 w 213"/>
                  <a:gd name="T9" fmla="*/ 190 h 213"/>
                  <a:gd name="T10" fmla="*/ 157 w 213"/>
                  <a:gd name="T11" fmla="*/ 201 h 213"/>
                  <a:gd name="T12" fmla="*/ 139 w 213"/>
                  <a:gd name="T13" fmla="*/ 208 h 213"/>
                  <a:gd name="T14" fmla="*/ 117 w 213"/>
                  <a:gd name="T15" fmla="*/ 213 h 213"/>
                  <a:gd name="T16" fmla="*/ 95 w 213"/>
                  <a:gd name="T17" fmla="*/ 213 h 213"/>
                  <a:gd name="T18" fmla="*/ 75 w 213"/>
                  <a:gd name="T19" fmla="*/ 208 h 213"/>
                  <a:gd name="T20" fmla="*/ 55 w 213"/>
                  <a:gd name="T21" fmla="*/ 201 h 213"/>
                  <a:gd name="T22" fmla="*/ 38 w 213"/>
                  <a:gd name="T23" fmla="*/ 190 h 213"/>
                  <a:gd name="T24" fmla="*/ 24 w 213"/>
                  <a:gd name="T25" fmla="*/ 175 h 213"/>
                  <a:gd name="T26" fmla="*/ 13 w 213"/>
                  <a:gd name="T27" fmla="*/ 159 h 213"/>
                  <a:gd name="T28" fmla="*/ 4 w 213"/>
                  <a:gd name="T29" fmla="*/ 139 h 213"/>
                  <a:gd name="T30" fmla="*/ 0 w 213"/>
                  <a:gd name="T31" fmla="*/ 119 h 213"/>
                  <a:gd name="T32" fmla="*/ 0 w 213"/>
                  <a:gd name="T33" fmla="*/ 97 h 213"/>
                  <a:gd name="T34" fmla="*/ 4 w 213"/>
                  <a:gd name="T35" fmla="*/ 75 h 213"/>
                  <a:gd name="T36" fmla="*/ 13 w 213"/>
                  <a:gd name="T37" fmla="*/ 57 h 213"/>
                  <a:gd name="T38" fmla="*/ 24 w 213"/>
                  <a:gd name="T39" fmla="*/ 38 h 213"/>
                  <a:gd name="T40" fmla="*/ 38 w 213"/>
                  <a:gd name="T41" fmla="*/ 25 h 213"/>
                  <a:gd name="T42" fmla="*/ 55 w 213"/>
                  <a:gd name="T43" fmla="*/ 13 h 213"/>
                  <a:gd name="T44" fmla="*/ 75 w 213"/>
                  <a:gd name="T45" fmla="*/ 5 h 213"/>
                  <a:gd name="T46" fmla="*/ 95 w 213"/>
                  <a:gd name="T47" fmla="*/ 2 h 213"/>
                  <a:gd name="T48" fmla="*/ 117 w 213"/>
                  <a:gd name="T49" fmla="*/ 2 h 213"/>
                  <a:gd name="T50" fmla="*/ 139 w 213"/>
                  <a:gd name="T51" fmla="*/ 5 h 213"/>
                  <a:gd name="T52" fmla="*/ 157 w 213"/>
                  <a:gd name="T53" fmla="*/ 13 h 213"/>
                  <a:gd name="T54" fmla="*/ 173 w 213"/>
                  <a:gd name="T55" fmla="*/ 25 h 213"/>
                  <a:gd name="T56" fmla="*/ 188 w 213"/>
                  <a:gd name="T57" fmla="*/ 38 h 213"/>
                  <a:gd name="T58" fmla="*/ 199 w 213"/>
                  <a:gd name="T59" fmla="*/ 57 h 213"/>
                  <a:gd name="T60" fmla="*/ 208 w 213"/>
                  <a:gd name="T61" fmla="*/ 75 h 213"/>
                  <a:gd name="T62" fmla="*/ 212 w 213"/>
                  <a:gd name="T63" fmla="*/ 97 h 2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13"/>
                  <a:gd name="T97" fmla="*/ 0 h 213"/>
                  <a:gd name="T98" fmla="*/ 213 w 213"/>
                  <a:gd name="T99" fmla="*/ 213 h 21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13" h="213">
                    <a:moveTo>
                      <a:pt x="213" y="108"/>
                    </a:moveTo>
                    <a:lnTo>
                      <a:pt x="212" y="119"/>
                    </a:lnTo>
                    <a:lnTo>
                      <a:pt x="210" y="130"/>
                    </a:lnTo>
                    <a:lnTo>
                      <a:pt x="208" y="139"/>
                    </a:lnTo>
                    <a:lnTo>
                      <a:pt x="204" y="150"/>
                    </a:lnTo>
                    <a:lnTo>
                      <a:pt x="199" y="159"/>
                    </a:lnTo>
                    <a:lnTo>
                      <a:pt x="195" y="168"/>
                    </a:lnTo>
                    <a:lnTo>
                      <a:pt x="188" y="175"/>
                    </a:lnTo>
                    <a:lnTo>
                      <a:pt x="182" y="182"/>
                    </a:lnTo>
                    <a:lnTo>
                      <a:pt x="173" y="190"/>
                    </a:lnTo>
                    <a:lnTo>
                      <a:pt x="166" y="195"/>
                    </a:lnTo>
                    <a:lnTo>
                      <a:pt x="157" y="201"/>
                    </a:lnTo>
                    <a:lnTo>
                      <a:pt x="148" y="206"/>
                    </a:lnTo>
                    <a:lnTo>
                      <a:pt x="139" y="208"/>
                    </a:lnTo>
                    <a:lnTo>
                      <a:pt x="128" y="212"/>
                    </a:lnTo>
                    <a:lnTo>
                      <a:pt x="117" y="213"/>
                    </a:lnTo>
                    <a:lnTo>
                      <a:pt x="108" y="213"/>
                    </a:lnTo>
                    <a:lnTo>
                      <a:pt x="95" y="213"/>
                    </a:lnTo>
                    <a:lnTo>
                      <a:pt x="84" y="212"/>
                    </a:lnTo>
                    <a:lnTo>
                      <a:pt x="75" y="208"/>
                    </a:lnTo>
                    <a:lnTo>
                      <a:pt x="64" y="206"/>
                    </a:lnTo>
                    <a:lnTo>
                      <a:pt x="55" y="201"/>
                    </a:lnTo>
                    <a:lnTo>
                      <a:pt x="46" y="195"/>
                    </a:lnTo>
                    <a:lnTo>
                      <a:pt x="38" y="190"/>
                    </a:lnTo>
                    <a:lnTo>
                      <a:pt x="31" y="182"/>
                    </a:lnTo>
                    <a:lnTo>
                      <a:pt x="24" y="175"/>
                    </a:lnTo>
                    <a:lnTo>
                      <a:pt x="17" y="168"/>
                    </a:lnTo>
                    <a:lnTo>
                      <a:pt x="13" y="159"/>
                    </a:lnTo>
                    <a:lnTo>
                      <a:pt x="7" y="150"/>
                    </a:lnTo>
                    <a:lnTo>
                      <a:pt x="4" y="139"/>
                    </a:lnTo>
                    <a:lnTo>
                      <a:pt x="2" y="130"/>
                    </a:lnTo>
                    <a:lnTo>
                      <a:pt x="0" y="119"/>
                    </a:lnTo>
                    <a:lnTo>
                      <a:pt x="0" y="108"/>
                    </a:lnTo>
                    <a:lnTo>
                      <a:pt x="0" y="97"/>
                    </a:lnTo>
                    <a:lnTo>
                      <a:pt x="2" y="86"/>
                    </a:lnTo>
                    <a:lnTo>
                      <a:pt x="4" y="75"/>
                    </a:lnTo>
                    <a:lnTo>
                      <a:pt x="7" y="66"/>
                    </a:lnTo>
                    <a:lnTo>
                      <a:pt x="13" y="57"/>
                    </a:lnTo>
                    <a:lnTo>
                      <a:pt x="17" y="47"/>
                    </a:lnTo>
                    <a:lnTo>
                      <a:pt x="24" y="38"/>
                    </a:lnTo>
                    <a:lnTo>
                      <a:pt x="31" y="31"/>
                    </a:lnTo>
                    <a:lnTo>
                      <a:pt x="38" y="25"/>
                    </a:lnTo>
                    <a:lnTo>
                      <a:pt x="46" y="18"/>
                    </a:lnTo>
                    <a:lnTo>
                      <a:pt x="55" y="13"/>
                    </a:lnTo>
                    <a:lnTo>
                      <a:pt x="64" y="9"/>
                    </a:lnTo>
                    <a:lnTo>
                      <a:pt x="75" y="5"/>
                    </a:lnTo>
                    <a:lnTo>
                      <a:pt x="84" y="2"/>
                    </a:lnTo>
                    <a:lnTo>
                      <a:pt x="95" y="2"/>
                    </a:lnTo>
                    <a:lnTo>
                      <a:pt x="108" y="0"/>
                    </a:lnTo>
                    <a:lnTo>
                      <a:pt x="117" y="2"/>
                    </a:lnTo>
                    <a:lnTo>
                      <a:pt x="128" y="2"/>
                    </a:lnTo>
                    <a:lnTo>
                      <a:pt x="139" y="5"/>
                    </a:lnTo>
                    <a:lnTo>
                      <a:pt x="148" y="9"/>
                    </a:lnTo>
                    <a:lnTo>
                      <a:pt x="157" y="13"/>
                    </a:lnTo>
                    <a:lnTo>
                      <a:pt x="166" y="18"/>
                    </a:lnTo>
                    <a:lnTo>
                      <a:pt x="173" y="25"/>
                    </a:lnTo>
                    <a:lnTo>
                      <a:pt x="182" y="31"/>
                    </a:lnTo>
                    <a:lnTo>
                      <a:pt x="188" y="38"/>
                    </a:lnTo>
                    <a:lnTo>
                      <a:pt x="195" y="47"/>
                    </a:lnTo>
                    <a:lnTo>
                      <a:pt x="199" y="57"/>
                    </a:lnTo>
                    <a:lnTo>
                      <a:pt x="204" y="66"/>
                    </a:lnTo>
                    <a:lnTo>
                      <a:pt x="208" y="75"/>
                    </a:lnTo>
                    <a:lnTo>
                      <a:pt x="210" y="86"/>
                    </a:lnTo>
                    <a:lnTo>
                      <a:pt x="212" y="97"/>
                    </a:lnTo>
                    <a:lnTo>
                      <a:pt x="213" y="108"/>
                    </a:lnTo>
                    <a:close/>
                  </a:path>
                </a:pathLst>
              </a:custGeom>
              <a:solidFill>
                <a:srgbClr val="152B7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410" name="Freeform 542"/>
              <p:cNvSpPr>
                <a:spLocks/>
              </p:cNvSpPr>
              <p:nvPr/>
            </p:nvSpPr>
            <p:spPr bwMode="auto">
              <a:xfrm>
                <a:off x="4958" y="3643"/>
                <a:ext cx="210" cy="210"/>
              </a:xfrm>
              <a:custGeom>
                <a:avLst/>
                <a:gdLst>
                  <a:gd name="T0" fmla="*/ 208 w 210"/>
                  <a:gd name="T1" fmla="*/ 117 h 210"/>
                  <a:gd name="T2" fmla="*/ 204 w 210"/>
                  <a:gd name="T3" fmla="*/ 137 h 210"/>
                  <a:gd name="T4" fmla="*/ 197 w 210"/>
                  <a:gd name="T5" fmla="*/ 155 h 210"/>
                  <a:gd name="T6" fmla="*/ 184 w 210"/>
                  <a:gd name="T7" fmla="*/ 171 h 210"/>
                  <a:gd name="T8" fmla="*/ 171 w 210"/>
                  <a:gd name="T9" fmla="*/ 186 h 210"/>
                  <a:gd name="T10" fmla="*/ 153 w 210"/>
                  <a:gd name="T11" fmla="*/ 197 h 210"/>
                  <a:gd name="T12" fmla="*/ 135 w 210"/>
                  <a:gd name="T13" fmla="*/ 204 h 210"/>
                  <a:gd name="T14" fmla="*/ 115 w 210"/>
                  <a:gd name="T15" fmla="*/ 210 h 210"/>
                  <a:gd name="T16" fmla="*/ 95 w 210"/>
                  <a:gd name="T17" fmla="*/ 210 h 210"/>
                  <a:gd name="T18" fmla="*/ 73 w 210"/>
                  <a:gd name="T19" fmla="*/ 204 h 210"/>
                  <a:gd name="T20" fmla="*/ 55 w 210"/>
                  <a:gd name="T21" fmla="*/ 197 h 210"/>
                  <a:gd name="T22" fmla="*/ 38 w 210"/>
                  <a:gd name="T23" fmla="*/ 186 h 210"/>
                  <a:gd name="T24" fmla="*/ 24 w 210"/>
                  <a:gd name="T25" fmla="*/ 171 h 210"/>
                  <a:gd name="T26" fmla="*/ 13 w 210"/>
                  <a:gd name="T27" fmla="*/ 155 h 210"/>
                  <a:gd name="T28" fmla="*/ 4 w 210"/>
                  <a:gd name="T29" fmla="*/ 137 h 210"/>
                  <a:gd name="T30" fmla="*/ 0 w 210"/>
                  <a:gd name="T31" fmla="*/ 117 h 210"/>
                  <a:gd name="T32" fmla="*/ 0 w 210"/>
                  <a:gd name="T33" fmla="*/ 95 h 210"/>
                  <a:gd name="T34" fmla="*/ 4 w 210"/>
                  <a:gd name="T35" fmla="*/ 75 h 210"/>
                  <a:gd name="T36" fmla="*/ 13 w 210"/>
                  <a:gd name="T37" fmla="*/ 56 h 210"/>
                  <a:gd name="T38" fmla="*/ 24 w 210"/>
                  <a:gd name="T39" fmla="*/ 38 h 210"/>
                  <a:gd name="T40" fmla="*/ 38 w 210"/>
                  <a:gd name="T41" fmla="*/ 23 h 210"/>
                  <a:gd name="T42" fmla="*/ 55 w 210"/>
                  <a:gd name="T43" fmla="*/ 13 h 210"/>
                  <a:gd name="T44" fmla="*/ 73 w 210"/>
                  <a:gd name="T45" fmla="*/ 5 h 210"/>
                  <a:gd name="T46" fmla="*/ 95 w 210"/>
                  <a:gd name="T47" fmla="*/ 2 h 210"/>
                  <a:gd name="T48" fmla="*/ 115 w 210"/>
                  <a:gd name="T49" fmla="*/ 2 h 210"/>
                  <a:gd name="T50" fmla="*/ 135 w 210"/>
                  <a:gd name="T51" fmla="*/ 5 h 210"/>
                  <a:gd name="T52" fmla="*/ 153 w 210"/>
                  <a:gd name="T53" fmla="*/ 13 h 210"/>
                  <a:gd name="T54" fmla="*/ 171 w 210"/>
                  <a:gd name="T55" fmla="*/ 23 h 210"/>
                  <a:gd name="T56" fmla="*/ 184 w 210"/>
                  <a:gd name="T57" fmla="*/ 38 h 210"/>
                  <a:gd name="T58" fmla="*/ 197 w 210"/>
                  <a:gd name="T59" fmla="*/ 56 h 210"/>
                  <a:gd name="T60" fmla="*/ 204 w 210"/>
                  <a:gd name="T61" fmla="*/ 75 h 210"/>
                  <a:gd name="T62" fmla="*/ 208 w 210"/>
                  <a:gd name="T63" fmla="*/ 95 h 21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10"/>
                  <a:gd name="T97" fmla="*/ 0 h 210"/>
                  <a:gd name="T98" fmla="*/ 210 w 210"/>
                  <a:gd name="T99" fmla="*/ 210 h 21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10" h="210">
                    <a:moveTo>
                      <a:pt x="210" y="106"/>
                    </a:moveTo>
                    <a:lnTo>
                      <a:pt x="208" y="117"/>
                    </a:lnTo>
                    <a:lnTo>
                      <a:pt x="206" y="126"/>
                    </a:lnTo>
                    <a:lnTo>
                      <a:pt x="204" y="137"/>
                    </a:lnTo>
                    <a:lnTo>
                      <a:pt x="200" y="146"/>
                    </a:lnTo>
                    <a:lnTo>
                      <a:pt x="197" y="155"/>
                    </a:lnTo>
                    <a:lnTo>
                      <a:pt x="191" y="164"/>
                    </a:lnTo>
                    <a:lnTo>
                      <a:pt x="184" y="171"/>
                    </a:lnTo>
                    <a:lnTo>
                      <a:pt x="179" y="179"/>
                    </a:lnTo>
                    <a:lnTo>
                      <a:pt x="171" y="186"/>
                    </a:lnTo>
                    <a:lnTo>
                      <a:pt x="162" y="191"/>
                    </a:lnTo>
                    <a:lnTo>
                      <a:pt x="153" y="197"/>
                    </a:lnTo>
                    <a:lnTo>
                      <a:pt x="144" y="202"/>
                    </a:lnTo>
                    <a:lnTo>
                      <a:pt x="135" y="204"/>
                    </a:lnTo>
                    <a:lnTo>
                      <a:pt x="126" y="208"/>
                    </a:lnTo>
                    <a:lnTo>
                      <a:pt x="115" y="210"/>
                    </a:lnTo>
                    <a:lnTo>
                      <a:pt x="106" y="210"/>
                    </a:lnTo>
                    <a:lnTo>
                      <a:pt x="95" y="210"/>
                    </a:lnTo>
                    <a:lnTo>
                      <a:pt x="84" y="208"/>
                    </a:lnTo>
                    <a:lnTo>
                      <a:pt x="73" y="204"/>
                    </a:lnTo>
                    <a:lnTo>
                      <a:pt x="64" y="202"/>
                    </a:lnTo>
                    <a:lnTo>
                      <a:pt x="55" y="197"/>
                    </a:lnTo>
                    <a:lnTo>
                      <a:pt x="46" y="191"/>
                    </a:lnTo>
                    <a:lnTo>
                      <a:pt x="38" y="186"/>
                    </a:lnTo>
                    <a:lnTo>
                      <a:pt x="31" y="179"/>
                    </a:lnTo>
                    <a:lnTo>
                      <a:pt x="24" y="171"/>
                    </a:lnTo>
                    <a:lnTo>
                      <a:pt x="16" y="164"/>
                    </a:lnTo>
                    <a:lnTo>
                      <a:pt x="13" y="155"/>
                    </a:lnTo>
                    <a:lnTo>
                      <a:pt x="7" y="146"/>
                    </a:lnTo>
                    <a:lnTo>
                      <a:pt x="4" y="137"/>
                    </a:lnTo>
                    <a:lnTo>
                      <a:pt x="2" y="126"/>
                    </a:lnTo>
                    <a:lnTo>
                      <a:pt x="0" y="117"/>
                    </a:lnTo>
                    <a:lnTo>
                      <a:pt x="0" y="106"/>
                    </a:lnTo>
                    <a:lnTo>
                      <a:pt x="0" y="95"/>
                    </a:lnTo>
                    <a:lnTo>
                      <a:pt x="2" y="84"/>
                    </a:lnTo>
                    <a:lnTo>
                      <a:pt x="4" y="75"/>
                    </a:lnTo>
                    <a:lnTo>
                      <a:pt x="7" y="65"/>
                    </a:lnTo>
                    <a:lnTo>
                      <a:pt x="13" y="56"/>
                    </a:lnTo>
                    <a:lnTo>
                      <a:pt x="16" y="47"/>
                    </a:lnTo>
                    <a:lnTo>
                      <a:pt x="24" y="38"/>
                    </a:lnTo>
                    <a:lnTo>
                      <a:pt x="31" y="31"/>
                    </a:lnTo>
                    <a:lnTo>
                      <a:pt x="38" y="23"/>
                    </a:lnTo>
                    <a:lnTo>
                      <a:pt x="46" y="18"/>
                    </a:lnTo>
                    <a:lnTo>
                      <a:pt x="55" y="13"/>
                    </a:lnTo>
                    <a:lnTo>
                      <a:pt x="64" y="9"/>
                    </a:lnTo>
                    <a:lnTo>
                      <a:pt x="73" y="5"/>
                    </a:lnTo>
                    <a:lnTo>
                      <a:pt x="84" y="2"/>
                    </a:lnTo>
                    <a:lnTo>
                      <a:pt x="95" y="2"/>
                    </a:lnTo>
                    <a:lnTo>
                      <a:pt x="106" y="0"/>
                    </a:lnTo>
                    <a:lnTo>
                      <a:pt x="115" y="2"/>
                    </a:lnTo>
                    <a:lnTo>
                      <a:pt x="126" y="2"/>
                    </a:lnTo>
                    <a:lnTo>
                      <a:pt x="135" y="5"/>
                    </a:lnTo>
                    <a:lnTo>
                      <a:pt x="144" y="9"/>
                    </a:lnTo>
                    <a:lnTo>
                      <a:pt x="153" y="13"/>
                    </a:lnTo>
                    <a:lnTo>
                      <a:pt x="162" y="18"/>
                    </a:lnTo>
                    <a:lnTo>
                      <a:pt x="171" y="23"/>
                    </a:lnTo>
                    <a:lnTo>
                      <a:pt x="179" y="31"/>
                    </a:lnTo>
                    <a:lnTo>
                      <a:pt x="184" y="38"/>
                    </a:lnTo>
                    <a:lnTo>
                      <a:pt x="191" y="47"/>
                    </a:lnTo>
                    <a:lnTo>
                      <a:pt x="197" y="56"/>
                    </a:lnTo>
                    <a:lnTo>
                      <a:pt x="200" y="65"/>
                    </a:lnTo>
                    <a:lnTo>
                      <a:pt x="204" y="75"/>
                    </a:lnTo>
                    <a:lnTo>
                      <a:pt x="206" y="84"/>
                    </a:lnTo>
                    <a:lnTo>
                      <a:pt x="208" y="95"/>
                    </a:lnTo>
                    <a:lnTo>
                      <a:pt x="210" y="106"/>
                    </a:lnTo>
                    <a:close/>
                  </a:path>
                </a:pathLst>
              </a:custGeom>
              <a:solidFill>
                <a:srgbClr val="172E7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411" name="Freeform 543"/>
              <p:cNvSpPr>
                <a:spLocks/>
              </p:cNvSpPr>
              <p:nvPr/>
            </p:nvSpPr>
            <p:spPr bwMode="auto">
              <a:xfrm>
                <a:off x="4960" y="3645"/>
                <a:ext cx="206" cy="206"/>
              </a:xfrm>
              <a:custGeom>
                <a:avLst/>
                <a:gdLst>
                  <a:gd name="T0" fmla="*/ 204 w 206"/>
                  <a:gd name="T1" fmla="*/ 115 h 206"/>
                  <a:gd name="T2" fmla="*/ 200 w 206"/>
                  <a:gd name="T3" fmla="*/ 135 h 206"/>
                  <a:gd name="T4" fmla="*/ 193 w 206"/>
                  <a:gd name="T5" fmla="*/ 153 h 206"/>
                  <a:gd name="T6" fmla="*/ 182 w 206"/>
                  <a:gd name="T7" fmla="*/ 169 h 206"/>
                  <a:gd name="T8" fmla="*/ 167 w 206"/>
                  <a:gd name="T9" fmla="*/ 182 h 206"/>
                  <a:gd name="T10" fmla="*/ 151 w 206"/>
                  <a:gd name="T11" fmla="*/ 193 h 206"/>
                  <a:gd name="T12" fmla="*/ 133 w 206"/>
                  <a:gd name="T13" fmla="*/ 202 h 206"/>
                  <a:gd name="T14" fmla="*/ 113 w 206"/>
                  <a:gd name="T15" fmla="*/ 206 h 206"/>
                  <a:gd name="T16" fmla="*/ 93 w 206"/>
                  <a:gd name="T17" fmla="*/ 206 h 206"/>
                  <a:gd name="T18" fmla="*/ 71 w 206"/>
                  <a:gd name="T19" fmla="*/ 202 h 206"/>
                  <a:gd name="T20" fmla="*/ 53 w 206"/>
                  <a:gd name="T21" fmla="*/ 193 h 206"/>
                  <a:gd name="T22" fmla="*/ 36 w 206"/>
                  <a:gd name="T23" fmla="*/ 182 h 206"/>
                  <a:gd name="T24" fmla="*/ 22 w 206"/>
                  <a:gd name="T25" fmla="*/ 169 h 206"/>
                  <a:gd name="T26" fmla="*/ 11 w 206"/>
                  <a:gd name="T27" fmla="*/ 153 h 206"/>
                  <a:gd name="T28" fmla="*/ 3 w 206"/>
                  <a:gd name="T29" fmla="*/ 135 h 206"/>
                  <a:gd name="T30" fmla="*/ 0 w 206"/>
                  <a:gd name="T31" fmla="*/ 115 h 206"/>
                  <a:gd name="T32" fmla="*/ 0 w 206"/>
                  <a:gd name="T33" fmla="*/ 93 h 206"/>
                  <a:gd name="T34" fmla="*/ 3 w 206"/>
                  <a:gd name="T35" fmla="*/ 73 h 206"/>
                  <a:gd name="T36" fmla="*/ 11 w 206"/>
                  <a:gd name="T37" fmla="*/ 54 h 206"/>
                  <a:gd name="T38" fmla="*/ 22 w 206"/>
                  <a:gd name="T39" fmla="*/ 38 h 206"/>
                  <a:gd name="T40" fmla="*/ 36 w 206"/>
                  <a:gd name="T41" fmla="*/ 23 h 206"/>
                  <a:gd name="T42" fmla="*/ 53 w 206"/>
                  <a:gd name="T43" fmla="*/ 12 h 206"/>
                  <a:gd name="T44" fmla="*/ 71 w 206"/>
                  <a:gd name="T45" fmla="*/ 5 h 206"/>
                  <a:gd name="T46" fmla="*/ 93 w 206"/>
                  <a:gd name="T47" fmla="*/ 0 h 206"/>
                  <a:gd name="T48" fmla="*/ 113 w 206"/>
                  <a:gd name="T49" fmla="*/ 0 h 206"/>
                  <a:gd name="T50" fmla="*/ 133 w 206"/>
                  <a:gd name="T51" fmla="*/ 5 h 206"/>
                  <a:gd name="T52" fmla="*/ 151 w 206"/>
                  <a:gd name="T53" fmla="*/ 12 h 206"/>
                  <a:gd name="T54" fmla="*/ 167 w 206"/>
                  <a:gd name="T55" fmla="*/ 23 h 206"/>
                  <a:gd name="T56" fmla="*/ 182 w 206"/>
                  <a:gd name="T57" fmla="*/ 38 h 206"/>
                  <a:gd name="T58" fmla="*/ 193 w 206"/>
                  <a:gd name="T59" fmla="*/ 54 h 206"/>
                  <a:gd name="T60" fmla="*/ 200 w 206"/>
                  <a:gd name="T61" fmla="*/ 73 h 206"/>
                  <a:gd name="T62" fmla="*/ 204 w 206"/>
                  <a:gd name="T63" fmla="*/ 93 h 20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6"/>
                  <a:gd name="T97" fmla="*/ 0 h 206"/>
                  <a:gd name="T98" fmla="*/ 206 w 206"/>
                  <a:gd name="T99" fmla="*/ 206 h 20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6" h="206">
                    <a:moveTo>
                      <a:pt x="206" y="104"/>
                    </a:moveTo>
                    <a:lnTo>
                      <a:pt x="204" y="115"/>
                    </a:lnTo>
                    <a:lnTo>
                      <a:pt x="202" y="124"/>
                    </a:lnTo>
                    <a:lnTo>
                      <a:pt x="200" y="135"/>
                    </a:lnTo>
                    <a:lnTo>
                      <a:pt x="197" y="144"/>
                    </a:lnTo>
                    <a:lnTo>
                      <a:pt x="193" y="153"/>
                    </a:lnTo>
                    <a:lnTo>
                      <a:pt x="188" y="160"/>
                    </a:lnTo>
                    <a:lnTo>
                      <a:pt x="182" y="169"/>
                    </a:lnTo>
                    <a:lnTo>
                      <a:pt x="175" y="177"/>
                    </a:lnTo>
                    <a:lnTo>
                      <a:pt x="167" y="182"/>
                    </a:lnTo>
                    <a:lnTo>
                      <a:pt x="160" y="189"/>
                    </a:lnTo>
                    <a:lnTo>
                      <a:pt x="151" y="193"/>
                    </a:lnTo>
                    <a:lnTo>
                      <a:pt x="142" y="199"/>
                    </a:lnTo>
                    <a:lnTo>
                      <a:pt x="133" y="202"/>
                    </a:lnTo>
                    <a:lnTo>
                      <a:pt x="124" y="204"/>
                    </a:lnTo>
                    <a:lnTo>
                      <a:pt x="113" y="206"/>
                    </a:lnTo>
                    <a:lnTo>
                      <a:pt x="104" y="206"/>
                    </a:lnTo>
                    <a:lnTo>
                      <a:pt x="93" y="206"/>
                    </a:lnTo>
                    <a:lnTo>
                      <a:pt x="82" y="204"/>
                    </a:lnTo>
                    <a:lnTo>
                      <a:pt x="71" y="202"/>
                    </a:lnTo>
                    <a:lnTo>
                      <a:pt x="62" y="199"/>
                    </a:lnTo>
                    <a:lnTo>
                      <a:pt x="53" y="193"/>
                    </a:lnTo>
                    <a:lnTo>
                      <a:pt x="44" y="189"/>
                    </a:lnTo>
                    <a:lnTo>
                      <a:pt x="36" y="182"/>
                    </a:lnTo>
                    <a:lnTo>
                      <a:pt x="29" y="177"/>
                    </a:lnTo>
                    <a:lnTo>
                      <a:pt x="22" y="169"/>
                    </a:lnTo>
                    <a:lnTo>
                      <a:pt x="16" y="160"/>
                    </a:lnTo>
                    <a:lnTo>
                      <a:pt x="11" y="153"/>
                    </a:lnTo>
                    <a:lnTo>
                      <a:pt x="7" y="144"/>
                    </a:lnTo>
                    <a:lnTo>
                      <a:pt x="3" y="135"/>
                    </a:lnTo>
                    <a:lnTo>
                      <a:pt x="2" y="124"/>
                    </a:lnTo>
                    <a:lnTo>
                      <a:pt x="0" y="115"/>
                    </a:lnTo>
                    <a:lnTo>
                      <a:pt x="0" y="104"/>
                    </a:lnTo>
                    <a:lnTo>
                      <a:pt x="0" y="93"/>
                    </a:lnTo>
                    <a:lnTo>
                      <a:pt x="2" y="84"/>
                    </a:lnTo>
                    <a:lnTo>
                      <a:pt x="3" y="73"/>
                    </a:lnTo>
                    <a:lnTo>
                      <a:pt x="7" y="63"/>
                    </a:lnTo>
                    <a:lnTo>
                      <a:pt x="11" y="54"/>
                    </a:lnTo>
                    <a:lnTo>
                      <a:pt x="16" y="45"/>
                    </a:lnTo>
                    <a:lnTo>
                      <a:pt x="22" y="38"/>
                    </a:lnTo>
                    <a:lnTo>
                      <a:pt x="29" y="31"/>
                    </a:lnTo>
                    <a:lnTo>
                      <a:pt x="36" y="23"/>
                    </a:lnTo>
                    <a:lnTo>
                      <a:pt x="44" y="18"/>
                    </a:lnTo>
                    <a:lnTo>
                      <a:pt x="53" y="12"/>
                    </a:lnTo>
                    <a:lnTo>
                      <a:pt x="62" y="9"/>
                    </a:lnTo>
                    <a:lnTo>
                      <a:pt x="71" y="5"/>
                    </a:lnTo>
                    <a:lnTo>
                      <a:pt x="82" y="1"/>
                    </a:lnTo>
                    <a:lnTo>
                      <a:pt x="93" y="0"/>
                    </a:lnTo>
                    <a:lnTo>
                      <a:pt x="104" y="0"/>
                    </a:lnTo>
                    <a:lnTo>
                      <a:pt x="113" y="0"/>
                    </a:lnTo>
                    <a:lnTo>
                      <a:pt x="124" y="1"/>
                    </a:lnTo>
                    <a:lnTo>
                      <a:pt x="133" y="5"/>
                    </a:lnTo>
                    <a:lnTo>
                      <a:pt x="142" y="9"/>
                    </a:lnTo>
                    <a:lnTo>
                      <a:pt x="151" y="12"/>
                    </a:lnTo>
                    <a:lnTo>
                      <a:pt x="160" y="18"/>
                    </a:lnTo>
                    <a:lnTo>
                      <a:pt x="167" y="23"/>
                    </a:lnTo>
                    <a:lnTo>
                      <a:pt x="175" y="31"/>
                    </a:lnTo>
                    <a:lnTo>
                      <a:pt x="182" y="38"/>
                    </a:lnTo>
                    <a:lnTo>
                      <a:pt x="188" y="45"/>
                    </a:lnTo>
                    <a:lnTo>
                      <a:pt x="193" y="54"/>
                    </a:lnTo>
                    <a:lnTo>
                      <a:pt x="197" y="63"/>
                    </a:lnTo>
                    <a:lnTo>
                      <a:pt x="200" y="73"/>
                    </a:lnTo>
                    <a:lnTo>
                      <a:pt x="202" y="84"/>
                    </a:lnTo>
                    <a:lnTo>
                      <a:pt x="204" y="93"/>
                    </a:lnTo>
                    <a:lnTo>
                      <a:pt x="206" y="104"/>
                    </a:lnTo>
                    <a:close/>
                  </a:path>
                </a:pathLst>
              </a:custGeom>
              <a:solidFill>
                <a:srgbClr val="19337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412" name="Freeform 544"/>
              <p:cNvSpPr>
                <a:spLocks/>
              </p:cNvSpPr>
              <p:nvPr/>
            </p:nvSpPr>
            <p:spPr bwMode="auto">
              <a:xfrm>
                <a:off x="4962" y="3646"/>
                <a:ext cx="202" cy="203"/>
              </a:xfrm>
              <a:custGeom>
                <a:avLst/>
                <a:gdLst>
                  <a:gd name="T0" fmla="*/ 200 w 202"/>
                  <a:gd name="T1" fmla="*/ 114 h 203"/>
                  <a:gd name="T2" fmla="*/ 196 w 202"/>
                  <a:gd name="T3" fmla="*/ 132 h 203"/>
                  <a:gd name="T4" fmla="*/ 189 w 202"/>
                  <a:gd name="T5" fmla="*/ 150 h 203"/>
                  <a:gd name="T6" fmla="*/ 178 w 202"/>
                  <a:gd name="T7" fmla="*/ 166 h 203"/>
                  <a:gd name="T8" fmla="*/ 164 w 202"/>
                  <a:gd name="T9" fmla="*/ 179 h 203"/>
                  <a:gd name="T10" fmla="*/ 149 w 202"/>
                  <a:gd name="T11" fmla="*/ 190 h 203"/>
                  <a:gd name="T12" fmla="*/ 131 w 202"/>
                  <a:gd name="T13" fmla="*/ 199 h 203"/>
                  <a:gd name="T14" fmla="*/ 111 w 202"/>
                  <a:gd name="T15" fmla="*/ 203 h 203"/>
                  <a:gd name="T16" fmla="*/ 91 w 202"/>
                  <a:gd name="T17" fmla="*/ 203 h 203"/>
                  <a:gd name="T18" fmla="*/ 71 w 202"/>
                  <a:gd name="T19" fmla="*/ 199 h 203"/>
                  <a:gd name="T20" fmla="*/ 52 w 202"/>
                  <a:gd name="T21" fmla="*/ 190 h 203"/>
                  <a:gd name="T22" fmla="*/ 36 w 202"/>
                  <a:gd name="T23" fmla="*/ 179 h 203"/>
                  <a:gd name="T24" fmla="*/ 21 w 202"/>
                  <a:gd name="T25" fmla="*/ 166 h 203"/>
                  <a:gd name="T26" fmla="*/ 11 w 202"/>
                  <a:gd name="T27" fmla="*/ 150 h 203"/>
                  <a:gd name="T28" fmla="*/ 3 w 202"/>
                  <a:gd name="T29" fmla="*/ 132 h 203"/>
                  <a:gd name="T30" fmla="*/ 0 w 202"/>
                  <a:gd name="T31" fmla="*/ 114 h 203"/>
                  <a:gd name="T32" fmla="*/ 0 w 202"/>
                  <a:gd name="T33" fmla="*/ 92 h 203"/>
                  <a:gd name="T34" fmla="*/ 3 w 202"/>
                  <a:gd name="T35" fmla="*/ 72 h 203"/>
                  <a:gd name="T36" fmla="*/ 11 w 202"/>
                  <a:gd name="T37" fmla="*/ 53 h 203"/>
                  <a:gd name="T38" fmla="*/ 21 w 202"/>
                  <a:gd name="T39" fmla="*/ 39 h 203"/>
                  <a:gd name="T40" fmla="*/ 36 w 202"/>
                  <a:gd name="T41" fmla="*/ 24 h 203"/>
                  <a:gd name="T42" fmla="*/ 52 w 202"/>
                  <a:gd name="T43" fmla="*/ 13 h 203"/>
                  <a:gd name="T44" fmla="*/ 71 w 202"/>
                  <a:gd name="T45" fmla="*/ 6 h 203"/>
                  <a:gd name="T46" fmla="*/ 91 w 202"/>
                  <a:gd name="T47" fmla="*/ 0 h 203"/>
                  <a:gd name="T48" fmla="*/ 111 w 202"/>
                  <a:gd name="T49" fmla="*/ 0 h 203"/>
                  <a:gd name="T50" fmla="*/ 131 w 202"/>
                  <a:gd name="T51" fmla="*/ 6 h 203"/>
                  <a:gd name="T52" fmla="*/ 149 w 202"/>
                  <a:gd name="T53" fmla="*/ 13 h 203"/>
                  <a:gd name="T54" fmla="*/ 164 w 202"/>
                  <a:gd name="T55" fmla="*/ 24 h 203"/>
                  <a:gd name="T56" fmla="*/ 178 w 202"/>
                  <a:gd name="T57" fmla="*/ 39 h 203"/>
                  <a:gd name="T58" fmla="*/ 189 w 202"/>
                  <a:gd name="T59" fmla="*/ 53 h 203"/>
                  <a:gd name="T60" fmla="*/ 196 w 202"/>
                  <a:gd name="T61" fmla="*/ 72 h 203"/>
                  <a:gd name="T62" fmla="*/ 200 w 202"/>
                  <a:gd name="T63" fmla="*/ 92 h 20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2"/>
                  <a:gd name="T97" fmla="*/ 0 h 203"/>
                  <a:gd name="T98" fmla="*/ 202 w 202"/>
                  <a:gd name="T99" fmla="*/ 203 h 20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2" h="203">
                    <a:moveTo>
                      <a:pt x="202" y="103"/>
                    </a:moveTo>
                    <a:lnTo>
                      <a:pt x="200" y="114"/>
                    </a:lnTo>
                    <a:lnTo>
                      <a:pt x="198" y="123"/>
                    </a:lnTo>
                    <a:lnTo>
                      <a:pt x="196" y="132"/>
                    </a:lnTo>
                    <a:lnTo>
                      <a:pt x="193" y="141"/>
                    </a:lnTo>
                    <a:lnTo>
                      <a:pt x="189" y="150"/>
                    </a:lnTo>
                    <a:lnTo>
                      <a:pt x="184" y="159"/>
                    </a:lnTo>
                    <a:lnTo>
                      <a:pt x="178" y="166"/>
                    </a:lnTo>
                    <a:lnTo>
                      <a:pt x="171" y="174"/>
                    </a:lnTo>
                    <a:lnTo>
                      <a:pt x="164" y="179"/>
                    </a:lnTo>
                    <a:lnTo>
                      <a:pt x="156" y="187"/>
                    </a:lnTo>
                    <a:lnTo>
                      <a:pt x="149" y="190"/>
                    </a:lnTo>
                    <a:lnTo>
                      <a:pt x="140" y="196"/>
                    </a:lnTo>
                    <a:lnTo>
                      <a:pt x="131" y="199"/>
                    </a:lnTo>
                    <a:lnTo>
                      <a:pt x="120" y="201"/>
                    </a:lnTo>
                    <a:lnTo>
                      <a:pt x="111" y="203"/>
                    </a:lnTo>
                    <a:lnTo>
                      <a:pt x="102" y="203"/>
                    </a:lnTo>
                    <a:lnTo>
                      <a:pt x="91" y="203"/>
                    </a:lnTo>
                    <a:lnTo>
                      <a:pt x="80" y="201"/>
                    </a:lnTo>
                    <a:lnTo>
                      <a:pt x="71" y="199"/>
                    </a:lnTo>
                    <a:lnTo>
                      <a:pt x="62" y="196"/>
                    </a:lnTo>
                    <a:lnTo>
                      <a:pt x="52" y="190"/>
                    </a:lnTo>
                    <a:lnTo>
                      <a:pt x="43" y="187"/>
                    </a:lnTo>
                    <a:lnTo>
                      <a:pt x="36" y="179"/>
                    </a:lnTo>
                    <a:lnTo>
                      <a:pt x="29" y="174"/>
                    </a:lnTo>
                    <a:lnTo>
                      <a:pt x="21" y="166"/>
                    </a:lnTo>
                    <a:lnTo>
                      <a:pt x="16" y="159"/>
                    </a:lnTo>
                    <a:lnTo>
                      <a:pt x="11" y="150"/>
                    </a:lnTo>
                    <a:lnTo>
                      <a:pt x="7" y="141"/>
                    </a:lnTo>
                    <a:lnTo>
                      <a:pt x="3" y="132"/>
                    </a:lnTo>
                    <a:lnTo>
                      <a:pt x="1" y="123"/>
                    </a:lnTo>
                    <a:lnTo>
                      <a:pt x="0" y="114"/>
                    </a:lnTo>
                    <a:lnTo>
                      <a:pt x="0" y="103"/>
                    </a:lnTo>
                    <a:lnTo>
                      <a:pt x="0" y="92"/>
                    </a:lnTo>
                    <a:lnTo>
                      <a:pt x="1" y="83"/>
                    </a:lnTo>
                    <a:lnTo>
                      <a:pt x="3" y="72"/>
                    </a:lnTo>
                    <a:lnTo>
                      <a:pt x="7" y="62"/>
                    </a:lnTo>
                    <a:lnTo>
                      <a:pt x="11" y="53"/>
                    </a:lnTo>
                    <a:lnTo>
                      <a:pt x="16" y="46"/>
                    </a:lnTo>
                    <a:lnTo>
                      <a:pt x="21" y="39"/>
                    </a:lnTo>
                    <a:lnTo>
                      <a:pt x="29" y="31"/>
                    </a:lnTo>
                    <a:lnTo>
                      <a:pt x="36" y="24"/>
                    </a:lnTo>
                    <a:lnTo>
                      <a:pt x="43" y="19"/>
                    </a:lnTo>
                    <a:lnTo>
                      <a:pt x="52" y="13"/>
                    </a:lnTo>
                    <a:lnTo>
                      <a:pt x="62" y="10"/>
                    </a:lnTo>
                    <a:lnTo>
                      <a:pt x="71" y="6"/>
                    </a:lnTo>
                    <a:lnTo>
                      <a:pt x="80" y="2"/>
                    </a:lnTo>
                    <a:lnTo>
                      <a:pt x="91" y="0"/>
                    </a:lnTo>
                    <a:lnTo>
                      <a:pt x="102" y="0"/>
                    </a:lnTo>
                    <a:lnTo>
                      <a:pt x="111" y="0"/>
                    </a:lnTo>
                    <a:lnTo>
                      <a:pt x="120" y="2"/>
                    </a:lnTo>
                    <a:lnTo>
                      <a:pt x="131" y="6"/>
                    </a:lnTo>
                    <a:lnTo>
                      <a:pt x="140" y="10"/>
                    </a:lnTo>
                    <a:lnTo>
                      <a:pt x="149" y="13"/>
                    </a:lnTo>
                    <a:lnTo>
                      <a:pt x="156" y="19"/>
                    </a:lnTo>
                    <a:lnTo>
                      <a:pt x="164" y="24"/>
                    </a:lnTo>
                    <a:lnTo>
                      <a:pt x="171" y="31"/>
                    </a:lnTo>
                    <a:lnTo>
                      <a:pt x="178" y="39"/>
                    </a:lnTo>
                    <a:lnTo>
                      <a:pt x="184" y="46"/>
                    </a:lnTo>
                    <a:lnTo>
                      <a:pt x="189" y="53"/>
                    </a:lnTo>
                    <a:lnTo>
                      <a:pt x="193" y="62"/>
                    </a:lnTo>
                    <a:lnTo>
                      <a:pt x="196" y="72"/>
                    </a:lnTo>
                    <a:lnTo>
                      <a:pt x="198" y="83"/>
                    </a:lnTo>
                    <a:lnTo>
                      <a:pt x="200" y="92"/>
                    </a:lnTo>
                    <a:lnTo>
                      <a:pt x="202" y="103"/>
                    </a:lnTo>
                    <a:close/>
                  </a:path>
                </a:pathLst>
              </a:custGeom>
              <a:solidFill>
                <a:srgbClr val="1B377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413" name="Freeform 545"/>
              <p:cNvSpPr>
                <a:spLocks/>
              </p:cNvSpPr>
              <p:nvPr/>
            </p:nvSpPr>
            <p:spPr bwMode="auto">
              <a:xfrm>
                <a:off x="4963" y="3648"/>
                <a:ext cx="199" cy="199"/>
              </a:xfrm>
              <a:custGeom>
                <a:avLst/>
                <a:gdLst>
                  <a:gd name="T0" fmla="*/ 197 w 199"/>
                  <a:gd name="T1" fmla="*/ 112 h 199"/>
                  <a:gd name="T2" fmla="*/ 194 w 199"/>
                  <a:gd name="T3" fmla="*/ 130 h 199"/>
                  <a:gd name="T4" fmla="*/ 186 w 199"/>
                  <a:gd name="T5" fmla="*/ 148 h 199"/>
                  <a:gd name="T6" fmla="*/ 175 w 199"/>
                  <a:gd name="T7" fmla="*/ 164 h 199"/>
                  <a:gd name="T8" fmla="*/ 163 w 199"/>
                  <a:gd name="T9" fmla="*/ 177 h 199"/>
                  <a:gd name="T10" fmla="*/ 146 w 199"/>
                  <a:gd name="T11" fmla="*/ 188 h 199"/>
                  <a:gd name="T12" fmla="*/ 130 w 199"/>
                  <a:gd name="T13" fmla="*/ 196 h 199"/>
                  <a:gd name="T14" fmla="*/ 110 w 199"/>
                  <a:gd name="T15" fmla="*/ 199 h 199"/>
                  <a:gd name="T16" fmla="*/ 90 w 199"/>
                  <a:gd name="T17" fmla="*/ 199 h 199"/>
                  <a:gd name="T18" fmla="*/ 70 w 199"/>
                  <a:gd name="T19" fmla="*/ 196 h 199"/>
                  <a:gd name="T20" fmla="*/ 51 w 199"/>
                  <a:gd name="T21" fmla="*/ 188 h 199"/>
                  <a:gd name="T22" fmla="*/ 35 w 199"/>
                  <a:gd name="T23" fmla="*/ 177 h 199"/>
                  <a:gd name="T24" fmla="*/ 22 w 199"/>
                  <a:gd name="T25" fmla="*/ 164 h 199"/>
                  <a:gd name="T26" fmla="*/ 11 w 199"/>
                  <a:gd name="T27" fmla="*/ 148 h 199"/>
                  <a:gd name="T28" fmla="*/ 4 w 199"/>
                  <a:gd name="T29" fmla="*/ 130 h 199"/>
                  <a:gd name="T30" fmla="*/ 0 w 199"/>
                  <a:gd name="T31" fmla="*/ 112 h 199"/>
                  <a:gd name="T32" fmla="*/ 0 w 199"/>
                  <a:gd name="T33" fmla="*/ 90 h 199"/>
                  <a:gd name="T34" fmla="*/ 4 w 199"/>
                  <a:gd name="T35" fmla="*/ 71 h 199"/>
                  <a:gd name="T36" fmla="*/ 11 w 199"/>
                  <a:gd name="T37" fmla="*/ 53 h 199"/>
                  <a:gd name="T38" fmla="*/ 22 w 199"/>
                  <a:gd name="T39" fmla="*/ 37 h 199"/>
                  <a:gd name="T40" fmla="*/ 35 w 199"/>
                  <a:gd name="T41" fmla="*/ 24 h 199"/>
                  <a:gd name="T42" fmla="*/ 51 w 199"/>
                  <a:gd name="T43" fmla="*/ 13 h 199"/>
                  <a:gd name="T44" fmla="*/ 70 w 199"/>
                  <a:gd name="T45" fmla="*/ 6 h 199"/>
                  <a:gd name="T46" fmla="*/ 90 w 199"/>
                  <a:gd name="T47" fmla="*/ 0 h 199"/>
                  <a:gd name="T48" fmla="*/ 110 w 199"/>
                  <a:gd name="T49" fmla="*/ 0 h 199"/>
                  <a:gd name="T50" fmla="*/ 130 w 199"/>
                  <a:gd name="T51" fmla="*/ 6 h 199"/>
                  <a:gd name="T52" fmla="*/ 146 w 199"/>
                  <a:gd name="T53" fmla="*/ 13 h 199"/>
                  <a:gd name="T54" fmla="*/ 163 w 199"/>
                  <a:gd name="T55" fmla="*/ 24 h 199"/>
                  <a:gd name="T56" fmla="*/ 175 w 199"/>
                  <a:gd name="T57" fmla="*/ 37 h 199"/>
                  <a:gd name="T58" fmla="*/ 186 w 199"/>
                  <a:gd name="T59" fmla="*/ 53 h 199"/>
                  <a:gd name="T60" fmla="*/ 194 w 199"/>
                  <a:gd name="T61" fmla="*/ 71 h 199"/>
                  <a:gd name="T62" fmla="*/ 197 w 199"/>
                  <a:gd name="T63" fmla="*/ 90 h 1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9"/>
                  <a:gd name="T97" fmla="*/ 0 h 199"/>
                  <a:gd name="T98" fmla="*/ 199 w 199"/>
                  <a:gd name="T99" fmla="*/ 199 h 19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9" h="199">
                    <a:moveTo>
                      <a:pt x="199" y="101"/>
                    </a:moveTo>
                    <a:lnTo>
                      <a:pt x="197" y="112"/>
                    </a:lnTo>
                    <a:lnTo>
                      <a:pt x="195" y="121"/>
                    </a:lnTo>
                    <a:lnTo>
                      <a:pt x="194" y="130"/>
                    </a:lnTo>
                    <a:lnTo>
                      <a:pt x="190" y="139"/>
                    </a:lnTo>
                    <a:lnTo>
                      <a:pt x="186" y="148"/>
                    </a:lnTo>
                    <a:lnTo>
                      <a:pt x="181" y="155"/>
                    </a:lnTo>
                    <a:lnTo>
                      <a:pt x="175" y="164"/>
                    </a:lnTo>
                    <a:lnTo>
                      <a:pt x="170" y="170"/>
                    </a:lnTo>
                    <a:lnTo>
                      <a:pt x="163" y="177"/>
                    </a:lnTo>
                    <a:lnTo>
                      <a:pt x="155" y="183"/>
                    </a:lnTo>
                    <a:lnTo>
                      <a:pt x="146" y="188"/>
                    </a:lnTo>
                    <a:lnTo>
                      <a:pt x="139" y="192"/>
                    </a:lnTo>
                    <a:lnTo>
                      <a:pt x="130" y="196"/>
                    </a:lnTo>
                    <a:lnTo>
                      <a:pt x="119" y="197"/>
                    </a:lnTo>
                    <a:lnTo>
                      <a:pt x="110" y="199"/>
                    </a:lnTo>
                    <a:lnTo>
                      <a:pt x="101" y="199"/>
                    </a:lnTo>
                    <a:lnTo>
                      <a:pt x="90" y="199"/>
                    </a:lnTo>
                    <a:lnTo>
                      <a:pt x="79" y="197"/>
                    </a:lnTo>
                    <a:lnTo>
                      <a:pt x="70" y="196"/>
                    </a:lnTo>
                    <a:lnTo>
                      <a:pt x="61" y="192"/>
                    </a:lnTo>
                    <a:lnTo>
                      <a:pt x="51" y="188"/>
                    </a:lnTo>
                    <a:lnTo>
                      <a:pt x="42" y="183"/>
                    </a:lnTo>
                    <a:lnTo>
                      <a:pt x="35" y="177"/>
                    </a:lnTo>
                    <a:lnTo>
                      <a:pt x="28" y="170"/>
                    </a:lnTo>
                    <a:lnTo>
                      <a:pt x="22" y="164"/>
                    </a:lnTo>
                    <a:lnTo>
                      <a:pt x="17" y="155"/>
                    </a:lnTo>
                    <a:lnTo>
                      <a:pt x="11" y="148"/>
                    </a:lnTo>
                    <a:lnTo>
                      <a:pt x="8" y="139"/>
                    </a:lnTo>
                    <a:lnTo>
                      <a:pt x="4" y="130"/>
                    </a:lnTo>
                    <a:lnTo>
                      <a:pt x="2" y="121"/>
                    </a:lnTo>
                    <a:lnTo>
                      <a:pt x="0" y="112"/>
                    </a:lnTo>
                    <a:lnTo>
                      <a:pt x="0" y="101"/>
                    </a:lnTo>
                    <a:lnTo>
                      <a:pt x="0" y="90"/>
                    </a:lnTo>
                    <a:lnTo>
                      <a:pt x="2" y="81"/>
                    </a:lnTo>
                    <a:lnTo>
                      <a:pt x="4" y="71"/>
                    </a:lnTo>
                    <a:lnTo>
                      <a:pt x="8" y="60"/>
                    </a:lnTo>
                    <a:lnTo>
                      <a:pt x="11" y="53"/>
                    </a:lnTo>
                    <a:lnTo>
                      <a:pt x="17" y="44"/>
                    </a:lnTo>
                    <a:lnTo>
                      <a:pt x="22" y="37"/>
                    </a:lnTo>
                    <a:lnTo>
                      <a:pt x="28" y="29"/>
                    </a:lnTo>
                    <a:lnTo>
                      <a:pt x="35" y="24"/>
                    </a:lnTo>
                    <a:lnTo>
                      <a:pt x="42" y="17"/>
                    </a:lnTo>
                    <a:lnTo>
                      <a:pt x="51" y="13"/>
                    </a:lnTo>
                    <a:lnTo>
                      <a:pt x="61" y="8"/>
                    </a:lnTo>
                    <a:lnTo>
                      <a:pt x="70" y="6"/>
                    </a:lnTo>
                    <a:lnTo>
                      <a:pt x="79" y="2"/>
                    </a:lnTo>
                    <a:lnTo>
                      <a:pt x="90" y="0"/>
                    </a:lnTo>
                    <a:lnTo>
                      <a:pt x="101" y="0"/>
                    </a:lnTo>
                    <a:lnTo>
                      <a:pt x="110" y="0"/>
                    </a:lnTo>
                    <a:lnTo>
                      <a:pt x="119" y="2"/>
                    </a:lnTo>
                    <a:lnTo>
                      <a:pt x="130" y="6"/>
                    </a:lnTo>
                    <a:lnTo>
                      <a:pt x="139" y="8"/>
                    </a:lnTo>
                    <a:lnTo>
                      <a:pt x="146" y="13"/>
                    </a:lnTo>
                    <a:lnTo>
                      <a:pt x="155" y="17"/>
                    </a:lnTo>
                    <a:lnTo>
                      <a:pt x="163" y="24"/>
                    </a:lnTo>
                    <a:lnTo>
                      <a:pt x="170" y="29"/>
                    </a:lnTo>
                    <a:lnTo>
                      <a:pt x="175" y="37"/>
                    </a:lnTo>
                    <a:lnTo>
                      <a:pt x="181" y="44"/>
                    </a:lnTo>
                    <a:lnTo>
                      <a:pt x="186" y="53"/>
                    </a:lnTo>
                    <a:lnTo>
                      <a:pt x="190" y="60"/>
                    </a:lnTo>
                    <a:lnTo>
                      <a:pt x="194" y="71"/>
                    </a:lnTo>
                    <a:lnTo>
                      <a:pt x="195" y="81"/>
                    </a:lnTo>
                    <a:lnTo>
                      <a:pt x="197" y="90"/>
                    </a:lnTo>
                    <a:lnTo>
                      <a:pt x="199" y="101"/>
                    </a:lnTo>
                    <a:close/>
                  </a:path>
                </a:pathLst>
              </a:custGeom>
              <a:solidFill>
                <a:srgbClr val="1D3B7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414" name="Freeform 546"/>
              <p:cNvSpPr>
                <a:spLocks/>
              </p:cNvSpPr>
              <p:nvPr/>
            </p:nvSpPr>
            <p:spPr bwMode="auto">
              <a:xfrm>
                <a:off x="4965" y="3650"/>
                <a:ext cx="195" cy="195"/>
              </a:xfrm>
              <a:custGeom>
                <a:avLst/>
                <a:gdLst>
                  <a:gd name="T0" fmla="*/ 195 w 195"/>
                  <a:gd name="T1" fmla="*/ 99 h 195"/>
                  <a:gd name="T2" fmla="*/ 193 w 195"/>
                  <a:gd name="T3" fmla="*/ 110 h 195"/>
                  <a:gd name="T4" fmla="*/ 192 w 195"/>
                  <a:gd name="T5" fmla="*/ 119 h 195"/>
                  <a:gd name="T6" fmla="*/ 190 w 195"/>
                  <a:gd name="T7" fmla="*/ 128 h 195"/>
                  <a:gd name="T8" fmla="*/ 186 w 195"/>
                  <a:gd name="T9" fmla="*/ 137 h 195"/>
                  <a:gd name="T10" fmla="*/ 177 w 195"/>
                  <a:gd name="T11" fmla="*/ 153 h 195"/>
                  <a:gd name="T12" fmla="*/ 166 w 195"/>
                  <a:gd name="T13" fmla="*/ 166 h 195"/>
                  <a:gd name="T14" fmla="*/ 152 w 195"/>
                  <a:gd name="T15" fmla="*/ 179 h 195"/>
                  <a:gd name="T16" fmla="*/ 135 w 195"/>
                  <a:gd name="T17" fmla="*/ 188 h 195"/>
                  <a:gd name="T18" fmla="*/ 126 w 195"/>
                  <a:gd name="T19" fmla="*/ 192 h 195"/>
                  <a:gd name="T20" fmla="*/ 117 w 195"/>
                  <a:gd name="T21" fmla="*/ 194 h 195"/>
                  <a:gd name="T22" fmla="*/ 108 w 195"/>
                  <a:gd name="T23" fmla="*/ 195 h 195"/>
                  <a:gd name="T24" fmla="*/ 99 w 195"/>
                  <a:gd name="T25" fmla="*/ 195 h 195"/>
                  <a:gd name="T26" fmla="*/ 88 w 195"/>
                  <a:gd name="T27" fmla="*/ 195 h 195"/>
                  <a:gd name="T28" fmla="*/ 79 w 195"/>
                  <a:gd name="T29" fmla="*/ 194 h 195"/>
                  <a:gd name="T30" fmla="*/ 68 w 195"/>
                  <a:gd name="T31" fmla="*/ 192 h 195"/>
                  <a:gd name="T32" fmla="*/ 59 w 195"/>
                  <a:gd name="T33" fmla="*/ 188 h 195"/>
                  <a:gd name="T34" fmla="*/ 42 w 195"/>
                  <a:gd name="T35" fmla="*/ 179 h 195"/>
                  <a:gd name="T36" fmla="*/ 28 w 195"/>
                  <a:gd name="T37" fmla="*/ 166 h 195"/>
                  <a:gd name="T38" fmla="*/ 17 w 195"/>
                  <a:gd name="T39" fmla="*/ 153 h 195"/>
                  <a:gd name="T40" fmla="*/ 8 w 195"/>
                  <a:gd name="T41" fmla="*/ 137 h 195"/>
                  <a:gd name="T42" fmla="*/ 4 w 195"/>
                  <a:gd name="T43" fmla="*/ 128 h 195"/>
                  <a:gd name="T44" fmla="*/ 2 w 195"/>
                  <a:gd name="T45" fmla="*/ 119 h 195"/>
                  <a:gd name="T46" fmla="*/ 0 w 195"/>
                  <a:gd name="T47" fmla="*/ 110 h 195"/>
                  <a:gd name="T48" fmla="*/ 0 w 195"/>
                  <a:gd name="T49" fmla="*/ 99 h 195"/>
                  <a:gd name="T50" fmla="*/ 0 w 195"/>
                  <a:gd name="T51" fmla="*/ 89 h 195"/>
                  <a:gd name="T52" fmla="*/ 2 w 195"/>
                  <a:gd name="T53" fmla="*/ 79 h 195"/>
                  <a:gd name="T54" fmla="*/ 4 w 195"/>
                  <a:gd name="T55" fmla="*/ 69 h 195"/>
                  <a:gd name="T56" fmla="*/ 8 w 195"/>
                  <a:gd name="T57" fmla="*/ 60 h 195"/>
                  <a:gd name="T58" fmla="*/ 11 w 195"/>
                  <a:gd name="T59" fmla="*/ 51 h 195"/>
                  <a:gd name="T60" fmla="*/ 17 w 195"/>
                  <a:gd name="T61" fmla="*/ 44 h 195"/>
                  <a:gd name="T62" fmla="*/ 22 w 195"/>
                  <a:gd name="T63" fmla="*/ 37 h 195"/>
                  <a:gd name="T64" fmla="*/ 28 w 195"/>
                  <a:gd name="T65" fmla="*/ 29 h 195"/>
                  <a:gd name="T66" fmla="*/ 35 w 195"/>
                  <a:gd name="T67" fmla="*/ 22 h 195"/>
                  <a:gd name="T68" fmla="*/ 42 w 195"/>
                  <a:gd name="T69" fmla="*/ 16 h 195"/>
                  <a:gd name="T70" fmla="*/ 51 w 195"/>
                  <a:gd name="T71" fmla="*/ 13 h 195"/>
                  <a:gd name="T72" fmla="*/ 59 w 195"/>
                  <a:gd name="T73" fmla="*/ 7 h 195"/>
                  <a:gd name="T74" fmla="*/ 68 w 195"/>
                  <a:gd name="T75" fmla="*/ 6 h 195"/>
                  <a:gd name="T76" fmla="*/ 79 w 195"/>
                  <a:gd name="T77" fmla="*/ 2 h 195"/>
                  <a:gd name="T78" fmla="*/ 88 w 195"/>
                  <a:gd name="T79" fmla="*/ 0 h 195"/>
                  <a:gd name="T80" fmla="*/ 99 w 195"/>
                  <a:gd name="T81" fmla="*/ 0 h 195"/>
                  <a:gd name="T82" fmla="*/ 108 w 195"/>
                  <a:gd name="T83" fmla="*/ 0 h 195"/>
                  <a:gd name="T84" fmla="*/ 117 w 195"/>
                  <a:gd name="T85" fmla="*/ 2 h 195"/>
                  <a:gd name="T86" fmla="*/ 126 w 195"/>
                  <a:gd name="T87" fmla="*/ 6 h 195"/>
                  <a:gd name="T88" fmla="*/ 135 w 195"/>
                  <a:gd name="T89" fmla="*/ 7 h 195"/>
                  <a:gd name="T90" fmla="*/ 152 w 195"/>
                  <a:gd name="T91" fmla="*/ 16 h 195"/>
                  <a:gd name="T92" fmla="*/ 166 w 195"/>
                  <a:gd name="T93" fmla="*/ 29 h 195"/>
                  <a:gd name="T94" fmla="*/ 177 w 195"/>
                  <a:gd name="T95" fmla="*/ 44 h 195"/>
                  <a:gd name="T96" fmla="*/ 186 w 195"/>
                  <a:gd name="T97" fmla="*/ 60 h 195"/>
                  <a:gd name="T98" fmla="*/ 190 w 195"/>
                  <a:gd name="T99" fmla="*/ 69 h 195"/>
                  <a:gd name="T100" fmla="*/ 192 w 195"/>
                  <a:gd name="T101" fmla="*/ 79 h 195"/>
                  <a:gd name="T102" fmla="*/ 193 w 195"/>
                  <a:gd name="T103" fmla="*/ 89 h 195"/>
                  <a:gd name="T104" fmla="*/ 195 w 195"/>
                  <a:gd name="T105" fmla="*/ 99 h 19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95"/>
                  <a:gd name="T160" fmla="*/ 0 h 195"/>
                  <a:gd name="T161" fmla="*/ 195 w 195"/>
                  <a:gd name="T162" fmla="*/ 195 h 19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95" h="195">
                    <a:moveTo>
                      <a:pt x="195" y="99"/>
                    </a:moveTo>
                    <a:lnTo>
                      <a:pt x="193" y="110"/>
                    </a:lnTo>
                    <a:lnTo>
                      <a:pt x="192" y="119"/>
                    </a:lnTo>
                    <a:lnTo>
                      <a:pt x="190" y="128"/>
                    </a:lnTo>
                    <a:lnTo>
                      <a:pt x="186" y="137"/>
                    </a:lnTo>
                    <a:lnTo>
                      <a:pt x="177" y="153"/>
                    </a:lnTo>
                    <a:lnTo>
                      <a:pt x="166" y="166"/>
                    </a:lnTo>
                    <a:lnTo>
                      <a:pt x="152" y="179"/>
                    </a:lnTo>
                    <a:lnTo>
                      <a:pt x="135" y="188"/>
                    </a:lnTo>
                    <a:lnTo>
                      <a:pt x="126" y="192"/>
                    </a:lnTo>
                    <a:lnTo>
                      <a:pt x="117" y="194"/>
                    </a:lnTo>
                    <a:lnTo>
                      <a:pt x="108" y="195"/>
                    </a:lnTo>
                    <a:lnTo>
                      <a:pt x="99" y="195"/>
                    </a:lnTo>
                    <a:lnTo>
                      <a:pt x="88" y="195"/>
                    </a:lnTo>
                    <a:lnTo>
                      <a:pt x="79" y="194"/>
                    </a:lnTo>
                    <a:lnTo>
                      <a:pt x="68" y="192"/>
                    </a:lnTo>
                    <a:lnTo>
                      <a:pt x="59" y="188"/>
                    </a:lnTo>
                    <a:lnTo>
                      <a:pt x="42" y="179"/>
                    </a:lnTo>
                    <a:lnTo>
                      <a:pt x="28" y="166"/>
                    </a:lnTo>
                    <a:lnTo>
                      <a:pt x="17" y="153"/>
                    </a:lnTo>
                    <a:lnTo>
                      <a:pt x="8" y="137"/>
                    </a:lnTo>
                    <a:lnTo>
                      <a:pt x="4" y="128"/>
                    </a:lnTo>
                    <a:lnTo>
                      <a:pt x="2" y="119"/>
                    </a:lnTo>
                    <a:lnTo>
                      <a:pt x="0" y="110"/>
                    </a:lnTo>
                    <a:lnTo>
                      <a:pt x="0" y="99"/>
                    </a:lnTo>
                    <a:lnTo>
                      <a:pt x="0" y="89"/>
                    </a:lnTo>
                    <a:lnTo>
                      <a:pt x="2" y="79"/>
                    </a:lnTo>
                    <a:lnTo>
                      <a:pt x="4" y="69"/>
                    </a:lnTo>
                    <a:lnTo>
                      <a:pt x="8" y="60"/>
                    </a:lnTo>
                    <a:lnTo>
                      <a:pt x="11" y="51"/>
                    </a:lnTo>
                    <a:lnTo>
                      <a:pt x="17" y="44"/>
                    </a:lnTo>
                    <a:lnTo>
                      <a:pt x="22" y="37"/>
                    </a:lnTo>
                    <a:lnTo>
                      <a:pt x="28" y="29"/>
                    </a:lnTo>
                    <a:lnTo>
                      <a:pt x="35" y="22"/>
                    </a:lnTo>
                    <a:lnTo>
                      <a:pt x="42" y="16"/>
                    </a:lnTo>
                    <a:lnTo>
                      <a:pt x="51" y="13"/>
                    </a:lnTo>
                    <a:lnTo>
                      <a:pt x="59" y="7"/>
                    </a:lnTo>
                    <a:lnTo>
                      <a:pt x="68" y="6"/>
                    </a:lnTo>
                    <a:lnTo>
                      <a:pt x="79" y="2"/>
                    </a:lnTo>
                    <a:lnTo>
                      <a:pt x="88" y="0"/>
                    </a:lnTo>
                    <a:lnTo>
                      <a:pt x="99" y="0"/>
                    </a:lnTo>
                    <a:lnTo>
                      <a:pt x="108" y="0"/>
                    </a:lnTo>
                    <a:lnTo>
                      <a:pt x="117" y="2"/>
                    </a:lnTo>
                    <a:lnTo>
                      <a:pt x="126" y="6"/>
                    </a:lnTo>
                    <a:lnTo>
                      <a:pt x="135" y="7"/>
                    </a:lnTo>
                    <a:lnTo>
                      <a:pt x="152" y="16"/>
                    </a:lnTo>
                    <a:lnTo>
                      <a:pt x="166" y="29"/>
                    </a:lnTo>
                    <a:lnTo>
                      <a:pt x="177" y="44"/>
                    </a:lnTo>
                    <a:lnTo>
                      <a:pt x="186" y="60"/>
                    </a:lnTo>
                    <a:lnTo>
                      <a:pt x="190" y="69"/>
                    </a:lnTo>
                    <a:lnTo>
                      <a:pt x="192" y="79"/>
                    </a:lnTo>
                    <a:lnTo>
                      <a:pt x="193" y="89"/>
                    </a:lnTo>
                    <a:lnTo>
                      <a:pt x="195" y="99"/>
                    </a:lnTo>
                    <a:close/>
                  </a:path>
                </a:pathLst>
              </a:custGeom>
              <a:solidFill>
                <a:srgbClr val="1F3E7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415" name="Freeform 547"/>
              <p:cNvSpPr>
                <a:spLocks/>
              </p:cNvSpPr>
              <p:nvPr/>
            </p:nvSpPr>
            <p:spPr bwMode="auto">
              <a:xfrm>
                <a:off x="4967" y="3652"/>
                <a:ext cx="191" cy="192"/>
              </a:xfrm>
              <a:custGeom>
                <a:avLst/>
                <a:gdLst>
                  <a:gd name="T0" fmla="*/ 191 w 191"/>
                  <a:gd name="T1" fmla="*/ 97 h 192"/>
                  <a:gd name="T2" fmla="*/ 190 w 191"/>
                  <a:gd name="T3" fmla="*/ 106 h 192"/>
                  <a:gd name="T4" fmla="*/ 188 w 191"/>
                  <a:gd name="T5" fmla="*/ 115 h 192"/>
                  <a:gd name="T6" fmla="*/ 186 w 191"/>
                  <a:gd name="T7" fmla="*/ 124 h 192"/>
                  <a:gd name="T8" fmla="*/ 182 w 191"/>
                  <a:gd name="T9" fmla="*/ 133 h 192"/>
                  <a:gd name="T10" fmla="*/ 173 w 191"/>
                  <a:gd name="T11" fmla="*/ 150 h 192"/>
                  <a:gd name="T12" fmla="*/ 162 w 191"/>
                  <a:gd name="T13" fmla="*/ 164 h 192"/>
                  <a:gd name="T14" fmla="*/ 148 w 191"/>
                  <a:gd name="T15" fmla="*/ 175 h 192"/>
                  <a:gd name="T16" fmla="*/ 131 w 191"/>
                  <a:gd name="T17" fmla="*/ 184 h 192"/>
                  <a:gd name="T18" fmla="*/ 124 w 191"/>
                  <a:gd name="T19" fmla="*/ 188 h 192"/>
                  <a:gd name="T20" fmla="*/ 115 w 191"/>
                  <a:gd name="T21" fmla="*/ 190 h 192"/>
                  <a:gd name="T22" fmla="*/ 106 w 191"/>
                  <a:gd name="T23" fmla="*/ 192 h 192"/>
                  <a:gd name="T24" fmla="*/ 97 w 191"/>
                  <a:gd name="T25" fmla="*/ 192 h 192"/>
                  <a:gd name="T26" fmla="*/ 86 w 191"/>
                  <a:gd name="T27" fmla="*/ 192 h 192"/>
                  <a:gd name="T28" fmla="*/ 77 w 191"/>
                  <a:gd name="T29" fmla="*/ 190 h 192"/>
                  <a:gd name="T30" fmla="*/ 68 w 191"/>
                  <a:gd name="T31" fmla="*/ 188 h 192"/>
                  <a:gd name="T32" fmla="*/ 58 w 191"/>
                  <a:gd name="T33" fmla="*/ 184 h 192"/>
                  <a:gd name="T34" fmla="*/ 42 w 191"/>
                  <a:gd name="T35" fmla="*/ 175 h 192"/>
                  <a:gd name="T36" fmla="*/ 27 w 191"/>
                  <a:gd name="T37" fmla="*/ 164 h 192"/>
                  <a:gd name="T38" fmla="*/ 16 w 191"/>
                  <a:gd name="T39" fmla="*/ 150 h 192"/>
                  <a:gd name="T40" fmla="*/ 7 w 191"/>
                  <a:gd name="T41" fmla="*/ 133 h 192"/>
                  <a:gd name="T42" fmla="*/ 4 w 191"/>
                  <a:gd name="T43" fmla="*/ 124 h 192"/>
                  <a:gd name="T44" fmla="*/ 2 w 191"/>
                  <a:gd name="T45" fmla="*/ 115 h 192"/>
                  <a:gd name="T46" fmla="*/ 0 w 191"/>
                  <a:gd name="T47" fmla="*/ 106 h 192"/>
                  <a:gd name="T48" fmla="*/ 0 w 191"/>
                  <a:gd name="T49" fmla="*/ 97 h 192"/>
                  <a:gd name="T50" fmla="*/ 0 w 191"/>
                  <a:gd name="T51" fmla="*/ 87 h 192"/>
                  <a:gd name="T52" fmla="*/ 2 w 191"/>
                  <a:gd name="T53" fmla="*/ 78 h 192"/>
                  <a:gd name="T54" fmla="*/ 4 w 191"/>
                  <a:gd name="T55" fmla="*/ 67 h 192"/>
                  <a:gd name="T56" fmla="*/ 7 w 191"/>
                  <a:gd name="T57" fmla="*/ 60 h 192"/>
                  <a:gd name="T58" fmla="*/ 16 w 191"/>
                  <a:gd name="T59" fmla="*/ 44 h 192"/>
                  <a:gd name="T60" fmla="*/ 27 w 191"/>
                  <a:gd name="T61" fmla="*/ 29 h 192"/>
                  <a:gd name="T62" fmla="*/ 42 w 191"/>
                  <a:gd name="T63" fmla="*/ 16 h 192"/>
                  <a:gd name="T64" fmla="*/ 58 w 191"/>
                  <a:gd name="T65" fmla="*/ 7 h 192"/>
                  <a:gd name="T66" fmla="*/ 68 w 191"/>
                  <a:gd name="T67" fmla="*/ 5 h 192"/>
                  <a:gd name="T68" fmla="*/ 77 w 191"/>
                  <a:gd name="T69" fmla="*/ 2 h 192"/>
                  <a:gd name="T70" fmla="*/ 86 w 191"/>
                  <a:gd name="T71" fmla="*/ 0 h 192"/>
                  <a:gd name="T72" fmla="*/ 97 w 191"/>
                  <a:gd name="T73" fmla="*/ 0 h 192"/>
                  <a:gd name="T74" fmla="*/ 106 w 191"/>
                  <a:gd name="T75" fmla="*/ 0 h 192"/>
                  <a:gd name="T76" fmla="*/ 115 w 191"/>
                  <a:gd name="T77" fmla="*/ 2 h 192"/>
                  <a:gd name="T78" fmla="*/ 124 w 191"/>
                  <a:gd name="T79" fmla="*/ 5 h 192"/>
                  <a:gd name="T80" fmla="*/ 131 w 191"/>
                  <a:gd name="T81" fmla="*/ 7 h 192"/>
                  <a:gd name="T82" fmla="*/ 148 w 191"/>
                  <a:gd name="T83" fmla="*/ 16 h 192"/>
                  <a:gd name="T84" fmla="*/ 162 w 191"/>
                  <a:gd name="T85" fmla="*/ 29 h 192"/>
                  <a:gd name="T86" fmla="*/ 173 w 191"/>
                  <a:gd name="T87" fmla="*/ 44 h 192"/>
                  <a:gd name="T88" fmla="*/ 182 w 191"/>
                  <a:gd name="T89" fmla="*/ 60 h 192"/>
                  <a:gd name="T90" fmla="*/ 186 w 191"/>
                  <a:gd name="T91" fmla="*/ 67 h 192"/>
                  <a:gd name="T92" fmla="*/ 188 w 191"/>
                  <a:gd name="T93" fmla="*/ 78 h 192"/>
                  <a:gd name="T94" fmla="*/ 190 w 191"/>
                  <a:gd name="T95" fmla="*/ 87 h 192"/>
                  <a:gd name="T96" fmla="*/ 191 w 191"/>
                  <a:gd name="T97" fmla="*/ 97 h 19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1"/>
                  <a:gd name="T148" fmla="*/ 0 h 192"/>
                  <a:gd name="T149" fmla="*/ 191 w 191"/>
                  <a:gd name="T150" fmla="*/ 192 h 19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1" h="192">
                    <a:moveTo>
                      <a:pt x="191" y="97"/>
                    </a:moveTo>
                    <a:lnTo>
                      <a:pt x="190" y="106"/>
                    </a:lnTo>
                    <a:lnTo>
                      <a:pt x="188" y="115"/>
                    </a:lnTo>
                    <a:lnTo>
                      <a:pt x="186" y="124"/>
                    </a:lnTo>
                    <a:lnTo>
                      <a:pt x="182" y="133"/>
                    </a:lnTo>
                    <a:lnTo>
                      <a:pt x="173" y="150"/>
                    </a:lnTo>
                    <a:lnTo>
                      <a:pt x="162" y="164"/>
                    </a:lnTo>
                    <a:lnTo>
                      <a:pt x="148" y="175"/>
                    </a:lnTo>
                    <a:lnTo>
                      <a:pt x="131" y="184"/>
                    </a:lnTo>
                    <a:lnTo>
                      <a:pt x="124" y="188"/>
                    </a:lnTo>
                    <a:lnTo>
                      <a:pt x="115" y="190"/>
                    </a:lnTo>
                    <a:lnTo>
                      <a:pt x="106" y="192"/>
                    </a:lnTo>
                    <a:lnTo>
                      <a:pt x="97" y="192"/>
                    </a:lnTo>
                    <a:lnTo>
                      <a:pt x="86" y="192"/>
                    </a:lnTo>
                    <a:lnTo>
                      <a:pt x="77" y="190"/>
                    </a:lnTo>
                    <a:lnTo>
                      <a:pt x="68" y="188"/>
                    </a:lnTo>
                    <a:lnTo>
                      <a:pt x="58" y="184"/>
                    </a:lnTo>
                    <a:lnTo>
                      <a:pt x="42" y="175"/>
                    </a:lnTo>
                    <a:lnTo>
                      <a:pt x="27" y="164"/>
                    </a:lnTo>
                    <a:lnTo>
                      <a:pt x="16" y="150"/>
                    </a:lnTo>
                    <a:lnTo>
                      <a:pt x="7" y="133"/>
                    </a:lnTo>
                    <a:lnTo>
                      <a:pt x="4" y="124"/>
                    </a:lnTo>
                    <a:lnTo>
                      <a:pt x="2" y="115"/>
                    </a:lnTo>
                    <a:lnTo>
                      <a:pt x="0" y="106"/>
                    </a:lnTo>
                    <a:lnTo>
                      <a:pt x="0" y="97"/>
                    </a:lnTo>
                    <a:lnTo>
                      <a:pt x="0" y="87"/>
                    </a:lnTo>
                    <a:lnTo>
                      <a:pt x="2" y="78"/>
                    </a:lnTo>
                    <a:lnTo>
                      <a:pt x="4" y="67"/>
                    </a:lnTo>
                    <a:lnTo>
                      <a:pt x="7" y="60"/>
                    </a:lnTo>
                    <a:lnTo>
                      <a:pt x="16" y="44"/>
                    </a:lnTo>
                    <a:lnTo>
                      <a:pt x="27" y="29"/>
                    </a:lnTo>
                    <a:lnTo>
                      <a:pt x="42" y="16"/>
                    </a:lnTo>
                    <a:lnTo>
                      <a:pt x="58" y="7"/>
                    </a:lnTo>
                    <a:lnTo>
                      <a:pt x="68" y="5"/>
                    </a:lnTo>
                    <a:lnTo>
                      <a:pt x="77" y="2"/>
                    </a:lnTo>
                    <a:lnTo>
                      <a:pt x="86" y="0"/>
                    </a:lnTo>
                    <a:lnTo>
                      <a:pt x="97" y="0"/>
                    </a:lnTo>
                    <a:lnTo>
                      <a:pt x="106" y="0"/>
                    </a:lnTo>
                    <a:lnTo>
                      <a:pt x="115" y="2"/>
                    </a:lnTo>
                    <a:lnTo>
                      <a:pt x="124" y="5"/>
                    </a:lnTo>
                    <a:lnTo>
                      <a:pt x="131" y="7"/>
                    </a:lnTo>
                    <a:lnTo>
                      <a:pt x="148" y="16"/>
                    </a:lnTo>
                    <a:lnTo>
                      <a:pt x="162" y="29"/>
                    </a:lnTo>
                    <a:lnTo>
                      <a:pt x="173" y="44"/>
                    </a:lnTo>
                    <a:lnTo>
                      <a:pt x="182" y="60"/>
                    </a:lnTo>
                    <a:lnTo>
                      <a:pt x="186" y="67"/>
                    </a:lnTo>
                    <a:lnTo>
                      <a:pt x="188" y="78"/>
                    </a:lnTo>
                    <a:lnTo>
                      <a:pt x="190" y="87"/>
                    </a:lnTo>
                    <a:lnTo>
                      <a:pt x="191" y="97"/>
                    </a:lnTo>
                    <a:close/>
                  </a:path>
                </a:pathLst>
              </a:custGeom>
              <a:solidFill>
                <a:srgbClr val="21427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416" name="Freeform 548"/>
              <p:cNvSpPr>
                <a:spLocks/>
              </p:cNvSpPr>
              <p:nvPr/>
            </p:nvSpPr>
            <p:spPr bwMode="auto">
              <a:xfrm>
                <a:off x="4969" y="3654"/>
                <a:ext cx="188" cy="188"/>
              </a:xfrm>
              <a:custGeom>
                <a:avLst/>
                <a:gdLst>
                  <a:gd name="T0" fmla="*/ 188 w 188"/>
                  <a:gd name="T1" fmla="*/ 95 h 188"/>
                  <a:gd name="T2" fmla="*/ 186 w 188"/>
                  <a:gd name="T3" fmla="*/ 104 h 188"/>
                  <a:gd name="T4" fmla="*/ 184 w 188"/>
                  <a:gd name="T5" fmla="*/ 113 h 188"/>
                  <a:gd name="T6" fmla="*/ 182 w 188"/>
                  <a:gd name="T7" fmla="*/ 122 h 188"/>
                  <a:gd name="T8" fmla="*/ 179 w 188"/>
                  <a:gd name="T9" fmla="*/ 131 h 188"/>
                  <a:gd name="T10" fmla="*/ 171 w 188"/>
                  <a:gd name="T11" fmla="*/ 148 h 188"/>
                  <a:gd name="T12" fmla="*/ 160 w 188"/>
                  <a:gd name="T13" fmla="*/ 160 h 188"/>
                  <a:gd name="T14" fmla="*/ 146 w 188"/>
                  <a:gd name="T15" fmla="*/ 171 h 188"/>
                  <a:gd name="T16" fmla="*/ 129 w 188"/>
                  <a:gd name="T17" fmla="*/ 180 h 188"/>
                  <a:gd name="T18" fmla="*/ 122 w 188"/>
                  <a:gd name="T19" fmla="*/ 184 h 188"/>
                  <a:gd name="T20" fmla="*/ 113 w 188"/>
                  <a:gd name="T21" fmla="*/ 186 h 188"/>
                  <a:gd name="T22" fmla="*/ 104 w 188"/>
                  <a:gd name="T23" fmla="*/ 188 h 188"/>
                  <a:gd name="T24" fmla="*/ 95 w 188"/>
                  <a:gd name="T25" fmla="*/ 188 h 188"/>
                  <a:gd name="T26" fmla="*/ 84 w 188"/>
                  <a:gd name="T27" fmla="*/ 188 h 188"/>
                  <a:gd name="T28" fmla="*/ 75 w 188"/>
                  <a:gd name="T29" fmla="*/ 186 h 188"/>
                  <a:gd name="T30" fmla="*/ 66 w 188"/>
                  <a:gd name="T31" fmla="*/ 184 h 188"/>
                  <a:gd name="T32" fmla="*/ 56 w 188"/>
                  <a:gd name="T33" fmla="*/ 180 h 188"/>
                  <a:gd name="T34" fmla="*/ 40 w 188"/>
                  <a:gd name="T35" fmla="*/ 171 h 188"/>
                  <a:gd name="T36" fmla="*/ 27 w 188"/>
                  <a:gd name="T37" fmla="*/ 160 h 188"/>
                  <a:gd name="T38" fmla="*/ 14 w 188"/>
                  <a:gd name="T39" fmla="*/ 148 h 188"/>
                  <a:gd name="T40" fmla="*/ 7 w 188"/>
                  <a:gd name="T41" fmla="*/ 131 h 188"/>
                  <a:gd name="T42" fmla="*/ 4 w 188"/>
                  <a:gd name="T43" fmla="*/ 122 h 188"/>
                  <a:gd name="T44" fmla="*/ 2 w 188"/>
                  <a:gd name="T45" fmla="*/ 113 h 188"/>
                  <a:gd name="T46" fmla="*/ 0 w 188"/>
                  <a:gd name="T47" fmla="*/ 104 h 188"/>
                  <a:gd name="T48" fmla="*/ 0 w 188"/>
                  <a:gd name="T49" fmla="*/ 95 h 188"/>
                  <a:gd name="T50" fmla="*/ 0 w 188"/>
                  <a:gd name="T51" fmla="*/ 85 h 188"/>
                  <a:gd name="T52" fmla="*/ 2 w 188"/>
                  <a:gd name="T53" fmla="*/ 76 h 188"/>
                  <a:gd name="T54" fmla="*/ 4 w 188"/>
                  <a:gd name="T55" fmla="*/ 67 h 188"/>
                  <a:gd name="T56" fmla="*/ 7 w 188"/>
                  <a:gd name="T57" fmla="*/ 58 h 188"/>
                  <a:gd name="T58" fmla="*/ 14 w 188"/>
                  <a:gd name="T59" fmla="*/ 42 h 188"/>
                  <a:gd name="T60" fmla="*/ 27 w 188"/>
                  <a:gd name="T61" fmla="*/ 27 h 188"/>
                  <a:gd name="T62" fmla="*/ 40 w 188"/>
                  <a:gd name="T63" fmla="*/ 16 h 188"/>
                  <a:gd name="T64" fmla="*/ 56 w 188"/>
                  <a:gd name="T65" fmla="*/ 7 h 188"/>
                  <a:gd name="T66" fmla="*/ 66 w 188"/>
                  <a:gd name="T67" fmla="*/ 5 h 188"/>
                  <a:gd name="T68" fmla="*/ 75 w 188"/>
                  <a:gd name="T69" fmla="*/ 2 h 188"/>
                  <a:gd name="T70" fmla="*/ 84 w 188"/>
                  <a:gd name="T71" fmla="*/ 0 h 188"/>
                  <a:gd name="T72" fmla="*/ 95 w 188"/>
                  <a:gd name="T73" fmla="*/ 0 h 188"/>
                  <a:gd name="T74" fmla="*/ 104 w 188"/>
                  <a:gd name="T75" fmla="*/ 0 h 188"/>
                  <a:gd name="T76" fmla="*/ 113 w 188"/>
                  <a:gd name="T77" fmla="*/ 2 h 188"/>
                  <a:gd name="T78" fmla="*/ 122 w 188"/>
                  <a:gd name="T79" fmla="*/ 5 h 188"/>
                  <a:gd name="T80" fmla="*/ 129 w 188"/>
                  <a:gd name="T81" fmla="*/ 7 h 188"/>
                  <a:gd name="T82" fmla="*/ 146 w 188"/>
                  <a:gd name="T83" fmla="*/ 16 h 188"/>
                  <a:gd name="T84" fmla="*/ 160 w 188"/>
                  <a:gd name="T85" fmla="*/ 27 h 188"/>
                  <a:gd name="T86" fmla="*/ 171 w 188"/>
                  <a:gd name="T87" fmla="*/ 42 h 188"/>
                  <a:gd name="T88" fmla="*/ 179 w 188"/>
                  <a:gd name="T89" fmla="*/ 58 h 188"/>
                  <a:gd name="T90" fmla="*/ 182 w 188"/>
                  <a:gd name="T91" fmla="*/ 67 h 188"/>
                  <a:gd name="T92" fmla="*/ 184 w 188"/>
                  <a:gd name="T93" fmla="*/ 76 h 188"/>
                  <a:gd name="T94" fmla="*/ 186 w 188"/>
                  <a:gd name="T95" fmla="*/ 85 h 188"/>
                  <a:gd name="T96" fmla="*/ 188 w 188"/>
                  <a:gd name="T97" fmla="*/ 95 h 18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88"/>
                  <a:gd name="T148" fmla="*/ 0 h 188"/>
                  <a:gd name="T149" fmla="*/ 188 w 188"/>
                  <a:gd name="T150" fmla="*/ 188 h 18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88" h="188">
                    <a:moveTo>
                      <a:pt x="188" y="95"/>
                    </a:moveTo>
                    <a:lnTo>
                      <a:pt x="186" y="104"/>
                    </a:lnTo>
                    <a:lnTo>
                      <a:pt x="184" y="113"/>
                    </a:lnTo>
                    <a:lnTo>
                      <a:pt x="182" y="122"/>
                    </a:lnTo>
                    <a:lnTo>
                      <a:pt x="179" y="131"/>
                    </a:lnTo>
                    <a:lnTo>
                      <a:pt x="171" y="148"/>
                    </a:lnTo>
                    <a:lnTo>
                      <a:pt x="160" y="160"/>
                    </a:lnTo>
                    <a:lnTo>
                      <a:pt x="146" y="171"/>
                    </a:lnTo>
                    <a:lnTo>
                      <a:pt x="129" y="180"/>
                    </a:lnTo>
                    <a:lnTo>
                      <a:pt x="122" y="184"/>
                    </a:lnTo>
                    <a:lnTo>
                      <a:pt x="113" y="186"/>
                    </a:lnTo>
                    <a:lnTo>
                      <a:pt x="104" y="188"/>
                    </a:lnTo>
                    <a:lnTo>
                      <a:pt x="95" y="188"/>
                    </a:lnTo>
                    <a:lnTo>
                      <a:pt x="84" y="188"/>
                    </a:lnTo>
                    <a:lnTo>
                      <a:pt x="75" y="186"/>
                    </a:lnTo>
                    <a:lnTo>
                      <a:pt x="66" y="184"/>
                    </a:lnTo>
                    <a:lnTo>
                      <a:pt x="56" y="180"/>
                    </a:lnTo>
                    <a:lnTo>
                      <a:pt x="40" y="171"/>
                    </a:lnTo>
                    <a:lnTo>
                      <a:pt x="27" y="160"/>
                    </a:lnTo>
                    <a:lnTo>
                      <a:pt x="14" y="148"/>
                    </a:lnTo>
                    <a:lnTo>
                      <a:pt x="7" y="131"/>
                    </a:lnTo>
                    <a:lnTo>
                      <a:pt x="4" y="122"/>
                    </a:lnTo>
                    <a:lnTo>
                      <a:pt x="2" y="113"/>
                    </a:lnTo>
                    <a:lnTo>
                      <a:pt x="0" y="104"/>
                    </a:lnTo>
                    <a:lnTo>
                      <a:pt x="0" y="95"/>
                    </a:lnTo>
                    <a:lnTo>
                      <a:pt x="0" y="85"/>
                    </a:lnTo>
                    <a:lnTo>
                      <a:pt x="2" y="76"/>
                    </a:lnTo>
                    <a:lnTo>
                      <a:pt x="4" y="67"/>
                    </a:lnTo>
                    <a:lnTo>
                      <a:pt x="7" y="58"/>
                    </a:lnTo>
                    <a:lnTo>
                      <a:pt x="14" y="42"/>
                    </a:lnTo>
                    <a:lnTo>
                      <a:pt x="27" y="27"/>
                    </a:lnTo>
                    <a:lnTo>
                      <a:pt x="40" y="16"/>
                    </a:lnTo>
                    <a:lnTo>
                      <a:pt x="56" y="7"/>
                    </a:lnTo>
                    <a:lnTo>
                      <a:pt x="66" y="5"/>
                    </a:lnTo>
                    <a:lnTo>
                      <a:pt x="75" y="2"/>
                    </a:lnTo>
                    <a:lnTo>
                      <a:pt x="84" y="0"/>
                    </a:lnTo>
                    <a:lnTo>
                      <a:pt x="95" y="0"/>
                    </a:lnTo>
                    <a:lnTo>
                      <a:pt x="104" y="0"/>
                    </a:lnTo>
                    <a:lnTo>
                      <a:pt x="113" y="2"/>
                    </a:lnTo>
                    <a:lnTo>
                      <a:pt x="122" y="5"/>
                    </a:lnTo>
                    <a:lnTo>
                      <a:pt x="129" y="7"/>
                    </a:lnTo>
                    <a:lnTo>
                      <a:pt x="146" y="16"/>
                    </a:lnTo>
                    <a:lnTo>
                      <a:pt x="160" y="27"/>
                    </a:lnTo>
                    <a:lnTo>
                      <a:pt x="171" y="42"/>
                    </a:lnTo>
                    <a:lnTo>
                      <a:pt x="179" y="58"/>
                    </a:lnTo>
                    <a:lnTo>
                      <a:pt x="182" y="67"/>
                    </a:lnTo>
                    <a:lnTo>
                      <a:pt x="184" y="76"/>
                    </a:lnTo>
                    <a:lnTo>
                      <a:pt x="186" y="85"/>
                    </a:lnTo>
                    <a:lnTo>
                      <a:pt x="188" y="95"/>
                    </a:lnTo>
                    <a:close/>
                  </a:path>
                </a:pathLst>
              </a:custGeom>
              <a:solidFill>
                <a:srgbClr val="23468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417" name="Freeform 549"/>
              <p:cNvSpPr>
                <a:spLocks/>
              </p:cNvSpPr>
              <p:nvPr/>
            </p:nvSpPr>
            <p:spPr bwMode="auto">
              <a:xfrm>
                <a:off x="4971" y="3656"/>
                <a:ext cx="184" cy="184"/>
              </a:xfrm>
              <a:custGeom>
                <a:avLst/>
                <a:gdLst>
                  <a:gd name="T0" fmla="*/ 184 w 184"/>
                  <a:gd name="T1" fmla="*/ 93 h 184"/>
                  <a:gd name="T2" fmla="*/ 182 w 184"/>
                  <a:gd name="T3" fmla="*/ 102 h 184"/>
                  <a:gd name="T4" fmla="*/ 180 w 184"/>
                  <a:gd name="T5" fmla="*/ 111 h 184"/>
                  <a:gd name="T6" fmla="*/ 178 w 184"/>
                  <a:gd name="T7" fmla="*/ 120 h 184"/>
                  <a:gd name="T8" fmla="*/ 175 w 184"/>
                  <a:gd name="T9" fmla="*/ 127 h 184"/>
                  <a:gd name="T10" fmla="*/ 167 w 184"/>
                  <a:gd name="T11" fmla="*/ 144 h 184"/>
                  <a:gd name="T12" fmla="*/ 156 w 184"/>
                  <a:gd name="T13" fmla="*/ 156 h 184"/>
                  <a:gd name="T14" fmla="*/ 142 w 184"/>
                  <a:gd name="T15" fmla="*/ 167 h 184"/>
                  <a:gd name="T16" fmla="*/ 127 w 184"/>
                  <a:gd name="T17" fmla="*/ 177 h 184"/>
                  <a:gd name="T18" fmla="*/ 118 w 184"/>
                  <a:gd name="T19" fmla="*/ 180 h 184"/>
                  <a:gd name="T20" fmla="*/ 109 w 184"/>
                  <a:gd name="T21" fmla="*/ 182 h 184"/>
                  <a:gd name="T22" fmla="*/ 102 w 184"/>
                  <a:gd name="T23" fmla="*/ 184 h 184"/>
                  <a:gd name="T24" fmla="*/ 93 w 184"/>
                  <a:gd name="T25" fmla="*/ 184 h 184"/>
                  <a:gd name="T26" fmla="*/ 82 w 184"/>
                  <a:gd name="T27" fmla="*/ 184 h 184"/>
                  <a:gd name="T28" fmla="*/ 73 w 184"/>
                  <a:gd name="T29" fmla="*/ 182 h 184"/>
                  <a:gd name="T30" fmla="*/ 64 w 184"/>
                  <a:gd name="T31" fmla="*/ 180 h 184"/>
                  <a:gd name="T32" fmla="*/ 56 w 184"/>
                  <a:gd name="T33" fmla="*/ 177 h 184"/>
                  <a:gd name="T34" fmla="*/ 40 w 184"/>
                  <a:gd name="T35" fmla="*/ 167 h 184"/>
                  <a:gd name="T36" fmla="*/ 27 w 184"/>
                  <a:gd name="T37" fmla="*/ 156 h 184"/>
                  <a:gd name="T38" fmla="*/ 14 w 184"/>
                  <a:gd name="T39" fmla="*/ 144 h 184"/>
                  <a:gd name="T40" fmla="*/ 7 w 184"/>
                  <a:gd name="T41" fmla="*/ 127 h 184"/>
                  <a:gd name="T42" fmla="*/ 3 w 184"/>
                  <a:gd name="T43" fmla="*/ 120 h 184"/>
                  <a:gd name="T44" fmla="*/ 2 w 184"/>
                  <a:gd name="T45" fmla="*/ 111 h 184"/>
                  <a:gd name="T46" fmla="*/ 0 w 184"/>
                  <a:gd name="T47" fmla="*/ 102 h 184"/>
                  <a:gd name="T48" fmla="*/ 0 w 184"/>
                  <a:gd name="T49" fmla="*/ 93 h 184"/>
                  <a:gd name="T50" fmla="*/ 0 w 184"/>
                  <a:gd name="T51" fmla="*/ 83 h 184"/>
                  <a:gd name="T52" fmla="*/ 2 w 184"/>
                  <a:gd name="T53" fmla="*/ 74 h 184"/>
                  <a:gd name="T54" fmla="*/ 3 w 184"/>
                  <a:gd name="T55" fmla="*/ 65 h 184"/>
                  <a:gd name="T56" fmla="*/ 7 w 184"/>
                  <a:gd name="T57" fmla="*/ 56 h 184"/>
                  <a:gd name="T58" fmla="*/ 14 w 184"/>
                  <a:gd name="T59" fmla="*/ 42 h 184"/>
                  <a:gd name="T60" fmla="*/ 27 w 184"/>
                  <a:gd name="T61" fmla="*/ 27 h 184"/>
                  <a:gd name="T62" fmla="*/ 40 w 184"/>
                  <a:gd name="T63" fmla="*/ 16 h 184"/>
                  <a:gd name="T64" fmla="*/ 56 w 184"/>
                  <a:gd name="T65" fmla="*/ 7 h 184"/>
                  <a:gd name="T66" fmla="*/ 64 w 184"/>
                  <a:gd name="T67" fmla="*/ 5 h 184"/>
                  <a:gd name="T68" fmla="*/ 73 w 184"/>
                  <a:gd name="T69" fmla="*/ 1 h 184"/>
                  <a:gd name="T70" fmla="*/ 82 w 184"/>
                  <a:gd name="T71" fmla="*/ 0 h 184"/>
                  <a:gd name="T72" fmla="*/ 93 w 184"/>
                  <a:gd name="T73" fmla="*/ 0 h 184"/>
                  <a:gd name="T74" fmla="*/ 102 w 184"/>
                  <a:gd name="T75" fmla="*/ 0 h 184"/>
                  <a:gd name="T76" fmla="*/ 109 w 184"/>
                  <a:gd name="T77" fmla="*/ 1 h 184"/>
                  <a:gd name="T78" fmla="*/ 118 w 184"/>
                  <a:gd name="T79" fmla="*/ 5 h 184"/>
                  <a:gd name="T80" fmla="*/ 127 w 184"/>
                  <a:gd name="T81" fmla="*/ 7 h 184"/>
                  <a:gd name="T82" fmla="*/ 142 w 184"/>
                  <a:gd name="T83" fmla="*/ 16 h 184"/>
                  <a:gd name="T84" fmla="*/ 156 w 184"/>
                  <a:gd name="T85" fmla="*/ 27 h 184"/>
                  <a:gd name="T86" fmla="*/ 167 w 184"/>
                  <a:gd name="T87" fmla="*/ 42 h 184"/>
                  <a:gd name="T88" fmla="*/ 175 w 184"/>
                  <a:gd name="T89" fmla="*/ 56 h 184"/>
                  <a:gd name="T90" fmla="*/ 178 w 184"/>
                  <a:gd name="T91" fmla="*/ 65 h 184"/>
                  <a:gd name="T92" fmla="*/ 180 w 184"/>
                  <a:gd name="T93" fmla="*/ 74 h 184"/>
                  <a:gd name="T94" fmla="*/ 182 w 184"/>
                  <a:gd name="T95" fmla="*/ 83 h 184"/>
                  <a:gd name="T96" fmla="*/ 184 w 184"/>
                  <a:gd name="T97" fmla="*/ 93 h 18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84"/>
                  <a:gd name="T148" fmla="*/ 0 h 184"/>
                  <a:gd name="T149" fmla="*/ 184 w 184"/>
                  <a:gd name="T150" fmla="*/ 184 h 18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84" h="184">
                    <a:moveTo>
                      <a:pt x="184" y="93"/>
                    </a:moveTo>
                    <a:lnTo>
                      <a:pt x="182" y="102"/>
                    </a:lnTo>
                    <a:lnTo>
                      <a:pt x="180" y="111"/>
                    </a:lnTo>
                    <a:lnTo>
                      <a:pt x="178" y="120"/>
                    </a:lnTo>
                    <a:lnTo>
                      <a:pt x="175" y="127"/>
                    </a:lnTo>
                    <a:lnTo>
                      <a:pt x="167" y="144"/>
                    </a:lnTo>
                    <a:lnTo>
                      <a:pt x="156" y="156"/>
                    </a:lnTo>
                    <a:lnTo>
                      <a:pt x="142" y="167"/>
                    </a:lnTo>
                    <a:lnTo>
                      <a:pt x="127" y="177"/>
                    </a:lnTo>
                    <a:lnTo>
                      <a:pt x="118" y="180"/>
                    </a:lnTo>
                    <a:lnTo>
                      <a:pt x="109" y="182"/>
                    </a:lnTo>
                    <a:lnTo>
                      <a:pt x="102" y="184"/>
                    </a:lnTo>
                    <a:lnTo>
                      <a:pt x="93" y="184"/>
                    </a:lnTo>
                    <a:lnTo>
                      <a:pt x="82" y="184"/>
                    </a:lnTo>
                    <a:lnTo>
                      <a:pt x="73" y="182"/>
                    </a:lnTo>
                    <a:lnTo>
                      <a:pt x="64" y="180"/>
                    </a:lnTo>
                    <a:lnTo>
                      <a:pt x="56" y="177"/>
                    </a:lnTo>
                    <a:lnTo>
                      <a:pt x="40" y="167"/>
                    </a:lnTo>
                    <a:lnTo>
                      <a:pt x="27" y="156"/>
                    </a:lnTo>
                    <a:lnTo>
                      <a:pt x="14" y="144"/>
                    </a:lnTo>
                    <a:lnTo>
                      <a:pt x="7" y="127"/>
                    </a:lnTo>
                    <a:lnTo>
                      <a:pt x="3" y="120"/>
                    </a:lnTo>
                    <a:lnTo>
                      <a:pt x="2" y="111"/>
                    </a:lnTo>
                    <a:lnTo>
                      <a:pt x="0" y="102"/>
                    </a:lnTo>
                    <a:lnTo>
                      <a:pt x="0" y="93"/>
                    </a:lnTo>
                    <a:lnTo>
                      <a:pt x="0" y="83"/>
                    </a:lnTo>
                    <a:lnTo>
                      <a:pt x="2" y="74"/>
                    </a:lnTo>
                    <a:lnTo>
                      <a:pt x="3" y="65"/>
                    </a:lnTo>
                    <a:lnTo>
                      <a:pt x="7" y="56"/>
                    </a:lnTo>
                    <a:lnTo>
                      <a:pt x="14" y="42"/>
                    </a:lnTo>
                    <a:lnTo>
                      <a:pt x="27" y="27"/>
                    </a:lnTo>
                    <a:lnTo>
                      <a:pt x="40" y="16"/>
                    </a:lnTo>
                    <a:lnTo>
                      <a:pt x="56" y="7"/>
                    </a:lnTo>
                    <a:lnTo>
                      <a:pt x="64" y="5"/>
                    </a:lnTo>
                    <a:lnTo>
                      <a:pt x="73" y="1"/>
                    </a:lnTo>
                    <a:lnTo>
                      <a:pt x="82" y="0"/>
                    </a:lnTo>
                    <a:lnTo>
                      <a:pt x="93" y="0"/>
                    </a:lnTo>
                    <a:lnTo>
                      <a:pt x="102" y="0"/>
                    </a:lnTo>
                    <a:lnTo>
                      <a:pt x="109" y="1"/>
                    </a:lnTo>
                    <a:lnTo>
                      <a:pt x="118" y="5"/>
                    </a:lnTo>
                    <a:lnTo>
                      <a:pt x="127" y="7"/>
                    </a:lnTo>
                    <a:lnTo>
                      <a:pt x="142" y="16"/>
                    </a:lnTo>
                    <a:lnTo>
                      <a:pt x="156" y="27"/>
                    </a:lnTo>
                    <a:lnTo>
                      <a:pt x="167" y="42"/>
                    </a:lnTo>
                    <a:lnTo>
                      <a:pt x="175" y="56"/>
                    </a:lnTo>
                    <a:lnTo>
                      <a:pt x="178" y="65"/>
                    </a:lnTo>
                    <a:lnTo>
                      <a:pt x="180" y="74"/>
                    </a:lnTo>
                    <a:lnTo>
                      <a:pt x="182" y="83"/>
                    </a:lnTo>
                    <a:lnTo>
                      <a:pt x="184" y="93"/>
                    </a:lnTo>
                    <a:close/>
                  </a:path>
                </a:pathLst>
              </a:custGeom>
              <a:solidFill>
                <a:srgbClr val="254B8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418" name="Freeform 550"/>
              <p:cNvSpPr>
                <a:spLocks/>
              </p:cNvSpPr>
              <p:nvPr/>
            </p:nvSpPr>
            <p:spPr bwMode="auto">
              <a:xfrm>
                <a:off x="4973" y="3657"/>
                <a:ext cx="182" cy="183"/>
              </a:xfrm>
              <a:custGeom>
                <a:avLst/>
                <a:gdLst>
                  <a:gd name="T0" fmla="*/ 182 w 182"/>
                  <a:gd name="T1" fmla="*/ 92 h 183"/>
                  <a:gd name="T2" fmla="*/ 178 w 182"/>
                  <a:gd name="T3" fmla="*/ 110 h 183"/>
                  <a:gd name="T4" fmla="*/ 175 w 182"/>
                  <a:gd name="T5" fmla="*/ 128 h 183"/>
                  <a:gd name="T6" fmla="*/ 165 w 182"/>
                  <a:gd name="T7" fmla="*/ 143 h 183"/>
                  <a:gd name="T8" fmla="*/ 154 w 182"/>
                  <a:gd name="T9" fmla="*/ 157 h 183"/>
                  <a:gd name="T10" fmla="*/ 142 w 182"/>
                  <a:gd name="T11" fmla="*/ 168 h 183"/>
                  <a:gd name="T12" fmla="*/ 125 w 182"/>
                  <a:gd name="T13" fmla="*/ 176 h 183"/>
                  <a:gd name="T14" fmla="*/ 109 w 182"/>
                  <a:gd name="T15" fmla="*/ 181 h 183"/>
                  <a:gd name="T16" fmla="*/ 91 w 182"/>
                  <a:gd name="T17" fmla="*/ 183 h 183"/>
                  <a:gd name="T18" fmla="*/ 71 w 182"/>
                  <a:gd name="T19" fmla="*/ 181 h 183"/>
                  <a:gd name="T20" fmla="*/ 54 w 182"/>
                  <a:gd name="T21" fmla="*/ 176 h 183"/>
                  <a:gd name="T22" fmla="*/ 38 w 182"/>
                  <a:gd name="T23" fmla="*/ 168 h 183"/>
                  <a:gd name="T24" fmla="*/ 25 w 182"/>
                  <a:gd name="T25" fmla="*/ 157 h 183"/>
                  <a:gd name="T26" fmla="*/ 14 w 182"/>
                  <a:gd name="T27" fmla="*/ 143 h 183"/>
                  <a:gd name="T28" fmla="*/ 5 w 182"/>
                  <a:gd name="T29" fmla="*/ 128 h 183"/>
                  <a:gd name="T30" fmla="*/ 1 w 182"/>
                  <a:gd name="T31" fmla="*/ 110 h 183"/>
                  <a:gd name="T32" fmla="*/ 0 w 182"/>
                  <a:gd name="T33" fmla="*/ 92 h 183"/>
                  <a:gd name="T34" fmla="*/ 1 w 182"/>
                  <a:gd name="T35" fmla="*/ 73 h 183"/>
                  <a:gd name="T36" fmla="*/ 5 w 182"/>
                  <a:gd name="T37" fmla="*/ 57 h 183"/>
                  <a:gd name="T38" fmla="*/ 14 w 182"/>
                  <a:gd name="T39" fmla="*/ 41 h 183"/>
                  <a:gd name="T40" fmla="*/ 25 w 182"/>
                  <a:gd name="T41" fmla="*/ 28 h 183"/>
                  <a:gd name="T42" fmla="*/ 38 w 182"/>
                  <a:gd name="T43" fmla="*/ 17 h 183"/>
                  <a:gd name="T44" fmla="*/ 54 w 182"/>
                  <a:gd name="T45" fmla="*/ 8 h 183"/>
                  <a:gd name="T46" fmla="*/ 71 w 182"/>
                  <a:gd name="T47" fmla="*/ 2 h 183"/>
                  <a:gd name="T48" fmla="*/ 91 w 182"/>
                  <a:gd name="T49" fmla="*/ 0 h 183"/>
                  <a:gd name="T50" fmla="*/ 109 w 182"/>
                  <a:gd name="T51" fmla="*/ 2 h 183"/>
                  <a:gd name="T52" fmla="*/ 125 w 182"/>
                  <a:gd name="T53" fmla="*/ 8 h 183"/>
                  <a:gd name="T54" fmla="*/ 142 w 182"/>
                  <a:gd name="T55" fmla="*/ 17 h 183"/>
                  <a:gd name="T56" fmla="*/ 154 w 182"/>
                  <a:gd name="T57" fmla="*/ 28 h 183"/>
                  <a:gd name="T58" fmla="*/ 165 w 182"/>
                  <a:gd name="T59" fmla="*/ 41 h 183"/>
                  <a:gd name="T60" fmla="*/ 175 w 182"/>
                  <a:gd name="T61" fmla="*/ 57 h 183"/>
                  <a:gd name="T62" fmla="*/ 178 w 182"/>
                  <a:gd name="T63" fmla="*/ 73 h 183"/>
                  <a:gd name="T64" fmla="*/ 182 w 182"/>
                  <a:gd name="T65" fmla="*/ 92 h 18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2"/>
                  <a:gd name="T100" fmla="*/ 0 h 183"/>
                  <a:gd name="T101" fmla="*/ 182 w 182"/>
                  <a:gd name="T102" fmla="*/ 183 h 18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2" h="183">
                    <a:moveTo>
                      <a:pt x="182" y="92"/>
                    </a:moveTo>
                    <a:lnTo>
                      <a:pt x="178" y="110"/>
                    </a:lnTo>
                    <a:lnTo>
                      <a:pt x="175" y="128"/>
                    </a:lnTo>
                    <a:lnTo>
                      <a:pt x="165" y="143"/>
                    </a:lnTo>
                    <a:lnTo>
                      <a:pt x="154" y="157"/>
                    </a:lnTo>
                    <a:lnTo>
                      <a:pt x="142" y="168"/>
                    </a:lnTo>
                    <a:lnTo>
                      <a:pt x="125" y="176"/>
                    </a:lnTo>
                    <a:lnTo>
                      <a:pt x="109" y="181"/>
                    </a:lnTo>
                    <a:lnTo>
                      <a:pt x="91" y="183"/>
                    </a:lnTo>
                    <a:lnTo>
                      <a:pt x="71" y="181"/>
                    </a:lnTo>
                    <a:lnTo>
                      <a:pt x="54" y="176"/>
                    </a:lnTo>
                    <a:lnTo>
                      <a:pt x="38" y="168"/>
                    </a:lnTo>
                    <a:lnTo>
                      <a:pt x="25" y="157"/>
                    </a:lnTo>
                    <a:lnTo>
                      <a:pt x="14" y="143"/>
                    </a:lnTo>
                    <a:lnTo>
                      <a:pt x="5" y="128"/>
                    </a:lnTo>
                    <a:lnTo>
                      <a:pt x="1" y="110"/>
                    </a:lnTo>
                    <a:lnTo>
                      <a:pt x="0" y="92"/>
                    </a:lnTo>
                    <a:lnTo>
                      <a:pt x="1" y="73"/>
                    </a:lnTo>
                    <a:lnTo>
                      <a:pt x="5" y="57"/>
                    </a:lnTo>
                    <a:lnTo>
                      <a:pt x="14" y="41"/>
                    </a:lnTo>
                    <a:lnTo>
                      <a:pt x="25" y="28"/>
                    </a:lnTo>
                    <a:lnTo>
                      <a:pt x="38" y="17"/>
                    </a:lnTo>
                    <a:lnTo>
                      <a:pt x="54" y="8"/>
                    </a:lnTo>
                    <a:lnTo>
                      <a:pt x="71" y="2"/>
                    </a:lnTo>
                    <a:lnTo>
                      <a:pt x="91" y="0"/>
                    </a:lnTo>
                    <a:lnTo>
                      <a:pt x="109" y="2"/>
                    </a:lnTo>
                    <a:lnTo>
                      <a:pt x="125" y="8"/>
                    </a:lnTo>
                    <a:lnTo>
                      <a:pt x="142" y="17"/>
                    </a:lnTo>
                    <a:lnTo>
                      <a:pt x="154" y="28"/>
                    </a:lnTo>
                    <a:lnTo>
                      <a:pt x="165" y="41"/>
                    </a:lnTo>
                    <a:lnTo>
                      <a:pt x="175" y="57"/>
                    </a:lnTo>
                    <a:lnTo>
                      <a:pt x="178" y="73"/>
                    </a:lnTo>
                    <a:lnTo>
                      <a:pt x="182" y="92"/>
                    </a:lnTo>
                    <a:close/>
                  </a:path>
                </a:pathLst>
              </a:custGeom>
              <a:solidFill>
                <a:srgbClr val="274E8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419" name="Freeform 551"/>
              <p:cNvSpPr>
                <a:spLocks/>
              </p:cNvSpPr>
              <p:nvPr/>
            </p:nvSpPr>
            <p:spPr bwMode="auto">
              <a:xfrm>
                <a:off x="4974" y="3659"/>
                <a:ext cx="179" cy="179"/>
              </a:xfrm>
              <a:custGeom>
                <a:avLst/>
                <a:gdLst>
                  <a:gd name="T0" fmla="*/ 179 w 179"/>
                  <a:gd name="T1" fmla="*/ 90 h 179"/>
                  <a:gd name="T2" fmla="*/ 177 w 179"/>
                  <a:gd name="T3" fmla="*/ 108 h 179"/>
                  <a:gd name="T4" fmla="*/ 172 w 179"/>
                  <a:gd name="T5" fmla="*/ 124 h 179"/>
                  <a:gd name="T6" fmla="*/ 163 w 179"/>
                  <a:gd name="T7" fmla="*/ 139 h 179"/>
                  <a:gd name="T8" fmla="*/ 152 w 179"/>
                  <a:gd name="T9" fmla="*/ 153 h 179"/>
                  <a:gd name="T10" fmla="*/ 139 w 179"/>
                  <a:gd name="T11" fmla="*/ 164 h 179"/>
                  <a:gd name="T12" fmla="*/ 124 w 179"/>
                  <a:gd name="T13" fmla="*/ 172 h 179"/>
                  <a:gd name="T14" fmla="*/ 106 w 179"/>
                  <a:gd name="T15" fmla="*/ 177 h 179"/>
                  <a:gd name="T16" fmla="*/ 90 w 179"/>
                  <a:gd name="T17" fmla="*/ 179 h 179"/>
                  <a:gd name="T18" fmla="*/ 71 w 179"/>
                  <a:gd name="T19" fmla="*/ 177 h 179"/>
                  <a:gd name="T20" fmla="*/ 53 w 179"/>
                  <a:gd name="T21" fmla="*/ 172 h 179"/>
                  <a:gd name="T22" fmla="*/ 39 w 179"/>
                  <a:gd name="T23" fmla="*/ 164 h 179"/>
                  <a:gd name="T24" fmla="*/ 26 w 179"/>
                  <a:gd name="T25" fmla="*/ 153 h 179"/>
                  <a:gd name="T26" fmla="*/ 15 w 179"/>
                  <a:gd name="T27" fmla="*/ 139 h 179"/>
                  <a:gd name="T28" fmla="*/ 6 w 179"/>
                  <a:gd name="T29" fmla="*/ 124 h 179"/>
                  <a:gd name="T30" fmla="*/ 0 w 179"/>
                  <a:gd name="T31" fmla="*/ 108 h 179"/>
                  <a:gd name="T32" fmla="*/ 0 w 179"/>
                  <a:gd name="T33" fmla="*/ 90 h 179"/>
                  <a:gd name="T34" fmla="*/ 0 w 179"/>
                  <a:gd name="T35" fmla="*/ 71 h 179"/>
                  <a:gd name="T36" fmla="*/ 6 w 179"/>
                  <a:gd name="T37" fmla="*/ 55 h 179"/>
                  <a:gd name="T38" fmla="*/ 15 w 179"/>
                  <a:gd name="T39" fmla="*/ 40 h 179"/>
                  <a:gd name="T40" fmla="*/ 26 w 179"/>
                  <a:gd name="T41" fmla="*/ 28 h 179"/>
                  <a:gd name="T42" fmla="*/ 39 w 179"/>
                  <a:gd name="T43" fmla="*/ 17 h 179"/>
                  <a:gd name="T44" fmla="*/ 53 w 179"/>
                  <a:gd name="T45" fmla="*/ 7 h 179"/>
                  <a:gd name="T46" fmla="*/ 71 w 179"/>
                  <a:gd name="T47" fmla="*/ 2 h 179"/>
                  <a:gd name="T48" fmla="*/ 90 w 179"/>
                  <a:gd name="T49" fmla="*/ 0 h 179"/>
                  <a:gd name="T50" fmla="*/ 106 w 179"/>
                  <a:gd name="T51" fmla="*/ 2 h 179"/>
                  <a:gd name="T52" fmla="*/ 124 w 179"/>
                  <a:gd name="T53" fmla="*/ 7 h 179"/>
                  <a:gd name="T54" fmla="*/ 139 w 179"/>
                  <a:gd name="T55" fmla="*/ 17 h 179"/>
                  <a:gd name="T56" fmla="*/ 152 w 179"/>
                  <a:gd name="T57" fmla="*/ 28 h 179"/>
                  <a:gd name="T58" fmla="*/ 163 w 179"/>
                  <a:gd name="T59" fmla="*/ 40 h 179"/>
                  <a:gd name="T60" fmla="*/ 172 w 179"/>
                  <a:gd name="T61" fmla="*/ 55 h 179"/>
                  <a:gd name="T62" fmla="*/ 177 w 179"/>
                  <a:gd name="T63" fmla="*/ 71 h 179"/>
                  <a:gd name="T64" fmla="*/ 179 w 179"/>
                  <a:gd name="T65" fmla="*/ 90 h 17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9"/>
                  <a:gd name="T100" fmla="*/ 0 h 179"/>
                  <a:gd name="T101" fmla="*/ 179 w 179"/>
                  <a:gd name="T102" fmla="*/ 179 h 17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9" h="179">
                    <a:moveTo>
                      <a:pt x="179" y="90"/>
                    </a:moveTo>
                    <a:lnTo>
                      <a:pt x="177" y="108"/>
                    </a:lnTo>
                    <a:lnTo>
                      <a:pt x="172" y="124"/>
                    </a:lnTo>
                    <a:lnTo>
                      <a:pt x="163" y="139"/>
                    </a:lnTo>
                    <a:lnTo>
                      <a:pt x="152" y="153"/>
                    </a:lnTo>
                    <a:lnTo>
                      <a:pt x="139" y="164"/>
                    </a:lnTo>
                    <a:lnTo>
                      <a:pt x="124" y="172"/>
                    </a:lnTo>
                    <a:lnTo>
                      <a:pt x="106" y="177"/>
                    </a:lnTo>
                    <a:lnTo>
                      <a:pt x="90" y="179"/>
                    </a:lnTo>
                    <a:lnTo>
                      <a:pt x="71" y="177"/>
                    </a:lnTo>
                    <a:lnTo>
                      <a:pt x="53" y="172"/>
                    </a:lnTo>
                    <a:lnTo>
                      <a:pt x="39" y="164"/>
                    </a:lnTo>
                    <a:lnTo>
                      <a:pt x="26" y="153"/>
                    </a:lnTo>
                    <a:lnTo>
                      <a:pt x="15" y="139"/>
                    </a:lnTo>
                    <a:lnTo>
                      <a:pt x="6" y="124"/>
                    </a:lnTo>
                    <a:lnTo>
                      <a:pt x="0" y="108"/>
                    </a:lnTo>
                    <a:lnTo>
                      <a:pt x="0" y="90"/>
                    </a:lnTo>
                    <a:lnTo>
                      <a:pt x="0" y="71"/>
                    </a:lnTo>
                    <a:lnTo>
                      <a:pt x="6" y="55"/>
                    </a:lnTo>
                    <a:lnTo>
                      <a:pt x="15" y="40"/>
                    </a:lnTo>
                    <a:lnTo>
                      <a:pt x="26" y="28"/>
                    </a:lnTo>
                    <a:lnTo>
                      <a:pt x="39" y="17"/>
                    </a:lnTo>
                    <a:lnTo>
                      <a:pt x="53" y="7"/>
                    </a:lnTo>
                    <a:lnTo>
                      <a:pt x="71" y="2"/>
                    </a:lnTo>
                    <a:lnTo>
                      <a:pt x="90" y="0"/>
                    </a:lnTo>
                    <a:lnTo>
                      <a:pt x="106" y="2"/>
                    </a:lnTo>
                    <a:lnTo>
                      <a:pt x="124" y="7"/>
                    </a:lnTo>
                    <a:lnTo>
                      <a:pt x="139" y="17"/>
                    </a:lnTo>
                    <a:lnTo>
                      <a:pt x="152" y="28"/>
                    </a:lnTo>
                    <a:lnTo>
                      <a:pt x="163" y="40"/>
                    </a:lnTo>
                    <a:lnTo>
                      <a:pt x="172" y="55"/>
                    </a:lnTo>
                    <a:lnTo>
                      <a:pt x="177" y="71"/>
                    </a:lnTo>
                    <a:lnTo>
                      <a:pt x="179" y="90"/>
                    </a:lnTo>
                    <a:close/>
                  </a:path>
                </a:pathLst>
              </a:custGeom>
              <a:solidFill>
                <a:srgbClr val="29528B"/>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420" name="Freeform 552"/>
              <p:cNvSpPr>
                <a:spLocks/>
              </p:cNvSpPr>
              <p:nvPr/>
            </p:nvSpPr>
            <p:spPr bwMode="auto">
              <a:xfrm>
                <a:off x="4976" y="3661"/>
                <a:ext cx="175" cy="175"/>
              </a:xfrm>
              <a:custGeom>
                <a:avLst/>
                <a:gdLst>
                  <a:gd name="T0" fmla="*/ 175 w 175"/>
                  <a:gd name="T1" fmla="*/ 88 h 175"/>
                  <a:gd name="T2" fmla="*/ 173 w 175"/>
                  <a:gd name="T3" fmla="*/ 106 h 175"/>
                  <a:gd name="T4" fmla="*/ 168 w 175"/>
                  <a:gd name="T5" fmla="*/ 122 h 175"/>
                  <a:gd name="T6" fmla="*/ 159 w 175"/>
                  <a:gd name="T7" fmla="*/ 137 h 175"/>
                  <a:gd name="T8" fmla="*/ 148 w 175"/>
                  <a:gd name="T9" fmla="*/ 150 h 175"/>
                  <a:gd name="T10" fmla="*/ 135 w 175"/>
                  <a:gd name="T11" fmla="*/ 161 h 175"/>
                  <a:gd name="T12" fmla="*/ 120 w 175"/>
                  <a:gd name="T13" fmla="*/ 168 h 175"/>
                  <a:gd name="T14" fmla="*/ 104 w 175"/>
                  <a:gd name="T15" fmla="*/ 173 h 175"/>
                  <a:gd name="T16" fmla="*/ 88 w 175"/>
                  <a:gd name="T17" fmla="*/ 175 h 175"/>
                  <a:gd name="T18" fmla="*/ 69 w 175"/>
                  <a:gd name="T19" fmla="*/ 173 h 175"/>
                  <a:gd name="T20" fmla="*/ 53 w 175"/>
                  <a:gd name="T21" fmla="*/ 168 h 175"/>
                  <a:gd name="T22" fmla="*/ 38 w 175"/>
                  <a:gd name="T23" fmla="*/ 161 h 175"/>
                  <a:gd name="T24" fmla="*/ 26 w 175"/>
                  <a:gd name="T25" fmla="*/ 150 h 175"/>
                  <a:gd name="T26" fmla="*/ 15 w 175"/>
                  <a:gd name="T27" fmla="*/ 137 h 175"/>
                  <a:gd name="T28" fmla="*/ 6 w 175"/>
                  <a:gd name="T29" fmla="*/ 122 h 175"/>
                  <a:gd name="T30" fmla="*/ 0 w 175"/>
                  <a:gd name="T31" fmla="*/ 106 h 175"/>
                  <a:gd name="T32" fmla="*/ 0 w 175"/>
                  <a:gd name="T33" fmla="*/ 88 h 175"/>
                  <a:gd name="T34" fmla="*/ 0 w 175"/>
                  <a:gd name="T35" fmla="*/ 71 h 175"/>
                  <a:gd name="T36" fmla="*/ 6 w 175"/>
                  <a:gd name="T37" fmla="*/ 55 h 175"/>
                  <a:gd name="T38" fmla="*/ 15 w 175"/>
                  <a:gd name="T39" fmla="*/ 40 h 175"/>
                  <a:gd name="T40" fmla="*/ 26 w 175"/>
                  <a:gd name="T41" fmla="*/ 26 h 175"/>
                  <a:gd name="T42" fmla="*/ 38 w 175"/>
                  <a:gd name="T43" fmla="*/ 16 h 175"/>
                  <a:gd name="T44" fmla="*/ 53 w 175"/>
                  <a:gd name="T45" fmla="*/ 7 h 175"/>
                  <a:gd name="T46" fmla="*/ 69 w 175"/>
                  <a:gd name="T47" fmla="*/ 2 h 175"/>
                  <a:gd name="T48" fmla="*/ 88 w 175"/>
                  <a:gd name="T49" fmla="*/ 0 h 175"/>
                  <a:gd name="T50" fmla="*/ 104 w 175"/>
                  <a:gd name="T51" fmla="*/ 2 h 175"/>
                  <a:gd name="T52" fmla="*/ 120 w 175"/>
                  <a:gd name="T53" fmla="*/ 7 h 175"/>
                  <a:gd name="T54" fmla="*/ 135 w 175"/>
                  <a:gd name="T55" fmla="*/ 16 h 175"/>
                  <a:gd name="T56" fmla="*/ 148 w 175"/>
                  <a:gd name="T57" fmla="*/ 26 h 175"/>
                  <a:gd name="T58" fmla="*/ 159 w 175"/>
                  <a:gd name="T59" fmla="*/ 40 h 175"/>
                  <a:gd name="T60" fmla="*/ 168 w 175"/>
                  <a:gd name="T61" fmla="*/ 55 h 175"/>
                  <a:gd name="T62" fmla="*/ 173 w 175"/>
                  <a:gd name="T63" fmla="*/ 71 h 175"/>
                  <a:gd name="T64" fmla="*/ 175 w 175"/>
                  <a:gd name="T65" fmla="*/ 88 h 1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5"/>
                  <a:gd name="T100" fmla="*/ 0 h 175"/>
                  <a:gd name="T101" fmla="*/ 175 w 175"/>
                  <a:gd name="T102" fmla="*/ 175 h 1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5" h="175">
                    <a:moveTo>
                      <a:pt x="175" y="88"/>
                    </a:moveTo>
                    <a:lnTo>
                      <a:pt x="173" y="106"/>
                    </a:lnTo>
                    <a:lnTo>
                      <a:pt x="168" y="122"/>
                    </a:lnTo>
                    <a:lnTo>
                      <a:pt x="159" y="137"/>
                    </a:lnTo>
                    <a:lnTo>
                      <a:pt x="148" y="150"/>
                    </a:lnTo>
                    <a:lnTo>
                      <a:pt x="135" y="161"/>
                    </a:lnTo>
                    <a:lnTo>
                      <a:pt x="120" y="168"/>
                    </a:lnTo>
                    <a:lnTo>
                      <a:pt x="104" y="173"/>
                    </a:lnTo>
                    <a:lnTo>
                      <a:pt x="88" y="175"/>
                    </a:lnTo>
                    <a:lnTo>
                      <a:pt x="69" y="173"/>
                    </a:lnTo>
                    <a:lnTo>
                      <a:pt x="53" y="168"/>
                    </a:lnTo>
                    <a:lnTo>
                      <a:pt x="38" y="161"/>
                    </a:lnTo>
                    <a:lnTo>
                      <a:pt x="26" y="150"/>
                    </a:lnTo>
                    <a:lnTo>
                      <a:pt x="15" y="137"/>
                    </a:lnTo>
                    <a:lnTo>
                      <a:pt x="6" y="122"/>
                    </a:lnTo>
                    <a:lnTo>
                      <a:pt x="0" y="106"/>
                    </a:lnTo>
                    <a:lnTo>
                      <a:pt x="0" y="88"/>
                    </a:lnTo>
                    <a:lnTo>
                      <a:pt x="0" y="71"/>
                    </a:lnTo>
                    <a:lnTo>
                      <a:pt x="6" y="55"/>
                    </a:lnTo>
                    <a:lnTo>
                      <a:pt x="15" y="40"/>
                    </a:lnTo>
                    <a:lnTo>
                      <a:pt x="26" y="26"/>
                    </a:lnTo>
                    <a:lnTo>
                      <a:pt x="38" y="16"/>
                    </a:lnTo>
                    <a:lnTo>
                      <a:pt x="53" y="7"/>
                    </a:lnTo>
                    <a:lnTo>
                      <a:pt x="69" y="2"/>
                    </a:lnTo>
                    <a:lnTo>
                      <a:pt x="88" y="0"/>
                    </a:lnTo>
                    <a:lnTo>
                      <a:pt x="104" y="2"/>
                    </a:lnTo>
                    <a:lnTo>
                      <a:pt x="120" y="7"/>
                    </a:lnTo>
                    <a:lnTo>
                      <a:pt x="135" y="16"/>
                    </a:lnTo>
                    <a:lnTo>
                      <a:pt x="148" y="26"/>
                    </a:lnTo>
                    <a:lnTo>
                      <a:pt x="159" y="40"/>
                    </a:lnTo>
                    <a:lnTo>
                      <a:pt x="168" y="55"/>
                    </a:lnTo>
                    <a:lnTo>
                      <a:pt x="173" y="71"/>
                    </a:lnTo>
                    <a:lnTo>
                      <a:pt x="175" y="88"/>
                    </a:lnTo>
                    <a:close/>
                  </a:path>
                </a:pathLst>
              </a:custGeom>
              <a:solidFill>
                <a:srgbClr val="2B568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421" name="Freeform 553"/>
              <p:cNvSpPr>
                <a:spLocks/>
              </p:cNvSpPr>
              <p:nvPr/>
            </p:nvSpPr>
            <p:spPr bwMode="auto">
              <a:xfrm>
                <a:off x="4978" y="3663"/>
                <a:ext cx="171" cy="171"/>
              </a:xfrm>
              <a:custGeom>
                <a:avLst/>
                <a:gdLst>
                  <a:gd name="T0" fmla="*/ 171 w 171"/>
                  <a:gd name="T1" fmla="*/ 86 h 171"/>
                  <a:gd name="T2" fmla="*/ 170 w 171"/>
                  <a:gd name="T3" fmla="*/ 104 h 171"/>
                  <a:gd name="T4" fmla="*/ 164 w 171"/>
                  <a:gd name="T5" fmla="*/ 118 h 171"/>
                  <a:gd name="T6" fmla="*/ 155 w 171"/>
                  <a:gd name="T7" fmla="*/ 133 h 171"/>
                  <a:gd name="T8" fmla="*/ 146 w 171"/>
                  <a:gd name="T9" fmla="*/ 146 h 171"/>
                  <a:gd name="T10" fmla="*/ 133 w 171"/>
                  <a:gd name="T11" fmla="*/ 157 h 171"/>
                  <a:gd name="T12" fmla="*/ 118 w 171"/>
                  <a:gd name="T13" fmla="*/ 164 h 171"/>
                  <a:gd name="T14" fmla="*/ 102 w 171"/>
                  <a:gd name="T15" fmla="*/ 170 h 171"/>
                  <a:gd name="T16" fmla="*/ 86 w 171"/>
                  <a:gd name="T17" fmla="*/ 171 h 171"/>
                  <a:gd name="T18" fmla="*/ 67 w 171"/>
                  <a:gd name="T19" fmla="*/ 170 h 171"/>
                  <a:gd name="T20" fmla="*/ 51 w 171"/>
                  <a:gd name="T21" fmla="*/ 164 h 171"/>
                  <a:gd name="T22" fmla="*/ 36 w 171"/>
                  <a:gd name="T23" fmla="*/ 157 h 171"/>
                  <a:gd name="T24" fmla="*/ 24 w 171"/>
                  <a:gd name="T25" fmla="*/ 146 h 171"/>
                  <a:gd name="T26" fmla="*/ 15 w 171"/>
                  <a:gd name="T27" fmla="*/ 133 h 171"/>
                  <a:gd name="T28" fmla="*/ 5 w 171"/>
                  <a:gd name="T29" fmla="*/ 118 h 171"/>
                  <a:gd name="T30" fmla="*/ 0 w 171"/>
                  <a:gd name="T31" fmla="*/ 104 h 171"/>
                  <a:gd name="T32" fmla="*/ 0 w 171"/>
                  <a:gd name="T33" fmla="*/ 86 h 171"/>
                  <a:gd name="T34" fmla="*/ 0 w 171"/>
                  <a:gd name="T35" fmla="*/ 69 h 171"/>
                  <a:gd name="T36" fmla="*/ 5 w 171"/>
                  <a:gd name="T37" fmla="*/ 53 h 171"/>
                  <a:gd name="T38" fmla="*/ 15 w 171"/>
                  <a:gd name="T39" fmla="*/ 38 h 171"/>
                  <a:gd name="T40" fmla="*/ 24 w 171"/>
                  <a:gd name="T41" fmla="*/ 25 h 171"/>
                  <a:gd name="T42" fmla="*/ 36 w 171"/>
                  <a:gd name="T43" fmla="*/ 14 h 171"/>
                  <a:gd name="T44" fmla="*/ 51 w 171"/>
                  <a:gd name="T45" fmla="*/ 7 h 171"/>
                  <a:gd name="T46" fmla="*/ 67 w 171"/>
                  <a:gd name="T47" fmla="*/ 2 h 171"/>
                  <a:gd name="T48" fmla="*/ 86 w 171"/>
                  <a:gd name="T49" fmla="*/ 0 h 171"/>
                  <a:gd name="T50" fmla="*/ 102 w 171"/>
                  <a:gd name="T51" fmla="*/ 2 h 171"/>
                  <a:gd name="T52" fmla="*/ 118 w 171"/>
                  <a:gd name="T53" fmla="*/ 7 h 171"/>
                  <a:gd name="T54" fmla="*/ 133 w 171"/>
                  <a:gd name="T55" fmla="*/ 14 h 171"/>
                  <a:gd name="T56" fmla="*/ 146 w 171"/>
                  <a:gd name="T57" fmla="*/ 25 h 171"/>
                  <a:gd name="T58" fmla="*/ 155 w 171"/>
                  <a:gd name="T59" fmla="*/ 38 h 171"/>
                  <a:gd name="T60" fmla="*/ 164 w 171"/>
                  <a:gd name="T61" fmla="*/ 53 h 171"/>
                  <a:gd name="T62" fmla="*/ 170 w 171"/>
                  <a:gd name="T63" fmla="*/ 69 h 171"/>
                  <a:gd name="T64" fmla="*/ 171 w 171"/>
                  <a:gd name="T65" fmla="*/ 86 h 17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1"/>
                  <a:gd name="T100" fmla="*/ 0 h 171"/>
                  <a:gd name="T101" fmla="*/ 171 w 171"/>
                  <a:gd name="T102" fmla="*/ 171 h 17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1" h="171">
                    <a:moveTo>
                      <a:pt x="171" y="86"/>
                    </a:moveTo>
                    <a:lnTo>
                      <a:pt x="170" y="104"/>
                    </a:lnTo>
                    <a:lnTo>
                      <a:pt x="164" y="118"/>
                    </a:lnTo>
                    <a:lnTo>
                      <a:pt x="155" y="133"/>
                    </a:lnTo>
                    <a:lnTo>
                      <a:pt x="146" y="146"/>
                    </a:lnTo>
                    <a:lnTo>
                      <a:pt x="133" y="157"/>
                    </a:lnTo>
                    <a:lnTo>
                      <a:pt x="118" y="164"/>
                    </a:lnTo>
                    <a:lnTo>
                      <a:pt x="102" y="170"/>
                    </a:lnTo>
                    <a:lnTo>
                      <a:pt x="86" y="171"/>
                    </a:lnTo>
                    <a:lnTo>
                      <a:pt x="67" y="170"/>
                    </a:lnTo>
                    <a:lnTo>
                      <a:pt x="51" y="164"/>
                    </a:lnTo>
                    <a:lnTo>
                      <a:pt x="36" y="157"/>
                    </a:lnTo>
                    <a:lnTo>
                      <a:pt x="24" y="146"/>
                    </a:lnTo>
                    <a:lnTo>
                      <a:pt x="15" y="133"/>
                    </a:lnTo>
                    <a:lnTo>
                      <a:pt x="5" y="118"/>
                    </a:lnTo>
                    <a:lnTo>
                      <a:pt x="0" y="104"/>
                    </a:lnTo>
                    <a:lnTo>
                      <a:pt x="0" y="86"/>
                    </a:lnTo>
                    <a:lnTo>
                      <a:pt x="0" y="69"/>
                    </a:lnTo>
                    <a:lnTo>
                      <a:pt x="5" y="53"/>
                    </a:lnTo>
                    <a:lnTo>
                      <a:pt x="15" y="38"/>
                    </a:lnTo>
                    <a:lnTo>
                      <a:pt x="24" y="25"/>
                    </a:lnTo>
                    <a:lnTo>
                      <a:pt x="36" y="14"/>
                    </a:lnTo>
                    <a:lnTo>
                      <a:pt x="51" y="7"/>
                    </a:lnTo>
                    <a:lnTo>
                      <a:pt x="67" y="2"/>
                    </a:lnTo>
                    <a:lnTo>
                      <a:pt x="86" y="0"/>
                    </a:lnTo>
                    <a:lnTo>
                      <a:pt x="102" y="2"/>
                    </a:lnTo>
                    <a:lnTo>
                      <a:pt x="118" y="7"/>
                    </a:lnTo>
                    <a:lnTo>
                      <a:pt x="133" y="14"/>
                    </a:lnTo>
                    <a:lnTo>
                      <a:pt x="146" y="25"/>
                    </a:lnTo>
                    <a:lnTo>
                      <a:pt x="155" y="38"/>
                    </a:lnTo>
                    <a:lnTo>
                      <a:pt x="164" y="53"/>
                    </a:lnTo>
                    <a:lnTo>
                      <a:pt x="170" y="69"/>
                    </a:lnTo>
                    <a:lnTo>
                      <a:pt x="171" y="86"/>
                    </a:lnTo>
                    <a:close/>
                  </a:path>
                </a:pathLst>
              </a:custGeom>
              <a:solidFill>
                <a:srgbClr val="2D5B9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422" name="Freeform 554"/>
              <p:cNvSpPr>
                <a:spLocks/>
              </p:cNvSpPr>
              <p:nvPr/>
            </p:nvSpPr>
            <p:spPr bwMode="auto">
              <a:xfrm>
                <a:off x="4980" y="3665"/>
                <a:ext cx="168" cy="168"/>
              </a:xfrm>
              <a:custGeom>
                <a:avLst/>
                <a:gdLst>
                  <a:gd name="T0" fmla="*/ 168 w 168"/>
                  <a:gd name="T1" fmla="*/ 84 h 168"/>
                  <a:gd name="T2" fmla="*/ 166 w 168"/>
                  <a:gd name="T3" fmla="*/ 100 h 168"/>
                  <a:gd name="T4" fmla="*/ 160 w 168"/>
                  <a:gd name="T5" fmla="*/ 116 h 168"/>
                  <a:gd name="T6" fmla="*/ 153 w 168"/>
                  <a:gd name="T7" fmla="*/ 131 h 168"/>
                  <a:gd name="T8" fmla="*/ 142 w 168"/>
                  <a:gd name="T9" fmla="*/ 142 h 168"/>
                  <a:gd name="T10" fmla="*/ 129 w 168"/>
                  <a:gd name="T11" fmla="*/ 153 h 168"/>
                  <a:gd name="T12" fmla="*/ 115 w 168"/>
                  <a:gd name="T13" fmla="*/ 160 h 168"/>
                  <a:gd name="T14" fmla="*/ 100 w 168"/>
                  <a:gd name="T15" fmla="*/ 166 h 168"/>
                  <a:gd name="T16" fmla="*/ 84 w 168"/>
                  <a:gd name="T17" fmla="*/ 168 h 168"/>
                  <a:gd name="T18" fmla="*/ 65 w 168"/>
                  <a:gd name="T19" fmla="*/ 166 h 168"/>
                  <a:gd name="T20" fmla="*/ 51 w 168"/>
                  <a:gd name="T21" fmla="*/ 160 h 168"/>
                  <a:gd name="T22" fmla="*/ 36 w 168"/>
                  <a:gd name="T23" fmla="*/ 153 h 168"/>
                  <a:gd name="T24" fmla="*/ 24 w 168"/>
                  <a:gd name="T25" fmla="*/ 142 h 168"/>
                  <a:gd name="T26" fmla="*/ 13 w 168"/>
                  <a:gd name="T27" fmla="*/ 131 h 168"/>
                  <a:gd name="T28" fmla="*/ 5 w 168"/>
                  <a:gd name="T29" fmla="*/ 116 h 168"/>
                  <a:gd name="T30" fmla="*/ 0 w 168"/>
                  <a:gd name="T31" fmla="*/ 100 h 168"/>
                  <a:gd name="T32" fmla="*/ 0 w 168"/>
                  <a:gd name="T33" fmla="*/ 84 h 168"/>
                  <a:gd name="T34" fmla="*/ 0 w 168"/>
                  <a:gd name="T35" fmla="*/ 67 h 168"/>
                  <a:gd name="T36" fmla="*/ 5 w 168"/>
                  <a:gd name="T37" fmla="*/ 51 h 168"/>
                  <a:gd name="T38" fmla="*/ 13 w 168"/>
                  <a:gd name="T39" fmla="*/ 38 h 168"/>
                  <a:gd name="T40" fmla="*/ 24 w 168"/>
                  <a:gd name="T41" fmla="*/ 25 h 168"/>
                  <a:gd name="T42" fmla="*/ 36 w 168"/>
                  <a:gd name="T43" fmla="*/ 14 h 168"/>
                  <a:gd name="T44" fmla="*/ 51 w 168"/>
                  <a:gd name="T45" fmla="*/ 7 h 168"/>
                  <a:gd name="T46" fmla="*/ 65 w 168"/>
                  <a:gd name="T47" fmla="*/ 1 h 168"/>
                  <a:gd name="T48" fmla="*/ 84 w 168"/>
                  <a:gd name="T49" fmla="*/ 0 h 168"/>
                  <a:gd name="T50" fmla="*/ 100 w 168"/>
                  <a:gd name="T51" fmla="*/ 1 h 168"/>
                  <a:gd name="T52" fmla="*/ 115 w 168"/>
                  <a:gd name="T53" fmla="*/ 7 h 168"/>
                  <a:gd name="T54" fmla="*/ 129 w 168"/>
                  <a:gd name="T55" fmla="*/ 14 h 168"/>
                  <a:gd name="T56" fmla="*/ 142 w 168"/>
                  <a:gd name="T57" fmla="*/ 25 h 168"/>
                  <a:gd name="T58" fmla="*/ 153 w 168"/>
                  <a:gd name="T59" fmla="*/ 38 h 168"/>
                  <a:gd name="T60" fmla="*/ 160 w 168"/>
                  <a:gd name="T61" fmla="*/ 51 h 168"/>
                  <a:gd name="T62" fmla="*/ 166 w 168"/>
                  <a:gd name="T63" fmla="*/ 67 h 168"/>
                  <a:gd name="T64" fmla="*/ 168 w 168"/>
                  <a:gd name="T65" fmla="*/ 84 h 1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8"/>
                  <a:gd name="T100" fmla="*/ 0 h 168"/>
                  <a:gd name="T101" fmla="*/ 168 w 168"/>
                  <a:gd name="T102" fmla="*/ 168 h 16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8" h="168">
                    <a:moveTo>
                      <a:pt x="168" y="84"/>
                    </a:moveTo>
                    <a:lnTo>
                      <a:pt x="166" y="100"/>
                    </a:lnTo>
                    <a:lnTo>
                      <a:pt x="160" y="116"/>
                    </a:lnTo>
                    <a:lnTo>
                      <a:pt x="153" y="131"/>
                    </a:lnTo>
                    <a:lnTo>
                      <a:pt x="142" y="142"/>
                    </a:lnTo>
                    <a:lnTo>
                      <a:pt x="129" y="153"/>
                    </a:lnTo>
                    <a:lnTo>
                      <a:pt x="115" y="160"/>
                    </a:lnTo>
                    <a:lnTo>
                      <a:pt x="100" y="166"/>
                    </a:lnTo>
                    <a:lnTo>
                      <a:pt x="84" y="168"/>
                    </a:lnTo>
                    <a:lnTo>
                      <a:pt x="65" y="166"/>
                    </a:lnTo>
                    <a:lnTo>
                      <a:pt x="51" y="160"/>
                    </a:lnTo>
                    <a:lnTo>
                      <a:pt x="36" y="153"/>
                    </a:lnTo>
                    <a:lnTo>
                      <a:pt x="24" y="142"/>
                    </a:lnTo>
                    <a:lnTo>
                      <a:pt x="13" y="131"/>
                    </a:lnTo>
                    <a:lnTo>
                      <a:pt x="5" y="116"/>
                    </a:lnTo>
                    <a:lnTo>
                      <a:pt x="0" y="100"/>
                    </a:lnTo>
                    <a:lnTo>
                      <a:pt x="0" y="84"/>
                    </a:lnTo>
                    <a:lnTo>
                      <a:pt x="0" y="67"/>
                    </a:lnTo>
                    <a:lnTo>
                      <a:pt x="5" y="51"/>
                    </a:lnTo>
                    <a:lnTo>
                      <a:pt x="13" y="38"/>
                    </a:lnTo>
                    <a:lnTo>
                      <a:pt x="24" y="25"/>
                    </a:lnTo>
                    <a:lnTo>
                      <a:pt x="36" y="14"/>
                    </a:lnTo>
                    <a:lnTo>
                      <a:pt x="51" y="7"/>
                    </a:lnTo>
                    <a:lnTo>
                      <a:pt x="65" y="1"/>
                    </a:lnTo>
                    <a:lnTo>
                      <a:pt x="84" y="0"/>
                    </a:lnTo>
                    <a:lnTo>
                      <a:pt x="100" y="1"/>
                    </a:lnTo>
                    <a:lnTo>
                      <a:pt x="115" y="7"/>
                    </a:lnTo>
                    <a:lnTo>
                      <a:pt x="129" y="14"/>
                    </a:lnTo>
                    <a:lnTo>
                      <a:pt x="142" y="25"/>
                    </a:lnTo>
                    <a:lnTo>
                      <a:pt x="153" y="38"/>
                    </a:lnTo>
                    <a:lnTo>
                      <a:pt x="160" y="51"/>
                    </a:lnTo>
                    <a:lnTo>
                      <a:pt x="166" y="67"/>
                    </a:lnTo>
                    <a:lnTo>
                      <a:pt x="168" y="84"/>
                    </a:lnTo>
                    <a:close/>
                  </a:path>
                </a:pathLst>
              </a:custGeom>
              <a:solidFill>
                <a:srgbClr val="2F5E9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423" name="Freeform 555"/>
              <p:cNvSpPr>
                <a:spLocks/>
              </p:cNvSpPr>
              <p:nvPr/>
            </p:nvSpPr>
            <p:spPr bwMode="auto">
              <a:xfrm>
                <a:off x="4982" y="3666"/>
                <a:ext cx="164" cy="165"/>
              </a:xfrm>
              <a:custGeom>
                <a:avLst/>
                <a:gdLst>
                  <a:gd name="T0" fmla="*/ 164 w 164"/>
                  <a:gd name="T1" fmla="*/ 83 h 165"/>
                  <a:gd name="T2" fmla="*/ 162 w 164"/>
                  <a:gd name="T3" fmla="*/ 99 h 165"/>
                  <a:gd name="T4" fmla="*/ 156 w 164"/>
                  <a:gd name="T5" fmla="*/ 115 h 165"/>
                  <a:gd name="T6" fmla="*/ 149 w 164"/>
                  <a:gd name="T7" fmla="*/ 128 h 165"/>
                  <a:gd name="T8" fmla="*/ 138 w 164"/>
                  <a:gd name="T9" fmla="*/ 141 h 165"/>
                  <a:gd name="T10" fmla="*/ 127 w 164"/>
                  <a:gd name="T11" fmla="*/ 150 h 165"/>
                  <a:gd name="T12" fmla="*/ 113 w 164"/>
                  <a:gd name="T13" fmla="*/ 159 h 165"/>
                  <a:gd name="T14" fmla="*/ 98 w 164"/>
                  <a:gd name="T15" fmla="*/ 163 h 165"/>
                  <a:gd name="T16" fmla="*/ 82 w 164"/>
                  <a:gd name="T17" fmla="*/ 165 h 165"/>
                  <a:gd name="T18" fmla="*/ 63 w 164"/>
                  <a:gd name="T19" fmla="*/ 163 h 165"/>
                  <a:gd name="T20" fmla="*/ 49 w 164"/>
                  <a:gd name="T21" fmla="*/ 159 h 165"/>
                  <a:gd name="T22" fmla="*/ 34 w 164"/>
                  <a:gd name="T23" fmla="*/ 150 h 165"/>
                  <a:gd name="T24" fmla="*/ 23 w 164"/>
                  <a:gd name="T25" fmla="*/ 141 h 165"/>
                  <a:gd name="T26" fmla="*/ 12 w 164"/>
                  <a:gd name="T27" fmla="*/ 128 h 165"/>
                  <a:gd name="T28" fmla="*/ 5 w 164"/>
                  <a:gd name="T29" fmla="*/ 115 h 165"/>
                  <a:gd name="T30" fmla="*/ 0 w 164"/>
                  <a:gd name="T31" fmla="*/ 99 h 165"/>
                  <a:gd name="T32" fmla="*/ 0 w 164"/>
                  <a:gd name="T33" fmla="*/ 83 h 165"/>
                  <a:gd name="T34" fmla="*/ 0 w 164"/>
                  <a:gd name="T35" fmla="*/ 66 h 165"/>
                  <a:gd name="T36" fmla="*/ 5 w 164"/>
                  <a:gd name="T37" fmla="*/ 52 h 165"/>
                  <a:gd name="T38" fmla="*/ 12 w 164"/>
                  <a:gd name="T39" fmla="*/ 37 h 165"/>
                  <a:gd name="T40" fmla="*/ 23 w 164"/>
                  <a:gd name="T41" fmla="*/ 24 h 165"/>
                  <a:gd name="T42" fmla="*/ 34 w 164"/>
                  <a:gd name="T43" fmla="*/ 15 h 165"/>
                  <a:gd name="T44" fmla="*/ 49 w 164"/>
                  <a:gd name="T45" fmla="*/ 8 h 165"/>
                  <a:gd name="T46" fmla="*/ 63 w 164"/>
                  <a:gd name="T47" fmla="*/ 2 h 165"/>
                  <a:gd name="T48" fmla="*/ 82 w 164"/>
                  <a:gd name="T49" fmla="*/ 0 h 165"/>
                  <a:gd name="T50" fmla="*/ 98 w 164"/>
                  <a:gd name="T51" fmla="*/ 2 h 165"/>
                  <a:gd name="T52" fmla="*/ 113 w 164"/>
                  <a:gd name="T53" fmla="*/ 8 h 165"/>
                  <a:gd name="T54" fmla="*/ 127 w 164"/>
                  <a:gd name="T55" fmla="*/ 15 h 165"/>
                  <a:gd name="T56" fmla="*/ 138 w 164"/>
                  <a:gd name="T57" fmla="*/ 24 h 165"/>
                  <a:gd name="T58" fmla="*/ 149 w 164"/>
                  <a:gd name="T59" fmla="*/ 37 h 165"/>
                  <a:gd name="T60" fmla="*/ 156 w 164"/>
                  <a:gd name="T61" fmla="*/ 52 h 165"/>
                  <a:gd name="T62" fmla="*/ 162 w 164"/>
                  <a:gd name="T63" fmla="*/ 66 h 165"/>
                  <a:gd name="T64" fmla="*/ 164 w 164"/>
                  <a:gd name="T65" fmla="*/ 83 h 1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4"/>
                  <a:gd name="T100" fmla="*/ 0 h 165"/>
                  <a:gd name="T101" fmla="*/ 164 w 164"/>
                  <a:gd name="T102" fmla="*/ 165 h 16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4" h="165">
                    <a:moveTo>
                      <a:pt x="164" y="83"/>
                    </a:moveTo>
                    <a:lnTo>
                      <a:pt x="162" y="99"/>
                    </a:lnTo>
                    <a:lnTo>
                      <a:pt x="156" y="115"/>
                    </a:lnTo>
                    <a:lnTo>
                      <a:pt x="149" y="128"/>
                    </a:lnTo>
                    <a:lnTo>
                      <a:pt x="138" y="141"/>
                    </a:lnTo>
                    <a:lnTo>
                      <a:pt x="127" y="150"/>
                    </a:lnTo>
                    <a:lnTo>
                      <a:pt x="113" y="159"/>
                    </a:lnTo>
                    <a:lnTo>
                      <a:pt x="98" y="163"/>
                    </a:lnTo>
                    <a:lnTo>
                      <a:pt x="82" y="165"/>
                    </a:lnTo>
                    <a:lnTo>
                      <a:pt x="63" y="163"/>
                    </a:lnTo>
                    <a:lnTo>
                      <a:pt x="49" y="159"/>
                    </a:lnTo>
                    <a:lnTo>
                      <a:pt x="34" y="150"/>
                    </a:lnTo>
                    <a:lnTo>
                      <a:pt x="23" y="141"/>
                    </a:lnTo>
                    <a:lnTo>
                      <a:pt x="12" y="128"/>
                    </a:lnTo>
                    <a:lnTo>
                      <a:pt x="5" y="115"/>
                    </a:lnTo>
                    <a:lnTo>
                      <a:pt x="0" y="99"/>
                    </a:lnTo>
                    <a:lnTo>
                      <a:pt x="0" y="83"/>
                    </a:lnTo>
                    <a:lnTo>
                      <a:pt x="0" y="66"/>
                    </a:lnTo>
                    <a:lnTo>
                      <a:pt x="5" y="52"/>
                    </a:lnTo>
                    <a:lnTo>
                      <a:pt x="12" y="37"/>
                    </a:lnTo>
                    <a:lnTo>
                      <a:pt x="23" y="24"/>
                    </a:lnTo>
                    <a:lnTo>
                      <a:pt x="34" y="15"/>
                    </a:lnTo>
                    <a:lnTo>
                      <a:pt x="49" y="8"/>
                    </a:lnTo>
                    <a:lnTo>
                      <a:pt x="63" y="2"/>
                    </a:lnTo>
                    <a:lnTo>
                      <a:pt x="82" y="0"/>
                    </a:lnTo>
                    <a:lnTo>
                      <a:pt x="98" y="2"/>
                    </a:lnTo>
                    <a:lnTo>
                      <a:pt x="113" y="8"/>
                    </a:lnTo>
                    <a:lnTo>
                      <a:pt x="127" y="15"/>
                    </a:lnTo>
                    <a:lnTo>
                      <a:pt x="138" y="24"/>
                    </a:lnTo>
                    <a:lnTo>
                      <a:pt x="149" y="37"/>
                    </a:lnTo>
                    <a:lnTo>
                      <a:pt x="156" y="52"/>
                    </a:lnTo>
                    <a:lnTo>
                      <a:pt x="162" y="66"/>
                    </a:lnTo>
                    <a:lnTo>
                      <a:pt x="164" y="83"/>
                    </a:lnTo>
                    <a:close/>
                  </a:path>
                </a:pathLst>
              </a:custGeom>
              <a:solidFill>
                <a:srgbClr val="31629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424" name="Freeform 556"/>
              <p:cNvSpPr>
                <a:spLocks/>
              </p:cNvSpPr>
              <p:nvPr/>
            </p:nvSpPr>
            <p:spPr bwMode="auto">
              <a:xfrm>
                <a:off x="4983" y="3668"/>
                <a:ext cx="161" cy="161"/>
              </a:xfrm>
              <a:custGeom>
                <a:avLst/>
                <a:gdLst>
                  <a:gd name="T0" fmla="*/ 161 w 161"/>
                  <a:gd name="T1" fmla="*/ 81 h 161"/>
                  <a:gd name="T2" fmla="*/ 159 w 161"/>
                  <a:gd name="T3" fmla="*/ 97 h 161"/>
                  <a:gd name="T4" fmla="*/ 154 w 161"/>
                  <a:gd name="T5" fmla="*/ 112 h 161"/>
                  <a:gd name="T6" fmla="*/ 146 w 161"/>
                  <a:gd name="T7" fmla="*/ 126 h 161"/>
                  <a:gd name="T8" fmla="*/ 137 w 161"/>
                  <a:gd name="T9" fmla="*/ 137 h 161"/>
                  <a:gd name="T10" fmla="*/ 124 w 161"/>
                  <a:gd name="T11" fmla="*/ 148 h 161"/>
                  <a:gd name="T12" fmla="*/ 112 w 161"/>
                  <a:gd name="T13" fmla="*/ 155 h 161"/>
                  <a:gd name="T14" fmla="*/ 95 w 161"/>
                  <a:gd name="T15" fmla="*/ 159 h 161"/>
                  <a:gd name="T16" fmla="*/ 81 w 161"/>
                  <a:gd name="T17" fmla="*/ 161 h 161"/>
                  <a:gd name="T18" fmla="*/ 64 w 161"/>
                  <a:gd name="T19" fmla="*/ 159 h 161"/>
                  <a:gd name="T20" fmla="*/ 50 w 161"/>
                  <a:gd name="T21" fmla="*/ 155 h 161"/>
                  <a:gd name="T22" fmla="*/ 35 w 161"/>
                  <a:gd name="T23" fmla="*/ 148 h 161"/>
                  <a:gd name="T24" fmla="*/ 24 w 161"/>
                  <a:gd name="T25" fmla="*/ 137 h 161"/>
                  <a:gd name="T26" fmla="*/ 13 w 161"/>
                  <a:gd name="T27" fmla="*/ 126 h 161"/>
                  <a:gd name="T28" fmla="*/ 6 w 161"/>
                  <a:gd name="T29" fmla="*/ 112 h 161"/>
                  <a:gd name="T30" fmla="*/ 0 w 161"/>
                  <a:gd name="T31" fmla="*/ 97 h 161"/>
                  <a:gd name="T32" fmla="*/ 0 w 161"/>
                  <a:gd name="T33" fmla="*/ 81 h 161"/>
                  <a:gd name="T34" fmla="*/ 0 w 161"/>
                  <a:gd name="T35" fmla="*/ 64 h 161"/>
                  <a:gd name="T36" fmla="*/ 6 w 161"/>
                  <a:gd name="T37" fmla="*/ 50 h 161"/>
                  <a:gd name="T38" fmla="*/ 13 w 161"/>
                  <a:gd name="T39" fmla="*/ 37 h 161"/>
                  <a:gd name="T40" fmla="*/ 24 w 161"/>
                  <a:gd name="T41" fmla="*/ 24 h 161"/>
                  <a:gd name="T42" fmla="*/ 35 w 161"/>
                  <a:gd name="T43" fmla="*/ 15 h 161"/>
                  <a:gd name="T44" fmla="*/ 50 w 161"/>
                  <a:gd name="T45" fmla="*/ 8 h 161"/>
                  <a:gd name="T46" fmla="*/ 64 w 161"/>
                  <a:gd name="T47" fmla="*/ 2 h 161"/>
                  <a:gd name="T48" fmla="*/ 81 w 161"/>
                  <a:gd name="T49" fmla="*/ 0 h 161"/>
                  <a:gd name="T50" fmla="*/ 95 w 161"/>
                  <a:gd name="T51" fmla="*/ 2 h 161"/>
                  <a:gd name="T52" fmla="*/ 112 w 161"/>
                  <a:gd name="T53" fmla="*/ 8 h 161"/>
                  <a:gd name="T54" fmla="*/ 124 w 161"/>
                  <a:gd name="T55" fmla="*/ 15 h 161"/>
                  <a:gd name="T56" fmla="*/ 137 w 161"/>
                  <a:gd name="T57" fmla="*/ 24 h 161"/>
                  <a:gd name="T58" fmla="*/ 146 w 161"/>
                  <a:gd name="T59" fmla="*/ 37 h 161"/>
                  <a:gd name="T60" fmla="*/ 154 w 161"/>
                  <a:gd name="T61" fmla="*/ 50 h 161"/>
                  <a:gd name="T62" fmla="*/ 159 w 161"/>
                  <a:gd name="T63" fmla="*/ 64 h 161"/>
                  <a:gd name="T64" fmla="*/ 161 w 161"/>
                  <a:gd name="T65" fmla="*/ 81 h 1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1"/>
                  <a:gd name="T100" fmla="*/ 0 h 161"/>
                  <a:gd name="T101" fmla="*/ 161 w 161"/>
                  <a:gd name="T102" fmla="*/ 161 h 1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1" h="161">
                    <a:moveTo>
                      <a:pt x="161" y="81"/>
                    </a:moveTo>
                    <a:lnTo>
                      <a:pt x="159" y="97"/>
                    </a:lnTo>
                    <a:lnTo>
                      <a:pt x="154" y="112"/>
                    </a:lnTo>
                    <a:lnTo>
                      <a:pt x="146" y="126"/>
                    </a:lnTo>
                    <a:lnTo>
                      <a:pt x="137" y="137"/>
                    </a:lnTo>
                    <a:lnTo>
                      <a:pt x="124" y="148"/>
                    </a:lnTo>
                    <a:lnTo>
                      <a:pt x="112" y="155"/>
                    </a:lnTo>
                    <a:lnTo>
                      <a:pt x="95" y="159"/>
                    </a:lnTo>
                    <a:lnTo>
                      <a:pt x="81" y="161"/>
                    </a:lnTo>
                    <a:lnTo>
                      <a:pt x="64" y="159"/>
                    </a:lnTo>
                    <a:lnTo>
                      <a:pt x="50" y="155"/>
                    </a:lnTo>
                    <a:lnTo>
                      <a:pt x="35" y="148"/>
                    </a:lnTo>
                    <a:lnTo>
                      <a:pt x="24" y="137"/>
                    </a:lnTo>
                    <a:lnTo>
                      <a:pt x="13" y="126"/>
                    </a:lnTo>
                    <a:lnTo>
                      <a:pt x="6" y="112"/>
                    </a:lnTo>
                    <a:lnTo>
                      <a:pt x="0" y="97"/>
                    </a:lnTo>
                    <a:lnTo>
                      <a:pt x="0" y="81"/>
                    </a:lnTo>
                    <a:lnTo>
                      <a:pt x="0" y="64"/>
                    </a:lnTo>
                    <a:lnTo>
                      <a:pt x="6" y="50"/>
                    </a:lnTo>
                    <a:lnTo>
                      <a:pt x="13" y="37"/>
                    </a:lnTo>
                    <a:lnTo>
                      <a:pt x="24" y="24"/>
                    </a:lnTo>
                    <a:lnTo>
                      <a:pt x="35" y="15"/>
                    </a:lnTo>
                    <a:lnTo>
                      <a:pt x="50" y="8"/>
                    </a:lnTo>
                    <a:lnTo>
                      <a:pt x="64" y="2"/>
                    </a:lnTo>
                    <a:lnTo>
                      <a:pt x="81" y="0"/>
                    </a:lnTo>
                    <a:lnTo>
                      <a:pt x="95" y="2"/>
                    </a:lnTo>
                    <a:lnTo>
                      <a:pt x="112" y="8"/>
                    </a:lnTo>
                    <a:lnTo>
                      <a:pt x="124" y="15"/>
                    </a:lnTo>
                    <a:lnTo>
                      <a:pt x="137" y="24"/>
                    </a:lnTo>
                    <a:lnTo>
                      <a:pt x="146" y="37"/>
                    </a:lnTo>
                    <a:lnTo>
                      <a:pt x="154" y="50"/>
                    </a:lnTo>
                    <a:lnTo>
                      <a:pt x="159" y="64"/>
                    </a:lnTo>
                    <a:lnTo>
                      <a:pt x="161" y="81"/>
                    </a:lnTo>
                    <a:close/>
                  </a:path>
                </a:pathLst>
              </a:custGeom>
              <a:solidFill>
                <a:srgbClr val="33679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grpSp>
        <p:sp>
          <p:nvSpPr>
            <p:cNvPr id="3082" name="Freeform 558"/>
            <p:cNvSpPr>
              <a:spLocks/>
            </p:cNvSpPr>
            <p:nvPr/>
          </p:nvSpPr>
          <p:spPr bwMode="auto">
            <a:xfrm>
              <a:off x="4985" y="3670"/>
              <a:ext cx="157" cy="157"/>
            </a:xfrm>
            <a:custGeom>
              <a:avLst/>
              <a:gdLst>
                <a:gd name="T0" fmla="*/ 157 w 157"/>
                <a:gd name="T1" fmla="*/ 79 h 157"/>
                <a:gd name="T2" fmla="*/ 155 w 157"/>
                <a:gd name="T3" fmla="*/ 95 h 157"/>
                <a:gd name="T4" fmla="*/ 150 w 157"/>
                <a:gd name="T5" fmla="*/ 110 h 157"/>
                <a:gd name="T6" fmla="*/ 142 w 157"/>
                <a:gd name="T7" fmla="*/ 122 h 157"/>
                <a:gd name="T8" fmla="*/ 133 w 157"/>
                <a:gd name="T9" fmla="*/ 135 h 157"/>
                <a:gd name="T10" fmla="*/ 122 w 157"/>
                <a:gd name="T11" fmla="*/ 144 h 157"/>
                <a:gd name="T12" fmla="*/ 108 w 157"/>
                <a:gd name="T13" fmla="*/ 152 h 157"/>
                <a:gd name="T14" fmla="*/ 93 w 157"/>
                <a:gd name="T15" fmla="*/ 155 h 157"/>
                <a:gd name="T16" fmla="*/ 79 w 157"/>
                <a:gd name="T17" fmla="*/ 157 h 157"/>
                <a:gd name="T18" fmla="*/ 62 w 157"/>
                <a:gd name="T19" fmla="*/ 155 h 157"/>
                <a:gd name="T20" fmla="*/ 48 w 157"/>
                <a:gd name="T21" fmla="*/ 152 h 157"/>
                <a:gd name="T22" fmla="*/ 33 w 157"/>
                <a:gd name="T23" fmla="*/ 144 h 157"/>
                <a:gd name="T24" fmla="*/ 22 w 157"/>
                <a:gd name="T25" fmla="*/ 135 h 157"/>
                <a:gd name="T26" fmla="*/ 13 w 157"/>
                <a:gd name="T27" fmla="*/ 122 h 157"/>
                <a:gd name="T28" fmla="*/ 6 w 157"/>
                <a:gd name="T29" fmla="*/ 110 h 157"/>
                <a:gd name="T30" fmla="*/ 0 w 157"/>
                <a:gd name="T31" fmla="*/ 95 h 157"/>
                <a:gd name="T32" fmla="*/ 0 w 157"/>
                <a:gd name="T33" fmla="*/ 79 h 157"/>
                <a:gd name="T34" fmla="*/ 0 w 157"/>
                <a:gd name="T35" fmla="*/ 62 h 157"/>
                <a:gd name="T36" fmla="*/ 6 w 157"/>
                <a:gd name="T37" fmla="*/ 48 h 157"/>
                <a:gd name="T38" fmla="*/ 13 w 157"/>
                <a:gd name="T39" fmla="*/ 35 h 157"/>
                <a:gd name="T40" fmla="*/ 22 w 157"/>
                <a:gd name="T41" fmla="*/ 24 h 157"/>
                <a:gd name="T42" fmla="*/ 33 w 157"/>
                <a:gd name="T43" fmla="*/ 13 h 157"/>
                <a:gd name="T44" fmla="*/ 48 w 157"/>
                <a:gd name="T45" fmla="*/ 7 h 157"/>
                <a:gd name="T46" fmla="*/ 62 w 157"/>
                <a:gd name="T47" fmla="*/ 2 h 157"/>
                <a:gd name="T48" fmla="*/ 79 w 157"/>
                <a:gd name="T49" fmla="*/ 0 h 157"/>
                <a:gd name="T50" fmla="*/ 93 w 157"/>
                <a:gd name="T51" fmla="*/ 2 h 157"/>
                <a:gd name="T52" fmla="*/ 108 w 157"/>
                <a:gd name="T53" fmla="*/ 7 h 157"/>
                <a:gd name="T54" fmla="*/ 122 w 157"/>
                <a:gd name="T55" fmla="*/ 13 h 157"/>
                <a:gd name="T56" fmla="*/ 133 w 157"/>
                <a:gd name="T57" fmla="*/ 24 h 157"/>
                <a:gd name="T58" fmla="*/ 142 w 157"/>
                <a:gd name="T59" fmla="*/ 35 h 157"/>
                <a:gd name="T60" fmla="*/ 150 w 157"/>
                <a:gd name="T61" fmla="*/ 48 h 157"/>
                <a:gd name="T62" fmla="*/ 155 w 157"/>
                <a:gd name="T63" fmla="*/ 62 h 157"/>
                <a:gd name="T64" fmla="*/ 157 w 157"/>
                <a:gd name="T65" fmla="*/ 79 h 1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7"/>
                <a:gd name="T100" fmla="*/ 0 h 157"/>
                <a:gd name="T101" fmla="*/ 157 w 157"/>
                <a:gd name="T102" fmla="*/ 157 h 15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7" h="157">
                  <a:moveTo>
                    <a:pt x="157" y="79"/>
                  </a:moveTo>
                  <a:lnTo>
                    <a:pt x="155" y="95"/>
                  </a:lnTo>
                  <a:lnTo>
                    <a:pt x="150" y="110"/>
                  </a:lnTo>
                  <a:lnTo>
                    <a:pt x="142" y="122"/>
                  </a:lnTo>
                  <a:lnTo>
                    <a:pt x="133" y="135"/>
                  </a:lnTo>
                  <a:lnTo>
                    <a:pt x="122" y="144"/>
                  </a:lnTo>
                  <a:lnTo>
                    <a:pt x="108" y="152"/>
                  </a:lnTo>
                  <a:lnTo>
                    <a:pt x="93" y="155"/>
                  </a:lnTo>
                  <a:lnTo>
                    <a:pt x="79" y="157"/>
                  </a:lnTo>
                  <a:lnTo>
                    <a:pt x="62" y="155"/>
                  </a:lnTo>
                  <a:lnTo>
                    <a:pt x="48" y="152"/>
                  </a:lnTo>
                  <a:lnTo>
                    <a:pt x="33" y="144"/>
                  </a:lnTo>
                  <a:lnTo>
                    <a:pt x="22" y="135"/>
                  </a:lnTo>
                  <a:lnTo>
                    <a:pt x="13" y="122"/>
                  </a:lnTo>
                  <a:lnTo>
                    <a:pt x="6" y="110"/>
                  </a:lnTo>
                  <a:lnTo>
                    <a:pt x="0" y="95"/>
                  </a:lnTo>
                  <a:lnTo>
                    <a:pt x="0" y="79"/>
                  </a:lnTo>
                  <a:lnTo>
                    <a:pt x="0" y="62"/>
                  </a:lnTo>
                  <a:lnTo>
                    <a:pt x="6" y="48"/>
                  </a:lnTo>
                  <a:lnTo>
                    <a:pt x="13" y="35"/>
                  </a:lnTo>
                  <a:lnTo>
                    <a:pt x="22" y="24"/>
                  </a:lnTo>
                  <a:lnTo>
                    <a:pt x="33" y="13"/>
                  </a:lnTo>
                  <a:lnTo>
                    <a:pt x="48" y="7"/>
                  </a:lnTo>
                  <a:lnTo>
                    <a:pt x="62" y="2"/>
                  </a:lnTo>
                  <a:lnTo>
                    <a:pt x="79" y="0"/>
                  </a:lnTo>
                  <a:lnTo>
                    <a:pt x="93" y="2"/>
                  </a:lnTo>
                  <a:lnTo>
                    <a:pt x="108" y="7"/>
                  </a:lnTo>
                  <a:lnTo>
                    <a:pt x="122" y="13"/>
                  </a:lnTo>
                  <a:lnTo>
                    <a:pt x="133" y="24"/>
                  </a:lnTo>
                  <a:lnTo>
                    <a:pt x="142" y="35"/>
                  </a:lnTo>
                  <a:lnTo>
                    <a:pt x="150" y="48"/>
                  </a:lnTo>
                  <a:lnTo>
                    <a:pt x="155" y="62"/>
                  </a:lnTo>
                  <a:lnTo>
                    <a:pt x="157" y="79"/>
                  </a:lnTo>
                  <a:close/>
                </a:path>
              </a:pathLst>
            </a:custGeom>
            <a:solidFill>
              <a:srgbClr val="356BA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083" name="Freeform 559"/>
            <p:cNvSpPr>
              <a:spLocks/>
            </p:cNvSpPr>
            <p:nvPr/>
          </p:nvSpPr>
          <p:spPr bwMode="auto">
            <a:xfrm>
              <a:off x="4987" y="3672"/>
              <a:ext cx="153" cy="153"/>
            </a:xfrm>
            <a:custGeom>
              <a:avLst/>
              <a:gdLst>
                <a:gd name="T0" fmla="*/ 153 w 153"/>
                <a:gd name="T1" fmla="*/ 77 h 153"/>
                <a:gd name="T2" fmla="*/ 151 w 153"/>
                <a:gd name="T3" fmla="*/ 93 h 153"/>
                <a:gd name="T4" fmla="*/ 146 w 153"/>
                <a:gd name="T5" fmla="*/ 106 h 153"/>
                <a:gd name="T6" fmla="*/ 139 w 153"/>
                <a:gd name="T7" fmla="*/ 120 h 153"/>
                <a:gd name="T8" fmla="*/ 130 w 153"/>
                <a:gd name="T9" fmla="*/ 131 h 153"/>
                <a:gd name="T10" fmla="*/ 119 w 153"/>
                <a:gd name="T11" fmla="*/ 140 h 153"/>
                <a:gd name="T12" fmla="*/ 106 w 153"/>
                <a:gd name="T13" fmla="*/ 148 h 153"/>
                <a:gd name="T14" fmla="*/ 91 w 153"/>
                <a:gd name="T15" fmla="*/ 151 h 153"/>
                <a:gd name="T16" fmla="*/ 77 w 153"/>
                <a:gd name="T17" fmla="*/ 153 h 153"/>
                <a:gd name="T18" fmla="*/ 60 w 153"/>
                <a:gd name="T19" fmla="*/ 151 h 153"/>
                <a:gd name="T20" fmla="*/ 46 w 153"/>
                <a:gd name="T21" fmla="*/ 148 h 153"/>
                <a:gd name="T22" fmla="*/ 33 w 153"/>
                <a:gd name="T23" fmla="*/ 140 h 153"/>
                <a:gd name="T24" fmla="*/ 22 w 153"/>
                <a:gd name="T25" fmla="*/ 131 h 153"/>
                <a:gd name="T26" fmla="*/ 13 w 153"/>
                <a:gd name="T27" fmla="*/ 120 h 153"/>
                <a:gd name="T28" fmla="*/ 6 w 153"/>
                <a:gd name="T29" fmla="*/ 106 h 153"/>
                <a:gd name="T30" fmla="*/ 0 w 153"/>
                <a:gd name="T31" fmla="*/ 93 h 153"/>
                <a:gd name="T32" fmla="*/ 0 w 153"/>
                <a:gd name="T33" fmla="*/ 77 h 153"/>
                <a:gd name="T34" fmla="*/ 0 w 153"/>
                <a:gd name="T35" fmla="*/ 62 h 153"/>
                <a:gd name="T36" fmla="*/ 6 w 153"/>
                <a:gd name="T37" fmla="*/ 47 h 153"/>
                <a:gd name="T38" fmla="*/ 13 w 153"/>
                <a:gd name="T39" fmla="*/ 35 h 153"/>
                <a:gd name="T40" fmla="*/ 22 w 153"/>
                <a:gd name="T41" fmla="*/ 24 h 153"/>
                <a:gd name="T42" fmla="*/ 33 w 153"/>
                <a:gd name="T43" fmla="*/ 13 h 153"/>
                <a:gd name="T44" fmla="*/ 46 w 153"/>
                <a:gd name="T45" fmla="*/ 7 h 153"/>
                <a:gd name="T46" fmla="*/ 60 w 153"/>
                <a:gd name="T47" fmla="*/ 2 h 153"/>
                <a:gd name="T48" fmla="*/ 77 w 153"/>
                <a:gd name="T49" fmla="*/ 0 h 153"/>
                <a:gd name="T50" fmla="*/ 91 w 153"/>
                <a:gd name="T51" fmla="*/ 2 h 153"/>
                <a:gd name="T52" fmla="*/ 106 w 153"/>
                <a:gd name="T53" fmla="*/ 7 h 153"/>
                <a:gd name="T54" fmla="*/ 119 w 153"/>
                <a:gd name="T55" fmla="*/ 13 h 153"/>
                <a:gd name="T56" fmla="*/ 130 w 153"/>
                <a:gd name="T57" fmla="*/ 24 h 153"/>
                <a:gd name="T58" fmla="*/ 139 w 153"/>
                <a:gd name="T59" fmla="*/ 35 h 153"/>
                <a:gd name="T60" fmla="*/ 146 w 153"/>
                <a:gd name="T61" fmla="*/ 47 h 153"/>
                <a:gd name="T62" fmla="*/ 151 w 153"/>
                <a:gd name="T63" fmla="*/ 62 h 153"/>
                <a:gd name="T64" fmla="*/ 153 w 153"/>
                <a:gd name="T65" fmla="*/ 77 h 1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3"/>
                <a:gd name="T100" fmla="*/ 0 h 153"/>
                <a:gd name="T101" fmla="*/ 153 w 153"/>
                <a:gd name="T102" fmla="*/ 153 h 15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3" h="153">
                  <a:moveTo>
                    <a:pt x="153" y="77"/>
                  </a:moveTo>
                  <a:lnTo>
                    <a:pt x="151" y="93"/>
                  </a:lnTo>
                  <a:lnTo>
                    <a:pt x="146" y="106"/>
                  </a:lnTo>
                  <a:lnTo>
                    <a:pt x="139" y="120"/>
                  </a:lnTo>
                  <a:lnTo>
                    <a:pt x="130" y="131"/>
                  </a:lnTo>
                  <a:lnTo>
                    <a:pt x="119" y="140"/>
                  </a:lnTo>
                  <a:lnTo>
                    <a:pt x="106" y="148"/>
                  </a:lnTo>
                  <a:lnTo>
                    <a:pt x="91" y="151"/>
                  </a:lnTo>
                  <a:lnTo>
                    <a:pt x="77" y="153"/>
                  </a:lnTo>
                  <a:lnTo>
                    <a:pt x="60" y="151"/>
                  </a:lnTo>
                  <a:lnTo>
                    <a:pt x="46" y="148"/>
                  </a:lnTo>
                  <a:lnTo>
                    <a:pt x="33" y="140"/>
                  </a:lnTo>
                  <a:lnTo>
                    <a:pt x="22" y="131"/>
                  </a:lnTo>
                  <a:lnTo>
                    <a:pt x="13" y="120"/>
                  </a:lnTo>
                  <a:lnTo>
                    <a:pt x="6" y="106"/>
                  </a:lnTo>
                  <a:lnTo>
                    <a:pt x="0" y="93"/>
                  </a:lnTo>
                  <a:lnTo>
                    <a:pt x="0" y="77"/>
                  </a:lnTo>
                  <a:lnTo>
                    <a:pt x="0" y="62"/>
                  </a:lnTo>
                  <a:lnTo>
                    <a:pt x="6" y="47"/>
                  </a:lnTo>
                  <a:lnTo>
                    <a:pt x="13" y="35"/>
                  </a:lnTo>
                  <a:lnTo>
                    <a:pt x="22" y="24"/>
                  </a:lnTo>
                  <a:lnTo>
                    <a:pt x="33" y="13"/>
                  </a:lnTo>
                  <a:lnTo>
                    <a:pt x="46" y="7"/>
                  </a:lnTo>
                  <a:lnTo>
                    <a:pt x="60" y="2"/>
                  </a:lnTo>
                  <a:lnTo>
                    <a:pt x="77" y="0"/>
                  </a:lnTo>
                  <a:lnTo>
                    <a:pt x="91" y="2"/>
                  </a:lnTo>
                  <a:lnTo>
                    <a:pt x="106" y="7"/>
                  </a:lnTo>
                  <a:lnTo>
                    <a:pt x="119" y="13"/>
                  </a:lnTo>
                  <a:lnTo>
                    <a:pt x="130" y="24"/>
                  </a:lnTo>
                  <a:lnTo>
                    <a:pt x="139" y="35"/>
                  </a:lnTo>
                  <a:lnTo>
                    <a:pt x="146" y="47"/>
                  </a:lnTo>
                  <a:lnTo>
                    <a:pt x="151" y="62"/>
                  </a:lnTo>
                  <a:lnTo>
                    <a:pt x="153" y="77"/>
                  </a:lnTo>
                  <a:close/>
                </a:path>
              </a:pathLst>
            </a:custGeom>
            <a:solidFill>
              <a:srgbClr val="3870A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084" name="Freeform 560"/>
            <p:cNvSpPr>
              <a:spLocks/>
            </p:cNvSpPr>
            <p:nvPr/>
          </p:nvSpPr>
          <p:spPr bwMode="auto">
            <a:xfrm>
              <a:off x="4989" y="3674"/>
              <a:ext cx="149" cy="149"/>
            </a:xfrm>
            <a:custGeom>
              <a:avLst/>
              <a:gdLst>
                <a:gd name="T0" fmla="*/ 149 w 149"/>
                <a:gd name="T1" fmla="*/ 75 h 149"/>
                <a:gd name="T2" fmla="*/ 148 w 149"/>
                <a:gd name="T3" fmla="*/ 89 h 149"/>
                <a:gd name="T4" fmla="*/ 142 w 149"/>
                <a:gd name="T5" fmla="*/ 104 h 149"/>
                <a:gd name="T6" fmla="*/ 137 w 149"/>
                <a:gd name="T7" fmla="*/ 117 h 149"/>
                <a:gd name="T8" fmla="*/ 128 w 149"/>
                <a:gd name="T9" fmla="*/ 128 h 149"/>
                <a:gd name="T10" fmla="*/ 117 w 149"/>
                <a:gd name="T11" fmla="*/ 137 h 149"/>
                <a:gd name="T12" fmla="*/ 104 w 149"/>
                <a:gd name="T13" fmla="*/ 144 h 149"/>
                <a:gd name="T14" fmla="*/ 89 w 149"/>
                <a:gd name="T15" fmla="*/ 148 h 149"/>
                <a:gd name="T16" fmla="*/ 75 w 149"/>
                <a:gd name="T17" fmla="*/ 149 h 149"/>
                <a:gd name="T18" fmla="*/ 58 w 149"/>
                <a:gd name="T19" fmla="*/ 148 h 149"/>
                <a:gd name="T20" fmla="*/ 44 w 149"/>
                <a:gd name="T21" fmla="*/ 144 h 149"/>
                <a:gd name="T22" fmla="*/ 31 w 149"/>
                <a:gd name="T23" fmla="*/ 137 h 149"/>
                <a:gd name="T24" fmla="*/ 20 w 149"/>
                <a:gd name="T25" fmla="*/ 128 h 149"/>
                <a:gd name="T26" fmla="*/ 11 w 149"/>
                <a:gd name="T27" fmla="*/ 117 h 149"/>
                <a:gd name="T28" fmla="*/ 5 w 149"/>
                <a:gd name="T29" fmla="*/ 104 h 149"/>
                <a:gd name="T30" fmla="*/ 0 w 149"/>
                <a:gd name="T31" fmla="*/ 89 h 149"/>
                <a:gd name="T32" fmla="*/ 0 w 149"/>
                <a:gd name="T33" fmla="*/ 75 h 149"/>
                <a:gd name="T34" fmla="*/ 0 w 149"/>
                <a:gd name="T35" fmla="*/ 60 h 149"/>
                <a:gd name="T36" fmla="*/ 5 w 149"/>
                <a:gd name="T37" fmla="*/ 45 h 149"/>
                <a:gd name="T38" fmla="*/ 11 w 149"/>
                <a:gd name="T39" fmla="*/ 33 h 149"/>
                <a:gd name="T40" fmla="*/ 20 w 149"/>
                <a:gd name="T41" fmla="*/ 22 h 149"/>
                <a:gd name="T42" fmla="*/ 31 w 149"/>
                <a:gd name="T43" fmla="*/ 13 h 149"/>
                <a:gd name="T44" fmla="*/ 44 w 149"/>
                <a:gd name="T45" fmla="*/ 5 h 149"/>
                <a:gd name="T46" fmla="*/ 58 w 149"/>
                <a:gd name="T47" fmla="*/ 2 h 149"/>
                <a:gd name="T48" fmla="*/ 75 w 149"/>
                <a:gd name="T49" fmla="*/ 0 h 149"/>
                <a:gd name="T50" fmla="*/ 89 w 149"/>
                <a:gd name="T51" fmla="*/ 2 h 149"/>
                <a:gd name="T52" fmla="*/ 104 w 149"/>
                <a:gd name="T53" fmla="*/ 5 h 149"/>
                <a:gd name="T54" fmla="*/ 117 w 149"/>
                <a:gd name="T55" fmla="*/ 13 h 149"/>
                <a:gd name="T56" fmla="*/ 128 w 149"/>
                <a:gd name="T57" fmla="*/ 22 h 149"/>
                <a:gd name="T58" fmla="*/ 137 w 149"/>
                <a:gd name="T59" fmla="*/ 33 h 149"/>
                <a:gd name="T60" fmla="*/ 142 w 149"/>
                <a:gd name="T61" fmla="*/ 45 h 149"/>
                <a:gd name="T62" fmla="*/ 148 w 149"/>
                <a:gd name="T63" fmla="*/ 60 h 149"/>
                <a:gd name="T64" fmla="*/ 149 w 149"/>
                <a:gd name="T65" fmla="*/ 75 h 1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9"/>
                <a:gd name="T100" fmla="*/ 0 h 149"/>
                <a:gd name="T101" fmla="*/ 149 w 149"/>
                <a:gd name="T102" fmla="*/ 149 h 14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9" h="149">
                  <a:moveTo>
                    <a:pt x="149" y="75"/>
                  </a:moveTo>
                  <a:lnTo>
                    <a:pt x="148" y="89"/>
                  </a:lnTo>
                  <a:lnTo>
                    <a:pt x="142" y="104"/>
                  </a:lnTo>
                  <a:lnTo>
                    <a:pt x="137" y="117"/>
                  </a:lnTo>
                  <a:lnTo>
                    <a:pt x="128" y="128"/>
                  </a:lnTo>
                  <a:lnTo>
                    <a:pt x="117" y="137"/>
                  </a:lnTo>
                  <a:lnTo>
                    <a:pt x="104" y="144"/>
                  </a:lnTo>
                  <a:lnTo>
                    <a:pt x="89" y="148"/>
                  </a:lnTo>
                  <a:lnTo>
                    <a:pt x="75" y="149"/>
                  </a:lnTo>
                  <a:lnTo>
                    <a:pt x="58" y="148"/>
                  </a:lnTo>
                  <a:lnTo>
                    <a:pt x="44" y="144"/>
                  </a:lnTo>
                  <a:lnTo>
                    <a:pt x="31" y="137"/>
                  </a:lnTo>
                  <a:lnTo>
                    <a:pt x="20" y="128"/>
                  </a:lnTo>
                  <a:lnTo>
                    <a:pt x="11" y="117"/>
                  </a:lnTo>
                  <a:lnTo>
                    <a:pt x="5" y="104"/>
                  </a:lnTo>
                  <a:lnTo>
                    <a:pt x="0" y="89"/>
                  </a:lnTo>
                  <a:lnTo>
                    <a:pt x="0" y="75"/>
                  </a:lnTo>
                  <a:lnTo>
                    <a:pt x="0" y="60"/>
                  </a:lnTo>
                  <a:lnTo>
                    <a:pt x="5" y="45"/>
                  </a:lnTo>
                  <a:lnTo>
                    <a:pt x="11" y="33"/>
                  </a:lnTo>
                  <a:lnTo>
                    <a:pt x="20" y="22"/>
                  </a:lnTo>
                  <a:lnTo>
                    <a:pt x="31" y="13"/>
                  </a:lnTo>
                  <a:lnTo>
                    <a:pt x="44" y="5"/>
                  </a:lnTo>
                  <a:lnTo>
                    <a:pt x="58" y="2"/>
                  </a:lnTo>
                  <a:lnTo>
                    <a:pt x="75" y="0"/>
                  </a:lnTo>
                  <a:lnTo>
                    <a:pt x="89" y="2"/>
                  </a:lnTo>
                  <a:lnTo>
                    <a:pt x="104" y="5"/>
                  </a:lnTo>
                  <a:lnTo>
                    <a:pt x="117" y="13"/>
                  </a:lnTo>
                  <a:lnTo>
                    <a:pt x="128" y="22"/>
                  </a:lnTo>
                  <a:lnTo>
                    <a:pt x="137" y="33"/>
                  </a:lnTo>
                  <a:lnTo>
                    <a:pt x="142" y="45"/>
                  </a:lnTo>
                  <a:lnTo>
                    <a:pt x="148" y="60"/>
                  </a:lnTo>
                  <a:lnTo>
                    <a:pt x="149" y="75"/>
                  </a:lnTo>
                  <a:close/>
                </a:path>
              </a:pathLst>
            </a:custGeom>
            <a:solidFill>
              <a:srgbClr val="3973A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085" name="Freeform 561"/>
            <p:cNvSpPr>
              <a:spLocks/>
            </p:cNvSpPr>
            <p:nvPr/>
          </p:nvSpPr>
          <p:spPr bwMode="auto">
            <a:xfrm>
              <a:off x="4991" y="3676"/>
              <a:ext cx="146" cy="146"/>
            </a:xfrm>
            <a:custGeom>
              <a:avLst/>
              <a:gdLst>
                <a:gd name="T0" fmla="*/ 146 w 146"/>
                <a:gd name="T1" fmla="*/ 73 h 146"/>
                <a:gd name="T2" fmla="*/ 144 w 146"/>
                <a:gd name="T3" fmla="*/ 87 h 146"/>
                <a:gd name="T4" fmla="*/ 138 w 146"/>
                <a:gd name="T5" fmla="*/ 102 h 146"/>
                <a:gd name="T6" fmla="*/ 133 w 146"/>
                <a:gd name="T7" fmla="*/ 113 h 146"/>
                <a:gd name="T8" fmla="*/ 124 w 146"/>
                <a:gd name="T9" fmla="*/ 124 h 146"/>
                <a:gd name="T10" fmla="*/ 113 w 146"/>
                <a:gd name="T11" fmla="*/ 133 h 146"/>
                <a:gd name="T12" fmla="*/ 100 w 146"/>
                <a:gd name="T13" fmla="*/ 140 h 146"/>
                <a:gd name="T14" fmla="*/ 87 w 146"/>
                <a:gd name="T15" fmla="*/ 144 h 146"/>
                <a:gd name="T16" fmla="*/ 73 w 146"/>
                <a:gd name="T17" fmla="*/ 146 h 146"/>
                <a:gd name="T18" fmla="*/ 56 w 146"/>
                <a:gd name="T19" fmla="*/ 144 h 146"/>
                <a:gd name="T20" fmla="*/ 44 w 146"/>
                <a:gd name="T21" fmla="*/ 140 h 146"/>
                <a:gd name="T22" fmla="*/ 31 w 146"/>
                <a:gd name="T23" fmla="*/ 133 h 146"/>
                <a:gd name="T24" fmla="*/ 20 w 146"/>
                <a:gd name="T25" fmla="*/ 124 h 146"/>
                <a:gd name="T26" fmla="*/ 11 w 146"/>
                <a:gd name="T27" fmla="*/ 113 h 146"/>
                <a:gd name="T28" fmla="*/ 5 w 146"/>
                <a:gd name="T29" fmla="*/ 102 h 146"/>
                <a:gd name="T30" fmla="*/ 0 w 146"/>
                <a:gd name="T31" fmla="*/ 87 h 146"/>
                <a:gd name="T32" fmla="*/ 0 w 146"/>
                <a:gd name="T33" fmla="*/ 73 h 146"/>
                <a:gd name="T34" fmla="*/ 0 w 146"/>
                <a:gd name="T35" fmla="*/ 58 h 146"/>
                <a:gd name="T36" fmla="*/ 5 w 146"/>
                <a:gd name="T37" fmla="*/ 45 h 146"/>
                <a:gd name="T38" fmla="*/ 11 w 146"/>
                <a:gd name="T39" fmla="*/ 32 h 146"/>
                <a:gd name="T40" fmla="*/ 20 w 146"/>
                <a:gd name="T41" fmla="*/ 22 h 146"/>
                <a:gd name="T42" fmla="*/ 31 w 146"/>
                <a:gd name="T43" fmla="*/ 12 h 146"/>
                <a:gd name="T44" fmla="*/ 44 w 146"/>
                <a:gd name="T45" fmla="*/ 5 h 146"/>
                <a:gd name="T46" fmla="*/ 56 w 146"/>
                <a:gd name="T47" fmla="*/ 1 h 146"/>
                <a:gd name="T48" fmla="*/ 73 w 146"/>
                <a:gd name="T49" fmla="*/ 0 h 146"/>
                <a:gd name="T50" fmla="*/ 87 w 146"/>
                <a:gd name="T51" fmla="*/ 1 h 146"/>
                <a:gd name="T52" fmla="*/ 100 w 146"/>
                <a:gd name="T53" fmla="*/ 5 h 146"/>
                <a:gd name="T54" fmla="*/ 113 w 146"/>
                <a:gd name="T55" fmla="*/ 12 h 146"/>
                <a:gd name="T56" fmla="*/ 124 w 146"/>
                <a:gd name="T57" fmla="*/ 22 h 146"/>
                <a:gd name="T58" fmla="*/ 133 w 146"/>
                <a:gd name="T59" fmla="*/ 32 h 146"/>
                <a:gd name="T60" fmla="*/ 138 w 146"/>
                <a:gd name="T61" fmla="*/ 45 h 146"/>
                <a:gd name="T62" fmla="*/ 144 w 146"/>
                <a:gd name="T63" fmla="*/ 58 h 146"/>
                <a:gd name="T64" fmla="*/ 146 w 146"/>
                <a:gd name="T65" fmla="*/ 73 h 1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6"/>
                <a:gd name="T100" fmla="*/ 0 h 146"/>
                <a:gd name="T101" fmla="*/ 146 w 146"/>
                <a:gd name="T102" fmla="*/ 146 h 1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6" h="146">
                  <a:moveTo>
                    <a:pt x="146" y="73"/>
                  </a:moveTo>
                  <a:lnTo>
                    <a:pt x="144" y="87"/>
                  </a:lnTo>
                  <a:lnTo>
                    <a:pt x="138" y="102"/>
                  </a:lnTo>
                  <a:lnTo>
                    <a:pt x="133" y="113"/>
                  </a:lnTo>
                  <a:lnTo>
                    <a:pt x="124" y="124"/>
                  </a:lnTo>
                  <a:lnTo>
                    <a:pt x="113" y="133"/>
                  </a:lnTo>
                  <a:lnTo>
                    <a:pt x="100" y="140"/>
                  </a:lnTo>
                  <a:lnTo>
                    <a:pt x="87" y="144"/>
                  </a:lnTo>
                  <a:lnTo>
                    <a:pt x="73" y="146"/>
                  </a:lnTo>
                  <a:lnTo>
                    <a:pt x="56" y="144"/>
                  </a:lnTo>
                  <a:lnTo>
                    <a:pt x="44" y="140"/>
                  </a:lnTo>
                  <a:lnTo>
                    <a:pt x="31" y="133"/>
                  </a:lnTo>
                  <a:lnTo>
                    <a:pt x="20" y="124"/>
                  </a:lnTo>
                  <a:lnTo>
                    <a:pt x="11" y="113"/>
                  </a:lnTo>
                  <a:lnTo>
                    <a:pt x="5" y="102"/>
                  </a:lnTo>
                  <a:lnTo>
                    <a:pt x="0" y="87"/>
                  </a:lnTo>
                  <a:lnTo>
                    <a:pt x="0" y="73"/>
                  </a:lnTo>
                  <a:lnTo>
                    <a:pt x="0" y="58"/>
                  </a:lnTo>
                  <a:lnTo>
                    <a:pt x="5" y="45"/>
                  </a:lnTo>
                  <a:lnTo>
                    <a:pt x="11" y="32"/>
                  </a:lnTo>
                  <a:lnTo>
                    <a:pt x="20" y="22"/>
                  </a:lnTo>
                  <a:lnTo>
                    <a:pt x="31" y="12"/>
                  </a:lnTo>
                  <a:lnTo>
                    <a:pt x="44" y="5"/>
                  </a:lnTo>
                  <a:lnTo>
                    <a:pt x="56" y="1"/>
                  </a:lnTo>
                  <a:lnTo>
                    <a:pt x="73" y="0"/>
                  </a:lnTo>
                  <a:lnTo>
                    <a:pt x="87" y="1"/>
                  </a:lnTo>
                  <a:lnTo>
                    <a:pt x="100" y="5"/>
                  </a:lnTo>
                  <a:lnTo>
                    <a:pt x="113" y="12"/>
                  </a:lnTo>
                  <a:lnTo>
                    <a:pt x="124" y="22"/>
                  </a:lnTo>
                  <a:lnTo>
                    <a:pt x="133" y="32"/>
                  </a:lnTo>
                  <a:lnTo>
                    <a:pt x="138" y="45"/>
                  </a:lnTo>
                  <a:lnTo>
                    <a:pt x="144" y="58"/>
                  </a:lnTo>
                  <a:lnTo>
                    <a:pt x="146" y="73"/>
                  </a:lnTo>
                  <a:close/>
                </a:path>
              </a:pathLst>
            </a:custGeom>
            <a:solidFill>
              <a:srgbClr val="3B77A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086" name="Freeform 562"/>
            <p:cNvSpPr>
              <a:spLocks/>
            </p:cNvSpPr>
            <p:nvPr/>
          </p:nvSpPr>
          <p:spPr bwMode="auto">
            <a:xfrm>
              <a:off x="4993" y="3677"/>
              <a:ext cx="142" cy="143"/>
            </a:xfrm>
            <a:custGeom>
              <a:avLst/>
              <a:gdLst>
                <a:gd name="T0" fmla="*/ 142 w 142"/>
                <a:gd name="T1" fmla="*/ 72 h 143"/>
                <a:gd name="T2" fmla="*/ 140 w 142"/>
                <a:gd name="T3" fmla="*/ 86 h 143"/>
                <a:gd name="T4" fmla="*/ 134 w 142"/>
                <a:gd name="T5" fmla="*/ 99 h 143"/>
                <a:gd name="T6" fmla="*/ 129 w 142"/>
                <a:gd name="T7" fmla="*/ 112 h 143"/>
                <a:gd name="T8" fmla="*/ 120 w 142"/>
                <a:gd name="T9" fmla="*/ 121 h 143"/>
                <a:gd name="T10" fmla="*/ 109 w 142"/>
                <a:gd name="T11" fmla="*/ 130 h 143"/>
                <a:gd name="T12" fmla="*/ 96 w 142"/>
                <a:gd name="T13" fmla="*/ 137 h 143"/>
                <a:gd name="T14" fmla="*/ 83 w 142"/>
                <a:gd name="T15" fmla="*/ 141 h 143"/>
                <a:gd name="T16" fmla="*/ 71 w 142"/>
                <a:gd name="T17" fmla="*/ 143 h 143"/>
                <a:gd name="T18" fmla="*/ 56 w 142"/>
                <a:gd name="T19" fmla="*/ 141 h 143"/>
                <a:gd name="T20" fmla="*/ 43 w 142"/>
                <a:gd name="T21" fmla="*/ 137 h 143"/>
                <a:gd name="T22" fmla="*/ 31 w 142"/>
                <a:gd name="T23" fmla="*/ 130 h 143"/>
                <a:gd name="T24" fmla="*/ 20 w 142"/>
                <a:gd name="T25" fmla="*/ 121 h 143"/>
                <a:gd name="T26" fmla="*/ 11 w 142"/>
                <a:gd name="T27" fmla="*/ 112 h 143"/>
                <a:gd name="T28" fmla="*/ 5 w 142"/>
                <a:gd name="T29" fmla="*/ 99 h 143"/>
                <a:gd name="T30" fmla="*/ 0 w 142"/>
                <a:gd name="T31" fmla="*/ 86 h 143"/>
                <a:gd name="T32" fmla="*/ 0 w 142"/>
                <a:gd name="T33" fmla="*/ 72 h 143"/>
                <a:gd name="T34" fmla="*/ 0 w 142"/>
                <a:gd name="T35" fmla="*/ 57 h 143"/>
                <a:gd name="T36" fmla="*/ 5 w 142"/>
                <a:gd name="T37" fmla="*/ 44 h 143"/>
                <a:gd name="T38" fmla="*/ 11 w 142"/>
                <a:gd name="T39" fmla="*/ 33 h 143"/>
                <a:gd name="T40" fmla="*/ 20 w 142"/>
                <a:gd name="T41" fmla="*/ 22 h 143"/>
                <a:gd name="T42" fmla="*/ 31 w 142"/>
                <a:gd name="T43" fmla="*/ 13 h 143"/>
                <a:gd name="T44" fmla="*/ 43 w 142"/>
                <a:gd name="T45" fmla="*/ 6 h 143"/>
                <a:gd name="T46" fmla="*/ 56 w 142"/>
                <a:gd name="T47" fmla="*/ 2 h 143"/>
                <a:gd name="T48" fmla="*/ 71 w 142"/>
                <a:gd name="T49" fmla="*/ 0 h 143"/>
                <a:gd name="T50" fmla="*/ 83 w 142"/>
                <a:gd name="T51" fmla="*/ 2 h 143"/>
                <a:gd name="T52" fmla="*/ 96 w 142"/>
                <a:gd name="T53" fmla="*/ 6 h 143"/>
                <a:gd name="T54" fmla="*/ 109 w 142"/>
                <a:gd name="T55" fmla="*/ 13 h 143"/>
                <a:gd name="T56" fmla="*/ 120 w 142"/>
                <a:gd name="T57" fmla="*/ 22 h 143"/>
                <a:gd name="T58" fmla="*/ 129 w 142"/>
                <a:gd name="T59" fmla="*/ 33 h 143"/>
                <a:gd name="T60" fmla="*/ 134 w 142"/>
                <a:gd name="T61" fmla="*/ 44 h 143"/>
                <a:gd name="T62" fmla="*/ 140 w 142"/>
                <a:gd name="T63" fmla="*/ 57 h 143"/>
                <a:gd name="T64" fmla="*/ 142 w 142"/>
                <a:gd name="T65" fmla="*/ 72 h 1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2"/>
                <a:gd name="T100" fmla="*/ 0 h 143"/>
                <a:gd name="T101" fmla="*/ 142 w 142"/>
                <a:gd name="T102" fmla="*/ 143 h 1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2" h="143">
                  <a:moveTo>
                    <a:pt x="142" y="72"/>
                  </a:moveTo>
                  <a:lnTo>
                    <a:pt x="140" y="86"/>
                  </a:lnTo>
                  <a:lnTo>
                    <a:pt x="134" y="99"/>
                  </a:lnTo>
                  <a:lnTo>
                    <a:pt x="129" y="112"/>
                  </a:lnTo>
                  <a:lnTo>
                    <a:pt x="120" y="121"/>
                  </a:lnTo>
                  <a:lnTo>
                    <a:pt x="109" y="130"/>
                  </a:lnTo>
                  <a:lnTo>
                    <a:pt x="96" y="137"/>
                  </a:lnTo>
                  <a:lnTo>
                    <a:pt x="83" y="141"/>
                  </a:lnTo>
                  <a:lnTo>
                    <a:pt x="71" y="143"/>
                  </a:lnTo>
                  <a:lnTo>
                    <a:pt x="56" y="141"/>
                  </a:lnTo>
                  <a:lnTo>
                    <a:pt x="43" y="137"/>
                  </a:lnTo>
                  <a:lnTo>
                    <a:pt x="31" y="130"/>
                  </a:lnTo>
                  <a:lnTo>
                    <a:pt x="20" y="121"/>
                  </a:lnTo>
                  <a:lnTo>
                    <a:pt x="11" y="112"/>
                  </a:lnTo>
                  <a:lnTo>
                    <a:pt x="5" y="99"/>
                  </a:lnTo>
                  <a:lnTo>
                    <a:pt x="0" y="86"/>
                  </a:lnTo>
                  <a:lnTo>
                    <a:pt x="0" y="72"/>
                  </a:lnTo>
                  <a:lnTo>
                    <a:pt x="0" y="57"/>
                  </a:lnTo>
                  <a:lnTo>
                    <a:pt x="5" y="44"/>
                  </a:lnTo>
                  <a:lnTo>
                    <a:pt x="11" y="33"/>
                  </a:lnTo>
                  <a:lnTo>
                    <a:pt x="20" y="22"/>
                  </a:lnTo>
                  <a:lnTo>
                    <a:pt x="31" y="13"/>
                  </a:lnTo>
                  <a:lnTo>
                    <a:pt x="43" y="6"/>
                  </a:lnTo>
                  <a:lnTo>
                    <a:pt x="56" y="2"/>
                  </a:lnTo>
                  <a:lnTo>
                    <a:pt x="71" y="0"/>
                  </a:lnTo>
                  <a:lnTo>
                    <a:pt x="83" y="2"/>
                  </a:lnTo>
                  <a:lnTo>
                    <a:pt x="96" y="6"/>
                  </a:lnTo>
                  <a:lnTo>
                    <a:pt x="109" y="13"/>
                  </a:lnTo>
                  <a:lnTo>
                    <a:pt x="120" y="22"/>
                  </a:lnTo>
                  <a:lnTo>
                    <a:pt x="129" y="33"/>
                  </a:lnTo>
                  <a:lnTo>
                    <a:pt x="134" y="44"/>
                  </a:lnTo>
                  <a:lnTo>
                    <a:pt x="140" y="57"/>
                  </a:lnTo>
                  <a:lnTo>
                    <a:pt x="142" y="72"/>
                  </a:lnTo>
                  <a:close/>
                </a:path>
              </a:pathLst>
            </a:custGeom>
            <a:solidFill>
              <a:srgbClr val="3D7BA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087" name="Freeform 563"/>
            <p:cNvSpPr>
              <a:spLocks/>
            </p:cNvSpPr>
            <p:nvPr/>
          </p:nvSpPr>
          <p:spPr bwMode="auto">
            <a:xfrm>
              <a:off x="4994" y="3679"/>
              <a:ext cx="139" cy="139"/>
            </a:xfrm>
            <a:custGeom>
              <a:avLst/>
              <a:gdLst>
                <a:gd name="T0" fmla="*/ 139 w 139"/>
                <a:gd name="T1" fmla="*/ 70 h 139"/>
                <a:gd name="T2" fmla="*/ 137 w 139"/>
                <a:gd name="T3" fmla="*/ 84 h 139"/>
                <a:gd name="T4" fmla="*/ 133 w 139"/>
                <a:gd name="T5" fmla="*/ 97 h 139"/>
                <a:gd name="T6" fmla="*/ 126 w 139"/>
                <a:gd name="T7" fmla="*/ 108 h 139"/>
                <a:gd name="T8" fmla="*/ 117 w 139"/>
                <a:gd name="T9" fmla="*/ 119 h 139"/>
                <a:gd name="T10" fmla="*/ 108 w 139"/>
                <a:gd name="T11" fmla="*/ 128 h 139"/>
                <a:gd name="T12" fmla="*/ 95 w 139"/>
                <a:gd name="T13" fmla="*/ 133 h 139"/>
                <a:gd name="T14" fmla="*/ 82 w 139"/>
                <a:gd name="T15" fmla="*/ 137 h 139"/>
                <a:gd name="T16" fmla="*/ 70 w 139"/>
                <a:gd name="T17" fmla="*/ 139 h 139"/>
                <a:gd name="T18" fmla="*/ 55 w 139"/>
                <a:gd name="T19" fmla="*/ 137 h 139"/>
                <a:gd name="T20" fmla="*/ 42 w 139"/>
                <a:gd name="T21" fmla="*/ 133 h 139"/>
                <a:gd name="T22" fmla="*/ 30 w 139"/>
                <a:gd name="T23" fmla="*/ 128 h 139"/>
                <a:gd name="T24" fmla="*/ 20 w 139"/>
                <a:gd name="T25" fmla="*/ 119 h 139"/>
                <a:gd name="T26" fmla="*/ 11 w 139"/>
                <a:gd name="T27" fmla="*/ 108 h 139"/>
                <a:gd name="T28" fmla="*/ 4 w 139"/>
                <a:gd name="T29" fmla="*/ 97 h 139"/>
                <a:gd name="T30" fmla="*/ 0 w 139"/>
                <a:gd name="T31" fmla="*/ 84 h 139"/>
                <a:gd name="T32" fmla="*/ 0 w 139"/>
                <a:gd name="T33" fmla="*/ 70 h 139"/>
                <a:gd name="T34" fmla="*/ 0 w 139"/>
                <a:gd name="T35" fmla="*/ 55 h 139"/>
                <a:gd name="T36" fmla="*/ 4 w 139"/>
                <a:gd name="T37" fmla="*/ 42 h 139"/>
                <a:gd name="T38" fmla="*/ 11 w 139"/>
                <a:gd name="T39" fmla="*/ 31 h 139"/>
                <a:gd name="T40" fmla="*/ 20 w 139"/>
                <a:gd name="T41" fmla="*/ 20 h 139"/>
                <a:gd name="T42" fmla="*/ 30 w 139"/>
                <a:gd name="T43" fmla="*/ 13 h 139"/>
                <a:gd name="T44" fmla="*/ 42 w 139"/>
                <a:gd name="T45" fmla="*/ 6 h 139"/>
                <a:gd name="T46" fmla="*/ 55 w 139"/>
                <a:gd name="T47" fmla="*/ 2 h 139"/>
                <a:gd name="T48" fmla="*/ 70 w 139"/>
                <a:gd name="T49" fmla="*/ 0 h 139"/>
                <a:gd name="T50" fmla="*/ 82 w 139"/>
                <a:gd name="T51" fmla="*/ 2 h 139"/>
                <a:gd name="T52" fmla="*/ 95 w 139"/>
                <a:gd name="T53" fmla="*/ 6 h 139"/>
                <a:gd name="T54" fmla="*/ 108 w 139"/>
                <a:gd name="T55" fmla="*/ 13 h 139"/>
                <a:gd name="T56" fmla="*/ 117 w 139"/>
                <a:gd name="T57" fmla="*/ 20 h 139"/>
                <a:gd name="T58" fmla="*/ 126 w 139"/>
                <a:gd name="T59" fmla="*/ 31 h 139"/>
                <a:gd name="T60" fmla="*/ 133 w 139"/>
                <a:gd name="T61" fmla="*/ 42 h 139"/>
                <a:gd name="T62" fmla="*/ 137 w 139"/>
                <a:gd name="T63" fmla="*/ 55 h 139"/>
                <a:gd name="T64" fmla="*/ 139 w 139"/>
                <a:gd name="T65" fmla="*/ 70 h 13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9"/>
                <a:gd name="T100" fmla="*/ 0 h 139"/>
                <a:gd name="T101" fmla="*/ 139 w 139"/>
                <a:gd name="T102" fmla="*/ 139 h 13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9" h="139">
                  <a:moveTo>
                    <a:pt x="139" y="70"/>
                  </a:moveTo>
                  <a:lnTo>
                    <a:pt x="137" y="84"/>
                  </a:lnTo>
                  <a:lnTo>
                    <a:pt x="133" y="97"/>
                  </a:lnTo>
                  <a:lnTo>
                    <a:pt x="126" y="108"/>
                  </a:lnTo>
                  <a:lnTo>
                    <a:pt x="117" y="119"/>
                  </a:lnTo>
                  <a:lnTo>
                    <a:pt x="108" y="128"/>
                  </a:lnTo>
                  <a:lnTo>
                    <a:pt x="95" y="133"/>
                  </a:lnTo>
                  <a:lnTo>
                    <a:pt x="82" y="137"/>
                  </a:lnTo>
                  <a:lnTo>
                    <a:pt x="70" y="139"/>
                  </a:lnTo>
                  <a:lnTo>
                    <a:pt x="55" y="137"/>
                  </a:lnTo>
                  <a:lnTo>
                    <a:pt x="42" y="133"/>
                  </a:lnTo>
                  <a:lnTo>
                    <a:pt x="30" y="128"/>
                  </a:lnTo>
                  <a:lnTo>
                    <a:pt x="20" y="119"/>
                  </a:lnTo>
                  <a:lnTo>
                    <a:pt x="11" y="108"/>
                  </a:lnTo>
                  <a:lnTo>
                    <a:pt x="4" y="97"/>
                  </a:lnTo>
                  <a:lnTo>
                    <a:pt x="0" y="84"/>
                  </a:lnTo>
                  <a:lnTo>
                    <a:pt x="0" y="70"/>
                  </a:lnTo>
                  <a:lnTo>
                    <a:pt x="0" y="55"/>
                  </a:lnTo>
                  <a:lnTo>
                    <a:pt x="4" y="42"/>
                  </a:lnTo>
                  <a:lnTo>
                    <a:pt x="11" y="31"/>
                  </a:lnTo>
                  <a:lnTo>
                    <a:pt x="20" y="20"/>
                  </a:lnTo>
                  <a:lnTo>
                    <a:pt x="30" y="13"/>
                  </a:lnTo>
                  <a:lnTo>
                    <a:pt x="42" y="6"/>
                  </a:lnTo>
                  <a:lnTo>
                    <a:pt x="55" y="2"/>
                  </a:lnTo>
                  <a:lnTo>
                    <a:pt x="70" y="0"/>
                  </a:lnTo>
                  <a:lnTo>
                    <a:pt x="82" y="2"/>
                  </a:lnTo>
                  <a:lnTo>
                    <a:pt x="95" y="6"/>
                  </a:lnTo>
                  <a:lnTo>
                    <a:pt x="108" y="13"/>
                  </a:lnTo>
                  <a:lnTo>
                    <a:pt x="117" y="20"/>
                  </a:lnTo>
                  <a:lnTo>
                    <a:pt x="126" y="31"/>
                  </a:lnTo>
                  <a:lnTo>
                    <a:pt x="133" y="42"/>
                  </a:lnTo>
                  <a:lnTo>
                    <a:pt x="137" y="55"/>
                  </a:lnTo>
                  <a:lnTo>
                    <a:pt x="139" y="70"/>
                  </a:lnTo>
                  <a:close/>
                </a:path>
              </a:pathLst>
            </a:custGeom>
            <a:solidFill>
              <a:srgbClr val="3F7FB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088" name="Freeform 564"/>
            <p:cNvSpPr>
              <a:spLocks/>
            </p:cNvSpPr>
            <p:nvPr/>
          </p:nvSpPr>
          <p:spPr bwMode="auto">
            <a:xfrm>
              <a:off x="4996" y="3681"/>
              <a:ext cx="135" cy="135"/>
            </a:xfrm>
            <a:custGeom>
              <a:avLst/>
              <a:gdLst>
                <a:gd name="T0" fmla="*/ 135 w 135"/>
                <a:gd name="T1" fmla="*/ 68 h 135"/>
                <a:gd name="T2" fmla="*/ 133 w 135"/>
                <a:gd name="T3" fmla="*/ 80 h 135"/>
                <a:gd name="T4" fmla="*/ 130 w 135"/>
                <a:gd name="T5" fmla="*/ 93 h 135"/>
                <a:gd name="T6" fmla="*/ 122 w 135"/>
                <a:gd name="T7" fmla="*/ 106 h 135"/>
                <a:gd name="T8" fmla="*/ 115 w 135"/>
                <a:gd name="T9" fmla="*/ 115 h 135"/>
                <a:gd name="T10" fmla="*/ 104 w 135"/>
                <a:gd name="T11" fmla="*/ 124 h 135"/>
                <a:gd name="T12" fmla="*/ 93 w 135"/>
                <a:gd name="T13" fmla="*/ 130 h 135"/>
                <a:gd name="T14" fmla="*/ 80 w 135"/>
                <a:gd name="T15" fmla="*/ 133 h 135"/>
                <a:gd name="T16" fmla="*/ 68 w 135"/>
                <a:gd name="T17" fmla="*/ 135 h 135"/>
                <a:gd name="T18" fmla="*/ 53 w 135"/>
                <a:gd name="T19" fmla="*/ 133 h 135"/>
                <a:gd name="T20" fmla="*/ 40 w 135"/>
                <a:gd name="T21" fmla="*/ 130 h 135"/>
                <a:gd name="T22" fmla="*/ 29 w 135"/>
                <a:gd name="T23" fmla="*/ 124 h 135"/>
                <a:gd name="T24" fmla="*/ 20 w 135"/>
                <a:gd name="T25" fmla="*/ 115 h 135"/>
                <a:gd name="T26" fmla="*/ 11 w 135"/>
                <a:gd name="T27" fmla="*/ 106 h 135"/>
                <a:gd name="T28" fmla="*/ 4 w 135"/>
                <a:gd name="T29" fmla="*/ 93 h 135"/>
                <a:gd name="T30" fmla="*/ 0 w 135"/>
                <a:gd name="T31" fmla="*/ 80 h 135"/>
                <a:gd name="T32" fmla="*/ 0 w 135"/>
                <a:gd name="T33" fmla="*/ 68 h 135"/>
                <a:gd name="T34" fmla="*/ 0 w 135"/>
                <a:gd name="T35" fmla="*/ 55 h 135"/>
                <a:gd name="T36" fmla="*/ 4 w 135"/>
                <a:gd name="T37" fmla="*/ 42 h 135"/>
                <a:gd name="T38" fmla="*/ 11 w 135"/>
                <a:gd name="T39" fmla="*/ 31 h 135"/>
                <a:gd name="T40" fmla="*/ 20 w 135"/>
                <a:gd name="T41" fmla="*/ 20 h 135"/>
                <a:gd name="T42" fmla="*/ 29 w 135"/>
                <a:gd name="T43" fmla="*/ 13 h 135"/>
                <a:gd name="T44" fmla="*/ 40 w 135"/>
                <a:gd name="T45" fmla="*/ 6 h 135"/>
                <a:gd name="T46" fmla="*/ 53 w 135"/>
                <a:gd name="T47" fmla="*/ 2 h 135"/>
                <a:gd name="T48" fmla="*/ 68 w 135"/>
                <a:gd name="T49" fmla="*/ 0 h 135"/>
                <a:gd name="T50" fmla="*/ 80 w 135"/>
                <a:gd name="T51" fmla="*/ 2 h 135"/>
                <a:gd name="T52" fmla="*/ 93 w 135"/>
                <a:gd name="T53" fmla="*/ 6 h 135"/>
                <a:gd name="T54" fmla="*/ 104 w 135"/>
                <a:gd name="T55" fmla="*/ 13 h 135"/>
                <a:gd name="T56" fmla="*/ 115 w 135"/>
                <a:gd name="T57" fmla="*/ 20 h 135"/>
                <a:gd name="T58" fmla="*/ 122 w 135"/>
                <a:gd name="T59" fmla="*/ 31 h 135"/>
                <a:gd name="T60" fmla="*/ 130 w 135"/>
                <a:gd name="T61" fmla="*/ 42 h 135"/>
                <a:gd name="T62" fmla="*/ 133 w 135"/>
                <a:gd name="T63" fmla="*/ 55 h 135"/>
                <a:gd name="T64" fmla="*/ 135 w 135"/>
                <a:gd name="T65" fmla="*/ 68 h 1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5"/>
                <a:gd name="T100" fmla="*/ 0 h 135"/>
                <a:gd name="T101" fmla="*/ 135 w 135"/>
                <a:gd name="T102" fmla="*/ 135 h 13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5" h="135">
                  <a:moveTo>
                    <a:pt x="135" y="68"/>
                  </a:moveTo>
                  <a:lnTo>
                    <a:pt x="133" y="80"/>
                  </a:lnTo>
                  <a:lnTo>
                    <a:pt x="130" y="93"/>
                  </a:lnTo>
                  <a:lnTo>
                    <a:pt x="122" y="106"/>
                  </a:lnTo>
                  <a:lnTo>
                    <a:pt x="115" y="115"/>
                  </a:lnTo>
                  <a:lnTo>
                    <a:pt x="104" y="124"/>
                  </a:lnTo>
                  <a:lnTo>
                    <a:pt x="93" y="130"/>
                  </a:lnTo>
                  <a:lnTo>
                    <a:pt x="80" y="133"/>
                  </a:lnTo>
                  <a:lnTo>
                    <a:pt x="68" y="135"/>
                  </a:lnTo>
                  <a:lnTo>
                    <a:pt x="53" y="133"/>
                  </a:lnTo>
                  <a:lnTo>
                    <a:pt x="40" y="130"/>
                  </a:lnTo>
                  <a:lnTo>
                    <a:pt x="29" y="124"/>
                  </a:lnTo>
                  <a:lnTo>
                    <a:pt x="20" y="115"/>
                  </a:lnTo>
                  <a:lnTo>
                    <a:pt x="11" y="106"/>
                  </a:lnTo>
                  <a:lnTo>
                    <a:pt x="4" y="93"/>
                  </a:lnTo>
                  <a:lnTo>
                    <a:pt x="0" y="80"/>
                  </a:lnTo>
                  <a:lnTo>
                    <a:pt x="0" y="68"/>
                  </a:lnTo>
                  <a:lnTo>
                    <a:pt x="0" y="55"/>
                  </a:lnTo>
                  <a:lnTo>
                    <a:pt x="4" y="42"/>
                  </a:lnTo>
                  <a:lnTo>
                    <a:pt x="11" y="31"/>
                  </a:lnTo>
                  <a:lnTo>
                    <a:pt x="20" y="20"/>
                  </a:lnTo>
                  <a:lnTo>
                    <a:pt x="29" y="13"/>
                  </a:lnTo>
                  <a:lnTo>
                    <a:pt x="40" y="6"/>
                  </a:lnTo>
                  <a:lnTo>
                    <a:pt x="53" y="2"/>
                  </a:lnTo>
                  <a:lnTo>
                    <a:pt x="68" y="0"/>
                  </a:lnTo>
                  <a:lnTo>
                    <a:pt x="80" y="2"/>
                  </a:lnTo>
                  <a:lnTo>
                    <a:pt x="93" y="6"/>
                  </a:lnTo>
                  <a:lnTo>
                    <a:pt x="104" y="13"/>
                  </a:lnTo>
                  <a:lnTo>
                    <a:pt x="115" y="20"/>
                  </a:lnTo>
                  <a:lnTo>
                    <a:pt x="122" y="31"/>
                  </a:lnTo>
                  <a:lnTo>
                    <a:pt x="130" y="42"/>
                  </a:lnTo>
                  <a:lnTo>
                    <a:pt x="133" y="55"/>
                  </a:lnTo>
                  <a:lnTo>
                    <a:pt x="135" y="68"/>
                  </a:lnTo>
                  <a:close/>
                </a:path>
              </a:pathLst>
            </a:custGeom>
            <a:solidFill>
              <a:srgbClr val="4182B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089" name="Freeform 565"/>
            <p:cNvSpPr>
              <a:spLocks/>
            </p:cNvSpPr>
            <p:nvPr/>
          </p:nvSpPr>
          <p:spPr bwMode="auto">
            <a:xfrm>
              <a:off x="4998" y="3683"/>
              <a:ext cx="131" cy="131"/>
            </a:xfrm>
            <a:custGeom>
              <a:avLst/>
              <a:gdLst>
                <a:gd name="T0" fmla="*/ 131 w 131"/>
                <a:gd name="T1" fmla="*/ 66 h 131"/>
                <a:gd name="T2" fmla="*/ 129 w 131"/>
                <a:gd name="T3" fmla="*/ 78 h 131"/>
                <a:gd name="T4" fmla="*/ 126 w 131"/>
                <a:gd name="T5" fmla="*/ 91 h 131"/>
                <a:gd name="T6" fmla="*/ 119 w 131"/>
                <a:gd name="T7" fmla="*/ 102 h 131"/>
                <a:gd name="T8" fmla="*/ 111 w 131"/>
                <a:gd name="T9" fmla="*/ 113 h 131"/>
                <a:gd name="T10" fmla="*/ 102 w 131"/>
                <a:gd name="T11" fmla="*/ 120 h 131"/>
                <a:gd name="T12" fmla="*/ 91 w 131"/>
                <a:gd name="T13" fmla="*/ 126 h 131"/>
                <a:gd name="T14" fmla="*/ 78 w 131"/>
                <a:gd name="T15" fmla="*/ 129 h 131"/>
                <a:gd name="T16" fmla="*/ 66 w 131"/>
                <a:gd name="T17" fmla="*/ 131 h 131"/>
                <a:gd name="T18" fmla="*/ 51 w 131"/>
                <a:gd name="T19" fmla="*/ 129 h 131"/>
                <a:gd name="T20" fmla="*/ 38 w 131"/>
                <a:gd name="T21" fmla="*/ 126 h 131"/>
                <a:gd name="T22" fmla="*/ 27 w 131"/>
                <a:gd name="T23" fmla="*/ 120 h 131"/>
                <a:gd name="T24" fmla="*/ 18 w 131"/>
                <a:gd name="T25" fmla="*/ 113 h 131"/>
                <a:gd name="T26" fmla="*/ 11 w 131"/>
                <a:gd name="T27" fmla="*/ 102 h 131"/>
                <a:gd name="T28" fmla="*/ 4 w 131"/>
                <a:gd name="T29" fmla="*/ 91 h 131"/>
                <a:gd name="T30" fmla="*/ 0 w 131"/>
                <a:gd name="T31" fmla="*/ 78 h 131"/>
                <a:gd name="T32" fmla="*/ 0 w 131"/>
                <a:gd name="T33" fmla="*/ 66 h 131"/>
                <a:gd name="T34" fmla="*/ 0 w 131"/>
                <a:gd name="T35" fmla="*/ 53 h 131"/>
                <a:gd name="T36" fmla="*/ 4 w 131"/>
                <a:gd name="T37" fmla="*/ 40 h 131"/>
                <a:gd name="T38" fmla="*/ 11 w 131"/>
                <a:gd name="T39" fmla="*/ 29 h 131"/>
                <a:gd name="T40" fmla="*/ 18 w 131"/>
                <a:gd name="T41" fmla="*/ 20 h 131"/>
                <a:gd name="T42" fmla="*/ 27 w 131"/>
                <a:gd name="T43" fmla="*/ 11 h 131"/>
                <a:gd name="T44" fmla="*/ 38 w 131"/>
                <a:gd name="T45" fmla="*/ 5 h 131"/>
                <a:gd name="T46" fmla="*/ 51 w 131"/>
                <a:gd name="T47" fmla="*/ 2 h 131"/>
                <a:gd name="T48" fmla="*/ 66 w 131"/>
                <a:gd name="T49" fmla="*/ 0 h 131"/>
                <a:gd name="T50" fmla="*/ 78 w 131"/>
                <a:gd name="T51" fmla="*/ 2 h 131"/>
                <a:gd name="T52" fmla="*/ 91 w 131"/>
                <a:gd name="T53" fmla="*/ 5 h 131"/>
                <a:gd name="T54" fmla="*/ 102 w 131"/>
                <a:gd name="T55" fmla="*/ 11 h 131"/>
                <a:gd name="T56" fmla="*/ 111 w 131"/>
                <a:gd name="T57" fmla="*/ 20 h 131"/>
                <a:gd name="T58" fmla="*/ 119 w 131"/>
                <a:gd name="T59" fmla="*/ 29 h 131"/>
                <a:gd name="T60" fmla="*/ 126 w 131"/>
                <a:gd name="T61" fmla="*/ 40 h 131"/>
                <a:gd name="T62" fmla="*/ 129 w 131"/>
                <a:gd name="T63" fmla="*/ 53 h 131"/>
                <a:gd name="T64" fmla="*/ 131 w 131"/>
                <a:gd name="T65" fmla="*/ 66 h 13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1"/>
                <a:gd name="T100" fmla="*/ 0 h 131"/>
                <a:gd name="T101" fmla="*/ 131 w 131"/>
                <a:gd name="T102" fmla="*/ 131 h 13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1" h="131">
                  <a:moveTo>
                    <a:pt x="131" y="66"/>
                  </a:moveTo>
                  <a:lnTo>
                    <a:pt x="129" y="78"/>
                  </a:lnTo>
                  <a:lnTo>
                    <a:pt x="126" y="91"/>
                  </a:lnTo>
                  <a:lnTo>
                    <a:pt x="119" y="102"/>
                  </a:lnTo>
                  <a:lnTo>
                    <a:pt x="111" y="113"/>
                  </a:lnTo>
                  <a:lnTo>
                    <a:pt x="102" y="120"/>
                  </a:lnTo>
                  <a:lnTo>
                    <a:pt x="91" y="126"/>
                  </a:lnTo>
                  <a:lnTo>
                    <a:pt x="78" y="129"/>
                  </a:lnTo>
                  <a:lnTo>
                    <a:pt x="66" y="131"/>
                  </a:lnTo>
                  <a:lnTo>
                    <a:pt x="51" y="129"/>
                  </a:lnTo>
                  <a:lnTo>
                    <a:pt x="38" y="126"/>
                  </a:lnTo>
                  <a:lnTo>
                    <a:pt x="27" y="120"/>
                  </a:lnTo>
                  <a:lnTo>
                    <a:pt x="18" y="113"/>
                  </a:lnTo>
                  <a:lnTo>
                    <a:pt x="11" y="102"/>
                  </a:lnTo>
                  <a:lnTo>
                    <a:pt x="4" y="91"/>
                  </a:lnTo>
                  <a:lnTo>
                    <a:pt x="0" y="78"/>
                  </a:lnTo>
                  <a:lnTo>
                    <a:pt x="0" y="66"/>
                  </a:lnTo>
                  <a:lnTo>
                    <a:pt x="0" y="53"/>
                  </a:lnTo>
                  <a:lnTo>
                    <a:pt x="4" y="40"/>
                  </a:lnTo>
                  <a:lnTo>
                    <a:pt x="11" y="29"/>
                  </a:lnTo>
                  <a:lnTo>
                    <a:pt x="18" y="20"/>
                  </a:lnTo>
                  <a:lnTo>
                    <a:pt x="27" y="11"/>
                  </a:lnTo>
                  <a:lnTo>
                    <a:pt x="38" y="5"/>
                  </a:lnTo>
                  <a:lnTo>
                    <a:pt x="51" y="2"/>
                  </a:lnTo>
                  <a:lnTo>
                    <a:pt x="66" y="0"/>
                  </a:lnTo>
                  <a:lnTo>
                    <a:pt x="78" y="2"/>
                  </a:lnTo>
                  <a:lnTo>
                    <a:pt x="91" y="5"/>
                  </a:lnTo>
                  <a:lnTo>
                    <a:pt x="102" y="11"/>
                  </a:lnTo>
                  <a:lnTo>
                    <a:pt x="111" y="20"/>
                  </a:lnTo>
                  <a:lnTo>
                    <a:pt x="119" y="29"/>
                  </a:lnTo>
                  <a:lnTo>
                    <a:pt x="126" y="40"/>
                  </a:lnTo>
                  <a:lnTo>
                    <a:pt x="129" y="53"/>
                  </a:lnTo>
                  <a:lnTo>
                    <a:pt x="131" y="66"/>
                  </a:lnTo>
                  <a:close/>
                </a:path>
              </a:pathLst>
            </a:custGeom>
            <a:solidFill>
              <a:srgbClr val="4387B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090" name="Freeform 566"/>
            <p:cNvSpPr>
              <a:spLocks/>
            </p:cNvSpPr>
            <p:nvPr/>
          </p:nvSpPr>
          <p:spPr bwMode="auto">
            <a:xfrm>
              <a:off x="5000" y="3685"/>
              <a:ext cx="127" cy="127"/>
            </a:xfrm>
            <a:custGeom>
              <a:avLst/>
              <a:gdLst>
                <a:gd name="T0" fmla="*/ 127 w 127"/>
                <a:gd name="T1" fmla="*/ 64 h 127"/>
                <a:gd name="T2" fmla="*/ 126 w 127"/>
                <a:gd name="T3" fmla="*/ 76 h 127"/>
                <a:gd name="T4" fmla="*/ 122 w 127"/>
                <a:gd name="T5" fmla="*/ 89 h 127"/>
                <a:gd name="T6" fmla="*/ 115 w 127"/>
                <a:gd name="T7" fmla="*/ 100 h 127"/>
                <a:gd name="T8" fmla="*/ 107 w 127"/>
                <a:gd name="T9" fmla="*/ 109 h 127"/>
                <a:gd name="T10" fmla="*/ 98 w 127"/>
                <a:gd name="T11" fmla="*/ 117 h 127"/>
                <a:gd name="T12" fmla="*/ 87 w 127"/>
                <a:gd name="T13" fmla="*/ 122 h 127"/>
                <a:gd name="T14" fmla="*/ 75 w 127"/>
                <a:gd name="T15" fmla="*/ 126 h 127"/>
                <a:gd name="T16" fmla="*/ 64 w 127"/>
                <a:gd name="T17" fmla="*/ 127 h 127"/>
                <a:gd name="T18" fmla="*/ 51 w 127"/>
                <a:gd name="T19" fmla="*/ 126 h 127"/>
                <a:gd name="T20" fmla="*/ 38 w 127"/>
                <a:gd name="T21" fmla="*/ 122 h 127"/>
                <a:gd name="T22" fmla="*/ 27 w 127"/>
                <a:gd name="T23" fmla="*/ 117 h 127"/>
                <a:gd name="T24" fmla="*/ 18 w 127"/>
                <a:gd name="T25" fmla="*/ 109 h 127"/>
                <a:gd name="T26" fmla="*/ 11 w 127"/>
                <a:gd name="T27" fmla="*/ 100 h 127"/>
                <a:gd name="T28" fmla="*/ 4 w 127"/>
                <a:gd name="T29" fmla="*/ 89 h 127"/>
                <a:gd name="T30" fmla="*/ 0 w 127"/>
                <a:gd name="T31" fmla="*/ 76 h 127"/>
                <a:gd name="T32" fmla="*/ 0 w 127"/>
                <a:gd name="T33" fmla="*/ 64 h 127"/>
                <a:gd name="T34" fmla="*/ 0 w 127"/>
                <a:gd name="T35" fmla="*/ 51 h 127"/>
                <a:gd name="T36" fmla="*/ 4 w 127"/>
                <a:gd name="T37" fmla="*/ 40 h 127"/>
                <a:gd name="T38" fmla="*/ 11 w 127"/>
                <a:gd name="T39" fmla="*/ 29 h 127"/>
                <a:gd name="T40" fmla="*/ 18 w 127"/>
                <a:gd name="T41" fmla="*/ 20 h 127"/>
                <a:gd name="T42" fmla="*/ 27 w 127"/>
                <a:gd name="T43" fmla="*/ 11 h 127"/>
                <a:gd name="T44" fmla="*/ 38 w 127"/>
                <a:gd name="T45" fmla="*/ 5 h 127"/>
                <a:gd name="T46" fmla="*/ 51 w 127"/>
                <a:gd name="T47" fmla="*/ 2 h 127"/>
                <a:gd name="T48" fmla="*/ 64 w 127"/>
                <a:gd name="T49" fmla="*/ 0 h 127"/>
                <a:gd name="T50" fmla="*/ 75 w 127"/>
                <a:gd name="T51" fmla="*/ 2 h 127"/>
                <a:gd name="T52" fmla="*/ 87 w 127"/>
                <a:gd name="T53" fmla="*/ 5 h 127"/>
                <a:gd name="T54" fmla="*/ 98 w 127"/>
                <a:gd name="T55" fmla="*/ 11 h 127"/>
                <a:gd name="T56" fmla="*/ 107 w 127"/>
                <a:gd name="T57" fmla="*/ 20 h 127"/>
                <a:gd name="T58" fmla="*/ 115 w 127"/>
                <a:gd name="T59" fmla="*/ 29 h 127"/>
                <a:gd name="T60" fmla="*/ 122 w 127"/>
                <a:gd name="T61" fmla="*/ 40 h 127"/>
                <a:gd name="T62" fmla="*/ 126 w 127"/>
                <a:gd name="T63" fmla="*/ 51 h 127"/>
                <a:gd name="T64" fmla="*/ 127 w 127"/>
                <a:gd name="T65" fmla="*/ 64 h 1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7"/>
                <a:gd name="T100" fmla="*/ 0 h 127"/>
                <a:gd name="T101" fmla="*/ 127 w 127"/>
                <a:gd name="T102" fmla="*/ 127 h 12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7" h="127">
                  <a:moveTo>
                    <a:pt x="127" y="64"/>
                  </a:moveTo>
                  <a:lnTo>
                    <a:pt x="126" y="76"/>
                  </a:lnTo>
                  <a:lnTo>
                    <a:pt x="122" y="89"/>
                  </a:lnTo>
                  <a:lnTo>
                    <a:pt x="115" y="100"/>
                  </a:lnTo>
                  <a:lnTo>
                    <a:pt x="107" y="109"/>
                  </a:lnTo>
                  <a:lnTo>
                    <a:pt x="98" y="117"/>
                  </a:lnTo>
                  <a:lnTo>
                    <a:pt x="87" y="122"/>
                  </a:lnTo>
                  <a:lnTo>
                    <a:pt x="75" y="126"/>
                  </a:lnTo>
                  <a:lnTo>
                    <a:pt x="64" y="127"/>
                  </a:lnTo>
                  <a:lnTo>
                    <a:pt x="51" y="126"/>
                  </a:lnTo>
                  <a:lnTo>
                    <a:pt x="38" y="122"/>
                  </a:lnTo>
                  <a:lnTo>
                    <a:pt x="27" y="117"/>
                  </a:lnTo>
                  <a:lnTo>
                    <a:pt x="18" y="109"/>
                  </a:lnTo>
                  <a:lnTo>
                    <a:pt x="11" y="100"/>
                  </a:lnTo>
                  <a:lnTo>
                    <a:pt x="4" y="89"/>
                  </a:lnTo>
                  <a:lnTo>
                    <a:pt x="0" y="76"/>
                  </a:lnTo>
                  <a:lnTo>
                    <a:pt x="0" y="64"/>
                  </a:lnTo>
                  <a:lnTo>
                    <a:pt x="0" y="51"/>
                  </a:lnTo>
                  <a:lnTo>
                    <a:pt x="4" y="40"/>
                  </a:lnTo>
                  <a:lnTo>
                    <a:pt x="11" y="29"/>
                  </a:lnTo>
                  <a:lnTo>
                    <a:pt x="18" y="20"/>
                  </a:lnTo>
                  <a:lnTo>
                    <a:pt x="27" y="11"/>
                  </a:lnTo>
                  <a:lnTo>
                    <a:pt x="38" y="5"/>
                  </a:lnTo>
                  <a:lnTo>
                    <a:pt x="51" y="2"/>
                  </a:lnTo>
                  <a:lnTo>
                    <a:pt x="64" y="0"/>
                  </a:lnTo>
                  <a:lnTo>
                    <a:pt x="75" y="2"/>
                  </a:lnTo>
                  <a:lnTo>
                    <a:pt x="87" y="5"/>
                  </a:lnTo>
                  <a:lnTo>
                    <a:pt x="98" y="11"/>
                  </a:lnTo>
                  <a:lnTo>
                    <a:pt x="107" y="20"/>
                  </a:lnTo>
                  <a:lnTo>
                    <a:pt x="115" y="29"/>
                  </a:lnTo>
                  <a:lnTo>
                    <a:pt x="122" y="40"/>
                  </a:lnTo>
                  <a:lnTo>
                    <a:pt x="126" y="51"/>
                  </a:lnTo>
                  <a:lnTo>
                    <a:pt x="127" y="64"/>
                  </a:lnTo>
                  <a:close/>
                </a:path>
              </a:pathLst>
            </a:custGeom>
            <a:solidFill>
              <a:srgbClr val="458AB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091" name="Freeform 567"/>
            <p:cNvSpPr>
              <a:spLocks/>
            </p:cNvSpPr>
            <p:nvPr/>
          </p:nvSpPr>
          <p:spPr bwMode="auto">
            <a:xfrm>
              <a:off x="5002" y="3687"/>
              <a:ext cx="124" cy="124"/>
            </a:xfrm>
            <a:custGeom>
              <a:avLst/>
              <a:gdLst>
                <a:gd name="T0" fmla="*/ 124 w 124"/>
                <a:gd name="T1" fmla="*/ 62 h 124"/>
                <a:gd name="T2" fmla="*/ 122 w 124"/>
                <a:gd name="T3" fmla="*/ 74 h 124"/>
                <a:gd name="T4" fmla="*/ 118 w 124"/>
                <a:gd name="T5" fmla="*/ 85 h 124"/>
                <a:gd name="T6" fmla="*/ 113 w 124"/>
                <a:gd name="T7" fmla="*/ 96 h 124"/>
                <a:gd name="T8" fmla="*/ 105 w 124"/>
                <a:gd name="T9" fmla="*/ 105 h 124"/>
                <a:gd name="T10" fmla="*/ 96 w 124"/>
                <a:gd name="T11" fmla="*/ 113 h 124"/>
                <a:gd name="T12" fmla="*/ 85 w 124"/>
                <a:gd name="T13" fmla="*/ 118 h 124"/>
                <a:gd name="T14" fmla="*/ 73 w 124"/>
                <a:gd name="T15" fmla="*/ 122 h 124"/>
                <a:gd name="T16" fmla="*/ 62 w 124"/>
                <a:gd name="T17" fmla="*/ 124 h 124"/>
                <a:gd name="T18" fmla="*/ 49 w 124"/>
                <a:gd name="T19" fmla="*/ 122 h 124"/>
                <a:gd name="T20" fmla="*/ 36 w 124"/>
                <a:gd name="T21" fmla="*/ 118 h 124"/>
                <a:gd name="T22" fmla="*/ 25 w 124"/>
                <a:gd name="T23" fmla="*/ 113 h 124"/>
                <a:gd name="T24" fmla="*/ 16 w 124"/>
                <a:gd name="T25" fmla="*/ 105 h 124"/>
                <a:gd name="T26" fmla="*/ 9 w 124"/>
                <a:gd name="T27" fmla="*/ 96 h 124"/>
                <a:gd name="T28" fmla="*/ 3 w 124"/>
                <a:gd name="T29" fmla="*/ 85 h 124"/>
                <a:gd name="T30" fmla="*/ 0 w 124"/>
                <a:gd name="T31" fmla="*/ 74 h 124"/>
                <a:gd name="T32" fmla="*/ 0 w 124"/>
                <a:gd name="T33" fmla="*/ 62 h 124"/>
                <a:gd name="T34" fmla="*/ 0 w 124"/>
                <a:gd name="T35" fmla="*/ 49 h 124"/>
                <a:gd name="T36" fmla="*/ 3 w 124"/>
                <a:gd name="T37" fmla="*/ 38 h 124"/>
                <a:gd name="T38" fmla="*/ 9 w 124"/>
                <a:gd name="T39" fmla="*/ 27 h 124"/>
                <a:gd name="T40" fmla="*/ 16 w 124"/>
                <a:gd name="T41" fmla="*/ 18 h 124"/>
                <a:gd name="T42" fmla="*/ 25 w 124"/>
                <a:gd name="T43" fmla="*/ 11 h 124"/>
                <a:gd name="T44" fmla="*/ 36 w 124"/>
                <a:gd name="T45" fmla="*/ 5 h 124"/>
                <a:gd name="T46" fmla="*/ 49 w 124"/>
                <a:gd name="T47" fmla="*/ 1 h 124"/>
                <a:gd name="T48" fmla="*/ 62 w 124"/>
                <a:gd name="T49" fmla="*/ 0 h 124"/>
                <a:gd name="T50" fmla="*/ 73 w 124"/>
                <a:gd name="T51" fmla="*/ 1 h 124"/>
                <a:gd name="T52" fmla="*/ 85 w 124"/>
                <a:gd name="T53" fmla="*/ 5 h 124"/>
                <a:gd name="T54" fmla="*/ 96 w 124"/>
                <a:gd name="T55" fmla="*/ 11 h 124"/>
                <a:gd name="T56" fmla="*/ 105 w 124"/>
                <a:gd name="T57" fmla="*/ 18 h 124"/>
                <a:gd name="T58" fmla="*/ 113 w 124"/>
                <a:gd name="T59" fmla="*/ 27 h 124"/>
                <a:gd name="T60" fmla="*/ 118 w 124"/>
                <a:gd name="T61" fmla="*/ 38 h 124"/>
                <a:gd name="T62" fmla="*/ 122 w 124"/>
                <a:gd name="T63" fmla="*/ 49 h 124"/>
                <a:gd name="T64" fmla="*/ 124 w 124"/>
                <a:gd name="T65" fmla="*/ 62 h 1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4"/>
                <a:gd name="T100" fmla="*/ 0 h 124"/>
                <a:gd name="T101" fmla="*/ 124 w 124"/>
                <a:gd name="T102" fmla="*/ 124 h 12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4" h="124">
                  <a:moveTo>
                    <a:pt x="124" y="62"/>
                  </a:moveTo>
                  <a:lnTo>
                    <a:pt x="122" y="74"/>
                  </a:lnTo>
                  <a:lnTo>
                    <a:pt x="118" y="85"/>
                  </a:lnTo>
                  <a:lnTo>
                    <a:pt x="113" y="96"/>
                  </a:lnTo>
                  <a:lnTo>
                    <a:pt x="105" y="105"/>
                  </a:lnTo>
                  <a:lnTo>
                    <a:pt x="96" y="113"/>
                  </a:lnTo>
                  <a:lnTo>
                    <a:pt x="85" y="118"/>
                  </a:lnTo>
                  <a:lnTo>
                    <a:pt x="73" y="122"/>
                  </a:lnTo>
                  <a:lnTo>
                    <a:pt x="62" y="124"/>
                  </a:lnTo>
                  <a:lnTo>
                    <a:pt x="49" y="122"/>
                  </a:lnTo>
                  <a:lnTo>
                    <a:pt x="36" y="118"/>
                  </a:lnTo>
                  <a:lnTo>
                    <a:pt x="25" y="113"/>
                  </a:lnTo>
                  <a:lnTo>
                    <a:pt x="16" y="105"/>
                  </a:lnTo>
                  <a:lnTo>
                    <a:pt x="9" y="96"/>
                  </a:lnTo>
                  <a:lnTo>
                    <a:pt x="3" y="85"/>
                  </a:lnTo>
                  <a:lnTo>
                    <a:pt x="0" y="74"/>
                  </a:lnTo>
                  <a:lnTo>
                    <a:pt x="0" y="62"/>
                  </a:lnTo>
                  <a:lnTo>
                    <a:pt x="0" y="49"/>
                  </a:lnTo>
                  <a:lnTo>
                    <a:pt x="3" y="38"/>
                  </a:lnTo>
                  <a:lnTo>
                    <a:pt x="9" y="27"/>
                  </a:lnTo>
                  <a:lnTo>
                    <a:pt x="16" y="18"/>
                  </a:lnTo>
                  <a:lnTo>
                    <a:pt x="25" y="11"/>
                  </a:lnTo>
                  <a:lnTo>
                    <a:pt x="36" y="5"/>
                  </a:lnTo>
                  <a:lnTo>
                    <a:pt x="49" y="1"/>
                  </a:lnTo>
                  <a:lnTo>
                    <a:pt x="62" y="0"/>
                  </a:lnTo>
                  <a:lnTo>
                    <a:pt x="73" y="1"/>
                  </a:lnTo>
                  <a:lnTo>
                    <a:pt x="85" y="5"/>
                  </a:lnTo>
                  <a:lnTo>
                    <a:pt x="96" y="11"/>
                  </a:lnTo>
                  <a:lnTo>
                    <a:pt x="105" y="18"/>
                  </a:lnTo>
                  <a:lnTo>
                    <a:pt x="113" y="27"/>
                  </a:lnTo>
                  <a:lnTo>
                    <a:pt x="118" y="38"/>
                  </a:lnTo>
                  <a:lnTo>
                    <a:pt x="122" y="49"/>
                  </a:lnTo>
                  <a:lnTo>
                    <a:pt x="124" y="62"/>
                  </a:lnTo>
                  <a:close/>
                </a:path>
              </a:pathLst>
            </a:custGeom>
            <a:solidFill>
              <a:srgbClr val="478EC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092" name="Freeform 568"/>
            <p:cNvSpPr>
              <a:spLocks/>
            </p:cNvSpPr>
            <p:nvPr/>
          </p:nvSpPr>
          <p:spPr bwMode="auto">
            <a:xfrm>
              <a:off x="5004" y="3688"/>
              <a:ext cx="120" cy="121"/>
            </a:xfrm>
            <a:custGeom>
              <a:avLst/>
              <a:gdLst>
                <a:gd name="T0" fmla="*/ 120 w 120"/>
                <a:gd name="T1" fmla="*/ 61 h 121"/>
                <a:gd name="T2" fmla="*/ 118 w 120"/>
                <a:gd name="T3" fmla="*/ 73 h 121"/>
                <a:gd name="T4" fmla="*/ 114 w 120"/>
                <a:gd name="T5" fmla="*/ 84 h 121"/>
                <a:gd name="T6" fmla="*/ 109 w 120"/>
                <a:gd name="T7" fmla="*/ 93 h 121"/>
                <a:gd name="T8" fmla="*/ 102 w 120"/>
                <a:gd name="T9" fmla="*/ 103 h 121"/>
                <a:gd name="T10" fmla="*/ 92 w 120"/>
                <a:gd name="T11" fmla="*/ 110 h 121"/>
                <a:gd name="T12" fmla="*/ 82 w 120"/>
                <a:gd name="T13" fmla="*/ 115 h 121"/>
                <a:gd name="T14" fmla="*/ 71 w 120"/>
                <a:gd name="T15" fmla="*/ 119 h 121"/>
                <a:gd name="T16" fmla="*/ 60 w 120"/>
                <a:gd name="T17" fmla="*/ 121 h 121"/>
                <a:gd name="T18" fmla="*/ 47 w 120"/>
                <a:gd name="T19" fmla="*/ 119 h 121"/>
                <a:gd name="T20" fmla="*/ 36 w 120"/>
                <a:gd name="T21" fmla="*/ 115 h 121"/>
                <a:gd name="T22" fmla="*/ 25 w 120"/>
                <a:gd name="T23" fmla="*/ 110 h 121"/>
                <a:gd name="T24" fmla="*/ 16 w 120"/>
                <a:gd name="T25" fmla="*/ 103 h 121"/>
                <a:gd name="T26" fmla="*/ 9 w 120"/>
                <a:gd name="T27" fmla="*/ 93 h 121"/>
                <a:gd name="T28" fmla="*/ 3 w 120"/>
                <a:gd name="T29" fmla="*/ 84 h 121"/>
                <a:gd name="T30" fmla="*/ 0 w 120"/>
                <a:gd name="T31" fmla="*/ 73 h 121"/>
                <a:gd name="T32" fmla="*/ 0 w 120"/>
                <a:gd name="T33" fmla="*/ 61 h 121"/>
                <a:gd name="T34" fmla="*/ 0 w 120"/>
                <a:gd name="T35" fmla="*/ 50 h 121"/>
                <a:gd name="T36" fmla="*/ 3 w 120"/>
                <a:gd name="T37" fmla="*/ 37 h 121"/>
                <a:gd name="T38" fmla="*/ 9 w 120"/>
                <a:gd name="T39" fmla="*/ 28 h 121"/>
                <a:gd name="T40" fmla="*/ 16 w 120"/>
                <a:gd name="T41" fmla="*/ 19 h 121"/>
                <a:gd name="T42" fmla="*/ 25 w 120"/>
                <a:gd name="T43" fmla="*/ 11 h 121"/>
                <a:gd name="T44" fmla="*/ 36 w 120"/>
                <a:gd name="T45" fmla="*/ 6 h 121"/>
                <a:gd name="T46" fmla="*/ 47 w 120"/>
                <a:gd name="T47" fmla="*/ 2 h 121"/>
                <a:gd name="T48" fmla="*/ 60 w 120"/>
                <a:gd name="T49" fmla="*/ 0 h 121"/>
                <a:gd name="T50" fmla="*/ 71 w 120"/>
                <a:gd name="T51" fmla="*/ 2 h 121"/>
                <a:gd name="T52" fmla="*/ 82 w 120"/>
                <a:gd name="T53" fmla="*/ 6 h 121"/>
                <a:gd name="T54" fmla="*/ 92 w 120"/>
                <a:gd name="T55" fmla="*/ 11 h 121"/>
                <a:gd name="T56" fmla="*/ 102 w 120"/>
                <a:gd name="T57" fmla="*/ 19 h 121"/>
                <a:gd name="T58" fmla="*/ 109 w 120"/>
                <a:gd name="T59" fmla="*/ 28 h 121"/>
                <a:gd name="T60" fmla="*/ 114 w 120"/>
                <a:gd name="T61" fmla="*/ 37 h 121"/>
                <a:gd name="T62" fmla="*/ 118 w 120"/>
                <a:gd name="T63" fmla="*/ 50 h 121"/>
                <a:gd name="T64" fmla="*/ 120 w 120"/>
                <a:gd name="T65" fmla="*/ 61 h 1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0"/>
                <a:gd name="T100" fmla="*/ 0 h 121"/>
                <a:gd name="T101" fmla="*/ 120 w 120"/>
                <a:gd name="T102" fmla="*/ 121 h 12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0" h="121">
                  <a:moveTo>
                    <a:pt x="120" y="61"/>
                  </a:moveTo>
                  <a:lnTo>
                    <a:pt x="118" y="73"/>
                  </a:lnTo>
                  <a:lnTo>
                    <a:pt x="114" y="84"/>
                  </a:lnTo>
                  <a:lnTo>
                    <a:pt x="109" y="93"/>
                  </a:lnTo>
                  <a:lnTo>
                    <a:pt x="102" y="103"/>
                  </a:lnTo>
                  <a:lnTo>
                    <a:pt x="92" y="110"/>
                  </a:lnTo>
                  <a:lnTo>
                    <a:pt x="82" y="115"/>
                  </a:lnTo>
                  <a:lnTo>
                    <a:pt x="71" y="119"/>
                  </a:lnTo>
                  <a:lnTo>
                    <a:pt x="60" y="121"/>
                  </a:lnTo>
                  <a:lnTo>
                    <a:pt x="47" y="119"/>
                  </a:lnTo>
                  <a:lnTo>
                    <a:pt x="36" y="115"/>
                  </a:lnTo>
                  <a:lnTo>
                    <a:pt x="25" y="110"/>
                  </a:lnTo>
                  <a:lnTo>
                    <a:pt x="16" y="103"/>
                  </a:lnTo>
                  <a:lnTo>
                    <a:pt x="9" y="93"/>
                  </a:lnTo>
                  <a:lnTo>
                    <a:pt x="3" y="84"/>
                  </a:lnTo>
                  <a:lnTo>
                    <a:pt x="0" y="73"/>
                  </a:lnTo>
                  <a:lnTo>
                    <a:pt x="0" y="61"/>
                  </a:lnTo>
                  <a:lnTo>
                    <a:pt x="0" y="50"/>
                  </a:lnTo>
                  <a:lnTo>
                    <a:pt x="3" y="37"/>
                  </a:lnTo>
                  <a:lnTo>
                    <a:pt x="9" y="28"/>
                  </a:lnTo>
                  <a:lnTo>
                    <a:pt x="16" y="19"/>
                  </a:lnTo>
                  <a:lnTo>
                    <a:pt x="25" y="11"/>
                  </a:lnTo>
                  <a:lnTo>
                    <a:pt x="36" y="6"/>
                  </a:lnTo>
                  <a:lnTo>
                    <a:pt x="47" y="2"/>
                  </a:lnTo>
                  <a:lnTo>
                    <a:pt x="60" y="0"/>
                  </a:lnTo>
                  <a:lnTo>
                    <a:pt x="71" y="2"/>
                  </a:lnTo>
                  <a:lnTo>
                    <a:pt x="82" y="6"/>
                  </a:lnTo>
                  <a:lnTo>
                    <a:pt x="92" y="11"/>
                  </a:lnTo>
                  <a:lnTo>
                    <a:pt x="102" y="19"/>
                  </a:lnTo>
                  <a:lnTo>
                    <a:pt x="109" y="28"/>
                  </a:lnTo>
                  <a:lnTo>
                    <a:pt x="114" y="37"/>
                  </a:lnTo>
                  <a:lnTo>
                    <a:pt x="118" y="50"/>
                  </a:lnTo>
                  <a:lnTo>
                    <a:pt x="120" y="61"/>
                  </a:lnTo>
                  <a:close/>
                </a:path>
              </a:pathLst>
            </a:custGeom>
            <a:solidFill>
              <a:srgbClr val="4891C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093" name="Freeform 569"/>
            <p:cNvSpPr>
              <a:spLocks/>
            </p:cNvSpPr>
            <p:nvPr/>
          </p:nvSpPr>
          <p:spPr bwMode="auto">
            <a:xfrm>
              <a:off x="5005" y="3690"/>
              <a:ext cx="117" cy="117"/>
            </a:xfrm>
            <a:custGeom>
              <a:avLst/>
              <a:gdLst>
                <a:gd name="T0" fmla="*/ 117 w 117"/>
                <a:gd name="T1" fmla="*/ 59 h 117"/>
                <a:gd name="T2" fmla="*/ 115 w 117"/>
                <a:gd name="T3" fmla="*/ 71 h 117"/>
                <a:gd name="T4" fmla="*/ 112 w 117"/>
                <a:gd name="T5" fmla="*/ 82 h 117"/>
                <a:gd name="T6" fmla="*/ 106 w 117"/>
                <a:gd name="T7" fmla="*/ 91 h 117"/>
                <a:gd name="T8" fmla="*/ 99 w 117"/>
                <a:gd name="T9" fmla="*/ 101 h 117"/>
                <a:gd name="T10" fmla="*/ 91 w 117"/>
                <a:gd name="T11" fmla="*/ 108 h 117"/>
                <a:gd name="T12" fmla="*/ 81 w 117"/>
                <a:gd name="T13" fmla="*/ 113 h 117"/>
                <a:gd name="T14" fmla="*/ 70 w 117"/>
                <a:gd name="T15" fmla="*/ 115 h 117"/>
                <a:gd name="T16" fmla="*/ 59 w 117"/>
                <a:gd name="T17" fmla="*/ 117 h 117"/>
                <a:gd name="T18" fmla="*/ 46 w 117"/>
                <a:gd name="T19" fmla="*/ 115 h 117"/>
                <a:gd name="T20" fmla="*/ 35 w 117"/>
                <a:gd name="T21" fmla="*/ 113 h 117"/>
                <a:gd name="T22" fmla="*/ 24 w 117"/>
                <a:gd name="T23" fmla="*/ 108 h 117"/>
                <a:gd name="T24" fmla="*/ 17 w 117"/>
                <a:gd name="T25" fmla="*/ 101 h 117"/>
                <a:gd name="T26" fmla="*/ 9 w 117"/>
                <a:gd name="T27" fmla="*/ 91 h 117"/>
                <a:gd name="T28" fmla="*/ 4 w 117"/>
                <a:gd name="T29" fmla="*/ 82 h 117"/>
                <a:gd name="T30" fmla="*/ 0 w 117"/>
                <a:gd name="T31" fmla="*/ 71 h 117"/>
                <a:gd name="T32" fmla="*/ 0 w 117"/>
                <a:gd name="T33" fmla="*/ 59 h 117"/>
                <a:gd name="T34" fmla="*/ 0 w 117"/>
                <a:gd name="T35" fmla="*/ 48 h 117"/>
                <a:gd name="T36" fmla="*/ 4 w 117"/>
                <a:gd name="T37" fmla="*/ 37 h 117"/>
                <a:gd name="T38" fmla="*/ 9 w 117"/>
                <a:gd name="T39" fmla="*/ 26 h 117"/>
                <a:gd name="T40" fmla="*/ 17 w 117"/>
                <a:gd name="T41" fmla="*/ 17 h 117"/>
                <a:gd name="T42" fmla="*/ 24 w 117"/>
                <a:gd name="T43" fmla="*/ 11 h 117"/>
                <a:gd name="T44" fmla="*/ 35 w 117"/>
                <a:gd name="T45" fmla="*/ 6 h 117"/>
                <a:gd name="T46" fmla="*/ 46 w 117"/>
                <a:gd name="T47" fmla="*/ 2 h 117"/>
                <a:gd name="T48" fmla="*/ 59 w 117"/>
                <a:gd name="T49" fmla="*/ 0 h 117"/>
                <a:gd name="T50" fmla="*/ 70 w 117"/>
                <a:gd name="T51" fmla="*/ 2 h 117"/>
                <a:gd name="T52" fmla="*/ 81 w 117"/>
                <a:gd name="T53" fmla="*/ 6 h 117"/>
                <a:gd name="T54" fmla="*/ 91 w 117"/>
                <a:gd name="T55" fmla="*/ 11 h 117"/>
                <a:gd name="T56" fmla="*/ 99 w 117"/>
                <a:gd name="T57" fmla="*/ 17 h 117"/>
                <a:gd name="T58" fmla="*/ 106 w 117"/>
                <a:gd name="T59" fmla="*/ 26 h 117"/>
                <a:gd name="T60" fmla="*/ 112 w 117"/>
                <a:gd name="T61" fmla="*/ 37 h 117"/>
                <a:gd name="T62" fmla="*/ 115 w 117"/>
                <a:gd name="T63" fmla="*/ 48 h 117"/>
                <a:gd name="T64" fmla="*/ 117 w 117"/>
                <a:gd name="T65" fmla="*/ 59 h 1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7"/>
                <a:gd name="T100" fmla="*/ 0 h 117"/>
                <a:gd name="T101" fmla="*/ 117 w 117"/>
                <a:gd name="T102" fmla="*/ 117 h 1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7" h="117">
                  <a:moveTo>
                    <a:pt x="117" y="59"/>
                  </a:moveTo>
                  <a:lnTo>
                    <a:pt x="115" y="71"/>
                  </a:lnTo>
                  <a:lnTo>
                    <a:pt x="112" y="82"/>
                  </a:lnTo>
                  <a:lnTo>
                    <a:pt x="106" y="91"/>
                  </a:lnTo>
                  <a:lnTo>
                    <a:pt x="99" y="101"/>
                  </a:lnTo>
                  <a:lnTo>
                    <a:pt x="91" y="108"/>
                  </a:lnTo>
                  <a:lnTo>
                    <a:pt x="81" y="113"/>
                  </a:lnTo>
                  <a:lnTo>
                    <a:pt x="70" y="115"/>
                  </a:lnTo>
                  <a:lnTo>
                    <a:pt x="59" y="117"/>
                  </a:lnTo>
                  <a:lnTo>
                    <a:pt x="46" y="115"/>
                  </a:lnTo>
                  <a:lnTo>
                    <a:pt x="35" y="113"/>
                  </a:lnTo>
                  <a:lnTo>
                    <a:pt x="24" y="108"/>
                  </a:lnTo>
                  <a:lnTo>
                    <a:pt x="17" y="101"/>
                  </a:lnTo>
                  <a:lnTo>
                    <a:pt x="9" y="91"/>
                  </a:lnTo>
                  <a:lnTo>
                    <a:pt x="4" y="82"/>
                  </a:lnTo>
                  <a:lnTo>
                    <a:pt x="0" y="71"/>
                  </a:lnTo>
                  <a:lnTo>
                    <a:pt x="0" y="59"/>
                  </a:lnTo>
                  <a:lnTo>
                    <a:pt x="0" y="48"/>
                  </a:lnTo>
                  <a:lnTo>
                    <a:pt x="4" y="37"/>
                  </a:lnTo>
                  <a:lnTo>
                    <a:pt x="9" y="26"/>
                  </a:lnTo>
                  <a:lnTo>
                    <a:pt x="17" y="17"/>
                  </a:lnTo>
                  <a:lnTo>
                    <a:pt x="24" y="11"/>
                  </a:lnTo>
                  <a:lnTo>
                    <a:pt x="35" y="6"/>
                  </a:lnTo>
                  <a:lnTo>
                    <a:pt x="46" y="2"/>
                  </a:lnTo>
                  <a:lnTo>
                    <a:pt x="59" y="0"/>
                  </a:lnTo>
                  <a:lnTo>
                    <a:pt x="70" y="2"/>
                  </a:lnTo>
                  <a:lnTo>
                    <a:pt x="81" y="6"/>
                  </a:lnTo>
                  <a:lnTo>
                    <a:pt x="91" y="11"/>
                  </a:lnTo>
                  <a:lnTo>
                    <a:pt x="99" y="17"/>
                  </a:lnTo>
                  <a:lnTo>
                    <a:pt x="106" y="26"/>
                  </a:lnTo>
                  <a:lnTo>
                    <a:pt x="112" y="37"/>
                  </a:lnTo>
                  <a:lnTo>
                    <a:pt x="115" y="48"/>
                  </a:lnTo>
                  <a:lnTo>
                    <a:pt x="117" y="59"/>
                  </a:lnTo>
                  <a:close/>
                </a:path>
              </a:pathLst>
            </a:custGeom>
            <a:solidFill>
              <a:srgbClr val="4A95C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094" name="Freeform 570"/>
            <p:cNvSpPr>
              <a:spLocks/>
            </p:cNvSpPr>
            <p:nvPr/>
          </p:nvSpPr>
          <p:spPr bwMode="auto">
            <a:xfrm>
              <a:off x="5007" y="3692"/>
              <a:ext cx="113" cy="113"/>
            </a:xfrm>
            <a:custGeom>
              <a:avLst/>
              <a:gdLst>
                <a:gd name="T0" fmla="*/ 113 w 113"/>
                <a:gd name="T1" fmla="*/ 57 h 113"/>
                <a:gd name="T2" fmla="*/ 111 w 113"/>
                <a:gd name="T3" fmla="*/ 68 h 113"/>
                <a:gd name="T4" fmla="*/ 108 w 113"/>
                <a:gd name="T5" fmla="*/ 79 h 113"/>
                <a:gd name="T6" fmla="*/ 102 w 113"/>
                <a:gd name="T7" fmla="*/ 88 h 113"/>
                <a:gd name="T8" fmla="*/ 95 w 113"/>
                <a:gd name="T9" fmla="*/ 97 h 113"/>
                <a:gd name="T10" fmla="*/ 88 w 113"/>
                <a:gd name="T11" fmla="*/ 104 h 113"/>
                <a:gd name="T12" fmla="*/ 79 w 113"/>
                <a:gd name="T13" fmla="*/ 110 h 113"/>
                <a:gd name="T14" fmla="*/ 68 w 113"/>
                <a:gd name="T15" fmla="*/ 111 h 113"/>
                <a:gd name="T16" fmla="*/ 57 w 113"/>
                <a:gd name="T17" fmla="*/ 113 h 113"/>
                <a:gd name="T18" fmla="*/ 44 w 113"/>
                <a:gd name="T19" fmla="*/ 111 h 113"/>
                <a:gd name="T20" fmla="*/ 33 w 113"/>
                <a:gd name="T21" fmla="*/ 110 h 113"/>
                <a:gd name="T22" fmla="*/ 24 w 113"/>
                <a:gd name="T23" fmla="*/ 104 h 113"/>
                <a:gd name="T24" fmla="*/ 17 w 113"/>
                <a:gd name="T25" fmla="*/ 97 h 113"/>
                <a:gd name="T26" fmla="*/ 9 w 113"/>
                <a:gd name="T27" fmla="*/ 88 h 113"/>
                <a:gd name="T28" fmla="*/ 4 w 113"/>
                <a:gd name="T29" fmla="*/ 79 h 113"/>
                <a:gd name="T30" fmla="*/ 0 w 113"/>
                <a:gd name="T31" fmla="*/ 68 h 113"/>
                <a:gd name="T32" fmla="*/ 0 w 113"/>
                <a:gd name="T33" fmla="*/ 57 h 113"/>
                <a:gd name="T34" fmla="*/ 0 w 113"/>
                <a:gd name="T35" fmla="*/ 46 h 113"/>
                <a:gd name="T36" fmla="*/ 4 w 113"/>
                <a:gd name="T37" fmla="*/ 35 h 113"/>
                <a:gd name="T38" fmla="*/ 9 w 113"/>
                <a:gd name="T39" fmla="*/ 26 h 113"/>
                <a:gd name="T40" fmla="*/ 17 w 113"/>
                <a:gd name="T41" fmla="*/ 16 h 113"/>
                <a:gd name="T42" fmla="*/ 24 w 113"/>
                <a:gd name="T43" fmla="*/ 9 h 113"/>
                <a:gd name="T44" fmla="*/ 33 w 113"/>
                <a:gd name="T45" fmla="*/ 6 h 113"/>
                <a:gd name="T46" fmla="*/ 44 w 113"/>
                <a:gd name="T47" fmla="*/ 2 h 113"/>
                <a:gd name="T48" fmla="*/ 57 w 113"/>
                <a:gd name="T49" fmla="*/ 0 h 113"/>
                <a:gd name="T50" fmla="*/ 68 w 113"/>
                <a:gd name="T51" fmla="*/ 2 h 113"/>
                <a:gd name="T52" fmla="*/ 79 w 113"/>
                <a:gd name="T53" fmla="*/ 6 h 113"/>
                <a:gd name="T54" fmla="*/ 88 w 113"/>
                <a:gd name="T55" fmla="*/ 9 h 113"/>
                <a:gd name="T56" fmla="*/ 95 w 113"/>
                <a:gd name="T57" fmla="*/ 16 h 113"/>
                <a:gd name="T58" fmla="*/ 102 w 113"/>
                <a:gd name="T59" fmla="*/ 26 h 113"/>
                <a:gd name="T60" fmla="*/ 108 w 113"/>
                <a:gd name="T61" fmla="*/ 35 h 113"/>
                <a:gd name="T62" fmla="*/ 111 w 113"/>
                <a:gd name="T63" fmla="*/ 46 h 113"/>
                <a:gd name="T64" fmla="*/ 113 w 113"/>
                <a:gd name="T65" fmla="*/ 57 h 11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3"/>
                <a:gd name="T100" fmla="*/ 0 h 113"/>
                <a:gd name="T101" fmla="*/ 113 w 113"/>
                <a:gd name="T102" fmla="*/ 113 h 11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3" h="113">
                  <a:moveTo>
                    <a:pt x="113" y="57"/>
                  </a:moveTo>
                  <a:lnTo>
                    <a:pt x="111" y="68"/>
                  </a:lnTo>
                  <a:lnTo>
                    <a:pt x="108" y="79"/>
                  </a:lnTo>
                  <a:lnTo>
                    <a:pt x="102" y="88"/>
                  </a:lnTo>
                  <a:lnTo>
                    <a:pt x="95" y="97"/>
                  </a:lnTo>
                  <a:lnTo>
                    <a:pt x="88" y="104"/>
                  </a:lnTo>
                  <a:lnTo>
                    <a:pt x="79" y="110"/>
                  </a:lnTo>
                  <a:lnTo>
                    <a:pt x="68" y="111"/>
                  </a:lnTo>
                  <a:lnTo>
                    <a:pt x="57" y="113"/>
                  </a:lnTo>
                  <a:lnTo>
                    <a:pt x="44" y="111"/>
                  </a:lnTo>
                  <a:lnTo>
                    <a:pt x="33" y="110"/>
                  </a:lnTo>
                  <a:lnTo>
                    <a:pt x="24" y="104"/>
                  </a:lnTo>
                  <a:lnTo>
                    <a:pt x="17" y="97"/>
                  </a:lnTo>
                  <a:lnTo>
                    <a:pt x="9" y="88"/>
                  </a:lnTo>
                  <a:lnTo>
                    <a:pt x="4" y="79"/>
                  </a:lnTo>
                  <a:lnTo>
                    <a:pt x="0" y="68"/>
                  </a:lnTo>
                  <a:lnTo>
                    <a:pt x="0" y="57"/>
                  </a:lnTo>
                  <a:lnTo>
                    <a:pt x="0" y="46"/>
                  </a:lnTo>
                  <a:lnTo>
                    <a:pt x="4" y="35"/>
                  </a:lnTo>
                  <a:lnTo>
                    <a:pt x="9" y="26"/>
                  </a:lnTo>
                  <a:lnTo>
                    <a:pt x="17" y="16"/>
                  </a:lnTo>
                  <a:lnTo>
                    <a:pt x="24" y="9"/>
                  </a:lnTo>
                  <a:lnTo>
                    <a:pt x="33" y="6"/>
                  </a:lnTo>
                  <a:lnTo>
                    <a:pt x="44" y="2"/>
                  </a:lnTo>
                  <a:lnTo>
                    <a:pt x="57" y="0"/>
                  </a:lnTo>
                  <a:lnTo>
                    <a:pt x="68" y="2"/>
                  </a:lnTo>
                  <a:lnTo>
                    <a:pt x="79" y="6"/>
                  </a:lnTo>
                  <a:lnTo>
                    <a:pt x="88" y="9"/>
                  </a:lnTo>
                  <a:lnTo>
                    <a:pt x="95" y="16"/>
                  </a:lnTo>
                  <a:lnTo>
                    <a:pt x="102" y="26"/>
                  </a:lnTo>
                  <a:lnTo>
                    <a:pt x="108" y="35"/>
                  </a:lnTo>
                  <a:lnTo>
                    <a:pt x="111" y="46"/>
                  </a:lnTo>
                  <a:lnTo>
                    <a:pt x="113" y="57"/>
                  </a:lnTo>
                  <a:close/>
                </a:path>
              </a:pathLst>
            </a:custGeom>
            <a:solidFill>
              <a:srgbClr val="4C98C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095" name="Freeform 571"/>
            <p:cNvSpPr>
              <a:spLocks/>
            </p:cNvSpPr>
            <p:nvPr/>
          </p:nvSpPr>
          <p:spPr bwMode="auto">
            <a:xfrm>
              <a:off x="5009" y="3694"/>
              <a:ext cx="109" cy="109"/>
            </a:xfrm>
            <a:custGeom>
              <a:avLst/>
              <a:gdLst>
                <a:gd name="T0" fmla="*/ 109 w 109"/>
                <a:gd name="T1" fmla="*/ 55 h 109"/>
                <a:gd name="T2" fmla="*/ 108 w 109"/>
                <a:gd name="T3" fmla="*/ 66 h 109"/>
                <a:gd name="T4" fmla="*/ 104 w 109"/>
                <a:gd name="T5" fmla="*/ 77 h 109"/>
                <a:gd name="T6" fmla="*/ 98 w 109"/>
                <a:gd name="T7" fmla="*/ 86 h 109"/>
                <a:gd name="T8" fmla="*/ 93 w 109"/>
                <a:gd name="T9" fmla="*/ 93 h 109"/>
                <a:gd name="T10" fmla="*/ 84 w 109"/>
                <a:gd name="T11" fmla="*/ 100 h 109"/>
                <a:gd name="T12" fmla="*/ 75 w 109"/>
                <a:gd name="T13" fmla="*/ 106 h 109"/>
                <a:gd name="T14" fmla="*/ 66 w 109"/>
                <a:gd name="T15" fmla="*/ 109 h 109"/>
                <a:gd name="T16" fmla="*/ 55 w 109"/>
                <a:gd name="T17" fmla="*/ 109 h 109"/>
                <a:gd name="T18" fmla="*/ 42 w 109"/>
                <a:gd name="T19" fmla="*/ 109 h 109"/>
                <a:gd name="T20" fmla="*/ 33 w 109"/>
                <a:gd name="T21" fmla="*/ 106 h 109"/>
                <a:gd name="T22" fmla="*/ 24 w 109"/>
                <a:gd name="T23" fmla="*/ 100 h 109"/>
                <a:gd name="T24" fmla="*/ 15 w 109"/>
                <a:gd name="T25" fmla="*/ 93 h 109"/>
                <a:gd name="T26" fmla="*/ 9 w 109"/>
                <a:gd name="T27" fmla="*/ 86 h 109"/>
                <a:gd name="T28" fmla="*/ 4 w 109"/>
                <a:gd name="T29" fmla="*/ 77 h 109"/>
                <a:gd name="T30" fmla="*/ 0 w 109"/>
                <a:gd name="T31" fmla="*/ 66 h 109"/>
                <a:gd name="T32" fmla="*/ 0 w 109"/>
                <a:gd name="T33" fmla="*/ 55 h 109"/>
                <a:gd name="T34" fmla="*/ 0 w 109"/>
                <a:gd name="T35" fmla="*/ 44 h 109"/>
                <a:gd name="T36" fmla="*/ 4 w 109"/>
                <a:gd name="T37" fmla="*/ 33 h 109"/>
                <a:gd name="T38" fmla="*/ 9 w 109"/>
                <a:gd name="T39" fmla="*/ 24 h 109"/>
                <a:gd name="T40" fmla="*/ 15 w 109"/>
                <a:gd name="T41" fmla="*/ 16 h 109"/>
                <a:gd name="T42" fmla="*/ 24 w 109"/>
                <a:gd name="T43" fmla="*/ 9 h 109"/>
                <a:gd name="T44" fmla="*/ 33 w 109"/>
                <a:gd name="T45" fmla="*/ 4 h 109"/>
                <a:gd name="T46" fmla="*/ 42 w 109"/>
                <a:gd name="T47" fmla="*/ 2 h 109"/>
                <a:gd name="T48" fmla="*/ 55 w 109"/>
                <a:gd name="T49" fmla="*/ 0 h 109"/>
                <a:gd name="T50" fmla="*/ 66 w 109"/>
                <a:gd name="T51" fmla="*/ 2 h 109"/>
                <a:gd name="T52" fmla="*/ 75 w 109"/>
                <a:gd name="T53" fmla="*/ 4 h 109"/>
                <a:gd name="T54" fmla="*/ 84 w 109"/>
                <a:gd name="T55" fmla="*/ 9 h 109"/>
                <a:gd name="T56" fmla="*/ 93 w 109"/>
                <a:gd name="T57" fmla="*/ 16 h 109"/>
                <a:gd name="T58" fmla="*/ 98 w 109"/>
                <a:gd name="T59" fmla="*/ 24 h 109"/>
                <a:gd name="T60" fmla="*/ 104 w 109"/>
                <a:gd name="T61" fmla="*/ 33 h 109"/>
                <a:gd name="T62" fmla="*/ 108 w 109"/>
                <a:gd name="T63" fmla="*/ 44 h 109"/>
                <a:gd name="T64" fmla="*/ 109 w 109"/>
                <a:gd name="T65" fmla="*/ 55 h 10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9"/>
                <a:gd name="T100" fmla="*/ 0 h 109"/>
                <a:gd name="T101" fmla="*/ 109 w 109"/>
                <a:gd name="T102" fmla="*/ 109 h 10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9" h="109">
                  <a:moveTo>
                    <a:pt x="109" y="55"/>
                  </a:moveTo>
                  <a:lnTo>
                    <a:pt x="108" y="66"/>
                  </a:lnTo>
                  <a:lnTo>
                    <a:pt x="104" y="77"/>
                  </a:lnTo>
                  <a:lnTo>
                    <a:pt x="98" y="86"/>
                  </a:lnTo>
                  <a:lnTo>
                    <a:pt x="93" y="93"/>
                  </a:lnTo>
                  <a:lnTo>
                    <a:pt x="84" y="100"/>
                  </a:lnTo>
                  <a:lnTo>
                    <a:pt x="75" y="106"/>
                  </a:lnTo>
                  <a:lnTo>
                    <a:pt x="66" y="109"/>
                  </a:lnTo>
                  <a:lnTo>
                    <a:pt x="55" y="109"/>
                  </a:lnTo>
                  <a:lnTo>
                    <a:pt x="42" y="109"/>
                  </a:lnTo>
                  <a:lnTo>
                    <a:pt x="33" y="106"/>
                  </a:lnTo>
                  <a:lnTo>
                    <a:pt x="24" y="100"/>
                  </a:lnTo>
                  <a:lnTo>
                    <a:pt x="15" y="93"/>
                  </a:lnTo>
                  <a:lnTo>
                    <a:pt x="9" y="86"/>
                  </a:lnTo>
                  <a:lnTo>
                    <a:pt x="4" y="77"/>
                  </a:lnTo>
                  <a:lnTo>
                    <a:pt x="0" y="66"/>
                  </a:lnTo>
                  <a:lnTo>
                    <a:pt x="0" y="55"/>
                  </a:lnTo>
                  <a:lnTo>
                    <a:pt x="0" y="44"/>
                  </a:lnTo>
                  <a:lnTo>
                    <a:pt x="4" y="33"/>
                  </a:lnTo>
                  <a:lnTo>
                    <a:pt x="9" y="24"/>
                  </a:lnTo>
                  <a:lnTo>
                    <a:pt x="15" y="16"/>
                  </a:lnTo>
                  <a:lnTo>
                    <a:pt x="24" y="9"/>
                  </a:lnTo>
                  <a:lnTo>
                    <a:pt x="33" y="4"/>
                  </a:lnTo>
                  <a:lnTo>
                    <a:pt x="42" y="2"/>
                  </a:lnTo>
                  <a:lnTo>
                    <a:pt x="55" y="0"/>
                  </a:lnTo>
                  <a:lnTo>
                    <a:pt x="66" y="2"/>
                  </a:lnTo>
                  <a:lnTo>
                    <a:pt x="75" y="4"/>
                  </a:lnTo>
                  <a:lnTo>
                    <a:pt x="84" y="9"/>
                  </a:lnTo>
                  <a:lnTo>
                    <a:pt x="93" y="16"/>
                  </a:lnTo>
                  <a:lnTo>
                    <a:pt x="98" y="24"/>
                  </a:lnTo>
                  <a:lnTo>
                    <a:pt x="104" y="33"/>
                  </a:lnTo>
                  <a:lnTo>
                    <a:pt x="108" y="44"/>
                  </a:lnTo>
                  <a:lnTo>
                    <a:pt x="109" y="55"/>
                  </a:lnTo>
                  <a:close/>
                </a:path>
              </a:pathLst>
            </a:custGeom>
            <a:solidFill>
              <a:srgbClr val="4E9CC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096" name="Freeform 572"/>
            <p:cNvSpPr>
              <a:spLocks/>
            </p:cNvSpPr>
            <p:nvPr/>
          </p:nvSpPr>
          <p:spPr bwMode="auto">
            <a:xfrm>
              <a:off x="5011" y="3696"/>
              <a:ext cx="106" cy="106"/>
            </a:xfrm>
            <a:custGeom>
              <a:avLst/>
              <a:gdLst>
                <a:gd name="T0" fmla="*/ 106 w 106"/>
                <a:gd name="T1" fmla="*/ 53 h 106"/>
                <a:gd name="T2" fmla="*/ 104 w 106"/>
                <a:gd name="T3" fmla="*/ 64 h 106"/>
                <a:gd name="T4" fmla="*/ 100 w 106"/>
                <a:gd name="T5" fmla="*/ 73 h 106"/>
                <a:gd name="T6" fmla="*/ 96 w 106"/>
                <a:gd name="T7" fmla="*/ 82 h 106"/>
                <a:gd name="T8" fmla="*/ 89 w 106"/>
                <a:gd name="T9" fmla="*/ 91 h 106"/>
                <a:gd name="T10" fmla="*/ 82 w 106"/>
                <a:gd name="T11" fmla="*/ 96 h 106"/>
                <a:gd name="T12" fmla="*/ 73 w 106"/>
                <a:gd name="T13" fmla="*/ 102 h 106"/>
                <a:gd name="T14" fmla="*/ 62 w 106"/>
                <a:gd name="T15" fmla="*/ 106 h 106"/>
                <a:gd name="T16" fmla="*/ 53 w 106"/>
                <a:gd name="T17" fmla="*/ 106 h 106"/>
                <a:gd name="T18" fmla="*/ 42 w 106"/>
                <a:gd name="T19" fmla="*/ 106 h 106"/>
                <a:gd name="T20" fmla="*/ 31 w 106"/>
                <a:gd name="T21" fmla="*/ 102 h 106"/>
                <a:gd name="T22" fmla="*/ 22 w 106"/>
                <a:gd name="T23" fmla="*/ 96 h 106"/>
                <a:gd name="T24" fmla="*/ 14 w 106"/>
                <a:gd name="T25" fmla="*/ 91 h 106"/>
                <a:gd name="T26" fmla="*/ 7 w 106"/>
                <a:gd name="T27" fmla="*/ 82 h 106"/>
                <a:gd name="T28" fmla="*/ 3 w 106"/>
                <a:gd name="T29" fmla="*/ 73 h 106"/>
                <a:gd name="T30" fmla="*/ 0 w 106"/>
                <a:gd name="T31" fmla="*/ 64 h 106"/>
                <a:gd name="T32" fmla="*/ 0 w 106"/>
                <a:gd name="T33" fmla="*/ 53 h 106"/>
                <a:gd name="T34" fmla="*/ 0 w 106"/>
                <a:gd name="T35" fmla="*/ 42 h 106"/>
                <a:gd name="T36" fmla="*/ 3 w 106"/>
                <a:gd name="T37" fmla="*/ 33 h 106"/>
                <a:gd name="T38" fmla="*/ 7 w 106"/>
                <a:gd name="T39" fmla="*/ 23 h 106"/>
                <a:gd name="T40" fmla="*/ 14 w 106"/>
                <a:gd name="T41" fmla="*/ 16 h 106"/>
                <a:gd name="T42" fmla="*/ 22 w 106"/>
                <a:gd name="T43" fmla="*/ 9 h 106"/>
                <a:gd name="T44" fmla="*/ 31 w 106"/>
                <a:gd name="T45" fmla="*/ 3 h 106"/>
                <a:gd name="T46" fmla="*/ 42 w 106"/>
                <a:gd name="T47" fmla="*/ 2 h 106"/>
                <a:gd name="T48" fmla="*/ 53 w 106"/>
                <a:gd name="T49" fmla="*/ 0 h 106"/>
                <a:gd name="T50" fmla="*/ 62 w 106"/>
                <a:gd name="T51" fmla="*/ 2 h 106"/>
                <a:gd name="T52" fmla="*/ 73 w 106"/>
                <a:gd name="T53" fmla="*/ 3 h 106"/>
                <a:gd name="T54" fmla="*/ 82 w 106"/>
                <a:gd name="T55" fmla="*/ 9 h 106"/>
                <a:gd name="T56" fmla="*/ 89 w 106"/>
                <a:gd name="T57" fmla="*/ 16 h 106"/>
                <a:gd name="T58" fmla="*/ 96 w 106"/>
                <a:gd name="T59" fmla="*/ 23 h 106"/>
                <a:gd name="T60" fmla="*/ 100 w 106"/>
                <a:gd name="T61" fmla="*/ 33 h 106"/>
                <a:gd name="T62" fmla="*/ 104 w 106"/>
                <a:gd name="T63" fmla="*/ 42 h 106"/>
                <a:gd name="T64" fmla="*/ 106 w 106"/>
                <a:gd name="T65" fmla="*/ 53 h 10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106"/>
                <a:gd name="T101" fmla="*/ 106 w 106"/>
                <a:gd name="T102" fmla="*/ 106 h 10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106">
                  <a:moveTo>
                    <a:pt x="106" y="53"/>
                  </a:moveTo>
                  <a:lnTo>
                    <a:pt x="104" y="64"/>
                  </a:lnTo>
                  <a:lnTo>
                    <a:pt x="100" y="73"/>
                  </a:lnTo>
                  <a:lnTo>
                    <a:pt x="96" y="82"/>
                  </a:lnTo>
                  <a:lnTo>
                    <a:pt x="89" y="91"/>
                  </a:lnTo>
                  <a:lnTo>
                    <a:pt x="82" y="96"/>
                  </a:lnTo>
                  <a:lnTo>
                    <a:pt x="73" y="102"/>
                  </a:lnTo>
                  <a:lnTo>
                    <a:pt x="62" y="106"/>
                  </a:lnTo>
                  <a:lnTo>
                    <a:pt x="53" y="106"/>
                  </a:lnTo>
                  <a:lnTo>
                    <a:pt x="42" y="106"/>
                  </a:lnTo>
                  <a:lnTo>
                    <a:pt x="31" y="102"/>
                  </a:lnTo>
                  <a:lnTo>
                    <a:pt x="22" y="96"/>
                  </a:lnTo>
                  <a:lnTo>
                    <a:pt x="14" y="91"/>
                  </a:lnTo>
                  <a:lnTo>
                    <a:pt x="7" y="82"/>
                  </a:lnTo>
                  <a:lnTo>
                    <a:pt x="3" y="73"/>
                  </a:lnTo>
                  <a:lnTo>
                    <a:pt x="0" y="64"/>
                  </a:lnTo>
                  <a:lnTo>
                    <a:pt x="0" y="53"/>
                  </a:lnTo>
                  <a:lnTo>
                    <a:pt x="0" y="42"/>
                  </a:lnTo>
                  <a:lnTo>
                    <a:pt x="3" y="33"/>
                  </a:lnTo>
                  <a:lnTo>
                    <a:pt x="7" y="23"/>
                  </a:lnTo>
                  <a:lnTo>
                    <a:pt x="14" y="16"/>
                  </a:lnTo>
                  <a:lnTo>
                    <a:pt x="22" y="9"/>
                  </a:lnTo>
                  <a:lnTo>
                    <a:pt x="31" y="3"/>
                  </a:lnTo>
                  <a:lnTo>
                    <a:pt x="42" y="2"/>
                  </a:lnTo>
                  <a:lnTo>
                    <a:pt x="53" y="0"/>
                  </a:lnTo>
                  <a:lnTo>
                    <a:pt x="62" y="2"/>
                  </a:lnTo>
                  <a:lnTo>
                    <a:pt x="73" y="3"/>
                  </a:lnTo>
                  <a:lnTo>
                    <a:pt x="82" y="9"/>
                  </a:lnTo>
                  <a:lnTo>
                    <a:pt x="89" y="16"/>
                  </a:lnTo>
                  <a:lnTo>
                    <a:pt x="96" y="23"/>
                  </a:lnTo>
                  <a:lnTo>
                    <a:pt x="100" y="33"/>
                  </a:lnTo>
                  <a:lnTo>
                    <a:pt x="104" y="42"/>
                  </a:lnTo>
                  <a:lnTo>
                    <a:pt x="106" y="53"/>
                  </a:lnTo>
                  <a:close/>
                </a:path>
              </a:pathLst>
            </a:custGeom>
            <a:solidFill>
              <a:srgbClr val="4F9ED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097" name="Freeform 573"/>
            <p:cNvSpPr>
              <a:spLocks/>
            </p:cNvSpPr>
            <p:nvPr/>
          </p:nvSpPr>
          <p:spPr bwMode="auto">
            <a:xfrm>
              <a:off x="5013" y="3698"/>
              <a:ext cx="102" cy="102"/>
            </a:xfrm>
            <a:custGeom>
              <a:avLst/>
              <a:gdLst>
                <a:gd name="T0" fmla="*/ 102 w 102"/>
                <a:gd name="T1" fmla="*/ 51 h 102"/>
                <a:gd name="T2" fmla="*/ 100 w 102"/>
                <a:gd name="T3" fmla="*/ 62 h 102"/>
                <a:gd name="T4" fmla="*/ 96 w 102"/>
                <a:gd name="T5" fmla="*/ 71 h 102"/>
                <a:gd name="T6" fmla="*/ 93 w 102"/>
                <a:gd name="T7" fmla="*/ 80 h 102"/>
                <a:gd name="T8" fmla="*/ 85 w 102"/>
                <a:gd name="T9" fmla="*/ 87 h 102"/>
                <a:gd name="T10" fmla="*/ 78 w 102"/>
                <a:gd name="T11" fmla="*/ 93 h 102"/>
                <a:gd name="T12" fmla="*/ 69 w 102"/>
                <a:gd name="T13" fmla="*/ 98 h 102"/>
                <a:gd name="T14" fmla="*/ 60 w 102"/>
                <a:gd name="T15" fmla="*/ 102 h 102"/>
                <a:gd name="T16" fmla="*/ 51 w 102"/>
                <a:gd name="T17" fmla="*/ 102 h 102"/>
                <a:gd name="T18" fmla="*/ 40 w 102"/>
                <a:gd name="T19" fmla="*/ 102 h 102"/>
                <a:gd name="T20" fmla="*/ 31 w 102"/>
                <a:gd name="T21" fmla="*/ 98 h 102"/>
                <a:gd name="T22" fmla="*/ 22 w 102"/>
                <a:gd name="T23" fmla="*/ 93 h 102"/>
                <a:gd name="T24" fmla="*/ 14 w 102"/>
                <a:gd name="T25" fmla="*/ 87 h 102"/>
                <a:gd name="T26" fmla="*/ 7 w 102"/>
                <a:gd name="T27" fmla="*/ 80 h 102"/>
                <a:gd name="T28" fmla="*/ 3 w 102"/>
                <a:gd name="T29" fmla="*/ 71 h 102"/>
                <a:gd name="T30" fmla="*/ 0 w 102"/>
                <a:gd name="T31" fmla="*/ 62 h 102"/>
                <a:gd name="T32" fmla="*/ 0 w 102"/>
                <a:gd name="T33" fmla="*/ 51 h 102"/>
                <a:gd name="T34" fmla="*/ 0 w 102"/>
                <a:gd name="T35" fmla="*/ 41 h 102"/>
                <a:gd name="T36" fmla="*/ 3 w 102"/>
                <a:gd name="T37" fmla="*/ 31 h 102"/>
                <a:gd name="T38" fmla="*/ 7 w 102"/>
                <a:gd name="T39" fmla="*/ 23 h 102"/>
                <a:gd name="T40" fmla="*/ 14 w 102"/>
                <a:gd name="T41" fmla="*/ 16 h 102"/>
                <a:gd name="T42" fmla="*/ 22 w 102"/>
                <a:gd name="T43" fmla="*/ 9 h 102"/>
                <a:gd name="T44" fmla="*/ 31 w 102"/>
                <a:gd name="T45" fmla="*/ 3 h 102"/>
                <a:gd name="T46" fmla="*/ 40 w 102"/>
                <a:gd name="T47" fmla="*/ 1 h 102"/>
                <a:gd name="T48" fmla="*/ 51 w 102"/>
                <a:gd name="T49" fmla="*/ 0 h 102"/>
                <a:gd name="T50" fmla="*/ 60 w 102"/>
                <a:gd name="T51" fmla="*/ 1 h 102"/>
                <a:gd name="T52" fmla="*/ 69 w 102"/>
                <a:gd name="T53" fmla="*/ 3 h 102"/>
                <a:gd name="T54" fmla="*/ 78 w 102"/>
                <a:gd name="T55" fmla="*/ 9 h 102"/>
                <a:gd name="T56" fmla="*/ 85 w 102"/>
                <a:gd name="T57" fmla="*/ 16 h 102"/>
                <a:gd name="T58" fmla="*/ 93 w 102"/>
                <a:gd name="T59" fmla="*/ 23 h 102"/>
                <a:gd name="T60" fmla="*/ 96 w 102"/>
                <a:gd name="T61" fmla="*/ 31 h 102"/>
                <a:gd name="T62" fmla="*/ 100 w 102"/>
                <a:gd name="T63" fmla="*/ 41 h 102"/>
                <a:gd name="T64" fmla="*/ 102 w 102"/>
                <a:gd name="T65" fmla="*/ 51 h 10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2"/>
                <a:gd name="T100" fmla="*/ 0 h 102"/>
                <a:gd name="T101" fmla="*/ 102 w 102"/>
                <a:gd name="T102" fmla="*/ 102 h 10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2" h="102">
                  <a:moveTo>
                    <a:pt x="102" y="51"/>
                  </a:moveTo>
                  <a:lnTo>
                    <a:pt x="100" y="62"/>
                  </a:lnTo>
                  <a:lnTo>
                    <a:pt x="96" y="71"/>
                  </a:lnTo>
                  <a:lnTo>
                    <a:pt x="93" y="80"/>
                  </a:lnTo>
                  <a:lnTo>
                    <a:pt x="85" y="87"/>
                  </a:lnTo>
                  <a:lnTo>
                    <a:pt x="78" y="93"/>
                  </a:lnTo>
                  <a:lnTo>
                    <a:pt x="69" y="98"/>
                  </a:lnTo>
                  <a:lnTo>
                    <a:pt x="60" y="102"/>
                  </a:lnTo>
                  <a:lnTo>
                    <a:pt x="51" y="102"/>
                  </a:lnTo>
                  <a:lnTo>
                    <a:pt x="40" y="102"/>
                  </a:lnTo>
                  <a:lnTo>
                    <a:pt x="31" y="98"/>
                  </a:lnTo>
                  <a:lnTo>
                    <a:pt x="22" y="93"/>
                  </a:lnTo>
                  <a:lnTo>
                    <a:pt x="14" y="87"/>
                  </a:lnTo>
                  <a:lnTo>
                    <a:pt x="7" y="80"/>
                  </a:lnTo>
                  <a:lnTo>
                    <a:pt x="3" y="71"/>
                  </a:lnTo>
                  <a:lnTo>
                    <a:pt x="0" y="62"/>
                  </a:lnTo>
                  <a:lnTo>
                    <a:pt x="0" y="51"/>
                  </a:lnTo>
                  <a:lnTo>
                    <a:pt x="0" y="41"/>
                  </a:lnTo>
                  <a:lnTo>
                    <a:pt x="3" y="31"/>
                  </a:lnTo>
                  <a:lnTo>
                    <a:pt x="7" y="23"/>
                  </a:lnTo>
                  <a:lnTo>
                    <a:pt x="14" y="16"/>
                  </a:lnTo>
                  <a:lnTo>
                    <a:pt x="22" y="9"/>
                  </a:lnTo>
                  <a:lnTo>
                    <a:pt x="31" y="3"/>
                  </a:lnTo>
                  <a:lnTo>
                    <a:pt x="40" y="1"/>
                  </a:lnTo>
                  <a:lnTo>
                    <a:pt x="51" y="0"/>
                  </a:lnTo>
                  <a:lnTo>
                    <a:pt x="60" y="1"/>
                  </a:lnTo>
                  <a:lnTo>
                    <a:pt x="69" y="3"/>
                  </a:lnTo>
                  <a:lnTo>
                    <a:pt x="78" y="9"/>
                  </a:lnTo>
                  <a:lnTo>
                    <a:pt x="85" y="16"/>
                  </a:lnTo>
                  <a:lnTo>
                    <a:pt x="93" y="23"/>
                  </a:lnTo>
                  <a:lnTo>
                    <a:pt x="96" y="31"/>
                  </a:lnTo>
                  <a:lnTo>
                    <a:pt x="100" y="41"/>
                  </a:lnTo>
                  <a:lnTo>
                    <a:pt x="102" y="51"/>
                  </a:lnTo>
                  <a:close/>
                </a:path>
              </a:pathLst>
            </a:custGeom>
            <a:solidFill>
              <a:srgbClr val="51A2D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098" name="Freeform 574"/>
            <p:cNvSpPr>
              <a:spLocks/>
            </p:cNvSpPr>
            <p:nvPr/>
          </p:nvSpPr>
          <p:spPr bwMode="auto">
            <a:xfrm>
              <a:off x="5014" y="3699"/>
              <a:ext cx="99" cy="99"/>
            </a:xfrm>
            <a:custGeom>
              <a:avLst/>
              <a:gdLst>
                <a:gd name="T0" fmla="*/ 99 w 99"/>
                <a:gd name="T1" fmla="*/ 50 h 99"/>
                <a:gd name="T2" fmla="*/ 97 w 99"/>
                <a:gd name="T3" fmla="*/ 61 h 99"/>
                <a:gd name="T4" fmla="*/ 93 w 99"/>
                <a:gd name="T5" fmla="*/ 70 h 99"/>
                <a:gd name="T6" fmla="*/ 90 w 99"/>
                <a:gd name="T7" fmla="*/ 77 h 99"/>
                <a:gd name="T8" fmla="*/ 84 w 99"/>
                <a:gd name="T9" fmla="*/ 84 h 99"/>
                <a:gd name="T10" fmla="*/ 77 w 99"/>
                <a:gd name="T11" fmla="*/ 92 h 99"/>
                <a:gd name="T12" fmla="*/ 68 w 99"/>
                <a:gd name="T13" fmla="*/ 95 h 99"/>
                <a:gd name="T14" fmla="*/ 59 w 99"/>
                <a:gd name="T15" fmla="*/ 99 h 99"/>
                <a:gd name="T16" fmla="*/ 50 w 99"/>
                <a:gd name="T17" fmla="*/ 99 h 99"/>
                <a:gd name="T18" fmla="*/ 39 w 99"/>
                <a:gd name="T19" fmla="*/ 99 h 99"/>
                <a:gd name="T20" fmla="*/ 30 w 99"/>
                <a:gd name="T21" fmla="*/ 95 h 99"/>
                <a:gd name="T22" fmla="*/ 21 w 99"/>
                <a:gd name="T23" fmla="*/ 92 h 99"/>
                <a:gd name="T24" fmla="*/ 13 w 99"/>
                <a:gd name="T25" fmla="*/ 84 h 99"/>
                <a:gd name="T26" fmla="*/ 8 w 99"/>
                <a:gd name="T27" fmla="*/ 77 h 99"/>
                <a:gd name="T28" fmla="*/ 4 w 99"/>
                <a:gd name="T29" fmla="*/ 70 h 99"/>
                <a:gd name="T30" fmla="*/ 0 w 99"/>
                <a:gd name="T31" fmla="*/ 61 h 99"/>
                <a:gd name="T32" fmla="*/ 0 w 99"/>
                <a:gd name="T33" fmla="*/ 50 h 99"/>
                <a:gd name="T34" fmla="*/ 0 w 99"/>
                <a:gd name="T35" fmla="*/ 40 h 99"/>
                <a:gd name="T36" fmla="*/ 4 w 99"/>
                <a:gd name="T37" fmla="*/ 31 h 99"/>
                <a:gd name="T38" fmla="*/ 8 w 99"/>
                <a:gd name="T39" fmla="*/ 22 h 99"/>
                <a:gd name="T40" fmla="*/ 13 w 99"/>
                <a:gd name="T41" fmla="*/ 15 h 99"/>
                <a:gd name="T42" fmla="*/ 21 w 99"/>
                <a:gd name="T43" fmla="*/ 9 h 99"/>
                <a:gd name="T44" fmla="*/ 30 w 99"/>
                <a:gd name="T45" fmla="*/ 4 h 99"/>
                <a:gd name="T46" fmla="*/ 39 w 99"/>
                <a:gd name="T47" fmla="*/ 2 h 99"/>
                <a:gd name="T48" fmla="*/ 50 w 99"/>
                <a:gd name="T49" fmla="*/ 0 h 99"/>
                <a:gd name="T50" fmla="*/ 59 w 99"/>
                <a:gd name="T51" fmla="*/ 2 h 99"/>
                <a:gd name="T52" fmla="*/ 68 w 99"/>
                <a:gd name="T53" fmla="*/ 4 h 99"/>
                <a:gd name="T54" fmla="*/ 77 w 99"/>
                <a:gd name="T55" fmla="*/ 9 h 99"/>
                <a:gd name="T56" fmla="*/ 84 w 99"/>
                <a:gd name="T57" fmla="*/ 15 h 99"/>
                <a:gd name="T58" fmla="*/ 90 w 99"/>
                <a:gd name="T59" fmla="*/ 22 h 99"/>
                <a:gd name="T60" fmla="*/ 93 w 99"/>
                <a:gd name="T61" fmla="*/ 31 h 99"/>
                <a:gd name="T62" fmla="*/ 97 w 99"/>
                <a:gd name="T63" fmla="*/ 40 h 99"/>
                <a:gd name="T64" fmla="*/ 99 w 99"/>
                <a:gd name="T65" fmla="*/ 50 h 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9"/>
                <a:gd name="T100" fmla="*/ 0 h 99"/>
                <a:gd name="T101" fmla="*/ 99 w 99"/>
                <a:gd name="T102" fmla="*/ 99 h 9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9" h="99">
                  <a:moveTo>
                    <a:pt x="99" y="50"/>
                  </a:moveTo>
                  <a:lnTo>
                    <a:pt x="97" y="61"/>
                  </a:lnTo>
                  <a:lnTo>
                    <a:pt x="93" y="70"/>
                  </a:lnTo>
                  <a:lnTo>
                    <a:pt x="90" y="77"/>
                  </a:lnTo>
                  <a:lnTo>
                    <a:pt x="84" y="84"/>
                  </a:lnTo>
                  <a:lnTo>
                    <a:pt x="77" y="92"/>
                  </a:lnTo>
                  <a:lnTo>
                    <a:pt x="68" y="95"/>
                  </a:lnTo>
                  <a:lnTo>
                    <a:pt x="59" y="99"/>
                  </a:lnTo>
                  <a:lnTo>
                    <a:pt x="50" y="99"/>
                  </a:lnTo>
                  <a:lnTo>
                    <a:pt x="39" y="99"/>
                  </a:lnTo>
                  <a:lnTo>
                    <a:pt x="30" y="95"/>
                  </a:lnTo>
                  <a:lnTo>
                    <a:pt x="21" y="92"/>
                  </a:lnTo>
                  <a:lnTo>
                    <a:pt x="13" y="84"/>
                  </a:lnTo>
                  <a:lnTo>
                    <a:pt x="8" y="77"/>
                  </a:lnTo>
                  <a:lnTo>
                    <a:pt x="4" y="70"/>
                  </a:lnTo>
                  <a:lnTo>
                    <a:pt x="0" y="61"/>
                  </a:lnTo>
                  <a:lnTo>
                    <a:pt x="0" y="50"/>
                  </a:lnTo>
                  <a:lnTo>
                    <a:pt x="0" y="40"/>
                  </a:lnTo>
                  <a:lnTo>
                    <a:pt x="4" y="31"/>
                  </a:lnTo>
                  <a:lnTo>
                    <a:pt x="8" y="22"/>
                  </a:lnTo>
                  <a:lnTo>
                    <a:pt x="13" y="15"/>
                  </a:lnTo>
                  <a:lnTo>
                    <a:pt x="21" y="9"/>
                  </a:lnTo>
                  <a:lnTo>
                    <a:pt x="30" y="4"/>
                  </a:lnTo>
                  <a:lnTo>
                    <a:pt x="39" y="2"/>
                  </a:lnTo>
                  <a:lnTo>
                    <a:pt x="50" y="0"/>
                  </a:lnTo>
                  <a:lnTo>
                    <a:pt x="59" y="2"/>
                  </a:lnTo>
                  <a:lnTo>
                    <a:pt x="68" y="4"/>
                  </a:lnTo>
                  <a:lnTo>
                    <a:pt x="77" y="9"/>
                  </a:lnTo>
                  <a:lnTo>
                    <a:pt x="84" y="15"/>
                  </a:lnTo>
                  <a:lnTo>
                    <a:pt x="90" y="22"/>
                  </a:lnTo>
                  <a:lnTo>
                    <a:pt x="93" y="31"/>
                  </a:lnTo>
                  <a:lnTo>
                    <a:pt x="97" y="40"/>
                  </a:lnTo>
                  <a:lnTo>
                    <a:pt x="99" y="50"/>
                  </a:lnTo>
                  <a:close/>
                </a:path>
              </a:pathLst>
            </a:custGeom>
            <a:solidFill>
              <a:srgbClr val="52A5D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099" name="Freeform 575"/>
            <p:cNvSpPr>
              <a:spLocks/>
            </p:cNvSpPr>
            <p:nvPr/>
          </p:nvSpPr>
          <p:spPr bwMode="auto">
            <a:xfrm>
              <a:off x="5016" y="3701"/>
              <a:ext cx="95" cy="95"/>
            </a:xfrm>
            <a:custGeom>
              <a:avLst/>
              <a:gdLst>
                <a:gd name="T0" fmla="*/ 95 w 95"/>
                <a:gd name="T1" fmla="*/ 48 h 95"/>
                <a:gd name="T2" fmla="*/ 93 w 95"/>
                <a:gd name="T3" fmla="*/ 57 h 95"/>
                <a:gd name="T4" fmla="*/ 90 w 95"/>
                <a:gd name="T5" fmla="*/ 66 h 95"/>
                <a:gd name="T6" fmla="*/ 86 w 95"/>
                <a:gd name="T7" fmla="*/ 75 h 95"/>
                <a:gd name="T8" fmla="*/ 80 w 95"/>
                <a:gd name="T9" fmla="*/ 80 h 95"/>
                <a:gd name="T10" fmla="*/ 73 w 95"/>
                <a:gd name="T11" fmla="*/ 88 h 95"/>
                <a:gd name="T12" fmla="*/ 64 w 95"/>
                <a:gd name="T13" fmla="*/ 91 h 95"/>
                <a:gd name="T14" fmla="*/ 57 w 95"/>
                <a:gd name="T15" fmla="*/ 95 h 95"/>
                <a:gd name="T16" fmla="*/ 48 w 95"/>
                <a:gd name="T17" fmla="*/ 95 h 95"/>
                <a:gd name="T18" fmla="*/ 37 w 95"/>
                <a:gd name="T19" fmla="*/ 95 h 95"/>
                <a:gd name="T20" fmla="*/ 29 w 95"/>
                <a:gd name="T21" fmla="*/ 91 h 95"/>
                <a:gd name="T22" fmla="*/ 20 w 95"/>
                <a:gd name="T23" fmla="*/ 88 h 95"/>
                <a:gd name="T24" fmla="*/ 13 w 95"/>
                <a:gd name="T25" fmla="*/ 80 h 95"/>
                <a:gd name="T26" fmla="*/ 8 w 95"/>
                <a:gd name="T27" fmla="*/ 75 h 95"/>
                <a:gd name="T28" fmla="*/ 4 w 95"/>
                <a:gd name="T29" fmla="*/ 66 h 95"/>
                <a:gd name="T30" fmla="*/ 0 w 95"/>
                <a:gd name="T31" fmla="*/ 57 h 95"/>
                <a:gd name="T32" fmla="*/ 0 w 95"/>
                <a:gd name="T33" fmla="*/ 48 h 95"/>
                <a:gd name="T34" fmla="*/ 0 w 95"/>
                <a:gd name="T35" fmla="*/ 38 h 95"/>
                <a:gd name="T36" fmla="*/ 4 w 95"/>
                <a:gd name="T37" fmla="*/ 29 h 95"/>
                <a:gd name="T38" fmla="*/ 8 w 95"/>
                <a:gd name="T39" fmla="*/ 22 h 95"/>
                <a:gd name="T40" fmla="*/ 13 w 95"/>
                <a:gd name="T41" fmla="*/ 15 h 95"/>
                <a:gd name="T42" fmla="*/ 20 w 95"/>
                <a:gd name="T43" fmla="*/ 9 h 95"/>
                <a:gd name="T44" fmla="*/ 29 w 95"/>
                <a:gd name="T45" fmla="*/ 4 h 95"/>
                <a:gd name="T46" fmla="*/ 37 w 95"/>
                <a:gd name="T47" fmla="*/ 2 h 95"/>
                <a:gd name="T48" fmla="*/ 48 w 95"/>
                <a:gd name="T49" fmla="*/ 0 h 95"/>
                <a:gd name="T50" fmla="*/ 57 w 95"/>
                <a:gd name="T51" fmla="*/ 2 h 95"/>
                <a:gd name="T52" fmla="*/ 64 w 95"/>
                <a:gd name="T53" fmla="*/ 4 h 95"/>
                <a:gd name="T54" fmla="*/ 73 w 95"/>
                <a:gd name="T55" fmla="*/ 9 h 95"/>
                <a:gd name="T56" fmla="*/ 80 w 95"/>
                <a:gd name="T57" fmla="*/ 15 h 95"/>
                <a:gd name="T58" fmla="*/ 86 w 95"/>
                <a:gd name="T59" fmla="*/ 22 h 95"/>
                <a:gd name="T60" fmla="*/ 90 w 95"/>
                <a:gd name="T61" fmla="*/ 29 h 95"/>
                <a:gd name="T62" fmla="*/ 93 w 95"/>
                <a:gd name="T63" fmla="*/ 38 h 95"/>
                <a:gd name="T64" fmla="*/ 95 w 95"/>
                <a:gd name="T65" fmla="*/ 48 h 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5"/>
                <a:gd name="T100" fmla="*/ 0 h 95"/>
                <a:gd name="T101" fmla="*/ 95 w 95"/>
                <a:gd name="T102" fmla="*/ 95 h 9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5" h="95">
                  <a:moveTo>
                    <a:pt x="95" y="48"/>
                  </a:moveTo>
                  <a:lnTo>
                    <a:pt x="93" y="57"/>
                  </a:lnTo>
                  <a:lnTo>
                    <a:pt x="90" y="66"/>
                  </a:lnTo>
                  <a:lnTo>
                    <a:pt x="86" y="75"/>
                  </a:lnTo>
                  <a:lnTo>
                    <a:pt x="80" y="80"/>
                  </a:lnTo>
                  <a:lnTo>
                    <a:pt x="73" y="88"/>
                  </a:lnTo>
                  <a:lnTo>
                    <a:pt x="64" y="91"/>
                  </a:lnTo>
                  <a:lnTo>
                    <a:pt x="57" y="95"/>
                  </a:lnTo>
                  <a:lnTo>
                    <a:pt x="48" y="95"/>
                  </a:lnTo>
                  <a:lnTo>
                    <a:pt x="37" y="95"/>
                  </a:lnTo>
                  <a:lnTo>
                    <a:pt x="29" y="91"/>
                  </a:lnTo>
                  <a:lnTo>
                    <a:pt x="20" y="88"/>
                  </a:lnTo>
                  <a:lnTo>
                    <a:pt x="13" y="80"/>
                  </a:lnTo>
                  <a:lnTo>
                    <a:pt x="8" y="75"/>
                  </a:lnTo>
                  <a:lnTo>
                    <a:pt x="4" y="66"/>
                  </a:lnTo>
                  <a:lnTo>
                    <a:pt x="0" y="57"/>
                  </a:lnTo>
                  <a:lnTo>
                    <a:pt x="0" y="48"/>
                  </a:lnTo>
                  <a:lnTo>
                    <a:pt x="0" y="38"/>
                  </a:lnTo>
                  <a:lnTo>
                    <a:pt x="4" y="29"/>
                  </a:lnTo>
                  <a:lnTo>
                    <a:pt x="8" y="22"/>
                  </a:lnTo>
                  <a:lnTo>
                    <a:pt x="13" y="15"/>
                  </a:lnTo>
                  <a:lnTo>
                    <a:pt x="20" y="9"/>
                  </a:lnTo>
                  <a:lnTo>
                    <a:pt x="29" y="4"/>
                  </a:lnTo>
                  <a:lnTo>
                    <a:pt x="37" y="2"/>
                  </a:lnTo>
                  <a:lnTo>
                    <a:pt x="48" y="0"/>
                  </a:lnTo>
                  <a:lnTo>
                    <a:pt x="57" y="2"/>
                  </a:lnTo>
                  <a:lnTo>
                    <a:pt x="64" y="4"/>
                  </a:lnTo>
                  <a:lnTo>
                    <a:pt x="73" y="9"/>
                  </a:lnTo>
                  <a:lnTo>
                    <a:pt x="80" y="15"/>
                  </a:lnTo>
                  <a:lnTo>
                    <a:pt x="86" y="22"/>
                  </a:lnTo>
                  <a:lnTo>
                    <a:pt x="90" y="29"/>
                  </a:lnTo>
                  <a:lnTo>
                    <a:pt x="93" y="38"/>
                  </a:lnTo>
                  <a:lnTo>
                    <a:pt x="95" y="48"/>
                  </a:lnTo>
                  <a:close/>
                </a:path>
              </a:pathLst>
            </a:custGeom>
            <a:solidFill>
              <a:srgbClr val="54A8D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100" name="Freeform 576"/>
            <p:cNvSpPr>
              <a:spLocks/>
            </p:cNvSpPr>
            <p:nvPr/>
          </p:nvSpPr>
          <p:spPr bwMode="auto">
            <a:xfrm>
              <a:off x="5018" y="3703"/>
              <a:ext cx="91" cy="91"/>
            </a:xfrm>
            <a:custGeom>
              <a:avLst/>
              <a:gdLst>
                <a:gd name="T0" fmla="*/ 91 w 91"/>
                <a:gd name="T1" fmla="*/ 46 h 91"/>
                <a:gd name="T2" fmla="*/ 89 w 91"/>
                <a:gd name="T3" fmla="*/ 55 h 91"/>
                <a:gd name="T4" fmla="*/ 88 w 91"/>
                <a:gd name="T5" fmla="*/ 64 h 91"/>
                <a:gd name="T6" fmla="*/ 82 w 91"/>
                <a:gd name="T7" fmla="*/ 71 h 91"/>
                <a:gd name="T8" fmla="*/ 77 w 91"/>
                <a:gd name="T9" fmla="*/ 78 h 91"/>
                <a:gd name="T10" fmla="*/ 71 w 91"/>
                <a:gd name="T11" fmla="*/ 84 h 91"/>
                <a:gd name="T12" fmla="*/ 62 w 91"/>
                <a:gd name="T13" fmla="*/ 88 h 91"/>
                <a:gd name="T14" fmla="*/ 55 w 91"/>
                <a:gd name="T15" fmla="*/ 91 h 91"/>
                <a:gd name="T16" fmla="*/ 46 w 91"/>
                <a:gd name="T17" fmla="*/ 91 h 91"/>
                <a:gd name="T18" fmla="*/ 35 w 91"/>
                <a:gd name="T19" fmla="*/ 91 h 91"/>
                <a:gd name="T20" fmla="*/ 27 w 91"/>
                <a:gd name="T21" fmla="*/ 88 h 91"/>
                <a:gd name="T22" fmla="*/ 18 w 91"/>
                <a:gd name="T23" fmla="*/ 84 h 91"/>
                <a:gd name="T24" fmla="*/ 13 w 91"/>
                <a:gd name="T25" fmla="*/ 78 h 91"/>
                <a:gd name="T26" fmla="*/ 7 w 91"/>
                <a:gd name="T27" fmla="*/ 71 h 91"/>
                <a:gd name="T28" fmla="*/ 2 w 91"/>
                <a:gd name="T29" fmla="*/ 64 h 91"/>
                <a:gd name="T30" fmla="*/ 0 w 91"/>
                <a:gd name="T31" fmla="*/ 55 h 91"/>
                <a:gd name="T32" fmla="*/ 0 w 91"/>
                <a:gd name="T33" fmla="*/ 46 h 91"/>
                <a:gd name="T34" fmla="*/ 0 w 91"/>
                <a:gd name="T35" fmla="*/ 36 h 91"/>
                <a:gd name="T36" fmla="*/ 2 w 91"/>
                <a:gd name="T37" fmla="*/ 27 h 91"/>
                <a:gd name="T38" fmla="*/ 7 w 91"/>
                <a:gd name="T39" fmla="*/ 20 h 91"/>
                <a:gd name="T40" fmla="*/ 13 w 91"/>
                <a:gd name="T41" fmla="*/ 13 h 91"/>
                <a:gd name="T42" fmla="*/ 18 w 91"/>
                <a:gd name="T43" fmla="*/ 7 h 91"/>
                <a:gd name="T44" fmla="*/ 27 w 91"/>
                <a:gd name="T45" fmla="*/ 4 h 91"/>
                <a:gd name="T46" fmla="*/ 35 w 91"/>
                <a:gd name="T47" fmla="*/ 2 h 91"/>
                <a:gd name="T48" fmla="*/ 46 w 91"/>
                <a:gd name="T49" fmla="*/ 0 h 91"/>
                <a:gd name="T50" fmla="*/ 55 w 91"/>
                <a:gd name="T51" fmla="*/ 2 h 91"/>
                <a:gd name="T52" fmla="*/ 62 w 91"/>
                <a:gd name="T53" fmla="*/ 4 h 91"/>
                <a:gd name="T54" fmla="*/ 71 w 91"/>
                <a:gd name="T55" fmla="*/ 7 h 91"/>
                <a:gd name="T56" fmla="*/ 77 w 91"/>
                <a:gd name="T57" fmla="*/ 13 h 91"/>
                <a:gd name="T58" fmla="*/ 82 w 91"/>
                <a:gd name="T59" fmla="*/ 20 h 91"/>
                <a:gd name="T60" fmla="*/ 88 w 91"/>
                <a:gd name="T61" fmla="*/ 27 h 91"/>
                <a:gd name="T62" fmla="*/ 89 w 91"/>
                <a:gd name="T63" fmla="*/ 36 h 91"/>
                <a:gd name="T64" fmla="*/ 91 w 91"/>
                <a:gd name="T65" fmla="*/ 46 h 9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1"/>
                <a:gd name="T100" fmla="*/ 0 h 91"/>
                <a:gd name="T101" fmla="*/ 91 w 91"/>
                <a:gd name="T102" fmla="*/ 91 h 9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1" h="91">
                  <a:moveTo>
                    <a:pt x="91" y="46"/>
                  </a:moveTo>
                  <a:lnTo>
                    <a:pt x="89" y="55"/>
                  </a:lnTo>
                  <a:lnTo>
                    <a:pt x="88" y="64"/>
                  </a:lnTo>
                  <a:lnTo>
                    <a:pt x="82" y="71"/>
                  </a:lnTo>
                  <a:lnTo>
                    <a:pt x="77" y="78"/>
                  </a:lnTo>
                  <a:lnTo>
                    <a:pt x="71" y="84"/>
                  </a:lnTo>
                  <a:lnTo>
                    <a:pt x="62" y="88"/>
                  </a:lnTo>
                  <a:lnTo>
                    <a:pt x="55" y="91"/>
                  </a:lnTo>
                  <a:lnTo>
                    <a:pt x="46" y="91"/>
                  </a:lnTo>
                  <a:lnTo>
                    <a:pt x="35" y="91"/>
                  </a:lnTo>
                  <a:lnTo>
                    <a:pt x="27" y="88"/>
                  </a:lnTo>
                  <a:lnTo>
                    <a:pt x="18" y="84"/>
                  </a:lnTo>
                  <a:lnTo>
                    <a:pt x="13" y="78"/>
                  </a:lnTo>
                  <a:lnTo>
                    <a:pt x="7" y="71"/>
                  </a:lnTo>
                  <a:lnTo>
                    <a:pt x="2" y="64"/>
                  </a:lnTo>
                  <a:lnTo>
                    <a:pt x="0" y="55"/>
                  </a:lnTo>
                  <a:lnTo>
                    <a:pt x="0" y="46"/>
                  </a:lnTo>
                  <a:lnTo>
                    <a:pt x="0" y="36"/>
                  </a:lnTo>
                  <a:lnTo>
                    <a:pt x="2" y="27"/>
                  </a:lnTo>
                  <a:lnTo>
                    <a:pt x="7" y="20"/>
                  </a:lnTo>
                  <a:lnTo>
                    <a:pt x="13" y="13"/>
                  </a:lnTo>
                  <a:lnTo>
                    <a:pt x="18" y="7"/>
                  </a:lnTo>
                  <a:lnTo>
                    <a:pt x="27" y="4"/>
                  </a:lnTo>
                  <a:lnTo>
                    <a:pt x="35" y="2"/>
                  </a:lnTo>
                  <a:lnTo>
                    <a:pt x="46" y="0"/>
                  </a:lnTo>
                  <a:lnTo>
                    <a:pt x="55" y="2"/>
                  </a:lnTo>
                  <a:lnTo>
                    <a:pt x="62" y="4"/>
                  </a:lnTo>
                  <a:lnTo>
                    <a:pt x="71" y="7"/>
                  </a:lnTo>
                  <a:lnTo>
                    <a:pt x="77" y="13"/>
                  </a:lnTo>
                  <a:lnTo>
                    <a:pt x="82" y="20"/>
                  </a:lnTo>
                  <a:lnTo>
                    <a:pt x="88" y="27"/>
                  </a:lnTo>
                  <a:lnTo>
                    <a:pt x="89" y="36"/>
                  </a:lnTo>
                  <a:lnTo>
                    <a:pt x="91" y="46"/>
                  </a:lnTo>
                  <a:close/>
                </a:path>
              </a:pathLst>
            </a:custGeom>
            <a:solidFill>
              <a:srgbClr val="55AB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101" name="Freeform 577"/>
            <p:cNvSpPr>
              <a:spLocks/>
            </p:cNvSpPr>
            <p:nvPr/>
          </p:nvSpPr>
          <p:spPr bwMode="auto">
            <a:xfrm>
              <a:off x="5020" y="3705"/>
              <a:ext cx="87" cy="87"/>
            </a:xfrm>
            <a:custGeom>
              <a:avLst/>
              <a:gdLst>
                <a:gd name="T0" fmla="*/ 87 w 87"/>
                <a:gd name="T1" fmla="*/ 44 h 87"/>
                <a:gd name="T2" fmla="*/ 86 w 87"/>
                <a:gd name="T3" fmla="*/ 53 h 87"/>
                <a:gd name="T4" fmla="*/ 84 w 87"/>
                <a:gd name="T5" fmla="*/ 60 h 87"/>
                <a:gd name="T6" fmla="*/ 78 w 87"/>
                <a:gd name="T7" fmla="*/ 67 h 87"/>
                <a:gd name="T8" fmla="*/ 73 w 87"/>
                <a:gd name="T9" fmla="*/ 75 h 87"/>
                <a:gd name="T10" fmla="*/ 67 w 87"/>
                <a:gd name="T11" fmla="*/ 80 h 87"/>
                <a:gd name="T12" fmla="*/ 60 w 87"/>
                <a:gd name="T13" fmla="*/ 84 h 87"/>
                <a:gd name="T14" fmla="*/ 51 w 87"/>
                <a:gd name="T15" fmla="*/ 87 h 87"/>
                <a:gd name="T16" fmla="*/ 44 w 87"/>
                <a:gd name="T17" fmla="*/ 87 h 87"/>
                <a:gd name="T18" fmla="*/ 35 w 87"/>
                <a:gd name="T19" fmla="*/ 87 h 87"/>
                <a:gd name="T20" fmla="*/ 25 w 87"/>
                <a:gd name="T21" fmla="*/ 84 h 87"/>
                <a:gd name="T22" fmla="*/ 18 w 87"/>
                <a:gd name="T23" fmla="*/ 80 h 87"/>
                <a:gd name="T24" fmla="*/ 13 w 87"/>
                <a:gd name="T25" fmla="*/ 75 h 87"/>
                <a:gd name="T26" fmla="*/ 7 w 87"/>
                <a:gd name="T27" fmla="*/ 67 h 87"/>
                <a:gd name="T28" fmla="*/ 2 w 87"/>
                <a:gd name="T29" fmla="*/ 60 h 87"/>
                <a:gd name="T30" fmla="*/ 0 w 87"/>
                <a:gd name="T31" fmla="*/ 53 h 87"/>
                <a:gd name="T32" fmla="*/ 0 w 87"/>
                <a:gd name="T33" fmla="*/ 44 h 87"/>
                <a:gd name="T34" fmla="*/ 0 w 87"/>
                <a:gd name="T35" fmla="*/ 34 h 87"/>
                <a:gd name="T36" fmla="*/ 2 w 87"/>
                <a:gd name="T37" fmla="*/ 27 h 87"/>
                <a:gd name="T38" fmla="*/ 7 w 87"/>
                <a:gd name="T39" fmla="*/ 20 h 87"/>
                <a:gd name="T40" fmla="*/ 13 w 87"/>
                <a:gd name="T41" fmla="*/ 13 h 87"/>
                <a:gd name="T42" fmla="*/ 18 w 87"/>
                <a:gd name="T43" fmla="*/ 7 h 87"/>
                <a:gd name="T44" fmla="*/ 25 w 87"/>
                <a:gd name="T45" fmla="*/ 3 h 87"/>
                <a:gd name="T46" fmla="*/ 35 w 87"/>
                <a:gd name="T47" fmla="*/ 2 h 87"/>
                <a:gd name="T48" fmla="*/ 44 w 87"/>
                <a:gd name="T49" fmla="*/ 0 h 87"/>
                <a:gd name="T50" fmla="*/ 51 w 87"/>
                <a:gd name="T51" fmla="*/ 2 h 87"/>
                <a:gd name="T52" fmla="*/ 60 w 87"/>
                <a:gd name="T53" fmla="*/ 3 h 87"/>
                <a:gd name="T54" fmla="*/ 67 w 87"/>
                <a:gd name="T55" fmla="*/ 7 h 87"/>
                <a:gd name="T56" fmla="*/ 73 w 87"/>
                <a:gd name="T57" fmla="*/ 13 h 87"/>
                <a:gd name="T58" fmla="*/ 78 w 87"/>
                <a:gd name="T59" fmla="*/ 20 h 87"/>
                <a:gd name="T60" fmla="*/ 84 w 87"/>
                <a:gd name="T61" fmla="*/ 27 h 87"/>
                <a:gd name="T62" fmla="*/ 86 w 87"/>
                <a:gd name="T63" fmla="*/ 34 h 87"/>
                <a:gd name="T64" fmla="*/ 87 w 87"/>
                <a:gd name="T65" fmla="*/ 44 h 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7"/>
                <a:gd name="T100" fmla="*/ 0 h 87"/>
                <a:gd name="T101" fmla="*/ 87 w 87"/>
                <a:gd name="T102" fmla="*/ 87 h 8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7" h="87">
                  <a:moveTo>
                    <a:pt x="87" y="44"/>
                  </a:moveTo>
                  <a:lnTo>
                    <a:pt x="86" y="53"/>
                  </a:lnTo>
                  <a:lnTo>
                    <a:pt x="84" y="60"/>
                  </a:lnTo>
                  <a:lnTo>
                    <a:pt x="78" y="67"/>
                  </a:lnTo>
                  <a:lnTo>
                    <a:pt x="73" y="75"/>
                  </a:lnTo>
                  <a:lnTo>
                    <a:pt x="67" y="80"/>
                  </a:lnTo>
                  <a:lnTo>
                    <a:pt x="60" y="84"/>
                  </a:lnTo>
                  <a:lnTo>
                    <a:pt x="51" y="87"/>
                  </a:lnTo>
                  <a:lnTo>
                    <a:pt x="44" y="87"/>
                  </a:lnTo>
                  <a:lnTo>
                    <a:pt x="35" y="87"/>
                  </a:lnTo>
                  <a:lnTo>
                    <a:pt x="25" y="84"/>
                  </a:lnTo>
                  <a:lnTo>
                    <a:pt x="18" y="80"/>
                  </a:lnTo>
                  <a:lnTo>
                    <a:pt x="13" y="75"/>
                  </a:lnTo>
                  <a:lnTo>
                    <a:pt x="7" y="67"/>
                  </a:lnTo>
                  <a:lnTo>
                    <a:pt x="2" y="60"/>
                  </a:lnTo>
                  <a:lnTo>
                    <a:pt x="0" y="53"/>
                  </a:lnTo>
                  <a:lnTo>
                    <a:pt x="0" y="44"/>
                  </a:lnTo>
                  <a:lnTo>
                    <a:pt x="0" y="34"/>
                  </a:lnTo>
                  <a:lnTo>
                    <a:pt x="2" y="27"/>
                  </a:lnTo>
                  <a:lnTo>
                    <a:pt x="7" y="20"/>
                  </a:lnTo>
                  <a:lnTo>
                    <a:pt x="13" y="13"/>
                  </a:lnTo>
                  <a:lnTo>
                    <a:pt x="18" y="7"/>
                  </a:lnTo>
                  <a:lnTo>
                    <a:pt x="25" y="3"/>
                  </a:lnTo>
                  <a:lnTo>
                    <a:pt x="35" y="2"/>
                  </a:lnTo>
                  <a:lnTo>
                    <a:pt x="44" y="0"/>
                  </a:lnTo>
                  <a:lnTo>
                    <a:pt x="51" y="2"/>
                  </a:lnTo>
                  <a:lnTo>
                    <a:pt x="60" y="3"/>
                  </a:lnTo>
                  <a:lnTo>
                    <a:pt x="67" y="7"/>
                  </a:lnTo>
                  <a:lnTo>
                    <a:pt x="73" y="13"/>
                  </a:lnTo>
                  <a:lnTo>
                    <a:pt x="78" y="20"/>
                  </a:lnTo>
                  <a:lnTo>
                    <a:pt x="84" y="27"/>
                  </a:lnTo>
                  <a:lnTo>
                    <a:pt x="86" y="34"/>
                  </a:lnTo>
                  <a:lnTo>
                    <a:pt x="87" y="44"/>
                  </a:lnTo>
                  <a:close/>
                </a:path>
              </a:pathLst>
            </a:custGeom>
            <a:solidFill>
              <a:srgbClr val="56ADD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102" name="Freeform 578"/>
            <p:cNvSpPr>
              <a:spLocks/>
            </p:cNvSpPr>
            <p:nvPr/>
          </p:nvSpPr>
          <p:spPr bwMode="auto">
            <a:xfrm>
              <a:off x="5022" y="3707"/>
              <a:ext cx="84" cy="84"/>
            </a:xfrm>
            <a:custGeom>
              <a:avLst/>
              <a:gdLst>
                <a:gd name="T0" fmla="*/ 84 w 84"/>
                <a:gd name="T1" fmla="*/ 42 h 84"/>
                <a:gd name="T2" fmla="*/ 82 w 84"/>
                <a:gd name="T3" fmla="*/ 51 h 84"/>
                <a:gd name="T4" fmla="*/ 80 w 84"/>
                <a:gd name="T5" fmla="*/ 58 h 84"/>
                <a:gd name="T6" fmla="*/ 76 w 84"/>
                <a:gd name="T7" fmla="*/ 65 h 84"/>
                <a:gd name="T8" fmla="*/ 71 w 84"/>
                <a:gd name="T9" fmla="*/ 71 h 84"/>
                <a:gd name="T10" fmla="*/ 64 w 84"/>
                <a:gd name="T11" fmla="*/ 76 h 84"/>
                <a:gd name="T12" fmla="*/ 58 w 84"/>
                <a:gd name="T13" fmla="*/ 80 h 84"/>
                <a:gd name="T14" fmla="*/ 49 w 84"/>
                <a:gd name="T15" fmla="*/ 84 h 84"/>
                <a:gd name="T16" fmla="*/ 42 w 84"/>
                <a:gd name="T17" fmla="*/ 84 h 84"/>
                <a:gd name="T18" fmla="*/ 33 w 84"/>
                <a:gd name="T19" fmla="*/ 84 h 84"/>
                <a:gd name="T20" fmla="*/ 23 w 84"/>
                <a:gd name="T21" fmla="*/ 80 h 84"/>
                <a:gd name="T22" fmla="*/ 18 w 84"/>
                <a:gd name="T23" fmla="*/ 76 h 84"/>
                <a:gd name="T24" fmla="*/ 11 w 84"/>
                <a:gd name="T25" fmla="*/ 71 h 84"/>
                <a:gd name="T26" fmla="*/ 5 w 84"/>
                <a:gd name="T27" fmla="*/ 65 h 84"/>
                <a:gd name="T28" fmla="*/ 2 w 84"/>
                <a:gd name="T29" fmla="*/ 58 h 84"/>
                <a:gd name="T30" fmla="*/ 0 w 84"/>
                <a:gd name="T31" fmla="*/ 51 h 84"/>
                <a:gd name="T32" fmla="*/ 0 w 84"/>
                <a:gd name="T33" fmla="*/ 42 h 84"/>
                <a:gd name="T34" fmla="*/ 0 w 84"/>
                <a:gd name="T35" fmla="*/ 32 h 84"/>
                <a:gd name="T36" fmla="*/ 2 w 84"/>
                <a:gd name="T37" fmla="*/ 25 h 84"/>
                <a:gd name="T38" fmla="*/ 5 w 84"/>
                <a:gd name="T39" fmla="*/ 18 h 84"/>
                <a:gd name="T40" fmla="*/ 11 w 84"/>
                <a:gd name="T41" fmla="*/ 12 h 84"/>
                <a:gd name="T42" fmla="*/ 18 w 84"/>
                <a:gd name="T43" fmla="*/ 7 h 84"/>
                <a:gd name="T44" fmla="*/ 23 w 84"/>
                <a:gd name="T45" fmla="*/ 3 h 84"/>
                <a:gd name="T46" fmla="*/ 33 w 84"/>
                <a:gd name="T47" fmla="*/ 1 h 84"/>
                <a:gd name="T48" fmla="*/ 42 w 84"/>
                <a:gd name="T49" fmla="*/ 0 h 84"/>
                <a:gd name="T50" fmla="*/ 49 w 84"/>
                <a:gd name="T51" fmla="*/ 1 h 84"/>
                <a:gd name="T52" fmla="*/ 58 w 84"/>
                <a:gd name="T53" fmla="*/ 3 h 84"/>
                <a:gd name="T54" fmla="*/ 64 w 84"/>
                <a:gd name="T55" fmla="*/ 7 h 84"/>
                <a:gd name="T56" fmla="*/ 71 w 84"/>
                <a:gd name="T57" fmla="*/ 12 h 84"/>
                <a:gd name="T58" fmla="*/ 76 w 84"/>
                <a:gd name="T59" fmla="*/ 18 h 84"/>
                <a:gd name="T60" fmla="*/ 80 w 84"/>
                <a:gd name="T61" fmla="*/ 25 h 84"/>
                <a:gd name="T62" fmla="*/ 82 w 84"/>
                <a:gd name="T63" fmla="*/ 32 h 84"/>
                <a:gd name="T64" fmla="*/ 84 w 84"/>
                <a:gd name="T65" fmla="*/ 42 h 8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4"/>
                <a:gd name="T100" fmla="*/ 0 h 84"/>
                <a:gd name="T101" fmla="*/ 84 w 84"/>
                <a:gd name="T102" fmla="*/ 84 h 8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4" h="84">
                  <a:moveTo>
                    <a:pt x="84" y="42"/>
                  </a:moveTo>
                  <a:lnTo>
                    <a:pt x="82" y="51"/>
                  </a:lnTo>
                  <a:lnTo>
                    <a:pt x="80" y="58"/>
                  </a:lnTo>
                  <a:lnTo>
                    <a:pt x="76" y="65"/>
                  </a:lnTo>
                  <a:lnTo>
                    <a:pt x="71" y="71"/>
                  </a:lnTo>
                  <a:lnTo>
                    <a:pt x="64" y="76"/>
                  </a:lnTo>
                  <a:lnTo>
                    <a:pt x="58" y="80"/>
                  </a:lnTo>
                  <a:lnTo>
                    <a:pt x="49" y="84"/>
                  </a:lnTo>
                  <a:lnTo>
                    <a:pt x="42" y="84"/>
                  </a:lnTo>
                  <a:lnTo>
                    <a:pt x="33" y="84"/>
                  </a:lnTo>
                  <a:lnTo>
                    <a:pt x="23" y="80"/>
                  </a:lnTo>
                  <a:lnTo>
                    <a:pt x="18" y="76"/>
                  </a:lnTo>
                  <a:lnTo>
                    <a:pt x="11" y="71"/>
                  </a:lnTo>
                  <a:lnTo>
                    <a:pt x="5" y="65"/>
                  </a:lnTo>
                  <a:lnTo>
                    <a:pt x="2" y="58"/>
                  </a:lnTo>
                  <a:lnTo>
                    <a:pt x="0" y="51"/>
                  </a:lnTo>
                  <a:lnTo>
                    <a:pt x="0" y="42"/>
                  </a:lnTo>
                  <a:lnTo>
                    <a:pt x="0" y="32"/>
                  </a:lnTo>
                  <a:lnTo>
                    <a:pt x="2" y="25"/>
                  </a:lnTo>
                  <a:lnTo>
                    <a:pt x="5" y="18"/>
                  </a:lnTo>
                  <a:lnTo>
                    <a:pt x="11" y="12"/>
                  </a:lnTo>
                  <a:lnTo>
                    <a:pt x="18" y="7"/>
                  </a:lnTo>
                  <a:lnTo>
                    <a:pt x="23" y="3"/>
                  </a:lnTo>
                  <a:lnTo>
                    <a:pt x="33" y="1"/>
                  </a:lnTo>
                  <a:lnTo>
                    <a:pt x="42" y="0"/>
                  </a:lnTo>
                  <a:lnTo>
                    <a:pt x="49" y="1"/>
                  </a:lnTo>
                  <a:lnTo>
                    <a:pt x="58" y="3"/>
                  </a:lnTo>
                  <a:lnTo>
                    <a:pt x="64" y="7"/>
                  </a:lnTo>
                  <a:lnTo>
                    <a:pt x="71" y="12"/>
                  </a:lnTo>
                  <a:lnTo>
                    <a:pt x="76" y="18"/>
                  </a:lnTo>
                  <a:lnTo>
                    <a:pt x="80" y="25"/>
                  </a:lnTo>
                  <a:lnTo>
                    <a:pt x="82" y="32"/>
                  </a:lnTo>
                  <a:lnTo>
                    <a:pt x="84" y="42"/>
                  </a:lnTo>
                  <a:close/>
                </a:path>
              </a:pathLst>
            </a:custGeom>
            <a:solidFill>
              <a:srgbClr val="57AFE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103" name="Freeform 579"/>
            <p:cNvSpPr>
              <a:spLocks/>
            </p:cNvSpPr>
            <p:nvPr/>
          </p:nvSpPr>
          <p:spPr bwMode="auto">
            <a:xfrm>
              <a:off x="5024" y="3708"/>
              <a:ext cx="80" cy="81"/>
            </a:xfrm>
            <a:custGeom>
              <a:avLst/>
              <a:gdLst>
                <a:gd name="T0" fmla="*/ 80 w 80"/>
                <a:gd name="T1" fmla="*/ 41 h 81"/>
                <a:gd name="T2" fmla="*/ 78 w 80"/>
                <a:gd name="T3" fmla="*/ 50 h 81"/>
                <a:gd name="T4" fmla="*/ 76 w 80"/>
                <a:gd name="T5" fmla="*/ 57 h 81"/>
                <a:gd name="T6" fmla="*/ 72 w 80"/>
                <a:gd name="T7" fmla="*/ 63 h 81"/>
                <a:gd name="T8" fmla="*/ 67 w 80"/>
                <a:gd name="T9" fmla="*/ 70 h 81"/>
                <a:gd name="T10" fmla="*/ 62 w 80"/>
                <a:gd name="T11" fmla="*/ 73 h 81"/>
                <a:gd name="T12" fmla="*/ 54 w 80"/>
                <a:gd name="T13" fmla="*/ 77 h 81"/>
                <a:gd name="T14" fmla="*/ 47 w 80"/>
                <a:gd name="T15" fmla="*/ 81 h 81"/>
                <a:gd name="T16" fmla="*/ 40 w 80"/>
                <a:gd name="T17" fmla="*/ 81 h 81"/>
                <a:gd name="T18" fmla="*/ 31 w 80"/>
                <a:gd name="T19" fmla="*/ 81 h 81"/>
                <a:gd name="T20" fmla="*/ 23 w 80"/>
                <a:gd name="T21" fmla="*/ 77 h 81"/>
                <a:gd name="T22" fmla="*/ 16 w 80"/>
                <a:gd name="T23" fmla="*/ 73 h 81"/>
                <a:gd name="T24" fmla="*/ 11 w 80"/>
                <a:gd name="T25" fmla="*/ 70 h 81"/>
                <a:gd name="T26" fmla="*/ 5 w 80"/>
                <a:gd name="T27" fmla="*/ 63 h 81"/>
                <a:gd name="T28" fmla="*/ 1 w 80"/>
                <a:gd name="T29" fmla="*/ 57 h 81"/>
                <a:gd name="T30" fmla="*/ 0 w 80"/>
                <a:gd name="T31" fmla="*/ 50 h 81"/>
                <a:gd name="T32" fmla="*/ 0 w 80"/>
                <a:gd name="T33" fmla="*/ 41 h 81"/>
                <a:gd name="T34" fmla="*/ 0 w 80"/>
                <a:gd name="T35" fmla="*/ 33 h 81"/>
                <a:gd name="T36" fmla="*/ 1 w 80"/>
                <a:gd name="T37" fmla="*/ 26 h 81"/>
                <a:gd name="T38" fmla="*/ 5 w 80"/>
                <a:gd name="T39" fmla="*/ 19 h 81"/>
                <a:gd name="T40" fmla="*/ 11 w 80"/>
                <a:gd name="T41" fmla="*/ 13 h 81"/>
                <a:gd name="T42" fmla="*/ 16 w 80"/>
                <a:gd name="T43" fmla="*/ 8 h 81"/>
                <a:gd name="T44" fmla="*/ 23 w 80"/>
                <a:gd name="T45" fmla="*/ 4 h 81"/>
                <a:gd name="T46" fmla="*/ 31 w 80"/>
                <a:gd name="T47" fmla="*/ 2 h 81"/>
                <a:gd name="T48" fmla="*/ 40 w 80"/>
                <a:gd name="T49" fmla="*/ 0 h 81"/>
                <a:gd name="T50" fmla="*/ 47 w 80"/>
                <a:gd name="T51" fmla="*/ 2 h 81"/>
                <a:gd name="T52" fmla="*/ 54 w 80"/>
                <a:gd name="T53" fmla="*/ 4 h 81"/>
                <a:gd name="T54" fmla="*/ 62 w 80"/>
                <a:gd name="T55" fmla="*/ 8 h 81"/>
                <a:gd name="T56" fmla="*/ 67 w 80"/>
                <a:gd name="T57" fmla="*/ 13 h 81"/>
                <a:gd name="T58" fmla="*/ 72 w 80"/>
                <a:gd name="T59" fmla="*/ 19 h 81"/>
                <a:gd name="T60" fmla="*/ 76 w 80"/>
                <a:gd name="T61" fmla="*/ 26 h 81"/>
                <a:gd name="T62" fmla="*/ 78 w 80"/>
                <a:gd name="T63" fmla="*/ 33 h 81"/>
                <a:gd name="T64" fmla="*/ 80 w 80"/>
                <a:gd name="T65" fmla="*/ 41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0"/>
                <a:gd name="T100" fmla="*/ 0 h 81"/>
                <a:gd name="T101" fmla="*/ 80 w 80"/>
                <a:gd name="T102" fmla="*/ 81 h 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0" h="81">
                  <a:moveTo>
                    <a:pt x="80" y="41"/>
                  </a:moveTo>
                  <a:lnTo>
                    <a:pt x="78" y="50"/>
                  </a:lnTo>
                  <a:lnTo>
                    <a:pt x="76" y="57"/>
                  </a:lnTo>
                  <a:lnTo>
                    <a:pt x="72" y="63"/>
                  </a:lnTo>
                  <a:lnTo>
                    <a:pt x="67" y="70"/>
                  </a:lnTo>
                  <a:lnTo>
                    <a:pt x="62" y="73"/>
                  </a:lnTo>
                  <a:lnTo>
                    <a:pt x="54" y="77"/>
                  </a:lnTo>
                  <a:lnTo>
                    <a:pt x="47" y="81"/>
                  </a:lnTo>
                  <a:lnTo>
                    <a:pt x="40" y="81"/>
                  </a:lnTo>
                  <a:lnTo>
                    <a:pt x="31" y="81"/>
                  </a:lnTo>
                  <a:lnTo>
                    <a:pt x="23" y="77"/>
                  </a:lnTo>
                  <a:lnTo>
                    <a:pt x="16" y="73"/>
                  </a:lnTo>
                  <a:lnTo>
                    <a:pt x="11" y="70"/>
                  </a:lnTo>
                  <a:lnTo>
                    <a:pt x="5" y="63"/>
                  </a:lnTo>
                  <a:lnTo>
                    <a:pt x="1" y="57"/>
                  </a:lnTo>
                  <a:lnTo>
                    <a:pt x="0" y="50"/>
                  </a:lnTo>
                  <a:lnTo>
                    <a:pt x="0" y="41"/>
                  </a:lnTo>
                  <a:lnTo>
                    <a:pt x="0" y="33"/>
                  </a:lnTo>
                  <a:lnTo>
                    <a:pt x="1" y="26"/>
                  </a:lnTo>
                  <a:lnTo>
                    <a:pt x="5" y="19"/>
                  </a:lnTo>
                  <a:lnTo>
                    <a:pt x="11" y="13"/>
                  </a:lnTo>
                  <a:lnTo>
                    <a:pt x="16" y="8"/>
                  </a:lnTo>
                  <a:lnTo>
                    <a:pt x="23" y="4"/>
                  </a:lnTo>
                  <a:lnTo>
                    <a:pt x="31" y="2"/>
                  </a:lnTo>
                  <a:lnTo>
                    <a:pt x="40" y="0"/>
                  </a:lnTo>
                  <a:lnTo>
                    <a:pt x="47" y="2"/>
                  </a:lnTo>
                  <a:lnTo>
                    <a:pt x="54" y="4"/>
                  </a:lnTo>
                  <a:lnTo>
                    <a:pt x="62" y="8"/>
                  </a:lnTo>
                  <a:lnTo>
                    <a:pt x="67" y="13"/>
                  </a:lnTo>
                  <a:lnTo>
                    <a:pt x="72" y="19"/>
                  </a:lnTo>
                  <a:lnTo>
                    <a:pt x="76" y="26"/>
                  </a:lnTo>
                  <a:lnTo>
                    <a:pt x="78" y="33"/>
                  </a:lnTo>
                  <a:lnTo>
                    <a:pt x="80" y="41"/>
                  </a:lnTo>
                  <a:close/>
                </a:path>
              </a:pathLst>
            </a:custGeom>
            <a:solidFill>
              <a:srgbClr val="59B2E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104" name="Freeform 580"/>
            <p:cNvSpPr>
              <a:spLocks/>
            </p:cNvSpPr>
            <p:nvPr/>
          </p:nvSpPr>
          <p:spPr bwMode="auto">
            <a:xfrm>
              <a:off x="5025" y="3710"/>
              <a:ext cx="77" cy="77"/>
            </a:xfrm>
            <a:custGeom>
              <a:avLst/>
              <a:gdLst>
                <a:gd name="T0" fmla="*/ 77 w 77"/>
                <a:gd name="T1" fmla="*/ 39 h 77"/>
                <a:gd name="T2" fmla="*/ 75 w 77"/>
                <a:gd name="T3" fmla="*/ 46 h 77"/>
                <a:gd name="T4" fmla="*/ 73 w 77"/>
                <a:gd name="T5" fmla="*/ 53 h 77"/>
                <a:gd name="T6" fmla="*/ 70 w 77"/>
                <a:gd name="T7" fmla="*/ 61 h 77"/>
                <a:gd name="T8" fmla="*/ 66 w 77"/>
                <a:gd name="T9" fmla="*/ 66 h 77"/>
                <a:gd name="T10" fmla="*/ 59 w 77"/>
                <a:gd name="T11" fmla="*/ 71 h 77"/>
                <a:gd name="T12" fmla="*/ 53 w 77"/>
                <a:gd name="T13" fmla="*/ 75 h 77"/>
                <a:gd name="T14" fmla="*/ 46 w 77"/>
                <a:gd name="T15" fmla="*/ 77 h 77"/>
                <a:gd name="T16" fmla="*/ 39 w 77"/>
                <a:gd name="T17" fmla="*/ 77 h 77"/>
                <a:gd name="T18" fmla="*/ 30 w 77"/>
                <a:gd name="T19" fmla="*/ 77 h 77"/>
                <a:gd name="T20" fmla="*/ 22 w 77"/>
                <a:gd name="T21" fmla="*/ 75 h 77"/>
                <a:gd name="T22" fmla="*/ 17 w 77"/>
                <a:gd name="T23" fmla="*/ 71 h 77"/>
                <a:gd name="T24" fmla="*/ 11 w 77"/>
                <a:gd name="T25" fmla="*/ 66 h 77"/>
                <a:gd name="T26" fmla="*/ 6 w 77"/>
                <a:gd name="T27" fmla="*/ 61 h 77"/>
                <a:gd name="T28" fmla="*/ 2 w 77"/>
                <a:gd name="T29" fmla="*/ 53 h 77"/>
                <a:gd name="T30" fmla="*/ 0 w 77"/>
                <a:gd name="T31" fmla="*/ 46 h 77"/>
                <a:gd name="T32" fmla="*/ 0 w 77"/>
                <a:gd name="T33" fmla="*/ 39 h 77"/>
                <a:gd name="T34" fmla="*/ 0 w 77"/>
                <a:gd name="T35" fmla="*/ 31 h 77"/>
                <a:gd name="T36" fmla="*/ 2 w 77"/>
                <a:gd name="T37" fmla="*/ 24 h 77"/>
                <a:gd name="T38" fmla="*/ 6 w 77"/>
                <a:gd name="T39" fmla="*/ 17 h 77"/>
                <a:gd name="T40" fmla="*/ 11 w 77"/>
                <a:gd name="T41" fmla="*/ 11 h 77"/>
                <a:gd name="T42" fmla="*/ 17 w 77"/>
                <a:gd name="T43" fmla="*/ 8 h 77"/>
                <a:gd name="T44" fmla="*/ 22 w 77"/>
                <a:gd name="T45" fmla="*/ 4 h 77"/>
                <a:gd name="T46" fmla="*/ 30 w 77"/>
                <a:gd name="T47" fmla="*/ 2 h 77"/>
                <a:gd name="T48" fmla="*/ 39 w 77"/>
                <a:gd name="T49" fmla="*/ 0 h 77"/>
                <a:gd name="T50" fmla="*/ 46 w 77"/>
                <a:gd name="T51" fmla="*/ 2 h 77"/>
                <a:gd name="T52" fmla="*/ 53 w 77"/>
                <a:gd name="T53" fmla="*/ 4 h 77"/>
                <a:gd name="T54" fmla="*/ 59 w 77"/>
                <a:gd name="T55" fmla="*/ 8 h 77"/>
                <a:gd name="T56" fmla="*/ 66 w 77"/>
                <a:gd name="T57" fmla="*/ 11 h 77"/>
                <a:gd name="T58" fmla="*/ 70 w 77"/>
                <a:gd name="T59" fmla="*/ 17 h 77"/>
                <a:gd name="T60" fmla="*/ 73 w 77"/>
                <a:gd name="T61" fmla="*/ 24 h 77"/>
                <a:gd name="T62" fmla="*/ 75 w 77"/>
                <a:gd name="T63" fmla="*/ 31 h 77"/>
                <a:gd name="T64" fmla="*/ 77 w 77"/>
                <a:gd name="T65" fmla="*/ 39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7"/>
                <a:gd name="T100" fmla="*/ 0 h 77"/>
                <a:gd name="T101" fmla="*/ 77 w 77"/>
                <a:gd name="T102" fmla="*/ 77 h 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7" h="77">
                  <a:moveTo>
                    <a:pt x="77" y="39"/>
                  </a:moveTo>
                  <a:lnTo>
                    <a:pt x="75" y="46"/>
                  </a:lnTo>
                  <a:lnTo>
                    <a:pt x="73" y="53"/>
                  </a:lnTo>
                  <a:lnTo>
                    <a:pt x="70" y="61"/>
                  </a:lnTo>
                  <a:lnTo>
                    <a:pt x="66" y="66"/>
                  </a:lnTo>
                  <a:lnTo>
                    <a:pt x="59" y="71"/>
                  </a:lnTo>
                  <a:lnTo>
                    <a:pt x="53" y="75"/>
                  </a:lnTo>
                  <a:lnTo>
                    <a:pt x="46" y="77"/>
                  </a:lnTo>
                  <a:lnTo>
                    <a:pt x="39" y="77"/>
                  </a:lnTo>
                  <a:lnTo>
                    <a:pt x="30" y="77"/>
                  </a:lnTo>
                  <a:lnTo>
                    <a:pt x="22" y="75"/>
                  </a:lnTo>
                  <a:lnTo>
                    <a:pt x="17" y="71"/>
                  </a:lnTo>
                  <a:lnTo>
                    <a:pt x="11" y="66"/>
                  </a:lnTo>
                  <a:lnTo>
                    <a:pt x="6" y="61"/>
                  </a:lnTo>
                  <a:lnTo>
                    <a:pt x="2" y="53"/>
                  </a:lnTo>
                  <a:lnTo>
                    <a:pt x="0" y="46"/>
                  </a:lnTo>
                  <a:lnTo>
                    <a:pt x="0" y="39"/>
                  </a:lnTo>
                  <a:lnTo>
                    <a:pt x="0" y="31"/>
                  </a:lnTo>
                  <a:lnTo>
                    <a:pt x="2" y="24"/>
                  </a:lnTo>
                  <a:lnTo>
                    <a:pt x="6" y="17"/>
                  </a:lnTo>
                  <a:lnTo>
                    <a:pt x="11" y="11"/>
                  </a:lnTo>
                  <a:lnTo>
                    <a:pt x="17" y="8"/>
                  </a:lnTo>
                  <a:lnTo>
                    <a:pt x="22" y="4"/>
                  </a:lnTo>
                  <a:lnTo>
                    <a:pt x="30" y="2"/>
                  </a:lnTo>
                  <a:lnTo>
                    <a:pt x="39" y="0"/>
                  </a:lnTo>
                  <a:lnTo>
                    <a:pt x="46" y="2"/>
                  </a:lnTo>
                  <a:lnTo>
                    <a:pt x="53" y="4"/>
                  </a:lnTo>
                  <a:lnTo>
                    <a:pt x="59" y="8"/>
                  </a:lnTo>
                  <a:lnTo>
                    <a:pt x="66" y="11"/>
                  </a:lnTo>
                  <a:lnTo>
                    <a:pt x="70" y="17"/>
                  </a:lnTo>
                  <a:lnTo>
                    <a:pt x="73" y="24"/>
                  </a:lnTo>
                  <a:lnTo>
                    <a:pt x="75" y="31"/>
                  </a:lnTo>
                  <a:lnTo>
                    <a:pt x="77" y="39"/>
                  </a:lnTo>
                  <a:close/>
                </a:path>
              </a:pathLst>
            </a:custGeom>
            <a:solidFill>
              <a:srgbClr val="5AB4E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105" name="Freeform 581"/>
            <p:cNvSpPr>
              <a:spLocks/>
            </p:cNvSpPr>
            <p:nvPr/>
          </p:nvSpPr>
          <p:spPr bwMode="auto">
            <a:xfrm>
              <a:off x="5027" y="3712"/>
              <a:ext cx="73" cy="73"/>
            </a:xfrm>
            <a:custGeom>
              <a:avLst/>
              <a:gdLst>
                <a:gd name="T0" fmla="*/ 73 w 73"/>
                <a:gd name="T1" fmla="*/ 37 h 73"/>
                <a:gd name="T2" fmla="*/ 71 w 73"/>
                <a:gd name="T3" fmla="*/ 44 h 73"/>
                <a:gd name="T4" fmla="*/ 69 w 73"/>
                <a:gd name="T5" fmla="*/ 51 h 73"/>
                <a:gd name="T6" fmla="*/ 66 w 73"/>
                <a:gd name="T7" fmla="*/ 57 h 73"/>
                <a:gd name="T8" fmla="*/ 62 w 73"/>
                <a:gd name="T9" fmla="*/ 62 h 73"/>
                <a:gd name="T10" fmla="*/ 57 w 73"/>
                <a:gd name="T11" fmla="*/ 68 h 73"/>
                <a:gd name="T12" fmla="*/ 49 w 73"/>
                <a:gd name="T13" fmla="*/ 71 h 73"/>
                <a:gd name="T14" fmla="*/ 44 w 73"/>
                <a:gd name="T15" fmla="*/ 73 h 73"/>
                <a:gd name="T16" fmla="*/ 37 w 73"/>
                <a:gd name="T17" fmla="*/ 73 h 73"/>
                <a:gd name="T18" fmla="*/ 28 w 73"/>
                <a:gd name="T19" fmla="*/ 73 h 73"/>
                <a:gd name="T20" fmla="*/ 22 w 73"/>
                <a:gd name="T21" fmla="*/ 71 h 73"/>
                <a:gd name="T22" fmla="*/ 15 w 73"/>
                <a:gd name="T23" fmla="*/ 68 h 73"/>
                <a:gd name="T24" fmla="*/ 9 w 73"/>
                <a:gd name="T25" fmla="*/ 62 h 73"/>
                <a:gd name="T26" fmla="*/ 6 w 73"/>
                <a:gd name="T27" fmla="*/ 57 h 73"/>
                <a:gd name="T28" fmla="*/ 2 w 73"/>
                <a:gd name="T29" fmla="*/ 51 h 73"/>
                <a:gd name="T30" fmla="*/ 0 w 73"/>
                <a:gd name="T31" fmla="*/ 44 h 73"/>
                <a:gd name="T32" fmla="*/ 0 w 73"/>
                <a:gd name="T33" fmla="*/ 37 h 73"/>
                <a:gd name="T34" fmla="*/ 0 w 73"/>
                <a:gd name="T35" fmla="*/ 29 h 73"/>
                <a:gd name="T36" fmla="*/ 2 w 73"/>
                <a:gd name="T37" fmla="*/ 22 h 73"/>
                <a:gd name="T38" fmla="*/ 6 w 73"/>
                <a:gd name="T39" fmla="*/ 17 h 73"/>
                <a:gd name="T40" fmla="*/ 9 w 73"/>
                <a:gd name="T41" fmla="*/ 11 h 73"/>
                <a:gd name="T42" fmla="*/ 15 w 73"/>
                <a:gd name="T43" fmla="*/ 7 h 73"/>
                <a:gd name="T44" fmla="*/ 22 w 73"/>
                <a:gd name="T45" fmla="*/ 4 h 73"/>
                <a:gd name="T46" fmla="*/ 28 w 73"/>
                <a:gd name="T47" fmla="*/ 2 h 73"/>
                <a:gd name="T48" fmla="*/ 37 w 73"/>
                <a:gd name="T49" fmla="*/ 0 h 73"/>
                <a:gd name="T50" fmla="*/ 44 w 73"/>
                <a:gd name="T51" fmla="*/ 2 h 73"/>
                <a:gd name="T52" fmla="*/ 49 w 73"/>
                <a:gd name="T53" fmla="*/ 4 h 73"/>
                <a:gd name="T54" fmla="*/ 57 w 73"/>
                <a:gd name="T55" fmla="*/ 7 h 73"/>
                <a:gd name="T56" fmla="*/ 62 w 73"/>
                <a:gd name="T57" fmla="*/ 11 h 73"/>
                <a:gd name="T58" fmla="*/ 66 w 73"/>
                <a:gd name="T59" fmla="*/ 17 h 73"/>
                <a:gd name="T60" fmla="*/ 69 w 73"/>
                <a:gd name="T61" fmla="*/ 22 h 73"/>
                <a:gd name="T62" fmla="*/ 71 w 73"/>
                <a:gd name="T63" fmla="*/ 29 h 73"/>
                <a:gd name="T64" fmla="*/ 73 w 73"/>
                <a:gd name="T65" fmla="*/ 37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3"/>
                <a:gd name="T100" fmla="*/ 0 h 73"/>
                <a:gd name="T101" fmla="*/ 73 w 73"/>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3" h="73">
                  <a:moveTo>
                    <a:pt x="73" y="37"/>
                  </a:moveTo>
                  <a:lnTo>
                    <a:pt x="71" y="44"/>
                  </a:lnTo>
                  <a:lnTo>
                    <a:pt x="69" y="51"/>
                  </a:lnTo>
                  <a:lnTo>
                    <a:pt x="66" y="57"/>
                  </a:lnTo>
                  <a:lnTo>
                    <a:pt x="62" y="62"/>
                  </a:lnTo>
                  <a:lnTo>
                    <a:pt x="57" y="68"/>
                  </a:lnTo>
                  <a:lnTo>
                    <a:pt x="49" y="71"/>
                  </a:lnTo>
                  <a:lnTo>
                    <a:pt x="44" y="73"/>
                  </a:lnTo>
                  <a:lnTo>
                    <a:pt x="37" y="73"/>
                  </a:lnTo>
                  <a:lnTo>
                    <a:pt x="28" y="73"/>
                  </a:lnTo>
                  <a:lnTo>
                    <a:pt x="22" y="71"/>
                  </a:lnTo>
                  <a:lnTo>
                    <a:pt x="15" y="68"/>
                  </a:lnTo>
                  <a:lnTo>
                    <a:pt x="9" y="62"/>
                  </a:lnTo>
                  <a:lnTo>
                    <a:pt x="6" y="57"/>
                  </a:lnTo>
                  <a:lnTo>
                    <a:pt x="2" y="51"/>
                  </a:lnTo>
                  <a:lnTo>
                    <a:pt x="0" y="44"/>
                  </a:lnTo>
                  <a:lnTo>
                    <a:pt x="0" y="37"/>
                  </a:lnTo>
                  <a:lnTo>
                    <a:pt x="0" y="29"/>
                  </a:lnTo>
                  <a:lnTo>
                    <a:pt x="2" y="22"/>
                  </a:lnTo>
                  <a:lnTo>
                    <a:pt x="6" y="17"/>
                  </a:lnTo>
                  <a:lnTo>
                    <a:pt x="9" y="11"/>
                  </a:lnTo>
                  <a:lnTo>
                    <a:pt x="15" y="7"/>
                  </a:lnTo>
                  <a:lnTo>
                    <a:pt x="22" y="4"/>
                  </a:lnTo>
                  <a:lnTo>
                    <a:pt x="28" y="2"/>
                  </a:lnTo>
                  <a:lnTo>
                    <a:pt x="37" y="0"/>
                  </a:lnTo>
                  <a:lnTo>
                    <a:pt x="44" y="2"/>
                  </a:lnTo>
                  <a:lnTo>
                    <a:pt x="49" y="4"/>
                  </a:lnTo>
                  <a:lnTo>
                    <a:pt x="57" y="7"/>
                  </a:lnTo>
                  <a:lnTo>
                    <a:pt x="62" y="11"/>
                  </a:lnTo>
                  <a:lnTo>
                    <a:pt x="66" y="17"/>
                  </a:lnTo>
                  <a:lnTo>
                    <a:pt x="69" y="22"/>
                  </a:lnTo>
                  <a:lnTo>
                    <a:pt x="71" y="29"/>
                  </a:lnTo>
                  <a:lnTo>
                    <a:pt x="73" y="37"/>
                  </a:lnTo>
                  <a:close/>
                </a:path>
              </a:pathLst>
            </a:custGeom>
            <a:solidFill>
              <a:srgbClr val="5BB6E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106" name="Freeform 582"/>
            <p:cNvSpPr>
              <a:spLocks/>
            </p:cNvSpPr>
            <p:nvPr/>
          </p:nvSpPr>
          <p:spPr bwMode="auto">
            <a:xfrm>
              <a:off x="5029" y="3714"/>
              <a:ext cx="69" cy="69"/>
            </a:xfrm>
            <a:custGeom>
              <a:avLst/>
              <a:gdLst>
                <a:gd name="T0" fmla="*/ 69 w 69"/>
                <a:gd name="T1" fmla="*/ 35 h 69"/>
                <a:gd name="T2" fmla="*/ 67 w 69"/>
                <a:gd name="T3" fmla="*/ 42 h 69"/>
                <a:gd name="T4" fmla="*/ 66 w 69"/>
                <a:gd name="T5" fmla="*/ 47 h 69"/>
                <a:gd name="T6" fmla="*/ 62 w 69"/>
                <a:gd name="T7" fmla="*/ 55 h 69"/>
                <a:gd name="T8" fmla="*/ 58 w 69"/>
                <a:gd name="T9" fmla="*/ 58 h 69"/>
                <a:gd name="T10" fmla="*/ 53 w 69"/>
                <a:gd name="T11" fmla="*/ 64 h 69"/>
                <a:gd name="T12" fmla="*/ 47 w 69"/>
                <a:gd name="T13" fmla="*/ 67 h 69"/>
                <a:gd name="T14" fmla="*/ 40 w 69"/>
                <a:gd name="T15" fmla="*/ 69 h 69"/>
                <a:gd name="T16" fmla="*/ 35 w 69"/>
                <a:gd name="T17" fmla="*/ 69 h 69"/>
                <a:gd name="T18" fmla="*/ 27 w 69"/>
                <a:gd name="T19" fmla="*/ 69 h 69"/>
                <a:gd name="T20" fmla="*/ 20 w 69"/>
                <a:gd name="T21" fmla="*/ 67 h 69"/>
                <a:gd name="T22" fmla="*/ 15 w 69"/>
                <a:gd name="T23" fmla="*/ 64 h 69"/>
                <a:gd name="T24" fmla="*/ 9 w 69"/>
                <a:gd name="T25" fmla="*/ 58 h 69"/>
                <a:gd name="T26" fmla="*/ 6 w 69"/>
                <a:gd name="T27" fmla="*/ 55 h 69"/>
                <a:gd name="T28" fmla="*/ 2 w 69"/>
                <a:gd name="T29" fmla="*/ 47 h 69"/>
                <a:gd name="T30" fmla="*/ 0 w 69"/>
                <a:gd name="T31" fmla="*/ 42 h 69"/>
                <a:gd name="T32" fmla="*/ 0 w 69"/>
                <a:gd name="T33" fmla="*/ 35 h 69"/>
                <a:gd name="T34" fmla="*/ 0 w 69"/>
                <a:gd name="T35" fmla="*/ 27 h 69"/>
                <a:gd name="T36" fmla="*/ 2 w 69"/>
                <a:gd name="T37" fmla="*/ 22 h 69"/>
                <a:gd name="T38" fmla="*/ 6 w 69"/>
                <a:gd name="T39" fmla="*/ 16 h 69"/>
                <a:gd name="T40" fmla="*/ 9 w 69"/>
                <a:gd name="T41" fmla="*/ 11 h 69"/>
                <a:gd name="T42" fmla="*/ 15 w 69"/>
                <a:gd name="T43" fmla="*/ 7 h 69"/>
                <a:gd name="T44" fmla="*/ 20 w 69"/>
                <a:gd name="T45" fmla="*/ 4 h 69"/>
                <a:gd name="T46" fmla="*/ 27 w 69"/>
                <a:gd name="T47" fmla="*/ 2 h 69"/>
                <a:gd name="T48" fmla="*/ 35 w 69"/>
                <a:gd name="T49" fmla="*/ 0 h 69"/>
                <a:gd name="T50" fmla="*/ 40 w 69"/>
                <a:gd name="T51" fmla="*/ 2 h 69"/>
                <a:gd name="T52" fmla="*/ 47 w 69"/>
                <a:gd name="T53" fmla="*/ 4 h 69"/>
                <a:gd name="T54" fmla="*/ 53 w 69"/>
                <a:gd name="T55" fmla="*/ 7 h 69"/>
                <a:gd name="T56" fmla="*/ 58 w 69"/>
                <a:gd name="T57" fmla="*/ 11 h 69"/>
                <a:gd name="T58" fmla="*/ 62 w 69"/>
                <a:gd name="T59" fmla="*/ 16 h 69"/>
                <a:gd name="T60" fmla="*/ 66 w 69"/>
                <a:gd name="T61" fmla="*/ 22 h 69"/>
                <a:gd name="T62" fmla="*/ 67 w 69"/>
                <a:gd name="T63" fmla="*/ 27 h 69"/>
                <a:gd name="T64" fmla="*/ 69 w 69"/>
                <a:gd name="T65" fmla="*/ 35 h 6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9"/>
                <a:gd name="T100" fmla="*/ 0 h 69"/>
                <a:gd name="T101" fmla="*/ 69 w 69"/>
                <a:gd name="T102" fmla="*/ 69 h 6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9" h="69">
                  <a:moveTo>
                    <a:pt x="69" y="35"/>
                  </a:moveTo>
                  <a:lnTo>
                    <a:pt x="67" y="42"/>
                  </a:lnTo>
                  <a:lnTo>
                    <a:pt x="66" y="47"/>
                  </a:lnTo>
                  <a:lnTo>
                    <a:pt x="62" y="55"/>
                  </a:lnTo>
                  <a:lnTo>
                    <a:pt x="58" y="58"/>
                  </a:lnTo>
                  <a:lnTo>
                    <a:pt x="53" y="64"/>
                  </a:lnTo>
                  <a:lnTo>
                    <a:pt x="47" y="67"/>
                  </a:lnTo>
                  <a:lnTo>
                    <a:pt x="40" y="69"/>
                  </a:lnTo>
                  <a:lnTo>
                    <a:pt x="35" y="69"/>
                  </a:lnTo>
                  <a:lnTo>
                    <a:pt x="27" y="69"/>
                  </a:lnTo>
                  <a:lnTo>
                    <a:pt x="20" y="67"/>
                  </a:lnTo>
                  <a:lnTo>
                    <a:pt x="15" y="64"/>
                  </a:lnTo>
                  <a:lnTo>
                    <a:pt x="9" y="58"/>
                  </a:lnTo>
                  <a:lnTo>
                    <a:pt x="6" y="55"/>
                  </a:lnTo>
                  <a:lnTo>
                    <a:pt x="2" y="47"/>
                  </a:lnTo>
                  <a:lnTo>
                    <a:pt x="0" y="42"/>
                  </a:lnTo>
                  <a:lnTo>
                    <a:pt x="0" y="35"/>
                  </a:lnTo>
                  <a:lnTo>
                    <a:pt x="0" y="27"/>
                  </a:lnTo>
                  <a:lnTo>
                    <a:pt x="2" y="22"/>
                  </a:lnTo>
                  <a:lnTo>
                    <a:pt x="6" y="16"/>
                  </a:lnTo>
                  <a:lnTo>
                    <a:pt x="9" y="11"/>
                  </a:lnTo>
                  <a:lnTo>
                    <a:pt x="15" y="7"/>
                  </a:lnTo>
                  <a:lnTo>
                    <a:pt x="20" y="4"/>
                  </a:lnTo>
                  <a:lnTo>
                    <a:pt x="27" y="2"/>
                  </a:lnTo>
                  <a:lnTo>
                    <a:pt x="35" y="0"/>
                  </a:lnTo>
                  <a:lnTo>
                    <a:pt x="40" y="2"/>
                  </a:lnTo>
                  <a:lnTo>
                    <a:pt x="47" y="4"/>
                  </a:lnTo>
                  <a:lnTo>
                    <a:pt x="53" y="7"/>
                  </a:lnTo>
                  <a:lnTo>
                    <a:pt x="58" y="11"/>
                  </a:lnTo>
                  <a:lnTo>
                    <a:pt x="62" y="16"/>
                  </a:lnTo>
                  <a:lnTo>
                    <a:pt x="66" y="22"/>
                  </a:lnTo>
                  <a:lnTo>
                    <a:pt x="67" y="27"/>
                  </a:lnTo>
                  <a:lnTo>
                    <a:pt x="69" y="35"/>
                  </a:lnTo>
                  <a:close/>
                </a:path>
              </a:pathLst>
            </a:custGeom>
            <a:solidFill>
              <a:srgbClr val="5CB8E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107" name="Freeform 583"/>
            <p:cNvSpPr>
              <a:spLocks/>
            </p:cNvSpPr>
            <p:nvPr/>
          </p:nvSpPr>
          <p:spPr bwMode="auto">
            <a:xfrm>
              <a:off x="5031" y="3716"/>
              <a:ext cx="65" cy="65"/>
            </a:xfrm>
            <a:custGeom>
              <a:avLst/>
              <a:gdLst>
                <a:gd name="T0" fmla="*/ 65 w 65"/>
                <a:gd name="T1" fmla="*/ 33 h 65"/>
                <a:gd name="T2" fmla="*/ 64 w 65"/>
                <a:gd name="T3" fmla="*/ 40 h 65"/>
                <a:gd name="T4" fmla="*/ 62 w 65"/>
                <a:gd name="T5" fmla="*/ 45 h 65"/>
                <a:gd name="T6" fmla="*/ 58 w 65"/>
                <a:gd name="T7" fmla="*/ 51 h 65"/>
                <a:gd name="T8" fmla="*/ 55 w 65"/>
                <a:gd name="T9" fmla="*/ 56 h 65"/>
                <a:gd name="T10" fmla="*/ 51 w 65"/>
                <a:gd name="T11" fmla="*/ 60 h 65"/>
                <a:gd name="T12" fmla="*/ 45 w 65"/>
                <a:gd name="T13" fmla="*/ 64 h 65"/>
                <a:gd name="T14" fmla="*/ 38 w 65"/>
                <a:gd name="T15" fmla="*/ 65 h 65"/>
                <a:gd name="T16" fmla="*/ 33 w 65"/>
                <a:gd name="T17" fmla="*/ 65 h 65"/>
                <a:gd name="T18" fmla="*/ 25 w 65"/>
                <a:gd name="T19" fmla="*/ 65 h 65"/>
                <a:gd name="T20" fmla="*/ 18 w 65"/>
                <a:gd name="T21" fmla="*/ 64 h 65"/>
                <a:gd name="T22" fmla="*/ 13 w 65"/>
                <a:gd name="T23" fmla="*/ 60 h 65"/>
                <a:gd name="T24" fmla="*/ 9 w 65"/>
                <a:gd name="T25" fmla="*/ 56 h 65"/>
                <a:gd name="T26" fmla="*/ 5 w 65"/>
                <a:gd name="T27" fmla="*/ 51 h 65"/>
                <a:gd name="T28" fmla="*/ 2 w 65"/>
                <a:gd name="T29" fmla="*/ 45 h 65"/>
                <a:gd name="T30" fmla="*/ 0 w 65"/>
                <a:gd name="T31" fmla="*/ 40 h 65"/>
                <a:gd name="T32" fmla="*/ 0 w 65"/>
                <a:gd name="T33" fmla="*/ 33 h 65"/>
                <a:gd name="T34" fmla="*/ 0 w 65"/>
                <a:gd name="T35" fmla="*/ 27 h 65"/>
                <a:gd name="T36" fmla="*/ 2 w 65"/>
                <a:gd name="T37" fmla="*/ 20 h 65"/>
                <a:gd name="T38" fmla="*/ 5 w 65"/>
                <a:gd name="T39" fmla="*/ 14 h 65"/>
                <a:gd name="T40" fmla="*/ 9 w 65"/>
                <a:gd name="T41" fmla="*/ 9 h 65"/>
                <a:gd name="T42" fmla="*/ 13 w 65"/>
                <a:gd name="T43" fmla="*/ 5 h 65"/>
                <a:gd name="T44" fmla="*/ 18 w 65"/>
                <a:gd name="T45" fmla="*/ 3 h 65"/>
                <a:gd name="T46" fmla="*/ 25 w 65"/>
                <a:gd name="T47" fmla="*/ 2 h 65"/>
                <a:gd name="T48" fmla="*/ 33 w 65"/>
                <a:gd name="T49" fmla="*/ 0 h 65"/>
                <a:gd name="T50" fmla="*/ 38 w 65"/>
                <a:gd name="T51" fmla="*/ 2 h 65"/>
                <a:gd name="T52" fmla="*/ 45 w 65"/>
                <a:gd name="T53" fmla="*/ 3 h 65"/>
                <a:gd name="T54" fmla="*/ 51 w 65"/>
                <a:gd name="T55" fmla="*/ 5 h 65"/>
                <a:gd name="T56" fmla="*/ 55 w 65"/>
                <a:gd name="T57" fmla="*/ 9 h 65"/>
                <a:gd name="T58" fmla="*/ 58 w 65"/>
                <a:gd name="T59" fmla="*/ 14 h 65"/>
                <a:gd name="T60" fmla="*/ 62 w 65"/>
                <a:gd name="T61" fmla="*/ 20 h 65"/>
                <a:gd name="T62" fmla="*/ 64 w 65"/>
                <a:gd name="T63" fmla="*/ 27 h 65"/>
                <a:gd name="T64" fmla="*/ 65 w 65"/>
                <a:gd name="T65" fmla="*/ 33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5"/>
                <a:gd name="T100" fmla="*/ 0 h 65"/>
                <a:gd name="T101" fmla="*/ 65 w 65"/>
                <a:gd name="T102" fmla="*/ 65 h 6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5" h="65">
                  <a:moveTo>
                    <a:pt x="65" y="33"/>
                  </a:moveTo>
                  <a:lnTo>
                    <a:pt x="64" y="40"/>
                  </a:lnTo>
                  <a:lnTo>
                    <a:pt x="62" y="45"/>
                  </a:lnTo>
                  <a:lnTo>
                    <a:pt x="58" y="51"/>
                  </a:lnTo>
                  <a:lnTo>
                    <a:pt x="55" y="56"/>
                  </a:lnTo>
                  <a:lnTo>
                    <a:pt x="51" y="60"/>
                  </a:lnTo>
                  <a:lnTo>
                    <a:pt x="45" y="64"/>
                  </a:lnTo>
                  <a:lnTo>
                    <a:pt x="38" y="65"/>
                  </a:lnTo>
                  <a:lnTo>
                    <a:pt x="33" y="65"/>
                  </a:lnTo>
                  <a:lnTo>
                    <a:pt x="25" y="65"/>
                  </a:lnTo>
                  <a:lnTo>
                    <a:pt x="18" y="64"/>
                  </a:lnTo>
                  <a:lnTo>
                    <a:pt x="13" y="60"/>
                  </a:lnTo>
                  <a:lnTo>
                    <a:pt x="9" y="56"/>
                  </a:lnTo>
                  <a:lnTo>
                    <a:pt x="5" y="51"/>
                  </a:lnTo>
                  <a:lnTo>
                    <a:pt x="2" y="45"/>
                  </a:lnTo>
                  <a:lnTo>
                    <a:pt x="0" y="40"/>
                  </a:lnTo>
                  <a:lnTo>
                    <a:pt x="0" y="33"/>
                  </a:lnTo>
                  <a:lnTo>
                    <a:pt x="0" y="27"/>
                  </a:lnTo>
                  <a:lnTo>
                    <a:pt x="2" y="20"/>
                  </a:lnTo>
                  <a:lnTo>
                    <a:pt x="5" y="14"/>
                  </a:lnTo>
                  <a:lnTo>
                    <a:pt x="9" y="9"/>
                  </a:lnTo>
                  <a:lnTo>
                    <a:pt x="13" y="5"/>
                  </a:lnTo>
                  <a:lnTo>
                    <a:pt x="18" y="3"/>
                  </a:lnTo>
                  <a:lnTo>
                    <a:pt x="25" y="2"/>
                  </a:lnTo>
                  <a:lnTo>
                    <a:pt x="33" y="0"/>
                  </a:lnTo>
                  <a:lnTo>
                    <a:pt x="38" y="2"/>
                  </a:lnTo>
                  <a:lnTo>
                    <a:pt x="45" y="3"/>
                  </a:lnTo>
                  <a:lnTo>
                    <a:pt x="51" y="5"/>
                  </a:lnTo>
                  <a:lnTo>
                    <a:pt x="55" y="9"/>
                  </a:lnTo>
                  <a:lnTo>
                    <a:pt x="58" y="14"/>
                  </a:lnTo>
                  <a:lnTo>
                    <a:pt x="62" y="20"/>
                  </a:lnTo>
                  <a:lnTo>
                    <a:pt x="64" y="27"/>
                  </a:lnTo>
                  <a:lnTo>
                    <a:pt x="65" y="33"/>
                  </a:lnTo>
                  <a:close/>
                </a:path>
              </a:pathLst>
            </a:custGeom>
            <a:solidFill>
              <a:srgbClr val="5DBAE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108" name="Freeform 584"/>
            <p:cNvSpPr>
              <a:spLocks/>
            </p:cNvSpPr>
            <p:nvPr/>
          </p:nvSpPr>
          <p:spPr bwMode="auto">
            <a:xfrm>
              <a:off x="5033" y="3718"/>
              <a:ext cx="62" cy="62"/>
            </a:xfrm>
            <a:custGeom>
              <a:avLst/>
              <a:gdLst>
                <a:gd name="T0" fmla="*/ 62 w 62"/>
                <a:gd name="T1" fmla="*/ 31 h 62"/>
                <a:gd name="T2" fmla="*/ 60 w 62"/>
                <a:gd name="T3" fmla="*/ 36 h 62"/>
                <a:gd name="T4" fmla="*/ 58 w 62"/>
                <a:gd name="T5" fmla="*/ 43 h 62"/>
                <a:gd name="T6" fmla="*/ 54 w 62"/>
                <a:gd name="T7" fmla="*/ 47 h 62"/>
                <a:gd name="T8" fmla="*/ 51 w 62"/>
                <a:gd name="T9" fmla="*/ 53 h 62"/>
                <a:gd name="T10" fmla="*/ 47 w 62"/>
                <a:gd name="T11" fmla="*/ 56 h 62"/>
                <a:gd name="T12" fmla="*/ 42 w 62"/>
                <a:gd name="T13" fmla="*/ 60 h 62"/>
                <a:gd name="T14" fmla="*/ 36 w 62"/>
                <a:gd name="T15" fmla="*/ 62 h 62"/>
                <a:gd name="T16" fmla="*/ 31 w 62"/>
                <a:gd name="T17" fmla="*/ 62 h 62"/>
                <a:gd name="T18" fmla="*/ 23 w 62"/>
                <a:gd name="T19" fmla="*/ 62 h 62"/>
                <a:gd name="T20" fmla="*/ 18 w 62"/>
                <a:gd name="T21" fmla="*/ 60 h 62"/>
                <a:gd name="T22" fmla="*/ 12 w 62"/>
                <a:gd name="T23" fmla="*/ 56 h 62"/>
                <a:gd name="T24" fmla="*/ 9 w 62"/>
                <a:gd name="T25" fmla="*/ 53 h 62"/>
                <a:gd name="T26" fmla="*/ 5 w 62"/>
                <a:gd name="T27" fmla="*/ 47 h 62"/>
                <a:gd name="T28" fmla="*/ 2 w 62"/>
                <a:gd name="T29" fmla="*/ 43 h 62"/>
                <a:gd name="T30" fmla="*/ 0 w 62"/>
                <a:gd name="T31" fmla="*/ 36 h 62"/>
                <a:gd name="T32" fmla="*/ 0 w 62"/>
                <a:gd name="T33" fmla="*/ 31 h 62"/>
                <a:gd name="T34" fmla="*/ 0 w 62"/>
                <a:gd name="T35" fmla="*/ 25 h 62"/>
                <a:gd name="T36" fmla="*/ 2 w 62"/>
                <a:gd name="T37" fmla="*/ 20 h 62"/>
                <a:gd name="T38" fmla="*/ 5 w 62"/>
                <a:gd name="T39" fmla="*/ 14 h 62"/>
                <a:gd name="T40" fmla="*/ 9 w 62"/>
                <a:gd name="T41" fmla="*/ 9 h 62"/>
                <a:gd name="T42" fmla="*/ 12 w 62"/>
                <a:gd name="T43" fmla="*/ 5 h 62"/>
                <a:gd name="T44" fmla="*/ 18 w 62"/>
                <a:gd name="T45" fmla="*/ 3 h 62"/>
                <a:gd name="T46" fmla="*/ 23 w 62"/>
                <a:gd name="T47" fmla="*/ 1 h 62"/>
                <a:gd name="T48" fmla="*/ 31 w 62"/>
                <a:gd name="T49" fmla="*/ 0 h 62"/>
                <a:gd name="T50" fmla="*/ 36 w 62"/>
                <a:gd name="T51" fmla="*/ 1 h 62"/>
                <a:gd name="T52" fmla="*/ 42 w 62"/>
                <a:gd name="T53" fmla="*/ 3 h 62"/>
                <a:gd name="T54" fmla="*/ 47 w 62"/>
                <a:gd name="T55" fmla="*/ 5 h 62"/>
                <a:gd name="T56" fmla="*/ 51 w 62"/>
                <a:gd name="T57" fmla="*/ 9 h 62"/>
                <a:gd name="T58" fmla="*/ 54 w 62"/>
                <a:gd name="T59" fmla="*/ 14 h 62"/>
                <a:gd name="T60" fmla="*/ 58 w 62"/>
                <a:gd name="T61" fmla="*/ 20 h 62"/>
                <a:gd name="T62" fmla="*/ 60 w 62"/>
                <a:gd name="T63" fmla="*/ 25 h 62"/>
                <a:gd name="T64" fmla="*/ 62 w 62"/>
                <a:gd name="T65" fmla="*/ 31 h 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2"/>
                <a:gd name="T100" fmla="*/ 0 h 62"/>
                <a:gd name="T101" fmla="*/ 62 w 62"/>
                <a:gd name="T102" fmla="*/ 62 h 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2" h="62">
                  <a:moveTo>
                    <a:pt x="62" y="31"/>
                  </a:moveTo>
                  <a:lnTo>
                    <a:pt x="60" y="36"/>
                  </a:lnTo>
                  <a:lnTo>
                    <a:pt x="58" y="43"/>
                  </a:lnTo>
                  <a:lnTo>
                    <a:pt x="54" y="47"/>
                  </a:lnTo>
                  <a:lnTo>
                    <a:pt x="51" y="53"/>
                  </a:lnTo>
                  <a:lnTo>
                    <a:pt x="47" y="56"/>
                  </a:lnTo>
                  <a:lnTo>
                    <a:pt x="42" y="60"/>
                  </a:lnTo>
                  <a:lnTo>
                    <a:pt x="36" y="62"/>
                  </a:lnTo>
                  <a:lnTo>
                    <a:pt x="31" y="62"/>
                  </a:lnTo>
                  <a:lnTo>
                    <a:pt x="23" y="62"/>
                  </a:lnTo>
                  <a:lnTo>
                    <a:pt x="18" y="60"/>
                  </a:lnTo>
                  <a:lnTo>
                    <a:pt x="12" y="56"/>
                  </a:lnTo>
                  <a:lnTo>
                    <a:pt x="9" y="53"/>
                  </a:lnTo>
                  <a:lnTo>
                    <a:pt x="5" y="47"/>
                  </a:lnTo>
                  <a:lnTo>
                    <a:pt x="2" y="43"/>
                  </a:lnTo>
                  <a:lnTo>
                    <a:pt x="0" y="36"/>
                  </a:lnTo>
                  <a:lnTo>
                    <a:pt x="0" y="31"/>
                  </a:lnTo>
                  <a:lnTo>
                    <a:pt x="0" y="25"/>
                  </a:lnTo>
                  <a:lnTo>
                    <a:pt x="2" y="20"/>
                  </a:lnTo>
                  <a:lnTo>
                    <a:pt x="5" y="14"/>
                  </a:lnTo>
                  <a:lnTo>
                    <a:pt x="9" y="9"/>
                  </a:lnTo>
                  <a:lnTo>
                    <a:pt x="12" y="5"/>
                  </a:lnTo>
                  <a:lnTo>
                    <a:pt x="18" y="3"/>
                  </a:lnTo>
                  <a:lnTo>
                    <a:pt x="23" y="1"/>
                  </a:lnTo>
                  <a:lnTo>
                    <a:pt x="31" y="0"/>
                  </a:lnTo>
                  <a:lnTo>
                    <a:pt x="36" y="1"/>
                  </a:lnTo>
                  <a:lnTo>
                    <a:pt x="42" y="3"/>
                  </a:lnTo>
                  <a:lnTo>
                    <a:pt x="47" y="5"/>
                  </a:lnTo>
                  <a:lnTo>
                    <a:pt x="51" y="9"/>
                  </a:lnTo>
                  <a:lnTo>
                    <a:pt x="54" y="14"/>
                  </a:lnTo>
                  <a:lnTo>
                    <a:pt x="58" y="20"/>
                  </a:lnTo>
                  <a:lnTo>
                    <a:pt x="60" y="25"/>
                  </a:lnTo>
                  <a:lnTo>
                    <a:pt x="62" y="31"/>
                  </a:lnTo>
                  <a:close/>
                </a:path>
              </a:pathLst>
            </a:custGeom>
            <a:solidFill>
              <a:srgbClr val="5EBCE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109" name="Freeform 585"/>
            <p:cNvSpPr>
              <a:spLocks/>
            </p:cNvSpPr>
            <p:nvPr/>
          </p:nvSpPr>
          <p:spPr bwMode="auto">
            <a:xfrm>
              <a:off x="5035" y="3719"/>
              <a:ext cx="60" cy="61"/>
            </a:xfrm>
            <a:custGeom>
              <a:avLst/>
              <a:gdLst>
                <a:gd name="T0" fmla="*/ 60 w 60"/>
                <a:gd name="T1" fmla="*/ 31 h 61"/>
                <a:gd name="T2" fmla="*/ 58 w 60"/>
                <a:gd name="T3" fmla="*/ 37 h 61"/>
                <a:gd name="T4" fmla="*/ 56 w 60"/>
                <a:gd name="T5" fmla="*/ 42 h 61"/>
                <a:gd name="T6" fmla="*/ 54 w 60"/>
                <a:gd name="T7" fmla="*/ 48 h 61"/>
                <a:gd name="T8" fmla="*/ 51 w 60"/>
                <a:gd name="T9" fmla="*/ 52 h 61"/>
                <a:gd name="T10" fmla="*/ 47 w 60"/>
                <a:gd name="T11" fmla="*/ 55 h 61"/>
                <a:gd name="T12" fmla="*/ 41 w 60"/>
                <a:gd name="T13" fmla="*/ 59 h 61"/>
                <a:gd name="T14" fmla="*/ 36 w 60"/>
                <a:gd name="T15" fmla="*/ 61 h 61"/>
                <a:gd name="T16" fmla="*/ 30 w 60"/>
                <a:gd name="T17" fmla="*/ 61 h 61"/>
                <a:gd name="T18" fmla="*/ 23 w 60"/>
                <a:gd name="T19" fmla="*/ 61 h 61"/>
                <a:gd name="T20" fmla="*/ 18 w 60"/>
                <a:gd name="T21" fmla="*/ 59 h 61"/>
                <a:gd name="T22" fmla="*/ 12 w 60"/>
                <a:gd name="T23" fmla="*/ 55 h 61"/>
                <a:gd name="T24" fmla="*/ 7 w 60"/>
                <a:gd name="T25" fmla="*/ 52 h 61"/>
                <a:gd name="T26" fmla="*/ 3 w 60"/>
                <a:gd name="T27" fmla="*/ 48 h 61"/>
                <a:gd name="T28" fmla="*/ 1 w 60"/>
                <a:gd name="T29" fmla="*/ 42 h 61"/>
                <a:gd name="T30" fmla="*/ 0 w 60"/>
                <a:gd name="T31" fmla="*/ 37 h 61"/>
                <a:gd name="T32" fmla="*/ 0 w 60"/>
                <a:gd name="T33" fmla="*/ 31 h 61"/>
                <a:gd name="T34" fmla="*/ 0 w 60"/>
                <a:gd name="T35" fmla="*/ 26 h 61"/>
                <a:gd name="T36" fmla="*/ 1 w 60"/>
                <a:gd name="T37" fmla="*/ 19 h 61"/>
                <a:gd name="T38" fmla="*/ 3 w 60"/>
                <a:gd name="T39" fmla="*/ 13 h 61"/>
                <a:gd name="T40" fmla="*/ 7 w 60"/>
                <a:gd name="T41" fmla="*/ 10 h 61"/>
                <a:gd name="T42" fmla="*/ 12 w 60"/>
                <a:gd name="T43" fmla="*/ 6 h 61"/>
                <a:gd name="T44" fmla="*/ 18 w 60"/>
                <a:gd name="T45" fmla="*/ 2 h 61"/>
                <a:gd name="T46" fmla="*/ 23 w 60"/>
                <a:gd name="T47" fmla="*/ 0 h 61"/>
                <a:gd name="T48" fmla="*/ 30 w 60"/>
                <a:gd name="T49" fmla="*/ 0 h 61"/>
                <a:gd name="T50" fmla="*/ 36 w 60"/>
                <a:gd name="T51" fmla="*/ 0 h 61"/>
                <a:gd name="T52" fmla="*/ 41 w 60"/>
                <a:gd name="T53" fmla="*/ 2 h 61"/>
                <a:gd name="T54" fmla="*/ 47 w 60"/>
                <a:gd name="T55" fmla="*/ 6 h 61"/>
                <a:gd name="T56" fmla="*/ 51 w 60"/>
                <a:gd name="T57" fmla="*/ 10 h 61"/>
                <a:gd name="T58" fmla="*/ 54 w 60"/>
                <a:gd name="T59" fmla="*/ 13 h 61"/>
                <a:gd name="T60" fmla="*/ 56 w 60"/>
                <a:gd name="T61" fmla="*/ 19 h 61"/>
                <a:gd name="T62" fmla="*/ 58 w 60"/>
                <a:gd name="T63" fmla="*/ 26 h 61"/>
                <a:gd name="T64" fmla="*/ 60 w 60"/>
                <a:gd name="T65" fmla="*/ 31 h 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
                <a:gd name="T100" fmla="*/ 0 h 61"/>
                <a:gd name="T101" fmla="*/ 60 w 60"/>
                <a:gd name="T102" fmla="*/ 61 h 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 h="61">
                  <a:moveTo>
                    <a:pt x="60" y="31"/>
                  </a:moveTo>
                  <a:lnTo>
                    <a:pt x="58" y="37"/>
                  </a:lnTo>
                  <a:lnTo>
                    <a:pt x="56" y="42"/>
                  </a:lnTo>
                  <a:lnTo>
                    <a:pt x="54" y="48"/>
                  </a:lnTo>
                  <a:lnTo>
                    <a:pt x="51" y="52"/>
                  </a:lnTo>
                  <a:lnTo>
                    <a:pt x="47" y="55"/>
                  </a:lnTo>
                  <a:lnTo>
                    <a:pt x="41" y="59"/>
                  </a:lnTo>
                  <a:lnTo>
                    <a:pt x="36" y="61"/>
                  </a:lnTo>
                  <a:lnTo>
                    <a:pt x="30" y="61"/>
                  </a:lnTo>
                  <a:lnTo>
                    <a:pt x="23" y="61"/>
                  </a:lnTo>
                  <a:lnTo>
                    <a:pt x="18" y="59"/>
                  </a:lnTo>
                  <a:lnTo>
                    <a:pt x="12" y="55"/>
                  </a:lnTo>
                  <a:lnTo>
                    <a:pt x="7" y="52"/>
                  </a:lnTo>
                  <a:lnTo>
                    <a:pt x="3" y="48"/>
                  </a:lnTo>
                  <a:lnTo>
                    <a:pt x="1" y="42"/>
                  </a:lnTo>
                  <a:lnTo>
                    <a:pt x="0" y="37"/>
                  </a:lnTo>
                  <a:lnTo>
                    <a:pt x="0" y="31"/>
                  </a:lnTo>
                  <a:lnTo>
                    <a:pt x="0" y="26"/>
                  </a:lnTo>
                  <a:lnTo>
                    <a:pt x="1" y="19"/>
                  </a:lnTo>
                  <a:lnTo>
                    <a:pt x="3" y="13"/>
                  </a:lnTo>
                  <a:lnTo>
                    <a:pt x="7" y="10"/>
                  </a:lnTo>
                  <a:lnTo>
                    <a:pt x="12" y="6"/>
                  </a:lnTo>
                  <a:lnTo>
                    <a:pt x="18" y="2"/>
                  </a:lnTo>
                  <a:lnTo>
                    <a:pt x="23" y="0"/>
                  </a:lnTo>
                  <a:lnTo>
                    <a:pt x="30" y="0"/>
                  </a:lnTo>
                  <a:lnTo>
                    <a:pt x="36" y="0"/>
                  </a:lnTo>
                  <a:lnTo>
                    <a:pt x="41" y="2"/>
                  </a:lnTo>
                  <a:lnTo>
                    <a:pt x="47" y="6"/>
                  </a:lnTo>
                  <a:lnTo>
                    <a:pt x="51" y="10"/>
                  </a:lnTo>
                  <a:lnTo>
                    <a:pt x="54" y="13"/>
                  </a:lnTo>
                  <a:lnTo>
                    <a:pt x="56" y="19"/>
                  </a:lnTo>
                  <a:lnTo>
                    <a:pt x="58" y="26"/>
                  </a:lnTo>
                  <a:lnTo>
                    <a:pt x="60" y="31"/>
                  </a:lnTo>
                  <a:close/>
                </a:path>
              </a:pathLst>
            </a:custGeom>
            <a:solidFill>
              <a:srgbClr val="5EBDF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110" name="Freeform 586"/>
            <p:cNvSpPr>
              <a:spLocks/>
            </p:cNvSpPr>
            <p:nvPr/>
          </p:nvSpPr>
          <p:spPr bwMode="auto">
            <a:xfrm>
              <a:off x="5036" y="3721"/>
              <a:ext cx="57" cy="57"/>
            </a:xfrm>
            <a:custGeom>
              <a:avLst/>
              <a:gdLst>
                <a:gd name="T0" fmla="*/ 57 w 57"/>
                <a:gd name="T1" fmla="*/ 29 h 57"/>
                <a:gd name="T2" fmla="*/ 55 w 57"/>
                <a:gd name="T3" fmla="*/ 35 h 57"/>
                <a:gd name="T4" fmla="*/ 53 w 57"/>
                <a:gd name="T5" fmla="*/ 40 h 57"/>
                <a:gd name="T6" fmla="*/ 51 w 57"/>
                <a:gd name="T7" fmla="*/ 44 h 57"/>
                <a:gd name="T8" fmla="*/ 48 w 57"/>
                <a:gd name="T9" fmla="*/ 50 h 57"/>
                <a:gd name="T10" fmla="*/ 44 w 57"/>
                <a:gd name="T11" fmla="*/ 51 h 57"/>
                <a:gd name="T12" fmla="*/ 39 w 57"/>
                <a:gd name="T13" fmla="*/ 55 h 57"/>
                <a:gd name="T14" fmla="*/ 33 w 57"/>
                <a:gd name="T15" fmla="*/ 57 h 57"/>
                <a:gd name="T16" fmla="*/ 29 w 57"/>
                <a:gd name="T17" fmla="*/ 57 h 57"/>
                <a:gd name="T18" fmla="*/ 22 w 57"/>
                <a:gd name="T19" fmla="*/ 57 h 57"/>
                <a:gd name="T20" fmla="*/ 17 w 57"/>
                <a:gd name="T21" fmla="*/ 55 h 57"/>
                <a:gd name="T22" fmla="*/ 11 w 57"/>
                <a:gd name="T23" fmla="*/ 51 h 57"/>
                <a:gd name="T24" fmla="*/ 8 w 57"/>
                <a:gd name="T25" fmla="*/ 50 h 57"/>
                <a:gd name="T26" fmla="*/ 4 w 57"/>
                <a:gd name="T27" fmla="*/ 44 h 57"/>
                <a:gd name="T28" fmla="*/ 2 w 57"/>
                <a:gd name="T29" fmla="*/ 40 h 57"/>
                <a:gd name="T30" fmla="*/ 0 w 57"/>
                <a:gd name="T31" fmla="*/ 35 h 57"/>
                <a:gd name="T32" fmla="*/ 0 w 57"/>
                <a:gd name="T33" fmla="*/ 29 h 57"/>
                <a:gd name="T34" fmla="*/ 0 w 57"/>
                <a:gd name="T35" fmla="*/ 24 h 57"/>
                <a:gd name="T36" fmla="*/ 2 w 57"/>
                <a:gd name="T37" fmla="*/ 18 h 57"/>
                <a:gd name="T38" fmla="*/ 4 w 57"/>
                <a:gd name="T39" fmla="*/ 13 h 57"/>
                <a:gd name="T40" fmla="*/ 8 w 57"/>
                <a:gd name="T41" fmla="*/ 9 h 57"/>
                <a:gd name="T42" fmla="*/ 11 w 57"/>
                <a:gd name="T43" fmla="*/ 6 h 57"/>
                <a:gd name="T44" fmla="*/ 17 w 57"/>
                <a:gd name="T45" fmla="*/ 2 h 57"/>
                <a:gd name="T46" fmla="*/ 22 w 57"/>
                <a:gd name="T47" fmla="*/ 0 h 57"/>
                <a:gd name="T48" fmla="*/ 29 w 57"/>
                <a:gd name="T49" fmla="*/ 0 h 57"/>
                <a:gd name="T50" fmla="*/ 33 w 57"/>
                <a:gd name="T51" fmla="*/ 0 h 57"/>
                <a:gd name="T52" fmla="*/ 39 w 57"/>
                <a:gd name="T53" fmla="*/ 2 h 57"/>
                <a:gd name="T54" fmla="*/ 44 w 57"/>
                <a:gd name="T55" fmla="*/ 6 h 57"/>
                <a:gd name="T56" fmla="*/ 48 w 57"/>
                <a:gd name="T57" fmla="*/ 9 h 57"/>
                <a:gd name="T58" fmla="*/ 51 w 57"/>
                <a:gd name="T59" fmla="*/ 13 h 57"/>
                <a:gd name="T60" fmla="*/ 53 w 57"/>
                <a:gd name="T61" fmla="*/ 18 h 57"/>
                <a:gd name="T62" fmla="*/ 55 w 57"/>
                <a:gd name="T63" fmla="*/ 24 h 57"/>
                <a:gd name="T64" fmla="*/ 57 w 57"/>
                <a:gd name="T65" fmla="*/ 29 h 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7"/>
                <a:gd name="T100" fmla="*/ 0 h 57"/>
                <a:gd name="T101" fmla="*/ 57 w 57"/>
                <a:gd name="T102" fmla="*/ 57 h 5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7" h="57">
                  <a:moveTo>
                    <a:pt x="57" y="29"/>
                  </a:moveTo>
                  <a:lnTo>
                    <a:pt x="55" y="35"/>
                  </a:lnTo>
                  <a:lnTo>
                    <a:pt x="53" y="40"/>
                  </a:lnTo>
                  <a:lnTo>
                    <a:pt x="51" y="44"/>
                  </a:lnTo>
                  <a:lnTo>
                    <a:pt x="48" y="50"/>
                  </a:lnTo>
                  <a:lnTo>
                    <a:pt x="44" y="51"/>
                  </a:lnTo>
                  <a:lnTo>
                    <a:pt x="39" y="55"/>
                  </a:lnTo>
                  <a:lnTo>
                    <a:pt x="33" y="57"/>
                  </a:lnTo>
                  <a:lnTo>
                    <a:pt x="29" y="57"/>
                  </a:lnTo>
                  <a:lnTo>
                    <a:pt x="22" y="57"/>
                  </a:lnTo>
                  <a:lnTo>
                    <a:pt x="17" y="55"/>
                  </a:lnTo>
                  <a:lnTo>
                    <a:pt x="11" y="51"/>
                  </a:lnTo>
                  <a:lnTo>
                    <a:pt x="8" y="50"/>
                  </a:lnTo>
                  <a:lnTo>
                    <a:pt x="4" y="44"/>
                  </a:lnTo>
                  <a:lnTo>
                    <a:pt x="2" y="40"/>
                  </a:lnTo>
                  <a:lnTo>
                    <a:pt x="0" y="35"/>
                  </a:lnTo>
                  <a:lnTo>
                    <a:pt x="0" y="29"/>
                  </a:lnTo>
                  <a:lnTo>
                    <a:pt x="0" y="24"/>
                  </a:lnTo>
                  <a:lnTo>
                    <a:pt x="2" y="18"/>
                  </a:lnTo>
                  <a:lnTo>
                    <a:pt x="4" y="13"/>
                  </a:lnTo>
                  <a:lnTo>
                    <a:pt x="8" y="9"/>
                  </a:lnTo>
                  <a:lnTo>
                    <a:pt x="11" y="6"/>
                  </a:lnTo>
                  <a:lnTo>
                    <a:pt x="17" y="2"/>
                  </a:lnTo>
                  <a:lnTo>
                    <a:pt x="22" y="0"/>
                  </a:lnTo>
                  <a:lnTo>
                    <a:pt x="29" y="0"/>
                  </a:lnTo>
                  <a:lnTo>
                    <a:pt x="33" y="0"/>
                  </a:lnTo>
                  <a:lnTo>
                    <a:pt x="39" y="2"/>
                  </a:lnTo>
                  <a:lnTo>
                    <a:pt x="44" y="6"/>
                  </a:lnTo>
                  <a:lnTo>
                    <a:pt x="48" y="9"/>
                  </a:lnTo>
                  <a:lnTo>
                    <a:pt x="51" y="13"/>
                  </a:lnTo>
                  <a:lnTo>
                    <a:pt x="53" y="18"/>
                  </a:lnTo>
                  <a:lnTo>
                    <a:pt x="55" y="24"/>
                  </a:lnTo>
                  <a:lnTo>
                    <a:pt x="57" y="29"/>
                  </a:lnTo>
                  <a:close/>
                </a:path>
              </a:pathLst>
            </a:custGeom>
            <a:solidFill>
              <a:srgbClr val="5FBFF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111" name="Freeform 587"/>
            <p:cNvSpPr>
              <a:spLocks/>
            </p:cNvSpPr>
            <p:nvPr/>
          </p:nvSpPr>
          <p:spPr bwMode="auto">
            <a:xfrm>
              <a:off x="5038" y="3723"/>
              <a:ext cx="53" cy="53"/>
            </a:xfrm>
            <a:custGeom>
              <a:avLst/>
              <a:gdLst>
                <a:gd name="T0" fmla="*/ 53 w 53"/>
                <a:gd name="T1" fmla="*/ 27 h 53"/>
                <a:gd name="T2" fmla="*/ 51 w 53"/>
                <a:gd name="T3" fmla="*/ 33 h 53"/>
                <a:gd name="T4" fmla="*/ 49 w 53"/>
                <a:gd name="T5" fmla="*/ 37 h 53"/>
                <a:gd name="T6" fmla="*/ 48 w 53"/>
                <a:gd name="T7" fmla="*/ 42 h 53"/>
                <a:gd name="T8" fmla="*/ 44 w 53"/>
                <a:gd name="T9" fmla="*/ 46 h 53"/>
                <a:gd name="T10" fmla="*/ 40 w 53"/>
                <a:gd name="T11" fmla="*/ 49 h 53"/>
                <a:gd name="T12" fmla="*/ 37 w 53"/>
                <a:gd name="T13" fmla="*/ 51 h 53"/>
                <a:gd name="T14" fmla="*/ 31 w 53"/>
                <a:gd name="T15" fmla="*/ 53 h 53"/>
                <a:gd name="T16" fmla="*/ 27 w 53"/>
                <a:gd name="T17" fmla="*/ 53 h 53"/>
                <a:gd name="T18" fmla="*/ 22 w 53"/>
                <a:gd name="T19" fmla="*/ 53 h 53"/>
                <a:gd name="T20" fmla="*/ 17 w 53"/>
                <a:gd name="T21" fmla="*/ 51 h 53"/>
                <a:gd name="T22" fmla="*/ 11 w 53"/>
                <a:gd name="T23" fmla="*/ 49 h 53"/>
                <a:gd name="T24" fmla="*/ 7 w 53"/>
                <a:gd name="T25" fmla="*/ 46 h 53"/>
                <a:gd name="T26" fmla="*/ 4 w 53"/>
                <a:gd name="T27" fmla="*/ 42 h 53"/>
                <a:gd name="T28" fmla="*/ 2 w 53"/>
                <a:gd name="T29" fmla="*/ 37 h 53"/>
                <a:gd name="T30" fmla="*/ 0 w 53"/>
                <a:gd name="T31" fmla="*/ 33 h 53"/>
                <a:gd name="T32" fmla="*/ 0 w 53"/>
                <a:gd name="T33" fmla="*/ 27 h 53"/>
                <a:gd name="T34" fmla="*/ 0 w 53"/>
                <a:gd name="T35" fmla="*/ 22 h 53"/>
                <a:gd name="T36" fmla="*/ 2 w 53"/>
                <a:gd name="T37" fmla="*/ 16 h 53"/>
                <a:gd name="T38" fmla="*/ 4 w 53"/>
                <a:gd name="T39" fmla="*/ 13 h 53"/>
                <a:gd name="T40" fmla="*/ 7 w 53"/>
                <a:gd name="T41" fmla="*/ 9 h 53"/>
                <a:gd name="T42" fmla="*/ 11 w 53"/>
                <a:gd name="T43" fmla="*/ 6 h 53"/>
                <a:gd name="T44" fmla="*/ 17 w 53"/>
                <a:gd name="T45" fmla="*/ 2 h 53"/>
                <a:gd name="T46" fmla="*/ 22 w 53"/>
                <a:gd name="T47" fmla="*/ 0 h 53"/>
                <a:gd name="T48" fmla="*/ 27 w 53"/>
                <a:gd name="T49" fmla="*/ 0 h 53"/>
                <a:gd name="T50" fmla="*/ 31 w 53"/>
                <a:gd name="T51" fmla="*/ 0 h 53"/>
                <a:gd name="T52" fmla="*/ 37 w 53"/>
                <a:gd name="T53" fmla="*/ 2 h 53"/>
                <a:gd name="T54" fmla="*/ 40 w 53"/>
                <a:gd name="T55" fmla="*/ 6 h 53"/>
                <a:gd name="T56" fmla="*/ 44 w 53"/>
                <a:gd name="T57" fmla="*/ 9 h 53"/>
                <a:gd name="T58" fmla="*/ 48 w 53"/>
                <a:gd name="T59" fmla="*/ 13 h 53"/>
                <a:gd name="T60" fmla="*/ 49 w 53"/>
                <a:gd name="T61" fmla="*/ 16 h 53"/>
                <a:gd name="T62" fmla="*/ 51 w 53"/>
                <a:gd name="T63" fmla="*/ 22 h 53"/>
                <a:gd name="T64" fmla="*/ 53 w 53"/>
                <a:gd name="T65" fmla="*/ 27 h 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3"/>
                <a:gd name="T100" fmla="*/ 0 h 53"/>
                <a:gd name="T101" fmla="*/ 53 w 53"/>
                <a:gd name="T102" fmla="*/ 53 h 5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3" h="53">
                  <a:moveTo>
                    <a:pt x="53" y="27"/>
                  </a:moveTo>
                  <a:lnTo>
                    <a:pt x="51" y="33"/>
                  </a:lnTo>
                  <a:lnTo>
                    <a:pt x="49" y="37"/>
                  </a:lnTo>
                  <a:lnTo>
                    <a:pt x="48" y="42"/>
                  </a:lnTo>
                  <a:lnTo>
                    <a:pt x="44" y="46"/>
                  </a:lnTo>
                  <a:lnTo>
                    <a:pt x="40" y="49"/>
                  </a:lnTo>
                  <a:lnTo>
                    <a:pt x="37" y="51"/>
                  </a:lnTo>
                  <a:lnTo>
                    <a:pt x="31" y="53"/>
                  </a:lnTo>
                  <a:lnTo>
                    <a:pt x="27" y="53"/>
                  </a:lnTo>
                  <a:lnTo>
                    <a:pt x="22" y="53"/>
                  </a:lnTo>
                  <a:lnTo>
                    <a:pt x="17" y="51"/>
                  </a:lnTo>
                  <a:lnTo>
                    <a:pt x="11" y="49"/>
                  </a:lnTo>
                  <a:lnTo>
                    <a:pt x="7" y="46"/>
                  </a:lnTo>
                  <a:lnTo>
                    <a:pt x="4" y="42"/>
                  </a:lnTo>
                  <a:lnTo>
                    <a:pt x="2" y="37"/>
                  </a:lnTo>
                  <a:lnTo>
                    <a:pt x="0" y="33"/>
                  </a:lnTo>
                  <a:lnTo>
                    <a:pt x="0" y="27"/>
                  </a:lnTo>
                  <a:lnTo>
                    <a:pt x="0" y="22"/>
                  </a:lnTo>
                  <a:lnTo>
                    <a:pt x="2" y="16"/>
                  </a:lnTo>
                  <a:lnTo>
                    <a:pt x="4" y="13"/>
                  </a:lnTo>
                  <a:lnTo>
                    <a:pt x="7" y="9"/>
                  </a:lnTo>
                  <a:lnTo>
                    <a:pt x="11" y="6"/>
                  </a:lnTo>
                  <a:lnTo>
                    <a:pt x="17" y="2"/>
                  </a:lnTo>
                  <a:lnTo>
                    <a:pt x="22" y="0"/>
                  </a:lnTo>
                  <a:lnTo>
                    <a:pt x="27" y="0"/>
                  </a:lnTo>
                  <a:lnTo>
                    <a:pt x="31" y="0"/>
                  </a:lnTo>
                  <a:lnTo>
                    <a:pt x="37" y="2"/>
                  </a:lnTo>
                  <a:lnTo>
                    <a:pt x="40" y="6"/>
                  </a:lnTo>
                  <a:lnTo>
                    <a:pt x="44" y="9"/>
                  </a:lnTo>
                  <a:lnTo>
                    <a:pt x="48" y="13"/>
                  </a:lnTo>
                  <a:lnTo>
                    <a:pt x="49" y="16"/>
                  </a:lnTo>
                  <a:lnTo>
                    <a:pt x="51" y="22"/>
                  </a:lnTo>
                  <a:lnTo>
                    <a:pt x="53" y="27"/>
                  </a:lnTo>
                  <a:close/>
                </a:path>
              </a:pathLst>
            </a:custGeom>
            <a:solidFill>
              <a:srgbClr val="60C0F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112" name="Freeform 588"/>
            <p:cNvSpPr>
              <a:spLocks/>
            </p:cNvSpPr>
            <p:nvPr/>
          </p:nvSpPr>
          <p:spPr bwMode="auto">
            <a:xfrm>
              <a:off x="5040" y="3725"/>
              <a:ext cx="49" cy="49"/>
            </a:xfrm>
            <a:custGeom>
              <a:avLst/>
              <a:gdLst>
                <a:gd name="T0" fmla="*/ 49 w 49"/>
                <a:gd name="T1" fmla="*/ 25 h 49"/>
                <a:gd name="T2" fmla="*/ 47 w 49"/>
                <a:gd name="T3" fmla="*/ 31 h 49"/>
                <a:gd name="T4" fmla="*/ 46 w 49"/>
                <a:gd name="T5" fmla="*/ 35 h 49"/>
                <a:gd name="T6" fmla="*/ 44 w 49"/>
                <a:gd name="T7" fmla="*/ 38 h 49"/>
                <a:gd name="T8" fmla="*/ 42 w 49"/>
                <a:gd name="T9" fmla="*/ 42 h 49"/>
                <a:gd name="T10" fmla="*/ 38 w 49"/>
                <a:gd name="T11" fmla="*/ 46 h 49"/>
                <a:gd name="T12" fmla="*/ 33 w 49"/>
                <a:gd name="T13" fmla="*/ 47 h 49"/>
                <a:gd name="T14" fmla="*/ 29 w 49"/>
                <a:gd name="T15" fmla="*/ 49 h 49"/>
                <a:gd name="T16" fmla="*/ 25 w 49"/>
                <a:gd name="T17" fmla="*/ 49 h 49"/>
                <a:gd name="T18" fmla="*/ 20 w 49"/>
                <a:gd name="T19" fmla="*/ 49 h 49"/>
                <a:gd name="T20" fmla="*/ 15 w 49"/>
                <a:gd name="T21" fmla="*/ 47 h 49"/>
                <a:gd name="T22" fmla="*/ 11 w 49"/>
                <a:gd name="T23" fmla="*/ 46 h 49"/>
                <a:gd name="T24" fmla="*/ 7 w 49"/>
                <a:gd name="T25" fmla="*/ 42 h 49"/>
                <a:gd name="T26" fmla="*/ 4 w 49"/>
                <a:gd name="T27" fmla="*/ 38 h 49"/>
                <a:gd name="T28" fmla="*/ 2 w 49"/>
                <a:gd name="T29" fmla="*/ 35 h 49"/>
                <a:gd name="T30" fmla="*/ 0 w 49"/>
                <a:gd name="T31" fmla="*/ 31 h 49"/>
                <a:gd name="T32" fmla="*/ 0 w 49"/>
                <a:gd name="T33" fmla="*/ 25 h 49"/>
                <a:gd name="T34" fmla="*/ 0 w 49"/>
                <a:gd name="T35" fmla="*/ 20 h 49"/>
                <a:gd name="T36" fmla="*/ 2 w 49"/>
                <a:gd name="T37" fmla="*/ 16 h 49"/>
                <a:gd name="T38" fmla="*/ 4 w 49"/>
                <a:gd name="T39" fmla="*/ 11 h 49"/>
                <a:gd name="T40" fmla="*/ 7 w 49"/>
                <a:gd name="T41" fmla="*/ 7 h 49"/>
                <a:gd name="T42" fmla="*/ 11 w 49"/>
                <a:gd name="T43" fmla="*/ 4 h 49"/>
                <a:gd name="T44" fmla="*/ 15 w 49"/>
                <a:gd name="T45" fmla="*/ 2 h 49"/>
                <a:gd name="T46" fmla="*/ 20 w 49"/>
                <a:gd name="T47" fmla="*/ 0 h 49"/>
                <a:gd name="T48" fmla="*/ 25 w 49"/>
                <a:gd name="T49" fmla="*/ 0 h 49"/>
                <a:gd name="T50" fmla="*/ 29 w 49"/>
                <a:gd name="T51" fmla="*/ 0 h 49"/>
                <a:gd name="T52" fmla="*/ 33 w 49"/>
                <a:gd name="T53" fmla="*/ 2 h 49"/>
                <a:gd name="T54" fmla="*/ 38 w 49"/>
                <a:gd name="T55" fmla="*/ 4 h 49"/>
                <a:gd name="T56" fmla="*/ 42 w 49"/>
                <a:gd name="T57" fmla="*/ 7 h 49"/>
                <a:gd name="T58" fmla="*/ 44 w 49"/>
                <a:gd name="T59" fmla="*/ 11 h 49"/>
                <a:gd name="T60" fmla="*/ 46 w 49"/>
                <a:gd name="T61" fmla="*/ 16 h 49"/>
                <a:gd name="T62" fmla="*/ 47 w 49"/>
                <a:gd name="T63" fmla="*/ 20 h 49"/>
                <a:gd name="T64" fmla="*/ 49 w 49"/>
                <a:gd name="T65" fmla="*/ 25 h 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9"/>
                <a:gd name="T100" fmla="*/ 0 h 49"/>
                <a:gd name="T101" fmla="*/ 49 w 49"/>
                <a:gd name="T102" fmla="*/ 49 h 4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9" h="49">
                  <a:moveTo>
                    <a:pt x="49" y="25"/>
                  </a:moveTo>
                  <a:lnTo>
                    <a:pt x="47" y="31"/>
                  </a:lnTo>
                  <a:lnTo>
                    <a:pt x="46" y="35"/>
                  </a:lnTo>
                  <a:lnTo>
                    <a:pt x="44" y="38"/>
                  </a:lnTo>
                  <a:lnTo>
                    <a:pt x="42" y="42"/>
                  </a:lnTo>
                  <a:lnTo>
                    <a:pt x="38" y="46"/>
                  </a:lnTo>
                  <a:lnTo>
                    <a:pt x="33" y="47"/>
                  </a:lnTo>
                  <a:lnTo>
                    <a:pt x="29" y="49"/>
                  </a:lnTo>
                  <a:lnTo>
                    <a:pt x="25" y="49"/>
                  </a:lnTo>
                  <a:lnTo>
                    <a:pt x="20" y="49"/>
                  </a:lnTo>
                  <a:lnTo>
                    <a:pt x="15" y="47"/>
                  </a:lnTo>
                  <a:lnTo>
                    <a:pt x="11" y="46"/>
                  </a:lnTo>
                  <a:lnTo>
                    <a:pt x="7" y="42"/>
                  </a:lnTo>
                  <a:lnTo>
                    <a:pt x="4" y="38"/>
                  </a:lnTo>
                  <a:lnTo>
                    <a:pt x="2" y="35"/>
                  </a:lnTo>
                  <a:lnTo>
                    <a:pt x="0" y="31"/>
                  </a:lnTo>
                  <a:lnTo>
                    <a:pt x="0" y="25"/>
                  </a:lnTo>
                  <a:lnTo>
                    <a:pt x="0" y="20"/>
                  </a:lnTo>
                  <a:lnTo>
                    <a:pt x="2" y="16"/>
                  </a:lnTo>
                  <a:lnTo>
                    <a:pt x="4" y="11"/>
                  </a:lnTo>
                  <a:lnTo>
                    <a:pt x="7" y="7"/>
                  </a:lnTo>
                  <a:lnTo>
                    <a:pt x="11" y="4"/>
                  </a:lnTo>
                  <a:lnTo>
                    <a:pt x="15" y="2"/>
                  </a:lnTo>
                  <a:lnTo>
                    <a:pt x="20" y="0"/>
                  </a:lnTo>
                  <a:lnTo>
                    <a:pt x="25" y="0"/>
                  </a:lnTo>
                  <a:lnTo>
                    <a:pt x="29" y="0"/>
                  </a:lnTo>
                  <a:lnTo>
                    <a:pt x="33" y="2"/>
                  </a:lnTo>
                  <a:lnTo>
                    <a:pt x="38" y="4"/>
                  </a:lnTo>
                  <a:lnTo>
                    <a:pt x="42" y="7"/>
                  </a:lnTo>
                  <a:lnTo>
                    <a:pt x="44" y="11"/>
                  </a:lnTo>
                  <a:lnTo>
                    <a:pt x="46" y="16"/>
                  </a:lnTo>
                  <a:lnTo>
                    <a:pt x="47" y="20"/>
                  </a:lnTo>
                  <a:lnTo>
                    <a:pt x="49" y="25"/>
                  </a:lnTo>
                  <a:close/>
                </a:path>
              </a:pathLst>
            </a:custGeom>
            <a:solidFill>
              <a:srgbClr val="61C2F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113" name="Freeform 589"/>
            <p:cNvSpPr>
              <a:spLocks/>
            </p:cNvSpPr>
            <p:nvPr/>
          </p:nvSpPr>
          <p:spPr bwMode="auto">
            <a:xfrm>
              <a:off x="5042" y="3727"/>
              <a:ext cx="45" cy="45"/>
            </a:xfrm>
            <a:custGeom>
              <a:avLst/>
              <a:gdLst>
                <a:gd name="T0" fmla="*/ 45 w 45"/>
                <a:gd name="T1" fmla="*/ 23 h 45"/>
                <a:gd name="T2" fmla="*/ 44 w 45"/>
                <a:gd name="T3" fmla="*/ 27 h 45"/>
                <a:gd name="T4" fmla="*/ 42 w 45"/>
                <a:gd name="T5" fmla="*/ 33 h 45"/>
                <a:gd name="T6" fmla="*/ 40 w 45"/>
                <a:gd name="T7" fmla="*/ 36 h 45"/>
                <a:gd name="T8" fmla="*/ 38 w 45"/>
                <a:gd name="T9" fmla="*/ 38 h 45"/>
                <a:gd name="T10" fmla="*/ 34 w 45"/>
                <a:gd name="T11" fmla="*/ 42 h 45"/>
                <a:gd name="T12" fmla="*/ 31 w 45"/>
                <a:gd name="T13" fmla="*/ 44 h 45"/>
                <a:gd name="T14" fmla="*/ 27 w 45"/>
                <a:gd name="T15" fmla="*/ 45 h 45"/>
                <a:gd name="T16" fmla="*/ 23 w 45"/>
                <a:gd name="T17" fmla="*/ 45 h 45"/>
                <a:gd name="T18" fmla="*/ 18 w 45"/>
                <a:gd name="T19" fmla="*/ 45 h 45"/>
                <a:gd name="T20" fmla="*/ 14 w 45"/>
                <a:gd name="T21" fmla="*/ 44 h 45"/>
                <a:gd name="T22" fmla="*/ 9 w 45"/>
                <a:gd name="T23" fmla="*/ 42 h 45"/>
                <a:gd name="T24" fmla="*/ 5 w 45"/>
                <a:gd name="T25" fmla="*/ 38 h 45"/>
                <a:gd name="T26" fmla="*/ 3 w 45"/>
                <a:gd name="T27" fmla="*/ 36 h 45"/>
                <a:gd name="T28" fmla="*/ 2 w 45"/>
                <a:gd name="T29" fmla="*/ 33 h 45"/>
                <a:gd name="T30" fmla="*/ 0 w 45"/>
                <a:gd name="T31" fmla="*/ 27 h 45"/>
                <a:gd name="T32" fmla="*/ 0 w 45"/>
                <a:gd name="T33" fmla="*/ 23 h 45"/>
                <a:gd name="T34" fmla="*/ 0 w 45"/>
                <a:gd name="T35" fmla="*/ 20 h 45"/>
                <a:gd name="T36" fmla="*/ 2 w 45"/>
                <a:gd name="T37" fmla="*/ 14 h 45"/>
                <a:gd name="T38" fmla="*/ 3 w 45"/>
                <a:gd name="T39" fmla="*/ 11 h 45"/>
                <a:gd name="T40" fmla="*/ 5 w 45"/>
                <a:gd name="T41" fmla="*/ 7 h 45"/>
                <a:gd name="T42" fmla="*/ 9 w 45"/>
                <a:gd name="T43" fmla="*/ 3 h 45"/>
                <a:gd name="T44" fmla="*/ 14 w 45"/>
                <a:gd name="T45" fmla="*/ 2 h 45"/>
                <a:gd name="T46" fmla="*/ 18 w 45"/>
                <a:gd name="T47" fmla="*/ 0 h 45"/>
                <a:gd name="T48" fmla="*/ 23 w 45"/>
                <a:gd name="T49" fmla="*/ 0 h 45"/>
                <a:gd name="T50" fmla="*/ 27 w 45"/>
                <a:gd name="T51" fmla="*/ 0 h 45"/>
                <a:gd name="T52" fmla="*/ 31 w 45"/>
                <a:gd name="T53" fmla="*/ 2 h 45"/>
                <a:gd name="T54" fmla="*/ 34 w 45"/>
                <a:gd name="T55" fmla="*/ 3 h 45"/>
                <a:gd name="T56" fmla="*/ 38 w 45"/>
                <a:gd name="T57" fmla="*/ 7 h 45"/>
                <a:gd name="T58" fmla="*/ 40 w 45"/>
                <a:gd name="T59" fmla="*/ 11 h 45"/>
                <a:gd name="T60" fmla="*/ 42 w 45"/>
                <a:gd name="T61" fmla="*/ 14 h 45"/>
                <a:gd name="T62" fmla="*/ 44 w 45"/>
                <a:gd name="T63" fmla="*/ 20 h 45"/>
                <a:gd name="T64" fmla="*/ 45 w 45"/>
                <a:gd name="T65" fmla="*/ 23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45" y="23"/>
                  </a:moveTo>
                  <a:lnTo>
                    <a:pt x="44" y="27"/>
                  </a:lnTo>
                  <a:lnTo>
                    <a:pt x="42" y="33"/>
                  </a:lnTo>
                  <a:lnTo>
                    <a:pt x="40" y="36"/>
                  </a:lnTo>
                  <a:lnTo>
                    <a:pt x="38" y="38"/>
                  </a:lnTo>
                  <a:lnTo>
                    <a:pt x="34" y="42"/>
                  </a:lnTo>
                  <a:lnTo>
                    <a:pt x="31" y="44"/>
                  </a:lnTo>
                  <a:lnTo>
                    <a:pt x="27" y="45"/>
                  </a:lnTo>
                  <a:lnTo>
                    <a:pt x="23" y="45"/>
                  </a:lnTo>
                  <a:lnTo>
                    <a:pt x="18" y="45"/>
                  </a:lnTo>
                  <a:lnTo>
                    <a:pt x="14" y="44"/>
                  </a:lnTo>
                  <a:lnTo>
                    <a:pt x="9" y="42"/>
                  </a:lnTo>
                  <a:lnTo>
                    <a:pt x="5" y="38"/>
                  </a:lnTo>
                  <a:lnTo>
                    <a:pt x="3" y="36"/>
                  </a:lnTo>
                  <a:lnTo>
                    <a:pt x="2" y="33"/>
                  </a:lnTo>
                  <a:lnTo>
                    <a:pt x="0" y="27"/>
                  </a:lnTo>
                  <a:lnTo>
                    <a:pt x="0" y="23"/>
                  </a:lnTo>
                  <a:lnTo>
                    <a:pt x="0" y="20"/>
                  </a:lnTo>
                  <a:lnTo>
                    <a:pt x="2" y="14"/>
                  </a:lnTo>
                  <a:lnTo>
                    <a:pt x="3" y="11"/>
                  </a:lnTo>
                  <a:lnTo>
                    <a:pt x="5" y="7"/>
                  </a:lnTo>
                  <a:lnTo>
                    <a:pt x="9" y="3"/>
                  </a:lnTo>
                  <a:lnTo>
                    <a:pt x="14" y="2"/>
                  </a:lnTo>
                  <a:lnTo>
                    <a:pt x="18" y="0"/>
                  </a:lnTo>
                  <a:lnTo>
                    <a:pt x="23" y="0"/>
                  </a:lnTo>
                  <a:lnTo>
                    <a:pt x="27" y="0"/>
                  </a:lnTo>
                  <a:lnTo>
                    <a:pt x="31" y="2"/>
                  </a:lnTo>
                  <a:lnTo>
                    <a:pt x="34" y="3"/>
                  </a:lnTo>
                  <a:lnTo>
                    <a:pt x="38" y="7"/>
                  </a:lnTo>
                  <a:lnTo>
                    <a:pt x="40" y="11"/>
                  </a:lnTo>
                  <a:lnTo>
                    <a:pt x="42" y="14"/>
                  </a:lnTo>
                  <a:lnTo>
                    <a:pt x="44" y="20"/>
                  </a:lnTo>
                  <a:lnTo>
                    <a:pt x="45" y="23"/>
                  </a:lnTo>
                  <a:close/>
                </a:path>
              </a:pathLst>
            </a:custGeom>
            <a:solidFill>
              <a:srgbClr val="61C3F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114" name="Freeform 590"/>
            <p:cNvSpPr>
              <a:spLocks/>
            </p:cNvSpPr>
            <p:nvPr/>
          </p:nvSpPr>
          <p:spPr bwMode="auto">
            <a:xfrm>
              <a:off x="5044" y="3729"/>
              <a:ext cx="42" cy="42"/>
            </a:xfrm>
            <a:custGeom>
              <a:avLst/>
              <a:gdLst>
                <a:gd name="T0" fmla="*/ 42 w 42"/>
                <a:gd name="T1" fmla="*/ 21 h 42"/>
                <a:gd name="T2" fmla="*/ 40 w 42"/>
                <a:gd name="T3" fmla="*/ 25 h 42"/>
                <a:gd name="T4" fmla="*/ 40 w 42"/>
                <a:gd name="T5" fmla="*/ 29 h 42"/>
                <a:gd name="T6" fmla="*/ 38 w 42"/>
                <a:gd name="T7" fmla="*/ 32 h 42"/>
                <a:gd name="T8" fmla="*/ 34 w 42"/>
                <a:gd name="T9" fmla="*/ 36 h 42"/>
                <a:gd name="T10" fmla="*/ 32 w 42"/>
                <a:gd name="T11" fmla="*/ 38 h 42"/>
                <a:gd name="T12" fmla="*/ 29 w 42"/>
                <a:gd name="T13" fmla="*/ 40 h 42"/>
                <a:gd name="T14" fmla="*/ 25 w 42"/>
                <a:gd name="T15" fmla="*/ 42 h 42"/>
                <a:gd name="T16" fmla="*/ 21 w 42"/>
                <a:gd name="T17" fmla="*/ 42 h 42"/>
                <a:gd name="T18" fmla="*/ 16 w 42"/>
                <a:gd name="T19" fmla="*/ 42 h 42"/>
                <a:gd name="T20" fmla="*/ 12 w 42"/>
                <a:gd name="T21" fmla="*/ 40 h 42"/>
                <a:gd name="T22" fmla="*/ 9 w 42"/>
                <a:gd name="T23" fmla="*/ 38 h 42"/>
                <a:gd name="T24" fmla="*/ 5 w 42"/>
                <a:gd name="T25" fmla="*/ 36 h 42"/>
                <a:gd name="T26" fmla="*/ 1 w 42"/>
                <a:gd name="T27" fmla="*/ 32 h 42"/>
                <a:gd name="T28" fmla="*/ 0 w 42"/>
                <a:gd name="T29" fmla="*/ 29 h 42"/>
                <a:gd name="T30" fmla="*/ 0 w 42"/>
                <a:gd name="T31" fmla="*/ 25 h 42"/>
                <a:gd name="T32" fmla="*/ 0 w 42"/>
                <a:gd name="T33" fmla="*/ 21 h 42"/>
                <a:gd name="T34" fmla="*/ 0 w 42"/>
                <a:gd name="T35" fmla="*/ 18 h 42"/>
                <a:gd name="T36" fmla="*/ 0 w 42"/>
                <a:gd name="T37" fmla="*/ 12 h 42"/>
                <a:gd name="T38" fmla="*/ 1 w 42"/>
                <a:gd name="T39" fmla="*/ 9 h 42"/>
                <a:gd name="T40" fmla="*/ 5 w 42"/>
                <a:gd name="T41" fmla="*/ 7 h 42"/>
                <a:gd name="T42" fmla="*/ 9 w 42"/>
                <a:gd name="T43" fmla="*/ 3 h 42"/>
                <a:gd name="T44" fmla="*/ 12 w 42"/>
                <a:gd name="T45" fmla="*/ 1 h 42"/>
                <a:gd name="T46" fmla="*/ 16 w 42"/>
                <a:gd name="T47" fmla="*/ 0 h 42"/>
                <a:gd name="T48" fmla="*/ 21 w 42"/>
                <a:gd name="T49" fmla="*/ 0 h 42"/>
                <a:gd name="T50" fmla="*/ 25 w 42"/>
                <a:gd name="T51" fmla="*/ 0 h 42"/>
                <a:gd name="T52" fmla="*/ 29 w 42"/>
                <a:gd name="T53" fmla="*/ 1 h 42"/>
                <a:gd name="T54" fmla="*/ 32 w 42"/>
                <a:gd name="T55" fmla="*/ 3 h 42"/>
                <a:gd name="T56" fmla="*/ 34 w 42"/>
                <a:gd name="T57" fmla="*/ 7 h 42"/>
                <a:gd name="T58" fmla="*/ 38 w 42"/>
                <a:gd name="T59" fmla="*/ 9 h 42"/>
                <a:gd name="T60" fmla="*/ 40 w 42"/>
                <a:gd name="T61" fmla="*/ 12 h 42"/>
                <a:gd name="T62" fmla="*/ 40 w 42"/>
                <a:gd name="T63" fmla="*/ 18 h 42"/>
                <a:gd name="T64" fmla="*/ 42 w 42"/>
                <a:gd name="T65" fmla="*/ 21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42"/>
                <a:gd name="T101" fmla="*/ 42 w 42"/>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42">
                  <a:moveTo>
                    <a:pt x="42" y="21"/>
                  </a:moveTo>
                  <a:lnTo>
                    <a:pt x="40" y="25"/>
                  </a:lnTo>
                  <a:lnTo>
                    <a:pt x="40" y="29"/>
                  </a:lnTo>
                  <a:lnTo>
                    <a:pt x="38" y="32"/>
                  </a:lnTo>
                  <a:lnTo>
                    <a:pt x="34" y="36"/>
                  </a:lnTo>
                  <a:lnTo>
                    <a:pt x="32" y="38"/>
                  </a:lnTo>
                  <a:lnTo>
                    <a:pt x="29" y="40"/>
                  </a:lnTo>
                  <a:lnTo>
                    <a:pt x="25" y="42"/>
                  </a:lnTo>
                  <a:lnTo>
                    <a:pt x="21" y="42"/>
                  </a:lnTo>
                  <a:lnTo>
                    <a:pt x="16" y="42"/>
                  </a:lnTo>
                  <a:lnTo>
                    <a:pt x="12" y="40"/>
                  </a:lnTo>
                  <a:lnTo>
                    <a:pt x="9" y="38"/>
                  </a:lnTo>
                  <a:lnTo>
                    <a:pt x="5" y="36"/>
                  </a:lnTo>
                  <a:lnTo>
                    <a:pt x="1" y="32"/>
                  </a:lnTo>
                  <a:lnTo>
                    <a:pt x="0" y="29"/>
                  </a:lnTo>
                  <a:lnTo>
                    <a:pt x="0" y="25"/>
                  </a:lnTo>
                  <a:lnTo>
                    <a:pt x="0" y="21"/>
                  </a:lnTo>
                  <a:lnTo>
                    <a:pt x="0" y="18"/>
                  </a:lnTo>
                  <a:lnTo>
                    <a:pt x="0" y="12"/>
                  </a:lnTo>
                  <a:lnTo>
                    <a:pt x="1" y="9"/>
                  </a:lnTo>
                  <a:lnTo>
                    <a:pt x="5" y="7"/>
                  </a:lnTo>
                  <a:lnTo>
                    <a:pt x="9" y="3"/>
                  </a:lnTo>
                  <a:lnTo>
                    <a:pt x="12" y="1"/>
                  </a:lnTo>
                  <a:lnTo>
                    <a:pt x="16" y="0"/>
                  </a:lnTo>
                  <a:lnTo>
                    <a:pt x="21" y="0"/>
                  </a:lnTo>
                  <a:lnTo>
                    <a:pt x="25" y="0"/>
                  </a:lnTo>
                  <a:lnTo>
                    <a:pt x="29" y="1"/>
                  </a:lnTo>
                  <a:lnTo>
                    <a:pt x="32" y="3"/>
                  </a:lnTo>
                  <a:lnTo>
                    <a:pt x="34" y="7"/>
                  </a:lnTo>
                  <a:lnTo>
                    <a:pt x="38" y="9"/>
                  </a:lnTo>
                  <a:lnTo>
                    <a:pt x="40" y="12"/>
                  </a:lnTo>
                  <a:lnTo>
                    <a:pt x="40" y="18"/>
                  </a:lnTo>
                  <a:lnTo>
                    <a:pt x="42" y="21"/>
                  </a:lnTo>
                  <a:close/>
                </a:path>
              </a:pathLst>
            </a:custGeom>
            <a:solidFill>
              <a:srgbClr val="62C4F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115" name="Freeform 591"/>
            <p:cNvSpPr>
              <a:spLocks/>
            </p:cNvSpPr>
            <p:nvPr/>
          </p:nvSpPr>
          <p:spPr bwMode="auto">
            <a:xfrm>
              <a:off x="5045" y="3730"/>
              <a:ext cx="39" cy="39"/>
            </a:xfrm>
            <a:custGeom>
              <a:avLst/>
              <a:gdLst>
                <a:gd name="T0" fmla="*/ 39 w 39"/>
                <a:gd name="T1" fmla="*/ 20 h 39"/>
                <a:gd name="T2" fmla="*/ 37 w 39"/>
                <a:gd name="T3" fmla="*/ 24 h 39"/>
                <a:gd name="T4" fmla="*/ 37 w 39"/>
                <a:gd name="T5" fmla="*/ 28 h 39"/>
                <a:gd name="T6" fmla="*/ 35 w 39"/>
                <a:gd name="T7" fmla="*/ 30 h 39"/>
                <a:gd name="T8" fmla="*/ 31 w 39"/>
                <a:gd name="T9" fmla="*/ 33 h 39"/>
                <a:gd name="T10" fmla="*/ 30 w 39"/>
                <a:gd name="T11" fmla="*/ 35 h 39"/>
                <a:gd name="T12" fmla="*/ 26 w 39"/>
                <a:gd name="T13" fmla="*/ 37 h 39"/>
                <a:gd name="T14" fmla="*/ 22 w 39"/>
                <a:gd name="T15" fmla="*/ 39 h 39"/>
                <a:gd name="T16" fmla="*/ 20 w 39"/>
                <a:gd name="T17" fmla="*/ 39 h 39"/>
                <a:gd name="T18" fmla="*/ 15 w 39"/>
                <a:gd name="T19" fmla="*/ 39 h 39"/>
                <a:gd name="T20" fmla="*/ 11 w 39"/>
                <a:gd name="T21" fmla="*/ 37 h 39"/>
                <a:gd name="T22" fmla="*/ 8 w 39"/>
                <a:gd name="T23" fmla="*/ 35 h 39"/>
                <a:gd name="T24" fmla="*/ 6 w 39"/>
                <a:gd name="T25" fmla="*/ 33 h 39"/>
                <a:gd name="T26" fmla="*/ 2 w 39"/>
                <a:gd name="T27" fmla="*/ 30 h 39"/>
                <a:gd name="T28" fmla="*/ 0 w 39"/>
                <a:gd name="T29" fmla="*/ 28 h 39"/>
                <a:gd name="T30" fmla="*/ 0 w 39"/>
                <a:gd name="T31" fmla="*/ 24 h 39"/>
                <a:gd name="T32" fmla="*/ 0 w 39"/>
                <a:gd name="T33" fmla="*/ 20 h 39"/>
                <a:gd name="T34" fmla="*/ 0 w 39"/>
                <a:gd name="T35" fmla="*/ 17 h 39"/>
                <a:gd name="T36" fmla="*/ 0 w 39"/>
                <a:gd name="T37" fmla="*/ 13 h 39"/>
                <a:gd name="T38" fmla="*/ 2 w 39"/>
                <a:gd name="T39" fmla="*/ 9 h 39"/>
                <a:gd name="T40" fmla="*/ 6 w 39"/>
                <a:gd name="T41" fmla="*/ 6 h 39"/>
                <a:gd name="T42" fmla="*/ 8 w 39"/>
                <a:gd name="T43" fmla="*/ 4 h 39"/>
                <a:gd name="T44" fmla="*/ 11 w 39"/>
                <a:gd name="T45" fmla="*/ 2 h 39"/>
                <a:gd name="T46" fmla="*/ 15 w 39"/>
                <a:gd name="T47" fmla="*/ 0 h 39"/>
                <a:gd name="T48" fmla="*/ 20 w 39"/>
                <a:gd name="T49" fmla="*/ 0 h 39"/>
                <a:gd name="T50" fmla="*/ 22 w 39"/>
                <a:gd name="T51" fmla="*/ 0 h 39"/>
                <a:gd name="T52" fmla="*/ 26 w 39"/>
                <a:gd name="T53" fmla="*/ 2 h 39"/>
                <a:gd name="T54" fmla="*/ 30 w 39"/>
                <a:gd name="T55" fmla="*/ 4 h 39"/>
                <a:gd name="T56" fmla="*/ 31 w 39"/>
                <a:gd name="T57" fmla="*/ 6 h 39"/>
                <a:gd name="T58" fmla="*/ 35 w 39"/>
                <a:gd name="T59" fmla="*/ 9 h 39"/>
                <a:gd name="T60" fmla="*/ 37 w 39"/>
                <a:gd name="T61" fmla="*/ 13 h 39"/>
                <a:gd name="T62" fmla="*/ 37 w 39"/>
                <a:gd name="T63" fmla="*/ 17 h 39"/>
                <a:gd name="T64" fmla="*/ 39 w 39"/>
                <a:gd name="T65" fmla="*/ 20 h 3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9"/>
                <a:gd name="T100" fmla="*/ 0 h 39"/>
                <a:gd name="T101" fmla="*/ 39 w 39"/>
                <a:gd name="T102" fmla="*/ 39 h 3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9" h="39">
                  <a:moveTo>
                    <a:pt x="39" y="20"/>
                  </a:moveTo>
                  <a:lnTo>
                    <a:pt x="37" y="24"/>
                  </a:lnTo>
                  <a:lnTo>
                    <a:pt x="37" y="28"/>
                  </a:lnTo>
                  <a:lnTo>
                    <a:pt x="35" y="30"/>
                  </a:lnTo>
                  <a:lnTo>
                    <a:pt x="31" y="33"/>
                  </a:lnTo>
                  <a:lnTo>
                    <a:pt x="30" y="35"/>
                  </a:lnTo>
                  <a:lnTo>
                    <a:pt x="26" y="37"/>
                  </a:lnTo>
                  <a:lnTo>
                    <a:pt x="22" y="39"/>
                  </a:lnTo>
                  <a:lnTo>
                    <a:pt x="20" y="39"/>
                  </a:lnTo>
                  <a:lnTo>
                    <a:pt x="15" y="39"/>
                  </a:lnTo>
                  <a:lnTo>
                    <a:pt x="11" y="37"/>
                  </a:lnTo>
                  <a:lnTo>
                    <a:pt x="8" y="35"/>
                  </a:lnTo>
                  <a:lnTo>
                    <a:pt x="6" y="33"/>
                  </a:lnTo>
                  <a:lnTo>
                    <a:pt x="2" y="30"/>
                  </a:lnTo>
                  <a:lnTo>
                    <a:pt x="0" y="28"/>
                  </a:lnTo>
                  <a:lnTo>
                    <a:pt x="0" y="24"/>
                  </a:lnTo>
                  <a:lnTo>
                    <a:pt x="0" y="20"/>
                  </a:lnTo>
                  <a:lnTo>
                    <a:pt x="0" y="17"/>
                  </a:lnTo>
                  <a:lnTo>
                    <a:pt x="0" y="13"/>
                  </a:lnTo>
                  <a:lnTo>
                    <a:pt x="2" y="9"/>
                  </a:lnTo>
                  <a:lnTo>
                    <a:pt x="6" y="6"/>
                  </a:lnTo>
                  <a:lnTo>
                    <a:pt x="8" y="4"/>
                  </a:lnTo>
                  <a:lnTo>
                    <a:pt x="11" y="2"/>
                  </a:lnTo>
                  <a:lnTo>
                    <a:pt x="15" y="0"/>
                  </a:lnTo>
                  <a:lnTo>
                    <a:pt x="20" y="0"/>
                  </a:lnTo>
                  <a:lnTo>
                    <a:pt x="22" y="0"/>
                  </a:lnTo>
                  <a:lnTo>
                    <a:pt x="26" y="2"/>
                  </a:lnTo>
                  <a:lnTo>
                    <a:pt x="30" y="4"/>
                  </a:lnTo>
                  <a:lnTo>
                    <a:pt x="31" y="6"/>
                  </a:lnTo>
                  <a:lnTo>
                    <a:pt x="35" y="9"/>
                  </a:lnTo>
                  <a:lnTo>
                    <a:pt x="37" y="13"/>
                  </a:lnTo>
                  <a:lnTo>
                    <a:pt x="37" y="17"/>
                  </a:lnTo>
                  <a:lnTo>
                    <a:pt x="39" y="20"/>
                  </a:lnTo>
                  <a:close/>
                </a:path>
              </a:pathLst>
            </a:custGeom>
            <a:solidFill>
              <a:srgbClr val="62C5F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116" name="Freeform 592"/>
            <p:cNvSpPr>
              <a:spLocks/>
            </p:cNvSpPr>
            <p:nvPr/>
          </p:nvSpPr>
          <p:spPr bwMode="auto">
            <a:xfrm>
              <a:off x="5047" y="3732"/>
              <a:ext cx="35" cy="35"/>
            </a:xfrm>
            <a:custGeom>
              <a:avLst/>
              <a:gdLst>
                <a:gd name="T0" fmla="*/ 35 w 35"/>
                <a:gd name="T1" fmla="*/ 18 h 35"/>
                <a:gd name="T2" fmla="*/ 33 w 35"/>
                <a:gd name="T3" fmla="*/ 22 h 35"/>
                <a:gd name="T4" fmla="*/ 33 w 35"/>
                <a:gd name="T5" fmla="*/ 26 h 35"/>
                <a:gd name="T6" fmla="*/ 31 w 35"/>
                <a:gd name="T7" fmla="*/ 28 h 35"/>
                <a:gd name="T8" fmla="*/ 29 w 35"/>
                <a:gd name="T9" fmla="*/ 31 h 35"/>
                <a:gd name="T10" fmla="*/ 28 w 35"/>
                <a:gd name="T11" fmla="*/ 33 h 35"/>
                <a:gd name="T12" fmla="*/ 24 w 35"/>
                <a:gd name="T13" fmla="*/ 33 h 35"/>
                <a:gd name="T14" fmla="*/ 20 w 35"/>
                <a:gd name="T15" fmla="*/ 35 h 35"/>
                <a:gd name="T16" fmla="*/ 18 w 35"/>
                <a:gd name="T17" fmla="*/ 35 h 35"/>
                <a:gd name="T18" fmla="*/ 13 w 35"/>
                <a:gd name="T19" fmla="*/ 35 h 35"/>
                <a:gd name="T20" fmla="*/ 9 w 35"/>
                <a:gd name="T21" fmla="*/ 33 h 35"/>
                <a:gd name="T22" fmla="*/ 8 w 35"/>
                <a:gd name="T23" fmla="*/ 33 h 35"/>
                <a:gd name="T24" fmla="*/ 4 w 35"/>
                <a:gd name="T25" fmla="*/ 31 h 35"/>
                <a:gd name="T26" fmla="*/ 2 w 35"/>
                <a:gd name="T27" fmla="*/ 28 h 35"/>
                <a:gd name="T28" fmla="*/ 0 w 35"/>
                <a:gd name="T29" fmla="*/ 26 h 35"/>
                <a:gd name="T30" fmla="*/ 0 w 35"/>
                <a:gd name="T31" fmla="*/ 22 h 35"/>
                <a:gd name="T32" fmla="*/ 0 w 35"/>
                <a:gd name="T33" fmla="*/ 18 h 35"/>
                <a:gd name="T34" fmla="*/ 0 w 35"/>
                <a:gd name="T35" fmla="*/ 15 h 35"/>
                <a:gd name="T36" fmla="*/ 0 w 35"/>
                <a:gd name="T37" fmla="*/ 11 h 35"/>
                <a:gd name="T38" fmla="*/ 2 w 35"/>
                <a:gd name="T39" fmla="*/ 7 h 35"/>
                <a:gd name="T40" fmla="*/ 4 w 35"/>
                <a:gd name="T41" fmla="*/ 6 h 35"/>
                <a:gd name="T42" fmla="*/ 8 w 35"/>
                <a:gd name="T43" fmla="*/ 4 h 35"/>
                <a:gd name="T44" fmla="*/ 9 w 35"/>
                <a:gd name="T45" fmla="*/ 2 h 35"/>
                <a:gd name="T46" fmla="*/ 13 w 35"/>
                <a:gd name="T47" fmla="*/ 0 h 35"/>
                <a:gd name="T48" fmla="*/ 18 w 35"/>
                <a:gd name="T49" fmla="*/ 0 h 35"/>
                <a:gd name="T50" fmla="*/ 20 w 35"/>
                <a:gd name="T51" fmla="*/ 0 h 35"/>
                <a:gd name="T52" fmla="*/ 24 w 35"/>
                <a:gd name="T53" fmla="*/ 2 h 35"/>
                <a:gd name="T54" fmla="*/ 28 w 35"/>
                <a:gd name="T55" fmla="*/ 4 h 35"/>
                <a:gd name="T56" fmla="*/ 29 w 35"/>
                <a:gd name="T57" fmla="*/ 6 h 35"/>
                <a:gd name="T58" fmla="*/ 31 w 35"/>
                <a:gd name="T59" fmla="*/ 7 h 35"/>
                <a:gd name="T60" fmla="*/ 33 w 35"/>
                <a:gd name="T61" fmla="*/ 11 h 35"/>
                <a:gd name="T62" fmla="*/ 33 w 35"/>
                <a:gd name="T63" fmla="*/ 15 h 35"/>
                <a:gd name="T64" fmla="*/ 35 w 35"/>
                <a:gd name="T65" fmla="*/ 18 h 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5"/>
                <a:gd name="T100" fmla="*/ 0 h 35"/>
                <a:gd name="T101" fmla="*/ 35 w 35"/>
                <a:gd name="T102" fmla="*/ 35 h 3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5" h="35">
                  <a:moveTo>
                    <a:pt x="35" y="18"/>
                  </a:moveTo>
                  <a:lnTo>
                    <a:pt x="33" y="22"/>
                  </a:lnTo>
                  <a:lnTo>
                    <a:pt x="33" y="26"/>
                  </a:lnTo>
                  <a:lnTo>
                    <a:pt x="31" y="28"/>
                  </a:lnTo>
                  <a:lnTo>
                    <a:pt x="29" y="31"/>
                  </a:lnTo>
                  <a:lnTo>
                    <a:pt x="28" y="33"/>
                  </a:lnTo>
                  <a:lnTo>
                    <a:pt x="24" y="33"/>
                  </a:lnTo>
                  <a:lnTo>
                    <a:pt x="20" y="35"/>
                  </a:lnTo>
                  <a:lnTo>
                    <a:pt x="18" y="35"/>
                  </a:lnTo>
                  <a:lnTo>
                    <a:pt x="13" y="35"/>
                  </a:lnTo>
                  <a:lnTo>
                    <a:pt x="9" y="33"/>
                  </a:lnTo>
                  <a:lnTo>
                    <a:pt x="8" y="33"/>
                  </a:lnTo>
                  <a:lnTo>
                    <a:pt x="4" y="31"/>
                  </a:lnTo>
                  <a:lnTo>
                    <a:pt x="2" y="28"/>
                  </a:lnTo>
                  <a:lnTo>
                    <a:pt x="0" y="26"/>
                  </a:lnTo>
                  <a:lnTo>
                    <a:pt x="0" y="22"/>
                  </a:lnTo>
                  <a:lnTo>
                    <a:pt x="0" y="18"/>
                  </a:lnTo>
                  <a:lnTo>
                    <a:pt x="0" y="15"/>
                  </a:lnTo>
                  <a:lnTo>
                    <a:pt x="0" y="11"/>
                  </a:lnTo>
                  <a:lnTo>
                    <a:pt x="2" y="7"/>
                  </a:lnTo>
                  <a:lnTo>
                    <a:pt x="4" y="6"/>
                  </a:lnTo>
                  <a:lnTo>
                    <a:pt x="8" y="4"/>
                  </a:lnTo>
                  <a:lnTo>
                    <a:pt x="9" y="2"/>
                  </a:lnTo>
                  <a:lnTo>
                    <a:pt x="13" y="0"/>
                  </a:lnTo>
                  <a:lnTo>
                    <a:pt x="18" y="0"/>
                  </a:lnTo>
                  <a:lnTo>
                    <a:pt x="20" y="0"/>
                  </a:lnTo>
                  <a:lnTo>
                    <a:pt x="24" y="2"/>
                  </a:lnTo>
                  <a:lnTo>
                    <a:pt x="28" y="4"/>
                  </a:lnTo>
                  <a:lnTo>
                    <a:pt x="29" y="6"/>
                  </a:lnTo>
                  <a:lnTo>
                    <a:pt x="31" y="7"/>
                  </a:lnTo>
                  <a:lnTo>
                    <a:pt x="33" y="11"/>
                  </a:lnTo>
                  <a:lnTo>
                    <a:pt x="33" y="15"/>
                  </a:lnTo>
                  <a:lnTo>
                    <a:pt x="35" y="18"/>
                  </a:lnTo>
                  <a:close/>
                </a:path>
              </a:pathLst>
            </a:custGeom>
            <a:solidFill>
              <a:srgbClr val="63C6F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117" name="Freeform 593"/>
            <p:cNvSpPr>
              <a:spLocks/>
            </p:cNvSpPr>
            <p:nvPr/>
          </p:nvSpPr>
          <p:spPr bwMode="auto">
            <a:xfrm>
              <a:off x="5049" y="3734"/>
              <a:ext cx="31" cy="31"/>
            </a:xfrm>
            <a:custGeom>
              <a:avLst/>
              <a:gdLst>
                <a:gd name="T0" fmla="*/ 31 w 31"/>
                <a:gd name="T1" fmla="*/ 16 h 31"/>
                <a:gd name="T2" fmla="*/ 29 w 31"/>
                <a:gd name="T3" fmla="*/ 20 h 31"/>
                <a:gd name="T4" fmla="*/ 29 w 31"/>
                <a:gd name="T5" fmla="*/ 22 h 31"/>
                <a:gd name="T6" fmla="*/ 27 w 31"/>
                <a:gd name="T7" fmla="*/ 24 h 31"/>
                <a:gd name="T8" fmla="*/ 26 w 31"/>
                <a:gd name="T9" fmla="*/ 27 h 31"/>
                <a:gd name="T10" fmla="*/ 24 w 31"/>
                <a:gd name="T11" fmla="*/ 29 h 31"/>
                <a:gd name="T12" fmla="*/ 20 w 31"/>
                <a:gd name="T13" fmla="*/ 29 h 31"/>
                <a:gd name="T14" fmla="*/ 18 w 31"/>
                <a:gd name="T15" fmla="*/ 31 h 31"/>
                <a:gd name="T16" fmla="*/ 16 w 31"/>
                <a:gd name="T17" fmla="*/ 31 h 31"/>
                <a:gd name="T18" fmla="*/ 13 w 31"/>
                <a:gd name="T19" fmla="*/ 31 h 31"/>
                <a:gd name="T20" fmla="*/ 9 w 31"/>
                <a:gd name="T21" fmla="*/ 29 h 31"/>
                <a:gd name="T22" fmla="*/ 6 w 31"/>
                <a:gd name="T23" fmla="*/ 29 h 31"/>
                <a:gd name="T24" fmla="*/ 4 w 31"/>
                <a:gd name="T25" fmla="*/ 27 h 31"/>
                <a:gd name="T26" fmla="*/ 2 w 31"/>
                <a:gd name="T27" fmla="*/ 24 h 31"/>
                <a:gd name="T28" fmla="*/ 0 w 31"/>
                <a:gd name="T29" fmla="*/ 22 h 31"/>
                <a:gd name="T30" fmla="*/ 0 w 31"/>
                <a:gd name="T31" fmla="*/ 20 h 31"/>
                <a:gd name="T32" fmla="*/ 0 w 31"/>
                <a:gd name="T33" fmla="*/ 16 h 31"/>
                <a:gd name="T34" fmla="*/ 0 w 31"/>
                <a:gd name="T35" fmla="*/ 13 h 31"/>
                <a:gd name="T36" fmla="*/ 0 w 31"/>
                <a:gd name="T37" fmla="*/ 11 h 31"/>
                <a:gd name="T38" fmla="*/ 2 w 31"/>
                <a:gd name="T39" fmla="*/ 7 h 31"/>
                <a:gd name="T40" fmla="*/ 4 w 31"/>
                <a:gd name="T41" fmla="*/ 5 h 31"/>
                <a:gd name="T42" fmla="*/ 6 w 31"/>
                <a:gd name="T43" fmla="*/ 4 h 31"/>
                <a:gd name="T44" fmla="*/ 9 w 31"/>
                <a:gd name="T45" fmla="*/ 2 h 31"/>
                <a:gd name="T46" fmla="*/ 13 w 31"/>
                <a:gd name="T47" fmla="*/ 0 h 31"/>
                <a:gd name="T48" fmla="*/ 16 w 31"/>
                <a:gd name="T49" fmla="*/ 0 h 31"/>
                <a:gd name="T50" fmla="*/ 18 w 31"/>
                <a:gd name="T51" fmla="*/ 0 h 31"/>
                <a:gd name="T52" fmla="*/ 20 w 31"/>
                <a:gd name="T53" fmla="*/ 2 h 31"/>
                <a:gd name="T54" fmla="*/ 24 w 31"/>
                <a:gd name="T55" fmla="*/ 4 h 31"/>
                <a:gd name="T56" fmla="*/ 26 w 31"/>
                <a:gd name="T57" fmla="*/ 5 h 31"/>
                <a:gd name="T58" fmla="*/ 27 w 31"/>
                <a:gd name="T59" fmla="*/ 7 h 31"/>
                <a:gd name="T60" fmla="*/ 29 w 31"/>
                <a:gd name="T61" fmla="*/ 11 h 31"/>
                <a:gd name="T62" fmla="*/ 29 w 31"/>
                <a:gd name="T63" fmla="*/ 13 h 31"/>
                <a:gd name="T64" fmla="*/ 31 w 31"/>
                <a:gd name="T65" fmla="*/ 16 h 3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
                <a:gd name="T100" fmla="*/ 0 h 31"/>
                <a:gd name="T101" fmla="*/ 31 w 31"/>
                <a:gd name="T102" fmla="*/ 31 h 3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 h="31">
                  <a:moveTo>
                    <a:pt x="31" y="16"/>
                  </a:moveTo>
                  <a:lnTo>
                    <a:pt x="29" y="20"/>
                  </a:lnTo>
                  <a:lnTo>
                    <a:pt x="29" y="22"/>
                  </a:lnTo>
                  <a:lnTo>
                    <a:pt x="27" y="24"/>
                  </a:lnTo>
                  <a:lnTo>
                    <a:pt x="26" y="27"/>
                  </a:lnTo>
                  <a:lnTo>
                    <a:pt x="24" y="29"/>
                  </a:lnTo>
                  <a:lnTo>
                    <a:pt x="20" y="29"/>
                  </a:lnTo>
                  <a:lnTo>
                    <a:pt x="18" y="31"/>
                  </a:lnTo>
                  <a:lnTo>
                    <a:pt x="16" y="31"/>
                  </a:lnTo>
                  <a:lnTo>
                    <a:pt x="13" y="31"/>
                  </a:lnTo>
                  <a:lnTo>
                    <a:pt x="9" y="29"/>
                  </a:lnTo>
                  <a:lnTo>
                    <a:pt x="6" y="29"/>
                  </a:lnTo>
                  <a:lnTo>
                    <a:pt x="4" y="27"/>
                  </a:lnTo>
                  <a:lnTo>
                    <a:pt x="2" y="24"/>
                  </a:lnTo>
                  <a:lnTo>
                    <a:pt x="0" y="22"/>
                  </a:lnTo>
                  <a:lnTo>
                    <a:pt x="0" y="20"/>
                  </a:lnTo>
                  <a:lnTo>
                    <a:pt x="0" y="16"/>
                  </a:lnTo>
                  <a:lnTo>
                    <a:pt x="0" y="13"/>
                  </a:lnTo>
                  <a:lnTo>
                    <a:pt x="0" y="11"/>
                  </a:lnTo>
                  <a:lnTo>
                    <a:pt x="2" y="7"/>
                  </a:lnTo>
                  <a:lnTo>
                    <a:pt x="4" y="5"/>
                  </a:lnTo>
                  <a:lnTo>
                    <a:pt x="6" y="4"/>
                  </a:lnTo>
                  <a:lnTo>
                    <a:pt x="9" y="2"/>
                  </a:lnTo>
                  <a:lnTo>
                    <a:pt x="13" y="0"/>
                  </a:lnTo>
                  <a:lnTo>
                    <a:pt x="16" y="0"/>
                  </a:lnTo>
                  <a:lnTo>
                    <a:pt x="18" y="0"/>
                  </a:lnTo>
                  <a:lnTo>
                    <a:pt x="20" y="2"/>
                  </a:lnTo>
                  <a:lnTo>
                    <a:pt x="24" y="4"/>
                  </a:lnTo>
                  <a:lnTo>
                    <a:pt x="26" y="5"/>
                  </a:lnTo>
                  <a:lnTo>
                    <a:pt x="27" y="7"/>
                  </a:lnTo>
                  <a:lnTo>
                    <a:pt x="29" y="11"/>
                  </a:lnTo>
                  <a:lnTo>
                    <a:pt x="29" y="13"/>
                  </a:lnTo>
                  <a:lnTo>
                    <a:pt x="31" y="16"/>
                  </a:lnTo>
                  <a:close/>
                </a:path>
              </a:pathLst>
            </a:custGeom>
            <a:solidFill>
              <a:srgbClr val="63C7F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118" name="Freeform 594"/>
            <p:cNvSpPr>
              <a:spLocks/>
            </p:cNvSpPr>
            <p:nvPr/>
          </p:nvSpPr>
          <p:spPr bwMode="auto">
            <a:xfrm>
              <a:off x="5051" y="3736"/>
              <a:ext cx="27" cy="27"/>
            </a:xfrm>
            <a:custGeom>
              <a:avLst/>
              <a:gdLst>
                <a:gd name="T0" fmla="*/ 27 w 27"/>
                <a:gd name="T1" fmla="*/ 14 h 27"/>
                <a:gd name="T2" fmla="*/ 25 w 27"/>
                <a:gd name="T3" fmla="*/ 18 h 27"/>
                <a:gd name="T4" fmla="*/ 25 w 27"/>
                <a:gd name="T5" fmla="*/ 20 h 27"/>
                <a:gd name="T6" fmla="*/ 24 w 27"/>
                <a:gd name="T7" fmla="*/ 22 h 27"/>
                <a:gd name="T8" fmla="*/ 24 w 27"/>
                <a:gd name="T9" fmla="*/ 24 h 27"/>
                <a:gd name="T10" fmla="*/ 20 w 27"/>
                <a:gd name="T11" fmla="*/ 25 h 27"/>
                <a:gd name="T12" fmla="*/ 18 w 27"/>
                <a:gd name="T13" fmla="*/ 27 h 27"/>
                <a:gd name="T14" fmla="*/ 16 w 27"/>
                <a:gd name="T15" fmla="*/ 27 h 27"/>
                <a:gd name="T16" fmla="*/ 14 w 27"/>
                <a:gd name="T17" fmla="*/ 27 h 27"/>
                <a:gd name="T18" fmla="*/ 11 w 27"/>
                <a:gd name="T19" fmla="*/ 27 h 27"/>
                <a:gd name="T20" fmla="*/ 7 w 27"/>
                <a:gd name="T21" fmla="*/ 27 h 27"/>
                <a:gd name="T22" fmla="*/ 5 w 27"/>
                <a:gd name="T23" fmla="*/ 25 h 27"/>
                <a:gd name="T24" fmla="*/ 4 w 27"/>
                <a:gd name="T25" fmla="*/ 24 h 27"/>
                <a:gd name="T26" fmla="*/ 2 w 27"/>
                <a:gd name="T27" fmla="*/ 22 h 27"/>
                <a:gd name="T28" fmla="*/ 0 w 27"/>
                <a:gd name="T29" fmla="*/ 20 h 27"/>
                <a:gd name="T30" fmla="*/ 0 w 27"/>
                <a:gd name="T31" fmla="*/ 18 h 27"/>
                <a:gd name="T32" fmla="*/ 0 w 27"/>
                <a:gd name="T33" fmla="*/ 14 h 27"/>
                <a:gd name="T34" fmla="*/ 0 w 27"/>
                <a:gd name="T35" fmla="*/ 11 h 27"/>
                <a:gd name="T36" fmla="*/ 0 w 27"/>
                <a:gd name="T37" fmla="*/ 9 h 27"/>
                <a:gd name="T38" fmla="*/ 2 w 27"/>
                <a:gd name="T39" fmla="*/ 5 h 27"/>
                <a:gd name="T40" fmla="*/ 4 w 27"/>
                <a:gd name="T41" fmla="*/ 3 h 27"/>
                <a:gd name="T42" fmla="*/ 5 w 27"/>
                <a:gd name="T43" fmla="*/ 2 h 27"/>
                <a:gd name="T44" fmla="*/ 7 w 27"/>
                <a:gd name="T45" fmla="*/ 2 h 27"/>
                <a:gd name="T46" fmla="*/ 11 w 27"/>
                <a:gd name="T47" fmla="*/ 0 h 27"/>
                <a:gd name="T48" fmla="*/ 14 w 27"/>
                <a:gd name="T49" fmla="*/ 0 h 27"/>
                <a:gd name="T50" fmla="*/ 16 w 27"/>
                <a:gd name="T51" fmla="*/ 0 h 27"/>
                <a:gd name="T52" fmla="*/ 18 w 27"/>
                <a:gd name="T53" fmla="*/ 2 h 27"/>
                <a:gd name="T54" fmla="*/ 20 w 27"/>
                <a:gd name="T55" fmla="*/ 2 h 27"/>
                <a:gd name="T56" fmla="*/ 24 w 27"/>
                <a:gd name="T57" fmla="*/ 3 h 27"/>
                <a:gd name="T58" fmla="*/ 24 w 27"/>
                <a:gd name="T59" fmla="*/ 5 h 27"/>
                <a:gd name="T60" fmla="*/ 25 w 27"/>
                <a:gd name="T61" fmla="*/ 9 h 27"/>
                <a:gd name="T62" fmla="*/ 25 w 27"/>
                <a:gd name="T63" fmla="*/ 11 h 27"/>
                <a:gd name="T64" fmla="*/ 27 w 27"/>
                <a:gd name="T65" fmla="*/ 14 h 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
                <a:gd name="T100" fmla="*/ 0 h 27"/>
                <a:gd name="T101" fmla="*/ 27 w 27"/>
                <a:gd name="T102" fmla="*/ 27 h 2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 h="27">
                  <a:moveTo>
                    <a:pt x="27" y="14"/>
                  </a:moveTo>
                  <a:lnTo>
                    <a:pt x="25" y="18"/>
                  </a:lnTo>
                  <a:lnTo>
                    <a:pt x="25" y="20"/>
                  </a:lnTo>
                  <a:lnTo>
                    <a:pt x="24" y="22"/>
                  </a:lnTo>
                  <a:lnTo>
                    <a:pt x="24" y="24"/>
                  </a:lnTo>
                  <a:lnTo>
                    <a:pt x="20" y="25"/>
                  </a:lnTo>
                  <a:lnTo>
                    <a:pt x="18" y="27"/>
                  </a:lnTo>
                  <a:lnTo>
                    <a:pt x="16" y="27"/>
                  </a:lnTo>
                  <a:lnTo>
                    <a:pt x="14" y="27"/>
                  </a:lnTo>
                  <a:lnTo>
                    <a:pt x="11" y="27"/>
                  </a:lnTo>
                  <a:lnTo>
                    <a:pt x="7" y="27"/>
                  </a:lnTo>
                  <a:lnTo>
                    <a:pt x="5" y="25"/>
                  </a:lnTo>
                  <a:lnTo>
                    <a:pt x="4" y="24"/>
                  </a:lnTo>
                  <a:lnTo>
                    <a:pt x="2" y="22"/>
                  </a:lnTo>
                  <a:lnTo>
                    <a:pt x="0" y="20"/>
                  </a:lnTo>
                  <a:lnTo>
                    <a:pt x="0" y="18"/>
                  </a:lnTo>
                  <a:lnTo>
                    <a:pt x="0" y="14"/>
                  </a:lnTo>
                  <a:lnTo>
                    <a:pt x="0" y="11"/>
                  </a:lnTo>
                  <a:lnTo>
                    <a:pt x="0" y="9"/>
                  </a:lnTo>
                  <a:lnTo>
                    <a:pt x="2" y="5"/>
                  </a:lnTo>
                  <a:lnTo>
                    <a:pt x="4" y="3"/>
                  </a:lnTo>
                  <a:lnTo>
                    <a:pt x="5" y="2"/>
                  </a:lnTo>
                  <a:lnTo>
                    <a:pt x="7" y="2"/>
                  </a:lnTo>
                  <a:lnTo>
                    <a:pt x="11" y="0"/>
                  </a:lnTo>
                  <a:lnTo>
                    <a:pt x="14" y="0"/>
                  </a:lnTo>
                  <a:lnTo>
                    <a:pt x="16" y="0"/>
                  </a:lnTo>
                  <a:lnTo>
                    <a:pt x="18" y="2"/>
                  </a:lnTo>
                  <a:lnTo>
                    <a:pt x="20" y="2"/>
                  </a:lnTo>
                  <a:lnTo>
                    <a:pt x="24" y="3"/>
                  </a:lnTo>
                  <a:lnTo>
                    <a:pt x="24" y="5"/>
                  </a:lnTo>
                  <a:lnTo>
                    <a:pt x="25" y="9"/>
                  </a:lnTo>
                  <a:lnTo>
                    <a:pt x="25" y="11"/>
                  </a:lnTo>
                  <a:lnTo>
                    <a:pt x="27" y="14"/>
                  </a:lnTo>
                  <a:close/>
                </a:path>
              </a:pathLst>
            </a:custGeom>
            <a:solidFill>
              <a:srgbClr val="64C8F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119" name="Freeform 595"/>
            <p:cNvSpPr>
              <a:spLocks/>
            </p:cNvSpPr>
            <p:nvPr/>
          </p:nvSpPr>
          <p:spPr bwMode="auto">
            <a:xfrm>
              <a:off x="5053" y="3738"/>
              <a:ext cx="23" cy="23"/>
            </a:xfrm>
            <a:custGeom>
              <a:avLst/>
              <a:gdLst>
                <a:gd name="T0" fmla="*/ 23 w 23"/>
                <a:gd name="T1" fmla="*/ 12 h 23"/>
                <a:gd name="T2" fmla="*/ 22 w 23"/>
                <a:gd name="T3" fmla="*/ 14 h 23"/>
                <a:gd name="T4" fmla="*/ 22 w 23"/>
                <a:gd name="T5" fmla="*/ 16 h 23"/>
                <a:gd name="T6" fmla="*/ 20 w 23"/>
                <a:gd name="T7" fmla="*/ 18 h 23"/>
                <a:gd name="T8" fmla="*/ 20 w 23"/>
                <a:gd name="T9" fmla="*/ 20 h 23"/>
                <a:gd name="T10" fmla="*/ 18 w 23"/>
                <a:gd name="T11" fmla="*/ 22 h 23"/>
                <a:gd name="T12" fmla="*/ 16 w 23"/>
                <a:gd name="T13" fmla="*/ 23 h 23"/>
                <a:gd name="T14" fmla="*/ 14 w 23"/>
                <a:gd name="T15" fmla="*/ 23 h 23"/>
                <a:gd name="T16" fmla="*/ 12 w 23"/>
                <a:gd name="T17" fmla="*/ 23 h 23"/>
                <a:gd name="T18" fmla="*/ 9 w 23"/>
                <a:gd name="T19" fmla="*/ 23 h 23"/>
                <a:gd name="T20" fmla="*/ 7 w 23"/>
                <a:gd name="T21" fmla="*/ 23 h 23"/>
                <a:gd name="T22" fmla="*/ 5 w 23"/>
                <a:gd name="T23" fmla="*/ 22 h 23"/>
                <a:gd name="T24" fmla="*/ 3 w 23"/>
                <a:gd name="T25" fmla="*/ 20 h 23"/>
                <a:gd name="T26" fmla="*/ 2 w 23"/>
                <a:gd name="T27" fmla="*/ 18 h 23"/>
                <a:gd name="T28" fmla="*/ 0 w 23"/>
                <a:gd name="T29" fmla="*/ 16 h 23"/>
                <a:gd name="T30" fmla="*/ 0 w 23"/>
                <a:gd name="T31" fmla="*/ 14 h 23"/>
                <a:gd name="T32" fmla="*/ 0 w 23"/>
                <a:gd name="T33" fmla="*/ 12 h 23"/>
                <a:gd name="T34" fmla="*/ 0 w 23"/>
                <a:gd name="T35" fmla="*/ 11 h 23"/>
                <a:gd name="T36" fmla="*/ 0 w 23"/>
                <a:gd name="T37" fmla="*/ 7 h 23"/>
                <a:gd name="T38" fmla="*/ 2 w 23"/>
                <a:gd name="T39" fmla="*/ 5 h 23"/>
                <a:gd name="T40" fmla="*/ 3 w 23"/>
                <a:gd name="T41" fmla="*/ 3 h 23"/>
                <a:gd name="T42" fmla="*/ 5 w 23"/>
                <a:gd name="T43" fmla="*/ 1 h 23"/>
                <a:gd name="T44" fmla="*/ 7 w 23"/>
                <a:gd name="T45" fmla="*/ 1 h 23"/>
                <a:gd name="T46" fmla="*/ 9 w 23"/>
                <a:gd name="T47" fmla="*/ 0 h 23"/>
                <a:gd name="T48" fmla="*/ 12 w 23"/>
                <a:gd name="T49" fmla="*/ 0 h 23"/>
                <a:gd name="T50" fmla="*/ 14 w 23"/>
                <a:gd name="T51" fmla="*/ 0 h 23"/>
                <a:gd name="T52" fmla="*/ 16 w 23"/>
                <a:gd name="T53" fmla="*/ 1 h 23"/>
                <a:gd name="T54" fmla="*/ 18 w 23"/>
                <a:gd name="T55" fmla="*/ 1 h 23"/>
                <a:gd name="T56" fmla="*/ 20 w 23"/>
                <a:gd name="T57" fmla="*/ 3 h 23"/>
                <a:gd name="T58" fmla="*/ 20 w 23"/>
                <a:gd name="T59" fmla="*/ 5 h 23"/>
                <a:gd name="T60" fmla="*/ 22 w 23"/>
                <a:gd name="T61" fmla="*/ 7 h 23"/>
                <a:gd name="T62" fmla="*/ 22 w 23"/>
                <a:gd name="T63" fmla="*/ 11 h 23"/>
                <a:gd name="T64" fmla="*/ 23 w 23"/>
                <a:gd name="T65" fmla="*/ 12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
                <a:gd name="T100" fmla="*/ 0 h 23"/>
                <a:gd name="T101" fmla="*/ 23 w 23"/>
                <a:gd name="T102" fmla="*/ 23 h 2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 h="23">
                  <a:moveTo>
                    <a:pt x="23" y="12"/>
                  </a:moveTo>
                  <a:lnTo>
                    <a:pt x="22" y="14"/>
                  </a:lnTo>
                  <a:lnTo>
                    <a:pt x="22" y="16"/>
                  </a:lnTo>
                  <a:lnTo>
                    <a:pt x="20" y="18"/>
                  </a:lnTo>
                  <a:lnTo>
                    <a:pt x="20" y="20"/>
                  </a:lnTo>
                  <a:lnTo>
                    <a:pt x="18" y="22"/>
                  </a:lnTo>
                  <a:lnTo>
                    <a:pt x="16" y="23"/>
                  </a:lnTo>
                  <a:lnTo>
                    <a:pt x="14" y="23"/>
                  </a:lnTo>
                  <a:lnTo>
                    <a:pt x="12" y="23"/>
                  </a:lnTo>
                  <a:lnTo>
                    <a:pt x="9" y="23"/>
                  </a:lnTo>
                  <a:lnTo>
                    <a:pt x="7" y="23"/>
                  </a:lnTo>
                  <a:lnTo>
                    <a:pt x="5" y="22"/>
                  </a:lnTo>
                  <a:lnTo>
                    <a:pt x="3" y="20"/>
                  </a:lnTo>
                  <a:lnTo>
                    <a:pt x="2" y="18"/>
                  </a:lnTo>
                  <a:lnTo>
                    <a:pt x="0" y="16"/>
                  </a:lnTo>
                  <a:lnTo>
                    <a:pt x="0" y="14"/>
                  </a:lnTo>
                  <a:lnTo>
                    <a:pt x="0" y="12"/>
                  </a:lnTo>
                  <a:lnTo>
                    <a:pt x="0" y="11"/>
                  </a:lnTo>
                  <a:lnTo>
                    <a:pt x="0" y="7"/>
                  </a:lnTo>
                  <a:lnTo>
                    <a:pt x="2" y="5"/>
                  </a:lnTo>
                  <a:lnTo>
                    <a:pt x="3" y="3"/>
                  </a:lnTo>
                  <a:lnTo>
                    <a:pt x="5" y="1"/>
                  </a:lnTo>
                  <a:lnTo>
                    <a:pt x="7" y="1"/>
                  </a:lnTo>
                  <a:lnTo>
                    <a:pt x="9" y="0"/>
                  </a:lnTo>
                  <a:lnTo>
                    <a:pt x="12" y="0"/>
                  </a:lnTo>
                  <a:lnTo>
                    <a:pt x="14" y="0"/>
                  </a:lnTo>
                  <a:lnTo>
                    <a:pt x="16" y="1"/>
                  </a:lnTo>
                  <a:lnTo>
                    <a:pt x="18" y="1"/>
                  </a:lnTo>
                  <a:lnTo>
                    <a:pt x="20" y="3"/>
                  </a:lnTo>
                  <a:lnTo>
                    <a:pt x="20" y="5"/>
                  </a:lnTo>
                  <a:lnTo>
                    <a:pt x="22" y="7"/>
                  </a:lnTo>
                  <a:lnTo>
                    <a:pt x="22" y="11"/>
                  </a:lnTo>
                  <a:lnTo>
                    <a:pt x="23" y="12"/>
                  </a:lnTo>
                  <a:close/>
                </a:path>
              </a:pathLst>
            </a:custGeom>
            <a:solidFill>
              <a:srgbClr val="64C8FB"/>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120" name="Freeform 596"/>
            <p:cNvSpPr>
              <a:spLocks/>
            </p:cNvSpPr>
            <p:nvPr/>
          </p:nvSpPr>
          <p:spPr bwMode="auto">
            <a:xfrm>
              <a:off x="5055" y="3739"/>
              <a:ext cx="20" cy="21"/>
            </a:xfrm>
            <a:custGeom>
              <a:avLst/>
              <a:gdLst>
                <a:gd name="T0" fmla="*/ 20 w 20"/>
                <a:gd name="T1" fmla="*/ 11 h 21"/>
                <a:gd name="T2" fmla="*/ 18 w 20"/>
                <a:gd name="T3" fmla="*/ 13 h 21"/>
                <a:gd name="T4" fmla="*/ 18 w 20"/>
                <a:gd name="T5" fmla="*/ 15 h 21"/>
                <a:gd name="T6" fmla="*/ 18 w 20"/>
                <a:gd name="T7" fmla="*/ 17 h 21"/>
                <a:gd name="T8" fmla="*/ 16 w 20"/>
                <a:gd name="T9" fmla="*/ 19 h 21"/>
                <a:gd name="T10" fmla="*/ 14 w 20"/>
                <a:gd name="T11" fmla="*/ 19 h 21"/>
                <a:gd name="T12" fmla="*/ 14 w 20"/>
                <a:gd name="T13" fmla="*/ 21 h 21"/>
                <a:gd name="T14" fmla="*/ 12 w 20"/>
                <a:gd name="T15" fmla="*/ 21 h 21"/>
                <a:gd name="T16" fmla="*/ 10 w 20"/>
                <a:gd name="T17" fmla="*/ 21 h 21"/>
                <a:gd name="T18" fmla="*/ 7 w 20"/>
                <a:gd name="T19" fmla="*/ 21 h 21"/>
                <a:gd name="T20" fmla="*/ 5 w 20"/>
                <a:gd name="T21" fmla="*/ 21 h 21"/>
                <a:gd name="T22" fmla="*/ 3 w 20"/>
                <a:gd name="T23" fmla="*/ 19 h 21"/>
                <a:gd name="T24" fmla="*/ 1 w 20"/>
                <a:gd name="T25" fmla="*/ 19 h 21"/>
                <a:gd name="T26" fmla="*/ 0 w 20"/>
                <a:gd name="T27" fmla="*/ 17 h 21"/>
                <a:gd name="T28" fmla="*/ 0 w 20"/>
                <a:gd name="T29" fmla="*/ 15 h 21"/>
                <a:gd name="T30" fmla="*/ 0 w 20"/>
                <a:gd name="T31" fmla="*/ 13 h 21"/>
                <a:gd name="T32" fmla="*/ 0 w 20"/>
                <a:gd name="T33" fmla="*/ 11 h 21"/>
                <a:gd name="T34" fmla="*/ 0 w 20"/>
                <a:gd name="T35" fmla="*/ 10 h 21"/>
                <a:gd name="T36" fmla="*/ 0 w 20"/>
                <a:gd name="T37" fmla="*/ 8 h 21"/>
                <a:gd name="T38" fmla="*/ 0 w 20"/>
                <a:gd name="T39" fmla="*/ 4 h 21"/>
                <a:gd name="T40" fmla="*/ 1 w 20"/>
                <a:gd name="T41" fmla="*/ 4 h 21"/>
                <a:gd name="T42" fmla="*/ 3 w 20"/>
                <a:gd name="T43" fmla="*/ 2 h 21"/>
                <a:gd name="T44" fmla="*/ 5 w 20"/>
                <a:gd name="T45" fmla="*/ 2 h 21"/>
                <a:gd name="T46" fmla="*/ 7 w 20"/>
                <a:gd name="T47" fmla="*/ 0 h 21"/>
                <a:gd name="T48" fmla="*/ 10 w 20"/>
                <a:gd name="T49" fmla="*/ 0 h 21"/>
                <a:gd name="T50" fmla="*/ 12 w 20"/>
                <a:gd name="T51" fmla="*/ 0 h 21"/>
                <a:gd name="T52" fmla="*/ 14 w 20"/>
                <a:gd name="T53" fmla="*/ 2 h 21"/>
                <a:gd name="T54" fmla="*/ 14 w 20"/>
                <a:gd name="T55" fmla="*/ 2 h 21"/>
                <a:gd name="T56" fmla="*/ 16 w 20"/>
                <a:gd name="T57" fmla="*/ 4 h 21"/>
                <a:gd name="T58" fmla="*/ 18 w 20"/>
                <a:gd name="T59" fmla="*/ 4 h 21"/>
                <a:gd name="T60" fmla="*/ 18 w 20"/>
                <a:gd name="T61" fmla="*/ 8 h 21"/>
                <a:gd name="T62" fmla="*/ 18 w 20"/>
                <a:gd name="T63" fmla="*/ 10 h 21"/>
                <a:gd name="T64" fmla="*/ 20 w 20"/>
                <a:gd name="T65" fmla="*/ 11 h 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
                <a:gd name="T100" fmla="*/ 0 h 21"/>
                <a:gd name="T101" fmla="*/ 20 w 20"/>
                <a:gd name="T102" fmla="*/ 21 h 2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 h="21">
                  <a:moveTo>
                    <a:pt x="20" y="11"/>
                  </a:moveTo>
                  <a:lnTo>
                    <a:pt x="18" y="13"/>
                  </a:lnTo>
                  <a:lnTo>
                    <a:pt x="18" y="15"/>
                  </a:lnTo>
                  <a:lnTo>
                    <a:pt x="18" y="17"/>
                  </a:lnTo>
                  <a:lnTo>
                    <a:pt x="16" y="19"/>
                  </a:lnTo>
                  <a:lnTo>
                    <a:pt x="14" y="19"/>
                  </a:lnTo>
                  <a:lnTo>
                    <a:pt x="14" y="21"/>
                  </a:lnTo>
                  <a:lnTo>
                    <a:pt x="12" y="21"/>
                  </a:lnTo>
                  <a:lnTo>
                    <a:pt x="10" y="21"/>
                  </a:lnTo>
                  <a:lnTo>
                    <a:pt x="7" y="21"/>
                  </a:lnTo>
                  <a:lnTo>
                    <a:pt x="5" y="21"/>
                  </a:lnTo>
                  <a:lnTo>
                    <a:pt x="3" y="19"/>
                  </a:lnTo>
                  <a:lnTo>
                    <a:pt x="1" y="19"/>
                  </a:lnTo>
                  <a:lnTo>
                    <a:pt x="0" y="17"/>
                  </a:lnTo>
                  <a:lnTo>
                    <a:pt x="0" y="15"/>
                  </a:lnTo>
                  <a:lnTo>
                    <a:pt x="0" y="13"/>
                  </a:lnTo>
                  <a:lnTo>
                    <a:pt x="0" y="11"/>
                  </a:lnTo>
                  <a:lnTo>
                    <a:pt x="0" y="10"/>
                  </a:lnTo>
                  <a:lnTo>
                    <a:pt x="0" y="8"/>
                  </a:lnTo>
                  <a:lnTo>
                    <a:pt x="0" y="4"/>
                  </a:lnTo>
                  <a:lnTo>
                    <a:pt x="1" y="4"/>
                  </a:lnTo>
                  <a:lnTo>
                    <a:pt x="3" y="2"/>
                  </a:lnTo>
                  <a:lnTo>
                    <a:pt x="5" y="2"/>
                  </a:lnTo>
                  <a:lnTo>
                    <a:pt x="7" y="0"/>
                  </a:lnTo>
                  <a:lnTo>
                    <a:pt x="10" y="0"/>
                  </a:lnTo>
                  <a:lnTo>
                    <a:pt x="12" y="0"/>
                  </a:lnTo>
                  <a:lnTo>
                    <a:pt x="14" y="2"/>
                  </a:lnTo>
                  <a:lnTo>
                    <a:pt x="16" y="4"/>
                  </a:lnTo>
                  <a:lnTo>
                    <a:pt x="18" y="4"/>
                  </a:lnTo>
                  <a:lnTo>
                    <a:pt x="18" y="8"/>
                  </a:lnTo>
                  <a:lnTo>
                    <a:pt x="18" y="10"/>
                  </a:lnTo>
                  <a:lnTo>
                    <a:pt x="20" y="11"/>
                  </a:lnTo>
                  <a:close/>
                </a:path>
              </a:pathLst>
            </a:custGeom>
            <a:solidFill>
              <a:srgbClr val="64C9F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121" name="Freeform 597"/>
            <p:cNvSpPr>
              <a:spLocks/>
            </p:cNvSpPr>
            <p:nvPr/>
          </p:nvSpPr>
          <p:spPr bwMode="auto">
            <a:xfrm>
              <a:off x="5056" y="3741"/>
              <a:ext cx="17" cy="17"/>
            </a:xfrm>
            <a:custGeom>
              <a:avLst/>
              <a:gdLst>
                <a:gd name="T0" fmla="*/ 17 w 17"/>
                <a:gd name="T1" fmla="*/ 9 h 17"/>
                <a:gd name="T2" fmla="*/ 15 w 17"/>
                <a:gd name="T3" fmla="*/ 11 h 17"/>
                <a:gd name="T4" fmla="*/ 15 w 17"/>
                <a:gd name="T5" fmla="*/ 13 h 17"/>
                <a:gd name="T6" fmla="*/ 15 w 17"/>
                <a:gd name="T7" fmla="*/ 13 h 17"/>
                <a:gd name="T8" fmla="*/ 13 w 17"/>
                <a:gd name="T9" fmla="*/ 15 h 17"/>
                <a:gd name="T10" fmla="*/ 13 w 17"/>
                <a:gd name="T11" fmla="*/ 15 h 17"/>
                <a:gd name="T12" fmla="*/ 11 w 17"/>
                <a:gd name="T13" fmla="*/ 17 h 17"/>
                <a:gd name="T14" fmla="*/ 9 w 17"/>
                <a:gd name="T15" fmla="*/ 17 h 17"/>
                <a:gd name="T16" fmla="*/ 9 w 17"/>
                <a:gd name="T17" fmla="*/ 17 h 17"/>
                <a:gd name="T18" fmla="*/ 6 w 17"/>
                <a:gd name="T19" fmla="*/ 17 h 17"/>
                <a:gd name="T20" fmla="*/ 4 w 17"/>
                <a:gd name="T21" fmla="*/ 17 h 17"/>
                <a:gd name="T22" fmla="*/ 4 w 17"/>
                <a:gd name="T23" fmla="*/ 15 h 17"/>
                <a:gd name="T24" fmla="*/ 2 w 17"/>
                <a:gd name="T25" fmla="*/ 15 h 17"/>
                <a:gd name="T26" fmla="*/ 0 w 17"/>
                <a:gd name="T27" fmla="*/ 13 h 17"/>
                <a:gd name="T28" fmla="*/ 0 w 17"/>
                <a:gd name="T29" fmla="*/ 13 h 17"/>
                <a:gd name="T30" fmla="*/ 0 w 17"/>
                <a:gd name="T31" fmla="*/ 11 h 17"/>
                <a:gd name="T32" fmla="*/ 0 w 17"/>
                <a:gd name="T33" fmla="*/ 9 h 17"/>
                <a:gd name="T34" fmla="*/ 0 w 17"/>
                <a:gd name="T35" fmla="*/ 8 h 17"/>
                <a:gd name="T36" fmla="*/ 0 w 17"/>
                <a:gd name="T37" fmla="*/ 6 h 17"/>
                <a:gd name="T38" fmla="*/ 0 w 17"/>
                <a:gd name="T39" fmla="*/ 4 h 17"/>
                <a:gd name="T40" fmla="*/ 2 w 17"/>
                <a:gd name="T41" fmla="*/ 4 h 17"/>
                <a:gd name="T42" fmla="*/ 4 w 17"/>
                <a:gd name="T43" fmla="*/ 2 h 17"/>
                <a:gd name="T44" fmla="*/ 4 w 17"/>
                <a:gd name="T45" fmla="*/ 2 h 17"/>
                <a:gd name="T46" fmla="*/ 6 w 17"/>
                <a:gd name="T47" fmla="*/ 0 h 17"/>
                <a:gd name="T48" fmla="*/ 9 w 17"/>
                <a:gd name="T49" fmla="*/ 0 h 17"/>
                <a:gd name="T50" fmla="*/ 9 w 17"/>
                <a:gd name="T51" fmla="*/ 0 h 17"/>
                <a:gd name="T52" fmla="*/ 11 w 17"/>
                <a:gd name="T53" fmla="*/ 2 h 17"/>
                <a:gd name="T54" fmla="*/ 13 w 17"/>
                <a:gd name="T55" fmla="*/ 2 h 17"/>
                <a:gd name="T56" fmla="*/ 13 w 17"/>
                <a:gd name="T57" fmla="*/ 4 h 17"/>
                <a:gd name="T58" fmla="*/ 15 w 17"/>
                <a:gd name="T59" fmla="*/ 4 h 17"/>
                <a:gd name="T60" fmla="*/ 15 w 17"/>
                <a:gd name="T61" fmla="*/ 6 h 17"/>
                <a:gd name="T62" fmla="*/ 15 w 17"/>
                <a:gd name="T63" fmla="*/ 8 h 17"/>
                <a:gd name="T64" fmla="*/ 17 w 17"/>
                <a:gd name="T65" fmla="*/ 9 h 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
                <a:gd name="T100" fmla="*/ 0 h 17"/>
                <a:gd name="T101" fmla="*/ 17 w 17"/>
                <a:gd name="T102" fmla="*/ 17 h 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 h="17">
                  <a:moveTo>
                    <a:pt x="17" y="9"/>
                  </a:moveTo>
                  <a:lnTo>
                    <a:pt x="15" y="11"/>
                  </a:lnTo>
                  <a:lnTo>
                    <a:pt x="15" y="13"/>
                  </a:lnTo>
                  <a:lnTo>
                    <a:pt x="13" y="15"/>
                  </a:lnTo>
                  <a:lnTo>
                    <a:pt x="11" y="17"/>
                  </a:lnTo>
                  <a:lnTo>
                    <a:pt x="9" y="17"/>
                  </a:lnTo>
                  <a:lnTo>
                    <a:pt x="6" y="17"/>
                  </a:lnTo>
                  <a:lnTo>
                    <a:pt x="4" y="17"/>
                  </a:lnTo>
                  <a:lnTo>
                    <a:pt x="4" y="15"/>
                  </a:lnTo>
                  <a:lnTo>
                    <a:pt x="2" y="15"/>
                  </a:lnTo>
                  <a:lnTo>
                    <a:pt x="0" y="13"/>
                  </a:lnTo>
                  <a:lnTo>
                    <a:pt x="0" y="11"/>
                  </a:lnTo>
                  <a:lnTo>
                    <a:pt x="0" y="9"/>
                  </a:lnTo>
                  <a:lnTo>
                    <a:pt x="0" y="8"/>
                  </a:lnTo>
                  <a:lnTo>
                    <a:pt x="0" y="6"/>
                  </a:lnTo>
                  <a:lnTo>
                    <a:pt x="0" y="4"/>
                  </a:lnTo>
                  <a:lnTo>
                    <a:pt x="2" y="4"/>
                  </a:lnTo>
                  <a:lnTo>
                    <a:pt x="4" y="2"/>
                  </a:lnTo>
                  <a:lnTo>
                    <a:pt x="6" y="0"/>
                  </a:lnTo>
                  <a:lnTo>
                    <a:pt x="9" y="0"/>
                  </a:lnTo>
                  <a:lnTo>
                    <a:pt x="11" y="2"/>
                  </a:lnTo>
                  <a:lnTo>
                    <a:pt x="13" y="2"/>
                  </a:lnTo>
                  <a:lnTo>
                    <a:pt x="13" y="4"/>
                  </a:lnTo>
                  <a:lnTo>
                    <a:pt x="15" y="4"/>
                  </a:lnTo>
                  <a:lnTo>
                    <a:pt x="15" y="6"/>
                  </a:lnTo>
                  <a:lnTo>
                    <a:pt x="15" y="8"/>
                  </a:lnTo>
                  <a:lnTo>
                    <a:pt x="17" y="9"/>
                  </a:lnTo>
                  <a:close/>
                </a:path>
              </a:pathLst>
            </a:custGeom>
            <a:solidFill>
              <a:srgbClr val="65CAF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122" name="Freeform 598"/>
            <p:cNvSpPr>
              <a:spLocks/>
            </p:cNvSpPr>
            <p:nvPr/>
          </p:nvSpPr>
          <p:spPr bwMode="auto">
            <a:xfrm>
              <a:off x="5058" y="3743"/>
              <a:ext cx="13" cy="13"/>
            </a:xfrm>
            <a:custGeom>
              <a:avLst/>
              <a:gdLst>
                <a:gd name="T0" fmla="*/ 13 w 13"/>
                <a:gd name="T1" fmla="*/ 7 h 13"/>
                <a:gd name="T2" fmla="*/ 11 w 13"/>
                <a:gd name="T3" fmla="*/ 9 h 13"/>
                <a:gd name="T4" fmla="*/ 11 w 13"/>
                <a:gd name="T5" fmla="*/ 9 h 13"/>
                <a:gd name="T6" fmla="*/ 11 w 13"/>
                <a:gd name="T7" fmla="*/ 11 h 13"/>
                <a:gd name="T8" fmla="*/ 9 w 13"/>
                <a:gd name="T9" fmla="*/ 11 h 13"/>
                <a:gd name="T10" fmla="*/ 9 w 13"/>
                <a:gd name="T11" fmla="*/ 11 h 13"/>
                <a:gd name="T12" fmla="*/ 7 w 13"/>
                <a:gd name="T13" fmla="*/ 13 h 13"/>
                <a:gd name="T14" fmla="*/ 7 w 13"/>
                <a:gd name="T15" fmla="*/ 13 h 13"/>
                <a:gd name="T16" fmla="*/ 7 w 13"/>
                <a:gd name="T17" fmla="*/ 13 h 13"/>
                <a:gd name="T18" fmla="*/ 6 w 13"/>
                <a:gd name="T19" fmla="*/ 13 h 13"/>
                <a:gd name="T20" fmla="*/ 4 w 13"/>
                <a:gd name="T21" fmla="*/ 13 h 13"/>
                <a:gd name="T22" fmla="*/ 2 w 13"/>
                <a:gd name="T23" fmla="*/ 11 h 13"/>
                <a:gd name="T24" fmla="*/ 2 w 13"/>
                <a:gd name="T25" fmla="*/ 11 h 13"/>
                <a:gd name="T26" fmla="*/ 0 w 13"/>
                <a:gd name="T27" fmla="*/ 11 h 13"/>
                <a:gd name="T28" fmla="*/ 0 w 13"/>
                <a:gd name="T29" fmla="*/ 9 h 13"/>
                <a:gd name="T30" fmla="*/ 0 w 13"/>
                <a:gd name="T31" fmla="*/ 9 h 13"/>
                <a:gd name="T32" fmla="*/ 0 w 13"/>
                <a:gd name="T33" fmla="*/ 7 h 13"/>
                <a:gd name="T34" fmla="*/ 0 w 13"/>
                <a:gd name="T35" fmla="*/ 6 h 13"/>
                <a:gd name="T36" fmla="*/ 0 w 13"/>
                <a:gd name="T37" fmla="*/ 6 h 13"/>
                <a:gd name="T38" fmla="*/ 0 w 13"/>
                <a:gd name="T39" fmla="*/ 4 h 13"/>
                <a:gd name="T40" fmla="*/ 2 w 13"/>
                <a:gd name="T41" fmla="*/ 2 h 13"/>
                <a:gd name="T42" fmla="*/ 2 w 13"/>
                <a:gd name="T43" fmla="*/ 2 h 13"/>
                <a:gd name="T44" fmla="*/ 4 w 13"/>
                <a:gd name="T45" fmla="*/ 0 h 13"/>
                <a:gd name="T46" fmla="*/ 6 w 13"/>
                <a:gd name="T47" fmla="*/ 0 h 13"/>
                <a:gd name="T48" fmla="*/ 7 w 13"/>
                <a:gd name="T49" fmla="*/ 0 h 13"/>
                <a:gd name="T50" fmla="*/ 7 w 13"/>
                <a:gd name="T51" fmla="*/ 0 h 13"/>
                <a:gd name="T52" fmla="*/ 7 w 13"/>
                <a:gd name="T53" fmla="*/ 0 h 13"/>
                <a:gd name="T54" fmla="*/ 9 w 13"/>
                <a:gd name="T55" fmla="*/ 2 h 13"/>
                <a:gd name="T56" fmla="*/ 9 w 13"/>
                <a:gd name="T57" fmla="*/ 2 h 13"/>
                <a:gd name="T58" fmla="*/ 11 w 13"/>
                <a:gd name="T59" fmla="*/ 4 h 13"/>
                <a:gd name="T60" fmla="*/ 11 w 13"/>
                <a:gd name="T61" fmla="*/ 6 h 13"/>
                <a:gd name="T62" fmla="*/ 11 w 13"/>
                <a:gd name="T63" fmla="*/ 6 h 13"/>
                <a:gd name="T64" fmla="*/ 13 w 13"/>
                <a:gd name="T65" fmla="*/ 7 h 1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
                <a:gd name="T100" fmla="*/ 0 h 13"/>
                <a:gd name="T101" fmla="*/ 13 w 13"/>
                <a:gd name="T102" fmla="*/ 13 h 1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 h="13">
                  <a:moveTo>
                    <a:pt x="13" y="7"/>
                  </a:moveTo>
                  <a:lnTo>
                    <a:pt x="11" y="9"/>
                  </a:lnTo>
                  <a:lnTo>
                    <a:pt x="11" y="11"/>
                  </a:lnTo>
                  <a:lnTo>
                    <a:pt x="9" y="11"/>
                  </a:lnTo>
                  <a:lnTo>
                    <a:pt x="7" y="13"/>
                  </a:lnTo>
                  <a:lnTo>
                    <a:pt x="6" y="13"/>
                  </a:lnTo>
                  <a:lnTo>
                    <a:pt x="4" y="13"/>
                  </a:lnTo>
                  <a:lnTo>
                    <a:pt x="2" y="11"/>
                  </a:lnTo>
                  <a:lnTo>
                    <a:pt x="0" y="11"/>
                  </a:lnTo>
                  <a:lnTo>
                    <a:pt x="0" y="9"/>
                  </a:lnTo>
                  <a:lnTo>
                    <a:pt x="0" y="7"/>
                  </a:lnTo>
                  <a:lnTo>
                    <a:pt x="0" y="6"/>
                  </a:lnTo>
                  <a:lnTo>
                    <a:pt x="0" y="4"/>
                  </a:lnTo>
                  <a:lnTo>
                    <a:pt x="2" y="2"/>
                  </a:lnTo>
                  <a:lnTo>
                    <a:pt x="4" y="0"/>
                  </a:lnTo>
                  <a:lnTo>
                    <a:pt x="6" y="0"/>
                  </a:lnTo>
                  <a:lnTo>
                    <a:pt x="7" y="0"/>
                  </a:lnTo>
                  <a:lnTo>
                    <a:pt x="9" y="2"/>
                  </a:lnTo>
                  <a:lnTo>
                    <a:pt x="11" y="4"/>
                  </a:lnTo>
                  <a:lnTo>
                    <a:pt x="11" y="6"/>
                  </a:lnTo>
                  <a:lnTo>
                    <a:pt x="13" y="7"/>
                  </a:lnTo>
                  <a:close/>
                </a:path>
              </a:pathLst>
            </a:custGeom>
            <a:solidFill>
              <a:srgbClr val="65CAF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123" name="Freeform 599"/>
            <p:cNvSpPr>
              <a:spLocks/>
            </p:cNvSpPr>
            <p:nvPr/>
          </p:nvSpPr>
          <p:spPr bwMode="auto">
            <a:xfrm>
              <a:off x="5060" y="3745"/>
              <a:ext cx="9" cy="9"/>
            </a:xfrm>
            <a:custGeom>
              <a:avLst/>
              <a:gdLst>
                <a:gd name="T0" fmla="*/ 9 w 9"/>
                <a:gd name="T1" fmla="*/ 5 h 9"/>
                <a:gd name="T2" fmla="*/ 7 w 9"/>
                <a:gd name="T3" fmla="*/ 7 h 9"/>
                <a:gd name="T4" fmla="*/ 7 w 9"/>
                <a:gd name="T5" fmla="*/ 7 h 9"/>
                <a:gd name="T6" fmla="*/ 7 w 9"/>
                <a:gd name="T7" fmla="*/ 7 h 9"/>
                <a:gd name="T8" fmla="*/ 7 w 9"/>
                <a:gd name="T9" fmla="*/ 9 h 9"/>
                <a:gd name="T10" fmla="*/ 7 w 9"/>
                <a:gd name="T11" fmla="*/ 9 h 9"/>
                <a:gd name="T12" fmla="*/ 5 w 9"/>
                <a:gd name="T13" fmla="*/ 9 h 9"/>
                <a:gd name="T14" fmla="*/ 5 w 9"/>
                <a:gd name="T15" fmla="*/ 9 h 9"/>
                <a:gd name="T16" fmla="*/ 5 w 9"/>
                <a:gd name="T17" fmla="*/ 9 h 9"/>
                <a:gd name="T18" fmla="*/ 4 w 9"/>
                <a:gd name="T19" fmla="*/ 9 h 9"/>
                <a:gd name="T20" fmla="*/ 2 w 9"/>
                <a:gd name="T21" fmla="*/ 9 h 9"/>
                <a:gd name="T22" fmla="*/ 2 w 9"/>
                <a:gd name="T23" fmla="*/ 9 h 9"/>
                <a:gd name="T24" fmla="*/ 0 w 9"/>
                <a:gd name="T25" fmla="*/ 9 h 9"/>
                <a:gd name="T26" fmla="*/ 0 w 9"/>
                <a:gd name="T27" fmla="*/ 7 h 9"/>
                <a:gd name="T28" fmla="*/ 0 w 9"/>
                <a:gd name="T29" fmla="*/ 7 h 9"/>
                <a:gd name="T30" fmla="*/ 0 w 9"/>
                <a:gd name="T31" fmla="*/ 7 h 9"/>
                <a:gd name="T32" fmla="*/ 0 w 9"/>
                <a:gd name="T33" fmla="*/ 5 h 9"/>
                <a:gd name="T34" fmla="*/ 0 w 9"/>
                <a:gd name="T35" fmla="*/ 4 h 9"/>
                <a:gd name="T36" fmla="*/ 0 w 9"/>
                <a:gd name="T37" fmla="*/ 4 h 9"/>
                <a:gd name="T38" fmla="*/ 0 w 9"/>
                <a:gd name="T39" fmla="*/ 2 h 9"/>
                <a:gd name="T40" fmla="*/ 0 w 9"/>
                <a:gd name="T41" fmla="*/ 2 h 9"/>
                <a:gd name="T42" fmla="*/ 2 w 9"/>
                <a:gd name="T43" fmla="*/ 2 h 9"/>
                <a:gd name="T44" fmla="*/ 2 w 9"/>
                <a:gd name="T45" fmla="*/ 0 h 9"/>
                <a:gd name="T46" fmla="*/ 4 w 9"/>
                <a:gd name="T47" fmla="*/ 0 h 9"/>
                <a:gd name="T48" fmla="*/ 5 w 9"/>
                <a:gd name="T49" fmla="*/ 0 h 9"/>
                <a:gd name="T50" fmla="*/ 5 w 9"/>
                <a:gd name="T51" fmla="*/ 0 h 9"/>
                <a:gd name="T52" fmla="*/ 5 w 9"/>
                <a:gd name="T53" fmla="*/ 0 h 9"/>
                <a:gd name="T54" fmla="*/ 7 w 9"/>
                <a:gd name="T55" fmla="*/ 2 h 9"/>
                <a:gd name="T56" fmla="*/ 7 w 9"/>
                <a:gd name="T57" fmla="*/ 2 h 9"/>
                <a:gd name="T58" fmla="*/ 7 w 9"/>
                <a:gd name="T59" fmla="*/ 2 h 9"/>
                <a:gd name="T60" fmla="*/ 7 w 9"/>
                <a:gd name="T61" fmla="*/ 4 h 9"/>
                <a:gd name="T62" fmla="*/ 7 w 9"/>
                <a:gd name="T63" fmla="*/ 4 h 9"/>
                <a:gd name="T64" fmla="*/ 9 w 9"/>
                <a:gd name="T65" fmla="*/ 5 h 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
                <a:gd name="T100" fmla="*/ 0 h 9"/>
                <a:gd name="T101" fmla="*/ 9 w 9"/>
                <a:gd name="T102" fmla="*/ 9 h 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 h="9">
                  <a:moveTo>
                    <a:pt x="9" y="5"/>
                  </a:moveTo>
                  <a:lnTo>
                    <a:pt x="7" y="7"/>
                  </a:lnTo>
                  <a:lnTo>
                    <a:pt x="7" y="9"/>
                  </a:lnTo>
                  <a:lnTo>
                    <a:pt x="5" y="9"/>
                  </a:lnTo>
                  <a:lnTo>
                    <a:pt x="4" y="9"/>
                  </a:lnTo>
                  <a:lnTo>
                    <a:pt x="2" y="9"/>
                  </a:lnTo>
                  <a:lnTo>
                    <a:pt x="0" y="9"/>
                  </a:lnTo>
                  <a:lnTo>
                    <a:pt x="0" y="7"/>
                  </a:lnTo>
                  <a:lnTo>
                    <a:pt x="0" y="5"/>
                  </a:lnTo>
                  <a:lnTo>
                    <a:pt x="0" y="4"/>
                  </a:lnTo>
                  <a:lnTo>
                    <a:pt x="0" y="2"/>
                  </a:lnTo>
                  <a:lnTo>
                    <a:pt x="2" y="2"/>
                  </a:lnTo>
                  <a:lnTo>
                    <a:pt x="2" y="0"/>
                  </a:lnTo>
                  <a:lnTo>
                    <a:pt x="4" y="0"/>
                  </a:lnTo>
                  <a:lnTo>
                    <a:pt x="5" y="0"/>
                  </a:lnTo>
                  <a:lnTo>
                    <a:pt x="7" y="2"/>
                  </a:lnTo>
                  <a:lnTo>
                    <a:pt x="7" y="4"/>
                  </a:lnTo>
                  <a:lnTo>
                    <a:pt x="9" y="5"/>
                  </a:lnTo>
                  <a:close/>
                </a:path>
              </a:pathLst>
            </a:custGeom>
            <a:solidFill>
              <a:srgbClr val="65CBF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124" name="Freeform 600"/>
            <p:cNvSpPr>
              <a:spLocks/>
            </p:cNvSpPr>
            <p:nvPr/>
          </p:nvSpPr>
          <p:spPr bwMode="auto">
            <a:xfrm>
              <a:off x="5062" y="3747"/>
              <a:ext cx="5" cy="5"/>
            </a:xfrm>
            <a:custGeom>
              <a:avLst/>
              <a:gdLst>
                <a:gd name="T0" fmla="*/ 5 w 5"/>
                <a:gd name="T1" fmla="*/ 3 h 5"/>
                <a:gd name="T2" fmla="*/ 3 w 5"/>
                <a:gd name="T3" fmla="*/ 3 h 5"/>
                <a:gd name="T4" fmla="*/ 3 w 5"/>
                <a:gd name="T5" fmla="*/ 3 h 5"/>
                <a:gd name="T6" fmla="*/ 3 w 5"/>
                <a:gd name="T7" fmla="*/ 3 h 5"/>
                <a:gd name="T8" fmla="*/ 3 w 5"/>
                <a:gd name="T9" fmla="*/ 5 h 5"/>
                <a:gd name="T10" fmla="*/ 3 w 5"/>
                <a:gd name="T11" fmla="*/ 5 h 5"/>
                <a:gd name="T12" fmla="*/ 3 w 5"/>
                <a:gd name="T13" fmla="*/ 5 h 5"/>
                <a:gd name="T14" fmla="*/ 3 w 5"/>
                <a:gd name="T15" fmla="*/ 5 h 5"/>
                <a:gd name="T16" fmla="*/ 3 w 5"/>
                <a:gd name="T17" fmla="*/ 5 h 5"/>
                <a:gd name="T18" fmla="*/ 2 w 5"/>
                <a:gd name="T19" fmla="*/ 5 h 5"/>
                <a:gd name="T20" fmla="*/ 2 w 5"/>
                <a:gd name="T21" fmla="*/ 5 h 5"/>
                <a:gd name="T22" fmla="*/ 0 w 5"/>
                <a:gd name="T23" fmla="*/ 5 h 5"/>
                <a:gd name="T24" fmla="*/ 0 w 5"/>
                <a:gd name="T25" fmla="*/ 5 h 5"/>
                <a:gd name="T26" fmla="*/ 0 w 5"/>
                <a:gd name="T27" fmla="*/ 3 h 5"/>
                <a:gd name="T28" fmla="*/ 0 w 5"/>
                <a:gd name="T29" fmla="*/ 3 h 5"/>
                <a:gd name="T30" fmla="*/ 0 w 5"/>
                <a:gd name="T31" fmla="*/ 3 h 5"/>
                <a:gd name="T32" fmla="*/ 0 w 5"/>
                <a:gd name="T33" fmla="*/ 3 h 5"/>
                <a:gd name="T34" fmla="*/ 0 w 5"/>
                <a:gd name="T35" fmla="*/ 3 h 5"/>
                <a:gd name="T36" fmla="*/ 0 w 5"/>
                <a:gd name="T37" fmla="*/ 2 h 5"/>
                <a:gd name="T38" fmla="*/ 0 w 5"/>
                <a:gd name="T39" fmla="*/ 2 h 5"/>
                <a:gd name="T40" fmla="*/ 0 w 5"/>
                <a:gd name="T41" fmla="*/ 2 h 5"/>
                <a:gd name="T42" fmla="*/ 0 w 5"/>
                <a:gd name="T43" fmla="*/ 2 h 5"/>
                <a:gd name="T44" fmla="*/ 2 w 5"/>
                <a:gd name="T45" fmla="*/ 0 h 5"/>
                <a:gd name="T46" fmla="*/ 2 w 5"/>
                <a:gd name="T47" fmla="*/ 0 h 5"/>
                <a:gd name="T48" fmla="*/ 3 w 5"/>
                <a:gd name="T49" fmla="*/ 0 h 5"/>
                <a:gd name="T50" fmla="*/ 3 w 5"/>
                <a:gd name="T51" fmla="*/ 0 h 5"/>
                <a:gd name="T52" fmla="*/ 3 w 5"/>
                <a:gd name="T53" fmla="*/ 0 h 5"/>
                <a:gd name="T54" fmla="*/ 3 w 5"/>
                <a:gd name="T55" fmla="*/ 2 h 5"/>
                <a:gd name="T56" fmla="*/ 3 w 5"/>
                <a:gd name="T57" fmla="*/ 2 h 5"/>
                <a:gd name="T58" fmla="*/ 3 w 5"/>
                <a:gd name="T59" fmla="*/ 2 h 5"/>
                <a:gd name="T60" fmla="*/ 3 w 5"/>
                <a:gd name="T61" fmla="*/ 2 h 5"/>
                <a:gd name="T62" fmla="*/ 3 w 5"/>
                <a:gd name="T63" fmla="*/ 3 h 5"/>
                <a:gd name="T64" fmla="*/ 5 w 5"/>
                <a:gd name="T65" fmla="*/ 3 h 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
                <a:gd name="T100" fmla="*/ 0 h 5"/>
                <a:gd name="T101" fmla="*/ 5 w 5"/>
                <a:gd name="T102" fmla="*/ 5 h 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 h="5">
                  <a:moveTo>
                    <a:pt x="5" y="3"/>
                  </a:moveTo>
                  <a:lnTo>
                    <a:pt x="3" y="3"/>
                  </a:lnTo>
                  <a:lnTo>
                    <a:pt x="3" y="5"/>
                  </a:lnTo>
                  <a:lnTo>
                    <a:pt x="2" y="5"/>
                  </a:lnTo>
                  <a:lnTo>
                    <a:pt x="0" y="5"/>
                  </a:lnTo>
                  <a:lnTo>
                    <a:pt x="0" y="3"/>
                  </a:lnTo>
                  <a:lnTo>
                    <a:pt x="0" y="2"/>
                  </a:lnTo>
                  <a:lnTo>
                    <a:pt x="2" y="0"/>
                  </a:lnTo>
                  <a:lnTo>
                    <a:pt x="3" y="0"/>
                  </a:lnTo>
                  <a:lnTo>
                    <a:pt x="3" y="2"/>
                  </a:lnTo>
                  <a:lnTo>
                    <a:pt x="3" y="3"/>
                  </a:lnTo>
                  <a:lnTo>
                    <a:pt x="5" y="3"/>
                  </a:lnTo>
                  <a:close/>
                </a:path>
              </a:pathLst>
            </a:custGeom>
            <a:solidFill>
              <a:srgbClr val="65CBF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125" name="Freeform 601"/>
            <p:cNvSpPr>
              <a:spLocks/>
            </p:cNvSpPr>
            <p:nvPr/>
          </p:nvSpPr>
          <p:spPr bwMode="auto">
            <a:xfrm>
              <a:off x="4942" y="3626"/>
              <a:ext cx="244" cy="245"/>
            </a:xfrm>
            <a:custGeom>
              <a:avLst/>
              <a:gdLst>
                <a:gd name="T0" fmla="*/ 242 w 244"/>
                <a:gd name="T1" fmla="*/ 135 h 245"/>
                <a:gd name="T2" fmla="*/ 237 w 244"/>
                <a:gd name="T3" fmla="*/ 159 h 245"/>
                <a:gd name="T4" fmla="*/ 227 w 244"/>
                <a:gd name="T5" fmla="*/ 181 h 245"/>
                <a:gd name="T6" fmla="*/ 215 w 244"/>
                <a:gd name="T7" fmla="*/ 201 h 245"/>
                <a:gd name="T8" fmla="*/ 198 w 244"/>
                <a:gd name="T9" fmla="*/ 218 h 245"/>
                <a:gd name="T10" fmla="*/ 178 w 244"/>
                <a:gd name="T11" fmla="*/ 230 h 245"/>
                <a:gd name="T12" fmla="*/ 156 w 244"/>
                <a:gd name="T13" fmla="*/ 239 h 245"/>
                <a:gd name="T14" fmla="*/ 133 w 244"/>
                <a:gd name="T15" fmla="*/ 245 h 245"/>
                <a:gd name="T16" fmla="*/ 109 w 244"/>
                <a:gd name="T17" fmla="*/ 245 h 245"/>
                <a:gd name="T18" fmla="*/ 85 w 244"/>
                <a:gd name="T19" fmla="*/ 239 h 245"/>
                <a:gd name="T20" fmla="*/ 63 w 244"/>
                <a:gd name="T21" fmla="*/ 230 h 245"/>
                <a:gd name="T22" fmla="*/ 43 w 244"/>
                <a:gd name="T23" fmla="*/ 218 h 245"/>
                <a:gd name="T24" fmla="*/ 27 w 244"/>
                <a:gd name="T25" fmla="*/ 201 h 245"/>
                <a:gd name="T26" fmla="*/ 14 w 244"/>
                <a:gd name="T27" fmla="*/ 181 h 245"/>
                <a:gd name="T28" fmla="*/ 5 w 244"/>
                <a:gd name="T29" fmla="*/ 159 h 245"/>
                <a:gd name="T30" fmla="*/ 0 w 244"/>
                <a:gd name="T31" fmla="*/ 135 h 245"/>
                <a:gd name="T32" fmla="*/ 0 w 244"/>
                <a:gd name="T33" fmla="*/ 110 h 245"/>
                <a:gd name="T34" fmla="*/ 5 w 244"/>
                <a:gd name="T35" fmla="*/ 86 h 245"/>
                <a:gd name="T36" fmla="*/ 14 w 244"/>
                <a:gd name="T37" fmla="*/ 64 h 245"/>
                <a:gd name="T38" fmla="*/ 27 w 244"/>
                <a:gd name="T39" fmla="*/ 46 h 245"/>
                <a:gd name="T40" fmla="*/ 43 w 244"/>
                <a:gd name="T41" fmla="*/ 30 h 245"/>
                <a:gd name="T42" fmla="*/ 63 w 244"/>
                <a:gd name="T43" fmla="*/ 15 h 245"/>
                <a:gd name="T44" fmla="*/ 85 w 244"/>
                <a:gd name="T45" fmla="*/ 6 h 245"/>
                <a:gd name="T46" fmla="*/ 109 w 244"/>
                <a:gd name="T47" fmla="*/ 2 h 245"/>
                <a:gd name="T48" fmla="*/ 133 w 244"/>
                <a:gd name="T49" fmla="*/ 2 h 245"/>
                <a:gd name="T50" fmla="*/ 156 w 244"/>
                <a:gd name="T51" fmla="*/ 6 h 245"/>
                <a:gd name="T52" fmla="*/ 178 w 244"/>
                <a:gd name="T53" fmla="*/ 15 h 245"/>
                <a:gd name="T54" fmla="*/ 198 w 244"/>
                <a:gd name="T55" fmla="*/ 30 h 245"/>
                <a:gd name="T56" fmla="*/ 215 w 244"/>
                <a:gd name="T57" fmla="*/ 46 h 245"/>
                <a:gd name="T58" fmla="*/ 227 w 244"/>
                <a:gd name="T59" fmla="*/ 64 h 245"/>
                <a:gd name="T60" fmla="*/ 237 w 244"/>
                <a:gd name="T61" fmla="*/ 86 h 245"/>
                <a:gd name="T62" fmla="*/ 242 w 244"/>
                <a:gd name="T63" fmla="*/ 110 h 24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4"/>
                <a:gd name="T97" fmla="*/ 0 h 245"/>
                <a:gd name="T98" fmla="*/ 244 w 244"/>
                <a:gd name="T99" fmla="*/ 245 h 24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4" h="245">
                  <a:moveTo>
                    <a:pt x="244" y="123"/>
                  </a:moveTo>
                  <a:lnTo>
                    <a:pt x="242" y="135"/>
                  </a:lnTo>
                  <a:lnTo>
                    <a:pt x="240" y="148"/>
                  </a:lnTo>
                  <a:lnTo>
                    <a:pt x="237" y="159"/>
                  </a:lnTo>
                  <a:lnTo>
                    <a:pt x="233" y="170"/>
                  </a:lnTo>
                  <a:lnTo>
                    <a:pt x="227" y="181"/>
                  </a:lnTo>
                  <a:lnTo>
                    <a:pt x="222" y="192"/>
                  </a:lnTo>
                  <a:lnTo>
                    <a:pt x="215" y="201"/>
                  </a:lnTo>
                  <a:lnTo>
                    <a:pt x="207" y="208"/>
                  </a:lnTo>
                  <a:lnTo>
                    <a:pt x="198" y="218"/>
                  </a:lnTo>
                  <a:lnTo>
                    <a:pt x="189" y="225"/>
                  </a:lnTo>
                  <a:lnTo>
                    <a:pt x="178" y="230"/>
                  </a:lnTo>
                  <a:lnTo>
                    <a:pt x="169" y="236"/>
                  </a:lnTo>
                  <a:lnTo>
                    <a:pt x="156" y="239"/>
                  </a:lnTo>
                  <a:lnTo>
                    <a:pt x="145" y="243"/>
                  </a:lnTo>
                  <a:lnTo>
                    <a:pt x="133" y="245"/>
                  </a:lnTo>
                  <a:lnTo>
                    <a:pt x="122" y="245"/>
                  </a:lnTo>
                  <a:lnTo>
                    <a:pt x="109" y="245"/>
                  </a:lnTo>
                  <a:lnTo>
                    <a:pt x="96" y="243"/>
                  </a:lnTo>
                  <a:lnTo>
                    <a:pt x="85" y="239"/>
                  </a:lnTo>
                  <a:lnTo>
                    <a:pt x="72" y="236"/>
                  </a:lnTo>
                  <a:lnTo>
                    <a:pt x="63" y="230"/>
                  </a:lnTo>
                  <a:lnTo>
                    <a:pt x="52" y="225"/>
                  </a:lnTo>
                  <a:lnTo>
                    <a:pt x="43" y="218"/>
                  </a:lnTo>
                  <a:lnTo>
                    <a:pt x="34" y="208"/>
                  </a:lnTo>
                  <a:lnTo>
                    <a:pt x="27" y="201"/>
                  </a:lnTo>
                  <a:lnTo>
                    <a:pt x="20" y="192"/>
                  </a:lnTo>
                  <a:lnTo>
                    <a:pt x="14" y="181"/>
                  </a:lnTo>
                  <a:lnTo>
                    <a:pt x="9" y="170"/>
                  </a:lnTo>
                  <a:lnTo>
                    <a:pt x="5" y="159"/>
                  </a:lnTo>
                  <a:lnTo>
                    <a:pt x="1" y="148"/>
                  </a:lnTo>
                  <a:lnTo>
                    <a:pt x="0" y="135"/>
                  </a:lnTo>
                  <a:lnTo>
                    <a:pt x="0" y="123"/>
                  </a:lnTo>
                  <a:lnTo>
                    <a:pt x="0" y="110"/>
                  </a:lnTo>
                  <a:lnTo>
                    <a:pt x="1" y="99"/>
                  </a:lnTo>
                  <a:lnTo>
                    <a:pt x="5" y="86"/>
                  </a:lnTo>
                  <a:lnTo>
                    <a:pt x="9" y="75"/>
                  </a:lnTo>
                  <a:lnTo>
                    <a:pt x="14" y="64"/>
                  </a:lnTo>
                  <a:lnTo>
                    <a:pt x="20" y="55"/>
                  </a:lnTo>
                  <a:lnTo>
                    <a:pt x="27" y="46"/>
                  </a:lnTo>
                  <a:lnTo>
                    <a:pt x="34" y="37"/>
                  </a:lnTo>
                  <a:lnTo>
                    <a:pt x="43" y="30"/>
                  </a:lnTo>
                  <a:lnTo>
                    <a:pt x="52" y="22"/>
                  </a:lnTo>
                  <a:lnTo>
                    <a:pt x="63" y="15"/>
                  </a:lnTo>
                  <a:lnTo>
                    <a:pt x="72" y="9"/>
                  </a:lnTo>
                  <a:lnTo>
                    <a:pt x="85" y="6"/>
                  </a:lnTo>
                  <a:lnTo>
                    <a:pt x="96" y="4"/>
                  </a:lnTo>
                  <a:lnTo>
                    <a:pt x="109" y="2"/>
                  </a:lnTo>
                  <a:lnTo>
                    <a:pt x="122" y="0"/>
                  </a:lnTo>
                  <a:lnTo>
                    <a:pt x="133" y="2"/>
                  </a:lnTo>
                  <a:lnTo>
                    <a:pt x="145" y="4"/>
                  </a:lnTo>
                  <a:lnTo>
                    <a:pt x="156" y="6"/>
                  </a:lnTo>
                  <a:lnTo>
                    <a:pt x="169" y="9"/>
                  </a:lnTo>
                  <a:lnTo>
                    <a:pt x="178" y="15"/>
                  </a:lnTo>
                  <a:lnTo>
                    <a:pt x="189" y="22"/>
                  </a:lnTo>
                  <a:lnTo>
                    <a:pt x="198" y="30"/>
                  </a:lnTo>
                  <a:lnTo>
                    <a:pt x="207" y="37"/>
                  </a:lnTo>
                  <a:lnTo>
                    <a:pt x="215" y="46"/>
                  </a:lnTo>
                  <a:lnTo>
                    <a:pt x="222" y="55"/>
                  </a:lnTo>
                  <a:lnTo>
                    <a:pt x="227" y="64"/>
                  </a:lnTo>
                  <a:lnTo>
                    <a:pt x="233" y="75"/>
                  </a:lnTo>
                  <a:lnTo>
                    <a:pt x="237" y="86"/>
                  </a:lnTo>
                  <a:lnTo>
                    <a:pt x="240" y="99"/>
                  </a:lnTo>
                  <a:lnTo>
                    <a:pt x="242" y="110"/>
                  </a:lnTo>
                  <a:lnTo>
                    <a:pt x="244" y="123"/>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GB"/>
            </a:p>
          </p:txBody>
        </p:sp>
        <p:sp>
          <p:nvSpPr>
            <p:cNvPr id="3126" name="Freeform 602"/>
            <p:cNvSpPr>
              <a:spLocks/>
            </p:cNvSpPr>
            <p:nvPr/>
          </p:nvSpPr>
          <p:spPr bwMode="auto">
            <a:xfrm>
              <a:off x="4677" y="3385"/>
              <a:ext cx="106" cy="70"/>
            </a:xfrm>
            <a:custGeom>
              <a:avLst/>
              <a:gdLst>
                <a:gd name="T0" fmla="*/ 0 w 106"/>
                <a:gd name="T1" fmla="*/ 0 h 70"/>
                <a:gd name="T2" fmla="*/ 9 w 106"/>
                <a:gd name="T3" fmla="*/ 0 h 70"/>
                <a:gd name="T4" fmla="*/ 106 w 106"/>
                <a:gd name="T5" fmla="*/ 68 h 70"/>
                <a:gd name="T6" fmla="*/ 97 w 106"/>
                <a:gd name="T7" fmla="*/ 70 h 70"/>
                <a:gd name="T8" fmla="*/ 0 w 106"/>
                <a:gd name="T9" fmla="*/ 0 h 70"/>
                <a:gd name="T10" fmla="*/ 0 60000 65536"/>
                <a:gd name="T11" fmla="*/ 0 60000 65536"/>
                <a:gd name="T12" fmla="*/ 0 60000 65536"/>
                <a:gd name="T13" fmla="*/ 0 60000 65536"/>
                <a:gd name="T14" fmla="*/ 0 60000 65536"/>
                <a:gd name="T15" fmla="*/ 0 w 106"/>
                <a:gd name="T16" fmla="*/ 0 h 70"/>
                <a:gd name="T17" fmla="*/ 106 w 106"/>
                <a:gd name="T18" fmla="*/ 70 h 70"/>
              </a:gdLst>
              <a:ahLst/>
              <a:cxnLst>
                <a:cxn ang="T10">
                  <a:pos x="T0" y="T1"/>
                </a:cxn>
                <a:cxn ang="T11">
                  <a:pos x="T2" y="T3"/>
                </a:cxn>
                <a:cxn ang="T12">
                  <a:pos x="T4" y="T5"/>
                </a:cxn>
                <a:cxn ang="T13">
                  <a:pos x="T6" y="T7"/>
                </a:cxn>
                <a:cxn ang="T14">
                  <a:pos x="T8" y="T9"/>
                </a:cxn>
              </a:cxnLst>
              <a:rect l="T15" t="T16" r="T17" b="T18"/>
              <a:pathLst>
                <a:path w="106" h="70">
                  <a:moveTo>
                    <a:pt x="0" y="0"/>
                  </a:moveTo>
                  <a:lnTo>
                    <a:pt x="9" y="0"/>
                  </a:lnTo>
                  <a:lnTo>
                    <a:pt x="106" y="68"/>
                  </a:lnTo>
                  <a:lnTo>
                    <a:pt x="97" y="70"/>
                  </a:lnTo>
                  <a:lnTo>
                    <a:pt x="0" y="0"/>
                  </a:lnTo>
                  <a:close/>
                </a:path>
              </a:pathLst>
            </a:custGeom>
            <a:solidFill>
              <a:srgbClr val="AAAAA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127" name="Freeform 603"/>
            <p:cNvSpPr>
              <a:spLocks/>
            </p:cNvSpPr>
            <p:nvPr/>
          </p:nvSpPr>
          <p:spPr bwMode="auto">
            <a:xfrm>
              <a:off x="4677" y="3385"/>
              <a:ext cx="100" cy="70"/>
            </a:xfrm>
            <a:custGeom>
              <a:avLst/>
              <a:gdLst>
                <a:gd name="T0" fmla="*/ 0 w 100"/>
                <a:gd name="T1" fmla="*/ 0 h 70"/>
                <a:gd name="T2" fmla="*/ 4 w 100"/>
                <a:gd name="T3" fmla="*/ 0 h 70"/>
                <a:gd name="T4" fmla="*/ 100 w 100"/>
                <a:gd name="T5" fmla="*/ 70 h 70"/>
                <a:gd name="T6" fmla="*/ 97 w 100"/>
                <a:gd name="T7" fmla="*/ 70 h 70"/>
                <a:gd name="T8" fmla="*/ 0 w 100"/>
                <a:gd name="T9" fmla="*/ 0 h 70"/>
                <a:gd name="T10" fmla="*/ 0 60000 65536"/>
                <a:gd name="T11" fmla="*/ 0 60000 65536"/>
                <a:gd name="T12" fmla="*/ 0 60000 65536"/>
                <a:gd name="T13" fmla="*/ 0 60000 65536"/>
                <a:gd name="T14" fmla="*/ 0 60000 65536"/>
                <a:gd name="T15" fmla="*/ 0 w 100"/>
                <a:gd name="T16" fmla="*/ 0 h 70"/>
                <a:gd name="T17" fmla="*/ 100 w 100"/>
                <a:gd name="T18" fmla="*/ 70 h 70"/>
              </a:gdLst>
              <a:ahLst/>
              <a:cxnLst>
                <a:cxn ang="T10">
                  <a:pos x="T0" y="T1"/>
                </a:cxn>
                <a:cxn ang="T11">
                  <a:pos x="T2" y="T3"/>
                </a:cxn>
                <a:cxn ang="T12">
                  <a:pos x="T4" y="T5"/>
                </a:cxn>
                <a:cxn ang="T13">
                  <a:pos x="T6" y="T7"/>
                </a:cxn>
                <a:cxn ang="T14">
                  <a:pos x="T8" y="T9"/>
                </a:cxn>
              </a:cxnLst>
              <a:rect l="T15" t="T16" r="T17" b="T18"/>
              <a:pathLst>
                <a:path w="100" h="70">
                  <a:moveTo>
                    <a:pt x="0" y="0"/>
                  </a:moveTo>
                  <a:lnTo>
                    <a:pt x="4" y="0"/>
                  </a:lnTo>
                  <a:lnTo>
                    <a:pt x="100" y="70"/>
                  </a:lnTo>
                  <a:lnTo>
                    <a:pt x="97" y="70"/>
                  </a:lnTo>
                  <a:lnTo>
                    <a:pt x="0" y="0"/>
                  </a:lnTo>
                  <a:close/>
                </a:path>
              </a:pathLst>
            </a:custGeom>
            <a:solidFill>
              <a:srgbClr val="AAAAA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128" name="Freeform 604"/>
            <p:cNvSpPr>
              <a:spLocks/>
            </p:cNvSpPr>
            <p:nvPr/>
          </p:nvSpPr>
          <p:spPr bwMode="auto">
            <a:xfrm>
              <a:off x="4681" y="3385"/>
              <a:ext cx="102" cy="70"/>
            </a:xfrm>
            <a:custGeom>
              <a:avLst/>
              <a:gdLst>
                <a:gd name="T0" fmla="*/ 0 w 102"/>
                <a:gd name="T1" fmla="*/ 0 h 70"/>
                <a:gd name="T2" fmla="*/ 5 w 102"/>
                <a:gd name="T3" fmla="*/ 0 h 70"/>
                <a:gd name="T4" fmla="*/ 102 w 102"/>
                <a:gd name="T5" fmla="*/ 68 h 70"/>
                <a:gd name="T6" fmla="*/ 96 w 102"/>
                <a:gd name="T7" fmla="*/ 70 h 70"/>
                <a:gd name="T8" fmla="*/ 0 w 102"/>
                <a:gd name="T9" fmla="*/ 0 h 70"/>
                <a:gd name="T10" fmla="*/ 0 60000 65536"/>
                <a:gd name="T11" fmla="*/ 0 60000 65536"/>
                <a:gd name="T12" fmla="*/ 0 60000 65536"/>
                <a:gd name="T13" fmla="*/ 0 60000 65536"/>
                <a:gd name="T14" fmla="*/ 0 60000 65536"/>
                <a:gd name="T15" fmla="*/ 0 w 102"/>
                <a:gd name="T16" fmla="*/ 0 h 70"/>
                <a:gd name="T17" fmla="*/ 102 w 102"/>
                <a:gd name="T18" fmla="*/ 70 h 70"/>
              </a:gdLst>
              <a:ahLst/>
              <a:cxnLst>
                <a:cxn ang="T10">
                  <a:pos x="T0" y="T1"/>
                </a:cxn>
                <a:cxn ang="T11">
                  <a:pos x="T2" y="T3"/>
                </a:cxn>
                <a:cxn ang="T12">
                  <a:pos x="T4" y="T5"/>
                </a:cxn>
                <a:cxn ang="T13">
                  <a:pos x="T6" y="T7"/>
                </a:cxn>
                <a:cxn ang="T14">
                  <a:pos x="T8" y="T9"/>
                </a:cxn>
              </a:cxnLst>
              <a:rect l="T15" t="T16" r="T17" b="T18"/>
              <a:pathLst>
                <a:path w="102" h="70">
                  <a:moveTo>
                    <a:pt x="0" y="0"/>
                  </a:moveTo>
                  <a:lnTo>
                    <a:pt x="5" y="0"/>
                  </a:lnTo>
                  <a:lnTo>
                    <a:pt x="102" y="68"/>
                  </a:lnTo>
                  <a:lnTo>
                    <a:pt x="96" y="70"/>
                  </a:lnTo>
                  <a:lnTo>
                    <a:pt x="0" y="0"/>
                  </a:lnTo>
                  <a:close/>
                </a:path>
              </a:pathLst>
            </a:custGeom>
            <a:solidFill>
              <a:srgbClr val="B6B6B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129" name="Freeform 605"/>
            <p:cNvSpPr>
              <a:spLocks/>
            </p:cNvSpPr>
            <p:nvPr/>
          </p:nvSpPr>
          <p:spPr bwMode="auto">
            <a:xfrm>
              <a:off x="4686" y="3380"/>
              <a:ext cx="104" cy="73"/>
            </a:xfrm>
            <a:custGeom>
              <a:avLst/>
              <a:gdLst>
                <a:gd name="T0" fmla="*/ 0 w 104"/>
                <a:gd name="T1" fmla="*/ 5 h 73"/>
                <a:gd name="T2" fmla="*/ 8 w 104"/>
                <a:gd name="T3" fmla="*/ 0 h 73"/>
                <a:gd name="T4" fmla="*/ 104 w 104"/>
                <a:gd name="T5" fmla="*/ 69 h 73"/>
                <a:gd name="T6" fmla="*/ 97 w 104"/>
                <a:gd name="T7" fmla="*/ 73 h 73"/>
                <a:gd name="T8" fmla="*/ 0 w 104"/>
                <a:gd name="T9" fmla="*/ 5 h 73"/>
                <a:gd name="T10" fmla="*/ 0 60000 65536"/>
                <a:gd name="T11" fmla="*/ 0 60000 65536"/>
                <a:gd name="T12" fmla="*/ 0 60000 65536"/>
                <a:gd name="T13" fmla="*/ 0 60000 65536"/>
                <a:gd name="T14" fmla="*/ 0 60000 65536"/>
                <a:gd name="T15" fmla="*/ 0 w 104"/>
                <a:gd name="T16" fmla="*/ 0 h 73"/>
                <a:gd name="T17" fmla="*/ 104 w 104"/>
                <a:gd name="T18" fmla="*/ 73 h 73"/>
              </a:gdLst>
              <a:ahLst/>
              <a:cxnLst>
                <a:cxn ang="T10">
                  <a:pos x="T0" y="T1"/>
                </a:cxn>
                <a:cxn ang="T11">
                  <a:pos x="T2" y="T3"/>
                </a:cxn>
                <a:cxn ang="T12">
                  <a:pos x="T4" y="T5"/>
                </a:cxn>
                <a:cxn ang="T13">
                  <a:pos x="T6" y="T7"/>
                </a:cxn>
                <a:cxn ang="T14">
                  <a:pos x="T8" y="T9"/>
                </a:cxn>
              </a:cxnLst>
              <a:rect l="T15" t="T16" r="T17" b="T18"/>
              <a:pathLst>
                <a:path w="104" h="73">
                  <a:moveTo>
                    <a:pt x="0" y="5"/>
                  </a:moveTo>
                  <a:lnTo>
                    <a:pt x="8" y="0"/>
                  </a:lnTo>
                  <a:lnTo>
                    <a:pt x="104" y="69"/>
                  </a:lnTo>
                  <a:lnTo>
                    <a:pt x="97" y="73"/>
                  </a:lnTo>
                  <a:lnTo>
                    <a:pt x="0" y="5"/>
                  </a:lnTo>
                  <a:close/>
                </a:path>
              </a:pathLst>
            </a:custGeom>
            <a:solidFill>
              <a:srgbClr val="C2C2C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130" name="Freeform 606"/>
            <p:cNvSpPr>
              <a:spLocks/>
            </p:cNvSpPr>
            <p:nvPr/>
          </p:nvSpPr>
          <p:spPr bwMode="auto">
            <a:xfrm>
              <a:off x="4686" y="3384"/>
              <a:ext cx="99" cy="69"/>
            </a:xfrm>
            <a:custGeom>
              <a:avLst/>
              <a:gdLst>
                <a:gd name="T0" fmla="*/ 0 w 99"/>
                <a:gd name="T1" fmla="*/ 1 h 69"/>
                <a:gd name="T2" fmla="*/ 2 w 99"/>
                <a:gd name="T3" fmla="*/ 0 h 69"/>
                <a:gd name="T4" fmla="*/ 99 w 99"/>
                <a:gd name="T5" fmla="*/ 69 h 69"/>
                <a:gd name="T6" fmla="*/ 97 w 99"/>
                <a:gd name="T7" fmla="*/ 69 h 69"/>
                <a:gd name="T8" fmla="*/ 0 w 99"/>
                <a:gd name="T9" fmla="*/ 1 h 69"/>
                <a:gd name="T10" fmla="*/ 0 60000 65536"/>
                <a:gd name="T11" fmla="*/ 0 60000 65536"/>
                <a:gd name="T12" fmla="*/ 0 60000 65536"/>
                <a:gd name="T13" fmla="*/ 0 60000 65536"/>
                <a:gd name="T14" fmla="*/ 0 60000 65536"/>
                <a:gd name="T15" fmla="*/ 0 w 99"/>
                <a:gd name="T16" fmla="*/ 0 h 69"/>
                <a:gd name="T17" fmla="*/ 99 w 99"/>
                <a:gd name="T18" fmla="*/ 69 h 69"/>
              </a:gdLst>
              <a:ahLst/>
              <a:cxnLst>
                <a:cxn ang="T10">
                  <a:pos x="T0" y="T1"/>
                </a:cxn>
                <a:cxn ang="T11">
                  <a:pos x="T2" y="T3"/>
                </a:cxn>
                <a:cxn ang="T12">
                  <a:pos x="T4" y="T5"/>
                </a:cxn>
                <a:cxn ang="T13">
                  <a:pos x="T6" y="T7"/>
                </a:cxn>
                <a:cxn ang="T14">
                  <a:pos x="T8" y="T9"/>
                </a:cxn>
              </a:cxnLst>
              <a:rect l="T15" t="T16" r="T17" b="T18"/>
              <a:pathLst>
                <a:path w="99" h="69">
                  <a:moveTo>
                    <a:pt x="0" y="1"/>
                  </a:moveTo>
                  <a:lnTo>
                    <a:pt x="2" y="0"/>
                  </a:lnTo>
                  <a:lnTo>
                    <a:pt x="99" y="69"/>
                  </a:lnTo>
                  <a:lnTo>
                    <a:pt x="97" y="69"/>
                  </a:lnTo>
                  <a:lnTo>
                    <a:pt x="0" y="1"/>
                  </a:lnTo>
                  <a:close/>
                </a:path>
              </a:pathLst>
            </a:custGeom>
            <a:solidFill>
              <a:srgbClr val="C2C2C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131" name="Freeform 607"/>
            <p:cNvSpPr>
              <a:spLocks/>
            </p:cNvSpPr>
            <p:nvPr/>
          </p:nvSpPr>
          <p:spPr bwMode="auto">
            <a:xfrm>
              <a:off x="4688" y="3382"/>
              <a:ext cx="99" cy="71"/>
            </a:xfrm>
            <a:custGeom>
              <a:avLst/>
              <a:gdLst>
                <a:gd name="T0" fmla="*/ 0 w 99"/>
                <a:gd name="T1" fmla="*/ 2 h 71"/>
                <a:gd name="T2" fmla="*/ 2 w 99"/>
                <a:gd name="T3" fmla="*/ 0 h 71"/>
                <a:gd name="T4" fmla="*/ 99 w 99"/>
                <a:gd name="T5" fmla="*/ 69 h 71"/>
                <a:gd name="T6" fmla="*/ 97 w 99"/>
                <a:gd name="T7" fmla="*/ 71 h 71"/>
                <a:gd name="T8" fmla="*/ 0 w 99"/>
                <a:gd name="T9" fmla="*/ 2 h 71"/>
                <a:gd name="T10" fmla="*/ 0 60000 65536"/>
                <a:gd name="T11" fmla="*/ 0 60000 65536"/>
                <a:gd name="T12" fmla="*/ 0 60000 65536"/>
                <a:gd name="T13" fmla="*/ 0 60000 65536"/>
                <a:gd name="T14" fmla="*/ 0 60000 65536"/>
                <a:gd name="T15" fmla="*/ 0 w 99"/>
                <a:gd name="T16" fmla="*/ 0 h 71"/>
                <a:gd name="T17" fmla="*/ 99 w 99"/>
                <a:gd name="T18" fmla="*/ 71 h 71"/>
              </a:gdLst>
              <a:ahLst/>
              <a:cxnLst>
                <a:cxn ang="T10">
                  <a:pos x="T0" y="T1"/>
                </a:cxn>
                <a:cxn ang="T11">
                  <a:pos x="T2" y="T3"/>
                </a:cxn>
                <a:cxn ang="T12">
                  <a:pos x="T4" y="T5"/>
                </a:cxn>
                <a:cxn ang="T13">
                  <a:pos x="T6" y="T7"/>
                </a:cxn>
                <a:cxn ang="T14">
                  <a:pos x="T8" y="T9"/>
                </a:cxn>
              </a:cxnLst>
              <a:rect l="T15" t="T16" r="T17" b="T18"/>
              <a:pathLst>
                <a:path w="99" h="71">
                  <a:moveTo>
                    <a:pt x="0" y="2"/>
                  </a:moveTo>
                  <a:lnTo>
                    <a:pt x="2" y="0"/>
                  </a:lnTo>
                  <a:lnTo>
                    <a:pt x="99" y="69"/>
                  </a:lnTo>
                  <a:lnTo>
                    <a:pt x="97" y="71"/>
                  </a:lnTo>
                  <a:lnTo>
                    <a:pt x="0" y="2"/>
                  </a:lnTo>
                  <a:close/>
                </a:path>
              </a:pathLst>
            </a:custGeom>
            <a:solidFill>
              <a:srgbClr val="C7C7C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132" name="Freeform 608"/>
            <p:cNvSpPr>
              <a:spLocks/>
            </p:cNvSpPr>
            <p:nvPr/>
          </p:nvSpPr>
          <p:spPr bwMode="auto">
            <a:xfrm>
              <a:off x="4690" y="3380"/>
              <a:ext cx="100" cy="71"/>
            </a:xfrm>
            <a:custGeom>
              <a:avLst/>
              <a:gdLst>
                <a:gd name="T0" fmla="*/ 0 w 100"/>
                <a:gd name="T1" fmla="*/ 2 h 71"/>
                <a:gd name="T2" fmla="*/ 4 w 100"/>
                <a:gd name="T3" fmla="*/ 0 h 71"/>
                <a:gd name="T4" fmla="*/ 100 w 100"/>
                <a:gd name="T5" fmla="*/ 69 h 71"/>
                <a:gd name="T6" fmla="*/ 97 w 100"/>
                <a:gd name="T7" fmla="*/ 71 h 71"/>
                <a:gd name="T8" fmla="*/ 0 w 100"/>
                <a:gd name="T9" fmla="*/ 2 h 71"/>
                <a:gd name="T10" fmla="*/ 0 60000 65536"/>
                <a:gd name="T11" fmla="*/ 0 60000 65536"/>
                <a:gd name="T12" fmla="*/ 0 60000 65536"/>
                <a:gd name="T13" fmla="*/ 0 60000 65536"/>
                <a:gd name="T14" fmla="*/ 0 60000 65536"/>
                <a:gd name="T15" fmla="*/ 0 w 100"/>
                <a:gd name="T16" fmla="*/ 0 h 71"/>
                <a:gd name="T17" fmla="*/ 100 w 100"/>
                <a:gd name="T18" fmla="*/ 71 h 71"/>
              </a:gdLst>
              <a:ahLst/>
              <a:cxnLst>
                <a:cxn ang="T10">
                  <a:pos x="T0" y="T1"/>
                </a:cxn>
                <a:cxn ang="T11">
                  <a:pos x="T2" y="T3"/>
                </a:cxn>
                <a:cxn ang="T12">
                  <a:pos x="T4" y="T5"/>
                </a:cxn>
                <a:cxn ang="T13">
                  <a:pos x="T6" y="T7"/>
                </a:cxn>
                <a:cxn ang="T14">
                  <a:pos x="T8" y="T9"/>
                </a:cxn>
              </a:cxnLst>
              <a:rect l="T15" t="T16" r="T17" b="T18"/>
              <a:pathLst>
                <a:path w="100" h="71">
                  <a:moveTo>
                    <a:pt x="0" y="2"/>
                  </a:moveTo>
                  <a:lnTo>
                    <a:pt x="4" y="0"/>
                  </a:lnTo>
                  <a:lnTo>
                    <a:pt x="100" y="69"/>
                  </a:lnTo>
                  <a:lnTo>
                    <a:pt x="97" y="71"/>
                  </a:lnTo>
                  <a:lnTo>
                    <a:pt x="0" y="2"/>
                  </a:lnTo>
                  <a:close/>
                </a:path>
              </a:pathLst>
            </a:custGeom>
            <a:solidFill>
              <a:srgbClr val="CDCDC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133" name="Freeform 609"/>
            <p:cNvSpPr>
              <a:spLocks/>
            </p:cNvSpPr>
            <p:nvPr/>
          </p:nvSpPr>
          <p:spPr bwMode="auto">
            <a:xfrm>
              <a:off x="4694" y="3373"/>
              <a:ext cx="102" cy="76"/>
            </a:xfrm>
            <a:custGeom>
              <a:avLst/>
              <a:gdLst>
                <a:gd name="T0" fmla="*/ 0 w 102"/>
                <a:gd name="T1" fmla="*/ 7 h 76"/>
                <a:gd name="T2" fmla="*/ 5 w 102"/>
                <a:gd name="T3" fmla="*/ 0 h 76"/>
                <a:gd name="T4" fmla="*/ 102 w 102"/>
                <a:gd name="T5" fmla="*/ 69 h 76"/>
                <a:gd name="T6" fmla="*/ 96 w 102"/>
                <a:gd name="T7" fmla="*/ 76 h 76"/>
                <a:gd name="T8" fmla="*/ 0 w 102"/>
                <a:gd name="T9" fmla="*/ 7 h 76"/>
                <a:gd name="T10" fmla="*/ 0 60000 65536"/>
                <a:gd name="T11" fmla="*/ 0 60000 65536"/>
                <a:gd name="T12" fmla="*/ 0 60000 65536"/>
                <a:gd name="T13" fmla="*/ 0 60000 65536"/>
                <a:gd name="T14" fmla="*/ 0 60000 65536"/>
                <a:gd name="T15" fmla="*/ 0 w 102"/>
                <a:gd name="T16" fmla="*/ 0 h 76"/>
                <a:gd name="T17" fmla="*/ 102 w 102"/>
                <a:gd name="T18" fmla="*/ 76 h 76"/>
              </a:gdLst>
              <a:ahLst/>
              <a:cxnLst>
                <a:cxn ang="T10">
                  <a:pos x="T0" y="T1"/>
                </a:cxn>
                <a:cxn ang="T11">
                  <a:pos x="T2" y="T3"/>
                </a:cxn>
                <a:cxn ang="T12">
                  <a:pos x="T4" y="T5"/>
                </a:cxn>
                <a:cxn ang="T13">
                  <a:pos x="T6" y="T7"/>
                </a:cxn>
                <a:cxn ang="T14">
                  <a:pos x="T8" y="T9"/>
                </a:cxn>
              </a:cxnLst>
              <a:rect l="T15" t="T16" r="T17" b="T18"/>
              <a:pathLst>
                <a:path w="102" h="76">
                  <a:moveTo>
                    <a:pt x="0" y="7"/>
                  </a:moveTo>
                  <a:lnTo>
                    <a:pt x="5" y="0"/>
                  </a:lnTo>
                  <a:lnTo>
                    <a:pt x="102" y="69"/>
                  </a:lnTo>
                  <a:lnTo>
                    <a:pt x="96" y="76"/>
                  </a:lnTo>
                  <a:lnTo>
                    <a:pt x="0" y="7"/>
                  </a:lnTo>
                  <a:close/>
                </a:path>
              </a:pathLst>
            </a:custGeom>
            <a:solidFill>
              <a:srgbClr val="D3D3D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134" name="Freeform 610"/>
            <p:cNvSpPr>
              <a:spLocks/>
            </p:cNvSpPr>
            <p:nvPr/>
          </p:nvSpPr>
          <p:spPr bwMode="auto">
            <a:xfrm>
              <a:off x="4694" y="3378"/>
              <a:ext cx="98" cy="71"/>
            </a:xfrm>
            <a:custGeom>
              <a:avLst/>
              <a:gdLst>
                <a:gd name="T0" fmla="*/ 0 w 98"/>
                <a:gd name="T1" fmla="*/ 2 h 71"/>
                <a:gd name="T2" fmla="*/ 1 w 98"/>
                <a:gd name="T3" fmla="*/ 0 h 71"/>
                <a:gd name="T4" fmla="*/ 98 w 98"/>
                <a:gd name="T5" fmla="*/ 70 h 71"/>
                <a:gd name="T6" fmla="*/ 96 w 98"/>
                <a:gd name="T7" fmla="*/ 71 h 71"/>
                <a:gd name="T8" fmla="*/ 0 w 98"/>
                <a:gd name="T9" fmla="*/ 2 h 71"/>
                <a:gd name="T10" fmla="*/ 0 60000 65536"/>
                <a:gd name="T11" fmla="*/ 0 60000 65536"/>
                <a:gd name="T12" fmla="*/ 0 60000 65536"/>
                <a:gd name="T13" fmla="*/ 0 60000 65536"/>
                <a:gd name="T14" fmla="*/ 0 60000 65536"/>
                <a:gd name="T15" fmla="*/ 0 w 98"/>
                <a:gd name="T16" fmla="*/ 0 h 71"/>
                <a:gd name="T17" fmla="*/ 98 w 98"/>
                <a:gd name="T18" fmla="*/ 71 h 71"/>
              </a:gdLst>
              <a:ahLst/>
              <a:cxnLst>
                <a:cxn ang="T10">
                  <a:pos x="T0" y="T1"/>
                </a:cxn>
                <a:cxn ang="T11">
                  <a:pos x="T2" y="T3"/>
                </a:cxn>
                <a:cxn ang="T12">
                  <a:pos x="T4" y="T5"/>
                </a:cxn>
                <a:cxn ang="T13">
                  <a:pos x="T6" y="T7"/>
                </a:cxn>
                <a:cxn ang="T14">
                  <a:pos x="T8" y="T9"/>
                </a:cxn>
              </a:cxnLst>
              <a:rect l="T15" t="T16" r="T17" b="T18"/>
              <a:pathLst>
                <a:path w="98" h="71">
                  <a:moveTo>
                    <a:pt x="0" y="2"/>
                  </a:moveTo>
                  <a:lnTo>
                    <a:pt x="1" y="0"/>
                  </a:lnTo>
                  <a:lnTo>
                    <a:pt x="98" y="70"/>
                  </a:lnTo>
                  <a:lnTo>
                    <a:pt x="96" y="71"/>
                  </a:lnTo>
                  <a:lnTo>
                    <a:pt x="0" y="2"/>
                  </a:lnTo>
                  <a:close/>
                </a:path>
              </a:pathLst>
            </a:custGeom>
            <a:solidFill>
              <a:srgbClr val="D3D3D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135" name="Freeform 611"/>
            <p:cNvSpPr>
              <a:spLocks/>
            </p:cNvSpPr>
            <p:nvPr/>
          </p:nvSpPr>
          <p:spPr bwMode="auto">
            <a:xfrm>
              <a:off x="4695" y="3376"/>
              <a:ext cx="99" cy="72"/>
            </a:xfrm>
            <a:custGeom>
              <a:avLst/>
              <a:gdLst>
                <a:gd name="T0" fmla="*/ 0 w 99"/>
                <a:gd name="T1" fmla="*/ 2 h 72"/>
                <a:gd name="T2" fmla="*/ 2 w 99"/>
                <a:gd name="T3" fmla="*/ 0 h 72"/>
                <a:gd name="T4" fmla="*/ 99 w 99"/>
                <a:gd name="T5" fmla="*/ 68 h 72"/>
                <a:gd name="T6" fmla="*/ 97 w 99"/>
                <a:gd name="T7" fmla="*/ 72 h 72"/>
                <a:gd name="T8" fmla="*/ 0 w 99"/>
                <a:gd name="T9" fmla="*/ 2 h 72"/>
                <a:gd name="T10" fmla="*/ 0 60000 65536"/>
                <a:gd name="T11" fmla="*/ 0 60000 65536"/>
                <a:gd name="T12" fmla="*/ 0 60000 65536"/>
                <a:gd name="T13" fmla="*/ 0 60000 65536"/>
                <a:gd name="T14" fmla="*/ 0 60000 65536"/>
                <a:gd name="T15" fmla="*/ 0 w 99"/>
                <a:gd name="T16" fmla="*/ 0 h 72"/>
                <a:gd name="T17" fmla="*/ 99 w 99"/>
                <a:gd name="T18" fmla="*/ 72 h 72"/>
              </a:gdLst>
              <a:ahLst/>
              <a:cxnLst>
                <a:cxn ang="T10">
                  <a:pos x="T0" y="T1"/>
                </a:cxn>
                <a:cxn ang="T11">
                  <a:pos x="T2" y="T3"/>
                </a:cxn>
                <a:cxn ang="T12">
                  <a:pos x="T4" y="T5"/>
                </a:cxn>
                <a:cxn ang="T13">
                  <a:pos x="T6" y="T7"/>
                </a:cxn>
                <a:cxn ang="T14">
                  <a:pos x="T8" y="T9"/>
                </a:cxn>
              </a:cxnLst>
              <a:rect l="T15" t="T16" r="T17" b="T18"/>
              <a:pathLst>
                <a:path w="99" h="72">
                  <a:moveTo>
                    <a:pt x="0" y="2"/>
                  </a:moveTo>
                  <a:lnTo>
                    <a:pt x="2" y="0"/>
                  </a:lnTo>
                  <a:lnTo>
                    <a:pt x="99" y="68"/>
                  </a:lnTo>
                  <a:lnTo>
                    <a:pt x="97" y="72"/>
                  </a:lnTo>
                  <a:lnTo>
                    <a:pt x="0" y="2"/>
                  </a:lnTo>
                  <a:close/>
                </a:path>
              </a:pathLst>
            </a:custGeom>
            <a:solidFill>
              <a:srgbClr val="D5D5D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136" name="Freeform 612"/>
            <p:cNvSpPr>
              <a:spLocks/>
            </p:cNvSpPr>
            <p:nvPr/>
          </p:nvSpPr>
          <p:spPr bwMode="auto">
            <a:xfrm>
              <a:off x="4697" y="3373"/>
              <a:ext cx="99" cy="71"/>
            </a:xfrm>
            <a:custGeom>
              <a:avLst/>
              <a:gdLst>
                <a:gd name="T0" fmla="*/ 0 w 99"/>
                <a:gd name="T1" fmla="*/ 3 h 71"/>
                <a:gd name="T2" fmla="*/ 2 w 99"/>
                <a:gd name="T3" fmla="*/ 0 h 71"/>
                <a:gd name="T4" fmla="*/ 99 w 99"/>
                <a:gd name="T5" fmla="*/ 69 h 71"/>
                <a:gd name="T6" fmla="*/ 97 w 99"/>
                <a:gd name="T7" fmla="*/ 71 h 71"/>
                <a:gd name="T8" fmla="*/ 0 w 99"/>
                <a:gd name="T9" fmla="*/ 3 h 71"/>
                <a:gd name="T10" fmla="*/ 0 60000 65536"/>
                <a:gd name="T11" fmla="*/ 0 60000 65536"/>
                <a:gd name="T12" fmla="*/ 0 60000 65536"/>
                <a:gd name="T13" fmla="*/ 0 60000 65536"/>
                <a:gd name="T14" fmla="*/ 0 60000 65536"/>
                <a:gd name="T15" fmla="*/ 0 w 99"/>
                <a:gd name="T16" fmla="*/ 0 h 71"/>
                <a:gd name="T17" fmla="*/ 99 w 99"/>
                <a:gd name="T18" fmla="*/ 71 h 71"/>
              </a:gdLst>
              <a:ahLst/>
              <a:cxnLst>
                <a:cxn ang="T10">
                  <a:pos x="T0" y="T1"/>
                </a:cxn>
                <a:cxn ang="T11">
                  <a:pos x="T2" y="T3"/>
                </a:cxn>
                <a:cxn ang="T12">
                  <a:pos x="T4" y="T5"/>
                </a:cxn>
                <a:cxn ang="T13">
                  <a:pos x="T6" y="T7"/>
                </a:cxn>
                <a:cxn ang="T14">
                  <a:pos x="T8" y="T9"/>
                </a:cxn>
              </a:cxnLst>
              <a:rect l="T15" t="T16" r="T17" b="T18"/>
              <a:pathLst>
                <a:path w="99" h="71">
                  <a:moveTo>
                    <a:pt x="0" y="3"/>
                  </a:moveTo>
                  <a:lnTo>
                    <a:pt x="2" y="0"/>
                  </a:lnTo>
                  <a:lnTo>
                    <a:pt x="99" y="69"/>
                  </a:lnTo>
                  <a:lnTo>
                    <a:pt x="97" y="71"/>
                  </a:lnTo>
                  <a:lnTo>
                    <a:pt x="0" y="3"/>
                  </a:lnTo>
                  <a:close/>
                </a:path>
              </a:pathLst>
            </a:custGeom>
            <a:solidFill>
              <a:srgbClr val="D8D8D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137" name="Freeform 613"/>
            <p:cNvSpPr>
              <a:spLocks/>
            </p:cNvSpPr>
            <p:nvPr/>
          </p:nvSpPr>
          <p:spPr bwMode="auto">
            <a:xfrm>
              <a:off x="4699" y="3365"/>
              <a:ext cx="99" cy="77"/>
            </a:xfrm>
            <a:custGeom>
              <a:avLst/>
              <a:gdLst>
                <a:gd name="T0" fmla="*/ 0 w 99"/>
                <a:gd name="T1" fmla="*/ 8 h 77"/>
                <a:gd name="T2" fmla="*/ 2 w 99"/>
                <a:gd name="T3" fmla="*/ 0 h 77"/>
                <a:gd name="T4" fmla="*/ 99 w 99"/>
                <a:gd name="T5" fmla="*/ 70 h 77"/>
                <a:gd name="T6" fmla="*/ 97 w 99"/>
                <a:gd name="T7" fmla="*/ 77 h 77"/>
                <a:gd name="T8" fmla="*/ 0 w 99"/>
                <a:gd name="T9" fmla="*/ 8 h 77"/>
                <a:gd name="T10" fmla="*/ 0 60000 65536"/>
                <a:gd name="T11" fmla="*/ 0 60000 65536"/>
                <a:gd name="T12" fmla="*/ 0 60000 65536"/>
                <a:gd name="T13" fmla="*/ 0 60000 65536"/>
                <a:gd name="T14" fmla="*/ 0 60000 65536"/>
                <a:gd name="T15" fmla="*/ 0 w 99"/>
                <a:gd name="T16" fmla="*/ 0 h 77"/>
                <a:gd name="T17" fmla="*/ 99 w 99"/>
                <a:gd name="T18" fmla="*/ 77 h 77"/>
              </a:gdLst>
              <a:ahLst/>
              <a:cxnLst>
                <a:cxn ang="T10">
                  <a:pos x="T0" y="T1"/>
                </a:cxn>
                <a:cxn ang="T11">
                  <a:pos x="T2" y="T3"/>
                </a:cxn>
                <a:cxn ang="T12">
                  <a:pos x="T4" y="T5"/>
                </a:cxn>
                <a:cxn ang="T13">
                  <a:pos x="T6" y="T7"/>
                </a:cxn>
                <a:cxn ang="T14">
                  <a:pos x="T8" y="T9"/>
                </a:cxn>
              </a:cxnLst>
              <a:rect l="T15" t="T16" r="T17" b="T18"/>
              <a:pathLst>
                <a:path w="99" h="77">
                  <a:moveTo>
                    <a:pt x="0" y="8"/>
                  </a:moveTo>
                  <a:lnTo>
                    <a:pt x="2" y="0"/>
                  </a:lnTo>
                  <a:lnTo>
                    <a:pt x="99" y="70"/>
                  </a:lnTo>
                  <a:lnTo>
                    <a:pt x="97" y="77"/>
                  </a:lnTo>
                  <a:lnTo>
                    <a:pt x="0" y="8"/>
                  </a:lnTo>
                  <a:close/>
                </a:path>
              </a:pathLst>
            </a:custGeom>
            <a:solidFill>
              <a:srgbClr val="DBDBDB"/>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138" name="Freeform 614"/>
            <p:cNvSpPr>
              <a:spLocks/>
            </p:cNvSpPr>
            <p:nvPr/>
          </p:nvSpPr>
          <p:spPr bwMode="auto">
            <a:xfrm>
              <a:off x="4699" y="3369"/>
              <a:ext cx="99" cy="73"/>
            </a:xfrm>
            <a:custGeom>
              <a:avLst/>
              <a:gdLst>
                <a:gd name="T0" fmla="*/ 0 w 99"/>
                <a:gd name="T1" fmla="*/ 4 h 73"/>
                <a:gd name="T2" fmla="*/ 0 w 99"/>
                <a:gd name="T3" fmla="*/ 0 h 73"/>
                <a:gd name="T4" fmla="*/ 99 w 99"/>
                <a:gd name="T5" fmla="*/ 69 h 73"/>
                <a:gd name="T6" fmla="*/ 97 w 99"/>
                <a:gd name="T7" fmla="*/ 73 h 73"/>
                <a:gd name="T8" fmla="*/ 0 w 99"/>
                <a:gd name="T9" fmla="*/ 4 h 73"/>
                <a:gd name="T10" fmla="*/ 0 60000 65536"/>
                <a:gd name="T11" fmla="*/ 0 60000 65536"/>
                <a:gd name="T12" fmla="*/ 0 60000 65536"/>
                <a:gd name="T13" fmla="*/ 0 60000 65536"/>
                <a:gd name="T14" fmla="*/ 0 60000 65536"/>
                <a:gd name="T15" fmla="*/ 0 w 99"/>
                <a:gd name="T16" fmla="*/ 0 h 73"/>
                <a:gd name="T17" fmla="*/ 99 w 99"/>
                <a:gd name="T18" fmla="*/ 73 h 73"/>
              </a:gdLst>
              <a:ahLst/>
              <a:cxnLst>
                <a:cxn ang="T10">
                  <a:pos x="T0" y="T1"/>
                </a:cxn>
                <a:cxn ang="T11">
                  <a:pos x="T2" y="T3"/>
                </a:cxn>
                <a:cxn ang="T12">
                  <a:pos x="T4" y="T5"/>
                </a:cxn>
                <a:cxn ang="T13">
                  <a:pos x="T6" y="T7"/>
                </a:cxn>
                <a:cxn ang="T14">
                  <a:pos x="T8" y="T9"/>
                </a:cxn>
              </a:cxnLst>
              <a:rect l="T15" t="T16" r="T17" b="T18"/>
              <a:pathLst>
                <a:path w="99" h="73">
                  <a:moveTo>
                    <a:pt x="0" y="4"/>
                  </a:moveTo>
                  <a:lnTo>
                    <a:pt x="0" y="0"/>
                  </a:lnTo>
                  <a:lnTo>
                    <a:pt x="99" y="69"/>
                  </a:lnTo>
                  <a:lnTo>
                    <a:pt x="97" y="73"/>
                  </a:lnTo>
                  <a:lnTo>
                    <a:pt x="0" y="4"/>
                  </a:lnTo>
                  <a:close/>
                </a:path>
              </a:pathLst>
            </a:custGeom>
            <a:solidFill>
              <a:srgbClr val="DBDBDB"/>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139" name="Freeform 615"/>
            <p:cNvSpPr>
              <a:spLocks/>
            </p:cNvSpPr>
            <p:nvPr/>
          </p:nvSpPr>
          <p:spPr bwMode="auto">
            <a:xfrm>
              <a:off x="4699" y="3365"/>
              <a:ext cx="99" cy="73"/>
            </a:xfrm>
            <a:custGeom>
              <a:avLst/>
              <a:gdLst>
                <a:gd name="T0" fmla="*/ 0 w 99"/>
                <a:gd name="T1" fmla="*/ 4 h 73"/>
                <a:gd name="T2" fmla="*/ 2 w 99"/>
                <a:gd name="T3" fmla="*/ 0 h 73"/>
                <a:gd name="T4" fmla="*/ 99 w 99"/>
                <a:gd name="T5" fmla="*/ 70 h 73"/>
                <a:gd name="T6" fmla="*/ 99 w 99"/>
                <a:gd name="T7" fmla="*/ 73 h 73"/>
                <a:gd name="T8" fmla="*/ 0 w 99"/>
                <a:gd name="T9" fmla="*/ 4 h 73"/>
                <a:gd name="T10" fmla="*/ 0 60000 65536"/>
                <a:gd name="T11" fmla="*/ 0 60000 65536"/>
                <a:gd name="T12" fmla="*/ 0 60000 65536"/>
                <a:gd name="T13" fmla="*/ 0 60000 65536"/>
                <a:gd name="T14" fmla="*/ 0 60000 65536"/>
                <a:gd name="T15" fmla="*/ 0 w 99"/>
                <a:gd name="T16" fmla="*/ 0 h 73"/>
                <a:gd name="T17" fmla="*/ 99 w 99"/>
                <a:gd name="T18" fmla="*/ 73 h 73"/>
              </a:gdLst>
              <a:ahLst/>
              <a:cxnLst>
                <a:cxn ang="T10">
                  <a:pos x="T0" y="T1"/>
                </a:cxn>
                <a:cxn ang="T11">
                  <a:pos x="T2" y="T3"/>
                </a:cxn>
                <a:cxn ang="T12">
                  <a:pos x="T4" y="T5"/>
                </a:cxn>
                <a:cxn ang="T13">
                  <a:pos x="T6" y="T7"/>
                </a:cxn>
                <a:cxn ang="T14">
                  <a:pos x="T8" y="T9"/>
                </a:cxn>
              </a:cxnLst>
              <a:rect l="T15" t="T16" r="T17" b="T18"/>
              <a:pathLst>
                <a:path w="99" h="73">
                  <a:moveTo>
                    <a:pt x="0" y="4"/>
                  </a:moveTo>
                  <a:lnTo>
                    <a:pt x="2" y="0"/>
                  </a:lnTo>
                  <a:lnTo>
                    <a:pt x="99" y="70"/>
                  </a:lnTo>
                  <a:lnTo>
                    <a:pt x="99" y="73"/>
                  </a:lnTo>
                  <a:lnTo>
                    <a:pt x="0" y="4"/>
                  </a:lnTo>
                  <a:close/>
                </a:path>
              </a:pathLst>
            </a:custGeom>
            <a:solidFill>
              <a:srgbClr val="DADAD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140" name="Freeform 616"/>
            <p:cNvSpPr>
              <a:spLocks/>
            </p:cNvSpPr>
            <p:nvPr/>
          </p:nvSpPr>
          <p:spPr bwMode="auto">
            <a:xfrm>
              <a:off x="4701" y="3356"/>
              <a:ext cx="97" cy="79"/>
            </a:xfrm>
            <a:custGeom>
              <a:avLst/>
              <a:gdLst>
                <a:gd name="T0" fmla="*/ 0 w 97"/>
                <a:gd name="T1" fmla="*/ 9 h 79"/>
                <a:gd name="T2" fmla="*/ 0 w 97"/>
                <a:gd name="T3" fmla="*/ 0 h 79"/>
                <a:gd name="T4" fmla="*/ 97 w 97"/>
                <a:gd name="T5" fmla="*/ 70 h 79"/>
                <a:gd name="T6" fmla="*/ 97 w 97"/>
                <a:gd name="T7" fmla="*/ 79 h 79"/>
                <a:gd name="T8" fmla="*/ 0 w 97"/>
                <a:gd name="T9" fmla="*/ 9 h 79"/>
                <a:gd name="T10" fmla="*/ 0 60000 65536"/>
                <a:gd name="T11" fmla="*/ 0 60000 65536"/>
                <a:gd name="T12" fmla="*/ 0 60000 65536"/>
                <a:gd name="T13" fmla="*/ 0 60000 65536"/>
                <a:gd name="T14" fmla="*/ 0 60000 65536"/>
                <a:gd name="T15" fmla="*/ 0 w 97"/>
                <a:gd name="T16" fmla="*/ 0 h 79"/>
                <a:gd name="T17" fmla="*/ 97 w 97"/>
                <a:gd name="T18" fmla="*/ 79 h 79"/>
              </a:gdLst>
              <a:ahLst/>
              <a:cxnLst>
                <a:cxn ang="T10">
                  <a:pos x="T0" y="T1"/>
                </a:cxn>
                <a:cxn ang="T11">
                  <a:pos x="T2" y="T3"/>
                </a:cxn>
                <a:cxn ang="T12">
                  <a:pos x="T4" y="T5"/>
                </a:cxn>
                <a:cxn ang="T13">
                  <a:pos x="T6" y="T7"/>
                </a:cxn>
                <a:cxn ang="T14">
                  <a:pos x="T8" y="T9"/>
                </a:cxn>
              </a:cxnLst>
              <a:rect l="T15" t="T16" r="T17" b="T18"/>
              <a:pathLst>
                <a:path w="97" h="79">
                  <a:moveTo>
                    <a:pt x="0" y="9"/>
                  </a:moveTo>
                  <a:lnTo>
                    <a:pt x="0" y="0"/>
                  </a:lnTo>
                  <a:lnTo>
                    <a:pt x="97" y="70"/>
                  </a:lnTo>
                  <a:lnTo>
                    <a:pt x="97" y="79"/>
                  </a:lnTo>
                  <a:lnTo>
                    <a:pt x="0" y="9"/>
                  </a:lnTo>
                  <a:close/>
                </a:path>
              </a:pathLst>
            </a:custGeom>
            <a:solidFill>
              <a:srgbClr val="D9D9D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141" name="Freeform 617"/>
            <p:cNvSpPr>
              <a:spLocks/>
            </p:cNvSpPr>
            <p:nvPr/>
          </p:nvSpPr>
          <p:spPr bwMode="auto">
            <a:xfrm>
              <a:off x="4701" y="3362"/>
              <a:ext cx="97" cy="73"/>
            </a:xfrm>
            <a:custGeom>
              <a:avLst/>
              <a:gdLst>
                <a:gd name="T0" fmla="*/ 0 w 97"/>
                <a:gd name="T1" fmla="*/ 3 h 73"/>
                <a:gd name="T2" fmla="*/ 0 w 97"/>
                <a:gd name="T3" fmla="*/ 0 h 73"/>
                <a:gd name="T4" fmla="*/ 97 w 97"/>
                <a:gd name="T5" fmla="*/ 67 h 73"/>
                <a:gd name="T6" fmla="*/ 97 w 97"/>
                <a:gd name="T7" fmla="*/ 73 h 73"/>
                <a:gd name="T8" fmla="*/ 0 w 97"/>
                <a:gd name="T9" fmla="*/ 3 h 73"/>
                <a:gd name="T10" fmla="*/ 0 60000 65536"/>
                <a:gd name="T11" fmla="*/ 0 60000 65536"/>
                <a:gd name="T12" fmla="*/ 0 60000 65536"/>
                <a:gd name="T13" fmla="*/ 0 60000 65536"/>
                <a:gd name="T14" fmla="*/ 0 60000 65536"/>
                <a:gd name="T15" fmla="*/ 0 w 97"/>
                <a:gd name="T16" fmla="*/ 0 h 73"/>
                <a:gd name="T17" fmla="*/ 97 w 97"/>
                <a:gd name="T18" fmla="*/ 73 h 73"/>
              </a:gdLst>
              <a:ahLst/>
              <a:cxnLst>
                <a:cxn ang="T10">
                  <a:pos x="T0" y="T1"/>
                </a:cxn>
                <a:cxn ang="T11">
                  <a:pos x="T2" y="T3"/>
                </a:cxn>
                <a:cxn ang="T12">
                  <a:pos x="T4" y="T5"/>
                </a:cxn>
                <a:cxn ang="T13">
                  <a:pos x="T6" y="T7"/>
                </a:cxn>
                <a:cxn ang="T14">
                  <a:pos x="T8" y="T9"/>
                </a:cxn>
              </a:cxnLst>
              <a:rect l="T15" t="T16" r="T17" b="T18"/>
              <a:pathLst>
                <a:path w="97" h="73">
                  <a:moveTo>
                    <a:pt x="0" y="3"/>
                  </a:moveTo>
                  <a:lnTo>
                    <a:pt x="0" y="0"/>
                  </a:lnTo>
                  <a:lnTo>
                    <a:pt x="97" y="67"/>
                  </a:lnTo>
                  <a:lnTo>
                    <a:pt x="97" y="73"/>
                  </a:lnTo>
                  <a:lnTo>
                    <a:pt x="0" y="3"/>
                  </a:lnTo>
                  <a:close/>
                </a:path>
              </a:pathLst>
            </a:custGeom>
            <a:solidFill>
              <a:srgbClr val="D9D9D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142" name="Freeform 618"/>
            <p:cNvSpPr>
              <a:spLocks/>
            </p:cNvSpPr>
            <p:nvPr/>
          </p:nvSpPr>
          <p:spPr bwMode="auto">
            <a:xfrm>
              <a:off x="4701" y="3356"/>
              <a:ext cx="97" cy="73"/>
            </a:xfrm>
            <a:custGeom>
              <a:avLst/>
              <a:gdLst>
                <a:gd name="T0" fmla="*/ 0 w 97"/>
                <a:gd name="T1" fmla="*/ 6 h 73"/>
                <a:gd name="T2" fmla="*/ 0 w 97"/>
                <a:gd name="T3" fmla="*/ 0 h 73"/>
                <a:gd name="T4" fmla="*/ 97 w 97"/>
                <a:gd name="T5" fmla="*/ 70 h 73"/>
                <a:gd name="T6" fmla="*/ 97 w 97"/>
                <a:gd name="T7" fmla="*/ 73 h 73"/>
                <a:gd name="T8" fmla="*/ 0 w 97"/>
                <a:gd name="T9" fmla="*/ 6 h 73"/>
                <a:gd name="T10" fmla="*/ 0 60000 65536"/>
                <a:gd name="T11" fmla="*/ 0 60000 65536"/>
                <a:gd name="T12" fmla="*/ 0 60000 65536"/>
                <a:gd name="T13" fmla="*/ 0 60000 65536"/>
                <a:gd name="T14" fmla="*/ 0 60000 65536"/>
                <a:gd name="T15" fmla="*/ 0 w 97"/>
                <a:gd name="T16" fmla="*/ 0 h 73"/>
                <a:gd name="T17" fmla="*/ 97 w 97"/>
                <a:gd name="T18" fmla="*/ 73 h 73"/>
              </a:gdLst>
              <a:ahLst/>
              <a:cxnLst>
                <a:cxn ang="T10">
                  <a:pos x="T0" y="T1"/>
                </a:cxn>
                <a:cxn ang="T11">
                  <a:pos x="T2" y="T3"/>
                </a:cxn>
                <a:cxn ang="T12">
                  <a:pos x="T4" y="T5"/>
                </a:cxn>
                <a:cxn ang="T13">
                  <a:pos x="T6" y="T7"/>
                </a:cxn>
                <a:cxn ang="T14">
                  <a:pos x="T8" y="T9"/>
                </a:cxn>
              </a:cxnLst>
              <a:rect l="T15" t="T16" r="T17" b="T18"/>
              <a:pathLst>
                <a:path w="97" h="73">
                  <a:moveTo>
                    <a:pt x="0" y="6"/>
                  </a:moveTo>
                  <a:lnTo>
                    <a:pt x="0" y="0"/>
                  </a:lnTo>
                  <a:lnTo>
                    <a:pt x="97" y="70"/>
                  </a:lnTo>
                  <a:lnTo>
                    <a:pt x="97" y="73"/>
                  </a:lnTo>
                  <a:lnTo>
                    <a:pt x="0" y="6"/>
                  </a:lnTo>
                  <a:close/>
                </a:path>
              </a:pathLst>
            </a:custGeom>
            <a:solidFill>
              <a:srgbClr val="D2D2D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143" name="Freeform 619"/>
            <p:cNvSpPr>
              <a:spLocks/>
            </p:cNvSpPr>
            <p:nvPr/>
          </p:nvSpPr>
          <p:spPr bwMode="auto">
            <a:xfrm>
              <a:off x="4692" y="3345"/>
              <a:ext cx="106" cy="81"/>
            </a:xfrm>
            <a:custGeom>
              <a:avLst/>
              <a:gdLst>
                <a:gd name="T0" fmla="*/ 9 w 106"/>
                <a:gd name="T1" fmla="*/ 11 h 81"/>
                <a:gd name="T2" fmla="*/ 0 w 106"/>
                <a:gd name="T3" fmla="*/ 0 h 81"/>
                <a:gd name="T4" fmla="*/ 96 w 106"/>
                <a:gd name="T5" fmla="*/ 70 h 81"/>
                <a:gd name="T6" fmla="*/ 106 w 106"/>
                <a:gd name="T7" fmla="*/ 81 h 81"/>
                <a:gd name="T8" fmla="*/ 9 w 106"/>
                <a:gd name="T9" fmla="*/ 11 h 81"/>
                <a:gd name="T10" fmla="*/ 0 60000 65536"/>
                <a:gd name="T11" fmla="*/ 0 60000 65536"/>
                <a:gd name="T12" fmla="*/ 0 60000 65536"/>
                <a:gd name="T13" fmla="*/ 0 60000 65536"/>
                <a:gd name="T14" fmla="*/ 0 60000 65536"/>
                <a:gd name="T15" fmla="*/ 0 w 106"/>
                <a:gd name="T16" fmla="*/ 0 h 81"/>
                <a:gd name="T17" fmla="*/ 106 w 106"/>
                <a:gd name="T18" fmla="*/ 81 h 81"/>
              </a:gdLst>
              <a:ahLst/>
              <a:cxnLst>
                <a:cxn ang="T10">
                  <a:pos x="T0" y="T1"/>
                </a:cxn>
                <a:cxn ang="T11">
                  <a:pos x="T2" y="T3"/>
                </a:cxn>
                <a:cxn ang="T12">
                  <a:pos x="T4" y="T5"/>
                </a:cxn>
                <a:cxn ang="T13">
                  <a:pos x="T6" y="T7"/>
                </a:cxn>
                <a:cxn ang="T14">
                  <a:pos x="T8" y="T9"/>
                </a:cxn>
              </a:cxnLst>
              <a:rect l="T15" t="T16" r="T17" b="T18"/>
              <a:pathLst>
                <a:path w="106" h="81">
                  <a:moveTo>
                    <a:pt x="9" y="11"/>
                  </a:moveTo>
                  <a:lnTo>
                    <a:pt x="0" y="0"/>
                  </a:lnTo>
                  <a:lnTo>
                    <a:pt x="96" y="70"/>
                  </a:lnTo>
                  <a:lnTo>
                    <a:pt x="106" y="81"/>
                  </a:lnTo>
                  <a:lnTo>
                    <a:pt x="9" y="11"/>
                  </a:ln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144" name="Freeform 620"/>
            <p:cNvSpPr>
              <a:spLocks/>
            </p:cNvSpPr>
            <p:nvPr/>
          </p:nvSpPr>
          <p:spPr bwMode="auto">
            <a:xfrm>
              <a:off x="4668" y="3384"/>
              <a:ext cx="106" cy="71"/>
            </a:xfrm>
            <a:custGeom>
              <a:avLst/>
              <a:gdLst>
                <a:gd name="T0" fmla="*/ 0 w 106"/>
                <a:gd name="T1" fmla="*/ 0 h 71"/>
                <a:gd name="T2" fmla="*/ 9 w 106"/>
                <a:gd name="T3" fmla="*/ 1 h 71"/>
                <a:gd name="T4" fmla="*/ 106 w 106"/>
                <a:gd name="T5" fmla="*/ 71 h 71"/>
                <a:gd name="T6" fmla="*/ 99 w 106"/>
                <a:gd name="T7" fmla="*/ 69 h 71"/>
                <a:gd name="T8" fmla="*/ 0 w 106"/>
                <a:gd name="T9" fmla="*/ 0 h 71"/>
                <a:gd name="T10" fmla="*/ 0 60000 65536"/>
                <a:gd name="T11" fmla="*/ 0 60000 65536"/>
                <a:gd name="T12" fmla="*/ 0 60000 65536"/>
                <a:gd name="T13" fmla="*/ 0 60000 65536"/>
                <a:gd name="T14" fmla="*/ 0 60000 65536"/>
                <a:gd name="T15" fmla="*/ 0 w 106"/>
                <a:gd name="T16" fmla="*/ 0 h 71"/>
                <a:gd name="T17" fmla="*/ 106 w 106"/>
                <a:gd name="T18" fmla="*/ 71 h 71"/>
              </a:gdLst>
              <a:ahLst/>
              <a:cxnLst>
                <a:cxn ang="T10">
                  <a:pos x="T0" y="T1"/>
                </a:cxn>
                <a:cxn ang="T11">
                  <a:pos x="T2" y="T3"/>
                </a:cxn>
                <a:cxn ang="T12">
                  <a:pos x="T4" y="T5"/>
                </a:cxn>
                <a:cxn ang="T13">
                  <a:pos x="T6" y="T7"/>
                </a:cxn>
                <a:cxn ang="T14">
                  <a:pos x="T8" y="T9"/>
                </a:cxn>
              </a:cxnLst>
              <a:rect l="T15" t="T16" r="T17" b="T18"/>
              <a:pathLst>
                <a:path w="106" h="71">
                  <a:moveTo>
                    <a:pt x="0" y="0"/>
                  </a:moveTo>
                  <a:lnTo>
                    <a:pt x="9" y="1"/>
                  </a:lnTo>
                  <a:lnTo>
                    <a:pt x="106" y="71"/>
                  </a:lnTo>
                  <a:lnTo>
                    <a:pt x="99" y="69"/>
                  </a:lnTo>
                  <a:lnTo>
                    <a:pt x="0" y="0"/>
                  </a:lnTo>
                  <a:close/>
                </a:path>
              </a:pathLst>
            </a:custGeom>
            <a:solidFill>
              <a:srgbClr val="C4C4C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145" name="Freeform 621"/>
            <p:cNvSpPr>
              <a:spLocks/>
            </p:cNvSpPr>
            <p:nvPr/>
          </p:nvSpPr>
          <p:spPr bwMode="auto">
            <a:xfrm>
              <a:off x="4659" y="3344"/>
              <a:ext cx="42" cy="41"/>
            </a:xfrm>
            <a:custGeom>
              <a:avLst/>
              <a:gdLst>
                <a:gd name="T0" fmla="*/ 18 w 42"/>
                <a:gd name="T1" fmla="*/ 41 h 41"/>
                <a:gd name="T2" fmla="*/ 27 w 42"/>
                <a:gd name="T3" fmla="*/ 41 h 41"/>
                <a:gd name="T4" fmla="*/ 35 w 42"/>
                <a:gd name="T5" fmla="*/ 36 h 41"/>
                <a:gd name="T6" fmla="*/ 40 w 42"/>
                <a:gd name="T7" fmla="*/ 29 h 41"/>
                <a:gd name="T8" fmla="*/ 42 w 42"/>
                <a:gd name="T9" fmla="*/ 21 h 41"/>
                <a:gd name="T10" fmla="*/ 42 w 42"/>
                <a:gd name="T11" fmla="*/ 12 h 41"/>
                <a:gd name="T12" fmla="*/ 38 w 42"/>
                <a:gd name="T13" fmla="*/ 7 h 41"/>
                <a:gd name="T14" fmla="*/ 33 w 42"/>
                <a:gd name="T15" fmla="*/ 1 h 41"/>
                <a:gd name="T16" fmla="*/ 24 w 42"/>
                <a:gd name="T17" fmla="*/ 0 h 41"/>
                <a:gd name="T18" fmla="*/ 15 w 42"/>
                <a:gd name="T19" fmla="*/ 1 h 41"/>
                <a:gd name="T20" fmla="*/ 7 w 42"/>
                <a:gd name="T21" fmla="*/ 5 h 41"/>
                <a:gd name="T22" fmla="*/ 2 w 42"/>
                <a:gd name="T23" fmla="*/ 12 h 41"/>
                <a:gd name="T24" fmla="*/ 0 w 42"/>
                <a:gd name="T25" fmla="*/ 20 h 41"/>
                <a:gd name="T26" fmla="*/ 0 w 42"/>
                <a:gd name="T27" fmla="*/ 29 h 41"/>
                <a:gd name="T28" fmla="*/ 4 w 42"/>
                <a:gd name="T29" fmla="*/ 36 h 41"/>
                <a:gd name="T30" fmla="*/ 9 w 42"/>
                <a:gd name="T31" fmla="*/ 40 h 41"/>
                <a:gd name="T32" fmla="*/ 18 w 42"/>
                <a:gd name="T33" fmla="*/ 41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41"/>
                <a:gd name="T53" fmla="*/ 42 w 42"/>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41">
                  <a:moveTo>
                    <a:pt x="18" y="41"/>
                  </a:moveTo>
                  <a:lnTo>
                    <a:pt x="27" y="41"/>
                  </a:lnTo>
                  <a:lnTo>
                    <a:pt x="35" y="36"/>
                  </a:lnTo>
                  <a:lnTo>
                    <a:pt x="40" y="29"/>
                  </a:lnTo>
                  <a:lnTo>
                    <a:pt x="42" y="21"/>
                  </a:lnTo>
                  <a:lnTo>
                    <a:pt x="42" y="12"/>
                  </a:lnTo>
                  <a:lnTo>
                    <a:pt x="38" y="7"/>
                  </a:lnTo>
                  <a:lnTo>
                    <a:pt x="33" y="1"/>
                  </a:lnTo>
                  <a:lnTo>
                    <a:pt x="24" y="0"/>
                  </a:lnTo>
                  <a:lnTo>
                    <a:pt x="15" y="1"/>
                  </a:lnTo>
                  <a:lnTo>
                    <a:pt x="7" y="5"/>
                  </a:lnTo>
                  <a:lnTo>
                    <a:pt x="2" y="12"/>
                  </a:lnTo>
                  <a:lnTo>
                    <a:pt x="0" y="20"/>
                  </a:lnTo>
                  <a:lnTo>
                    <a:pt x="0" y="29"/>
                  </a:lnTo>
                  <a:lnTo>
                    <a:pt x="4" y="36"/>
                  </a:lnTo>
                  <a:lnTo>
                    <a:pt x="9" y="40"/>
                  </a:lnTo>
                  <a:lnTo>
                    <a:pt x="18" y="41"/>
                  </a:lnTo>
                  <a:close/>
                </a:path>
              </a:pathLst>
            </a:custGeom>
            <a:solidFill>
              <a:srgbClr val="CBCBCB"/>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146" name="Freeform 622"/>
            <p:cNvSpPr>
              <a:spLocks/>
            </p:cNvSpPr>
            <p:nvPr/>
          </p:nvSpPr>
          <p:spPr bwMode="auto">
            <a:xfrm>
              <a:off x="4506" y="3223"/>
              <a:ext cx="244" cy="245"/>
            </a:xfrm>
            <a:custGeom>
              <a:avLst/>
              <a:gdLst>
                <a:gd name="T0" fmla="*/ 242 w 244"/>
                <a:gd name="T1" fmla="*/ 135 h 245"/>
                <a:gd name="T2" fmla="*/ 237 w 244"/>
                <a:gd name="T3" fmla="*/ 159 h 245"/>
                <a:gd name="T4" fmla="*/ 228 w 244"/>
                <a:gd name="T5" fmla="*/ 181 h 245"/>
                <a:gd name="T6" fmla="*/ 215 w 244"/>
                <a:gd name="T7" fmla="*/ 201 h 245"/>
                <a:gd name="T8" fmla="*/ 199 w 244"/>
                <a:gd name="T9" fmla="*/ 217 h 245"/>
                <a:gd name="T10" fmla="*/ 179 w 244"/>
                <a:gd name="T11" fmla="*/ 230 h 245"/>
                <a:gd name="T12" fmla="*/ 157 w 244"/>
                <a:gd name="T13" fmla="*/ 239 h 245"/>
                <a:gd name="T14" fmla="*/ 133 w 244"/>
                <a:gd name="T15" fmla="*/ 245 h 245"/>
                <a:gd name="T16" fmla="*/ 109 w 244"/>
                <a:gd name="T17" fmla="*/ 245 h 245"/>
                <a:gd name="T18" fmla="*/ 86 w 244"/>
                <a:gd name="T19" fmla="*/ 239 h 245"/>
                <a:gd name="T20" fmla="*/ 64 w 244"/>
                <a:gd name="T21" fmla="*/ 230 h 245"/>
                <a:gd name="T22" fmla="*/ 44 w 244"/>
                <a:gd name="T23" fmla="*/ 217 h 245"/>
                <a:gd name="T24" fmla="*/ 27 w 244"/>
                <a:gd name="T25" fmla="*/ 201 h 245"/>
                <a:gd name="T26" fmla="*/ 14 w 244"/>
                <a:gd name="T27" fmla="*/ 181 h 245"/>
                <a:gd name="T28" fmla="*/ 5 w 244"/>
                <a:gd name="T29" fmla="*/ 159 h 245"/>
                <a:gd name="T30" fmla="*/ 0 w 244"/>
                <a:gd name="T31" fmla="*/ 135 h 245"/>
                <a:gd name="T32" fmla="*/ 0 w 244"/>
                <a:gd name="T33" fmla="*/ 111 h 245"/>
                <a:gd name="T34" fmla="*/ 5 w 244"/>
                <a:gd name="T35" fmla="*/ 88 h 245"/>
                <a:gd name="T36" fmla="*/ 14 w 244"/>
                <a:gd name="T37" fmla="*/ 66 h 245"/>
                <a:gd name="T38" fmla="*/ 27 w 244"/>
                <a:gd name="T39" fmla="*/ 46 h 245"/>
                <a:gd name="T40" fmla="*/ 44 w 244"/>
                <a:gd name="T41" fmla="*/ 29 h 245"/>
                <a:gd name="T42" fmla="*/ 64 w 244"/>
                <a:gd name="T43" fmla="*/ 16 h 245"/>
                <a:gd name="T44" fmla="*/ 86 w 244"/>
                <a:gd name="T45" fmla="*/ 6 h 245"/>
                <a:gd name="T46" fmla="*/ 109 w 244"/>
                <a:gd name="T47" fmla="*/ 2 h 245"/>
                <a:gd name="T48" fmla="*/ 133 w 244"/>
                <a:gd name="T49" fmla="*/ 2 h 245"/>
                <a:gd name="T50" fmla="*/ 157 w 244"/>
                <a:gd name="T51" fmla="*/ 6 h 245"/>
                <a:gd name="T52" fmla="*/ 179 w 244"/>
                <a:gd name="T53" fmla="*/ 16 h 245"/>
                <a:gd name="T54" fmla="*/ 199 w 244"/>
                <a:gd name="T55" fmla="*/ 29 h 245"/>
                <a:gd name="T56" fmla="*/ 215 w 244"/>
                <a:gd name="T57" fmla="*/ 46 h 245"/>
                <a:gd name="T58" fmla="*/ 228 w 244"/>
                <a:gd name="T59" fmla="*/ 66 h 245"/>
                <a:gd name="T60" fmla="*/ 237 w 244"/>
                <a:gd name="T61" fmla="*/ 88 h 245"/>
                <a:gd name="T62" fmla="*/ 242 w 244"/>
                <a:gd name="T63" fmla="*/ 111 h 24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4"/>
                <a:gd name="T97" fmla="*/ 0 h 245"/>
                <a:gd name="T98" fmla="*/ 244 w 244"/>
                <a:gd name="T99" fmla="*/ 245 h 24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4" h="245">
                  <a:moveTo>
                    <a:pt x="244" y="122"/>
                  </a:moveTo>
                  <a:lnTo>
                    <a:pt x="242" y="135"/>
                  </a:lnTo>
                  <a:lnTo>
                    <a:pt x="240" y="148"/>
                  </a:lnTo>
                  <a:lnTo>
                    <a:pt x="237" y="159"/>
                  </a:lnTo>
                  <a:lnTo>
                    <a:pt x="233" y="170"/>
                  </a:lnTo>
                  <a:lnTo>
                    <a:pt x="228" y="181"/>
                  </a:lnTo>
                  <a:lnTo>
                    <a:pt x="222" y="192"/>
                  </a:lnTo>
                  <a:lnTo>
                    <a:pt x="215" y="201"/>
                  </a:lnTo>
                  <a:lnTo>
                    <a:pt x="208" y="210"/>
                  </a:lnTo>
                  <a:lnTo>
                    <a:pt x="199" y="217"/>
                  </a:lnTo>
                  <a:lnTo>
                    <a:pt x="189" y="225"/>
                  </a:lnTo>
                  <a:lnTo>
                    <a:pt x="179" y="230"/>
                  </a:lnTo>
                  <a:lnTo>
                    <a:pt x="169" y="235"/>
                  </a:lnTo>
                  <a:lnTo>
                    <a:pt x="157" y="239"/>
                  </a:lnTo>
                  <a:lnTo>
                    <a:pt x="146" y="243"/>
                  </a:lnTo>
                  <a:lnTo>
                    <a:pt x="133" y="245"/>
                  </a:lnTo>
                  <a:lnTo>
                    <a:pt x="122" y="245"/>
                  </a:lnTo>
                  <a:lnTo>
                    <a:pt x="109" y="245"/>
                  </a:lnTo>
                  <a:lnTo>
                    <a:pt x="96" y="243"/>
                  </a:lnTo>
                  <a:lnTo>
                    <a:pt x="86" y="239"/>
                  </a:lnTo>
                  <a:lnTo>
                    <a:pt x="73" y="235"/>
                  </a:lnTo>
                  <a:lnTo>
                    <a:pt x="64" y="230"/>
                  </a:lnTo>
                  <a:lnTo>
                    <a:pt x="53" y="225"/>
                  </a:lnTo>
                  <a:lnTo>
                    <a:pt x="44" y="217"/>
                  </a:lnTo>
                  <a:lnTo>
                    <a:pt x="35" y="210"/>
                  </a:lnTo>
                  <a:lnTo>
                    <a:pt x="27" y="201"/>
                  </a:lnTo>
                  <a:lnTo>
                    <a:pt x="20" y="192"/>
                  </a:lnTo>
                  <a:lnTo>
                    <a:pt x="14" y="181"/>
                  </a:lnTo>
                  <a:lnTo>
                    <a:pt x="9" y="170"/>
                  </a:lnTo>
                  <a:lnTo>
                    <a:pt x="5" y="159"/>
                  </a:lnTo>
                  <a:lnTo>
                    <a:pt x="2" y="148"/>
                  </a:lnTo>
                  <a:lnTo>
                    <a:pt x="0" y="135"/>
                  </a:lnTo>
                  <a:lnTo>
                    <a:pt x="0" y="122"/>
                  </a:lnTo>
                  <a:lnTo>
                    <a:pt x="0" y="111"/>
                  </a:lnTo>
                  <a:lnTo>
                    <a:pt x="2" y="99"/>
                  </a:lnTo>
                  <a:lnTo>
                    <a:pt x="5" y="88"/>
                  </a:lnTo>
                  <a:lnTo>
                    <a:pt x="9" y="75"/>
                  </a:lnTo>
                  <a:lnTo>
                    <a:pt x="14" y="66"/>
                  </a:lnTo>
                  <a:lnTo>
                    <a:pt x="20" y="55"/>
                  </a:lnTo>
                  <a:lnTo>
                    <a:pt x="27" y="46"/>
                  </a:lnTo>
                  <a:lnTo>
                    <a:pt x="35" y="37"/>
                  </a:lnTo>
                  <a:lnTo>
                    <a:pt x="44" y="29"/>
                  </a:lnTo>
                  <a:lnTo>
                    <a:pt x="53" y="22"/>
                  </a:lnTo>
                  <a:lnTo>
                    <a:pt x="64" y="16"/>
                  </a:lnTo>
                  <a:lnTo>
                    <a:pt x="73" y="11"/>
                  </a:lnTo>
                  <a:lnTo>
                    <a:pt x="86" y="6"/>
                  </a:lnTo>
                  <a:lnTo>
                    <a:pt x="96" y="4"/>
                  </a:lnTo>
                  <a:lnTo>
                    <a:pt x="109" y="2"/>
                  </a:lnTo>
                  <a:lnTo>
                    <a:pt x="122" y="0"/>
                  </a:lnTo>
                  <a:lnTo>
                    <a:pt x="133" y="2"/>
                  </a:lnTo>
                  <a:lnTo>
                    <a:pt x="146" y="4"/>
                  </a:lnTo>
                  <a:lnTo>
                    <a:pt x="157" y="6"/>
                  </a:lnTo>
                  <a:lnTo>
                    <a:pt x="169" y="11"/>
                  </a:lnTo>
                  <a:lnTo>
                    <a:pt x="179" y="16"/>
                  </a:lnTo>
                  <a:lnTo>
                    <a:pt x="189" y="22"/>
                  </a:lnTo>
                  <a:lnTo>
                    <a:pt x="199" y="29"/>
                  </a:lnTo>
                  <a:lnTo>
                    <a:pt x="208" y="37"/>
                  </a:lnTo>
                  <a:lnTo>
                    <a:pt x="215" y="46"/>
                  </a:lnTo>
                  <a:lnTo>
                    <a:pt x="222" y="55"/>
                  </a:lnTo>
                  <a:lnTo>
                    <a:pt x="228" y="66"/>
                  </a:lnTo>
                  <a:lnTo>
                    <a:pt x="233" y="75"/>
                  </a:lnTo>
                  <a:lnTo>
                    <a:pt x="237" y="88"/>
                  </a:lnTo>
                  <a:lnTo>
                    <a:pt x="240" y="99"/>
                  </a:lnTo>
                  <a:lnTo>
                    <a:pt x="242" y="111"/>
                  </a:lnTo>
                  <a:lnTo>
                    <a:pt x="244" y="122"/>
                  </a:lnTo>
                  <a:close/>
                </a:path>
              </a:pathLst>
            </a:custGeom>
            <a:solidFill>
              <a:srgbClr val="03066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147" name="Freeform 623"/>
            <p:cNvSpPr>
              <a:spLocks/>
            </p:cNvSpPr>
            <p:nvPr/>
          </p:nvSpPr>
          <p:spPr bwMode="auto">
            <a:xfrm>
              <a:off x="4508" y="3225"/>
              <a:ext cx="238" cy="239"/>
            </a:xfrm>
            <a:custGeom>
              <a:avLst/>
              <a:gdLst>
                <a:gd name="T0" fmla="*/ 237 w 238"/>
                <a:gd name="T1" fmla="*/ 133 h 239"/>
                <a:gd name="T2" fmla="*/ 233 w 238"/>
                <a:gd name="T3" fmla="*/ 157 h 239"/>
                <a:gd name="T4" fmla="*/ 224 w 238"/>
                <a:gd name="T5" fmla="*/ 177 h 239"/>
                <a:gd name="T6" fmla="*/ 211 w 238"/>
                <a:gd name="T7" fmla="*/ 197 h 239"/>
                <a:gd name="T8" fmla="*/ 195 w 238"/>
                <a:gd name="T9" fmla="*/ 213 h 239"/>
                <a:gd name="T10" fmla="*/ 177 w 238"/>
                <a:gd name="T11" fmla="*/ 226 h 239"/>
                <a:gd name="T12" fmla="*/ 155 w 238"/>
                <a:gd name="T13" fmla="*/ 233 h 239"/>
                <a:gd name="T14" fmla="*/ 131 w 238"/>
                <a:gd name="T15" fmla="*/ 239 h 239"/>
                <a:gd name="T16" fmla="*/ 107 w 238"/>
                <a:gd name="T17" fmla="*/ 239 h 239"/>
                <a:gd name="T18" fmla="*/ 84 w 238"/>
                <a:gd name="T19" fmla="*/ 233 h 239"/>
                <a:gd name="T20" fmla="*/ 62 w 238"/>
                <a:gd name="T21" fmla="*/ 226 h 239"/>
                <a:gd name="T22" fmla="*/ 42 w 238"/>
                <a:gd name="T23" fmla="*/ 213 h 239"/>
                <a:gd name="T24" fmla="*/ 25 w 238"/>
                <a:gd name="T25" fmla="*/ 197 h 239"/>
                <a:gd name="T26" fmla="*/ 12 w 238"/>
                <a:gd name="T27" fmla="*/ 177 h 239"/>
                <a:gd name="T28" fmla="*/ 3 w 238"/>
                <a:gd name="T29" fmla="*/ 157 h 239"/>
                <a:gd name="T30" fmla="*/ 0 w 238"/>
                <a:gd name="T31" fmla="*/ 133 h 239"/>
                <a:gd name="T32" fmla="*/ 0 w 238"/>
                <a:gd name="T33" fmla="*/ 109 h 239"/>
                <a:gd name="T34" fmla="*/ 3 w 238"/>
                <a:gd name="T35" fmla="*/ 86 h 239"/>
                <a:gd name="T36" fmla="*/ 12 w 238"/>
                <a:gd name="T37" fmla="*/ 64 h 239"/>
                <a:gd name="T38" fmla="*/ 25 w 238"/>
                <a:gd name="T39" fmla="*/ 44 h 239"/>
                <a:gd name="T40" fmla="*/ 42 w 238"/>
                <a:gd name="T41" fmla="*/ 27 h 239"/>
                <a:gd name="T42" fmla="*/ 62 w 238"/>
                <a:gd name="T43" fmla="*/ 14 h 239"/>
                <a:gd name="T44" fmla="*/ 84 w 238"/>
                <a:gd name="T45" fmla="*/ 5 h 239"/>
                <a:gd name="T46" fmla="*/ 107 w 238"/>
                <a:gd name="T47" fmla="*/ 2 h 239"/>
                <a:gd name="T48" fmla="*/ 131 w 238"/>
                <a:gd name="T49" fmla="*/ 2 h 239"/>
                <a:gd name="T50" fmla="*/ 155 w 238"/>
                <a:gd name="T51" fmla="*/ 5 h 239"/>
                <a:gd name="T52" fmla="*/ 177 w 238"/>
                <a:gd name="T53" fmla="*/ 14 h 239"/>
                <a:gd name="T54" fmla="*/ 195 w 238"/>
                <a:gd name="T55" fmla="*/ 27 h 239"/>
                <a:gd name="T56" fmla="*/ 211 w 238"/>
                <a:gd name="T57" fmla="*/ 44 h 239"/>
                <a:gd name="T58" fmla="*/ 224 w 238"/>
                <a:gd name="T59" fmla="*/ 64 h 239"/>
                <a:gd name="T60" fmla="*/ 233 w 238"/>
                <a:gd name="T61" fmla="*/ 86 h 239"/>
                <a:gd name="T62" fmla="*/ 237 w 238"/>
                <a:gd name="T63" fmla="*/ 109 h 23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38"/>
                <a:gd name="T97" fmla="*/ 0 h 239"/>
                <a:gd name="T98" fmla="*/ 238 w 238"/>
                <a:gd name="T99" fmla="*/ 239 h 23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38" h="239">
                  <a:moveTo>
                    <a:pt x="238" y="120"/>
                  </a:moveTo>
                  <a:lnTo>
                    <a:pt x="237" y="133"/>
                  </a:lnTo>
                  <a:lnTo>
                    <a:pt x="235" y="146"/>
                  </a:lnTo>
                  <a:lnTo>
                    <a:pt x="233" y="157"/>
                  </a:lnTo>
                  <a:lnTo>
                    <a:pt x="228" y="168"/>
                  </a:lnTo>
                  <a:lnTo>
                    <a:pt x="224" y="177"/>
                  </a:lnTo>
                  <a:lnTo>
                    <a:pt x="217" y="188"/>
                  </a:lnTo>
                  <a:lnTo>
                    <a:pt x="211" y="197"/>
                  </a:lnTo>
                  <a:lnTo>
                    <a:pt x="204" y="204"/>
                  </a:lnTo>
                  <a:lnTo>
                    <a:pt x="195" y="213"/>
                  </a:lnTo>
                  <a:lnTo>
                    <a:pt x="186" y="219"/>
                  </a:lnTo>
                  <a:lnTo>
                    <a:pt x="177" y="226"/>
                  </a:lnTo>
                  <a:lnTo>
                    <a:pt x="166" y="230"/>
                  </a:lnTo>
                  <a:lnTo>
                    <a:pt x="155" y="233"/>
                  </a:lnTo>
                  <a:lnTo>
                    <a:pt x="144" y="237"/>
                  </a:lnTo>
                  <a:lnTo>
                    <a:pt x="131" y="239"/>
                  </a:lnTo>
                  <a:lnTo>
                    <a:pt x="120" y="239"/>
                  </a:lnTo>
                  <a:lnTo>
                    <a:pt x="107" y="239"/>
                  </a:lnTo>
                  <a:lnTo>
                    <a:pt x="94" y="237"/>
                  </a:lnTo>
                  <a:lnTo>
                    <a:pt x="84" y="233"/>
                  </a:lnTo>
                  <a:lnTo>
                    <a:pt x="73" y="230"/>
                  </a:lnTo>
                  <a:lnTo>
                    <a:pt x="62" y="226"/>
                  </a:lnTo>
                  <a:lnTo>
                    <a:pt x="51" y="219"/>
                  </a:lnTo>
                  <a:lnTo>
                    <a:pt x="42" y="213"/>
                  </a:lnTo>
                  <a:lnTo>
                    <a:pt x="34" y="204"/>
                  </a:lnTo>
                  <a:lnTo>
                    <a:pt x="25" y="197"/>
                  </a:lnTo>
                  <a:lnTo>
                    <a:pt x="20" y="188"/>
                  </a:lnTo>
                  <a:lnTo>
                    <a:pt x="12" y="177"/>
                  </a:lnTo>
                  <a:lnTo>
                    <a:pt x="9" y="168"/>
                  </a:lnTo>
                  <a:lnTo>
                    <a:pt x="3" y="157"/>
                  </a:lnTo>
                  <a:lnTo>
                    <a:pt x="2" y="146"/>
                  </a:lnTo>
                  <a:lnTo>
                    <a:pt x="0" y="133"/>
                  </a:lnTo>
                  <a:lnTo>
                    <a:pt x="0" y="120"/>
                  </a:lnTo>
                  <a:lnTo>
                    <a:pt x="0" y="109"/>
                  </a:lnTo>
                  <a:lnTo>
                    <a:pt x="2" y="97"/>
                  </a:lnTo>
                  <a:lnTo>
                    <a:pt x="3" y="86"/>
                  </a:lnTo>
                  <a:lnTo>
                    <a:pt x="9" y="75"/>
                  </a:lnTo>
                  <a:lnTo>
                    <a:pt x="12" y="64"/>
                  </a:lnTo>
                  <a:lnTo>
                    <a:pt x="20" y="53"/>
                  </a:lnTo>
                  <a:lnTo>
                    <a:pt x="25" y="44"/>
                  </a:lnTo>
                  <a:lnTo>
                    <a:pt x="34" y="36"/>
                  </a:lnTo>
                  <a:lnTo>
                    <a:pt x="42" y="27"/>
                  </a:lnTo>
                  <a:lnTo>
                    <a:pt x="51" y="22"/>
                  </a:lnTo>
                  <a:lnTo>
                    <a:pt x="62" y="14"/>
                  </a:lnTo>
                  <a:lnTo>
                    <a:pt x="73" y="11"/>
                  </a:lnTo>
                  <a:lnTo>
                    <a:pt x="84" y="5"/>
                  </a:lnTo>
                  <a:lnTo>
                    <a:pt x="94" y="4"/>
                  </a:lnTo>
                  <a:lnTo>
                    <a:pt x="107" y="2"/>
                  </a:lnTo>
                  <a:lnTo>
                    <a:pt x="120" y="0"/>
                  </a:lnTo>
                  <a:lnTo>
                    <a:pt x="131" y="2"/>
                  </a:lnTo>
                  <a:lnTo>
                    <a:pt x="144" y="4"/>
                  </a:lnTo>
                  <a:lnTo>
                    <a:pt x="155" y="5"/>
                  </a:lnTo>
                  <a:lnTo>
                    <a:pt x="166" y="11"/>
                  </a:lnTo>
                  <a:lnTo>
                    <a:pt x="177" y="14"/>
                  </a:lnTo>
                  <a:lnTo>
                    <a:pt x="186" y="22"/>
                  </a:lnTo>
                  <a:lnTo>
                    <a:pt x="195" y="27"/>
                  </a:lnTo>
                  <a:lnTo>
                    <a:pt x="204" y="36"/>
                  </a:lnTo>
                  <a:lnTo>
                    <a:pt x="211" y="44"/>
                  </a:lnTo>
                  <a:lnTo>
                    <a:pt x="217" y="53"/>
                  </a:lnTo>
                  <a:lnTo>
                    <a:pt x="224" y="64"/>
                  </a:lnTo>
                  <a:lnTo>
                    <a:pt x="228" y="75"/>
                  </a:lnTo>
                  <a:lnTo>
                    <a:pt x="233" y="86"/>
                  </a:lnTo>
                  <a:lnTo>
                    <a:pt x="235" y="97"/>
                  </a:lnTo>
                  <a:lnTo>
                    <a:pt x="237" y="109"/>
                  </a:lnTo>
                  <a:lnTo>
                    <a:pt x="238" y="120"/>
                  </a:lnTo>
                  <a:close/>
                </a:path>
              </a:pathLst>
            </a:custGeom>
            <a:solidFill>
              <a:srgbClr val="070E6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148" name="Freeform 624"/>
            <p:cNvSpPr>
              <a:spLocks/>
            </p:cNvSpPr>
            <p:nvPr/>
          </p:nvSpPr>
          <p:spPr bwMode="auto">
            <a:xfrm>
              <a:off x="4510" y="3227"/>
              <a:ext cx="235" cy="235"/>
            </a:xfrm>
            <a:custGeom>
              <a:avLst/>
              <a:gdLst>
                <a:gd name="T0" fmla="*/ 233 w 235"/>
                <a:gd name="T1" fmla="*/ 131 h 235"/>
                <a:gd name="T2" fmla="*/ 229 w 235"/>
                <a:gd name="T3" fmla="*/ 153 h 235"/>
                <a:gd name="T4" fmla="*/ 220 w 235"/>
                <a:gd name="T5" fmla="*/ 175 h 235"/>
                <a:gd name="T6" fmla="*/ 207 w 235"/>
                <a:gd name="T7" fmla="*/ 193 h 235"/>
                <a:gd name="T8" fmla="*/ 191 w 235"/>
                <a:gd name="T9" fmla="*/ 210 h 235"/>
                <a:gd name="T10" fmla="*/ 173 w 235"/>
                <a:gd name="T11" fmla="*/ 222 h 235"/>
                <a:gd name="T12" fmla="*/ 151 w 235"/>
                <a:gd name="T13" fmla="*/ 230 h 235"/>
                <a:gd name="T14" fmla="*/ 129 w 235"/>
                <a:gd name="T15" fmla="*/ 235 h 235"/>
                <a:gd name="T16" fmla="*/ 105 w 235"/>
                <a:gd name="T17" fmla="*/ 235 h 235"/>
                <a:gd name="T18" fmla="*/ 82 w 235"/>
                <a:gd name="T19" fmla="*/ 230 h 235"/>
                <a:gd name="T20" fmla="*/ 60 w 235"/>
                <a:gd name="T21" fmla="*/ 222 h 235"/>
                <a:gd name="T22" fmla="*/ 41 w 235"/>
                <a:gd name="T23" fmla="*/ 210 h 235"/>
                <a:gd name="T24" fmla="*/ 25 w 235"/>
                <a:gd name="T25" fmla="*/ 193 h 235"/>
                <a:gd name="T26" fmla="*/ 12 w 235"/>
                <a:gd name="T27" fmla="*/ 175 h 235"/>
                <a:gd name="T28" fmla="*/ 3 w 235"/>
                <a:gd name="T29" fmla="*/ 153 h 235"/>
                <a:gd name="T30" fmla="*/ 0 w 235"/>
                <a:gd name="T31" fmla="*/ 131 h 235"/>
                <a:gd name="T32" fmla="*/ 0 w 235"/>
                <a:gd name="T33" fmla="*/ 107 h 235"/>
                <a:gd name="T34" fmla="*/ 3 w 235"/>
                <a:gd name="T35" fmla="*/ 84 h 235"/>
                <a:gd name="T36" fmla="*/ 12 w 235"/>
                <a:gd name="T37" fmla="*/ 62 h 235"/>
                <a:gd name="T38" fmla="*/ 25 w 235"/>
                <a:gd name="T39" fmla="*/ 44 h 235"/>
                <a:gd name="T40" fmla="*/ 41 w 235"/>
                <a:gd name="T41" fmla="*/ 27 h 235"/>
                <a:gd name="T42" fmla="*/ 60 w 235"/>
                <a:gd name="T43" fmla="*/ 14 h 235"/>
                <a:gd name="T44" fmla="*/ 82 w 235"/>
                <a:gd name="T45" fmla="*/ 5 h 235"/>
                <a:gd name="T46" fmla="*/ 105 w 235"/>
                <a:gd name="T47" fmla="*/ 2 h 235"/>
                <a:gd name="T48" fmla="*/ 129 w 235"/>
                <a:gd name="T49" fmla="*/ 2 h 235"/>
                <a:gd name="T50" fmla="*/ 151 w 235"/>
                <a:gd name="T51" fmla="*/ 5 h 235"/>
                <a:gd name="T52" fmla="*/ 173 w 235"/>
                <a:gd name="T53" fmla="*/ 14 h 235"/>
                <a:gd name="T54" fmla="*/ 191 w 235"/>
                <a:gd name="T55" fmla="*/ 27 h 235"/>
                <a:gd name="T56" fmla="*/ 207 w 235"/>
                <a:gd name="T57" fmla="*/ 44 h 235"/>
                <a:gd name="T58" fmla="*/ 220 w 235"/>
                <a:gd name="T59" fmla="*/ 62 h 235"/>
                <a:gd name="T60" fmla="*/ 229 w 235"/>
                <a:gd name="T61" fmla="*/ 84 h 235"/>
                <a:gd name="T62" fmla="*/ 233 w 235"/>
                <a:gd name="T63" fmla="*/ 107 h 23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35"/>
                <a:gd name="T97" fmla="*/ 0 h 235"/>
                <a:gd name="T98" fmla="*/ 235 w 235"/>
                <a:gd name="T99" fmla="*/ 235 h 23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35" h="235">
                  <a:moveTo>
                    <a:pt x="235" y="118"/>
                  </a:moveTo>
                  <a:lnTo>
                    <a:pt x="233" y="131"/>
                  </a:lnTo>
                  <a:lnTo>
                    <a:pt x="231" y="142"/>
                  </a:lnTo>
                  <a:lnTo>
                    <a:pt x="229" y="153"/>
                  </a:lnTo>
                  <a:lnTo>
                    <a:pt x="224" y="164"/>
                  </a:lnTo>
                  <a:lnTo>
                    <a:pt x="220" y="175"/>
                  </a:lnTo>
                  <a:lnTo>
                    <a:pt x="213" y="184"/>
                  </a:lnTo>
                  <a:lnTo>
                    <a:pt x="207" y="193"/>
                  </a:lnTo>
                  <a:lnTo>
                    <a:pt x="200" y="200"/>
                  </a:lnTo>
                  <a:lnTo>
                    <a:pt x="191" y="210"/>
                  </a:lnTo>
                  <a:lnTo>
                    <a:pt x="182" y="215"/>
                  </a:lnTo>
                  <a:lnTo>
                    <a:pt x="173" y="222"/>
                  </a:lnTo>
                  <a:lnTo>
                    <a:pt x="162" y="226"/>
                  </a:lnTo>
                  <a:lnTo>
                    <a:pt x="151" y="230"/>
                  </a:lnTo>
                  <a:lnTo>
                    <a:pt x="140" y="233"/>
                  </a:lnTo>
                  <a:lnTo>
                    <a:pt x="129" y="235"/>
                  </a:lnTo>
                  <a:lnTo>
                    <a:pt x="118" y="235"/>
                  </a:lnTo>
                  <a:lnTo>
                    <a:pt x="105" y="235"/>
                  </a:lnTo>
                  <a:lnTo>
                    <a:pt x="92" y="233"/>
                  </a:lnTo>
                  <a:lnTo>
                    <a:pt x="82" y="230"/>
                  </a:lnTo>
                  <a:lnTo>
                    <a:pt x="71" y="226"/>
                  </a:lnTo>
                  <a:lnTo>
                    <a:pt x="60" y="222"/>
                  </a:lnTo>
                  <a:lnTo>
                    <a:pt x="51" y="215"/>
                  </a:lnTo>
                  <a:lnTo>
                    <a:pt x="41" y="210"/>
                  </a:lnTo>
                  <a:lnTo>
                    <a:pt x="34" y="200"/>
                  </a:lnTo>
                  <a:lnTo>
                    <a:pt x="25" y="193"/>
                  </a:lnTo>
                  <a:lnTo>
                    <a:pt x="20" y="184"/>
                  </a:lnTo>
                  <a:lnTo>
                    <a:pt x="12" y="175"/>
                  </a:lnTo>
                  <a:lnTo>
                    <a:pt x="9" y="164"/>
                  </a:lnTo>
                  <a:lnTo>
                    <a:pt x="3" y="153"/>
                  </a:lnTo>
                  <a:lnTo>
                    <a:pt x="1" y="142"/>
                  </a:lnTo>
                  <a:lnTo>
                    <a:pt x="0" y="131"/>
                  </a:lnTo>
                  <a:lnTo>
                    <a:pt x="0" y="118"/>
                  </a:lnTo>
                  <a:lnTo>
                    <a:pt x="0" y="107"/>
                  </a:lnTo>
                  <a:lnTo>
                    <a:pt x="1" y="95"/>
                  </a:lnTo>
                  <a:lnTo>
                    <a:pt x="3" y="84"/>
                  </a:lnTo>
                  <a:lnTo>
                    <a:pt x="9" y="73"/>
                  </a:lnTo>
                  <a:lnTo>
                    <a:pt x="12" y="62"/>
                  </a:lnTo>
                  <a:lnTo>
                    <a:pt x="20" y="53"/>
                  </a:lnTo>
                  <a:lnTo>
                    <a:pt x="25" y="44"/>
                  </a:lnTo>
                  <a:lnTo>
                    <a:pt x="34" y="34"/>
                  </a:lnTo>
                  <a:lnTo>
                    <a:pt x="41" y="27"/>
                  </a:lnTo>
                  <a:lnTo>
                    <a:pt x="51" y="22"/>
                  </a:lnTo>
                  <a:lnTo>
                    <a:pt x="60" y="14"/>
                  </a:lnTo>
                  <a:lnTo>
                    <a:pt x="71" y="11"/>
                  </a:lnTo>
                  <a:lnTo>
                    <a:pt x="82" y="5"/>
                  </a:lnTo>
                  <a:lnTo>
                    <a:pt x="92" y="3"/>
                  </a:lnTo>
                  <a:lnTo>
                    <a:pt x="105" y="2"/>
                  </a:lnTo>
                  <a:lnTo>
                    <a:pt x="118" y="0"/>
                  </a:lnTo>
                  <a:lnTo>
                    <a:pt x="129" y="2"/>
                  </a:lnTo>
                  <a:lnTo>
                    <a:pt x="140" y="3"/>
                  </a:lnTo>
                  <a:lnTo>
                    <a:pt x="151" y="5"/>
                  </a:lnTo>
                  <a:lnTo>
                    <a:pt x="162" y="11"/>
                  </a:lnTo>
                  <a:lnTo>
                    <a:pt x="173" y="14"/>
                  </a:lnTo>
                  <a:lnTo>
                    <a:pt x="182" y="22"/>
                  </a:lnTo>
                  <a:lnTo>
                    <a:pt x="191" y="27"/>
                  </a:lnTo>
                  <a:lnTo>
                    <a:pt x="200" y="34"/>
                  </a:lnTo>
                  <a:lnTo>
                    <a:pt x="207" y="44"/>
                  </a:lnTo>
                  <a:lnTo>
                    <a:pt x="213" y="53"/>
                  </a:lnTo>
                  <a:lnTo>
                    <a:pt x="220" y="62"/>
                  </a:lnTo>
                  <a:lnTo>
                    <a:pt x="224" y="73"/>
                  </a:lnTo>
                  <a:lnTo>
                    <a:pt x="229" y="84"/>
                  </a:lnTo>
                  <a:lnTo>
                    <a:pt x="231" y="95"/>
                  </a:lnTo>
                  <a:lnTo>
                    <a:pt x="233" y="107"/>
                  </a:lnTo>
                  <a:lnTo>
                    <a:pt x="235" y="118"/>
                  </a:lnTo>
                  <a:close/>
                </a:path>
              </a:pathLst>
            </a:custGeom>
            <a:solidFill>
              <a:srgbClr val="09136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149" name="Freeform 625"/>
            <p:cNvSpPr>
              <a:spLocks/>
            </p:cNvSpPr>
            <p:nvPr/>
          </p:nvSpPr>
          <p:spPr bwMode="auto">
            <a:xfrm>
              <a:off x="4511" y="3229"/>
              <a:ext cx="232" cy="231"/>
            </a:xfrm>
            <a:custGeom>
              <a:avLst/>
              <a:gdLst>
                <a:gd name="T0" fmla="*/ 230 w 232"/>
                <a:gd name="T1" fmla="*/ 129 h 231"/>
                <a:gd name="T2" fmla="*/ 226 w 232"/>
                <a:gd name="T3" fmla="*/ 151 h 231"/>
                <a:gd name="T4" fmla="*/ 217 w 232"/>
                <a:gd name="T5" fmla="*/ 171 h 231"/>
                <a:gd name="T6" fmla="*/ 205 w 232"/>
                <a:gd name="T7" fmla="*/ 189 h 231"/>
                <a:gd name="T8" fmla="*/ 188 w 232"/>
                <a:gd name="T9" fmla="*/ 206 h 231"/>
                <a:gd name="T10" fmla="*/ 170 w 232"/>
                <a:gd name="T11" fmla="*/ 219 h 231"/>
                <a:gd name="T12" fmla="*/ 150 w 232"/>
                <a:gd name="T13" fmla="*/ 226 h 231"/>
                <a:gd name="T14" fmla="*/ 128 w 232"/>
                <a:gd name="T15" fmla="*/ 231 h 231"/>
                <a:gd name="T16" fmla="*/ 104 w 232"/>
                <a:gd name="T17" fmla="*/ 231 h 231"/>
                <a:gd name="T18" fmla="*/ 82 w 232"/>
                <a:gd name="T19" fmla="*/ 226 h 231"/>
                <a:gd name="T20" fmla="*/ 60 w 232"/>
                <a:gd name="T21" fmla="*/ 219 h 231"/>
                <a:gd name="T22" fmla="*/ 42 w 232"/>
                <a:gd name="T23" fmla="*/ 206 h 231"/>
                <a:gd name="T24" fmla="*/ 26 w 232"/>
                <a:gd name="T25" fmla="*/ 189 h 231"/>
                <a:gd name="T26" fmla="*/ 13 w 232"/>
                <a:gd name="T27" fmla="*/ 171 h 231"/>
                <a:gd name="T28" fmla="*/ 4 w 232"/>
                <a:gd name="T29" fmla="*/ 151 h 231"/>
                <a:gd name="T30" fmla="*/ 0 w 232"/>
                <a:gd name="T31" fmla="*/ 129 h 231"/>
                <a:gd name="T32" fmla="*/ 0 w 232"/>
                <a:gd name="T33" fmla="*/ 105 h 231"/>
                <a:gd name="T34" fmla="*/ 4 w 232"/>
                <a:gd name="T35" fmla="*/ 83 h 231"/>
                <a:gd name="T36" fmla="*/ 13 w 232"/>
                <a:gd name="T37" fmla="*/ 62 h 231"/>
                <a:gd name="T38" fmla="*/ 26 w 232"/>
                <a:gd name="T39" fmla="*/ 43 h 231"/>
                <a:gd name="T40" fmla="*/ 42 w 232"/>
                <a:gd name="T41" fmla="*/ 27 h 231"/>
                <a:gd name="T42" fmla="*/ 60 w 232"/>
                <a:gd name="T43" fmla="*/ 14 h 231"/>
                <a:gd name="T44" fmla="*/ 82 w 232"/>
                <a:gd name="T45" fmla="*/ 5 h 231"/>
                <a:gd name="T46" fmla="*/ 104 w 232"/>
                <a:gd name="T47" fmla="*/ 1 h 231"/>
                <a:gd name="T48" fmla="*/ 128 w 232"/>
                <a:gd name="T49" fmla="*/ 1 h 231"/>
                <a:gd name="T50" fmla="*/ 150 w 232"/>
                <a:gd name="T51" fmla="*/ 5 h 231"/>
                <a:gd name="T52" fmla="*/ 170 w 232"/>
                <a:gd name="T53" fmla="*/ 14 h 231"/>
                <a:gd name="T54" fmla="*/ 188 w 232"/>
                <a:gd name="T55" fmla="*/ 27 h 231"/>
                <a:gd name="T56" fmla="*/ 205 w 232"/>
                <a:gd name="T57" fmla="*/ 43 h 231"/>
                <a:gd name="T58" fmla="*/ 217 w 232"/>
                <a:gd name="T59" fmla="*/ 62 h 231"/>
                <a:gd name="T60" fmla="*/ 226 w 232"/>
                <a:gd name="T61" fmla="*/ 83 h 231"/>
                <a:gd name="T62" fmla="*/ 230 w 232"/>
                <a:gd name="T63" fmla="*/ 105 h 23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32"/>
                <a:gd name="T97" fmla="*/ 0 h 231"/>
                <a:gd name="T98" fmla="*/ 232 w 232"/>
                <a:gd name="T99" fmla="*/ 231 h 23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32" h="231">
                  <a:moveTo>
                    <a:pt x="232" y="116"/>
                  </a:moveTo>
                  <a:lnTo>
                    <a:pt x="230" y="129"/>
                  </a:lnTo>
                  <a:lnTo>
                    <a:pt x="228" y="140"/>
                  </a:lnTo>
                  <a:lnTo>
                    <a:pt x="226" y="151"/>
                  </a:lnTo>
                  <a:lnTo>
                    <a:pt x="221" y="162"/>
                  </a:lnTo>
                  <a:lnTo>
                    <a:pt x="217" y="171"/>
                  </a:lnTo>
                  <a:lnTo>
                    <a:pt x="212" y="180"/>
                  </a:lnTo>
                  <a:lnTo>
                    <a:pt x="205" y="189"/>
                  </a:lnTo>
                  <a:lnTo>
                    <a:pt x="197" y="198"/>
                  </a:lnTo>
                  <a:lnTo>
                    <a:pt x="188" y="206"/>
                  </a:lnTo>
                  <a:lnTo>
                    <a:pt x="179" y="211"/>
                  </a:lnTo>
                  <a:lnTo>
                    <a:pt x="170" y="219"/>
                  </a:lnTo>
                  <a:lnTo>
                    <a:pt x="161" y="222"/>
                  </a:lnTo>
                  <a:lnTo>
                    <a:pt x="150" y="226"/>
                  </a:lnTo>
                  <a:lnTo>
                    <a:pt x="139" y="229"/>
                  </a:lnTo>
                  <a:lnTo>
                    <a:pt x="128" y="231"/>
                  </a:lnTo>
                  <a:lnTo>
                    <a:pt x="117" y="231"/>
                  </a:lnTo>
                  <a:lnTo>
                    <a:pt x="104" y="231"/>
                  </a:lnTo>
                  <a:lnTo>
                    <a:pt x="93" y="229"/>
                  </a:lnTo>
                  <a:lnTo>
                    <a:pt x="82" y="226"/>
                  </a:lnTo>
                  <a:lnTo>
                    <a:pt x="71" y="222"/>
                  </a:lnTo>
                  <a:lnTo>
                    <a:pt x="60" y="219"/>
                  </a:lnTo>
                  <a:lnTo>
                    <a:pt x="51" y="211"/>
                  </a:lnTo>
                  <a:lnTo>
                    <a:pt x="42" y="206"/>
                  </a:lnTo>
                  <a:lnTo>
                    <a:pt x="33" y="198"/>
                  </a:lnTo>
                  <a:lnTo>
                    <a:pt x="26" y="189"/>
                  </a:lnTo>
                  <a:lnTo>
                    <a:pt x="20" y="180"/>
                  </a:lnTo>
                  <a:lnTo>
                    <a:pt x="13" y="171"/>
                  </a:lnTo>
                  <a:lnTo>
                    <a:pt x="9" y="162"/>
                  </a:lnTo>
                  <a:lnTo>
                    <a:pt x="4" y="151"/>
                  </a:lnTo>
                  <a:lnTo>
                    <a:pt x="2" y="140"/>
                  </a:lnTo>
                  <a:lnTo>
                    <a:pt x="0" y="129"/>
                  </a:lnTo>
                  <a:lnTo>
                    <a:pt x="0" y="116"/>
                  </a:lnTo>
                  <a:lnTo>
                    <a:pt x="0" y="105"/>
                  </a:lnTo>
                  <a:lnTo>
                    <a:pt x="2" y="94"/>
                  </a:lnTo>
                  <a:lnTo>
                    <a:pt x="4" y="83"/>
                  </a:lnTo>
                  <a:lnTo>
                    <a:pt x="9" y="73"/>
                  </a:lnTo>
                  <a:lnTo>
                    <a:pt x="13" y="62"/>
                  </a:lnTo>
                  <a:lnTo>
                    <a:pt x="20" y="52"/>
                  </a:lnTo>
                  <a:lnTo>
                    <a:pt x="26" y="43"/>
                  </a:lnTo>
                  <a:lnTo>
                    <a:pt x="33" y="34"/>
                  </a:lnTo>
                  <a:lnTo>
                    <a:pt x="42" y="27"/>
                  </a:lnTo>
                  <a:lnTo>
                    <a:pt x="51" y="20"/>
                  </a:lnTo>
                  <a:lnTo>
                    <a:pt x="60" y="14"/>
                  </a:lnTo>
                  <a:lnTo>
                    <a:pt x="71" y="10"/>
                  </a:lnTo>
                  <a:lnTo>
                    <a:pt x="82" y="5"/>
                  </a:lnTo>
                  <a:lnTo>
                    <a:pt x="93" y="3"/>
                  </a:lnTo>
                  <a:lnTo>
                    <a:pt x="104" y="1"/>
                  </a:lnTo>
                  <a:lnTo>
                    <a:pt x="117" y="0"/>
                  </a:lnTo>
                  <a:lnTo>
                    <a:pt x="128" y="1"/>
                  </a:lnTo>
                  <a:lnTo>
                    <a:pt x="139" y="3"/>
                  </a:lnTo>
                  <a:lnTo>
                    <a:pt x="150" y="5"/>
                  </a:lnTo>
                  <a:lnTo>
                    <a:pt x="161" y="10"/>
                  </a:lnTo>
                  <a:lnTo>
                    <a:pt x="170" y="14"/>
                  </a:lnTo>
                  <a:lnTo>
                    <a:pt x="179" y="20"/>
                  </a:lnTo>
                  <a:lnTo>
                    <a:pt x="188" y="27"/>
                  </a:lnTo>
                  <a:lnTo>
                    <a:pt x="197" y="34"/>
                  </a:lnTo>
                  <a:lnTo>
                    <a:pt x="205" y="43"/>
                  </a:lnTo>
                  <a:lnTo>
                    <a:pt x="212" y="52"/>
                  </a:lnTo>
                  <a:lnTo>
                    <a:pt x="217" y="62"/>
                  </a:lnTo>
                  <a:lnTo>
                    <a:pt x="221" y="73"/>
                  </a:lnTo>
                  <a:lnTo>
                    <a:pt x="226" y="83"/>
                  </a:lnTo>
                  <a:lnTo>
                    <a:pt x="228" y="94"/>
                  </a:lnTo>
                  <a:lnTo>
                    <a:pt x="230" y="105"/>
                  </a:lnTo>
                  <a:lnTo>
                    <a:pt x="232" y="116"/>
                  </a:lnTo>
                  <a:close/>
                </a:path>
              </a:pathLst>
            </a:custGeom>
            <a:solidFill>
              <a:srgbClr val="0C186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150" name="Freeform 626"/>
            <p:cNvSpPr>
              <a:spLocks/>
            </p:cNvSpPr>
            <p:nvPr/>
          </p:nvSpPr>
          <p:spPr bwMode="auto">
            <a:xfrm>
              <a:off x="4513" y="3230"/>
              <a:ext cx="228" cy="228"/>
            </a:xfrm>
            <a:custGeom>
              <a:avLst/>
              <a:gdLst>
                <a:gd name="T0" fmla="*/ 226 w 228"/>
                <a:gd name="T1" fmla="*/ 128 h 228"/>
                <a:gd name="T2" fmla="*/ 223 w 228"/>
                <a:gd name="T3" fmla="*/ 150 h 228"/>
                <a:gd name="T4" fmla="*/ 213 w 228"/>
                <a:gd name="T5" fmla="*/ 170 h 228"/>
                <a:gd name="T6" fmla="*/ 201 w 228"/>
                <a:gd name="T7" fmla="*/ 188 h 228"/>
                <a:gd name="T8" fmla="*/ 186 w 228"/>
                <a:gd name="T9" fmla="*/ 203 h 228"/>
                <a:gd name="T10" fmla="*/ 168 w 228"/>
                <a:gd name="T11" fmla="*/ 216 h 228"/>
                <a:gd name="T12" fmla="*/ 148 w 228"/>
                <a:gd name="T13" fmla="*/ 225 h 228"/>
                <a:gd name="T14" fmla="*/ 126 w 228"/>
                <a:gd name="T15" fmla="*/ 228 h 228"/>
                <a:gd name="T16" fmla="*/ 102 w 228"/>
                <a:gd name="T17" fmla="*/ 228 h 228"/>
                <a:gd name="T18" fmla="*/ 80 w 228"/>
                <a:gd name="T19" fmla="*/ 225 h 228"/>
                <a:gd name="T20" fmla="*/ 58 w 228"/>
                <a:gd name="T21" fmla="*/ 216 h 228"/>
                <a:gd name="T22" fmla="*/ 40 w 228"/>
                <a:gd name="T23" fmla="*/ 203 h 228"/>
                <a:gd name="T24" fmla="*/ 26 w 228"/>
                <a:gd name="T25" fmla="*/ 188 h 228"/>
                <a:gd name="T26" fmla="*/ 13 w 228"/>
                <a:gd name="T27" fmla="*/ 170 h 228"/>
                <a:gd name="T28" fmla="*/ 4 w 228"/>
                <a:gd name="T29" fmla="*/ 150 h 228"/>
                <a:gd name="T30" fmla="*/ 0 w 228"/>
                <a:gd name="T31" fmla="*/ 128 h 228"/>
                <a:gd name="T32" fmla="*/ 0 w 228"/>
                <a:gd name="T33" fmla="*/ 104 h 228"/>
                <a:gd name="T34" fmla="*/ 4 w 228"/>
                <a:gd name="T35" fmla="*/ 82 h 228"/>
                <a:gd name="T36" fmla="*/ 13 w 228"/>
                <a:gd name="T37" fmla="*/ 61 h 228"/>
                <a:gd name="T38" fmla="*/ 26 w 228"/>
                <a:gd name="T39" fmla="*/ 42 h 228"/>
                <a:gd name="T40" fmla="*/ 40 w 228"/>
                <a:gd name="T41" fmla="*/ 28 h 228"/>
                <a:gd name="T42" fmla="*/ 58 w 228"/>
                <a:gd name="T43" fmla="*/ 15 h 228"/>
                <a:gd name="T44" fmla="*/ 80 w 228"/>
                <a:gd name="T45" fmla="*/ 6 h 228"/>
                <a:gd name="T46" fmla="*/ 102 w 228"/>
                <a:gd name="T47" fmla="*/ 2 h 228"/>
                <a:gd name="T48" fmla="*/ 126 w 228"/>
                <a:gd name="T49" fmla="*/ 2 h 228"/>
                <a:gd name="T50" fmla="*/ 148 w 228"/>
                <a:gd name="T51" fmla="*/ 6 h 228"/>
                <a:gd name="T52" fmla="*/ 168 w 228"/>
                <a:gd name="T53" fmla="*/ 15 h 228"/>
                <a:gd name="T54" fmla="*/ 186 w 228"/>
                <a:gd name="T55" fmla="*/ 28 h 228"/>
                <a:gd name="T56" fmla="*/ 201 w 228"/>
                <a:gd name="T57" fmla="*/ 42 h 228"/>
                <a:gd name="T58" fmla="*/ 213 w 228"/>
                <a:gd name="T59" fmla="*/ 61 h 228"/>
                <a:gd name="T60" fmla="*/ 223 w 228"/>
                <a:gd name="T61" fmla="*/ 82 h 228"/>
                <a:gd name="T62" fmla="*/ 226 w 228"/>
                <a:gd name="T63" fmla="*/ 104 h 2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28"/>
                <a:gd name="T97" fmla="*/ 0 h 228"/>
                <a:gd name="T98" fmla="*/ 228 w 228"/>
                <a:gd name="T99" fmla="*/ 228 h 22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28" h="228">
                  <a:moveTo>
                    <a:pt x="228" y="115"/>
                  </a:moveTo>
                  <a:lnTo>
                    <a:pt x="226" y="128"/>
                  </a:lnTo>
                  <a:lnTo>
                    <a:pt x="224" y="139"/>
                  </a:lnTo>
                  <a:lnTo>
                    <a:pt x="223" y="150"/>
                  </a:lnTo>
                  <a:lnTo>
                    <a:pt x="219" y="159"/>
                  </a:lnTo>
                  <a:lnTo>
                    <a:pt x="213" y="170"/>
                  </a:lnTo>
                  <a:lnTo>
                    <a:pt x="208" y="179"/>
                  </a:lnTo>
                  <a:lnTo>
                    <a:pt x="201" y="188"/>
                  </a:lnTo>
                  <a:lnTo>
                    <a:pt x="193" y="196"/>
                  </a:lnTo>
                  <a:lnTo>
                    <a:pt x="186" y="203"/>
                  </a:lnTo>
                  <a:lnTo>
                    <a:pt x="177" y="210"/>
                  </a:lnTo>
                  <a:lnTo>
                    <a:pt x="168" y="216"/>
                  </a:lnTo>
                  <a:lnTo>
                    <a:pt x="159" y="219"/>
                  </a:lnTo>
                  <a:lnTo>
                    <a:pt x="148" y="225"/>
                  </a:lnTo>
                  <a:lnTo>
                    <a:pt x="137" y="227"/>
                  </a:lnTo>
                  <a:lnTo>
                    <a:pt x="126" y="228"/>
                  </a:lnTo>
                  <a:lnTo>
                    <a:pt x="115" y="228"/>
                  </a:lnTo>
                  <a:lnTo>
                    <a:pt x="102" y="228"/>
                  </a:lnTo>
                  <a:lnTo>
                    <a:pt x="91" y="227"/>
                  </a:lnTo>
                  <a:lnTo>
                    <a:pt x="80" y="225"/>
                  </a:lnTo>
                  <a:lnTo>
                    <a:pt x="69" y="219"/>
                  </a:lnTo>
                  <a:lnTo>
                    <a:pt x="58" y="216"/>
                  </a:lnTo>
                  <a:lnTo>
                    <a:pt x="49" y="210"/>
                  </a:lnTo>
                  <a:lnTo>
                    <a:pt x="40" y="203"/>
                  </a:lnTo>
                  <a:lnTo>
                    <a:pt x="33" y="196"/>
                  </a:lnTo>
                  <a:lnTo>
                    <a:pt x="26" y="188"/>
                  </a:lnTo>
                  <a:lnTo>
                    <a:pt x="18" y="179"/>
                  </a:lnTo>
                  <a:lnTo>
                    <a:pt x="13" y="170"/>
                  </a:lnTo>
                  <a:lnTo>
                    <a:pt x="7" y="159"/>
                  </a:lnTo>
                  <a:lnTo>
                    <a:pt x="4" y="150"/>
                  </a:lnTo>
                  <a:lnTo>
                    <a:pt x="2" y="139"/>
                  </a:lnTo>
                  <a:lnTo>
                    <a:pt x="0" y="128"/>
                  </a:lnTo>
                  <a:lnTo>
                    <a:pt x="0" y="115"/>
                  </a:lnTo>
                  <a:lnTo>
                    <a:pt x="0" y="104"/>
                  </a:lnTo>
                  <a:lnTo>
                    <a:pt x="2" y="93"/>
                  </a:lnTo>
                  <a:lnTo>
                    <a:pt x="4" y="82"/>
                  </a:lnTo>
                  <a:lnTo>
                    <a:pt x="7" y="72"/>
                  </a:lnTo>
                  <a:lnTo>
                    <a:pt x="13" y="61"/>
                  </a:lnTo>
                  <a:lnTo>
                    <a:pt x="18" y="51"/>
                  </a:lnTo>
                  <a:lnTo>
                    <a:pt x="26" y="42"/>
                  </a:lnTo>
                  <a:lnTo>
                    <a:pt x="33" y="35"/>
                  </a:lnTo>
                  <a:lnTo>
                    <a:pt x="40" y="28"/>
                  </a:lnTo>
                  <a:lnTo>
                    <a:pt x="49" y="20"/>
                  </a:lnTo>
                  <a:lnTo>
                    <a:pt x="58" y="15"/>
                  </a:lnTo>
                  <a:lnTo>
                    <a:pt x="69" y="9"/>
                  </a:lnTo>
                  <a:lnTo>
                    <a:pt x="80" y="6"/>
                  </a:lnTo>
                  <a:lnTo>
                    <a:pt x="91" y="4"/>
                  </a:lnTo>
                  <a:lnTo>
                    <a:pt x="102" y="2"/>
                  </a:lnTo>
                  <a:lnTo>
                    <a:pt x="115" y="0"/>
                  </a:lnTo>
                  <a:lnTo>
                    <a:pt x="126" y="2"/>
                  </a:lnTo>
                  <a:lnTo>
                    <a:pt x="137" y="4"/>
                  </a:lnTo>
                  <a:lnTo>
                    <a:pt x="148" y="6"/>
                  </a:lnTo>
                  <a:lnTo>
                    <a:pt x="159" y="9"/>
                  </a:lnTo>
                  <a:lnTo>
                    <a:pt x="168" y="15"/>
                  </a:lnTo>
                  <a:lnTo>
                    <a:pt x="177" y="20"/>
                  </a:lnTo>
                  <a:lnTo>
                    <a:pt x="186" y="28"/>
                  </a:lnTo>
                  <a:lnTo>
                    <a:pt x="193" y="35"/>
                  </a:lnTo>
                  <a:lnTo>
                    <a:pt x="201" y="42"/>
                  </a:lnTo>
                  <a:lnTo>
                    <a:pt x="208" y="51"/>
                  </a:lnTo>
                  <a:lnTo>
                    <a:pt x="213" y="61"/>
                  </a:lnTo>
                  <a:lnTo>
                    <a:pt x="219" y="72"/>
                  </a:lnTo>
                  <a:lnTo>
                    <a:pt x="223" y="82"/>
                  </a:lnTo>
                  <a:lnTo>
                    <a:pt x="224" y="93"/>
                  </a:lnTo>
                  <a:lnTo>
                    <a:pt x="226" y="104"/>
                  </a:lnTo>
                  <a:lnTo>
                    <a:pt x="228" y="115"/>
                  </a:lnTo>
                  <a:close/>
                </a:path>
              </a:pathLst>
            </a:custGeom>
            <a:solidFill>
              <a:srgbClr val="0D1B6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151" name="Freeform 627"/>
            <p:cNvSpPr>
              <a:spLocks/>
            </p:cNvSpPr>
            <p:nvPr/>
          </p:nvSpPr>
          <p:spPr bwMode="auto">
            <a:xfrm>
              <a:off x="4515" y="3232"/>
              <a:ext cx="224" cy="225"/>
            </a:xfrm>
            <a:custGeom>
              <a:avLst/>
              <a:gdLst>
                <a:gd name="T0" fmla="*/ 222 w 224"/>
                <a:gd name="T1" fmla="*/ 126 h 225"/>
                <a:gd name="T2" fmla="*/ 219 w 224"/>
                <a:gd name="T3" fmla="*/ 146 h 225"/>
                <a:gd name="T4" fmla="*/ 210 w 224"/>
                <a:gd name="T5" fmla="*/ 166 h 225"/>
                <a:gd name="T6" fmla="*/ 197 w 224"/>
                <a:gd name="T7" fmla="*/ 185 h 225"/>
                <a:gd name="T8" fmla="*/ 182 w 224"/>
                <a:gd name="T9" fmla="*/ 199 h 225"/>
                <a:gd name="T10" fmla="*/ 164 w 224"/>
                <a:gd name="T11" fmla="*/ 212 h 225"/>
                <a:gd name="T12" fmla="*/ 144 w 224"/>
                <a:gd name="T13" fmla="*/ 221 h 225"/>
                <a:gd name="T14" fmla="*/ 124 w 224"/>
                <a:gd name="T15" fmla="*/ 225 h 225"/>
                <a:gd name="T16" fmla="*/ 100 w 224"/>
                <a:gd name="T17" fmla="*/ 225 h 225"/>
                <a:gd name="T18" fmla="*/ 78 w 224"/>
                <a:gd name="T19" fmla="*/ 221 h 225"/>
                <a:gd name="T20" fmla="*/ 58 w 224"/>
                <a:gd name="T21" fmla="*/ 212 h 225"/>
                <a:gd name="T22" fmla="*/ 40 w 224"/>
                <a:gd name="T23" fmla="*/ 199 h 225"/>
                <a:gd name="T24" fmla="*/ 26 w 224"/>
                <a:gd name="T25" fmla="*/ 185 h 225"/>
                <a:gd name="T26" fmla="*/ 13 w 224"/>
                <a:gd name="T27" fmla="*/ 166 h 225"/>
                <a:gd name="T28" fmla="*/ 4 w 224"/>
                <a:gd name="T29" fmla="*/ 146 h 225"/>
                <a:gd name="T30" fmla="*/ 0 w 224"/>
                <a:gd name="T31" fmla="*/ 126 h 225"/>
                <a:gd name="T32" fmla="*/ 0 w 224"/>
                <a:gd name="T33" fmla="*/ 102 h 225"/>
                <a:gd name="T34" fmla="*/ 4 w 224"/>
                <a:gd name="T35" fmla="*/ 80 h 225"/>
                <a:gd name="T36" fmla="*/ 13 w 224"/>
                <a:gd name="T37" fmla="*/ 60 h 225"/>
                <a:gd name="T38" fmla="*/ 26 w 224"/>
                <a:gd name="T39" fmla="*/ 42 h 225"/>
                <a:gd name="T40" fmla="*/ 40 w 224"/>
                <a:gd name="T41" fmla="*/ 28 h 225"/>
                <a:gd name="T42" fmla="*/ 58 w 224"/>
                <a:gd name="T43" fmla="*/ 15 h 225"/>
                <a:gd name="T44" fmla="*/ 78 w 224"/>
                <a:gd name="T45" fmla="*/ 6 h 225"/>
                <a:gd name="T46" fmla="*/ 100 w 224"/>
                <a:gd name="T47" fmla="*/ 2 h 225"/>
                <a:gd name="T48" fmla="*/ 124 w 224"/>
                <a:gd name="T49" fmla="*/ 2 h 225"/>
                <a:gd name="T50" fmla="*/ 144 w 224"/>
                <a:gd name="T51" fmla="*/ 6 h 225"/>
                <a:gd name="T52" fmla="*/ 164 w 224"/>
                <a:gd name="T53" fmla="*/ 15 h 225"/>
                <a:gd name="T54" fmla="*/ 182 w 224"/>
                <a:gd name="T55" fmla="*/ 28 h 225"/>
                <a:gd name="T56" fmla="*/ 197 w 224"/>
                <a:gd name="T57" fmla="*/ 42 h 225"/>
                <a:gd name="T58" fmla="*/ 210 w 224"/>
                <a:gd name="T59" fmla="*/ 60 h 225"/>
                <a:gd name="T60" fmla="*/ 219 w 224"/>
                <a:gd name="T61" fmla="*/ 80 h 225"/>
                <a:gd name="T62" fmla="*/ 222 w 224"/>
                <a:gd name="T63" fmla="*/ 102 h 22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24"/>
                <a:gd name="T97" fmla="*/ 0 h 225"/>
                <a:gd name="T98" fmla="*/ 224 w 224"/>
                <a:gd name="T99" fmla="*/ 225 h 22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24" h="225">
                  <a:moveTo>
                    <a:pt x="224" y="113"/>
                  </a:moveTo>
                  <a:lnTo>
                    <a:pt x="222" y="126"/>
                  </a:lnTo>
                  <a:lnTo>
                    <a:pt x="221" y="135"/>
                  </a:lnTo>
                  <a:lnTo>
                    <a:pt x="219" y="146"/>
                  </a:lnTo>
                  <a:lnTo>
                    <a:pt x="215" y="157"/>
                  </a:lnTo>
                  <a:lnTo>
                    <a:pt x="210" y="166"/>
                  </a:lnTo>
                  <a:lnTo>
                    <a:pt x="204" y="175"/>
                  </a:lnTo>
                  <a:lnTo>
                    <a:pt x="197" y="185"/>
                  </a:lnTo>
                  <a:lnTo>
                    <a:pt x="190" y="192"/>
                  </a:lnTo>
                  <a:lnTo>
                    <a:pt x="182" y="199"/>
                  </a:lnTo>
                  <a:lnTo>
                    <a:pt x="173" y="206"/>
                  </a:lnTo>
                  <a:lnTo>
                    <a:pt x="164" y="212"/>
                  </a:lnTo>
                  <a:lnTo>
                    <a:pt x="155" y="216"/>
                  </a:lnTo>
                  <a:lnTo>
                    <a:pt x="144" y="221"/>
                  </a:lnTo>
                  <a:lnTo>
                    <a:pt x="135" y="223"/>
                  </a:lnTo>
                  <a:lnTo>
                    <a:pt x="124" y="225"/>
                  </a:lnTo>
                  <a:lnTo>
                    <a:pt x="113" y="225"/>
                  </a:lnTo>
                  <a:lnTo>
                    <a:pt x="100" y="225"/>
                  </a:lnTo>
                  <a:lnTo>
                    <a:pt x="89" y="223"/>
                  </a:lnTo>
                  <a:lnTo>
                    <a:pt x="78" y="221"/>
                  </a:lnTo>
                  <a:lnTo>
                    <a:pt x="67" y="216"/>
                  </a:lnTo>
                  <a:lnTo>
                    <a:pt x="58" y="212"/>
                  </a:lnTo>
                  <a:lnTo>
                    <a:pt x="49" y="206"/>
                  </a:lnTo>
                  <a:lnTo>
                    <a:pt x="40" y="199"/>
                  </a:lnTo>
                  <a:lnTo>
                    <a:pt x="33" y="192"/>
                  </a:lnTo>
                  <a:lnTo>
                    <a:pt x="26" y="185"/>
                  </a:lnTo>
                  <a:lnTo>
                    <a:pt x="18" y="175"/>
                  </a:lnTo>
                  <a:lnTo>
                    <a:pt x="13" y="166"/>
                  </a:lnTo>
                  <a:lnTo>
                    <a:pt x="7" y="157"/>
                  </a:lnTo>
                  <a:lnTo>
                    <a:pt x="4" y="146"/>
                  </a:lnTo>
                  <a:lnTo>
                    <a:pt x="2" y="135"/>
                  </a:lnTo>
                  <a:lnTo>
                    <a:pt x="0" y="126"/>
                  </a:lnTo>
                  <a:lnTo>
                    <a:pt x="0" y="113"/>
                  </a:lnTo>
                  <a:lnTo>
                    <a:pt x="0" y="102"/>
                  </a:lnTo>
                  <a:lnTo>
                    <a:pt x="2" y="91"/>
                  </a:lnTo>
                  <a:lnTo>
                    <a:pt x="4" y="80"/>
                  </a:lnTo>
                  <a:lnTo>
                    <a:pt x="7" y="70"/>
                  </a:lnTo>
                  <a:lnTo>
                    <a:pt x="13" y="60"/>
                  </a:lnTo>
                  <a:lnTo>
                    <a:pt x="18" y="51"/>
                  </a:lnTo>
                  <a:lnTo>
                    <a:pt x="26" y="42"/>
                  </a:lnTo>
                  <a:lnTo>
                    <a:pt x="33" y="35"/>
                  </a:lnTo>
                  <a:lnTo>
                    <a:pt x="40" y="28"/>
                  </a:lnTo>
                  <a:lnTo>
                    <a:pt x="49" y="20"/>
                  </a:lnTo>
                  <a:lnTo>
                    <a:pt x="58" y="15"/>
                  </a:lnTo>
                  <a:lnTo>
                    <a:pt x="67" y="9"/>
                  </a:lnTo>
                  <a:lnTo>
                    <a:pt x="78" y="6"/>
                  </a:lnTo>
                  <a:lnTo>
                    <a:pt x="89" y="4"/>
                  </a:lnTo>
                  <a:lnTo>
                    <a:pt x="100" y="2"/>
                  </a:lnTo>
                  <a:lnTo>
                    <a:pt x="113" y="0"/>
                  </a:lnTo>
                  <a:lnTo>
                    <a:pt x="124" y="2"/>
                  </a:lnTo>
                  <a:lnTo>
                    <a:pt x="135" y="4"/>
                  </a:lnTo>
                  <a:lnTo>
                    <a:pt x="144" y="6"/>
                  </a:lnTo>
                  <a:lnTo>
                    <a:pt x="155" y="9"/>
                  </a:lnTo>
                  <a:lnTo>
                    <a:pt x="164" y="15"/>
                  </a:lnTo>
                  <a:lnTo>
                    <a:pt x="173" y="20"/>
                  </a:lnTo>
                  <a:lnTo>
                    <a:pt x="182" y="28"/>
                  </a:lnTo>
                  <a:lnTo>
                    <a:pt x="190" y="35"/>
                  </a:lnTo>
                  <a:lnTo>
                    <a:pt x="197" y="42"/>
                  </a:lnTo>
                  <a:lnTo>
                    <a:pt x="204" y="51"/>
                  </a:lnTo>
                  <a:lnTo>
                    <a:pt x="210" y="60"/>
                  </a:lnTo>
                  <a:lnTo>
                    <a:pt x="215" y="70"/>
                  </a:lnTo>
                  <a:lnTo>
                    <a:pt x="219" y="80"/>
                  </a:lnTo>
                  <a:lnTo>
                    <a:pt x="221" y="91"/>
                  </a:lnTo>
                  <a:lnTo>
                    <a:pt x="222" y="102"/>
                  </a:lnTo>
                  <a:lnTo>
                    <a:pt x="224" y="113"/>
                  </a:lnTo>
                  <a:close/>
                </a:path>
              </a:pathLst>
            </a:custGeom>
            <a:solidFill>
              <a:srgbClr val="0F1F6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152" name="Freeform 628"/>
            <p:cNvSpPr>
              <a:spLocks/>
            </p:cNvSpPr>
            <p:nvPr/>
          </p:nvSpPr>
          <p:spPr bwMode="auto">
            <a:xfrm>
              <a:off x="4517" y="3234"/>
              <a:ext cx="220" cy="221"/>
            </a:xfrm>
            <a:custGeom>
              <a:avLst/>
              <a:gdLst>
                <a:gd name="T0" fmla="*/ 219 w 220"/>
                <a:gd name="T1" fmla="*/ 124 h 221"/>
                <a:gd name="T2" fmla="*/ 215 w 220"/>
                <a:gd name="T3" fmla="*/ 144 h 221"/>
                <a:gd name="T4" fmla="*/ 206 w 220"/>
                <a:gd name="T5" fmla="*/ 164 h 221"/>
                <a:gd name="T6" fmla="*/ 195 w 220"/>
                <a:gd name="T7" fmla="*/ 181 h 221"/>
                <a:gd name="T8" fmla="*/ 180 w 220"/>
                <a:gd name="T9" fmla="*/ 197 h 221"/>
                <a:gd name="T10" fmla="*/ 162 w 220"/>
                <a:gd name="T11" fmla="*/ 208 h 221"/>
                <a:gd name="T12" fmla="*/ 142 w 220"/>
                <a:gd name="T13" fmla="*/ 217 h 221"/>
                <a:gd name="T14" fmla="*/ 122 w 220"/>
                <a:gd name="T15" fmla="*/ 221 h 221"/>
                <a:gd name="T16" fmla="*/ 98 w 220"/>
                <a:gd name="T17" fmla="*/ 221 h 221"/>
                <a:gd name="T18" fmla="*/ 76 w 220"/>
                <a:gd name="T19" fmla="*/ 217 h 221"/>
                <a:gd name="T20" fmla="*/ 56 w 220"/>
                <a:gd name="T21" fmla="*/ 208 h 221"/>
                <a:gd name="T22" fmla="*/ 40 w 220"/>
                <a:gd name="T23" fmla="*/ 197 h 221"/>
                <a:gd name="T24" fmla="*/ 24 w 220"/>
                <a:gd name="T25" fmla="*/ 181 h 221"/>
                <a:gd name="T26" fmla="*/ 13 w 220"/>
                <a:gd name="T27" fmla="*/ 164 h 221"/>
                <a:gd name="T28" fmla="*/ 3 w 220"/>
                <a:gd name="T29" fmla="*/ 144 h 221"/>
                <a:gd name="T30" fmla="*/ 0 w 220"/>
                <a:gd name="T31" fmla="*/ 124 h 221"/>
                <a:gd name="T32" fmla="*/ 0 w 220"/>
                <a:gd name="T33" fmla="*/ 100 h 221"/>
                <a:gd name="T34" fmla="*/ 3 w 220"/>
                <a:gd name="T35" fmla="*/ 78 h 221"/>
                <a:gd name="T36" fmla="*/ 13 w 220"/>
                <a:gd name="T37" fmla="*/ 58 h 221"/>
                <a:gd name="T38" fmla="*/ 24 w 220"/>
                <a:gd name="T39" fmla="*/ 42 h 221"/>
                <a:gd name="T40" fmla="*/ 40 w 220"/>
                <a:gd name="T41" fmla="*/ 26 h 221"/>
                <a:gd name="T42" fmla="*/ 56 w 220"/>
                <a:gd name="T43" fmla="*/ 15 h 221"/>
                <a:gd name="T44" fmla="*/ 76 w 220"/>
                <a:gd name="T45" fmla="*/ 5 h 221"/>
                <a:gd name="T46" fmla="*/ 98 w 220"/>
                <a:gd name="T47" fmla="*/ 2 h 221"/>
                <a:gd name="T48" fmla="*/ 122 w 220"/>
                <a:gd name="T49" fmla="*/ 2 h 221"/>
                <a:gd name="T50" fmla="*/ 142 w 220"/>
                <a:gd name="T51" fmla="*/ 5 h 221"/>
                <a:gd name="T52" fmla="*/ 162 w 220"/>
                <a:gd name="T53" fmla="*/ 15 h 221"/>
                <a:gd name="T54" fmla="*/ 180 w 220"/>
                <a:gd name="T55" fmla="*/ 26 h 221"/>
                <a:gd name="T56" fmla="*/ 195 w 220"/>
                <a:gd name="T57" fmla="*/ 42 h 221"/>
                <a:gd name="T58" fmla="*/ 206 w 220"/>
                <a:gd name="T59" fmla="*/ 58 h 221"/>
                <a:gd name="T60" fmla="*/ 215 w 220"/>
                <a:gd name="T61" fmla="*/ 78 h 221"/>
                <a:gd name="T62" fmla="*/ 219 w 220"/>
                <a:gd name="T63" fmla="*/ 100 h 22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20"/>
                <a:gd name="T97" fmla="*/ 0 h 221"/>
                <a:gd name="T98" fmla="*/ 220 w 220"/>
                <a:gd name="T99" fmla="*/ 221 h 22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20" h="221">
                  <a:moveTo>
                    <a:pt x="220" y="111"/>
                  </a:moveTo>
                  <a:lnTo>
                    <a:pt x="219" y="124"/>
                  </a:lnTo>
                  <a:lnTo>
                    <a:pt x="217" y="133"/>
                  </a:lnTo>
                  <a:lnTo>
                    <a:pt x="215" y="144"/>
                  </a:lnTo>
                  <a:lnTo>
                    <a:pt x="211" y="155"/>
                  </a:lnTo>
                  <a:lnTo>
                    <a:pt x="206" y="164"/>
                  </a:lnTo>
                  <a:lnTo>
                    <a:pt x="200" y="173"/>
                  </a:lnTo>
                  <a:lnTo>
                    <a:pt x="195" y="181"/>
                  </a:lnTo>
                  <a:lnTo>
                    <a:pt x="188" y="190"/>
                  </a:lnTo>
                  <a:lnTo>
                    <a:pt x="180" y="197"/>
                  </a:lnTo>
                  <a:lnTo>
                    <a:pt x="171" y="203"/>
                  </a:lnTo>
                  <a:lnTo>
                    <a:pt x="162" y="208"/>
                  </a:lnTo>
                  <a:lnTo>
                    <a:pt x="153" y="214"/>
                  </a:lnTo>
                  <a:lnTo>
                    <a:pt x="142" y="217"/>
                  </a:lnTo>
                  <a:lnTo>
                    <a:pt x="133" y="219"/>
                  </a:lnTo>
                  <a:lnTo>
                    <a:pt x="122" y="221"/>
                  </a:lnTo>
                  <a:lnTo>
                    <a:pt x="111" y="221"/>
                  </a:lnTo>
                  <a:lnTo>
                    <a:pt x="98" y="221"/>
                  </a:lnTo>
                  <a:lnTo>
                    <a:pt x="87" y="219"/>
                  </a:lnTo>
                  <a:lnTo>
                    <a:pt x="76" y="217"/>
                  </a:lnTo>
                  <a:lnTo>
                    <a:pt x="67" y="214"/>
                  </a:lnTo>
                  <a:lnTo>
                    <a:pt x="56" y="208"/>
                  </a:lnTo>
                  <a:lnTo>
                    <a:pt x="47" y="203"/>
                  </a:lnTo>
                  <a:lnTo>
                    <a:pt x="40" y="197"/>
                  </a:lnTo>
                  <a:lnTo>
                    <a:pt x="31" y="190"/>
                  </a:lnTo>
                  <a:lnTo>
                    <a:pt x="24" y="181"/>
                  </a:lnTo>
                  <a:lnTo>
                    <a:pt x="18" y="173"/>
                  </a:lnTo>
                  <a:lnTo>
                    <a:pt x="13" y="164"/>
                  </a:lnTo>
                  <a:lnTo>
                    <a:pt x="7" y="155"/>
                  </a:lnTo>
                  <a:lnTo>
                    <a:pt x="3" y="144"/>
                  </a:lnTo>
                  <a:lnTo>
                    <a:pt x="2" y="133"/>
                  </a:lnTo>
                  <a:lnTo>
                    <a:pt x="0" y="124"/>
                  </a:lnTo>
                  <a:lnTo>
                    <a:pt x="0" y="111"/>
                  </a:lnTo>
                  <a:lnTo>
                    <a:pt x="0" y="100"/>
                  </a:lnTo>
                  <a:lnTo>
                    <a:pt x="2" y="89"/>
                  </a:lnTo>
                  <a:lnTo>
                    <a:pt x="3" y="78"/>
                  </a:lnTo>
                  <a:lnTo>
                    <a:pt x="7" y="69"/>
                  </a:lnTo>
                  <a:lnTo>
                    <a:pt x="13" y="58"/>
                  </a:lnTo>
                  <a:lnTo>
                    <a:pt x="18" y="49"/>
                  </a:lnTo>
                  <a:lnTo>
                    <a:pt x="24" y="42"/>
                  </a:lnTo>
                  <a:lnTo>
                    <a:pt x="31" y="33"/>
                  </a:lnTo>
                  <a:lnTo>
                    <a:pt x="40" y="26"/>
                  </a:lnTo>
                  <a:lnTo>
                    <a:pt x="47" y="20"/>
                  </a:lnTo>
                  <a:lnTo>
                    <a:pt x="56" y="15"/>
                  </a:lnTo>
                  <a:lnTo>
                    <a:pt x="67" y="9"/>
                  </a:lnTo>
                  <a:lnTo>
                    <a:pt x="76" y="5"/>
                  </a:lnTo>
                  <a:lnTo>
                    <a:pt x="87" y="4"/>
                  </a:lnTo>
                  <a:lnTo>
                    <a:pt x="98" y="2"/>
                  </a:lnTo>
                  <a:lnTo>
                    <a:pt x="111" y="0"/>
                  </a:lnTo>
                  <a:lnTo>
                    <a:pt x="122" y="2"/>
                  </a:lnTo>
                  <a:lnTo>
                    <a:pt x="133" y="4"/>
                  </a:lnTo>
                  <a:lnTo>
                    <a:pt x="142" y="5"/>
                  </a:lnTo>
                  <a:lnTo>
                    <a:pt x="153" y="9"/>
                  </a:lnTo>
                  <a:lnTo>
                    <a:pt x="162" y="15"/>
                  </a:lnTo>
                  <a:lnTo>
                    <a:pt x="171" y="20"/>
                  </a:lnTo>
                  <a:lnTo>
                    <a:pt x="180" y="26"/>
                  </a:lnTo>
                  <a:lnTo>
                    <a:pt x="188" y="33"/>
                  </a:lnTo>
                  <a:lnTo>
                    <a:pt x="195" y="42"/>
                  </a:lnTo>
                  <a:lnTo>
                    <a:pt x="200" y="49"/>
                  </a:lnTo>
                  <a:lnTo>
                    <a:pt x="206" y="58"/>
                  </a:lnTo>
                  <a:lnTo>
                    <a:pt x="211" y="69"/>
                  </a:lnTo>
                  <a:lnTo>
                    <a:pt x="215" y="78"/>
                  </a:lnTo>
                  <a:lnTo>
                    <a:pt x="217" y="89"/>
                  </a:lnTo>
                  <a:lnTo>
                    <a:pt x="219" y="100"/>
                  </a:lnTo>
                  <a:lnTo>
                    <a:pt x="220" y="111"/>
                  </a:lnTo>
                  <a:close/>
                </a:path>
              </a:pathLst>
            </a:custGeom>
            <a:solidFill>
              <a:srgbClr val="11236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153" name="Freeform 629"/>
            <p:cNvSpPr>
              <a:spLocks/>
            </p:cNvSpPr>
            <p:nvPr/>
          </p:nvSpPr>
          <p:spPr bwMode="auto">
            <a:xfrm>
              <a:off x="4519" y="3236"/>
              <a:ext cx="217" cy="217"/>
            </a:xfrm>
            <a:custGeom>
              <a:avLst/>
              <a:gdLst>
                <a:gd name="T0" fmla="*/ 215 w 217"/>
                <a:gd name="T1" fmla="*/ 120 h 217"/>
                <a:gd name="T2" fmla="*/ 211 w 217"/>
                <a:gd name="T3" fmla="*/ 142 h 217"/>
                <a:gd name="T4" fmla="*/ 202 w 217"/>
                <a:gd name="T5" fmla="*/ 160 h 217"/>
                <a:gd name="T6" fmla="*/ 191 w 217"/>
                <a:gd name="T7" fmla="*/ 179 h 217"/>
                <a:gd name="T8" fmla="*/ 176 w 217"/>
                <a:gd name="T9" fmla="*/ 193 h 217"/>
                <a:gd name="T10" fmla="*/ 158 w 217"/>
                <a:gd name="T11" fmla="*/ 204 h 217"/>
                <a:gd name="T12" fmla="*/ 140 w 217"/>
                <a:gd name="T13" fmla="*/ 213 h 217"/>
                <a:gd name="T14" fmla="*/ 118 w 217"/>
                <a:gd name="T15" fmla="*/ 217 h 217"/>
                <a:gd name="T16" fmla="*/ 96 w 217"/>
                <a:gd name="T17" fmla="*/ 217 h 217"/>
                <a:gd name="T18" fmla="*/ 76 w 217"/>
                <a:gd name="T19" fmla="*/ 213 h 217"/>
                <a:gd name="T20" fmla="*/ 56 w 217"/>
                <a:gd name="T21" fmla="*/ 204 h 217"/>
                <a:gd name="T22" fmla="*/ 38 w 217"/>
                <a:gd name="T23" fmla="*/ 193 h 217"/>
                <a:gd name="T24" fmla="*/ 23 w 217"/>
                <a:gd name="T25" fmla="*/ 179 h 217"/>
                <a:gd name="T26" fmla="*/ 12 w 217"/>
                <a:gd name="T27" fmla="*/ 160 h 217"/>
                <a:gd name="T28" fmla="*/ 3 w 217"/>
                <a:gd name="T29" fmla="*/ 142 h 217"/>
                <a:gd name="T30" fmla="*/ 0 w 217"/>
                <a:gd name="T31" fmla="*/ 120 h 217"/>
                <a:gd name="T32" fmla="*/ 0 w 217"/>
                <a:gd name="T33" fmla="*/ 98 h 217"/>
                <a:gd name="T34" fmla="*/ 3 w 217"/>
                <a:gd name="T35" fmla="*/ 78 h 217"/>
                <a:gd name="T36" fmla="*/ 12 w 217"/>
                <a:gd name="T37" fmla="*/ 58 h 217"/>
                <a:gd name="T38" fmla="*/ 23 w 217"/>
                <a:gd name="T39" fmla="*/ 40 h 217"/>
                <a:gd name="T40" fmla="*/ 38 w 217"/>
                <a:gd name="T41" fmla="*/ 25 h 217"/>
                <a:gd name="T42" fmla="*/ 56 w 217"/>
                <a:gd name="T43" fmla="*/ 14 h 217"/>
                <a:gd name="T44" fmla="*/ 76 w 217"/>
                <a:gd name="T45" fmla="*/ 5 h 217"/>
                <a:gd name="T46" fmla="*/ 96 w 217"/>
                <a:gd name="T47" fmla="*/ 2 h 217"/>
                <a:gd name="T48" fmla="*/ 118 w 217"/>
                <a:gd name="T49" fmla="*/ 2 h 217"/>
                <a:gd name="T50" fmla="*/ 140 w 217"/>
                <a:gd name="T51" fmla="*/ 5 h 217"/>
                <a:gd name="T52" fmla="*/ 158 w 217"/>
                <a:gd name="T53" fmla="*/ 14 h 217"/>
                <a:gd name="T54" fmla="*/ 176 w 217"/>
                <a:gd name="T55" fmla="*/ 25 h 217"/>
                <a:gd name="T56" fmla="*/ 191 w 217"/>
                <a:gd name="T57" fmla="*/ 40 h 217"/>
                <a:gd name="T58" fmla="*/ 202 w 217"/>
                <a:gd name="T59" fmla="*/ 58 h 217"/>
                <a:gd name="T60" fmla="*/ 211 w 217"/>
                <a:gd name="T61" fmla="*/ 78 h 217"/>
                <a:gd name="T62" fmla="*/ 215 w 217"/>
                <a:gd name="T63" fmla="*/ 98 h 2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17"/>
                <a:gd name="T97" fmla="*/ 0 h 217"/>
                <a:gd name="T98" fmla="*/ 217 w 217"/>
                <a:gd name="T99" fmla="*/ 217 h 2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17" h="217">
                  <a:moveTo>
                    <a:pt x="217" y="109"/>
                  </a:moveTo>
                  <a:lnTo>
                    <a:pt x="215" y="120"/>
                  </a:lnTo>
                  <a:lnTo>
                    <a:pt x="213" y="131"/>
                  </a:lnTo>
                  <a:lnTo>
                    <a:pt x="211" y="142"/>
                  </a:lnTo>
                  <a:lnTo>
                    <a:pt x="207" y="151"/>
                  </a:lnTo>
                  <a:lnTo>
                    <a:pt x="202" y="160"/>
                  </a:lnTo>
                  <a:lnTo>
                    <a:pt x="197" y="170"/>
                  </a:lnTo>
                  <a:lnTo>
                    <a:pt x="191" y="179"/>
                  </a:lnTo>
                  <a:lnTo>
                    <a:pt x="184" y="186"/>
                  </a:lnTo>
                  <a:lnTo>
                    <a:pt x="176" y="193"/>
                  </a:lnTo>
                  <a:lnTo>
                    <a:pt x="167" y="199"/>
                  </a:lnTo>
                  <a:lnTo>
                    <a:pt x="158" y="204"/>
                  </a:lnTo>
                  <a:lnTo>
                    <a:pt x="149" y="210"/>
                  </a:lnTo>
                  <a:lnTo>
                    <a:pt x="140" y="213"/>
                  </a:lnTo>
                  <a:lnTo>
                    <a:pt x="129" y="215"/>
                  </a:lnTo>
                  <a:lnTo>
                    <a:pt x="118" y="217"/>
                  </a:lnTo>
                  <a:lnTo>
                    <a:pt x="109" y="217"/>
                  </a:lnTo>
                  <a:lnTo>
                    <a:pt x="96" y="217"/>
                  </a:lnTo>
                  <a:lnTo>
                    <a:pt x="85" y="215"/>
                  </a:lnTo>
                  <a:lnTo>
                    <a:pt x="76" y="213"/>
                  </a:lnTo>
                  <a:lnTo>
                    <a:pt x="65" y="210"/>
                  </a:lnTo>
                  <a:lnTo>
                    <a:pt x="56" y="204"/>
                  </a:lnTo>
                  <a:lnTo>
                    <a:pt x="47" y="199"/>
                  </a:lnTo>
                  <a:lnTo>
                    <a:pt x="38" y="193"/>
                  </a:lnTo>
                  <a:lnTo>
                    <a:pt x="31" y="186"/>
                  </a:lnTo>
                  <a:lnTo>
                    <a:pt x="23" y="179"/>
                  </a:lnTo>
                  <a:lnTo>
                    <a:pt x="18" y="170"/>
                  </a:lnTo>
                  <a:lnTo>
                    <a:pt x="12" y="160"/>
                  </a:lnTo>
                  <a:lnTo>
                    <a:pt x="7" y="151"/>
                  </a:lnTo>
                  <a:lnTo>
                    <a:pt x="3" y="142"/>
                  </a:lnTo>
                  <a:lnTo>
                    <a:pt x="1" y="131"/>
                  </a:lnTo>
                  <a:lnTo>
                    <a:pt x="0" y="120"/>
                  </a:lnTo>
                  <a:lnTo>
                    <a:pt x="0" y="109"/>
                  </a:lnTo>
                  <a:lnTo>
                    <a:pt x="0" y="98"/>
                  </a:lnTo>
                  <a:lnTo>
                    <a:pt x="1" y="87"/>
                  </a:lnTo>
                  <a:lnTo>
                    <a:pt x="3" y="78"/>
                  </a:lnTo>
                  <a:lnTo>
                    <a:pt x="7" y="67"/>
                  </a:lnTo>
                  <a:lnTo>
                    <a:pt x="12" y="58"/>
                  </a:lnTo>
                  <a:lnTo>
                    <a:pt x="18" y="49"/>
                  </a:lnTo>
                  <a:lnTo>
                    <a:pt x="23" y="40"/>
                  </a:lnTo>
                  <a:lnTo>
                    <a:pt x="31" y="33"/>
                  </a:lnTo>
                  <a:lnTo>
                    <a:pt x="38" y="25"/>
                  </a:lnTo>
                  <a:lnTo>
                    <a:pt x="47" y="20"/>
                  </a:lnTo>
                  <a:lnTo>
                    <a:pt x="56" y="14"/>
                  </a:lnTo>
                  <a:lnTo>
                    <a:pt x="65" y="9"/>
                  </a:lnTo>
                  <a:lnTo>
                    <a:pt x="76" y="5"/>
                  </a:lnTo>
                  <a:lnTo>
                    <a:pt x="85" y="3"/>
                  </a:lnTo>
                  <a:lnTo>
                    <a:pt x="96" y="2"/>
                  </a:lnTo>
                  <a:lnTo>
                    <a:pt x="109" y="0"/>
                  </a:lnTo>
                  <a:lnTo>
                    <a:pt x="118" y="2"/>
                  </a:lnTo>
                  <a:lnTo>
                    <a:pt x="129" y="3"/>
                  </a:lnTo>
                  <a:lnTo>
                    <a:pt x="140" y="5"/>
                  </a:lnTo>
                  <a:lnTo>
                    <a:pt x="149" y="9"/>
                  </a:lnTo>
                  <a:lnTo>
                    <a:pt x="158" y="14"/>
                  </a:lnTo>
                  <a:lnTo>
                    <a:pt x="167" y="20"/>
                  </a:lnTo>
                  <a:lnTo>
                    <a:pt x="176" y="25"/>
                  </a:lnTo>
                  <a:lnTo>
                    <a:pt x="184" y="33"/>
                  </a:lnTo>
                  <a:lnTo>
                    <a:pt x="191" y="40"/>
                  </a:lnTo>
                  <a:lnTo>
                    <a:pt x="197" y="49"/>
                  </a:lnTo>
                  <a:lnTo>
                    <a:pt x="202" y="58"/>
                  </a:lnTo>
                  <a:lnTo>
                    <a:pt x="207" y="67"/>
                  </a:lnTo>
                  <a:lnTo>
                    <a:pt x="211" y="78"/>
                  </a:lnTo>
                  <a:lnTo>
                    <a:pt x="213" y="87"/>
                  </a:lnTo>
                  <a:lnTo>
                    <a:pt x="215" y="98"/>
                  </a:lnTo>
                  <a:lnTo>
                    <a:pt x="217" y="109"/>
                  </a:lnTo>
                  <a:close/>
                </a:path>
              </a:pathLst>
            </a:custGeom>
            <a:solidFill>
              <a:srgbClr val="13276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154" name="Freeform 630"/>
            <p:cNvSpPr>
              <a:spLocks/>
            </p:cNvSpPr>
            <p:nvPr/>
          </p:nvSpPr>
          <p:spPr bwMode="auto">
            <a:xfrm>
              <a:off x="4520" y="3238"/>
              <a:ext cx="214" cy="213"/>
            </a:xfrm>
            <a:custGeom>
              <a:avLst/>
              <a:gdLst>
                <a:gd name="T0" fmla="*/ 212 w 214"/>
                <a:gd name="T1" fmla="*/ 118 h 213"/>
                <a:gd name="T2" fmla="*/ 208 w 214"/>
                <a:gd name="T3" fmla="*/ 140 h 213"/>
                <a:gd name="T4" fmla="*/ 199 w 214"/>
                <a:gd name="T5" fmla="*/ 158 h 213"/>
                <a:gd name="T6" fmla="*/ 188 w 214"/>
                <a:gd name="T7" fmla="*/ 175 h 213"/>
                <a:gd name="T8" fmla="*/ 174 w 214"/>
                <a:gd name="T9" fmla="*/ 189 h 213"/>
                <a:gd name="T10" fmla="*/ 157 w 214"/>
                <a:gd name="T11" fmla="*/ 200 h 213"/>
                <a:gd name="T12" fmla="*/ 139 w 214"/>
                <a:gd name="T13" fmla="*/ 210 h 213"/>
                <a:gd name="T14" fmla="*/ 117 w 214"/>
                <a:gd name="T15" fmla="*/ 213 h 213"/>
                <a:gd name="T16" fmla="*/ 95 w 214"/>
                <a:gd name="T17" fmla="*/ 213 h 213"/>
                <a:gd name="T18" fmla="*/ 75 w 214"/>
                <a:gd name="T19" fmla="*/ 210 h 213"/>
                <a:gd name="T20" fmla="*/ 55 w 214"/>
                <a:gd name="T21" fmla="*/ 200 h 213"/>
                <a:gd name="T22" fmla="*/ 39 w 214"/>
                <a:gd name="T23" fmla="*/ 189 h 213"/>
                <a:gd name="T24" fmla="*/ 24 w 214"/>
                <a:gd name="T25" fmla="*/ 175 h 213"/>
                <a:gd name="T26" fmla="*/ 13 w 214"/>
                <a:gd name="T27" fmla="*/ 158 h 213"/>
                <a:gd name="T28" fmla="*/ 4 w 214"/>
                <a:gd name="T29" fmla="*/ 140 h 213"/>
                <a:gd name="T30" fmla="*/ 0 w 214"/>
                <a:gd name="T31" fmla="*/ 118 h 213"/>
                <a:gd name="T32" fmla="*/ 0 w 214"/>
                <a:gd name="T33" fmla="*/ 96 h 213"/>
                <a:gd name="T34" fmla="*/ 4 w 214"/>
                <a:gd name="T35" fmla="*/ 76 h 213"/>
                <a:gd name="T36" fmla="*/ 13 w 214"/>
                <a:gd name="T37" fmla="*/ 56 h 213"/>
                <a:gd name="T38" fmla="*/ 24 w 214"/>
                <a:gd name="T39" fmla="*/ 40 h 213"/>
                <a:gd name="T40" fmla="*/ 39 w 214"/>
                <a:gd name="T41" fmla="*/ 25 h 213"/>
                <a:gd name="T42" fmla="*/ 55 w 214"/>
                <a:gd name="T43" fmla="*/ 14 h 213"/>
                <a:gd name="T44" fmla="*/ 75 w 214"/>
                <a:gd name="T45" fmla="*/ 5 h 213"/>
                <a:gd name="T46" fmla="*/ 95 w 214"/>
                <a:gd name="T47" fmla="*/ 1 h 213"/>
                <a:gd name="T48" fmla="*/ 117 w 214"/>
                <a:gd name="T49" fmla="*/ 1 h 213"/>
                <a:gd name="T50" fmla="*/ 139 w 214"/>
                <a:gd name="T51" fmla="*/ 5 h 213"/>
                <a:gd name="T52" fmla="*/ 157 w 214"/>
                <a:gd name="T53" fmla="*/ 14 h 213"/>
                <a:gd name="T54" fmla="*/ 174 w 214"/>
                <a:gd name="T55" fmla="*/ 25 h 213"/>
                <a:gd name="T56" fmla="*/ 188 w 214"/>
                <a:gd name="T57" fmla="*/ 40 h 213"/>
                <a:gd name="T58" fmla="*/ 199 w 214"/>
                <a:gd name="T59" fmla="*/ 56 h 213"/>
                <a:gd name="T60" fmla="*/ 208 w 214"/>
                <a:gd name="T61" fmla="*/ 76 h 213"/>
                <a:gd name="T62" fmla="*/ 212 w 214"/>
                <a:gd name="T63" fmla="*/ 96 h 2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14"/>
                <a:gd name="T97" fmla="*/ 0 h 213"/>
                <a:gd name="T98" fmla="*/ 214 w 214"/>
                <a:gd name="T99" fmla="*/ 213 h 21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14" h="213">
                  <a:moveTo>
                    <a:pt x="214" y="107"/>
                  </a:moveTo>
                  <a:lnTo>
                    <a:pt x="212" y="118"/>
                  </a:lnTo>
                  <a:lnTo>
                    <a:pt x="210" y="129"/>
                  </a:lnTo>
                  <a:lnTo>
                    <a:pt x="208" y="140"/>
                  </a:lnTo>
                  <a:lnTo>
                    <a:pt x="205" y="149"/>
                  </a:lnTo>
                  <a:lnTo>
                    <a:pt x="199" y="158"/>
                  </a:lnTo>
                  <a:lnTo>
                    <a:pt x="196" y="168"/>
                  </a:lnTo>
                  <a:lnTo>
                    <a:pt x="188" y="175"/>
                  </a:lnTo>
                  <a:lnTo>
                    <a:pt x="183" y="182"/>
                  </a:lnTo>
                  <a:lnTo>
                    <a:pt x="174" y="189"/>
                  </a:lnTo>
                  <a:lnTo>
                    <a:pt x="166" y="195"/>
                  </a:lnTo>
                  <a:lnTo>
                    <a:pt x="157" y="200"/>
                  </a:lnTo>
                  <a:lnTo>
                    <a:pt x="148" y="206"/>
                  </a:lnTo>
                  <a:lnTo>
                    <a:pt x="139" y="210"/>
                  </a:lnTo>
                  <a:lnTo>
                    <a:pt x="128" y="211"/>
                  </a:lnTo>
                  <a:lnTo>
                    <a:pt x="117" y="213"/>
                  </a:lnTo>
                  <a:lnTo>
                    <a:pt x="108" y="213"/>
                  </a:lnTo>
                  <a:lnTo>
                    <a:pt x="95" y="213"/>
                  </a:lnTo>
                  <a:lnTo>
                    <a:pt x="84" y="211"/>
                  </a:lnTo>
                  <a:lnTo>
                    <a:pt x="75" y="210"/>
                  </a:lnTo>
                  <a:lnTo>
                    <a:pt x="64" y="206"/>
                  </a:lnTo>
                  <a:lnTo>
                    <a:pt x="55" y="200"/>
                  </a:lnTo>
                  <a:lnTo>
                    <a:pt x="46" y="195"/>
                  </a:lnTo>
                  <a:lnTo>
                    <a:pt x="39" y="189"/>
                  </a:lnTo>
                  <a:lnTo>
                    <a:pt x="31" y="182"/>
                  </a:lnTo>
                  <a:lnTo>
                    <a:pt x="24" y="175"/>
                  </a:lnTo>
                  <a:lnTo>
                    <a:pt x="17" y="168"/>
                  </a:lnTo>
                  <a:lnTo>
                    <a:pt x="13" y="158"/>
                  </a:lnTo>
                  <a:lnTo>
                    <a:pt x="8" y="149"/>
                  </a:lnTo>
                  <a:lnTo>
                    <a:pt x="4" y="140"/>
                  </a:lnTo>
                  <a:lnTo>
                    <a:pt x="2" y="129"/>
                  </a:lnTo>
                  <a:lnTo>
                    <a:pt x="0" y="118"/>
                  </a:lnTo>
                  <a:lnTo>
                    <a:pt x="0" y="107"/>
                  </a:lnTo>
                  <a:lnTo>
                    <a:pt x="0" y="96"/>
                  </a:lnTo>
                  <a:lnTo>
                    <a:pt x="2" y="85"/>
                  </a:lnTo>
                  <a:lnTo>
                    <a:pt x="4" y="76"/>
                  </a:lnTo>
                  <a:lnTo>
                    <a:pt x="8" y="65"/>
                  </a:lnTo>
                  <a:lnTo>
                    <a:pt x="13" y="56"/>
                  </a:lnTo>
                  <a:lnTo>
                    <a:pt x="17" y="47"/>
                  </a:lnTo>
                  <a:lnTo>
                    <a:pt x="24" y="40"/>
                  </a:lnTo>
                  <a:lnTo>
                    <a:pt x="31" y="33"/>
                  </a:lnTo>
                  <a:lnTo>
                    <a:pt x="39" y="25"/>
                  </a:lnTo>
                  <a:lnTo>
                    <a:pt x="46" y="18"/>
                  </a:lnTo>
                  <a:lnTo>
                    <a:pt x="55" y="14"/>
                  </a:lnTo>
                  <a:lnTo>
                    <a:pt x="64" y="9"/>
                  </a:lnTo>
                  <a:lnTo>
                    <a:pt x="75" y="5"/>
                  </a:lnTo>
                  <a:lnTo>
                    <a:pt x="84" y="3"/>
                  </a:lnTo>
                  <a:lnTo>
                    <a:pt x="95" y="1"/>
                  </a:lnTo>
                  <a:lnTo>
                    <a:pt x="108" y="0"/>
                  </a:lnTo>
                  <a:lnTo>
                    <a:pt x="117" y="1"/>
                  </a:lnTo>
                  <a:lnTo>
                    <a:pt x="128" y="3"/>
                  </a:lnTo>
                  <a:lnTo>
                    <a:pt x="139" y="5"/>
                  </a:lnTo>
                  <a:lnTo>
                    <a:pt x="148" y="9"/>
                  </a:lnTo>
                  <a:lnTo>
                    <a:pt x="157" y="14"/>
                  </a:lnTo>
                  <a:lnTo>
                    <a:pt x="166" y="18"/>
                  </a:lnTo>
                  <a:lnTo>
                    <a:pt x="174" y="25"/>
                  </a:lnTo>
                  <a:lnTo>
                    <a:pt x="183" y="33"/>
                  </a:lnTo>
                  <a:lnTo>
                    <a:pt x="188" y="40"/>
                  </a:lnTo>
                  <a:lnTo>
                    <a:pt x="196" y="47"/>
                  </a:lnTo>
                  <a:lnTo>
                    <a:pt x="199" y="56"/>
                  </a:lnTo>
                  <a:lnTo>
                    <a:pt x="205" y="65"/>
                  </a:lnTo>
                  <a:lnTo>
                    <a:pt x="208" y="76"/>
                  </a:lnTo>
                  <a:lnTo>
                    <a:pt x="210" y="85"/>
                  </a:lnTo>
                  <a:lnTo>
                    <a:pt x="212" y="96"/>
                  </a:lnTo>
                  <a:lnTo>
                    <a:pt x="214" y="107"/>
                  </a:lnTo>
                  <a:close/>
                </a:path>
              </a:pathLst>
            </a:custGeom>
            <a:solidFill>
              <a:srgbClr val="152B7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155" name="Freeform 631"/>
            <p:cNvSpPr>
              <a:spLocks/>
            </p:cNvSpPr>
            <p:nvPr/>
          </p:nvSpPr>
          <p:spPr bwMode="auto">
            <a:xfrm>
              <a:off x="4522" y="3239"/>
              <a:ext cx="210" cy="210"/>
            </a:xfrm>
            <a:custGeom>
              <a:avLst/>
              <a:gdLst>
                <a:gd name="T0" fmla="*/ 208 w 210"/>
                <a:gd name="T1" fmla="*/ 117 h 210"/>
                <a:gd name="T2" fmla="*/ 204 w 210"/>
                <a:gd name="T3" fmla="*/ 137 h 210"/>
                <a:gd name="T4" fmla="*/ 197 w 210"/>
                <a:gd name="T5" fmla="*/ 156 h 210"/>
                <a:gd name="T6" fmla="*/ 184 w 210"/>
                <a:gd name="T7" fmla="*/ 172 h 210"/>
                <a:gd name="T8" fmla="*/ 172 w 210"/>
                <a:gd name="T9" fmla="*/ 187 h 210"/>
                <a:gd name="T10" fmla="*/ 153 w 210"/>
                <a:gd name="T11" fmla="*/ 198 h 210"/>
                <a:gd name="T12" fmla="*/ 135 w 210"/>
                <a:gd name="T13" fmla="*/ 207 h 210"/>
                <a:gd name="T14" fmla="*/ 115 w 210"/>
                <a:gd name="T15" fmla="*/ 210 h 210"/>
                <a:gd name="T16" fmla="*/ 95 w 210"/>
                <a:gd name="T17" fmla="*/ 210 h 210"/>
                <a:gd name="T18" fmla="*/ 73 w 210"/>
                <a:gd name="T19" fmla="*/ 207 h 210"/>
                <a:gd name="T20" fmla="*/ 55 w 210"/>
                <a:gd name="T21" fmla="*/ 198 h 210"/>
                <a:gd name="T22" fmla="*/ 39 w 210"/>
                <a:gd name="T23" fmla="*/ 187 h 210"/>
                <a:gd name="T24" fmla="*/ 24 w 210"/>
                <a:gd name="T25" fmla="*/ 172 h 210"/>
                <a:gd name="T26" fmla="*/ 13 w 210"/>
                <a:gd name="T27" fmla="*/ 156 h 210"/>
                <a:gd name="T28" fmla="*/ 4 w 210"/>
                <a:gd name="T29" fmla="*/ 137 h 210"/>
                <a:gd name="T30" fmla="*/ 0 w 210"/>
                <a:gd name="T31" fmla="*/ 117 h 210"/>
                <a:gd name="T32" fmla="*/ 0 w 210"/>
                <a:gd name="T33" fmla="*/ 95 h 210"/>
                <a:gd name="T34" fmla="*/ 4 w 210"/>
                <a:gd name="T35" fmla="*/ 75 h 210"/>
                <a:gd name="T36" fmla="*/ 13 w 210"/>
                <a:gd name="T37" fmla="*/ 57 h 210"/>
                <a:gd name="T38" fmla="*/ 24 w 210"/>
                <a:gd name="T39" fmla="*/ 41 h 210"/>
                <a:gd name="T40" fmla="*/ 39 w 210"/>
                <a:gd name="T41" fmla="*/ 26 h 210"/>
                <a:gd name="T42" fmla="*/ 55 w 210"/>
                <a:gd name="T43" fmla="*/ 13 h 210"/>
                <a:gd name="T44" fmla="*/ 73 w 210"/>
                <a:gd name="T45" fmla="*/ 6 h 210"/>
                <a:gd name="T46" fmla="*/ 95 w 210"/>
                <a:gd name="T47" fmla="*/ 2 h 210"/>
                <a:gd name="T48" fmla="*/ 115 w 210"/>
                <a:gd name="T49" fmla="*/ 2 h 210"/>
                <a:gd name="T50" fmla="*/ 135 w 210"/>
                <a:gd name="T51" fmla="*/ 6 h 210"/>
                <a:gd name="T52" fmla="*/ 153 w 210"/>
                <a:gd name="T53" fmla="*/ 13 h 210"/>
                <a:gd name="T54" fmla="*/ 172 w 210"/>
                <a:gd name="T55" fmla="*/ 26 h 210"/>
                <a:gd name="T56" fmla="*/ 184 w 210"/>
                <a:gd name="T57" fmla="*/ 41 h 210"/>
                <a:gd name="T58" fmla="*/ 197 w 210"/>
                <a:gd name="T59" fmla="*/ 57 h 210"/>
                <a:gd name="T60" fmla="*/ 204 w 210"/>
                <a:gd name="T61" fmla="*/ 75 h 210"/>
                <a:gd name="T62" fmla="*/ 208 w 210"/>
                <a:gd name="T63" fmla="*/ 95 h 21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10"/>
                <a:gd name="T97" fmla="*/ 0 h 210"/>
                <a:gd name="T98" fmla="*/ 210 w 210"/>
                <a:gd name="T99" fmla="*/ 210 h 21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10" h="210">
                  <a:moveTo>
                    <a:pt x="210" y="106"/>
                  </a:moveTo>
                  <a:lnTo>
                    <a:pt x="208" y="117"/>
                  </a:lnTo>
                  <a:lnTo>
                    <a:pt x="206" y="128"/>
                  </a:lnTo>
                  <a:lnTo>
                    <a:pt x="204" y="137"/>
                  </a:lnTo>
                  <a:lnTo>
                    <a:pt x="201" y="146"/>
                  </a:lnTo>
                  <a:lnTo>
                    <a:pt x="197" y="156"/>
                  </a:lnTo>
                  <a:lnTo>
                    <a:pt x="192" y="165"/>
                  </a:lnTo>
                  <a:lnTo>
                    <a:pt x="184" y="172"/>
                  </a:lnTo>
                  <a:lnTo>
                    <a:pt x="179" y="179"/>
                  </a:lnTo>
                  <a:lnTo>
                    <a:pt x="172" y="187"/>
                  </a:lnTo>
                  <a:lnTo>
                    <a:pt x="163" y="192"/>
                  </a:lnTo>
                  <a:lnTo>
                    <a:pt x="153" y="198"/>
                  </a:lnTo>
                  <a:lnTo>
                    <a:pt x="144" y="203"/>
                  </a:lnTo>
                  <a:lnTo>
                    <a:pt x="135" y="207"/>
                  </a:lnTo>
                  <a:lnTo>
                    <a:pt x="126" y="209"/>
                  </a:lnTo>
                  <a:lnTo>
                    <a:pt x="115" y="210"/>
                  </a:lnTo>
                  <a:lnTo>
                    <a:pt x="106" y="210"/>
                  </a:lnTo>
                  <a:lnTo>
                    <a:pt x="95" y="210"/>
                  </a:lnTo>
                  <a:lnTo>
                    <a:pt x="84" y="209"/>
                  </a:lnTo>
                  <a:lnTo>
                    <a:pt x="73" y="207"/>
                  </a:lnTo>
                  <a:lnTo>
                    <a:pt x="64" y="203"/>
                  </a:lnTo>
                  <a:lnTo>
                    <a:pt x="55" y="198"/>
                  </a:lnTo>
                  <a:lnTo>
                    <a:pt x="46" y="192"/>
                  </a:lnTo>
                  <a:lnTo>
                    <a:pt x="39" y="187"/>
                  </a:lnTo>
                  <a:lnTo>
                    <a:pt x="31" y="179"/>
                  </a:lnTo>
                  <a:lnTo>
                    <a:pt x="24" y="172"/>
                  </a:lnTo>
                  <a:lnTo>
                    <a:pt x="17" y="165"/>
                  </a:lnTo>
                  <a:lnTo>
                    <a:pt x="13" y="156"/>
                  </a:lnTo>
                  <a:lnTo>
                    <a:pt x="8" y="146"/>
                  </a:lnTo>
                  <a:lnTo>
                    <a:pt x="4" y="137"/>
                  </a:lnTo>
                  <a:lnTo>
                    <a:pt x="2" y="128"/>
                  </a:lnTo>
                  <a:lnTo>
                    <a:pt x="0" y="117"/>
                  </a:lnTo>
                  <a:lnTo>
                    <a:pt x="0" y="106"/>
                  </a:lnTo>
                  <a:lnTo>
                    <a:pt x="0" y="95"/>
                  </a:lnTo>
                  <a:lnTo>
                    <a:pt x="2" y="86"/>
                  </a:lnTo>
                  <a:lnTo>
                    <a:pt x="4" y="75"/>
                  </a:lnTo>
                  <a:lnTo>
                    <a:pt x="8" y="66"/>
                  </a:lnTo>
                  <a:lnTo>
                    <a:pt x="13" y="57"/>
                  </a:lnTo>
                  <a:lnTo>
                    <a:pt x="17" y="48"/>
                  </a:lnTo>
                  <a:lnTo>
                    <a:pt x="24" y="41"/>
                  </a:lnTo>
                  <a:lnTo>
                    <a:pt x="31" y="32"/>
                  </a:lnTo>
                  <a:lnTo>
                    <a:pt x="39" y="26"/>
                  </a:lnTo>
                  <a:lnTo>
                    <a:pt x="46" y="19"/>
                  </a:lnTo>
                  <a:lnTo>
                    <a:pt x="55" y="13"/>
                  </a:lnTo>
                  <a:lnTo>
                    <a:pt x="64" y="10"/>
                  </a:lnTo>
                  <a:lnTo>
                    <a:pt x="73" y="6"/>
                  </a:lnTo>
                  <a:lnTo>
                    <a:pt x="84" y="4"/>
                  </a:lnTo>
                  <a:lnTo>
                    <a:pt x="95" y="2"/>
                  </a:lnTo>
                  <a:lnTo>
                    <a:pt x="106" y="0"/>
                  </a:lnTo>
                  <a:lnTo>
                    <a:pt x="115" y="2"/>
                  </a:lnTo>
                  <a:lnTo>
                    <a:pt x="126" y="4"/>
                  </a:lnTo>
                  <a:lnTo>
                    <a:pt x="135" y="6"/>
                  </a:lnTo>
                  <a:lnTo>
                    <a:pt x="144" y="10"/>
                  </a:lnTo>
                  <a:lnTo>
                    <a:pt x="153" y="13"/>
                  </a:lnTo>
                  <a:lnTo>
                    <a:pt x="163" y="19"/>
                  </a:lnTo>
                  <a:lnTo>
                    <a:pt x="172" y="26"/>
                  </a:lnTo>
                  <a:lnTo>
                    <a:pt x="179" y="32"/>
                  </a:lnTo>
                  <a:lnTo>
                    <a:pt x="184" y="41"/>
                  </a:lnTo>
                  <a:lnTo>
                    <a:pt x="192" y="48"/>
                  </a:lnTo>
                  <a:lnTo>
                    <a:pt x="197" y="57"/>
                  </a:lnTo>
                  <a:lnTo>
                    <a:pt x="201" y="66"/>
                  </a:lnTo>
                  <a:lnTo>
                    <a:pt x="204" y="75"/>
                  </a:lnTo>
                  <a:lnTo>
                    <a:pt x="206" y="86"/>
                  </a:lnTo>
                  <a:lnTo>
                    <a:pt x="208" y="95"/>
                  </a:lnTo>
                  <a:lnTo>
                    <a:pt x="210" y="106"/>
                  </a:lnTo>
                  <a:close/>
                </a:path>
              </a:pathLst>
            </a:custGeom>
            <a:solidFill>
              <a:srgbClr val="172E7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156" name="Freeform 632"/>
            <p:cNvSpPr>
              <a:spLocks/>
            </p:cNvSpPr>
            <p:nvPr/>
          </p:nvSpPr>
          <p:spPr bwMode="auto">
            <a:xfrm>
              <a:off x="4524" y="3241"/>
              <a:ext cx="206" cy="207"/>
            </a:xfrm>
            <a:custGeom>
              <a:avLst/>
              <a:gdLst>
                <a:gd name="T0" fmla="*/ 204 w 206"/>
                <a:gd name="T1" fmla="*/ 115 h 207"/>
                <a:gd name="T2" fmla="*/ 201 w 206"/>
                <a:gd name="T3" fmla="*/ 135 h 207"/>
                <a:gd name="T4" fmla="*/ 193 w 206"/>
                <a:gd name="T5" fmla="*/ 154 h 207"/>
                <a:gd name="T6" fmla="*/ 182 w 206"/>
                <a:gd name="T7" fmla="*/ 170 h 207"/>
                <a:gd name="T8" fmla="*/ 168 w 206"/>
                <a:gd name="T9" fmla="*/ 185 h 207"/>
                <a:gd name="T10" fmla="*/ 151 w 206"/>
                <a:gd name="T11" fmla="*/ 196 h 207"/>
                <a:gd name="T12" fmla="*/ 133 w 206"/>
                <a:gd name="T13" fmla="*/ 203 h 207"/>
                <a:gd name="T14" fmla="*/ 113 w 206"/>
                <a:gd name="T15" fmla="*/ 207 h 207"/>
                <a:gd name="T16" fmla="*/ 93 w 206"/>
                <a:gd name="T17" fmla="*/ 207 h 207"/>
                <a:gd name="T18" fmla="*/ 71 w 206"/>
                <a:gd name="T19" fmla="*/ 203 h 207"/>
                <a:gd name="T20" fmla="*/ 53 w 206"/>
                <a:gd name="T21" fmla="*/ 196 h 207"/>
                <a:gd name="T22" fmla="*/ 37 w 206"/>
                <a:gd name="T23" fmla="*/ 185 h 207"/>
                <a:gd name="T24" fmla="*/ 22 w 206"/>
                <a:gd name="T25" fmla="*/ 170 h 207"/>
                <a:gd name="T26" fmla="*/ 11 w 206"/>
                <a:gd name="T27" fmla="*/ 154 h 207"/>
                <a:gd name="T28" fmla="*/ 4 w 206"/>
                <a:gd name="T29" fmla="*/ 135 h 207"/>
                <a:gd name="T30" fmla="*/ 0 w 206"/>
                <a:gd name="T31" fmla="*/ 115 h 207"/>
                <a:gd name="T32" fmla="*/ 0 w 206"/>
                <a:gd name="T33" fmla="*/ 93 h 207"/>
                <a:gd name="T34" fmla="*/ 4 w 206"/>
                <a:gd name="T35" fmla="*/ 73 h 207"/>
                <a:gd name="T36" fmla="*/ 11 w 206"/>
                <a:gd name="T37" fmla="*/ 55 h 207"/>
                <a:gd name="T38" fmla="*/ 22 w 206"/>
                <a:gd name="T39" fmla="*/ 39 h 207"/>
                <a:gd name="T40" fmla="*/ 37 w 206"/>
                <a:gd name="T41" fmla="*/ 24 h 207"/>
                <a:gd name="T42" fmla="*/ 53 w 206"/>
                <a:gd name="T43" fmla="*/ 13 h 207"/>
                <a:gd name="T44" fmla="*/ 71 w 206"/>
                <a:gd name="T45" fmla="*/ 6 h 207"/>
                <a:gd name="T46" fmla="*/ 93 w 206"/>
                <a:gd name="T47" fmla="*/ 2 h 207"/>
                <a:gd name="T48" fmla="*/ 113 w 206"/>
                <a:gd name="T49" fmla="*/ 2 h 207"/>
                <a:gd name="T50" fmla="*/ 133 w 206"/>
                <a:gd name="T51" fmla="*/ 6 h 207"/>
                <a:gd name="T52" fmla="*/ 151 w 206"/>
                <a:gd name="T53" fmla="*/ 13 h 207"/>
                <a:gd name="T54" fmla="*/ 168 w 206"/>
                <a:gd name="T55" fmla="*/ 24 h 207"/>
                <a:gd name="T56" fmla="*/ 182 w 206"/>
                <a:gd name="T57" fmla="*/ 39 h 207"/>
                <a:gd name="T58" fmla="*/ 193 w 206"/>
                <a:gd name="T59" fmla="*/ 55 h 207"/>
                <a:gd name="T60" fmla="*/ 201 w 206"/>
                <a:gd name="T61" fmla="*/ 73 h 207"/>
                <a:gd name="T62" fmla="*/ 204 w 206"/>
                <a:gd name="T63" fmla="*/ 93 h 20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6"/>
                <a:gd name="T97" fmla="*/ 0 h 207"/>
                <a:gd name="T98" fmla="*/ 206 w 206"/>
                <a:gd name="T99" fmla="*/ 207 h 20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6" h="207">
                  <a:moveTo>
                    <a:pt x="206" y="104"/>
                  </a:moveTo>
                  <a:lnTo>
                    <a:pt x="204" y="115"/>
                  </a:lnTo>
                  <a:lnTo>
                    <a:pt x="202" y="126"/>
                  </a:lnTo>
                  <a:lnTo>
                    <a:pt x="201" y="135"/>
                  </a:lnTo>
                  <a:lnTo>
                    <a:pt x="197" y="144"/>
                  </a:lnTo>
                  <a:lnTo>
                    <a:pt x="193" y="154"/>
                  </a:lnTo>
                  <a:lnTo>
                    <a:pt x="188" y="163"/>
                  </a:lnTo>
                  <a:lnTo>
                    <a:pt x="182" y="170"/>
                  </a:lnTo>
                  <a:lnTo>
                    <a:pt x="175" y="177"/>
                  </a:lnTo>
                  <a:lnTo>
                    <a:pt x="168" y="185"/>
                  </a:lnTo>
                  <a:lnTo>
                    <a:pt x="161" y="190"/>
                  </a:lnTo>
                  <a:lnTo>
                    <a:pt x="151" y="196"/>
                  </a:lnTo>
                  <a:lnTo>
                    <a:pt x="142" y="199"/>
                  </a:lnTo>
                  <a:lnTo>
                    <a:pt x="133" y="203"/>
                  </a:lnTo>
                  <a:lnTo>
                    <a:pt x="124" y="205"/>
                  </a:lnTo>
                  <a:lnTo>
                    <a:pt x="113" y="207"/>
                  </a:lnTo>
                  <a:lnTo>
                    <a:pt x="104" y="207"/>
                  </a:lnTo>
                  <a:lnTo>
                    <a:pt x="93" y="207"/>
                  </a:lnTo>
                  <a:lnTo>
                    <a:pt x="82" y="205"/>
                  </a:lnTo>
                  <a:lnTo>
                    <a:pt x="71" y="203"/>
                  </a:lnTo>
                  <a:lnTo>
                    <a:pt x="62" y="199"/>
                  </a:lnTo>
                  <a:lnTo>
                    <a:pt x="53" y="196"/>
                  </a:lnTo>
                  <a:lnTo>
                    <a:pt x="44" y="190"/>
                  </a:lnTo>
                  <a:lnTo>
                    <a:pt x="37" y="185"/>
                  </a:lnTo>
                  <a:lnTo>
                    <a:pt x="29" y="177"/>
                  </a:lnTo>
                  <a:lnTo>
                    <a:pt x="22" y="170"/>
                  </a:lnTo>
                  <a:lnTo>
                    <a:pt x="17" y="163"/>
                  </a:lnTo>
                  <a:lnTo>
                    <a:pt x="11" y="154"/>
                  </a:lnTo>
                  <a:lnTo>
                    <a:pt x="7" y="144"/>
                  </a:lnTo>
                  <a:lnTo>
                    <a:pt x="4" y="135"/>
                  </a:lnTo>
                  <a:lnTo>
                    <a:pt x="2" y="126"/>
                  </a:lnTo>
                  <a:lnTo>
                    <a:pt x="0" y="115"/>
                  </a:lnTo>
                  <a:lnTo>
                    <a:pt x="0" y="104"/>
                  </a:lnTo>
                  <a:lnTo>
                    <a:pt x="0" y="93"/>
                  </a:lnTo>
                  <a:lnTo>
                    <a:pt x="2" y="84"/>
                  </a:lnTo>
                  <a:lnTo>
                    <a:pt x="4" y="73"/>
                  </a:lnTo>
                  <a:lnTo>
                    <a:pt x="7" y="64"/>
                  </a:lnTo>
                  <a:lnTo>
                    <a:pt x="11" y="55"/>
                  </a:lnTo>
                  <a:lnTo>
                    <a:pt x="17" y="46"/>
                  </a:lnTo>
                  <a:lnTo>
                    <a:pt x="22" y="39"/>
                  </a:lnTo>
                  <a:lnTo>
                    <a:pt x="29" y="31"/>
                  </a:lnTo>
                  <a:lnTo>
                    <a:pt x="37" y="24"/>
                  </a:lnTo>
                  <a:lnTo>
                    <a:pt x="44" y="19"/>
                  </a:lnTo>
                  <a:lnTo>
                    <a:pt x="53" y="13"/>
                  </a:lnTo>
                  <a:lnTo>
                    <a:pt x="62" y="9"/>
                  </a:lnTo>
                  <a:lnTo>
                    <a:pt x="71" y="6"/>
                  </a:lnTo>
                  <a:lnTo>
                    <a:pt x="82" y="4"/>
                  </a:lnTo>
                  <a:lnTo>
                    <a:pt x="93" y="2"/>
                  </a:lnTo>
                  <a:lnTo>
                    <a:pt x="104" y="0"/>
                  </a:lnTo>
                  <a:lnTo>
                    <a:pt x="113" y="2"/>
                  </a:lnTo>
                  <a:lnTo>
                    <a:pt x="124" y="4"/>
                  </a:lnTo>
                  <a:lnTo>
                    <a:pt x="133" y="6"/>
                  </a:lnTo>
                  <a:lnTo>
                    <a:pt x="142" y="9"/>
                  </a:lnTo>
                  <a:lnTo>
                    <a:pt x="151" y="13"/>
                  </a:lnTo>
                  <a:lnTo>
                    <a:pt x="161" y="19"/>
                  </a:lnTo>
                  <a:lnTo>
                    <a:pt x="168" y="24"/>
                  </a:lnTo>
                  <a:lnTo>
                    <a:pt x="175" y="31"/>
                  </a:lnTo>
                  <a:lnTo>
                    <a:pt x="182" y="39"/>
                  </a:lnTo>
                  <a:lnTo>
                    <a:pt x="188" y="46"/>
                  </a:lnTo>
                  <a:lnTo>
                    <a:pt x="193" y="55"/>
                  </a:lnTo>
                  <a:lnTo>
                    <a:pt x="197" y="64"/>
                  </a:lnTo>
                  <a:lnTo>
                    <a:pt x="201" y="73"/>
                  </a:lnTo>
                  <a:lnTo>
                    <a:pt x="202" y="84"/>
                  </a:lnTo>
                  <a:lnTo>
                    <a:pt x="204" y="93"/>
                  </a:lnTo>
                  <a:lnTo>
                    <a:pt x="206" y="104"/>
                  </a:lnTo>
                  <a:close/>
                </a:path>
              </a:pathLst>
            </a:custGeom>
            <a:solidFill>
              <a:srgbClr val="19337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157" name="Freeform 633"/>
            <p:cNvSpPr>
              <a:spLocks/>
            </p:cNvSpPr>
            <p:nvPr/>
          </p:nvSpPr>
          <p:spPr bwMode="auto">
            <a:xfrm>
              <a:off x="4526" y="3243"/>
              <a:ext cx="202" cy="203"/>
            </a:xfrm>
            <a:custGeom>
              <a:avLst/>
              <a:gdLst>
                <a:gd name="T0" fmla="*/ 200 w 202"/>
                <a:gd name="T1" fmla="*/ 113 h 203"/>
                <a:gd name="T2" fmla="*/ 197 w 202"/>
                <a:gd name="T3" fmla="*/ 133 h 203"/>
                <a:gd name="T4" fmla="*/ 190 w 202"/>
                <a:gd name="T5" fmla="*/ 150 h 203"/>
                <a:gd name="T6" fmla="*/ 179 w 202"/>
                <a:gd name="T7" fmla="*/ 166 h 203"/>
                <a:gd name="T8" fmla="*/ 164 w 202"/>
                <a:gd name="T9" fmla="*/ 181 h 203"/>
                <a:gd name="T10" fmla="*/ 149 w 202"/>
                <a:gd name="T11" fmla="*/ 192 h 203"/>
                <a:gd name="T12" fmla="*/ 131 w 202"/>
                <a:gd name="T13" fmla="*/ 199 h 203"/>
                <a:gd name="T14" fmla="*/ 111 w 202"/>
                <a:gd name="T15" fmla="*/ 203 h 203"/>
                <a:gd name="T16" fmla="*/ 91 w 202"/>
                <a:gd name="T17" fmla="*/ 203 h 203"/>
                <a:gd name="T18" fmla="*/ 71 w 202"/>
                <a:gd name="T19" fmla="*/ 199 h 203"/>
                <a:gd name="T20" fmla="*/ 53 w 202"/>
                <a:gd name="T21" fmla="*/ 192 h 203"/>
                <a:gd name="T22" fmla="*/ 36 w 202"/>
                <a:gd name="T23" fmla="*/ 181 h 203"/>
                <a:gd name="T24" fmla="*/ 22 w 202"/>
                <a:gd name="T25" fmla="*/ 166 h 203"/>
                <a:gd name="T26" fmla="*/ 11 w 202"/>
                <a:gd name="T27" fmla="*/ 150 h 203"/>
                <a:gd name="T28" fmla="*/ 4 w 202"/>
                <a:gd name="T29" fmla="*/ 133 h 203"/>
                <a:gd name="T30" fmla="*/ 0 w 202"/>
                <a:gd name="T31" fmla="*/ 113 h 203"/>
                <a:gd name="T32" fmla="*/ 0 w 202"/>
                <a:gd name="T33" fmla="*/ 93 h 203"/>
                <a:gd name="T34" fmla="*/ 4 w 202"/>
                <a:gd name="T35" fmla="*/ 73 h 203"/>
                <a:gd name="T36" fmla="*/ 11 w 202"/>
                <a:gd name="T37" fmla="*/ 55 h 203"/>
                <a:gd name="T38" fmla="*/ 22 w 202"/>
                <a:gd name="T39" fmla="*/ 38 h 203"/>
                <a:gd name="T40" fmla="*/ 36 w 202"/>
                <a:gd name="T41" fmla="*/ 24 h 203"/>
                <a:gd name="T42" fmla="*/ 53 w 202"/>
                <a:gd name="T43" fmla="*/ 13 h 203"/>
                <a:gd name="T44" fmla="*/ 71 w 202"/>
                <a:gd name="T45" fmla="*/ 6 h 203"/>
                <a:gd name="T46" fmla="*/ 91 w 202"/>
                <a:gd name="T47" fmla="*/ 2 h 203"/>
                <a:gd name="T48" fmla="*/ 111 w 202"/>
                <a:gd name="T49" fmla="*/ 2 h 203"/>
                <a:gd name="T50" fmla="*/ 131 w 202"/>
                <a:gd name="T51" fmla="*/ 6 h 203"/>
                <a:gd name="T52" fmla="*/ 149 w 202"/>
                <a:gd name="T53" fmla="*/ 13 h 203"/>
                <a:gd name="T54" fmla="*/ 164 w 202"/>
                <a:gd name="T55" fmla="*/ 24 h 203"/>
                <a:gd name="T56" fmla="*/ 179 w 202"/>
                <a:gd name="T57" fmla="*/ 38 h 203"/>
                <a:gd name="T58" fmla="*/ 190 w 202"/>
                <a:gd name="T59" fmla="*/ 55 h 203"/>
                <a:gd name="T60" fmla="*/ 197 w 202"/>
                <a:gd name="T61" fmla="*/ 73 h 203"/>
                <a:gd name="T62" fmla="*/ 200 w 202"/>
                <a:gd name="T63" fmla="*/ 93 h 20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2"/>
                <a:gd name="T97" fmla="*/ 0 h 203"/>
                <a:gd name="T98" fmla="*/ 202 w 202"/>
                <a:gd name="T99" fmla="*/ 203 h 20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2" h="203">
                  <a:moveTo>
                    <a:pt x="202" y="102"/>
                  </a:moveTo>
                  <a:lnTo>
                    <a:pt x="200" y="113"/>
                  </a:lnTo>
                  <a:lnTo>
                    <a:pt x="199" y="122"/>
                  </a:lnTo>
                  <a:lnTo>
                    <a:pt x="197" y="133"/>
                  </a:lnTo>
                  <a:lnTo>
                    <a:pt x="193" y="142"/>
                  </a:lnTo>
                  <a:lnTo>
                    <a:pt x="190" y="150"/>
                  </a:lnTo>
                  <a:lnTo>
                    <a:pt x="184" y="159"/>
                  </a:lnTo>
                  <a:lnTo>
                    <a:pt x="179" y="166"/>
                  </a:lnTo>
                  <a:lnTo>
                    <a:pt x="171" y="174"/>
                  </a:lnTo>
                  <a:lnTo>
                    <a:pt x="164" y="181"/>
                  </a:lnTo>
                  <a:lnTo>
                    <a:pt x="157" y="186"/>
                  </a:lnTo>
                  <a:lnTo>
                    <a:pt x="149" y="192"/>
                  </a:lnTo>
                  <a:lnTo>
                    <a:pt x="140" y="195"/>
                  </a:lnTo>
                  <a:lnTo>
                    <a:pt x="131" y="199"/>
                  </a:lnTo>
                  <a:lnTo>
                    <a:pt x="120" y="201"/>
                  </a:lnTo>
                  <a:lnTo>
                    <a:pt x="111" y="203"/>
                  </a:lnTo>
                  <a:lnTo>
                    <a:pt x="102" y="203"/>
                  </a:lnTo>
                  <a:lnTo>
                    <a:pt x="91" y="203"/>
                  </a:lnTo>
                  <a:lnTo>
                    <a:pt x="80" y="201"/>
                  </a:lnTo>
                  <a:lnTo>
                    <a:pt x="71" y="199"/>
                  </a:lnTo>
                  <a:lnTo>
                    <a:pt x="62" y="195"/>
                  </a:lnTo>
                  <a:lnTo>
                    <a:pt x="53" y="192"/>
                  </a:lnTo>
                  <a:lnTo>
                    <a:pt x="44" y="186"/>
                  </a:lnTo>
                  <a:lnTo>
                    <a:pt x="36" y="181"/>
                  </a:lnTo>
                  <a:lnTo>
                    <a:pt x="29" y="174"/>
                  </a:lnTo>
                  <a:lnTo>
                    <a:pt x="22" y="166"/>
                  </a:lnTo>
                  <a:lnTo>
                    <a:pt x="16" y="159"/>
                  </a:lnTo>
                  <a:lnTo>
                    <a:pt x="11" y="150"/>
                  </a:lnTo>
                  <a:lnTo>
                    <a:pt x="7" y="142"/>
                  </a:lnTo>
                  <a:lnTo>
                    <a:pt x="4" y="133"/>
                  </a:lnTo>
                  <a:lnTo>
                    <a:pt x="2" y="122"/>
                  </a:lnTo>
                  <a:lnTo>
                    <a:pt x="0" y="113"/>
                  </a:lnTo>
                  <a:lnTo>
                    <a:pt x="0" y="102"/>
                  </a:lnTo>
                  <a:lnTo>
                    <a:pt x="0" y="93"/>
                  </a:lnTo>
                  <a:lnTo>
                    <a:pt x="2" y="82"/>
                  </a:lnTo>
                  <a:lnTo>
                    <a:pt x="4" y="73"/>
                  </a:lnTo>
                  <a:lnTo>
                    <a:pt x="7" y="64"/>
                  </a:lnTo>
                  <a:lnTo>
                    <a:pt x="11" y="55"/>
                  </a:lnTo>
                  <a:lnTo>
                    <a:pt x="16" y="46"/>
                  </a:lnTo>
                  <a:lnTo>
                    <a:pt x="22" y="38"/>
                  </a:lnTo>
                  <a:lnTo>
                    <a:pt x="29" y="31"/>
                  </a:lnTo>
                  <a:lnTo>
                    <a:pt x="36" y="24"/>
                  </a:lnTo>
                  <a:lnTo>
                    <a:pt x="44" y="18"/>
                  </a:lnTo>
                  <a:lnTo>
                    <a:pt x="53" y="13"/>
                  </a:lnTo>
                  <a:lnTo>
                    <a:pt x="62" y="9"/>
                  </a:lnTo>
                  <a:lnTo>
                    <a:pt x="71" y="6"/>
                  </a:lnTo>
                  <a:lnTo>
                    <a:pt x="80" y="4"/>
                  </a:lnTo>
                  <a:lnTo>
                    <a:pt x="91" y="2"/>
                  </a:lnTo>
                  <a:lnTo>
                    <a:pt x="102" y="0"/>
                  </a:lnTo>
                  <a:lnTo>
                    <a:pt x="111" y="2"/>
                  </a:lnTo>
                  <a:lnTo>
                    <a:pt x="120" y="4"/>
                  </a:lnTo>
                  <a:lnTo>
                    <a:pt x="131" y="6"/>
                  </a:lnTo>
                  <a:lnTo>
                    <a:pt x="140" y="9"/>
                  </a:lnTo>
                  <a:lnTo>
                    <a:pt x="149" y="13"/>
                  </a:lnTo>
                  <a:lnTo>
                    <a:pt x="157" y="18"/>
                  </a:lnTo>
                  <a:lnTo>
                    <a:pt x="164" y="24"/>
                  </a:lnTo>
                  <a:lnTo>
                    <a:pt x="171" y="31"/>
                  </a:lnTo>
                  <a:lnTo>
                    <a:pt x="179" y="38"/>
                  </a:lnTo>
                  <a:lnTo>
                    <a:pt x="184" y="46"/>
                  </a:lnTo>
                  <a:lnTo>
                    <a:pt x="190" y="55"/>
                  </a:lnTo>
                  <a:lnTo>
                    <a:pt x="193" y="64"/>
                  </a:lnTo>
                  <a:lnTo>
                    <a:pt x="197" y="73"/>
                  </a:lnTo>
                  <a:lnTo>
                    <a:pt x="199" y="82"/>
                  </a:lnTo>
                  <a:lnTo>
                    <a:pt x="200" y="93"/>
                  </a:lnTo>
                  <a:lnTo>
                    <a:pt x="202" y="102"/>
                  </a:lnTo>
                  <a:close/>
                </a:path>
              </a:pathLst>
            </a:custGeom>
            <a:solidFill>
              <a:srgbClr val="1B377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158" name="Freeform 634"/>
            <p:cNvSpPr>
              <a:spLocks/>
            </p:cNvSpPr>
            <p:nvPr/>
          </p:nvSpPr>
          <p:spPr bwMode="auto">
            <a:xfrm>
              <a:off x="4528" y="3245"/>
              <a:ext cx="198" cy="199"/>
            </a:xfrm>
            <a:custGeom>
              <a:avLst/>
              <a:gdLst>
                <a:gd name="T0" fmla="*/ 197 w 198"/>
                <a:gd name="T1" fmla="*/ 111 h 199"/>
                <a:gd name="T2" fmla="*/ 193 w 198"/>
                <a:gd name="T3" fmla="*/ 131 h 199"/>
                <a:gd name="T4" fmla="*/ 186 w 198"/>
                <a:gd name="T5" fmla="*/ 148 h 199"/>
                <a:gd name="T6" fmla="*/ 175 w 198"/>
                <a:gd name="T7" fmla="*/ 164 h 199"/>
                <a:gd name="T8" fmla="*/ 162 w 198"/>
                <a:gd name="T9" fmla="*/ 177 h 199"/>
                <a:gd name="T10" fmla="*/ 146 w 198"/>
                <a:gd name="T11" fmla="*/ 188 h 199"/>
                <a:gd name="T12" fmla="*/ 129 w 198"/>
                <a:gd name="T13" fmla="*/ 195 h 199"/>
                <a:gd name="T14" fmla="*/ 109 w 198"/>
                <a:gd name="T15" fmla="*/ 199 h 199"/>
                <a:gd name="T16" fmla="*/ 89 w 198"/>
                <a:gd name="T17" fmla="*/ 199 h 199"/>
                <a:gd name="T18" fmla="*/ 69 w 198"/>
                <a:gd name="T19" fmla="*/ 195 h 199"/>
                <a:gd name="T20" fmla="*/ 51 w 198"/>
                <a:gd name="T21" fmla="*/ 188 h 199"/>
                <a:gd name="T22" fmla="*/ 34 w 198"/>
                <a:gd name="T23" fmla="*/ 177 h 199"/>
                <a:gd name="T24" fmla="*/ 22 w 198"/>
                <a:gd name="T25" fmla="*/ 164 h 199"/>
                <a:gd name="T26" fmla="*/ 11 w 198"/>
                <a:gd name="T27" fmla="*/ 148 h 199"/>
                <a:gd name="T28" fmla="*/ 3 w 198"/>
                <a:gd name="T29" fmla="*/ 131 h 199"/>
                <a:gd name="T30" fmla="*/ 0 w 198"/>
                <a:gd name="T31" fmla="*/ 111 h 199"/>
                <a:gd name="T32" fmla="*/ 0 w 198"/>
                <a:gd name="T33" fmla="*/ 91 h 199"/>
                <a:gd name="T34" fmla="*/ 3 w 198"/>
                <a:gd name="T35" fmla="*/ 71 h 199"/>
                <a:gd name="T36" fmla="*/ 11 w 198"/>
                <a:gd name="T37" fmla="*/ 53 h 199"/>
                <a:gd name="T38" fmla="*/ 22 w 198"/>
                <a:gd name="T39" fmla="*/ 36 h 199"/>
                <a:gd name="T40" fmla="*/ 34 w 198"/>
                <a:gd name="T41" fmla="*/ 24 h 199"/>
                <a:gd name="T42" fmla="*/ 51 w 198"/>
                <a:gd name="T43" fmla="*/ 13 h 199"/>
                <a:gd name="T44" fmla="*/ 69 w 198"/>
                <a:gd name="T45" fmla="*/ 5 h 199"/>
                <a:gd name="T46" fmla="*/ 89 w 198"/>
                <a:gd name="T47" fmla="*/ 2 h 199"/>
                <a:gd name="T48" fmla="*/ 109 w 198"/>
                <a:gd name="T49" fmla="*/ 2 h 199"/>
                <a:gd name="T50" fmla="*/ 129 w 198"/>
                <a:gd name="T51" fmla="*/ 5 h 199"/>
                <a:gd name="T52" fmla="*/ 146 w 198"/>
                <a:gd name="T53" fmla="*/ 13 h 199"/>
                <a:gd name="T54" fmla="*/ 162 w 198"/>
                <a:gd name="T55" fmla="*/ 24 h 199"/>
                <a:gd name="T56" fmla="*/ 175 w 198"/>
                <a:gd name="T57" fmla="*/ 36 h 199"/>
                <a:gd name="T58" fmla="*/ 186 w 198"/>
                <a:gd name="T59" fmla="*/ 53 h 199"/>
                <a:gd name="T60" fmla="*/ 193 w 198"/>
                <a:gd name="T61" fmla="*/ 71 h 199"/>
                <a:gd name="T62" fmla="*/ 197 w 198"/>
                <a:gd name="T63" fmla="*/ 91 h 1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8"/>
                <a:gd name="T97" fmla="*/ 0 h 199"/>
                <a:gd name="T98" fmla="*/ 198 w 198"/>
                <a:gd name="T99" fmla="*/ 199 h 19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8" h="199">
                  <a:moveTo>
                    <a:pt x="198" y="100"/>
                  </a:moveTo>
                  <a:lnTo>
                    <a:pt x="197" y="111"/>
                  </a:lnTo>
                  <a:lnTo>
                    <a:pt x="195" y="120"/>
                  </a:lnTo>
                  <a:lnTo>
                    <a:pt x="193" y="131"/>
                  </a:lnTo>
                  <a:lnTo>
                    <a:pt x="189" y="139"/>
                  </a:lnTo>
                  <a:lnTo>
                    <a:pt x="186" y="148"/>
                  </a:lnTo>
                  <a:lnTo>
                    <a:pt x="180" y="157"/>
                  </a:lnTo>
                  <a:lnTo>
                    <a:pt x="175" y="164"/>
                  </a:lnTo>
                  <a:lnTo>
                    <a:pt x="169" y="172"/>
                  </a:lnTo>
                  <a:lnTo>
                    <a:pt x="162" y="177"/>
                  </a:lnTo>
                  <a:lnTo>
                    <a:pt x="155" y="182"/>
                  </a:lnTo>
                  <a:lnTo>
                    <a:pt x="146" y="188"/>
                  </a:lnTo>
                  <a:lnTo>
                    <a:pt x="138" y="192"/>
                  </a:lnTo>
                  <a:lnTo>
                    <a:pt x="129" y="195"/>
                  </a:lnTo>
                  <a:lnTo>
                    <a:pt x="118" y="197"/>
                  </a:lnTo>
                  <a:lnTo>
                    <a:pt x="109" y="199"/>
                  </a:lnTo>
                  <a:lnTo>
                    <a:pt x="100" y="199"/>
                  </a:lnTo>
                  <a:lnTo>
                    <a:pt x="89" y="199"/>
                  </a:lnTo>
                  <a:lnTo>
                    <a:pt x="78" y="197"/>
                  </a:lnTo>
                  <a:lnTo>
                    <a:pt x="69" y="195"/>
                  </a:lnTo>
                  <a:lnTo>
                    <a:pt x="60" y="192"/>
                  </a:lnTo>
                  <a:lnTo>
                    <a:pt x="51" y="188"/>
                  </a:lnTo>
                  <a:lnTo>
                    <a:pt x="42" y="182"/>
                  </a:lnTo>
                  <a:lnTo>
                    <a:pt x="34" y="177"/>
                  </a:lnTo>
                  <a:lnTo>
                    <a:pt x="27" y="172"/>
                  </a:lnTo>
                  <a:lnTo>
                    <a:pt x="22" y="164"/>
                  </a:lnTo>
                  <a:lnTo>
                    <a:pt x="16" y="157"/>
                  </a:lnTo>
                  <a:lnTo>
                    <a:pt x="11" y="148"/>
                  </a:lnTo>
                  <a:lnTo>
                    <a:pt x="7" y="139"/>
                  </a:lnTo>
                  <a:lnTo>
                    <a:pt x="3" y="131"/>
                  </a:lnTo>
                  <a:lnTo>
                    <a:pt x="2" y="120"/>
                  </a:lnTo>
                  <a:lnTo>
                    <a:pt x="0" y="111"/>
                  </a:lnTo>
                  <a:lnTo>
                    <a:pt x="0" y="100"/>
                  </a:lnTo>
                  <a:lnTo>
                    <a:pt x="0" y="91"/>
                  </a:lnTo>
                  <a:lnTo>
                    <a:pt x="2" y="80"/>
                  </a:lnTo>
                  <a:lnTo>
                    <a:pt x="3" y="71"/>
                  </a:lnTo>
                  <a:lnTo>
                    <a:pt x="7" y="62"/>
                  </a:lnTo>
                  <a:lnTo>
                    <a:pt x="11" y="53"/>
                  </a:lnTo>
                  <a:lnTo>
                    <a:pt x="16" y="44"/>
                  </a:lnTo>
                  <a:lnTo>
                    <a:pt x="22" y="36"/>
                  </a:lnTo>
                  <a:lnTo>
                    <a:pt x="27" y="29"/>
                  </a:lnTo>
                  <a:lnTo>
                    <a:pt x="34" y="24"/>
                  </a:lnTo>
                  <a:lnTo>
                    <a:pt x="42" y="18"/>
                  </a:lnTo>
                  <a:lnTo>
                    <a:pt x="51" y="13"/>
                  </a:lnTo>
                  <a:lnTo>
                    <a:pt x="60" y="9"/>
                  </a:lnTo>
                  <a:lnTo>
                    <a:pt x="69" y="5"/>
                  </a:lnTo>
                  <a:lnTo>
                    <a:pt x="78" y="4"/>
                  </a:lnTo>
                  <a:lnTo>
                    <a:pt x="89" y="2"/>
                  </a:lnTo>
                  <a:lnTo>
                    <a:pt x="100" y="0"/>
                  </a:lnTo>
                  <a:lnTo>
                    <a:pt x="109" y="2"/>
                  </a:lnTo>
                  <a:lnTo>
                    <a:pt x="118" y="4"/>
                  </a:lnTo>
                  <a:lnTo>
                    <a:pt x="129" y="5"/>
                  </a:lnTo>
                  <a:lnTo>
                    <a:pt x="138" y="9"/>
                  </a:lnTo>
                  <a:lnTo>
                    <a:pt x="146" y="13"/>
                  </a:lnTo>
                  <a:lnTo>
                    <a:pt x="155" y="18"/>
                  </a:lnTo>
                  <a:lnTo>
                    <a:pt x="162" y="24"/>
                  </a:lnTo>
                  <a:lnTo>
                    <a:pt x="169" y="29"/>
                  </a:lnTo>
                  <a:lnTo>
                    <a:pt x="175" y="36"/>
                  </a:lnTo>
                  <a:lnTo>
                    <a:pt x="180" y="44"/>
                  </a:lnTo>
                  <a:lnTo>
                    <a:pt x="186" y="53"/>
                  </a:lnTo>
                  <a:lnTo>
                    <a:pt x="189" y="62"/>
                  </a:lnTo>
                  <a:lnTo>
                    <a:pt x="193" y="71"/>
                  </a:lnTo>
                  <a:lnTo>
                    <a:pt x="195" y="80"/>
                  </a:lnTo>
                  <a:lnTo>
                    <a:pt x="197" y="91"/>
                  </a:lnTo>
                  <a:lnTo>
                    <a:pt x="198" y="100"/>
                  </a:lnTo>
                  <a:close/>
                </a:path>
              </a:pathLst>
            </a:custGeom>
            <a:solidFill>
              <a:srgbClr val="1D3B7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159" name="Freeform 635"/>
            <p:cNvSpPr>
              <a:spLocks/>
            </p:cNvSpPr>
            <p:nvPr/>
          </p:nvSpPr>
          <p:spPr bwMode="auto">
            <a:xfrm>
              <a:off x="4530" y="3247"/>
              <a:ext cx="195" cy="195"/>
            </a:xfrm>
            <a:custGeom>
              <a:avLst/>
              <a:gdLst>
                <a:gd name="T0" fmla="*/ 195 w 195"/>
                <a:gd name="T1" fmla="*/ 98 h 195"/>
                <a:gd name="T2" fmla="*/ 193 w 195"/>
                <a:gd name="T3" fmla="*/ 109 h 195"/>
                <a:gd name="T4" fmla="*/ 191 w 195"/>
                <a:gd name="T5" fmla="*/ 118 h 195"/>
                <a:gd name="T6" fmla="*/ 189 w 195"/>
                <a:gd name="T7" fmla="*/ 128 h 195"/>
                <a:gd name="T8" fmla="*/ 186 w 195"/>
                <a:gd name="T9" fmla="*/ 137 h 195"/>
                <a:gd name="T10" fmla="*/ 176 w 195"/>
                <a:gd name="T11" fmla="*/ 153 h 195"/>
                <a:gd name="T12" fmla="*/ 165 w 195"/>
                <a:gd name="T13" fmla="*/ 168 h 195"/>
                <a:gd name="T14" fmla="*/ 151 w 195"/>
                <a:gd name="T15" fmla="*/ 179 h 195"/>
                <a:gd name="T16" fmla="*/ 134 w 195"/>
                <a:gd name="T17" fmla="*/ 188 h 195"/>
                <a:gd name="T18" fmla="*/ 125 w 195"/>
                <a:gd name="T19" fmla="*/ 191 h 195"/>
                <a:gd name="T20" fmla="*/ 116 w 195"/>
                <a:gd name="T21" fmla="*/ 193 h 195"/>
                <a:gd name="T22" fmla="*/ 107 w 195"/>
                <a:gd name="T23" fmla="*/ 195 h 195"/>
                <a:gd name="T24" fmla="*/ 98 w 195"/>
                <a:gd name="T25" fmla="*/ 195 h 195"/>
                <a:gd name="T26" fmla="*/ 87 w 195"/>
                <a:gd name="T27" fmla="*/ 195 h 195"/>
                <a:gd name="T28" fmla="*/ 78 w 195"/>
                <a:gd name="T29" fmla="*/ 193 h 195"/>
                <a:gd name="T30" fmla="*/ 67 w 195"/>
                <a:gd name="T31" fmla="*/ 191 h 195"/>
                <a:gd name="T32" fmla="*/ 58 w 195"/>
                <a:gd name="T33" fmla="*/ 188 h 195"/>
                <a:gd name="T34" fmla="*/ 41 w 195"/>
                <a:gd name="T35" fmla="*/ 179 h 195"/>
                <a:gd name="T36" fmla="*/ 27 w 195"/>
                <a:gd name="T37" fmla="*/ 168 h 195"/>
                <a:gd name="T38" fmla="*/ 16 w 195"/>
                <a:gd name="T39" fmla="*/ 153 h 195"/>
                <a:gd name="T40" fmla="*/ 7 w 195"/>
                <a:gd name="T41" fmla="*/ 137 h 195"/>
                <a:gd name="T42" fmla="*/ 3 w 195"/>
                <a:gd name="T43" fmla="*/ 128 h 195"/>
                <a:gd name="T44" fmla="*/ 1 w 195"/>
                <a:gd name="T45" fmla="*/ 118 h 195"/>
                <a:gd name="T46" fmla="*/ 0 w 195"/>
                <a:gd name="T47" fmla="*/ 109 h 195"/>
                <a:gd name="T48" fmla="*/ 0 w 195"/>
                <a:gd name="T49" fmla="*/ 98 h 195"/>
                <a:gd name="T50" fmla="*/ 0 w 195"/>
                <a:gd name="T51" fmla="*/ 89 h 195"/>
                <a:gd name="T52" fmla="*/ 1 w 195"/>
                <a:gd name="T53" fmla="*/ 78 h 195"/>
                <a:gd name="T54" fmla="*/ 3 w 195"/>
                <a:gd name="T55" fmla="*/ 69 h 195"/>
                <a:gd name="T56" fmla="*/ 7 w 195"/>
                <a:gd name="T57" fmla="*/ 60 h 195"/>
                <a:gd name="T58" fmla="*/ 11 w 195"/>
                <a:gd name="T59" fmla="*/ 53 h 195"/>
                <a:gd name="T60" fmla="*/ 16 w 195"/>
                <a:gd name="T61" fmla="*/ 44 h 195"/>
                <a:gd name="T62" fmla="*/ 21 w 195"/>
                <a:gd name="T63" fmla="*/ 36 h 195"/>
                <a:gd name="T64" fmla="*/ 27 w 195"/>
                <a:gd name="T65" fmla="*/ 29 h 195"/>
                <a:gd name="T66" fmla="*/ 34 w 195"/>
                <a:gd name="T67" fmla="*/ 24 h 195"/>
                <a:gd name="T68" fmla="*/ 41 w 195"/>
                <a:gd name="T69" fmla="*/ 18 h 195"/>
                <a:gd name="T70" fmla="*/ 51 w 195"/>
                <a:gd name="T71" fmla="*/ 13 h 195"/>
                <a:gd name="T72" fmla="*/ 58 w 195"/>
                <a:gd name="T73" fmla="*/ 9 h 195"/>
                <a:gd name="T74" fmla="*/ 67 w 195"/>
                <a:gd name="T75" fmla="*/ 5 h 195"/>
                <a:gd name="T76" fmla="*/ 78 w 195"/>
                <a:gd name="T77" fmla="*/ 3 h 195"/>
                <a:gd name="T78" fmla="*/ 87 w 195"/>
                <a:gd name="T79" fmla="*/ 2 h 195"/>
                <a:gd name="T80" fmla="*/ 98 w 195"/>
                <a:gd name="T81" fmla="*/ 0 h 195"/>
                <a:gd name="T82" fmla="*/ 107 w 195"/>
                <a:gd name="T83" fmla="*/ 2 h 195"/>
                <a:gd name="T84" fmla="*/ 116 w 195"/>
                <a:gd name="T85" fmla="*/ 3 h 195"/>
                <a:gd name="T86" fmla="*/ 125 w 195"/>
                <a:gd name="T87" fmla="*/ 5 h 195"/>
                <a:gd name="T88" fmla="*/ 134 w 195"/>
                <a:gd name="T89" fmla="*/ 9 h 195"/>
                <a:gd name="T90" fmla="*/ 151 w 195"/>
                <a:gd name="T91" fmla="*/ 18 h 195"/>
                <a:gd name="T92" fmla="*/ 165 w 195"/>
                <a:gd name="T93" fmla="*/ 29 h 195"/>
                <a:gd name="T94" fmla="*/ 176 w 195"/>
                <a:gd name="T95" fmla="*/ 44 h 195"/>
                <a:gd name="T96" fmla="*/ 186 w 195"/>
                <a:gd name="T97" fmla="*/ 60 h 195"/>
                <a:gd name="T98" fmla="*/ 189 w 195"/>
                <a:gd name="T99" fmla="*/ 69 h 195"/>
                <a:gd name="T100" fmla="*/ 191 w 195"/>
                <a:gd name="T101" fmla="*/ 78 h 195"/>
                <a:gd name="T102" fmla="*/ 193 w 195"/>
                <a:gd name="T103" fmla="*/ 89 h 195"/>
                <a:gd name="T104" fmla="*/ 195 w 195"/>
                <a:gd name="T105" fmla="*/ 98 h 19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95"/>
                <a:gd name="T160" fmla="*/ 0 h 195"/>
                <a:gd name="T161" fmla="*/ 195 w 195"/>
                <a:gd name="T162" fmla="*/ 195 h 19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95" h="195">
                  <a:moveTo>
                    <a:pt x="195" y="98"/>
                  </a:moveTo>
                  <a:lnTo>
                    <a:pt x="193" y="109"/>
                  </a:lnTo>
                  <a:lnTo>
                    <a:pt x="191" y="118"/>
                  </a:lnTo>
                  <a:lnTo>
                    <a:pt x="189" y="128"/>
                  </a:lnTo>
                  <a:lnTo>
                    <a:pt x="186" y="137"/>
                  </a:lnTo>
                  <a:lnTo>
                    <a:pt x="176" y="153"/>
                  </a:lnTo>
                  <a:lnTo>
                    <a:pt x="165" y="168"/>
                  </a:lnTo>
                  <a:lnTo>
                    <a:pt x="151" y="179"/>
                  </a:lnTo>
                  <a:lnTo>
                    <a:pt x="134" y="188"/>
                  </a:lnTo>
                  <a:lnTo>
                    <a:pt x="125" y="191"/>
                  </a:lnTo>
                  <a:lnTo>
                    <a:pt x="116" y="193"/>
                  </a:lnTo>
                  <a:lnTo>
                    <a:pt x="107" y="195"/>
                  </a:lnTo>
                  <a:lnTo>
                    <a:pt x="98" y="195"/>
                  </a:lnTo>
                  <a:lnTo>
                    <a:pt x="87" y="195"/>
                  </a:lnTo>
                  <a:lnTo>
                    <a:pt x="78" y="193"/>
                  </a:lnTo>
                  <a:lnTo>
                    <a:pt x="67" y="191"/>
                  </a:lnTo>
                  <a:lnTo>
                    <a:pt x="58" y="188"/>
                  </a:lnTo>
                  <a:lnTo>
                    <a:pt x="41" y="179"/>
                  </a:lnTo>
                  <a:lnTo>
                    <a:pt x="27" y="168"/>
                  </a:lnTo>
                  <a:lnTo>
                    <a:pt x="16" y="153"/>
                  </a:lnTo>
                  <a:lnTo>
                    <a:pt x="7" y="137"/>
                  </a:lnTo>
                  <a:lnTo>
                    <a:pt x="3" y="128"/>
                  </a:lnTo>
                  <a:lnTo>
                    <a:pt x="1" y="118"/>
                  </a:lnTo>
                  <a:lnTo>
                    <a:pt x="0" y="109"/>
                  </a:lnTo>
                  <a:lnTo>
                    <a:pt x="0" y="98"/>
                  </a:lnTo>
                  <a:lnTo>
                    <a:pt x="0" y="89"/>
                  </a:lnTo>
                  <a:lnTo>
                    <a:pt x="1" y="78"/>
                  </a:lnTo>
                  <a:lnTo>
                    <a:pt x="3" y="69"/>
                  </a:lnTo>
                  <a:lnTo>
                    <a:pt x="7" y="60"/>
                  </a:lnTo>
                  <a:lnTo>
                    <a:pt x="11" y="53"/>
                  </a:lnTo>
                  <a:lnTo>
                    <a:pt x="16" y="44"/>
                  </a:lnTo>
                  <a:lnTo>
                    <a:pt x="21" y="36"/>
                  </a:lnTo>
                  <a:lnTo>
                    <a:pt x="27" y="29"/>
                  </a:lnTo>
                  <a:lnTo>
                    <a:pt x="34" y="24"/>
                  </a:lnTo>
                  <a:lnTo>
                    <a:pt x="41" y="18"/>
                  </a:lnTo>
                  <a:lnTo>
                    <a:pt x="51" y="13"/>
                  </a:lnTo>
                  <a:lnTo>
                    <a:pt x="58" y="9"/>
                  </a:lnTo>
                  <a:lnTo>
                    <a:pt x="67" y="5"/>
                  </a:lnTo>
                  <a:lnTo>
                    <a:pt x="78" y="3"/>
                  </a:lnTo>
                  <a:lnTo>
                    <a:pt x="87" y="2"/>
                  </a:lnTo>
                  <a:lnTo>
                    <a:pt x="98" y="0"/>
                  </a:lnTo>
                  <a:lnTo>
                    <a:pt x="107" y="2"/>
                  </a:lnTo>
                  <a:lnTo>
                    <a:pt x="116" y="3"/>
                  </a:lnTo>
                  <a:lnTo>
                    <a:pt x="125" y="5"/>
                  </a:lnTo>
                  <a:lnTo>
                    <a:pt x="134" y="9"/>
                  </a:lnTo>
                  <a:lnTo>
                    <a:pt x="151" y="18"/>
                  </a:lnTo>
                  <a:lnTo>
                    <a:pt x="165" y="29"/>
                  </a:lnTo>
                  <a:lnTo>
                    <a:pt x="176" y="44"/>
                  </a:lnTo>
                  <a:lnTo>
                    <a:pt x="186" y="60"/>
                  </a:lnTo>
                  <a:lnTo>
                    <a:pt x="189" y="69"/>
                  </a:lnTo>
                  <a:lnTo>
                    <a:pt x="191" y="78"/>
                  </a:lnTo>
                  <a:lnTo>
                    <a:pt x="193" y="89"/>
                  </a:lnTo>
                  <a:lnTo>
                    <a:pt x="195" y="98"/>
                  </a:lnTo>
                  <a:close/>
                </a:path>
              </a:pathLst>
            </a:custGeom>
            <a:solidFill>
              <a:srgbClr val="1F3E7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160" name="Freeform 636"/>
            <p:cNvSpPr>
              <a:spLocks/>
            </p:cNvSpPr>
            <p:nvPr/>
          </p:nvSpPr>
          <p:spPr bwMode="auto">
            <a:xfrm>
              <a:off x="4531" y="3249"/>
              <a:ext cx="192" cy="191"/>
            </a:xfrm>
            <a:custGeom>
              <a:avLst/>
              <a:gdLst>
                <a:gd name="T0" fmla="*/ 192 w 192"/>
                <a:gd name="T1" fmla="*/ 96 h 191"/>
                <a:gd name="T2" fmla="*/ 190 w 192"/>
                <a:gd name="T3" fmla="*/ 107 h 191"/>
                <a:gd name="T4" fmla="*/ 188 w 192"/>
                <a:gd name="T5" fmla="*/ 116 h 191"/>
                <a:gd name="T6" fmla="*/ 186 w 192"/>
                <a:gd name="T7" fmla="*/ 126 h 191"/>
                <a:gd name="T8" fmla="*/ 183 w 192"/>
                <a:gd name="T9" fmla="*/ 133 h 191"/>
                <a:gd name="T10" fmla="*/ 174 w 192"/>
                <a:gd name="T11" fmla="*/ 149 h 191"/>
                <a:gd name="T12" fmla="*/ 163 w 192"/>
                <a:gd name="T13" fmla="*/ 164 h 191"/>
                <a:gd name="T14" fmla="*/ 148 w 192"/>
                <a:gd name="T15" fmla="*/ 175 h 191"/>
                <a:gd name="T16" fmla="*/ 132 w 192"/>
                <a:gd name="T17" fmla="*/ 184 h 191"/>
                <a:gd name="T18" fmla="*/ 124 w 192"/>
                <a:gd name="T19" fmla="*/ 188 h 191"/>
                <a:gd name="T20" fmla="*/ 115 w 192"/>
                <a:gd name="T21" fmla="*/ 189 h 191"/>
                <a:gd name="T22" fmla="*/ 106 w 192"/>
                <a:gd name="T23" fmla="*/ 191 h 191"/>
                <a:gd name="T24" fmla="*/ 97 w 192"/>
                <a:gd name="T25" fmla="*/ 191 h 191"/>
                <a:gd name="T26" fmla="*/ 86 w 192"/>
                <a:gd name="T27" fmla="*/ 191 h 191"/>
                <a:gd name="T28" fmla="*/ 77 w 192"/>
                <a:gd name="T29" fmla="*/ 189 h 191"/>
                <a:gd name="T30" fmla="*/ 68 w 192"/>
                <a:gd name="T31" fmla="*/ 188 h 191"/>
                <a:gd name="T32" fmla="*/ 59 w 192"/>
                <a:gd name="T33" fmla="*/ 184 h 191"/>
                <a:gd name="T34" fmla="*/ 42 w 192"/>
                <a:gd name="T35" fmla="*/ 175 h 191"/>
                <a:gd name="T36" fmla="*/ 28 w 192"/>
                <a:gd name="T37" fmla="*/ 164 h 191"/>
                <a:gd name="T38" fmla="*/ 17 w 192"/>
                <a:gd name="T39" fmla="*/ 149 h 191"/>
                <a:gd name="T40" fmla="*/ 8 w 192"/>
                <a:gd name="T41" fmla="*/ 133 h 191"/>
                <a:gd name="T42" fmla="*/ 4 w 192"/>
                <a:gd name="T43" fmla="*/ 126 h 191"/>
                <a:gd name="T44" fmla="*/ 2 w 192"/>
                <a:gd name="T45" fmla="*/ 116 h 191"/>
                <a:gd name="T46" fmla="*/ 0 w 192"/>
                <a:gd name="T47" fmla="*/ 107 h 191"/>
                <a:gd name="T48" fmla="*/ 0 w 192"/>
                <a:gd name="T49" fmla="*/ 96 h 191"/>
                <a:gd name="T50" fmla="*/ 0 w 192"/>
                <a:gd name="T51" fmla="*/ 87 h 191"/>
                <a:gd name="T52" fmla="*/ 2 w 192"/>
                <a:gd name="T53" fmla="*/ 78 h 191"/>
                <a:gd name="T54" fmla="*/ 4 w 192"/>
                <a:gd name="T55" fmla="*/ 69 h 191"/>
                <a:gd name="T56" fmla="*/ 8 w 192"/>
                <a:gd name="T57" fmla="*/ 60 h 191"/>
                <a:gd name="T58" fmla="*/ 17 w 192"/>
                <a:gd name="T59" fmla="*/ 43 h 191"/>
                <a:gd name="T60" fmla="*/ 28 w 192"/>
                <a:gd name="T61" fmla="*/ 29 h 191"/>
                <a:gd name="T62" fmla="*/ 42 w 192"/>
                <a:gd name="T63" fmla="*/ 18 h 191"/>
                <a:gd name="T64" fmla="*/ 59 w 192"/>
                <a:gd name="T65" fmla="*/ 9 h 191"/>
                <a:gd name="T66" fmla="*/ 68 w 192"/>
                <a:gd name="T67" fmla="*/ 5 h 191"/>
                <a:gd name="T68" fmla="*/ 77 w 192"/>
                <a:gd name="T69" fmla="*/ 3 h 191"/>
                <a:gd name="T70" fmla="*/ 86 w 192"/>
                <a:gd name="T71" fmla="*/ 1 h 191"/>
                <a:gd name="T72" fmla="*/ 97 w 192"/>
                <a:gd name="T73" fmla="*/ 0 h 191"/>
                <a:gd name="T74" fmla="*/ 106 w 192"/>
                <a:gd name="T75" fmla="*/ 1 h 191"/>
                <a:gd name="T76" fmla="*/ 115 w 192"/>
                <a:gd name="T77" fmla="*/ 3 h 191"/>
                <a:gd name="T78" fmla="*/ 124 w 192"/>
                <a:gd name="T79" fmla="*/ 5 h 191"/>
                <a:gd name="T80" fmla="*/ 132 w 192"/>
                <a:gd name="T81" fmla="*/ 9 h 191"/>
                <a:gd name="T82" fmla="*/ 148 w 192"/>
                <a:gd name="T83" fmla="*/ 18 h 191"/>
                <a:gd name="T84" fmla="*/ 163 w 192"/>
                <a:gd name="T85" fmla="*/ 29 h 191"/>
                <a:gd name="T86" fmla="*/ 174 w 192"/>
                <a:gd name="T87" fmla="*/ 43 h 191"/>
                <a:gd name="T88" fmla="*/ 183 w 192"/>
                <a:gd name="T89" fmla="*/ 60 h 191"/>
                <a:gd name="T90" fmla="*/ 186 w 192"/>
                <a:gd name="T91" fmla="*/ 69 h 191"/>
                <a:gd name="T92" fmla="*/ 188 w 192"/>
                <a:gd name="T93" fmla="*/ 78 h 191"/>
                <a:gd name="T94" fmla="*/ 190 w 192"/>
                <a:gd name="T95" fmla="*/ 87 h 191"/>
                <a:gd name="T96" fmla="*/ 192 w 192"/>
                <a:gd name="T97" fmla="*/ 96 h 19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2"/>
                <a:gd name="T148" fmla="*/ 0 h 191"/>
                <a:gd name="T149" fmla="*/ 192 w 192"/>
                <a:gd name="T150" fmla="*/ 191 h 19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2" h="191">
                  <a:moveTo>
                    <a:pt x="192" y="96"/>
                  </a:moveTo>
                  <a:lnTo>
                    <a:pt x="190" y="107"/>
                  </a:lnTo>
                  <a:lnTo>
                    <a:pt x="188" y="116"/>
                  </a:lnTo>
                  <a:lnTo>
                    <a:pt x="186" y="126"/>
                  </a:lnTo>
                  <a:lnTo>
                    <a:pt x="183" y="133"/>
                  </a:lnTo>
                  <a:lnTo>
                    <a:pt x="174" y="149"/>
                  </a:lnTo>
                  <a:lnTo>
                    <a:pt x="163" y="164"/>
                  </a:lnTo>
                  <a:lnTo>
                    <a:pt x="148" y="175"/>
                  </a:lnTo>
                  <a:lnTo>
                    <a:pt x="132" y="184"/>
                  </a:lnTo>
                  <a:lnTo>
                    <a:pt x="124" y="188"/>
                  </a:lnTo>
                  <a:lnTo>
                    <a:pt x="115" y="189"/>
                  </a:lnTo>
                  <a:lnTo>
                    <a:pt x="106" y="191"/>
                  </a:lnTo>
                  <a:lnTo>
                    <a:pt x="97" y="191"/>
                  </a:lnTo>
                  <a:lnTo>
                    <a:pt x="86" y="191"/>
                  </a:lnTo>
                  <a:lnTo>
                    <a:pt x="77" y="189"/>
                  </a:lnTo>
                  <a:lnTo>
                    <a:pt x="68" y="188"/>
                  </a:lnTo>
                  <a:lnTo>
                    <a:pt x="59" y="184"/>
                  </a:lnTo>
                  <a:lnTo>
                    <a:pt x="42" y="175"/>
                  </a:lnTo>
                  <a:lnTo>
                    <a:pt x="28" y="164"/>
                  </a:lnTo>
                  <a:lnTo>
                    <a:pt x="17" y="149"/>
                  </a:lnTo>
                  <a:lnTo>
                    <a:pt x="8" y="133"/>
                  </a:lnTo>
                  <a:lnTo>
                    <a:pt x="4" y="126"/>
                  </a:lnTo>
                  <a:lnTo>
                    <a:pt x="2" y="116"/>
                  </a:lnTo>
                  <a:lnTo>
                    <a:pt x="0" y="107"/>
                  </a:lnTo>
                  <a:lnTo>
                    <a:pt x="0" y="96"/>
                  </a:lnTo>
                  <a:lnTo>
                    <a:pt x="0" y="87"/>
                  </a:lnTo>
                  <a:lnTo>
                    <a:pt x="2" y="78"/>
                  </a:lnTo>
                  <a:lnTo>
                    <a:pt x="4" y="69"/>
                  </a:lnTo>
                  <a:lnTo>
                    <a:pt x="8" y="60"/>
                  </a:lnTo>
                  <a:lnTo>
                    <a:pt x="17" y="43"/>
                  </a:lnTo>
                  <a:lnTo>
                    <a:pt x="28" y="29"/>
                  </a:lnTo>
                  <a:lnTo>
                    <a:pt x="42" y="18"/>
                  </a:lnTo>
                  <a:lnTo>
                    <a:pt x="59" y="9"/>
                  </a:lnTo>
                  <a:lnTo>
                    <a:pt x="68" y="5"/>
                  </a:lnTo>
                  <a:lnTo>
                    <a:pt x="77" y="3"/>
                  </a:lnTo>
                  <a:lnTo>
                    <a:pt x="86" y="1"/>
                  </a:lnTo>
                  <a:lnTo>
                    <a:pt x="97" y="0"/>
                  </a:lnTo>
                  <a:lnTo>
                    <a:pt x="106" y="1"/>
                  </a:lnTo>
                  <a:lnTo>
                    <a:pt x="115" y="3"/>
                  </a:lnTo>
                  <a:lnTo>
                    <a:pt x="124" y="5"/>
                  </a:lnTo>
                  <a:lnTo>
                    <a:pt x="132" y="9"/>
                  </a:lnTo>
                  <a:lnTo>
                    <a:pt x="148" y="18"/>
                  </a:lnTo>
                  <a:lnTo>
                    <a:pt x="163" y="29"/>
                  </a:lnTo>
                  <a:lnTo>
                    <a:pt x="174" y="43"/>
                  </a:lnTo>
                  <a:lnTo>
                    <a:pt x="183" y="60"/>
                  </a:lnTo>
                  <a:lnTo>
                    <a:pt x="186" y="69"/>
                  </a:lnTo>
                  <a:lnTo>
                    <a:pt x="188" y="78"/>
                  </a:lnTo>
                  <a:lnTo>
                    <a:pt x="190" y="87"/>
                  </a:lnTo>
                  <a:lnTo>
                    <a:pt x="192" y="96"/>
                  </a:lnTo>
                  <a:close/>
                </a:path>
              </a:pathLst>
            </a:custGeom>
            <a:solidFill>
              <a:srgbClr val="21427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161" name="Freeform 637"/>
            <p:cNvSpPr>
              <a:spLocks/>
            </p:cNvSpPr>
            <p:nvPr/>
          </p:nvSpPr>
          <p:spPr bwMode="auto">
            <a:xfrm>
              <a:off x="4533" y="3250"/>
              <a:ext cx="188" cy="188"/>
            </a:xfrm>
            <a:custGeom>
              <a:avLst/>
              <a:gdLst>
                <a:gd name="T0" fmla="*/ 188 w 188"/>
                <a:gd name="T1" fmla="*/ 95 h 188"/>
                <a:gd name="T2" fmla="*/ 186 w 188"/>
                <a:gd name="T3" fmla="*/ 106 h 188"/>
                <a:gd name="T4" fmla="*/ 184 w 188"/>
                <a:gd name="T5" fmla="*/ 115 h 188"/>
                <a:gd name="T6" fmla="*/ 183 w 188"/>
                <a:gd name="T7" fmla="*/ 123 h 188"/>
                <a:gd name="T8" fmla="*/ 179 w 188"/>
                <a:gd name="T9" fmla="*/ 132 h 188"/>
                <a:gd name="T10" fmla="*/ 172 w 188"/>
                <a:gd name="T11" fmla="*/ 148 h 188"/>
                <a:gd name="T12" fmla="*/ 161 w 188"/>
                <a:gd name="T13" fmla="*/ 161 h 188"/>
                <a:gd name="T14" fmla="*/ 146 w 188"/>
                <a:gd name="T15" fmla="*/ 174 h 188"/>
                <a:gd name="T16" fmla="*/ 130 w 188"/>
                <a:gd name="T17" fmla="*/ 181 h 188"/>
                <a:gd name="T18" fmla="*/ 122 w 188"/>
                <a:gd name="T19" fmla="*/ 185 h 188"/>
                <a:gd name="T20" fmla="*/ 113 w 188"/>
                <a:gd name="T21" fmla="*/ 187 h 188"/>
                <a:gd name="T22" fmla="*/ 104 w 188"/>
                <a:gd name="T23" fmla="*/ 188 h 188"/>
                <a:gd name="T24" fmla="*/ 95 w 188"/>
                <a:gd name="T25" fmla="*/ 188 h 188"/>
                <a:gd name="T26" fmla="*/ 84 w 188"/>
                <a:gd name="T27" fmla="*/ 188 h 188"/>
                <a:gd name="T28" fmla="*/ 75 w 188"/>
                <a:gd name="T29" fmla="*/ 187 h 188"/>
                <a:gd name="T30" fmla="*/ 66 w 188"/>
                <a:gd name="T31" fmla="*/ 185 h 188"/>
                <a:gd name="T32" fmla="*/ 57 w 188"/>
                <a:gd name="T33" fmla="*/ 181 h 188"/>
                <a:gd name="T34" fmla="*/ 40 w 188"/>
                <a:gd name="T35" fmla="*/ 174 h 188"/>
                <a:gd name="T36" fmla="*/ 28 w 188"/>
                <a:gd name="T37" fmla="*/ 161 h 188"/>
                <a:gd name="T38" fmla="*/ 15 w 188"/>
                <a:gd name="T39" fmla="*/ 148 h 188"/>
                <a:gd name="T40" fmla="*/ 8 w 188"/>
                <a:gd name="T41" fmla="*/ 132 h 188"/>
                <a:gd name="T42" fmla="*/ 4 w 188"/>
                <a:gd name="T43" fmla="*/ 123 h 188"/>
                <a:gd name="T44" fmla="*/ 2 w 188"/>
                <a:gd name="T45" fmla="*/ 115 h 188"/>
                <a:gd name="T46" fmla="*/ 0 w 188"/>
                <a:gd name="T47" fmla="*/ 106 h 188"/>
                <a:gd name="T48" fmla="*/ 0 w 188"/>
                <a:gd name="T49" fmla="*/ 95 h 188"/>
                <a:gd name="T50" fmla="*/ 0 w 188"/>
                <a:gd name="T51" fmla="*/ 86 h 188"/>
                <a:gd name="T52" fmla="*/ 2 w 188"/>
                <a:gd name="T53" fmla="*/ 77 h 188"/>
                <a:gd name="T54" fmla="*/ 4 w 188"/>
                <a:gd name="T55" fmla="*/ 68 h 188"/>
                <a:gd name="T56" fmla="*/ 8 w 188"/>
                <a:gd name="T57" fmla="*/ 59 h 188"/>
                <a:gd name="T58" fmla="*/ 15 w 188"/>
                <a:gd name="T59" fmla="*/ 42 h 188"/>
                <a:gd name="T60" fmla="*/ 28 w 188"/>
                <a:gd name="T61" fmla="*/ 30 h 188"/>
                <a:gd name="T62" fmla="*/ 40 w 188"/>
                <a:gd name="T63" fmla="*/ 17 h 188"/>
                <a:gd name="T64" fmla="*/ 57 w 188"/>
                <a:gd name="T65" fmla="*/ 10 h 188"/>
                <a:gd name="T66" fmla="*/ 66 w 188"/>
                <a:gd name="T67" fmla="*/ 6 h 188"/>
                <a:gd name="T68" fmla="*/ 75 w 188"/>
                <a:gd name="T69" fmla="*/ 4 h 188"/>
                <a:gd name="T70" fmla="*/ 84 w 188"/>
                <a:gd name="T71" fmla="*/ 2 h 188"/>
                <a:gd name="T72" fmla="*/ 95 w 188"/>
                <a:gd name="T73" fmla="*/ 0 h 188"/>
                <a:gd name="T74" fmla="*/ 104 w 188"/>
                <a:gd name="T75" fmla="*/ 2 h 188"/>
                <a:gd name="T76" fmla="*/ 113 w 188"/>
                <a:gd name="T77" fmla="*/ 4 h 188"/>
                <a:gd name="T78" fmla="*/ 122 w 188"/>
                <a:gd name="T79" fmla="*/ 6 h 188"/>
                <a:gd name="T80" fmla="*/ 130 w 188"/>
                <a:gd name="T81" fmla="*/ 10 h 188"/>
                <a:gd name="T82" fmla="*/ 146 w 188"/>
                <a:gd name="T83" fmla="*/ 17 h 188"/>
                <a:gd name="T84" fmla="*/ 161 w 188"/>
                <a:gd name="T85" fmla="*/ 30 h 188"/>
                <a:gd name="T86" fmla="*/ 172 w 188"/>
                <a:gd name="T87" fmla="*/ 42 h 188"/>
                <a:gd name="T88" fmla="*/ 179 w 188"/>
                <a:gd name="T89" fmla="*/ 59 h 188"/>
                <a:gd name="T90" fmla="*/ 183 w 188"/>
                <a:gd name="T91" fmla="*/ 68 h 188"/>
                <a:gd name="T92" fmla="*/ 184 w 188"/>
                <a:gd name="T93" fmla="*/ 77 h 188"/>
                <a:gd name="T94" fmla="*/ 186 w 188"/>
                <a:gd name="T95" fmla="*/ 86 h 188"/>
                <a:gd name="T96" fmla="*/ 188 w 188"/>
                <a:gd name="T97" fmla="*/ 95 h 18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88"/>
                <a:gd name="T148" fmla="*/ 0 h 188"/>
                <a:gd name="T149" fmla="*/ 188 w 188"/>
                <a:gd name="T150" fmla="*/ 188 h 18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88" h="188">
                  <a:moveTo>
                    <a:pt x="188" y="95"/>
                  </a:moveTo>
                  <a:lnTo>
                    <a:pt x="186" y="106"/>
                  </a:lnTo>
                  <a:lnTo>
                    <a:pt x="184" y="115"/>
                  </a:lnTo>
                  <a:lnTo>
                    <a:pt x="183" y="123"/>
                  </a:lnTo>
                  <a:lnTo>
                    <a:pt x="179" y="132"/>
                  </a:lnTo>
                  <a:lnTo>
                    <a:pt x="172" y="148"/>
                  </a:lnTo>
                  <a:lnTo>
                    <a:pt x="161" y="161"/>
                  </a:lnTo>
                  <a:lnTo>
                    <a:pt x="146" y="174"/>
                  </a:lnTo>
                  <a:lnTo>
                    <a:pt x="130" y="181"/>
                  </a:lnTo>
                  <a:lnTo>
                    <a:pt x="122" y="185"/>
                  </a:lnTo>
                  <a:lnTo>
                    <a:pt x="113" y="187"/>
                  </a:lnTo>
                  <a:lnTo>
                    <a:pt x="104" y="188"/>
                  </a:lnTo>
                  <a:lnTo>
                    <a:pt x="95" y="188"/>
                  </a:lnTo>
                  <a:lnTo>
                    <a:pt x="84" y="188"/>
                  </a:lnTo>
                  <a:lnTo>
                    <a:pt x="75" y="187"/>
                  </a:lnTo>
                  <a:lnTo>
                    <a:pt x="66" y="185"/>
                  </a:lnTo>
                  <a:lnTo>
                    <a:pt x="57" y="181"/>
                  </a:lnTo>
                  <a:lnTo>
                    <a:pt x="40" y="174"/>
                  </a:lnTo>
                  <a:lnTo>
                    <a:pt x="28" y="161"/>
                  </a:lnTo>
                  <a:lnTo>
                    <a:pt x="15" y="148"/>
                  </a:lnTo>
                  <a:lnTo>
                    <a:pt x="8" y="132"/>
                  </a:lnTo>
                  <a:lnTo>
                    <a:pt x="4" y="123"/>
                  </a:lnTo>
                  <a:lnTo>
                    <a:pt x="2" y="115"/>
                  </a:lnTo>
                  <a:lnTo>
                    <a:pt x="0" y="106"/>
                  </a:lnTo>
                  <a:lnTo>
                    <a:pt x="0" y="95"/>
                  </a:lnTo>
                  <a:lnTo>
                    <a:pt x="0" y="86"/>
                  </a:lnTo>
                  <a:lnTo>
                    <a:pt x="2" y="77"/>
                  </a:lnTo>
                  <a:lnTo>
                    <a:pt x="4" y="68"/>
                  </a:lnTo>
                  <a:lnTo>
                    <a:pt x="8" y="59"/>
                  </a:lnTo>
                  <a:lnTo>
                    <a:pt x="15" y="42"/>
                  </a:lnTo>
                  <a:lnTo>
                    <a:pt x="28" y="30"/>
                  </a:lnTo>
                  <a:lnTo>
                    <a:pt x="40" y="17"/>
                  </a:lnTo>
                  <a:lnTo>
                    <a:pt x="57" y="10"/>
                  </a:lnTo>
                  <a:lnTo>
                    <a:pt x="66" y="6"/>
                  </a:lnTo>
                  <a:lnTo>
                    <a:pt x="75" y="4"/>
                  </a:lnTo>
                  <a:lnTo>
                    <a:pt x="84" y="2"/>
                  </a:lnTo>
                  <a:lnTo>
                    <a:pt x="95" y="0"/>
                  </a:lnTo>
                  <a:lnTo>
                    <a:pt x="104" y="2"/>
                  </a:lnTo>
                  <a:lnTo>
                    <a:pt x="113" y="4"/>
                  </a:lnTo>
                  <a:lnTo>
                    <a:pt x="122" y="6"/>
                  </a:lnTo>
                  <a:lnTo>
                    <a:pt x="130" y="10"/>
                  </a:lnTo>
                  <a:lnTo>
                    <a:pt x="146" y="17"/>
                  </a:lnTo>
                  <a:lnTo>
                    <a:pt x="161" y="30"/>
                  </a:lnTo>
                  <a:lnTo>
                    <a:pt x="172" y="42"/>
                  </a:lnTo>
                  <a:lnTo>
                    <a:pt x="179" y="59"/>
                  </a:lnTo>
                  <a:lnTo>
                    <a:pt x="183" y="68"/>
                  </a:lnTo>
                  <a:lnTo>
                    <a:pt x="184" y="77"/>
                  </a:lnTo>
                  <a:lnTo>
                    <a:pt x="186" y="86"/>
                  </a:lnTo>
                  <a:lnTo>
                    <a:pt x="188" y="95"/>
                  </a:lnTo>
                  <a:close/>
                </a:path>
              </a:pathLst>
            </a:custGeom>
            <a:solidFill>
              <a:srgbClr val="23468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162" name="Freeform 638"/>
            <p:cNvSpPr>
              <a:spLocks/>
            </p:cNvSpPr>
            <p:nvPr/>
          </p:nvSpPr>
          <p:spPr bwMode="auto">
            <a:xfrm>
              <a:off x="4535" y="3252"/>
              <a:ext cx="184" cy="185"/>
            </a:xfrm>
            <a:custGeom>
              <a:avLst/>
              <a:gdLst>
                <a:gd name="T0" fmla="*/ 184 w 184"/>
                <a:gd name="T1" fmla="*/ 93 h 185"/>
                <a:gd name="T2" fmla="*/ 182 w 184"/>
                <a:gd name="T3" fmla="*/ 102 h 185"/>
                <a:gd name="T4" fmla="*/ 181 w 184"/>
                <a:gd name="T5" fmla="*/ 112 h 185"/>
                <a:gd name="T6" fmla="*/ 179 w 184"/>
                <a:gd name="T7" fmla="*/ 121 h 185"/>
                <a:gd name="T8" fmla="*/ 175 w 184"/>
                <a:gd name="T9" fmla="*/ 130 h 185"/>
                <a:gd name="T10" fmla="*/ 168 w 184"/>
                <a:gd name="T11" fmla="*/ 144 h 185"/>
                <a:gd name="T12" fmla="*/ 157 w 184"/>
                <a:gd name="T13" fmla="*/ 157 h 185"/>
                <a:gd name="T14" fmla="*/ 142 w 184"/>
                <a:gd name="T15" fmla="*/ 170 h 185"/>
                <a:gd name="T16" fmla="*/ 128 w 184"/>
                <a:gd name="T17" fmla="*/ 177 h 185"/>
                <a:gd name="T18" fmla="*/ 119 w 184"/>
                <a:gd name="T19" fmla="*/ 181 h 185"/>
                <a:gd name="T20" fmla="*/ 109 w 184"/>
                <a:gd name="T21" fmla="*/ 183 h 185"/>
                <a:gd name="T22" fmla="*/ 102 w 184"/>
                <a:gd name="T23" fmla="*/ 185 h 185"/>
                <a:gd name="T24" fmla="*/ 93 w 184"/>
                <a:gd name="T25" fmla="*/ 185 h 185"/>
                <a:gd name="T26" fmla="*/ 82 w 184"/>
                <a:gd name="T27" fmla="*/ 185 h 185"/>
                <a:gd name="T28" fmla="*/ 73 w 184"/>
                <a:gd name="T29" fmla="*/ 183 h 185"/>
                <a:gd name="T30" fmla="*/ 64 w 184"/>
                <a:gd name="T31" fmla="*/ 181 h 185"/>
                <a:gd name="T32" fmla="*/ 57 w 184"/>
                <a:gd name="T33" fmla="*/ 177 h 185"/>
                <a:gd name="T34" fmla="*/ 40 w 184"/>
                <a:gd name="T35" fmla="*/ 170 h 185"/>
                <a:gd name="T36" fmla="*/ 27 w 184"/>
                <a:gd name="T37" fmla="*/ 157 h 185"/>
                <a:gd name="T38" fmla="*/ 15 w 184"/>
                <a:gd name="T39" fmla="*/ 144 h 185"/>
                <a:gd name="T40" fmla="*/ 7 w 184"/>
                <a:gd name="T41" fmla="*/ 130 h 185"/>
                <a:gd name="T42" fmla="*/ 4 w 184"/>
                <a:gd name="T43" fmla="*/ 121 h 185"/>
                <a:gd name="T44" fmla="*/ 2 w 184"/>
                <a:gd name="T45" fmla="*/ 112 h 185"/>
                <a:gd name="T46" fmla="*/ 0 w 184"/>
                <a:gd name="T47" fmla="*/ 102 h 185"/>
                <a:gd name="T48" fmla="*/ 0 w 184"/>
                <a:gd name="T49" fmla="*/ 93 h 185"/>
                <a:gd name="T50" fmla="*/ 0 w 184"/>
                <a:gd name="T51" fmla="*/ 84 h 185"/>
                <a:gd name="T52" fmla="*/ 2 w 184"/>
                <a:gd name="T53" fmla="*/ 75 h 185"/>
                <a:gd name="T54" fmla="*/ 4 w 184"/>
                <a:gd name="T55" fmla="*/ 66 h 185"/>
                <a:gd name="T56" fmla="*/ 7 w 184"/>
                <a:gd name="T57" fmla="*/ 59 h 185"/>
                <a:gd name="T58" fmla="*/ 15 w 184"/>
                <a:gd name="T59" fmla="*/ 42 h 185"/>
                <a:gd name="T60" fmla="*/ 27 w 184"/>
                <a:gd name="T61" fmla="*/ 28 h 185"/>
                <a:gd name="T62" fmla="*/ 40 w 184"/>
                <a:gd name="T63" fmla="*/ 17 h 185"/>
                <a:gd name="T64" fmla="*/ 57 w 184"/>
                <a:gd name="T65" fmla="*/ 8 h 185"/>
                <a:gd name="T66" fmla="*/ 64 w 184"/>
                <a:gd name="T67" fmla="*/ 6 h 185"/>
                <a:gd name="T68" fmla="*/ 73 w 184"/>
                <a:gd name="T69" fmla="*/ 4 h 185"/>
                <a:gd name="T70" fmla="*/ 82 w 184"/>
                <a:gd name="T71" fmla="*/ 2 h 185"/>
                <a:gd name="T72" fmla="*/ 93 w 184"/>
                <a:gd name="T73" fmla="*/ 0 h 185"/>
                <a:gd name="T74" fmla="*/ 102 w 184"/>
                <a:gd name="T75" fmla="*/ 2 h 185"/>
                <a:gd name="T76" fmla="*/ 109 w 184"/>
                <a:gd name="T77" fmla="*/ 4 h 185"/>
                <a:gd name="T78" fmla="*/ 119 w 184"/>
                <a:gd name="T79" fmla="*/ 6 h 185"/>
                <a:gd name="T80" fmla="*/ 128 w 184"/>
                <a:gd name="T81" fmla="*/ 8 h 185"/>
                <a:gd name="T82" fmla="*/ 142 w 184"/>
                <a:gd name="T83" fmla="*/ 17 h 185"/>
                <a:gd name="T84" fmla="*/ 157 w 184"/>
                <a:gd name="T85" fmla="*/ 28 h 185"/>
                <a:gd name="T86" fmla="*/ 168 w 184"/>
                <a:gd name="T87" fmla="*/ 42 h 185"/>
                <a:gd name="T88" fmla="*/ 175 w 184"/>
                <a:gd name="T89" fmla="*/ 59 h 185"/>
                <a:gd name="T90" fmla="*/ 179 w 184"/>
                <a:gd name="T91" fmla="*/ 66 h 185"/>
                <a:gd name="T92" fmla="*/ 181 w 184"/>
                <a:gd name="T93" fmla="*/ 75 h 185"/>
                <a:gd name="T94" fmla="*/ 182 w 184"/>
                <a:gd name="T95" fmla="*/ 84 h 185"/>
                <a:gd name="T96" fmla="*/ 184 w 184"/>
                <a:gd name="T97" fmla="*/ 93 h 18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84"/>
                <a:gd name="T148" fmla="*/ 0 h 185"/>
                <a:gd name="T149" fmla="*/ 184 w 184"/>
                <a:gd name="T150" fmla="*/ 185 h 18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84" h="185">
                  <a:moveTo>
                    <a:pt x="184" y="93"/>
                  </a:moveTo>
                  <a:lnTo>
                    <a:pt x="182" y="102"/>
                  </a:lnTo>
                  <a:lnTo>
                    <a:pt x="181" y="112"/>
                  </a:lnTo>
                  <a:lnTo>
                    <a:pt x="179" y="121"/>
                  </a:lnTo>
                  <a:lnTo>
                    <a:pt x="175" y="130"/>
                  </a:lnTo>
                  <a:lnTo>
                    <a:pt x="168" y="144"/>
                  </a:lnTo>
                  <a:lnTo>
                    <a:pt x="157" y="157"/>
                  </a:lnTo>
                  <a:lnTo>
                    <a:pt x="142" y="170"/>
                  </a:lnTo>
                  <a:lnTo>
                    <a:pt x="128" y="177"/>
                  </a:lnTo>
                  <a:lnTo>
                    <a:pt x="119" y="181"/>
                  </a:lnTo>
                  <a:lnTo>
                    <a:pt x="109" y="183"/>
                  </a:lnTo>
                  <a:lnTo>
                    <a:pt x="102" y="185"/>
                  </a:lnTo>
                  <a:lnTo>
                    <a:pt x="93" y="185"/>
                  </a:lnTo>
                  <a:lnTo>
                    <a:pt x="82" y="185"/>
                  </a:lnTo>
                  <a:lnTo>
                    <a:pt x="73" y="183"/>
                  </a:lnTo>
                  <a:lnTo>
                    <a:pt x="64" y="181"/>
                  </a:lnTo>
                  <a:lnTo>
                    <a:pt x="57" y="177"/>
                  </a:lnTo>
                  <a:lnTo>
                    <a:pt x="40" y="170"/>
                  </a:lnTo>
                  <a:lnTo>
                    <a:pt x="27" y="157"/>
                  </a:lnTo>
                  <a:lnTo>
                    <a:pt x="15" y="144"/>
                  </a:lnTo>
                  <a:lnTo>
                    <a:pt x="7" y="130"/>
                  </a:lnTo>
                  <a:lnTo>
                    <a:pt x="4" y="121"/>
                  </a:lnTo>
                  <a:lnTo>
                    <a:pt x="2" y="112"/>
                  </a:lnTo>
                  <a:lnTo>
                    <a:pt x="0" y="102"/>
                  </a:lnTo>
                  <a:lnTo>
                    <a:pt x="0" y="93"/>
                  </a:lnTo>
                  <a:lnTo>
                    <a:pt x="0" y="84"/>
                  </a:lnTo>
                  <a:lnTo>
                    <a:pt x="2" y="75"/>
                  </a:lnTo>
                  <a:lnTo>
                    <a:pt x="4" y="66"/>
                  </a:lnTo>
                  <a:lnTo>
                    <a:pt x="7" y="59"/>
                  </a:lnTo>
                  <a:lnTo>
                    <a:pt x="15" y="42"/>
                  </a:lnTo>
                  <a:lnTo>
                    <a:pt x="27" y="28"/>
                  </a:lnTo>
                  <a:lnTo>
                    <a:pt x="40" y="17"/>
                  </a:lnTo>
                  <a:lnTo>
                    <a:pt x="57" y="8"/>
                  </a:lnTo>
                  <a:lnTo>
                    <a:pt x="64" y="6"/>
                  </a:lnTo>
                  <a:lnTo>
                    <a:pt x="73" y="4"/>
                  </a:lnTo>
                  <a:lnTo>
                    <a:pt x="82" y="2"/>
                  </a:lnTo>
                  <a:lnTo>
                    <a:pt x="93" y="0"/>
                  </a:lnTo>
                  <a:lnTo>
                    <a:pt x="102" y="2"/>
                  </a:lnTo>
                  <a:lnTo>
                    <a:pt x="109" y="4"/>
                  </a:lnTo>
                  <a:lnTo>
                    <a:pt x="119" y="6"/>
                  </a:lnTo>
                  <a:lnTo>
                    <a:pt x="128" y="8"/>
                  </a:lnTo>
                  <a:lnTo>
                    <a:pt x="142" y="17"/>
                  </a:lnTo>
                  <a:lnTo>
                    <a:pt x="157" y="28"/>
                  </a:lnTo>
                  <a:lnTo>
                    <a:pt x="168" y="42"/>
                  </a:lnTo>
                  <a:lnTo>
                    <a:pt x="175" y="59"/>
                  </a:lnTo>
                  <a:lnTo>
                    <a:pt x="179" y="66"/>
                  </a:lnTo>
                  <a:lnTo>
                    <a:pt x="181" y="75"/>
                  </a:lnTo>
                  <a:lnTo>
                    <a:pt x="182" y="84"/>
                  </a:lnTo>
                  <a:lnTo>
                    <a:pt x="184" y="93"/>
                  </a:lnTo>
                  <a:close/>
                </a:path>
              </a:pathLst>
            </a:custGeom>
            <a:solidFill>
              <a:srgbClr val="254B8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163" name="Freeform 639"/>
            <p:cNvSpPr>
              <a:spLocks/>
            </p:cNvSpPr>
            <p:nvPr/>
          </p:nvSpPr>
          <p:spPr bwMode="auto">
            <a:xfrm>
              <a:off x="4537" y="3254"/>
              <a:ext cx="182" cy="183"/>
            </a:xfrm>
            <a:custGeom>
              <a:avLst/>
              <a:gdLst>
                <a:gd name="T0" fmla="*/ 182 w 182"/>
                <a:gd name="T1" fmla="*/ 91 h 183"/>
                <a:gd name="T2" fmla="*/ 180 w 182"/>
                <a:gd name="T3" fmla="*/ 111 h 183"/>
                <a:gd name="T4" fmla="*/ 175 w 182"/>
                <a:gd name="T5" fmla="*/ 128 h 183"/>
                <a:gd name="T6" fmla="*/ 166 w 182"/>
                <a:gd name="T7" fmla="*/ 142 h 183"/>
                <a:gd name="T8" fmla="*/ 155 w 182"/>
                <a:gd name="T9" fmla="*/ 157 h 183"/>
                <a:gd name="T10" fmla="*/ 142 w 182"/>
                <a:gd name="T11" fmla="*/ 168 h 183"/>
                <a:gd name="T12" fmla="*/ 126 w 182"/>
                <a:gd name="T13" fmla="*/ 175 h 183"/>
                <a:gd name="T14" fmla="*/ 109 w 182"/>
                <a:gd name="T15" fmla="*/ 181 h 183"/>
                <a:gd name="T16" fmla="*/ 91 w 182"/>
                <a:gd name="T17" fmla="*/ 183 h 183"/>
                <a:gd name="T18" fmla="*/ 71 w 182"/>
                <a:gd name="T19" fmla="*/ 181 h 183"/>
                <a:gd name="T20" fmla="*/ 55 w 182"/>
                <a:gd name="T21" fmla="*/ 175 h 183"/>
                <a:gd name="T22" fmla="*/ 38 w 182"/>
                <a:gd name="T23" fmla="*/ 168 h 183"/>
                <a:gd name="T24" fmla="*/ 25 w 182"/>
                <a:gd name="T25" fmla="*/ 157 h 183"/>
                <a:gd name="T26" fmla="*/ 14 w 182"/>
                <a:gd name="T27" fmla="*/ 142 h 183"/>
                <a:gd name="T28" fmla="*/ 5 w 182"/>
                <a:gd name="T29" fmla="*/ 128 h 183"/>
                <a:gd name="T30" fmla="*/ 2 w 182"/>
                <a:gd name="T31" fmla="*/ 111 h 183"/>
                <a:gd name="T32" fmla="*/ 0 w 182"/>
                <a:gd name="T33" fmla="*/ 91 h 183"/>
                <a:gd name="T34" fmla="*/ 2 w 182"/>
                <a:gd name="T35" fmla="*/ 73 h 183"/>
                <a:gd name="T36" fmla="*/ 5 w 182"/>
                <a:gd name="T37" fmla="*/ 57 h 183"/>
                <a:gd name="T38" fmla="*/ 14 w 182"/>
                <a:gd name="T39" fmla="*/ 40 h 183"/>
                <a:gd name="T40" fmla="*/ 25 w 182"/>
                <a:gd name="T41" fmla="*/ 27 h 183"/>
                <a:gd name="T42" fmla="*/ 38 w 182"/>
                <a:gd name="T43" fmla="*/ 17 h 183"/>
                <a:gd name="T44" fmla="*/ 55 w 182"/>
                <a:gd name="T45" fmla="*/ 7 h 183"/>
                <a:gd name="T46" fmla="*/ 71 w 182"/>
                <a:gd name="T47" fmla="*/ 2 h 183"/>
                <a:gd name="T48" fmla="*/ 91 w 182"/>
                <a:gd name="T49" fmla="*/ 0 h 183"/>
                <a:gd name="T50" fmla="*/ 109 w 182"/>
                <a:gd name="T51" fmla="*/ 2 h 183"/>
                <a:gd name="T52" fmla="*/ 126 w 182"/>
                <a:gd name="T53" fmla="*/ 7 h 183"/>
                <a:gd name="T54" fmla="*/ 142 w 182"/>
                <a:gd name="T55" fmla="*/ 17 h 183"/>
                <a:gd name="T56" fmla="*/ 155 w 182"/>
                <a:gd name="T57" fmla="*/ 27 h 183"/>
                <a:gd name="T58" fmla="*/ 166 w 182"/>
                <a:gd name="T59" fmla="*/ 40 h 183"/>
                <a:gd name="T60" fmla="*/ 175 w 182"/>
                <a:gd name="T61" fmla="*/ 57 h 183"/>
                <a:gd name="T62" fmla="*/ 180 w 182"/>
                <a:gd name="T63" fmla="*/ 73 h 183"/>
                <a:gd name="T64" fmla="*/ 182 w 182"/>
                <a:gd name="T65" fmla="*/ 91 h 18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2"/>
                <a:gd name="T100" fmla="*/ 0 h 183"/>
                <a:gd name="T101" fmla="*/ 182 w 182"/>
                <a:gd name="T102" fmla="*/ 183 h 18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2" h="183">
                  <a:moveTo>
                    <a:pt x="182" y="91"/>
                  </a:moveTo>
                  <a:lnTo>
                    <a:pt x="180" y="111"/>
                  </a:lnTo>
                  <a:lnTo>
                    <a:pt x="175" y="128"/>
                  </a:lnTo>
                  <a:lnTo>
                    <a:pt x="166" y="142"/>
                  </a:lnTo>
                  <a:lnTo>
                    <a:pt x="155" y="157"/>
                  </a:lnTo>
                  <a:lnTo>
                    <a:pt x="142" y="168"/>
                  </a:lnTo>
                  <a:lnTo>
                    <a:pt x="126" y="175"/>
                  </a:lnTo>
                  <a:lnTo>
                    <a:pt x="109" y="181"/>
                  </a:lnTo>
                  <a:lnTo>
                    <a:pt x="91" y="183"/>
                  </a:lnTo>
                  <a:lnTo>
                    <a:pt x="71" y="181"/>
                  </a:lnTo>
                  <a:lnTo>
                    <a:pt x="55" y="175"/>
                  </a:lnTo>
                  <a:lnTo>
                    <a:pt x="38" y="168"/>
                  </a:lnTo>
                  <a:lnTo>
                    <a:pt x="25" y="157"/>
                  </a:lnTo>
                  <a:lnTo>
                    <a:pt x="14" y="142"/>
                  </a:lnTo>
                  <a:lnTo>
                    <a:pt x="5" y="128"/>
                  </a:lnTo>
                  <a:lnTo>
                    <a:pt x="2" y="111"/>
                  </a:lnTo>
                  <a:lnTo>
                    <a:pt x="0" y="91"/>
                  </a:lnTo>
                  <a:lnTo>
                    <a:pt x="2" y="73"/>
                  </a:lnTo>
                  <a:lnTo>
                    <a:pt x="5" y="57"/>
                  </a:lnTo>
                  <a:lnTo>
                    <a:pt x="14" y="40"/>
                  </a:lnTo>
                  <a:lnTo>
                    <a:pt x="25" y="27"/>
                  </a:lnTo>
                  <a:lnTo>
                    <a:pt x="38" y="17"/>
                  </a:lnTo>
                  <a:lnTo>
                    <a:pt x="55" y="7"/>
                  </a:lnTo>
                  <a:lnTo>
                    <a:pt x="71" y="2"/>
                  </a:lnTo>
                  <a:lnTo>
                    <a:pt x="91" y="0"/>
                  </a:lnTo>
                  <a:lnTo>
                    <a:pt x="109" y="2"/>
                  </a:lnTo>
                  <a:lnTo>
                    <a:pt x="126" y="7"/>
                  </a:lnTo>
                  <a:lnTo>
                    <a:pt x="142" y="17"/>
                  </a:lnTo>
                  <a:lnTo>
                    <a:pt x="155" y="27"/>
                  </a:lnTo>
                  <a:lnTo>
                    <a:pt x="166" y="40"/>
                  </a:lnTo>
                  <a:lnTo>
                    <a:pt x="175" y="57"/>
                  </a:lnTo>
                  <a:lnTo>
                    <a:pt x="180" y="73"/>
                  </a:lnTo>
                  <a:lnTo>
                    <a:pt x="182" y="91"/>
                  </a:lnTo>
                  <a:close/>
                </a:path>
              </a:pathLst>
            </a:custGeom>
            <a:solidFill>
              <a:srgbClr val="274E8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164" name="Freeform 640"/>
            <p:cNvSpPr>
              <a:spLocks/>
            </p:cNvSpPr>
            <p:nvPr/>
          </p:nvSpPr>
          <p:spPr bwMode="auto">
            <a:xfrm>
              <a:off x="4539" y="3256"/>
              <a:ext cx="178" cy="179"/>
            </a:xfrm>
            <a:custGeom>
              <a:avLst/>
              <a:gdLst>
                <a:gd name="T0" fmla="*/ 178 w 178"/>
                <a:gd name="T1" fmla="*/ 89 h 179"/>
                <a:gd name="T2" fmla="*/ 177 w 178"/>
                <a:gd name="T3" fmla="*/ 108 h 179"/>
                <a:gd name="T4" fmla="*/ 171 w 178"/>
                <a:gd name="T5" fmla="*/ 124 h 179"/>
                <a:gd name="T6" fmla="*/ 162 w 178"/>
                <a:gd name="T7" fmla="*/ 140 h 179"/>
                <a:gd name="T8" fmla="*/ 151 w 178"/>
                <a:gd name="T9" fmla="*/ 153 h 179"/>
                <a:gd name="T10" fmla="*/ 138 w 178"/>
                <a:gd name="T11" fmla="*/ 164 h 179"/>
                <a:gd name="T12" fmla="*/ 124 w 178"/>
                <a:gd name="T13" fmla="*/ 171 h 179"/>
                <a:gd name="T14" fmla="*/ 105 w 178"/>
                <a:gd name="T15" fmla="*/ 177 h 179"/>
                <a:gd name="T16" fmla="*/ 89 w 178"/>
                <a:gd name="T17" fmla="*/ 179 h 179"/>
                <a:gd name="T18" fmla="*/ 71 w 178"/>
                <a:gd name="T19" fmla="*/ 177 h 179"/>
                <a:gd name="T20" fmla="*/ 53 w 178"/>
                <a:gd name="T21" fmla="*/ 171 h 179"/>
                <a:gd name="T22" fmla="*/ 38 w 178"/>
                <a:gd name="T23" fmla="*/ 164 h 179"/>
                <a:gd name="T24" fmla="*/ 25 w 178"/>
                <a:gd name="T25" fmla="*/ 153 h 179"/>
                <a:gd name="T26" fmla="*/ 14 w 178"/>
                <a:gd name="T27" fmla="*/ 140 h 179"/>
                <a:gd name="T28" fmla="*/ 5 w 178"/>
                <a:gd name="T29" fmla="*/ 124 h 179"/>
                <a:gd name="T30" fmla="*/ 0 w 178"/>
                <a:gd name="T31" fmla="*/ 108 h 179"/>
                <a:gd name="T32" fmla="*/ 0 w 178"/>
                <a:gd name="T33" fmla="*/ 89 h 179"/>
                <a:gd name="T34" fmla="*/ 0 w 178"/>
                <a:gd name="T35" fmla="*/ 73 h 179"/>
                <a:gd name="T36" fmla="*/ 5 w 178"/>
                <a:gd name="T37" fmla="*/ 55 h 179"/>
                <a:gd name="T38" fmla="*/ 14 w 178"/>
                <a:gd name="T39" fmla="*/ 40 h 179"/>
                <a:gd name="T40" fmla="*/ 25 w 178"/>
                <a:gd name="T41" fmla="*/ 27 h 179"/>
                <a:gd name="T42" fmla="*/ 38 w 178"/>
                <a:gd name="T43" fmla="*/ 16 h 179"/>
                <a:gd name="T44" fmla="*/ 53 w 178"/>
                <a:gd name="T45" fmla="*/ 7 h 179"/>
                <a:gd name="T46" fmla="*/ 71 w 178"/>
                <a:gd name="T47" fmla="*/ 2 h 179"/>
                <a:gd name="T48" fmla="*/ 89 w 178"/>
                <a:gd name="T49" fmla="*/ 0 h 179"/>
                <a:gd name="T50" fmla="*/ 105 w 178"/>
                <a:gd name="T51" fmla="*/ 2 h 179"/>
                <a:gd name="T52" fmla="*/ 124 w 178"/>
                <a:gd name="T53" fmla="*/ 7 h 179"/>
                <a:gd name="T54" fmla="*/ 138 w 178"/>
                <a:gd name="T55" fmla="*/ 16 h 179"/>
                <a:gd name="T56" fmla="*/ 151 w 178"/>
                <a:gd name="T57" fmla="*/ 27 h 179"/>
                <a:gd name="T58" fmla="*/ 162 w 178"/>
                <a:gd name="T59" fmla="*/ 40 h 179"/>
                <a:gd name="T60" fmla="*/ 171 w 178"/>
                <a:gd name="T61" fmla="*/ 55 h 179"/>
                <a:gd name="T62" fmla="*/ 177 w 178"/>
                <a:gd name="T63" fmla="*/ 73 h 179"/>
                <a:gd name="T64" fmla="*/ 178 w 178"/>
                <a:gd name="T65" fmla="*/ 89 h 17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8"/>
                <a:gd name="T100" fmla="*/ 0 h 179"/>
                <a:gd name="T101" fmla="*/ 178 w 178"/>
                <a:gd name="T102" fmla="*/ 179 h 17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8" h="179">
                  <a:moveTo>
                    <a:pt x="178" y="89"/>
                  </a:moveTo>
                  <a:lnTo>
                    <a:pt x="177" y="108"/>
                  </a:lnTo>
                  <a:lnTo>
                    <a:pt x="171" y="124"/>
                  </a:lnTo>
                  <a:lnTo>
                    <a:pt x="162" y="140"/>
                  </a:lnTo>
                  <a:lnTo>
                    <a:pt x="151" y="153"/>
                  </a:lnTo>
                  <a:lnTo>
                    <a:pt x="138" y="164"/>
                  </a:lnTo>
                  <a:lnTo>
                    <a:pt x="124" y="171"/>
                  </a:lnTo>
                  <a:lnTo>
                    <a:pt x="105" y="177"/>
                  </a:lnTo>
                  <a:lnTo>
                    <a:pt x="89" y="179"/>
                  </a:lnTo>
                  <a:lnTo>
                    <a:pt x="71" y="177"/>
                  </a:lnTo>
                  <a:lnTo>
                    <a:pt x="53" y="171"/>
                  </a:lnTo>
                  <a:lnTo>
                    <a:pt x="38" y="164"/>
                  </a:lnTo>
                  <a:lnTo>
                    <a:pt x="25" y="153"/>
                  </a:lnTo>
                  <a:lnTo>
                    <a:pt x="14" y="140"/>
                  </a:lnTo>
                  <a:lnTo>
                    <a:pt x="5" y="124"/>
                  </a:lnTo>
                  <a:lnTo>
                    <a:pt x="0" y="108"/>
                  </a:lnTo>
                  <a:lnTo>
                    <a:pt x="0" y="89"/>
                  </a:lnTo>
                  <a:lnTo>
                    <a:pt x="0" y="73"/>
                  </a:lnTo>
                  <a:lnTo>
                    <a:pt x="5" y="55"/>
                  </a:lnTo>
                  <a:lnTo>
                    <a:pt x="14" y="40"/>
                  </a:lnTo>
                  <a:lnTo>
                    <a:pt x="25" y="27"/>
                  </a:lnTo>
                  <a:lnTo>
                    <a:pt x="38" y="16"/>
                  </a:lnTo>
                  <a:lnTo>
                    <a:pt x="53" y="7"/>
                  </a:lnTo>
                  <a:lnTo>
                    <a:pt x="71" y="2"/>
                  </a:lnTo>
                  <a:lnTo>
                    <a:pt x="89" y="0"/>
                  </a:lnTo>
                  <a:lnTo>
                    <a:pt x="105" y="2"/>
                  </a:lnTo>
                  <a:lnTo>
                    <a:pt x="124" y="7"/>
                  </a:lnTo>
                  <a:lnTo>
                    <a:pt x="138" y="16"/>
                  </a:lnTo>
                  <a:lnTo>
                    <a:pt x="151" y="27"/>
                  </a:lnTo>
                  <a:lnTo>
                    <a:pt x="162" y="40"/>
                  </a:lnTo>
                  <a:lnTo>
                    <a:pt x="171" y="55"/>
                  </a:lnTo>
                  <a:lnTo>
                    <a:pt x="177" y="73"/>
                  </a:lnTo>
                  <a:lnTo>
                    <a:pt x="178" y="89"/>
                  </a:lnTo>
                  <a:close/>
                </a:path>
              </a:pathLst>
            </a:custGeom>
            <a:solidFill>
              <a:srgbClr val="29528B"/>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165" name="Freeform 641"/>
            <p:cNvSpPr>
              <a:spLocks/>
            </p:cNvSpPr>
            <p:nvPr/>
          </p:nvSpPr>
          <p:spPr bwMode="auto">
            <a:xfrm>
              <a:off x="4541" y="3258"/>
              <a:ext cx="175" cy="175"/>
            </a:xfrm>
            <a:custGeom>
              <a:avLst/>
              <a:gdLst>
                <a:gd name="T0" fmla="*/ 175 w 175"/>
                <a:gd name="T1" fmla="*/ 87 h 175"/>
                <a:gd name="T2" fmla="*/ 173 w 175"/>
                <a:gd name="T3" fmla="*/ 106 h 175"/>
                <a:gd name="T4" fmla="*/ 167 w 175"/>
                <a:gd name="T5" fmla="*/ 122 h 175"/>
                <a:gd name="T6" fmla="*/ 158 w 175"/>
                <a:gd name="T7" fmla="*/ 137 h 175"/>
                <a:gd name="T8" fmla="*/ 147 w 175"/>
                <a:gd name="T9" fmla="*/ 149 h 175"/>
                <a:gd name="T10" fmla="*/ 134 w 175"/>
                <a:gd name="T11" fmla="*/ 160 h 175"/>
                <a:gd name="T12" fmla="*/ 120 w 175"/>
                <a:gd name="T13" fmla="*/ 169 h 175"/>
                <a:gd name="T14" fmla="*/ 103 w 175"/>
                <a:gd name="T15" fmla="*/ 173 h 175"/>
                <a:gd name="T16" fmla="*/ 87 w 175"/>
                <a:gd name="T17" fmla="*/ 175 h 175"/>
                <a:gd name="T18" fmla="*/ 69 w 175"/>
                <a:gd name="T19" fmla="*/ 173 h 175"/>
                <a:gd name="T20" fmla="*/ 52 w 175"/>
                <a:gd name="T21" fmla="*/ 169 h 175"/>
                <a:gd name="T22" fmla="*/ 38 w 175"/>
                <a:gd name="T23" fmla="*/ 160 h 175"/>
                <a:gd name="T24" fmla="*/ 25 w 175"/>
                <a:gd name="T25" fmla="*/ 149 h 175"/>
                <a:gd name="T26" fmla="*/ 14 w 175"/>
                <a:gd name="T27" fmla="*/ 137 h 175"/>
                <a:gd name="T28" fmla="*/ 5 w 175"/>
                <a:gd name="T29" fmla="*/ 122 h 175"/>
                <a:gd name="T30" fmla="*/ 0 w 175"/>
                <a:gd name="T31" fmla="*/ 106 h 175"/>
                <a:gd name="T32" fmla="*/ 0 w 175"/>
                <a:gd name="T33" fmla="*/ 87 h 175"/>
                <a:gd name="T34" fmla="*/ 0 w 175"/>
                <a:gd name="T35" fmla="*/ 71 h 175"/>
                <a:gd name="T36" fmla="*/ 5 w 175"/>
                <a:gd name="T37" fmla="*/ 54 h 175"/>
                <a:gd name="T38" fmla="*/ 14 w 175"/>
                <a:gd name="T39" fmla="*/ 40 h 175"/>
                <a:gd name="T40" fmla="*/ 25 w 175"/>
                <a:gd name="T41" fmla="*/ 27 h 175"/>
                <a:gd name="T42" fmla="*/ 38 w 175"/>
                <a:gd name="T43" fmla="*/ 16 h 175"/>
                <a:gd name="T44" fmla="*/ 52 w 175"/>
                <a:gd name="T45" fmla="*/ 7 h 175"/>
                <a:gd name="T46" fmla="*/ 69 w 175"/>
                <a:gd name="T47" fmla="*/ 2 h 175"/>
                <a:gd name="T48" fmla="*/ 87 w 175"/>
                <a:gd name="T49" fmla="*/ 0 h 175"/>
                <a:gd name="T50" fmla="*/ 103 w 175"/>
                <a:gd name="T51" fmla="*/ 2 h 175"/>
                <a:gd name="T52" fmla="*/ 120 w 175"/>
                <a:gd name="T53" fmla="*/ 7 h 175"/>
                <a:gd name="T54" fmla="*/ 134 w 175"/>
                <a:gd name="T55" fmla="*/ 16 h 175"/>
                <a:gd name="T56" fmla="*/ 147 w 175"/>
                <a:gd name="T57" fmla="*/ 27 h 175"/>
                <a:gd name="T58" fmla="*/ 158 w 175"/>
                <a:gd name="T59" fmla="*/ 40 h 175"/>
                <a:gd name="T60" fmla="*/ 167 w 175"/>
                <a:gd name="T61" fmla="*/ 54 h 175"/>
                <a:gd name="T62" fmla="*/ 173 w 175"/>
                <a:gd name="T63" fmla="*/ 71 h 175"/>
                <a:gd name="T64" fmla="*/ 175 w 175"/>
                <a:gd name="T65" fmla="*/ 87 h 1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5"/>
                <a:gd name="T100" fmla="*/ 0 h 175"/>
                <a:gd name="T101" fmla="*/ 175 w 175"/>
                <a:gd name="T102" fmla="*/ 175 h 1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5" h="175">
                  <a:moveTo>
                    <a:pt x="175" y="87"/>
                  </a:moveTo>
                  <a:lnTo>
                    <a:pt x="173" y="106"/>
                  </a:lnTo>
                  <a:lnTo>
                    <a:pt x="167" y="122"/>
                  </a:lnTo>
                  <a:lnTo>
                    <a:pt x="158" y="137"/>
                  </a:lnTo>
                  <a:lnTo>
                    <a:pt x="147" y="149"/>
                  </a:lnTo>
                  <a:lnTo>
                    <a:pt x="134" y="160"/>
                  </a:lnTo>
                  <a:lnTo>
                    <a:pt x="120" y="169"/>
                  </a:lnTo>
                  <a:lnTo>
                    <a:pt x="103" y="173"/>
                  </a:lnTo>
                  <a:lnTo>
                    <a:pt x="87" y="175"/>
                  </a:lnTo>
                  <a:lnTo>
                    <a:pt x="69" y="173"/>
                  </a:lnTo>
                  <a:lnTo>
                    <a:pt x="52" y="169"/>
                  </a:lnTo>
                  <a:lnTo>
                    <a:pt x="38" y="160"/>
                  </a:lnTo>
                  <a:lnTo>
                    <a:pt x="25" y="149"/>
                  </a:lnTo>
                  <a:lnTo>
                    <a:pt x="14" y="137"/>
                  </a:lnTo>
                  <a:lnTo>
                    <a:pt x="5" y="122"/>
                  </a:lnTo>
                  <a:lnTo>
                    <a:pt x="0" y="106"/>
                  </a:lnTo>
                  <a:lnTo>
                    <a:pt x="0" y="87"/>
                  </a:lnTo>
                  <a:lnTo>
                    <a:pt x="0" y="71"/>
                  </a:lnTo>
                  <a:lnTo>
                    <a:pt x="5" y="54"/>
                  </a:lnTo>
                  <a:lnTo>
                    <a:pt x="14" y="40"/>
                  </a:lnTo>
                  <a:lnTo>
                    <a:pt x="25" y="27"/>
                  </a:lnTo>
                  <a:lnTo>
                    <a:pt x="38" y="16"/>
                  </a:lnTo>
                  <a:lnTo>
                    <a:pt x="52" y="7"/>
                  </a:lnTo>
                  <a:lnTo>
                    <a:pt x="69" y="2"/>
                  </a:lnTo>
                  <a:lnTo>
                    <a:pt x="87" y="0"/>
                  </a:lnTo>
                  <a:lnTo>
                    <a:pt x="103" y="2"/>
                  </a:lnTo>
                  <a:lnTo>
                    <a:pt x="120" y="7"/>
                  </a:lnTo>
                  <a:lnTo>
                    <a:pt x="134" y="16"/>
                  </a:lnTo>
                  <a:lnTo>
                    <a:pt x="147" y="27"/>
                  </a:lnTo>
                  <a:lnTo>
                    <a:pt x="158" y="40"/>
                  </a:lnTo>
                  <a:lnTo>
                    <a:pt x="167" y="54"/>
                  </a:lnTo>
                  <a:lnTo>
                    <a:pt x="173" y="71"/>
                  </a:lnTo>
                  <a:lnTo>
                    <a:pt x="175" y="87"/>
                  </a:lnTo>
                  <a:close/>
                </a:path>
              </a:pathLst>
            </a:custGeom>
            <a:solidFill>
              <a:srgbClr val="2B568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166" name="Freeform 642"/>
            <p:cNvSpPr>
              <a:spLocks/>
            </p:cNvSpPr>
            <p:nvPr/>
          </p:nvSpPr>
          <p:spPr bwMode="auto">
            <a:xfrm>
              <a:off x="4542" y="3260"/>
              <a:ext cx="172" cy="171"/>
            </a:xfrm>
            <a:custGeom>
              <a:avLst/>
              <a:gdLst>
                <a:gd name="T0" fmla="*/ 172 w 172"/>
                <a:gd name="T1" fmla="*/ 85 h 171"/>
                <a:gd name="T2" fmla="*/ 170 w 172"/>
                <a:gd name="T3" fmla="*/ 104 h 171"/>
                <a:gd name="T4" fmla="*/ 164 w 172"/>
                <a:gd name="T5" fmla="*/ 120 h 171"/>
                <a:gd name="T6" fmla="*/ 155 w 172"/>
                <a:gd name="T7" fmla="*/ 135 h 171"/>
                <a:gd name="T8" fmla="*/ 146 w 172"/>
                <a:gd name="T9" fmla="*/ 147 h 171"/>
                <a:gd name="T10" fmla="*/ 133 w 172"/>
                <a:gd name="T11" fmla="*/ 157 h 171"/>
                <a:gd name="T12" fmla="*/ 119 w 172"/>
                <a:gd name="T13" fmla="*/ 166 h 171"/>
                <a:gd name="T14" fmla="*/ 102 w 172"/>
                <a:gd name="T15" fmla="*/ 169 h 171"/>
                <a:gd name="T16" fmla="*/ 86 w 172"/>
                <a:gd name="T17" fmla="*/ 171 h 171"/>
                <a:gd name="T18" fmla="*/ 68 w 172"/>
                <a:gd name="T19" fmla="*/ 169 h 171"/>
                <a:gd name="T20" fmla="*/ 51 w 172"/>
                <a:gd name="T21" fmla="*/ 166 h 171"/>
                <a:gd name="T22" fmla="*/ 37 w 172"/>
                <a:gd name="T23" fmla="*/ 157 h 171"/>
                <a:gd name="T24" fmla="*/ 24 w 172"/>
                <a:gd name="T25" fmla="*/ 147 h 171"/>
                <a:gd name="T26" fmla="*/ 15 w 172"/>
                <a:gd name="T27" fmla="*/ 135 h 171"/>
                <a:gd name="T28" fmla="*/ 6 w 172"/>
                <a:gd name="T29" fmla="*/ 120 h 171"/>
                <a:gd name="T30" fmla="*/ 0 w 172"/>
                <a:gd name="T31" fmla="*/ 104 h 171"/>
                <a:gd name="T32" fmla="*/ 0 w 172"/>
                <a:gd name="T33" fmla="*/ 85 h 171"/>
                <a:gd name="T34" fmla="*/ 0 w 172"/>
                <a:gd name="T35" fmla="*/ 69 h 171"/>
                <a:gd name="T36" fmla="*/ 6 w 172"/>
                <a:gd name="T37" fmla="*/ 52 h 171"/>
                <a:gd name="T38" fmla="*/ 15 w 172"/>
                <a:gd name="T39" fmla="*/ 38 h 171"/>
                <a:gd name="T40" fmla="*/ 24 w 172"/>
                <a:gd name="T41" fmla="*/ 25 h 171"/>
                <a:gd name="T42" fmla="*/ 37 w 172"/>
                <a:gd name="T43" fmla="*/ 14 h 171"/>
                <a:gd name="T44" fmla="*/ 51 w 172"/>
                <a:gd name="T45" fmla="*/ 7 h 171"/>
                <a:gd name="T46" fmla="*/ 68 w 172"/>
                <a:gd name="T47" fmla="*/ 1 h 171"/>
                <a:gd name="T48" fmla="*/ 86 w 172"/>
                <a:gd name="T49" fmla="*/ 0 h 171"/>
                <a:gd name="T50" fmla="*/ 102 w 172"/>
                <a:gd name="T51" fmla="*/ 1 h 171"/>
                <a:gd name="T52" fmla="*/ 119 w 172"/>
                <a:gd name="T53" fmla="*/ 7 h 171"/>
                <a:gd name="T54" fmla="*/ 133 w 172"/>
                <a:gd name="T55" fmla="*/ 14 h 171"/>
                <a:gd name="T56" fmla="*/ 146 w 172"/>
                <a:gd name="T57" fmla="*/ 25 h 171"/>
                <a:gd name="T58" fmla="*/ 155 w 172"/>
                <a:gd name="T59" fmla="*/ 38 h 171"/>
                <a:gd name="T60" fmla="*/ 164 w 172"/>
                <a:gd name="T61" fmla="*/ 52 h 171"/>
                <a:gd name="T62" fmla="*/ 170 w 172"/>
                <a:gd name="T63" fmla="*/ 69 h 171"/>
                <a:gd name="T64" fmla="*/ 172 w 172"/>
                <a:gd name="T65" fmla="*/ 85 h 17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2"/>
                <a:gd name="T100" fmla="*/ 0 h 171"/>
                <a:gd name="T101" fmla="*/ 172 w 172"/>
                <a:gd name="T102" fmla="*/ 171 h 17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2" h="171">
                  <a:moveTo>
                    <a:pt x="172" y="85"/>
                  </a:moveTo>
                  <a:lnTo>
                    <a:pt x="170" y="104"/>
                  </a:lnTo>
                  <a:lnTo>
                    <a:pt x="164" y="120"/>
                  </a:lnTo>
                  <a:lnTo>
                    <a:pt x="155" y="135"/>
                  </a:lnTo>
                  <a:lnTo>
                    <a:pt x="146" y="147"/>
                  </a:lnTo>
                  <a:lnTo>
                    <a:pt x="133" y="157"/>
                  </a:lnTo>
                  <a:lnTo>
                    <a:pt x="119" y="166"/>
                  </a:lnTo>
                  <a:lnTo>
                    <a:pt x="102" y="169"/>
                  </a:lnTo>
                  <a:lnTo>
                    <a:pt x="86" y="171"/>
                  </a:lnTo>
                  <a:lnTo>
                    <a:pt x="68" y="169"/>
                  </a:lnTo>
                  <a:lnTo>
                    <a:pt x="51" y="166"/>
                  </a:lnTo>
                  <a:lnTo>
                    <a:pt x="37" y="157"/>
                  </a:lnTo>
                  <a:lnTo>
                    <a:pt x="24" y="147"/>
                  </a:lnTo>
                  <a:lnTo>
                    <a:pt x="15" y="135"/>
                  </a:lnTo>
                  <a:lnTo>
                    <a:pt x="6" y="120"/>
                  </a:lnTo>
                  <a:lnTo>
                    <a:pt x="0" y="104"/>
                  </a:lnTo>
                  <a:lnTo>
                    <a:pt x="0" y="85"/>
                  </a:lnTo>
                  <a:lnTo>
                    <a:pt x="0" y="69"/>
                  </a:lnTo>
                  <a:lnTo>
                    <a:pt x="6" y="52"/>
                  </a:lnTo>
                  <a:lnTo>
                    <a:pt x="15" y="38"/>
                  </a:lnTo>
                  <a:lnTo>
                    <a:pt x="24" y="25"/>
                  </a:lnTo>
                  <a:lnTo>
                    <a:pt x="37" y="14"/>
                  </a:lnTo>
                  <a:lnTo>
                    <a:pt x="51" y="7"/>
                  </a:lnTo>
                  <a:lnTo>
                    <a:pt x="68" y="1"/>
                  </a:lnTo>
                  <a:lnTo>
                    <a:pt x="86" y="0"/>
                  </a:lnTo>
                  <a:lnTo>
                    <a:pt x="102" y="1"/>
                  </a:lnTo>
                  <a:lnTo>
                    <a:pt x="119" y="7"/>
                  </a:lnTo>
                  <a:lnTo>
                    <a:pt x="133" y="14"/>
                  </a:lnTo>
                  <a:lnTo>
                    <a:pt x="146" y="25"/>
                  </a:lnTo>
                  <a:lnTo>
                    <a:pt x="155" y="38"/>
                  </a:lnTo>
                  <a:lnTo>
                    <a:pt x="164" y="52"/>
                  </a:lnTo>
                  <a:lnTo>
                    <a:pt x="170" y="69"/>
                  </a:lnTo>
                  <a:lnTo>
                    <a:pt x="172" y="85"/>
                  </a:lnTo>
                  <a:close/>
                </a:path>
              </a:pathLst>
            </a:custGeom>
            <a:solidFill>
              <a:srgbClr val="2D5B9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167" name="Freeform 643"/>
            <p:cNvSpPr>
              <a:spLocks/>
            </p:cNvSpPr>
            <p:nvPr/>
          </p:nvSpPr>
          <p:spPr bwMode="auto">
            <a:xfrm>
              <a:off x="4544" y="3261"/>
              <a:ext cx="168" cy="168"/>
            </a:xfrm>
            <a:custGeom>
              <a:avLst/>
              <a:gdLst>
                <a:gd name="T0" fmla="*/ 168 w 168"/>
                <a:gd name="T1" fmla="*/ 84 h 168"/>
                <a:gd name="T2" fmla="*/ 166 w 168"/>
                <a:gd name="T3" fmla="*/ 103 h 168"/>
                <a:gd name="T4" fmla="*/ 161 w 168"/>
                <a:gd name="T5" fmla="*/ 117 h 168"/>
                <a:gd name="T6" fmla="*/ 153 w 168"/>
                <a:gd name="T7" fmla="*/ 132 h 168"/>
                <a:gd name="T8" fmla="*/ 142 w 168"/>
                <a:gd name="T9" fmla="*/ 145 h 168"/>
                <a:gd name="T10" fmla="*/ 130 w 168"/>
                <a:gd name="T11" fmla="*/ 154 h 168"/>
                <a:gd name="T12" fmla="*/ 115 w 168"/>
                <a:gd name="T13" fmla="*/ 163 h 168"/>
                <a:gd name="T14" fmla="*/ 100 w 168"/>
                <a:gd name="T15" fmla="*/ 166 h 168"/>
                <a:gd name="T16" fmla="*/ 84 w 168"/>
                <a:gd name="T17" fmla="*/ 168 h 168"/>
                <a:gd name="T18" fmla="*/ 66 w 168"/>
                <a:gd name="T19" fmla="*/ 166 h 168"/>
                <a:gd name="T20" fmla="*/ 51 w 168"/>
                <a:gd name="T21" fmla="*/ 163 h 168"/>
                <a:gd name="T22" fmla="*/ 37 w 168"/>
                <a:gd name="T23" fmla="*/ 154 h 168"/>
                <a:gd name="T24" fmla="*/ 24 w 168"/>
                <a:gd name="T25" fmla="*/ 145 h 168"/>
                <a:gd name="T26" fmla="*/ 13 w 168"/>
                <a:gd name="T27" fmla="*/ 132 h 168"/>
                <a:gd name="T28" fmla="*/ 6 w 168"/>
                <a:gd name="T29" fmla="*/ 117 h 168"/>
                <a:gd name="T30" fmla="*/ 0 w 168"/>
                <a:gd name="T31" fmla="*/ 103 h 168"/>
                <a:gd name="T32" fmla="*/ 0 w 168"/>
                <a:gd name="T33" fmla="*/ 84 h 168"/>
                <a:gd name="T34" fmla="*/ 0 w 168"/>
                <a:gd name="T35" fmla="*/ 68 h 168"/>
                <a:gd name="T36" fmla="*/ 6 w 168"/>
                <a:gd name="T37" fmla="*/ 53 h 168"/>
                <a:gd name="T38" fmla="*/ 13 w 168"/>
                <a:gd name="T39" fmla="*/ 39 h 168"/>
                <a:gd name="T40" fmla="*/ 24 w 168"/>
                <a:gd name="T41" fmla="*/ 26 h 168"/>
                <a:gd name="T42" fmla="*/ 37 w 168"/>
                <a:gd name="T43" fmla="*/ 15 h 168"/>
                <a:gd name="T44" fmla="*/ 51 w 168"/>
                <a:gd name="T45" fmla="*/ 8 h 168"/>
                <a:gd name="T46" fmla="*/ 66 w 168"/>
                <a:gd name="T47" fmla="*/ 2 h 168"/>
                <a:gd name="T48" fmla="*/ 84 w 168"/>
                <a:gd name="T49" fmla="*/ 0 h 168"/>
                <a:gd name="T50" fmla="*/ 100 w 168"/>
                <a:gd name="T51" fmla="*/ 2 h 168"/>
                <a:gd name="T52" fmla="*/ 115 w 168"/>
                <a:gd name="T53" fmla="*/ 8 h 168"/>
                <a:gd name="T54" fmla="*/ 130 w 168"/>
                <a:gd name="T55" fmla="*/ 15 h 168"/>
                <a:gd name="T56" fmla="*/ 142 w 168"/>
                <a:gd name="T57" fmla="*/ 26 h 168"/>
                <a:gd name="T58" fmla="*/ 153 w 168"/>
                <a:gd name="T59" fmla="*/ 39 h 168"/>
                <a:gd name="T60" fmla="*/ 161 w 168"/>
                <a:gd name="T61" fmla="*/ 53 h 168"/>
                <a:gd name="T62" fmla="*/ 166 w 168"/>
                <a:gd name="T63" fmla="*/ 68 h 168"/>
                <a:gd name="T64" fmla="*/ 168 w 168"/>
                <a:gd name="T65" fmla="*/ 84 h 1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8"/>
                <a:gd name="T100" fmla="*/ 0 h 168"/>
                <a:gd name="T101" fmla="*/ 168 w 168"/>
                <a:gd name="T102" fmla="*/ 168 h 16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8" h="168">
                  <a:moveTo>
                    <a:pt x="168" y="84"/>
                  </a:moveTo>
                  <a:lnTo>
                    <a:pt x="166" y="103"/>
                  </a:lnTo>
                  <a:lnTo>
                    <a:pt x="161" y="117"/>
                  </a:lnTo>
                  <a:lnTo>
                    <a:pt x="153" y="132"/>
                  </a:lnTo>
                  <a:lnTo>
                    <a:pt x="142" y="145"/>
                  </a:lnTo>
                  <a:lnTo>
                    <a:pt x="130" y="154"/>
                  </a:lnTo>
                  <a:lnTo>
                    <a:pt x="115" y="163"/>
                  </a:lnTo>
                  <a:lnTo>
                    <a:pt x="100" y="166"/>
                  </a:lnTo>
                  <a:lnTo>
                    <a:pt x="84" y="168"/>
                  </a:lnTo>
                  <a:lnTo>
                    <a:pt x="66" y="166"/>
                  </a:lnTo>
                  <a:lnTo>
                    <a:pt x="51" y="163"/>
                  </a:lnTo>
                  <a:lnTo>
                    <a:pt x="37" y="154"/>
                  </a:lnTo>
                  <a:lnTo>
                    <a:pt x="24" y="145"/>
                  </a:lnTo>
                  <a:lnTo>
                    <a:pt x="13" y="132"/>
                  </a:lnTo>
                  <a:lnTo>
                    <a:pt x="6" y="117"/>
                  </a:lnTo>
                  <a:lnTo>
                    <a:pt x="0" y="103"/>
                  </a:lnTo>
                  <a:lnTo>
                    <a:pt x="0" y="84"/>
                  </a:lnTo>
                  <a:lnTo>
                    <a:pt x="0" y="68"/>
                  </a:lnTo>
                  <a:lnTo>
                    <a:pt x="6" y="53"/>
                  </a:lnTo>
                  <a:lnTo>
                    <a:pt x="13" y="39"/>
                  </a:lnTo>
                  <a:lnTo>
                    <a:pt x="24" y="26"/>
                  </a:lnTo>
                  <a:lnTo>
                    <a:pt x="37" y="15"/>
                  </a:lnTo>
                  <a:lnTo>
                    <a:pt x="51" y="8"/>
                  </a:lnTo>
                  <a:lnTo>
                    <a:pt x="66" y="2"/>
                  </a:lnTo>
                  <a:lnTo>
                    <a:pt x="84" y="0"/>
                  </a:lnTo>
                  <a:lnTo>
                    <a:pt x="100" y="2"/>
                  </a:lnTo>
                  <a:lnTo>
                    <a:pt x="115" y="8"/>
                  </a:lnTo>
                  <a:lnTo>
                    <a:pt x="130" y="15"/>
                  </a:lnTo>
                  <a:lnTo>
                    <a:pt x="142" y="26"/>
                  </a:lnTo>
                  <a:lnTo>
                    <a:pt x="153" y="39"/>
                  </a:lnTo>
                  <a:lnTo>
                    <a:pt x="161" y="53"/>
                  </a:lnTo>
                  <a:lnTo>
                    <a:pt x="166" y="68"/>
                  </a:lnTo>
                  <a:lnTo>
                    <a:pt x="168" y="84"/>
                  </a:lnTo>
                  <a:close/>
                </a:path>
              </a:pathLst>
            </a:custGeom>
            <a:solidFill>
              <a:srgbClr val="2F5E9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168" name="Freeform 644"/>
            <p:cNvSpPr>
              <a:spLocks/>
            </p:cNvSpPr>
            <p:nvPr/>
          </p:nvSpPr>
          <p:spPr bwMode="auto">
            <a:xfrm>
              <a:off x="4546" y="3263"/>
              <a:ext cx="164" cy="164"/>
            </a:xfrm>
            <a:custGeom>
              <a:avLst/>
              <a:gdLst>
                <a:gd name="T0" fmla="*/ 164 w 164"/>
                <a:gd name="T1" fmla="*/ 82 h 164"/>
                <a:gd name="T2" fmla="*/ 162 w 164"/>
                <a:gd name="T3" fmla="*/ 101 h 164"/>
                <a:gd name="T4" fmla="*/ 157 w 164"/>
                <a:gd name="T5" fmla="*/ 115 h 164"/>
                <a:gd name="T6" fmla="*/ 149 w 164"/>
                <a:gd name="T7" fmla="*/ 130 h 164"/>
                <a:gd name="T8" fmla="*/ 139 w 164"/>
                <a:gd name="T9" fmla="*/ 141 h 164"/>
                <a:gd name="T10" fmla="*/ 128 w 164"/>
                <a:gd name="T11" fmla="*/ 152 h 164"/>
                <a:gd name="T12" fmla="*/ 113 w 164"/>
                <a:gd name="T13" fmla="*/ 159 h 164"/>
                <a:gd name="T14" fmla="*/ 98 w 164"/>
                <a:gd name="T15" fmla="*/ 163 h 164"/>
                <a:gd name="T16" fmla="*/ 82 w 164"/>
                <a:gd name="T17" fmla="*/ 164 h 164"/>
                <a:gd name="T18" fmla="*/ 64 w 164"/>
                <a:gd name="T19" fmla="*/ 163 h 164"/>
                <a:gd name="T20" fmla="*/ 49 w 164"/>
                <a:gd name="T21" fmla="*/ 159 h 164"/>
                <a:gd name="T22" fmla="*/ 35 w 164"/>
                <a:gd name="T23" fmla="*/ 152 h 164"/>
                <a:gd name="T24" fmla="*/ 24 w 164"/>
                <a:gd name="T25" fmla="*/ 141 h 164"/>
                <a:gd name="T26" fmla="*/ 13 w 164"/>
                <a:gd name="T27" fmla="*/ 130 h 164"/>
                <a:gd name="T28" fmla="*/ 5 w 164"/>
                <a:gd name="T29" fmla="*/ 115 h 164"/>
                <a:gd name="T30" fmla="*/ 0 w 164"/>
                <a:gd name="T31" fmla="*/ 101 h 164"/>
                <a:gd name="T32" fmla="*/ 0 w 164"/>
                <a:gd name="T33" fmla="*/ 82 h 164"/>
                <a:gd name="T34" fmla="*/ 0 w 164"/>
                <a:gd name="T35" fmla="*/ 66 h 164"/>
                <a:gd name="T36" fmla="*/ 5 w 164"/>
                <a:gd name="T37" fmla="*/ 51 h 164"/>
                <a:gd name="T38" fmla="*/ 13 w 164"/>
                <a:gd name="T39" fmla="*/ 37 h 164"/>
                <a:gd name="T40" fmla="*/ 24 w 164"/>
                <a:gd name="T41" fmla="*/ 26 h 164"/>
                <a:gd name="T42" fmla="*/ 35 w 164"/>
                <a:gd name="T43" fmla="*/ 15 h 164"/>
                <a:gd name="T44" fmla="*/ 49 w 164"/>
                <a:gd name="T45" fmla="*/ 8 h 164"/>
                <a:gd name="T46" fmla="*/ 64 w 164"/>
                <a:gd name="T47" fmla="*/ 2 h 164"/>
                <a:gd name="T48" fmla="*/ 82 w 164"/>
                <a:gd name="T49" fmla="*/ 0 h 164"/>
                <a:gd name="T50" fmla="*/ 98 w 164"/>
                <a:gd name="T51" fmla="*/ 2 h 164"/>
                <a:gd name="T52" fmla="*/ 113 w 164"/>
                <a:gd name="T53" fmla="*/ 8 h 164"/>
                <a:gd name="T54" fmla="*/ 128 w 164"/>
                <a:gd name="T55" fmla="*/ 15 h 164"/>
                <a:gd name="T56" fmla="*/ 139 w 164"/>
                <a:gd name="T57" fmla="*/ 26 h 164"/>
                <a:gd name="T58" fmla="*/ 149 w 164"/>
                <a:gd name="T59" fmla="*/ 37 h 164"/>
                <a:gd name="T60" fmla="*/ 157 w 164"/>
                <a:gd name="T61" fmla="*/ 51 h 164"/>
                <a:gd name="T62" fmla="*/ 162 w 164"/>
                <a:gd name="T63" fmla="*/ 66 h 164"/>
                <a:gd name="T64" fmla="*/ 164 w 164"/>
                <a:gd name="T65" fmla="*/ 82 h 16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4"/>
                <a:gd name="T100" fmla="*/ 0 h 164"/>
                <a:gd name="T101" fmla="*/ 164 w 164"/>
                <a:gd name="T102" fmla="*/ 164 h 16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4" h="164">
                  <a:moveTo>
                    <a:pt x="164" y="82"/>
                  </a:moveTo>
                  <a:lnTo>
                    <a:pt x="162" y="101"/>
                  </a:lnTo>
                  <a:lnTo>
                    <a:pt x="157" y="115"/>
                  </a:lnTo>
                  <a:lnTo>
                    <a:pt x="149" y="130"/>
                  </a:lnTo>
                  <a:lnTo>
                    <a:pt x="139" y="141"/>
                  </a:lnTo>
                  <a:lnTo>
                    <a:pt x="128" y="152"/>
                  </a:lnTo>
                  <a:lnTo>
                    <a:pt x="113" y="159"/>
                  </a:lnTo>
                  <a:lnTo>
                    <a:pt x="98" y="163"/>
                  </a:lnTo>
                  <a:lnTo>
                    <a:pt x="82" y="164"/>
                  </a:lnTo>
                  <a:lnTo>
                    <a:pt x="64" y="163"/>
                  </a:lnTo>
                  <a:lnTo>
                    <a:pt x="49" y="159"/>
                  </a:lnTo>
                  <a:lnTo>
                    <a:pt x="35" y="152"/>
                  </a:lnTo>
                  <a:lnTo>
                    <a:pt x="24" y="141"/>
                  </a:lnTo>
                  <a:lnTo>
                    <a:pt x="13" y="130"/>
                  </a:lnTo>
                  <a:lnTo>
                    <a:pt x="5" y="115"/>
                  </a:lnTo>
                  <a:lnTo>
                    <a:pt x="0" y="101"/>
                  </a:lnTo>
                  <a:lnTo>
                    <a:pt x="0" y="82"/>
                  </a:lnTo>
                  <a:lnTo>
                    <a:pt x="0" y="66"/>
                  </a:lnTo>
                  <a:lnTo>
                    <a:pt x="5" y="51"/>
                  </a:lnTo>
                  <a:lnTo>
                    <a:pt x="13" y="37"/>
                  </a:lnTo>
                  <a:lnTo>
                    <a:pt x="24" y="26"/>
                  </a:lnTo>
                  <a:lnTo>
                    <a:pt x="35" y="15"/>
                  </a:lnTo>
                  <a:lnTo>
                    <a:pt x="49" y="8"/>
                  </a:lnTo>
                  <a:lnTo>
                    <a:pt x="64" y="2"/>
                  </a:lnTo>
                  <a:lnTo>
                    <a:pt x="82" y="0"/>
                  </a:lnTo>
                  <a:lnTo>
                    <a:pt x="98" y="2"/>
                  </a:lnTo>
                  <a:lnTo>
                    <a:pt x="113" y="8"/>
                  </a:lnTo>
                  <a:lnTo>
                    <a:pt x="128" y="15"/>
                  </a:lnTo>
                  <a:lnTo>
                    <a:pt x="139" y="26"/>
                  </a:lnTo>
                  <a:lnTo>
                    <a:pt x="149" y="37"/>
                  </a:lnTo>
                  <a:lnTo>
                    <a:pt x="157" y="51"/>
                  </a:lnTo>
                  <a:lnTo>
                    <a:pt x="162" y="66"/>
                  </a:lnTo>
                  <a:lnTo>
                    <a:pt x="164" y="82"/>
                  </a:lnTo>
                  <a:close/>
                </a:path>
              </a:pathLst>
            </a:custGeom>
            <a:solidFill>
              <a:srgbClr val="31629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169" name="Freeform 645"/>
            <p:cNvSpPr>
              <a:spLocks/>
            </p:cNvSpPr>
            <p:nvPr/>
          </p:nvSpPr>
          <p:spPr bwMode="auto">
            <a:xfrm>
              <a:off x="4548" y="3265"/>
              <a:ext cx="160" cy="161"/>
            </a:xfrm>
            <a:custGeom>
              <a:avLst/>
              <a:gdLst>
                <a:gd name="T0" fmla="*/ 160 w 160"/>
                <a:gd name="T1" fmla="*/ 80 h 161"/>
                <a:gd name="T2" fmla="*/ 158 w 160"/>
                <a:gd name="T3" fmla="*/ 97 h 161"/>
                <a:gd name="T4" fmla="*/ 153 w 160"/>
                <a:gd name="T5" fmla="*/ 111 h 161"/>
                <a:gd name="T6" fmla="*/ 146 w 160"/>
                <a:gd name="T7" fmla="*/ 126 h 161"/>
                <a:gd name="T8" fmla="*/ 137 w 160"/>
                <a:gd name="T9" fmla="*/ 137 h 161"/>
                <a:gd name="T10" fmla="*/ 124 w 160"/>
                <a:gd name="T11" fmla="*/ 148 h 161"/>
                <a:gd name="T12" fmla="*/ 111 w 160"/>
                <a:gd name="T13" fmla="*/ 155 h 161"/>
                <a:gd name="T14" fmla="*/ 95 w 160"/>
                <a:gd name="T15" fmla="*/ 159 h 161"/>
                <a:gd name="T16" fmla="*/ 80 w 160"/>
                <a:gd name="T17" fmla="*/ 161 h 161"/>
                <a:gd name="T18" fmla="*/ 64 w 160"/>
                <a:gd name="T19" fmla="*/ 159 h 161"/>
                <a:gd name="T20" fmla="*/ 49 w 160"/>
                <a:gd name="T21" fmla="*/ 155 h 161"/>
                <a:gd name="T22" fmla="*/ 34 w 160"/>
                <a:gd name="T23" fmla="*/ 148 h 161"/>
                <a:gd name="T24" fmla="*/ 23 w 160"/>
                <a:gd name="T25" fmla="*/ 137 h 161"/>
                <a:gd name="T26" fmla="*/ 13 w 160"/>
                <a:gd name="T27" fmla="*/ 126 h 161"/>
                <a:gd name="T28" fmla="*/ 5 w 160"/>
                <a:gd name="T29" fmla="*/ 111 h 161"/>
                <a:gd name="T30" fmla="*/ 0 w 160"/>
                <a:gd name="T31" fmla="*/ 97 h 161"/>
                <a:gd name="T32" fmla="*/ 0 w 160"/>
                <a:gd name="T33" fmla="*/ 80 h 161"/>
                <a:gd name="T34" fmla="*/ 0 w 160"/>
                <a:gd name="T35" fmla="*/ 66 h 161"/>
                <a:gd name="T36" fmla="*/ 5 w 160"/>
                <a:gd name="T37" fmla="*/ 49 h 161"/>
                <a:gd name="T38" fmla="*/ 13 w 160"/>
                <a:gd name="T39" fmla="*/ 37 h 161"/>
                <a:gd name="T40" fmla="*/ 23 w 160"/>
                <a:gd name="T41" fmla="*/ 24 h 161"/>
                <a:gd name="T42" fmla="*/ 34 w 160"/>
                <a:gd name="T43" fmla="*/ 15 h 161"/>
                <a:gd name="T44" fmla="*/ 49 w 160"/>
                <a:gd name="T45" fmla="*/ 7 h 161"/>
                <a:gd name="T46" fmla="*/ 64 w 160"/>
                <a:gd name="T47" fmla="*/ 2 h 161"/>
                <a:gd name="T48" fmla="*/ 80 w 160"/>
                <a:gd name="T49" fmla="*/ 0 h 161"/>
                <a:gd name="T50" fmla="*/ 95 w 160"/>
                <a:gd name="T51" fmla="*/ 2 h 161"/>
                <a:gd name="T52" fmla="*/ 111 w 160"/>
                <a:gd name="T53" fmla="*/ 7 h 161"/>
                <a:gd name="T54" fmla="*/ 124 w 160"/>
                <a:gd name="T55" fmla="*/ 15 h 161"/>
                <a:gd name="T56" fmla="*/ 137 w 160"/>
                <a:gd name="T57" fmla="*/ 24 h 161"/>
                <a:gd name="T58" fmla="*/ 146 w 160"/>
                <a:gd name="T59" fmla="*/ 37 h 161"/>
                <a:gd name="T60" fmla="*/ 153 w 160"/>
                <a:gd name="T61" fmla="*/ 49 h 161"/>
                <a:gd name="T62" fmla="*/ 158 w 160"/>
                <a:gd name="T63" fmla="*/ 66 h 161"/>
                <a:gd name="T64" fmla="*/ 160 w 160"/>
                <a:gd name="T65" fmla="*/ 80 h 1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0"/>
                <a:gd name="T100" fmla="*/ 0 h 161"/>
                <a:gd name="T101" fmla="*/ 160 w 160"/>
                <a:gd name="T102" fmla="*/ 161 h 1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0" h="161">
                  <a:moveTo>
                    <a:pt x="160" y="80"/>
                  </a:moveTo>
                  <a:lnTo>
                    <a:pt x="158" y="97"/>
                  </a:lnTo>
                  <a:lnTo>
                    <a:pt x="153" y="111"/>
                  </a:lnTo>
                  <a:lnTo>
                    <a:pt x="146" y="126"/>
                  </a:lnTo>
                  <a:lnTo>
                    <a:pt x="137" y="137"/>
                  </a:lnTo>
                  <a:lnTo>
                    <a:pt x="124" y="148"/>
                  </a:lnTo>
                  <a:lnTo>
                    <a:pt x="111" y="155"/>
                  </a:lnTo>
                  <a:lnTo>
                    <a:pt x="95" y="159"/>
                  </a:lnTo>
                  <a:lnTo>
                    <a:pt x="80" y="161"/>
                  </a:lnTo>
                  <a:lnTo>
                    <a:pt x="64" y="159"/>
                  </a:lnTo>
                  <a:lnTo>
                    <a:pt x="49" y="155"/>
                  </a:lnTo>
                  <a:lnTo>
                    <a:pt x="34" y="148"/>
                  </a:lnTo>
                  <a:lnTo>
                    <a:pt x="23" y="137"/>
                  </a:lnTo>
                  <a:lnTo>
                    <a:pt x="13" y="126"/>
                  </a:lnTo>
                  <a:lnTo>
                    <a:pt x="5" y="111"/>
                  </a:lnTo>
                  <a:lnTo>
                    <a:pt x="0" y="97"/>
                  </a:lnTo>
                  <a:lnTo>
                    <a:pt x="0" y="80"/>
                  </a:lnTo>
                  <a:lnTo>
                    <a:pt x="0" y="66"/>
                  </a:lnTo>
                  <a:lnTo>
                    <a:pt x="5" y="49"/>
                  </a:lnTo>
                  <a:lnTo>
                    <a:pt x="13" y="37"/>
                  </a:lnTo>
                  <a:lnTo>
                    <a:pt x="23" y="24"/>
                  </a:lnTo>
                  <a:lnTo>
                    <a:pt x="34" y="15"/>
                  </a:lnTo>
                  <a:lnTo>
                    <a:pt x="49" y="7"/>
                  </a:lnTo>
                  <a:lnTo>
                    <a:pt x="64" y="2"/>
                  </a:lnTo>
                  <a:lnTo>
                    <a:pt x="80" y="0"/>
                  </a:lnTo>
                  <a:lnTo>
                    <a:pt x="95" y="2"/>
                  </a:lnTo>
                  <a:lnTo>
                    <a:pt x="111" y="7"/>
                  </a:lnTo>
                  <a:lnTo>
                    <a:pt x="124" y="15"/>
                  </a:lnTo>
                  <a:lnTo>
                    <a:pt x="137" y="24"/>
                  </a:lnTo>
                  <a:lnTo>
                    <a:pt x="146" y="37"/>
                  </a:lnTo>
                  <a:lnTo>
                    <a:pt x="153" y="49"/>
                  </a:lnTo>
                  <a:lnTo>
                    <a:pt x="158" y="66"/>
                  </a:lnTo>
                  <a:lnTo>
                    <a:pt x="160" y="80"/>
                  </a:lnTo>
                  <a:close/>
                </a:path>
              </a:pathLst>
            </a:custGeom>
            <a:solidFill>
              <a:srgbClr val="33679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170" name="Freeform 646"/>
            <p:cNvSpPr>
              <a:spLocks/>
            </p:cNvSpPr>
            <p:nvPr/>
          </p:nvSpPr>
          <p:spPr bwMode="auto">
            <a:xfrm>
              <a:off x="4550" y="3267"/>
              <a:ext cx="156" cy="157"/>
            </a:xfrm>
            <a:custGeom>
              <a:avLst/>
              <a:gdLst>
                <a:gd name="T0" fmla="*/ 156 w 156"/>
                <a:gd name="T1" fmla="*/ 78 h 157"/>
                <a:gd name="T2" fmla="*/ 155 w 156"/>
                <a:gd name="T3" fmla="*/ 95 h 157"/>
                <a:gd name="T4" fmla="*/ 149 w 156"/>
                <a:gd name="T5" fmla="*/ 109 h 157"/>
                <a:gd name="T6" fmla="*/ 142 w 156"/>
                <a:gd name="T7" fmla="*/ 124 h 157"/>
                <a:gd name="T8" fmla="*/ 133 w 156"/>
                <a:gd name="T9" fmla="*/ 135 h 157"/>
                <a:gd name="T10" fmla="*/ 122 w 156"/>
                <a:gd name="T11" fmla="*/ 144 h 157"/>
                <a:gd name="T12" fmla="*/ 107 w 156"/>
                <a:gd name="T13" fmla="*/ 151 h 157"/>
                <a:gd name="T14" fmla="*/ 93 w 156"/>
                <a:gd name="T15" fmla="*/ 155 h 157"/>
                <a:gd name="T16" fmla="*/ 78 w 156"/>
                <a:gd name="T17" fmla="*/ 157 h 157"/>
                <a:gd name="T18" fmla="*/ 62 w 156"/>
                <a:gd name="T19" fmla="*/ 155 h 157"/>
                <a:gd name="T20" fmla="*/ 47 w 156"/>
                <a:gd name="T21" fmla="*/ 151 h 157"/>
                <a:gd name="T22" fmla="*/ 32 w 156"/>
                <a:gd name="T23" fmla="*/ 144 h 157"/>
                <a:gd name="T24" fmla="*/ 21 w 156"/>
                <a:gd name="T25" fmla="*/ 135 h 157"/>
                <a:gd name="T26" fmla="*/ 12 w 156"/>
                <a:gd name="T27" fmla="*/ 124 h 157"/>
                <a:gd name="T28" fmla="*/ 5 w 156"/>
                <a:gd name="T29" fmla="*/ 109 h 157"/>
                <a:gd name="T30" fmla="*/ 0 w 156"/>
                <a:gd name="T31" fmla="*/ 95 h 157"/>
                <a:gd name="T32" fmla="*/ 0 w 156"/>
                <a:gd name="T33" fmla="*/ 78 h 157"/>
                <a:gd name="T34" fmla="*/ 0 w 156"/>
                <a:gd name="T35" fmla="*/ 64 h 157"/>
                <a:gd name="T36" fmla="*/ 5 w 156"/>
                <a:gd name="T37" fmla="*/ 49 h 157"/>
                <a:gd name="T38" fmla="*/ 12 w 156"/>
                <a:gd name="T39" fmla="*/ 35 h 157"/>
                <a:gd name="T40" fmla="*/ 21 w 156"/>
                <a:gd name="T41" fmla="*/ 24 h 157"/>
                <a:gd name="T42" fmla="*/ 32 w 156"/>
                <a:gd name="T43" fmla="*/ 14 h 157"/>
                <a:gd name="T44" fmla="*/ 47 w 156"/>
                <a:gd name="T45" fmla="*/ 7 h 157"/>
                <a:gd name="T46" fmla="*/ 62 w 156"/>
                <a:gd name="T47" fmla="*/ 2 h 157"/>
                <a:gd name="T48" fmla="*/ 78 w 156"/>
                <a:gd name="T49" fmla="*/ 0 h 157"/>
                <a:gd name="T50" fmla="*/ 93 w 156"/>
                <a:gd name="T51" fmla="*/ 2 h 157"/>
                <a:gd name="T52" fmla="*/ 107 w 156"/>
                <a:gd name="T53" fmla="*/ 7 h 157"/>
                <a:gd name="T54" fmla="*/ 122 w 156"/>
                <a:gd name="T55" fmla="*/ 14 h 157"/>
                <a:gd name="T56" fmla="*/ 133 w 156"/>
                <a:gd name="T57" fmla="*/ 24 h 157"/>
                <a:gd name="T58" fmla="*/ 142 w 156"/>
                <a:gd name="T59" fmla="*/ 35 h 157"/>
                <a:gd name="T60" fmla="*/ 149 w 156"/>
                <a:gd name="T61" fmla="*/ 49 h 157"/>
                <a:gd name="T62" fmla="*/ 155 w 156"/>
                <a:gd name="T63" fmla="*/ 64 h 157"/>
                <a:gd name="T64" fmla="*/ 156 w 156"/>
                <a:gd name="T65" fmla="*/ 78 h 1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6"/>
                <a:gd name="T100" fmla="*/ 0 h 157"/>
                <a:gd name="T101" fmla="*/ 156 w 156"/>
                <a:gd name="T102" fmla="*/ 157 h 15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6" h="157">
                  <a:moveTo>
                    <a:pt x="156" y="78"/>
                  </a:moveTo>
                  <a:lnTo>
                    <a:pt x="155" y="95"/>
                  </a:lnTo>
                  <a:lnTo>
                    <a:pt x="149" y="109"/>
                  </a:lnTo>
                  <a:lnTo>
                    <a:pt x="142" y="124"/>
                  </a:lnTo>
                  <a:lnTo>
                    <a:pt x="133" y="135"/>
                  </a:lnTo>
                  <a:lnTo>
                    <a:pt x="122" y="144"/>
                  </a:lnTo>
                  <a:lnTo>
                    <a:pt x="107" y="151"/>
                  </a:lnTo>
                  <a:lnTo>
                    <a:pt x="93" y="155"/>
                  </a:lnTo>
                  <a:lnTo>
                    <a:pt x="78" y="157"/>
                  </a:lnTo>
                  <a:lnTo>
                    <a:pt x="62" y="155"/>
                  </a:lnTo>
                  <a:lnTo>
                    <a:pt x="47" y="151"/>
                  </a:lnTo>
                  <a:lnTo>
                    <a:pt x="32" y="144"/>
                  </a:lnTo>
                  <a:lnTo>
                    <a:pt x="21" y="135"/>
                  </a:lnTo>
                  <a:lnTo>
                    <a:pt x="12" y="124"/>
                  </a:lnTo>
                  <a:lnTo>
                    <a:pt x="5" y="109"/>
                  </a:lnTo>
                  <a:lnTo>
                    <a:pt x="0" y="95"/>
                  </a:lnTo>
                  <a:lnTo>
                    <a:pt x="0" y="78"/>
                  </a:lnTo>
                  <a:lnTo>
                    <a:pt x="0" y="64"/>
                  </a:lnTo>
                  <a:lnTo>
                    <a:pt x="5" y="49"/>
                  </a:lnTo>
                  <a:lnTo>
                    <a:pt x="12" y="35"/>
                  </a:lnTo>
                  <a:lnTo>
                    <a:pt x="21" y="24"/>
                  </a:lnTo>
                  <a:lnTo>
                    <a:pt x="32" y="14"/>
                  </a:lnTo>
                  <a:lnTo>
                    <a:pt x="47" y="7"/>
                  </a:lnTo>
                  <a:lnTo>
                    <a:pt x="62" y="2"/>
                  </a:lnTo>
                  <a:lnTo>
                    <a:pt x="78" y="0"/>
                  </a:lnTo>
                  <a:lnTo>
                    <a:pt x="93" y="2"/>
                  </a:lnTo>
                  <a:lnTo>
                    <a:pt x="107" y="7"/>
                  </a:lnTo>
                  <a:lnTo>
                    <a:pt x="122" y="14"/>
                  </a:lnTo>
                  <a:lnTo>
                    <a:pt x="133" y="24"/>
                  </a:lnTo>
                  <a:lnTo>
                    <a:pt x="142" y="35"/>
                  </a:lnTo>
                  <a:lnTo>
                    <a:pt x="149" y="49"/>
                  </a:lnTo>
                  <a:lnTo>
                    <a:pt x="155" y="64"/>
                  </a:lnTo>
                  <a:lnTo>
                    <a:pt x="156" y="78"/>
                  </a:lnTo>
                  <a:close/>
                </a:path>
              </a:pathLst>
            </a:custGeom>
            <a:solidFill>
              <a:srgbClr val="356BA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171" name="Freeform 647"/>
            <p:cNvSpPr>
              <a:spLocks/>
            </p:cNvSpPr>
            <p:nvPr/>
          </p:nvSpPr>
          <p:spPr bwMode="auto">
            <a:xfrm>
              <a:off x="4551" y="3269"/>
              <a:ext cx="154" cy="153"/>
            </a:xfrm>
            <a:custGeom>
              <a:avLst/>
              <a:gdLst>
                <a:gd name="T0" fmla="*/ 154 w 154"/>
                <a:gd name="T1" fmla="*/ 76 h 153"/>
                <a:gd name="T2" fmla="*/ 152 w 154"/>
                <a:gd name="T3" fmla="*/ 93 h 153"/>
                <a:gd name="T4" fmla="*/ 146 w 154"/>
                <a:gd name="T5" fmla="*/ 107 h 153"/>
                <a:gd name="T6" fmla="*/ 139 w 154"/>
                <a:gd name="T7" fmla="*/ 120 h 153"/>
                <a:gd name="T8" fmla="*/ 130 w 154"/>
                <a:gd name="T9" fmla="*/ 131 h 153"/>
                <a:gd name="T10" fmla="*/ 119 w 154"/>
                <a:gd name="T11" fmla="*/ 140 h 153"/>
                <a:gd name="T12" fmla="*/ 106 w 154"/>
                <a:gd name="T13" fmla="*/ 148 h 153"/>
                <a:gd name="T14" fmla="*/ 92 w 154"/>
                <a:gd name="T15" fmla="*/ 151 h 153"/>
                <a:gd name="T16" fmla="*/ 77 w 154"/>
                <a:gd name="T17" fmla="*/ 153 h 153"/>
                <a:gd name="T18" fmla="*/ 61 w 154"/>
                <a:gd name="T19" fmla="*/ 151 h 153"/>
                <a:gd name="T20" fmla="*/ 46 w 154"/>
                <a:gd name="T21" fmla="*/ 148 h 153"/>
                <a:gd name="T22" fmla="*/ 33 w 154"/>
                <a:gd name="T23" fmla="*/ 140 h 153"/>
                <a:gd name="T24" fmla="*/ 22 w 154"/>
                <a:gd name="T25" fmla="*/ 131 h 153"/>
                <a:gd name="T26" fmla="*/ 13 w 154"/>
                <a:gd name="T27" fmla="*/ 120 h 153"/>
                <a:gd name="T28" fmla="*/ 6 w 154"/>
                <a:gd name="T29" fmla="*/ 107 h 153"/>
                <a:gd name="T30" fmla="*/ 0 w 154"/>
                <a:gd name="T31" fmla="*/ 93 h 153"/>
                <a:gd name="T32" fmla="*/ 0 w 154"/>
                <a:gd name="T33" fmla="*/ 76 h 153"/>
                <a:gd name="T34" fmla="*/ 0 w 154"/>
                <a:gd name="T35" fmla="*/ 62 h 153"/>
                <a:gd name="T36" fmla="*/ 6 w 154"/>
                <a:gd name="T37" fmla="*/ 47 h 153"/>
                <a:gd name="T38" fmla="*/ 13 w 154"/>
                <a:gd name="T39" fmla="*/ 34 h 153"/>
                <a:gd name="T40" fmla="*/ 22 w 154"/>
                <a:gd name="T41" fmla="*/ 23 h 153"/>
                <a:gd name="T42" fmla="*/ 33 w 154"/>
                <a:gd name="T43" fmla="*/ 14 h 153"/>
                <a:gd name="T44" fmla="*/ 46 w 154"/>
                <a:gd name="T45" fmla="*/ 7 h 153"/>
                <a:gd name="T46" fmla="*/ 61 w 154"/>
                <a:gd name="T47" fmla="*/ 2 h 153"/>
                <a:gd name="T48" fmla="*/ 77 w 154"/>
                <a:gd name="T49" fmla="*/ 0 h 153"/>
                <a:gd name="T50" fmla="*/ 92 w 154"/>
                <a:gd name="T51" fmla="*/ 2 h 153"/>
                <a:gd name="T52" fmla="*/ 106 w 154"/>
                <a:gd name="T53" fmla="*/ 7 h 153"/>
                <a:gd name="T54" fmla="*/ 119 w 154"/>
                <a:gd name="T55" fmla="*/ 14 h 153"/>
                <a:gd name="T56" fmla="*/ 130 w 154"/>
                <a:gd name="T57" fmla="*/ 23 h 153"/>
                <a:gd name="T58" fmla="*/ 139 w 154"/>
                <a:gd name="T59" fmla="*/ 34 h 153"/>
                <a:gd name="T60" fmla="*/ 146 w 154"/>
                <a:gd name="T61" fmla="*/ 47 h 153"/>
                <a:gd name="T62" fmla="*/ 152 w 154"/>
                <a:gd name="T63" fmla="*/ 62 h 153"/>
                <a:gd name="T64" fmla="*/ 154 w 154"/>
                <a:gd name="T65" fmla="*/ 76 h 1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4"/>
                <a:gd name="T100" fmla="*/ 0 h 153"/>
                <a:gd name="T101" fmla="*/ 154 w 154"/>
                <a:gd name="T102" fmla="*/ 153 h 15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4" h="153">
                  <a:moveTo>
                    <a:pt x="154" y="76"/>
                  </a:moveTo>
                  <a:lnTo>
                    <a:pt x="152" y="93"/>
                  </a:lnTo>
                  <a:lnTo>
                    <a:pt x="146" y="107"/>
                  </a:lnTo>
                  <a:lnTo>
                    <a:pt x="139" y="120"/>
                  </a:lnTo>
                  <a:lnTo>
                    <a:pt x="130" y="131"/>
                  </a:lnTo>
                  <a:lnTo>
                    <a:pt x="119" y="140"/>
                  </a:lnTo>
                  <a:lnTo>
                    <a:pt x="106" y="148"/>
                  </a:lnTo>
                  <a:lnTo>
                    <a:pt x="92" y="151"/>
                  </a:lnTo>
                  <a:lnTo>
                    <a:pt x="77" y="153"/>
                  </a:lnTo>
                  <a:lnTo>
                    <a:pt x="61" y="151"/>
                  </a:lnTo>
                  <a:lnTo>
                    <a:pt x="46" y="148"/>
                  </a:lnTo>
                  <a:lnTo>
                    <a:pt x="33" y="140"/>
                  </a:lnTo>
                  <a:lnTo>
                    <a:pt x="22" y="131"/>
                  </a:lnTo>
                  <a:lnTo>
                    <a:pt x="13" y="120"/>
                  </a:lnTo>
                  <a:lnTo>
                    <a:pt x="6" y="107"/>
                  </a:lnTo>
                  <a:lnTo>
                    <a:pt x="0" y="93"/>
                  </a:lnTo>
                  <a:lnTo>
                    <a:pt x="0" y="76"/>
                  </a:lnTo>
                  <a:lnTo>
                    <a:pt x="0" y="62"/>
                  </a:lnTo>
                  <a:lnTo>
                    <a:pt x="6" y="47"/>
                  </a:lnTo>
                  <a:lnTo>
                    <a:pt x="13" y="34"/>
                  </a:lnTo>
                  <a:lnTo>
                    <a:pt x="22" y="23"/>
                  </a:lnTo>
                  <a:lnTo>
                    <a:pt x="33" y="14"/>
                  </a:lnTo>
                  <a:lnTo>
                    <a:pt x="46" y="7"/>
                  </a:lnTo>
                  <a:lnTo>
                    <a:pt x="61" y="2"/>
                  </a:lnTo>
                  <a:lnTo>
                    <a:pt x="77" y="0"/>
                  </a:lnTo>
                  <a:lnTo>
                    <a:pt x="92" y="2"/>
                  </a:lnTo>
                  <a:lnTo>
                    <a:pt x="106" y="7"/>
                  </a:lnTo>
                  <a:lnTo>
                    <a:pt x="119" y="14"/>
                  </a:lnTo>
                  <a:lnTo>
                    <a:pt x="130" y="23"/>
                  </a:lnTo>
                  <a:lnTo>
                    <a:pt x="139" y="34"/>
                  </a:lnTo>
                  <a:lnTo>
                    <a:pt x="146" y="47"/>
                  </a:lnTo>
                  <a:lnTo>
                    <a:pt x="152" y="62"/>
                  </a:lnTo>
                  <a:lnTo>
                    <a:pt x="154" y="76"/>
                  </a:lnTo>
                  <a:close/>
                </a:path>
              </a:pathLst>
            </a:custGeom>
            <a:solidFill>
              <a:srgbClr val="3870A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172" name="Freeform 648"/>
            <p:cNvSpPr>
              <a:spLocks/>
            </p:cNvSpPr>
            <p:nvPr/>
          </p:nvSpPr>
          <p:spPr bwMode="auto">
            <a:xfrm>
              <a:off x="4553" y="3271"/>
              <a:ext cx="150" cy="149"/>
            </a:xfrm>
            <a:custGeom>
              <a:avLst/>
              <a:gdLst>
                <a:gd name="T0" fmla="*/ 150 w 150"/>
                <a:gd name="T1" fmla="*/ 74 h 149"/>
                <a:gd name="T2" fmla="*/ 148 w 150"/>
                <a:gd name="T3" fmla="*/ 91 h 149"/>
                <a:gd name="T4" fmla="*/ 142 w 150"/>
                <a:gd name="T5" fmla="*/ 104 h 149"/>
                <a:gd name="T6" fmla="*/ 137 w 150"/>
                <a:gd name="T7" fmla="*/ 116 h 149"/>
                <a:gd name="T8" fmla="*/ 128 w 150"/>
                <a:gd name="T9" fmla="*/ 127 h 149"/>
                <a:gd name="T10" fmla="*/ 117 w 150"/>
                <a:gd name="T11" fmla="*/ 136 h 149"/>
                <a:gd name="T12" fmla="*/ 104 w 150"/>
                <a:gd name="T13" fmla="*/ 144 h 149"/>
                <a:gd name="T14" fmla="*/ 90 w 150"/>
                <a:gd name="T15" fmla="*/ 149 h 149"/>
                <a:gd name="T16" fmla="*/ 75 w 150"/>
                <a:gd name="T17" fmla="*/ 149 h 149"/>
                <a:gd name="T18" fmla="*/ 59 w 150"/>
                <a:gd name="T19" fmla="*/ 149 h 149"/>
                <a:gd name="T20" fmla="*/ 44 w 150"/>
                <a:gd name="T21" fmla="*/ 144 h 149"/>
                <a:gd name="T22" fmla="*/ 31 w 150"/>
                <a:gd name="T23" fmla="*/ 136 h 149"/>
                <a:gd name="T24" fmla="*/ 20 w 150"/>
                <a:gd name="T25" fmla="*/ 127 h 149"/>
                <a:gd name="T26" fmla="*/ 11 w 150"/>
                <a:gd name="T27" fmla="*/ 116 h 149"/>
                <a:gd name="T28" fmla="*/ 6 w 150"/>
                <a:gd name="T29" fmla="*/ 104 h 149"/>
                <a:gd name="T30" fmla="*/ 0 w 150"/>
                <a:gd name="T31" fmla="*/ 91 h 149"/>
                <a:gd name="T32" fmla="*/ 0 w 150"/>
                <a:gd name="T33" fmla="*/ 74 h 149"/>
                <a:gd name="T34" fmla="*/ 0 w 150"/>
                <a:gd name="T35" fmla="*/ 60 h 149"/>
                <a:gd name="T36" fmla="*/ 6 w 150"/>
                <a:gd name="T37" fmla="*/ 45 h 149"/>
                <a:gd name="T38" fmla="*/ 11 w 150"/>
                <a:gd name="T39" fmla="*/ 32 h 149"/>
                <a:gd name="T40" fmla="*/ 20 w 150"/>
                <a:gd name="T41" fmla="*/ 21 h 149"/>
                <a:gd name="T42" fmla="*/ 31 w 150"/>
                <a:gd name="T43" fmla="*/ 12 h 149"/>
                <a:gd name="T44" fmla="*/ 44 w 150"/>
                <a:gd name="T45" fmla="*/ 7 h 149"/>
                <a:gd name="T46" fmla="*/ 59 w 150"/>
                <a:gd name="T47" fmla="*/ 1 h 149"/>
                <a:gd name="T48" fmla="*/ 75 w 150"/>
                <a:gd name="T49" fmla="*/ 0 h 149"/>
                <a:gd name="T50" fmla="*/ 90 w 150"/>
                <a:gd name="T51" fmla="*/ 1 h 149"/>
                <a:gd name="T52" fmla="*/ 104 w 150"/>
                <a:gd name="T53" fmla="*/ 7 h 149"/>
                <a:gd name="T54" fmla="*/ 117 w 150"/>
                <a:gd name="T55" fmla="*/ 12 h 149"/>
                <a:gd name="T56" fmla="*/ 128 w 150"/>
                <a:gd name="T57" fmla="*/ 21 h 149"/>
                <a:gd name="T58" fmla="*/ 137 w 150"/>
                <a:gd name="T59" fmla="*/ 32 h 149"/>
                <a:gd name="T60" fmla="*/ 142 w 150"/>
                <a:gd name="T61" fmla="*/ 45 h 149"/>
                <a:gd name="T62" fmla="*/ 148 w 150"/>
                <a:gd name="T63" fmla="*/ 60 h 149"/>
                <a:gd name="T64" fmla="*/ 150 w 150"/>
                <a:gd name="T65" fmla="*/ 74 h 1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0"/>
                <a:gd name="T100" fmla="*/ 0 h 149"/>
                <a:gd name="T101" fmla="*/ 150 w 150"/>
                <a:gd name="T102" fmla="*/ 149 h 14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0" h="149">
                  <a:moveTo>
                    <a:pt x="150" y="74"/>
                  </a:moveTo>
                  <a:lnTo>
                    <a:pt x="148" y="91"/>
                  </a:lnTo>
                  <a:lnTo>
                    <a:pt x="142" y="104"/>
                  </a:lnTo>
                  <a:lnTo>
                    <a:pt x="137" y="116"/>
                  </a:lnTo>
                  <a:lnTo>
                    <a:pt x="128" y="127"/>
                  </a:lnTo>
                  <a:lnTo>
                    <a:pt x="117" y="136"/>
                  </a:lnTo>
                  <a:lnTo>
                    <a:pt x="104" y="144"/>
                  </a:lnTo>
                  <a:lnTo>
                    <a:pt x="90" y="149"/>
                  </a:lnTo>
                  <a:lnTo>
                    <a:pt x="75" y="149"/>
                  </a:lnTo>
                  <a:lnTo>
                    <a:pt x="59" y="149"/>
                  </a:lnTo>
                  <a:lnTo>
                    <a:pt x="44" y="144"/>
                  </a:lnTo>
                  <a:lnTo>
                    <a:pt x="31" y="136"/>
                  </a:lnTo>
                  <a:lnTo>
                    <a:pt x="20" y="127"/>
                  </a:lnTo>
                  <a:lnTo>
                    <a:pt x="11" y="116"/>
                  </a:lnTo>
                  <a:lnTo>
                    <a:pt x="6" y="104"/>
                  </a:lnTo>
                  <a:lnTo>
                    <a:pt x="0" y="91"/>
                  </a:lnTo>
                  <a:lnTo>
                    <a:pt x="0" y="74"/>
                  </a:lnTo>
                  <a:lnTo>
                    <a:pt x="0" y="60"/>
                  </a:lnTo>
                  <a:lnTo>
                    <a:pt x="6" y="45"/>
                  </a:lnTo>
                  <a:lnTo>
                    <a:pt x="11" y="32"/>
                  </a:lnTo>
                  <a:lnTo>
                    <a:pt x="20" y="21"/>
                  </a:lnTo>
                  <a:lnTo>
                    <a:pt x="31" y="12"/>
                  </a:lnTo>
                  <a:lnTo>
                    <a:pt x="44" y="7"/>
                  </a:lnTo>
                  <a:lnTo>
                    <a:pt x="59" y="1"/>
                  </a:lnTo>
                  <a:lnTo>
                    <a:pt x="75" y="0"/>
                  </a:lnTo>
                  <a:lnTo>
                    <a:pt x="90" y="1"/>
                  </a:lnTo>
                  <a:lnTo>
                    <a:pt x="104" y="7"/>
                  </a:lnTo>
                  <a:lnTo>
                    <a:pt x="117" y="12"/>
                  </a:lnTo>
                  <a:lnTo>
                    <a:pt x="128" y="21"/>
                  </a:lnTo>
                  <a:lnTo>
                    <a:pt x="137" y="32"/>
                  </a:lnTo>
                  <a:lnTo>
                    <a:pt x="142" y="45"/>
                  </a:lnTo>
                  <a:lnTo>
                    <a:pt x="148" y="60"/>
                  </a:lnTo>
                  <a:lnTo>
                    <a:pt x="150" y="74"/>
                  </a:lnTo>
                  <a:close/>
                </a:path>
              </a:pathLst>
            </a:custGeom>
            <a:solidFill>
              <a:srgbClr val="3973A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173" name="Freeform 649"/>
            <p:cNvSpPr>
              <a:spLocks/>
            </p:cNvSpPr>
            <p:nvPr/>
          </p:nvSpPr>
          <p:spPr bwMode="auto">
            <a:xfrm>
              <a:off x="4555" y="3272"/>
              <a:ext cx="146" cy="146"/>
            </a:xfrm>
            <a:custGeom>
              <a:avLst/>
              <a:gdLst>
                <a:gd name="T0" fmla="*/ 146 w 146"/>
                <a:gd name="T1" fmla="*/ 73 h 146"/>
                <a:gd name="T2" fmla="*/ 144 w 146"/>
                <a:gd name="T3" fmla="*/ 88 h 146"/>
                <a:gd name="T4" fmla="*/ 139 w 146"/>
                <a:gd name="T5" fmla="*/ 103 h 146"/>
                <a:gd name="T6" fmla="*/ 133 w 146"/>
                <a:gd name="T7" fmla="*/ 115 h 146"/>
                <a:gd name="T8" fmla="*/ 124 w 146"/>
                <a:gd name="T9" fmla="*/ 126 h 146"/>
                <a:gd name="T10" fmla="*/ 113 w 146"/>
                <a:gd name="T11" fmla="*/ 135 h 146"/>
                <a:gd name="T12" fmla="*/ 100 w 146"/>
                <a:gd name="T13" fmla="*/ 141 h 146"/>
                <a:gd name="T14" fmla="*/ 88 w 146"/>
                <a:gd name="T15" fmla="*/ 146 h 146"/>
                <a:gd name="T16" fmla="*/ 73 w 146"/>
                <a:gd name="T17" fmla="*/ 146 h 146"/>
                <a:gd name="T18" fmla="*/ 57 w 146"/>
                <a:gd name="T19" fmla="*/ 146 h 146"/>
                <a:gd name="T20" fmla="*/ 44 w 146"/>
                <a:gd name="T21" fmla="*/ 141 h 146"/>
                <a:gd name="T22" fmla="*/ 31 w 146"/>
                <a:gd name="T23" fmla="*/ 135 h 146"/>
                <a:gd name="T24" fmla="*/ 20 w 146"/>
                <a:gd name="T25" fmla="*/ 126 h 146"/>
                <a:gd name="T26" fmla="*/ 11 w 146"/>
                <a:gd name="T27" fmla="*/ 115 h 146"/>
                <a:gd name="T28" fmla="*/ 6 w 146"/>
                <a:gd name="T29" fmla="*/ 103 h 146"/>
                <a:gd name="T30" fmla="*/ 0 w 146"/>
                <a:gd name="T31" fmla="*/ 88 h 146"/>
                <a:gd name="T32" fmla="*/ 0 w 146"/>
                <a:gd name="T33" fmla="*/ 73 h 146"/>
                <a:gd name="T34" fmla="*/ 0 w 146"/>
                <a:gd name="T35" fmla="*/ 59 h 146"/>
                <a:gd name="T36" fmla="*/ 6 w 146"/>
                <a:gd name="T37" fmla="*/ 46 h 146"/>
                <a:gd name="T38" fmla="*/ 11 w 146"/>
                <a:gd name="T39" fmla="*/ 33 h 146"/>
                <a:gd name="T40" fmla="*/ 20 w 146"/>
                <a:gd name="T41" fmla="*/ 22 h 146"/>
                <a:gd name="T42" fmla="*/ 31 w 146"/>
                <a:gd name="T43" fmla="*/ 13 h 146"/>
                <a:gd name="T44" fmla="*/ 44 w 146"/>
                <a:gd name="T45" fmla="*/ 8 h 146"/>
                <a:gd name="T46" fmla="*/ 57 w 146"/>
                <a:gd name="T47" fmla="*/ 2 h 146"/>
                <a:gd name="T48" fmla="*/ 73 w 146"/>
                <a:gd name="T49" fmla="*/ 0 h 146"/>
                <a:gd name="T50" fmla="*/ 88 w 146"/>
                <a:gd name="T51" fmla="*/ 2 h 146"/>
                <a:gd name="T52" fmla="*/ 100 w 146"/>
                <a:gd name="T53" fmla="*/ 8 h 146"/>
                <a:gd name="T54" fmla="*/ 113 w 146"/>
                <a:gd name="T55" fmla="*/ 13 h 146"/>
                <a:gd name="T56" fmla="*/ 124 w 146"/>
                <a:gd name="T57" fmla="*/ 22 h 146"/>
                <a:gd name="T58" fmla="*/ 133 w 146"/>
                <a:gd name="T59" fmla="*/ 33 h 146"/>
                <a:gd name="T60" fmla="*/ 139 w 146"/>
                <a:gd name="T61" fmla="*/ 46 h 146"/>
                <a:gd name="T62" fmla="*/ 144 w 146"/>
                <a:gd name="T63" fmla="*/ 59 h 146"/>
                <a:gd name="T64" fmla="*/ 146 w 146"/>
                <a:gd name="T65" fmla="*/ 73 h 1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6"/>
                <a:gd name="T100" fmla="*/ 0 h 146"/>
                <a:gd name="T101" fmla="*/ 146 w 146"/>
                <a:gd name="T102" fmla="*/ 146 h 1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6" h="146">
                  <a:moveTo>
                    <a:pt x="146" y="73"/>
                  </a:moveTo>
                  <a:lnTo>
                    <a:pt x="144" y="88"/>
                  </a:lnTo>
                  <a:lnTo>
                    <a:pt x="139" y="103"/>
                  </a:lnTo>
                  <a:lnTo>
                    <a:pt x="133" y="115"/>
                  </a:lnTo>
                  <a:lnTo>
                    <a:pt x="124" y="126"/>
                  </a:lnTo>
                  <a:lnTo>
                    <a:pt x="113" y="135"/>
                  </a:lnTo>
                  <a:lnTo>
                    <a:pt x="100" y="141"/>
                  </a:lnTo>
                  <a:lnTo>
                    <a:pt x="88" y="146"/>
                  </a:lnTo>
                  <a:lnTo>
                    <a:pt x="73" y="146"/>
                  </a:lnTo>
                  <a:lnTo>
                    <a:pt x="57" y="146"/>
                  </a:lnTo>
                  <a:lnTo>
                    <a:pt x="44" y="141"/>
                  </a:lnTo>
                  <a:lnTo>
                    <a:pt x="31" y="135"/>
                  </a:lnTo>
                  <a:lnTo>
                    <a:pt x="20" y="126"/>
                  </a:lnTo>
                  <a:lnTo>
                    <a:pt x="11" y="115"/>
                  </a:lnTo>
                  <a:lnTo>
                    <a:pt x="6" y="103"/>
                  </a:lnTo>
                  <a:lnTo>
                    <a:pt x="0" y="88"/>
                  </a:lnTo>
                  <a:lnTo>
                    <a:pt x="0" y="73"/>
                  </a:lnTo>
                  <a:lnTo>
                    <a:pt x="0" y="59"/>
                  </a:lnTo>
                  <a:lnTo>
                    <a:pt x="6" y="46"/>
                  </a:lnTo>
                  <a:lnTo>
                    <a:pt x="11" y="33"/>
                  </a:lnTo>
                  <a:lnTo>
                    <a:pt x="20" y="22"/>
                  </a:lnTo>
                  <a:lnTo>
                    <a:pt x="31" y="13"/>
                  </a:lnTo>
                  <a:lnTo>
                    <a:pt x="44" y="8"/>
                  </a:lnTo>
                  <a:lnTo>
                    <a:pt x="57" y="2"/>
                  </a:lnTo>
                  <a:lnTo>
                    <a:pt x="73" y="0"/>
                  </a:lnTo>
                  <a:lnTo>
                    <a:pt x="88" y="2"/>
                  </a:lnTo>
                  <a:lnTo>
                    <a:pt x="100" y="8"/>
                  </a:lnTo>
                  <a:lnTo>
                    <a:pt x="113" y="13"/>
                  </a:lnTo>
                  <a:lnTo>
                    <a:pt x="124" y="22"/>
                  </a:lnTo>
                  <a:lnTo>
                    <a:pt x="133" y="33"/>
                  </a:lnTo>
                  <a:lnTo>
                    <a:pt x="139" y="46"/>
                  </a:lnTo>
                  <a:lnTo>
                    <a:pt x="144" y="59"/>
                  </a:lnTo>
                  <a:lnTo>
                    <a:pt x="146" y="73"/>
                  </a:lnTo>
                  <a:close/>
                </a:path>
              </a:pathLst>
            </a:custGeom>
            <a:solidFill>
              <a:srgbClr val="3B77A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174" name="Freeform 650"/>
            <p:cNvSpPr>
              <a:spLocks/>
            </p:cNvSpPr>
            <p:nvPr/>
          </p:nvSpPr>
          <p:spPr bwMode="auto">
            <a:xfrm>
              <a:off x="4557" y="3274"/>
              <a:ext cx="142" cy="143"/>
            </a:xfrm>
            <a:custGeom>
              <a:avLst/>
              <a:gdLst>
                <a:gd name="T0" fmla="*/ 142 w 142"/>
                <a:gd name="T1" fmla="*/ 71 h 143"/>
                <a:gd name="T2" fmla="*/ 140 w 142"/>
                <a:gd name="T3" fmla="*/ 86 h 143"/>
                <a:gd name="T4" fmla="*/ 135 w 142"/>
                <a:gd name="T5" fmla="*/ 99 h 143"/>
                <a:gd name="T6" fmla="*/ 129 w 142"/>
                <a:gd name="T7" fmla="*/ 111 h 143"/>
                <a:gd name="T8" fmla="*/ 120 w 142"/>
                <a:gd name="T9" fmla="*/ 122 h 143"/>
                <a:gd name="T10" fmla="*/ 109 w 142"/>
                <a:gd name="T11" fmla="*/ 132 h 143"/>
                <a:gd name="T12" fmla="*/ 97 w 142"/>
                <a:gd name="T13" fmla="*/ 137 h 143"/>
                <a:gd name="T14" fmla="*/ 84 w 142"/>
                <a:gd name="T15" fmla="*/ 143 h 143"/>
                <a:gd name="T16" fmla="*/ 71 w 142"/>
                <a:gd name="T17" fmla="*/ 143 h 143"/>
                <a:gd name="T18" fmla="*/ 56 w 142"/>
                <a:gd name="T19" fmla="*/ 143 h 143"/>
                <a:gd name="T20" fmla="*/ 44 w 142"/>
                <a:gd name="T21" fmla="*/ 137 h 143"/>
                <a:gd name="T22" fmla="*/ 31 w 142"/>
                <a:gd name="T23" fmla="*/ 132 h 143"/>
                <a:gd name="T24" fmla="*/ 20 w 142"/>
                <a:gd name="T25" fmla="*/ 122 h 143"/>
                <a:gd name="T26" fmla="*/ 11 w 142"/>
                <a:gd name="T27" fmla="*/ 111 h 143"/>
                <a:gd name="T28" fmla="*/ 5 w 142"/>
                <a:gd name="T29" fmla="*/ 99 h 143"/>
                <a:gd name="T30" fmla="*/ 0 w 142"/>
                <a:gd name="T31" fmla="*/ 86 h 143"/>
                <a:gd name="T32" fmla="*/ 0 w 142"/>
                <a:gd name="T33" fmla="*/ 71 h 143"/>
                <a:gd name="T34" fmla="*/ 0 w 142"/>
                <a:gd name="T35" fmla="*/ 59 h 143"/>
                <a:gd name="T36" fmla="*/ 5 w 142"/>
                <a:gd name="T37" fmla="*/ 44 h 143"/>
                <a:gd name="T38" fmla="*/ 11 w 142"/>
                <a:gd name="T39" fmla="*/ 33 h 143"/>
                <a:gd name="T40" fmla="*/ 20 w 142"/>
                <a:gd name="T41" fmla="*/ 22 h 143"/>
                <a:gd name="T42" fmla="*/ 31 w 142"/>
                <a:gd name="T43" fmla="*/ 13 h 143"/>
                <a:gd name="T44" fmla="*/ 44 w 142"/>
                <a:gd name="T45" fmla="*/ 7 h 143"/>
                <a:gd name="T46" fmla="*/ 56 w 142"/>
                <a:gd name="T47" fmla="*/ 2 h 143"/>
                <a:gd name="T48" fmla="*/ 71 w 142"/>
                <a:gd name="T49" fmla="*/ 0 h 143"/>
                <a:gd name="T50" fmla="*/ 84 w 142"/>
                <a:gd name="T51" fmla="*/ 2 h 143"/>
                <a:gd name="T52" fmla="*/ 97 w 142"/>
                <a:gd name="T53" fmla="*/ 7 h 143"/>
                <a:gd name="T54" fmla="*/ 109 w 142"/>
                <a:gd name="T55" fmla="*/ 13 h 143"/>
                <a:gd name="T56" fmla="*/ 120 w 142"/>
                <a:gd name="T57" fmla="*/ 22 h 143"/>
                <a:gd name="T58" fmla="*/ 129 w 142"/>
                <a:gd name="T59" fmla="*/ 33 h 143"/>
                <a:gd name="T60" fmla="*/ 135 w 142"/>
                <a:gd name="T61" fmla="*/ 44 h 143"/>
                <a:gd name="T62" fmla="*/ 140 w 142"/>
                <a:gd name="T63" fmla="*/ 59 h 143"/>
                <a:gd name="T64" fmla="*/ 142 w 142"/>
                <a:gd name="T65" fmla="*/ 71 h 1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2"/>
                <a:gd name="T100" fmla="*/ 0 h 143"/>
                <a:gd name="T101" fmla="*/ 142 w 142"/>
                <a:gd name="T102" fmla="*/ 143 h 1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2" h="143">
                  <a:moveTo>
                    <a:pt x="142" y="71"/>
                  </a:moveTo>
                  <a:lnTo>
                    <a:pt x="140" y="86"/>
                  </a:lnTo>
                  <a:lnTo>
                    <a:pt x="135" y="99"/>
                  </a:lnTo>
                  <a:lnTo>
                    <a:pt x="129" y="111"/>
                  </a:lnTo>
                  <a:lnTo>
                    <a:pt x="120" y="122"/>
                  </a:lnTo>
                  <a:lnTo>
                    <a:pt x="109" y="132"/>
                  </a:lnTo>
                  <a:lnTo>
                    <a:pt x="97" y="137"/>
                  </a:lnTo>
                  <a:lnTo>
                    <a:pt x="84" y="143"/>
                  </a:lnTo>
                  <a:lnTo>
                    <a:pt x="71" y="143"/>
                  </a:lnTo>
                  <a:lnTo>
                    <a:pt x="56" y="143"/>
                  </a:lnTo>
                  <a:lnTo>
                    <a:pt x="44" y="137"/>
                  </a:lnTo>
                  <a:lnTo>
                    <a:pt x="31" y="132"/>
                  </a:lnTo>
                  <a:lnTo>
                    <a:pt x="20" y="122"/>
                  </a:lnTo>
                  <a:lnTo>
                    <a:pt x="11" y="111"/>
                  </a:lnTo>
                  <a:lnTo>
                    <a:pt x="5" y="99"/>
                  </a:lnTo>
                  <a:lnTo>
                    <a:pt x="0" y="86"/>
                  </a:lnTo>
                  <a:lnTo>
                    <a:pt x="0" y="71"/>
                  </a:lnTo>
                  <a:lnTo>
                    <a:pt x="0" y="59"/>
                  </a:lnTo>
                  <a:lnTo>
                    <a:pt x="5" y="44"/>
                  </a:lnTo>
                  <a:lnTo>
                    <a:pt x="11" y="33"/>
                  </a:lnTo>
                  <a:lnTo>
                    <a:pt x="20" y="22"/>
                  </a:lnTo>
                  <a:lnTo>
                    <a:pt x="31" y="13"/>
                  </a:lnTo>
                  <a:lnTo>
                    <a:pt x="44" y="7"/>
                  </a:lnTo>
                  <a:lnTo>
                    <a:pt x="56" y="2"/>
                  </a:lnTo>
                  <a:lnTo>
                    <a:pt x="71" y="0"/>
                  </a:lnTo>
                  <a:lnTo>
                    <a:pt x="84" y="2"/>
                  </a:lnTo>
                  <a:lnTo>
                    <a:pt x="97" y="7"/>
                  </a:lnTo>
                  <a:lnTo>
                    <a:pt x="109" y="13"/>
                  </a:lnTo>
                  <a:lnTo>
                    <a:pt x="120" y="22"/>
                  </a:lnTo>
                  <a:lnTo>
                    <a:pt x="129" y="33"/>
                  </a:lnTo>
                  <a:lnTo>
                    <a:pt x="135" y="44"/>
                  </a:lnTo>
                  <a:lnTo>
                    <a:pt x="140" y="59"/>
                  </a:lnTo>
                  <a:lnTo>
                    <a:pt x="142" y="71"/>
                  </a:lnTo>
                  <a:close/>
                </a:path>
              </a:pathLst>
            </a:custGeom>
            <a:solidFill>
              <a:srgbClr val="3D7BA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175" name="Freeform 651"/>
            <p:cNvSpPr>
              <a:spLocks/>
            </p:cNvSpPr>
            <p:nvPr/>
          </p:nvSpPr>
          <p:spPr bwMode="auto">
            <a:xfrm>
              <a:off x="4559" y="3276"/>
              <a:ext cx="138" cy="139"/>
            </a:xfrm>
            <a:custGeom>
              <a:avLst/>
              <a:gdLst>
                <a:gd name="T0" fmla="*/ 138 w 138"/>
                <a:gd name="T1" fmla="*/ 69 h 139"/>
                <a:gd name="T2" fmla="*/ 136 w 138"/>
                <a:gd name="T3" fmla="*/ 84 h 139"/>
                <a:gd name="T4" fmla="*/ 133 w 138"/>
                <a:gd name="T5" fmla="*/ 97 h 139"/>
                <a:gd name="T6" fmla="*/ 126 w 138"/>
                <a:gd name="T7" fmla="*/ 109 h 139"/>
                <a:gd name="T8" fmla="*/ 116 w 138"/>
                <a:gd name="T9" fmla="*/ 119 h 139"/>
                <a:gd name="T10" fmla="*/ 107 w 138"/>
                <a:gd name="T11" fmla="*/ 128 h 139"/>
                <a:gd name="T12" fmla="*/ 95 w 138"/>
                <a:gd name="T13" fmla="*/ 133 h 139"/>
                <a:gd name="T14" fmla="*/ 82 w 138"/>
                <a:gd name="T15" fmla="*/ 139 h 139"/>
                <a:gd name="T16" fmla="*/ 69 w 138"/>
                <a:gd name="T17" fmla="*/ 139 h 139"/>
                <a:gd name="T18" fmla="*/ 54 w 138"/>
                <a:gd name="T19" fmla="*/ 139 h 139"/>
                <a:gd name="T20" fmla="*/ 42 w 138"/>
                <a:gd name="T21" fmla="*/ 133 h 139"/>
                <a:gd name="T22" fmla="*/ 29 w 138"/>
                <a:gd name="T23" fmla="*/ 128 h 139"/>
                <a:gd name="T24" fmla="*/ 20 w 138"/>
                <a:gd name="T25" fmla="*/ 119 h 139"/>
                <a:gd name="T26" fmla="*/ 11 w 138"/>
                <a:gd name="T27" fmla="*/ 109 h 139"/>
                <a:gd name="T28" fmla="*/ 3 w 138"/>
                <a:gd name="T29" fmla="*/ 97 h 139"/>
                <a:gd name="T30" fmla="*/ 0 w 138"/>
                <a:gd name="T31" fmla="*/ 84 h 139"/>
                <a:gd name="T32" fmla="*/ 0 w 138"/>
                <a:gd name="T33" fmla="*/ 69 h 139"/>
                <a:gd name="T34" fmla="*/ 0 w 138"/>
                <a:gd name="T35" fmla="*/ 57 h 139"/>
                <a:gd name="T36" fmla="*/ 3 w 138"/>
                <a:gd name="T37" fmla="*/ 44 h 139"/>
                <a:gd name="T38" fmla="*/ 11 w 138"/>
                <a:gd name="T39" fmla="*/ 31 h 139"/>
                <a:gd name="T40" fmla="*/ 20 w 138"/>
                <a:gd name="T41" fmla="*/ 22 h 139"/>
                <a:gd name="T42" fmla="*/ 29 w 138"/>
                <a:gd name="T43" fmla="*/ 13 h 139"/>
                <a:gd name="T44" fmla="*/ 42 w 138"/>
                <a:gd name="T45" fmla="*/ 5 h 139"/>
                <a:gd name="T46" fmla="*/ 54 w 138"/>
                <a:gd name="T47" fmla="*/ 2 h 139"/>
                <a:gd name="T48" fmla="*/ 69 w 138"/>
                <a:gd name="T49" fmla="*/ 0 h 139"/>
                <a:gd name="T50" fmla="*/ 82 w 138"/>
                <a:gd name="T51" fmla="*/ 2 h 139"/>
                <a:gd name="T52" fmla="*/ 95 w 138"/>
                <a:gd name="T53" fmla="*/ 5 h 139"/>
                <a:gd name="T54" fmla="*/ 107 w 138"/>
                <a:gd name="T55" fmla="*/ 13 h 139"/>
                <a:gd name="T56" fmla="*/ 116 w 138"/>
                <a:gd name="T57" fmla="*/ 22 h 139"/>
                <a:gd name="T58" fmla="*/ 126 w 138"/>
                <a:gd name="T59" fmla="*/ 31 h 139"/>
                <a:gd name="T60" fmla="*/ 133 w 138"/>
                <a:gd name="T61" fmla="*/ 44 h 139"/>
                <a:gd name="T62" fmla="*/ 136 w 138"/>
                <a:gd name="T63" fmla="*/ 57 h 139"/>
                <a:gd name="T64" fmla="*/ 138 w 138"/>
                <a:gd name="T65" fmla="*/ 69 h 13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8"/>
                <a:gd name="T100" fmla="*/ 0 h 139"/>
                <a:gd name="T101" fmla="*/ 138 w 138"/>
                <a:gd name="T102" fmla="*/ 139 h 13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8" h="139">
                  <a:moveTo>
                    <a:pt x="138" y="69"/>
                  </a:moveTo>
                  <a:lnTo>
                    <a:pt x="136" y="84"/>
                  </a:lnTo>
                  <a:lnTo>
                    <a:pt x="133" y="97"/>
                  </a:lnTo>
                  <a:lnTo>
                    <a:pt x="126" y="109"/>
                  </a:lnTo>
                  <a:lnTo>
                    <a:pt x="116" y="119"/>
                  </a:lnTo>
                  <a:lnTo>
                    <a:pt x="107" y="128"/>
                  </a:lnTo>
                  <a:lnTo>
                    <a:pt x="95" y="133"/>
                  </a:lnTo>
                  <a:lnTo>
                    <a:pt x="82" y="139"/>
                  </a:lnTo>
                  <a:lnTo>
                    <a:pt x="69" y="139"/>
                  </a:lnTo>
                  <a:lnTo>
                    <a:pt x="54" y="139"/>
                  </a:lnTo>
                  <a:lnTo>
                    <a:pt x="42" y="133"/>
                  </a:lnTo>
                  <a:lnTo>
                    <a:pt x="29" y="128"/>
                  </a:lnTo>
                  <a:lnTo>
                    <a:pt x="20" y="119"/>
                  </a:lnTo>
                  <a:lnTo>
                    <a:pt x="11" y="109"/>
                  </a:lnTo>
                  <a:lnTo>
                    <a:pt x="3" y="97"/>
                  </a:lnTo>
                  <a:lnTo>
                    <a:pt x="0" y="84"/>
                  </a:lnTo>
                  <a:lnTo>
                    <a:pt x="0" y="69"/>
                  </a:lnTo>
                  <a:lnTo>
                    <a:pt x="0" y="57"/>
                  </a:lnTo>
                  <a:lnTo>
                    <a:pt x="3" y="44"/>
                  </a:lnTo>
                  <a:lnTo>
                    <a:pt x="11" y="31"/>
                  </a:lnTo>
                  <a:lnTo>
                    <a:pt x="20" y="22"/>
                  </a:lnTo>
                  <a:lnTo>
                    <a:pt x="29" y="13"/>
                  </a:lnTo>
                  <a:lnTo>
                    <a:pt x="42" y="5"/>
                  </a:lnTo>
                  <a:lnTo>
                    <a:pt x="54" y="2"/>
                  </a:lnTo>
                  <a:lnTo>
                    <a:pt x="69" y="0"/>
                  </a:lnTo>
                  <a:lnTo>
                    <a:pt x="82" y="2"/>
                  </a:lnTo>
                  <a:lnTo>
                    <a:pt x="95" y="5"/>
                  </a:lnTo>
                  <a:lnTo>
                    <a:pt x="107" y="13"/>
                  </a:lnTo>
                  <a:lnTo>
                    <a:pt x="116" y="22"/>
                  </a:lnTo>
                  <a:lnTo>
                    <a:pt x="126" y="31"/>
                  </a:lnTo>
                  <a:lnTo>
                    <a:pt x="133" y="44"/>
                  </a:lnTo>
                  <a:lnTo>
                    <a:pt x="136" y="57"/>
                  </a:lnTo>
                  <a:lnTo>
                    <a:pt x="138" y="69"/>
                  </a:lnTo>
                  <a:close/>
                </a:path>
              </a:pathLst>
            </a:custGeom>
            <a:solidFill>
              <a:srgbClr val="3F7FB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176" name="Freeform 652"/>
            <p:cNvSpPr>
              <a:spLocks/>
            </p:cNvSpPr>
            <p:nvPr/>
          </p:nvSpPr>
          <p:spPr bwMode="auto">
            <a:xfrm>
              <a:off x="4561" y="3278"/>
              <a:ext cx="134" cy="135"/>
            </a:xfrm>
            <a:custGeom>
              <a:avLst/>
              <a:gdLst>
                <a:gd name="T0" fmla="*/ 134 w 134"/>
                <a:gd name="T1" fmla="*/ 67 h 135"/>
                <a:gd name="T2" fmla="*/ 133 w 134"/>
                <a:gd name="T3" fmla="*/ 82 h 135"/>
                <a:gd name="T4" fmla="*/ 129 w 134"/>
                <a:gd name="T5" fmla="*/ 95 h 135"/>
                <a:gd name="T6" fmla="*/ 122 w 134"/>
                <a:gd name="T7" fmla="*/ 106 h 135"/>
                <a:gd name="T8" fmla="*/ 114 w 134"/>
                <a:gd name="T9" fmla="*/ 115 h 135"/>
                <a:gd name="T10" fmla="*/ 103 w 134"/>
                <a:gd name="T11" fmla="*/ 124 h 135"/>
                <a:gd name="T12" fmla="*/ 93 w 134"/>
                <a:gd name="T13" fmla="*/ 129 h 135"/>
                <a:gd name="T14" fmla="*/ 80 w 134"/>
                <a:gd name="T15" fmla="*/ 135 h 135"/>
                <a:gd name="T16" fmla="*/ 67 w 134"/>
                <a:gd name="T17" fmla="*/ 135 h 135"/>
                <a:gd name="T18" fmla="*/ 52 w 134"/>
                <a:gd name="T19" fmla="*/ 135 h 135"/>
                <a:gd name="T20" fmla="*/ 40 w 134"/>
                <a:gd name="T21" fmla="*/ 129 h 135"/>
                <a:gd name="T22" fmla="*/ 29 w 134"/>
                <a:gd name="T23" fmla="*/ 124 h 135"/>
                <a:gd name="T24" fmla="*/ 20 w 134"/>
                <a:gd name="T25" fmla="*/ 115 h 135"/>
                <a:gd name="T26" fmla="*/ 10 w 134"/>
                <a:gd name="T27" fmla="*/ 106 h 135"/>
                <a:gd name="T28" fmla="*/ 3 w 134"/>
                <a:gd name="T29" fmla="*/ 95 h 135"/>
                <a:gd name="T30" fmla="*/ 0 w 134"/>
                <a:gd name="T31" fmla="*/ 82 h 135"/>
                <a:gd name="T32" fmla="*/ 0 w 134"/>
                <a:gd name="T33" fmla="*/ 67 h 135"/>
                <a:gd name="T34" fmla="*/ 0 w 134"/>
                <a:gd name="T35" fmla="*/ 55 h 135"/>
                <a:gd name="T36" fmla="*/ 3 w 134"/>
                <a:gd name="T37" fmla="*/ 42 h 135"/>
                <a:gd name="T38" fmla="*/ 10 w 134"/>
                <a:gd name="T39" fmla="*/ 31 h 135"/>
                <a:gd name="T40" fmla="*/ 20 w 134"/>
                <a:gd name="T41" fmla="*/ 20 h 135"/>
                <a:gd name="T42" fmla="*/ 29 w 134"/>
                <a:gd name="T43" fmla="*/ 13 h 135"/>
                <a:gd name="T44" fmla="*/ 40 w 134"/>
                <a:gd name="T45" fmla="*/ 5 h 135"/>
                <a:gd name="T46" fmla="*/ 52 w 134"/>
                <a:gd name="T47" fmla="*/ 2 h 135"/>
                <a:gd name="T48" fmla="*/ 67 w 134"/>
                <a:gd name="T49" fmla="*/ 0 h 135"/>
                <a:gd name="T50" fmla="*/ 80 w 134"/>
                <a:gd name="T51" fmla="*/ 2 h 135"/>
                <a:gd name="T52" fmla="*/ 93 w 134"/>
                <a:gd name="T53" fmla="*/ 5 h 135"/>
                <a:gd name="T54" fmla="*/ 103 w 134"/>
                <a:gd name="T55" fmla="*/ 13 h 135"/>
                <a:gd name="T56" fmla="*/ 114 w 134"/>
                <a:gd name="T57" fmla="*/ 20 h 135"/>
                <a:gd name="T58" fmla="*/ 122 w 134"/>
                <a:gd name="T59" fmla="*/ 31 h 135"/>
                <a:gd name="T60" fmla="*/ 129 w 134"/>
                <a:gd name="T61" fmla="*/ 42 h 135"/>
                <a:gd name="T62" fmla="*/ 133 w 134"/>
                <a:gd name="T63" fmla="*/ 55 h 135"/>
                <a:gd name="T64" fmla="*/ 134 w 134"/>
                <a:gd name="T65" fmla="*/ 67 h 1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4"/>
                <a:gd name="T100" fmla="*/ 0 h 135"/>
                <a:gd name="T101" fmla="*/ 134 w 134"/>
                <a:gd name="T102" fmla="*/ 135 h 13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4" h="135">
                  <a:moveTo>
                    <a:pt x="134" y="67"/>
                  </a:moveTo>
                  <a:lnTo>
                    <a:pt x="133" y="82"/>
                  </a:lnTo>
                  <a:lnTo>
                    <a:pt x="129" y="95"/>
                  </a:lnTo>
                  <a:lnTo>
                    <a:pt x="122" y="106"/>
                  </a:lnTo>
                  <a:lnTo>
                    <a:pt x="114" y="115"/>
                  </a:lnTo>
                  <a:lnTo>
                    <a:pt x="103" y="124"/>
                  </a:lnTo>
                  <a:lnTo>
                    <a:pt x="93" y="129"/>
                  </a:lnTo>
                  <a:lnTo>
                    <a:pt x="80" y="135"/>
                  </a:lnTo>
                  <a:lnTo>
                    <a:pt x="67" y="135"/>
                  </a:lnTo>
                  <a:lnTo>
                    <a:pt x="52" y="135"/>
                  </a:lnTo>
                  <a:lnTo>
                    <a:pt x="40" y="129"/>
                  </a:lnTo>
                  <a:lnTo>
                    <a:pt x="29" y="124"/>
                  </a:lnTo>
                  <a:lnTo>
                    <a:pt x="20" y="115"/>
                  </a:lnTo>
                  <a:lnTo>
                    <a:pt x="10" y="106"/>
                  </a:lnTo>
                  <a:lnTo>
                    <a:pt x="3" y="95"/>
                  </a:lnTo>
                  <a:lnTo>
                    <a:pt x="0" y="82"/>
                  </a:lnTo>
                  <a:lnTo>
                    <a:pt x="0" y="67"/>
                  </a:lnTo>
                  <a:lnTo>
                    <a:pt x="0" y="55"/>
                  </a:lnTo>
                  <a:lnTo>
                    <a:pt x="3" y="42"/>
                  </a:lnTo>
                  <a:lnTo>
                    <a:pt x="10" y="31"/>
                  </a:lnTo>
                  <a:lnTo>
                    <a:pt x="20" y="20"/>
                  </a:lnTo>
                  <a:lnTo>
                    <a:pt x="29" y="13"/>
                  </a:lnTo>
                  <a:lnTo>
                    <a:pt x="40" y="5"/>
                  </a:lnTo>
                  <a:lnTo>
                    <a:pt x="52" y="2"/>
                  </a:lnTo>
                  <a:lnTo>
                    <a:pt x="67" y="0"/>
                  </a:lnTo>
                  <a:lnTo>
                    <a:pt x="80" y="2"/>
                  </a:lnTo>
                  <a:lnTo>
                    <a:pt x="93" y="5"/>
                  </a:lnTo>
                  <a:lnTo>
                    <a:pt x="103" y="13"/>
                  </a:lnTo>
                  <a:lnTo>
                    <a:pt x="114" y="20"/>
                  </a:lnTo>
                  <a:lnTo>
                    <a:pt x="122" y="31"/>
                  </a:lnTo>
                  <a:lnTo>
                    <a:pt x="129" y="42"/>
                  </a:lnTo>
                  <a:lnTo>
                    <a:pt x="133" y="55"/>
                  </a:lnTo>
                  <a:lnTo>
                    <a:pt x="134" y="67"/>
                  </a:lnTo>
                  <a:close/>
                </a:path>
              </a:pathLst>
            </a:custGeom>
            <a:solidFill>
              <a:srgbClr val="4182B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177" name="Freeform 653"/>
            <p:cNvSpPr>
              <a:spLocks/>
            </p:cNvSpPr>
            <p:nvPr/>
          </p:nvSpPr>
          <p:spPr bwMode="auto">
            <a:xfrm>
              <a:off x="4562" y="3280"/>
              <a:ext cx="132" cy="131"/>
            </a:xfrm>
            <a:custGeom>
              <a:avLst/>
              <a:gdLst>
                <a:gd name="T0" fmla="*/ 132 w 132"/>
                <a:gd name="T1" fmla="*/ 65 h 131"/>
                <a:gd name="T2" fmla="*/ 130 w 132"/>
                <a:gd name="T3" fmla="*/ 80 h 131"/>
                <a:gd name="T4" fmla="*/ 126 w 132"/>
                <a:gd name="T5" fmla="*/ 91 h 131"/>
                <a:gd name="T6" fmla="*/ 119 w 132"/>
                <a:gd name="T7" fmla="*/ 104 h 131"/>
                <a:gd name="T8" fmla="*/ 112 w 132"/>
                <a:gd name="T9" fmla="*/ 113 h 131"/>
                <a:gd name="T10" fmla="*/ 102 w 132"/>
                <a:gd name="T11" fmla="*/ 120 h 131"/>
                <a:gd name="T12" fmla="*/ 92 w 132"/>
                <a:gd name="T13" fmla="*/ 127 h 131"/>
                <a:gd name="T14" fmla="*/ 79 w 132"/>
                <a:gd name="T15" fmla="*/ 131 h 131"/>
                <a:gd name="T16" fmla="*/ 66 w 132"/>
                <a:gd name="T17" fmla="*/ 131 h 131"/>
                <a:gd name="T18" fmla="*/ 51 w 132"/>
                <a:gd name="T19" fmla="*/ 131 h 131"/>
                <a:gd name="T20" fmla="*/ 39 w 132"/>
                <a:gd name="T21" fmla="*/ 127 h 131"/>
                <a:gd name="T22" fmla="*/ 28 w 132"/>
                <a:gd name="T23" fmla="*/ 120 h 131"/>
                <a:gd name="T24" fmla="*/ 19 w 132"/>
                <a:gd name="T25" fmla="*/ 113 h 131"/>
                <a:gd name="T26" fmla="*/ 11 w 132"/>
                <a:gd name="T27" fmla="*/ 104 h 131"/>
                <a:gd name="T28" fmla="*/ 4 w 132"/>
                <a:gd name="T29" fmla="*/ 91 h 131"/>
                <a:gd name="T30" fmla="*/ 0 w 132"/>
                <a:gd name="T31" fmla="*/ 80 h 131"/>
                <a:gd name="T32" fmla="*/ 0 w 132"/>
                <a:gd name="T33" fmla="*/ 65 h 131"/>
                <a:gd name="T34" fmla="*/ 0 w 132"/>
                <a:gd name="T35" fmla="*/ 53 h 131"/>
                <a:gd name="T36" fmla="*/ 4 w 132"/>
                <a:gd name="T37" fmla="*/ 40 h 131"/>
                <a:gd name="T38" fmla="*/ 11 w 132"/>
                <a:gd name="T39" fmla="*/ 29 h 131"/>
                <a:gd name="T40" fmla="*/ 19 w 132"/>
                <a:gd name="T41" fmla="*/ 20 h 131"/>
                <a:gd name="T42" fmla="*/ 28 w 132"/>
                <a:gd name="T43" fmla="*/ 12 h 131"/>
                <a:gd name="T44" fmla="*/ 39 w 132"/>
                <a:gd name="T45" fmla="*/ 5 h 131"/>
                <a:gd name="T46" fmla="*/ 51 w 132"/>
                <a:gd name="T47" fmla="*/ 1 h 131"/>
                <a:gd name="T48" fmla="*/ 66 w 132"/>
                <a:gd name="T49" fmla="*/ 0 h 131"/>
                <a:gd name="T50" fmla="*/ 79 w 132"/>
                <a:gd name="T51" fmla="*/ 1 h 131"/>
                <a:gd name="T52" fmla="*/ 92 w 132"/>
                <a:gd name="T53" fmla="*/ 5 h 131"/>
                <a:gd name="T54" fmla="*/ 102 w 132"/>
                <a:gd name="T55" fmla="*/ 12 h 131"/>
                <a:gd name="T56" fmla="*/ 112 w 132"/>
                <a:gd name="T57" fmla="*/ 20 h 131"/>
                <a:gd name="T58" fmla="*/ 119 w 132"/>
                <a:gd name="T59" fmla="*/ 29 h 131"/>
                <a:gd name="T60" fmla="*/ 126 w 132"/>
                <a:gd name="T61" fmla="*/ 40 h 131"/>
                <a:gd name="T62" fmla="*/ 130 w 132"/>
                <a:gd name="T63" fmla="*/ 53 h 131"/>
                <a:gd name="T64" fmla="*/ 132 w 132"/>
                <a:gd name="T65" fmla="*/ 65 h 13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2"/>
                <a:gd name="T100" fmla="*/ 0 h 131"/>
                <a:gd name="T101" fmla="*/ 132 w 132"/>
                <a:gd name="T102" fmla="*/ 131 h 13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2" h="131">
                  <a:moveTo>
                    <a:pt x="132" y="65"/>
                  </a:moveTo>
                  <a:lnTo>
                    <a:pt x="130" y="80"/>
                  </a:lnTo>
                  <a:lnTo>
                    <a:pt x="126" y="91"/>
                  </a:lnTo>
                  <a:lnTo>
                    <a:pt x="119" y="104"/>
                  </a:lnTo>
                  <a:lnTo>
                    <a:pt x="112" y="113"/>
                  </a:lnTo>
                  <a:lnTo>
                    <a:pt x="102" y="120"/>
                  </a:lnTo>
                  <a:lnTo>
                    <a:pt x="92" y="127"/>
                  </a:lnTo>
                  <a:lnTo>
                    <a:pt x="79" y="131"/>
                  </a:lnTo>
                  <a:lnTo>
                    <a:pt x="66" y="131"/>
                  </a:lnTo>
                  <a:lnTo>
                    <a:pt x="51" y="131"/>
                  </a:lnTo>
                  <a:lnTo>
                    <a:pt x="39" y="127"/>
                  </a:lnTo>
                  <a:lnTo>
                    <a:pt x="28" y="120"/>
                  </a:lnTo>
                  <a:lnTo>
                    <a:pt x="19" y="113"/>
                  </a:lnTo>
                  <a:lnTo>
                    <a:pt x="11" y="104"/>
                  </a:lnTo>
                  <a:lnTo>
                    <a:pt x="4" y="91"/>
                  </a:lnTo>
                  <a:lnTo>
                    <a:pt x="0" y="80"/>
                  </a:lnTo>
                  <a:lnTo>
                    <a:pt x="0" y="65"/>
                  </a:lnTo>
                  <a:lnTo>
                    <a:pt x="0" y="53"/>
                  </a:lnTo>
                  <a:lnTo>
                    <a:pt x="4" y="40"/>
                  </a:lnTo>
                  <a:lnTo>
                    <a:pt x="11" y="29"/>
                  </a:lnTo>
                  <a:lnTo>
                    <a:pt x="19" y="20"/>
                  </a:lnTo>
                  <a:lnTo>
                    <a:pt x="28" y="12"/>
                  </a:lnTo>
                  <a:lnTo>
                    <a:pt x="39" y="5"/>
                  </a:lnTo>
                  <a:lnTo>
                    <a:pt x="51" y="1"/>
                  </a:lnTo>
                  <a:lnTo>
                    <a:pt x="66" y="0"/>
                  </a:lnTo>
                  <a:lnTo>
                    <a:pt x="79" y="1"/>
                  </a:lnTo>
                  <a:lnTo>
                    <a:pt x="92" y="5"/>
                  </a:lnTo>
                  <a:lnTo>
                    <a:pt x="102" y="12"/>
                  </a:lnTo>
                  <a:lnTo>
                    <a:pt x="112" y="20"/>
                  </a:lnTo>
                  <a:lnTo>
                    <a:pt x="119" y="29"/>
                  </a:lnTo>
                  <a:lnTo>
                    <a:pt x="126" y="40"/>
                  </a:lnTo>
                  <a:lnTo>
                    <a:pt x="130" y="53"/>
                  </a:lnTo>
                  <a:lnTo>
                    <a:pt x="132" y="65"/>
                  </a:lnTo>
                  <a:close/>
                </a:path>
              </a:pathLst>
            </a:custGeom>
            <a:solidFill>
              <a:srgbClr val="4387B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178" name="Freeform 654"/>
            <p:cNvSpPr>
              <a:spLocks/>
            </p:cNvSpPr>
            <p:nvPr/>
          </p:nvSpPr>
          <p:spPr bwMode="auto">
            <a:xfrm>
              <a:off x="4564" y="3281"/>
              <a:ext cx="128" cy="128"/>
            </a:xfrm>
            <a:custGeom>
              <a:avLst/>
              <a:gdLst>
                <a:gd name="T0" fmla="*/ 128 w 128"/>
                <a:gd name="T1" fmla="*/ 64 h 128"/>
                <a:gd name="T2" fmla="*/ 126 w 128"/>
                <a:gd name="T3" fmla="*/ 77 h 128"/>
                <a:gd name="T4" fmla="*/ 122 w 128"/>
                <a:gd name="T5" fmla="*/ 90 h 128"/>
                <a:gd name="T6" fmla="*/ 115 w 128"/>
                <a:gd name="T7" fmla="*/ 101 h 128"/>
                <a:gd name="T8" fmla="*/ 108 w 128"/>
                <a:gd name="T9" fmla="*/ 110 h 128"/>
                <a:gd name="T10" fmla="*/ 99 w 128"/>
                <a:gd name="T11" fmla="*/ 117 h 128"/>
                <a:gd name="T12" fmla="*/ 88 w 128"/>
                <a:gd name="T13" fmla="*/ 125 h 128"/>
                <a:gd name="T14" fmla="*/ 75 w 128"/>
                <a:gd name="T15" fmla="*/ 128 h 128"/>
                <a:gd name="T16" fmla="*/ 64 w 128"/>
                <a:gd name="T17" fmla="*/ 128 h 128"/>
                <a:gd name="T18" fmla="*/ 51 w 128"/>
                <a:gd name="T19" fmla="*/ 128 h 128"/>
                <a:gd name="T20" fmla="*/ 38 w 128"/>
                <a:gd name="T21" fmla="*/ 125 h 128"/>
                <a:gd name="T22" fmla="*/ 28 w 128"/>
                <a:gd name="T23" fmla="*/ 117 h 128"/>
                <a:gd name="T24" fmla="*/ 18 w 128"/>
                <a:gd name="T25" fmla="*/ 110 h 128"/>
                <a:gd name="T26" fmla="*/ 11 w 128"/>
                <a:gd name="T27" fmla="*/ 101 h 128"/>
                <a:gd name="T28" fmla="*/ 4 w 128"/>
                <a:gd name="T29" fmla="*/ 90 h 128"/>
                <a:gd name="T30" fmla="*/ 0 w 128"/>
                <a:gd name="T31" fmla="*/ 77 h 128"/>
                <a:gd name="T32" fmla="*/ 0 w 128"/>
                <a:gd name="T33" fmla="*/ 64 h 128"/>
                <a:gd name="T34" fmla="*/ 0 w 128"/>
                <a:gd name="T35" fmla="*/ 52 h 128"/>
                <a:gd name="T36" fmla="*/ 4 w 128"/>
                <a:gd name="T37" fmla="*/ 41 h 128"/>
                <a:gd name="T38" fmla="*/ 11 w 128"/>
                <a:gd name="T39" fmla="*/ 30 h 128"/>
                <a:gd name="T40" fmla="*/ 18 w 128"/>
                <a:gd name="T41" fmla="*/ 21 h 128"/>
                <a:gd name="T42" fmla="*/ 28 w 128"/>
                <a:gd name="T43" fmla="*/ 13 h 128"/>
                <a:gd name="T44" fmla="*/ 38 w 128"/>
                <a:gd name="T45" fmla="*/ 6 h 128"/>
                <a:gd name="T46" fmla="*/ 51 w 128"/>
                <a:gd name="T47" fmla="*/ 2 h 128"/>
                <a:gd name="T48" fmla="*/ 64 w 128"/>
                <a:gd name="T49" fmla="*/ 0 h 128"/>
                <a:gd name="T50" fmla="*/ 75 w 128"/>
                <a:gd name="T51" fmla="*/ 2 h 128"/>
                <a:gd name="T52" fmla="*/ 88 w 128"/>
                <a:gd name="T53" fmla="*/ 6 h 128"/>
                <a:gd name="T54" fmla="*/ 99 w 128"/>
                <a:gd name="T55" fmla="*/ 13 h 128"/>
                <a:gd name="T56" fmla="*/ 108 w 128"/>
                <a:gd name="T57" fmla="*/ 21 h 128"/>
                <a:gd name="T58" fmla="*/ 115 w 128"/>
                <a:gd name="T59" fmla="*/ 30 h 128"/>
                <a:gd name="T60" fmla="*/ 122 w 128"/>
                <a:gd name="T61" fmla="*/ 41 h 128"/>
                <a:gd name="T62" fmla="*/ 126 w 128"/>
                <a:gd name="T63" fmla="*/ 52 h 128"/>
                <a:gd name="T64" fmla="*/ 128 w 128"/>
                <a:gd name="T65" fmla="*/ 64 h 1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8"/>
                <a:gd name="T100" fmla="*/ 0 h 128"/>
                <a:gd name="T101" fmla="*/ 128 w 128"/>
                <a:gd name="T102" fmla="*/ 128 h 1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8" h="128">
                  <a:moveTo>
                    <a:pt x="128" y="64"/>
                  </a:moveTo>
                  <a:lnTo>
                    <a:pt x="126" y="77"/>
                  </a:lnTo>
                  <a:lnTo>
                    <a:pt x="122" y="90"/>
                  </a:lnTo>
                  <a:lnTo>
                    <a:pt x="115" y="101"/>
                  </a:lnTo>
                  <a:lnTo>
                    <a:pt x="108" y="110"/>
                  </a:lnTo>
                  <a:lnTo>
                    <a:pt x="99" y="117"/>
                  </a:lnTo>
                  <a:lnTo>
                    <a:pt x="88" y="125"/>
                  </a:lnTo>
                  <a:lnTo>
                    <a:pt x="75" y="128"/>
                  </a:lnTo>
                  <a:lnTo>
                    <a:pt x="64" y="128"/>
                  </a:lnTo>
                  <a:lnTo>
                    <a:pt x="51" y="128"/>
                  </a:lnTo>
                  <a:lnTo>
                    <a:pt x="38" y="125"/>
                  </a:lnTo>
                  <a:lnTo>
                    <a:pt x="28" y="117"/>
                  </a:lnTo>
                  <a:lnTo>
                    <a:pt x="18" y="110"/>
                  </a:lnTo>
                  <a:lnTo>
                    <a:pt x="11" y="101"/>
                  </a:lnTo>
                  <a:lnTo>
                    <a:pt x="4" y="90"/>
                  </a:lnTo>
                  <a:lnTo>
                    <a:pt x="0" y="77"/>
                  </a:lnTo>
                  <a:lnTo>
                    <a:pt x="0" y="64"/>
                  </a:lnTo>
                  <a:lnTo>
                    <a:pt x="0" y="52"/>
                  </a:lnTo>
                  <a:lnTo>
                    <a:pt x="4" y="41"/>
                  </a:lnTo>
                  <a:lnTo>
                    <a:pt x="11" y="30"/>
                  </a:lnTo>
                  <a:lnTo>
                    <a:pt x="18" y="21"/>
                  </a:lnTo>
                  <a:lnTo>
                    <a:pt x="28" y="13"/>
                  </a:lnTo>
                  <a:lnTo>
                    <a:pt x="38" y="6"/>
                  </a:lnTo>
                  <a:lnTo>
                    <a:pt x="51" y="2"/>
                  </a:lnTo>
                  <a:lnTo>
                    <a:pt x="64" y="0"/>
                  </a:lnTo>
                  <a:lnTo>
                    <a:pt x="75" y="2"/>
                  </a:lnTo>
                  <a:lnTo>
                    <a:pt x="88" y="6"/>
                  </a:lnTo>
                  <a:lnTo>
                    <a:pt x="99" y="13"/>
                  </a:lnTo>
                  <a:lnTo>
                    <a:pt x="108" y="21"/>
                  </a:lnTo>
                  <a:lnTo>
                    <a:pt x="115" y="30"/>
                  </a:lnTo>
                  <a:lnTo>
                    <a:pt x="122" y="41"/>
                  </a:lnTo>
                  <a:lnTo>
                    <a:pt x="126" y="52"/>
                  </a:lnTo>
                  <a:lnTo>
                    <a:pt x="128" y="64"/>
                  </a:lnTo>
                  <a:close/>
                </a:path>
              </a:pathLst>
            </a:custGeom>
            <a:solidFill>
              <a:srgbClr val="458AB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179" name="Freeform 655"/>
            <p:cNvSpPr>
              <a:spLocks/>
            </p:cNvSpPr>
            <p:nvPr/>
          </p:nvSpPr>
          <p:spPr bwMode="auto">
            <a:xfrm>
              <a:off x="4566" y="3283"/>
              <a:ext cx="124" cy="124"/>
            </a:xfrm>
            <a:custGeom>
              <a:avLst/>
              <a:gdLst>
                <a:gd name="T0" fmla="*/ 124 w 124"/>
                <a:gd name="T1" fmla="*/ 62 h 124"/>
                <a:gd name="T2" fmla="*/ 122 w 124"/>
                <a:gd name="T3" fmla="*/ 75 h 124"/>
                <a:gd name="T4" fmla="*/ 119 w 124"/>
                <a:gd name="T5" fmla="*/ 88 h 124"/>
                <a:gd name="T6" fmla="*/ 113 w 124"/>
                <a:gd name="T7" fmla="*/ 97 h 124"/>
                <a:gd name="T8" fmla="*/ 106 w 124"/>
                <a:gd name="T9" fmla="*/ 108 h 124"/>
                <a:gd name="T10" fmla="*/ 97 w 124"/>
                <a:gd name="T11" fmla="*/ 115 h 124"/>
                <a:gd name="T12" fmla="*/ 86 w 124"/>
                <a:gd name="T13" fmla="*/ 121 h 124"/>
                <a:gd name="T14" fmla="*/ 73 w 124"/>
                <a:gd name="T15" fmla="*/ 124 h 124"/>
                <a:gd name="T16" fmla="*/ 62 w 124"/>
                <a:gd name="T17" fmla="*/ 124 h 124"/>
                <a:gd name="T18" fmla="*/ 49 w 124"/>
                <a:gd name="T19" fmla="*/ 124 h 124"/>
                <a:gd name="T20" fmla="*/ 36 w 124"/>
                <a:gd name="T21" fmla="*/ 121 h 124"/>
                <a:gd name="T22" fmla="*/ 26 w 124"/>
                <a:gd name="T23" fmla="*/ 115 h 124"/>
                <a:gd name="T24" fmla="*/ 16 w 124"/>
                <a:gd name="T25" fmla="*/ 108 h 124"/>
                <a:gd name="T26" fmla="*/ 9 w 124"/>
                <a:gd name="T27" fmla="*/ 97 h 124"/>
                <a:gd name="T28" fmla="*/ 4 w 124"/>
                <a:gd name="T29" fmla="*/ 88 h 124"/>
                <a:gd name="T30" fmla="*/ 0 w 124"/>
                <a:gd name="T31" fmla="*/ 75 h 124"/>
                <a:gd name="T32" fmla="*/ 0 w 124"/>
                <a:gd name="T33" fmla="*/ 62 h 124"/>
                <a:gd name="T34" fmla="*/ 0 w 124"/>
                <a:gd name="T35" fmla="*/ 50 h 124"/>
                <a:gd name="T36" fmla="*/ 4 w 124"/>
                <a:gd name="T37" fmla="*/ 39 h 124"/>
                <a:gd name="T38" fmla="*/ 9 w 124"/>
                <a:gd name="T39" fmla="*/ 28 h 124"/>
                <a:gd name="T40" fmla="*/ 16 w 124"/>
                <a:gd name="T41" fmla="*/ 19 h 124"/>
                <a:gd name="T42" fmla="*/ 26 w 124"/>
                <a:gd name="T43" fmla="*/ 11 h 124"/>
                <a:gd name="T44" fmla="*/ 36 w 124"/>
                <a:gd name="T45" fmla="*/ 6 h 124"/>
                <a:gd name="T46" fmla="*/ 49 w 124"/>
                <a:gd name="T47" fmla="*/ 2 h 124"/>
                <a:gd name="T48" fmla="*/ 62 w 124"/>
                <a:gd name="T49" fmla="*/ 0 h 124"/>
                <a:gd name="T50" fmla="*/ 73 w 124"/>
                <a:gd name="T51" fmla="*/ 2 h 124"/>
                <a:gd name="T52" fmla="*/ 86 w 124"/>
                <a:gd name="T53" fmla="*/ 6 h 124"/>
                <a:gd name="T54" fmla="*/ 97 w 124"/>
                <a:gd name="T55" fmla="*/ 11 h 124"/>
                <a:gd name="T56" fmla="*/ 106 w 124"/>
                <a:gd name="T57" fmla="*/ 19 h 124"/>
                <a:gd name="T58" fmla="*/ 113 w 124"/>
                <a:gd name="T59" fmla="*/ 28 h 124"/>
                <a:gd name="T60" fmla="*/ 119 w 124"/>
                <a:gd name="T61" fmla="*/ 39 h 124"/>
                <a:gd name="T62" fmla="*/ 122 w 124"/>
                <a:gd name="T63" fmla="*/ 50 h 124"/>
                <a:gd name="T64" fmla="*/ 124 w 124"/>
                <a:gd name="T65" fmla="*/ 62 h 1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4"/>
                <a:gd name="T100" fmla="*/ 0 h 124"/>
                <a:gd name="T101" fmla="*/ 124 w 124"/>
                <a:gd name="T102" fmla="*/ 124 h 12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4" h="124">
                  <a:moveTo>
                    <a:pt x="124" y="62"/>
                  </a:moveTo>
                  <a:lnTo>
                    <a:pt x="122" y="75"/>
                  </a:lnTo>
                  <a:lnTo>
                    <a:pt x="119" y="88"/>
                  </a:lnTo>
                  <a:lnTo>
                    <a:pt x="113" y="97"/>
                  </a:lnTo>
                  <a:lnTo>
                    <a:pt x="106" y="108"/>
                  </a:lnTo>
                  <a:lnTo>
                    <a:pt x="97" y="115"/>
                  </a:lnTo>
                  <a:lnTo>
                    <a:pt x="86" y="121"/>
                  </a:lnTo>
                  <a:lnTo>
                    <a:pt x="73" y="124"/>
                  </a:lnTo>
                  <a:lnTo>
                    <a:pt x="62" y="124"/>
                  </a:lnTo>
                  <a:lnTo>
                    <a:pt x="49" y="124"/>
                  </a:lnTo>
                  <a:lnTo>
                    <a:pt x="36" y="121"/>
                  </a:lnTo>
                  <a:lnTo>
                    <a:pt x="26" y="115"/>
                  </a:lnTo>
                  <a:lnTo>
                    <a:pt x="16" y="108"/>
                  </a:lnTo>
                  <a:lnTo>
                    <a:pt x="9" y="97"/>
                  </a:lnTo>
                  <a:lnTo>
                    <a:pt x="4" y="88"/>
                  </a:lnTo>
                  <a:lnTo>
                    <a:pt x="0" y="75"/>
                  </a:lnTo>
                  <a:lnTo>
                    <a:pt x="0" y="62"/>
                  </a:lnTo>
                  <a:lnTo>
                    <a:pt x="0" y="50"/>
                  </a:lnTo>
                  <a:lnTo>
                    <a:pt x="4" y="39"/>
                  </a:lnTo>
                  <a:lnTo>
                    <a:pt x="9" y="28"/>
                  </a:lnTo>
                  <a:lnTo>
                    <a:pt x="16" y="19"/>
                  </a:lnTo>
                  <a:lnTo>
                    <a:pt x="26" y="11"/>
                  </a:lnTo>
                  <a:lnTo>
                    <a:pt x="36" y="6"/>
                  </a:lnTo>
                  <a:lnTo>
                    <a:pt x="49" y="2"/>
                  </a:lnTo>
                  <a:lnTo>
                    <a:pt x="62" y="0"/>
                  </a:lnTo>
                  <a:lnTo>
                    <a:pt x="73" y="2"/>
                  </a:lnTo>
                  <a:lnTo>
                    <a:pt x="86" y="6"/>
                  </a:lnTo>
                  <a:lnTo>
                    <a:pt x="97" y="11"/>
                  </a:lnTo>
                  <a:lnTo>
                    <a:pt x="106" y="19"/>
                  </a:lnTo>
                  <a:lnTo>
                    <a:pt x="113" y="28"/>
                  </a:lnTo>
                  <a:lnTo>
                    <a:pt x="119" y="39"/>
                  </a:lnTo>
                  <a:lnTo>
                    <a:pt x="122" y="50"/>
                  </a:lnTo>
                  <a:lnTo>
                    <a:pt x="124" y="62"/>
                  </a:lnTo>
                  <a:close/>
                </a:path>
              </a:pathLst>
            </a:custGeom>
            <a:solidFill>
              <a:srgbClr val="478EC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180" name="Freeform 656"/>
            <p:cNvSpPr>
              <a:spLocks/>
            </p:cNvSpPr>
            <p:nvPr/>
          </p:nvSpPr>
          <p:spPr bwMode="auto">
            <a:xfrm>
              <a:off x="4568" y="3285"/>
              <a:ext cx="120" cy="121"/>
            </a:xfrm>
            <a:custGeom>
              <a:avLst/>
              <a:gdLst>
                <a:gd name="T0" fmla="*/ 120 w 120"/>
                <a:gd name="T1" fmla="*/ 60 h 121"/>
                <a:gd name="T2" fmla="*/ 118 w 120"/>
                <a:gd name="T3" fmla="*/ 73 h 121"/>
                <a:gd name="T4" fmla="*/ 115 w 120"/>
                <a:gd name="T5" fmla="*/ 84 h 121"/>
                <a:gd name="T6" fmla="*/ 109 w 120"/>
                <a:gd name="T7" fmla="*/ 95 h 121"/>
                <a:gd name="T8" fmla="*/ 102 w 120"/>
                <a:gd name="T9" fmla="*/ 104 h 121"/>
                <a:gd name="T10" fmla="*/ 93 w 120"/>
                <a:gd name="T11" fmla="*/ 111 h 121"/>
                <a:gd name="T12" fmla="*/ 82 w 120"/>
                <a:gd name="T13" fmla="*/ 117 h 121"/>
                <a:gd name="T14" fmla="*/ 71 w 120"/>
                <a:gd name="T15" fmla="*/ 121 h 121"/>
                <a:gd name="T16" fmla="*/ 60 w 120"/>
                <a:gd name="T17" fmla="*/ 121 h 121"/>
                <a:gd name="T18" fmla="*/ 47 w 120"/>
                <a:gd name="T19" fmla="*/ 121 h 121"/>
                <a:gd name="T20" fmla="*/ 36 w 120"/>
                <a:gd name="T21" fmla="*/ 117 h 121"/>
                <a:gd name="T22" fmla="*/ 25 w 120"/>
                <a:gd name="T23" fmla="*/ 111 h 121"/>
                <a:gd name="T24" fmla="*/ 16 w 120"/>
                <a:gd name="T25" fmla="*/ 104 h 121"/>
                <a:gd name="T26" fmla="*/ 9 w 120"/>
                <a:gd name="T27" fmla="*/ 95 h 121"/>
                <a:gd name="T28" fmla="*/ 3 w 120"/>
                <a:gd name="T29" fmla="*/ 84 h 121"/>
                <a:gd name="T30" fmla="*/ 0 w 120"/>
                <a:gd name="T31" fmla="*/ 73 h 121"/>
                <a:gd name="T32" fmla="*/ 0 w 120"/>
                <a:gd name="T33" fmla="*/ 60 h 121"/>
                <a:gd name="T34" fmla="*/ 0 w 120"/>
                <a:gd name="T35" fmla="*/ 49 h 121"/>
                <a:gd name="T36" fmla="*/ 3 w 120"/>
                <a:gd name="T37" fmla="*/ 38 h 121"/>
                <a:gd name="T38" fmla="*/ 9 w 120"/>
                <a:gd name="T39" fmla="*/ 27 h 121"/>
                <a:gd name="T40" fmla="*/ 16 w 120"/>
                <a:gd name="T41" fmla="*/ 18 h 121"/>
                <a:gd name="T42" fmla="*/ 25 w 120"/>
                <a:gd name="T43" fmla="*/ 11 h 121"/>
                <a:gd name="T44" fmla="*/ 36 w 120"/>
                <a:gd name="T45" fmla="*/ 6 h 121"/>
                <a:gd name="T46" fmla="*/ 47 w 120"/>
                <a:gd name="T47" fmla="*/ 2 h 121"/>
                <a:gd name="T48" fmla="*/ 60 w 120"/>
                <a:gd name="T49" fmla="*/ 0 h 121"/>
                <a:gd name="T50" fmla="*/ 71 w 120"/>
                <a:gd name="T51" fmla="*/ 2 h 121"/>
                <a:gd name="T52" fmla="*/ 82 w 120"/>
                <a:gd name="T53" fmla="*/ 6 h 121"/>
                <a:gd name="T54" fmla="*/ 93 w 120"/>
                <a:gd name="T55" fmla="*/ 11 h 121"/>
                <a:gd name="T56" fmla="*/ 102 w 120"/>
                <a:gd name="T57" fmla="*/ 18 h 121"/>
                <a:gd name="T58" fmla="*/ 109 w 120"/>
                <a:gd name="T59" fmla="*/ 27 h 121"/>
                <a:gd name="T60" fmla="*/ 115 w 120"/>
                <a:gd name="T61" fmla="*/ 38 h 121"/>
                <a:gd name="T62" fmla="*/ 118 w 120"/>
                <a:gd name="T63" fmla="*/ 49 h 121"/>
                <a:gd name="T64" fmla="*/ 120 w 120"/>
                <a:gd name="T65" fmla="*/ 60 h 1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0"/>
                <a:gd name="T100" fmla="*/ 0 h 121"/>
                <a:gd name="T101" fmla="*/ 120 w 120"/>
                <a:gd name="T102" fmla="*/ 121 h 12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0" h="121">
                  <a:moveTo>
                    <a:pt x="120" y="60"/>
                  </a:moveTo>
                  <a:lnTo>
                    <a:pt x="118" y="73"/>
                  </a:lnTo>
                  <a:lnTo>
                    <a:pt x="115" y="84"/>
                  </a:lnTo>
                  <a:lnTo>
                    <a:pt x="109" y="95"/>
                  </a:lnTo>
                  <a:lnTo>
                    <a:pt x="102" y="104"/>
                  </a:lnTo>
                  <a:lnTo>
                    <a:pt x="93" y="111"/>
                  </a:lnTo>
                  <a:lnTo>
                    <a:pt x="82" y="117"/>
                  </a:lnTo>
                  <a:lnTo>
                    <a:pt x="71" y="121"/>
                  </a:lnTo>
                  <a:lnTo>
                    <a:pt x="60" y="121"/>
                  </a:lnTo>
                  <a:lnTo>
                    <a:pt x="47" y="121"/>
                  </a:lnTo>
                  <a:lnTo>
                    <a:pt x="36" y="117"/>
                  </a:lnTo>
                  <a:lnTo>
                    <a:pt x="25" y="111"/>
                  </a:lnTo>
                  <a:lnTo>
                    <a:pt x="16" y="104"/>
                  </a:lnTo>
                  <a:lnTo>
                    <a:pt x="9" y="95"/>
                  </a:lnTo>
                  <a:lnTo>
                    <a:pt x="3" y="84"/>
                  </a:lnTo>
                  <a:lnTo>
                    <a:pt x="0" y="73"/>
                  </a:lnTo>
                  <a:lnTo>
                    <a:pt x="0" y="60"/>
                  </a:lnTo>
                  <a:lnTo>
                    <a:pt x="0" y="49"/>
                  </a:lnTo>
                  <a:lnTo>
                    <a:pt x="3" y="38"/>
                  </a:lnTo>
                  <a:lnTo>
                    <a:pt x="9" y="27"/>
                  </a:lnTo>
                  <a:lnTo>
                    <a:pt x="16" y="18"/>
                  </a:lnTo>
                  <a:lnTo>
                    <a:pt x="25" y="11"/>
                  </a:lnTo>
                  <a:lnTo>
                    <a:pt x="36" y="6"/>
                  </a:lnTo>
                  <a:lnTo>
                    <a:pt x="47" y="2"/>
                  </a:lnTo>
                  <a:lnTo>
                    <a:pt x="60" y="0"/>
                  </a:lnTo>
                  <a:lnTo>
                    <a:pt x="71" y="2"/>
                  </a:lnTo>
                  <a:lnTo>
                    <a:pt x="82" y="6"/>
                  </a:lnTo>
                  <a:lnTo>
                    <a:pt x="93" y="11"/>
                  </a:lnTo>
                  <a:lnTo>
                    <a:pt x="102" y="18"/>
                  </a:lnTo>
                  <a:lnTo>
                    <a:pt x="109" y="27"/>
                  </a:lnTo>
                  <a:lnTo>
                    <a:pt x="115" y="38"/>
                  </a:lnTo>
                  <a:lnTo>
                    <a:pt x="118" y="49"/>
                  </a:lnTo>
                  <a:lnTo>
                    <a:pt x="120" y="60"/>
                  </a:lnTo>
                  <a:close/>
                </a:path>
              </a:pathLst>
            </a:custGeom>
            <a:solidFill>
              <a:srgbClr val="4891C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181" name="Freeform 657"/>
            <p:cNvSpPr>
              <a:spLocks/>
            </p:cNvSpPr>
            <p:nvPr/>
          </p:nvSpPr>
          <p:spPr bwMode="auto">
            <a:xfrm>
              <a:off x="4570" y="3287"/>
              <a:ext cx="116" cy="117"/>
            </a:xfrm>
            <a:custGeom>
              <a:avLst/>
              <a:gdLst>
                <a:gd name="T0" fmla="*/ 116 w 116"/>
                <a:gd name="T1" fmla="*/ 58 h 117"/>
                <a:gd name="T2" fmla="*/ 115 w 116"/>
                <a:gd name="T3" fmla="*/ 71 h 117"/>
                <a:gd name="T4" fmla="*/ 111 w 116"/>
                <a:gd name="T5" fmla="*/ 82 h 117"/>
                <a:gd name="T6" fmla="*/ 105 w 116"/>
                <a:gd name="T7" fmla="*/ 91 h 117"/>
                <a:gd name="T8" fmla="*/ 98 w 116"/>
                <a:gd name="T9" fmla="*/ 100 h 117"/>
                <a:gd name="T10" fmla="*/ 91 w 116"/>
                <a:gd name="T11" fmla="*/ 108 h 117"/>
                <a:gd name="T12" fmla="*/ 80 w 116"/>
                <a:gd name="T13" fmla="*/ 113 h 117"/>
                <a:gd name="T14" fmla="*/ 69 w 116"/>
                <a:gd name="T15" fmla="*/ 117 h 117"/>
                <a:gd name="T16" fmla="*/ 58 w 116"/>
                <a:gd name="T17" fmla="*/ 117 h 117"/>
                <a:gd name="T18" fmla="*/ 45 w 116"/>
                <a:gd name="T19" fmla="*/ 117 h 117"/>
                <a:gd name="T20" fmla="*/ 34 w 116"/>
                <a:gd name="T21" fmla="*/ 113 h 117"/>
                <a:gd name="T22" fmla="*/ 23 w 116"/>
                <a:gd name="T23" fmla="*/ 108 h 117"/>
                <a:gd name="T24" fmla="*/ 16 w 116"/>
                <a:gd name="T25" fmla="*/ 100 h 117"/>
                <a:gd name="T26" fmla="*/ 9 w 116"/>
                <a:gd name="T27" fmla="*/ 91 h 117"/>
                <a:gd name="T28" fmla="*/ 3 w 116"/>
                <a:gd name="T29" fmla="*/ 82 h 117"/>
                <a:gd name="T30" fmla="*/ 0 w 116"/>
                <a:gd name="T31" fmla="*/ 71 h 117"/>
                <a:gd name="T32" fmla="*/ 0 w 116"/>
                <a:gd name="T33" fmla="*/ 58 h 117"/>
                <a:gd name="T34" fmla="*/ 0 w 116"/>
                <a:gd name="T35" fmla="*/ 47 h 117"/>
                <a:gd name="T36" fmla="*/ 3 w 116"/>
                <a:gd name="T37" fmla="*/ 36 h 117"/>
                <a:gd name="T38" fmla="*/ 9 w 116"/>
                <a:gd name="T39" fmla="*/ 25 h 117"/>
                <a:gd name="T40" fmla="*/ 16 w 116"/>
                <a:gd name="T41" fmla="*/ 18 h 117"/>
                <a:gd name="T42" fmla="*/ 23 w 116"/>
                <a:gd name="T43" fmla="*/ 11 h 117"/>
                <a:gd name="T44" fmla="*/ 34 w 116"/>
                <a:gd name="T45" fmla="*/ 5 h 117"/>
                <a:gd name="T46" fmla="*/ 45 w 116"/>
                <a:gd name="T47" fmla="*/ 2 h 117"/>
                <a:gd name="T48" fmla="*/ 58 w 116"/>
                <a:gd name="T49" fmla="*/ 0 h 117"/>
                <a:gd name="T50" fmla="*/ 69 w 116"/>
                <a:gd name="T51" fmla="*/ 2 h 117"/>
                <a:gd name="T52" fmla="*/ 80 w 116"/>
                <a:gd name="T53" fmla="*/ 5 h 117"/>
                <a:gd name="T54" fmla="*/ 91 w 116"/>
                <a:gd name="T55" fmla="*/ 11 h 117"/>
                <a:gd name="T56" fmla="*/ 98 w 116"/>
                <a:gd name="T57" fmla="*/ 18 h 117"/>
                <a:gd name="T58" fmla="*/ 105 w 116"/>
                <a:gd name="T59" fmla="*/ 25 h 117"/>
                <a:gd name="T60" fmla="*/ 111 w 116"/>
                <a:gd name="T61" fmla="*/ 36 h 117"/>
                <a:gd name="T62" fmla="*/ 115 w 116"/>
                <a:gd name="T63" fmla="*/ 47 h 117"/>
                <a:gd name="T64" fmla="*/ 116 w 116"/>
                <a:gd name="T65" fmla="*/ 58 h 1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6"/>
                <a:gd name="T100" fmla="*/ 0 h 117"/>
                <a:gd name="T101" fmla="*/ 116 w 116"/>
                <a:gd name="T102" fmla="*/ 117 h 1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6" h="117">
                  <a:moveTo>
                    <a:pt x="116" y="58"/>
                  </a:moveTo>
                  <a:lnTo>
                    <a:pt x="115" y="71"/>
                  </a:lnTo>
                  <a:lnTo>
                    <a:pt x="111" y="82"/>
                  </a:lnTo>
                  <a:lnTo>
                    <a:pt x="105" y="91"/>
                  </a:lnTo>
                  <a:lnTo>
                    <a:pt x="98" y="100"/>
                  </a:lnTo>
                  <a:lnTo>
                    <a:pt x="91" y="108"/>
                  </a:lnTo>
                  <a:lnTo>
                    <a:pt x="80" y="113"/>
                  </a:lnTo>
                  <a:lnTo>
                    <a:pt x="69" y="117"/>
                  </a:lnTo>
                  <a:lnTo>
                    <a:pt x="58" y="117"/>
                  </a:lnTo>
                  <a:lnTo>
                    <a:pt x="45" y="117"/>
                  </a:lnTo>
                  <a:lnTo>
                    <a:pt x="34" y="113"/>
                  </a:lnTo>
                  <a:lnTo>
                    <a:pt x="23" y="108"/>
                  </a:lnTo>
                  <a:lnTo>
                    <a:pt x="16" y="100"/>
                  </a:lnTo>
                  <a:lnTo>
                    <a:pt x="9" y="91"/>
                  </a:lnTo>
                  <a:lnTo>
                    <a:pt x="3" y="82"/>
                  </a:lnTo>
                  <a:lnTo>
                    <a:pt x="0" y="71"/>
                  </a:lnTo>
                  <a:lnTo>
                    <a:pt x="0" y="58"/>
                  </a:lnTo>
                  <a:lnTo>
                    <a:pt x="0" y="47"/>
                  </a:lnTo>
                  <a:lnTo>
                    <a:pt x="3" y="36"/>
                  </a:lnTo>
                  <a:lnTo>
                    <a:pt x="9" y="25"/>
                  </a:lnTo>
                  <a:lnTo>
                    <a:pt x="16" y="18"/>
                  </a:lnTo>
                  <a:lnTo>
                    <a:pt x="23" y="11"/>
                  </a:lnTo>
                  <a:lnTo>
                    <a:pt x="34" y="5"/>
                  </a:lnTo>
                  <a:lnTo>
                    <a:pt x="45" y="2"/>
                  </a:lnTo>
                  <a:lnTo>
                    <a:pt x="58" y="0"/>
                  </a:lnTo>
                  <a:lnTo>
                    <a:pt x="69" y="2"/>
                  </a:lnTo>
                  <a:lnTo>
                    <a:pt x="80" y="5"/>
                  </a:lnTo>
                  <a:lnTo>
                    <a:pt x="91" y="11"/>
                  </a:lnTo>
                  <a:lnTo>
                    <a:pt x="98" y="18"/>
                  </a:lnTo>
                  <a:lnTo>
                    <a:pt x="105" y="25"/>
                  </a:lnTo>
                  <a:lnTo>
                    <a:pt x="111" y="36"/>
                  </a:lnTo>
                  <a:lnTo>
                    <a:pt x="115" y="47"/>
                  </a:lnTo>
                  <a:lnTo>
                    <a:pt x="116" y="58"/>
                  </a:lnTo>
                  <a:close/>
                </a:path>
              </a:pathLst>
            </a:custGeom>
            <a:solidFill>
              <a:srgbClr val="4A95C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182" name="Freeform 658"/>
            <p:cNvSpPr>
              <a:spLocks/>
            </p:cNvSpPr>
            <p:nvPr/>
          </p:nvSpPr>
          <p:spPr bwMode="auto">
            <a:xfrm>
              <a:off x="4571" y="3289"/>
              <a:ext cx="114" cy="113"/>
            </a:xfrm>
            <a:custGeom>
              <a:avLst/>
              <a:gdLst>
                <a:gd name="T0" fmla="*/ 114 w 114"/>
                <a:gd name="T1" fmla="*/ 56 h 113"/>
                <a:gd name="T2" fmla="*/ 112 w 114"/>
                <a:gd name="T3" fmla="*/ 69 h 113"/>
                <a:gd name="T4" fmla="*/ 108 w 114"/>
                <a:gd name="T5" fmla="*/ 78 h 113"/>
                <a:gd name="T6" fmla="*/ 103 w 114"/>
                <a:gd name="T7" fmla="*/ 89 h 113"/>
                <a:gd name="T8" fmla="*/ 95 w 114"/>
                <a:gd name="T9" fmla="*/ 96 h 113"/>
                <a:gd name="T10" fmla="*/ 88 w 114"/>
                <a:gd name="T11" fmla="*/ 104 h 113"/>
                <a:gd name="T12" fmla="*/ 79 w 114"/>
                <a:gd name="T13" fmla="*/ 109 h 113"/>
                <a:gd name="T14" fmla="*/ 68 w 114"/>
                <a:gd name="T15" fmla="*/ 113 h 113"/>
                <a:gd name="T16" fmla="*/ 57 w 114"/>
                <a:gd name="T17" fmla="*/ 113 h 113"/>
                <a:gd name="T18" fmla="*/ 44 w 114"/>
                <a:gd name="T19" fmla="*/ 113 h 113"/>
                <a:gd name="T20" fmla="*/ 33 w 114"/>
                <a:gd name="T21" fmla="*/ 109 h 113"/>
                <a:gd name="T22" fmla="*/ 24 w 114"/>
                <a:gd name="T23" fmla="*/ 104 h 113"/>
                <a:gd name="T24" fmla="*/ 17 w 114"/>
                <a:gd name="T25" fmla="*/ 96 h 113"/>
                <a:gd name="T26" fmla="*/ 10 w 114"/>
                <a:gd name="T27" fmla="*/ 89 h 113"/>
                <a:gd name="T28" fmla="*/ 4 w 114"/>
                <a:gd name="T29" fmla="*/ 78 h 113"/>
                <a:gd name="T30" fmla="*/ 0 w 114"/>
                <a:gd name="T31" fmla="*/ 69 h 113"/>
                <a:gd name="T32" fmla="*/ 0 w 114"/>
                <a:gd name="T33" fmla="*/ 56 h 113"/>
                <a:gd name="T34" fmla="*/ 0 w 114"/>
                <a:gd name="T35" fmla="*/ 45 h 113"/>
                <a:gd name="T36" fmla="*/ 4 w 114"/>
                <a:gd name="T37" fmla="*/ 34 h 113"/>
                <a:gd name="T38" fmla="*/ 10 w 114"/>
                <a:gd name="T39" fmla="*/ 25 h 113"/>
                <a:gd name="T40" fmla="*/ 17 w 114"/>
                <a:gd name="T41" fmla="*/ 18 h 113"/>
                <a:gd name="T42" fmla="*/ 24 w 114"/>
                <a:gd name="T43" fmla="*/ 11 h 113"/>
                <a:gd name="T44" fmla="*/ 33 w 114"/>
                <a:gd name="T45" fmla="*/ 5 h 113"/>
                <a:gd name="T46" fmla="*/ 44 w 114"/>
                <a:gd name="T47" fmla="*/ 2 h 113"/>
                <a:gd name="T48" fmla="*/ 57 w 114"/>
                <a:gd name="T49" fmla="*/ 0 h 113"/>
                <a:gd name="T50" fmla="*/ 68 w 114"/>
                <a:gd name="T51" fmla="*/ 2 h 113"/>
                <a:gd name="T52" fmla="*/ 79 w 114"/>
                <a:gd name="T53" fmla="*/ 5 h 113"/>
                <a:gd name="T54" fmla="*/ 88 w 114"/>
                <a:gd name="T55" fmla="*/ 11 h 113"/>
                <a:gd name="T56" fmla="*/ 95 w 114"/>
                <a:gd name="T57" fmla="*/ 18 h 113"/>
                <a:gd name="T58" fmla="*/ 103 w 114"/>
                <a:gd name="T59" fmla="*/ 25 h 113"/>
                <a:gd name="T60" fmla="*/ 108 w 114"/>
                <a:gd name="T61" fmla="*/ 34 h 113"/>
                <a:gd name="T62" fmla="*/ 112 w 114"/>
                <a:gd name="T63" fmla="*/ 45 h 113"/>
                <a:gd name="T64" fmla="*/ 114 w 114"/>
                <a:gd name="T65" fmla="*/ 56 h 11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4"/>
                <a:gd name="T100" fmla="*/ 0 h 113"/>
                <a:gd name="T101" fmla="*/ 114 w 114"/>
                <a:gd name="T102" fmla="*/ 113 h 11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4" h="113">
                  <a:moveTo>
                    <a:pt x="114" y="56"/>
                  </a:moveTo>
                  <a:lnTo>
                    <a:pt x="112" y="69"/>
                  </a:lnTo>
                  <a:lnTo>
                    <a:pt x="108" y="78"/>
                  </a:lnTo>
                  <a:lnTo>
                    <a:pt x="103" y="89"/>
                  </a:lnTo>
                  <a:lnTo>
                    <a:pt x="95" y="96"/>
                  </a:lnTo>
                  <a:lnTo>
                    <a:pt x="88" y="104"/>
                  </a:lnTo>
                  <a:lnTo>
                    <a:pt x="79" y="109"/>
                  </a:lnTo>
                  <a:lnTo>
                    <a:pt x="68" y="113"/>
                  </a:lnTo>
                  <a:lnTo>
                    <a:pt x="57" y="113"/>
                  </a:lnTo>
                  <a:lnTo>
                    <a:pt x="44" y="113"/>
                  </a:lnTo>
                  <a:lnTo>
                    <a:pt x="33" y="109"/>
                  </a:lnTo>
                  <a:lnTo>
                    <a:pt x="24" y="104"/>
                  </a:lnTo>
                  <a:lnTo>
                    <a:pt x="17" y="96"/>
                  </a:lnTo>
                  <a:lnTo>
                    <a:pt x="10" y="89"/>
                  </a:lnTo>
                  <a:lnTo>
                    <a:pt x="4" y="78"/>
                  </a:lnTo>
                  <a:lnTo>
                    <a:pt x="0" y="69"/>
                  </a:lnTo>
                  <a:lnTo>
                    <a:pt x="0" y="56"/>
                  </a:lnTo>
                  <a:lnTo>
                    <a:pt x="0" y="45"/>
                  </a:lnTo>
                  <a:lnTo>
                    <a:pt x="4" y="34"/>
                  </a:lnTo>
                  <a:lnTo>
                    <a:pt x="10" y="25"/>
                  </a:lnTo>
                  <a:lnTo>
                    <a:pt x="17" y="18"/>
                  </a:lnTo>
                  <a:lnTo>
                    <a:pt x="24" y="11"/>
                  </a:lnTo>
                  <a:lnTo>
                    <a:pt x="33" y="5"/>
                  </a:lnTo>
                  <a:lnTo>
                    <a:pt x="44" y="2"/>
                  </a:lnTo>
                  <a:lnTo>
                    <a:pt x="57" y="0"/>
                  </a:lnTo>
                  <a:lnTo>
                    <a:pt x="68" y="2"/>
                  </a:lnTo>
                  <a:lnTo>
                    <a:pt x="79" y="5"/>
                  </a:lnTo>
                  <a:lnTo>
                    <a:pt x="88" y="11"/>
                  </a:lnTo>
                  <a:lnTo>
                    <a:pt x="95" y="18"/>
                  </a:lnTo>
                  <a:lnTo>
                    <a:pt x="103" y="25"/>
                  </a:lnTo>
                  <a:lnTo>
                    <a:pt x="108" y="34"/>
                  </a:lnTo>
                  <a:lnTo>
                    <a:pt x="112" y="45"/>
                  </a:lnTo>
                  <a:lnTo>
                    <a:pt x="114" y="56"/>
                  </a:lnTo>
                  <a:close/>
                </a:path>
              </a:pathLst>
            </a:custGeom>
            <a:solidFill>
              <a:srgbClr val="4C98C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183" name="Freeform 659"/>
            <p:cNvSpPr>
              <a:spLocks/>
            </p:cNvSpPr>
            <p:nvPr/>
          </p:nvSpPr>
          <p:spPr bwMode="auto">
            <a:xfrm>
              <a:off x="4573" y="3291"/>
              <a:ext cx="110" cy="109"/>
            </a:xfrm>
            <a:custGeom>
              <a:avLst/>
              <a:gdLst>
                <a:gd name="T0" fmla="*/ 110 w 110"/>
                <a:gd name="T1" fmla="*/ 54 h 109"/>
                <a:gd name="T2" fmla="*/ 108 w 110"/>
                <a:gd name="T3" fmla="*/ 67 h 109"/>
                <a:gd name="T4" fmla="*/ 104 w 110"/>
                <a:gd name="T5" fmla="*/ 76 h 109"/>
                <a:gd name="T6" fmla="*/ 99 w 110"/>
                <a:gd name="T7" fmla="*/ 85 h 109"/>
                <a:gd name="T8" fmla="*/ 93 w 110"/>
                <a:gd name="T9" fmla="*/ 94 h 109"/>
                <a:gd name="T10" fmla="*/ 84 w 110"/>
                <a:gd name="T11" fmla="*/ 100 h 109"/>
                <a:gd name="T12" fmla="*/ 75 w 110"/>
                <a:gd name="T13" fmla="*/ 105 h 109"/>
                <a:gd name="T14" fmla="*/ 66 w 110"/>
                <a:gd name="T15" fmla="*/ 109 h 109"/>
                <a:gd name="T16" fmla="*/ 55 w 110"/>
                <a:gd name="T17" fmla="*/ 109 h 109"/>
                <a:gd name="T18" fmla="*/ 42 w 110"/>
                <a:gd name="T19" fmla="*/ 109 h 109"/>
                <a:gd name="T20" fmla="*/ 33 w 110"/>
                <a:gd name="T21" fmla="*/ 105 h 109"/>
                <a:gd name="T22" fmla="*/ 24 w 110"/>
                <a:gd name="T23" fmla="*/ 100 h 109"/>
                <a:gd name="T24" fmla="*/ 15 w 110"/>
                <a:gd name="T25" fmla="*/ 94 h 109"/>
                <a:gd name="T26" fmla="*/ 9 w 110"/>
                <a:gd name="T27" fmla="*/ 85 h 109"/>
                <a:gd name="T28" fmla="*/ 4 w 110"/>
                <a:gd name="T29" fmla="*/ 76 h 109"/>
                <a:gd name="T30" fmla="*/ 0 w 110"/>
                <a:gd name="T31" fmla="*/ 67 h 109"/>
                <a:gd name="T32" fmla="*/ 0 w 110"/>
                <a:gd name="T33" fmla="*/ 54 h 109"/>
                <a:gd name="T34" fmla="*/ 0 w 110"/>
                <a:gd name="T35" fmla="*/ 43 h 109"/>
                <a:gd name="T36" fmla="*/ 4 w 110"/>
                <a:gd name="T37" fmla="*/ 34 h 109"/>
                <a:gd name="T38" fmla="*/ 9 w 110"/>
                <a:gd name="T39" fmla="*/ 23 h 109"/>
                <a:gd name="T40" fmla="*/ 15 w 110"/>
                <a:gd name="T41" fmla="*/ 16 h 109"/>
                <a:gd name="T42" fmla="*/ 24 w 110"/>
                <a:gd name="T43" fmla="*/ 9 h 109"/>
                <a:gd name="T44" fmla="*/ 33 w 110"/>
                <a:gd name="T45" fmla="*/ 5 h 109"/>
                <a:gd name="T46" fmla="*/ 42 w 110"/>
                <a:gd name="T47" fmla="*/ 1 h 109"/>
                <a:gd name="T48" fmla="*/ 55 w 110"/>
                <a:gd name="T49" fmla="*/ 0 h 109"/>
                <a:gd name="T50" fmla="*/ 66 w 110"/>
                <a:gd name="T51" fmla="*/ 1 h 109"/>
                <a:gd name="T52" fmla="*/ 75 w 110"/>
                <a:gd name="T53" fmla="*/ 5 h 109"/>
                <a:gd name="T54" fmla="*/ 84 w 110"/>
                <a:gd name="T55" fmla="*/ 9 h 109"/>
                <a:gd name="T56" fmla="*/ 93 w 110"/>
                <a:gd name="T57" fmla="*/ 16 h 109"/>
                <a:gd name="T58" fmla="*/ 99 w 110"/>
                <a:gd name="T59" fmla="*/ 23 h 109"/>
                <a:gd name="T60" fmla="*/ 104 w 110"/>
                <a:gd name="T61" fmla="*/ 34 h 109"/>
                <a:gd name="T62" fmla="*/ 108 w 110"/>
                <a:gd name="T63" fmla="*/ 43 h 109"/>
                <a:gd name="T64" fmla="*/ 110 w 110"/>
                <a:gd name="T65" fmla="*/ 54 h 10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0"/>
                <a:gd name="T100" fmla="*/ 0 h 109"/>
                <a:gd name="T101" fmla="*/ 110 w 110"/>
                <a:gd name="T102" fmla="*/ 109 h 10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0" h="109">
                  <a:moveTo>
                    <a:pt x="110" y="54"/>
                  </a:moveTo>
                  <a:lnTo>
                    <a:pt x="108" y="67"/>
                  </a:lnTo>
                  <a:lnTo>
                    <a:pt x="104" y="76"/>
                  </a:lnTo>
                  <a:lnTo>
                    <a:pt x="99" y="85"/>
                  </a:lnTo>
                  <a:lnTo>
                    <a:pt x="93" y="94"/>
                  </a:lnTo>
                  <a:lnTo>
                    <a:pt x="84" y="100"/>
                  </a:lnTo>
                  <a:lnTo>
                    <a:pt x="75" y="105"/>
                  </a:lnTo>
                  <a:lnTo>
                    <a:pt x="66" y="109"/>
                  </a:lnTo>
                  <a:lnTo>
                    <a:pt x="55" y="109"/>
                  </a:lnTo>
                  <a:lnTo>
                    <a:pt x="42" y="109"/>
                  </a:lnTo>
                  <a:lnTo>
                    <a:pt x="33" y="105"/>
                  </a:lnTo>
                  <a:lnTo>
                    <a:pt x="24" y="100"/>
                  </a:lnTo>
                  <a:lnTo>
                    <a:pt x="15" y="94"/>
                  </a:lnTo>
                  <a:lnTo>
                    <a:pt x="9" y="85"/>
                  </a:lnTo>
                  <a:lnTo>
                    <a:pt x="4" y="76"/>
                  </a:lnTo>
                  <a:lnTo>
                    <a:pt x="0" y="67"/>
                  </a:lnTo>
                  <a:lnTo>
                    <a:pt x="0" y="54"/>
                  </a:lnTo>
                  <a:lnTo>
                    <a:pt x="0" y="43"/>
                  </a:lnTo>
                  <a:lnTo>
                    <a:pt x="4" y="34"/>
                  </a:lnTo>
                  <a:lnTo>
                    <a:pt x="9" y="23"/>
                  </a:lnTo>
                  <a:lnTo>
                    <a:pt x="15" y="16"/>
                  </a:lnTo>
                  <a:lnTo>
                    <a:pt x="24" y="9"/>
                  </a:lnTo>
                  <a:lnTo>
                    <a:pt x="33" y="5"/>
                  </a:lnTo>
                  <a:lnTo>
                    <a:pt x="42" y="1"/>
                  </a:lnTo>
                  <a:lnTo>
                    <a:pt x="55" y="0"/>
                  </a:lnTo>
                  <a:lnTo>
                    <a:pt x="66" y="1"/>
                  </a:lnTo>
                  <a:lnTo>
                    <a:pt x="75" y="5"/>
                  </a:lnTo>
                  <a:lnTo>
                    <a:pt x="84" y="9"/>
                  </a:lnTo>
                  <a:lnTo>
                    <a:pt x="93" y="16"/>
                  </a:lnTo>
                  <a:lnTo>
                    <a:pt x="99" y="23"/>
                  </a:lnTo>
                  <a:lnTo>
                    <a:pt x="104" y="34"/>
                  </a:lnTo>
                  <a:lnTo>
                    <a:pt x="108" y="43"/>
                  </a:lnTo>
                  <a:lnTo>
                    <a:pt x="110" y="54"/>
                  </a:lnTo>
                  <a:close/>
                </a:path>
              </a:pathLst>
            </a:custGeom>
            <a:solidFill>
              <a:srgbClr val="4E9CC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184" name="Freeform 660"/>
            <p:cNvSpPr>
              <a:spLocks/>
            </p:cNvSpPr>
            <p:nvPr/>
          </p:nvSpPr>
          <p:spPr bwMode="auto">
            <a:xfrm>
              <a:off x="4575" y="3292"/>
              <a:ext cx="106" cy="106"/>
            </a:xfrm>
            <a:custGeom>
              <a:avLst/>
              <a:gdLst>
                <a:gd name="T0" fmla="*/ 106 w 106"/>
                <a:gd name="T1" fmla="*/ 53 h 106"/>
                <a:gd name="T2" fmla="*/ 104 w 106"/>
                <a:gd name="T3" fmla="*/ 64 h 106"/>
                <a:gd name="T4" fmla="*/ 100 w 106"/>
                <a:gd name="T5" fmla="*/ 75 h 106"/>
                <a:gd name="T6" fmla="*/ 97 w 106"/>
                <a:gd name="T7" fmla="*/ 84 h 106"/>
                <a:gd name="T8" fmla="*/ 89 w 106"/>
                <a:gd name="T9" fmla="*/ 92 h 106"/>
                <a:gd name="T10" fmla="*/ 82 w 106"/>
                <a:gd name="T11" fmla="*/ 97 h 106"/>
                <a:gd name="T12" fmla="*/ 73 w 106"/>
                <a:gd name="T13" fmla="*/ 103 h 106"/>
                <a:gd name="T14" fmla="*/ 62 w 106"/>
                <a:gd name="T15" fmla="*/ 106 h 106"/>
                <a:gd name="T16" fmla="*/ 53 w 106"/>
                <a:gd name="T17" fmla="*/ 106 h 106"/>
                <a:gd name="T18" fmla="*/ 42 w 106"/>
                <a:gd name="T19" fmla="*/ 106 h 106"/>
                <a:gd name="T20" fmla="*/ 31 w 106"/>
                <a:gd name="T21" fmla="*/ 103 h 106"/>
                <a:gd name="T22" fmla="*/ 22 w 106"/>
                <a:gd name="T23" fmla="*/ 97 h 106"/>
                <a:gd name="T24" fmla="*/ 15 w 106"/>
                <a:gd name="T25" fmla="*/ 92 h 106"/>
                <a:gd name="T26" fmla="*/ 7 w 106"/>
                <a:gd name="T27" fmla="*/ 84 h 106"/>
                <a:gd name="T28" fmla="*/ 4 w 106"/>
                <a:gd name="T29" fmla="*/ 75 h 106"/>
                <a:gd name="T30" fmla="*/ 0 w 106"/>
                <a:gd name="T31" fmla="*/ 64 h 106"/>
                <a:gd name="T32" fmla="*/ 0 w 106"/>
                <a:gd name="T33" fmla="*/ 53 h 106"/>
                <a:gd name="T34" fmla="*/ 0 w 106"/>
                <a:gd name="T35" fmla="*/ 44 h 106"/>
                <a:gd name="T36" fmla="*/ 4 w 106"/>
                <a:gd name="T37" fmla="*/ 33 h 106"/>
                <a:gd name="T38" fmla="*/ 7 w 106"/>
                <a:gd name="T39" fmla="*/ 24 h 106"/>
                <a:gd name="T40" fmla="*/ 15 w 106"/>
                <a:gd name="T41" fmla="*/ 17 h 106"/>
                <a:gd name="T42" fmla="*/ 22 w 106"/>
                <a:gd name="T43" fmla="*/ 10 h 106"/>
                <a:gd name="T44" fmla="*/ 31 w 106"/>
                <a:gd name="T45" fmla="*/ 6 h 106"/>
                <a:gd name="T46" fmla="*/ 42 w 106"/>
                <a:gd name="T47" fmla="*/ 2 h 106"/>
                <a:gd name="T48" fmla="*/ 53 w 106"/>
                <a:gd name="T49" fmla="*/ 0 h 106"/>
                <a:gd name="T50" fmla="*/ 62 w 106"/>
                <a:gd name="T51" fmla="*/ 2 h 106"/>
                <a:gd name="T52" fmla="*/ 73 w 106"/>
                <a:gd name="T53" fmla="*/ 6 h 106"/>
                <a:gd name="T54" fmla="*/ 82 w 106"/>
                <a:gd name="T55" fmla="*/ 10 h 106"/>
                <a:gd name="T56" fmla="*/ 89 w 106"/>
                <a:gd name="T57" fmla="*/ 17 h 106"/>
                <a:gd name="T58" fmla="*/ 97 w 106"/>
                <a:gd name="T59" fmla="*/ 24 h 106"/>
                <a:gd name="T60" fmla="*/ 100 w 106"/>
                <a:gd name="T61" fmla="*/ 33 h 106"/>
                <a:gd name="T62" fmla="*/ 104 w 106"/>
                <a:gd name="T63" fmla="*/ 44 h 106"/>
                <a:gd name="T64" fmla="*/ 106 w 106"/>
                <a:gd name="T65" fmla="*/ 53 h 10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106"/>
                <a:gd name="T101" fmla="*/ 106 w 106"/>
                <a:gd name="T102" fmla="*/ 106 h 10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106">
                  <a:moveTo>
                    <a:pt x="106" y="53"/>
                  </a:moveTo>
                  <a:lnTo>
                    <a:pt x="104" y="64"/>
                  </a:lnTo>
                  <a:lnTo>
                    <a:pt x="100" y="75"/>
                  </a:lnTo>
                  <a:lnTo>
                    <a:pt x="97" y="84"/>
                  </a:lnTo>
                  <a:lnTo>
                    <a:pt x="89" y="92"/>
                  </a:lnTo>
                  <a:lnTo>
                    <a:pt x="82" y="97"/>
                  </a:lnTo>
                  <a:lnTo>
                    <a:pt x="73" y="103"/>
                  </a:lnTo>
                  <a:lnTo>
                    <a:pt x="62" y="106"/>
                  </a:lnTo>
                  <a:lnTo>
                    <a:pt x="53" y="106"/>
                  </a:lnTo>
                  <a:lnTo>
                    <a:pt x="42" y="106"/>
                  </a:lnTo>
                  <a:lnTo>
                    <a:pt x="31" y="103"/>
                  </a:lnTo>
                  <a:lnTo>
                    <a:pt x="22" y="97"/>
                  </a:lnTo>
                  <a:lnTo>
                    <a:pt x="15" y="92"/>
                  </a:lnTo>
                  <a:lnTo>
                    <a:pt x="7" y="84"/>
                  </a:lnTo>
                  <a:lnTo>
                    <a:pt x="4" y="75"/>
                  </a:lnTo>
                  <a:lnTo>
                    <a:pt x="0" y="64"/>
                  </a:lnTo>
                  <a:lnTo>
                    <a:pt x="0" y="53"/>
                  </a:lnTo>
                  <a:lnTo>
                    <a:pt x="0" y="44"/>
                  </a:lnTo>
                  <a:lnTo>
                    <a:pt x="4" y="33"/>
                  </a:lnTo>
                  <a:lnTo>
                    <a:pt x="7" y="24"/>
                  </a:lnTo>
                  <a:lnTo>
                    <a:pt x="15" y="17"/>
                  </a:lnTo>
                  <a:lnTo>
                    <a:pt x="22" y="10"/>
                  </a:lnTo>
                  <a:lnTo>
                    <a:pt x="31" y="6"/>
                  </a:lnTo>
                  <a:lnTo>
                    <a:pt x="42" y="2"/>
                  </a:lnTo>
                  <a:lnTo>
                    <a:pt x="53" y="0"/>
                  </a:lnTo>
                  <a:lnTo>
                    <a:pt x="62" y="2"/>
                  </a:lnTo>
                  <a:lnTo>
                    <a:pt x="73" y="6"/>
                  </a:lnTo>
                  <a:lnTo>
                    <a:pt x="82" y="10"/>
                  </a:lnTo>
                  <a:lnTo>
                    <a:pt x="89" y="17"/>
                  </a:lnTo>
                  <a:lnTo>
                    <a:pt x="97" y="24"/>
                  </a:lnTo>
                  <a:lnTo>
                    <a:pt x="100" y="33"/>
                  </a:lnTo>
                  <a:lnTo>
                    <a:pt x="104" y="44"/>
                  </a:lnTo>
                  <a:lnTo>
                    <a:pt x="106" y="53"/>
                  </a:lnTo>
                  <a:close/>
                </a:path>
              </a:pathLst>
            </a:custGeom>
            <a:solidFill>
              <a:srgbClr val="4F9ED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185" name="Freeform 661"/>
            <p:cNvSpPr>
              <a:spLocks/>
            </p:cNvSpPr>
            <p:nvPr/>
          </p:nvSpPr>
          <p:spPr bwMode="auto">
            <a:xfrm>
              <a:off x="4577" y="3294"/>
              <a:ext cx="102" cy="102"/>
            </a:xfrm>
            <a:custGeom>
              <a:avLst/>
              <a:gdLst>
                <a:gd name="T0" fmla="*/ 102 w 102"/>
                <a:gd name="T1" fmla="*/ 51 h 102"/>
                <a:gd name="T2" fmla="*/ 100 w 102"/>
                <a:gd name="T3" fmla="*/ 62 h 102"/>
                <a:gd name="T4" fmla="*/ 97 w 102"/>
                <a:gd name="T5" fmla="*/ 71 h 102"/>
                <a:gd name="T6" fmla="*/ 93 w 102"/>
                <a:gd name="T7" fmla="*/ 81 h 102"/>
                <a:gd name="T8" fmla="*/ 86 w 102"/>
                <a:gd name="T9" fmla="*/ 88 h 102"/>
                <a:gd name="T10" fmla="*/ 78 w 102"/>
                <a:gd name="T11" fmla="*/ 93 h 102"/>
                <a:gd name="T12" fmla="*/ 69 w 102"/>
                <a:gd name="T13" fmla="*/ 99 h 102"/>
                <a:gd name="T14" fmla="*/ 60 w 102"/>
                <a:gd name="T15" fmla="*/ 102 h 102"/>
                <a:gd name="T16" fmla="*/ 51 w 102"/>
                <a:gd name="T17" fmla="*/ 102 h 102"/>
                <a:gd name="T18" fmla="*/ 40 w 102"/>
                <a:gd name="T19" fmla="*/ 102 h 102"/>
                <a:gd name="T20" fmla="*/ 31 w 102"/>
                <a:gd name="T21" fmla="*/ 99 h 102"/>
                <a:gd name="T22" fmla="*/ 22 w 102"/>
                <a:gd name="T23" fmla="*/ 93 h 102"/>
                <a:gd name="T24" fmla="*/ 15 w 102"/>
                <a:gd name="T25" fmla="*/ 88 h 102"/>
                <a:gd name="T26" fmla="*/ 7 w 102"/>
                <a:gd name="T27" fmla="*/ 81 h 102"/>
                <a:gd name="T28" fmla="*/ 4 w 102"/>
                <a:gd name="T29" fmla="*/ 71 h 102"/>
                <a:gd name="T30" fmla="*/ 0 w 102"/>
                <a:gd name="T31" fmla="*/ 62 h 102"/>
                <a:gd name="T32" fmla="*/ 0 w 102"/>
                <a:gd name="T33" fmla="*/ 51 h 102"/>
                <a:gd name="T34" fmla="*/ 0 w 102"/>
                <a:gd name="T35" fmla="*/ 42 h 102"/>
                <a:gd name="T36" fmla="*/ 4 w 102"/>
                <a:gd name="T37" fmla="*/ 33 h 102"/>
                <a:gd name="T38" fmla="*/ 7 w 102"/>
                <a:gd name="T39" fmla="*/ 24 h 102"/>
                <a:gd name="T40" fmla="*/ 15 w 102"/>
                <a:gd name="T41" fmla="*/ 17 h 102"/>
                <a:gd name="T42" fmla="*/ 22 w 102"/>
                <a:gd name="T43" fmla="*/ 9 h 102"/>
                <a:gd name="T44" fmla="*/ 31 w 102"/>
                <a:gd name="T45" fmla="*/ 6 h 102"/>
                <a:gd name="T46" fmla="*/ 40 w 102"/>
                <a:gd name="T47" fmla="*/ 2 h 102"/>
                <a:gd name="T48" fmla="*/ 51 w 102"/>
                <a:gd name="T49" fmla="*/ 0 h 102"/>
                <a:gd name="T50" fmla="*/ 60 w 102"/>
                <a:gd name="T51" fmla="*/ 2 h 102"/>
                <a:gd name="T52" fmla="*/ 69 w 102"/>
                <a:gd name="T53" fmla="*/ 6 h 102"/>
                <a:gd name="T54" fmla="*/ 78 w 102"/>
                <a:gd name="T55" fmla="*/ 9 h 102"/>
                <a:gd name="T56" fmla="*/ 86 w 102"/>
                <a:gd name="T57" fmla="*/ 17 h 102"/>
                <a:gd name="T58" fmla="*/ 93 w 102"/>
                <a:gd name="T59" fmla="*/ 24 h 102"/>
                <a:gd name="T60" fmla="*/ 97 w 102"/>
                <a:gd name="T61" fmla="*/ 33 h 102"/>
                <a:gd name="T62" fmla="*/ 100 w 102"/>
                <a:gd name="T63" fmla="*/ 42 h 102"/>
                <a:gd name="T64" fmla="*/ 102 w 102"/>
                <a:gd name="T65" fmla="*/ 51 h 10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2"/>
                <a:gd name="T100" fmla="*/ 0 h 102"/>
                <a:gd name="T101" fmla="*/ 102 w 102"/>
                <a:gd name="T102" fmla="*/ 102 h 10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2" h="102">
                  <a:moveTo>
                    <a:pt x="102" y="51"/>
                  </a:moveTo>
                  <a:lnTo>
                    <a:pt x="100" y="62"/>
                  </a:lnTo>
                  <a:lnTo>
                    <a:pt x="97" y="71"/>
                  </a:lnTo>
                  <a:lnTo>
                    <a:pt x="93" y="81"/>
                  </a:lnTo>
                  <a:lnTo>
                    <a:pt x="86" y="88"/>
                  </a:lnTo>
                  <a:lnTo>
                    <a:pt x="78" y="93"/>
                  </a:lnTo>
                  <a:lnTo>
                    <a:pt x="69" y="99"/>
                  </a:lnTo>
                  <a:lnTo>
                    <a:pt x="60" y="102"/>
                  </a:lnTo>
                  <a:lnTo>
                    <a:pt x="51" y="102"/>
                  </a:lnTo>
                  <a:lnTo>
                    <a:pt x="40" y="102"/>
                  </a:lnTo>
                  <a:lnTo>
                    <a:pt x="31" y="99"/>
                  </a:lnTo>
                  <a:lnTo>
                    <a:pt x="22" y="93"/>
                  </a:lnTo>
                  <a:lnTo>
                    <a:pt x="15" y="88"/>
                  </a:lnTo>
                  <a:lnTo>
                    <a:pt x="7" y="81"/>
                  </a:lnTo>
                  <a:lnTo>
                    <a:pt x="4" y="71"/>
                  </a:lnTo>
                  <a:lnTo>
                    <a:pt x="0" y="62"/>
                  </a:lnTo>
                  <a:lnTo>
                    <a:pt x="0" y="51"/>
                  </a:lnTo>
                  <a:lnTo>
                    <a:pt x="0" y="42"/>
                  </a:lnTo>
                  <a:lnTo>
                    <a:pt x="4" y="33"/>
                  </a:lnTo>
                  <a:lnTo>
                    <a:pt x="7" y="24"/>
                  </a:lnTo>
                  <a:lnTo>
                    <a:pt x="15" y="17"/>
                  </a:lnTo>
                  <a:lnTo>
                    <a:pt x="22" y="9"/>
                  </a:lnTo>
                  <a:lnTo>
                    <a:pt x="31" y="6"/>
                  </a:lnTo>
                  <a:lnTo>
                    <a:pt x="40" y="2"/>
                  </a:lnTo>
                  <a:lnTo>
                    <a:pt x="51" y="0"/>
                  </a:lnTo>
                  <a:lnTo>
                    <a:pt x="60" y="2"/>
                  </a:lnTo>
                  <a:lnTo>
                    <a:pt x="69" y="6"/>
                  </a:lnTo>
                  <a:lnTo>
                    <a:pt x="78" y="9"/>
                  </a:lnTo>
                  <a:lnTo>
                    <a:pt x="86" y="17"/>
                  </a:lnTo>
                  <a:lnTo>
                    <a:pt x="93" y="24"/>
                  </a:lnTo>
                  <a:lnTo>
                    <a:pt x="97" y="33"/>
                  </a:lnTo>
                  <a:lnTo>
                    <a:pt x="100" y="42"/>
                  </a:lnTo>
                  <a:lnTo>
                    <a:pt x="102" y="51"/>
                  </a:lnTo>
                  <a:close/>
                </a:path>
              </a:pathLst>
            </a:custGeom>
            <a:solidFill>
              <a:srgbClr val="51A2D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186" name="Freeform 662"/>
            <p:cNvSpPr>
              <a:spLocks/>
            </p:cNvSpPr>
            <p:nvPr/>
          </p:nvSpPr>
          <p:spPr bwMode="auto">
            <a:xfrm>
              <a:off x="4579" y="3296"/>
              <a:ext cx="98" cy="99"/>
            </a:xfrm>
            <a:custGeom>
              <a:avLst/>
              <a:gdLst>
                <a:gd name="T0" fmla="*/ 98 w 98"/>
                <a:gd name="T1" fmla="*/ 49 h 99"/>
                <a:gd name="T2" fmla="*/ 96 w 98"/>
                <a:gd name="T3" fmla="*/ 60 h 99"/>
                <a:gd name="T4" fmla="*/ 93 w 98"/>
                <a:gd name="T5" fmla="*/ 69 h 99"/>
                <a:gd name="T6" fmla="*/ 89 w 98"/>
                <a:gd name="T7" fmla="*/ 79 h 99"/>
                <a:gd name="T8" fmla="*/ 84 w 98"/>
                <a:gd name="T9" fmla="*/ 86 h 99"/>
                <a:gd name="T10" fmla="*/ 76 w 98"/>
                <a:gd name="T11" fmla="*/ 91 h 99"/>
                <a:gd name="T12" fmla="*/ 67 w 98"/>
                <a:gd name="T13" fmla="*/ 95 h 99"/>
                <a:gd name="T14" fmla="*/ 58 w 98"/>
                <a:gd name="T15" fmla="*/ 99 h 99"/>
                <a:gd name="T16" fmla="*/ 49 w 98"/>
                <a:gd name="T17" fmla="*/ 99 h 99"/>
                <a:gd name="T18" fmla="*/ 38 w 98"/>
                <a:gd name="T19" fmla="*/ 99 h 99"/>
                <a:gd name="T20" fmla="*/ 29 w 98"/>
                <a:gd name="T21" fmla="*/ 95 h 99"/>
                <a:gd name="T22" fmla="*/ 20 w 98"/>
                <a:gd name="T23" fmla="*/ 91 h 99"/>
                <a:gd name="T24" fmla="*/ 13 w 98"/>
                <a:gd name="T25" fmla="*/ 86 h 99"/>
                <a:gd name="T26" fmla="*/ 7 w 98"/>
                <a:gd name="T27" fmla="*/ 79 h 99"/>
                <a:gd name="T28" fmla="*/ 3 w 98"/>
                <a:gd name="T29" fmla="*/ 69 h 99"/>
                <a:gd name="T30" fmla="*/ 0 w 98"/>
                <a:gd name="T31" fmla="*/ 60 h 99"/>
                <a:gd name="T32" fmla="*/ 0 w 98"/>
                <a:gd name="T33" fmla="*/ 49 h 99"/>
                <a:gd name="T34" fmla="*/ 0 w 98"/>
                <a:gd name="T35" fmla="*/ 40 h 99"/>
                <a:gd name="T36" fmla="*/ 3 w 98"/>
                <a:gd name="T37" fmla="*/ 31 h 99"/>
                <a:gd name="T38" fmla="*/ 7 w 98"/>
                <a:gd name="T39" fmla="*/ 22 h 99"/>
                <a:gd name="T40" fmla="*/ 13 w 98"/>
                <a:gd name="T41" fmla="*/ 15 h 99"/>
                <a:gd name="T42" fmla="*/ 20 w 98"/>
                <a:gd name="T43" fmla="*/ 9 h 99"/>
                <a:gd name="T44" fmla="*/ 29 w 98"/>
                <a:gd name="T45" fmla="*/ 6 h 99"/>
                <a:gd name="T46" fmla="*/ 38 w 98"/>
                <a:gd name="T47" fmla="*/ 2 h 99"/>
                <a:gd name="T48" fmla="*/ 49 w 98"/>
                <a:gd name="T49" fmla="*/ 0 h 99"/>
                <a:gd name="T50" fmla="*/ 58 w 98"/>
                <a:gd name="T51" fmla="*/ 2 h 99"/>
                <a:gd name="T52" fmla="*/ 67 w 98"/>
                <a:gd name="T53" fmla="*/ 6 h 99"/>
                <a:gd name="T54" fmla="*/ 76 w 98"/>
                <a:gd name="T55" fmla="*/ 9 h 99"/>
                <a:gd name="T56" fmla="*/ 84 w 98"/>
                <a:gd name="T57" fmla="*/ 15 h 99"/>
                <a:gd name="T58" fmla="*/ 89 w 98"/>
                <a:gd name="T59" fmla="*/ 22 h 99"/>
                <a:gd name="T60" fmla="*/ 93 w 98"/>
                <a:gd name="T61" fmla="*/ 31 h 99"/>
                <a:gd name="T62" fmla="*/ 96 w 98"/>
                <a:gd name="T63" fmla="*/ 40 h 99"/>
                <a:gd name="T64" fmla="*/ 98 w 98"/>
                <a:gd name="T65" fmla="*/ 49 h 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8"/>
                <a:gd name="T100" fmla="*/ 0 h 99"/>
                <a:gd name="T101" fmla="*/ 98 w 98"/>
                <a:gd name="T102" fmla="*/ 99 h 9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8" h="99">
                  <a:moveTo>
                    <a:pt x="98" y="49"/>
                  </a:moveTo>
                  <a:lnTo>
                    <a:pt x="96" y="60"/>
                  </a:lnTo>
                  <a:lnTo>
                    <a:pt x="93" y="69"/>
                  </a:lnTo>
                  <a:lnTo>
                    <a:pt x="89" y="79"/>
                  </a:lnTo>
                  <a:lnTo>
                    <a:pt x="84" y="86"/>
                  </a:lnTo>
                  <a:lnTo>
                    <a:pt x="76" y="91"/>
                  </a:lnTo>
                  <a:lnTo>
                    <a:pt x="67" y="95"/>
                  </a:lnTo>
                  <a:lnTo>
                    <a:pt x="58" y="99"/>
                  </a:lnTo>
                  <a:lnTo>
                    <a:pt x="49" y="99"/>
                  </a:lnTo>
                  <a:lnTo>
                    <a:pt x="38" y="99"/>
                  </a:lnTo>
                  <a:lnTo>
                    <a:pt x="29" y="95"/>
                  </a:lnTo>
                  <a:lnTo>
                    <a:pt x="20" y="91"/>
                  </a:lnTo>
                  <a:lnTo>
                    <a:pt x="13" y="86"/>
                  </a:lnTo>
                  <a:lnTo>
                    <a:pt x="7" y="79"/>
                  </a:lnTo>
                  <a:lnTo>
                    <a:pt x="3" y="69"/>
                  </a:lnTo>
                  <a:lnTo>
                    <a:pt x="0" y="60"/>
                  </a:lnTo>
                  <a:lnTo>
                    <a:pt x="0" y="49"/>
                  </a:lnTo>
                  <a:lnTo>
                    <a:pt x="0" y="40"/>
                  </a:lnTo>
                  <a:lnTo>
                    <a:pt x="3" y="31"/>
                  </a:lnTo>
                  <a:lnTo>
                    <a:pt x="7" y="22"/>
                  </a:lnTo>
                  <a:lnTo>
                    <a:pt x="13" y="15"/>
                  </a:lnTo>
                  <a:lnTo>
                    <a:pt x="20" y="9"/>
                  </a:lnTo>
                  <a:lnTo>
                    <a:pt x="29" y="6"/>
                  </a:lnTo>
                  <a:lnTo>
                    <a:pt x="38" y="2"/>
                  </a:lnTo>
                  <a:lnTo>
                    <a:pt x="49" y="0"/>
                  </a:lnTo>
                  <a:lnTo>
                    <a:pt x="58" y="2"/>
                  </a:lnTo>
                  <a:lnTo>
                    <a:pt x="67" y="6"/>
                  </a:lnTo>
                  <a:lnTo>
                    <a:pt x="76" y="9"/>
                  </a:lnTo>
                  <a:lnTo>
                    <a:pt x="84" y="15"/>
                  </a:lnTo>
                  <a:lnTo>
                    <a:pt x="89" y="22"/>
                  </a:lnTo>
                  <a:lnTo>
                    <a:pt x="93" y="31"/>
                  </a:lnTo>
                  <a:lnTo>
                    <a:pt x="96" y="40"/>
                  </a:lnTo>
                  <a:lnTo>
                    <a:pt x="98" y="49"/>
                  </a:lnTo>
                  <a:close/>
                </a:path>
              </a:pathLst>
            </a:custGeom>
            <a:solidFill>
              <a:srgbClr val="52A5D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187" name="Freeform 663"/>
            <p:cNvSpPr>
              <a:spLocks/>
            </p:cNvSpPr>
            <p:nvPr/>
          </p:nvSpPr>
          <p:spPr bwMode="auto">
            <a:xfrm>
              <a:off x="4581" y="3298"/>
              <a:ext cx="94" cy="95"/>
            </a:xfrm>
            <a:custGeom>
              <a:avLst/>
              <a:gdLst>
                <a:gd name="T0" fmla="*/ 94 w 94"/>
                <a:gd name="T1" fmla="*/ 47 h 95"/>
                <a:gd name="T2" fmla="*/ 93 w 94"/>
                <a:gd name="T3" fmla="*/ 58 h 95"/>
                <a:gd name="T4" fmla="*/ 89 w 94"/>
                <a:gd name="T5" fmla="*/ 66 h 95"/>
                <a:gd name="T6" fmla="*/ 85 w 94"/>
                <a:gd name="T7" fmla="*/ 75 h 95"/>
                <a:gd name="T8" fmla="*/ 80 w 94"/>
                <a:gd name="T9" fmla="*/ 82 h 95"/>
                <a:gd name="T10" fmla="*/ 73 w 94"/>
                <a:gd name="T11" fmla="*/ 87 h 95"/>
                <a:gd name="T12" fmla="*/ 63 w 94"/>
                <a:gd name="T13" fmla="*/ 91 h 95"/>
                <a:gd name="T14" fmla="*/ 56 w 94"/>
                <a:gd name="T15" fmla="*/ 95 h 95"/>
                <a:gd name="T16" fmla="*/ 47 w 94"/>
                <a:gd name="T17" fmla="*/ 95 h 95"/>
                <a:gd name="T18" fmla="*/ 36 w 94"/>
                <a:gd name="T19" fmla="*/ 95 h 95"/>
                <a:gd name="T20" fmla="*/ 29 w 94"/>
                <a:gd name="T21" fmla="*/ 91 h 95"/>
                <a:gd name="T22" fmla="*/ 20 w 94"/>
                <a:gd name="T23" fmla="*/ 87 h 95"/>
                <a:gd name="T24" fmla="*/ 12 w 94"/>
                <a:gd name="T25" fmla="*/ 82 h 95"/>
                <a:gd name="T26" fmla="*/ 7 w 94"/>
                <a:gd name="T27" fmla="*/ 75 h 95"/>
                <a:gd name="T28" fmla="*/ 3 w 94"/>
                <a:gd name="T29" fmla="*/ 66 h 95"/>
                <a:gd name="T30" fmla="*/ 0 w 94"/>
                <a:gd name="T31" fmla="*/ 58 h 95"/>
                <a:gd name="T32" fmla="*/ 0 w 94"/>
                <a:gd name="T33" fmla="*/ 47 h 95"/>
                <a:gd name="T34" fmla="*/ 0 w 94"/>
                <a:gd name="T35" fmla="*/ 38 h 95"/>
                <a:gd name="T36" fmla="*/ 3 w 94"/>
                <a:gd name="T37" fmla="*/ 29 h 95"/>
                <a:gd name="T38" fmla="*/ 7 w 94"/>
                <a:gd name="T39" fmla="*/ 22 h 95"/>
                <a:gd name="T40" fmla="*/ 12 w 94"/>
                <a:gd name="T41" fmla="*/ 14 h 95"/>
                <a:gd name="T42" fmla="*/ 20 w 94"/>
                <a:gd name="T43" fmla="*/ 9 h 95"/>
                <a:gd name="T44" fmla="*/ 29 w 94"/>
                <a:gd name="T45" fmla="*/ 5 h 95"/>
                <a:gd name="T46" fmla="*/ 36 w 94"/>
                <a:gd name="T47" fmla="*/ 2 h 95"/>
                <a:gd name="T48" fmla="*/ 47 w 94"/>
                <a:gd name="T49" fmla="*/ 0 h 95"/>
                <a:gd name="T50" fmla="*/ 56 w 94"/>
                <a:gd name="T51" fmla="*/ 2 h 95"/>
                <a:gd name="T52" fmla="*/ 63 w 94"/>
                <a:gd name="T53" fmla="*/ 5 h 95"/>
                <a:gd name="T54" fmla="*/ 73 w 94"/>
                <a:gd name="T55" fmla="*/ 9 h 95"/>
                <a:gd name="T56" fmla="*/ 80 w 94"/>
                <a:gd name="T57" fmla="*/ 14 h 95"/>
                <a:gd name="T58" fmla="*/ 85 w 94"/>
                <a:gd name="T59" fmla="*/ 22 h 95"/>
                <a:gd name="T60" fmla="*/ 89 w 94"/>
                <a:gd name="T61" fmla="*/ 29 h 95"/>
                <a:gd name="T62" fmla="*/ 93 w 94"/>
                <a:gd name="T63" fmla="*/ 38 h 95"/>
                <a:gd name="T64" fmla="*/ 94 w 94"/>
                <a:gd name="T65" fmla="*/ 47 h 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4"/>
                <a:gd name="T100" fmla="*/ 0 h 95"/>
                <a:gd name="T101" fmla="*/ 94 w 94"/>
                <a:gd name="T102" fmla="*/ 95 h 9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4" h="95">
                  <a:moveTo>
                    <a:pt x="94" y="47"/>
                  </a:moveTo>
                  <a:lnTo>
                    <a:pt x="93" y="58"/>
                  </a:lnTo>
                  <a:lnTo>
                    <a:pt x="89" y="66"/>
                  </a:lnTo>
                  <a:lnTo>
                    <a:pt x="85" y="75"/>
                  </a:lnTo>
                  <a:lnTo>
                    <a:pt x="80" y="82"/>
                  </a:lnTo>
                  <a:lnTo>
                    <a:pt x="73" y="87"/>
                  </a:lnTo>
                  <a:lnTo>
                    <a:pt x="63" y="91"/>
                  </a:lnTo>
                  <a:lnTo>
                    <a:pt x="56" y="95"/>
                  </a:lnTo>
                  <a:lnTo>
                    <a:pt x="47" y="95"/>
                  </a:lnTo>
                  <a:lnTo>
                    <a:pt x="36" y="95"/>
                  </a:lnTo>
                  <a:lnTo>
                    <a:pt x="29" y="91"/>
                  </a:lnTo>
                  <a:lnTo>
                    <a:pt x="20" y="87"/>
                  </a:lnTo>
                  <a:lnTo>
                    <a:pt x="12" y="82"/>
                  </a:lnTo>
                  <a:lnTo>
                    <a:pt x="7" y="75"/>
                  </a:lnTo>
                  <a:lnTo>
                    <a:pt x="3" y="66"/>
                  </a:lnTo>
                  <a:lnTo>
                    <a:pt x="0" y="58"/>
                  </a:lnTo>
                  <a:lnTo>
                    <a:pt x="0" y="47"/>
                  </a:lnTo>
                  <a:lnTo>
                    <a:pt x="0" y="38"/>
                  </a:lnTo>
                  <a:lnTo>
                    <a:pt x="3" y="29"/>
                  </a:lnTo>
                  <a:lnTo>
                    <a:pt x="7" y="22"/>
                  </a:lnTo>
                  <a:lnTo>
                    <a:pt x="12" y="14"/>
                  </a:lnTo>
                  <a:lnTo>
                    <a:pt x="20" y="9"/>
                  </a:lnTo>
                  <a:lnTo>
                    <a:pt x="29" y="5"/>
                  </a:lnTo>
                  <a:lnTo>
                    <a:pt x="36" y="2"/>
                  </a:lnTo>
                  <a:lnTo>
                    <a:pt x="47" y="0"/>
                  </a:lnTo>
                  <a:lnTo>
                    <a:pt x="56" y="2"/>
                  </a:lnTo>
                  <a:lnTo>
                    <a:pt x="63" y="5"/>
                  </a:lnTo>
                  <a:lnTo>
                    <a:pt x="73" y="9"/>
                  </a:lnTo>
                  <a:lnTo>
                    <a:pt x="80" y="14"/>
                  </a:lnTo>
                  <a:lnTo>
                    <a:pt x="85" y="22"/>
                  </a:lnTo>
                  <a:lnTo>
                    <a:pt x="89" y="29"/>
                  </a:lnTo>
                  <a:lnTo>
                    <a:pt x="93" y="38"/>
                  </a:lnTo>
                  <a:lnTo>
                    <a:pt x="94" y="47"/>
                  </a:lnTo>
                  <a:close/>
                </a:path>
              </a:pathLst>
            </a:custGeom>
            <a:solidFill>
              <a:srgbClr val="54A8D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188" name="Freeform 664"/>
            <p:cNvSpPr>
              <a:spLocks/>
            </p:cNvSpPr>
            <p:nvPr/>
          </p:nvSpPr>
          <p:spPr bwMode="auto">
            <a:xfrm>
              <a:off x="4582" y="3300"/>
              <a:ext cx="92" cy="91"/>
            </a:xfrm>
            <a:custGeom>
              <a:avLst/>
              <a:gdLst>
                <a:gd name="T0" fmla="*/ 92 w 92"/>
                <a:gd name="T1" fmla="*/ 45 h 91"/>
                <a:gd name="T2" fmla="*/ 90 w 92"/>
                <a:gd name="T3" fmla="*/ 54 h 91"/>
                <a:gd name="T4" fmla="*/ 88 w 92"/>
                <a:gd name="T5" fmla="*/ 64 h 91"/>
                <a:gd name="T6" fmla="*/ 82 w 92"/>
                <a:gd name="T7" fmla="*/ 71 h 91"/>
                <a:gd name="T8" fmla="*/ 77 w 92"/>
                <a:gd name="T9" fmla="*/ 78 h 91"/>
                <a:gd name="T10" fmla="*/ 72 w 92"/>
                <a:gd name="T11" fmla="*/ 84 h 91"/>
                <a:gd name="T12" fmla="*/ 62 w 92"/>
                <a:gd name="T13" fmla="*/ 87 h 91"/>
                <a:gd name="T14" fmla="*/ 55 w 92"/>
                <a:gd name="T15" fmla="*/ 91 h 91"/>
                <a:gd name="T16" fmla="*/ 46 w 92"/>
                <a:gd name="T17" fmla="*/ 91 h 91"/>
                <a:gd name="T18" fmla="*/ 35 w 92"/>
                <a:gd name="T19" fmla="*/ 91 h 91"/>
                <a:gd name="T20" fmla="*/ 28 w 92"/>
                <a:gd name="T21" fmla="*/ 87 h 91"/>
                <a:gd name="T22" fmla="*/ 19 w 92"/>
                <a:gd name="T23" fmla="*/ 84 h 91"/>
                <a:gd name="T24" fmla="*/ 13 w 92"/>
                <a:gd name="T25" fmla="*/ 78 h 91"/>
                <a:gd name="T26" fmla="*/ 8 w 92"/>
                <a:gd name="T27" fmla="*/ 71 h 91"/>
                <a:gd name="T28" fmla="*/ 2 w 92"/>
                <a:gd name="T29" fmla="*/ 64 h 91"/>
                <a:gd name="T30" fmla="*/ 0 w 92"/>
                <a:gd name="T31" fmla="*/ 54 h 91"/>
                <a:gd name="T32" fmla="*/ 0 w 92"/>
                <a:gd name="T33" fmla="*/ 45 h 91"/>
                <a:gd name="T34" fmla="*/ 0 w 92"/>
                <a:gd name="T35" fmla="*/ 36 h 91"/>
                <a:gd name="T36" fmla="*/ 2 w 92"/>
                <a:gd name="T37" fmla="*/ 29 h 91"/>
                <a:gd name="T38" fmla="*/ 8 w 92"/>
                <a:gd name="T39" fmla="*/ 20 h 91"/>
                <a:gd name="T40" fmla="*/ 13 w 92"/>
                <a:gd name="T41" fmla="*/ 14 h 91"/>
                <a:gd name="T42" fmla="*/ 19 w 92"/>
                <a:gd name="T43" fmla="*/ 9 h 91"/>
                <a:gd name="T44" fmla="*/ 28 w 92"/>
                <a:gd name="T45" fmla="*/ 3 h 91"/>
                <a:gd name="T46" fmla="*/ 35 w 92"/>
                <a:gd name="T47" fmla="*/ 2 h 91"/>
                <a:gd name="T48" fmla="*/ 46 w 92"/>
                <a:gd name="T49" fmla="*/ 0 h 91"/>
                <a:gd name="T50" fmla="*/ 55 w 92"/>
                <a:gd name="T51" fmla="*/ 2 h 91"/>
                <a:gd name="T52" fmla="*/ 62 w 92"/>
                <a:gd name="T53" fmla="*/ 3 h 91"/>
                <a:gd name="T54" fmla="*/ 72 w 92"/>
                <a:gd name="T55" fmla="*/ 9 h 91"/>
                <a:gd name="T56" fmla="*/ 77 w 92"/>
                <a:gd name="T57" fmla="*/ 14 h 91"/>
                <a:gd name="T58" fmla="*/ 82 w 92"/>
                <a:gd name="T59" fmla="*/ 20 h 91"/>
                <a:gd name="T60" fmla="*/ 88 w 92"/>
                <a:gd name="T61" fmla="*/ 29 h 91"/>
                <a:gd name="T62" fmla="*/ 90 w 92"/>
                <a:gd name="T63" fmla="*/ 36 h 91"/>
                <a:gd name="T64" fmla="*/ 92 w 92"/>
                <a:gd name="T65" fmla="*/ 45 h 9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2"/>
                <a:gd name="T100" fmla="*/ 0 h 91"/>
                <a:gd name="T101" fmla="*/ 92 w 92"/>
                <a:gd name="T102" fmla="*/ 91 h 9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2" h="91">
                  <a:moveTo>
                    <a:pt x="92" y="45"/>
                  </a:moveTo>
                  <a:lnTo>
                    <a:pt x="90" y="54"/>
                  </a:lnTo>
                  <a:lnTo>
                    <a:pt x="88" y="64"/>
                  </a:lnTo>
                  <a:lnTo>
                    <a:pt x="82" y="71"/>
                  </a:lnTo>
                  <a:lnTo>
                    <a:pt x="77" y="78"/>
                  </a:lnTo>
                  <a:lnTo>
                    <a:pt x="72" y="84"/>
                  </a:lnTo>
                  <a:lnTo>
                    <a:pt x="62" y="87"/>
                  </a:lnTo>
                  <a:lnTo>
                    <a:pt x="55" y="91"/>
                  </a:lnTo>
                  <a:lnTo>
                    <a:pt x="46" y="91"/>
                  </a:lnTo>
                  <a:lnTo>
                    <a:pt x="35" y="91"/>
                  </a:lnTo>
                  <a:lnTo>
                    <a:pt x="28" y="87"/>
                  </a:lnTo>
                  <a:lnTo>
                    <a:pt x="19" y="84"/>
                  </a:lnTo>
                  <a:lnTo>
                    <a:pt x="13" y="78"/>
                  </a:lnTo>
                  <a:lnTo>
                    <a:pt x="8" y="71"/>
                  </a:lnTo>
                  <a:lnTo>
                    <a:pt x="2" y="64"/>
                  </a:lnTo>
                  <a:lnTo>
                    <a:pt x="0" y="54"/>
                  </a:lnTo>
                  <a:lnTo>
                    <a:pt x="0" y="45"/>
                  </a:lnTo>
                  <a:lnTo>
                    <a:pt x="0" y="36"/>
                  </a:lnTo>
                  <a:lnTo>
                    <a:pt x="2" y="29"/>
                  </a:lnTo>
                  <a:lnTo>
                    <a:pt x="8" y="20"/>
                  </a:lnTo>
                  <a:lnTo>
                    <a:pt x="13" y="14"/>
                  </a:lnTo>
                  <a:lnTo>
                    <a:pt x="19" y="9"/>
                  </a:lnTo>
                  <a:lnTo>
                    <a:pt x="28" y="3"/>
                  </a:lnTo>
                  <a:lnTo>
                    <a:pt x="35" y="2"/>
                  </a:lnTo>
                  <a:lnTo>
                    <a:pt x="46" y="0"/>
                  </a:lnTo>
                  <a:lnTo>
                    <a:pt x="55" y="2"/>
                  </a:lnTo>
                  <a:lnTo>
                    <a:pt x="62" y="3"/>
                  </a:lnTo>
                  <a:lnTo>
                    <a:pt x="72" y="9"/>
                  </a:lnTo>
                  <a:lnTo>
                    <a:pt x="77" y="14"/>
                  </a:lnTo>
                  <a:lnTo>
                    <a:pt x="82" y="20"/>
                  </a:lnTo>
                  <a:lnTo>
                    <a:pt x="88" y="29"/>
                  </a:lnTo>
                  <a:lnTo>
                    <a:pt x="90" y="36"/>
                  </a:lnTo>
                  <a:lnTo>
                    <a:pt x="92" y="45"/>
                  </a:lnTo>
                  <a:close/>
                </a:path>
              </a:pathLst>
            </a:custGeom>
            <a:solidFill>
              <a:srgbClr val="55AB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189" name="Freeform 665"/>
            <p:cNvSpPr>
              <a:spLocks/>
            </p:cNvSpPr>
            <p:nvPr/>
          </p:nvSpPr>
          <p:spPr bwMode="auto">
            <a:xfrm>
              <a:off x="4584" y="3302"/>
              <a:ext cx="88" cy="87"/>
            </a:xfrm>
            <a:custGeom>
              <a:avLst/>
              <a:gdLst>
                <a:gd name="T0" fmla="*/ 88 w 88"/>
                <a:gd name="T1" fmla="*/ 43 h 87"/>
                <a:gd name="T2" fmla="*/ 86 w 88"/>
                <a:gd name="T3" fmla="*/ 52 h 87"/>
                <a:gd name="T4" fmla="*/ 84 w 88"/>
                <a:gd name="T5" fmla="*/ 62 h 87"/>
                <a:gd name="T6" fmla="*/ 79 w 88"/>
                <a:gd name="T7" fmla="*/ 69 h 87"/>
                <a:gd name="T8" fmla="*/ 73 w 88"/>
                <a:gd name="T9" fmla="*/ 74 h 87"/>
                <a:gd name="T10" fmla="*/ 68 w 88"/>
                <a:gd name="T11" fmla="*/ 80 h 87"/>
                <a:gd name="T12" fmla="*/ 60 w 88"/>
                <a:gd name="T13" fmla="*/ 83 h 87"/>
                <a:gd name="T14" fmla="*/ 51 w 88"/>
                <a:gd name="T15" fmla="*/ 87 h 87"/>
                <a:gd name="T16" fmla="*/ 44 w 88"/>
                <a:gd name="T17" fmla="*/ 87 h 87"/>
                <a:gd name="T18" fmla="*/ 35 w 88"/>
                <a:gd name="T19" fmla="*/ 87 h 87"/>
                <a:gd name="T20" fmla="*/ 26 w 88"/>
                <a:gd name="T21" fmla="*/ 83 h 87"/>
                <a:gd name="T22" fmla="*/ 18 w 88"/>
                <a:gd name="T23" fmla="*/ 80 h 87"/>
                <a:gd name="T24" fmla="*/ 13 w 88"/>
                <a:gd name="T25" fmla="*/ 74 h 87"/>
                <a:gd name="T26" fmla="*/ 8 w 88"/>
                <a:gd name="T27" fmla="*/ 69 h 87"/>
                <a:gd name="T28" fmla="*/ 2 w 88"/>
                <a:gd name="T29" fmla="*/ 62 h 87"/>
                <a:gd name="T30" fmla="*/ 0 w 88"/>
                <a:gd name="T31" fmla="*/ 52 h 87"/>
                <a:gd name="T32" fmla="*/ 0 w 88"/>
                <a:gd name="T33" fmla="*/ 43 h 87"/>
                <a:gd name="T34" fmla="*/ 0 w 88"/>
                <a:gd name="T35" fmla="*/ 36 h 87"/>
                <a:gd name="T36" fmla="*/ 2 w 88"/>
                <a:gd name="T37" fmla="*/ 27 h 87"/>
                <a:gd name="T38" fmla="*/ 8 w 88"/>
                <a:gd name="T39" fmla="*/ 20 h 87"/>
                <a:gd name="T40" fmla="*/ 13 w 88"/>
                <a:gd name="T41" fmla="*/ 14 h 87"/>
                <a:gd name="T42" fmla="*/ 18 w 88"/>
                <a:gd name="T43" fmla="*/ 9 h 87"/>
                <a:gd name="T44" fmla="*/ 26 w 88"/>
                <a:gd name="T45" fmla="*/ 3 h 87"/>
                <a:gd name="T46" fmla="*/ 35 w 88"/>
                <a:gd name="T47" fmla="*/ 1 h 87"/>
                <a:gd name="T48" fmla="*/ 44 w 88"/>
                <a:gd name="T49" fmla="*/ 0 h 87"/>
                <a:gd name="T50" fmla="*/ 51 w 88"/>
                <a:gd name="T51" fmla="*/ 1 h 87"/>
                <a:gd name="T52" fmla="*/ 60 w 88"/>
                <a:gd name="T53" fmla="*/ 3 h 87"/>
                <a:gd name="T54" fmla="*/ 68 w 88"/>
                <a:gd name="T55" fmla="*/ 9 h 87"/>
                <a:gd name="T56" fmla="*/ 73 w 88"/>
                <a:gd name="T57" fmla="*/ 14 h 87"/>
                <a:gd name="T58" fmla="*/ 79 w 88"/>
                <a:gd name="T59" fmla="*/ 20 h 87"/>
                <a:gd name="T60" fmla="*/ 84 w 88"/>
                <a:gd name="T61" fmla="*/ 27 h 87"/>
                <a:gd name="T62" fmla="*/ 86 w 88"/>
                <a:gd name="T63" fmla="*/ 36 h 87"/>
                <a:gd name="T64" fmla="*/ 88 w 88"/>
                <a:gd name="T65" fmla="*/ 43 h 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8"/>
                <a:gd name="T100" fmla="*/ 0 h 87"/>
                <a:gd name="T101" fmla="*/ 88 w 88"/>
                <a:gd name="T102" fmla="*/ 87 h 8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8" h="87">
                  <a:moveTo>
                    <a:pt x="88" y="43"/>
                  </a:moveTo>
                  <a:lnTo>
                    <a:pt x="86" y="52"/>
                  </a:lnTo>
                  <a:lnTo>
                    <a:pt x="84" y="62"/>
                  </a:lnTo>
                  <a:lnTo>
                    <a:pt x="79" y="69"/>
                  </a:lnTo>
                  <a:lnTo>
                    <a:pt x="73" y="74"/>
                  </a:lnTo>
                  <a:lnTo>
                    <a:pt x="68" y="80"/>
                  </a:lnTo>
                  <a:lnTo>
                    <a:pt x="60" y="83"/>
                  </a:lnTo>
                  <a:lnTo>
                    <a:pt x="51" y="87"/>
                  </a:lnTo>
                  <a:lnTo>
                    <a:pt x="44" y="87"/>
                  </a:lnTo>
                  <a:lnTo>
                    <a:pt x="35" y="87"/>
                  </a:lnTo>
                  <a:lnTo>
                    <a:pt x="26" y="83"/>
                  </a:lnTo>
                  <a:lnTo>
                    <a:pt x="18" y="80"/>
                  </a:lnTo>
                  <a:lnTo>
                    <a:pt x="13" y="74"/>
                  </a:lnTo>
                  <a:lnTo>
                    <a:pt x="8" y="69"/>
                  </a:lnTo>
                  <a:lnTo>
                    <a:pt x="2" y="62"/>
                  </a:lnTo>
                  <a:lnTo>
                    <a:pt x="0" y="52"/>
                  </a:lnTo>
                  <a:lnTo>
                    <a:pt x="0" y="43"/>
                  </a:lnTo>
                  <a:lnTo>
                    <a:pt x="0" y="36"/>
                  </a:lnTo>
                  <a:lnTo>
                    <a:pt x="2" y="27"/>
                  </a:lnTo>
                  <a:lnTo>
                    <a:pt x="8" y="20"/>
                  </a:lnTo>
                  <a:lnTo>
                    <a:pt x="13" y="14"/>
                  </a:lnTo>
                  <a:lnTo>
                    <a:pt x="18" y="9"/>
                  </a:lnTo>
                  <a:lnTo>
                    <a:pt x="26" y="3"/>
                  </a:lnTo>
                  <a:lnTo>
                    <a:pt x="35" y="1"/>
                  </a:lnTo>
                  <a:lnTo>
                    <a:pt x="44" y="0"/>
                  </a:lnTo>
                  <a:lnTo>
                    <a:pt x="51" y="1"/>
                  </a:lnTo>
                  <a:lnTo>
                    <a:pt x="60" y="3"/>
                  </a:lnTo>
                  <a:lnTo>
                    <a:pt x="68" y="9"/>
                  </a:lnTo>
                  <a:lnTo>
                    <a:pt x="73" y="14"/>
                  </a:lnTo>
                  <a:lnTo>
                    <a:pt x="79" y="20"/>
                  </a:lnTo>
                  <a:lnTo>
                    <a:pt x="84" y="27"/>
                  </a:lnTo>
                  <a:lnTo>
                    <a:pt x="86" y="36"/>
                  </a:lnTo>
                  <a:lnTo>
                    <a:pt x="88" y="43"/>
                  </a:lnTo>
                  <a:close/>
                </a:path>
              </a:pathLst>
            </a:custGeom>
            <a:solidFill>
              <a:srgbClr val="56ADD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190" name="Freeform 666"/>
            <p:cNvSpPr>
              <a:spLocks/>
            </p:cNvSpPr>
            <p:nvPr/>
          </p:nvSpPr>
          <p:spPr bwMode="auto">
            <a:xfrm>
              <a:off x="4586" y="3303"/>
              <a:ext cx="84" cy="84"/>
            </a:xfrm>
            <a:custGeom>
              <a:avLst/>
              <a:gdLst>
                <a:gd name="T0" fmla="*/ 84 w 84"/>
                <a:gd name="T1" fmla="*/ 42 h 84"/>
                <a:gd name="T2" fmla="*/ 82 w 84"/>
                <a:gd name="T3" fmla="*/ 51 h 84"/>
                <a:gd name="T4" fmla="*/ 80 w 84"/>
                <a:gd name="T5" fmla="*/ 59 h 84"/>
                <a:gd name="T6" fmla="*/ 77 w 84"/>
                <a:gd name="T7" fmla="*/ 66 h 84"/>
                <a:gd name="T8" fmla="*/ 71 w 84"/>
                <a:gd name="T9" fmla="*/ 73 h 84"/>
                <a:gd name="T10" fmla="*/ 64 w 84"/>
                <a:gd name="T11" fmla="*/ 79 h 84"/>
                <a:gd name="T12" fmla="*/ 58 w 84"/>
                <a:gd name="T13" fmla="*/ 82 h 84"/>
                <a:gd name="T14" fmla="*/ 49 w 84"/>
                <a:gd name="T15" fmla="*/ 84 h 84"/>
                <a:gd name="T16" fmla="*/ 42 w 84"/>
                <a:gd name="T17" fmla="*/ 84 h 84"/>
                <a:gd name="T18" fmla="*/ 33 w 84"/>
                <a:gd name="T19" fmla="*/ 84 h 84"/>
                <a:gd name="T20" fmla="*/ 24 w 84"/>
                <a:gd name="T21" fmla="*/ 82 h 84"/>
                <a:gd name="T22" fmla="*/ 18 w 84"/>
                <a:gd name="T23" fmla="*/ 79 h 84"/>
                <a:gd name="T24" fmla="*/ 11 w 84"/>
                <a:gd name="T25" fmla="*/ 73 h 84"/>
                <a:gd name="T26" fmla="*/ 6 w 84"/>
                <a:gd name="T27" fmla="*/ 66 h 84"/>
                <a:gd name="T28" fmla="*/ 2 w 84"/>
                <a:gd name="T29" fmla="*/ 59 h 84"/>
                <a:gd name="T30" fmla="*/ 0 w 84"/>
                <a:gd name="T31" fmla="*/ 51 h 84"/>
                <a:gd name="T32" fmla="*/ 0 w 84"/>
                <a:gd name="T33" fmla="*/ 42 h 84"/>
                <a:gd name="T34" fmla="*/ 0 w 84"/>
                <a:gd name="T35" fmla="*/ 35 h 84"/>
                <a:gd name="T36" fmla="*/ 2 w 84"/>
                <a:gd name="T37" fmla="*/ 26 h 84"/>
                <a:gd name="T38" fmla="*/ 6 w 84"/>
                <a:gd name="T39" fmla="*/ 19 h 84"/>
                <a:gd name="T40" fmla="*/ 11 w 84"/>
                <a:gd name="T41" fmla="*/ 13 h 84"/>
                <a:gd name="T42" fmla="*/ 18 w 84"/>
                <a:gd name="T43" fmla="*/ 8 h 84"/>
                <a:gd name="T44" fmla="*/ 24 w 84"/>
                <a:gd name="T45" fmla="*/ 4 h 84"/>
                <a:gd name="T46" fmla="*/ 33 w 84"/>
                <a:gd name="T47" fmla="*/ 2 h 84"/>
                <a:gd name="T48" fmla="*/ 42 w 84"/>
                <a:gd name="T49" fmla="*/ 0 h 84"/>
                <a:gd name="T50" fmla="*/ 49 w 84"/>
                <a:gd name="T51" fmla="*/ 2 h 84"/>
                <a:gd name="T52" fmla="*/ 58 w 84"/>
                <a:gd name="T53" fmla="*/ 4 h 84"/>
                <a:gd name="T54" fmla="*/ 64 w 84"/>
                <a:gd name="T55" fmla="*/ 8 h 84"/>
                <a:gd name="T56" fmla="*/ 71 w 84"/>
                <a:gd name="T57" fmla="*/ 13 h 84"/>
                <a:gd name="T58" fmla="*/ 77 w 84"/>
                <a:gd name="T59" fmla="*/ 19 h 84"/>
                <a:gd name="T60" fmla="*/ 80 w 84"/>
                <a:gd name="T61" fmla="*/ 26 h 84"/>
                <a:gd name="T62" fmla="*/ 82 w 84"/>
                <a:gd name="T63" fmla="*/ 35 h 84"/>
                <a:gd name="T64" fmla="*/ 84 w 84"/>
                <a:gd name="T65" fmla="*/ 42 h 8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4"/>
                <a:gd name="T100" fmla="*/ 0 h 84"/>
                <a:gd name="T101" fmla="*/ 84 w 84"/>
                <a:gd name="T102" fmla="*/ 84 h 8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4" h="84">
                  <a:moveTo>
                    <a:pt x="84" y="42"/>
                  </a:moveTo>
                  <a:lnTo>
                    <a:pt x="82" y="51"/>
                  </a:lnTo>
                  <a:lnTo>
                    <a:pt x="80" y="59"/>
                  </a:lnTo>
                  <a:lnTo>
                    <a:pt x="77" y="66"/>
                  </a:lnTo>
                  <a:lnTo>
                    <a:pt x="71" y="73"/>
                  </a:lnTo>
                  <a:lnTo>
                    <a:pt x="64" y="79"/>
                  </a:lnTo>
                  <a:lnTo>
                    <a:pt x="58" y="82"/>
                  </a:lnTo>
                  <a:lnTo>
                    <a:pt x="49" y="84"/>
                  </a:lnTo>
                  <a:lnTo>
                    <a:pt x="42" y="84"/>
                  </a:lnTo>
                  <a:lnTo>
                    <a:pt x="33" y="84"/>
                  </a:lnTo>
                  <a:lnTo>
                    <a:pt x="24" y="82"/>
                  </a:lnTo>
                  <a:lnTo>
                    <a:pt x="18" y="79"/>
                  </a:lnTo>
                  <a:lnTo>
                    <a:pt x="11" y="73"/>
                  </a:lnTo>
                  <a:lnTo>
                    <a:pt x="6" y="66"/>
                  </a:lnTo>
                  <a:lnTo>
                    <a:pt x="2" y="59"/>
                  </a:lnTo>
                  <a:lnTo>
                    <a:pt x="0" y="51"/>
                  </a:lnTo>
                  <a:lnTo>
                    <a:pt x="0" y="42"/>
                  </a:lnTo>
                  <a:lnTo>
                    <a:pt x="0" y="35"/>
                  </a:lnTo>
                  <a:lnTo>
                    <a:pt x="2" y="26"/>
                  </a:lnTo>
                  <a:lnTo>
                    <a:pt x="6" y="19"/>
                  </a:lnTo>
                  <a:lnTo>
                    <a:pt x="11" y="13"/>
                  </a:lnTo>
                  <a:lnTo>
                    <a:pt x="18" y="8"/>
                  </a:lnTo>
                  <a:lnTo>
                    <a:pt x="24" y="4"/>
                  </a:lnTo>
                  <a:lnTo>
                    <a:pt x="33" y="2"/>
                  </a:lnTo>
                  <a:lnTo>
                    <a:pt x="42" y="0"/>
                  </a:lnTo>
                  <a:lnTo>
                    <a:pt x="49" y="2"/>
                  </a:lnTo>
                  <a:lnTo>
                    <a:pt x="58" y="4"/>
                  </a:lnTo>
                  <a:lnTo>
                    <a:pt x="64" y="8"/>
                  </a:lnTo>
                  <a:lnTo>
                    <a:pt x="71" y="13"/>
                  </a:lnTo>
                  <a:lnTo>
                    <a:pt x="77" y="19"/>
                  </a:lnTo>
                  <a:lnTo>
                    <a:pt x="80" y="26"/>
                  </a:lnTo>
                  <a:lnTo>
                    <a:pt x="82" y="35"/>
                  </a:lnTo>
                  <a:lnTo>
                    <a:pt x="84" y="42"/>
                  </a:lnTo>
                  <a:close/>
                </a:path>
              </a:pathLst>
            </a:custGeom>
            <a:solidFill>
              <a:srgbClr val="57AFE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191" name="Freeform 667"/>
            <p:cNvSpPr>
              <a:spLocks/>
            </p:cNvSpPr>
            <p:nvPr/>
          </p:nvSpPr>
          <p:spPr bwMode="auto">
            <a:xfrm>
              <a:off x="4588" y="3305"/>
              <a:ext cx="80" cy="80"/>
            </a:xfrm>
            <a:custGeom>
              <a:avLst/>
              <a:gdLst>
                <a:gd name="T0" fmla="*/ 80 w 80"/>
                <a:gd name="T1" fmla="*/ 40 h 80"/>
                <a:gd name="T2" fmla="*/ 78 w 80"/>
                <a:gd name="T3" fmla="*/ 49 h 80"/>
                <a:gd name="T4" fmla="*/ 76 w 80"/>
                <a:gd name="T5" fmla="*/ 57 h 80"/>
                <a:gd name="T6" fmla="*/ 73 w 80"/>
                <a:gd name="T7" fmla="*/ 64 h 80"/>
                <a:gd name="T8" fmla="*/ 67 w 80"/>
                <a:gd name="T9" fmla="*/ 70 h 80"/>
                <a:gd name="T10" fmla="*/ 62 w 80"/>
                <a:gd name="T11" fmla="*/ 75 h 80"/>
                <a:gd name="T12" fmla="*/ 55 w 80"/>
                <a:gd name="T13" fmla="*/ 79 h 80"/>
                <a:gd name="T14" fmla="*/ 47 w 80"/>
                <a:gd name="T15" fmla="*/ 80 h 80"/>
                <a:gd name="T16" fmla="*/ 40 w 80"/>
                <a:gd name="T17" fmla="*/ 80 h 80"/>
                <a:gd name="T18" fmla="*/ 31 w 80"/>
                <a:gd name="T19" fmla="*/ 80 h 80"/>
                <a:gd name="T20" fmla="*/ 24 w 80"/>
                <a:gd name="T21" fmla="*/ 79 h 80"/>
                <a:gd name="T22" fmla="*/ 16 w 80"/>
                <a:gd name="T23" fmla="*/ 75 h 80"/>
                <a:gd name="T24" fmla="*/ 11 w 80"/>
                <a:gd name="T25" fmla="*/ 70 h 80"/>
                <a:gd name="T26" fmla="*/ 5 w 80"/>
                <a:gd name="T27" fmla="*/ 64 h 80"/>
                <a:gd name="T28" fmla="*/ 2 w 80"/>
                <a:gd name="T29" fmla="*/ 57 h 80"/>
                <a:gd name="T30" fmla="*/ 0 w 80"/>
                <a:gd name="T31" fmla="*/ 49 h 80"/>
                <a:gd name="T32" fmla="*/ 0 w 80"/>
                <a:gd name="T33" fmla="*/ 40 h 80"/>
                <a:gd name="T34" fmla="*/ 0 w 80"/>
                <a:gd name="T35" fmla="*/ 33 h 80"/>
                <a:gd name="T36" fmla="*/ 2 w 80"/>
                <a:gd name="T37" fmla="*/ 26 h 80"/>
                <a:gd name="T38" fmla="*/ 5 w 80"/>
                <a:gd name="T39" fmla="*/ 18 h 80"/>
                <a:gd name="T40" fmla="*/ 11 w 80"/>
                <a:gd name="T41" fmla="*/ 13 h 80"/>
                <a:gd name="T42" fmla="*/ 16 w 80"/>
                <a:gd name="T43" fmla="*/ 7 h 80"/>
                <a:gd name="T44" fmla="*/ 24 w 80"/>
                <a:gd name="T45" fmla="*/ 4 h 80"/>
                <a:gd name="T46" fmla="*/ 31 w 80"/>
                <a:gd name="T47" fmla="*/ 2 h 80"/>
                <a:gd name="T48" fmla="*/ 40 w 80"/>
                <a:gd name="T49" fmla="*/ 0 h 80"/>
                <a:gd name="T50" fmla="*/ 47 w 80"/>
                <a:gd name="T51" fmla="*/ 2 h 80"/>
                <a:gd name="T52" fmla="*/ 55 w 80"/>
                <a:gd name="T53" fmla="*/ 4 h 80"/>
                <a:gd name="T54" fmla="*/ 62 w 80"/>
                <a:gd name="T55" fmla="*/ 7 h 80"/>
                <a:gd name="T56" fmla="*/ 67 w 80"/>
                <a:gd name="T57" fmla="*/ 13 h 80"/>
                <a:gd name="T58" fmla="*/ 73 w 80"/>
                <a:gd name="T59" fmla="*/ 18 h 80"/>
                <a:gd name="T60" fmla="*/ 76 w 80"/>
                <a:gd name="T61" fmla="*/ 26 h 80"/>
                <a:gd name="T62" fmla="*/ 78 w 80"/>
                <a:gd name="T63" fmla="*/ 33 h 80"/>
                <a:gd name="T64" fmla="*/ 80 w 80"/>
                <a:gd name="T65" fmla="*/ 40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0"/>
                <a:gd name="T100" fmla="*/ 0 h 80"/>
                <a:gd name="T101" fmla="*/ 80 w 80"/>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0" h="80">
                  <a:moveTo>
                    <a:pt x="80" y="40"/>
                  </a:moveTo>
                  <a:lnTo>
                    <a:pt x="78" y="49"/>
                  </a:lnTo>
                  <a:lnTo>
                    <a:pt x="76" y="57"/>
                  </a:lnTo>
                  <a:lnTo>
                    <a:pt x="73" y="64"/>
                  </a:lnTo>
                  <a:lnTo>
                    <a:pt x="67" y="70"/>
                  </a:lnTo>
                  <a:lnTo>
                    <a:pt x="62" y="75"/>
                  </a:lnTo>
                  <a:lnTo>
                    <a:pt x="55" y="79"/>
                  </a:lnTo>
                  <a:lnTo>
                    <a:pt x="47" y="80"/>
                  </a:lnTo>
                  <a:lnTo>
                    <a:pt x="40" y="80"/>
                  </a:lnTo>
                  <a:lnTo>
                    <a:pt x="31" y="80"/>
                  </a:lnTo>
                  <a:lnTo>
                    <a:pt x="24" y="79"/>
                  </a:lnTo>
                  <a:lnTo>
                    <a:pt x="16" y="75"/>
                  </a:lnTo>
                  <a:lnTo>
                    <a:pt x="11" y="70"/>
                  </a:lnTo>
                  <a:lnTo>
                    <a:pt x="5" y="64"/>
                  </a:lnTo>
                  <a:lnTo>
                    <a:pt x="2" y="57"/>
                  </a:lnTo>
                  <a:lnTo>
                    <a:pt x="0" y="49"/>
                  </a:lnTo>
                  <a:lnTo>
                    <a:pt x="0" y="40"/>
                  </a:lnTo>
                  <a:lnTo>
                    <a:pt x="0" y="33"/>
                  </a:lnTo>
                  <a:lnTo>
                    <a:pt x="2" y="26"/>
                  </a:lnTo>
                  <a:lnTo>
                    <a:pt x="5" y="18"/>
                  </a:lnTo>
                  <a:lnTo>
                    <a:pt x="11" y="13"/>
                  </a:lnTo>
                  <a:lnTo>
                    <a:pt x="16" y="7"/>
                  </a:lnTo>
                  <a:lnTo>
                    <a:pt x="24" y="4"/>
                  </a:lnTo>
                  <a:lnTo>
                    <a:pt x="31" y="2"/>
                  </a:lnTo>
                  <a:lnTo>
                    <a:pt x="40" y="0"/>
                  </a:lnTo>
                  <a:lnTo>
                    <a:pt x="47" y="2"/>
                  </a:lnTo>
                  <a:lnTo>
                    <a:pt x="55" y="4"/>
                  </a:lnTo>
                  <a:lnTo>
                    <a:pt x="62" y="7"/>
                  </a:lnTo>
                  <a:lnTo>
                    <a:pt x="67" y="13"/>
                  </a:lnTo>
                  <a:lnTo>
                    <a:pt x="73" y="18"/>
                  </a:lnTo>
                  <a:lnTo>
                    <a:pt x="76" y="26"/>
                  </a:lnTo>
                  <a:lnTo>
                    <a:pt x="78" y="33"/>
                  </a:lnTo>
                  <a:lnTo>
                    <a:pt x="80" y="40"/>
                  </a:lnTo>
                  <a:close/>
                </a:path>
              </a:pathLst>
            </a:custGeom>
            <a:solidFill>
              <a:srgbClr val="59B2E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192" name="Freeform 668"/>
            <p:cNvSpPr>
              <a:spLocks/>
            </p:cNvSpPr>
            <p:nvPr/>
          </p:nvSpPr>
          <p:spPr bwMode="auto">
            <a:xfrm>
              <a:off x="4590" y="3307"/>
              <a:ext cx="76" cy="77"/>
            </a:xfrm>
            <a:custGeom>
              <a:avLst/>
              <a:gdLst>
                <a:gd name="T0" fmla="*/ 76 w 76"/>
                <a:gd name="T1" fmla="*/ 38 h 77"/>
                <a:gd name="T2" fmla="*/ 74 w 76"/>
                <a:gd name="T3" fmla="*/ 47 h 77"/>
                <a:gd name="T4" fmla="*/ 73 w 76"/>
                <a:gd name="T5" fmla="*/ 55 h 77"/>
                <a:gd name="T6" fmla="*/ 69 w 76"/>
                <a:gd name="T7" fmla="*/ 60 h 77"/>
                <a:gd name="T8" fmla="*/ 65 w 76"/>
                <a:gd name="T9" fmla="*/ 66 h 77"/>
                <a:gd name="T10" fmla="*/ 58 w 76"/>
                <a:gd name="T11" fmla="*/ 71 h 77"/>
                <a:gd name="T12" fmla="*/ 53 w 76"/>
                <a:gd name="T13" fmla="*/ 75 h 77"/>
                <a:gd name="T14" fmla="*/ 45 w 76"/>
                <a:gd name="T15" fmla="*/ 77 h 77"/>
                <a:gd name="T16" fmla="*/ 38 w 76"/>
                <a:gd name="T17" fmla="*/ 77 h 77"/>
                <a:gd name="T18" fmla="*/ 29 w 76"/>
                <a:gd name="T19" fmla="*/ 77 h 77"/>
                <a:gd name="T20" fmla="*/ 22 w 76"/>
                <a:gd name="T21" fmla="*/ 75 h 77"/>
                <a:gd name="T22" fmla="*/ 16 w 76"/>
                <a:gd name="T23" fmla="*/ 71 h 77"/>
                <a:gd name="T24" fmla="*/ 11 w 76"/>
                <a:gd name="T25" fmla="*/ 66 h 77"/>
                <a:gd name="T26" fmla="*/ 5 w 76"/>
                <a:gd name="T27" fmla="*/ 60 h 77"/>
                <a:gd name="T28" fmla="*/ 2 w 76"/>
                <a:gd name="T29" fmla="*/ 55 h 77"/>
                <a:gd name="T30" fmla="*/ 0 w 76"/>
                <a:gd name="T31" fmla="*/ 47 h 77"/>
                <a:gd name="T32" fmla="*/ 0 w 76"/>
                <a:gd name="T33" fmla="*/ 38 h 77"/>
                <a:gd name="T34" fmla="*/ 0 w 76"/>
                <a:gd name="T35" fmla="*/ 31 h 77"/>
                <a:gd name="T36" fmla="*/ 2 w 76"/>
                <a:gd name="T37" fmla="*/ 24 h 77"/>
                <a:gd name="T38" fmla="*/ 5 w 76"/>
                <a:gd name="T39" fmla="*/ 18 h 77"/>
                <a:gd name="T40" fmla="*/ 11 w 76"/>
                <a:gd name="T41" fmla="*/ 11 h 77"/>
                <a:gd name="T42" fmla="*/ 16 w 76"/>
                <a:gd name="T43" fmla="*/ 7 h 77"/>
                <a:gd name="T44" fmla="*/ 22 w 76"/>
                <a:gd name="T45" fmla="*/ 4 h 77"/>
                <a:gd name="T46" fmla="*/ 29 w 76"/>
                <a:gd name="T47" fmla="*/ 2 h 77"/>
                <a:gd name="T48" fmla="*/ 38 w 76"/>
                <a:gd name="T49" fmla="*/ 0 h 77"/>
                <a:gd name="T50" fmla="*/ 45 w 76"/>
                <a:gd name="T51" fmla="*/ 2 h 77"/>
                <a:gd name="T52" fmla="*/ 53 w 76"/>
                <a:gd name="T53" fmla="*/ 4 h 77"/>
                <a:gd name="T54" fmla="*/ 58 w 76"/>
                <a:gd name="T55" fmla="*/ 7 h 77"/>
                <a:gd name="T56" fmla="*/ 65 w 76"/>
                <a:gd name="T57" fmla="*/ 11 h 77"/>
                <a:gd name="T58" fmla="*/ 69 w 76"/>
                <a:gd name="T59" fmla="*/ 18 h 77"/>
                <a:gd name="T60" fmla="*/ 73 w 76"/>
                <a:gd name="T61" fmla="*/ 24 h 77"/>
                <a:gd name="T62" fmla="*/ 74 w 76"/>
                <a:gd name="T63" fmla="*/ 31 h 77"/>
                <a:gd name="T64" fmla="*/ 76 w 76"/>
                <a:gd name="T65" fmla="*/ 38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6"/>
                <a:gd name="T100" fmla="*/ 0 h 77"/>
                <a:gd name="T101" fmla="*/ 76 w 76"/>
                <a:gd name="T102" fmla="*/ 77 h 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6" h="77">
                  <a:moveTo>
                    <a:pt x="76" y="38"/>
                  </a:moveTo>
                  <a:lnTo>
                    <a:pt x="74" y="47"/>
                  </a:lnTo>
                  <a:lnTo>
                    <a:pt x="73" y="55"/>
                  </a:lnTo>
                  <a:lnTo>
                    <a:pt x="69" y="60"/>
                  </a:lnTo>
                  <a:lnTo>
                    <a:pt x="65" y="66"/>
                  </a:lnTo>
                  <a:lnTo>
                    <a:pt x="58" y="71"/>
                  </a:lnTo>
                  <a:lnTo>
                    <a:pt x="53" y="75"/>
                  </a:lnTo>
                  <a:lnTo>
                    <a:pt x="45" y="77"/>
                  </a:lnTo>
                  <a:lnTo>
                    <a:pt x="38" y="77"/>
                  </a:lnTo>
                  <a:lnTo>
                    <a:pt x="29" y="77"/>
                  </a:lnTo>
                  <a:lnTo>
                    <a:pt x="22" y="75"/>
                  </a:lnTo>
                  <a:lnTo>
                    <a:pt x="16" y="71"/>
                  </a:lnTo>
                  <a:lnTo>
                    <a:pt x="11" y="66"/>
                  </a:lnTo>
                  <a:lnTo>
                    <a:pt x="5" y="60"/>
                  </a:lnTo>
                  <a:lnTo>
                    <a:pt x="2" y="55"/>
                  </a:lnTo>
                  <a:lnTo>
                    <a:pt x="0" y="47"/>
                  </a:lnTo>
                  <a:lnTo>
                    <a:pt x="0" y="38"/>
                  </a:lnTo>
                  <a:lnTo>
                    <a:pt x="0" y="31"/>
                  </a:lnTo>
                  <a:lnTo>
                    <a:pt x="2" y="24"/>
                  </a:lnTo>
                  <a:lnTo>
                    <a:pt x="5" y="18"/>
                  </a:lnTo>
                  <a:lnTo>
                    <a:pt x="11" y="11"/>
                  </a:lnTo>
                  <a:lnTo>
                    <a:pt x="16" y="7"/>
                  </a:lnTo>
                  <a:lnTo>
                    <a:pt x="22" y="4"/>
                  </a:lnTo>
                  <a:lnTo>
                    <a:pt x="29" y="2"/>
                  </a:lnTo>
                  <a:lnTo>
                    <a:pt x="38" y="0"/>
                  </a:lnTo>
                  <a:lnTo>
                    <a:pt x="45" y="2"/>
                  </a:lnTo>
                  <a:lnTo>
                    <a:pt x="53" y="4"/>
                  </a:lnTo>
                  <a:lnTo>
                    <a:pt x="58" y="7"/>
                  </a:lnTo>
                  <a:lnTo>
                    <a:pt x="65" y="11"/>
                  </a:lnTo>
                  <a:lnTo>
                    <a:pt x="69" y="18"/>
                  </a:lnTo>
                  <a:lnTo>
                    <a:pt x="73" y="24"/>
                  </a:lnTo>
                  <a:lnTo>
                    <a:pt x="74" y="31"/>
                  </a:lnTo>
                  <a:lnTo>
                    <a:pt x="76" y="38"/>
                  </a:lnTo>
                  <a:close/>
                </a:path>
              </a:pathLst>
            </a:custGeom>
            <a:solidFill>
              <a:srgbClr val="5AB4E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193" name="Freeform 669"/>
            <p:cNvSpPr>
              <a:spLocks/>
            </p:cNvSpPr>
            <p:nvPr/>
          </p:nvSpPr>
          <p:spPr bwMode="auto">
            <a:xfrm>
              <a:off x="4592" y="3309"/>
              <a:ext cx="72" cy="73"/>
            </a:xfrm>
            <a:custGeom>
              <a:avLst/>
              <a:gdLst>
                <a:gd name="T0" fmla="*/ 72 w 72"/>
                <a:gd name="T1" fmla="*/ 36 h 73"/>
                <a:gd name="T2" fmla="*/ 71 w 72"/>
                <a:gd name="T3" fmla="*/ 44 h 73"/>
                <a:gd name="T4" fmla="*/ 69 w 72"/>
                <a:gd name="T5" fmla="*/ 51 h 73"/>
                <a:gd name="T6" fmla="*/ 65 w 72"/>
                <a:gd name="T7" fmla="*/ 58 h 73"/>
                <a:gd name="T8" fmla="*/ 62 w 72"/>
                <a:gd name="T9" fmla="*/ 64 h 73"/>
                <a:gd name="T10" fmla="*/ 56 w 72"/>
                <a:gd name="T11" fmla="*/ 67 h 73"/>
                <a:gd name="T12" fmla="*/ 49 w 72"/>
                <a:gd name="T13" fmla="*/ 71 h 73"/>
                <a:gd name="T14" fmla="*/ 43 w 72"/>
                <a:gd name="T15" fmla="*/ 73 h 73"/>
                <a:gd name="T16" fmla="*/ 36 w 72"/>
                <a:gd name="T17" fmla="*/ 73 h 73"/>
                <a:gd name="T18" fmla="*/ 27 w 72"/>
                <a:gd name="T19" fmla="*/ 73 h 73"/>
                <a:gd name="T20" fmla="*/ 21 w 72"/>
                <a:gd name="T21" fmla="*/ 71 h 73"/>
                <a:gd name="T22" fmla="*/ 14 w 72"/>
                <a:gd name="T23" fmla="*/ 67 h 73"/>
                <a:gd name="T24" fmla="*/ 9 w 72"/>
                <a:gd name="T25" fmla="*/ 64 h 73"/>
                <a:gd name="T26" fmla="*/ 5 w 72"/>
                <a:gd name="T27" fmla="*/ 58 h 73"/>
                <a:gd name="T28" fmla="*/ 1 w 72"/>
                <a:gd name="T29" fmla="*/ 51 h 73"/>
                <a:gd name="T30" fmla="*/ 0 w 72"/>
                <a:gd name="T31" fmla="*/ 44 h 73"/>
                <a:gd name="T32" fmla="*/ 0 w 72"/>
                <a:gd name="T33" fmla="*/ 36 h 73"/>
                <a:gd name="T34" fmla="*/ 0 w 72"/>
                <a:gd name="T35" fmla="*/ 29 h 73"/>
                <a:gd name="T36" fmla="*/ 1 w 72"/>
                <a:gd name="T37" fmla="*/ 24 h 73"/>
                <a:gd name="T38" fmla="*/ 5 w 72"/>
                <a:gd name="T39" fmla="*/ 16 h 73"/>
                <a:gd name="T40" fmla="*/ 9 w 72"/>
                <a:gd name="T41" fmla="*/ 11 h 73"/>
                <a:gd name="T42" fmla="*/ 14 w 72"/>
                <a:gd name="T43" fmla="*/ 7 h 73"/>
                <a:gd name="T44" fmla="*/ 21 w 72"/>
                <a:gd name="T45" fmla="*/ 3 h 73"/>
                <a:gd name="T46" fmla="*/ 27 w 72"/>
                <a:gd name="T47" fmla="*/ 2 h 73"/>
                <a:gd name="T48" fmla="*/ 36 w 72"/>
                <a:gd name="T49" fmla="*/ 0 h 73"/>
                <a:gd name="T50" fmla="*/ 43 w 72"/>
                <a:gd name="T51" fmla="*/ 2 h 73"/>
                <a:gd name="T52" fmla="*/ 49 w 72"/>
                <a:gd name="T53" fmla="*/ 3 h 73"/>
                <a:gd name="T54" fmla="*/ 56 w 72"/>
                <a:gd name="T55" fmla="*/ 7 h 73"/>
                <a:gd name="T56" fmla="*/ 62 w 72"/>
                <a:gd name="T57" fmla="*/ 11 h 73"/>
                <a:gd name="T58" fmla="*/ 65 w 72"/>
                <a:gd name="T59" fmla="*/ 16 h 73"/>
                <a:gd name="T60" fmla="*/ 69 w 72"/>
                <a:gd name="T61" fmla="*/ 24 h 73"/>
                <a:gd name="T62" fmla="*/ 71 w 72"/>
                <a:gd name="T63" fmla="*/ 29 h 73"/>
                <a:gd name="T64" fmla="*/ 72 w 72"/>
                <a:gd name="T65" fmla="*/ 36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3"/>
                <a:gd name="T101" fmla="*/ 72 w 72"/>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3">
                  <a:moveTo>
                    <a:pt x="72" y="36"/>
                  </a:moveTo>
                  <a:lnTo>
                    <a:pt x="71" y="44"/>
                  </a:lnTo>
                  <a:lnTo>
                    <a:pt x="69" y="51"/>
                  </a:lnTo>
                  <a:lnTo>
                    <a:pt x="65" y="58"/>
                  </a:lnTo>
                  <a:lnTo>
                    <a:pt x="62" y="64"/>
                  </a:lnTo>
                  <a:lnTo>
                    <a:pt x="56" y="67"/>
                  </a:lnTo>
                  <a:lnTo>
                    <a:pt x="49" y="71"/>
                  </a:lnTo>
                  <a:lnTo>
                    <a:pt x="43" y="73"/>
                  </a:lnTo>
                  <a:lnTo>
                    <a:pt x="36" y="73"/>
                  </a:lnTo>
                  <a:lnTo>
                    <a:pt x="27" y="73"/>
                  </a:lnTo>
                  <a:lnTo>
                    <a:pt x="21" y="71"/>
                  </a:lnTo>
                  <a:lnTo>
                    <a:pt x="14" y="67"/>
                  </a:lnTo>
                  <a:lnTo>
                    <a:pt x="9" y="64"/>
                  </a:lnTo>
                  <a:lnTo>
                    <a:pt x="5" y="58"/>
                  </a:lnTo>
                  <a:lnTo>
                    <a:pt x="1" y="51"/>
                  </a:lnTo>
                  <a:lnTo>
                    <a:pt x="0" y="44"/>
                  </a:lnTo>
                  <a:lnTo>
                    <a:pt x="0" y="36"/>
                  </a:lnTo>
                  <a:lnTo>
                    <a:pt x="0" y="29"/>
                  </a:lnTo>
                  <a:lnTo>
                    <a:pt x="1" y="24"/>
                  </a:lnTo>
                  <a:lnTo>
                    <a:pt x="5" y="16"/>
                  </a:lnTo>
                  <a:lnTo>
                    <a:pt x="9" y="11"/>
                  </a:lnTo>
                  <a:lnTo>
                    <a:pt x="14" y="7"/>
                  </a:lnTo>
                  <a:lnTo>
                    <a:pt x="21" y="3"/>
                  </a:lnTo>
                  <a:lnTo>
                    <a:pt x="27" y="2"/>
                  </a:lnTo>
                  <a:lnTo>
                    <a:pt x="36" y="0"/>
                  </a:lnTo>
                  <a:lnTo>
                    <a:pt x="43" y="2"/>
                  </a:lnTo>
                  <a:lnTo>
                    <a:pt x="49" y="3"/>
                  </a:lnTo>
                  <a:lnTo>
                    <a:pt x="56" y="7"/>
                  </a:lnTo>
                  <a:lnTo>
                    <a:pt x="62" y="11"/>
                  </a:lnTo>
                  <a:lnTo>
                    <a:pt x="65" y="16"/>
                  </a:lnTo>
                  <a:lnTo>
                    <a:pt x="69" y="24"/>
                  </a:lnTo>
                  <a:lnTo>
                    <a:pt x="71" y="29"/>
                  </a:lnTo>
                  <a:lnTo>
                    <a:pt x="72" y="36"/>
                  </a:lnTo>
                  <a:close/>
                </a:path>
              </a:pathLst>
            </a:custGeom>
            <a:solidFill>
              <a:srgbClr val="5BB6E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194" name="Freeform 670"/>
            <p:cNvSpPr>
              <a:spLocks/>
            </p:cNvSpPr>
            <p:nvPr/>
          </p:nvSpPr>
          <p:spPr bwMode="auto">
            <a:xfrm>
              <a:off x="4593" y="3311"/>
              <a:ext cx="70" cy="69"/>
            </a:xfrm>
            <a:custGeom>
              <a:avLst/>
              <a:gdLst>
                <a:gd name="T0" fmla="*/ 70 w 70"/>
                <a:gd name="T1" fmla="*/ 34 h 69"/>
                <a:gd name="T2" fmla="*/ 68 w 70"/>
                <a:gd name="T3" fmla="*/ 42 h 69"/>
                <a:gd name="T4" fmla="*/ 66 w 70"/>
                <a:gd name="T5" fmla="*/ 49 h 69"/>
                <a:gd name="T6" fmla="*/ 62 w 70"/>
                <a:gd name="T7" fmla="*/ 54 h 69"/>
                <a:gd name="T8" fmla="*/ 59 w 70"/>
                <a:gd name="T9" fmla="*/ 60 h 69"/>
                <a:gd name="T10" fmla="*/ 53 w 70"/>
                <a:gd name="T11" fmla="*/ 64 h 69"/>
                <a:gd name="T12" fmla="*/ 48 w 70"/>
                <a:gd name="T13" fmla="*/ 67 h 69"/>
                <a:gd name="T14" fmla="*/ 40 w 70"/>
                <a:gd name="T15" fmla="*/ 69 h 69"/>
                <a:gd name="T16" fmla="*/ 35 w 70"/>
                <a:gd name="T17" fmla="*/ 69 h 69"/>
                <a:gd name="T18" fmla="*/ 28 w 70"/>
                <a:gd name="T19" fmla="*/ 69 h 69"/>
                <a:gd name="T20" fmla="*/ 20 w 70"/>
                <a:gd name="T21" fmla="*/ 67 h 69"/>
                <a:gd name="T22" fmla="*/ 15 w 70"/>
                <a:gd name="T23" fmla="*/ 64 h 69"/>
                <a:gd name="T24" fmla="*/ 9 w 70"/>
                <a:gd name="T25" fmla="*/ 60 h 69"/>
                <a:gd name="T26" fmla="*/ 6 w 70"/>
                <a:gd name="T27" fmla="*/ 54 h 69"/>
                <a:gd name="T28" fmla="*/ 2 w 70"/>
                <a:gd name="T29" fmla="*/ 49 h 69"/>
                <a:gd name="T30" fmla="*/ 0 w 70"/>
                <a:gd name="T31" fmla="*/ 42 h 69"/>
                <a:gd name="T32" fmla="*/ 0 w 70"/>
                <a:gd name="T33" fmla="*/ 34 h 69"/>
                <a:gd name="T34" fmla="*/ 0 w 70"/>
                <a:gd name="T35" fmla="*/ 29 h 69"/>
                <a:gd name="T36" fmla="*/ 2 w 70"/>
                <a:gd name="T37" fmla="*/ 22 h 69"/>
                <a:gd name="T38" fmla="*/ 6 w 70"/>
                <a:gd name="T39" fmla="*/ 16 h 69"/>
                <a:gd name="T40" fmla="*/ 9 w 70"/>
                <a:gd name="T41" fmla="*/ 11 h 69"/>
                <a:gd name="T42" fmla="*/ 15 w 70"/>
                <a:gd name="T43" fmla="*/ 7 h 69"/>
                <a:gd name="T44" fmla="*/ 20 w 70"/>
                <a:gd name="T45" fmla="*/ 3 h 69"/>
                <a:gd name="T46" fmla="*/ 28 w 70"/>
                <a:gd name="T47" fmla="*/ 1 h 69"/>
                <a:gd name="T48" fmla="*/ 35 w 70"/>
                <a:gd name="T49" fmla="*/ 0 h 69"/>
                <a:gd name="T50" fmla="*/ 40 w 70"/>
                <a:gd name="T51" fmla="*/ 1 h 69"/>
                <a:gd name="T52" fmla="*/ 48 w 70"/>
                <a:gd name="T53" fmla="*/ 3 h 69"/>
                <a:gd name="T54" fmla="*/ 53 w 70"/>
                <a:gd name="T55" fmla="*/ 7 h 69"/>
                <a:gd name="T56" fmla="*/ 59 w 70"/>
                <a:gd name="T57" fmla="*/ 11 h 69"/>
                <a:gd name="T58" fmla="*/ 62 w 70"/>
                <a:gd name="T59" fmla="*/ 16 h 69"/>
                <a:gd name="T60" fmla="*/ 66 w 70"/>
                <a:gd name="T61" fmla="*/ 22 h 69"/>
                <a:gd name="T62" fmla="*/ 68 w 70"/>
                <a:gd name="T63" fmla="*/ 29 h 69"/>
                <a:gd name="T64" fmla="*/ 70 w 70"/>
                <a:gd name="T65" fmla="*/ 34 h 6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0"/>
                <a:gd name="T100" fmla="*/ 0 h 69"/>
                <a:gd name="T101" fmla="*/ 70 w 70"/>
                <a:gd name="T102" fmla="*/ 69 h 6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0" h="69">
                  <a:moveTo>
                    <a:pt x="70" y="34"/>
                  </a:moveTo>
                  <a:lnTo>
                    <a:pt x="68" y="42"/>
                  </a:lnTo>
                  <a:lnTo>
                    <a:pt x="66" y="49"/>
                  </a:lnTo>
                  <a:lnTo>
                    <a:pt x="62" y="54"/>
                  </a:lnTo>
                  <a:lnTo>
                    <a:pt x="59" y="60"/>
                  </a:lnTo>
                  <a:lnTo>
                    <a:pt x="53" y="64"/>
                  </a:lnTo>
                  <a:lnTo>
                    <a:pt x="48" y="67"/>
                  </a:lnTo>
                  <a:lnTo>
                    <a:pt x="40" y="69"/>
                  </a:lnTo>
                  <a:lnTo>
                    <a:pt x="35" y="69"/>
                  </a:lnTo>
                  <a:lnTo>
                    <a:pt x="28" y="69"/>
                  </a:lnTo>
                  <a:lnTo>
                    <a:pt x="20" y="67"/>
                  </a:lnTo>
                  <a:lnTo>
                    <a:pt x="15" y="64"/>
                  </a:lnTo>
                  <a:lnTo>
                    <a:pt x="9" y="60"/>
                  </a:lnTo>
                  <a:lnTo>
                    <a:pt x="6" y="54"/>
                  </a:lnTo>
                  <a:lnTo>
                    <a:pt x="2" y="49"/>
                  </a:lnTo>
                  <a:lnTo>
                    <a:pt x="0" y="42"/>
                  </a:lnTo>
                  <a:lnTo>
                    <a:pt x="0" y="34"/>
                  </a:lnTo>
                  <a:lnTo>
                    <a:pt x="0" y="29"/>
                  </a:lnTo>
                  <a:lnTo>
                    <a:pt x="2" y="22"/>
                  </a:lnTo>
                  <a:lnTo>
                    <a:pt x="6" y="16"/>
                  </a:lnTo>
                  <a:lnTo>
                    <a:pt x="9" y="11"/>
                  </a:lnTo>
                  <a:lnTo>
                    <a:pt x="15" y="7"/>
                  </a:lnTo>
                  <a:lnTo>
                    <a:pt x="20" y="3"/>
                  </a:lnTo>
                  <a:lnTo>
                    <a:pt x="28" y="1"/>
                  </a:lnTo>
                  <a:lnTo>
                    <a:pt x="35" y="0"/>
                  </a:lnTo>
                  <a:lnTo>
                    <a:pt x="40" y="1"/>
                  </a:lnTo>
                  <a:lnTo>
                    <a:pt x="48" y="3"/>
                  </a:lnTo>
                  <a:lnTo>
                    <a:pt x="53" y="7"/>
                  </a:lnTo>
                  <a:lnTo>
                    <a:pt x="59" y="11"/>
                  </a:lnTo>
                  <a:lnTo>
                    <a:pt x="62" y="16"/>
                  </a:lnTo>
                  <a:lnTo>
                    <a:pt x="66" y="22"/>
                  </a:lnTo>
                  <a:lnTo>
                    <a:pt x="68" y="29"/>
                  </a:lnTo>
                  <a:lnTo>
                    <a:pt x="70" y="34"/>
                  </a:lnTo>
                  <a:close/>
                </a:path>
              </a:pathLst>
            </a:custGeom>
            <a:solidFill>
              <a:srgbClr val="5CB8E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195" name="Freeform 671"/>
            <p:cNvSpPr>
              <a:spLocks/>
            </p:cNvSpPr>
            <p:nvPr/>
          </p:nvSpPr>
          <p:spPr bwMode="auto">
            <a:xfrm>
              <a:off x="4595" y="3312"/>
              <a:ext cx="66" cy="66"/>
            </a:xfrm>
            <a:custGeom>
              <a:avLst/>
              <a:gdLst>
                <a:gd name="T0" fmla="*/ 66 w 66"/>
                <a:gd name="T1" fmla="*/ 33 h 66"/>
                <a:gd name="T2" fmla="*/ 64 w 66"/>
                <a:gd name="T3" fmla="*/ 41 h 66"/>
                <a:gd name="T4" fmla="*/ 62 w 66"/>
                <a:gd name="T5" fmla="*/ 46 h 66"/>
                <a:gd name="T6" fmla="*/ 59 w 66"/>
                <a:gd name="T7" fmla="*/ 52 h 66"/>
                <a:gd name="T8" fmla="*/ 55 w 66"/>
                <a:gd name="T9" fmla="*/ 57 h 66"/>
                <a:gd name="T10" fmla="*/ 51 w 66"/>
                <a:gd name="T11" fmla="*/ 61 h 66"/>
                <a:gd name="T12" fmla="*/ 46 w 66"/>
                <a:gd name="T13" fmla="*/ 64 h 66"/>
                <a:gd name="T14" fmla="*/ 38 w 66"/>
                <a:gd name="T15" fmla="*/ 66 h 66"/>
                <a:gd name="T16" fmla="*/ 33 w 66"/>
                <a:gd name="T17" fmla="*/ 66 h 66"/>
                <a:gd name="T18" fmla="*/ 26 w 66"/>
                <a:gd name="T19" fmla="*/ 66 h 66"/>
                <a:gd name="T20" fmla="*/ 18 w 66"/>
                <a:gd name="T21" fmla="*/ 64 h 66"/>
                <a:gd name="T22" fmla="*/ 13 w 66"/>
                <a:gd name="T23" fmla="*/ 61 h 66"/>
                <a:gd name="T24" fmla="*/ 9 w 66"/>
                <a:gd name="T25" fmla="*/ 57 h 66"/>
                <a:gd name="T26" fmla="*/ 6 w 66"/>
                <a:gd name="T27" fmla="*/ 52 h 66"/>
                <a:gd name="T28" fmla="*/ 2 w 66"/>
                <a:gd name="T29" fmla="*/ 46 h 66"/>
                <a:gd name="T30" fmla="*/ 0 w 66"/>
                <a:gd name="T31" fmla="*/ 41 h 66"/>
                <a:gd name="T32" fmla="*/ 0 w 66"/>
                <a:gd name="T33" fmla="*/ 33 h 66"/>
                <a:gd name="T34" fmla="*/ 0 w 66"/>
                <a:gd name="T35" fmla="*/ 28 h 66"/>
                <a:gd name="T36" fmla="*/ 2 w 66"/>
                <a:gd name="T37" fmla="*/ 21 h 66"/>
                <a:gd name="T38" fmla="*/ 6 w 66"/>
                <a:gd name="T39" fmla="*/ 15 h 66"/>
                <a:gd name="T40" fmla="*/ 9 w 66"/>
                <a:gd name="T41" fmla="*/ 11 h 66"/>
                <a:gd name="T42" fmla="*/ 13 w 66"/>
                <a:gd name="T43" fmla="*/ 6 h 66"/>
                <a:gd name="T44" fmla="*/ 18 w 66"/>
                <a:gd name="T45" fmla="*/ 4 h 66"/>
                <a:gd name="T46" fmla="*/ 26 w 66"/>
                <a:gd name="T47" fmla="*/ 2 h 66"/>
                <a:gd name="T48" fmla="*/ 33 w 66"/>
                <a:gd name="T49" fmla="*/ 0 h 66"/>
                <a:gd name="T50" fmla="*/ 38 w 66"/>
                <a:gd name="T51" fmla="*/ 2 h 66"/>
                <a:gd name="T52" fmla="*/ 46 w 66"/>
                <a:gd name="T53" fmla="*/ 4 h 66"/>
                <a:gd name="T54" fmla="*/ 51 w 66"/>
                <a:gd name="T55" fmla="*/ 6 h 66"/>
                <a:gd name="T56" fmla="*/ 55 w 66"/>
                <a:gd name="T57" fmla="*/ 11 h 66"/>
                <a:gd name="T58" fmla="*/ 59 w 66"/>
                <a:gd name="T59" fmla="*/ 15 h 66"/>
                <a:gd name="T60" fmla="*/ 62 w 66"/>
                <a:gd name="T61" fmla="*/ 21 h 66"/>
                <a:gd name="T62" fmla="*/ 64 w 66"/>
                <a:gd name="T63" fmla="*/ 28 h 66"/>
                <a:gd name="T64" fmla="*/ 66 w 66"/>
                <a:gd name="T65" fmla="*/ 33 h 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6"/>
                <a:gd name="T100" fmla="*/ 0 h 66"/>
                <a:gd name="T101" fmla="*/ 66 w 66"/>
                <a:gd name="T102" fmla="*/ 66 h 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6" h="66">
                  <a:moveTo>
                    <a:pt x="66" y="33"/>
                  </a:moveTo>
                  <a:lnTo>
                    <a:pt x="64" y="41"/>
                  </a:lnTo>
                  <a:lnTo>
                    <a:pt x="62" y="46"/>
                  </a:lnTo>
                  <a:lnTo>
                    <a:pt x="59" y="52"/>
                  </a:lnTo>
                  <a:lnTo>
                    <a:pt x="55" y="57"/>
                  </a:lnTo>
                  <a:lnTo>
                    <a:pt x="51" y="61"/>
                  </a:lnTo>
                  <a:lnTo>
                    <a:pt x="46" y="64"/>
                  </a:lnTo>
                  <a:lnTo>
                    <a:pt x="38" y="66"/>
                  </a:lnTo>
                  <a:lnTo>
                    <a:pt x="33" y="66"/>
                  </a:lnTo>
                  <a:lnTo>
                    <a:pt x="26" y="66"/>
                  </a:lnTo>
                  <a:lnTo>
                    <a:pt x="18" y="64"/>
                  </a:lnTo>
                  <a:lnTo>
                    <a:pt x="13" y="61"/>
                  </a:lnTo>
                  <a:lnTo>
                    <a:pt x="9" y="57"/>
                  </a:lnTo>
                  <a:lnTo>
                    <a:pt x="6" y="52"/>
                  </a:lnTo>
                  <a:lnTo>
                    <a:pt x="2" y="46"/>
                  </a:lnTo>
                  <a:lnTo>
                    <a:pt x="0" y="41"/>
                  </a:lnTo>
                  <a:lnTo>
                    <a:pt x="0" y="33"/>
                  </a:lnTo>
                  <a:lnTo>
                    <a:pt x="0" y="28"/>
                  </a:lnTo>
                  <a:lnTo>
                    <a:pt x="2" y="21"/>
                  </a:lnTo>
                  <a:lnTo>
                    <a:pt x="6" y="15"/>
                  </a:lnTo>
                  <a:lnTo>
                    <a:pt x="9" y="11"/>
                  </a:lnTo>
                  <a:lnTo>
                    <a:pt x="13" y="6"/>
                  </a:lnTo>
                  <a:lnTo>
                    <a:pt x="18" y="4"/>
                  </a:lnTo>
                  <a:lnTo>
                    <a:pt x="26" y="2"/>
                  </a:lnTo>
                  <a:lnTo>
                    <a:pt x="33" y="0"/>
                  </a:lnTo>
                  <a:lnTo>
                    <a:pt x="38" y="2"/>
                  </a:lnTo>
                  <a:lnTo>
                    <a:pt x="46" y="4"/>
                  </a:lnTo>
                  <a:lnTo>
                    <a:pt x="51" y="6"/>
                  </a:lnTo>
                  <a:lnTo>
                    <a:pt x="55" y="11"/>
                  </a:lnTo>
                  <a:lnTo>
                    <a:pt x="59" y="15"/>
                  </a:lnTo>
                  <a:lnTo>
                    <a:pt x="62" y="21"/>
                  </a:lnTo>
                  <a:lnTo>
                    <a:pt x="64" y="28"/>
                  </a:lnTo>
                  <a:lnTo>
                    <a:pt x="66" y="33"/>
                  </a:lnTo>
                  <a:close/>
                </a:path>
              </a:pathLst>
            </a:custGeom>
            <a:solidFill>
              <a:srgbClr val="5DBAE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196" name="Freeform 672"/>
            <p:cNvSpPr>
              <a:spLocks/>
            </p:cNvSpPr>
            <p:nvPr/>
          </p:nvSpPr>
          <p:spPr bwMode="auto">
            <a:xfrm>
              <a:off x="4597" y="3314"/>
              <a:ext cx="62" cy="62"/>
            </a:xfrm>
            <a:custGeom>
              <a:avLst/>
              <a:gdLst>
                <a:gd name="T0" fmla="*/ 62 w 62"/>
                <a:gd name="T1" fmla="*/ 31 h 62"/>
                <a:gd name="T2" fmla="*/ 60 w 62"/>
                <a:gd name="T3" fmla="*/ 39 h 62"/>
                <a:gd name="T4" fmla="*/ 58 w 62"/>
                <a:gd name="T5" fmla="*/ 44 h 62"/>
                <a:gd name="T6" fmla="*/ 55 w 62"/>
                <a:gd name="T7" fmla="*/ 50 h 62"/>
                <a:gd name="T8" fmla="*/ 51 w 62"/>
                <a:gd name="T9" fmla="*/ 53 h 62"/>
                <a:gd name="T10" fmla="*/ 47 w 62"/>
                <a:gd name="T11" fmla="*/ 57 h 62"/>
                <a:gd name="T12" fmla="*/ 42 w 62"/>
                <a:gd name="T13" fmla="*/ 61 h 62"/>
                <a:gd name="T14" fmla="*/ 36 w 62"/>
                <a:gd name="T15" fmla="*/ 62 h 62"/>
                <a:gd name="T16" fmla="*/ 31 w 62"/>
                <a:gd name="T17" fmla="*/ 62 h 62"/>
                <a:gd name="T18" fmla="*/ 24 w 62"/>
                <a:gd name="T19" fmla="*/ 62 h 62"/>
                <a:gd name="T20" fmla="*/ 18 w 62"/>
                <a:gd name="T21" fmla="*/ 61 h 62"/>
                <a:gd name="T22" fmla="*/ 13 w 62"/>
                <a:gd name="T23" fmla="*/ 57 h 62"/>
                <a:gd name="T24" fmla="*/ 9 w 62"/>
                <a:gd name="T25" fmla="*/ 53 h 62"/>
                <a:gd name="T26" fmla="*/ 5 w 62"/>
                <a:gd name="T27" fmla="*/ 50 h 62"/>
                <a:gd name="T28" fmla="*/ 2 w 62"/>
                <a:gd name="T29" fmla="*/ 44 h 62"/>
                <a:gd name="T30" fmla="*/ 0 w 62"/>
                <a:gd name="T31" fmla="*/ 39 h 62"/>
                <a:gd name="T32" fmla="*/ 0 w 62"/>
                <a:gd name="T33" fmla="*/ 31 h 62"/>
                <a:gd name="T34" fmla="*/ 0 w 62"/>
                <a:gd name="T35" fmla="*/ 26 h 62"/>
                <a:gd name="T36" fmla="*/ 2 w 62"/>
                <a:gd name="T37" fmla="*/ 20 h 62"/>
                <a:gd name="T38" fmla="*/ 5 w 62"/>
                <a:gd name="T39" fmla="*/ 15 h 62"/>
                <a:gd name="T40" fmla="*/ 9 w 62"/>
                <a:gd name="T41" fmla="*/ 11 h 62"/>
                <a:gd name="T42" fmla="*/ 13 w 62"/>
                <a:gd name="T43" fmla="*/ 6 h 62"/>
                <a:gd name="T44" fmla="*/ 18 w 62"/>
                <a:gd name="T45" fmla="*/ 4 h 62"/>
                <a:gd name="T46" fmla="*/ 24 w 62"/>
                <a:gd name="T47" fmla="*/ 2 h 62"/>
                <a:gd name="T48" fmla="*/ 31 w 62"/>
                <a:gd name="T49" fmla="*/ 0 h 62"/>
                <a:gd name="T50" fmla="*/ 36 w 62"/>
                <a:gd name="T51" fmla="*/ 2 h 62"/>
                <a:gd name="T52" fmla="*/ 42 w 62"/>
                <a:gd name="T53" fmla="*/ 4 h 62"/>
                <a:gd name="T54" fmla="*/ 47 w 62"/>
                <a:gd name="T55" fmla="*/ 6 h 62"/>
                <a:gd name="T56" fmla="*/ 51 w 62"/>
                <a:gd name="T57" fmla="*/ 11 h 62"/>
                <a:gd name="T58" fmla="*/ 55 w 62"/>
                <a:gd name="T59" fmla="*/ 15 h 62"/>
                <a:gd name="T60" fmla="*/ 58 w 62"/>
                <a:gd name="T61" fmla="*/ 20 h 62"/>
                <a:gd name="T62" fmla="*/ 60 w 62"/>
                <a:gd name="T63" fmla="*/ 26 h 62"/>
                <a:gd name="T64" fmla="*/ 62 w 62"/>
                <a:gd name="T65" fmla="*/ 31 h 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2"/>
                <a:gd name="T100" fmla="*/ 0 h 62"/>
                <a:gd name="T101" fmla="*/ 62 w 62"/>
                <a:gd name="T102" fmla="*/ 62 h 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2" h="62">
                  <a:moveTo>
                    <a:pt x="62" y="31"/>
                  </a:moveTo>
                  <a:lnTo>
                    <a:pt x="60" y="39"/>
                  </a:lnTo>
                  <a:lnTo>
                    <a:pt x="58" y="44"/>
                  </a:lnTo>
                  <a:lnTo>
                    <a:pt x="55" y="50"/>
                  </a:lnTo>
                  <a:lnTo>
                    <a:pt x="51" y="53"/>
                  </a:lnTo>
                  <a:lnTo>
                    <a:pt x="47" y="57"/>
                  </a:lnTo>
                  <a:lnTo>
                    <a:pt x="42" y="61"/>
                  </a:lnTo>
                  <a:lnTo>
                    <a:pt x="36" y="62"/>
                  </a:lnTo>
                  <a:lnTo>
                    <a:pt x="31" y="62"/>
                  </a:lnTo>
                  <a:lnTo>
                    <a:pt x="24" y="62"/>
                  </a:lnTo>
                  <a:lnTo>
                    <a:pt x="18" y="61"/>
                  </a:lnTo>
                  <a:lnTo>
                    <a:pt x="13" y="57"/>
                  </a:lnTo>
                  <a:lnTo>
                    <a:pt x="9" y="53"/>
                  </a:lnTo>
                  <a:lnTo>
                    <a:pt x="5" y="50"/>
                  </a:lnTo>
                  <a:lnTo>
                    <a:pt x="2" y="44"/>
                  </a:lnTo>
                  <a:lnTo>
                    <a:pt x="0" y="39"/>
                  </a:lnTo>
                  <a:lnTo>
                    <a:pt x="0" y="31"/>
                  </a:lnTo>
                  <a:lnTo>
                    <a:pt x="0" y="26"/>
                  </a:lnTo>
                  <a:lnTo>
                    <a:pt x="2" y="20"/>
                  </a:lnTo>
                  <a:lnTo>
                    <a:pt x="5" y="15"/>
                  </a:lnTo>
                  <a:lnTo>
                    <a:pt x="9" y="11"/>
                  </a:lnTo>
                  <a:lnTo>
                    <a:pt x="13" y="6"/>
                  </a:lnTo>
                  <a:lnTo>
                    <a:pt x="18" y="4"/>
                  </a:lnTo>
                  <a:lnTo>
                    <a:pt x="24" y="2"/>
                  </a:lnTo>
                  <a:lnTo>
                    <a:pt x="31" y="0"/>
                  </a:lnTo>
                  <a:lnTo>
                    <a:pt x="36" y="2"/>
                  </a:lnTo>
                  <a:lnTo>
                    <a:pt x="42" y="4"/>
                  </a:lnTo>
                  <a:lnTo>
                    <a:pt x="47" y="6"/>
                  </a:lnTo>
                  <a:lnTo>
                    <a:pt x="51" y="11"/>
                  </a:lnTo>
                  <a:lnTo>
                    <a:pt x="55" y="15"/>
                  </a:lnTo>
                  <a:lnTo>
                    <a:pt x="58" y="20"/>
                  </a:lnTo>
                  <a:lnTo>
                    <a:pt x="60" y="26"/>
                  </a:lnTo>
                  <a:lnTo>
                    <a:pt x="62" y="31"/>
                  </a:lnTo>
                  <a:close/>
                </a:path>
              </a:pathLst>
            </a:custGeom>
            <a:solidFill>
              <a:srgbClr val="5EBCE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197" name="Freeform 673"/>
            <p:cNvSpPr>
              <a:spLocks/>
            </p:cNvSpPr>
            <p:nvPr/>
          </p:nvSpPr>
          <p:spPr bwMode="auto">
            <a:xfrm>
              <a:off x="4599" y="3316"/>
              <a:ext cx="60" cy="60"/>
            </a:xfrm>
            <a:custGeom>
              <a:avLst/>
              <a:gdLst>
                <a:gd name="T0" fmla="*/ 60 w 60"/>
                <a:gd name="T1" fmla="*/ 31 h 60"/>
                <a:gd name="T2" fmla="*/ 58 w 60"/>
                <a:gd name="T3" fmla="*/ 38 h 60"/>
                <a:gd name="T4" fmla="*/ 56 w 60"/>
                <a:gd name="T5" fmla="*/ 44 h 60"/>
                <a:gd name="T6" fmla="*/ 55 w 60"/>
                <a:gd name="T7" fmla="*/ 48 h 60"/>
                <a:gd name="T8" fmla="*/ 51 w 60"/>
                <a:gd name="T9" fmla="*/ 53 h 60"/>
                <a:gd name="T10" fmla="*/ 47 w 60"/>
                <a:gd name="T11" fmla="*/ 57 h 60"/>
                <a:gd name="T12" fmla="*/ 42 w 60"/>
                <a:gd name="T13" fmla="*/ 59 h 60"/>
                <a:gd name="T14" fmla="*/ 36 w 60"/>
                <a:gd name="T15" fmla="*/ 60 h 60"/>
                <a:gd name="T16" fmla="*/ 31 w 60"/>
                <a:gd name="T17" fmla="*/ 60 h 60"/>
                <a:gd name="T18" fmla="*/ 24 w 60"/>
                <a:gd name="T19" fmla="*/ 60 h 60"/>
                <a:gd name="T20" fmla="*/ 18 w 60"/>
                <a:gd name="T21" fmla="*/ 59 h 60"/>
                <a:gd name="T22" fmla="*/ 13 w 60"/>
                <a:gd name="T23" fmla="*/ 57 h 60"/>
                <a:gd name="T24" fmla="*/ 7 w 60"/>
                <a:gd name="T25" fmla="*/ 53 h 60"/>
                <a:gd name="T26" fmla="*/ 3 w 60"/>
                <a:gd name="T27" fmla="*/ 48 h 60"/>
                <a:gd name="T28" fmla="*/ 2 w 60"/>
                <a:gd name="T29" fmla="*/ 44 h 60"/>
                <a:gd name="T30" fmla="*/ 0 w 60"/>
                <a:gd name="T31" fmla="*/ 38 h 60"/>
                <a:gd name="T32" fmla="*/ 0 w 60"/>
                <a:gd name="T33" fmla="*/ 31 h 60"/>
                <a:gd name="T34" fmla="*/ 0 w 60"/>
                <a:gd name="T35" fmla="*/ 26 h 60"/>
                <a:gd name="T36" fmla="*/ 2 w 60"/>
                <a:gd name="T37" fmla="*/ 20 h 60"/>
                <a:gd name="T38" fmla="*/ 3 w 60"/>
                <a:gd name="T39" fmla="*/ 15 h 60"/>
                <a:gd name="T40" fmla="*/ 7 w 60"/>
                <a:gd name="T41" fmla="*/ 9 h 60"/>
                <a:gd name="T42" fmla="*/ 13 w 60"/>
                <a:gd name="T43" fmla="*/ 6 h 60"/>
                <a:gd name="T44" fmla="*/ 18 w 60"/>
                <a:gd name="T45" fmla="*/ 4 h 60"/>
                <a:gd name="T46" fmla="*/ 24 w 60"/>
                <a:gd name="T47" fmla="*/ 2 h 60"/>
                <a:gd name="T48" fmla="*/ 31 w 60"/>
                <a:gd name="T49" fmla="*/ 0 h 60"/>
                <a:gd name="T50" fmla="*/ 36 w 60"/>
                <a:gd name="T51" fmla="*/ 2 h 60"/>
                <a:gd name="T52" fmla="*/ 42 w 60"/>
                <a:gd name="T53" fmla="*/ 4 h 60"/>
                <a:gd name="T54" fmla="*/ 47 w 60"/>
                <a:gd name="T55" fmla="*/ 6 h 60"/>
                <a:gd name="T56" fmla="*/ 51 w 60"/>
                <a:gd name="T57" fmla="*/ 9 h 60"/>
                <a:gd name="T58" fmla="*/ 55 w 60"/>
                <a:gd name="T59" fmla="*/ 15 h 60"/>
                <a:gd name="T60" fmla="*/ 56 w 60"/>
                <a:gd name="T61" fmla="*/ 20 h 60"/>
                <a:gd name="T62" fmla="*/ 58 w 60"/>
                <a:gd name="T63" fmla="*/ 26 h 60"/>
                <a:gd name="T64" fmla="*/ 60 w 60"/>
                <a:gd name="T65" fmla="*/ 31 h 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
                <a:gd name="T100" fmla="*/ 0 h 60"/>
                <a:gd name="T101" fmla="*/ 60 w 60"/>
                <a:gd name="T102" fmla="*/ 60 h 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 h="60">
                  <a:moveTo>
                    <a:pt x="60" y="31"/>
                  </a:moveTo>
                  <a:lnTo>
                    <a:pt x="58" y="38"/>
                  </a:lnTo>
                  <a:lnTo>
                    <a:pt x="56" y="44"/>
                  </a:lnTo>
                  <a:lnTo>
                    <a:pt x="55" y="48"/>
                  </a:lnTo>
                  <a:lnTo>
                    <a:pt x="51" y="53"/>
                  </a:lnTo>
                  <a:lnTo>
                    <a:pt x="47" y="57"/>
                  </a:lnTo>
                  <a:lnTo>
                    <a:pt x="42" y="59"/>
                  </a:lnTo>
                  <a:lnTo>
                    <a:pt x="36" y="60"/>
                  </a:lnTo>
                  <a:lnTo>
                    <a:pt x="31" y="60"/>
                  </a:lnTo>
                  <a:lnTo>
                    <a:pt x="24" y="60"/>
                  </a:lnTo>
                  <a:lnTo>
                    <a:pt x="18" y="59"/>
                  </a:lnTo>
                  <a:lnTo>
                    <a:pt x="13" y="57"/>
                  </a:lnTo>
                  <a:lnTo>
                    <a:pt x="7" y="53"/>
                  </a:lnTo>
                  <a:lnTo>
                    <a:pt x="3" y="48"/>
                  </a:lnTo>
                  <a:lnTo>
                    <a:pt x="2" y="44"/>
                  </a:lnTo>
                  <a:lnTo>
                    <a:pt x="0" y="38"/>
                  </a:lnTo>
                  <a:lnTo>
                    <a:pt x="0" y="31"/>
                  </a:lnTo>
                  <a:lnTo>
                    <a:pt x="0" y="26"/>
                  </a:lnTo>
                  <a:lnTo>
                    <a:pt x="2" y="20"/>
                  </a:lnTo>
                  <a:lnTo>
                    <a:pt x="3" y="15"/>
                  </a:lnTo>
                  <a:lnTo>
                    <a:pt x="7" y="9"/>
                  </a:lnTo>
                  <a:lnTo>
                    <a:pt x="13" y="6"/>
                  </a:lnTo>
                  <a:lnTo>
                    <a:pt x="18" y="4"/>
                  </a:lnTo>
                  <a:lnTo>
                    <a:pt x="24" y="2"/>
                  </a:lnTo>
                  <a:lnTo>
                    <a:pt x="31" y="0"/>
                  </a:lnTo>
                  <a:lnTo>
                    <a:pt x="36" y="2"/>
                  </a:lnTo>
                  <a:lnTo>
                    <a:pt x="42" y="4"/>
                  </a:lnTo>
                  <a:lnTo>
                    <a:pt x="47" y="6"/>
                  </a:lnTo>
                  <a:lnTo>
                    <a:pt x="51" y="9"/>
                  </a:lnTo>
                  <a:lnTo>
                    <a:pt x="55" y="15"/>
                  </a:lnTo>
                  <a:lnTo>
                    <a:pt x="56" y="20"/>
                  </a:lnTo>
                  <a:lnTo>
                    <a:pt x="58" y="26"/>
                  </a:lnTo>
                  <a:lnTo>
                    <a:pt x="60" y="31"/>
                  </a:lnTo>
                  <a:close/>
                </a:path>
              </a:pathLst>
            </a:custGeom>
            <a:solidFill>
              <a:srgbClr val="5EBDF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198" name="Freeform 674"/>
            <p:cNvSpPr>
              <a:spLocks/>
            </p:cNvSpPr>
            <p:nvPr/>
          </p:nvSpPr>
          <p:spPr bwMode="auto">
            <a:xfrm>
              <a:off x="4601" y="3318"/>
              <a:ext cx="56" cy="57"/>
            </a:xfrm>
            <a:custGeom>
              <a:avLst/>
              <a:gdLst>
                <a:gd name="T0" fmla="*/ 56 w 56"/>
                <a:gd name="T1" fmla="*/ 29 h 57"/>
                <a:gd name="T2" fmla="*/ 54 w 56"/>
                <a:gd name="T3" fmla="*/ 35 h 57"/>
                <a:gd name="T4" fmla="*/ 53 w 56"/>
                <a:gd name="T5" fmla="*/ 40 h 57"/>
                <a:gd name="T6" fmla="*/ 51 w 56"/>
                <a:gd name="T7" fmla="*/ 46 h 57"/>
                <a:gd name="T8" fmla="*/ 47 w 56"/>
                <a:gd name="T9" fmla="*/ 49 h 57"/>
                <a:gd name="T10" fmla="*/ 43 w 56"/>
                <a:gd name="T11" fmla="*/ 53 h 57"/>
                <a:gd name="T12" fmla="*/ 38 w 56"/>
                <a:gd name="T13" fmla="*/ 55 h 57"/>
                <a:gd name="T14" fmla="*/ 32 w 56"/>
                <a:gd name="T15" fmla="*/ 57 h 57"/>
                <a:gd name="T16" fmla="*/ 29 w 56"/>
                <a:gd name="T17" fmla="*/ 57 h 57"/>
                <a:gd name="T18" fmla="*/ 22 w 56"/>
                <a:gd name="T19" fmla="*/ 57 h 57"/>
                <a:gd name="T20" fmla="*/ 16 w 56"/>
                <a:gd name="T21" fmla="*/ 55 h 57"/>
                <a:gd name="T22" fmla="*/ 11 w 56"/>
                <a:gd name="T23" fmla="*/ 53 h 57"/>
                <a:gd name="T24" fmla="*/ 7 w 56"/>
                <a:gd name="T25" fmla="*/ 49 h 57"/>
                <a:gd name="T26" fmla="*/ 3 w 56"/>
                <a:gd name="T27" fmla="*/ 46 h 57"/>
                <a:gd name="T28" fmla="*/ 1 w 56"/>
                <a:gd name="T29" fmla="*/ 40 h 57"/>
                <a:gd name="T30" fmla="*/ 0 w 56"/>
                <a:gd name="T31" fmla="*/ 35 h 57"/>
                <a:gd name="T32" fmla="*/ 0 w 56"/>
                <a:gd name="T33" fmla="*/ 29 h 57"/>
                <a:gd name="T34" fmla="*/ 0 w 56"/>
                <a:gd name="T35" fmla="*/ 24 h 57"/>
                <a:gd name="T36" fmla="*/ 1 w 56"/>
                <a:gd name="T37" fmla="*/ 18 h 57"/>
                <a:gd name="T38" fmla="*/ 3 w 56"/>
                <a:gd name="T39" fmla="*/ 13 h 57"/>
                <a:gd name="T40" fmla="*/ 7 w 56"/>
                <a:gd name="T41" fmla="*/ 9 h 57"/>
                <a:gd name="T42" fmla="*/ 11 w 56"/>
                <a:gd name="T43" fmla="*/ 5 h 57"/>
                <a:gd name="T44" fmla="*/ 16 w 56"/>
                <a:gd name="T45" fmla="*/ 4 h 57"/>
                <a:gd name="T46" fmla="*/ 22 w 56"/>
                <a:gd name="T47" fmla="*/ 2 h 57"/>
                <a:gd name="T48" fmla="*/ 29 w 56"/>
                <a:gd name="T49" fmla="*/ 0 h 57"/>
                <a:gd name="T50" fmla="*/ 32 w 56"/>
                <a:gd name="T51" fmla="*/ 2 h 57"/>
                <a:gd name="T52" fmla="*/ 38 w 56"/>
                <a:gd name="T53" fmla="*/ 4 h 57"/>
                <a:gd name="T54" fmla="*/ 43 w 56"/>
                <a:gd name="T55" fmla="*/ 5 h 57"/>
                <a:gd name="T56" fmla="*/ 47 w 56"/>
                <a:gd name="T57" fmla="*/ 9 h 57"/>
                <a:gd name="T58" fmla="*/ 51 w 56"/>
                <a:gd name="T59" fmla="*/ 13 h 57"/>
                <a:gd name="T60" fmla="*/ 53 w 56"/>
                <a:gd name="T61" fmla="*/ 18 h 57"/>
                <a:gd name="T62" fmla="*/ 54 w 56"/>
                <a:gd name="T63" fmla="*/ 24 h 57"/>
                <a:gd name="T64" fmla="*/ 56 w 56"/>
                <a:gd name="T65" fmla="*/ 29 h 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6"/>
                <a:gd name="T100" fmla="*/ 0 h 57"/>
                <a:gd name="T101" fmla="*/ 56 w 56"/>
                <a:gd name="T102" fmla="*/ 57 h 5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6" h="57">
                  <a:moveTo>
                    <a:pt x="56" y="29"/>
                  </a:moveTo>
                  <a:lnTo>
                    <a:pt x="54" y="35"/>
                  </a:lnTo>
                  <a:lnTo>
                    <a:pt x="53" y="40"/>
                  </a:lnTo>
                  <a:lnTo>
                    <a:pt x="51" y="46"/>
                  </a:lnTo>
                  <a:lnTo>
                    <a:pt x="47" y="49"/>
                  </a:lnTo>
                  <a:lnTo>
                    <a:pt x="43" y="53"/>
                  </a:lnTo>
                  <a:lnTo>
                    <a:pt x="38" y="55"/>
                  </a:lnTo>
                  <a:lnTo>
                    <a:pt x="32" y="57"/>
                  </a:lnTo>
                  <a:lnTo>
                    <a:pt x="29" y="57"/>
                  </a:lnTo>
                  <a:lnTo>
                    <a:pt x="22" y="57"/>
                  </a:lnTo>
                  <a:lnTo>
                    <a:pt x="16" y="55"/>
                  </a:lnTo>
                  <a:lnTo>
                    <a:pt x="11" y="53"/>
                  </a:lnTo>
                  <a:lnTo>
                    <a:pt x="7" y="49"/>
                  </a:lnTo>
                  <a:lnTo>
                    <a:pt x="3" y="46"/>
                  </a:lnTo>
                  <a:lnTo>
                    <a:pt x="1" y="40"/>
                  </a:lnTo>
                  <a:lnTo>
                    <a:pt x="0" y="35"/>
                  </a:lnTo>
                  <a:lnTo>
                    <a:pt x="0" y="29"/>
                  </a:lnTo>
                  <a:lnTo>
                    <a:pt x="0" y="24"/>
                  </a:lnTo>
                  <a:lnTo>
                    <a:pt x="1" y="18"/>
                  </a:lnTo>
                  <a:lnTo>
                    <a:pt x="3" y="13"/>
                  </a:lnTo>
                  <a:lnTo>
                    <a:pt x="7" y="9"/>
                  </a:lnTo>
                  <a:lnTo>
                    <a:pt x="11" y="5"/>
                  </a:lnTo>
                  <a:lnTo>
                    <a:pt x="16" y="4"/>
                  </a:lnTo>
                  <a:lnTo>
                    <a:pt x="22" y="2"/>
                  </a:lnTo>
                  <a:lnTo>
                    <a:pt x="29" y="0"/>
                  </a:lnTo>
                  <a:lnTo>
                    <a:pt x="32" y="2"/>
                  </a:lnTo>
                  <a:lnTo>
                    <a:pt x="38" y="4"/>
                  </a:lnTo>
                  <a:lnTo>
                    <a:pt x="43" y="5"/>
                  </a:lnTo>
                  <a:lnTo>
                    <a:pt x="47" y="9"/>
                  </a:lnTo>
                  <a:lnTo>
                    <a:pt x="51" y="13"/>
                  </a:lnTo>
                  <a:lnTo>
                    <a:pt x="53" y="18"/>
                  </a:lnTo>
                  <a:lnTo>
                    <a:pt x="54" y="24"/>
                  </a:lnTo>
                  <a:lnTo>
                    <a:pt x="56" y="29"/>
                  </a:lnTo>
                  <a:close/>
                </a:path>
              </a:pathLst>
            </a:custGeom>
            <a:solidFill>
              <a:srgbClr val="5FBFF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199" name="Freeform 675"/>
            <p:cNvSpPr>
              <a:spLocks/>
            </p:cNvSpPr>
            <p:nvPr/>
          </p:nvSpPr>
          <p:spPr bwMode="auto">
            <a:xfrm>
              <a:off x="4602" y="3320"/>
              <a:ext cx="53" cy="53"/>
            </a:xfrm>
            <a:custGeom>
              <a:avLst/>
              <a:gdLst>
                <a:gd name="T0" fmla="*/ 53 w 53"/>
                <a:gd name="T1" fmla="*/ 27 h 53"/>
                <a:gd name="T2" fmla="*/ 52 w 53"/>
                <a:gd name="T3" fmla="*/ 33 h 53"/>
                <a:gd name="T4" fmla="*/ 50 w 53"/>
                <a:gd name="T5" fmla="*/ 38 h 53"/>
                <a:gd name="T6" fmla="*/ 48 w 53"/>
                <a:gd name="T7" fmla="*/ 42 h 53"/>
                <a:gd name="T8" fmla="*/ 44 w 53"/>
                <a:gd name="T9" fmla="*/ 45 h 53"/>
                <a:gd name="T10" fmla="*/ 41 w 53"/>
                <a:gd name="T11" fmla="*/ 49 h 53"/>
                <a:gd name="T12" fmla="*/ 37 w 53"/>
                <a:gd name="T13" fmla="*/ 51 h 53"/>
                <a:gd name="T14" fmla="*/ 31 w 53"/>
                <a:gd name="T15" fmla="*/ 53 h 53"/>
                <a:gd name="T16" fmla="*/ 28 w 53"/>
                <a:gd name="T17" fmla="*/ 53 h 53"/>
                <a:gd name="T18" fmla="*/ 22 w 53"/>
                <a:gd name="T19" fmla="*/ 53 h 53"/>
                <a:gd name="T20" fmla="*/ 17 w 53"/>
                <a:gd name="T21" fmla="*/ 51 h 53"/>
                <a:gd name="T22" fmla="*/ 11 w 53"/>
                <a:gd name="T23" fmla="*/ 49 h 53"/>
                <a:gd name="T24" fmla="*/ 8 w 53"/>
                <a:gd name="T25" fmla="*/ 45 h 53"/>
                <a:gd name="T26" fmla="*/ 4 w 53"/>
                <a:gd name="T27" fmla="*/ 42 h 53"/>
                <a:gd name="T28" fmla="*/ 2 w 53"/>
                <a:gd name="T29" fmla="*/ 38 h 53"/>
                <a:gd name="T30" fmla="*/ 0 w 53"/>
                <a:gd name="T31" fmla="*/ 33 h 53"/>
                <a:gd name="T32" fmla="*/ 0 w 53"/>
                <a:gd name="T33" fmla="*/ 27 h 53"/>
                <a:gd name="T34" fmla="*/ 0 w 53"/>
                <a:gd name="T35" fmla="*/ 22 h 53"/>
                <a:gd name="T36" fmla="*/ 2 w 53"/>
                <a:gd name="T37" fmla="*/ 18 h 53"/>
                <a:gd name="T38" fmla="*/ 4 w 53"/>
                <a:gd name="T39" fmla="*/ 13 h 53"/>
                <a:gd name="T40" fmla="*/ 8 w 53"/>
                <a:gd name="T41" fmla="*/ 9 h 53"/>
                <a:gd name="T42" fmla="*/ 11 w 53"/>
                <a:gd name="T43" fmla="*/ 5 h 53"/>
                <a:gd name="T44" fmla="*/ 17 w 53"/>
                <a:gd name="T45" fmla="*/ 3 h 53"/>
                <a:gd name="T46" fmla="*/ 22 w 53"/>
                <a:gd name="T47" fmla="*/ 2 h 53"/>
                <a:gd name="T48" fmla="*/ 28 w 53"/>
                <a:gd name="T49" fmla="*/ 0 h 53"/>
                <a:gd name="T50" fmla="*/ 31 w 53"/>
                <a:gd name="T51" fmla="*/ 2 h 53"/>
                <a:gd name="T52" fmla="*/ 37 w 53"/>
                <a:gd name="T53" fmla="*/ 3 h 53"/>
                <a:gd name="T54" fmla="*/ 41 w 53"/>
                <a:gd name="T55" fmla="*/ 5 h 53"/>
                <a:gd name="T56" fmla="*/ 44 w 53"/>
                <a:gd name="T57" fmla="*/ 9 h 53"/>
                <a:gd name="T58" fmla="*/ 48 w 53"/>
                <a:gd name="T59" fmla="*/ 13 h 53"/>
                <a:gd name="T60" fmla="*/ 50 w 53"/>
                <a:gd name="T61" fmla="*/ 18 h 53"/>
                <a:gd name="T62" fmla="*/ 52 w 53"/>
                <a:gd name="T63" fmla="*/ 22 h 53"/>
                <a:gd name="T64" fmla="*/ 53 w 53"/>
                <a:gd name="T65" fmla="*/ 27 h 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3"/>
                <a:gd name="T100" fmla="*/ 0 h 53"/>
                <a:gd name="T101" fmla="*/ 53 w 53"/>
                <a:gd name="T102" fmla="*/ 53 h 5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3" h="53">
                  <a:moveTo>
                    <a:pt x="53" y="27"/>
                  </a:moveTo>
                  <a:lnTo>
                    <a:pt x="52" y="33"/>
                  </a:lnTo>
                  <a:lnTo>
                    <a:pt x="50" y="38"/>
                  </a:lnTo>
                  <a:lnTo>
                    <a:pt x="48" y="42"/>
                  </a:lnTo>
                  <a:lnTo>
                    <a:pt x="44" y="45"/>
                  </a:lnTo>
                  <a:lnTo>
                    <a:pt x="41" y="49"/>
                  </a:lnTo>
                  <a:lnTo>
                    <a:pt x="37" y="51"/>
                  </a:lnTo>
                  <a:lnTo>
                    <a:pt x="31" y="53"/>
                  </a:lnTo>
                  <a:lnTo>
                    <a:pt x="28" y="53"/>
                  </a:lnTo>
                  <a:lnTo>
                    <a:pt x="22" y="53"/>
                  </a:lnTo>
                  <a:lnTo>
                    <a:pt x="17" y="51"/>
                  </a:lnTo>
                  <a:lnTo>
                    <a:pt x="11" y="49"/>
                  </a:lnTo>
                  <a:lnTo>
                    <a:pt x="8" y="45"/>
                  </a:lnTo>
                  <a:lnTo>
                    <a:pt x="4" y="42"/>
                  </a:lnTo>
                  <a:lnTo>
                    <a:pt x="2" y="38"/>
                  </a:lnTo>
                  <a:lnTo>
                    <a:pt x="0" y="33"/>
                  </a:lnTo>
                  <a:lnTo>
                    <a:pt x="0" y="27"/>
                  </a:lnTo>
                  <a:lnTo>
                    <a:pt x="0" y="22"/>
                  </a:lnTo>
                  <a:lnTo>
                    <a:pt x="2" y="18"/>
                  </a:lnTo>
                  <a:lnTo>
                    <a:pt x="4" y="13"/>
                  </a:lnTo>
                  <a:lnTo>
                    <a:pt x="8" y="9"/>
                  </a:lnTo>
                  <a:lnTo>
                    <a:pt x="11" y="5"/>
                  </a:lnTo>
                  <a:lnTo>
                    <a:pt x="17" y="3"/>
                  </a:lnTo>
                  <a:lnTo>
                    <a:pt x="22" y="2"/>
                  </a:lnTo>
                  <a:lnTo>
                    <a:pt x="28" y="0"/>
                  </a:lnTo>
                  <a:lnTo>
                    <a:pt x="31" y="2"/>
                  </a:lnTo>
                  <a:lnTo>
                    <a:pt x="37" y="3"/>
                  </a:lnTo>
                  <a:lnTo>
                    <a:pt x="41" y="5"/>
                  </a:lnTo>
                  <a:lnTo>
                    <a:pt x="44" y="9"/>
                  </a:lnTo>
                  <a:lnTo>
                    <a:pt x="48" y="13"/>
                  </a:lnTo>
                  <a:lnTo>
                    <a:pt x="50" y="18"/>
                  </a:lnTo>
                  <a:lnTo>
                    <a:pt x="52" y="22"/>
                  </a:lnTo>
                  <a:lnTo>
                    <a:pt x="53" y="27"/>
                  </a:lnTo>
                  <a:close/>
                </a:path>
              </a:pathLst>
            </a:custGeom>
            <a:solidFill>
              <a:srgbClr val="60C0F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200" name="Freeform 676"/>
            <p:cNvSpPr>
              <a:spLocks/>
            </p:cNvSpPr>
            <p:nvPr/>
          </p:nvSpPr>
          <p:spPr bwMode="auto">
            <a:xfrm>
              <a:off x="4604" y="3322"/>
              <a:ext cx="50" cy="49"/>
            </a:xfrm>
            <a:custGeom>
              <a:avLst/>
              <a:gdLst>
                <a:gd name="T0" fmla="*/ 50 w 50"/>
                <a:gd name="T1" fmla="*/ 25 h 49"/>
                <a:gd name="T2" fmla="*/ 48 w 50"/>
                <a:gd name="T3" fmla="*/ 31 h 49"/>
                <a:gd name="T4" fmla="*/ 46 w 50"/>
                <a:gd name="T5" fmla="*/ 34 h 49"/>
                <a:gd name="T6" fmla="*/ 44 w 50"/>
                <a:gd name="T7" fmla="*/ 40 h 49"/>
                <a:gd name="T8" fmla="*/ 42 w 50"/>
                <a:gd name="T9" fmla="*/ 43 h 49"/>
                <a:gd name="T10" fmla="*/ 39 w 50"/>
                <a:gd name="T11" fmla="*/ 45 h 49"/>
                <a:gd name="T12" fmla="*/ 33 w 50"/>
                <a:gd name="T13" fmla="*/ 47 h 49"/>
                <a:gd name="T14" fmla="*/ 29 w 50"/>
                <a:gd name="T15" fmla="*/ 49 h 49"/>
                <a:gd name="T16" fmla="*/ 26 w 50"/>
                <a:gd name="T17" fmla="*/ 49 h 49"/>
                <a:gd name="T18" fmla="*/ 20 w 50"/>
                <a:gd name="T19" fmla="*/ 49 h 49"/>
                <a:gd name="T20" fmla="*/ 15 w 50"/>
                <a:gd name="T21" fmla="*/ 47 h 49"/>
                <a:gd name="T22" fmla="*/ 11 w 50"/>
                <a:gd name="T23" fmla="*/ 45 h 49"/>
                <a:gd name="T24" fmla="*/ 8 w 50"/>
                <a:gd name="T25" fmla="*/ 43 h 49"/>
                <a:gd name="T26" fmla="*/ 4 w 50"/>
                <a:gd name="T27" fmla="*/ 40 h 49"/>
                <a:gd name="T28" fmla="*/ 2 w 50"/>
                <a:gd name="T29" fmla="*/ 34 h 49"/>
                <a:gd name="T30" fmla="*/ 0 w 50"/>
                <a:gd name="T31" fmla="*/ 31 h 49"/>
                <a:gd name="T32" fmla="*/ 0 w 50"/>
                <a:gd name="T33" fmla="*/ 25 h 49"/>
                <a:gd name="T34" fmla="*/ 0 w 50"/>
                <a:gd name="T35" fmla="*/ 22 h 49"/>
                <a:gd name="T36" fmla="*/ 2 w 50"/>
                <a:gd name="T37" fmla="*/ 16 h 49"/>
                <a:gd name="T38" fmla="*/ 4 w 50"/>
                <a:gd name="T39" fmla="*/ 11 h 49"/>
                <a:gd name="T40" fmla="*/ 8 w 50"/>
                <a:gd name="T41" fmla="*/ 7 h 49"/>
                <a:gd name="T42" fmla="*/ 11 w 50"/>
                <a:gd name="T43" fmla="*/ 5 h 49"/>
                <a:gd name="T44" fmla="*/ 15 w 50"/>
                <a:gd name="T45" fmla="*/ 1 h 49"/>
                <a:gd name="T46" fmla="*/ 20 w 50"/>
                <a:gd name="T47" fmla="*/ 1 h 49"/>
                <a:gd name="T48" fmla="*/ 26 w 50"/>
                <a:gd name="T49" fmla="*/ 0 h 49"/>
                <a:gd name="T50" fmla="*/ 29 w 50"/>
                <a:gd name="T51" fmla="*/ 1 h 49"/>
                <a:gd name="T52" fmla="*/ 33 w 50"/>
                <a:gd name="T53" fmla="*/ 1 h 49"/>
                <a:gd name="T54" fmla="*/ 39 w 50"/>
                <a:gd name="T55" fmla="*/ 5 h 49"/>
                <a:gd name="T56" fmla="*/ 42 w 50"/>
                <a:gd name="T57" fmla="*/ 7 h 49"/>
                <a:gd name="T58" fmla="*/ 44 w 50"/>
                <a:gd name="T59" fmla="*/ 11 h 49"/>
                <a:gd name="T60" fmla="*/ 46 w 50"/>
                <a:gd name="T61" fmla="*/ 16 h 49"/>
                <a:gd name="T62" fmla="*/ 48 w 50"/>
                <a:gd name="T63" fmla="*/ 22 h 49"/>
                <a:gd name="T64" fmla="*/ 50 w 50"/>
                <a:gd name="T65" fmla="*/ 25 h 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0"/>
                <a:gd name="T100" fmla="*/ 0 h 49"/>
                <a:gd name="T101" fmla="*/ 50 w 50"/>
                <a:gd name="T102" fmla="*/ 49 h 4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0" h="49">
                  <a:moveTo>
                    <a:pt x="50" y="25"/>
                  </a:moveTo>
                  <a:lnTo>
                    <a:pt x="48" y="31"/>
                  </a:lnTo>
                  <a:lnTo>
                    <a:pt x="46" y="34"/>
                  </a:lnTo>
                  <a:lnTo>
                    <a:pt x="44" y="40"/>
                  </a:lnTo>
                  <a:lnTo>
                    <a:pt x="42" y="43"/>
                  </a:lnTo>
                  <a:lnTo>
                    <a:pt x="39" y="45"/>
                  </a:lnTo>
                  <a:lnTo>
                    <a:pt x="33" y="47"/>
                  </a:lnTo>
                  <a:lnTo>
                    <a:pt x="29" y="49"/>
                  </a:lnTo>
                  <a:lnTo>
                    <a:pt x="26" y="49"/>
                  </a:lnTo>
                  <a:lnTo>
                    <a:pt x="20" y="49"/>
                  </a:lnTo>
                  <a:lnTo>
                    <a:pt x="15" y="47"/>
                  </a:lnTo>
                  <a:lnTo>
                    <a:pt x="11" y="45"/>
                  </a:lnTo>
                  <a:lnTo>
                    <a:pt x="8" y="43"/>
                  </a:lnTo>
                  <a:lnTo>
                    <a:pt x="4" y="40"/>
                  </a:lnTo>
                  <a:lnTo>
                    <a:pt x="2" y="34"/>
                  </a:lnTo>
                  <a:lnTo>
                    <a:pt x="0" y="31"/>
                  </a:lnTo>
                  <a:lnTo>
                    <a:pt x="0" y="25"/>
                  </a:lnTo>
                  <a:lnTo>
                    <a:pt x="0" y="22"/>
                  </a:lnTo>
                  <a:lnTo>
                    <a:pt x="2" y="16"/>
                  </a:lnTo>
                  <a:lnTo>
                    <a:pt x="4" y="11"/>
                  </a:lnTo>
                  <a:lnTo>
                    <a:pt x="8" y="7"/>
                  </a:lnTo>
                  <a:lnTo>
                    <a:pt x="11" y="5"/>
                  </a:lnTo>
                  <a:lnTo>
                    <a:pt x="15" y="1"/>
                  </a:lnTo>
                  <a:lnTo>
                    <a:pt x="20" y="1"/>
                  </a:lnTo>
                  <a:lnTo>
                    <a:pt x="26" y="0"/>
                  </a:lnTo>
                  <a:lnTo>
                    <a:pt x="29" y="1"/>
                  </a:lnTo>
                  <a:lnTo>
                    <a:pt x="33" y="1"/>
                  </a:lnTo>
                  <a:lnTo>
                    <a:pt x="39" y="5"/>
                  </a:lnTo>
                  <a:lnTo>
                    <a:pt x="42" y="7"/>
                  </a:lnTo>
                  <a:lnTo>
                    <a:pt x="44" y="11"/>
                  </a:lnTo>
                  <a:lnTo>
                    <a:pt x="46" y="16"/>
                  </a:lnTo>
                  <a:lnTo>
                    <a:pt x="48" y="22"/>
                  </a:lnTo>
                  <a:lnTo>
                    <a:pt x="50" y="25"/>
                  </a:lnTo>
                  <a:close/>
                </a:path>
              </a:pathLst>
            </a:custGeom>
            <a:solidFill>
              <a:srgbClr val="61C2F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201" name="Freeform 677"/>
            <p:cNvSpPr>
              <a:spLocks/>
            </p:cNvSpPr>
            <p:nvPr/>
          </p:nvSpPr>
          <p:spPr bwMode="auto">
            <a:xfrm>
              <a:off x="4606" y="3323"/>
              <a:ext cx="46" cy="46"/>
            </a:xfrm>
            <a:custGeom>
              <a:avLst/>
              <a:gdLst>
                <a:gd name="T0" fmla="*/ 46 w 46"/>
                <a:gd name="T1" fmla="*/ 24 h 46"/>
                <a:gd name="T2" fmla="*/ 44 w 46"/>
                <a:gd name="T3" fmla="*/ 30 h 46"/>
                <a:gd name="T4" fmla="*/ 42 w 46"/>
                <a:gd name="T5" fmla="*/ 33 h 46"/>
                <a:gd name="T6" fmla="*/ 40 w 46"/>
                <a:gd name="T7" fmla="*/ 37 h 46"/>
                <a:gd name="T8" fmla="*/ 38 w 46"/>
                <a:gd name="T9" fmla="*/ 41 h 46"/>
                <a:gd name="T10" fmla="*/ 35 w 46"/>
                <a:gd name="T11" fmla="*/ 42 h 46"/>
                <a:gd name="T12" fmla="*/ 31 w 46"/>
                <a:gd name="T13" fmla="*/ 44 h 46"/>
                <a:gd name="T14" fmla="*/ 27 w 46"/>
                <a:gd name="T15" fmla="*/ 46 h 46"/>
                <a:gd name="T16" fmla="*/ 24 w 46"/>
                <a:gd name="T17" fmla="*/ 46 h 46"/>
                <a:gd name="T18" fmla="*/ 18 w 46"/>
                <a:gd name="T19" fmla="*/ 46 h 46"/>
                <a:gd name="T20" fmla="*/ 15 w 46"/>
                <a:gd name="T21" fmla="*/ 44 h 46"/>
                <a:gd name="T22" fmla="*/ 9 w 46"/>
                <a:gd name="T23" fmla="*/ 42 h 46"/>
                <a:gd name="T24" fmla="*/ 6 w 46"/>
                <a:gd name="T25" fmla="*/ 41 h 46"/>
                <a:gd name="T26" fmla="*/ 4 w 46"/>
                <a:gd name="T27" fmla="*/ 37 h 46"/>
                <a:gd name="T28" fmla="*/ 2 w 46"/>
                <a:gd name="T29" fmla="*/ 33 h 46"/>
                <a:gd name="T30" fmla="*/ 0 w 46"/>
                <a:gd name="T31" fmla="*/ 30 h 46"/>
                <a:gd name="T32" fmla="*/ 0 w 46"/>
                <a:gd name="T33" fmla="*/ 24 h 46"/>
                <a:gd name="T34" fmla="*/ 0 w 46"/>
                <a:gd name="T35" fmla="*/ 21 h 46"/>
                <a:gd name="T36" fmla="*/ 2 w 46"/>
                <a:gd name="T37" fmla="*/ 15 h 46"/>
                <a:gd name="T38" fmla="*/ 4 w 46"/>
                <a:gd name="T39" fmla="*/ 11 h 46"/>
                <a:gd name="T40" fmla="*/ 6 w 46"/>
                <a:gd name="T41" fmla="*/ 8 h 46"/>
                <a:gd name="T42" fmla="*/ 9 w 46"/>
                <a:gd name="T43" fmla="*/ 6 h 46"/>
                <a:gd name="T44" fmla="*/ 15 w 46"/>
                <a:gd name="T45" fmla="*/ 2 h 46"/>
                <a:gd name="T46" fmla="*/ 18 w 46"/>
                <a:gd name="T47" fmla="*/ 2 h 46"/>
                <a:gd name="T48" fmla="*/ 24 w 46"/>
                <a:gd name="T49" fmla="*/ 0 h 46"/>
                <a:gd name="T50" fmla="*/ 27 w 46"/>
                <a:gd name="T51" fmla="*/ 2 h 46"/>
                <a:gd name="T52" fmla="*/ 31 w 46"/>
                <a:gd name="T53" fmla="*/ 2 h 46"/>
                <a:gd name="T54" fmla="*/ 35 w 46"/>
                <a:gd name="T55" fmla="*/ 6 h 46"/>
                <a:gd name="T56" fmla="*/ 38 w 46"/>
                <a:gd name="T57" fmla="*/ 8 h 46"/>
                <a:gd name="T58" fmla="*/ 40 w 46"/>
                <a:gd name="T59" fmla="*/ 11 h 46"/>
                <a:gd name="T60" fmla="*/ 42 w 46"/>
                <a:gd name="T61" fmla="*/ 15 h 46"/>
                <a:gd name="T62" fmla="*/ 44 w 46"/>
                <a:gd name="T63" fmla="*/ 21 h 46"/>
                <a:gd name="T64" fmla="*/ 46 w 46"/>
                <a:gd name="T65" fmla="*/ 24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
                <a:gd name="T100" fmla="*/ 0 h 46"/>
                <a:gd name="T101" fmla="*/ 46 w 46"/>
                <a:gd name="T102" fmla="*/ 46 h 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 h="46">
                  <a:moveTo>
                    <a:pt x="46" y="24"/>
                  </a:moveTo>
                  <a:lnTo>
                    <a:pt x="44" y="30"/>
                  </a:lnTo>
                  <a:lnTo>
                    <a:pt x="42" y="33"/>
                  </a:lnTo>
                  <a:lnTo>
                    <a:pt x="40" y="37"/>
                  </a:lnTo>
                  <a:lnTo>
                    <a:pt x="38" y="41"/>
                  </a:lnTo>
                  <a:lnTo>
                    <a:pt x="35" y="42"/>
                  </a:lnTo>
                  <a:lnTo>
                    <a:pt x="31" y="44"/>
                  </a:lnTo>
                  <a:lnTo>
                    <a:pt x="27" y="46"/>
                  </a:lnTo>
                  <a:lnTo>
                    <a:pt x="24" y="46"/>
                  </a:lnTo>
                  <a:lnTo>
                    <a:pt x="18" y="46"/>
                  </a:lnTo>
                  <a:lnTo>
                    <a:pt x="15" y="44"/>
                  </a:lnTo>
                  <a:lnTo>
                    <a:pt x="9" y="42"/>
                  </a:lnTo>
                  <a:lnTo>
                    <a:pt x="6" y="41"/>
                  </a:lnTo>
                  <a:lnTo>
                    <a:pt x="4" y="37"/>
                  </a:lnTo>
                  <a:lnTo>
                    <a:pt x="2" y="33"/>
                  </a:lnTo>
                  <a:lnTo>
                    <a:pt x="0" y="30"/>
                  </a:lnTo>
                  <a:lnTo>
                    <a:pt x="0" y="24"/>
                  </a:lnTo>
                  <a:lnTo>
                    <a:pt x="0" y="21"/>
                  </a:lnTo>
                  <a:lnTo>
                    <a:pt x="2" y="15"/>
                  </a:lnTo>
                  <a:lnTo>
                    <a:pt x="4" y="11"/>
                  </a:lnTo>
                  <a:lnTo>
                    <a:pt x="6" y="8"/>
                  </a:lnTo>
                  <a:lnTo>
                    <a:pt x="9" y="6"/>
                  </a:lnTo>
                  <a:lnTo>
                    <a:pt x="15" y="2"/>
                  </a:lnTo>
                  <a:lnTo>
                    <a:pt x="18" y="2"/>
                  </a:lnTo>
                  <a:lnTo>
                    <a:pt x="24" y="0"/>
                  </a:lnTo>
                  <a:lnTo>
                    <a:pt x="27" y="2"/>
                  </a:lnTo>
                  <a:lnTo>
                    <a:pt x="31" y="2"/>
                  </a:lnTo>
                  <a:lnTo>
                    <a:pt x="35" y="6"/>
                  </a:lnTo>
                  <a:lnTo>
                    <a:pt x="38" y="8"/>
                  </a:lnTo>
                  <a:lnTo>
                    <a:pt x="40" y="11"/>
                  </a:lnTo>
                  <a:lnTo>
                    <a:pt x="42" y="15"/>
                  </a:lnTo>
                  <a:lnTo>
                    <a:pt x="44" y="21"/>
                  </a:lnTo>
                  <a:lnTo>
                    <a:pt x="46" y="24"/>
                  </a:lnTo>
                  <a:close/>
                </a:path>
              </a:pathLst>
            </a:custGeom>
            <a:solidFill>
              <a:srgbClr val="61C3F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202" name="Freeform 678"/>
            <p:cNvSpPr>
              <a:spLocks/>
            </p:cNvSpPr>
            <p:nvPr/>
          </p:nvSpPr>
          <p:spPr bwMode="auto">
            <a:xfrm>
              <a:off x="4608" y="3325"/>
              <a:ext cx="42" cy="42"/>
            </a:xfrm>
            <a:custGeom>
              <a:avLst/>
              <a:gdLst>
                <a:gd name="T0" fmla="*/ 42 w 42"/>
                <a:gd name="T1" fmla="*/ 22 h 42"/>
                <a:gd name="T2" fmla="*/ 40 w 42"/>
                <a:gd name="T3" fmla="*/ 28 h 42"/>
                <a:gd name="T4" fmla="*/ 40 w 42"/>
                <a:gd name="T5" fmla="*/ 31 h 42"/>
                <a:gd name="T6" fmla="*/ 38 w 42"/>
                <a:gd name="T7" fmla="*/ 35 h 42"/>
                <a:gd name="T8" fmla="*/ 35 w 42"/>
                <a:gd name="T9" fmla="*/ 37 h 42"/>
                <a:gd name="T10" fmla="*/ 33 w 42"/>
                <a:gd name="T11" fmla="*/ 39 h 42"/>
                <a:gd name="T12" fmla="*/ 29 w 42"/>
                <a:gd name="T13" fmla="*/ 42 h 42"/>
                <a:gd name="T14" fmla="*/ 25 w 42"/>
                <a:gd name="T15" fmla="*/ 42 h 42"/>
                <a:gd name="T16" fmla="*/ 22 w 42"/>
                <a:gd name="T17" fmla="*/ 42 h 42"/>
                <a:gd name="T18" fmla="*/ 16 w 42"/>
                <a:gd name="T19" fmla="*/ 42 h 42"/>
                <a:gd name="T20" fmla="*/ 13 w 42"/>
                <a:gd name="T21" fmla="*/ 42 h 42"/>
                <a:gd name="T22" fmla="*/ 9 w 42"/>
                <a:gd name="T23" fmla="*/ 39 h 42"/>
                <a:gd name="T24" fmla="*/ 5 w 42"/>
                <a:gd name="T25" fmla="*/ 37 h 42"/>
                <a:gd name="T26" fmla="*/ 2 w 42"/>
                <a:gd name="T27" fmla="*/ 35 h 42"/>
                <a:gd name="T28" fmla="*/ 0 w 42"/>
                <a:gd name="T29" fmla="*/ 31 h 42"/>
                <a:gd name="T30" fmla="*/ 0 w 42"/>
                <a:gd name="T31" fmla="*/ 28 h 42"/>
                <a:gd name="T32" fmla="*/ 0 w 42"/>
                <a:gd name="T33" fmla="*/ 22 h 42"/>
                <a:gd name="T34" fmla="*/ 0 w 42"/>
                <a:gd name="T35" fmla="*/ 19 h 42"/>
                <a:gd name="T36" fmla="*/ 0 w 42"/>
                <a:gd name="T37" fmla="*/ 15 h 42"/>
                <a:gd name="T38" fmla="*/ 2 w 42"/>
                <a:gd name="T39" fmla="*/ 11 h 42"/>
                <a:gd name="T40" fmla="*/ 5 w 42"/>
                <a:gd name="T41" fmla="*/ 8 h 42"/>
                <a:gd name="T42" fmla="*/ 9 w 42"/>
                <a:gd name="T43" fmla="*/ 4 h 42"/>
                <a:gd name="T44" fmla="*/ 13 w 42"/>
                <a:gd name="T45" fmla="*/ 2 h 42"/>
                <a:gd name="T46" fmla="*/ 16 w 42"/>
                <a:gd name="T47" fmla="*/ 2 h 42"/>
                <a:gd name="T48" fmla="*/ 22 w 42"/>
                <a:gd name="T49" fmla="*/ 0 h 42"/>
                <a:gd name="T50" fmla="*/ 25 w 42"/>
                <a:gd name="T51" fmla="*/ 2 h 42"/>
                <a:gd name="T52" fmla="*/ 29 w 42"/>
                <a:gd name="T53" fmla="*/ 2 h 42"/>
                <a:gd name="T54" fmla="*/ 33 w 42"/>
                <a:gd name="T55" fmla="*/ 4 h 42"/>
                <a:gd name="T56" fmla="*/ 35 w 42"/>
                <a:gd name="T57" fmla="*/ 8 h 42"/>
                <a:gd name="T58" fmla="*/ 38 w 42"/>
                <a:gd name="T59" fmla="*/ 11 h 42"/>
                <a:gd name="T60" fmla="*/ 40 w 42"/>
                <a:gd name="T61" fmla="*/ 15 h 42"/>
                <a:gd name="T62" fmla="*/ 40 w 42"/>
                <a:gd name="T63" fmla="*/ 19 h 42"/>
                <a:gd name="T64" fmla="*/ 42 w 42"/>
                <a:gd name="T65" fmla="*/ 22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42"/>
                <a:gd name="T101" fmla="*/ 42 w 42"/>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42">
                  <a:moveTo>
                    <a:pt x="42" y="22"/>
                  </a:moveTo>
                  <a:lnTo>
                    <a:pt x="40" y="28"/>
                  </a:lnTo>
                  <a:lnTo>
                    <a:pt x="40" y="31"/>
                  </a:lnTo>
                  <a:lnTo>
                    <a:pt x="38" y="35"/>
                  </a:lnTo>
                  <a:lnTo>
                    <a:pt x="35" y="37"/>
                  </a:lnTo>
                  <a:lnTo>
                    <a:pt x="33" y="39"/>
                  </a:lnTo>
                  <a:lnTo>
                    <a:pt x="29" y="42"/>
                  </a:lnTo>
                  <a:lnTo>
                    <a:pt x="25" y="42"/>
                  </a:lnTo>
                  <a:lnTo>
                    <a:pt x="22" y="42"/>
                  </a:lnTo>
                  <a:lnTo>
                    <a:pt x="16" y="42"/>
                  </a:lnTo>
                  <a:lnTo>
                    <a:pt x="13" y="42"/>
                  </a:lnTo>
                  <a:lnTo>
                    <a:pt x="9" y="39"/>
                  </a:lnTo>
                  <a:lnTo>
                    <a:pt x="5" y="37"/>
                  </a:lnTo>
                  <a:lnTo>
                    <a:pt x="2" y="35"/>
                  </a:lnTo>
                  <a:lnTo>
                    <a:pt x="0" y="31"/>
                  </a:lnTo>
                  <a:lnTo>
                    <a:pt x="0" y="28"/>
                  </a:lnTo>
                  <a:lnTo>
                    <a:pt x="0" y="22"/>
                  </a:lnTo>
                  <a:lnTo>
                    <a:pt x="0" y="19"/>
                  </a:lnTo>
                  <a:lnTo>
                    <a:pt x="0" y="15"/>
                  </a:lnTo>
                  <a:lnTo>
                    <a:pt x="2" y="11"/>
                  </a:lnTo>
                  <a:lnTo>
                    <a:pt x="5" y="8"/>
                  </a:lnTo>
                  <a:lnTo>
                    <a:pt x="9" y="4"/>
                  </a:lnTo>
                  <a:lnTo>
                    <a:pt x="13" y="2"/>
                  </a:lnTo>
                  <a:lnTo>
                    <a:pt x="16" y="2"/>
                  </a:lnTo>
                  <a:lnTo>
                    <a:pt x="22" y="0"/>
                  </a:lnTo>
                  <a:lnTo>
                    <a:pt x="25" y="2"/>
                  </a:lnTo>
                  <a:lnTo>
                    <a:pt x="29" y="2"/>
                  </a:lnTo>
                  <a:lnTo>
                    <a:pt x="33" y="4"/>
                  </a:lnTo>
                  <a:lnTo>
                    <a:pt x="35" y="8"/>
                  </a:lnTo>
                  <a:lnTo>
                    <a:pt x="38" y="11"/>
                  </a:lnTo>
                  <a:lnTo>
                    <a:pt x="40" y="15"/>
                  </a:lnTo>
                  <a:lnTo>
                    <a:pt x="40" y="19"/>
                  </a:lnTo>
                  <a:lnTo>
                    <a:pt x="42" y="22"/>
                  </a:lnTo>
                  <a:close/>
                </a:path>
              </a:pathLst>
            </a:custGeom>
            <a:solidFill>
              <a:srgbClr val="62C4F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203" name="Freeform 679"/>
            <p:cNvSpPr>
              <a:spLocks/>
            </p:cNvSpPr>
            <p:nvPr/>
          </p:nvSpPr>
          <p:spPr bwMode="auto">
            <a:xfrm>
              <a:off x="4610" y="3327"/>
              <a:ext cx="38" cy="38"/>
            </a:xfrm>
            <a:custGeom>
              <a:avLst/>
              <a:gdLst>
                <a:gd name="T0" fmla="*/ 38 w 38"/>
                <a:gd name="T1" fmla="*/ 20 h 38"/>
                <a:gd name="T2" fmla="*/ 36 w 38"/>
                <a:gd name="T3" fmla="*/ 24 h 38"/>
                <a:gd name="T4" fmla="*/ 36 w 38"/>
                <a:gd name="T5" fmla="*/ 27 h 38"/>
                <a:gd name="T6" fmla="*/ 34 w 38"/>
                <a:gd name="T7" fmla="*/ 31 h 38"/>
                <a:gd name="T8" fmla="*/ 31 w 38"/>
                <a:gd name="T9" fmla="*/ 33 h 38"/>
                <a:gd name="T10" fmla="*/ 29 w 38"/>
                <a:gd name="T11" fmla="*/ 37 h 38"/>
                <a:gd name="T12" fmla="*/ 25 w 38"/>
                <a:gd name="T13" fmla="*/ 38 h 38"/>
                <a:gd name="T14" fmla="*/ 22 w 38"/>
                <a:gd name="T15" fmla="*/ 38 h 38"/>
                <a:gd name="T16" fmla="*/ 20 w 38"/>
                <a:gd name="T17" fmla="*/ 38 h 38"/>
                <a:gd name="T18" fmla="*/ 14 w 38"/>
                <a:gd name="T19" fmla="*/ 38 h 38"/>
                <a:gd name="T20" fmla="*/ 11 w 38"/>
                <a:gd name="T21" fmla="*/ 38 h 38"/>
                <a:gd name="T22" fmla="*/ 7 w 38"/>
                <a:gd name="T23" fmla="*/ 37 h 38"/>
                <a:gd name="T24" fmla="*/ 5 w 38"/>
                <a:gd name="T25" fmla="*/ 33 h 38"/>
                <a:gd name="T26" fmla="*/ 2 w 38"/>
                <a:gd name="T27" fmla="*/ 31 h 38"/>
                <a:gd name="T28" fmla="*/ 0 w 38"/>
                <a:gd name="T29" fmla="*/ 27 h 38"/>
                <a:gd name="T30" fmla="*/ 0 w 38"/>
                <a:gd name="T31" fmla="*/ 24 h 38"/>
                <a:gd name="T32" fmla="*/ 0 w 38"/>
                <a:gd name="T33" fmla="*/ 20 h 38"/>
                <a:gd name="T34" fmla="*/ 0 w 38"/>
                <a:gd name="T35" fmla="*/ 17 h 38"/>
                <a:gd name="T36" fmla="*/ 0 w 38"/>
                <a:gd name="T37" fmla="*/ 13 h 38"/>
                <a:gd name="T38" fmla="*/ 2 w 38"/>
                <a:gd name="T39" fmla="*/ 9 h 38"/>
                <a:gd name="T40" fmla="*/ 5 w 38"/>
                <a:gd name="T41" fmla="*/ 7 h 38"/>
                <a:gd name="T42" fmla="*/ 7 w 38"/>
                <a:gd name="T43" fmla="*/ 4 h 38"/>
                <a:gd name="T44" fmla="*/ 11 w 38"/>
                <a:gd name="T45" fmla="*/ 2 h 38"/>
                <a:gd name="T46" fmla="*/ 14 w 38"/>
                <a:gd name="T47" fmla="*/ 2 h 38"/>
                <a:gd name="T48" fmla="*/ 20 w 38"/>
                <a:gd name="T49" fmla="*/ 0 h 38"/>
                <a:gd name="T50" fmla="*/ 22 w 38"/>
                <a:gd name="T51" fmla="*/ 2 h 38"/>
                <a:gd name="T52" fmla="*/ 25 w 38"/>
                <a:gd name="T53" fmla="*/ 2 h 38"/>
                <a:gd name="T54" fmla="*/ 29 w 38"/>
                <a:gd name="T55" fmla="*/ 4 h 38"/>
                <a:gd name="T56" fmla="*/ 31 w 38"/>
                <a:gd name="T57" fmla="*/ 7 h 38"/>
                <a:gd name="T58" fmla="*/ 34 w 38"/>
                <a:gd name="T59" fmla="*/ 9 h 38"/>
                <a:gd name="T60" fmla="*/ 36 w 38"/>
                <a:gd name="T61" fmla="*/ 13 h 38"/>
                <a:gd name="T62" fmla="*/ 36 w 38"/>
                <a:gd name="T63" fmla="*/ 17 h 38"/>
                <a:gd name="T64" fmla="*/ 38 w 38"/>
                <a:gd name="T65" fmla="*/ 20 h 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
                <a:gd name="T100" fmla="*/ 0 h 38"/>
                <a:gd name="T101" fmla="*/ 38 w 38"/>
                <a:gd name="T102" fmla="*/ 38 h 3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 h="38">
                  <a:moveTo>
                    <a:pt x="38" y="20"/>
                  </a:moveTo>
                  <a:lnTo>
                    <a:pt x="36" y="24"/>
                  </a:lnTo>
                  <a:lnTo>
                    <a:pt x="36" y="27"/>
                  </a:lnTo>
                  <a:lnTo>
                    <a:pt x="34" y="31"/>
                  </a:lnTo>
                  <a:lnTo>
                    <a:pt x="31" y="33"/>
                  </a:lnTo>
                  <a:lnTo>
                    <a:pt x="29" y="37"/>
                  </a:lnTo>
                  <a:lnTo>
                    <a:pt x="25" y="38"/>
                  </a:lnTo>
                  <a:lnTo>
                    <a:pt x="22" y="38"/>
                  </a:lnTo>
                  <a:lnTo>
                    <a:pt x="20" y="38"/>
                  </a:lnTo>
                  <a:lnTo>
                    <a:pt x="14" y="38"/>
                  </a:lnTo>
                  <a:lnTo>
                    <a:pt x="11" y="38"/>
                  </a:lnTo>
                  <a:lnTo>
                    <a:pt x="7" y="37"/>
                  </a:lnTo>
                  <a:lnTo>
                    <a:pt x="5" y="33"/>
                  </a:lnTo>
                  <a:lnTo>
                    <a:pt x="2" y="31"/>
                  </a:lnTo>
                  <a:lnTo>
                    <a:pt x="0" y="27"/>
                  </a:lnTo>
                  <a:lnTo>
                    <a:pt x="0" y="24"/>
                  </a:lnTo>
                  <a:lnTo>
                    <a:pt x="0" y="20"/>
                  </a:lnTo>
                  <a:lnTo>
                    <a:pt x="0" y="17"/>
                  </a:lnTo>
                  <a:lnTo>
                    <a:pt x="0" y="13"/>
                  </a:lnTo>
                  <a:lnTo>
                    <a:pt x="2" y="9"/>
                  </a:lnTo>
                  <a:lnTo>
                    <a:pt x="5" y="7"/>
                  </a:lnTo>
                  <a:lnTo>
                    <a:pt x="7" y="4"/>
                  </a:lnTo>
                  <a:lnTo>
                    <a:pt x="11" y="2"/>
                  </a:lnTo>
                  <a:lnTo>
                    <a:pt x="14" y="2"/>
                  </a:lnTo>
                  <a:lnTo>
                    <a:pt x="20" y="0"/>
                  </a:lnTo>
                  <a:lnTo>
                    <a:pt x="22" y="2"/>
                  </a:lnTo>
                  <a:lnTo>
                    <a:pt x="25" y="2"/>
                  </a:lnTo>
                  <a:lnTo>
                    <a:pt x="29" y="4"/>
                  </a:lnTo>
                  <a:lnTo>
                    <a:pt x="31" y="7"/>
                  </a:lnTo>
                  <a:lnTo>
                    <a:pt x="34" y="9"/>
                  </a:lnTo>
                  <a:lnTo>
                    <a:pt x="36" y="13"/>
                  </a:lnTo>
                  <a:lnTo>
                    <a:pt x="36" y="17"/>
                  </a:lnTo>
                  <a:lnTo>
                    <a:pt x="38" y="20"/>
                  </a:lnTo>
                  <a:close/>
                </a:path>
              </a:pathLst>
            </a:custGeom>
            <a:solidFill>
              <a:srgbClr val="62C5F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204" name="Freeform 680"/>
            <p:cNvSpPr>
              <a:spLocks/>
            </p:cNvSpPr>
            <p:nvPr/>
          </p:nvSpPr>
          <p:spPr bwMode="auto">
            <a:xfrm>
              <a:off x="4612" y="3329"/>
              <a:ext cx="34" cy="35"/>
            </a:xfrm>
            <a:custGeom>
              <a:avLst/>
              <a:gdLst>
                <a:gd name="T0" fmla="*/ 34 w 34"/>
                <a:gd name="T1" fmla="*/ 18 h 35"/>
                <a:gd name="T2" fmla="*/ 32 w 34"/>
                <a:gd name="T3" fmla="*/ 22 h 35"/>
                <a:gd name="T4" fmla="*/ 32 w 34"/>
                <a:gd name="T5" fmla="*/ 25 h 35"/>
                <a:gd name="T6" fmla="*/ 31 w 34"/>
                <a:gd name="T7" fmla="*/ 27 h 35"/>
                <a:gd name="T8" fmla="*/ 29 w 34"/>
                <a:gd name="T9" fmla="*/ 31 h 35"/>
                <a:gd name="T10" fmla="*/ 27 w 34"/>
                <a:gd name="T11" fmla="*/ 33 h 35"/>
                <a:gd name="T12" fmla="*/ 23 w 34"/>
                <a:gd name="T13" fmla="*/ 35 h 35"/>
                <a:gd name="T14" fmla="*/ 20 w 34"/>
                <a:gd name="T15" fmla="*/ 35 h 35"/>
                <a:gd name="T16" fmla="*/ 18 w 34"/>
                <a:gd name="T17" fmla="*/ 35 h 35"/>
                <a:gd name="T18" fmla="*/ 12 w 34"/>
                <a:gd name="T19" fmla="*/ 35 h 35"/>
                <a:gd name="T20" fmla="*/ 9 w 34"/>
                <a:gd name="T21" fmla="*/ 35 h 35"/>
                <a:gd name="T22" fmla="*/ 7 w 34"/>
                <a:gd name="T23" fmla="*/ 33 h 35"/>
                <a:gd name="T24" fmla="*/ 3 w 34"/>
                <a:gd name="T25" fmla="*/ 31 h 35"/>
                <a:gd name="T26" fmla="*/ 1 w 34"/>
                <a:gd name="T27" fmla="*/ 27 h 35"/>
                <a:gd name="T28" fmla="*/ 0 w 34"/>
                <a:gd name="T29" fmla="*/ 25 h 35"/>
                <a:gd name="T30" fmla="*/ 0 w 34"/>
                <a:gd name="T31" fmla="*/ 22 h 35"/>
                <a:gd name="T32" fmla="*/ 0 w 34"/>
                <a:gd name="T33" fmla="*/ 18 h 35"/>
                <a:gd name="T34" fmla="*/ 0 w 34"/>
                <a:gd name="T35" fmla="*/ 15 h 35"/>
                <a:gd name="T36" fmla="*/ 0 w 34"/>
                <a:gd name="T37" fmla="*/ 11 h 35"/>
                <a:gd name="T38" fmla="*/ 1 w 34"/>
                <a:gd name="T39" fmla="*/ 9 h 35"/>
                <a:gd name="T40" fmla="*/ 3 w 34"/>
                <a:gd name="T41" fmla="*/ 5 h 35"/>
                <a:gd name="T42" fmla="*/ 7 w 34"/>
                <a:gd name="T43" fmla="*/ 4 h 35"/>
                <a:gd name="T44" fmla="*/ 9 w 34"/>
                <a:gd name="T45" fmla="*/ 2 h 35"/>
                <a:gd name="T46" fmla="*/ 12 w 34"/>
                <a:gd name="T47" fmla="*/ 2 h 35"/>
                <a:gd name="T48" fmla="*/ 18 w 34"/>
                <a:gd name="T49" fmla="*/ 0 h 35"/>
                <a:gd name="T50" fmla="*/ 20 w 34"/>
                <a:gd name="T51" fmla="*/ 2 h 35"/>
                <a:gd name="T52" fmla="*/ 23 w 34"/>
                <a:gd name="T53" fmla="*/ 2 h 35"/>
                <a:gd name="T54" fmla="*/ 27 w 34"/>
                <a:gd name="T55" fmla="*/ 4 h 35"/>
                <a:gd name="T56" fmla="*/ 29 w 34"/>
                <a:gd name="T57" fmla="*/ 5 h 35"/>
                <a:gd name="T58" fmla="*/ 31 w 34"/>
                <a:gd name="T59" fmla="*/ 9 h 35"/>
                <a:gd name="T60" fmla="*/ 32 w 34"/>
                <a:gd name="T61" fmla="*/ 11 h 35"/>
                <a:gd name="T62" fmla="*/ 32 w 34"/>
                <a:gd name="T63" fmla="*/ 15 h 35"/>
                <a:gd name="T64" fmla="*/ 34 w 34"/>
                <a:gd name="T65" fmla="*/ 18 h 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4"/>
                <a:gd name="T100" fmla="*/ 0 h 35"/>
                <a:gd name="T101" fmla="*/ 34 w 34"/>
                <a:gd name="T102" fmla="*/ 35 h 3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4" h="35">
                  <a:moveTo>
                    <a:pt x="34" y="18"/>
                  </a:moveTo>
                  <a:lnTo>
                    <a:pt x="32" y="22"/>
                  </a:lnTo>
                  <a:lnTo>
                    <a:pt x="32" y="25"/>
                  </a:lnTo>
                  <a:lnTo>
                    <a:pt x="31" y="27"/>
                  </a:lnTo>
                  <a:lnTo>
                    <a:pt x="29" y="31"/>
                  </a:lnTo>
                  <a:lnTo>
                    <a:pt x="27" y="33"/>
                  </a:lnTo>
                  <a:lnTo>
                    <a:pt x="23" y="35"/>
                  </a:lnTo>
                  <a:lnTo>
                    <a:pt x="20" y="35"/>
                  </a:lnTo>
                  <a:lnTo>
                    <a:pt x="18" y="35"/>
                  </a:lnTo>
                  <a:lnTo>
                    <a:pt x="12" y="35"/>
                  </a:lnTo>
                  <a:lnTo>
                    <a:pt x="9" y="35"/>
                  </a:lnTo>
                  <a:lnTo>
                    <a:pt x="7" y="33"/>
                  </a:lnTo>
                  <a:lnTo>
                    <a:pt x="3" y="31"/>
                  </a:lnTo>
                  <a:lnTo>
                    <a:pt x="1" y="27"/>
                  </a:lnTo>
                  <a:lnTo>
                    <a:pt x="0" y="25"/>
                  </a:lnTo>
                  <a:lnTo>
                    <a:pt x="0" y="22"/>
                  </a:lnTo>
                  <a:lnTo>
                    <a:pt x="0" y="18"/>
                  </a:lnTo>
                  <a:lnTo>
                    <a:pt x="0" y="15"/>
                  </a:lnTo>
                  <a:lnTo>
                    <a:pt x="0" y="11"/>
                  </a:lnTo>
                  <a:lnTo>
                    <a:pt x="1" y="9"/>
                  </a:lnTo>
                  <a:lnTo>
                    <a:pt x="3" y="5"/>
                  </a:lnTo>
                  <a:lnTo>
                    <a:pt x="7" y="4"/>
                  </a:lnTo>
                  <a:lnTo>
                    <a:pt x="9" y="2"/>
                  </a:lnTo>
                  <a:lnTo>
                    <a:pt x="12" y="2"/>
                  </a:lnTo>
                  <a:lnTo>
                    <a:pt x="18" y="0"/>
                  </a:lnTo>
                  <a:lnTo>
                    <a:pt x="20" y="2"/>
                  </a:lnTo>
                  <a:lnTo>
                    <a:pt x="23" y="2"/>
                  </a:lnTo>
                  <a:lnTo>
                    <a:pt x="27" y="4"/>
                  </a:lnTo>
                  <a:lnTo>
                    <a:pt x="29" y="5"/>
                  </a:lnTo>
                  <a:lnTo>
                    <a:pt x="31" y="9"/>
                  </a:lnTo>
                  <a:lnTo>
                    <a:pt x="32" y="11"/>
                  </a:lnTo>
                  <a:lnTo>
                    <a:pt x="32" y="15"/>
                  </a:lnTo>
                  <a:lnTo>
                    <a:pt x="34" y="18"/>
                  </a:lnTo>
                  <a:close/>
                </a:path>
              </a:pathLst>
            </a:custGeom>
            <a:solidFill>
              <a:srgbClr val="63C6F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205" name="Freeform 681"/>
            <p:cNvSpPr>
              <a:spLocks/>
            </p:cNvSpPr>
            <p:nvPr/>
          </p:nvSpPr>
          <p:spPr bwMode="auto">
            <a:xfrm>
              <a:off x="4613" y="3331"/>
              <a:ext cx="31" cy="31"/>
            </a:xfrm>
            <a:custGeom>
              <a:avLst/>
              <a:gdLst>
                <a:gd name="T0" fmla="*/ 31 w 31"/>
                <a:gd name="T1" fmla="*/ 16 h 31"/>
                <a:gd name="T2" fmla="*/ 30 w 31"/>
                <a:gd name="T3" fmla="*/ 20 h 31"/>
                <a:gd name="T4" fmla="*/ 30 w 31"/>
                <a:gd name="T5" fmla="*/ 22 h 31"/>
                <a:gd name="T6" fmla="*/ 28 w 31"/>
                <a:gd name="T7" fmla="*/ 25 h 31"/>
                <a:gd name="T8" fmla="*/ 26 w 31"/>
                <a:gd name="T9" fmla="*/ 27 h 31"/>
                <a:gd name="T10" fmla="*/ 24 w 31"/>
                <a:gd name="T11" fmla="*/ 29 h 31"/>
                <a:gd name="T12" fmla="*/ 20 w 31"/>
                <a:gd name="T13" fmla="*/ 31 h 31"/>
                <a:gd name="T14" fmla="*/ 19 w 31"/>
                <a:gd name="T15" fmla="*/ 31 h 31"/>
                <a:gd name="T16" fmla="*/ 17 w 31"/>
                <a:gd name="T17" fmla="*/ 31 h 31"/>
                <a:gd name="T18" fmla="*/ 13 w 31"/>
                <a:gd name="T19" fmla="*/ 31 h 31"/>
                <a:gd name="T20" fmla="*/ 10 w 31"/>
                <a:gd name="T21" fmla="*/ 31 h 31"/>
                <a:gd name="T22" fmla="*/ 6 w 31"/>
                <a:gd name="T23" fmla="*/ 29 h 31"/>
                <a:gd name="T24" fmla="*/ 4 w 31"/>
                <a:gd name="T25" fmla="*/ 27 h 31"/>
                <a:gd name="T26" fmla="*/ 2 w 31"/>
                <a:gd name="T27" fmla="*/ 25 h 31"/>
                <a:gd name="T28" fmla="*/ 0 w 31"/>
                <a:gd name="T29" fmla="*/ 22 h 31"/>
                <a:gd name="T30" fmla="*/ 0 w 31"/>
                <a:gd name="T31" fmla="*/ 20 h 31"/>
                <a:gd name="T32" fmla="*/ 0 w 31"/>
                <a:gd name="T33" fmla="*/ 16 h 31"/>
                <a:gd name="T34" fmla="*/ 0 w 31"/>
                <a:gd name="T35" fmla="*/ 14 h 31"/>
                <a:gd name="T36" fmla="*/ 0 w 31"/>
                <a:gd name="T37" fmla="*/ 11 h 31"/>
                <a:gd name="T38" fmla="*/ 2 w 31"/>
                <a:gd name="T39" fmla="*/ 7 h 31"/>
                <a:gd name="T40" fmla="*/ 4 w 31"/>
                <a:gd name="T41" fmla="*/ 5 h 31"/>
                <a:gd name="T42" fmla="*/ 6 w 31"/>
                <a:gd name="T43" fmla="*/ 3 h 31"/>
                <a:gd name="T44" fmla="*/ 10 w 31"/>
                <a:gd name="T45" fmla="*/ 2 h 31"/>
                <a:gd name="T46" fmla="*/ 13 w 31"/>
                <a:gd name="T47" fmla="*/ 2 h 31"/>
                <a:gd name="T48" fmla="*/ 17 w 31"/>
                <a:gd name="T49" fmla="*/ 0 h 31"/>
                <a:gd name="T50" fmla="*/ 19 w 31"/>
                <a:gd name="T51" fmla="*/ 2 h 31"/>
                <a:gd name="T52" fmla="*/ 20 w 31"/>
                <a:gd name="T53" fmla="*/ 2 h 31"/>
                <a:gd name="T54" fmla="*/ 24 w 31"/>
                <a:gd name="T55" fmla="*/ 3 h 31"/>
                <a:gd name="T56" fmla="*/ 26 w 31"/>
                <a:gd name="T57" fmla="*/ 5 h 31"/>
                <a:gd name="T58" fmla="*/ 28 w 31"/>
                <a:gd name="T59" fmla="*/ 7 h 31"/>
                <a:gd name="T60" fmla="*/ 30 w 31"/>
                <a:gd name="T61" fmla="*/ 11 h 31"/>
                <a:gd name="T62" fmla="*/ 30 w 31"/>
                <a:gd name="T63" fmla="*/ 14 h 31"/>
                <a:gd name="T64" fmla="*/ 31 w 31"/>
                <a:gd name="T65" fmla="*/ 16 h 3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
                <a:gd name="T100" fmla="*/ 0 h 31"/>
                <a:gd name="T101" fmla="*/ 31 w 31"/>
                <a:gd name="T102" fmla="*/ 31 h 3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 h="31">
                  <a:moveTo>
                    <a:pt x="31" y="16"/>
                  </a:moveTo>
                  <a:lnTo>
                    <a:pt x="30" y="20"/>
                  </a:lnTo>
                  <a:lnTo>
                    <a:pt x="30" y="22"/>
                  </a:lnTo>
                  <a:lnTo>
                    <a:pt x="28" y="25"/>
                  </a:lnTo>
                  <a:lnTo>
                    <a:pt x="26" y="27"/>
                  </a:lnTo>
                  <a:lnTo>
                    <a:pt x="24" y="29"/>
                  </a:lnTo>
                  <a:lnTo>
                    <a:pt x="20" y="31"/>
                  </a:lnTo>
                  <a:lnTo>
                    <a:pt x="19" y="31"/>
                  </a:lnTo>
                  <a:lnTo>
                    <a:pt x="17" y="31"/>
                  </a:lnTo>
                  <a:lnTo>
                    <a:pt x="13" y="31"/>
                  </a:lnTo>
                  <a:lnTo>
                    <a:pt x="10" y="31"/>
                  </a:lnTo>
                  <a:lnTo>
                    <a:pt x="6" y="29"/>
                  </a:lnTo>
                  <a:lnTo>
                    <a:pt x="4" y="27"/>
                  </a:lnTo>
                  <a:lnTo>
                    <a:pt x="2" y="25"/>
                  </a:lnTo>
                  <a:lnTo>
                    <a:pt x="0" y="22"/>
                  </a:lnTo>
                  <a:lnTo>
                    <a:pt x="0" y="20"/>
                  </a:lnTo>
                  <a:lnTo>
                    <a:pt x="0" y="16"/>
                  </a:lnTo>
                  <a:lnTo>
                    <a:pt x="0" y="14"/>
                  </a:lnTo>
                  <a:lnTo>
                    <a:pt x="0" y="11"/>
                  </a:lnTo>
                  <a:lnTo>
                    <a:pt x="2" y="7"/>
                  </a:lnTo>
                  <a:lnTo>
                    <a:pt x="4" y="5"/>
                  </a:lnTo>
                  <a:lnTo>
                    <a:pt x="6" y="3"/>
                  </a:lnTo>
                  <a:lnTo>
                    <a:pt x="10" y="2"/>
                  </a:lnTo>
                  <a:lnTo>
                    <a:pt x="13" y="2"/>
                  </a:lnTo>
                  <a:lnTo>
                    <a:pt x="17" y="0"/>
                  </a:lnTo>
                  <a:lnTo>
                    <a:pt x="19" y="2"/>
                  </a:lnTo>
                  <a:lnTo>
                    <a:pt x="20" y="2"/>
                  </a:lnTo>
                  <a:lnTo>
                    <a:pt x="24" y="3"/>
                  </a:lnTo>
                  <a:lnTo>
                    <a:pt x="26" y="5"/>
                  </a:lnTo>
                  <a:lnTo>
                    <a:pt x="28" y="7"/>
                  </a:lnTo>
                  <a:lnTo>
                    <a:pt x="30" y="11"/>
                  </a:lnTo>
                  <a:lnTo>
                    <a:pt x="30" y="14"/>
                  </a:lnTo>
                  <a:lnTo>
                    <a:pt x="31" y="16"/>
                  </a:lnTo>
                  <a:close/>
                </a:path>
              </a:pathLst>
            </a:custGeom>
            <a:solidFill>
              <a:srgbClr val="63C7F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206" name="Freeform 682"/>
            <p:cNvSpPr>
              <a:spLocks/>
            </p:cNvSpPr>
            <p:nvPr/>
          </p:nvSpPr>
          <p:spPr bwMode="auto">
            <a:xfrm>
              <a:off x="4615" y="3333"/>
              <a:ext cx="28" cy="27"/>
            </a:xfrm>
            <a:custGeom>
              <a:avLst/>
              <a:gdLst>
                <a:gd name="T0" fmla="*/ 28 w 28"/>
                <a:gd name="T1" fmla="*/ 14 h 27"/>
                <a:gd name="T2" fmla="*/ 26 w 28"/>
                <a:gd name="T3" fmla="*/ 18 h 27"/>
                <a:gd name="T4" fmla="*/ 26 w 28"/>
                <a:gd name="T5" fmla="*/ 20 h 27"/>
                <a:gd name="T6" fmla="*/ 24 w 28"/>
                <a:gd name="T7" fmla="*/ 21 h 27"/>
                <a:gd name="T8" fmla="*/ 24 w 28"/>
                <a:gd name="T9" fmla="*/ 23 h 27"/>
                <a:gd name="T10" fmla="*/ 20 w 28"/>
                <a:gd name="T11" fmla="*/ 25 h 27"/>
                <a:gd name="T12" fmla="*/ 18 w 28"/>
                <a:gd name="T13" fmla="*/ 27 h 27"/>
                <a:gd name="T14" fmla="*/ 17 w 28"/>
                <a:gd name="T15" fmla="*/ 27 h 27"/>
                <a:gd name="T16" fmla="*/ 15 w 28"/>
                <a:gd name="T17" fmla="*/ 27 h 27"/>
                <a:gd name="T18" fmla="*/ 11 w 28"/>
                <a:gd name="T19" fmla="*/ 27 h 27"/>
                <a:gd name="T20" fmla="*/ 8 w 28"/>
                <a:gd name="T21" fmla="*/ 27 h 27"/>
                <a:gd name="T22" fmla="*/ 6 w 28"/>
                <a:gd name="T23" fmla="*/ 25 h 27"/>
                <a:gd name="T24" fmla="*/ 4 w 28"/>
                <a:gd name="T25" fmla="*/ 23 h 27"/>
                <a:gd name="T26" fmla="*/ 2 w 28"/>
                <a:gd name="T27" fmla="*/ 21 h 27"/>
                <a:gd name="T28" fmla="*/ 0 w 28"/>
                <a:gd name="T29" fmla="*/ 20 h 27"/>
                <a:gd name="T30" fmla="*/ 0 w 28"/>
                <a:gd name="T31" fmla="*/ 18 h 27"/>
                <a:gd name="T32" fmla="*/ 0 w 28"/>
                <a:gd name="T33" fmla="*/ 14 h 27"/>
                <a:gd name="T34" fmla="*/ 0 w 28"/>
                <a:gd name="T35" fmla="*/ 12 h 27"/>
                <a:gd name="T36" fmla="*/ 0 w 28"/>
                <a:gd name="T37" fmla="*/ 9 h 27"/>
                <a:gd name="T38" fmla="*/ 2 w 28"/>
                <a:gd name="T39" fmla="*/ 7 h 27"/>
                <a:gd name="T40" fmla="*/ 4 w 28"/>
                <a:gd name="T41" fmla="*/ 5 h 27"/>
                <a:gd name="T42" fmla="*/ 6 w 28"/>
                <a:gd name="T43" fmla="*/ 3 h 27"/>
                <a:gd name="T44" fmla="*/ 8 w 28"/>
                <a:gd name="T45" fmla="*/ 1 h 27"/>
                <a:gd name="T46" fmla="*/ 11 w 28"/>
                <a:gd name="T47" fmla="*/ 1 h 27"/>
                <a:gd name="T48" fmla="*/ 15 w 28"/>
                <a:gd name="T49" fmla="*/ 0 h 27"/>
                <a:gd name="T50" fmla="*/ 17 w 28"/>
                <a:gd name="T51" fmla="*/ 1 h 27"/>
                <a:gd name="T52" fmla="*/ 18 w 28"/>
                <a:gd name="T53" fmla="*/ 1 h 27"/>
                <a:gd name="T54" fmla="*/ 20 w 28"/>
                <a:gd name="T55" fmla="*/ 3 h 27"/>
                <a:gd name="T56" fmla="*/ 24 w 28"/>
                <a:gd name="T57" fmla="*/ 5 h 27"/>
                <a:gd name="T58" fmla="*/ 24 w 28"/>
                <a:gd name="T59" fmla="*/ 7 h 27"/>
                <a:gd name="T60" fmla="*/ 26 w 28"/>
                <a:gd name="T61" fmla="*/ 9 h 27"/>
                <a:gd name="T62" fmla="*/ 26 w 28"/>
                <a:gd name="T63" fmla="*/ 12 h 27"/>
                <a:gd name="T64" fmla="*/ 28 w 28"/>
                <a:gd name="T65" fmla="*/ 14 h 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
                <a:gd name="T100" fmla="*/ 0 h 27"/>
                <a:gd name="T101" fmla="*/ 28 w 28"/>
                <a:gd name="T102" fmla="*/ 27 h 2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 h="27">
                  <a:moveTo>
                    <a:pt x="28" y="14"/>
                  </a:moveTo>
                  <a:lnTo>
                    <a:pt x="26" y="18"/>
                  </a:lnTo>
                  <a:lnTo>
                    <a:pt x="26" y="20"/>
                  </a:lnTo>
                  <a:lnTo>
                    <a:pt x="24" y="21"/>
                  </a:lnTo>
                  <a:lnTo>
                    <a:pt x="24" y="23"/>
                  </a:lnTo>
                  <a:lnTo>
                    <a:pt x="20" y="25"/>
                  </a:lnTo>
                  <a:lnTo>
                    <a:pt x="18" y="27"/>
                  </a:lnTo>
                  <a:lnTo>
                    <a:pt x="17" y="27"/>
                  </a:lnTo>
                  <a:lnTo>
                    <a:pt x="15" y="27"/>
                  </a:lnTo>
                  <a:lnTo>
                    <a:pt x="11" y="27"/>
                  </a:lnTo>
                  <a:lnTo>
                    <a:pt x="8" y="27"/>
                  </a:lnTo>
                  <a:lnTo>
                    <a:pt x="6" y="25"/>
                  </a:lnTo>
                  <a:lnTo>
                    <a:pt x="4" y="23"/>
                  </a:lnTo>
                  <a:lnTo>
                    <a:pt x="2" y="21"/>
                  </a:lnTo>
                  <a:lnTo>
                    <a:pt x="0" y="20"/>
                  </a:lnTo>
                  <a:lnTo>
                    <a:pt x="0" y="18"/>
                  </a:lnTo>
                  <a:lnTo>
                    <a:pt x="0" y="14"/>
                  </a:lnTo>
                  <a:lnTo>
                    <a:pt x="0" y="12"/>
                  </a:lnTo>
                  <a:lnTo>
                    <a:pt x="0" y="9"/>
                  </a:lnTo>
                  <a:lnTo>
                    <a:pt x="2" y="7"/>
                  </a:lnTo>
                  <a:lnTo>
                    <a:pt x="4" y="5"/>
                  </a:lnTo>
                  <a:lnTo>
                    <a:pt x="6" y="3"/>
                  </a:lnTo>
                  <a:lnTo>
                    <a:pt x="8" y="1"/>
                  </a:lnTo>
                  <a:lnTo>
                    <a:pt x="11" y="1"/>
                  </a:lnTo>
                  <a:lnTo>
                    <a:pt x="15" y="0"/>
                  </a:lnTo>
                  <a:lnTo>
                    <a:pt x="17" y="1"/>
                  </a:lnTo>
                  <a:lnTo>
                    <a:pt x="18" y="1"/>
                  </a:lnTo>
                  <a:lnTo>
                    <a:pt x="20" y="3"/>
                  </a:lnTo>
                  <a:lnTo>
                    <a:pt x="24" y="5"/>
                  </a:lnTo>
                  <a:lnTo>
                    <a:pt x="24" y="7"/>
                  </a:lnTo>
                  <a:lnTo>
                    <a:pt x="26" y="9"/>
                  </a:lnTo>
                  <a:lnTo>
                    <a:pt x="26" y="12"/>
                  </a:lnTo>
                  <a:lnTo>
                    <a:pt x="28" y="14"/>
                  </a:lnTo>
                  <a:close/>
                </a:path>
              </a:pathLst>
            </a:custGeom>
            <a:solidFill>
              <a:srgbClr val="64C8F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207" name="Freeform 683"/>
            <p:cNvSpPr>
              <a:spLocks/>
            </p:cNvSpPr>
            <p:nvPr/>
          </p:nvSpPr>
          <p:spPr bwMode="auto">
            <a:xfrm>
              <a:off x="4617" y="3334"/>
              <a:ext cx="24" cy="24"/>
            </a:xfrm>
            <a:custGeom>
              <a:avLst/>
              <a:gdLst>
                <a:gd name="T0" fmla="*/ 24 w 24"/>
                <a:gd name="T1" fmla="*/ 13 h 24"/>
                <a:gd name="T2" fmla="*/ 22 w 24"/>
                <a:gd name="T3" fmla="*/ 17 h 24"/>
                <a:gd name="T4" fmla="*/ 22 w 24"/>
                <a:gd name="T5" fmla="*/ 19 h 24"/>
                <a:gd name="T6" fmla="*/ 20 w 24"/>
                <a:gd name="T7" fmla="*/ 20 h 24"/>
                <a:gd name="T8" fmla="*/ 20 w 24"/>
                <a:gd name="T9" fmla="*/ 22 h 24"/>
                <a:gd name="T10" fmla="*/ 18 w 24"/>
                <a:gd name="T11" fmla="*/ 22 h 24"/>
                <a:gd name="T12" fmla="*/ 16 w 24"/>
                <a:gd name="T13" fmla="*/ 24 h 24"/>
                <a:gd name="T14" fmla="*/ 15 w 24"/>
                <a:gd name="T15" fmla="*/ 24 h 24"/>
                <a:gd name="T16" fmla="*/ 13 w 24"/>
                <a:gd name="T17" fmla="*/ 24 h 24"/>
                <a:gd name="T18" fmla="*/ 9 w 24"/>
                <a:gd name="T19" fmla="*/ 24 h 24"/>
                <a:gd name="T20" fmla="*/ 7 w 24"/>
                <a:gd name="T21" fmla="*/ 24 h 24"/>
                <a:gd name="T22" fmla="*/ 6 w 24"/>
                <a:gd name="T23" fmla="*/ 22 h 24"/>
                <a:gd name="T24" fmla="*/ 4 w 24"/>
                <a:gd name="T25" fmla="*/ 22 h 24"/>
                <a:gd name="T26" fmla="*/ 2 w 24"/>
                <a:gd name="T27" fmla="*/ 20 h 24"/>
                <a:gd name="T28" fmla="*/ 0 w 24"/>
                <a:gd name="T29" fmla="*/ 19 h 24"/>
                <a:gd name="T30" fmla="*/ 0 w 24"/>
                <a:gd name="T31" fmla="*/ 17 h 24"/>
                <a:gd name="T32" fmla="*/ 0 w 24"/>
                <a:gd name="T33" fmla="*/ 13 h 24"/>
                <a:gd name="T34" fmla="*/ 0 w 24"/>
                <a:gd name="T35" fmla="*/ 11 h 24"/>
                <a:gd name="T36" fmla="*/ 0 w 24"/>
                <a:gd name="T37" fmla="*/ 10 h 24"/>
                <a:gd name="T38" fmla="*/ 2 w 24"/>
                <a:gd name="T39" fmla="*/ 6 h 24"/>
                <a:gd name="T40" fmla="*/ 4 w 24"/>
                <a:gd name="T41" fmla="*/ 4 h 24"/>
                <a:gd name="T42" fmla="*/ 6 w 24"/>
                <a:gd name="T43" fmla="*/ 4 h 24"/>
                <a:gd name="T44" fmla="*/ 7 w 24"/>
                <a:gd name="T45" fmla="*/ 2 h 24"/>
                <a:gd name="T46" fmla="*/ 9 w 24"/>
                <a:gd name="T47" fmla="*/ 2 h 24"/>
                <a:gd name="T48" fmla="*/ 13 w 24"/>
                <a:gd name="T49" fmla="*/ 0 h 24"/>
                <a:gd name="T50" fmla="*/ 15 w 24"/>
                <a:gd name="T51" fmla="*/ 2 h 24"/>
                <a:gd name="T52" fmla="*/ 16 w 24"/>
                <a:gd name="T53" fmla="*/ 2 h 24"/>
                <a:gd name="T54" fmla="*/ 18 w 24"/>
                <a:gd name="T55" fmla="*/ 4 h 24"/>
                <a:gd name="T56" fmla="*/ 20 w 24"/>
                <a:gd name="T57" fmla="*/ 4 h 24"/>
                <a:gd name="T58" fmla="*/ 20 w 24"/>
                <a:gd name="T59" fmla="*/ 6 h 24"/>
                <a:gd name="T60" fmla="*/ 22 w 24"/>
                <a:gd name="T61" fmla="*/ 10 h 24"/>
                <a:gd name="T62" fmla="*/ 22 w 24"/>
                <a:gd name="T63" fmla="*/ 11 h 24"/>
                <a:gd name="T64" fmla="*/ 24 w 24"/>
                <a:gd name="T65" fmla="*/ 13 h 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
                <a:gd name="T100" fmla="*/ 0 h 24"/>
                <a:gd name="T101" fmla="*/ 24 w 24"/>
                <a:gd name="T102" fmla="*/ 24 h 2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 h="24">
                  <a:moveTo>
                    <a:pt x="24" y="13"/>
                  </a:moveTo>
                  <a:lnTo>
                    <a:pt x="22" y="17"/>
                  </a:lnTo>
                  <a:lnTo>
                    <a:pt x="22" y="19"/>
                  </a:lnTo>
                  <a:lnTo>
                    <a:pt x="20" y="20"/>
                  </a:lnTo>
                  <a:lnTo>
                    <a:pt x="20" y="22"/>
                  </a:lnTo>
                  <a:lnTo>
                    <a:pt x="18" y="22"/>
                  </a:lnTo>
                  <a:lnTo>
                    <a:pt x="16" y="24"/>
                  </a:lnTo>
                  <a:lnTo>
                    <a:pt x="15" y="24"/>
                  </a:lnTo>
                  <a:lnTo>
                    <a:pt x="13" y="24"/>
                  </a:lnTo>
                  <a:lnTo>
                    <a:pt x="9" y="24"/>
                  </a:lnTo>
                  <a:lnTo>
                    <a:pt x="7" y="24"/>
                  </a:lnTo>
                  <a:lnTo>
                    <a:pt x="6" y="22"/>
                  </a:lnTo>
                  <a:lnTo>
                    <a:pt x="4" y="22"/>
                  </a:lnTo>
                  <a:lnTo>
                    <a:pt x="2" y="20"/>
                  </a:lnTo>
                  <a:lnTo>
                    <a:pt x="0" y="19"/>
                  </a:lnTo>
                  <a:lnTo>
                    <a:pt x="0" y="17"/>
                  </a:lnTo>
                  <a:lnTo>
                    <a:pt x="0" y="13"/>
                  </a:lnTo>
                  <a:lnTo>
                    <a:pt x="0" y="11"/>
                  </a:lnTo>
                  <a:lnTo>
                    <a:pt x="0" y="10"/>
                  </a:lnTo>
                  <a:lnTo>
                    <a:pt x="2" y="6"/>
                  </a:lnTo>
                  <a:lnTo>
                    <a:pt x="4" y="4"/>
                  </a:lnTo>
                  <a:lnTo>
                    <a:pt x="6" y="4"/>
                  </a:lnTo>
                  <a:lnTo>
                    <a:pt x="7" y="2"/>
                  </a:lnTo>
                  <a:lnTo>
                    <a:pt x="9" y="2"/>
                  </a:lnTo>
                  <a:lnTo>
                    <a:pt x="13" y="0"/>
                  </a:lnTo>
                  <a:lnTo>
                    <a:pt x="15" y="2"/>
                  </a:lnTo>
                  <a:lnTo>
                    <a:pt x="16" y="2"/>
                  </a:lnTo>
                  <a:lnTo>
                    <a:pt x="18" y="4"/>
                  </a:lnTo>
                  <a:lnTo>
                    <a:pt x="20" y="4"/>
                  </a:lnTo>
                  <a:lnTo>
                    <a:pt x="20" y="6"/>
                  </a:lnTo>
                  <a:lnTo>
                    <a:pt x="22" y="10"/>
                  </a:lnTo>
                  <a:lnTo>
                    <a:pt x="22" y="11"/>
                  </a:lnTo>
                  <a:lnTo>
                    <a:pt x="24" y="13"/>
                  </a:lnTo>
                  <a:close/>
                </a:path>
              </a:pathLst>
            </a:custGeom>
            <a:solidFill>
              <a:srgbClr val="64C8FB"/>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208" name="Freeform 684"/>
            <p:cNvSpPr>
              <a:spLocks/>
            </p:cNvSpPr>
            <p:nvPr/>
          </p:nvSpPr>
          <p:spPr bwMode="auto">
            <a:xfrm>
              <a:off x="4619" y="3336"/>
              <a:ext cx="20" cy="20"/>
            </a:xfrm>
            <a:custGeom>
              <a:avLst/>
              <a:gdLst>
                <a:gd name="T0" fmla="*/ 20 w 20"/>
                <a:gd name="T1" fmla="*/ 11 h 20"/>
                <a:gd name="T2" fmla="*/ 18 w 20"/>
                <a:gd name="T3" fmla="*/ 13 h 20"/>
                <a:gd name="T4" fmla="*/ 18 w 20"/>
                <a:gd name="T5" fmla="*/ 15 h 20"/>
                <a:gd name="T6" fmla="*/ 18 w 20"/>
                <a:gd name="T7" fmla="*/ 17 h 20"/>
                <a:gd name="T8" fmla="*/ 16 w 20"/>
                <a:gd name="T9" fmla="*/ 18 h 20"/>
                <a:gd name="T10" fmla="*/ 14 w 20"/>
                <a:gd name="T11" fmla="*/ 20 h 20"/>
                <a:gd name="T12" fmla="*/ 14 w 20"/>
                <a:gd name="T13" fmla="*/ 20 h 20"/>
                <a:gd name="T14" fmla="*/ 13 w 20"/>
                <a:gd name="T15" fmla="*/ 20 h 20"/>
                <a:gd name="T16" fmla="*/ 11 w 20"/>
                <a:gd name="T17" fmla="*/ 20 h 20"/>
                <a:gd name="T18" fmla="*/ 7 w 20"/>
                <a:gd name="T19" fmla="*/ 20 h 20"/>
                <a:gd name="T20" fmla="*/ 5 w 20"/>
                <a:gd name="T21" fmla="*/ 20 h 20"/>
                <a:gd name="T22" fmla="*/ 4 w 20"/>
                <a:gd name="T23" fmla="*/ 20 h 20"/>
                <a:gd name="T24" fmla="*/ 2 w 20"/>
                <a:gd name="T25" fmla="*/ 18 h 20"/>
                <a:gd name="T26" fmla="*/ 0 w 20"/>
                <a:gd name="T27" fmla="*/ 17 h 20"/>
                <a:gd name="T28" fmla="*/ 0 w 20"/>
                <a:gd name="T29" fmla="*/ 15 h 20"/>
                <a:gd name="T30" fmla="*/ 0 w 20"/>
                <a:gd name="T31" fmla="*/ 13 h 20"/>
                <a:gd name="T32" fmla="*/ 0 w 20"/>
                <a:gd name="T33" fmla="*/ 11 h 20"/>
                <a:gd name="T34" fmla="*/ 0 w 20"/>
                <a:gd name="T35" fmla="*/ 9 h 20"/>
                <a:gd name="T36" fmla="*/ 0 w 20"/>
                <a:gd name="T37" fmla="*/ 8 h 20"/>
                <a:gd name="T38" fmla="*/ 0 w 20"/>
                <a:gd name="T39" fmla="*/ 6 h 20"/>
                <a:gd name="T40" fmla="*/ 2 w 20"/>
                <a:gd name="T41" fmla="*/ 4 h 20"/>
                <a:gd name="T42" fmla="*/ 4 w 20"/>
                <a:gd name="T43" fmla="*/ 2 h 20"/>
                <a:gd name="T44" fmla="*/ 5 w 20"/>
                <a:gd name="T45" fmla="*/ 2 h 20"/>
                <a:gd name="T46" fmla="*/ 7 w 20"/>
                <a:gd name="T47" fmla="*/ 2 h 20"/>
                <a:gd name="T48" fmla="*/ 11 w 20"/>
                <a:gd name="T49" fmla="*/ 0 h 20"/>
                <a:gd name="T50" fmla="*/ 13 w 20"/>
                <a:gd name="T51" fmla="*/ 2 h 20"/>
                <a:gd name="T52" fmla="*/ 14 w 20"/>
                <a:gd name="T53" fmla="*/ 2 h 20"/>
                <a:gd name="T54" fmla="*/ 14 w 20"/>
                <a:gd name="T55" fmla="*/ 2 h 20"/>
                <a:gd name="T56" fmla="*/ 16 w 20"/>
                <a:gd name="T57" fmla="*/ 4 h 20"/>
                <a:gd name="T58" fmla="*/ 18 w 20"/>
                <a:gd name="T59" fmla="*/ 6 h 20"/>
                <a:gd name="T60" fmla="*/ 18 w 20"/>
                <a:gd name="T61" fmla="*/ 8 h 20"/>
                <a:gd name="T62" fmla="*/ 18 w 20"/>
                <a:gd name="T63" fmla="*/ 9 h 20"/>
                <a:gd name="T64" fmla="*/ 20 w 20"/>
                <a:gd name="T65" fmla="*/ 11 h 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
                <a:gd name="T100" fmla="*/ 0 h 20"/>
                <a:gd name="T101" fmla="*/ 20 w 20"/>
                <a:gd name="T102" fmla="*/ 20 h 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 h="20">
                  <a:moveTo>
                    <a:pt x="20" y="11"/>
                  </a:moveTo>
                  <a:lnTo>
                    <a:pt x="18" y="13"/>
                  </a:lnTo>
                  <a:lnTo>
                    <a:pt x="18" y="15"/>
                  </a:lnTo>
                  <a:lnTo>
                    <a:pt x="18" y="17"/>
                  </a:lnTo>
                  <a:lnTo>
                    <a:pt x="16" y="18"/>
                  </a:lnTo>
                  <a:lnTo>
                    <a:pt x="14" y="20"/>
                  </a:lnTo>
                  <a:lnTo>
                    <a:pt x="13" y="20"/>
                  </a:lnTo>
                  <a:lnTo>
                    <a:pt x="11" y="20"/>
                  </a:lnTo>
                  <a:lnTo>
                    <a:pt x="7" y="20"/>
                  </a:lnTo>
                  <a:lnTo>
                    <a:pt x="5" y="20"/>
                  </a:lnTo>
                  <a:lnTo>
                    <a:pt x="4" y="20"/>
                  </a:lnTo>
                  <a:lnTo>
                    <a:pt x="2" y="18"/>
                  </a:lnTo>
                  <a:lnTo>
                    <a:pt x="0" y="17"/>
                  </a:lnTo>
                  <a:lnTo>
                    <a:pt x="0" y="15"/>
                  </a:lnTo>
                  <a:lnTo>
                    <a:pt x="0" y="13"/>
                  </a:lnTo>
                  <a:lnTo>
                    <a:pt x="0" y="11"/>
                  </a:lnTo>
                  <a:lnTo>
                    <a:pt x="0" y="9"/>
                  </a:lnTo>
                  <a:lnTo>
                    <a:pt x="0" y="8"/>
                  </a:lnTo>
                  <a:lnTo>
                    <a:pt x="0" y="6"/>
                  </a:lnTo>
                  <a:lnTo>
                    <a:pt x="2" y="4"/>
                  </a:lnTo>
                  <a:lnTo>
                    <a:pt x="4" y="2"/>
                  </a:lnTo>
                  <a:lnTo>
                    <a:pt x="5" y="2"/>
                  </a:lnTo>
                  <a:lnTo>
                    <a:pt x="7" y="2"/>
                  </a:lnTo>
                  <a:lnTo>
                    <a:pt x="11" y="0"/>
                  </a:lnTo>
                  <a:lnTo>
                    <a:pt x="13" y="2"/>
                  </a:lnTo>
                  <a:lnTo>
                    <a:pt x="14" y="2"/>
                  </a:lnTo>
                  <a:lnTo>
                    <a:pt x="16" y="4"/>
                  </a:lnTo>
                  <a:lnTo>
                    <a:pt x="18" y="6"/>
                  </a:lnTo>
                  <a:lnTo>
                    <a:pt x="18" y="8"/>
                  </a:lnTo>
                  <a:lnTo>
                    <a:pt x="18" y="9"/>
                  </a:lnTo>
                  <a:lnTo>
                    <a:pt x="20" y="11"/>
                  </a:lnTo>
                  <a:close/>
                </a:path>
              </a:pathLst>
            </a:custGeom>
            <a:solidFill>
              <a:srgbClr val="64C9F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209" name="Freeform 685"/>
            <p:cNvSpPr>
              <a:spLocks/>
            </p:cNvSpPr>
            <p:nvPr/>
          </p:nvSpPr>
          <p:spPr bwMode="auto">
            <a:xfrm>
              <a:off x="4621" y="3338"/>
              <a:ext cx="16" cy="16"/>
            </a:xfrm>
            <a:custGeom>
              <a:avLst/>
              <a:gdLst>
                <a:gd name="T0" fmla="*/ 16 w 16"/>
                <a:gd name="T1" fmla="*/ 9 h 16"/>
                <a:gd name="T2" fmla="*/ 14 w 16"/>
                <a:gd name="T3" fmla="*/ 11 h 16"/>
                <a:gd name="T4" fmla="*/ 14 w 16"/>
                <a:gd name="T5" fmla="*/ 13 h 16"/>
                <a:gd name="T6" fmla="*/ 14 w 16"/>
                <a:gd name="T7" fmla="*/ 15 h 16"/>
                <a:gd name="T8" fmla="*/ 12 w 16"/>
                <a:gd name="T9" fmla="*/ 15 h 16"/>
                <a:gd name="T10" fmla="*/ 12 w 16"/>
                <a:gd name="T11" fmla="*/ 16 h 16"/>
                <a:gd name="T12" fmla="*/ 11 w 16"/>
                <a:gd name="T13" fmla="*/ 16 h 16"/>
                <a:gd name="T14" fmla="*/ 9 w 16"/>
                <a:gd name="T15" fmla="*/ 16 h 16"/>
                <a:gd name="T16" fmla="*/ 9 w 16"/>
                <a:gd name="T17" fmla="*/ 16 h 16"/>
                <a:gd name="T18" fmla="*/ 5 w 16"/>
                <a:gd name="T19" fmla="*/ 16 h 16"/>
                <a:gd name="T20" fmla="*/ 3 w 16"/>
                <a:gd name="T21" fmla="*/ 16 h 16"/>
                <a:gd name="T22" fmla="*/ 3 w 16"/>
                <a:gd name="T23" fmla="*/ 16 h 16"/>
                <a:gd name="T24" fmla="*/ 2 w 16"/>
                <a:gd name="T25" fmla="*/ 15 h 16"/>
                <a:gd name="T26" fmla="*/ 0 w 16"/>
                <a:gd name="T27" fmla="*/ 15 h 16"/>
                <a:gd name="T28" fmla="*/ 0 w 16"/>
                <a:gd name="T29" fmla="*/ 13 h 16"/>
                <a:gd name="T30" fmla="*/ 0 w 16"/>
                <a:gd name="T31" fmla="*/ 11 h 16"/>
                <a:gd name="T32" fmla="*/ 0 w 16"/>
                <a:gd name="T33" fmla="*/ 9 h 16"/>
                <a:gd name="T34" fmla="*/ 0 w 16"/>
                <a:gd name="T35" fmla="*/ 7 h 16"/>
                <a:gd name="T36" fmla="*/ 0 w 16"/>
                <a:gd name="T37" fmla="*/ 6 h 16"/>
                <a:gd name="T38" fmla="*/ 0 w 16"/>
                <a:gd name="T39" fmla="*/ 6 h 16"/>
                <a:gd name="T40" fmla="*/ 2 w 16"/>
                <a:gd name="T41" fmla="*/ 4 h 16"/>
                <a:gd name="T42" fmla="*/ 3 w 16"/>
                <a:gd name="T43" fmla="*/ 2 h 16"/>
                <a:gd name="T44" fmla="*/ 3 w 16"/>
                <a:gd name="T45" fmla="*/ 2 h 16"/>
                <a:gd name="T46" fmla="*/ 5 w 16"/>
                <a:gd name="T47" fmla="*/ 2 h 16"/>
                <a:gd name="T48" fmla="*/ 9 w 16"/>
                <a:gd name="T49" fmla="*/ 0 h 16"/>
                <a:gd name="T50" fmla="*/ 9 w 16"/>
                <a:gd name="T51" fmla="*/ 2 h 16"/>
                <a:gd name="T52" fmla="*/ 11 w 16"/>
                <a:gd name="T53" fmla="*/ 2 h 16"/>
                <a:gd name="T54" fmla="*/ 12 w 16"/>
                <a:gd name="T55" fmla="*/ 2 h 16"/>
                <a:gd name="T56" fmla="*/ 12 w 16"/>
                <a:gd name="T57" fmla="*/ 4 h 16"/>
                <a:gd name="T58" fmla="*/ 14 w 16"/>
                <a:gd name="T59" fmla="*/ 6 h 16"/>
                <a:gd name="T60" fmla="*/ 14 w 16"/>
                <a:gd name="T61" fmla="*/ 6 h 16"/>
                <a:gd name="T62" fmla="*/ 14 w 16"/>
                <a:gd name="T63" fmla="*/ 7 h 16"/>
                <a:gd name="T64" fmla="*/ 16 w 16"/>
                <a:gd name="T65" fmla="*/ 9 h 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
                <a:gd name="T100" fmla="*/ 0 h 16"/>
                <a:gd name="T101" fmla="*/ 16 w 16"/>
                <a:gd name="T102" fmla="*/ 16 h 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 h="16">
                  <a:moveTo>
                    <a:pt x="16" y="9"/>
                  </a:moveTo>
                  <a:lnTo>
                    <a:pt x="14" y="11"/>
                  </a:lnTo>
                  <a:lnTo>
                    <a:pt x="14" y="13"/>
                  </a:lnTo>
                  <a:lnTo>
                    <a:pt x="14" y="15"/>
                  </a:lnTo>
                  <a:lnTo>
                    <a:pt x="12" y="15"/>
                  </a:lnTo>
                  <a:lnTo>
                    <a:pt x="12" y="16"/>
                  </a:lnTo>
                  <a:lnTo>
                    <a:pt x="11" y="16"/>
                  </a:lnTo>
                  <a:lnTo>
                    <a:pt x="9" y="16"/>
                  </a:lnTo>
                  <a:lnTo>
                    <a:pt x="5" y="16"/>
                  </a:lnTo>
                  <a:lnTo>
                    <a:pt x="3" y="16"/>
                  </a:lnTo>
                  <a:lnTo>
                    <a:pt x="2" y="15"/>
                  </a:lnTo>
                  <a:lnTo>
                    <a:pt x="0" y="15"/>
                  </a:lnTo>
                  <a:lnTo>
                    <a:pt x="0" y="13"/>
                  </a:lnTo>
                  <a:lnTo>
                    <a:pt x="0" y="11"/>
                  </a:lnTo>
                  <a:lnTo>
                    <a:pt x="0" y="9"/>
                  </a:lnTo>
                  <a:lnTo>
                    <a:pt x="0" y="7"/>
                  </a:lnTo>
                  <a:lnTo>
                    <a:pt x="0" y="6"/>
                  </a:lnTo>
                  <a:lnTo>
                    <a:pt x="2" y="4"/>
                  </a:lnTo>
                  <a:lnTo>
                    <a:pt x="3" y="2"/>
                  </a:lnTo>
                  <a:lnTo>
                    <a:pt x="5" y="2"/>
                  </a:lnTo>
                  <a:lnTo>
                    <a:pt x="9" y="0"/>
                  </a:lnTo>
                  <a:lnTo>
                    <a:pt x="9" y="2"/>
                  </a:lnTo>
                  <a:lnTo>
                    <a:pt x="11" y="2"/>
                  </a:lnTo>
                  <a:lnTo>
                    <a:pt x="12" y="2"/>
                  </a:lnTo>
                  <a:lnTo>
                    <a:pt x="12" y="4"/>
                  </a:lnTo>
                  <a:lnTo>
                    <a:pt x="14" y="6"/>
                  </a:lnTo>
                  <a:lnTo>
                    <a:pt x="14" y="7"/>
                  </a:lnTo>
                  <a:lnTo>
                    <a:pt x="16" y="9"/>
                  </a:lnTo>
                  <a:close/>
                </a:path>
              </a:pathLst>
            </a:custGeom>
            <a:solidFill>
              <a:srgbClr val="65CAF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210" name="Freeform 686"/>
            <p:cNvSpPr>
              <a:spLocks/>
            </p:cNvSpPr>
            <p:nvPr/>
          </p:nvSpPr>
          <p:spPr bwMode="auto">
            <a:xfrm>
              <a:off x="4623" y="3340"/>
              <a:ext cx="12" cy="13"/>
            </a:xfrm>
            <a:custGeom>
              <a:avLst/>
              <a:gdLst>
                <a:gd name="T0" fmla="*/ 12 w 12"/>
                <a:gd name="T1" fmla="*/ 7 h 13"/>
                <a:gd name="T2" fmla="*/ 10 w 12"/>
                <a:gd name="T3" fmla="*/ 9 h 13"/>
                <a:gd name="T4" fmla="*/ 10 w 12"/>
                <a:gd name="T5" fmla="*/ 9 h 13"/>
                <a:gd name="T6" fmla="*/ 10 w 12"/>
                <a:gd name="T7" fmla="*/ 11 h 13"/>
                <a:gd name="T8" fmla="*/ 9 w 12"/>
                <a:gd name="T9" fmla="*/ 11 h 13"/>
                <a:gd name="T10" fmla="*/ 9 w 12"/>
                <a:gd name="T11" fmla="*/ 13 h 13"/>
                <a:gd name="T12" fmla="*/ 7 w 12"/>
                <a:gd name="T13" fmla="*/ 13 h 13"/>
                <a:gd name="T14" fmla="*/ 7 w 12"/>
                <a:gd name="T15" fmla="*/ 13 h 13"/>
                <a:gd name="T16" fmla="*/ 7 w 12"/>
                <a:gd name="T17" fmla="*/ 13 h 13"/>
                <a:gd name="T18" fmla="*/ 5 w 12"/>
                <a:gd name="T19" fmla="*/ 13 h 13"/>
                <a:gd name="T20" fmla="*/ 3 w 12"/>
                <a:gd name="T21" fmla="*/ 13 h 13"/>
                <a:gd name="T22" fmla="*/ 1 w 12"/>
                <a:gd name="T23" fmla="*/ 13 h 13"/>
                <a:gd name="T24" fmla="*/ 1 w 12"/>
                <a:gd name="T25" fmla="*/ 11 h 13"/>
                <a:gd name="T26" fmla="*/ 0 w 12"/>
                <a:gd name="T27" fmla="*/ 11 h 13"/>
                <a:gd name="T28" fmla="*/ 0 w 12"/>
                <a:gd name="T29" fmla="*/ 9 h 13"/>
                <a:gd name="T30" fmla="*/ 0 w 12"/>
                <a:gd name="T31" fmla="*/ 9 h 13"/>
                <a:gd name="T32" fmla="*/ 0 w 12"/>
                <a:gd name="T33" fmla="*/ 7 h 13"/>
                <a:gd name="T34" fmla="*/ 0 w 12"/>
                <a:gd name="T35" fmla="*/ 7 h 13"/>
                <a:gd name="T36" fmla="*/ 0 w 12"/>
                <a:gd name="T37" fmla="*/ 5 h 13"/>
                <a:gd name="T38" fmla="*/ 0 w 12"/>
                <a:gd name="T39" fmla="*/ 4 h 13"/>
                <a:gd name="T40" fmla="*/ 1 w 12"/>
                <a:gd name="T41" fmla="*/ 4 h 13"/>
                <a:gd name="T42" fmla="*/ 1 w 12"/>
                <a:gd name="T43" fmla="*/ 2 h 13"/>
                <a:gd name="T44" fmla="*/ 3 w 12"/>
                <a:gd name="T45" fmla="*/ 2 h 13"/>
                <a:gd name="T46" fmla="*/ 5 w 12"/>
                <a:gd name="T47" fmla="*/ 0 h 13"/>
                <a:gd name="T48" fmla="*/ 7 w 12"/>
                <a:gd name="T49" fmla="*/ 0 h 13"/>
                <a:gd name="T50" fmla="*/ 7 w 12"/>
                <a:gd name="T51" fmla="*/ 0 h 13"/>
                <a:gd name="T52" fmla="*/ 7 w 12"/>
                <a:gd name="T53" fmla="*/ 2 h 13"/>
                <a:gd name="T54" fmla="*/ 9 w 12"/>
                <a:gd name="T55" fmla="*/ 2 h 13"/>
                <a:gd name="T56" fmla="*/ 9 w 12"/>
                <a:gd name="T57" fmla="*/ 4 h 13"/>
                <a:gd name="T58" fmla="*/ 10 w 12"/>
                <a:gd name="T59" fmla="*/ 4 h 13"/>
                <a:gd name="T60" fmla="*/ 10 w 12"/>
                <a:gd name="T61" fmla="*/ 5 h 13"/>
                <a:gd name="T62" fmla="*/ 10 w 12"/>
                <a:gd name="T63" fmla="*/ 7 h 13"/>
                <a:gd name="T64" fmla="*/ 12 w 12"/>
                <a:gd name="T65" fmla="*/ 7 h 1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
                <a:gd name="T100" fmla="*/ 0 h 13"/>
                <a:gd name="T101" fmla="*/ 12 w 12"/>
                <a:gd name="T102" fmla="*/ 13 h 1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 h="13">
                  <a:moveTo>
                    <a:pt x="12" y="7"/>
                  </a:moveTo>
                  <a:lnTo>
                    <a:pt x="10" y="9"/>
                  </a:lnTo>
                  <a:lnTo>
                    <a:pt x="10" y="11"/>
                  </a:lnTo>
                  <a:lnTo>
                    <a:pt x="9" y="11"/>
                  </a:lnTo>
                  <a:lnTo>
                    <a:pt x="9" y="13"/>
                  </a:lnTo>
                  <a:lnTo>
                    <a:pt x="7" y="13"/>
                  </a:lnTo>
                  <a:lnTo>
                    <a:pt x="5" y="13"/>
                  </a:lnTo>
                  <a:lnTo>
                    <a:pt x="3" y="13"/>
                  </a:lnTo>
                  <a:lnTo>
                    <a:pt x="1" y="13"/>
                  </a:lnTo>
                  <a:lnTo>
                    <a:pt x="1" y="11"/>
                  </a:lnTo>
                  <a:lnTo>
                    <a:pt x="0" y="11"/>
                  </a:lnTo>
                  <a:lnTo>
                    <a:pt x="0" y="9"/>
                  </a:lnTo>
                  <a:lnTo>
                    <a:pt x="0" y="7"/>
                  </a:lnTo>
                  <a:lnTo>
                    <a:pt x="0" y="5"/>
                  </a:lnTo>
                  <a:lnTo>
                    <a:pt x="0" y="4"/>
                  </a:lnTo>
                  <a:lnTo>
                    <a:pt x="1" y="4"/>
                  </a:lnTo>
                  <a:lnTo>
                    <a:pt x="1" y="2"/>
                  </a:lnTo>
                  <a:lnTo>
                    <a:pt x="3" y="2"/>
                  </a:lnTo>
                  <a:lnTo>
                    <a:pt x="5" y="0"/>
                  </a:lnTo>
                  <a:lnTo>
                    <a:pt x="7" y="0"/>
                  </a:lnTo>
                  <a:lnTo>
                    <a:pt x="7" y="2"/>
                  </a:lnTo>
                  <a:lnTo>
                    <a:pt x="9" y="2"/>
                  </a:lnTo>
                  <a:lnTo>
                    <a:pt x="9" y="4"/>
                  </a:lnTo>
                  <a:lnTo>
                    <a:pt x="10" y="4"/>
                  </a:lnTo>
                  <a:lnTo>
                    <a:pt x="10" y="5"/>
                  </a:lnTo>
                  <a:lnTo>
                    <a:pt x="10" y="7"/>
                  </a:lnTo>
                  <a:lnTo>
                    <a:pt x="12" y="7"/>
                  </a:lnTo>
                  <a:close/>
                </a:path>
              </a:pathLst>
            </a:custGeom>
            <a:solidFill>
              <a:srgbClr val="65CAF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211" name="Freeform 687"/>
            <p:cNvSpPr>
              <a:spLocks/>
            </p:cNvSpPr>
            <p:nvPr/>
          </p:nvSpPr>
          <p:spPr bwMode="auto">
            <a:xfrm>
              <a:off x="4624" y="3342"/>
              <a:ext cx="9" cy="9"/>
            </a:xfrm>
            <a:custGeom>
              <a:avLst/>
              <a:gdLst>
                <a:gd name="T0" fmla="*/ 9 w 9"/>
                <a:gd name="T1" fmla="*/ 5 h 9"/>
                <a:gd name="T2" fmla="*/ 8 w 9"/>
                <a:gd name="T3" fmla="*/ 7 h 9"/>
                <a:gd name="T4" fmla="*/ 8 w 9"/>
                <a:gd name="T5" fmla="*/ 7 h 9"/>
                <a:gd name="T6" fmla="*/ 8 w 9"/>
                <a:gd name="T7" fmla="*/ 7 h 9"/>
                <a:gd name="T8" fmla="*/ 8 w 9"/>
                <a:gd name="T9" fmla="*/ 9 h 9"/>
                <a:gd name="T10" fmla="*/ 8 w 9"/>
                <a:gd name="T11" fmla="*/ 9 h 9"/>
                <a:gd name="T12" fmla="*/ 6 w 9"/>
                <a:gd name="T13" fmla="*/ 9 h 9"/>
                <a:gd name="T14" fmla="*/ 6 w 9"/>
                <a:gd name="T15" fmla="*/ 9 h 9"/>
                <a:gd name="T16" fmla="*/ 6 w 9"/>
                <a:gd name="T17" fmla="*/ 9 h 9"/>
                <a:gd name="T18" fmla="*/ 4 w 9"/>
                <a:gd name="T19" fmla="*/ 9 h 9"/>
                <a:gd name="T20" fmla="*/ 2 w 9"/>
                <a:gd name="T21" fmla="*/ 9 h 9"/>
                <a:gd name="T22" fmla="*/ 2 w 9"/>
                <a:gd name="T23" fmla="*/ 9 h 9"/>
                <a:gd name="T24" fmla="*/ 0 w 9"/>
                <a:gd name="T25" fmla="*/ 9 h 9"/>
                <a:gd name="T26" fmla="*/ 0 w 9"/>
                <a:gd name="T27" fmla="*/ 7 h 9"/>
                <a:gd name="T28" fmla="*/ 0 w 9"/>
                <a:gd name="T29" fmla="*/ 7 h 9"/>
                <a:gd name="T30" fmla="*/ 0 w 9"/>
                <a:gd name="T31" fmla="*/ 7 h 9"/>
                <a:gd name="T32" fmla="*/ 0 w 9"/>
                <a:gd name="T33" fmla="*/ 5 h 9"/>
                <a:gd name="T34" fmla="*/ 0 w 9"/>
                <a:gd name="T35" fmla="*/ 5 h 9"/>
                <a:gd name="T36" fmla="*/ 0 w 9"/>
                <a:gd name="T37" fmla="*/ 3 h 9"/>
                <a:gd name="T38" fmla="*/ 0 w 9"/>
                <a:gd name="T39" fmla="*/ 3 h 9"/>
                <a:gd name="T40" fmla="*/ 0 w 9"/>
                <a:gd name="T41" fmla="*/ 2 h 9"/>
                <a:gd name="T42" fmla="*/ 2 w 9"/>
                <a:gd name="T43" fmla="*/ 2 h 9"/>
                <a:gd name="T44" fmla="*/ 2 w 9"/>
                <a:gd name="T45" fmla="*/ 2 h 9"/>
                <a:gd name="T46" fmla="*/ 4 w 9"/>
                <a:gd name="T47" fmla="*/ 0 h 9"/>
                <a:gd name="T48" fmla="*/ 6 w 9"/>
                <a:gd name="T49" fmla="*/ 0 h 9"/>
                <a:gd name="T50" fmla="*/ 6 w 9"/>
                <a:gd name="T51" fmla="*/ 0 h 9"/>
                <a:gd name="T52" fmla="*/ 6 w 9"/>
                <a:gd name="T53" fmla="*/ 2 h 9"/>
                <a:gd name="T54" fmla="*/ 8 w 9"/>
                <a:gd name="T55" fmla="*/ 2 h 9"/>
                <a:gd name="T56" fmla="*/ 8 w 9"/>
                <a:gd name="T57" fmla="*/ 2 h 9"/>
                <a:gd name="T58" fmla="*/ 8 w 9"/>
                <a:gd name="T59" fmla="*/ 3 h 9"/>
                <a:gd name="T60" fmla="*/ 8 w 9"/>
                <a:gd name="T61" fmla="*/ 3 h 9"/>
                <a:gd name="T62" fmla="*/ 8 w 9"/>
                <a:gd name="T63" fmla="*/ 5 h 9"/>
                <a:gd name="T64" fmla="*/ 9 w 9"/>
                <a:gd name="T65" fmla="*/ 5 h 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
                <a:gd name="T100" fmla="*/ 0 h 9"/>
                <a:gd name="T101" fmla="*/ 9 w 9"/>
                <a:gd name="T102" fmla="*/ 9 h 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 h="9">
                  <a:moveTo>
                    <a:pt x="9" y="5"/>
                  </a:moveTo>
                  <a:lnTo>
                    <a:pt x="8" y="7"/>
                  </a:lnTo>
                  <a:lnTo>
                    <a:pt x="8" y="9"/>
                  </a:lnTo>
                  <a:lnTo>
                    <a:pt x="6" y="9"/>
                  </a:lnTo>
                  <a:lnTo>
                    <a:pt x="4" y="9"/>
                  </a:lnTo>
                  <a:lnTo>
                    <a:pt x="2" y="9"/>
                  </a:lnTo>
                  <a:lnTo>
                    <a:pt x="0" y="9"/>
                  </a:lnTo>
                  <a:lnTo>
                    <a:pt x="0" y="7"/>
                  </a:lnTo>
                  <a:lnTo>
                    <a:pt x="0" y="5"/>
                  </a:lnTo>
                  <a:lnTo>
                    <a:pt x="0" y="3"/>
                  </a:lnTo>
                  <a:lnTo>
                    <a:pt x="0" y="2"/>
                  </a:lnTo>
                  <a:lnTo>
                    <a:pt x="2" y="2"/>
                  </a:lnTo>
                  <a:lnTo>
                    <a:pt x="4" y="0"/>
                  </a:lnTo>
                  <a:lnTo>
                    <a:pt x="6" y="0"/>
                  </a:lnTo>
                  <a:lnTo>
                    <a:pt x="6" y="2"/>
                  </a:lnTo>
                  <a:lnTo>
                    <a:pt x="8" y="2"/>
                  </a:lnTo>
                  <a:lnTo>
                    <a:pt x="8" y="3"/>
                  </a:lnTo>
                  <a:lnTo>
                    <a:pt x="8" y="5"/>
                  </a:lnTo>
                  <a:lnTo>
                    <a:pt x="9" y="5"/>
                  </a:lnTo>
                  <a:close/>
                </a:path>
              </a:pathLst>
            </a:custGeom>
            <a:solidFill>
              <a:srgbClr val="65CBF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212" name="Freeform 688"/>
            <p:cNvSpPr>
              <a:spLocks/>
            </p:cNvSpPr>
            <p:nvPr/>
          </p:nvSpPr>
          <p:spPr bwMode="auto">
            <a:xfrm>
              <a:off x="4626" y="3344"/>
              <a:ext cx="6" cy="5"/>
            </a:xfrm>
            <a:custGeom>
              <a:avLst/>
              <a:gdLst>
                <a:gd name="T0" fmla="*/ 6 w 6"/>
                <a:gd name="T1" fmla="*/ 3 h 5"/>
                <a:gd name="T2" fmla="*/ 4 w 6"/>
                <a:gd name="T3" fmla="*/ 3 h 5"/>
                <a:gd name="T4" fmla="*/ 4 w 6"/>
                <a:gd name="T5" fmla="*/ 5 h 5"/>
                <a:gd name="T6" fmla="*/ 4 w 6"/>
                <a:gd name="T7" fmla="*/ 5 h 5"/>
                <a:gd name="T8" fmla="*/ 4 w 6"/>
                <a:gd name="T9" fmla="*/ 5 h 5"/>
                <a:gd name="T10" fmla="*/ 4 w 6"/>
                <a:gd name="T11" fmla="*/ 5 h 5"/>
                <a:gd name="T12" fmla="*/ 4 w 6"/>
                <a:gd name="T13" fmla="*/ 5 h 5"/>
                <a:gd name="T14" fmla="*/ 4 w 6"/>
                <a:gd name="T15" fmla="*/ 5 h 5"/>
                <a:gd name="T16" fmla="*/ 4 w 6"/>
                <a:gd name="T17" fmla="*/ 5 h 5"/>
                <a:gd name="T18" fmla="*/ 2 w 6"/>
                <a:gd name="T19" fmla="*/ 5 h 5"/>
                <a:gd name="T20" fmla="*/ 2 w 6"/>
                <a:gd name="T21" fmla="*/ 5 h 5"/>
                <a:gd name="T22" fmla="*/ 0 w 6"/>
                <a:gd name="T23" fmla="*/ 5 h 5"/>
                <a:gd name="T24" fmla="*/ 0 w 6"/>
                <a:gd name="T25" fmla="*/ 5 h 5"/>
                <a:gd name="T26" fmla="*/ 0 w 6"/>
                <a:gd name="T27" fmla="*/ 5 h 5"/>
                <a:gd name="T28" fmla="*/ 0 w 6"/>
                <a:gd name="T29" fmla="*/ 5 h 5"/>
                <a:gd name="T30" fmla="*/ 0 w 6"/>
                <a:gd name="T31" fmla="*/ 3 h 5"/>
                <a:gd name="T32" fmla="*/ 0 w 6"/>
                <a:gd name="T33" fmla="*/ 3 h 5"/>
                <a:gd name="T34" fmla="*/ 0 w 6"/>
                <a:gd name="T35" fmla="*/ 3 h 5"/>
                <a:gd name="T36" fmla="*/ 0 w 6"/>
                <a:gd name="T37" fmla="*/ 3 h 5"/>
                <a:gd name="T38" fmla="*/ 0 w 6"/>
                <a:gd name="T39" fmla="*/ 1 h 5"/>
                <a:gd name="T40" fmla="*/ 0 w 6"/>
                <a:gd name="T41" fmla="*/ 1 h 5"/>
                <a:gd name="T42" fmla="*/ 0 w 6"/>
                <a:gd name="T43" fmla="*/ 1 h 5"/>
                <a:gd name="T44" fmla="*/ 2 w 6"/>
                <a:gd name="T45" fmla="*/ 1 h 5"/>
                <a:gd name="T46" fmla="*/ 2 w 6"/>
                <a:gd name="T47" fmla="*/ 0 h 5"/>
                <a:gd name="T48" fmla="*/ 4 w 6"/>
                <a:gd name="T49" fmla="*/ 0 h 5"/>
                <a:gd name="T50" fmla="*/ 4 w 6"/>
                <a:gd name="T51" fmla="*/ 0 h 5"/>
                <a:gd name="T52" fmla="*/ 4 w 6"/>
                <a:gd name="T53" fmla="*/ 1 h 5"/>
                <a:gd name="T54" fmla="*/ 4 w 6"/>
                <a:gd name="T55" fmla="*/ 1 h 5"/>
                <a:gd name="T56" fmla="*/ 4 w 6"/>
                <a:gd name="T57" fmla="*/ 1 h 5"/>
                <a:gd name="T58" fmla="*/ 4 w 6"/>
                <a:gd name="T59" fmla="*/ 1 h 5"/>
                <a:gd name="T60" fmla="*/ 4 w 6"/>
                <a:gd name="T61" fmla="*/ 3 h 5"/>
                <a:gd name="T62" fmla="*/ 4 w 6"/>
                <a:gd name="T63" fmla="*/ 3 h 5"/>
                <a:gd name="T64" fmla="*/ 6 w 6"/>
                <a:gd name="T65" fmla="*/ 3 h 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
                <a:gd name="T100" fmla="*/ 0 h 5"/>
                <a:gd name="T101" fmla="*/ 6 w 6"/>
                <a:gd name="T102" fmla="*/ 5 h 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 h="5">
                  <a:moveTo>
                    <a:pt x="6" y="3"/>
                  </a:moveTo>
                  <a:lnTo>
                    <a:pt x="4" y="3"/>
                  </a:lnTo>
                  <a:lnTo>
                    <a:pt x="4" y="5"/>
                  </a:lnTo>
                  <a:lnTo>
                    <a:pt x="2" y="5"/>
                  </a:lnTo>
                  <a:lnTo>
                    <a:pt x="0" y="5"/>
                  </a:lnTo>
                  <a:lnTo>
                    <a:pt x="0" y="3"/>
                  </a:lnTo>
                  <a:lnTo>
                    <a:pt x="0" y="1"/>
                  </a:lnTo>
                  <a:lnTo>
                    <a:pt x="2" y="1"/>
                  </a:lnTo>
                  <a:lnTo>
                    <a:pt x="2" y="0"/>
                  </a:lnTo>
                  <a:lnTo>
                    <a:pt x="4" y="0"/>
                  </a:lnTo>
                  <a:lnTo>
                    <a:pt x="4" y="1"/>
                  </a:lnTo>
                  <a:lnTo>
                    <a:pt x="4" y="3"/>
                  </a:lnTo>
                  <a:lnTo>
                    <a:pt x="6" y="3"/>
                  </a:lnTo>
                  <a:close/>
                </a:path>
              </a:pathLst>
            </a:custGeom>
            <a:solidFill>
              <a:srgbClr val="65CBF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213" name="Freeform 689"/>
            <p:cNvSpPr>
              <a:spLocks/>
            </p:cNvSpPr>
            <p:nvPr/>
          </p:nvSpPr>
          <p:spPr bwMode="auto">
            <a:xfrm>
              <a:off x="4506" y="3223"/>
              <a:ext cx="244" cy="245"/>
            </a:xfrm>
            <a:custGeom>
              <a:avLst/>
              <a:gdLst>
                <a:gd name="T0" fmla="*/ 242 w 244"/>
                <a:gd name="T1" fmla="*/ 135 h 245"/>
                <a:gd name="T2" fmla="*/ 237 w 244"/>
                <a:gd name="T3" fmla="*/ 159 h 245"/>
                <a:gd name="T4" fmla="*/ 228 w 244"/>
                <a:gd name="T5" fmla="*/ 181 h 245"/>
                <a:gd name="T6" fmla="*/ 215 w 244"/>
                <a:gd name="T7" fmla="*/ 201 h 245"/>
                <a:gd name="T8" fmla="*/ 199 w 244"/>
                <a:gd name="T9" fmla="*/ 217 h 245"/>
                <a:gd name="T10" fmla="*/ 179 w 244"/>
                <a:gd name="T11" fmla="*/ 230 h 245"/>
                <a:gd name="T12" fmla="*/ 157 w 244"/>
                <a:gd name="T13" fmla="*/ 239 h 245"/>
                <a:gd name="T14" fmla="*/ 133 w 244"/>
                <a:gd name="T15" fmla="*/ 245 h 245"/>
                <a:gd name="T16" fmla="*/ 109 w 244"/>
                <a:gd name="T17" fmla="*/ 245 h 245"/>
                <a:gd name="T18" fmla="*/ 86 w 244"/>
                <a:gd name="T19" fmla="*/ 239 h 245"/>
                <a:gd name="T20" fmla="*/ 64 w 244"/>
                <a:gd name="T21" fmla="*/ 230 h 245"/>
                <a:gd name="T22" fmla="*/ 44 w 244"/>
                <a:gd name="T23" fmla="*/ 217 h 245"/>
                <a:gd name="T24" fmla="*/ 27 w 244"/>
                <a:gd name="T25" fmla="*/ 201 h 245"/>
                <a:gd name="T26" fmla="*/ 14 w 244"/>
                <a:gd name="T27" fmla="*/ 181 h 245"/>
                <a:gd name="T28" fmla="*/ 5 w 244"/>
                <a:gd name="T29" fmla="*/ 159 h 245"/>
                <a:gd name="T30" fmla="*/ 0 w 244"/>
                <a:gd name="T31" fmla="*/ 135 h 245"/>
                <a:gd name="T32" fmla="*/ 0 w 244"/>
                <a:gd name="T33" fmla="*/ 111 h 245"/>
                <a:gd name="T34" fmla="*/ 5 w 244"/>
                <a:gd name="T35" fmla="*/ 88 h 245"/>
                <a:gd name="T36" fmla="*/ 14 w 244"/>
                <a:gd name="T37" fmla="*/ 66 h 245"/>
                <a:gd name="T38" fmla="*/ 27 w 244"/>
                <a:gd name="T39" fmla="*/ 46 h 245"/>
                <a:gd name="T40" fmla="*/ 44 w 244"/>
                <a:gd name="T41" fmla="*/ 29 h 245"/>
                <a:gd name="T42" fmla="*/ 64 w 244"/>
                <a:gd name="T43" fmla="*/ 16 h 245"/>
                <a:gd name="T44" fmla="*/ 86 w 244"/>
                <a:gd name="T45" fmla="*/ 6 h 245"/>
                <a:gd name="T46" fmla="*/ 109 w 244"/>
                <a:gd name="T47" fmla="*/ 2 h 245"/>
                <a:gd name="T48" fmla="*/ 133 w 244"/>
                <a:gd name="T49" fmla="*/ 2 h 245"/>
                <a:gd name="T50" fmla="*/ 157 w 244"/>
                <a:gd name="T51" fmla="*/ 6 h 245"/>
                <a:gd name="T52" fmla="*/ 179 w 244"/>
                <a:gd name="T53" fmla="*/ 16 h 245"/>
                <a:gd name="T54" fmla="*/ 199 w 244"/>
                <a:gd name="T55" fmla="*/ 29 h 245"/>
                <a:gd name="T56" fmla="*/ 215 w 244"/>
                <a:gd name="T57" fmla="*/ 46 h 245"/>
                <a:gd name="T58" fmla="*/ 228 w 244"/>
                <a:gd name="T59" fmla="*/ 66 h 245"/>
                <a:gd name="T60" fmla="*/ 237 w 244"/>
                <a:gd name="T61" fmla="*/ 88 h 245"/>
                <a:gd name="T62" fmla="*/ 242 w 244"/>
                <a:gd name="T63" fmla="*/ 111 h 24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4"/>
                <a:gd name="T97" fmla="*/ 0 h 245"/>
                <a:gd name="T98" fmla="*/ 244 w 244"/>
                <a:gd name="T99" fmla="*/ 245 h 24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4" h="245">
                  <a:moveTo>
                    <a:pt x="244" y="122"/>
                  </a:moveTo>
                  <a:lnTo>
                    <a:pt x="242" y="135"/>
                  </a:lnTo>
                  <a:lnTo>
                    <a:pt x="240" y="148"/>
                  </a:lnTo>
                  <a:lnTo>
                    <a:pt x="237" y="159"/>
                  </a:lnTo>
                  <a:lnTo>
                    <a:pt x="233" y="170"/>
                  </a:lnTo>
                  <a:lnTo>
                    <a:pt x="228" y="181"/>
                  </a:lnTo>
                  <a:lnTo>
                    <a:pt x="222" y="192"/>
                  </a:lnTo>
                  <a:lnTo>
                    <a:pt x="215" y="201"/>
                  </a:lnTo>
                  <a:lnTo>
                    <a:pt x="208" y="210"/>
                  </a:lnTo>
                  <a:lnTo>
                    <a:pt x="199" y="217"/>
                  </a:lnTo>
                  <a:lnTo>
                    <a:pt x="189" y="225"/>
                  </a:lnTo>
                  <a:lnTo>
                    <a:pt x="179" y="230"/>
                  </a:lnTo>
                  <a:lnTo>
                    <a:pt x="169" y="235"/>
                  </a:lnTo>
                  <a:lnTo>
                    <a:pt x="157" y="239"/>
                  </a:lnTo>
                  <a:lnTo>
                    <a:pt x="146" y="243"/>
                  </a:lnTo>
                  <a:lnTo>
                    <a:pt x="133" y="245"/>
                  </a:lnTo>
                  <a:lnTo>
                    <a:pt x="122" y="245"/>
                  </a:lnTo>
                  <a:lnTo>
                    <a:pt x="109" y="245"/>
                  </a:lnTo>
                  <a:lnTo>
                    <a:pt x="96" y="243"/>
                  </a:lnTo>
                  <a:lnTo>
                    <a:pt x="86" y="239"/>
                  </a:lnTo>
                  <a:lnTo>
                    <a:pt x="73" y="235"/>
                  </a:lnTo>
                  <a:lnTo>
                    <a:pt x="64" y="230"/>
                  </a:lnTo>
                  <a:lnTo>
                    <a:pt x="53" y="225"/>
                  </a:lnTo>
                  <a:lnTo>
                    <a:pt x="44" y="217"/>
                  </a:lnTo>
                  <a:lnTo>
                    <a:pt x="35" y="210"/>
                  </a:lnTo>
                  <a:lnTo>
                    <a:pt x="27" y="201"/>
                  </a:lnTo>
                  <a:lnTo>
                    <a:pt x="20" y="192"/>
                  </a:lnTo>
                  <a:lnTo>
                    <a:pt x="14" y="181"/>
                  </a:lnTo>
                  <a:lnTo>
                    <a:pt x="9" y="170"/>
                  </a:lnTo>
                  <a:lnTo>
                    <a:pt x="5" y="159"/>
                  </a:lnTo>
                  <a:lnTo>
                    <a:pt x="2" y="148"/>
                  </a:lnTo>
                  <a:lnTo>
                    <a:pt x="0" y="135"/>
                  </a:lnTo>
                  <a:lnTo>
                    <a:pt x="0" y="122"/>
                  </a:lnTo>
                  <a:lnTo>
                    <a:pt x="0" y="111"/>
                  </a:lnTo>
                  <a:lnTo>
                    <a:pt x="2" y="99"/>
                  </a:lnTo>
                  <a:lnTo>
                    <a:pt x="5" y="88"/>
                  </a:lnTo>
                  <a:lnTo>
                    <a:pt x="9" y="75"/>
                  </a:lnTo>
                  <a:lnTo>
                    <a:pt x="14" y="66"/>
                  </a:lnTo>
                  <a:lnTo>
                    <a:pt x="20" y="55"/>
                  </a:lnTo>
                  <a:lnTo>
                    <a:pt x="27" y="46"/>
                  </a:lnTo>
                  <a:lnTo>
                    <a:pt x="35" y="37"/>
                  </a:lnTo>
                  <a:lnTo>
                    <a:pt x="44" y="29"/>
                  </a:lnTo>
                  <a:lnTo>
                    <a:pt x="53" y="22"/>
                  </a:lnTo>
                  <a:lnTo>
                    <a:pt x="64" y="16"/>
                  </a:lnTo>
                  <a:lnTo>
                    <a:pt x="73" y="11"/>
                  </a:lnTo>
                  <a:lnTo>
                    <a:pt x="86" y="6"/>
                  </a:lnTo>
                  <a:lnTo>
                    <a:pt x="96" y="4"/>
                  </a:lnTo>
                  <a:lnTo>
                    <a:pt x="109" y="2"/>
                  </a:lnTo>
                  <a:lnTo>
                    <a:pt x="122" y="0"/>
                  </a:lnTo>
                  <a:lnTo>
                    <a:pt x="133" y="2"/>
                  </a:lnTo>
                  <a:lnTo>
                    <a:pt x="146" y="4"/>
                  </a:lnTo>
                  <a:lnTo>
                    <a:pt x="157" y="6"/>
                  </a:lnTo>
                  <a:lnTo>
                    <a:pt x="169" y="11"/>
                  </a:lnTo>
                  <a:lnTo>
                    <a:pt x="179" y="16"/>
                  </a:lnTo>
                  <a:lnTo>
                    <a:pt x="189" y="22"/>
                  </a:lnTo>
                  <a:lnTo>
                    <a:pt x="199" y="29"/>
                  </a:lnTo>
                  <a:lnTo>
                    <a:pt x="208" y="37"/>
                  </a:lnTo>
                  <a:lnTo>
                    <a:pt x="215" y="46"/>
                  </a:lnTo>
                  <a:lnTo>
                    <a:pt x="222" y="55"/>
                  </a:lnTo>
                  <a:lnTo>
                    <a:pt x="228" y="66"/>
                  </a:lnTo>
                  <a:lnTo>
                    <a:pt x="233" y="75"/>
                  </a:lnTo>
                  <a:lnTo>
                    <a:pt x="237" y="88"/>
                  </a:lnTo>
                  <a:lnTo>
                    <a:pt x="240" y="99"/>
                  </a:lnTo>
                  <a:lnTo>
                    <a:pt x="242" y="111"/>
                  </a:lnTo>
                  <a:lnTo>
                    <a:pt x="244" y="122"/>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GB"/>
            </a:p>
          </p:txBody>
        </p:sp>
        <p:sp>
          <p:nvSpPr>
            <p:cNvPr id="3214" name="Rectangle 690"/>
            <p:cNvSpPr>
              <a:spLocks noChangeArrowheads="1"/>
            </p:cNvSpPr>
            <p:nvPr/>
          </p:nvSpPr>
          <p:spPr bwMode="auto">
            <a:xfrm>
              <a:off x="4579" y="3267"/>
              <a:ext cx="92" cy="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lnSpc>
                  <a:spcPct val="120000"/>
                </a:lnSpc>
                <a:spcAft>
                  <a:spcPct val="20000"/>
                </a:spcAft>
                <a:defRPr sz="2200">
                  <a:solidFill>
                    <a:schemeClr val="tx1"/>
                  </a:solidFill>
                  <a:latin typeface="Arial" charset="0"/>
                </a:defRPr>
              </a:lvl1pPr>
              <a:lvl2pPr marL="742950" indent="-285750" eaLnBrk="0" hangingPunct="0">
                <a:lnSpc>
                  <a:spcPct val="120000"/>
                </a:lnSpc>
                <a:spcAft>
                  <a:spcPct val="20000"/>
                </a:spcAft>
                <a:buFont typeface="Times" pitchFamily="18" charset="0"/>
                <a:buChar char="•"/>
                <a:defRPr sz="2200">
                  <a:solidFill>
                    <a:schemeClr val="tx1"/>
                  </a:solidFill>
                  <a:latin typeface="Arial" charset="0"/>
                </a:defRPr>
              </a:lvl2pPr>
              <a:lvl3pPr marL="1143000" indent="-228600" eaLnBrk="0" hangingPunct="0">
                <a:lnSpc>
                  <a:spcPct val="120000"/>
                </a:lnSpc>
                <a:spcAft>
                  <a:spcPct val="20000"/>
                </a:spcAft>
                <a:buChar char="–"/>
                <a:defRPr sz="2200">
                  <a:solidFill>
                    <a:schemeClr val="tx1"/>
                  </a:solidFill>
                  <a:latin typeface="Arial" charset="0"/>
                </a:defRPr>
              </a:lvl3pPr>
              <a:lvl4pPr marL="1600200" indent="-228600" eaLnBrk="0" hangingPunct="0">
                <a:lnSpc>
                  <a:spcPct val="120000"/>
                </a:lnSpc>
                <a:spcAft>
                  <a:spcPct val="20000"/>
                </a:spcAft>
                <a:buFont typeface="Times" pitchFamily="18" charset="0"/>
                <a:buChar char="•"/>
                <a:defRPr sz="2200">
                  <a:solidFill>
                    <a:schemeClr val="tx1"/>
                  </a:solidFill>
                  <a:latin typeface="Arial" charset="0"/>
                </a:defRPr>
              </a:lvl4pPr>
              <a:lvl5pPr marL="2057400" indent="-228600" eaLnBrk="0" hangingPunct="0">
                <a:lnSpc>
                  <a:spcPct val="120000"/>
                </a:lnSpc>
                <a:spcAft>
                  <a:spcPct val="20000"/>
                </a:spcAft>
                <a:buChar char="»"/>
                <a:defRPr sz="2200">
                  <a:solidFill>
                    <a:schemeClr val="tx1"/>
                  </a:solidFill>
                  <a:latin typeface="Arial" charset="0"/>
                </a:defRPr>
              </a:lvl5pPr>
              <a:lvl6pPr marL="2514600" indent="-228600" eaLnBrk="0" fontAlgn="base" hangingPunct="0">
                <a:lnSpc>
                  <a:spcPct val="120000"/>
                </a:lnSpc>
                <a:spcBef>
                  <a:spcPct val="0"/>
                </a:spcBef>
                <a:spcAft>
                  <a:spcPct val="20000"/>
                </a:spcAft>
                <a:buChar char="»"/>
                <a:defRPr sz="2200">
                  <a:solidFill>
                    <a:schemeClr val="tx1"/>
                  </a:solidFill>
                  <a:latin typeface="Arial" charset="0"/>
                </a:defRPr>
              </a:lvl6pPr>
              <a:lvl7pPr marL="2971800" indent="-228600" eaLnBrk="0" fontAlgn="base" hangingPunct="0">
                <a:lnSpc>
                  <a:spcPct val="120000"/>
                </a:lnSpc>
                <a:spcBef>
                  <a:spcPct val="0"/>
                </a:spcBef>
                <a:spcAft>
                  <a:spcPct val="20000"/>
                </a:spcAft>
                <a:buChar char="»"/>
                <a:defRPr sz="2200">
                  <a:solidFill>
                    <a:schemeClr val="tx1"/>
                  </a:solidFill>
                  <a:latin typeface="Arial" charset="0"/>
                </a:defRPr>
              </a:lvl7pPr>
              <a:lvl8pPr marL="3429000" indent="-228600" eaLnBrk="0" fontAlgn="base" hangingPunct="0">
                <a:lnSpc>
                  <a:spcPct val="120000"/>
                </a:lnSpc>
                <a:spcBef>
                  <a:spcPct val="0"/>
                </a:spcBef>
                <a:spcAft>
                  <a:spcPct val="20000"/>
                </a:spcAft>
                <a:buChar char="»"/>
                <a:defRPr sz="2200">
                  <a:solidFill>
                    <a:schemeClr val="tx1"/>
                  </a:solidFill>
                  <a:latin typeface="Arial" charset="0"/>
                </a:defRPr>
              </a:lvl8pPr>
              <a:lvl9pPr marL="3886200" indent="-228600" eaLnBrk="0" fontAlgn="base" hangingPunct="0">
                <a:lnSpc>
                  <a:spcPct val="120000"/>
                </a:lnSpc>
                <a:spcBef>
                  <a:spcPct val="0"/>
                </a:spcBef>
                <a:spcAft>
                  <a:spcPct val="20000"/>
                </a:spcAft>
                <a:buChar char="»"/>
                <a:defRPr sz="2200">
                  <a:solidFill>
                    <a:schemeClr val="tx1"/>
                  </a:solidFill>
                  <a:latin typeface="Arial" charset="0"/>
                </a:defRPr>
              </a:lvl9pPr>
            </a:lstStyle>
            <a:p>
              <a:pPr>
                <a:lnSpc>
                  <a:spcPct val="100000"/>
                </a:lnSpc>
                <a:spcAft>
                  <a:spcPct val="0"/>
                </a:spcAft>
              </a:pPr>
              <a:r>
                <a:rPr lang="en-GB" altLang="en-US" sz="1300" b="1">
                  <a:solidFill>
                    <a:srgbClr val="FFFFFF"/>
                  </a:solidFill>
                  <a:latin typeface="Comic Sans MS" pitchFamily="66" charset="0"/>
                </a:rPr>
                <a:t>M</a:t>
              </a:r>
              <a:endParaRPr lang="en-GB" altLang="en-US" sz="2400">
                <a:latin typeface="Times" pitchFamily="18" charset="0"/>
              </a:endParaRPr>
            </a:p>
          </p:txBody>
        </p:sp>
        <p:sp>
          <p:nvSpPr>
            <p:cNvPr id="3215" name="Rectangle 691"/>
            <p:cNvSpPr>
              <a:spLocks noChangeArrowheads="1"/>
            </p:cNvSpPr>
            <p:nvPr/>
          </p:nvSpPr>
          <p:spPr bwMode="auto">
            <a:xfrm>
              <a:off x="4683" y="3261"/>
              <a:ext cx="45" cy="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lnSpc>
                  <a:spcPct val="120000"/>
                </a:lnSpc>
                <a:spcAft>
                  <a:spcPct val="20000"/>
                </a:spcAft>
                <a:defRPr sz="2200">
                  <a:solidFill>
                    <a:schemeClr val="tx1"/>
                  </a:solidFill>
                  <a:latin typeface="Arial" charset="0"/>
                </a:defRPr>
              </a:lvl1pPr>
              <a:lvl2pPr marL="742950" indent="-285750" eaLnBrk="0" hangingPunct="0">
                <a:lnSpc>
                  <a:spcPct val="120000"/>
                </a:lnSpc>
                <a:spcAft>
                  <a:spcPct val="20000"/>
                </a:spcAft>
                <a:buFont typeface="Times" pitchFamily="18" charset="0"/>
                <a:buChar char="•"/>
                <a:defRPr sz="2200">
                  <a:solidFill>
                    <a:schemeClr val="tx1"/>
                  </a:solidFill>
                  <a:latin typeface="Arial" charset="0"/>
                </a:defRPr>
              </a:lvl2pPr>
              <a:lvl3pPr marL="1143000" indent="-228600" eaLnBrk="0" hangingPunct="0">
                <a:lnSpc>
                  <a:spcPct val="120000"/>
                </a:lnSpc>
                <a:spcAft>
                  <a:spcPct val="20000"/>
                </a:spcAft>
                <a:buChar char="–"/>
                <a:defRPr sz="2200">
                  <a:solidFill>
                    <a:schemeClr val="tx1"/>
                  </a:solidFill>
                  <a:latin typeface="Arial" charset="0"/>
                </a:defRPr>
              </a:lvl3pPr>
              <a:lvl4pPr marL="1600200" indent="-228600" eaLnBrk="0" hangingPunct="0">
                <a:lnSpc>
                  <a:spcPct val="120000"/>
                </a:lnSpc>
                <a:spcAft>
                  <a:spcPct val="20000"/>
                </a:spcAft>
                <a:buFont typeface="Times" pitchFamily="18" charset="0"/>
                <a:buChar char="•"/>
                <a:defRPr sz="2200">
                  <a:solidFill>
                    <a:schemeClr val="tx1"/>
                  </a:solidFill>
                  <a:latin typeface="Arial" charset="0"/>
                </a:defRPr>
              </a:lvl4pPr>
              <a:lvl5pPr marL="2057400" indent="-228600" eaLnBrk="0" hangingPunct="0">
                <a:lnSpc>
                  <a:spcPct val="120000"/>
                </a:lnSpc>
                <a:spcAft>
                  <a:spcPct val="20000"/>
                </a:spcAft>
                <a:buChar char="»"/>
                <a:defRPr sz="2200">
                  <a:solidFill>
                    <a:schemeClr val="tx1"/>
                  </a:solidFill>
                  <a:latin typeface="Arial" charset="0"/>
                </a:defRPr>
              </a:lvl5pPr>
              <a:lvl6pPr marL="2514600" indent="-228600" eaLnBrk="0" fontAlgn="base" hangingPunct="0">
                <a:lnSpc>
                  <a:spcPct val="120000"/>
                </a:lnSpc>
                <a:spcBef>
                  <a:spcPct val="0"/>
                </a:spcBef>
                <a:spcAft>
                  <a:spcPct val="20000"/>
                </a:spcAft>
                <a:buChar char="»"/>
                <a:defRPr sz="2200">
                  <a:solidFill>
                    <a:schemeClr val="tx1"/>
                  </a:solidFill>
                  <a:latin typeface="Arial" charset="0"/>
                </a:defRPr>
              </a:lvl6pPr>
              <a:lvl7pPr marL="2971800" indent="-228600" eaLnBrk="0" fontAlgn="base" hangingPunct="0">
                <a:lnSpc>
                  <a:spcPct val="120000"/>
                </a:lnSpc>
                <a:spcBef>
                  <a:spcPct val="0"/>
                </a:spcBef>
                <a:spcAft>
                  <a:spcPct val="20000"/>
                </a:spcAft>
                <a:buChar char="»"/>
                <a:defRPr sz="2200">
                  <a:solidFill>
                    <a:schemeClr val="tx1"/>
                  </a:solidFill>
                  <a:latin typeface="Arial" charset="0"/>
                </a:defRPr>
              </a:lvl7pPr>
              <a:lvl8pPr marL="3429000" indent="-228600" eaLnBrk="0" fontAlgn="base" hangingPunct="0">
                <a:lnSpc>
                  <a:spcPct val="120000"/>
                </a:lnSpc>
                <a:spcBef>
                  <a:spcPct val="0"/>
                </a:spcBef>
                <a:spcAft>
                  <a:spcPct val="20000"/>
                </a:spcAft>
                <a:buChar char="»"/>
                <a:defRPr sz="2200">
                  <a:solidFill>
                    <a:schemeClr val="tx1"/>
                  </a:solidFill>
                  <a:latin typeface="Arial" charset="0"/>
                </a:defRPr>
              </a:lvl8pPr>
              <a:lvl9pPr marL="3886200" indent="-228600" eaLnBrk="0" fontAlgn="base" hangingPunct="0">
                <a:lnSpc>
                  <a:spcPct val="120000"/>
                </a:lnSpc>
                <a:spcBef>
                  <a:spcPct val="0"/>
                </a:spcBef>
                <a:spcAft>
                  <a:spcPct val="20000"/>
                </a:spcAft>
                <a:buChar char="»"/>
                <a:defRPr sz="2200">
                  <a:solidFill>
                    <a:schemeClr val="tx1"/>
                  </a:solidFill>
                  <a:latin typeface="Arial" charset="0"/>
                </a:defRPr>
              </a:lvl9pPr>
            </a:lstStyle>
            <a:p>
              <a:pPr>
                <a:lnSpc>
                  <a:spcPct val="100000"/>
                </a:lnSpc>
                <a:spcAft>
                  <a:spcPct val="0"/>
                </a:spcAft>
              </a:pPr>
              <a:r>
                <a:rPr lang="en-GB" altLang="en-US" sz="1300" b="1">
                  <a:solidFill>
                    <a:srgbClr val="FFFFFF"/>
                  </a:solidFill>
                  <a:latin typeface="Comic Sans MS" pitchFamily="66" charset="0"/>
                </a:rPr>
                <a:t> </a:t>
              </a:r>
              <a:endParaRPr lang="en-GB" altLang="en-US" sz="2400">
                <a:latin typeface="Times" pitchFamily="18" charset="0"/>
              </a:endParaRPr>
            </a:p>
          </p:txBody>
        </p:sp>
        <p:sp>
          <p:nvSpPr>
            <p:cNvPr id="3216" name="Rectangle 692"/>
            <p:cNvSpPr>
              <a:spLocks noChangeArrowheads="1"/>
            </p:cNvSpPr>
            <p:nvPr/>
          </p:nvSpPr>
          <p:spPr bwMode="auto">
            <a:xfrm>
              <a:off x="4579" y="3670"/>
              <a:ext cx="85" cy="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lnSpc>
                  <a:spcPct val="120000"/>
                </a:lnSpc>
                <a:spcAft>
                  <a:spcPct val="20000"/>
                </a:spcAft>
                <a:defRPr sz="2200">
                  <a:solidFill>
                    <a:schemeClr val="tx1"/>
                  </a:solidFill>
                  <a:latin typeface="Arial" charset="0"/>
                </a:defRPr>
              </a:lvl1pPr>
              <a:lvl2pPr marL="742950" indent="-285750" eaLnBrk="0" hangingPunct="0">
                <a:lnSpc>
                  <a:spcPct val="120000"/>
                </a:lnSpc>
                <a:spcAft>
                  <a:spcPct val="20000"/>
                </a:spcAft>
                <a:buFont typeface="Times" pitchFamily="18" charset="0"/>
                <a:buChar char="•"/>
                <a:defRPr sz="2200">
                  <a:solidFill>
                    <a:schemeClr val="tx1"/>
                  </a:solidFill>
                  <a:latin typeface="Arial" charset="0"/>
                </a:defRPr>
              </a:lvl2pPr>
              <a:lvl3pPr marL="1143000" indent="-228600" eaLnBrk="0" hangingPunct="0">
                <a:lnSpc>
                  <a:spcPct val="120000"/>
                </a:lnSpc>
                <a:spcAft>
                  <a:spcPct val="20000"/>
                </a:spcAft>
                <a:buChar char="–"/>
                <a:defRPr sz="2200">
                  <a:solidFill>
                    <a:schemeClr val="tx1"/>
                  </a:solidFill>
                  <a:latin typeface="Arial" charset="0"/>
                </a:defRPr>
              </a:lvl3pPr>
              <a:lvl4pPr marL="1600200" indent="-228600" eaLnBrk="0" hangingPunct="0">
                <a:lnSpc>
                  <a:spcPct val="120000"/>
                </a:lnSpc>
                <a:spcAft>
                  <a:spcPct val="20000"/>
                </a:spcAft>
                <a:buFont typeface="Times" pitchFamily="18" charset="0"/>
                <a:buChar char="•"/>
                <a:defRPr sz="2200">
                  <a:solidFill>
                    <a:schemeClr val="tx1"/>
                  </a:solidFill>
                  <a:latin typeface="Arial" charset="0"/>
                </a:defRPr>
              </a:lvl4pPr>
              <a:lvl5pPr marL="2057400" indent="-228600" eaLnBrk="0" hangingPunct="0">
                <a:lnSpc>
                  <a:spcPct val="120000"/>
                </a:lnSpc>
                <a:spcAft>
                  <a:spcPct val="20000"/>
                </a:spcAft>
                <a:buChar char="»"/>
                <a:defRPr sz="2200">
                  <a:solidFill>
                    <a:schemeClr val="tx1"/>
                  </a:solidFill>
                  <a:latin typeface="Arial" charset="0"/>
                </a:defRPr>
              </a:lvl5pPr>
              <a:lvl6pPr marL="2514600" indent="-228600" eaLnBrk="0" fontAlgn="base" hangingPunct="0">
                <a:lnSpc>
                  <a:spcPct val="120000"/>
                </a:lnSpc>
                <a:spcBef>
                  <a:spcPct val="0"/>
                </a:spcBef>
                <a:spcAft>
                  <a:spcPct val="20000"/>
                </a:spcAft>
                <a:buChar char="»"/>
                <a:defRPr sz="2200">
                  <a:solidFill>
                    <a:schemeClr val="tx1"/>
                  </a:solidFill>
                  <a:latin typeface="Arial" charset="0"/>
                </a:defRPr>
              </a:lvl6pPr>
              <a:lvl7pPr marL="2971800" indent="-228600" eaLnBrk="0" fontAlgn="base" hangingPunct="0">
                <a:lnSpc>
                  <a:spcPct val="120000"/>
                </a:lnSpc>
                <a:spcBef>
                  <a:spcPct val="0"/>
                </a:spcBef>
                <a:spcAft>
                  <a:spcPct val="20000"/>
                </a:spcAft>
                <a:buChar char="»"/>
                <a:defRPr sz="2200">
                  <a:solidFill>
                    <a:schemeClr val="tx1"/>
                  </a:solidFill>
                  <a:latin typeface="Arial" charset="0"/>
                </a:defRPr>
              </a:lvl7pPr>
              <a:lvl8pPr marL="3429000" indent="-228600" eaLnBrk="0" fontAlgn="base" hangingPunct="0">
                <a:lnSpc>
                  <a:spcPct val="120000"/>
                </a:lnSpc>
                <a:spcBef>
                  <a:spcPct val="0"/>
                </a:spcBef>
                <a:spcAft>
                  <a:spcPct val="20000"/>
                </a:spcAft>
                <a:buChar char="»"/>
                <a:defRPr sz="2200">
                  <a:solidFill>
                    <a:schemeClr val="tx1"/>
                  </a:solidFill>
                  <a:latin typeface="Arial" charset="0"/>
                </a:defRPr>
              </a:lvl8pPr>
              <a:lvl9pPr marL="3886200" indent="-228600" eaLnBrk="0" fontAlgn="base" hangingPunct="0">
                <a:lnSpc>
                  <a:spcPct val="120000"/>
                </a:lnSpc>
                <a:spcBef>
                  <a:spcPct val="0"/>
                </a:spcBef>
                <a:spcAft>
                  <a:spcPct val="20000"/>
                </a:spcAft>
                <a:buChar char="»"/>
                <a:defRPr sz="2200">
                  <a:solidFill>
                    <a:schemeClr val="tx1"/>
                  </a:solidFill>
                  <a:latin typeface="Arial" charset="0"/>
                </a:defRPr>
              </a:lvl9pPr>
            </a:lstStyle>
            <a:p>
              <a:pPr>
                <a:lnSpc>
                  <a:spcPct val="100000"/>
                </a:lnSpc>
                <a:spcAft>
                  <a:spcPct val="0"/>
                </a:spcAft>
              </a:pPr>
              <a:r>
                <a:rPr lang="en-GB" altLang="en-US" sz="1300" b="1">
                  <a:solidFill>
                    <a:srgbClr val="FFFFFF"/>
                  </a:solidFill>
                  <a:latin typeface="Comic Sans MS" pitchFamily="66" charset="0"/>
                </a:rPr>
                <a:t>N</a:t>
              </a:r>
              <a:endParaRPr lang="en-GB" altLang="en-US" sz="2400">
                <a:latin typeface="Times" pitchFamily="18" charset="0"/>
              </a:endParaRPr>
            </a:p>
          </p:txBody>
        </p:sp>
        <p:sp>
          <p:nvSpPr>
            <p:cNvPr id="3217" name="Rectangle 693"/>
            <p:cNvSpPr>
              <a:spLocks noChangeArrowheads="1"/>
            </p:cNvSpPr>
            <p:nvPr/>
          </p:nvSpPr>
          <p:spPr bwMode="auto">
            <a:xfrm>
              <a:off x="4670" y="3675"/>
              <a:ext cx="45" cy="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lnSpc>
                  <a:spcPct val="120000"/>
                </a:lnSpc>
                <a:spcAft>
                  <a:spcPct val="20000"/>
                </a:spcAft>
                <a:defRPr sz="2200">
                  <a:solidFill>
                    <a:schemeClr val="tx1"/>
                  </a:solidFill>
                  <a:latin typeface="Arial" charset="0"/>
                </a:defRPr>
              </a:lvl1pPr>
              <a:lvl2pPr marL="742950" indent="-285750" eaLnBrk="0" hangingPunct="0">
                <a:lnSpc>
                  <a:spcPct val="120000"/>
                </a:lnSpc>
                <a:spcAft>
                  <a:spcPct val="20000"/>
                </a:spcAft>
                <a:buFont typeface="Times" pitchFamily="18" charset="0"/>
                <a:buChar char="•"/>
                <a:defRPr sz="2200">
                  <a:solidFill>
                    <a:schemeClr val="tx1"/>
                  </a:solidFill>
                  <a:latin typeface="Arial" charset="0"/>
                </a:defRPr>
              </a:lvl2pPr>
              <a:lvl3pPr marL="1143000" indent="-228600" eaLnBrk="0" hangingPunct="0">
                <a:lnSpc>
                  <a:spcPct val="120000"/>
                </a:lnSpc>
                <a:spcAft>
                  <a:spcPct val="20000"/>
                </a:spcAft>
                <a:buChar char="–"/>
                <a:defRPr sz="2200">
                  <a:solidFill>
                    <a:schemeClr val="tx1"/>
                  </a:solidFill>
                  <a:latin typeface="Arial" charset="0"/>
                </a:defRPr>
              </a:lvl3pPr>
              <a:lvl4pPr marL="1600200" indent="-228600" eaLnBrk="0" hangingPunct="0">
                <a:lnSpc>
                  <a:spcPct val="120000"/>
                </a:lnSpc>
                <a:spcAft>
                  <a:spcPct val="20000"/>
                </a:spcAft>
                <a:buFont typeface="Times" pitchFamily="18" charset="0"/>
                <a:buChar char="•"/>
                <a:defRPr sz="2200">
                  <a:solidFill>
                    <a:schemeClr val="tx1"/>
                  </a:solidFill>
                  <a:latin typeface="Arial" charset="0"/>
                </a:defRPr>
              </a:lvl4pPr>
              <a:lvl5pPr marL="2057400" indent="-228600" eaLnBrk="0" hangingPunct="0">
                <a:lnSpc>
                  <a:spcPct val="120000"/>
                </a:lnSpc>
                <a:spcAft>
                  <a:spcPct val="20000"/>
                </a:spcAft>
                <a:buChar char="»"/>
                <a:defRPr sz="2200">
                  <a:solidFill>
                    <a:schemeClr val="tx1"/>
                  </a:solidFill>
                  <a:latin typeface="Arial" charset="0"/>
                </a:defRPr>
              </a:lvl5pPr>
              <a:lvl6pPr marL="2514600" indent="-228600" eaLnBrk="0" fontAlgn="base" hangingPunct="0">
                <a:lnSpc>
                  <a:spcPct val="120000"/>
                </a:lnSpc>
                <a:spcBef>
                  <a:spcPct val="0"/>
                </a:spcBef>
                <a:spcAft>
                  <a:spcPct val="20000"/>
                </a:spcAft>
                <a:buChar char="»"/>
                <a:defRPr sz="2200">
                  <a:solidFill>
                    <a:schemeClr val="tx1"/>
                  </a:solidFill>
                  <a:latin typeface="Arial" charset="0"/>
                </a:defRPr>
              </a:lvl6pPr>
              <a:lvl7pPr marL="2971800" indent="-228600" eaLnBrk="0" fontAlgn="base" hangingPunct="0">
                <a:lnSpc>
                  <a:spcPct val="120000"/>
                </a:lnSpc>
                <a:spcBef>
                  <a:spcPct val="0"/>
                </a:spcBef>
                <a:spcAft>
                  <a:spcPct val="20000"/>
                </a:spcAft>
                <a:buChar char="»"/>
                <a:defRPr sz="2200">
                  <a:solidFill>
                    <a:schemeClr val="tx1"/>
                  </a:solidFill>
                  <a:latin typeface="Arial" charset="0"/>
                </a:defRPr>
              </a:lvl7pPr>
              <a:lvl8pPr marL="3429000" indent="-228600" eaLnBrk="0" fontAlgn="base" hangingPunct="0">
                <a:lnSpc>
                  <a:spcPct val="120000"/>
                </a:lnSpc>
                <a:spcBef>
                  <a:spcPct val="0"/>
                </a:spcBef>
                <a:spcAft>
                  <a:spcPct val="20000"/>
                </a:spcAft>
                <a:buChar char="»"/>
                <a:defRPr sz="2200">
                  <a:solidFill>
                    <a:schemeClr val="tx1"/>
                  </a:solidFill>
                  <a:latin typeface="Arial" charset="0"/>
                </a:defRPr>
              </a:lvl8pPr>
              <a:lvl9pPr marL="3886200" indent="-228600" eaLnBrk="0" fontAlgn="base" hangingPunct="0">
                <a:lnSpc>
                  <a:spcPct val="120000"/>
                </a:lnSpc>
                <a:spcBef>
                  <a:spcPct val="0"/>
                </a:spcBef>
                <a:spcAft>
                  <a:spcPct val="20000"/>
                </a:spcAft>
                <a:buChar char="»"/>
                <a:defRPr sz="2200">
                  <a:solidFill>
                    <a:schemeClr val="tx1"/>
                  </a:solidFill>
                  <a:latin typeface="Arial" charset="0"/>
                </a:defRPr>
              </a:lvl9pPr>
            </a:lstStyle>
            <a:p>
              <a:pPr>
                <a:lnSpc>
                  <a:spcPct val="100000"/>
                </a:lnSpc>
                <a:spcAft>
                  <a:spcPct val="0"/>
                </a:spcAft>
              </a:pPr>
              <a:r>
                <a:rPr lang="en-GB" altLang="en-US" sz="1300" b="1">
                  <a:solidFill>
                    <a:srgbClr val="FFFFFF"/>
                  </a:solidFill>
                  <a:latin typeface="Comic Sans MS" pitchFamily="66" charset="0"/>
                </a:rPr>
                <a:t> </a:t>
              </a:r>
              <a:endParaRPr lang="en-GB" altLang="en-US" sz="2400">
                <a:latin typeface="Times" pitchFamily="18" charset="0"/>
              </a:endParaRPr>
            </a:p>
          </p:txBody>
        </p:sp>
        <p:sp>
          <p:nvSpPr>
            <p:cNvPr id="3218" name="Rectangle 694"/>
            <p:cNvSpPr>
              <a:spLocks noChangeArrowheads="1"/>
            </p:cNvSpPr>
            <p:nvPr/>
          </p:nvSpPr>
          <p:spPr bwMode="auto">
            <a:xfrm>
              <a:off x="5035" y="3674"/>
              <a:ext cx="64" cy="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lnSpc>
                  <a:spcPct val="120000"/>
                </a:lnSpc>
                <a:spcAft>
                  <a:spcPct val="20000"/>
                </a:spcAft>
                <a:defRPr sz="2200">
                  <a:solidFill>
                    <a:schemeClr val="tx1"/>
                  </a:solidFill>
                  <a:latin typeface="Arial" charset="0"/>
                </a:defRPr>
              </a:lvl1pPr>
              <a:lvl2pPr marL="742950" indent="-285750" eaLnBrk="0" hangingPunct="0">
                <a:lnSpc>
                  <a:spcPct val="120000"/>
                </a:lnSpc>
                <a:spcAft>
                  <a:spcPct val="20000"/>
                </a:spcAft>
                <a:buFont typeface="Times" pitchFamily="18" charset="0"/>
                <a:buChar char="•"/>
                <a:defRPr sz="2200">
                  <a:solidFill>
                    <a:schemeClr val="tx1"/>
                  </a:solidFill>
                  <a:latin typeface="Arial" charset="0"/>
                </a:defRPr>
              </a:lvl2pPr>
              <a:lvl3pPr marL="1143000" indent="-228600" eaLnBrk="0" hangingPunct="0">
                <a:lnSpc>
                  <a:spcPct val="120000"/>
                </a:lnSpc>
                <a:spcAft>
                  <a:spcPct val="20000"/>
                </a:spcAft>
                <a:buChar char="–"/>
                <a:defRPr sz="2200">
                  <a:solidFill>
                    <a:schemeClr val="tx1"/>
                  </a:solidFill>
                  <a:latin typeface="Arial" charset="0"/>
                </a:defRPr>
              </a:lvl3pPr>
              <a:lvl4pPr marL="1600200" indent="-228600" eaLnBrk="0" hangingPunct="0">
                <a:lnSpc>
                  <a:spcPct val="120000"/>
                </a:lnSpc>
                <a:spcAft>
                  <a:spcPct val="20000"/>
                </a:spcAft>
                <a:buFont typeface="Times" pitchFamily="18" charset="0"/>
                <a:buChar char="•"/>
                <a:defRPr sz="2200">
                  <a:solidFill>
                    <a:schemeClr val="tx1"/>
                  </a:solidFill>
                  <a:latin typeface="Arial" charset="0"/>
                </a:defRPr>
              </a:lvl4pPr>
              <a:lvl5pPr marL="2057400" indent="-228600" eaLnBrk="0" hangingPunct="0">
                <a:lnSpc>
                  <a:spcPct val="120000"/>
                </a:lnSpc>
                <a:spcAft>
                  <a:spcPct val="20000"/>
                </a:spcAft>
                <a:buChar char="»"/>
                <a:defRPr sz="2200">
                  <a:solidFill>
                    <a:schemeClr val="tx1"/>
                  </a:solidFill>
                  <a:latin typeface="Arial" charset="0"/>
                </a:defRPr>
              </a:lvl5pPr>
              <a:lvl6pPr marL="2514600" indent="-228600" eaLnBrk="0" fontAlgn="base" hangingPunct="0">
                <a:lnSpc>
                  <a:spcPct val="120000"/>
                </a:lnSpc>
                <a:spcBef>
                  <a:spcPct val="0"/>
                </a:spcBef>
                <a:spcAft>
                  <a:spcPct val="20000"/>
                </a:spcAft>
                <a:buChar char="»"/>
                <a:defRPr sz="2200">
                  <a:solidFill>
                    <a:schemeClr val="tx1"/>
                  </a:solidFill>
                  <a:latin typeface="Arial" charset="0"/>
                </a:defRPr>
              </a:lvl6pPr>
              <a:lvl7pPr marL="2971800" indent="-228600" eaLnBrk="0" fontAlgn="base" hangingPunct="0">
                <a:lnSpc>
                  <a:spcPct val="120000"/>
                </a:lnSpc>
                <a:spcBef>
                  <a:spcPct val="0"/>
                </a:spcBef>
                <a:spcAft>
                  <a:spcPct val="20000"/>
                </a:spcAft>
                <a:buChar char="»"/>
                <a:defRPr sz="2200">
                  <a:solidFill>
                    <a:schemeClr val="tx1"/>
                  </a:solidFill>
                  <a:latin typeface="Arial" charset="0"/>
                </a:defRPr>
              </a:lvl7pPr>
              <a:lvl8pPr marL="3429000" indent="-228600" eaLnBrk="0" fontAlgn="base" hangingPunct="0">
                <a:lnSpc>
                  <a:spcPct val="120000"/>
                </a:lnSpc>
                <a:spcBef>
                  <a:spcPct val="0"/>
                </a:spcBef>
                <a:spcAft>
                  <a:spcPct val="20000"/>
                </a:spcAft>
                <a:buChar char="»"/>
                <a:defRPr sz="2200">
                  <a:solidFill>
                    <a:schemeClr val="tx1"/>
                  </a:solidFill>
                  <a:latin typeface="Arial" charset="0"/>
                </a:defRPr>
              </a:lvl8pPr>
              <a:lvl9pPr marL="3886200" indent="-228600" eaLnBrk="0" fontAlgn="base" hangingPunct="0">
                <a:lnSpc>
                  <a:spcPct val="120000"/>
                </a:lnSpc>
                <a:spcBef>
                  <a:spcPct val="0"/>
                </a:spcBef>
                <a:spcAft>
                  <a:spcPct val="20000"/>
                </a:spcAft>
                <a:buChar char="»"/>
                <a:defRPr sz="2200">
                  <a:solidFill>
                    <a:schemeClr val="tx1"/>
                  </a:solidFill>
                  <a:latin typeface="Arial" charset="0"/>
                </a:defRPr>
              </a:lvl9pPr>
            </a:lstStyle>
            <a:p>
              <a:pPr>
                <a:lnSpc>
                  <a:spcPct val="100000"/>
                </a:lnSpc>
                <a:spcAft>
                  <a:spcPct val="0"/>
                </a:spcAft>
              </a:pPr>
              <a:r>
                <a:rPr lang="en-GB" altLang="en-US" sz="1300" b="1">
                  <a:solidFill>
                    <a:srgbClr val="FFFFFF"/>
                  </a:solidFill>
                  <a:latin typeface="Comic Sans MS" pitchFamily="66" charset="0"/>
                </a:rPr>
                <a:t>C</a:t>
              </a:r>
              <a:endParaRPr lang="en-GB" altLang="en-US" sz="2400">
                <a:latin typeface="Times" pitchFamily="18" charset="0"/>
              </a:endParaRPr>
            </a:p>
          </p:txBody>
        </p:sp>
        <p:sp>
          <p:nvSpPr>
            <p:cNvPr id="3219" name="Rectangle 695"/>
            <p:cNvSpPr>
              <a:spLocks noChangeArrowheads="1"/>
            </p:cNvSpPr>
            <p:nvPr/>
          </p:nvSpPr>
          <p:spPr bwMode="auto">
            <a:xfrm>
              <a:off x="5096" y="3668"/>
              <a:ext cx="45" cy="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lnSpc>
                  <a:spcPct val="120000"/>
                </a:lnSpc>
                <a:spcAft>
                  <a:spcPct val="20000"/>
                </a:spcAft>
                <a:defRPr sz="2200">
                  <a:solidFill>
                    <a:schemeClr val="tx1"/>
                  </a:solidFill>
                  <a:latin typeface="Arial" charset="0"/>
                </a:defRPr>
              </a:lvl1pPr>
              <a:lvl2pPr marL="742950" indent="-285750" eaLnBrk="0" hangingPunct="0">
                <a:lnSpc>
                  <a:spcPct val="120000"/>
                </a:lnSpc>
                <a:spcAft>
                  <a:spcPct val="20000"/>
                </a:spcAft>
                <a:buFont typeface="Times" pitchFamily="18" charset="0"/>
                <a:buChar char="•"/>
                <a:defRPr sz="2200">
                  <a:solidFill>
                    <a:schemeClr val="tx1"/>
                  </a:solidFill>
                  <a:latin typeface="Arial" charset="0"/>
                </a:defRPr>
              </a:lvl2pPr>
              <a:lvl3pPr marL="1143000" indent="-228600" eaLnBrk="0" hangingPunct="0">
                <a:lnSpc>
                  <a:spcPct val="120000"/>
                </a:lnSpc>
                <a:spcAft>
                  <a:spcPct val="20000"/>
                </a:spcAft>
                <a:buChar char="–"/>
                <a:defRPr sz="2200">
                  <a:solidFill>
                    <a:schemeClr val="tx1"/>
                  </a:solidFill>
                  <a:latin typeface="Arial" charset="0"/>
                </a:defRPr>
              </a:lvl3pPr>
              <a:lvl4pPr marL="1600200" indent="-228600" eaLnBrk="0" hangingPunct="0">
                <a:lnSpc>
                  <a:spcPct val="120000"/>
                </a:lnSpc>
                <a:spcAft>
                  <a:spcPct val="20000"/>
                </a:spcAft>
                <a:buFont typeface="Times" pitchFamily="18" charset="0"/>
                <a:buChar char="•"/>
                <a:defRPr sz="2200">
                  <a:solidFill>
                    <a:schemeClr val="tx1"/>
                  </a:solidFill>
                  <a:latin typeface="Arial" charset="0"/>
                </a:defRPr>
              </a:lvl4pPr>
              <a:lvl5pPr marL="2057400" indent="-228600" eaLnBrk="0" hangingPunct="0">
                <a:lnSpc>
                  <a:spcPct val="120000"/>
                </a:lnSpc>
                <a:spcAft>
                  <a:spcPct val="20000"/>
                </a:spcAft>
                <a:buChar char="»"/>
                <a:defRPr sz="2200">
                  <a:solidFill>
                    <a:schemeClr val="tx1"/>
                  </a:solidFill>
                  <a:latin typeface="Arial" charset="0"/>
                </a:defRPr>
              </a:lvl5pPr>
              <a:lvl6pPr marL="2514600" indent="-228600" eaLnBrk="0" fontAlgn="base" hangingPunct="0">
                <a:lnSpc>
                  <a:spcPct val="120000"/>
                </a:lnSpc>
                <a:spcBef>
                  <a:spcPct val="0"/>
                </a:spcBef>
                <a:spcAft>
                  <a:spcPct val="20000"/>
                </a:spcAft>
                <a:buChar char="»"/>
                <a:defRPr sz="2200">
                  <a:solidFill>
                    <a:schemeClr val="tx1"/>
                  </a:solidFill>
                  <a:latin typeface="Arial" charset="0"/>
                </a:defRPr>
              </a:lvl6pPr>
              <a:lvl7pPr marL="2971800" indent="-228600" eaLnBrk="0" fontAlgn="base" hangingPunct="0">
                <a:lnSpc>
                  <a:spcPct val="120000"/>
                </a:lnSpc>
                <a:spcBef>
                  <a:spcPct val="0"/>
                </a:spcBef>
                <a:spcAft>
                  <a:spcPct val="20000"/>
                </a:spcAft>
                <a:buChar char="»"/>
                <a:defRPr sz="2200">
                  <a:solidFill>
                    <a:schemeClr val="tx1"/>
                  </a:solidFill>
                  <a:latin typeface="Arial" charset="0"/>
                </a:defRPr>
              </a:lvl7pPr>
              <a:lvl8pPr marL="3429000" indent="-228600" eaLnBrk="0" fontAlgn="base" hangingPunct="0">
                <a:lnSpc>
                  <a:spcPct val="120000"/>
                </a:lnSpc>
                <a:spcBef>
                  <a:spcPct val="0"/>
                </a:spcBef>
                <a:spcAft>
                  <a:spcPct val="20000"/>
                </a:spcAft>
                <a:buChar char="»"/>
                <a:defRPr sz="2200">
                  <a:solidFill>
                    <a:schemeClr val="tx1"/>
                  </a:solidFill>
                  <a:latin typeface="Arial" charset="0"/>
                </a:defRPr>
              </a:lvl8pPr>
              <a:lvl9pPr marL="3886200" indent="-228600" eaLnBrk="0" fontAlgn="base" hangingPunct="0">
                <a:lnSpc>
                  <a:spcPct val="120000"/>
                </a:lnSpc>
                <a:spcBef>
                  <a:spcPct val="0"/>
                </a:spcBef>
                <a:spcAft>
                  <a:spcPct val="20000"/>
                </a:spcAft>
                <a:buChar char="»"/>
                <a:defRPr sz="2200">
                  <a:solidFill>
                    <a:schemeClr val="tx1"/>
                  </a:solidFill>
                  <a:latin typeface="Arial" charset="0"/>
                </a:defRPr>
              </a:lvl9pPr>
            </a:lstStyle>
            <a:p>
              <a:pPr>
                <a:lnSpc>
                  <a:spcPct val="100000"/>
                </a:lnSpc>
                <a:spcAft>
                  <a:spcPct val="0"/>
                </a:spcAft>
              </a:pPr>
              <a:r>
                <a:rPr lang="en-GB" altLang="en-US" sz="1300" b="1">
                  <a:solidFill>
                    <a:srgbClr val="FFFFFF"/>
                  </a:solidFill>
                  <a:latin typeface="Comic Sans MS" pitchFamily="66" charset="0"/>
                </a:rPr>
                <a:t> </a:t>
              </a:r>
              <a:endParaRPr lang="en-GB" altLang="en-US" sz="2400">
                <a:latin typeface="Times" pitchFamily="18" charset="0"/>
              </a:endParaRPr>
            </a:p>
          </p:txBody>
        </p:sp>
        <p:sp>
          <p:nvSpPr>
            <p:cNvPr id="3220" name="Rectangle 696"/>
            <p:cNvSpPr>
              <a:spLocks noChangeArrowheads="1"/>
            </p:cNvSpPr>
            <p:nvPr/>
          </p:nvSpPr>
          <p:spPr bwMode="auto">
            <a:xfrm>
              <a:off x="4805" y="3196"/>
              <a:ext cx="686" cy="1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lnSpc>
                  <a:spcPct val="120000"/>
                </a:lnSpc>
                <a:spcAft>
                  <a:spcPct val="20000"/>
                </a:spcAft>
                <a:defRPr sz="2200">
                  <a:solidFill>
                    <a:schemeClr val="tx1"/>
                  </a:solidFill>
                  <a:latin typeface="Arial" charset="0"/>
                </a:defRPr>
              </a:lvl1pPr>
              <a:lvl2pPr marL="742950" indent="-285750" eaLnBrk="0" hangingPunct="0">
                <a:lnSpc>
                  <a:spcPct val="120000"/>
                </a:lnSpc>
                <a:spcAft>
                  <a:spcPct val="20000"/>
                </a:spcAft>
                <a:buFont typeface="Times" pitchFamily="18" charset="0"/>
                <a:buChar char="•"/>
                <a:defRPr sz="2200">
                  <a:solidFill>
                    <a:schemeClr val="tx1"/>
                  </a:solidFill>
                  <a:latin typeface="Arial" charset="0"/>
                </a:defRPr>
              </a:lvl2pPr>
              <a:lvl3pPr marL="1143000" indent="-228600" eaLnBrk="0" hangingPunct="0">
                <a:lnSpc>
                  <a:spcPct val="120000"/>
                </a:lnSpc>
                <a:spcAft>
                  <a:spcPct val="20000"/>
                </a:spcAft>
                <a:buChar char="–"/>
                <a:defRPr sz="2200">
                  <a:solidFill>
                    <a:schemeClr val="tx1"/>
                  </a:solidFill>
                  <a:latin typeface="Arial" charset="0"/>
                </a:defRPr>
              </a:lvl3pPr>
              <a:lvl4pPr marL="1600200" indent="-228600" eaLnBrk="0" hangingPunct="0">
                <a:lnSpc>
                  <a:spcPct val="120000"/>
                </a:lnSpc>
                <a:spcAft>
                  <a:spcPct val="20000"/>
                </a:spcAft>
                <a:buFont typeface="Times" pitchFamily="18" charset="0"/>
                <a:buChar char="•"/>
                <a:defRPr sz="2200">
                  <a:solidFill>
                    <a:schemeClr val="tx1"/>
                  </a:solidFill>
                  <a:latin typeface="Arial" charset="0"/>
                </a:defRPr>
              </a:lvl4pPr>
              <a:lvl5pPr marL="2057400" indent="-228600" eaLnBrk="0" hangingPunct="0">
                <a:lnSpc>
                  <a:spcPct val="120000"/>
                </a:lnSpc>
                <a:spcAft>
                  <a:spcPct val="20000"/>
                </a:spcAft>
                <a:buChar char="»"/>
                <a:defRPr sz="2200">
                  <a:solidFill>
                    <a:schemeClr val="tx1"/>
                  </a:solidFill>
                  <a:latin typeface="Arial" charset="0"/>
                </a:defRPr>
              </a:lvl5pPr>
              <a:lvl6pPr marL="2514600" indent="-228600" eaLnBrk="0" fontAlgn="base" hangingPunct="0">
                <a:lnSpc>
                  <a:spcPct val="120000"/>
                </a:lnSpc>
                <a:spcBef>
                  <a:spcPct val="0"/>
                </a:spcBef>
                <a:spcAft>
                  <a:spcPct val="20000"/>
                </a:spcAft>
                <a:buChar char="»"/>
                <a:defRPr sz="2200">
                  <a:solidFill>
                    <a:schemeClr val="tx1"/>
                  </a:solidFill>
                  <a:latin typeface="Arial" charset="0"/>
                </a:defRPr>
              </a:lvl6pPr>
              <a:lvl7pPr marL="2971800" indent="-228600" eaLnBrk="0" fontAlgn="base" hangingPunct="0">
                <a:lnSpc>
                  <a:spcPct val="120000"/>
                </a:lnSpc>
                <a:spcBef>
                  <a:spcPct val="0"/>
                </a:spcBef>
                <a:spcAft>
                  <a:spcPct val="20000"/>
                </a:spcAft>
                <a:buChar char="»"/>
                <a:defRPr sz="2200">
                  <a:solidFill>
                    <a:schemeClr val="tx1"/>
                  </a:solidFill>
                  <a:latin typeface="Arial" charset="0"/>
                </a:defRPr>
              </a:lvl7pPr>
              <a:lvl8pPr marL="3429000" indent="-228600" eaLnBrk="0" fontAlgn="base" hangingPunct="0">
                <a:lnSpc>
                  <a:spcPct val="120000"/>
                </a:lnSpc>
                <a:spcBef>
                  <a:spcPct val="0"/>
                </a:spcBef>
                <a:spcAft>
                  <a:spcPct val="20000"/>
                </a:spcAft>
                <a:buChar char="»"/>
                <a:defRPr sz="2200">
                  <a:solidFill>
                    <a:schemeClr val="tx1"/>
                  </a:solidFill>
                  <a:latin typeface="Arial" charset="0"/>
                </a:defRPr>
              </a:lvl8pPr>
              <a:lvl9pPr marL="3886200" indent="-228600" eaLnBrk="0" fontAlgn="base" hangingPunct="0">
                <a:lnSpc>
                  <a:spcPct val="120000"/>
                </a:lnSpc>
                <a:spcBef>
                  <a:spcPct val="0"/>
                </a:spcBef>
                <a:spcAft>
                  <a:spcPct val="20000"/>
                </a:spcAft>
                <a:buChar char="»"/>
                <a:defRPr sz="2200">
                  <a:solidFill>
                    <a:schemeClr val="tx1"/>
                  </a:solidFill>
                  <a:latin typeface="Arial" charset="0"/>
                </a:defRPr>
              </a:lvl9pPr>
            </a:lstStyle>
            <a:p>
              <a:pPr>
                <a:lnSpc>
                  <a:spcPct val="100000"/>
                </a:lnSpc>
                <a:spcAft>
                  <a:spcPct val="0"/>
                </a:spcAft>
              </a:pPr>
              <a:r>
                <a:rPr lang="en-GB" altLang="en-US" sz="1100" b="1">
                  <a:solidFill>
                    <a:schemeClr val="bg1"/>
                  </a:solidFill>
                  <a:latin typeface="Comic Sans MS" pitchFamily="66" charset="0"/>
                </a:rPr>
                <a:t>Multidisciplinary</a:t>
              </a:r>
              <a:endParaRPr lang="en-GB" altLang="en-US" sz="2400">
                <a:solidFill>
                  <a:schemeClr val="bg1"/>
                </a:solidFill>
                <a:latin typeface="Times" pitchFamily="18" charset="0"/>
              </a:endParaRPr>
            </a:p>
          </p:txBody>
        </p:sp>
        <p:sp>
          <p:nvSpPr>
            <p:cNvPr id="3221" name="Rectangle 697"/>
            <p:cNvSpPr>
              <a:spLocks noChangeArrowheads="1"/>
            </p:cNvSpPr>
            <p:nvPr/>
          </p:nvSpPr>
          <p:spPr bwMode="auto">
            <a:xfrm>
              <a:off x="5468" y="3211"/>
              <a:ext cx="38" cy="1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lnSpc>
                  <a:spcPct val="120000"/>
                </a:lnSpc>
                <a:spcAft>
                  <a:spcPct val="20000"/>
                </a:spcAft>
                <a:defRPr sz="2200">
                  <a:solidFill>
                    <a:schemeClr val="tx1"/>
                  </a:solidFill>
                  <a:latin typeface="Arial" charset="0"/>
                </a:defRPr>
              </a:lvl1pPr>
              <a:lvl2pPr marL="742950" indent="-285750" eaLnBrk="0" hangingPunct="0">
                <a:lnSpc>
                  <a:spcPct val="120000"/>
                </a:lnSpc>
                <a:spcAft>
                  <a:spcPct val="20000"/>
                </a:spcAft>
                <a:buFont typeface="Times" pitchFamily="18" charset="0"/>
                <a:buChar char="•"/>
                <a:defRPr sz="2200">
                  <a:solidFill>
                    <a:schemeClr val="tx1"/>
                  </a:solidFill>
                  <a:latin typeface="Arial" charset="0"/>
                </a:defRPr>
              </a:lvl2pPr>
              <a:lvl3pPr marL="1143000" indent="-228600" eaLnBrk="0" hangingPunct="0">
                <a:lnSpc>
                  <a:spcPct val="120000"/>
                </a:lnSpc>
                <a:spcAft>
                  <a:spcPct val="20000"/>
                </a:spcAft>
                <a:buChar char="–"/>
                <a:defRPr sz="2200">
                  <a:solidFill>
                    <a:schemeClr val="tx1"/>
                  </a:solidFill>
                  <a:latin typeface="Arial" charset="0"/>
                </a:defRPr>
              </a:lvl3pPr>
              <a:lvl4pPr marL="1600200" indent="-228600" eaLnBrk="0" hangingPunct="0">
                <a:lnSpc>
                  <a:spcPct val="120000"/>
                </a:lnSpc>
                <a:spcAft>
                  <a:spcPct val="20000"/>
                </a:spcAft>
                <a:buFont typeface="Times" pitchFamily="18" charset="0"/>
                <a:buChar char="•"/>
                <a:defRPr sz="2200">
                  <a:solidFill>
                    <a:schemeClr val="tx1"/>
                  </a:solidFill>
                  <a:latin typeface="Arial" charset="0"/>
                </a:defRPr>
              </a:lvl4pPr>
              <a:lvl5pPr marL="2057400" indent="-228600" eaLnBrk="0" hangingPunct="0">
                <a:lnSpc>
                  <a:spcPct val="120000"/>
                </a:lnSpc>
                <a:spcAft>
                  <a:spcPct val="20000"/>
                </a:spcAft>
                <a:buChar char="»"/>
                <a:defRPr sz="2200">
                  <a:solidFill>
                    <a:schemeClr val="tx1"/>
                  </a:solidFill>
                  <a:latin typeface="Arial" charset="0"/>
                </a:defRPr>
              </a:lvl5pPr>
              <a:lvl6pPr marL="2514600" indent="-228600" eaLnBrk="0" fontAlgn="base" hangingPunct="0">
                <a:lnSpc>
                  <a:spcPct val="120000"/>
                </a:lnSpc>
                <a:spcBef>
                  <a:spcPct val="0"/>
                </a:spcBef>
                <a:spcAft>
                  <a:spcPct val="20000"/>
                </a:spcAft>
                <a:buChar char="»"/>
                <a:defRPr sz="2200">
                  <a:solidFill>
                    <a:schemeClr val="tx1"/>
                  </a:solidFill>
                  <a:latin typeface="Arial" charset="0"/>
                </a:defRPr>
              </a:lvl6pPr>
              <a:lvl7pPr marL="2971800" indent="-228600" eaLnBrk="0" fontAlgn="base" hangingPunct="0">
                <a:lnSpc>
                  <a:spcPct val="120000"/>
                </a:lnSpc>
                <a:spcBef>
                  <a:spcPct val="0"/>
                </a:spcBef>
                <a:spcAft>
                  <a:spcPct val="20000"/>
                </a:spcAft>
                <a:buChar char="»"/>
                <a:defRPr sz="2200">
                  <a:solidFill>
                    <a:schemeClr val="tx1"/>
                  </a:solidFill>
                  <a:latin typeface="Arial" charset="0"/>
                </a:defRPr>
              </a:lvl7pPr>
              <a:lvl8pPr marL="3429000" indent="-228600" eaLnBrk="0" fontAlgn="base" hangingPunct="0">
                <a:lnSpc>
                  <a:spcPct val="120000"/>
                </a:lnSpc>
                <a:spcBef>
                  <a:spcPct val="0"/>
                </a:spcBef>
                <a:spcAft>
                  <a:spcPct val="20000"/>
                </a:spcAft>
                <a:buChar char="»"/>
                <a:defRPr sz="2200">
                  <a:solidFill>
                    <a:schemeClr val="tx1"/>
                  </a:solidFill>
                  <a:latin typeface="Arial" charset="0"/>
                </a:defRPr>
              </a:lvl8pPr>
              <a:lvl9pPr marL="3886200" indent="-228600" eaLnBrk="0" fontAlgn="base" hangingPunct="0">
                <a:lnSpc>
                  <a:spcPct val="120000"/>
                </a:lnSpc>
                <a:spcBef>
                  <a:spcPct val="0"/>
                </a:spcBef>
                <a:spcAft>
                  <a:spcPct val="20000"/>
                </a:spcAft>
                <a:buChar char="»"/>
                <a:defRPr sz="2200">
                  <a:solidFill>
                    <a:schemeClr val="tx1"/>
                  </a:solidFill>
                  <a:latin typeface="Arial" charset="0"/>
                </a:defRPr>
              </a:lvl9pPr>
            </a:lstStyle>
            <a:p>
              <a:pPr>
                <a:lnSpc>
                  <a:spcPct val="100000"/>
                </a:lnSpc>
                <a:spcAft>
                  <a:spcPct val="0"/>
                </a:spcAft>
              </a:pPr>
              <a:r>
                <a:rPr lang="en-GB" altLang="en-US" sz="1100" b="1">
                  <a:solidFill>
                    <a:srgbClr val="FFFFFF"/>
                  </a:solidFill>
                  <a:latin typeface="Comic Sans MS" pitchFamily="66" charset="0"/>
                </a:rPr>
                <a:t> </a:t>
              </a:r>
              <a:endParaRPr lang="en-GB" altLang="en-US" sz="2400">
                <a:latin typeface="Times" pitchFamily="18" charset="0"/>
              </a:endParaRPr>
            </a:p>
          </p:txBody>
        </p:sp>
        <p:sp>
          <p:nvSpPr>
            <p:cNvPr id="3222" name="Rectangle 698"/>
            <p:cNvSpPr>
              <a:spLocks noChangeArrowheads="1"/>
            </p:cNvSpPr>
            <p:nvPr/>
          </p:nvSpPr>
          <p:spPr bwMode="auto">
            <a:xfrm>
              <a:off x="4805" y="3322"/>
              <a:ext cx="809" cy="1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lnSpc>
                  <a:spcPct val="120000"/>
                </a:lnSpc>
                <a:spcAft>
                  <a:spcPct val="20000"/>
                </a:spcAft>
                <a:defRPr sz="2200">
                  <a:solidFill>
                    <a:schemeClr val="tx1"/>
                  </a:solidFill>
                  <a:latin typeface="Arial" charset="0"/>
                </a:defRPr>
              </a:lvl1pPr>
              <a:lvl2pPr marL="742950" indent="-285750" eaLnBrk="0" hangingPunct="0">
                <a:lnSpc>
                  <a:spcPct val="120000"/>
                </a:lnSpc>
                <a:spcAft>
                  <a:spcPct val="20000"/>
                </a:spcAft>
                <a:buFont typeface="Times" pitchFamily="18" charset="0"/>
                <a:buChar char="•"/>
                <a:defRPr sz="2200">
                  <a:solidFill>
                    <a:schemeClr val="tx1"/>
                  </a:solidFill>
                  <a:latin typeface="Arial" charset="0"/>
                </a:defRPr>
              </a:lvl2pPr>
              <a:lvl3pPr marL="1143000" indent="-228600" eaLnBrk="0" hangingPunct="0">
                <a:lnSpc>
                  <a:spcPct val="120000"/>
                </a:lnSpc>
                <a:spcAft>
                  <a:spcPct val="20000"/>
                </a:spcAft>
                <a:buChar char="–"/>
                <a:defRPr sz="2200">
                  <a:solidFill>
                    <a:schemeClr val="tx1"/>
                  </a:solidFill>
                  <a:latin typeface="Arial" charset="0"/>
                </a:defRPr>
              </a:lvl3pPr>
              <a:lvl4pPr marL="1600200" indent="-228600" eaLnBrk="0" hangingPunct="0">
                <a:lnSpc>
                  <a:spcPct val="120000"/>
                </a:lnSpc>
                <a:spcAft>
                  <a:spcPct val="20000"/>
                </a:spcAft>
                <a:buFont typeface="Times" pitchFamily="18" charset="0"/>
                <a:buChar char="•"/>
                <a:defRPr sz="2200">
                  <a:solidFill>
                    <a:schemeClr val="tx1"/>
                  </a:solidFill>
                  <a:latin typeface="Arial" charset="0"/>
                </a:defRPr>
              </a:lvl4pPr>
              <a:lvl5pPr marL="2057400" indent="-228600" eaLnBrk="0" hangingPunct="0">
                <a:lnSpc>
                  <a:spcPct val="120000"/>
                </a:lnSpc>
                <a:spcAft>
                  <a:spcPct val="20000"/>
                </a:spcAft>
                <a:buChar char="»"/>
                <a:defRPr sz="2200">
                  <a:solidFill>
                    <a:schemeClr val="tx1"/>
                  </a:solidFill>
                  <a:latin typeface="Arial" charset="0"/>
                </a:defRPr>
              </a:lvl5pPr>
              <a:lvl6pPr marL="2514600" indent="-228600" eaLnBrk="0" fontAlgn="base" hangingPunct="0">
                <a:lnSpc>
                  <a:spcPct val="120000"/>
                </a:lnSpc>
                <a:spcBef>
                  <a:spcPct val="0"/>
                </a:spcBef>
                <a:spcAft>
                  <a:spcPct val="20000"/>
                </a:spcAft>
                <a:buChar char="»"/>
                <a:defRPr sz="2200">
                  <a:solidFill>
                    <a:schemeClr val="tx1"/>
                  </a:solidFill>
                  <a:latin typeface="Arial" charset="0"/>
                </a:defRPr>
              </a:lvl6pPr>
              <a:lvl7pPr marL="2971800" indent="-228600" eaLnBrk="0" fontAlgn="base" hangingPunct="0">
                <a:lnSpc>
                  <a:spcPct val="120000"/>
                </a:lnSpc>
                <a:spcBef>
                  <a:spcPct val="0"/>
                </a:spcBef>
                <a:spcAft>
                  <a:spcPct val="20000"/>
                </a:spcAft>
                <a:buChar char="»"/>
                <a:defRPr sz="2200">
                  <a:solidFill>
                    <a:schemeClr val="tx1"/>
                  </a:solidFill>
                  <a:latin typeface="Arial" charset="0"/>
                </a:defRPr>
              </a:lvl7pPr>
              <a:lvl8pPr marL="3429000" indent="-228600" eaLnBrk="0" fontAlgn="base" hangingPunct="0">
                <a:lnSpc>
                  <a:spcPct val="120000"/>
                </a:lnSpc>
                <a:spcBef>
                  <a:spcPct val="0"/>
                </a:spcBef>
                <a:spcAft>
                  <a:spcPct val="20000"/>
                </a:spcAft>
                <a:buChar char="»"/>
                <a:defRPr sz="2200">
                  <a:solidFill>
                    <a:schemeClr val="tx1"/>
                  </a:solidFill>
                  <a:latin typeface="Arial" charset="0"/>
                </a:defRPr>
              </a:lvl8pPr>
              <a:lvl9pPr marL="3886200" indent="-228600" eaLnBrk="0" fontAlgn="base" hangingPunct="0">
                <a:lnSpc>
                  <a:spcPct val="120000"/>
                </a:lnSpc>
                <a:spcBef>
                  <a:spcPct val="0"/>
                </a:spcBef>
                <a:spcAft>
                  <a:spcPct val="20000"/>
                </a:spcAft>
                <a:buChar char="»"/>
                <a:defRPr sz="2200">
                  <a:solidFill>
                    <a:schemeClr val="tx1"/>
                  </a:solidFill>
                  <a:latin typeface="Arial" charset="0"/>
                </a:defRPr>
              </a:lvl9pPr>
            </a:lstStyle>
            <a:p>
              <a:pPr>
                <a:lnSpc>
                  <a:spcPct val="100000"/>
                </a:lnSpc>
                <a:spcAft>
                  <a:spcPct val="0"/>
                </a:spcAft>
              </a:pPr>
              <a:r>
                <a:rPr lang="en-GB" altLang="en-US" sz="1100" b="1">
                  <a:solidFill>
                    <a:schemeClr val="bg1"/>
                  </a:solidFill>
                  <a:latin typeface="Comic Sans MS" pitchFamily="66" charset="0"/>
                </a:rPr>
                <a:t>    Nanotechnology</a:t>
              </a:r>
              <a:endParaRPr lang="en-GB" altLang="en-US" sz="2400">
                <a:solidFill>
                  <a:schemeClr val="bg1"/>
                </a:solidFill>
                <a:latin typeface="Times" pitchFamily="18" charset="0"/>
              </a:endParaRPr>
            </a:p>
          </p:txBody>
        </p:sp>
        <p:sp>
          <p:nvSpPr>
            <p:cNvPr id="3223" name="Rectangle 699"/>
            <p:cNvSpPr>
              <a:spLocks noChangeArrowheads="1"/>
            </p:cNvSpPr>
            <p:nvPr/>
          </p:nvSpPr>
          <p:spPr bwMode="auto">
            <a:xfrm>
              <a:off x="4805" y="3448"/>
              <a:ext cx="585" cy="1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lnSpc>
                  <a:spcPct val="120000"/>
                </a:lnSpc>
                <a:spcAft>
                  <a:spcPct val="20000"/>
                </a:spcAft>
                <a:defRPr sz="2200">
                  <a:solidFill>
                    <a:schemeClr val="tx1"/>
                  </a:solidFill>
                  <a:latin typeface="Arial" charset="0"/>
                </a:defRPr>
              </a:lvl1pPr>
              <a:lvl2pPr marL="742950" indent="-285750" eaLnBrk="0" hangingPunct="0">
                <a:lnSpc>
                  <a:spcPct val="120000"/>
                </a:lnSpc>
                <a:spcAft>
                  <a:spcPct val="20000"/>
                </a:spcAft>
                <a:buFont typeface="Times" pitchFamily="18" charset="0"/>
                <a:buChar char="•"/>
                <a:defRPr sz="2200">
                  <a:solidFill>
                    <a:schemeClr val="tx1"/>
                  </a:solidFill>
                  <a:latin typeface="Arial" charset="0"/>
                </a:defRPr>
              </a:lvl2pPr>
              <a:lvl3pPr marL="1143000" indent="-228600" eaLnBrk="0" hangingPunct="0">
                <a:lnSpc>
                  <a:spcPct val="120000"/>
                </a:lnSpc>
                <a:spcAft>
                  <a:spcPct val="20000"/>
                </a:spcAft>
                <a:buChar char="–"/>
                <a:defRPr sz="2200">
                  <a:solidFill>
                    <a:schemeClr val="tx1"/>
                  </a:solidFill>
                  <a:latin typeface="Arial" charset="0"/>
                </a:defRPr>
              </a:lvl3pPr>
              <a:lvl4pPr marL="1600200" indent="-228600" eaLnBrk="0" hangingPunct="0">
                <a:lnSpc>
                  <a:spcPct val="120000"/>
                </a:lnSpc>
                <a:spcAft>
                  <a:spcPct val="20000"/>
                </a:spcAft>
                <a:buFont typeface="Times" pitchFamily="18" charset="0"/>
                <a:buChar char="•"/>
                <a:defRPr sz="2200">
                  <a:solidFill>
                    <a:schemeClr val="tx1"/>
                  </a:solidFill>
                  <a:latin typeface="Arial" charset="0"/>
                </a:defRPr>
              </a:lvl4pPr>
              <a:lvl5pPr marL="2057400" indent="-228600" eaLnBrk="0" hangingPunct="0">
                <a:lnSpc>
                  <a:spcPct val="120000"/>
                </a:lnSpc>
                <a:spcAft>
                  <a:spcPct val="20000"/>
                </a:spcAft>
                <a:buChar char="»"/>
                <a:defRPr sz="2200">
                  <a:solidFill>
                    <a:schemeClr val="tx1"/>
                  </a:solidFill>
                  <a:latin typeface="Arial" charset="0"/>
                </a:defRPr>
              </a:lvl5pPr>
              <a:lvl6pPr marL="2514600" indent="-228600" eaLnBrk="0" fontAlgn="base" hangingPunct="0">
                <a:lnSpc>
                  <a:spcPct val="120000"/>
                </a:lnSpc>
                <a:spcBef>
                  <a:spcPct val="0"/>
                </a:spcBef>
                <a:spcAft>
                  <a:spcPct val="20000"/>
                </a:spcAft>
                <a:buChar char="»"/>
                <a:defRPr sz="2200">
                  <a:solidFill>
                    <a:schemeClr val="tx1"/>
                  </a:solidFill>
                  <a:latin typeface="Arial" charset="0"/>
                </a:defRPr>
              </a:lvl6pPr>
              <a:lvl7pPr marL="2971800" indent="-228600" eaLnBrk="0" fontAlgn="base" hangingPunct="0">
                <a:lnSpc>
                  <a:spcPct val="120000"/>
                </a:lnSpc>
                <a:spcBef>
                  <a:spcPct val="0"/>
                </a:spcBef>
                <a:spcAft>
                  <a:spcPct val="20000"/>
                </a:spcAft>
                <a:buChar char="»"/>
                <a:defRPr sz="2200">
                  <a:solidFill>
                    <a:schemeClr val="tx1"/>
                  </a:solidFill>
                  <a:latin typeface="Arial" charset="0"/>
                </a:defRPr>
              </a:lvl7pPr>
              <a:lvl8pPr marL="3429000" indent="-228600" eaLnBrk="0" fontAlgn="base" hangingPunct="0">
                <a:lnSpc>
                  <a:spcPct val="120000"/>
                </a:lnSpc>
                <a:spcBef>
                  <a:spcPct val="0"/>
                </a:spcBef>
                <a:spcAft>
                  <a:spcPct val="20000"/>
                </a:spcAft>
                <a:buChar char="»"/>
                <a:defRPr sz="2200">
                  <a:solidFill>
                    <a:schemeClr val="tx1"/>
                  </a:solidFill>
                  <a:latin typeface="Arial" charset="0"/>
                </a:defRPr>
              </a:lvl8pPr>
              <a:lvl9pPr marL="3886200" indent="-228600" eaLnBrk="0" fontAlgn="base" hangingPunct="0">
                <a:lnSpc>
                  <a:spcPct val="120000"/>
                </a:lnSpc>
                <a:spcBef>
                  <a:spcPct val="0"/>
                </a:spcBef>
                <a:spcAft>
                  <a:spcPct val="20000"/>
                </a:spcAft>
                <a:buChar char="»"/>
                <a:defRPr sz="2200">
                  <a:solidFill>
                    <a:schemeClr val="tx1"/>
                  </a:solidFill>
                  <a:latin typeface="Arial" charset="0"/>
                </a:defRPr>
              </a:lvl9pPr>
            </a:lstStyle>
            <a:p>
              <a:pPr>
                <a:lnSpc>
                  <a:spcPct val="100000"/>
                </a:lnSpc>
                <a:spcAft>
                  <a:spcPct val="0"/>
                </a:spcAft>
              </a:pPr>
              <a:r>
                <a:rPr lang="en-GB" altLang="en-US" sz="1100" b="1">
                  <a:solidFill>
                    <a:schemeClr val="bg1"/>
                  </a:solidFill>
                  <a:latin typeface="Comic Sans MS" pitchFamily="66" charset="0"/>
                </a:rPr>
                <a:t>        Centre</a:t>
              </a:r>
              <a:endParaRPr lang="en-GB" altLang="en-US" sz="2400">
                <a:solidFill>
                  <a:schemeClr val="bg1"/>
                </a:solidFill>
                <a:latin typeface="Times" pitchFamily="18" charset="0"/>
              </a:endParaRPr>
            </a:p>
          </p:txBody>
        </p:sp>
        <p:sp>
          <p:nvSpPr>
            <p:cNvPr id="3224" name="Rectangle 700"/>
            <p:cNvSpPr>
              <a:spLocks noChangeArrowheads="1"/>
            </p:cNvSpPr>
            <p:nvPr/>
          </p:nvSpPr>
          <p:spPr bwMode="auto">
            <a:xfrm>
              <a:off x="5368" y="3464"/>
              <a:ext cx="38" cy="1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lnSpc>
                  <a:spcPct val="120000"/>
                </a:lnSpc>
                <a:spcAft>
                  <a:spcPct val="20000"/>
                </a:spcAft>
                <a:defRPr sz="2200">
                  <a:solidFill>
                    <a:schemeClr val="tx1"/>
                  </a:solidFill>
                  <a:latin typeface="Arial" charset="0"/>
                </a:defRPr>
              </a:lvl1pPr>
              <a:lvl2pPr marL="742950" indent="-285750" eaLnBrk="0" hangingPunct="0">
                <a:lnSpc>
                  <a:spcPct val="120000"/>
                </a:lnSpc>
                <a:spcAft>
                  <a:spcPct val="20000"/>
                </a:spcAft>
                <a:buFont typeface="Times" pitchFamily="18" charset="0"/>
                <a:buChar char="•"/>
                <a:defRPr sz="2200">
                  <a:solidFill>
                    <a:schemeClr val="tx1"/>
                  </a:solidFill>
                  <a:latin typeface="Arial" charset="0"/>
                </a:defRPr>
              </a:lvl2pPr>
              <a:lvl3pPr marL="1143000" indent="-228600" eaLnBrk="0" hangingPunct="0">
                <a:lnSpc>
                  <a:spcPct val="120000"/>
                </a:lnSpc>
                <a:spcAft>
                  <a:spcPct val="20000"/>
                </a:spcAft>
                <a:buChar char="–"/>
                <a:defRPr sz="2200">
                  <a:solidFill>
                    <a:schemeClr val="tx1"/>
                  </a:solidFill>
                  <a:latin typeface="Arial" charset="0"/>
                </a:defRPr>
              </a:lvl3pPr>
              <a:lvl4pPr marL="1600200" indent="-228600" eaLnBrk="0" hangingPunct="0">
                <a:lnSpc>
                  <a:spcPct val="120000"/>
                </a:lnSpc>
                <a:spcAft>
                  <a:spcPct val="20000"/>
                </a:spcAft>
                <a:buFont typeface="Times" pitchFamily="18" charset="0"/>
                <a:buChar char="•"/>
                <a:defRPr sz="2200">
                  <a:solidFill>
                    <a:schemeClr val="tx1"/>
                  </a:solidFill>
                  <a:latin typeface="Arial" charset="0"/>
                </a:defRPr>
              </a:lvl4pPr>
              <a:lvl5pPr marL="2057400" indent="-228600" eaLnBrk="0" hangingPunct="0">
                <a:lnSpc>
                  <a:spcPct val="120000"/>
                </a:lnSpc>
                <a:spcAft>
                  <a:spcPct val="20000"/>
                </a:spcAft>
                <a:buChar char="»"/>
                <a:defRPr sz="2200">
                  <a:solidFill>
                    <a:schemeClr val="tx1"/>
                  </a:solidFill>
                  <a:latin typeface="Arial" charset="0"/>
                </a:defRPr>
              </a:lvl5pPr>
              <a:lvl6pPr marL="2514600" indent="-228600" eaLnBrk="0" fontAlgn="base" hangingPunct="0">
                <a:lnSpc>
                  <a:spcPct val="120000"/>
                </a:lnSpc>
                <a:spcBef>
                  <a:spcPct val="0"/>
                </a:spcBef>
                <a:spcAft>
                  <a:spcPct val="20000"/>
                </a:spcAft>
                <a:buChar char="»"/>
                <a:defRPr sz="2200">
                  <a:solidFill>
                    <a:schemeClr val="tx1"/>
                  </a:solidFill>
                  <a:latin typeface="Arial" charset="0"/>
                </a:defRPr>
              </a:lvl6pPr>
              <a:lvl7pPr marL="2971800" indent="-228600" eaLnBrk="0" fontAlgn="base" hangingPunct="0">
                <a:lnSpc>
                  <a:spcPct val="120000"/>
                </a:lnSpc>
                <a:spcBef>
                  <a:spcPct val="0"/>
                </a:spcBef>
                <a:spcAft>
                  <a:spcPct val="20000"/>
                </a:spcAft>
                <a:buChar char="»"/>
                <a:defRPr sz="2200">
                  <a:solidFill>
                    <a:schemeClr val="tx1"/>
                  </a:solidFill>
                  <a:latin typeface="Arial" charset="0"/>
                </a:defRPr>
              </a:lvl7pPr>
              <a:lvl8pPr marL="3429000" indent="-228600" eaLnBrk="0" fontAlgn="base" hangingPunct="0">
                <a:lnSpc>
                  <a:spcPct val="120000"/>
                </a:lnSpc>
                <a:spcBef>
                  <a:spcPct val="0"/>
                </a:spcBef>
                <a:spcAft>
                  <a:spcPct val="20000"/>
                </a:spcAft>
                <a:buChar char="»"/>
                <a:defRPr sz="2200">
                  <a:solidFill>
                    <a:schemeClr val="tx1"/>
                  </a:solidFill>
                  <a:latin typeface="Arial" charset="0"/>
                </a:defRPr>
              </a:lvl8pPr>
              <a:lvl9pPr marL="3886200" indent="-228600" eaLnBrk="0" fontAlgn="base" hangingPunct="0">
                <a:lnSpc>
                  <a:spcPct val="120000"/>
                </a:lnSpc>
                <a:spcBef>
                  <a:spcPct val="0"/>
                </a:spcBef>
                <a:spcAft>
                  <a:spcPct val="20000"/>
                </a:spcAft>
                <a:buChar char="»"/>
                <a:defRPr sz="2200">
                  <a:solidFill>
                    <a:schemeClr val="tx1"/>
                  </a:solidFill>
                  <a:latin typeface="Arial" charset="0"/>
                </a:defRPr>
              </a:lvl9pPr>
            </a:lstStyle>
            <a:p>
              <a:pPr>
                <a:lnSpc>
                  <a:spcPct val="100000"/>
                </a:lnSpc>
                <a:spcAft>
                  <a:spcPct val="0"/>
                </a:spcAft>
              </a:pPr>
              <a:r>
                <a:rPr lang="en-GB" altLang="en-US" sz="1100" b="1">
                  <a:solidFill>
                    <a:srgbClr val="FFFFFF"/>
                  </a:solidFill>
                  <a:latin typeface="Comic Sans MS" pitchFamily="66" charset="0"/>
                </a:rPr>
                <a:t> </a:t>
              </a:r>
              <a:endParaRPr lang="en-GB" altLang="en-US" sz="2400">
                <a:latin typeface="Times" pitchFamily="18" charset="0"/>
              </a:endParaRPr>
            </a:p>
          </p:txBody>
        </p:sp>
      </p:grpSp>
      <p:sp>
        <p:nvSpPr>
          <p:cNvPr id="3079" name="Rectangle 701"/>
          <p:cNvSpPr>
            <a:spLocks noChangeArrowheads="1"/>
          </p:cNvSpPr>
          <p:nvPr/>
        </p:nvSpPr>
        <p:spPr bwMode="auto">
          <a:xfrm>
            <a:off x="395288" y="3789363"/>
            <a:ext cx="4032250" cy="1368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lnSpc>
                <a:spcPct val="120000"/>
              </a:lnSpc>
              <a:spcAft>
                <a:spcPct val="20000"/>
              </a:spcAft>
              <a:tabLst>
                <a:tab pos="573088" algn="l"/>
              </a:tabLst>
              <a:defRPr sz="2200">
                <a:solidFill>
                  <a:schemeClr val="tx1"/>
                </a:solidFill>
                <a:latin typeface="Arial" charset="0"/>
              </a:defRPr>
            </a:lvl1pPr>
            <a:lvl2pPr marL="742950" indent="-285750" eaLnBrk="0" hangingPunct="0">
              <a:lnSpc>
                <a:spcPct val="120000"/>
              </a:lnSpc>
              <a:spcAft>
                <a:spcPct val="20000"/>
              </a:spcAft>
              <a:buFont typeface="Times" pitchFamily="18" charset="0"/>
              <a:buChar char="•"/>
              <a:tabLst>
                <a:tab pos="573088" algn="l"/>
              </a:tabLst>
              <a:defRPr sz="2200">
                <a:solidFill>
                  <a:schemeClr val="tx1"/>
                </a:solidFill>
                <a:latin typeface="Arial" charset="0"/>
              </a:defRPr>
            </a:lvl2pPr>
            <a:lvl3pPr marL="1143000" indent="-228600" eaLnBrk="0" hangingPunct="0">
              <a:lnSpc>
                <a:spcPct val="120000"/>
              </a:lnSpc>
              <a:spcAft>
                <a:spcPct val="20000"/>
              </a:spcAft>
              <a:buChar char="–"/>
              <a:tabLst>
                <a:tab pos="573088" algn="l"/>
              </a:tabLst>
              <a:defRPr sz="2200">
                <a:solidFill>
                  <a:schemeClr val="tx1"/>
                </a:solidFill>
                <a:latin typeface="Arial" charset="0"/>
              </a:defRPr>
            </a:lvl3pPr>
            <a:lvl4pPr marL="1600200" indent="-228600" eaLnBrk="0" hangingPunct="0">
              <a:lnSpc>
                <a:spcPct val="120000"/>
              </a:lnSpc>
              <a:spcAft>
                <a:spcPct val="20000"/>
              </a:spcAft>
              <a:buFont typeface="Times" pitchFamily="18" charset="0"/>
              <a:buChar char="•"/>
              <a:tabLst>
                <a:tab pos="573088" algn="l"/>
              </a:tabLst>
              <a:defRPr sz="2200">
                <a:solidFill>
                  <a:schemeClr val="tx1"/>
                </a:solidFill>
                <a:latin typeface="Arial" charset="0"/>
              </a:defRPr>
            </a:lvl4pPr>
            <a:lvl5pPr marL="2057400" indent="-228600" eaLnBrk="0" hangingPunct="0">
              <a:lnSpc>
                <a:spcPct val="120000"/>
              </a:lnSpc>
              <a:spcAft>
                <a:spcPct val="20000"/>
              </a:spcAft>
              <a:buChar char="»"/>
              <a:tabLst>
                <a:tab pos="573088" algn="l"/>
              </a:tabLst>
              <a:defRPr sz="2200">
                <a:solidFill>
                  <a:schemeClr val="tx1"/>
                </a:solidFill>
                <a:latin typeface="Arial" charset="0"/>
              </a:defRPr>
            </a:lvl5pPr>
            <a:lvl6pPr marL="2514600" indent="-228600" eaLnBrk="0" fontAlgn="base" hangingPunct="0">
              <a:lnSpc>
                <a:spcPct val="120000"/>
              </a:lnSpc>
              <a:spcBef>
                <a:spcPct val="0"/>
              </a:spcBef>
              <a:spcAft>
                <a:spcPct val="20000"/>
              </a:spcAft>
              <a:buChar char="»"/>
              <a:tabLst>
                <a:tab pos="573088" algn="l"/>
              </a:tabLst>
              <a:defRPr sz="2200">
                <a:solidFill>
                  <a:schemeClr val="tx1"/>
                </a:solidFill>
                <a:latin typeface="Arial" charset="0"/>
              </a:defRPr>
            </a:lvl6pPr>
            <a:lvl7pPr marL="2971800" indent="-228600" eaLnBrk="0" fontAlgn="base" hangingPunct="0">
              <a:lnSpc>
                <a:spcPct val="120000"/>
              </a:lnSpc>
              <a:spcBef>
                <a:spcPct val="0"/>
              </a:spcBef>
              <a:spcAft>
                <a:spcPct val="20000"/>
              </a:spcAft>
              <a:buChar char="»"/>
              <a:tabLst>
                <a:tab pos="573088" algn="l"/>
              </a:tabLst>
              <a:defRPr sz="2200">
                <a:solidFill>
                  <a:schemeClr val="tx1"/>
                </a:solidFill>
                <a:latin typeface="Arial" charset="0"/>
              </a:defRPr>
            </a:lvl7pPr>
            <a:lvl8pPr marL="3429000" indent="-228600" eaLnBrk="0" fontAlgn="base" hangingPunct="0">
              <a:lnSpc>
                <a:spcPct val="120000"/>
              </a:lnSpc>
              <a:spcBef>
                <a:spcPct val="0"/>
              </a:spcBef>
              <a:spcAft>
                <a:spcPct val="20000"/>
              </a:spcAft>
              <a:buChar char="»"/>
              <a:tabLst>
                <a:tab pos="573088" algn="l"/>
              </a:tabLst>
              <a:defRPr sz="2200">
                <a:solidFill>
                  <a:schemeClr val="tx1"/>
                </a:solidFill>
                <a:latin typeface="Arial" charset="0"/>
              </a:defRPr>
            </a:lvl8pPr>
            <a:lvl9pPr marL="3886200" indent="-228600" eaLnBrk="0" fontAlgn="base" hangingPunct="0">
              <a:lnSpc>
                <a:spcPct val="120000"/>
              </a:lnSpc>
              <a:spcBef>
                <a:spcPct val="0"/>
              </a:spcBef>
              <a:spcAft>
                <a:spcPct val="20000"/>
              </a:spcAft>
              <a:buChar char="»"/>
              <a:tabLst>
                <a:tab pos="573088" algn="l"/>
              </a:tabLst>
              <a:defRPr sz="2200">
                <a:solidFill>
                  <a:schemeClr val="tx1"/>
                </a:solidFill>
                <a:latin typeface="Arial" charset="0"/>
              </a:defRPr>
            </a:lvl9pPr>
          </a:lstStyle>
          <a:p>
            <a:pPr eaLnBrk="1" hangingPunct="1"/>
            <a:r>
              <a:rPr lang="en-GB" altLang="en-US" sz="1400">
                <a:solidFill>
                  <a:schemeClr val="bg1"/>
                </a:solidFill>
              </a:rPr>
              <a:t>4</a:t>
            </a:r>
            <a:r>
              <a:rPr lang="en-GB" altLang="en-US" sz="1400" baseline="30000">
                <a:solidFill>
                  <a:schemeClr val="bg1"/>
                </a:solidFill>
              </a:rPr>
              <a:t>th</a:t>
            </a:r>
            <a:r>
              <a:rPr lang="en-GB" altLang="en-US" sz="1400">
                <a:solidFill>
                  <a:schemeClr val="bg1"/>
                </a:solidFill>
              </a:rPr>
              <a:t> Int. Conf. on Nanotek &amp; Expo</a:t>
            </a:r>
          </a:p>
          <a:p>
            <a:pPr eaLnBrk="1" hangingPunct="1"/>
            <a:r>
              <a:rPr lang="en-GB" altLang="en-US" sz="1400">
                <a:solidFill>
                  <a:schemeClr val="bg1"/>
                </a:solidFill>
              </a:rPr>
              <a:t>Mon 1st December 2014</a:t>
            </a:r>
          </a:p>
          <a:p>
            <a:pPr eaLnBrk="1" hangingPunct="1"/>
            <a:endParaRPr lang="en-GB" altLang="en-US" sz="1400">
              <a:solidFill>
                <a:schemeClr val="bg1"/>
              </a:solidFill>
            </a:endParaRPr>
          </a:p>
          <a:p>
            <a:pPr eaLnBrk="1" hangingPunct="1"/>
            <a:r>
              <a:rPr lang="en-GB" altLang="en-US" sz="1200">
                <a:solidFill>
                  <a:schemeClr val="bg1"/>
                </a:solidFill>
              </a:rPr>
              <a:t>* richard.j.cobley@swansea.ac.uk</a:t>
            </a:r>
          </a:p>
          <a:p>
            <a:pPr eaLnBrk="1" hangingPunct="1"/>
            <a:r>
              <a:rPr lang="en-GB" altLang="en-US" sz="1200">
                <a:solidFill>
                  <a:schemeClr val="bg1"/>
                </a:solidFill>
              </a:rPr>
              <a:t>www.swansea.ac.uk/staff/academic/Engineering/cobleyr/</a:t>
            </a:r>
          </a:p>
          <a:p>
            <a:pPr eaLnBrk="1" hangingPunct="1"/>
            <a:endParaRPr lang="en-GB" altLang="en-US" sz="120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GB" altLang="en-US" smtClean="0"/>
              <a:t>ZnO nanostructures and defects</a:t>
            </a:r>
            <a:endParaRPr lang="en-US" altLang="en-US" smtClean="0"/>
          </a:p>
        </p:txBody>
      </p:sp>
      <p:grpSp>
        <p:nvGrpSpPr>
          <p:cNvPr id="4099" name="Group 2"/>
          <p:cNvGrpSpPr>
            <a:grpSpLocks/>
          </p:cNvGrpSpPr>
          <p:nvPr/>
        </p:nvGrpSpPr>
        <p:grpSpPr bwMode="auto">
          <a:xfrm>
            <a:off x="3816350" y="3633788"/>
            <a:ext cx="5368925" cy="2605087"/>
            <a:chOff x="3816408" y="3633310"/>
            <a:chExt cx="5368925" cy="2605087"/>
          </a:xfrm>
        </p:grpSpPr>
        <p:pic>
          <p:nvPicPr>
            <p:cNvPr id="4106"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b="5669"/>
            <a:stretch>
              <a:fillRect/>
            </a:stretch>
          </p:blipFill>
          <p:spPr bwMode="auto">
            <a:xfrm>
              <a:off x="3816408" y="3633310"/>
              <a:ext cx="5368925" cy="232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07" name="Rectangle 1"/>
            <p:cNvSpPr>
              <a:spLocks noChangeArrowheads="1"/>
            </p:cNvSpPr>
            <p:nvPr/>
          </p:nvSpPr>
          <p:spPr bwMode="auto">
            <a:xfrm>
              <a:off x="4027994" y="5960585"/>
              <a:ext cx="4572000"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lnSpc>
                  <a:spcPct val="120000"/>
                </a:lnSpc>
                <a:spcAft>
                  <a:spcPct val="20000"/>
                </a:spcAft>
                <a:defRPr sz="2200">
                  <a:solidFill>
                    <a:schemeClr val="tx1"/>
                  </a:solidFill>
                  <a:latin typeface="Arial" charset="0"/>
                </a:defRPr>
              </a:lvl1pPr>
              <a:lvl2pPr marL="742950" indent="-285750" eaLnBrk="0" hangingPunct="0">
                <a:lnSpc>
                  <a:spcPct val="120000"/>
                </a:lnSpc>
                <a:spcAft>
                  <a:spcPct val="20000"/>
                </a:spcAft>
                <a:buFont typeface="Times" pitchFamily="18" charset="0"/>
                <a:buChar char="•"/>
                <a:defRPr sz="2200">
                  <a:solidFill>
                    <a:schemeClr val="tx1"/>
                  </a:solidFill>
                  <a:latin typeface="Arial" charset="0"/>
                </a:defRPr>
              </a:lvl2pPr>
              <a:lvl3pPr marL="1143000" indent="-228600" eaLnBrk="0" hangingPunct="0">
                <a:lnSpc>
                  <a:spcPct val="120000"/>
                </a:lnSpc>
                <a:spcAft>
                  <a:spcPct val="20000"/>
                </a:spcAft>
                <a:buChar char="–"/>
                <a:defRPr sz="2200">
                  <a:solidFill>
                    <a:schemeClr val="tx1"/>
                  </a:solidFill>
                  <a:latin typeface="Arial" charset="0"/>
                </a:defRPr>
              </a:lvl3pPr>
              <a:lvl4pPr marL="1600200" indent="-228600" eaLnBrk="0" hangingPunct="0">
                <a:lnSpc>
                  <a:spcPct val="120000"/>
                </a:lnSpc>
                <a:spcAft>
                  <a:spcPct val="20000"/>
                </a:spcAft>
                <a:buFont typeface="Times" pitchFamily="18" charset="0"/>
                <a:buChar char="•"/>
                <a:defRPr sz="2200">
                  <a:solidFill>
                    <a:schemeClr val="tx1"/>
                  </a:solidFill>
                  <a:latin typeface="Arial" charset="0"/>
                </a:defRPr>
              </a:lvl4pPr>
              <a:lvl5pPr marL="2057400" indent="-228600" eaLnBrk="0" hangingPunct="0">
                <a:lnSpc>
                  <a:spcPct val="120000"/>
                </a:lnSpc>
                <a:spcAft>
                  <a:spcPct val="20000"/>
                </a:spcAft>
                <a:buChar char="»"/>
                <a:defRPr sz="2200">
                  <a:solidFill>
                    <a:schemeClr val="tx1"/>
                  </a:solidFill>
                  <a:latin typeface="Arial" charset="0"/>
                </a:defRPr>
              </a:lvl5pPr>
              <a:lvl6pPr marL="2514600" indent="-228600" eaLnBrk="0" fontAlgn="base" hangingPunct="0">
                <a:lnSpc>
                  <a:spcPct val="120000"/>
                </a:lnSpc>
                <a:spcBef>
                  <a:spcPct val="0"/>
                </a:spcBef>
                <a:spcAft>
                  <a:spcPct val="20000"/>
                </a:spcAft>
                <a:buChar char="»"/>
                <a:defRPr sz="2200">
                  <a:solidFill>
                    <a:schemeClr val="tx1"/>
                  </a:solidFill>
                  <a:latin typeface="Arial" charset="0"/>
                </a:defRPr>
              </a:lvl6pPr>
              <a:lvl7pPr marL="2971800" indent="-228600" eaLnBrk="0" fontAlgn="base" hangingPunct="0">
                <a:lnSpc>
                  <a:spcPct val="120000"/>
                </a:lnSpc>
                <a:spcBef>
                  <a:spcPct val="0"/>
                </a:spcBef>
                <a:spcAft>
                  <a:spcPct val="20000"/>
                </a:spcAft>
                <a:buChar char="»"/>
                <a:defRPr sz="2200">
                  <a:solidFill>
                    <a:schemeClr val="tx1"/>
                  </a:solidFill>
                  <a:latin typeface="Arial" charset="0"/>
                </a:defRPr>
              </a:lvl7pPr>
              <a:lvl8pPr marL="3429000" indent="-228600" eaLnBrk="0" fontAlgn="base" hangingPunct="0">
                <a:lnSpc>
                  <a:spcPct val="120000"/>
                </a:lnSpc>
                <a:spcBef>
                  <a:spcPct val="0"/>
                </a:spcBef>
                <a:spcAft>
                  <a:spcPct val="20000"/>
                </a:spcAft>
                <a:buChar char="»"/>
                <a:defRPr sz="2200">
                  <a:solidFill>
                    <a:schemeClr val="tx1"/>
                  </a:solidFill>
                  <a:latin typeface="Arial" charset="0"/>
                </a:defRPr>
              </a:lvl8pPr>
              <a:lvl9pPr marL="3886200" indent="-228600" eaLnBrk="0" fontAlgn="base" hangingPunct="0">
                <a:lnSpc>
                  <a:spcPct val="120000"/>
                </a:lnSpc>
                <a:spcBef>
                  <a:spcPct val="0"/>
                </a:spcBef>
                <a:spcAft>
                  <a:spcPct val="20000"/>
                </a:spcAft>
                <a:buChar char="»"/>
                <a:defRPr sz="2200">
                  <a:solidFill>
                    <a:schemeClr val="tx1"/>
                  </a:solidFill>
                  <a:latin typeface="Arial" charset="0"/>
                </a:defRPr>
              </a:lvl9pPr>
            </a:lstStyle>
            <a:p>
              <a:pPr algn="ctr" eaLnBrk="1" hangingPunct="1">
                <a:lnSpc>
                  <a:spcPct val="100000"/>
                </a:lnSpc>
                <a:spcAft>
                  <a:spcPct val="0"/>
                </a:spcAft>
              </a:pPr>
              <a:r>
                <a:rPr lang="en-GB" altLang="en-US" sz="1200">
                  <a:latin typeface="Times" pitchFamily="18" charset="0"/>
                </a:rPr>
                <a:t>Liu, J., et al, J. Phys. D: Appl. Phys., 2009. </a:t>
              </a:r>
              <a:r>
                <a:rPr lang="en-GB" altLang="en-US" sz="1200" b="1">
                  <a:latin typeface="Times" pitchFamily="18" charset="0"/>
                </a:rPr>
                <a:t>42</a:t>
              </a:r>
              <a:r>
                <a:rPr lang="en-GB" altLang="en-US" sz="1200">
                  <a:latin typeface="Times" pitchFamily="18" charset="0"/>
                </a:rPr>
                <a:t>(9): p. 095401.</a:t>
              </a:r>
            </a:p>
          </p:txBody>
        </p:sp>
      </p:grpSp>
      <p:grpSp>
        <p:nvGrpSpPr>
          <p:cNvPr id="4100" name="Group 1"/>
          <p:cNvGrpSpPr>
            <a:grpSpLocks/>
          </p:cNvGrpSpPr>
          <p:nvPr/>
        </p:nvGrpSpPr>
        <p:grpSpPr bwMode="auto">
          <a:xfrm>
            <a:off x="284163" y="1138238"/>
            <a:ext cx="8448675" cy="2974975"/>
            <a:chOff x="283629" y="1137760"/>
            <a:chExt cx="8449825" cy="2976102"/>
          </a:xfrm>
        </p:grpSpPr>
        <p:sp>
          <p:nvSpPr>
            <p:cNvPr id="4101" name="Rectangle 1"/>
            <p:cNvSpPr>
              <a:spLocks noChangeArrowheads="1"/>
            </p:cNvSpPr>
            <p:nvPr/>
          </p:nvSpPr>
          <p:spPr bwMode="auto">
            <a:xfrm>
              <a:off x="283629" y="3652197"/>
              <a:ext cx="275307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lnSpc>
                  <a:spcPct val="120000"/>
                </a:lnSpc>
                <a:spcAft>
                  <a:spcPct val="20000"/>
                </a:spcAft>
                <a:defRPr sz="2200">
                  <a:solidFill>
                    <a:schemeClr val="tx1"/>
                  </a:solidFill>
                  <a:latin typeface="Arial" charset="0"/>
                </a:defRPr>
              </a:lvl1pPr>
              <a:lvl2pPr marL="742950" indent="-285750" eaLnBrk="0" hangingPunct="0">
                <a:lnSpc>
                  <a:spcPct val="120000"/>
                </a:lnSpc>
                <a:spcAft>
                  <a:spcPct val="20000"/>
                </a:spcAft>
                <a:buFont typeface="Times" pitchFamily="18" charset="0"/>
                <a:buChar char="•"/>
                <a:defRPr sz="2200">
                  <a:solidFill>
                    <a:schemeClr val="tx1"/>
                  </a:solidFill>
                  <a:latin typeface="Arial" charset="0"/>
                </a:defRPr>
              </a:lvl2pPr>
              <a:lvl3pPr marL="1143000" indent="-228600" eaLnBrk="0" hangingPunct="0">
                <a:lnSpc>
                  <a:spcPct val="120000"/>
                </a:lnSpc>
                <a:spcAft>
                  <a:spcPct val="20000"/>
                </a:spcAft>
                <a:buChar char="–"/>
                <a:defRPr sz="2200">
                  <a:solidFill>
                    <a:schemeClr val="tx1"/>
                  </a:solidFill>
                  <a:latin typeface="Arial" charset="0"/>
                </a:defRPr>
              </a:lvl3pPr>
              <a:lvl4pPr marL="1600200" indent="-228600" eaLnBrk="0" hangingPunct="0">
                <a:lnSpc>
                  <a:spcPct val="120000"/>
                </a:lnSpc>
                <a:spcAft>
                  <a:spcPct val="20000"/>
                </a:spcAft>
                <a:buFont typeface="Times" pitchFamily="18" charset="0"/>
                <a:buChar char="•"/>
                <a:defRPr sz="2200">
                  <a:solidFill>
                    <a:schemeClr val="tx1"/>
                  </a:solidFill>
                  <a:latin typeface="Arial" charset="0"/>
                </a:defRPr>
              </a:lvl4pPr>
              <a:lvl5pPr marL="2057400" indent="-228600" eaLnBrk="0" hangingPunct="0">
                <a:lnSpc>
                  <a:spcPct val="120000"/>
                </a:lnSpc>
                <a:spcAft>
                  <a:spcPct val="20000"/>
                </a:spcAft>
                <a:buChar char="»"/>
                <a:defRPr sz="2200">
                  <a:solidFill>
                    <a:schemeClr val="tx1"/>
                  </a:solidFill>
                  <a:latin typeface="Arial" charset="0"/>
                </a:defRPr>
              </a:lvl5pPr>
              <a:lvl6pPr marL="2514600" indent="-228600" eaLnBrk="0" fontAlgn="base" hangingPunct="0">
                <a:lnSpc>
                  <a:spcPct val="120000"/>
                </a:lnSpc>
                <a:spcBef>
                  <a:spcPct val="0"/>
                </a:spcBef>
                <a:spcAft>
                  <a:spcPct val="20000"/>
                </a:spcAft>
                <a:buChar char="»"/>
                <a:defRPr sz="2200">
                  <a:solidFill>
                    <a:schemeClr val="tx1"/>
                  </a:solidFill>
                  <a:latin typeface="Arial" charset="0"/>
                </a:defRPr>
              </a:lvl6pPr>
              <a:lvl7pPr marL="2971800" indent="-228600" eaLnBrk="0" fontAlgn="base" hangingPunct="0">
                <a:lnSpc>
                  <a:spcPct val="120000"/>
                </a:lnSpc>
                <a:spcBef>
                  <a:spcPct val="0"/>
                </a:spcBef>
                <a:spcAft>
                  <a:spcPct val="20000"/>
                </a:spcAft>
                <a:buChar char="»"/>
                <a:defRPr sz="2200">
                  <a:solidFill>
                    <a:schemeClr val="tx1"/>
                  </a:solidFill>
                  <a:latin typeface="Arial" charset="0"/>
                </a:defRPr>
              </a:lvl7pPr>
              <a:lvl8pPr marL="3429000" indent="-228600" eaLnBrk="0" fontAlgn="base" hangingPunct="0">
                <a:lnSpc>
                  <a:spcPct val="120000"/>
                </a:lnSpc>
                <a:spcBef>
                  <a:spcPct val="0"/>
                </a:spcBef>
                <a:spcAft>
                  <a:spcPct val="20000"/>
                </a:spcAft>
                <a:buChar char="»"/>
                <a:defRPr sz="2200">
                  <a:solidFill>
                    <a:schemeClr val="tx1"/>
                  </a:solidFill>
                  <a:latin typeface="Arial" charset="0"/>
                </a:defRPr>
              </a:lvl8pPr>
              <a:lvl9pPr marL="3886200" indent="-228600" eaLnBrk="0" fontAlgn="base" hangingPunct="0">
                <a:lnSpc>
                  <a:spcPct val="120000"/>
                </a:lnSpc>
                <a:spcBef>
                  <a:spcPct val="0"/>
                </a:spcBef>
                <a:spcAft>
                  <a:spcPct val="20000"/>
                </a:spcAft>
                <a:buChar char="»"/>
                <a:defRPr sz="2200">
                  <a:solidFill>
                    <a:schemeClr val="tx1"/>
                  </a:solidFill>
                  <a:latin typeface="Arial" charset="0"/>
                </a:defRPr>
              </a:lvl9pPr>
            </a:lstStyle>
            <a:p>
              <a:pPr algn="ctr" eaLnBrk="1" hangingPunct="1">
                <a:lnSpc>
                  <a:spcPct val="100000"/>
                </a:lnSpc>
                <a:spcAft>
                  <a:spcPct val="0"/>
                </a:spcAft>
              </a:pPr>
              <a:r>
                <a:rPr lang="en-GB" altLang="en-US" sz="1200">
                  <a:latin typeface="Times" pitchFamily="18" charset="0"/>
                </a:rPr>
                <a:t>Z.L. Wang, J. Phys.: Condens. Matter</a:t>
              </a:r>
            </a:p>
            <a:p>
              <a:pPr algn="ctr" eaLnBrk="1" hangingPunct="1">
                <a:lnSpc>
                  <a:spcPct val="100000"/>
                </a:lnSpc>
                <a:spcAft>
                  <a:spcPct val="0"/>
                </a:spcAft>
              </a:pPr>
              <a:r>
                <a:rPr lang="en-GB" altLang="en-US" sz="1200">
                  <a:latin typeface="Times" pitchFamily="18" charset="0"/>
                </a:rPr>
                <a:t>16 (2004) R829-R858</a:t>
              </a:r>
            </a:p>
          </p:txBody>
        </p:sp>
        <p:pic>
          <p:nvPicPr>
            <p:cNvPr id="4102" name="Picture 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83629" y="1209160"/>
              <a:ext cx="3579110" cy="236906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103" name="Picture 8"/>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295179" y="1209160"/>
              <a:ext cx="1438275" cy="20193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104" name="Picture 9"/>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599619" y="1209160"/>
              <a:ext cx="1548824" cy="225283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105" name="Picture 10"/>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027994" y="1137760"/>
              <a:ext cx="1571625" cy="24955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sp>
        <p:nvSpPr>
          <p:cNvPr id="12" name="Rectangle 3"/>
          <p:cNvSpPr txBox="1">
            <a:spLocks noChangeArrowheads="1"/>
          </p:cNvSpPr>
          <p:nvPr/>
        </p:nvSpPr>
        <p:spPr bwMode="auto">
          <a:xfrm>
            <a:off x="488633" y="4435475"/>
            <a:ext cx="3312477" cy="1727200"/>
          </a:xfrm>
          <a:prstGeom prst="rect">
            <a:avLst/>
          </a:prstGeom>
          <a:noFill/>
          <a:ln w="9525">
            <a:noFill/>
            <a:miter lim="800000"/>
            <a:headEnd/>
            <a:tailEnd/>
          </a:ln>
        </p:spPr>
        <p:txBody>
          <a:bodyPr lIns="0" tIns="0" rIns="0" bIns="0"/>
          <a:lstStyle/>
          <a:p>
            <a:pPr marL="342900" indent="-342900">
              <a:lnSpc>
                <a:spcPct val="120000"/>
              </a:lnSpc>
              <a:spcAft>
                <a:spcPct val="20000"/>
              </a:spcAft>
              <a:buFontTx/>
              <a:buChar char="-"/>
              <a:tabLst>
                <a:tab pos="573088" algn="l"/>
              </a:tabLst>
              <a:defRPr/>
            </a:pPr>
            <a:r>
              <a:rPr lang="en-GB" sz="2000" kern="0" dirty="0" smtClean="0">
                <a:latin typeface="+mn-lt"/>
              </a:rPr>
              <a:t>Properties</a:t>
            </a:r>
            <a:endParaRPr lang="en-GB" sz="2000" kern="0" dirty="0">
              <a:latin typeface="+mn-lt"/>
            </a:endParaRPr>
          </a:p>
          <a:p>
            <a:pPr marL="342900" indent="-342900">
              <a:lnSpc>
                <a:spcPct val="120000"/>
              </a:lnSpc>
              <a:spcAft>
                <a:spcPct val="20000"/>
              </a:spcAft>
              <a:buFontTx/>
              <a:buChar char="-"/>
              <a:tabLst>
                <a:tab pos="573088" algn="l"/>
              </a:tabLst>
              <a:defRPr/>
            </a:pPr>
            <a:r>
              <a:rPr lang="en-GB" sz="2000" kern="0" dirty="0" smtClean="0">
                <a:latin typeface="+mn-lt"/>
                <a:cs typeface="+mn-cs"/>
              </a:rPr>
              <a:t>Structures and devices</a:t>
            </a:r>
          </a:p>
          <a:p>
            <a:pPr marL="342900" indent="-342900">
              <a:lnSpc>
                <a:spcPct val="120000"/>
              </a:lnSpc>
              <a:spcAft>
                <a:spcPct val="20000"/>
              </a:spcAft>
              <a:buFontTx/>
              <a:buChar char="-"/>
              <a:tabLst>
                <a:tab pos="573088" algn="l"/>
              </a:tabLst>
              <a:defRPr/>
            </a:pPr>
            <a:r>
              <a:rPr lang="en-GB" sz="2000" kern="0" dirty="0" smtClean="0">
                <a:latin typeface="+mn-lt"/>
                <a:cs typeface="+mn-cs"/>
              </a:rPr>
              <a:t>Defects</a:t>
            </a:r>
            <a:endParaRPr lang="en-GB" sz="2000" kern="0" dirty="0">
              <a:latin typeface="+mn-lt"/>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GB" altLang="en-US" smtClean="0"/>
              <a:t>Growth, control of defects and motivation</a:t>
            </a:r>
            <a:endParaRPr lang="en-US" altLang="en-US" smtClean="0"/>
          </a:p>
        </p:txBody>
      </p:sp>
      <p:sp>
        <p:nvSpPr>
          <p:cNvPr id="8" name="Rectangle 3"/>
          <p:cNvSpPr txBox="1">
            <a:spLocks noChangeArrowheads="1"/>
          </p:cNvSpPr>
          <p:nvPr/>
        </p:nvSpPr>
        <p:spPr bwMode="auto">
          <a:xfrm>
            <a:off x="508000" y="4430713"/>
            <a:ext cx="4833938" cy="1727200"/>
          </a:xfrm>
          <a:prstGeom prst="rect">
            <a:avLst/>
          </a:prstGeom>
          <a:noFill/>
          <a:ln w="9525">
            <a:noFill/>
            <a:miter lim="800000"/>
            <a:headEnd/>
            <a:tailEnd/>
          </a:ln>
        </p:spPr>
        <p:txBody>
          <a:bodyPr lIns="0" tIns="0" rIns="0" bIns="0"/>
          <a:lstStyle/>
          <a:p>
            <a:pPr marL="342900" indent="-342900">
              <a:lnSpc>
                <a:spcPct val="120000"/>
              </a:lnSpc>
              <a:spcAft>
                <a:spcPct val="20000"/>
              </a:spcAft>
              <a:buFontTx/>
              <a:buChar char="-"/>
              <a:tabLst>
                <a:tab pos="573088" algn="l"/>
              </a:tabLst>
              <a:defRPr/>
            </a:pPr>
            <a:r>
              <a:rPr lang="en-GB" sz="2000" kern="0" dirty="0">
                <a:latin typeface="+mn-lt"/>
              </a:rPr>
              <a:t>Control and evolution of defects with argon bombardment and </a:t>
            </a:r>
            <a:r>
              <a:rPr lang="en-GB" sz="2000" kern="0" dirty="0" smtClean="0">
                <a:latin typeface="+mn-lt"/>
              </a:rPr>
              <a:t>annealing</a:t>
            </a:r>
            <a:endParaRPr lang="en-GB" sz="2000" kern="0" dirty="0">
              <a:latin typeface="+mn-lt"/>
            </a:endParaRPr>
          </a:p>
          <a:p>
            <a:pPr marL="342900" indent="-342900">
              <a:lnSpc>
                <a:spcPct val="120000"/>
              </a:lnSpc>
              <a:spcAft>
                <a:spcPct val="20000"/>
              </a:spcAft>
              <a:buFontTx/>
              <a:buChar char="-"/>
              <a:tabLst>
                <a:tab pos="573088" algn="l"/>
              </a:tabLst>
              <a:defRPr/>
            </a:pPr>
            <a:r>
              <a:rPr lang="en-GB" sz="2000" kern="0" dirty="0">
                <a:latin typeface="+mn-lt"/>
                <a:cs typeface="+mn-cs"/>
              </a:rPr>
              <a:t>Role of defects on conductivity, transport, contacts and sensing</a:t>
            </a:r>
          </a:p>
        </p:txBody>
      </p:sp>
      <p:pic>
        <p:nvPicPr>
          <p:cNvPr id="5124" name="Picture 9" descr="C:\Users\user\Desktop\PRoject\Mini SEM\4.A.1\Sample_q006.tif"/>
          <p:cNvPicPr>
            <a:picLocks noChangeAspect="1" noChangeArrowheads="1"/>
          </p:cNvPicPr>
          <p:nvPr/>
        </p:nvPicPr>
        <p:blipFill>
          <a:blip r:embed="rId3" cstate="print">
            <a:lum contrast="24000"/>
            <a:extLst>
              <a:ext uri="{28A0092B-C50C-407E-A947-70E740481C1C}">
                <a14:useLocalDpi xmlns:a14="http://schemas.microsoft.com/office/drawing/2010/main" xmlns="" val="0"/>
              </a:ext>
            </a:extLst>
          </a:blip>
          <a:srcRect/>
          <a:stretch>
            <a:fillRect/>
          </a:stretch>
        </p:blipFill>
        <p:spPr bwMode="auto">
          <a:xfrm>
            <a:off x="406400" y="1373188"/>
            <a:ext cx="3646488" cy="2735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5" name="Picture 10"/>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305300" y="1373188"/>
            <a:ext cx="4557713" cy="2735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5126" name="Group 15"/>
          <p:cNvGrpSpPr>
            <a:grpSpLocks/>
          </p:cNvGrpSpPr>
          <p:nvPr/>
        </p:nvGrpSpPr>
        <p:grpSpPr bwMode="auto">
          <a:xfrm>
            <a:off x="5475288" y="3759200"/>
            <a:ext cx="555625" cy="2173288"/>
            <a:chOff x="5474776" y="3758466"/>
            <a:chExt cx="556155" cy="2173971"/>
          </a:xfrm>
        </p:grpSpPr>
        <p:cxnSp>
          <p:nvCxnSpPr>
            <p:cNvPr id="4" name="Straight Arrow Connector 3"/>
            <p:cNvCxnSpPr/>
            <p:nvPr/>
          </p:nvCxnSpPr>
          <p:spPr bwMode="auto">
            <a:xfrm flipV="1">
              <a:off x="6030931" y="3758466"/>
              <a:ext cx="0" cy="852756"/>
            </a:xfrm>
            <a:prstGeom prst="straightConnector1">
              <a:avLst/>
            </a:prstGeom>
            <a:ln w="38100">
              <a:solidFill>
                <a:srgbClr val="FFC000"/>
              </a:solidFill>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5134" name="Rectangle 14"/>
            <p:cNvSpPr>
              <a:spLocks noChangeArrowheads="1"/>
            </p:cNvSpPr>
            <p:nvPr/>
          </p:nvSpPr>
          <p:spPr bwMode="auto">
            <a:xfrm rot="-5400000">
              <a:off x="4862589" y="4797030"/>
              <a:ext cx="1747594"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lnSpc>
                  <a:spcPct val="120000"/>
                </a:lnSpc>
                <a:spcAft>
                  <a:spcPct val="20000"/>
                </a:spcAft>
                <a:defRPr sz="2200">
                  <a:solidFill>
                    <a:schemeClr val="tx1"/>
                  </a:solidFill>
                  <a:latin typeface="Arial" charset="0"/>
                </a:defRPr>
              </a:lvl1pPr>
              <a:lvl2pPr marL="742950" indent="-285750" eaLnBrk="0" hangingPunct="0">
                <a:lnSpc>
                  <a:spcPct val="120000"/>
                </a:lnSpc>
                <a:spcAft>
                  <a:spcPct val="20000"/>
                </a:spcAft>
                <a:buFont typeface="Times" pitchFamily="18" charset="0"/>
                <a:buChar char="•"/>
                <a:defRPr sz="2200">
                  <a:solidFill>
                    <a:schemeClr val="tx1"/>
                  </a:solidFill>
                  <a:latin typeface="Arial" charset="0"/>
                </a:defRPr>
              </a:lvl2pPr>
              <a:lvl3pPr marL="1143000" indent="-228600" eaLnBrk="0" hangingPunct="0">
                <a:lnSpc>
                  <a:spcPct val="120000"/>
                </a:lnSpc>
                <a:spcAft>
                  <a:spcPct val="20000"/>
                </a:spcAft>
                <a:buChar char="–"/>
                <a:defRPr sz="2200">
                  <a:solidFill>
                    <a:schemeClr val="tx1"/>
                  </a:solidFill>
                  <a:latin typeface="Arial" charset="0"/>
                </a:defRPr>
              </a:lvl3pPr>
              <a:lvl4pPr marL="1600200" indent="-228600" eaLnBrk="0" hangingPunct="0">
                <a:lnSpc>
                  <a:spcPct val="120000"/>
                </a:lnSpc>
                <a:spcAft>
                  <a:spcPct val="20000"/>
                </a:spcAft>
                <a:buFont typeface="Times" pitchFamily="18" charset="0"/>
                <a:buChar char="•"/>
                <a:defRPr sz="2200">
                  <a:solidFill>
                    <a:schemeClr val="tx1"/>
                  </a:solidFill>
                  <a:latin typeface="Arial" charset="0"/>
                </a:defRPr>
              </a:lvl4pPr>
              <a:lvl5pPr marL="2057400" indent="-228600" eaLnBrk="0" hangingPunct="0">
                <a:lnSpc>
                  <a:spcPct val="120000"/>
                </a:lnSpc>
                <a:spcAft>
                  <a:spcPct val="20000"/>
                </a:spcAft>
                <a:buChar char="»"/>
                <a:defRPr sz="2200">
                  <a:solidFill>
                    <a:schemeClr val="tx1"/>
                  </a:solidFill>
                  <a:latin typeface="Arial" charset="0"/>
                </a:defRPr>
              </a:lvl5pPr>
              <a:lvl6pPr marL="2514600" indent="-228600" eaLnBrk="0" fontAlgn="base" hangingPunct="0">
                <a:lnSpc>
                  <a:spcPct val="120000"/>
                </a:lnSpc>
                <a:spcBef>
                  <a:spcPct val="0"/>
                </a:spcBef>
                <a:spcAft>
                  <a:spcPct val="20000"/>
                </a:spcAft>
                <a:buChar char="»"/>
                <a:defRPr sz="2200">
                  <a:solidFill>
                    <a:schemeClr val="tx1"/>
                  </a:solidFill>
                  <a:latin typeface="Arial" charset="0"/>
                </a:defRPr>
              </a:lvl6pPr>
              <a:lvl7pPr marL="2971800" indent="-228600" eaLnBrk="0" fontAlgn="base" hangingPunct="0">
                <a:lnSpc>
                  <a:spcPct val="120000"/>
                </a:lnSpc>
                <a:spcBef>
                  <a:spcPct val="0"/>
                </a:spcBef>
                <a:spcAft>
                  <a:spcPct val="20000"/>
                </a:spcAft>
                <a:buChar char="»"/>
                <a:defRPr sz="2200">
                  <a:solidFill>
                    <a:schemeClr val="tx1"/>
                  </a:solidFill>
                  <a:latin typeface="Arial" charset="0"/>
                </a:defRPr>
              </a:lvl7pPr>
              <a:lvl8pPr marL="3429000" indent="-228600" eaLnBrk="0" fontAlgn="base" hangingPunct="0">
                <a:lnSpc>
                  <a:spcPct val="120000"/>
                </a:lnSpc>
                <a:spcBef>
                  <a:spcPct val="0"/>
                </a:spcBef>
                <a:spcAft>
                  <a:spcPct val="20000"/>
                </a:spcAft>
                <a:buChar char="»"/>
                <a:defRPr sz="2200">
                  <a:solidFill>
                    <a:schemeClr val="tx1"/>
                  </a:solidFill>
                  <a:latin typeface="Arial" charset="0"/>
                </a:defRPr>
              </a:lvl8pPr>
              <a:lvl9pPr marL="3886200" indent="-228600" eaLnBrk="0" fontAlgn="base" hangingPunct="0">
                <a:lnSpc>
                  <a:spcPct val="120000"/>
                </a:lnSpc>
                <a:spcBef>
                  <a:spcPct val="0"/>
                </a:spcBef>
                <a:spcAft>
                  <a:spcPct val="20000"/>
                </a:spcAft>
                <a:buChar char="»"/>
                <a:defRPr sz="2200">
                  <a:solidFill>
                    <a:schemeClr val="tx1"/>
                  </a:solidFill>
                  <a:latin typeface="Arial" charset="0"/>
                </a:defRPr>
              </a:lvl9pPr>
            </a:lstStyle>
            <a:p>
              <a:pPr algn="ctr" eaLnBrk="1" hangingPunct="1">
                <a:lnSpc>
                  <a:spcPct val="100000"/>
                </a:lnSpc>
                <a:spcAft>
                  <a:spcPct val="0"/>
                </a:spcAft>
              </a:pPr>
              <a:r>
                <a:rPr lang="en-GB" altLang="en-US" sz="1400" dirty="0">
                  <a:solidFill>
                    <a:srgbClr val="FFC000"/>
                  </a:solidFill>
                  <a:latin typeface="Times" pitchFamily="18" charset="0"/>
                </a:rPr>
                <a:t>520 nm </a:t>
              </a:r>
              <a:r>
                <a:rPr lang="en-GB" altLang="en-US" sz="1400" dirty="0" err="1">
                  <a:solidFill>
                    <a:srgbClr val="FFC000"/>
                  </a:solidFill>
                  <a:latin typeface="Times" pitchFamily="18" charset="0"/>
                </a:rPr>
                <a:t>O</a:t>
              </a:r>
              <a:r>
                <a:rPr lang="en-GB" altLang="en-US" sz="1400" baseline="-25000" dirty="0" err="1">
                  <a:solidFill>
                    <a:srgbClr val="FFC000"/>
                  </a:solidFill>
                  <a:latin typeface="Times" pitchFamily="18" charset="0"/>
                </a:rPr>
                <a:t>zn</a:t>
              </a:r>
              <a:r>
                <a:rPr lang="en-GB" altLang="en-US" sz="1400" baseline="-25000" dirty="0">
                  <a:solidFill>
                    <a:srgbClr val="FFC000"/>
                  </a:solidFill>
                  <a:latin typeface="Times" pitchFamily="18" charset="0"/>
                </a:rPr>
                <a:t> </a:t>
              </a:r>
              <a:endParaRPr lang="en-GB" altLang="en-US" sz="1400" dirty="0">
                <a:solidFill>
                  <a:srgbClr val="FFC000"/>
                </a:solidFill>
                <a:latin typeface="Times" pitchFamily="18" charset="0"/>
              </a:endParaRPr>
            </a:p>
            <a:p>
              <a:pPr algn="ctr" eaLnBrk="1" hangingPunct="1">
                <a:lnSpc>
                  <a:spcPct val="100000"/>
                </a:lnSpc>
                <a:spcAft>
                  <a:spcPct val="0"/>
                </a:spcAft>
              </a:pPr>
              <a:r>
                <a:rPr lang="en-GB" altLang="en-US" sz="1400" dirty="0">
                  <a:solidFill>
                    <a:srgbClr val="FFC000"/>
                  </a:solidFill>
                  <a:latin typeface="Times" pitchFamily="18" charset="0"/>
                </a:rPr>
                <a:t>O occupying zinc site</a:t>
              </a:r>
              <a:endParaRPr lang="en-GB" altLang="en-US" sz="1400" baseline="-25000" dirty="0">
                <a:solidFill>
                  <a:srgbClr val="FFC000"/>
                </a:solidFill>
                <a:latin typeface="Times" pitchFamily="18" charset="0"/>
              </a:endParaRPr>
            </a:p>
          </p:txBody>
        </p:sp>
      </p:grpSp>
      <p:grpSp>
        <p:nvGrpSpPr>
          <p:cNvPr id="5127" name="Group 16"/>
          <p:cNvGrpSpPr>
            <a:grpSpLocks/>
          </p:cNvGrpSpPr>
          <p:nvPr/>
        </p:nvGrpSpPr>
        <p:grpSpPr bwMode="auto">
          <a:xfrm>
            <a:off x="6084888" y="3021013"/>
            <a:ext cx="522287" cy="2954337"/>
            <a:chOff x="6084169" y="3020602"/>
            <a:chExt cx="523220" cy="2954282"/>
          </a:xfrm>
        </p:grpSpPr>
        <p:cxnSp>
          <p:nvCxnSpPr>
            <p:cNvPr id="12" name="Straight Arrow Connector 11"/>
            <p:cNvCxnSpPr/>
            <p:nvPr/>
          </p:nvCxnSpPr>
          <p:spPr bwMode="auto">
            <a:xfrm flipV="1">
              <a:off x="6254334" y="3020602"/>
              <a:ext cx="0" cy="1590645"/>
            </a:xfrm>
            <a:prstGeom prst="straightConnector1">
              <a:avLst/>
            </a:prstGeom>
            <a:ln w="38100">
              <a:solidFill>
                <a:srgbClr val="00B050"/>
              </a:solidFill>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5132" name="Rectangle 17"/>
            <p:cNvSpPr>
              <a:spLocks noChangeArrowheads="1"/>
            </p:cNvSpPr>
            <p:nvPr/>
          </p:nvSpPr>
          <p:spPr bwMode="auto">
            <a:xfrm rot="-5400000">
              <a:off x="5429534" y="4797030"/>
              <a:ext cx="1832489"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lnSpc>
                  <a:spcPct val="120000"/>
                </a:lnSpc>
                <a:spcAft>
                  <a:spcPct val="20000"/>
                </a:spcAft>
                <a:defRPr sz="2200">
                  <a:solidFill>
                    <a:schemeClr val="tx1"/>
                  </a:solidFill>
                  <a:latin typeface="Arial" charset="0"/>
                </a:defRPr>
              </a:lvl1pPr>
              <a:lvl2pPr marL="742950" indent="-285750" eaLnBrk="0" hangingPunct="0">
                <a:lnSpc>
                  <a:spcPct val="120000"/>
                </a:lnSpc>
                <a:spcAft>
                  <a:spcPct val="20000"/>
                </a:spcAft>
                <a:buFont typeface="Times" pitchFamily="18" charset="0"/>
                <a:buChar char="•"/>
                <a:defRPr sz="2200">
                  <a:solidFill>
                    <a:schemeClr val="tx1"/>
                  </a:solidFill>
                  <a:latin typeface="Arial" charset="0"/>
                </a:defRPr>
              </a:lvl2pPr>
              <a:lvl3pPr marL="1143000" indent="-228600" eaLnBrk="0" hangingPunct="0">
                <a:lnSpc>
                  <a:spcPct val="120000"/>
                </a:lnSpc>
                <a:spcAft>
                  <a:spcPct val="20000"/>
                </a:spcAft>
                <a:buChar char="–"/>
                <a:defRPr sz="2200">
                  <a:solidFill>
                    <a:schemeClr val="tx1"/>
                  </a:solidFill>
                  <a:latin typeface="Arial" charset="0"/>
                </a:defRPr>
              </a:lvl3pPr>
              <a:lvl4pPr marL="1600200" indent="-228600" eaLnBrk="0" hangingPunct="0">
                <a:lnSpc>
                  <a:spcPct val="120000"/>
                </a:lnSpc>
                <a:spcAft>
                  <a:spcPct val="20000"/>
                </a:spcAft>
                <a:buFont typeface="Times" pitchFamily="18" charset="0"/>
                <a:buChar char="•"/>
                <a:defRPr sz="2200">
                  <a:solidFill>
                    <a:schemeClr val="tx1"/>
                  </a:solidFill>
                  <a:latin typeface="Arial" charset="0"/>
                </a:defRPr>
              </a:lvl4pPr>
              <a:lvl5pPr marL="2057400" indent="-228600" eaLnBrk="0" hangingPunct="0">
                <a:lnSpc>
                  <a:spcPct val="120000"/>
                </a:lnSpc>
                <a:spcAft>
                  <a:spcPct val="20000"/>
                </a:spcAft>
                <a:buChar char="»"/>
                <a:defRPr sz="2200">
                  <a:solidFill>
                    <a:schemeClr val="tx1"/>
                  </a:solidFill>
                  <a:latin typeface="Arial" charset="0"/>
                </a:defRPr>
              </a:lvl5pPr>
              <a:lvl6pPr marL="2514600" indent="-228600" eaLnBrk="0" fontAlgn="base" hangingPunct="0">
                <a:lnSpc>
                  <a:spcPct val="120000"/>
                </a:lnSpc>
                <a:spcBef>
                  <a:spcPct val="0"/>
                </a:spcBef>
                <a:spcAft>
                  <a:spcPct val="20000"/>
                </a:spcAft>
                <a:buChar char="»"/>
                <a:defRPr sz="2200">
                  <a:solidFill>
                    <a:schemeClr val="tx1"/>
                  </a:solidFill>
                  <a:latin typeface="Arial" charset="0"/>
                </a:defRPr>
              </a:lvl6pPr>
              <a:lvl7pPr marL="2971800" indent="-228600" eaLnBrk="0" fontAlgn="base" hangingPunct="0">
                <a:lnSpc>
                  <a:spcPct val="120000"/>
                </a:lnSpc>
                <a:spcBef>
                  <a:spcPct val="0"/>
                </a:spcBef>
                <a:spcAft>
                  <a:spcPct val="20000"/>
                </a:spcAft>
                <a:buChar char="»"/>
                <a:defRPr sz="2200">
                  <a:solidFill>
                    <a:schemeClr val="tx1"/>
                  </a:solidFill>
                  <a:latin typeface="Arial" charset="0"/>
                </a:defRPr>
              </a:lvl7pPr>
              <a:lvl8pPr marL="3429000" indent="-228600" eaLnBrk="0" fontAlgn="base" hangingPunct="0">
                <a:lnSpc>
                  <a:spcPct val="120000"/>
                </a:lnSpc>
                <a:spcBef>
                  <a:spcPct val="0"/>
                </a:spcBef>
                <a:spcAft>
                  <a:spcPct val="20000"/>
                </a:spcAft>
                <a:buChar char="»"/>
                <a:defRPr sz="2200">
                  <a:solidFill>
                    <a:schemeClr val="tx1"/>
                  </a:solidFill>
                  <a:latin typeface="Arial" charset="0"/>
                </a:defRPr>
              </a:lvl8pPr>
              <a:lvl9pPr marL="3886200" indent="-228600" eaLnBrk="0" fontAlgn="base" hangingPunct="0">
                <a:lnSpc>
                  <a:spcPct val="120000"/>
                </a:lnSpc>
                <a:spcBef>
                  <a:spcPct val="0"/>
                </a:spcBef>
                <a:spcAft>
                  <a:spcPct val="20000"/>
                </a:spcAft>
                <a:buChar char="»"/>
                <a:defRPr sz="2200">
                  <a:solidFill>
                    <a:schemeClr val="tx1"/>
                  </a:solidFill>
                  <a:latin typeface="Arial" charset="0"/>
                </a:defRPr>
              </a:lvl9pPr>
            </a:lstStyle>
            <a:p>
              <a:pPr algn="ctr" eaLnBrk="1" hangingPunct="1">
                <a:lnSpc>
                  <a:spcPct val="100000"/>
                </a:lnSpc>
                <a:spcAft>
                  <a:spcPct val="0"/>
                </a:spcAft>
              </a:pPr>
              <a:r>
                <a:rPr lang="en-GB" altLang="en-US" sz="1400">
                  <a:solidFill>
                    <a:srgbClr val="00B050"/>
                  </a:solidFill>
                  <a:latin typeface="Times" pitchFamily="18" charset="0"/>
                </a:rPr>
                <a:t>543 nm O</a:t>
              </a:r>
              <a:r>
                <a:rPr lang="en-GB" altLang="en-US" sz="1400" baseline="-25000">
                  <a:solidFill>
                    <a:srgbClr val="00B050"/>
                  </a:solidFill>
                  <a:latin typeface="Times" pitchFamily="18" charset="0"/>
                </a:rPr>
                <a:t>i </a:t>
              </a:r>
              <a:endParaRPr lang="en-GB" altLang="en-US" sz="1400">
                <a:solidFill>
                  <a:srgbClr val="00B050"/>
                </a:solidFill>
                <a:latin typeface="Times" pitchFamily="18" charset="0"/>
              </a:endParaRPr>
            </a:p>
            <a:p>
              <a:pPr algn="ctr" eaLnBrk="1" hangingPunct="1">
                <a:lnSpc>
                  <a:spcPct val="100000"/>
                </a:lnSpc>
                <a:spcAft>
                  <a:spcPct val="0"/>
                </a:spcAft>
              </a:pPr>
              <a:r>
                <a:rPr lang="en-GB" altLang="en-US" sz="1400">
                  <a:solidFill>
                    <a:srgbClr val="00B050"/>
                  </a:solidFill>
                  <a:latin typeface="Times" pitchFamily="18" charset="0"/>
                </a:rPr>
                <a:t>O interstitial no charge</a:t>
              </a:r>
              <a:endParaRPr lang="en-GB" altLang="en-US" sz="1400" baseline="-25000">
                <a:solidFill>
                  <a:srgbClr val="00B050"/>
                </a:solidFill>
                <a:latin typeface="Times" pitchFamily="18" charset="0"/>
              </a:endParaRPr>
            </a:p>
          </p:txBody>
        </p:sp>
      </p:grpSp>
      <p:grpSp>
        <p:nvGrpSpPr>
          <p:cNvPr id="5128" name="Group 19"/>
          <p:cNvGrpSpPr>
            <a:grpSpLocks/>
          </p:cNvGrpSpPr>
          <p:nvPr/>
        </p:nvGrpSpPr>
        <p:grpSpPr bwMode="auto">
          <a:xfrm>
            <a:off x="6748463" y="2835275"/>
            <a:ext cx="522287" cy="3365500"/>
            <a:chOff x="6748009" y="2835667"/>
            <a:chExt cx="523221" cy="3365169"/>
          </a:xfrm>
        </p:grpSpPr>
        <p:cxnSp>
          <p:nvCxnSpPr>
            <p:cNvPr id="14" name="Straight Arrow Connector 13"/>
            <p:cNvCxnSpPr/>
            <p:nvPr/>
          </p:nvCxnSpPr>
          <p:spPr bwMode="auto">
            <a:xfrm flipV="1">
              <a:off x="6748009" y="2835667"/>
              <a:ext cx="0" cy="1776238"/>
            </a:xfrm>
            <a:prstGeom prst="straightConnector1">
              <a:avLst/>
            </a:prstGeom>
            <a:ln w="38100">
              <a:solidFill>
                <a:schemeClr val="tx2">
                  <a:lumMod val="60000"/>
                  <a:lumOff val="40000"/>
                </a:schemeClr>
              </a:solidFill>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rot="16200000">
              <a:off x="5929432" y="4859038"/>
              <a:ext cx="2160375" cy="523221"/>
            </a:xfrm>
            <a:prstGeom prst="rect">
              <a:avLst/>
            </a:prstGeom>
          </p:spPr>
          <p:txBody>
            <a:bodyPr wrap="none">
              <a:spAutoFit/>
            </a:bodyPr>
            <a:lstStyle/>
            <a:p>
              <a:pPr algn="ctr">
                <a:defRPr/>
              </a:pPr>
              <a:r>
                <a:rPr lang="en-GB" b="1" dirty="0">
                  <a:solidFill>
                    <a:schemeClr val="tx2">
                      <a:lumMod val="60000"/>
                      <a:lumOff val="40000"/>
                    </a:schemeClr>
                  </a:solidFill>
                </a:rPr>
                <a:t>595 nm V</a:t>
              </a:r>
              <a:r>
                <a:rPr lang="en-GB" b="1" baseline="-25000" dirty="0">
                  <a:solidFill>
                    <a:schemeClr val="tx2">
                      <a:lumMod val="60000"/>
                      <a:lumOff val="40000"/>
                    </a:schemeClr>
                  </a:solidFill>
                </a:rPr>
                <a:t>O</a:t>
              </a:r>
              <a:r>
                <a:rPr lang="en-GB" b="1" baseline="30000" dirty="0">
                  <a:solidFill>
                    <a:schemeClr val="tx2">
                      <a:lumMod val="60000"/>
                      <a:lumOff val="40000"/>
                    </a:schemeClr>
                  </a:solidFill>
                </a:rPr>
                <a:t>+</a:t>
              </a:r>
              <a:r>
                <a:rPr lang="en-GB" b="1" dirty="0">
                  <a:solidFill>
                    <a:schemeClr val="tx2">
                      <a:lumMod val="60000"/>
                      <a:lumOff val="40000"/>
                    </a:schemeClr>
                  </a:solidFill>
                </a:rPr>
                <a:t>/V</a:t>
              </a:r>
              <a:r>
                <a:rPr lang="en-GB" b="1" baseline="-25000" dirty="0">
                  <a:solidFill>
                    <a:schemeClr val="tx2">
                      <a:lumMod val="60000"/>
                      <a:lumOff val="40000"/>
                    </a:schemeClr>
                  </a:solidFill>
                </a:rPr>
                <a:t>O</a:t>
              </a:r>
              <a:r>
                <a:rPr lang="en-GB" b="1" baseline="30000" dirty="0">
                  <a:solidFill>
                    <a:schemeClr val="tx2">
                      <a:lumMod val="60000"/>
                      <a:lumOff val="40000"/>
                    </a:schemeClr>
                  </a:solidFill>
                </a:rPr>
                <a:t>++</a:t>
              </a:r>
            </a:p>
            <a:p>
              <a:pPr algn="ctr">
                <a:defRPr/>
              </a:pPr>
              <a:r>
                <a:rPr lang="en-GB" b="1" dirty="0">
                  <a:solidFill>
                    <a:schemeClr val="tx2">
                      <a:lumMod val="60000"/>
                      <a:lumOff val="40000"/>
                    </a:schemeClr>
                  </a:solidFill>
                </a:rPr>
                <a:t>O vacancy + or ++ charge</a:t>
              </a:r>
              <a:endParaRPr lang="en-GB" b="1" baseline="-25000" dirty="0">
                <a:solidFill>
                  <a:schemeClr val="tx2">
                    <a:lumMod val="60000"/>
                    <a:lumOff val="40000"/>
                  </a:schemeClr>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1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2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12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485188" y="3658914"/>
            <a:ext cx="635000" cy="307777"/>
          </a:xfrm>
          <a:prstGeom prst="rect">
            <a:avLst/>
          </a:prstGeom>
          <a:noFill/>
        </p:spPr>
        <p:txBody>
          <a:bodyPr wrap="square" rtlCol="0">
            <a:spAutoFit/>
          </a:bodyPr>
          <a:lstStyle/>
          <a:p>
            <a:r>
              <a:rPr lang="en-GB" dirty="0" smtClean="0"/>
              <a:t>23 </a:t>
            </a:r>
            <a:r>
              <a:rPr lang="en-GB" dirty="0" err="1"/>
              <a:t>μ</a:t>
            </a:r>
            <a:r>
              <a:rPr lang="en-GB" dirty="0" err="1" smtClean="0"/>
              <a:t>A</a:t>
            </a:r>
            <a:endParaRPr lang="en-GB" dirty="0"/>
          </a:p>
        </p:txBody>
      </p:sp>
      <p:sp>
        <p:nvSpPr>
          <p:cNvPr id="12" name="TextBox 11"/>
          <p:cNvSpPr txBox="1"/>
          <p:nvPr/>
        </p:nvSpPr>
        <p:spPr>
          <a:xfrm>
            <a:off x="8485188" y="5266109"/>
            <a:ext cx="635000" cy="307777"/>
          </a:xfrm>
          <a:prstGeom prst="rect">
            <a:avLst/>
          </a:prstGeom>
          <a:noFill/>
        </p:spPr>
        <p:txBody>
          <a:bodyPr wrap="square" rtlCol="0">
            <a:spAutoFit/>
          </a:bodyPr>
          <a:lstStyle/>
          <a:p>
            <a:r>
              <a:rPr lang="en-GB" dirty="0" smtClean="0"/>
              <a:t>26 </a:t>
            </a:r>
            <a:r>
              <a:rPr lang="en-GB" dirty="0" err="1"/>
              <a:t>μ</a:t>
            </a:r>
            <a:r>
              <a:rPr lang="en-GB" dirty="0" err="1" smtClean="0"/>
              <a:t>A</a:t>
            </a:r>
            <a:endParaRPr lang="en-GB" dirty="0"/>
          </a:p>
        </p:txBody>
      </p:sp>
      <p:pic>
        <p:nvPicPr>
          <p:cNvPr id="87052" name="Picture 12"/>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525" y="1193800"/>
            <a:ext cx="5435600" cy="4000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195" name="Title 1"/>
          <p:cNvSpPr>
            <a:spLocks noGrp="1"/>
          </p:cNvSpPr>
          <p:nvPr>
            <p:ph type="title"/>
          </p:nvPr>
        </p:nvSpPr>
        <p:spPr/>
        <p:txBody>
          <a:bodyPr/>
          <a:lstStyle/>
          <a:p>
            <a:r>
              <a:rPr lang="en-GB" altLang="en-US" smtClean="0"/>
              <a:t>Effect of argon bombardment</a:t>
            </a:r>
            <a:endParaRPr lang="en-US" altLang="en-US" smtClean="0"/>
          </a:p>
        </p:txBody>
      </p:sp>
      <p:pic>
        <p:nvPicPr>
          <p:cNvPr id="87051" name="Picture 1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9050" y="1173163"/>
            <a:ext cx="5334000" cy="4000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197" name="Picture 6" descr="G:\0.3kV\0.3kV_q004.tif"/>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164263" y="1101725"/>
            <a:ext cx="2287587" cy="1722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3" name="Group 2"/>
          <p:cNvGrpSpPr>
            <a:grpSpLocks/>
          </p:cNvGrpSpPr>
          <p:nvPr/>
        </p:nvGrpSpPr>
        <p:grpSpPr bwMode="auto">
          <a:xfrm>
            <a:off x="6164263" y="2824163"/>
            <a:ext cx="2287587" cy="3455987"/>
            <a:chOff x="6164500" y="2824443"/>
            <a:chExt cx="2288078" cy="3455227"/>
          </a:xfrm>
        </p:grpSpPr>
        <p:pic>
          <p:nvPicPr>
            <p:cNvPr id="8200" name="Picture 7" descr="E:\Chris Barnett\Ar nanowires\1.5kV_q002.tif"/>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164500" y="2824443"/>
              <a:ext cx="2288078" cy="17199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201" name="Picture 8" descr="E:\Chris Barnett\Ar nanowires\2kV_q004.tif"/>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164500" y="4559744"/>
              <a:ext cx="2288078" cy="17199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2" name="Picture 2"/>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5567363" y="3194050"/>
            <a:ext cx="3235325" cy="28813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1" name="TextBox 10"/>
          <p:cNvSpPr txBox="1"/>
          <p:nvPr/>
        </p:nvSpPr>
        <p:spPr>
          <a:xfrm>
            <a:off x="8485188" y="1809055"/>
            <a:ext cx="635000" cy="307777"/>
          </a:xfrm>
          <a:prstGeom prst="rect">
            <a:avLst/>
          </a:prstGeom>
          <a:noFill/>
        </p:spPr>
        <p:txBody>
          <a:bodyPr wrap="square" rtlCol="0">
            <a:spAutoFit/>
          </a:bodyPr>
          <a:lstStyle/>
          <a:p>
            <a:r>
              <a:rPr lang="en-GB" dirty="0" smtClean="0"/>
              <a:t>2 </a:t>
            </a:r>
            <a:r>
              <a:rPr lang="en-GB" dirty="0" err="1"/>
              <a:t>μ</a:t>
            </a:r>
            <a:r>
              <a:rPr lang="en-GB" dirty="0" err="1" smtClean="0"/>
              <a:t>A</a:t>
            </a:r>
            <a:endParaRPr lang="en-GB" dirty="0"/>
          </a:p>
        </p:txBody>
      </p:sp>
      <p:sp>
        <p:nvSpPr>
          <p:cNvPr id="13" name="Rectangle 3"/>
          <p:cNvSpPr txBox="1">
            <a:spLocks noChangeArrowheads="1"/>
          </p:cNvSpPr>
          <p:nvPr/>
        </p:nvSpPr>
        <p:spPr bwMode="auto">
          <a:xfrm>
            <a:off x="107633" y="5403269"/>
            <a:ext cx="3312477" cy="1149350"/>
          </a:xfrm>
          <a:prstGeom prst="rect">
            <a:avLst/>
          </a:prstGeom>
          <a:noFill/>
          <a:ln w="9525">
            <a:noFill/>
            <a:miter lim="800000"/>
            <a:headEnd/>
            <a:tailEnd/>
          </a:ln>
        </p:spPr>
        <p:txBody>
          <a:bodyPr lIns="0" tIns="0" rIns="0" bIns="0"/>
          <a:lstStyle/>
          <a:p>
            <a:pPr marL="457200" indent="-457200">
              <a:lnSpc>
                <a:spcPct val="120000"/>
              </a:lnSpc>
              <a:spcAft>
                <a:spcPct val="20000"/>
              </a:spcAft>
              <a:buAutoNum type="arabicPeriod"/>
              <a:tabLst>
                <a:tab pos="573088" algn="l"/>
              </a:tabLst>
              <a:defRPr/>
            </a:pPr>
            <a:r>
              <a:rPr lang="en-GB" sz="2000" kern="0" dirty="0" smtClean="0">
                <a:latin typeface="+mn-lt"/>
                <a:cs typeface="+mn-cs"/>
              </a:rPr>
              <a:t>Damage (PL)</a:t>
            </a:r>
          </a:p>
          <a:p>
            <a:pPr marL="457200" indent="-457200">
              <a:lnSpc>
                <a:spcPct val="120000"/>
              </a:lnSpc>
              <a:spcAft>
                <a:spcPct val="20000"/>
              </a:spcAft>
              <a:buAutoNum type="arabicPeriod"/>
              <a:tabLst>
                <a:tab pos="573088" algn="l"/>
              </a:tabLst>
              <a:defRPr/>
            </a:pPr>
            <a:r>
              <a:rPr lang="en-GB" sz="2000" kern="0" dirty="0" err="1" smtClean="0">
                <a:latin typeface="+mn-lt"/>
                <a:cs typeface="+mn-cs"/>
              </a:rPr>
              <a:t>Ar</a:t>
            </a:r>
            <a:r>
              <a:rPr lang="en-GB" sz="2000" kern="0" dirty="0" smtClean="0">
                <a:latin typeface="+mn-lt"/>
                <a:cs typeface="+mn-cs"/>
              </a:rPr>
              <a:t> implantation (EDS)</a:t>
            </a:r>
            <a:endParaRPr lang="en-GB" sz="2000" kern="0" dirty="0">
              <a:latin typeface="+mn-lt"/>
              <a:cs typeface="+mn-cs"/>
            </a:endParaRPr>
          </a:p>
        </p:txBody>
      </p:sp>
      <p:sp>
        <p:nvSpPr>
          <p:cNvPr id="14" name="Rectangle 3"/>
          <p:cNvSpPr txBox="1">
            <a:spLocks noChangeArrowheads="1"/>
          </p:cNvSpPr>
          <p:nvPr/>
        </p:nvSpPr>
        <p:spPr bwMode="auto">
          <a:xfrm>
            <a:off x="3181192" y="5422900"/>
            <a:ext cx="2203292" cy="994410"/>
          </a:xfrm>
          <a:prstGeom prst="rect">
            <a:avLst/>
          </a:prstGeom>
          <a:noFill/>
          <a:ln w="9525">
            <a:noFill/>
            <a:miter lim="800000"/>
            <a:headEnd/>
            <a:tailEnd/>
          </a:ln>
        </p:spPr>
        <p:txBody>
          <a:bodyPr lIns="0" tIns="0" rIns="0" bIns="0"/>
          <a:lstStyle/>
          <a:p>
            <a:pPr marL="457200" indent="-457200">
              <a:lnSpc>
                <a:spcPct val="120000"/>
              </a:lnSpc>
              <a:spcAft>
                <a:spcPct val="20000"/>
              </a:spcAft>
              <a:tabLst>
                <a:tab pos="573088" algn="l"/>
              </a:tabLst>
              <a:defRPr/>
            </a:pPr>
            <a:r>
              <a:rPr lang="en-GB" sz="2000" kern="0" dirty="0" smtClean="0">
                <a:latin typeface="+mn-lt"/>
                <a:cs typeface="+mn-cs"/>
              </a:rPr>
              <a:t>3. Chemistry (XPS)</a:t>
            </a:r>
          </a:p>
          <a:p>
            <a:pPr marL="457200" indent="-457200">
              <a:lnSpc>
                <a:spcPct val="120000"/>
              </a:lnSpc>
              <a:spcAft>
                <a:spcPct val="20000"/>
              </a:spcAft>
              <a:tabLst>
                <a:tab pos="573088" algn="l"/>
              </a:tabLst>
              <a:defRPr/>
            </a:pPr>
            <a:r>
              <a:rPr lang="en-GB" sz="2000" kern="0" dirty="0" smtClean="0">
                <a:latin typeface="+mn-lt"/>
                <a:cs typeface="+mn-cs"/>
              </a:rPr>
              <a:t>4. Etching?</a:t>
            </a:r>
            <a:endParaRPr lang="en-GB" sz="2000" kern="0" dirty="0">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705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705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3" grpId="0" build="p"/>
      <p:bldP spid="1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GB" altLang="en-US" smtClean="0"/>
              <a:t>Argon bombardment -&gt; model of NW defects</a:t>
            </a:r>
          </a:p>
        </p:txBody>
      </p:sp>
      <p:grpSp>
        <p:nvGrpSpPr>
          <p:cNvPr id="3" name="Group 2"/>
          <p:cNvGrpSpPr/>
          <p:nvPr/>
        </p:nvGrpSpPr>
        <p:grpSpPr>
          <a:xfrm>
            <a:off x="-163458" y="1137955"/>
            <a:ext cx="3975830" cy="2946774"/>
            <a:chOff x="194460" y="1850834"/>
            <a:chExt cx="3975830" cy="2946774"/>
          </a:xfrm>
        </p:grpSpPr>
        <p:pic>
          <p:nvPicPr>
            <p:cNvPr id="4" name="Picture 12"/>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4460" y="1871471"/>
              <a:ext cx="3975830" cy="29261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1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03985" y="1850834"/>
              <a:ext cx="3901516" cy="29261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aphicFrame>
        <p:nvGraphicFramePr>
          <p:cNvPr id="7" name="Chart 6"/>
          <p:cNvGraphicFramePr>
            <a:graphicFrameLocks/>
          </p:cNvGraphicFramePr>
          <p:nvPr>
            <p:extLst>
              <p:ext uri="{D42A27DB-BD31-4B8C-83A1-F6EECF244321}">
                <p14:modId xmlns:p14="http://schemas.microsoft.com/office/powerpoint/2010/main" xmlns="" val="3212594024"/>
              </p:ext>
            </p:extLst>
          </p:nvPr>
        </p:nvGraphicFramePr>
        <p:xfrm>
          <a:off x="3799672" y="1289281"/>
          <a:ext cx="2642225" cy="199519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Chart 7"/>
          <p:cNvGraphicFramePr>
            <a:graphicFrameLocks/>
          </p:cNvGraphicFramePr>
          <p:nvPr>
            <p:extLst>
              <p:ext uri="{D42A27DB-BD31-4B8C-83A1-F6EECF244321}">
                <p14:modId xmlns:p14="http://schemas.microsoft.com/office/powerpoint/2010/main" xmlns="" val="48003026"/>
              </p:ext>
            </p:extLst>
          </p:nvPr>
        </p:nvGraphicFramePr>
        <p:xfrm>
          <a:off x="3799672" y="3398742"/>
          <a:ext cx="2642225" cy="199519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9" name="Chart 8"/>
          <p:cNvGraphicFramePr>
            <a:graphicFrameLocks/>
          </p:cNvGraphicFramePr>
          <p:nvPr>
            <p:extLst>
              <p:ext uri="{D42A27DB-BD31-4B8C-83A1-F6EECF244321}">
                <p14:modId xmlns:p14="http://schemas.microsoft.com/office/powerpoint/2010/main" xmlns="" val="809027546"/>
              </p:ext>
            </p:extLst>
          </p:nvPr>
        </p:nvGraphicFramePr>
        <p:xfrm>
          <a:off x="6308337" y="3313903"/>
          <a:ext cx="2761432" cy="255553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0" name="Chart 9"/>
          <p:cNvGraphicFramePr>
            <a:graphicFrameLocks/>
          </p:cNvGraphicFramePr>
          <p:nvPr>
            <p:extLst>
              <p:ext uri="{D42A27DB-BD31-4B8C-83A1-F6EECF244321}">
                <p14:modId xmlns:p14="http://schemas.microsoft.com/office/powerpoint/2010/main" xmlns="" val="1203137121"/>
              </p:ext>
            </p:extLst>
          </p:nvPr>
        </p:nvGraphicFramePr>
        <p:xfrm>
          <a:off x="6259282" y="1151718"/>
          <a:ext cx="2767675" cy="2555538"/>
        </p:xfrm>
        <a:graphic>
          <a:graphicData uri="http://schemas.openxmlformats.org/drawingml/2006/chart">
            <c:chart xmlns:c="http://schemas.openxmlformats.org/drawingml/2006/chart" xmlns:r="http://schemas.openxmlformats.org/officeDocument/2006/relationships" r:id="rId8"/>
          </a:graphicData>
        </a:graphic>
      </p:graphicFrame>
      <p:grpSp>
        <p:nvGrpSpPr>
          <p:cNvPr id="9227" name="Group 9226"/>
          <p:cNvGrpSpPr/>
          <p:nvPr/>
        </p:nvGrpSpPr>
        <p:grpSpPr>
          <a:xfrm>
            <a:off x="266700" y="4251959"/>
            <a:ext cx="952500" cy="1917378"/>
            <a:chOff x="266700" y="4251959"/>
            <a:chExt cx="952500" cy="1917378"/>
          </a:xfrm>
        </p:grpSpPr>
        <p:sp>
          <p:nvSpPr>
            <p:cNvPr id="12" name="Can 11"/>
            <p:cNvSpPr/>
            <p:nvPr/>
          </p:nvSpPr>
          <p:spPr bwMode="auto">
            <a:xfrm>
              <a:off x="373380" y="4251959"/>
              <a:ext cx="746760" cy="1064133"/>
            </a:xfrm>
            <a:prstGeom prst="can">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tx1"/>
                </a:solidFill>
                <a:effectLst/>
                <a:latin typeface="Times" pitchFamily="1" charset="0"/>
              </a:endParaRPr>
            </a:p>
          </p:txBody>
        </p:sp>
        <p:cxnSp>
          <p:nvCxnSpPr>
            <p:cNvPr id="14" name="Straight Connector 13"/>
            <p:cNvCxnSpPr/>
            <p:nvPr/>
          </p:nvCxnSpPr>
          <p:spPr bwMode="auto">
            <a:xfrm>
              <a:off x="266700" y="4784025"/>
              <a:ext cx="952500" cy="0"/>
            </a:xfrm>
            <a:prstGeom prst="line">
              <a:avLst/>
            </a:prstGeom>
            <a:solidFill>
              <a:schemeClr val="accent1"/>
            </a:solidFill>
            <a:ln w="19050" cap="flat" cmpd="sng" algn="ctr">
              <a:solidFill>
                <a:srgbClr val="FF0000"/>
              </a:solidFill>
              <a:prstDash val="solid"/>
              <a:round/>
              <a:headEnd type="none" w="med" len="med"/>
              <a:tailEnd type="none" w="med" len="med"/>
            </a:ln>
            <a:effectLst/>
          </p:spPr>
        </p:cxnSp>
        <p:cxnSp>
          <p:nvCxnSpPr>
            <p:cNvPr id="20" name="Straight Connector 19"/>
            <p:cNvCxnSpPr/>
            <p:nvPr/>
          </p:nvCxnSpPr>
          <p:spPr bwMode="auto">
            <a:xfrm>
              <a:off x="373380" y="5789865"/>
              <a:ext cx="746760" cy="0"/>
            </a:xfrm>
            <a:prstGeom prst="line">
              <a:avLst/>
            </a:prstGeom>
            <a:solidFill>
              <a:schemeClr val="accent1"/>
            </a:solidFill>
            <a:ln w="19050" cap="flat" cmpd="sng" algn="ctr">
              <a:solidFill>
                <a:schemeClr val="tx1"/>
              </a:solidFill>
              <a:prstDash val="sysDot"/>
              <a:round/>
              <a:headEnd type="none" w="med" len="med"/>
              <a:tailEnd type="none" w="med" len="med"/>
            </a:ln>
            <a:effectLst/>
          </p:spPr>
        </p:cxnSp>
        <p:sp>
          <p:nvSpPr>
            <p:cNvPr id="22" name="Arc 21"/>
            <p:cNvSpPr/>
            <p:nvPr/>
          </p:nvSpPr>
          <p:spPr bwMode="auto">
            <a:xfrm rot="10800000">
              <a:off x="373380" y="5339465"/>
              <a:ext cx="495300" cy="379472"/>
            </a:xfrm>
            <a:prstGeom prst="arc">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tx1"/>
                </a:solidFill>
                <a:effectLst/>
                <a:latin typeface="Times" pitchFamily="1" charset="0"/>
              </a:endParaRPr>
            </a:p>
          </p:txBody>
        </p:sp>
        <p:sp>
          <p:nvSpPr>
            <p:cNvPr id="26" name="Arc 25"/>
            <p:cNvSpPr/>
            <p:nvPr/>
          </p:nvSpPr>
          <p:spPr bwMode="auto">
            <a:xfrm rot="10800000" flipH="1">
              <a:off x="632460" y="5339465"/>
              <a:ext cx="495300" cy="379472"/>
            </a:xfrm>
            <a:prstGeom prst="arc">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tx1"/>
                </a:solidFill>
                <a:effectLst/>
                <a:latin typeface="Times" pitchFamily="1" charset="0"/>
              </a:endParaRPr>
            </a:p>
          </p:txBody>
        </p:sp>
        <p:cxnSp>
          <p:nvCxnSpPr>
            <p:cNvPr id="25" name="Straight Connector 24"/>
            <p:cNvCxnSpPr>
              <a:stCxn id="22" idx="0"/>
              <a:endCxn id="26" idx="0"/>
            </p:cNvCxnSpPr>
            <p:nvPr/>
          </p:nvCxnSpPr>
          <p:spPr bwMode="auto">
            <a:xfrm>
              <a:off x="621030" y="5718937"/>
              <a:ext cx="259080"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29" name="Arc 28"/>
            <p:cNvSpPr/>
            <p:nvPr/>
          </p:nvSpPr>
          <p:spPr bwMode="auto">
            <a:xfrm rot="10800000">
              <a:off x="373380" y="5789865"/>
              <a:ext cx="495300" cy="379472"/>
            </a:xfrm>
            <a:prstGeom prst="arc">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tx1"/>
                </a:solidFill>
                <a:effectLst/>
                <a:latin typeface="Times" pitchFamily="1" charset="0"/>
              </a:endParaRPr>
            </a:p>
          </p:txBody>
        </p:sp>
        <p:sp>
          <p:nvSpPr>
            <p:cNvPr id="30" name="Arc 29"/>
            <p:cNvSpPr/>
            <p:nvPr/>
          </p:nvSpPr>
          <p:spPr bwMode="auto">
            <a:xfrm rot="10800000" flipH="1">
              <a:off x="632460" y="5789865"/>
              <a:ext cx="495300" cy="379472"/>
            </a:xfrm>
            <a:prstGeom prst="arc">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tx1"/>
                </a:solidFill>
                <a:effectLst/>
                <a:latin typeface="Times" pitchFamily="1" charset="0"/>
              </a:endParaRPr>
            </a:p>
          </p:txBody>
        </p:sp>
        <p:cxnSp>
          <p:nvCxnSpPr>
            <p:cNvPr id="31" name="Straight Connector 30"/>
            <p:cNvCxnSpPr>
              <a:stCxn id="29" idx="0"/>
              <a:endCxn id="30" idx="0"/>
            </p:cNvCxnSpPr>
            <p:nvPr/>
          </p:nvCxnSpPr>
          <p:spPr bwMode="auto">
            <a:xfrm>
              <a:off x="621030" y="6169337"/>
              <a:ext cx="259080"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grpSp>
        <p:nvGrpSpPr>
          <p:cNvPr id="9228" name="Group 9227"/>
          <p:cNvGrpSpPr/>
          <p:nvPr/>
        </p:nvGrpSpPr>
        <p:grpSpPr>
          <a:xfrm>
            <a:off x="1796825" y="4251959"/>
            <a:ext cx="1578835" cy="1855089"/>
            <a:chOff x="1796825" y="4251959"/>
            <a:chExt cx="1578835" cy="1855089"/>
          </a:xfrm>
        </p:grpSpPr>
        <p:sp>
          <p:nvSpPr>
            <p:cNvPr id="15" name="Can 14"/>
            <p:cNvSpPr/>
            <p:nvPr/>
          </p:nvSpPr>
          <p:spPr bwMode="auto">
            <a:xfrm>
              <a:off x="1905000" y="4251959"/>
              <a:ext cx="1356360" cy="1064133"/>
            </a:xfrm>
            <a:prstGeom prst="can">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tx1"/>
                </a:solidFill>
                <a:effectLst/>
                <a:latin typeface="Times" pitchFamily="1" charset="0"/>
              </a:endParaRPr>
            </a:p>
          </p:txBody>
        </p:sp>
        <p:cxnSp>
          <p:nvCxnSpPr>
            <p:cNvPr id="18" name="Straight Connector 17"/>
            <p:cNvCxnSpPr/>
            <p:nvPr/>
          </p:nvCxnSpPr>
          <p:spPr bwMode="auto">
            <a:xfrm>
              <a:off x="1796825" y="4784025"/>
              <a:ext cx="1578835" cy="0"/>
            </a:xfrm>
            <a:prstGeom prst="line">
              <a:avLst/>
            </a:prstGeom>
            <a:solidFill>
              <a:schemeClr val="accent1"/>
            </a:solidFill>
            <a:ln w="19050" cap="flat" cmpd="sng" algn="ctr">
              <a:solidFill>
                <a:srgbClr val="FF0000"/>
              </a:solidFill>
              <a:prstDash val="solid"/>
              <a:round/>
              <a:headEnd type="none" w="med" len="med"/>
              <a:tailEnd type="none" w="med" len="med"/>
            </a:ln>
            <a:effectLst/>
          </p:spPr>
        </p:cxnSp>
        <p:cxnSp>
          <p:nvCxnSpPr>
            <p:cNvPr id="23" name="Straight Connector 22"/>
            <p:cNvCxnSpPr/>
            <p:nvPr/>
          </p:nvCxnSpPr>
          <p:spPr bwMode="auto">
            <a:xfrm>
              <a:off x="1905000" y="5789865"/>
              <a:ext cx="1356360" cy="0"/>
            </a:xfrm>
            <a:prstGeom prst="line">
              <a:avLst/>
            </a:prstGeom>
            <a:solidFill>
              <a:schemeClr val="accent1"/>
            </a:solidFill>
            <a:ln w="19050" cap="flat" cmpd="sng" algn="ctr">
              <a:solidFill>
                <a:schemeClr val="tx1"/>
              </a:solidFill>
              <a:prstDash val="sysDot"/>
              <a:round/>
              <a:headEnd type="none" w="med" len="med"/>
              <a:tailEnd type="none" w="med" len="med"/>
            </a:ln>
            <a:effectLst/>
          </p:spPr>
        </p:cxnSp>
        <p:sp>
          <p:nvSpPr>
            <p:cNvPr id="32" name="Arc 31"/>
            <p:cNvSpPr/>
            <p:nvPr/>
          </p:nvSpPr>
          <p:spPr bwMode="auto">
            <a:xfrm rot="10800000">
              <a:off x="1904999" y="5339465"/>
              <a:ext cx="123825" cy="379472"/>
            </a:xfrm>
            <a:prstGeom prst="arc">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tx1"/>
                </a:solidFill>
                <a:effectLst/>
                <a:latin typeface="Times" pitchFamily="1" charset="0"/>
              </a:endParaRPr>
            </a:p>
          </p:txBody>
        </p:sp>
        <p:sp>
          <p:nvSpPr>
            <p:cNvPr id="33" name="Arc 32"/>
            <p:cNvSpPr/>
            <p:nvPr/>
          </p:nvSpPr>
          <p:spPr bwMode="auto">
            <a:xfrm rot="10800000" flipH="1">
              <a:off x="3147060" y="5339465"/>
              <a:ext cx="114300" cy="379472"/>
            </a:xfrm>
            <a:prstGeom prst="arc">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tx1"/>
                </a:solidFill>
                <a:effectLst/>
                <a:latin typeface="Times" pitchFamily="1" charset="0"/>
              </a:endParaRPr>
            </a:p>
          </p:txBody>
        </p:sp>
        <p:cxnSp>
          <p:nvCxnSpPr>
            <p:cNvPr id="34" name="Straight Connector 33"/>
            <p:cNvCxnSpPr/>
            <p:nvPr/>
          </p:nvCxnSpPr>
          <p:spPr bwMode="auto">
            <a:xfrm>
              <a:off x="1966912" y="5718937"/>
              <a:ext cx="12096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0" name="Straight Connector 39"/>
            <p:cNvCxnSpPr/>
            <p:nvPr/>
          </p:nvCxnSpPr>
          <p:spPr bwMode="auto">
            <a:xfrm>
              <a:off x="3094671" y="5722874"/>
              <a:ext cx="12096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nvGrpSpPr>
            <p:cNvPr id="9222" name="Group 9221"/>
            <p:cNvGrpSpPr/>
            <p:nvPr/>
          </p:nvGrpSpPr>
          <p:grpSpPr>
            <a:xfrm>
              <a:off x="1867848" y="5619103"/>
              <a:ext cx="877252" cy="108575"/>
              <a:chOff x="2343624" y="5898699"/>
              <a:chExt cx="877252" cy="285674"/>
            </a:xfrm>
          </p:grpSpPr>
          <p:sp>
            <p:nvSpPr>
              <p:cNvPr id="42" name="Arc 41"/>
              <p:cNvSpPr/>
              <p:nvPr/>
            </p:nvSpPr>
            <p:spPr bwMode="auto">
              <a:xfrm rot="10800000" flipH="1">
                <a:off x="2343624" y="5898699"/>
                <a:ext cx="438626" cy="270637"/>
              </a:xfrm>
              <a:prstGeom prst="arc">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tx1"/>
                  </a:solidFill>
                  <a:effectLst/>
                  <a:latin typeface="Times" pitchFamily="1" charset="0"/>
                </a:endParaRPr>
              </a:p>
            </p:txBody>
          </p:sp>
          <p:sp>
            <p:nvSpPr>
              <p:cNvPr id="43" name="Arc 42"/>
              <p:cNvSpPr/>
              <p:nvPr/>
            </p:nvSpPr>
            <p:spPr bwMode="auto">
              <a:xfrm flipH="1">
                <a:off x="2782250" y="5913736"/>
                <a:ext cx="438626" cy="270637"/>
              </a:xfrm>
              <a:prstGeom prst="arc">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tx1"/>
                  </a:solidFill>
                  <a:effectLst/>
                  <a:latin typeface="Times" pitchFamily="1" charset="0"/>
                </a:endParaRPr>
              </a:p>
            </p:txBody>
          </p:sp>
        </p:grpSp>
        <p:grpSp>
          <p:nvGrpSpPr>
            <p:cNvPr id="45" name="Group 44"/>
            <p:cNvGrpSpPr/>
            <p:nvPr/>
          </p:nvGrpSpPr>
          <p:grpSpPr>
            <a:xfrm flipH="1">
              <a:off x="2436015" y="5619001"/>
              <a:ext cx="877252" cy="108575"/>
              <a:chOff x="2343624" y="5898699"/>
              <a:chExt cx="877252" cy="285674"/>
            </a:xfrm>
          </p:grpSpPr>
          <p:sp>
            <p:nvSpPr>
              <p:cNvPr id="46" name="Arc 45"/>
              <p:cNvSpPr/>
              <p:nvPr/>
            </p:nvSpPr>
            <p:spPr bwMode="auto">
              <a:xfrm rot="10800000" flipH="1">
                <a:off x="2343624" y="5898699"/>
                <a:ext cx="438626" cy="270637"/>
              </a:xfrm>
              <a:prstGeom prst="arc">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tx1"/>
                  </a:solidFill>
                  <a:effectLst/>
                  <a:latin typeface="Times" pitchFamily="1" charset="0"/>
                </a:endParaRPr>
              </a:p>
            </p:txBody>
          </p:sp>
          <p:sp>
            <p:nvSpPr>
              <p:cNvPr id="47" name="Arc 46"/>
              <p:cNvSpPr/>
              <p:nvPr/>
            </p:nvSpPr>
            <p:spPr bwMode="auto">
              <a:xfrm flipH="1">
                <a:off x="2782250" y="5913736"/>
                <a:ext cx="438626" cy="270637"/>
              </a:xfrm>
              <a:prstGeom prst="arc">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tx1"/>
                  </a:solidFill>
                  <a:effectLst/>
                  <a:latin typeface="Times" pitchFamily="1" charset="0"/>
                </a:endParaRPr>
              </a:p>
            </p:txBody>
          </p:sp>
        </p:grpSp>
        <p:sp>
          <p:nvSpPr>
            <p:cNvPr id="99" name="Arc 98"/>
            <p:cNvSpPr/>
            <p:nvPr/>
          </p:nvSpPr>
          <p:spPr bwMode="auto">
            <a:xfrm rot="10800000">
              <a:off x="1904999" y="5718937"/>
              <a:ext cx="123825" cy="379472"/>
            </a:xfrm>
            <a:prstGeom prst="arc">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tx1"/>
                </a:solidFill>
                <a:effectLst/>
                <a:latin typeface="Times" pitchFamily="1" charset="0"/>
              </a:endParaRPr>
            </a:p>
          </p:txBody>
        </p:sp>
        <p:sp>
          <p:nvSpPr>
            <p:cNvPr id="100" name="Arc 99"/>
            <p:cNvSpPr/>
            <p:nvPr/>
          </p:nvSpPr>
          <p:spPr bwMode="auto">
            <a:xfrm rot="10800000" flipH="1">
              <a:off x="3147060" y="5718937"/>
              <a:ext cx="114300" cy="379472"/>
            </a:xfrm>
            <a:prstGeom prst="arc">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tx1"/>
                </a:solidFill>
                <a:effectLst/>
                <a:latin typeface="Times" pitchFamily="1" charset="0"/>
              </a:endParaRPr>
            </a:p>
          </p:txBody>
        </p:sp>
        <p:cxnSp>
          <p:nvCxnSpPr>
            <p:cNvPr id="101" name="Straight Connector 100"/>
            <p:cNvCxnSpPr/>
            <p:nvPr/>
          </p:nvCxnSpPr>
          <p:spPr bwMode="auto">
            <a:xfrm>
              <a:off x="1966912" y="6098409"/>
              <a:ext cx="12096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02" name="Straight Connector 101"/>
            <p:cNvCxnSpPr/>
            <p:nvPr/>
          </p:nvCxnSpPr>
          <p:spPr bwMode="auto">
            <a:xfrm>
              <a:off x="3094671" y="6102346"/>
              <a:ext cx="12096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nvGrpSpPr>
            <p:cNvPr id="103" name="Group 102"/>
            <p:cNvGrpSpPr/>
            <p:nvPr/>
          </p:nvGrpSpPr>
          <p:grpSpPr>
            <a:xfrm>
              <a:off x="1867848" y="5990955"/>
              <a:ext cx="877252" cy="108575"/>
              <a:chOff x="2343624" y="5898699"/>
              <a:chExt cx="877252" cy="285674"/>
            </a:xfrm>
          </p:grpSpPr>
          <p:sp>
            <p:nvSpPr>
              <p:cNvPr id="104" name="Arc 103"/>
              <p:cNvSpPr/>
              <p:nvPr/>
            </p:nvSpPr>
            <p:spPr bwMode="auto">
              <a:xfrm rot="10800000" flipH="1">
                <a:off x="2343624" y="5898699"/>
                <a:ext cx="438626" cy="270637"/>
              </a:xfrm>
              <a:prstGeom prst="arc">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tx1"/>
                  </a:solidFill>
                  <a:effectLst/>
                  <a:latin typeface="Times" pitchFamily="1" charset="0"/>
                </a:endParaRPr>
              </a:p>
            </p:txBody>
          </p:sp>
          <p:sp>
            <p:nvSpPr>
              <p:cNvPr id="105" name="Arc 104"/>
              <p:cNvSpPr/>
              <p:nvPr/>
            </p:nvSpPr>
            <p:spPr bwMode="auto">
              <a:xfrm flipH="1">
                <a:off x="2782250" y="5913736"/>
                <a:ext cx="438626" cy="270637"/>
              </a:xfrm>
              <a:prstGeom prst="arc">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tx1"/>
                  </a:solidFill>
                  <a:effectLst/>
                  <a:latin typeface="Times" pitchFamily="1" charset="0"/>
                </a:endParaRPr>
              </a:p>
            </p:txBody>
          </p:sp>
        </p:grpSp>
        <p:grpSp>
          <p:nvGrpSpPr>
            <p:cNvPr id="106" name="Group 105"/>
            <p:cNvGrpSpPr/>
            <p:nvPr/>
          </p:nvGrpSpPr>
          <p:grpSpPr>
            <a:xfrm flipH="1">
              <a:off x="2436015" y="5998473"/>
              <a:ext cx="877252" cy="108575"/>
              <a:chOff x="2343624" y="5898699"/>
              <a:chExt cx="877252" cy="285674"/>
            </a:xfrm>
          </p:grpSpPr>
          <p:sp>
            <p:nvSpPr>
              <p:cNvPr id="107" name="Arc 106"/>
              <p:cNvSpPr/>
              <p:nvPr/>
            </p:nvSpPr>
            <p:spPr bwMode="auto">
              <a:xfrm rot="10800000" flipH="1">
                <a:off x="2343624" y="5898699"/>
                <a:ext cx="438626" cy="270637"/>
              </a:xfrm>
              <a:prstGeom prst="arc">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tx1"/>
                  </a:solidFill>
                  <a:effectLst/>
                  <a:latin typeface="Times" pitchFamily="1" charset="0"/>
                </a:endParaRPr>
              </a:p>
            </p:txBody>
          </p:sp>
          <p:sp>
            <p:nvSpPr>
              <p:cNvPr id="108" name="Arc 107"/>
              <p:cNvSpPr/>
              <p:nvPr/>
            </p:nvSpPr>
            <p:spPr bwMode="auto">
              <a:xfrm flipH="1">
                <a:off x="2782250" y="5913736"/>
                <a:ext cx="438626" cy="270637"/>
              </a:xfrm>
              <a:prstGeom prst="arc">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tx1"/>
                  </a:solidFill>
                  <a:effectLst/>
                  <a:latin typeface="Times" pitchFamily="1" charset="0"/>
                </a:endParaRPr>
              </a:p>
            </p:txBody>
          </p:sp>
        </p:grpSp>
        <p:cxnSp>
          <p:nvCxnSpPr>
            <p:cNvPr id="9225" name="Straight Connector 9224"/>
            <p:cNvCxnSpPr>
              <a:stCxn id="43" idx="0"/>
              <a:endCxn id="47" idx="0"/>
            </p:cNvCxnSpPr>
            <p:nvPr/>
          </p:nvCxnSpPr>
          <p:spPr bwMode="auto">
            <a:xfrm flipV="1">
              <a:off x="2525787" y="5624716"/>
              <a:ext cx="129541" cy="102"/>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13" name="Straight Connector 112"/>
            <p:cNvCxnSpPr/>
            <p:nvPr/>
          </p:nvCxnSpPr>
          <p:spPr bwMode="auto">
            <a:xfrm flipV="1">
              <a:off x="2525787" y="5997724"/>
              <a:ext cx="129541" cy="102"/>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sp>
        <p:nvSpPr>
          <p:cNvPr id="48" name="Rectangle 3"/>
          <p:cNvSpPr txBox="1">
            <a:spLocks noChangeArrowheads="1"/>
          </p:cNvSpPr>
          <p:nvPr/>
        </p:nvSpPr>
        <p:spPr bwMode="auto">
          <a:xfrm>
            <a:off x="3701478" y="5494709"/>
            <a:ext cx="3312477" cy="1149350"/>
          </a:xfrm>
          <a:prstGeom prst="rect">
            <a:avLst/>
          </a:prstGeom>
          <a:noFill/>
          <a:ln w="9525">
            <a:noFill/>
            <a:miter lim="800000"/>
            <a:headEnd/>
            <a:tailEnd/>
          </a:ln>
        </p:spPr>
        <p:txBody>
          <a:bodyPr lIns="0" tIns="0" rIns="0" bIns="0"/>
          <a:lstStyle/>
          <a:p>
            <a:pPr marL="457200" indent="-457200">
              <a:lnSpc>
                <a:spcPct val="120000"/>
              </a:lnSpc>
              <a:spcAft>
                <a:spcPct val="20000"/>
              </a:spcAft>
              <a:buAutoNum type="arabicPeriod"/>
              <a:tabLst>
                <a:tab pos="573088" algn="l"/>
              </a:tabLst>
              <a:defRPr/>
            </a:pPr>
            <a:r>
              <a:rPr lang="en-GB" sz="2000" kern="0" dirty="0" smtClean="0">
                <a:latin typeface="+mn-lt"/>
                <a:cs typeface="+mn-cs"/>
              </a:rPr>
              <a:t>Clean (no +defect)</a:t>
            </a:r>
          </a:p>
          <a:p>
            <a:pPr marL="457200" indent="-457200">
              <a:lnSpc>
                <a:spcPct val="120000"/>
              </a:lnSpc>
              <a:spcAft>
                <a:spcPct val="20000"/>
              </a:spcAft>
              <a:buAutoNum type="arabicPeriod"/>
              <a:tabLst>
                <a:tab pos="573088" algn="l"/>
              </a:tabLst>
              <a:defRPr/>
            </a:pPr>
            <a:r>
              <a:rPr lang="en-GB" sz="2000" kern="0" dirty="0" smtClean="0">
                <a:latin typeface="+mn-lt"/>
                <a:cs typeface="+mn-cs"/>
              </a:rPr>
              <a:t>PL not surface</a:t>
            </a:r>
            <a:endParaRPr lang="en-GB" sz="2000" kern="0" dirty="0">
              <a:latin typeface="+mn-lt"/>
              <a:cs typeface="+mn-cs"/>
            </a:endParaRPr>
          </a:p>
        </p:txBody>
      </p:sp>
      <p:sp>
        <p:nvSpPr>
          <p:cNvPr id="49" name="Rectangle 3"/>
          <p:cNvSpPr txBox="1">
            <a:spLocks noChangeArrowheads="1"/>
          </p:cNvSpPr>
          <p:nvPr/>
        </p:nvSpPr>
        <p:spPr bwMode="auto">
          <a:xfrm>
            <a:off x="6775037" y="5514340"/>
            <a:ext cx="2203292" cy="994410"/>
          </a:xfrm>
          <a:prstGeom prst="rect">
            <a:avLst/>
          </a:prstGeom>
          <a:noFill/>
          <a:ln w="9525">
            <a:noFill/>
            <a:miter lim="800000"/>
            <a:headEnd/>
            <a:tailEnd/>
          </a:ln>
        </p:spPr>
        <p:txBody>
          <a:bodyPr lIns="0" tIns="0" rIns="0" bIns="0"/>
          <a:lstStyle/>
          <a:p>
            <a:pPr marL="457200" indent="-457200">
              <a:lnSpc>
                <a:spcPct val="120000"/>
              </a:lnSpc>
              <a:spcAft>
                <a:spcPct val="20000"/>
              </a:spcAft>
              <a:tabLst>
                <a:tab pos="573088" algn="l"/>
              </a:tabLst>
              <a:defRPr/>
            </a:pPr>
            <a:r>
              <a:rPr lang="en-GB" sz="2000" kern="0" dirty="0" smtClean="0">
                <a:latin typeface="+mn-lt"/>
                <a:cs typeface="+mn-cs"/>
              </a:rPr>
              <a:t>3. Pitted -&gt; sensor</a:t>
            </a:r>
          </a:p>
          <a:p>
            <a:pPr marL="457200" indent="-457200">
              <a:lnSpc>
                <a:spcPct val="120000"/>
              </a:lnSpc>
              <a:spcAft>
                <a:spcPct val="20000"/>
              </a:spcAft>
              <a:tabLst>
                <a:tab pos="573088" algn="l"/>
              </a:tabLst>
              <a:defRPr/>
            </a:pPr>
            <a:r>
              <a:rPr lang="en-GB" sz="2000" kern="0" dirty="0" smtClean="0">
                <a:latin typeface="+mn-lt"/>
                <a:cs typeface="+mn-cs"/>
              </a:rPr>
              <a:t>4. </a:t>
            </a:r>
            <a:r>
              <a:rPr lang="en-GB" sz="2000" kern="0" dirty="0" smtClean="0">
                <a:latin typeface="+mn-lt"/>
                <a:cs typeface="+mn-cs"/>
              </a:rPr>
              <a:t>Band model?</a:t>
            </a:r>
            <a:endParaRPr lang="en-GB" sz="2000" kern="0" dirty="0">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8">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8">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9">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9">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22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2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8" grpId="0">
        <p:bldAsOne/>
      </p:bldGraphic>
      <p:bldGraphic spid="9" grpId="0">
        <p:bldAsOne/>
      </p:bldGraphic>
      <p:bldGraphic spid="10" grpId="0">
        <p:bldAsOne/>
      </p:bldGraphic>
      <p:bldP spid="48" grpId="0" uiExpand="1" build="p"/>
      <p:bldP spid="49"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GB" altLang="en-US" smtClean="0"/>
              <a:t>Effect of heating on hydrothermal ZnO NWs</a:t>
            </a:r>
            <a:endParaRPr lang="en-US" altLang="en-US" smtClean="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425440" y="527539"/>
            <a:ext cx="3505200" cy="61570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31788" y="956310"/>
            <a:ext cx="4613030" cy="34597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5" name="Group 4"/>
          <p:cNvGrpSpPr/>
          <p:nvPr/>
        </p:nvGrpSpPr>
        <p:grpSpPr>
          <a:xfrm>
            <a:off x="2945191" y="2409825"/>
            <a:ext cx="1123193" cy="2498793"/>
            <a:chOff x="2945191" y="2409825"/>
            <a:chExt cx="1123193" cy="2498793"/>
          </a:xfrm>
        </p:grpSpPr>
        <p:cxnSp>
          <p:nvCxnSpPr>
            <p:cNvPr id="11" name="Straight Arrow Connector 10"/>
            <p:cNvCxnSpPr/>
            <p:nvPr/>
          </p:nvCxnSpPr>
          <p:spPr bwMode="auto">
            <a:xfrm flipV="1">
              <a:off x="3506788" y="2409825"/>
              <a:ext cx="0" cy="1966515"/>
            </a:xfrm>
            <a:prstGeom prst="straightConnector1">
              <a:avLst/>
            </a:prstGeom>
            <a:ln w="38100">
              <a:solidFill>
                <a:srgbClr val="FFC000"/>
              </a:solidFill>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12" name="Rectangle 14"/>
            <p:cNvSpPr>
              <a:spLocks noChangeArrowheads="1"/>
            </p:cNvSpPr>
            <p:nvPr/>
          </p:nvSpPr>
          <p:spPr bwMode="auto">
            <a:xfrm>
              <a:off x="2945191" y="4385398"/>
              <a:ext cx="112319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lnSpc>
                  <a:spcPct val="120000"/>
                </a:lnSpc>
                <a:spcAft>
                  <a:spcPct val="20000"/>
                </a:spcAft>
                <a:defRPr sz="2200">
                  <a:solidFill>
                    <a:schemeClr val="tx1"/>
                  </a:solidFill>
                  <a:latin typeface="Arial" charset="0"/>
                </a:defRPr>
              </a:lvl1pPr>
              <a:lvl2pPr marL="742950" indent="-285750" eaLnBrk="0" hangingPunct="0">
                <a:lnSpc>
                  <a:spcPct val="120000"/>
                </a:lnSpc>
                <a:spcAft>
                  <a:spcPct val="20000"/>
                </a:spcAft>
                <a:buFont typeface="Times" pitchFamily="18" charset="0"/>
                <a:buChar char="•"/>
                <a:defRPr sz="2200">
                  <a:solidFill>
                    <a:schemeClr val="tx1"/>
                  </a:solidFill>
                  <a:latin typeface="Arial" charset="0"/>
                </a:defRPr>
              </a:lvl2pPr>
              <a:lvl3pPr marL="1143000" indent="-228600" eaLnBrk="0" hangingPunct="0">
                <a:lnSpc>
                  <a:spcPct val="120000"/>
                </a:lnSpc>
                <a:spcAft>
                  <a:spcPct val="20000"/>
                </a:spcAft>
                <a:buChar char="–"/>
                <a:defRPr sz="2200">
                  <a:solidFill>
                    <a:schemeClr val="tx1"/>
                  </a:solidFill>
                  <a:latin typeface="Arial" charset="0"/>
                </a:defRPr>
              </a:lvl3pPr>
              <a:lvl4pPr marL="1600200" indent="-228600" eaLnBrk="0" hangingPunct="0">
                <a:lnSpc>
                  <a:spcPct val="120000"/>
                </a:lnSpc>
                <a:spcAft>
                  <a:spcPct val="20000"/>
                </a:spcAft>
                <a:buFont typeface="Times" pitchFamily="18" charset="0"/>
                <a:buChar char="•"/>
                <a:defRPr sz="2200">
                  <a:solidFill>
                    <a:schemeClr val="tx1"/>
                  </a:solidFill>
                  <a:latin typeface="Arial" charset="0"/>
                </a:defRPr>
              </a:lvl4pPr>
              <a:lvl5pPr marL="2057400" indent="-228600" eaLnBrk="0" hangingPunct="0">
                <a:lnSpc>
                  <a:spcPct val="120000"/>
                </a:lnSpc>
                <a:spcAft>
                  <a:spcPct val="20000"/>
                </a:spcAft>
                <a:buChar char="»"/>
                <a:defRPr sz="2200">
                  <a:solidFill>
                    <a:schemeClr val="tx1"/>
                  </a:solidFill>
                  <a:latin typeface="Arial" charset="0"/>
                </a:defRPr>
              </a:lvl5pPr>
              <a:lvl6pPr marL="2514600" indent="-228600" eaLnBrk="0" fontAlgn="base" hangingPunct="0">
                <a:lnSpc>
                  <a:spcPct val="120000"/>
                </a:lnSpc>
                <a:spcBef>
                  <a:spcPct val="0"/>
                </a:spcBef>
                <a:spcAft>
                  <a:spcPct val="20000"/>
                </a:spcAft>
                <a:buChar char="»"/>
                <a:defRPr sz="2200">
                  <a:solidFill>
                    <a:schemeClr val="tx1"/>
                  </a:solidFill>
                  <a:latin typeface="Arial" charset="0"/>
                </a:defRPr>
              </a:lvl6pPr>
              <a:lvl7pPr marL="2971800" indent="-228600" eaLnBrk="0" fontAlgn="base" hangingPunct="0">
                <a:lnSpc>
                  <a:spcPct val="120000"/>
                </a:lnSpc>
                <a:spcBef>
                  <a:spcPct val="0"/>
                </a:spcBef>
                <a:spcAft>
                  <a:spcPct val="20000"/>
                </a:spcAft>
                <a:buChar char="»"/>
                <a:defRPr sz="2200">
                  <a:solidFill>
                    <a:schemeClr val="tx1"/>
                  </a:solidFill>
                  <a:latin typeface="Arial" charset="0"/>
                </a:defRPr>
              </a:lvl7pPr>
              <a:lvl8pPr marL="3429000" indent="-228600" eaLnBrk="0" fontAlgn="base" hangingPunct="0">
                <a:lnSpc>
                  <a:spcPct val="120000"/>
                </a:lnSpc>
                <a:spcBef>
                  <a:spcPct val="0"/>
                </a:spcBef>
                <a:spcAft>
                  <a:spcPct val="20000"/>
                </a:spcAft>
                <a:buChar char="»"/>
                <a:defRPr sz="2200">
                  <a:solidFill>
                    <a:schemeClr val="tx1"/>
                  </a:solidFill>
                  <a:latin typeface="Arial" charset="0"/>
                </a:defRPr>
              </a:lvl8pPr>
              <a:lvl9pPr marL="3886200" indent="-228600" eaLnBrk="0" fontAlgn="base" hangingPunct="0">
                <a:lnSpc>
                  <a:spcPct val="120000"/>
                </a:lnSpc>
                <a:spcBef>
                  <a:spcPct val="0"/>
                </a:spcBef>
                <a:spcAft>
                  <a:spcPct val="20000"/>
                </a:spcAft>
                <a:buChar char="»"/>
                <a:defRPr sz="2200">
                  <a:solidFill>
                    <a:schemeClr val="tx1"/>
                  </a:solidFill>
                  <a:latin typeface="Arial" charset="0"/>
                </a:defRPr>
              </a:lvl9pPr>
            </a:lstStyle>
            <a:p>
              <a:pPr algn="ctr" eaLnBrk="1" hangingPunct="1">
                <a:lnSpc>
                  <a:spcPct val="100000"/>
                </a:lnSpc>
                <a:spcAft>
                  <a:spcPct val="0"/>
                </a:spcAft>
              </a:pPr>
              <a:r>
                <a:rPr lang="en-GB" altLang="en-US" sz="1400" b="1" dirty="0" smtClean="0">
                  <a:solidFill>
                    <a:srgbClr val="FFC000"/>
                  </a:solidFill>
                  <a:latin typeface="Times" pitchFamily="18" charset="0"/>
                </a:rPr>
                <a:t>640 nm </a:t>
              </a:r>
              <a:r>
                <a:rPr lang="en-GB" altLang="en-US" sz="1400" b="1" dirty="0" err="1">
                  <a:solidFill>
                    <a:srgbClr val="FFC000"/>
                  </a:solidFill>
                  <a:latin typeface="Times" pitchFamily="18" charset="0"/>
                </a:rPr>
                <a:t>O</a:t>
              </a:r>
              <a:r>
                <a:rPr lang="en-GB" altLang="en-US" sz="1400" b="1" baseline="-25000" dirty="0" err="1">
                  <a:solidFill>
                    <a:srgbClr val="FFC000"/>
                  </a:solidFill>
                  <a:latin typeface="Times" pitchFamily="18" charset="0"/>
                </a:rPr>
                <a:t>zn</a:t>
              </a:r>
              <a:r>
                <a:rPr lang="en-GB" altLang="en-US" sz="1400" b="1" baseline="-25000" dirty="0">
                  <a:solidFill>
                    <a:srgbClr val="FFC000"/>
                  </a:solidFill>
                  <a:latin typeface="Times" pitchFamily="18" charset="0"/>
                </a:rPr>
                <a:t> </a:t>
              </a:r>
              <a:endParaRPr lang="en-GB" altLang="en-US" sz="1400" b="1" dirty="0">
                <a:solidFill>
                  <a:srgbClr val="FFC000"/>
                </a:solidFill>
                <a:latin typeface="Times" pitchFamily="18" charset="0"/>
              </a:endParaRPr>
            </a:p>
            <a:p>
              <a:pPr algn="ctr" eaLnBrk="1" hangingPunct="1">
                <a:lnSpc>
                  <a:spcPct val="100000"/>
                </a:lnSpc>
                <a:spcAft>
                  <a:spcPct val="0"/>
                </a:spcAft>
              </a:pPr>
              <a:r>
                <a:rPr lang="en-GB" altLang="en-US" sz="1400" b="1" dirty="0" smtClean="0">
                  <a:solidFill>
                    <a:srgbClr val="FFC000"/>
                  </a:solidFill>
                  <a:latin typeface="Times" pitchFamily="18" charset="0"/>
                </a:rPr>
                <a:t>V</a:t>
              </a:r>
              <a:r>
                <a:rPr lang="en-GB" altLang="en-US" sz="1400" b="1" baseline="-25000" dirty="0" smtClean="0">
                  <a:solidFill>
                    <a:srgbClr val="FFC000"/>
                  </a:solidFill>
                  <a:latin typeface="Times" pitchFamily="18" charset="0"/>
                </a:rPr>
                <a:t>O</a:t>
              </a:r>
              <a:r>
                <a:rPr lang="en-GB" altLang="en-US" sz="1400" b="1" dirty="0" smtClean="0">
                  <a:solidFill>
                    <a:srgbClr val="FFC000"/>
                  </a:solidFill>
                  <a:latin typeface="Times" pitchFamily="18" charset="0"/>
                </a:rPr>
                <a:t>++  -&gt; V</a:t>
              </a:r>
              <a:r>
                <a:rPr lang="en-GB" altLang="en-US" sz="1400" b="1" baseline="-25000" dirty="0" smtClean="0">
                  <a:solidFill>
                    <a:srgbClr val="FFC000"/>
                  </a:solidFill>
                  <a:latin typeface="Times" pitchFamily="18" charset="0"/>
                </a:rPr>
                <a:t>O</a:t>
              </a:r>
              <a:endParaRPr lang="en-GB" altLang="en-US" sz="1400" b="1" baseline="-25000" dirty="0">
                <a:solidFill>
                  <a:srgbClr val="FFC000"/>
                </a:solidFill>
                <a:latin typeface="Times" pitchFamily="18" charset="0"/>
              </a:endParaRPr>
            </a:p>
          </p:txBody>
        </p:sp>
      </p:grpSp>
      <p:sp>
        <p:nvSpPr>
          <p:cNvPr id="13" name="TextBox 12"/>
          <p:cNvSpPr txBox="1"/>
          <p:nvPr/>
        </p:nvSpPr>
        <p:spPr>
          <a:xfrm>
            <a:off x="457200" y="4991100"/>
            <a:ext cx="3611184" cy="738664"/>
          </a:xfrm>
          <a:prstGeom prst="rect">
            <a:avLst/>
          </a:prstGeom>
          <a:noFill/>
        </p:spPr>
        <p:txBody>
          <a:bodyPr wrap="square" rtlCol="0">
            <a:spAutoFit/>
          </a:bodyPr>
          <a:lstStyle/>
          <a:p>
            <a:pPr marL="342900" indent="-342900">
              <a:buAutoNum type="arabicPeriod"/>
            </a:pPr>
            <a:r>
              <a:rPr lang="en-GB" dirty="0" smtClean="0"/>
              <a:t>500 C </a:t>
            </a:r>
            <a:r>
              <a:rPr lang="en-GB" dirty="0" smtClean="0">
                <a:sym typeface="Wingdings" panose="05000000000000000000" pitchFamily="2" charset="2"/>
              </a:rPr>
              <a:t>  Cleaning</a:t>
            </a:r>
          </a:p>
          <a:p>
            <a:pPr marL="342900" indent="-342900">
              <a:buAutoNum type="arabicPeriod"/>
            </a:pPr>
            <a:r>
              <a:rPr lang="en-GB" dirty="0" smtClean="0">
                <a:sym typeface="Wingdings" panose="05000000000000000000" pitchFamily="2" charset="2"/>
              </a:rPr>
              <a:t>600 C    Donors + acceptor states present</a:t>
            </a:r>
          </a:p>
          <a:p>
            <a:pPr marL="342900" indent="-342900">
              <a:buAutoNum type="arabicPeriod"/>
            </a:pPr>
            <a:r>
              <a:rPr lang="en-GB" dirty="0" smtClean="0">
                <a:sym typeface="Wingdings" panose="05000000000000000000" pitchFamily="2" charset="2"/>
              </a:rPr>
              <a:t>&gt;=700C Donors reduced, acceptors</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GB" altLang="en-US" smtClean="0"/>
              <a:t>ZnO NW – role of contacts</a:t>
            </a:r>
          </a:p>
        </p:txBody>
      </p:sp>
      <p:sp>
        <p:nvSpPr>
          <p:cNvPr id="10243" name="Rectangle 1"/>
          <p:cNvSpPr>
            <a:spLocks noChangeArrowheads="1"/>
          </p:cNvSpPr>
          <p:nvPr/>
        </p:nvSpPr>
        <p:spPr bwMode="auto">
          <a:xfrm>
            <a:off x="265113" y="5783263"/>
            <a:ext cx="8691562"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lnSpc>
                <a:spcPct val="120000"/>
              </a:lnSpc>
              <a:spcAft>
                <a:spcPct val="20000"/>
              </a:spcAft>
              <a:defRPr sz="2200">
                <a:solidFill>
                  <a:schemeClr val="tx1"/>
                </a:solidFill>
                <a:latin typeface="Arial" charset="0"/>
              </a:defRPr>
            </a:lvl1pPr>
            <a:lvl2pPr marL="742950" indent="-285750" eaLnBrk="0" hangingPunct="0">
              <a:lnSpc>
                <a:spcPct val="120000"/>
              </a:lnSpc>
              <a:spcAft>
                <a:spcPct val="20000"/>
              </a:spcAft>
              <a:buFont typeface="Times" pitchFamily="18" charset="0"/>
              <a:buChar char="•"/>
              <a:defRPr sz="2200">
                <a:solidFill>
                  <a:schemeClr val="tx1"/>
                </a:solidFill>
                <a:latin typeface="Arial" charset="0"/>
              </a:defRPr>
            </a:lvl2pPr>
            <a:lvl3pPr marL="1143000" indent="-228600" eaLnBrk="0" hangingPunct="0">
              <a:lnSpc>
                <a:spcPct val="120000"/>
              </a:lnSpc>
              <a:spcAft>
                <a:spcPct val="20000"/>
              </a:spcAft>
              <a:buChar char="–"/>
              <a:defRPr sz="2200">
                <a:solidFill>
                  <a:schemeClr val="tx1"/>
                </a:solidFill>
                <a:latin typeface="Arial" charset="0"/>
              </a:defRPr>
            </a:lvl3pPr>
            <a:lvl4pPr marL="1600200" indent="-228600" eaLnBrk="0" hangingPunct="0">
              <a:lnSpc>
                <a:spcPct val="120000"/>
              </a:lnSpc>
              <a:spcAft>
                <a:spcPct val="20000"/>
              </a:spcAft>
              <a:buFont typeface="Times" pitchFamily="18" charset="0"/>
              <a:buChar char="•"/>
              <a:defRPr sz="2200">
                <a:solidFill>
                  <a:schemeClr val="tx1"/>
                </a:solidFill>
                <a:latin typeface="Arial" charset="0"/>
              </a:defRPr>
            </a:lvl4pPr>
            <a:lvl5pPr marL="2057400" indent="-228600" eaLnBrk="0" hangingPunct="0">
              <a:lnSpc>
                <a:spcPct val="120000"/>
              </a:lnSpc>
              <a:spcAft>
                <a:spcPct val="20000"/>
              </a:spcAft>
              <a:buChar char="»"/>
              <a:defRPr sz="2200">
                <a:solidFill>
                  <a:schemeClr val="tx1"/>
                </a:solidFill>
                <a:latin typeface="Arial" charset="0"/>
              </a:defRPr>
            </a:lvl5pPr>
            <a:lvl6pPr marL="2514600" indent="-228600" eaLnBrk="0" fontAlgn="base" hangingPunct="0">
              <a:lnSpc>
                <a:spcPct val="120000"/>
              </a:lnSpc>
              <a:spcBef>
                <a:spcPct val="0"/>
              </a:spcBef>
              <a:spcAft>
                <a:spcPct val="20000"/>
              </a:spcAft>
              <a:buChar char="»"/>
              <a:defRPr sz="2200">
                <a:solidFill>
                  <a:schemeClr val="tx1"/>
                </a:solidFill>
                <a:latin typeface="Arial" charset="0"/>
              </a:defRPr>
            </a:lvl6pPr>
            <a:lvl7pPr marL="2971800" indent="-228600" eaLnBrk="0" fontAlgn="base" hangingPunct="0">
              <a:lnSpc>
                <a:spcPct val="120000"/>
              </a:lnSpc>
              <a:spcBef>
                <a:spcPct val="0"/>
              </a:spcBef>
              <a:spcAft>
                <a:spcPct val="20000"/>
              </a:spcAft>
              <a:buChar char="»"/>
              <a:defRPr sz="2200">
                <a:solidFill>
                  <a:schemeClr val="tx1"/>
                </a:solidFill>
                <a:latin typeface="Arial" charset="0"/>
              </a:defRPr>
            </a:lvl7pPr>
            <a:lvl8pPr marL="3429000" indent="-228600" eaLnBrk="0" fontAlgn="base" hangingPunct="0">
              <a:lnSpc>
                <a:spcPct val="120000"/>
              </a:lnSpc>
              <a:spcBef>
                <a:spcPct val="0"/>
              </a:spcBef>
              <a:spcAft>
                <a:spcPct val="20000"/>
              </a:spcAft>
              <a:buChar char="»"/>
              <a:defRPr sz="2200">
                <a:solidFill>
                  <a:schemeClr val="tx1"/>
                </a:solidFill>
                <a:latin typeface="Arial" charset="0"/>
              </a:defRPr>
            </a:lvl8pPr>
            <a:lvl9pPr marL="3886200" indent="-228600" eaLnBrk="0" fontAlgn="base" hangingPunct="0">
              <a:lnSpc>
                <a:spcPct val="120000"/>
              </a:lnSpc>
              <a:spcBef>
                <a:spcPct val="0"/>
              </a:spcBef>
              <a:spcAft>
                <a:spcPct val="20000"/>
              </a:spcAft>
              <a:buChar char="»"/>
              <a:defRPr sz="2200">
                <a:solidFill>
                  <a:schemeClr val="tx1"/>
                </a:solidFill>
                <a:latin typeface="Arial" charset="0"/>
              </a:defRPr>
            </a:lvl9pPr>
          </a:lstStyle>
          <a:p>
            <a:pPr algn="ctr" eaLnBrk="1" hangingPunct="1">
              <a:lnSpc>
                <a:spcPct val="100000"/>
              </a:lnSpc>
              <a:spcAft>
                <a:spcPct val="0"/>
              </a:spcAft>
            </a:pPr>
            <a:r>
              <a:rPr lang="en-GB" altLang="en-US" sz="1100" dirty="0">
                <a:latin typeface="+mn-lt"/>
              </a:rPr>
              <a:t>“Controlling the electrical transport properties of </a:t>
            </a:r>
            <a:r>
              <a:rPr lang="en-GB" altLang="en-US" sz="1100" dirty="0" err="1">
                <a:latin typeface="+mn-lt"/>
              </a:rPr>
              <a:t>nanocontacts</a:t>
            </a:r>
            <a:r>
              <a:rPr lang="en-GB" altLang="en-US" sz="1100" dirty="0">
                <a:latin typeface="+mn-lt"/>
              </a:rPr>
              <a:t> to nanowires”, In preparation, </a:t>
            </a:r>
          </a:p>
          <a:p>
            <a:pPr algn="ctr" eaLnBrk="1" hangingPunct="1">
              <a:lnSpc>
                <a:spcPct val="100000"/>
              </a:lnSpc>
              <a:spcAft>
                <a:spcPct val="0"/>
              </a:spcAft>
            </a:pPr>
            <a:r>
              <a:rPr lang="en-GB" altLang="en-US" sz="1100" dirty="0">
                <a:latin typeface="+mn-lt"/>
              </a:rPr>
              <a:t>AM Lord, TG Maffeis, O </a:t>
            </a:r>
            <a:r>
              <a:rPr lang="en-GB" altLang="en-US" sz="1100" dirty="0" err="1">
                <a:latin typeface="+mn-lt"/>
              </a:rPr>
              <a:t>Kryvchenkova</a:t>
            </a:r>
            <a:r>
              <a:rPr lang="en-GB" altLang="en-US" sz="1100" dirty="0">
                <a:latin typeface="+mn-lt"/>
              </a:rPr>
              <a:t>, RJ </a:t>
            </a:r>
            <a:r>
              <a:rPr lang="en-GB" altLang="en-US" sz="1100" dirty="0" err="1">
                <a:latin typeface="+mn-lt"/>
              </a:rPr>
              <a:t>Cobley</a:t>
            </a:r>
            <a:r>
              <a:rPr lang="en-GB" altLang="en-US" sz="1100" dirty="0">
                <a:latin typeface="+mn-lt"/>
              </a:rPr>
              <a:t>, K </a:t>
            </a:r>
            <a:r>
              <a:rPr lang="en-GB" altLang="en-US" sz="1100" dirty="0" err="1">
                <a:latin typeface="+mn-lt"/>
              </a:rPr>
              <a:t>Kalna</a:t>
            </a:r>
            <a:r>
              <a:rPr lang="en-GB" altLang="en-US" sz="1100" dirty="0">
                <a:latin typeface="+mn-lt"/>
              </a:rPr>
              <a:t>, DM </a:t>
            </a:r>
            <a:r>
              <a:rPr lang="en-GB" altLang="en-US" sz="1100" dirty="0" err="1">
                <a:latin typeface="+mn-lt"/>
              </a:rPr>
              <a:t>Kepaptsoglou</a:t>
            </a:r>
            <a:r>
              <a:rPr lang="en-GB" altLang="en-US" sz="1100" dirty="0">
                <a:latin typeface="+mn-lt"/>
              </a:rPr>
              <a:t>, QM </a:t>
            </a:r>
            <a:r>
              <a:rPr lang="en-GB" altLang="en-US" sz="1100" dirty="0" err="1">
                <a:latin typeface="+mn-lt"/>
              </a:rPr>
              <a:t>Ramasse</a:t>
            </a:r>
            <a:r>
              <a:rPr lang="en-GB" altLang="en-US" sz="1100" dirty="0">
                <a:latin typeface="+mn-lt"/>
              </a:rPr>
              <a:t>, AS Walton, MB Ward, J </a:t>
            </a:r>
            <a:r>
              <a:rPr lang="en-GB" altLang="en-US" sz="1100" dirty="0" err="1">
                <a:latin typeface="+mn-lt"/>
              </a:rPr>
              <a:t>Köble</a:t>
            </a:r>
            <a:r>
              <a:rPr lang="en-GB" altLang="en-US" sz="1100" dirty="0">
                <a:latin typeface="+mn-lt"/>
              </a:rPr>
              <a:t>, SP Wilks</a:t>
            </a:r>
          </a:p>
        </p:txBody>
      </p:sp>
      <p:pic>
        <p:nvPicPr>
          <p:cNvPr id="10244"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00050" y="1050925"/>
            <a:ext cx="3968750" cy="21558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45"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44500" y="2644775"/>
            <a:ext cx="3908425" cy="21812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48" name="Picture 8"/>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498725" y="2725738"/>
            <a:ext cx="2003425" cy="203358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6" name="Group 5"/>
          <p:cNvGrpSpPr>
            <a:grpSpLocks/>
          </p:cNvGrpSpPr>
          <p:nvPr/>
        </p:nvGrpSpPr>
        <p:grpSpPr bwMode="auto">
          <a:xfrm>
            <a:off x="4714875" y="1095375"/>
            <a:ext cx="4208463" cy="4654550"/>
            <a:chOff x="4715220" y="1094687"/>
            <a:chExt cx="4208442" cy="4654727"/>
          </a:xfrm>
        </p:grpSpPr>
        <p:pic>
          <p:nvPicPr>
            <p:cNvPr id="2" name="Picture 7"/>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715220" y="1094687"/>
              <a:ext cx="3697995" cy="389585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0249" name="TextBox 1"/>
            <p:cNvSpPr txBox="1">
              <a:spLocks noChangeArrowheads="1"/>
            </p:cNvSpPr>
            <p:nvPr/>
          </p:nvSpPr>
          <p:spPr bwMode="auto">
            <a:xfrm>
              <a:off x="6046426" y="5133860"/>
              <a:ext cx="661012"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400">
                  <a:solidFill>
                    <a:schemeClr val="tx1"/>
                  </a:solidFill>
                  <a:latin typeface="Times" pitchFamily="18" charset="0"/>
                  <a:cs typeface="Arial" charset="0"/>
                </a:defRPr>
              </a:lvl1pPr>
              <a:lvl2pPr marL="742950" indent="-285750" eaLnBrk="0" hangingPunct="0">
                <a:defRPr sz="1400">
                  <a:solidFill>
                    <a:schemeClr val="tx1"/>
                  </a:solidFill>
                  <a:latin typeface="Times" pitchFamily="18" charset="0"/>
                  <a:cs typeface="Arial" charset="0"/>
                </a:defRPr>
              </a:lvl2pPr>
              <a:lvl3pPr marL="1143000" indent="-228600" eaLnBrk="0" hangingPunct="0">
                <a:defRPr sz="1400">
                  <a:solidFill>
                    <a:schemeClr val="tx1"/>
                  </a:solidFill>
                  <a:latin typeface="Times" pitchFamily="18" charset="0"/>
                  <a:cs typeface="Arial" charset="0"/>
                </a:defRPr>
              </a:lvl3pPr>
              <a:lvl4pPr marL="1600200" indent="-228600" eaLnBrk="0" hangingPunct="0">
                <a:defRPr sz="1400">
                  <a:solidFill>
                    <a:schemeClr val="tx1"/>
                  </a:solidFill>
                  <a:latin typeface="Times" pitchFamily="18" charset="0"/>
                  <a:cs typeface="Arial" charset="0"/>
                </a:defRPr>
              </a:lvl4pPr>
              <a:lvl5pPr marL="2057400" indent="-228600" eaLnBrk="0" hangingPunct="0">
                <a:defRPr sz="1400">
                  <a:solidFill>
                    <a:schemeClr val="tx1"/>
                  </a:solidFill>
                  <a:latin typeface="Times" pitchFamily="18" charset="0"/>
                  <a:cs typeface="Arial" charset="0"/>
                </a:defRPr>
              </a:lvl5pPr>
              <a:lvl6pPr marL="2514600" indent="-228600" eaLnBrk="0" fontAlgn="base" hangingPunct="0">
                <a:spcBef>
                  <a:spcPct val="0"/>
                </a:spcBef>
                <a:spcAft>
                  <a:spcPct val="0"/>
                </a:spcAft>
                <a:defRPr sz="1400">
                  <a:solidFill>
                    <a:schemeClr val="tx1"/>
                  </a:solidFill>
                  <a:latin typeface="Times" pitchFamily="18" charset="0"/>
                  <a:cs typeface="Arial" charset="0"/>
                </a:defRPr>
              </a:lvl6pPr>
              <a:lvl7pPr marL="2971800" indent="-228600" eaLnBrk="0" fontAlgn="base" hangingPunct="0">
                <a:spcBef>
                  <a:spcPct val="0"/>
                </a:spcBef>
                <a:spcAft>
                  <a:spcPct val="0"/>
                </a:spcAft>
                <a:defRPr sz="1400">
                  <a:solidFill>
                    <a:schemeClr val="tx1"/>
                  </a:solidFill>
                  <a:latin typeface="Times" pitchFamily="18" charset="0"/>
                  <a:cs typeface="Arial" charset="0"/>
                </a:defRPr>
              </a:lvl7pPr>
              <a:lvl8pPr marL="3429000" indent="-228600" eaLnBrk="0" fontAlgn="base" hangingPunct="0">
                <a:spcBef>
                  <a:spcPct val="0"/>
                </a:spcBef>
                <a:spcAft>
                  <a:spcPct val="0"/>
                </a:spcAft>
                <a:defRPr sz="1400">
                  <a:solidFill>
                    <a:schemeClr val="tx1"/>
                  </a:solidFill>
                  <a:latin typeface="Times" pitchFamily="18" charset="0"/>
                  <a:cs typeface="Arial" charset="0"/>
                </a:defRPr>
              </a:lvl8pPr>
              <a:lvl9pPr marL="3886200" indent="-228600" eaLnBrk="0" fontAlgn="base" hangingPunct="0">
                <a:spcBef>
                  <a:spcPct val="0"/>
                </a:spcBef>
                <a:spcAft>
                  <a:spcPct val="0"/>
                </a:spcAft>
                <a:defRPr sz="1400">
                  <a:solidFill>
                    <a:schemeClr val="tx1"/>
                  </a:solidFill>
                  <a:latin typeface="Times" pitchFamily="18" charset="0"/>
                  <a:cs typeface="Arial" charset="0"/>
                </a:defRPr>
              </a:lvl9pPr>
            </a:lstStyle>
            <a:p>
              <a:pPr eaLnBrk="1" hangingPunct="1"/>
              <a:r>
                <a:rPr lang="en-GB" altLang="en-US"/>
                <a:t>59 nm</a:t>
              </a:r>
            </a:p>
          </p:txBody>
        </p:sp>
        <p:sp>
          <p:nvSpPr>
            <p:cNvPr id="10250" name="TextBox 11"/>
            <p:cNvSpPr txBox="1">
              <a:spLocks noChangeArrowheads="1"/>
            </p:cNvSpPr>
            <p:nvPr/>
          </p:nvSpPr>
          <p:spPr bwMode="auto">
            <a:xfrm>
              <a:off x="7159128" y="5133860"/>
              <a:ext cx="661012"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400">
                  <a:solidFill>
                    <a:schemeClr val="tx1"/>
                  </a:solidFill>
                  <a:latin typeface="Times" pitchFamily="18" charset="0"/>
                  <a:cs typeface="Arial" charset="0"/>
                </a:defRPr>
              </a:lvl1pPr>
              <a:lvl2pPr marL="742950" indent="-285750" eaLnBrk="0" hangingPunct="0">
                <a:defRPr sz="1400">
                  <a:solidFill>
                    <a:schemeClr val="tx1"/>
                  </a:solidFill>
                  <a:latin typeface="Times" pitchFamily="18" charset="0"/>
                  <a:cs typeface="Arial" charset="0"/>
                </a:defRPr>
              </a:lvl2pPr>
              <a:lvl3pPr marL="1143000" indent="-228600" eaLnBrk="0" hangingPunct="0">
                <a:defRPr sz="1400">
                  <a:solidFill>
                    <a:schemeClr val="tx1"/>
                  </a:solidFill>
                  <a:latin typeface="Times" pitchFamily="18" charset="0"/>
                  <a:cs typeface="Arial" charset="0"/>
                </a:defRPr>
              </a:lvl3pPr>
              <a:lvl4pPr marL="1600200" indent="-228600" eaLnBrk="0" hangingPunct="0">
                <a:defRPr sz="1400">
                  <a:solidFill>
                    <a:schemeClr val="tx1"/>
                  </a:solidFill>
                  <a:latin typeface="Times" pitchFamily="18" charset="0"/>
                  <a:cs typeface="Arial" charset="0"/>
                </a:defRPr>
              </a:lvl4pPr>
              <a:lvl5pPr marL="2057400" indent="-228600" eaLnBrk="0" hangingPunct="0">
                <a:defRPr sz="1400">
                  <a:solidFill>
                    <a:schemeClr val="tx1"/>
                  </a:solidFill>
                  <a:latin typeface="Times" pitchFamily="18" charset="0"/>
                  <a:cs typeface="Arial" charset="0"/>
                </a:defRPr>
              </a:lvl5pPr>
              <a:lvl6pPr marL="2514600" indent="-228600" eaLnBrk="0" fontAlgn="base" hangingPunct="0">
                <a:spcBef>
                  <a:spcPct val="0"/>
                </a:spcBef>
                <a:spcAft>
                  <a:spcPct val="0"/>
                </a:spcAft>
                <a:defRPr sz="1400">
                  <a:solidFill>
                    <a:schemeClr val="tx1"/>
                  </a:solidFill>
                  <a:latin typeface="Times" pitchFamily="18" charset="0"/>
                  <a:cs typeface="Arial" charset="0"/>
                </a:defRPr>
              </a:lvl6pPr>
              <a:lvl7pPr marL="2971800" indent="-228600" eaLnBrk="0" fontAlgn="base" hangingPunct="0">
                <a:spcBef>
                  <a:spcPct val="0"/>
                </a:spcBef>
                <a:spcAft>
                  <a:spcPct val="0"/>
                </a:spcAft>
                <a:defRPr sz="1400">
                  <a:solidFill>
                    <a:schemeClr val="tx1"/>
                  </a:solidFill>
                  <a:latin typeface="Times" pitchFamily="18" charset="0"/>
                  <a:cs typeface="Arial" charset="0"/>
                </a:defRPr>
              </a:lvl7pPr>
              <a:lvl8pPr marL="3429000" indent="-228600" eaLnBrk="0" fontAlgn="base" hangingPunct="0">
                <a:spcBef>
                  <a:spcPct val="0"/>
                </a:spcBef>
                <a:spcAft>
                  <a:spcPct val="0"/>
                </a:spcAft>
                <a:defRPr sz="1400">
                  <a:solidFill>
                    <a:schemeClr val="tx1"/>
                  </a:solidFill>
                  <a:latin typeface="Times" pitchFamily="18" charset="0"/>
                  <a:cs typeface="Arial" charset="0"/>
                </a:defRPr>
              </a:lvl8pPr>
              <a:lvl9pPr marL="3886200" indent="-228600" eaLnBrk="0" fontAlgn="base" hangingPunct="0">
                <a:spcBef>
                  <a:spcPct val="0"/>
                </a:spcBef>
                <a:spcAft>
                  <a:spcPct val="0"/>
                </a:spcAft>
                <a:defRPr sz="1400">
                  <a:solidFill>
                    <a:schemeClr val="tx1"/>
                  </a:solidFill>
                  <a:latin typeface="Times" pitchFamily="18" charset="0"/>
                  <a:cs typeface="Arial" charset="0"/>
                </a:defRPr>
              </a:lvl9pPr>
            </a:lstStyle>
            <a:p>
              <a:pPr eaLnBrk="1" hangingPunct="1"/>
              <a:r>
                <a:rPr lang="en-GB" altLang="en-US"/>
                <a:t>50 nm</a:t>
              </a:r>
            </a:p>
          </p:txBody>
        </p:sp>
        <p:sp>
          <p:nvSpPr>
            <p:cNvPr id="10251" name="TextBox 12"/>
            <p:cNvSpPr txBox="1">
              <a:spLocks noChangeArrowheads="1"/>
            </p:cNvSpPr>
            <p:nvPr/>
          </p:nvSpPr>
          <p:spPr bwMode="auto">
            <a:xfrm>
              <a:off x="6046426" y="5441637"/>
              <a:ext cx="661012"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400">
                  <a:solidFill>
                    <a:schemeClr val="tx1"/>
                  </a:solidFill>
                  <a:latin typeface="Times" pitchFamily="18" charset="0"/>
                  <a:cs typeface="Arial" charset="0"/>
                </a:defRPr>
              </a:lvl1pPr>
              <a:lvl2pPr marL="742950" indent="-285750" eaLnBrk="0" hangingPunct="0">
                <a:defRPr sz="1400">
                  <a:solidFill>
                    <a:schemeClr val="tx1"/>
                  </a:solidFill>
                  <a:latin typeface="Times" pitchFamily="18" charset="0"/>
                  <a:cs typeface="Arial" charset="0"/>
                </a:defRPr>
              </a:lvl2pPr>
              <a:lvl3pPr marL="1143000" indent="-228600" eaLnBrk="0" hangingPunct="0">
                <a:defRPr sz="1400">
                  <a:solidFill>
                    <a:schemeClr val="tx1"/>
                  </a:solidFill>
                  <a:latin typeface="Times" pitchFamily="18" charset="0"/>
                  <a:cs typeface="Arial" charset="0"/>
                </a:defRPr>
              </a:lvl3pPr>
              <a:lvl4pPr marL="1600200" indent="-228600" eaLnBrk="0" hangingPunct="0">
                <a:defRPr sz="1400">
                  <a:solidFill>
                    <a:schemeClr val="tx1"/>
                  </a:solidFill>
                  <a:latin typeface="Times" pitchFamily="18" charset="0"/>
                  <a:cs typeface="Arial" charset="0"/>
                </a:defRPr>
              </a:lvl4pPr>
              <a:lvl5pPr marL="2057400" indent="-228600" eaLnBrk="0" hangingPunct="0">
                <a:defRPr sz="1400">
                  <a:solidFill>
                    <a:schemeClr val="tx1"/>
                  </a:solidFill>
                  <a:latin typeface="Times" pitchFamily="18" charset="0"/>
                  <a:cs typeface="Arial" charset="0"/>
                </a:defRPr>
              </a:lvl5pPr>
              <a:lvl6pPr marL="2514600" indent="-228600" eaLnBrk="0" fontAlgn="base" hangingPunct="0">
                <a:spcBef>
                  <a:spcPct val="0"/>
                </a:spcBef>
                <a:spcAft>
                  <a:spcPct val="0"/>
                </a:spcAft>
                <a:defRPr sz="1400">
                  <a:solidFill>
                    <a:schemeClr val="tx1"/>
                  </a:solidFill>
                  <a:latin typeface="Times" pitchFamily="18" charset="0"/>
                  <a:cs typeface="Arial" charset="0"/>
                </a:defRPr>
              </a:lvl6pPr>
              <a:lvl7pPr marL="2971800" indent="-228600" eaLnBrk="0" fontAlgn="base" hangingPunct="0">
                <a:spcBef>
                  <a:spcPct val="0"/>
                </a:spcBef>
                <a:spcAft>
                  <a:spcPct val="0"/>
                </a:spcAft>
                <a:defRPr sz="1400">
                  <a:solidFill>
                    <a:schemeClr val="tx1"/>
                  </a:solidFill>
                  <a:latin typeface="Times" pitchFamily="18" charset="0"/>
                  <a:cs typeface="Arial" charset="0"/>
                </a:defRPr>
              </a:lvl7pPr>
              <a:lvl8pPr marL="3429000" indent="-228600" eaLnBrk="0" fontAlgn="base" hangingPunct="0">
                <a:spcBef>
                  <a:spcPct val="0"/>
                </a:spcBef>
                <a:spcAft>
                  <a:spcPct val="0"/>
                </a:spcAft>
                <a:defRPr sz="1400">
                  <a:solidFill>
                    <a:schemeClr val="tx1"/>
                  </a:solidFill>
                  <a:latin typeface="Times" pitchFamily="18" charset="0"/>
                  <a:cs typeface="Arial" charset="0"/>
                </a:defRPr>
              </a:lvl8pPr>
              <a:lvl9pPr marL="3886200" indent="-228600" eaLnBrk="0" fontAlgn="base" hangingPunct="0">
                <a:spcBef>
                  <a:spcPct val="0"/>
                </a:spcBef>
                <a:spcAft>
                  <a:spcPct val="0"/>
                </a:spcAft>
                <a:defRPr sz="1400">
                  <a:solidFill>
                    <a:schemeClr val="tx1"/>
                  </a:solidFill>
                  <a:latin typeface="Times" pitchFamily="18" charset="0"/>
                  <a:cs typeface="Arial" charset="0"/>
                </a:defRPr>
              </a:lvl9pPr>
            </a:lstStyle>
            <a:p>
              <a:pPr eaLnBrk="1" hangingPunct="1"/>
              <a:r>
                <a:rPr lang="en-GB" altLang="en-US"/>
                <a:t>47 nm</a:t>
              </a:r>
            </a:p>
          </p:txBody>
        </p:sp>
        <p:sp>
          <p:nvSpPr>
            <p:cNvPr id="10252" name="TextBox 13"/>
            <p:cNvSpPr txBox="1">
              <a:spLocks noChangeArrowheads="1"/>
            </p:cNvSpPr>
            <p:nvPr/>
          </p:nvSpPr>
          <p:spPr bwMode="auto">
            <a:xfrm>
              <a:off x="7159128" y="5441637"/>
              <a:ext cx="661012"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400">
                  <a:solidFill>
                    <a:schemeClr val="tx1"/>
                  </a:solidFill>
                  <a:latin typeface="Times" pitchFamily="18" charset="0"/>
                  <a:cs typeface="Arial" charset="0"/>
                </a:defRPr>
              </a:lvl1pPr>
              <a:lvl2pPr marL="742950" indent="-285750" eaLnBrk="0" hangingPunct="0">
                <a:defRPr sz="1400">
                  <a:solidFill>
                    <a:schemeClr val="tx1"/>
                  </a:solidFill>
                  <a:latin typeface="Times" pitchFamily="18" charset="0"/>
                  <a:cs typeface="Arial" charset="0"/>
                </a:defRPr>
              </a:lvl2pPr>
              <a:lvl3pPr marL="1143000" indent="-228600" eaLnBrk="0" hangingPunct="0">
                <a:defRPr sz="1400">
                  <a:solidFill>
                    <a:schemeClr val="tx1"/>
                  </a:solidFill>
                  <a:latin typeface="Times" pitchFamily="18" charset="0"/>
                  <a:cs typeface="Arial" charset="0"/>
                </a:defRPr>
              </a:lvl3pPr>
              <a:lvl4pPr marL="1600200" indent="-228600" eaLnBrk="0" hangingPunct="0">
                <a:defRPr sz="1400">
                  <a:solidFill>
                    <a:schemeClr val="tx1"/>
                  </a:solidFill>
                  <a:latin typeface="Times" pitchFamily="18" charset="0"/>
                  <a:cs typeface="Arial" charset="0"/>
                </a:defRPr>
              </a:lvl4pPr>
              <a:lvl5pPr marL="2057400" indent="-228600" eaLnBrk="0" hangingPunct="0">
                <a:defRPr sz="1400">
                  <a:solidFill>
                    <a:schemeClr val="tx1"/>
                  </a:solidFill>
                  <a:latin typeface="Times" pitchFamily="18" charset="0"/>
                  <a:cs typeface="Arial" charset="0"/>
                </a:defRPr>
              </a:lvl5pPr>
              <a:lvl6pPr marL="2514600" indent="-228600" eaLnBrk="0" fontAlgn="base" hangingPunct="0">
                <a:spcBef>
                  <a:spcPct val="0"/>
                </a:spcBef>
                <a:spcAft>
                  <a:spcPct val="0"/>
                </a:spcAft>
                <a:defRPr sz="1400">
                  <a:solidFill>
                    <a:schemeClr val="tx1"/>
                  </a:solidFill>
                  <a:latin typeface="Times" pitchFamily="18" charset="0"/>
                  <a:cs typeface="Arial" charset="0"/>
                </a:defRPr>
              </a:lvl6pPr>
              <a:lvl7pPr marL="2971800" indent="-228600" eaLnBrk="0" fontAlgn="base" hangingPunct="0">
                <a:spcBef>
                  <a:spcPct val="0"/>
                </a:spcBef>
                <a:spcAft>
                  <a:spcPct val="0"/>
                </a:spcAft>
                <a:defRPr sz="1400">
                  <a:solidFill>
                    <a:schemeClr val="tx1"/>
                  </a:solidFill>
                  <a:latin typeface="Times" pitchFamily="18" charset="0"/>
                  <a:cs typeface="Arial" charset="0"/>
                </a:defRPr>
              </a:lvl7pPr>
              <a:lvl8pPr marL="3429000" indent="-228600" eaLnBrk="0" fontAlgn="base" hangingPunct="0">
                <a:spcBef>
                  <a:spcPct val="0"/>
                </a:spcBef>
                <a:spcAft>
                  <a:spcPct val="0"/>
                </a:spcAft>
                <a:defRPr sz="1400">
                  <a:solidFill>
                    <a:schemeClr val="tx1"/>
                  </a:solidFill>
                  <a:latin typeface="Times" pitchFamily="18" charset="0"/>
                  <a:cs typeface="Arial" charset="0"/>
                </a:defRPr>
              </a:lvl8pPr>
              <a:lvl9pPr marL="3886200" indent="-228600" eaLnBrk="0" fontAlgn="base" hangingPunct="0">
                <a:spcBef>
                  <a:spcPct val="0"/>
                </a:spcBef>
                <a:spcAft>
                  <a:spcPct val="0"/>
                </a:spcAft>
                <a:defRPr sz="1400">
                  <a:solidFill>
                    <a:schemeClr val="tx1"/>
                  </a:solidFill>
                  <a:latin typeface="Times" pitchFamily="18" charset="0"/>
                  <a:cs typeface="Arial" charset="0"/>
                </a:defRPr>
              </a:lvl9pPr>
            </a:lstStyle>
            <a:p>
              <a:pPr eaLnBrk="1" hangingPunct="1"/>
              <a:r>
                <a:rPr lang="en-GB" altLang="en-US"/>
                <a:t>40 nm</a:t>
              </a:r>
            </a:p>
          </p:txBody>
        </p:sp>
        <p:cxnSp>
          <p:nvCxnSpPr>
            <p:cNvPr id="10253" name="Straight Connector 4"/>
            <p:cNvCxnSpPr>
              <a:cxnSpLocks noChangeShapeType="1"/>
              <a:stCxn id="10249" idx="1"/>
            </p:cNvCxnSpPr>
            <p:nvPr/>
          </p:nvCxnSpPr>
          <p:spPr bwMode="auto">
            <a:xfrm flipH="1" flipV="1">
              <a:off x="5684705" y="5287748"/>
              <a:ext cx="361721" cy="1"/>
            </a:xfrm>
            <a:prstGeom prst="line">
              <a:avLst/>
            </a:prstGeom>
            <a:noFill/>
            <a:ln w="57150" algn="ctr">
              <a:solidFill>
                <a:srgbClr val="0070C0"/>
              </a:solidFill>
              <a:round/>
              <a:headEnd/>
              <a:tailEnd/>
            </a:ln>
          </p:spPr>
        </p:cxnSp>
        <p:cxnSp>
          <p:nvCxnSpPr>
            <p:cNvPr id="10254" name="Straight Connector 16"/>
            <p:cNvCxnSpPr>
              <a:cxnSpLocks noChangeShapeType="1"/>
            </p:cNvCxnSpPr>
            <p:nvPr/>
          </p:nvCxnSpPr>
          <p:spPr bwMode="auto">
            <a:xfrm flipH="1" flipV="1">
              <a:off x="5684705" y="5595524"/>
              <a:ext cx="361721" cy="1"/>
            </a:xfrm>
            <a:prstGeom prst="line">
              <a:avLst/>
            </a:prstGeom>
            <a:noFill/>
            <a:ln w="57150" algn="ctr">
              <a:solidFill>
                <a:srgbClr val="FF0000"/>
              </a:solidFill>
              <a:round/>
              <a:headEnd/>
              <a:tailEnd/>
            </a:ln>
          </p:spPr>
        </p:cxnSp>
        <p:cxnSp>
          <p:nvCxnSpPr>
            <p:cNvPr id="10255" name="Straight Connector 17"/>
            <p:cNvCxnSpPr>
              <a:cxnSpLocks noChangeShapeType="1"/>
            </p:cNvCxnSpPr>
            <p:nvPr/>
          </p:nvCxnSpPr>
          <p:spPr bwMode="auto">
            <a:xfrm flipH="1" flipV="1">
              <a:off x="6830458" y="5287748"/>
              <a:ext cx="361721" cy="1"/>
            </a:xfrm>
            <a:prstGeom prst="line">
              <a:avLst/>
            </a:prstGeom>
            <a:noFill/>
            <a:ln w="57150" algn="ctr">
              <a:solidFill>
                <a:srgbClr val="FFFF00"/>
              </a:solidFill>
              <a:round/>
              <a:headEnd/>
              <a:tailEnd/>
            </a:ln>
          </p:spPr>
        </p:cxnSp>
        <p:cxnSp>
          <p:nvCxnSpPr>
            <p:cNvPr id="10256" name="Straight Connector 18"/>
            <p:cNvCxnSpPr>
              <a:cxnSpLocks noChangeShapeType="1"/>
            </p:cNvCxnSpPr>
            <p:nvPr/>
          </p:nvCxnSpPr>
          <p:spPr bwMode="auto">
            <a:xfrm flipH="1" flipV="1">
              <a:off x="6830458" y="5595524"/>
              <a:ext cx="361721" cy="1"/>
            </a:xfrm>
            <a:prstGeom prst="line">
              <a:avLst/>
            </a:prstGeom>
            <a:noFill/>
            <a:ln w="57150" algn="ctr">
              <a:solidFill>
                <a:srgbClr val="00B050"/>
              </a:solidFill>
              <a:round/>
              <a:headEnd/>
              <a:tailEnd/>
            </a:ln>
          </p:spPr>
        </p:cxnSp>
        <p:sp>
          <p:nvSpPr>
            <p:cNvPr id="10257" name="TextBox 19"/>
            <p:cNvSpPr txBox="1">
              <a:spLocks noChangeArrowheads="1"/>
            </p:cNvSpPr>
            <p:nvPr/>
          </p:nvSpPr>
          <p:spPr bwMode="auto">
            <a:xfrm>
              <a:off x="8262650" y="5441637"/>
              <a:ext cx="661012"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400">
                  <a:solidFill>
                    <a:schemeClr val="tx1"/>
                  </a:solidFill>
                  <a:latin typeface="Times" pitchFamily="18" charset="0"/>
                  <a:cs typeface="Arial" charset="0"/>
                </a:defRPr>
              </a:lvl1pPr>
              <a:lvl2pPr marL="742950" indent="-285750" eaLnBrk="0" hangingPunct="0">
                <a:defRPr sz="1400">
                  <a:solidFill>
                    <a:schemeClr val="tx1"/>
                  </a:solidFill>
                  <a:latin typeface="Times" pitchFamily="18" charset="0"/>
                  <a:cs typeface="Arial" charset="0"/>
                </a:defRPr>
              </a:lvl2pPr>
              <a:lvl3pPr marL="1143000" indent="-228600" eaLnBrk="0" hangingPunct="0">
                <a:defRPr sz="1400">
                  <a:solidFill>
                    <a:schemeClr val="tx1"/>
                  </a:solidFill>
                  <a:latin typeface="Times" pitchFamily="18" charset="0"/>
                  <a:cs typeface="Arial" charset="0"/>
                </a:defRPr>
              </a:lvl3pPr>
              <a:lvl4pPr marL="1600200" indent="-228600" eaLnBrk="0" hangingPunct="0">
                <a:defRPr sz="1400">
                  <a:solidFill>
                    <a:schemeClr val="tx1"/>
                  </a:solidFill>
                  <a:latin typeface="Times" pitchFamily="18" charset="0"/>
                  <a:cs typeface="Arial" charset="0"/>
                </a:defRPr>
              </a:lvl4pPr>
              <a:lvl5pPr marL="2057400" indent="-228600" eaLnBrk="0" hangingPunct="0">
                <a:defRPr sz="1400">
                  <a:solidFill>
                    <a:schemeClr val="tx1"/>
                  </a:solidFill>
                  <a:latin typeface="Times" pitchFamily="18" charset="0"/>
                  <a:cs typeface="Arial" charset="0"/>
                </a:defRPr>
              </a:lvl5pPr>
              <a:lvl6pPr marL="2514600" indent="-228600" eaLnBrk="0" fontAlgn="base" hangingPunct="0">
                <a:spcBef>
                  <a:spcPct val="0"/>
                </a:spcBef>
                <a:spcAft>
                  <a:spcPct val="0"/>
                </a:spcAft>
                <a:defRPr sz="1400">
                  <a:solidFill>
                    <a:schemeClr val="tx1"/>
                  </a:solidFill>
                  <a:latin typeface="Times" pitchFamily="18" charset="0"/>
                  <a:cs typeface="Arial" charset="0"/>
                </a:defRPr>
              </a:lvl6pPr>
              <a:lvl7pPr marL="2971800" indent="-228600" eaLnBrk="0" fontAlgn="base" hangingPunct="0">
                <a:spcBef>
                  <a:spcPct val="0"/>
                </a:spcBef>
                <a:spcAft>
                  <a:spcPct val="0"/>
                </a:spcAft>
                <a:defRPr sz="1400">
                  <a:solidFill>
                    <a:schemeClr val="tx1"/>
                  </a:solidFill>
                  <a:latin typeface="Times" pitchFamily="18" charset="0"/>
                  <a:cs typeface="Arial" charset="0"/>
                </a:defRPr>
              </a:lvl7pPr>
              <a:lvl8pPr marL="3429000" indent="-228600" eaLnBrk="0" fontAlgn="base" hangingPunct="0">
                <a:spcBef>
                  <a:spcPct val="0"/>
                </a:spcBef>
                <a:spcAft>
                  <a:spcPct val="0"/>
                </a:spcAft>
                <a:defRPr sz="1400">
                  <a:solidFill>
                    <a:schemeClr val="tx1"/>
                  </a:solidFill>
                  <a:latin typeface="Times" pitchFamily="18" charset="0"/>
                  <a:cs typeface="Arial" charset="0"/>
                </a:defRPr>
              </a:lvl8pPr>
              <a:lvl9pPr marL="3886200" indent="-228600" eaLnBrk="0" fontAlgn="base" hangingPunct="0">
                <a:spcBef>
                  <a:spcPct val="0"/>
                </a:spcBef>
                <a:spcAft>
                  <a:spcPct val="0"/>
                </a:spcAft>
                <a:defRPr sz="1400">
                  <a:solidFill>
                    <a:schemeClr val="tx1"/>
                  </a:solidFill>
                  <a:latin typeface="Times" pitchFamily="18" charset="0"/>
                  <a:cs typeface="Arial" charset="0"/>
                </a:defRPr>
              </a:lvl9pPr>
            </a:lstStyle>
            <a:p>
              <a:pPr eaLnBrk="1" hangingPunct="1"/>
              <a:r>
                <a:rPr lang="en-GB" altLang="en-US"/>
                <a:t>36 nm</a:t>
              </a:r>
            </a:p>
          </p:txBody>
        </p:sp>
        <p:cxnSp>
          <p:nvCxnSpPr>
            <p:cNvPr id="10258" name="Straight Connector 20"/>
            <p:cNvCxnSpPr>
              <a:cxnSpLocks noChangeShapeType="1"/>
            </p:cNvCxnSpPr>
            <p:nvPr/>
          </p:nvCxnSpPr>
          <p:spPr bwMode="auto">
            <a:xfrm flipH="1" flipV="1">
              <a:off x="7933980" y="5595524"/>
              <a:ext cx="361721" cy="1"/>
            </a:xfrm>
            <a:prstGeom prst="line">
              <a:avLst/>
            </a:prstGeom>
            <a:noFill/>
            <a:ln w="57150" algn="ctr">
              <a:solidFill>
                <a:srgbClr val="7030A0"/>
              </a:solidFill>
              <a:round/>
              <a:headEnd/>
              <a:tailEnd/>
            </a:ln>
          </p:spPr>
        </p:cxn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GB" altLang="en-US" dirty="0" smtClean="0"/>
              <a:t>Conclusion – </a:t>
            </a:r>
            <a:r>
              <a:rPr lang="en-GB" altLang="en-US" dirty="0" err="1" smtClean="0"/>
              <a:t>ZnO</a:t>
            </a:r>
            <a:r>
              <a:rPr lang="en-GB" altLang="en-US" dirty="0" smtClean="0"/>
              <a:t> NWs</a:t>
            </a:r>
          </a:p>
        </p:txBody>
      </p:sp>
      <p:sp>
        <p:nvSpPr>
          <p:cNvPr id="12291" name="Content Placeholder 2"/>
          <p:cNvSpPr>
            <a:spLocks noGrp="1"/>
          </p:cNvSpPr>
          <p:nvPr>
            <p:ph idx="1"/>
          </p:nvPr>
        </p:nvSpPr>
        <p:spPr>
          <a:xfrm>
            <a:off x="333375" y="1314450"/>
            <a:ext cx="8553450" cy="4772025"/>
          </a:xfrm>
        </p:spPr>
        <p:txBody>
          <a:bodyPr/>
          <a:lstStyle/>
          <a:p>
            <a:pPr>
              <a:buFont typeface="Arial" panose="020B0604020202020204" pitchFamily="34" charset="0"/>
              <a:buChar char="•"/>
            </a:pPr>
            <a:r>
              <a:rPr lang="en-GB" altLang="en-US" dirty="0" err="1" smtClean="0"/>
              <a:t>Ohmic</a:t>
            </a:r>
            <a:r>
              <a:rPr lang="en-GB" altLang="en-US" dirty="0" smtClean="0"/>
              <a:t> contacts possible with light </a:t>
            </a:r>
            <a:r>
              <a:rPr lang="en-GB" altLang="en-US" dirty="0" err="1" smtClean="0"/>
              <a:t>Ar</a:t>
            </a:r>
            <a:r>
              <a:rPr lang="en-GB" altLang="en-US" dirty="0" smtClean="0"/>
              <a:t> treatment, without additional defects</a:t>
            </a:r>
          </a:p>
          <a:p>
            <a:pPr>
              <a:buFont typeface="Arial" panose="020B0604020202020204" pitchFamily="34" charset="0"/>
              <a:buChar char="•"/>
            </a:pPr>
            <a:r>
              <a:rPr lang="en-GB" altLang="en-US" dirty="0" smtClean="0"/>
              <a:t>Surface pitting with intermediate </a:t>
            </a:r>
            <a:r>
              <a:rPr lang="en-GB" altLang="en-US" dirty="0" err="1" smtClean="0"/>
              <a:t>Ar</a:t>
            </a:r>
            <a:r>
              <a:rPr lang="en-GB" altLang="en-US" dirty="0" smtClean="0"/>
              <a:t>, more surface but still with </a:t>
            </a:r>
            <a:r>
              <a:rPr lang="en-GB" altLang="en-US" dirty="0" err="1" smtClean="0"/>
              <a:t>Ohmic</a:t>
            </a:r>
            <a:r>
              <a:rPr lang="en-GB" altLang="en-US" dirty="0" smtClean="0"/>
              <a:t> contact -&gt; better sensing?</a:t>
            </a:r>
          </a:p>
          <a:p>
            <a:pPr>
              <a:buFont typeface="Arial" panose="020B0604020202020204" pitchFamily="34" charset="0"/>
              <a:buChar char="•"/>
            </a:pPr>
            <a:r>
              <a:rPr lang="en-GB" altLang="en-US" dirty="0" smtClean="0"/>
              <a:t>Heating alters the ratio of donors and acceptors?</a:t>
            </a:r>
          </a:p>
          <a:p>
            <a:pPr>
              <a:buFont typeface="Arial" panose="020B0604020202020204" pitchFamily="34" charset="0"/>
              <a:buChar char="•"/>
            </a:pPr>
            <a:r>
              <a:rPr lang="en-GB" altLang="en-US" dirty="0"/>
              <a:t>Growth surface defects very localised to surface – can be removed by a light argon treatment</a:t>
            </a:r>
          </a:p>
          <a:p>
            <a:pPr>
              <a:buFont typeface="Arial" panose="020B0604020202020204" pitchFamily="34" charset="0"/>
              <a:buChar char="•"/>
            </a:pPr>
            <a:r>
              <a:rPr lang="en-GB" altLang="en-US" dirty="0"/>
              <a:t>PL </a:t>
            </a:r>
            <a:r>
              <a:rPr lang="en-GB" altLang="en-US" dirty="0" smtClean="0"/>
              <a:t>not dominated by surface -- probing </a:t>
            </a:r>
            <a:r>
              <a:rPr lang="en-GB" altLang="en-US" dirty="0"/>
              <a:t>bulk of wire</a:t>
            </a:r>
            <a:r>
              <a:rPr lang="en-GB" altLang="en-US" dirty="0" smtClean="0"/>
              <a:t>?</a:t>
            </a:r>
          </a:p>
          <a:p>
            <a:pPr>
              <a:buFont typeface="Arial" panose="020B0604020202020204" pitchFamily="34" charset="0"/>
              <a:buChar char="•"/>
            </a:pPr>
            <a:r>
              <a:rPr lang="en-GB" altLang="en-US" dirty="0" smtClean="0"/>
              <a:t>In wide NWs the defect density drops towards centre -&gt; current in a ring?  Larger wires still surface sensitive?</a:t>
            </a:r>
            <a:endParaRPr lang="en-GB" altLang="en-US" dirty="0"/>
          </a:p>
          <a:p>
            <a:pPr>
              <a:buFont typeface="Arial" panose="020B0604020202020204" pitchFamily="34" charset="0"/>
              <a:buChar char="•"/>
            </a:pPr>
            <a:endParaRPr lang="en-GB" altLang="en-US"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
      <a:dk1>
        <a:srgbClr val="000000"/>
      </a:dk1>
      <a:lt1>
        <a:srgbClr val="FFFFFF"/>
      </a:lt1>
      <a:dk2>
        <a:srgbClr val="0067B6"/>
      </a:dk2>
      <a:lt2>
        <a:srgbClr val="808080"/>
      </a:lt2>
      <a:accent1>
        <a:srgbClr val="0067B6"/>
      </a:accent1>
      <a:accent2>
        <a:srgbClr val="808080"/>
      </a:accent2>
      <a:accent3>
        <a:srgbClr val="FFFFFF"/>
      </a:accent3>
      <a:accent4>
        <a:srgbClr val="000000"/>
      </a:accent4>
      <a:accent5>
        <a:srgbClr val="AAB8D7"/>
      </a:accent5>
      <a:accent6>
        <a:srgbClr val="737373"/>
      </a:accent6>
      <a:hlink>
        <a:srgbClr val="469ADB"/>
      </a:hlink>
      <a:folHlink>
        <a:srgbClr val="3E3E3E"/>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pitchFamily="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pitchFamily="1" charset="0"/>
          </a:defRPr>
        </a:defPPr>
      </a:lstStyle>
    </a:lnDef>
  </a:objectDefaults>
  <a:extraClrSchemeLst>
    <a:extraClrScheme>
      <a:clrScheme name="Blank Presentation 1">
        <a:dk1>
          <a:srgbClr val="000000"/>
        </a:dk1>
        <a:lt1>
          <a:srgbClr val="FFFFFF"/>
        </a:lt1>
        <a:dk2>
          <a:srgbClr val="0067B6"/>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7650</TotalTime>
  <Words>3502</Words>
  <Application>Microsoft Office PowerPoint</Application>
  <PresentationFormat>On-screen Show (4:3)</PresentationFormat>
  <Paragraphs>163</Paragraphs>
  <Slides>8</Slides>
  <Notes>8</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Blank Presentation</vt:lpstr>
      <vt:lpstr>Defects in ZnO nanowires Heating, ion bombardment and contacts</vt:lpstr>
      <vt:lpstr>ZnO nanostructures and defects</vt:lpstr>
      <vt:lpstr>Growth, control of defects and motivation</vt:lpstr>
      <vt:lpstr>Effect of argon bombardment</vt:lpstr>
      <vt:lpstr>Argon bombardment -&gt; model of NW defects</vt:lpstr>
      <vt:lpstr>Effect of heating on hydrothermal ZnO NWs</vt:lpstr>
      <vt:lpstr>ZnO NW – role of contacts</vt:lpstr>
      <vt:lpstr>Conclusion – ZnO NWs</vt:lpstr>
    </vt:vector>
  </TitlesOfParts>
  <Company>_x0008_᜜]皤</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 W</dc:creator>
  <cp:lastModifiedBy>richard</cp:lastModifiedBy>
  <cp:revision>470</cp:revision>
  <dcterms:created xsi:type="dcterms:W3CDTF">2004-09-21T17:40:17Z</dcterms:created>
  <dcterms:modified xsi:type="dcterms:W3CDTF">2014-12-01T00:41:20Z</dcterms:modified>
</cp:coreProperties>
</file>