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7" r:id="rId3"/>
    <p:sldId id="268" r:id="rId4"/>
    <p:sldId id="256" r:id="rId5"/>
    <p:sldId id="257" r:id="rId6"/>
    <p:sldId id="265" r:id="rId7"/>
    <p:sldId id="266" r:id="rId8"/>
    <p:sldId id="260" r:id="rId9"/>
    <p:sldId id="264" r:id="rId10"/>
    <p:sldId id="261" r:id="rId11"/>
    <p:sldId id="259"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AC7DCD-EB74-4925-AAA0-7725A16B50A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A6270-7D60-4ED0-B56A-CDD88576BFE4}" type="slidenum">
              <a:rPr lang="en-US" smtClean="0"/>
              <a:t>‹#›</a:t>
            </a:fld>
            <a:endParaRPr lang="en-US"/>
          </a:p>
        </p:txBody>
      </p:sp>
    </p:spTree>
    <p:extLst>
      <p:ext uri="{BB962C8B-B14F-4D97-AF65-F5344CB8AC3E}">
        <p14:creationId xmlns:p14="http://schemas.microsoft.com/office/powerpoint/2010/main" val="1180963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C7DCD-EB74-4925-AAA0-7725A16B50A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A6270-7D60-4ED0-B56A-CDD88576BFE4}" type="slidenum">
              <a:rPr lang="en-US" smtClean="0"/>
              <a:t>‹#›</a:t>
            </a:fld>
            <a:endParaRPr lang="en-US"/>
          </a:p>
        </p:txBody>
      </p:sp>
    </p:spTree>
    <p:extLst>
      <p:ext uri="{BB962C8B-B14F-4D97-AF65-F5344CB8AC3E}">
        <p14:creationId xmlns:p14="http://schemas.microsoft.com/office/powerpoint/2010/main" val="2743517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C7DCD-EB74-4925-AAA0-7725A16B50A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A6270-7D60-4ED0-B56A-CDD88576BFE4}" type="slidenum">
              <a:rPr lang="en-US" smtClean="0"/>
              <a:t>‹#›</a:t>
            </a:fld>
            <a:endParaRPr lang="en-US"/>
          </a:p>
        </p:txBody>
      </p:sp>
    </p:spTree>
    <p:extLst>
      <p:ext uri="{BB962C8B-B14F-4D97-AF65-F5344CB8AC3E}">
        <p14:creationId xmlns:p14="http://schemas.microsoft.com/office/powerpoint/2010/main" val="1733365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Line 1026"/>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kumimoji="1" lang="en-US" sz="2800">
              <a:solidFill>
                <a:srgbClr val="FFFFFF"/>
              </a:solidFill>
              <a:latin typeface="Times New Roman" pitchFamily="18" charset="0"/>
              <a:ea typeface="ＭＳ Ｐゴシック" pitchFamily="34" charset="-128"/>
            </a:endParaRPr>
          </a:p>
        </p:txBody>
      </p:sp>
      <p:sp>
        <p:nvSpPr>
          <p:cNvPr id="5" name="Arc 1027"/>
          <p:cNvSpPr>
            <a:spLocks/>
          </p:cNvSpPr>
          <p:nvPr/>
        </p:nvSpPr>
        <p:spPr bwMode="auto">
          <a:xfrm>
            <a:off x="0" y="842963"/>
            <a:ext cx="2897188" cy="6015037"/>
          </a:xfrm>
          <a:custGeom>
            <a:avLst/>
            <a:gdLst>
              <a:gd name="T0" fmla="*/ 0 w 21600"/>
              <a:gd name="T1" fmla="*/ 0 h 21600"/>
              <a:gd name="T2" fmla="*/ 388597144 w 21600"/>
              <a:gd name="T3" fmla="*/ 1675031024 h 21600"/>
              <a:gd name="T4" fmla="*/ 0 w 21600"/>
              <a:gd name="T5" fmla="*/ 167503102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eaLnBrk="0" fontAlgn="base" hangingPunct="0">
              <a:spcBef>
                <a:spcPct val="0"/>
              </a:spcBef>
              <a:spcAft>
                <a:spcPct val="0"/>
              </a:spcAft>
            </a:pPr>
            <a:endParaRPr kumimoji="1" lang="en-US" sz="2800">
              <a:solidFill>
                <a:srgbClr val="FFFFFF"/>
              </a:solidFill>
              <a:latin typeface="Times New Roman" pitchFamily="18" charset="0"/>
              <a:ea typeface="ＭＳ Ｐゴシック" pitchFamily="34" charset="-128"/>
            </a:endParaRPr>
          </a:p>
        </p:txBody>
      </p:sp>
      <p:sp>
        <p:nvSpPr>
          <p:cNvPr id="22532" name="Rectangle 1028"/>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ja-JP" altLang="en-US"/>
              <a:t>マスタ タイトルの</a:t>
            </a:r>
            <a:br>
              <a:rPr lang="ja-JP" altLang="en-US"/>
            </a:br>
            <a:r>
              <a:rPr lang="ja-JP" altLang="en-US"/>
              <a:t>書式設定</a:t>
            </a:r>
          </a:p>
        </p:txBody>
      </p:sp>
      <p:sp>
        <p:nvSpPr>
          <p:cNvPr id="22533" name="Rectangle 1029"/>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ja-JP" altLang="en-US"/>
              <a:t>マスタ サブタイトルの書式設定</a:t>
            </a:r>
          </a:p>
        </p:txBody>
      </p:sp>
      <p:sp>
        <p:nvSpPr>
          <p:cNvPr id="6" name="Rectangle 1030"/>
          <p:cNvSpPr>
            <a:spLocks noGrp="1" noChangeArrowheads="1"/>
          </p:cNvSpPr>
          <p:nvPr>
            <p:ph type="dt" sz="quarter" idx="10"/>
          </p:nvPr>
        </p:nvSpPr>
        <p:spPr/>
        <p:txBody>
          <a:bodyPr/>
          <a:lstStyle>
            <a:lvl1pPr>
              <a:defRPr smtClean="0"/>
            </a:lvl1pPr>
          </a:lstStyle>
          <a:p>
            <a:pPr>
              <a:defRPr/>
            </a:pPr>
            <a:fld id="{6C173D50-E166-4435-9EEB-2B6ED71E984F}" type="datetime1">
              <a:rPr lang="ja-JP" altLang="en-US">
                <a:solidFill>
                  <a:srgbClr val="FFFFFF"/>
                </a:solidFill>
              </a:rPr>
              <a:pPr>
                <a:defRPr/>
              </a:pPr>
              <a:t>2015/10/14</a:t>
            </a:fld>
            <a:endParaRPr lang="en-US" altLang="ja-JP">
              <a:solidFill>
                <a:srgbClr val="FFFFFF"/>
              </a:solidFill>
            </a:endParaRPr>
          </a:p>
        </p:txBody>
      </p:sp>
      <p:sp>
        <p:nvSpPr>
          <p:cNvPr id="7" name="Rectangle 1031"/>
          <p:cNvSpPr>
            <a:spLocks noGrp="1" noChangeArrowheads="1"/>
          </p:cNvSpPr>
          <p:nvPr>
            <p:ph type="ftr" sz="quarter" idx="11"/>
          </p:nvPr>
        </p:nvSpPr>
        <p:spPr/>
        <p:txBody>
          <a:bodyPr/>
          <a:lstStyle>
            <a:lvl1pPr>
              <a:defRPr smtClean="0"/>
            </a:lvl1pPr>
          </a:lstStyle>
          <a:p>
            <a:pPr>
              <a:defRPr/>
            </a:pPr>
            <a:endParaRPr lang="en-US" altLang="ja-JP">
              <a:solidFill>
                <a:srgbClr val="FFFFFF"/>
              </a:solidFill>
            </a:endParaRPr>
          </a:p>
        </p:txBody>
      </p:sp>
      <p:sp>
        <p:nvSpPr>
          <p:cNvPr id="8" name="Rectangle 1032"/>
          <p:cNvSpPr>
            <a:spLocks noGrp="1" noChangeArrowheads="1"/>
          </p:cNvSpPr>
          <p:nvPr>
            <p:ph type="sldNum" sz="quarter" idx="12"/>
          </p:nvPr>
        </p:nvSpPr>
        <p:spPr/>
        <p:txBody>
          <a:bodyPr/>
          <a:lstStyle>
            <a:lvl1pPr>
              <a:defRPr smtClean="0"/>
            </a:lvl1pPr>
          </a:lstStyle>
          <a:p>
            <a:pPr>
              <a:defRPr/>
            </a:pPr>
            <a:fld id="{289DF824-A5D4-44F2-9082-6B9BFA81D393}"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462019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C6EEC934-A16F-4FF9-B542-D26E38E44E81}" type="datetime1">
              <a:rPr lang="ja-JP" altLang="en-US">
                <a:solidFill>
                  <a:srgbClr val="FFFFFF"/>
                </a:solidFill>
              </a:rPr>
              <a:pPr>
                <a:defRPr/>
              </a:pPr>
              <a:t>2015/10/14</a:t>
            </a:fld>
            <a:endParaRPr lang="en-US" altLang="ja-JP">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69B1D514-AB0E-42F7-B6FE-C87590C6F6F6}"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933805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C25EBCC-11C8-4A9D-84C2-FFB6C014B292}" type="datetime1">
              <a:rPr lang="ja-JP" altLang="en-US">
                <a:solidFill>
                  <a:srgbClr val="FFFFFF"/>
                </a:solidFill>
              </a:rPr>
              <a:pPr>
                <a:defRPr/>
              </a:pPr>
              <a:t>2015/10/14</a:t>
            </a:fld>
            <a:endParaRPr lang="en-US" altLang="ja-JP">
              <a:solidFill>
                <a:srgbClr val="FFFFFF"/>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ADDA1997-3A31-41A4-94A7-EBF038C4C810}"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962186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8C37AD21-3DE5-47DB-BECF-A7AE85457FA1}" type="datetime1">
              <a:rPr lang="ja-JP" altLang="en-US">
                <a:solidFill>
                  <a:srgbClr val="FFFFFF"/>
                </a:solidFill>
              </a:rPr>
              <a:pPr>
                <a:defRPr/>
              </a:pPr>
              <a:t>2015/10/14</a:t>
            </a:fld>
            <a:endParaRPr lang="en-US" altLang="ja-JP">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5692266B-F93A-4A7D-B1C0-5E189B42743E}"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193128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AC7DCD-EB74-4925-AAA0-7725A16B50A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A6270-7D60-4ED0-B56A-CDD88576BFE4}" type="slidenum">
              <a:rPr lang="en-US" smtClean="0"/>
              <a:t>‹#›</a:t>
            </a:fld>
            <a:endParaRPr lang="en-US"/>
          </a:p>
        </p:txBody>
      </p:sp>
    </p:spTree>
    <p:extLst>
      <p:ext uri="{BB962C8B-B14F-4D97-AF65-F5344CB8AC3E}">
        <p14:creationId xmlns:p14="http://schemas.microsoft.com/office/powerpoint/2010/main" val="3980536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AC7DCD-EB74-4925-AAA0-7725A16B50A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A6270-7D60-4ED0-B56A-CDD88576BFE4}" type="slidenum">
              <a:rPr lang="en-US" smtClean="0"/>
              <a:t>‹#›</a:t>
            </a:fld>
            <a:endParaRPr lang="en-US"/>
          </a:p>
        </p:txBody>
      </p:sp>
    </p:spTree>
    <p:extLst>
      <p:ext uri="{BB962C8B-B14F-4D97-AF65-F5344CB8AC3E}">
        <p14:creationId xmlns:p14="http://schemas.microsoft.com/office/powerpoint/2010/main" val="1408034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AC7DCD-EB74-4925-AAA0-7725A16B50A2}"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A6270-7D60-4ED0-B56A-CDD88576BFE4}" type="slidenum">
              <a:rPr lang="en-US" smtClean="0"/>
              <a:t>‹#›</a:t>
            </a:fld>
            <a:endParaRPr lang="en-US"/>
          </a:p>
        </p:txBody>
      </p:sp>
    </p:spTree>
    <p:extLst>
      <p:ext uri="{BB962C8B-B14F-4D97-AF65-F5344CB8AC3E}">
        <p14:creationId xmlns:p14="http://schemas.microsoft.com/office/powerpoint/2010/main" val="1877581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AC7DCD-EB74-4925-AAA0-7725A16B50A2}"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DA6270-7D60-4ED0-B56A-CDD88576BFE4}" type="slidenum">
              <a:rPr lang="en-US" smtClean="0"/>
              <a:t>‹#›</a:t>
            </a:fld>
            <a:endParaRPr lang="en-US"/>
          </a:p>
        </p:txBody>
      </p:sp>
    </p:spTree>
    <p:extLst>
      <p:ext uri="{BB962C8B-B14F-4D97-AF65-F5344CB8AC3E}">
        <p14:creationId xmlns:p14="http://schemas.microsoft.com/office/powerpoint/2010/main" val="2968789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AC7DCD-EB74-4925-AAA0-7725A16B50A2}"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DA6270-7D60-4ED0-B56A-CDD88576BFE4}" type="slidenum">
              <a:rPr lang="en-US" smtClean="0"/>
              <a:t>‹#›</a:t>
            </a:fld>
            <a:endParaRPr lang="en-US"/>
          </a:p>
        </p:txBody>
      </p:sp>
    </p:spTree>
    <p:extLst>
      <p:ext uri="{BB962C8B-B14F-4D97-AF65-F5344CB8AC3E}">
        <p14:creationId xmlns:p14="http://schemas.microsoft.com/office/powerpoint/2010/main" val="221289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C7DCD-EB74-4925-AAA0-7725A16B50A2}"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DA6270-7D60-4ED0-B56A-CDD88576BFE4}" type="slidenum">
              <a:rPr lang="en-US" smtClean="0"/>
              <a:t>‹#›</a:t>
            </a:fld>
            <a:endParaRPr lang="en-US"/>
          </a:p>
        </p:txBody>
      </p:sp>
    </p:spTree>
    <p:extLst>
      <p:ext uri="{BB962C8B-B14F-4D97-AF65-F5344CB8AC3E}">
        <p14:creationId xmlns:p14="http://schemas.microsoft.com/office/powerpoint/2010/main" val="90557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C7DCD-EB74-4925-AAA0-7725A16B50A2}"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A6270-7D60-4ED0-B56A-CDD88576BFE4}" type="slidenum">
              <a:rPr lang="en-US" smtClean="0"/>
              <a:t>‹#›</a:t>
            </a:fld>
            <a:endParaRPr lang="en-US"/>
          </a:p>
        </p:txBody>
      </p:sp>
    </p:spTree>
    <p:extLst>
      <p:ext uri="{BB962C8B-B14F-4D97-AF65-F5344CB8AC3E}">
        <p14:creationId xmlns:p14="http://schemas.microsoft.com/office/powerpoint/2010/main" val="3627734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C7DCD-EB74-4925-AAA0-7725A16B50A2}"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A6270-7D60-4ED0-B56A-CDD88576BFE4}" type="slidenum">
              <a:rPr lang="en-US" smtClean="0"/>
              <a:t>‹#›</a:t>
            </a:fld>
            <a:endParaRPr lang="en-US"/>
          </a:p>
        </p:txBody>
      </p:sp>
    </p:spTree>
    <p:extLst>
      <p:ext uri="{BB962C8B-B14F-4D97-AF65-F5344CB8AC3E}">
        <p14:creationId xmlns:p14="http://schemas.microsoft.com/office/powerpoint/2010/main" val="365724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C7DCD-EB74-4925-AAA0-7725A16B50A2}" type="datetimeFigureOut">
              <a:rPr lang="en-US" smtClean="0"/>
              <a:t>10/14/2015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A6270-7D60-4ED0-B56A-CDD88576BFE4}" type="slidenum">
              <a:rPr lang="en-US" smtClean="0"/>
              <a:t>‹#›</a:t>
            </a:fld>
            <a:endParaRPr lang="en-US"/>
          </a:p>
        </p:txBody>
      </p:sp>
    </p:spTree>
    <p:extLst>
      <p:ext uri="{BB962C8B-B14F-4D97-AF65-F5344CB8AC3E}">
        <p14:creationId xmlns:p14="http://schemas.microsoft.com/office/powerpoint/2010/main" val="2117249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D0D0D">
            <a:alpha val="0"/>
          </a:srgb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 タイトルの</a:t>
            </a:r>
            <a:br>
              <a:rPr lang="ja-JP" altLang="en-US" smtClean="0"/>
            </a:br>
            <a:r>
              <a:rPr lang="ja-JP" altLang="en-US" smtClean="0"/>
              <a:t>書式設定</a:t>
            </a:r>
          </a:p>
        </p:txBody>
      </p:sp>
      <p:sp>
        <p:nvSpPr>
          <p:cNvPr id="1027"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8" name="Rectangle 5"/>
          <p:cNvSpPr>
            <a:spLocks noGrp="1" noChangeArrowheads="1"/>
          </p:cNvSpPr>
          <p:nvPr>
            <p:ph type="dt" sz="half" idx="2"/>
          </p:nvPr>
        </p:nvSpPr>
        <p:spPr bwMode="auto">
          <a:xfrm>
            <a:off x="3048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eaLnBrk="1" hangingPunct="1">
              <a:defRPr sz="1400" smtClean="0"/>
            </a:lvl1pPr>
          </a:lstStyle>
          <a:p>
            <a:pPr fontAlgn="base">
              <a:spcBef>
                <a:spcPct val="0"/>
              </a:spcBef>
              <a:spcAft>
                <a:spcPct val="0"/>
              </a:spcAft>
              <a:defRPr/>
            </a:pPr>
            <a:fld id="{660B9A97-EAE3-4393-9844-3EC263B28109}" type="datetime1">
              <a:rPr kumimoji="1" lang="ja-JP" altLang="en-US">
                <a:solidFill>
                  <a:srgbClr val="FFFFFF"/>
                </a:solidFill>
                <a:latin typeface="Times New Roman" pitchFamily="18" charset="0"/>
                <a:ea typeface="ＭＳ Ｐゴシック" pitchFamily="34" charset="-128"/>
              </a:rPr>
              <a:pPr fontAlgn="base">
                <a:spcBef>
                  <a:spcPct val="0"/>
                </a:spcBef>
                <a:spcAft>
                  <a:spcPct val="0"/>
                </a:spcAft>
                <a:defRPr/>
              </a:pPr>
              <a:t>2015/10/14</a:t>
            </a:fld>
            <a:endParaRPr kumimoji="1" lang="en-US" altLang="ja-JP">
              <a:solidFill>
                <a:srgbClr val="FFFFFF"/>
              </a:solidFill>
              <a:latin typeface="Times New Roman" pitchFamily="18" charset="0"/>
              <a:ea typeface="ＭＳ Ｐゴシック" pitchFamily="34" charset="-128"/>
            </a:endParaRPr>
          </a:p>
        </p:txBody>
      </p:sp>
      <p:sp>
        <p:nvSpPr>
          <p:cNvPr id="9" name="Rectangle 6"/>
          <p:cNvSpPr>
            <a:spLocks noGrp="1" noChangeArrowheads="1"/>
          </p:cNvSpPr>
          <p:nvPr>
            <p:ph type="ftr" sz="quarter" idx="3"/>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eaLnBrk="1" hangingPunct="1">
              <a:defRPr sz="1400" smtClean="0"/>
            </a:lvl1pPr>
          </a:lstStyle>
          <a:p>
            <a:pPr fontAlgn="base">
              <a:spcBef>
                <a:spcPct val="0"/>
              </a:spcBef>
              <a:spcAft>
                <a:spcPct val="0"/>
              </a:spcAft>
              <a:defRPr/>
            </a:pPr>
            <a:endParaRPr kumimoji="1" lang="en-US" altLang="ja-JP">
              <a:solidFill>
                <a:srgbClr val="FFFFFF"/>
              </a:solidFill>
              <a:latin typeface="Times New Roman" pitchFamily="18" charset="0"/>
              <a:ea typeface="ＭＳ Ｐゴシック" pitchFamily="34" charset="-128"/>
            </a:endParaRPr>
          </a:p>
        </p:txBody>
      </p:sp>
      <p:sp>
        <p:nvSpPr>
          <p:cNvPr id="10" name="Rectangle 7"/>
          <p:cNvSpPr>
            <a:spLocks noGrp="1" noChangeArrowheads="1"/>
          </p:cNvSpPr>
          <p:nvPr>
            <p:ph type="sldNum" sz="quarter" idx="4"/>
          </p:nvPr>
        </p:nvSpPr>
        <p:spPr bwMode="auto">
          <a:xfrm>
            <a:off x="7010400" y="6248400"/>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eaLnBrk="1" hangingPunct="1">
              <a:defRPr sz="1400" smtClean="0"/>
            </a:lvl1pPr>
          </a:lstStyle>
          <a:p>
            <a:pPr fontAlgn="base">
              <a:spcBef>
                <a:spcPct val="0"/>
              </a:spcBef>
              <a:spcAft>
                <a:spcPct val="0"/>
              </a:spcAft>
              <a:defRPr/>
            </a:pPr>
            <a:fld id="{B8230C9D-D6AA-4A10-B604-F50816F95B66}" type="slidenum">
              <a:rPr kumimoji="1" lang="en-US" altLang="ja-JP">
                <a:solidFill>
                  <a:srgbClr val="FFFFFF"/>
                </a:solidFill>
                <a:latin typeface="Times New Roman" pitchFamily="18" charset="0"/>
                <a:ea typeface="ＭＳ Ｐゴシック" pitchFamily="34" charset="-128"/>
              </a:rPr>
              <a:pPr fontAlgn="base">
                <a:spcBef>
                  <a:spcPct val="0"/>
                </a:spcBef>
                <a:spcAft>
                  <a:spcPct val="0"/>
                </a:spcAft>
                <a:defRPr/>
              </a:pPr>
              <a:t>‹#›</a:t>
            </a:fld>
            <a:endParaRPr kumimoji="1" lang="en-US" altLang="ja-JP">
              <a:solidFill>
                <a:srgbClr val="FFFFFF"/>
              </a:solidFill>
              <a:latin typeface="Times New Roman" pitchFamily="18" charset="0"/>
              <a:ea typeface="ＭＳ Ｐゴシック" pitchFamily="34" charset="-128"/>
            </a:endParaRPr>
          </a:p>
        </p:txBody>
      </p:sp>
    </p:spTree>
    <p:extLst>
      <p:ext uri="{BB962C8B-B14F-4D97-AF65-F5344CB8AC3E}">
        <p14:creationId xmlns:p14="http://schemas.microsoft.com/office/powerpoint/2010/main" val="328078855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p:txStyles>
    <p:titleStyle>
      <a:lvl1pPr algn="l" rtl="0" eaLnBrk="0" fontAlgn="base" hangingPunct="0">
        <a:lnSpc>
          <a:spcPct val="70000"/>
        </a:lnSpc>
        <a:spcBef>
          <a:spcPct val="0"/>
        </a:spcBef>
        <a:spcAft>
          <a:spcPct val="0"/>
        </a:spcAft>
        <a:defRPr kumimoji="1" sz="4800" b="1">
          <a:solidFill>
            <a:schemeClr val="tx2"/>
          </a:solidFill>
          <a:latin typeface="Arial" pitchFamily="34" charset="0"/>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2pPr>
      <a:lvl3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3pPr>
      <a:lvl4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4pPr>
      <a:lvl5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5pPr>
      <a:lvl6pPr marL="4572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6pPr>
      <a:lvl7pPr marL="9144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7pPr>
      <a:lvl8pPr marL="13716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8pPr>
      <a:lvl9pPr marL="18288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kumimoji="1" sz="28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kumimoji="1" sz="2600">
          <a:solidFill>
            <a:schemeClr val="tx1"/>
          </a:solidFill>
          <a:latin typeface="Arial" pitchFamily="34" charset="0"/>
          <a:ea typeface="+mn-ea"/>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kumimoji="1" sz="2400">
          <a:solidFill>
            <a:schemeClr val="tx1"/>
          </a:solidFill>
          <a:latin typeface="Arial" pitchFamily="34" charset="0"/>
          <a:ea typeface="+mn-ea"/>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Arial" pitchFamily="34" charset="0"/>
          <a:ea typeface="+mn-ea"/>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Arial" pitchFamily="34" charset="0"/>
          <a:ea typeface="+mn-ea"/>
        </a:defRPr>
      </a:lvl5pPr>
      <a:lvl6pPr marL="25146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6pPr>
      <a:lvl7pPr marL="29718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7pPr>
      <a:lvl8pPr marL="34290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8pPr>
      <a:lvl9pPr marL="38862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5"/>
            <a:ext cx="8382000" cy="1143000"/>
          </a:xfrm>
          <a:solidFill>
            <a:schemeClr val="tx2"/>
          </a:solidFill>
          <a:ln w="3175"/>
        </p:spPr>
        <p:txBody>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0"/>
            <a:ext cx="8382000" cy="4530725"/>
          </a:xfrm>
          <a:solidFill>
            <a:schemeClr val="tx2"/>
          </a:solidFill>
          <a:ln>
            <a:solidFill>
              <a:schemeClr val="accent1"/>
            </a:solidFill>
          </a:ln>
        </p:spPr>
        <p:txBody>
          <a:bodyPr>
            <a:normAutofit lnSpcReduction="10000"/>
          </a:bodyPr>
          <a:lstStyle/>
          <a:p>
            <a:pPr algn="just" eaLnBrk="1" hangingPunct="1">
              <a:buFont typeface="Arial" charset="0"/>
              <a:buNone/>
              <a:defRPr/>
            </a:pPr>
            <a:r>
              <a:rPr lang="en-US" sz="2000" dirty="0" smtClean="0">
                <a:solidFill>
                  <a:schemeClr val="bg2">
                    <a:lumMod val="75000"/>
                  </a:schemeClr>
                </a:solidFill>
                <a:latin typeface="+mj-lt"/>
              </a:rPr>
              <a:t>      </a:t>
            </a:r>
            <a:r>
              <a:rPr lang="en-US" sz="2000" b="1" dirty="0" smtClean="0">
                <a:solidFill>
                  <a:schemeClr val="bg2">
                    <a:lumMod val="75000"/>
                  </a:schemeClr>
                </a:solidFill>
                <a:latin typeface="+mj-lt"/>
              </a:rPr>
              <a:t>OMICS Group International is an amalgamation of </a:t>
            </a:r>
            <a:r>
              <a:rPr lang="en-US" sz="2000" b="1" dirty="0" smtClean="0">
                <a:solidFill>
                  <a:schemeClr val="bg2">
                    <a:lumMod val="75000"/>
                  </a:schemeClr>
                </a:solidFill>
                <a:latin typeface="+mj-lt"/>
                <a:hlinkClick r:id="rId2" tooltip="Open Access publications"/>
              </a:rPr>
              <a:t>Open Access publications</a:t>
            </a:r>
            <a:r>
              <a:rPr lang="en-US" sz="2000" b="1" dirty="0" smtClean="0">
                <a:solidFill>
                  <a:schemeClr val="bg2">
                    <a:lumMod val="75000"/>
                  </a:schemeClr>
                </a:solidFill>
                <a:latin typeface="+mj-lt"/>
              </a:rPr>
              <a:t> and worldwide international science conferences and events. Established in the year 2007 with the sole aim of making the information on Sciences and technology ‘Open Access’, OMICS Group publishes 400 online open access </a:t>
            </a:r>
            <a:r>
              <a:rPr lang="en-US" sz="2000" b="1" dirty="0" smtClean="0">
                <a:solidFill>
                  <a:schemeClr val="bg2">
                    <a:lumMod val="75000"/>
                  </a:schemeClr>
                </a:solidFill>
                <a:latin typeface="+mj-lt"/>
                <a:hlinkClick r:id="rId3" tooltip="scholarly journals"/>
              </a:rPr>
              <a:t>scholarly journals</a:t>
            </a:r>
            <a:r>
              <a:rPr lang="en-US" sz="2000" b="1" dirty="0" smtClean="0">
                <a:solidFill>
                  <a:schemeClr val="bg2">
                    <a:lumMod val="75000"/>
                  </a:schemeClr>
                </a:solidFill>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b="1" dirty="0" smtClean="0">
                <a:solidFill>
                  <a:schemeClr val="bg2">
                    <a:lumMod val="75000"/>
                  </a:schemeClr>
                </a:solidFill>
                <a:latin typeface="+mj-lt"/>
                <a:hlinkClick r:id="rId4" tooltip="International conferences"/>
              </a:rPr>
              <a:t>International conferences</a:t>
            </a:r>
            <a:r>
              <a:rPr lang="en-US" sz="2000" b="1" dirty="0" smtClean="0">
                <a:solidFill>
                  <a:schemeClr val="bg2">
                    <a:lumMod val="75000"/>
                  </a:schemeClr>
                </a:solidFill>
                <a:latin typeface="+mj-lt"/>
              </a:rPr>
              <a:t> annually across the globe, where knowledge transfer takes place through debates, round table discussions, poster presentations, workshops, symposia and exhibitions</a:t>
            </a:r>
            <a:r>
              <a:rPr lang="en-US" sz="1800" b="1" dirty="0" smtClean="0">
                <a:solidFill>
                  <a:schemeClr val="bg2">
                    <a:lumMod val="75000"/>
                  </a:schemeClr>
                </a:solidFill>
                <a:latin typeface="+mj-lt"/>
              </a:rPr>
              <a:t>.</a:t>
            </a:r>
            <a:endParaRPr lang="en-US" sz="1800" b="1" dirty="0">
              <a:solidFill>
                <a:schemeClr val="bg2">
                  <a:lumMod val="75000"/>
                </a:schemeClr>
              </a:solidFill>
              <a:latin typeface="+mj-lt"/>
            </a:endParaRPr>
          </a:p>
        </p:txBody>
      </p:sp>
      <p:pic>
        <p:nvPicPr>
          <p:cNvPr id="3076"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15125" y="0"/>
            <a:ext cx="24288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4421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152400" y="228600"/>
            <a:ext cx="9248730" cy="6845771"/>
            <a:chOff x="152400" y="228600"/>
            <a:chExt cx="9248730" cy="6845771"/>
          </a:xfrm>
        </p:grpSpPr>
        <p:cxnSp>
          <p:nvCxnSpPr>
            <p:cNvPr id="3" name="Straight Connector 2"/>
            <p:cNvCxnSpPr/>
            <p:nvPr/>
          </p:nvCxnSpPr>
          <p:spPr>
            <a:xfrm flipV="1">
              <a:off x="990600" y="3253292"/>
              <a:ext cx="7620000" cy="18394"/>
            </a:xfrm>
            <a:prstGeom prst="line">
              <a:avLst/>
            </a:prstGeom>
            <a:ln w="3810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1742503" y="2172500"/>
              <a:ext cx="2198370" cy="219837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16200000">
              <a:off x="5877694" y="-267542"/>
              <a:ext cx="130875" cy="5181601"/>
            </a:xfrm>
            <a:prstGeom prst="triangle">
              <a:avLst/>
            </a:prstGeom>
            <a:solidFill>
              <a:schemeClr val="tx1"/>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rot="16200000">
              <a:off x="6030328" y="1471124"/>
              <a:ext cx="130875" cy="5486869"/>
            </a:xfrm>
            <a:prstGeom prst="triangle">
              <a:avLst/>
            </a:prstGeom>
            <a:solidFill>
              <a:schemeClr val="tx1"/>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10587" y="228600"/>
              <a:ext cx="8382000" cy="523220"/>
            </a:xfrm>
            <a:prstGeom prst="rect">
              <a:avLst/>
            </a:prstGeom>
            <a:noFill/>
          </p:spPr>
          <p:txBody>
            <a:bodyPr wrap="square" rtlCol="0">
              <a:spAutoFit/>
            </a:bodyPr>
            <a:lstStyle/>
            <a:p>
              <a:r>
                <a:rPr lang="en-US" sz="2800" b="1" dirty="0" smtClean="0">
                  <a:solidFill>
                    <a:schemeClr val="bg1"/>
                  </a:solidFill>
                </a:rPr>
                <a:t>EFFICIENT PRECISE REDIRECTION OF AN ASTEROID</a:t>
              </a:r>
              <a:endParaRPr lang="en-US" sz="2800" b="1" dirty="0">
                <a:solidFill>
                  <a:schemeClr val="bg1"/>
                </a:solidFill>
              </a:endParaRPr>
            </a:p>
          </p:txBody>
        </p:sp>
        <p:sp>
          <p:nvSpPr>
            <p:cNvPr id="8" name="TextBox 7"/>
            <p:cNvSpPr txBox="1"/>
            <p:nvPr/>
          </p:nvSpPr>
          <p:spPr>
            <a:xfrm>
              <a:off x="1371600" y="1026871"/>
              <a:ext cx="7680532" cy="523220"/>
            </a:xfrm>
            <a:prstGeom prst="rect">
              <a:avLst/>
            </a:prstGeom>
            <a:noFill/>
            <a:ln w="28575">
              <a:noFill/>
            </a:ln>
          </p:spPr>
          <p:txBody>
            <a:bodyPr wrap="square" rtlCol="0">
              <a:spAutoFit/>
            </a:bodyPr>
            <a:lstStyle/>
            <a:p>
              <a:r>
                <a:rPr lang="en-US" sz="2800" b="1" dirty="0" smtClean="0">
                  <a:solidFill>
                    <a:schemeClr val="bg1"/>
                  </a:solidFill>
                </a:rPr>
                <a:t>Ejecta provide efficient propulsive thrust events</a:t>
              </a:r>
              <a:endParaRPr lang="en-US" sz="2800" b="1" dirty="0">
                <a:solidFill>
                  <a:schemeClr val="bg1"/>
                </a:solidFill>
              </a:endParaRPr>
            </a:p>
          </p:txBody>
        </p:sp>
        <p:cxnSp>
          <p:nvCxnSpPr>
            <p:cNvPr id="9" name="Straight Arrow Connector 8"/>
            <p:cNvCxnSpPr>
              <a:endCxn id="5" idx="4"/>
            </p:cNvCxnSpPr>
            <p:nvPr/>
          </p:nvCxnSpPr>
          <p:spPr>
            <a:xfrm>
              <a:off x="4948290" y="1524000"/>
              <a:ext cx="3585642" cy="733821"/>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6" idx="4"/>
            </p:cNvCxnSpPr>
            <p:nvPr/>
          </p:nvCxnSpPr>
          <p:spPr>
            <a:xfrm>
              <a:off x="4948290" y="1524000"/>
              <a:ext cx="3890910" cy="2625121"/>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3265193" y="4108164"/>
              <a:ext cx="241054" cy="241054"/>
            </a:xfrm>
            <a:prstGeom prst="ellipse">
              <a:avLst/>
            </a:prstGeom>
            <a:no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11" idx="4"/>
              <a:endCxn id="23" idx="0"/>
            </p:cNvCxnSpPr>
            <p:nvPr/>
          </p:nvCxnSpPr>
          <p:spPr>
            <a:xfrm>
              <a:off x="3385720" y="4349218"/>
              <a:ext cx="2431734" cy="723214"/>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rot="21443962">
              <a:off x="4928528" y="4545041"/>
              <a:ext cx="1354722" cy="2150050"/>
              <a:chOff x="2724349" y="4792629"/>
              <a:chExt cx="1354722" cy="2150050"/>
            </a:xfrm>
          </p:grpSpPr>
          <p:sp>
            <p:nvSpPr>
              <p:cNvPr id="36" name="Chord 35"/>
              <p:cNvSpPr/>
              <p:nvPr/>
            </p:nvSpPr>
            <p:spPr>
              <a:xfrm rot="17733369">
                <a:off x="2315146" y="5201832"/>
                <a:ext cx="2150050" cy="1331644"/>
              </a:xfrm>
              <a:prstGeom prst="chord">
                <a:avLst>
                  <a:gd name="adj1" fmla="val 2700000"/>
                  <a:gd name="adj2" fmla="val 1035950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Triangle 36"/>
              <p:cNvSpPr/>
              <p:nvPr/>
            </p:nvSpPr>
            <p:spPr>
              <a:xfrm rot="5400000">
                <a:off x="3835395" y="6210723"/>
                <a:ext cx="210956" cy="276397"/>
              </a:xfrm>
              <a:prstGeom prst="r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Isosceles Triangle 13"/>
            <p:cNvSpPr/>
            <p:nvPr/>
          </p:nvSpPr>
          <p:spPr>
            <a:xfrm rot="16200000">
              <a:off x="7395727" y="4666672"/>
              <a:ext cx="87783" cy="2819401"/>
            </a:xfrm>
            <a:prstGeom prst="triangle">
              <a:avLst/>
            </a:prstGeom>
            <a:solidFill>
              <a:schemeClr val="tx1"/>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52400" y="5156233"/>
              <a:ext cx="4724400" cy="1569660"/>
            </a:xfrm>
            <a:prstGeom prst="rect">
              <a:avLst/>
            </a:prstGeom>
            <a:noFill/>
          </p:spPr>
          <p:txBody>
            <a:bodyPr wrap="square" rtlCol="0">
              <a:spAutoFit/>
            </a:bodyPr>
            <a:lstStyle/>
            <a:p>
              <a:r>
                <a:rPr lang="en-US" sz="3200" b="1" dirty="0">
                  <a:solidFill>
                    <a:schemeClr val="bg1"/>
                  </a:solidFill>
                </a:rPr>
                <a:t>C</a:t>
              </a:r>
              <a:r>
                <a:rPr lang="en-US" sz="3200" b="1" dirty="0" smtClean="0">
                  <a:solidFill>
                    <a:schemeClr val="bg1"/>
                  </a:solidFill>
                </a:rPr>
                <a:t>onfigured local areas create specifically oriented “optical micro-engines”</a:t>
              </a:r>
              <a:endParaRPr lang="en-US" sz="3200" b="1" dirty="0">
                <a:solidFill>
                  <a:schemeClr val="bg1"/>
                </a:solidFill>
              </a:endParaRPr>
            </a:p>
          </p:txBody>
        </p:sp>
        <p:cxnSp>
          <p:nvCxnSpPr>
            <p:cNvPr id="16" name="Straight Arrow Connector 15"/>
            <p:cNvCxnSpPr/>
            <p:nvPr/>
          </p:nvCxnSpPr>
          <p:spPr>
            <a:xfrm flipV="1">
              <a:off x="4185987" y="6120264"/>
              <a:ext cx="1452813" cy="435177"/>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252498" y="5941596"/>
              <a:ext cx="386302" cy="302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rot="21056247">
              <a:off x="3260847" y="2902498"/>
              <a:ext cx="2009171" cy="1175293"/>
              <a:chOff x="6018382" y="4876800"/>
              <a:chExt cx="1754018" cy="1175293"/>
            </a:xfrm>
          </p:grpSpPr>
          <p:cxnSp>
            <p:nvCxnSpPr>
              <p:cNvPr id="34" name="Straight Arrow Connector 33"/>
              <p:cNvCxnSpPr/>
              <p:nvPr/>
            </p:nvCxnSpPr>
            <p:spPr>
              <a:xfrm flipV="1">
                <a:off x="6018382" y="5410200"/>
                <a:ext cx="1754018" cy="641893"/>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Isosceles Triangle 34"/>
              <p:cNvSpPr/>
              <p:nvPr/>
            </p:nvSpPr>
            <p:spPr>
              <a:xfrm rot="20159916">
                <a:off x="6895391" y="4876800"/>
                <a:ext cx="343609" cy="76200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rot="2845482">
              <a:off x="3824921" y="1895458"/>
              <a:ext cx="962775" cy="1818370"/>
              <a:chOff x="6431036" y="4844844"/>
              <a:chExt cx="890033" cy="1818370"/>
            </a:xfrm>
          </p:grpSpPr>
          <p:cxnSp>
            <p:nvCxnSpPr>
              <p:cNvPr id="32" name="Straight Arrow Connector 31"/>
              <p:cNvCxnSpPr/>
              <p:nvPr/>
            </p:nvCxnSpPr>
            <p:spPr>
              <a:xfrm rot="18754518">
                <a:off x="5966868" y="5309012"/>
                <a:ext cx="1818370" cy="890033"/>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Isosceles Triangle 32"/>
              <p:cNvSpPr/>
              <p:nvPr/>
            </p:nvSpPr>
            <p:spPr>
              <a:xfrm rot="20159916">
                <a:off x="6895391" y="4876800"/>
                <a:ext cx="343609" cy="76200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Isosceles Triangle 19"/>
            <p:cNvSpPr/>
            <p:nvPr/>
          </p:nvSpPr>
          <p:spPr>
            <a:xfrm rot="20325828">
              <a:off x="6969672" y="4903008"/>
              <a:ext cx="343609" cy="76200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741111" y="6120264"/>
              <a:ext cx="2133600" cy="954107"/>
            </a:xfrm>
            <a:prstGeom prst="rect">
              <a:avLst/>
            </a:prstGeom>
            <a:noFill/>
          </p:spPr>
          <p:txBody>
            <a:bodyPr wrap="square" rtlCol="0">
              <a:spAutoFit/>
            </a:bodyPr>
            <a:lstStyle/>
            <a:p>
              <a:r>
                <a:rPr lang="en-US" sz="2800" b="1" dirty="0" smtClean="0">
                  <a:solidFill>
                    <a:schemeClr val="bg1"/>
                  </a:solidFill>
                </a:rPr>
                <a:t>Collimated ejecta</a:t>
              </a:r>
              <a:endParaRPr lang="en-US" sz="2800" b="1" dirty="0">
                <a:solidFill>
                  <a:schemeClr val="bg1"/>
                </a:solidFill>
              </a:endParaRPr>
            </a:p>
          </p:txBody>
        </p:sp>
        <p:cxnSp>
          <p:nvCxnSpPr>
            <p:cNvPr id="22" name="Straight Arrow Connector 21"/>
            <p:cNvCxnSpPr/>
            <p:nvPr/>
          </p:nvCxnSpPr>
          <p:spPr>
            <a:xfrm flipH="1" flipV="1">
              <a:off x="8763001" y="6157572"/>
              <a:ext cx="152399" cy="397868"/>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4948290" y="5072432"/>
              <a:ext cx="1738327" cy="1738327"/>
            </a:xfrm>
            <a:prstGeom prst="ellipse">
              <a:avLst/>
            </a:prstGeom>
            <a:no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196770" y="2986592"/>
              <a:ext cx="3039930" cy="548640"/>
            </a:xfrm>
            <a:prstGeom prst="ellipse">
              <a:avLst/>
            </a:prstGeom>
            <a:solidFill>
              <a:srgbClr val="0000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829880" y="3022459"/>
              <a:ext cx="1733439" cy="523220"/>
            </a:xfrm>
            <a:prstGeom prst="rect">
              <a:avLst/>
            </a:prstGeom>
            <a:noFill/>
          </p:spPr>
          <p:txBody>
            <a:bodyPr wrap="square" rtlCol="0">
              <a:spAutoFit/>
            </a:bodyPr>
            <a:lstStyle/>
            <a:p>
              <a:r>
                <a:rPr lang="en-US" sz="2800" b="1" dirty="0">
                  <a:solidFill>
                    <a:schemeClr val="bg1"/>
                  </a:solidFill>
                </a:rPr>
                <a:t>S</a:t>
              </a:r>
              <a:r>
                <a:rPr lang="en-US" sz="2800" b="1" dirty="0" smtClean="0">
                  <a:solidFill>
                    <a:schemeClr val="bg1"/>
                  </a:solidFill>
                </a:rPr>
                <a:t>pacecraft</a:t>
              </a:r>
              <a:endParaRPr lang="en-US" sz="2800" b="1" dirty="0">
                <a:solidFill>
                  <a:schemeClr val="bg1"/>
                </a:solidFill>
              </a:endParaRPr>
            </a:p>
          </p:txBody>
        </p:sp>
        <p:sp>
          <p:nvSpPr>
            <p:cNvPr id="26" name="TextBox 25"/>
            <p:cNvSpPr txBox="1"/>
            <p:nvPr/>
          </p:nvSpPr>
          <p:spPr>
            <a:xfrm>
              <a:off x="1981200" y="2885158"/>
              <a:ext cx="1828800" cy="646331"/>
            </a:xfrm>
            <a:prstGeom prst="rect">
              <a:avLst/>
            </a:prstGeom>
            <a:noFill/>
          </p:spPr>
          <p:txBody>
            <a:bodyPr wrap="square" rtlCol="0">
              <a:spAutoFit/>
            </a:bodyPr>
            <a:lstStyle/>
            <a:p>
              <a:r>
                <a:rPr lang="en-US" sz="3600" b="1" dirty="0" smtClean="0">
                  <a:solidFill>
                    <a:schemeClr val="bg1"/>
                  </a:solidFill>
                </a:rPr>
                <a:t>Asteroid</a:t>
              </a:r>
              <a:endParaRPr lang="en-US" sz="3600" b="1" dirty="0">
                <a:solidFill>
                  <a:schemeClr val="bg1"/>
                </a:solidFill>
              </a:endParaRPr>
            </a:p>
          </p:txBody>
        </p:sp>
        <p:sp>
          <p:nvSpPr>
            <p:cNvPr id="27" name="TextBox 26"/>
            <p:cNvSpPr txBox="1"/>
            <p:nvPr/>
          </p:nvSpPr>
          <p:spPr>
            <a:xfrm>
              <a:off x="4311560" y="4228691"/>
              <a:ext cx="5089570" cy="523220"/>
            </a:xfrm>
            <a:prstGeom prst="rect">
              <a:avLst/>
            </a:prstGeom>
            <a:noFill/>
          </p:spPr>
          <p:txBody>
            <a:bodyPr wrap="square" rtlCol="0">
              <a:spAutoFit/>
            </a:bodyPr>
            <a:lstStyle/>
            <a:p>
              <a:r>
                <a:rPr lang="en-US" sz="2800" b="1" dirty="0" smtClean="0">
                  <a:solidFill>
                    <a:schemeClr val="bg1"/>
                  </a:solidFill>
                </a:rPr>
                <a:t>Energetic femtosecond pulses</a:t>
              </a:r>
              <a:endParaRPr lang="en-US" sz="2800" b="1" dirty="0">
                <a:solidFill>
                  <a:schemeClr val="bg1"/>
                </a:solidFill>
              </a:endParaRPr>
            </a:p>
          </p:txBody>
        </p:sp>
        <p:cxnSp>
          <p:nvCxnSpPr>
            <p:cNvPr id="28" name="Straight Arrow Connector 27"/>
            <p:cNvCxnSpPr>
              <a:endCxn id="35" idx="3"/>
            </p:cNvCxnSpPr>
            <p:nvPr/>
          </p:nvCxnSpPr>
          <p:spPr>
            <a:xfrm flipH="1" flipV="1">
              <a:off x="4635087" y="3574381"/>
              <a:ext cx="176528" cy="65431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4687349" y="3044656"/>
              <a:ext cx="124266" cy="123534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37" idx="3"/>
            </p:cNvCxnSpPr>
            <p:nvPr/>
          </p:nvCxnSpPr>
          <p:spPr>
            <a:xfrm flipV="1">
              <a:off x="6028278" y="5441311"/>
              <a:ext cx="1733410" cy="641333"/>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20" idx="5"/>
            </p:cNvCxnSpPr>
            <p:nvPr/>
          </p:nvCxnSpPr>
          <p:spPr>
            <a:xfrm flipH="1">
              <a:off x="7221546" y="4724400"/>
              <a:ext cx="1693856" cy="52849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92981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54867"/>
            <a:ext cx="8451504" cy="5554090"/>
          </a:xfrm>
          <a:prstGeom prst="rect">
            <a:avLst/>
          </a:prstGeom>
          <a:solidFill>
            <a:schemeClr val="bg1">
              <a:lumMod val="65000"/>
            </a:schemeClr>
          </a:solidFill>
          <a:ln w="19050">
            <a:solidFill>
              <a:schemeClr val="tx1"/>
            </a:solidFill>
          </a:ln>
        </p:spPr>
      </p:pic>
    </p:spTree>
    <p:extLst>
      <p:ext uri="{BB962C8B-B14F-4D97-AF65-F5344CB8AC3E}">
        <p14:creationId xmlns:p14="http://schemas.microsoft.com/office/powerpoint/2010/main" val="3463351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96964"/>
            <a:ext cx="2133600" cy="646331"/>
          </a:xfrm>
          <a:prstGeom prst="rect">
            <a:avLst/>
          </a:prstGeom>
          <a:noFill/>
        </p:spPr>
        <p:txBody>
          <a:bodyPr wrap="square" rtlCol="0">
            <a:spAutoFit/>
          </a:bodyPr>
          <a:lstStyle/>
          <a:p>
            <a:r>
              <a:rPr lang="en-US" sz="3600" b="1" dirty="0" smtClean="0">
                <a:solidFill>
                  <a:schemeClr val="bg1"/>
                </a:solidFill>
              </a:rPr>
              <a:t>Summary</a:t>
            </a:r>
            <a:endParaRPr lang="en-US" sz="3600" b="1" dirty="0">
              <a:solidFill>
                <a:schemeClr val="bg1"/>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762000" y="990600"/>
            <a:ext cx="7543800" cy="4832092"/>
          </a:xfrm>
          <a:prstGeom prst="rect">
            <a:avLst/>
          </a:prstGeom>
        </p:spPr>
        <p:txBody>
          <a:bodyPr wrap="square">
            <a:spAutoFit/>
          </a:bodyPr>
          <a:lstStyle/>
          <a:p>
            <a:r>
              <a:rPr lang="en-US" sz="2800" b="1" dirty="0">
                <a:solidFill>
                  <a:schemeClr val="bg1"/>
                </a:solidFill>
              </a:rPr>
              <a:t>Gravity  </a:t>
            </a:r>
            <a:r>
              <a:rPr lang="en-US" sz="2800" b="1" dirty="0" smtClean="0">
                <a:solidFill>
                  <a:schemeClr val="bg1"/>
                </a:solidFill>
              </a:rPr>
              <a:t>Tractor</a:t>
            </a:r>
            <a:endParaRPr lang="en-US" sz="2800" b="1" dirty="0">
              <a:solidFill>
                <a:schemeClr val="bg1"/>
              </a:solidFill>
            </a:endParaRPr>
          </a:p>
          <a:p>
            <a:r>
              <a:rPr lang="en-US" sz="2800" b="1" dirty="0" smtClean="0">
                <a:solidFill>
                  <a:schemeClr val="bg1"/>
                </a:solidFill>
              </a:rPr>
              <a:t>Ion-Beam  Deflection</a:t>
            </a:r>
          </a:p>
          <a:p>
            <a:r>
              <a:rPr lang="en-US" sz="2800" b="1" dirty="0" smtClean="0">
                <a:solidFill>
                  <a:schemeClr val="bg1"/>
                </a:solidFill>
              </a:rPr>
              <a:t>Kinetic </a:t>
            </a:r>
            <a:r>
              <a:rPr lang="en-US" sz="2800" b="1" dirty="0">
                <a:solidFill>
                  <a:schemeClr val="bg1"/>
                </a:solidFill>
              </a:rPr>
              <a:t>Impactor </a:t>
            </a:r>
            <a:endParaRPr lang="en-US" sz="2800" b="1" dirty="0" smtClean="0">
              <a:solidFill>
                <a:schemeClr val="bg1"/>
              </a:solidFill>
            </a:endParaRPr>
          </a:p>
          <a:p>
            <a:r>
              <a:rPr lang="en-US" sz="2800" b="1" dirty="0" smtClean="0">
                <a:solidFill>
                  <a:schemeClr val="bg1"/>
                </a:solidFill>
              </a:rPr>
              <a:t>*Laser Ablation (NASA endorsed)</a:t>
            </a:r>
          </a:p>
          <a:p>
            <a:endParaRPr lang="en-US" sz="2800" b="1" dirty="0">
              <a:solidFill>
                <a:schemeClr val="bg1"/>
              </a:solidFill>
            </a:endParaRPr>
          </a:p>
          <a:p>
            <a:r>
              <a:rPr lang="en-US" sz="2800" b="1" dirty="0" smtClean="0">
                <a:solidFill>
                  <a:schemeClr val="bg1"/>
                </a:solidFill>
              </a:rPr>
              <a:t> Short range</a:t>
            </a:r>
          </a:p>
          <a:p>
            <a:endParaRPr lang="en-US" sz="2800" b="1" dirty="0" smtClean="0">
              <a:solidFill>
                <a:schemeClr val="bg1"/>
              </a:solidFill>
            </a:endParaRPr>
          </a:p>
          <a:p>
            <a:pPr algn="ctr"/>
            <a:r>
              <a:rPr lang="en-US" sz="2800" b="1" dirty="0" smtClean="0">
                <a:solidFill>
                  <a:schemeClr val="bg1"/>
                </a:solidFill>
              </a:rPr>
              <a:t>Can apply the same energy as a </a:t>
            </a:r>
            <a:r>
              <a:rPr lang="en-US" sz="2800" b="1" u="sng" dirty="0" smtClean="0">
                <a:solidFill>
                  <a:schemeClr val="bg1"/>
                </a:solidFill>
              </a:rPr>
              <a:t>nuclear detonation</a:t>
            </a:r>
            <a:r>
              <a:rPr lang="en-US" sz="2800" b="1" dirty="0" smtClean="0">
                <a:solidFill>
                  <a:schemeClr val="bg1"/>
                </a:solidFill>
              </a:rPr>
              <a:t>, however, </a:t>
            </a:r>
            <a:r>
              <a:rPr lang="en-US" sz="2800" b="1" u="sng" dirty="0" smtClean="0">
                <a:solidFill>
                  <a:schemeClr val="bg1"/>
                </a:solidFill>
              </a:rPr>
              <a:t>quasi-continuously</a:t>
            </a:r>
            <a:r>
              <a:rPr lang="en-US" sz="2800" b="1" dirty="0" smtClean="0">
                <a:solidFill>
                  <a:schemeClr val="bg1"/>
                </a:solidFill>
              </a:rPr>
              <a:t> over an </a:t>
            </a:r>
            <a:r>
              <a:rPr lang="en-US" sz="2800" b="1" u="sng" dirty="0" smtClean="0">
                <a:solidFill>
                  <a:schemeClr val="bg1"/>
                </a:solidFill>
              </a:rPr>
              <a:t>allowing</a:t>
            </a:r>
            <a:r>
              <a:rPr lang="en-US" sz="2800" b="1" dirty="0" smtClean="0">
                <a:solidFill>
                  <a:schemeClr val="bg1"/>
                </a:solidFill>
              </a:rPr>
              <a:t> </a:t>
            </a:r>
          </a:p>
          <a:p>
            <a:pPr algn="ctr"/>
            <a:r>
              <a:rPr lang="en-US" sz="2800" b="1" u="sng" dirty="0" smtClean="0">
                <a:solidFill>
                  <a:schemeClr val="bg1"/>
                </a:solidFill>
              </a:rPr>
              <a:t>continuous optimization and correction</a:t>
            </a:r>
            <a:endParaRPr lang="en-US" sz="2800" b="1" dirty="0">
              <a:solidFill>
                <a:schemeClr val="bg1"/>
              </a:solidFill>
            </a:endParaRPr>
          </a:p>
        </p:txBody>
      </p:sp>
    </p:spTree>
    <p:extLst>
      <p:ext uri="{BB962C8B-B14F-4D97-AF65-F5344CB8AC3E}">
        <p14:creationId xmlns:p14="http://schemas.microsoft.com/office/powerpoint/2010/main" val="582790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58175" cy="1143000"/>
          </a:xfrm>
          <a:solidFill>
            <a:schemeClr val="tx2"/>
          </a:solidFill>
        </p:spPr>
        <p:txBody>
          <a:bodyPr>
            <a:normAutofit/>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457200" y="1571625"/>
            <a:ext cx="8229600" cy="4483100"/>
          </a:xfrm>
          <a:solidFill>
            <a:schemeClr val="tx2"/>
          </a:solidFill>
          <a:ln>
            <a:solidFill>
              <a:schemeClr val="accent1"/>
            </a:solidFill>
          </a:ln>
        </p:spPr>
        <p:txBody>
          <a:bodyPr>
            <a:normAutofit/>
          </a:bodyPr>
          <a:lstStyle/>
          <a:p>
            <a:pPr eaLnBrk="1" hangingPunct="1">
              <a:buFont typeface="Arial" charset="0"/>
              <a:buNone/>
              <a:defRPr/>
            </a:pPr>
            <a:r>
              <a:rPr lang="en-US" sz="2000" b="1" dirty="0" smtClean="0">
                <a:solidFill>
                  <a:schemeClr val="bg2">
                    <a:lumMod val="50000"/>
                  </a:schemeClr>
                </a:solidFill>
                <a:latin typeface="+mj-lt"/>
              </a:rPr>
              <a:t>     </a:t>
            </a:r>
            <a:r>
              <a:rPr lang="en-US" sz="2000" b="1" dirty="0">
                <a:solidFill>
                  <a:schemeClr val="bg2">
                    <a:lumMod val="50000"/>
                  </a:schemeClr>
                </a:solidFill>
              </a:rPr>
              <a:t>OMICS Group International is a pioneer and leading science event organizer, which publishes around 400 open access journals and conducts over 300 Medical, Clinical, Engineering, Life Sciences, Pharma scientific conferences all over the globe annually with the support of more than 1000 scientific associations and 30,000 editorial board members and 3.5 million followers to its credit.</a:t>
            </a:r>
            <a:br>
              <a:rPr lang="en-US" sz="2000" b="1" dirty="0">
                <a:solidFill>
                  <a:schemeClr val="bg2">
                    <a:lumMod val="50000"/>
                  </a:schemeClr>
                </a:solidFill>
              </a:rPr>
            </a:br>
            <a:endParaRPr lang="en-US" sz="2000" b="1" dirty="0">
              <a:solidFill>
                <a:schemeClr val="bg2">
                  <a:lumMod val="50000"/>
                </a:schemeClr>
              </a:solidFill>
            </a:endParaRPr>
          </a:p>
          <a:p>
            <a:pPr algn="just" eaLnBrk="1" hangingPunct="1">
              <a:buFont typeface="Arial" charset="0"/>
              <a:buNone/>
              <a:defRPr/>
            </a:pPr>
            <a:r>
              <a:rPr lang="en-US" sz="2000" b="1" dirty="0">
                <a:solidFill>
                  <a:schemeClr val="bg2">
                    <a:lumMod val="50000"/>
                  </a:schemeClr>
                </a:solidFill>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eaLnBrk="1" hangingPunct="1">
              <a:defRPr/>
            </a:pPr>
            <a:endParaRPr lang="en-US" b="1" dirty="0">
              <a:solidFill>
                <a:schemeClr val="bg2">
                  <a:lumMod val="50000"/>
                </a:schemeClr>
              </a:solidFill>
            </a:endParaRPr>
          </a:p>
        </p:txBody>
      </p:sp>
      <p:pic>
        <p:nvPicPr>
          <p:cNvPr id="410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0"/>
            <a:ext cx="2133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3891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74293"/>
            <a:ext cx="9144000" cy="4616648"/>
          </a:xfrm>
          <a:prstGeom prst="rect">
            <a:avLst/>
          </a:prstGeom>
        </p:spPr>
        <p:txBody>
          <a:bodyPr wrap="square">
            <a:spAutoFit/>
          </a:bodyPr>
          <a:lstStyle/>
          <a:p>
            <a:pPr algn="ctr"/>
            <a:r>
              <a:rPr lang="en-US" sz="4800" b="1" dirty="0" smtClean="0">
                <a:solidFill>
                  <a:schemeClr val="bg1"/>
                </a:solidFill>
              </a:rPr>
              <a:t>Asteroid Redirection Using Synchronized Femtosecond Pulse Trains</a:t>
            </a: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pPr algn="ctr"/>
            <a:r>
              <a:rPr lang="en-US" sz="3200" b="1" i="1" dirty="0" smtClean="0">
                <a:solidFill>
                  <a:schemeClr val="bg1"/>
                </a:solidFill>
              </a:rPr>
              <a:t>Richard Fork</a:t>
            </a:r>
          </a:p>
          <a:p>
            <a:pPr algn="ctr"/>
            <a:r>
              <a:rPr lang="en-US" sz="3200" b="1" i="1" dirty="0" smtClean="0">
                <a:solidFill>
                  <a:schemeClr val="bg1"/>
                </a:solidFill>
              </a:rPr>
              <a:t>Electrical and Computer Engineering Department</a:t>
            </a:r>
          </a:p>
          <a:p>
            <a:pPr algn="ctr"/>
            <a:r>
              <a:rPr lang="en-US" sz="3200" b="1" i="1" dirty="0" smtClean="0">
                <a:solidFill>
                  <a:schemeClr val="bg1"/>
                </a:solidFill>
              </a:rPr>
              <a:t>University of Alabama Huntsville</a:t>
            </a:r>
            <a:endParaRPr lang="en-US" sz="3200" b="1" i="1" dirty="0">
              <a:solidFill>
                <a:schemeClr val="bg1"/>
              </a:solidFill>
            </a:endParaRPr>
          </a:p>
        </p:txBody>
      </p:sp>
    </p:spTree>
    <p:extLst>
      <p:ext uri="{BB962C8B-B14F-4D97-AF65-F5344CB8AC3E}">
        <p14:creationId xmlns:p14="http://schemas.microsoft.com/office/powerpoint/2010/main" val="317317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8229" y="609600"/>
            <a:ext cx="8753947" cy="5775940"/>
          </a:xfrm>
          <a:prstGeom prst="rect">
            <a:avLst/>
          </a:prstGeom>
          <a:noFill/>
        </p:spPr>
        <p:txBody>
          <a:bodyPr wrap="square" rtlCol="0">
            <a:spAutoFit/>
          </a:bodyPr>
          <a:lstStyle/>
          <a:p>
            <a:pPr algn="ctr"/>
            <a:r>
              <a:rPr lang="en-US" sz="3600" b="1" dirty="0" smtClean="0">
                <a:solidFill>
                  <a:schemeClr val="bg1"/>
                </a:solidFill>
              </a:rPr>
              <a:t>One </a:t>
            </a:r>
            <a:r>
              <a:rPr lang="en-US" sz="3600" b="1" u="sng" dirty="0">
                <a:solidFill>
                  <a:schemeClr val="bg1"/>
                </a:solidFill>
              </a:rPr>
              <a:t>31.4 mJ </a:t>
            </a:r>
            <a:r>
              <a:rPr lang="en-US" sz="3600" b="1" dirty="0" smtClean="0">
                <a:solidFill>
                  <a:schemeClr val="bg1"/>
                </a:solidFill>
              </a:rPr>
              <a:t>optical pulse of </a:t>
            </a:r>
          </a:p>
          <a:p>
            <a:pPr algn="ctr"/>
            <a:r>
              <a:rPr lang="en-US" sz="3600" b="1" dirty="0" smtClean="0">
                <a:solidFill>
                  <a:schemeClr val="bg1"/>
                </a:solidFill>
              </a:rPr>
              <a:t>&lt;100 </a:t>
            </a:r>
            <a:r>
              <a:rPr lang="en-US" sz="3600" b="1" dirty="0">
                <a:solidFill>
                  <a:schemeClr val="bg1"/>
                </a:solidFill>
              </a:rPr>
              <a:t>femtosecond </a:t>
            </a:r>
            <a:r>
              <a:rPr lang="en-US" sz="3600" b="1" dirty="0" smtClean="0">
                <a:solidFill>
                  <a:schemeClr val="bg1"/>
                </a:solidFill>
              </a:rPr>
              <a:t>duration delivers</a:t>
            </a:r>
          </a:p>
          <a:p>
            <a:pPr algn="ctr"/>
            <a:r>
              <a:rPr lang="en-US" sz="3600" b="1" dirty="0" smtClean="0">
                <a:solidFill>
                  <a:schemeClr val="bg1"/>
                </a:solidFill>
              </a:rPr>
              <a:t>the same </a:t>
            </a:r>
            <a:r>
              <a:rPr lang="en-US" sz="3600" b="1" dirty="0">
                <a:solidFill>
                  <a:schemeClr val="bg1"/>
                </a:solidFill>
              </a:rPr>
              <a:t>energy </a:t>
            </a:r>
            <a:r>
              <a:rPr lang="en-US" sz="3600" b="1" dirty="0" smtClean="0">
                <a:solidFill>
                  <a:schemeClr val="bg1"/>
                </a:solidFill>
              </a:rPr>
              <a:t>as: </a:t>
            </a:r>
          </a:p>
          <a:p>
            <a:pPr algn="ctr"/>
            <a:endParaRPr lang="en-US" sz="4400" b="1" dirty="0">
              <a:solidFill>
                <a:schemeClr val="bg1"/>
              </a:solidFill>
            </a:endParaRPr>
          </a:p>
          <a:p>
            <a:pPr algn="ctr"/>
            <a:r>
              <a:rPr lang="en-US" sz="4400" b="1" u="sng" dirty="0" smtClean="0">
                <a:solidFill>
                  <a:schemeClr val="bg1"/>
                </a:solidFill>
              </a:rPr>
              <a:t>fission of </a:t>
            </a:r>
          </a:p>
          <a:p>
            <a:pPr algn="ctr"/>
            <a:r>
              <a:rPr lang="en-US" sz="4400" b="1" u="sng" dirty="0" smtClean="0">
                <a:solidFill>
                  <a:schemeClr val="bg1"/>
                </a:solidFill>
              </a:rPr>
              <a:t>one billion Uranium 235</a:t>
            </a:r>
            <a:r>
              <a:rPr lang="en-US" sz="4400" u="sng" dirty="0" smtClean="0">
                <a:solidFill>
                  <a:schemeClr val="bg1"/>
                </a:solidFill>
              </a:rPr>
              <a:t> </a:t>
            </a:r>
            <a:r>
              <a:rPr lang="en-US" sz="4400" b="1" u="sng" dirty="0" smtClean="0">
                <a:solidFill>
                  <a:schemeClr val="bg1"/>
                </a:solidFill>
              </a:rPr>
              <a:t>nuclei</a:t>
            </a:r>
          </a:p>
          <a:p>
            <a:pPr algn="ctr"/>
            <a:endParaRPr lang="en-US" sz="4400" b="1" u="sng" baseline="-25000" dirty="0">
              <a:solidFill>
                <a:schemeClr val="bg1"/>
              </a:solidFill>
            </a:endParaRPr>
          </a:p>
          <a:p>
            <a:pPr algn="ctr"/>
            <a:endParaRPr lang="en-US" sz="4400" b="1" u="sng" baseline="-25000" dirty="0" smtClean="0">
              <a:solidFill>
                <a:schemeClr val="bg1"/>
              </a:solidFill>
            </a:endParaRPr>
          </a:p>
          <a:p>
            <a:pPr algn="ctr"/>
            <a:endParaRPr lang="en-US" sz="4400" b="1" u="sng" baseline="-25000" dirty="0">
              <a:solidFill>
                <a:schemeClr val="bg1"/>
              </a:solidFill>
            </a:endParaRPr>
          </a:p>
          <a:p>
            <a:pPr algn="ctr"/>
            <a:endParaRPr lang="en-US" sz="4400" b="1" u="sng" baseline="-25000" dirty="0" smtClean="0">
              <a:solidFill>
                <a:schemeClr val="bg1"/>
              </a:solidFill>
            </a:endParaRPr>
          </a:p>
          <a:p>
            <a:pPr algn="ctr"/>
            <a:endParaRPr lang="en-US" u="sng" baseline="-25000" dirty="0">
              <a:solidFill>
                <a:schemeClr val="bg1"/>
              </a:solidFill>
            </a:endParaRPr>
          </a:p>
        </p:txBody>
      </p:sp>
      <p:sp>
        <p:nvSpPr>
          <p:cNvPr id="2" name="TextBox 1"/>
          <p:cNvSpPr txBox="1"/>
          <p:nvPr/>
        </p:nvSpPr>
        <p:spPr>
          <a:xfrm>
            <a:off x="1600200" y="5655393"/>
            <a:ext cx="6776022" cy="523220"/>
          </a:xfrm>
          <a:prstGeom prst="rect">
            <a:avLst/>
          </a:prstGeom>
          <a:noFill/>
        </p:spPr>
        <p:txBody>
          <a:bodyPr wrap="none" rtlCol="0">
            <a:spAutoFit/>
          </a:bodyPr>
          <a:lstStyle/>
          <a:p>
            <a:r>
              <a:rPr lang="en-US" sz="2800" b="1" dirty="0" smtClean="0">
                <a:solidFill>
                  <a:schemeClr val="bg1"/>
                </a:solidFill>
              </a:rPr>
              <a:t>Femto is Norwegian and Danish for “fifteen</a:t>
            </a:r>
            <a:r>
              <a:rPr lang="en-US" sz="2400" b="1" dirty="0" smtClean="0">
                <a:solidFill>
                  <a:schemeClr val="bg1"/>
                </a:solidFill>
              </a:rPr>
              <a:t>”</a:t>
            </a:r>
            <a:endParaRPr lang="en-US" sz="2400" b="1" dirty="0">
              <a:solidFill>
                <a:schemeClr val="bg1"/>
              </a:solidFill>
            </a:endParaRPr>
          </a:p>
        </p:txBody>
      </p:sp>
    </p:spTree>
    <p:extLst>
      <p:ext uri="{BB962C8B-B14F-4D97-AF65-F5344CB8AC3E}">
        <p14:creationId xmlns:p14="http://schemas.microsoft.com/office/powerpoint/2010/main" val="402555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97018"/>
            <a:ext cx="8534400" cy="5016758"/>
          </a:xfrm>
          <a:prstGeom prst="rect">
            <a:avLst/>
          </a:prstGeom>
          <a:noFill/>
        </p:spPr>
        <p:txBody>
          <a:bodyPr wrap="square" rtlCol="0">
            <a:spAutoFit/>
          </a:bodyPr>
          <a:lstStyle/>
          <a:p>
            <a:r>
              <a:rPr lang="en-US" sz="3200" b="1" u="sng" dirty="0" smtClean="0">
                <a:solidFill>
                  <a:schemeClr val="bg1"/>
                </a:solidFill>
              </a:rPr>
              <a:t>Energetic femtosecond pulse </a:t>
            </a:r>
            <a:r>
              <a:rPr lang="en-US" sz="3200" b="1" dirty="0" smtClean="0">
                <a:solidFill>
                  <a:schemeClr val="bg1"/>
                </a:solidFill>
              </a:rPr>
              <a:t>means an optical  pulse that will deliver a </a:t>
            </a:r>
            <a:r>
              <a:rPr lang="en-US" sz="3200" b="1" u="sng" dirty="0" smtClean="0">
                <a:solidFill>
                  <a:schemeClr val="bg1"/>
                </a:solidFill>
              </a:rPr>
              <a:t>very large amount of energy</a:t>
            </a:r>
            <a:r>
              <a:rPr lang="en-US" sz="3200" b="1" dirty="0" smtClean="0">
                <a:solidFill>
                  <a:schemeClr val="bg1"/>
                </a:solidFill>
              </a:rPr>
              <a:t> in a </a:t>
            </a:r>
            <a:r>
              <a:rPr lang="en-US" sz="3200" b="1" u="sng" dirty="0" smtClean="0">
                <a:solidFill>
                  <a:schemeClr val="bg1"/>
                </a:solidFill>
              </a:rPr>
              <a:t>very short time </a:t>
            </a:r>
            <a:r>
              <a:rPr lang="en-US" sz="3200" b="1" dirty="0" smtClean="0">
                <a:solidFill>
                  <a:schemeClr val="bg1"/>
                </a:solidFill>
              </a:rPr>
              <a:t>in a </a:t>
            </a:r>
            <a:r>
              <a:rPr lang="en-US" sz="3200" b="1" u="sng" dirty="0" smtClean="0">
                <a:solidFill>
                  <a:schemeClr val="bg1"/>
                </a:solidFill>
              </a:rPr>
              <a:t>very small volume </a:t>
            </a:r>
            <a:r>
              <a:rPr lang="en-US" sz="3200" b="1" dirty="0" smtClean="0">
                <a:solidFill>
                  <a:schemeClr val="bg1"/>
                </a:solidFill>
              </a:rPr>
              <a:t>provided you focus it in a very small volume.</a:t>
            </a:r>
          </a:p>
          <a:p>
            <a:endParaRPr lang="en-US" sz="3200" b="1" dirty="0">
              <a:solidFill>
                <a:schemeClr val="bg1"/>
              </a:solidFill>
            </a:endParaRPr>
          </a:p>
          <a:p>
            <a:endParaRPr lang="en-US" sz="3200" b="1" dirty="0" smtClean="0">
              <a:solidFill>
                <a:schemeClr val="bg1"/>
              </a:solidFill>
            </a:endParaRPr>
          </a:p>
          <a:p>
            <a:r>
              <a:rPr lang="en-US" sz="3200" b="1" u="sng" dirty="0" smtClean="0">
                <a:solidFill>
                  <a:schemeClr val="bg1"/>
                </a:solidFill>
              </a:rPr>
              <a:t>Focus the “energetic femtosecond” pulse on the surface of an asteroid from a nearby location and you can access a novel state of matter</a:t>
            </a:r>
            <a:endParaRPr lang="en-US" sz="3200" b="1" u="sng" dirty="0">
              <a:solidFill>
                <a:schemeClr val="bg1"/>
              </a:solidFill>
            </a:endParaRPr>
          </a:p>
        </p:txBody>
      </p:sp>
    </p:spTree>
    <p:extLst>
      <p:ext uri="{BB962C8B-B14F-4D97-AF65-F5344CB8AC3E}">
        <p14:creationId xmlns:p14="http://schemas.microsoft.com/office/powerpoint/2010/main" val="3960801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97018"/>
            <a:ext cx="8534400" cy="4031873"/>
          </a:xfrm>
          <a:prstGeom prst="rect">
            <a:avLst/>
          </a:prstGeom>
          <a:noFill/>
        </p:spPr>
        <p:txBody>
          <a:bodyPr wrap="square" rtlCol="0">
            <a:spAutoFit/>
          </a:bodyPr>
          <a:lstStyle/>
          <a:p>
            <a:endParaRPr lang="en-US" sz="3200" b="1" dirty="0">
              <a:solidFill>
                <a:schemeClr val="bg1"/>
              </a:solidFill>
            </a:endParaRPr>
          </a:p>
          <a:p>
            <a:r>
              <a:rPr lang="en-US" sz="3200" b="1" dirty="0" smtClean="0">
                <a:solidFill>
                  <a:schemeClr val="bg1"/>
                </a:solidFill>
              </a:rPr>
              <a:t>Very </a:t>
            </a:r>
            <a:r>
              <a:rPr lang="en-US" sz="3200" b="1" u="sng" dirty="0" smtClean="0">
                <a:solidFill>
                  <a:schemeClr val="bg1"/>
                </a:solidFill>
              </a:rPr>
              <a:t>small volume containing a very large amount of energy delivered in a very short time</a:t>
            </a:r>
          </a:p>
          <a:p>
            <a:endParaRPr lang="en-US" sz="3200" b="1" dirty="0">
              <a:solidFill>
                <a:schemeClr val="bg1"/>
              </a:solidFill>
            </a:endParaRPr>
          </a:p>
          <a:p>
            <a:endParaRPr lang="en-US" sz="3200" b="1" dirty="0" smtClean="0">
              <a:solidFill>
                <a:schemeClr val="bg1"/>
              </a:solidFill>
            </a:endParaRPr>
          </a:p>
          <a:p>
            <a:r>
              <a:rPr lang="en-US" sz="3200" b="1" dirty="0" smtClean="0">
                <a:solidFill>
                  <a:schemeClr val="bg1"/>
                </a:solidFill>
              </a:rPr>
              <a:t>This </a:t>
            </a:r>
            <a:r>
              <a:rPr lang="en-US" sz="3200" b="1" u="sng" dirty="0" smtClean="0">
                <a:solidFill>
                  <a:schemeClr val="bg1"/>
                </a:solidFill>
              </a:rPr>
              <a:t>could be </a:t>
            </a:r>
            <a:r>
              <a:rPr lang="en-US" sz="3200" b="1" dirty="0" smtClean="0">
                <a:solidFill>
                  <a:schemeClr val="bg1"/>
                </a:solidFill>
              </a:rPr>
              <a:t>useful for </a:t>
            </a:r>
            <a:r>
              <a:rPr lang="en-US" sz="3200" b="1" u="sng" dirty="0" smtClean="0">
                <a:solidFill>
                  <a:schemeClr val="bg1"/>
                </a:solidFill>
              </a:rPr>
              <a:t>highly efficient propulsive thrust in the vacuum and microgravity of space involving novel physical phenomena</a:t>
            </a:r>
          </a:p>
        </p:txBody>
      </p:sp>
    </p:spTree>
    <p:extLst>
      <p:ext uri="{BB962C8B-B14F-4D97-AF65-F5344CB8AC3E}">
        <p14:creationId xmlns:p14="http://schemas.microsoft.com/office/powerpoint/2010/main" val="1463555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166466" y="1905000"/>
            <a:ext cx="8753947" cy="4931273"/>
            <a:chOff x="183400" y="820458"/>
            <a:chExt cx="8753947" cy="4931273"/>
          </a:xfrm>
        </p:grpSpPr>
        <p:sp>
          <p:nvSpPr>
            <p:cNvPr id="3" name="Rectangle 2"/>
            <p:cNvSpPr/>
            <p:nvPr/>
          </p:nvSpPr>
          <p:spPr>
            <a:xfrm>
              <a:off x="700813" y="3085020"/>
              <a:ext cx="7860632" cy="1866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Oval 3"/>
            <p:cNvSpPr/>
            <p:nvPr/>
          </p:nvSpPr>
          <p:spPr>
            <a:xfrm>
              <a:off x="1511727" y="3970768"/>
              <a:ext cx="6681537" cy="294774"/>
            </a:xfrm>
            <a:prstGeom prst="ellipse">
              <a:avLst/>
            </a:prstGeom>
            <a:solidFill>
              <a:srgbClr val="00B0F0">
                <a:alpha val="52941"/>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Oval 4"/>
            <p:cNvSpPr/>
            <p:nvPr/>
          </p:nvSpPr>
          <p:spPr>
            <a:xfrm>
              <a:off x="1511727" y="3856134"/>
              <a:ext cx="6681537" cy="294774"/>
            </a:xfrm>
            <a:prstGeom prst="ellipse">
              <a:avLst/>
            </a:prstGeom>
            <a:solidFill>
              <a:schemeClr val="bg1">
                <a:lumMod val="50000"/>
                <a:alpha val="21961"/>
              </a:schemeClr>
            </a:solid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reeform 5"/>
            <p:cNvSpPr/>
            <p:nvPr/>
          </p:nvSpPr>
          <p:spPr>
            <a:xfrm>
              <a:off x="1509270" y="4012528"/>
              <a:ext cx="218624" cy="103171"/>
            </a:xfrm>
            <a:custGeom>
              <a:avLst/>
              <a:gdLst>
                <a:gd name="connsiteX0" fmla="*/ 0 w 167640"/>
                <a:gd name="connsiteY0" fmla="*/ 0 h 76200"/>
                <a:gd name="connsiteX1" fmla="*/ 3810 w 167640"/>
                <a:gd name="connsiteY1" fmla="*/ 76200 h 76200"/>
                <a:gd name="connsiteX2" fmla="*/ 167640 w 167640"/>
                <a:gd name="connsiteY2" fmla="*/ 26670 h 76200"/>
                <a:gd name="connsiteX3" fmla="*/ 0 w 167640"/>
                <a:gd name="connsiteY3" fmla="*/ 0 h 76200"/>
                <a:gd name="connsiteX0" fmla="*/ 0 w 167640"/>
                <a:gd name="connsiteY0" fmla="*/ 0 h 76200"/>
                <a:gd name="connsiteX1" fmla="*/ 3810 w 167640"/>
                <a:gd name="connsiteY1" fmla="*/ 76200 h 76200"/>
                <a:gd name="connsiteX2" fmla="*/ 64770 w 167640"/>
                <a:gd name="connsiteY2" fmla="*/ 49530 h 76200"/>
                <a:gd name="connsiteX3" fmla="*/ 167640 w 167640"/>
                <a:gd name="connsiteY3" fmla="*/ 26670 h 76200"/>
                <a:gd name="connsiteX4" fmla="*/ 0 w 167640"/>
                <a:gd name="connsiteY4" fmla="*/ 0 h 76200"/>
                <a:gd name="connsiteX0" fmla="*/ 0 w 167640"/>
                <a:gd name="connsiteY0" fmla="*/ 0 h 76200"/>
                <a:gd name="connsiteX1" fmla="*/ 3810 w 167640"/>
                <a:gd name="connsiteY1" fmla="*/ 76200 h 76200"/>
                <a:gd name="connsiteX2" fmla="*/ 64770 w 167640"/>
                <a:gd name="connsiteY2" fmla="*/ 49530 h 76200"/>
                <a:gd name="connsiteX3" fmla="*/ 167640 w 167640"/>
                <a:gd name="connsiteY3" fmla="*/ 26670 h 76200"/>
                <a:gd name="connsiteX4" fmla="*/ 0 w 167640"/>
                <a:gd name="connsiteY4" fmla="*/ 0 h 76200"/>
                <a:gd name="connsiteX0" fmla="*/ 0 w 167640"/>
                <a:gd name="connsiteY0" fmla="*/ 0 h 72390"/>
                <a:gd name="connsiteX1" fmla="*/ 0 w 167640"/>
                <a:gd name="connsiteY1" fmla="*/ 72390 h 72390"/>
                <a:gd name="connsiteX2" fmla="*/ 64770 w 167640"/>
                <a:gd name="connsiteY2" fmla="*/ 49530 h 72390"/>
                <a:gd name="connsiteX3" fmla="*/ 167640 w 167640"/>
                <a:gd name="connsiteY3" fmla="*/ 26670 h 72390"/>
                <a:gd name="connsiteX4" fmla="*/ 0 w 167640"/>
                <a:gd name="connsiteY4" fmla="*/ 0 h 72390"/>
                <a:gd name="connsiteX0" fmla="*/ 0 w 169545"/>
                <a:gd name="connsiteY0" fmla="*/ 0 h 80010"/>
                <a:gd name="connsiteX1" fmla="*/ 1905 w 169545"/>
                <a:gd name="connsiteY1" fmla="*/ 80010 h 80010"/>
                <a:gd name="connsiteX2" fmla="*/ 66675 w 169545"/>
                <a:gd name="connsiteY2" fmla="*/ 57150 h 80010"/>
                <a:gd name="connsiteX3" fmla="*/ 169545 w 169545"/>
                <a:gd name="connsiteY3" fmla="*/ 34290 h 80010"/>
                <a:gd name="connsiteX4" fmla="*/ 0 w 169545"/>
                <a:gd name="connsiteY4" fmla="*/ 0 h 80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 h="80010">
                  <a:moveTo>
                    <a:pt x="0" y="0"/>
                  </a:moveTo>
                  <a:lnTo>
                    <a:pt x="1905" y="80010"/>
                  </a:lnTo>
                  <a:cubicBezTo>
                    <a:pt x="24765" y="72390"/>
                    <a:pt x="26670" y="64770"/>
                    <a:pt x="66675" y="57150"/>
                  </a:cubicBezTo>
                  <a:lnTo>
                    <a:pt x="169545" y="34290"/>
                  </a:lnTo>
                  <a:lnTo>
                    <a:pt x="0" y="0"/>
                  </a:lnTo>
                  <a:close/>
                </a:path>
              </a:pathLst>
            </a:custGeom>
            <a:solidFill>
              <a:srgbClr val="4F81BD">
                <a:alpha val="25098"/>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Freeform 6"/>
            <p:cNvSpPr/>
            <p:nvPr/>
          </p:nvSpPr>
          <p:spPr>
            <a:xfrm>
              <a:off x="7935336" y="4012528"/>
              <a:ext cx="257927" cy="113070"/>
            </a:xfrm>
            <a:custGeom>
              <a:avLst/>
              <a:gdLst>
                <a:gd name="connsiteX0" fmla="*/ 182880 w 182880"/>
                <a:gd name="connsiteY0" fmla="*/ 0 h 91440"/>
                <a:gd name="connsiteX1" fmla="*/ 179070 w 182880"/>
                <a:gd name="connsiteY1" fmla="*/ 91440 h 91440"/>
                <a:gd name="connsiteX2" fmla="*/ 0 w 182880"/>
                <a:gd name="connsiteY2" fmla="*/ 45720 h 91440"/>
                <a:gd name="connsiteX3" fmla="*/ 182880 w 182880"/>
                <a:gd name="connsiteY3" fmla="*/ 0 h 91440"/>
                <a:gd name="connsiteX0" fmla="*/ 200025 w 200025"/>
                <a:gd name="connsiteY0" fmla="*/ 0 h 91440"/>
                <a:gd name="connsiteX1" fmla="*/ 196215 w 200025"/>
                <a:gd name="connsiteY1" fmla="*/ 91440 h 91440"/>
                <a:gd name="connsiteX2" fmla="*/ 0 w 200025"/>
                <a:gd name="connsiteY2" fmla="*/ 38100 h 91440"/>
                <a:gd name="connsiteX3" fmla="*/ 200025 w 200025"/>
                <a:gd name="connsiteY3" fmla="*/ 0 h 91440"/>
                <a:gd name="connsiteX0" fmla="*/ 200025 w 200025"/>
                <a:gd name="connsiteY0" fmla="*/ 0 h 91440"/>
                <a:gd name="connsiteX1" fmla="*/ 196215 w 200025"/>
                <a:gd name="connsiteY1" fmla="*/ 91440 h 91440"/>
                <a:gd name="connsiteX2" fmla="*/ 114301 w 200025"/>
                <a:gd name="connsiteY2" fmla="*/ 53340 h 91440"/>
                <a:gd name="connsiteX3" fmla="*/ 0 w 200025"/>
                <a:gd name="connsiteY3" fmla="*/ 38100 h 91440"/>
                <a:gd name="connsiteX4" fmla="*/ 200025 w 200025"/>
                <a:gd name="connsiteY4" fmla="*/ 0 h 91440"/>
                <a:gd name="connsiteX0" fmla="*/ 200025 w 203835"/>
                <a:gd name="connsiteY0" fmla="*/ 0 h 89535"/>
                <a:gd name="connsiteX1" fmla="*/ 203835 w 203835"/>
                <a:gd name="connsiteY1" fmla="*/ 89535 h 89535"/>
                <a:gd name="connsiteX2" fmla="*/ 114301 w 203835"/>
                <a:gd name="connsiteY2" fmla="*/ 53340 h 89535"/>
                <a:gd name="connsiteX3" fmla="*/ 0 w 203835"/>
                <a:gd name="connsiteY3" fmla="*/ 38100 h 89535"/>
                <a:gd name="connsiteX4" fmla="*/ 200025 w 203835"/>
                <a:gd name="connsiteY4" fmla="*/ 0 h 89535"/>
                <a:gd name="connsiteX0" fmla="*/ 200025 w 203835"/>
                <a:gd name="connsiteY0" fmla="*/ 0 h 89535"/>
                <a:gd name="connsiteX1" fmla="*/ 203835 w 203835"/>
                <a:gd name="connsiteY1" fmla="*/ 89535 h 89535"/>
                <a:gd name="connsiteX2" fmla="*/ 114301 w 203835"/>
                <a:gd name="connsiteY2" fmla="*/ 53340 h 89535"/>
                <a:gd name="connsiteX3" fmla="*/ 0 w 203835"/>
                <a:gd name="connsiteY3" fmla="*/ 38100 h 89535"/>
                <a:gd name="connsiteX4" fmla="*/ 200025 w 203835"/>
                <a:gd name="connsiteY4" fmla="*/ 0 h 89535"/>
                <a:gd name="connsiteX0" fmla="*/ 200025 w 203835"/>
                <a:gd name="connsiteY0" fmla="*/ 0 h 92204"/>
                <a:gd name="connsiteX1" fmla="*/ 203835 w 203835"/>
                <a:gd name="connsiteY1" fmla="*/ 89535 h 92204"/>
                <a:gd name="connsiteX2" fmla="*/ 161926 w 203835"/>
                <a:gd name="connsiteY2" fmla="*/ 64771 h 92204"/>
                <a:gd name="connsiteX3" fmla="*/ 114301 w 203835"/>
                <a:gd name="connsiteY3" fmla="*/ 53340 h 92204"/>
                <a:gd name="connsiteX4" fmla="*/ 0 w 203835"/>
                <a:gd name="connsiteY4" fmla="*/ 38100 h 92204"/>
                <a:gd name="connsiteX5" fmla="*/ 200025 w 203835"/>
                <a:gd name="connsiteY5" fmla="*/ 0 h 92204"/>
                <a:gd name="connsiteX0" fmla="*/ 200025 w 203835"/>
                <a:gd name="connsiteY0" fmla="*/ 0 h 83526"/>
                <a:gd name="connsiteX1" fmla="*/ 203835 w 203835"/>
                <a:gd name="connsiteY1" fmla="*/ 80010 h 83526"/>
                <a:gd name="connsiteX2" fmla="*/ 161926 w 203835"/>
                <a:gd name="connsiteY2" fmla="*/ 64771 h 83526"/>
                <a:gd name="connsiteX3" fmla="*/ 114301 w 203835"/>
                <a:gd name="connsiteY3" fmla="*/ 53340 h 83526"/>
                <a:gd name="connsiteX4" fmla="*/ 0 w 203835"/>
                <a:gd name="connsiteY4" fmla="*/ 38100 h 83526"/>
                <a:gd name="connsiteX5" fmla="*/ 200025 w 203835"/>
                <a:gd name="connsiteY5" fmla="*/ 0 h 83526"/>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200025 w 203835"/>
                <a:gd name="connsiteY6" fmla="*/ 0 h 84375"/>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114301 w 203835"/>
                <a:gd name="connsiteY6" fmla="*/ 17145 h 84375"/>
                <a:gd name="connsiteX7" fmla="*/ 200025 w 203835"/>
                <a:gd name="connsiteY7" fmla="*/ 0 h 84375"/>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123826 w 203835"/>
                <a:gd name="connsiteY6" fmla="*/ 19050 h 84375"/>
                <a:gd name="connsiteX7" fmla="*/ 200025 w 203835"/>
                <a:gd name="connsiteY7" fmla="*/ 0 h 84375"/>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123826 w 203835"/>
                <a:gd name="connsiteY6" fmla="*/ 19050 h 84375"/>
                <a:gd name="connsiteX7" fmla="*/ 200025 w 203835"/>
                <a:gd name="connsiteY7" fmla="*/ 0 h 84375"/>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123826 w 203835"/>
                <a:gd name="connsiteY6" fmla="*/ 19050 h 84375"/>
                <a:gd name="connsiteX7" fmla="*/ 200025 w 203835"/>
                <a:gd name="connsiteY7" fmla="*/ 0 h 84375"/>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123826 w 203835"/>
                <a:gd name="connsiteY6" fmla="*/ 19050 h 84375"/>
                <a:gd name="connsiteX7" fmla="*/ 200025 w 203835"/>
                <a:gd name="connsiteY7" fmla="*/ 0 h 84375"/>
                <a:gd name="connsiteX0" fmla="*/ 200025 w 203835"/>
                <a:gd name="connsiteY0" fmla="*/ 0 h 89382"/>
                <a:gd name="connsiteX1" fmla="*/ 203835 w 203835"/>
                <a:gd name="connsiteY1" fmla="*/ 85725 h 89382"/>
                <a:gd name="connsiteX2" fmla="*/ 186691 w 203835"/>
                <a:gd name="connsiteY2" fmla="*/ 70485 h 89382"/>
                <a:gd name="connsiteX3" fmla="*/ 161926 w 203835"/>
                <a:gd name="connsiteY3" fmla="*/ 64771 h 89382"/>
                <a:gd name="connsiteX4" fmla="*/ 114301 w 203835"/>
                <a:gd name="connsiteY4" fmla="*/ 53340 h 89382"/>
                <a:gd name="connsiteX5" fmla="*/ 0 w 203835"/>
                <a:gd name="connsiteY5" fmla="*/ 38100 h 89382"/>
                <a:gd name="connsiteX6" fmla="*/ 123826 w 203835"/>
                <a:gd name="connsiteY6" fmla="*/ 19050 h 89382"/>
                <a:gd name="connsiteX7" fmla="*/ 200025 w 203835"/>
                <a:gd name="connsiteY7" fmla="*/ 0 h 89382"/>
                <a:gd name="connsiteX0" fmla="*/ 200025 w 200025"/>
                <a:gd name="connsiteY0" fmla="*/ 0 h 82769"/>
                <a:gd name="connsiteX1" fmla="*/ 198120 w 200025"/>
                <a:gd name="connsiteY1" fmla="*/ 78105 h 82769"/>
                <a:gd name="connsiteX2" fmla="*/ 186691 w 200025"/>
                <a:gd name="connsiteY2" fmla="*/ 70485 h 82769"/>
                <a:gd name="connsiteX3" fmla="*/ 161926 w 200025"/>
                <a:gd name="connsiteY3" fmla="*/ 64771 h 82769"/>
                <a:gd name="connsiteX4" fmla="*/ 114301 w 200025"/>
                <a:gd name="connsiteY4" fmla="*/ 53340 h 82769"/>
                <a:gd name="connsiteX5" fmla="*/ 0 w 200025"/>
                <a:gd name="connsiteY5" fmla="*/ 38100 h 82769"/>
                <a:gd name="connsiteX6" fmla="*/ 123826 w 200025"/>
                <a:gd name="connsiteY6" fmla="*/ 19050 h 82769"/>
                <a:gd name="connsiteX7" fmla="*/ 200025 w 200025"/>
                <a:gd name="connsiteY7" fmla="*/ 0 h 82769"/>
                <a:gd name="connsiteX0" fmla="*/ 200025 w 200025"/>
                <a:gd name="connsiteY0" fmla="*/ 0 h 87687"/>
                <a:gd name="connsiteX1" fmla="*/ 196215 w 200025"/>
                <a:gd name="connsiteY1" fmla="*/ 83820 h 87687"/>
                <a:gd name="connsiteX2" fmla="*/ 186691 w 200025"/>
                <a:gd name="connsiteY2" fmla="*/ 70485 h 87687"/>
                <a:gd name="connsiteX3" fmla="*/ 161926 w 200025"/>
                <a:gd name="connsiteY3" fmla="*/ 64771 h 87687"/>
                <a:gd name="connsiteX4" fmla="*/ 114301 w 200025"/>
                <a:gd name="connsiteY4" fmla="*/ 53340 h 87687"/>
                <a:gd name="connsiteX5" fmla="*/ 0 w 200025"/>
                <a:gd name="connsiteY5" fmla="*/ 38100 h 87687"/>
                <a:gd name="connsiteX6" fmla="*/ 123826 w 200025"/>
                <a:gd name="connsiteY6" fmla="*/ 19050 h 87687"/>
                <a:gd name="connsiteX7" fmla="*/ 200025 w 200025"/>
                <a:gd name="connsiteY7" fmla="*/ 0 h 87687"/>
                <a:gd name="connsiteX0" fmla="*/ 200025 w 200025"/>
                <a:gd name="connsiteY0" fmla="*/ 0 h 87687"/>
                <a:gd name="connsiteX1" fmla="*/ 200025 w 200025"/>
                <a:gd name="connsiteY1" fmla="*/ 83820 h 87687"/>
                <a:gd name="connsiteX2" fmla="*/ 186691 w 200025"/>
                <a:gd name="connsiteY2" fmla="*/ 70485 h 87687"/>
                <a:gd name="connsiteX3" fmla="*/ 161926 w 200025"/>
                <a:gd name="connsiteY3" fmla="*/ 64771 h 87687"/>
                <a:gd name="connsiteX4" fmla="*/ 114301 w 200025"/>
                <a:gd name="connsiteY4" fmla="*/ 53340 h 87687"/>
                <a:gd name="connsiteX5" fmla="*/ 0 w 200025"/>
                <a:gd name="connsiteY5" fmla="*/ 38100 h 87687"/>
                <a:gd name="connsiteX6" fmla="*/ 123826 w 200025"/>
                <a:gd name="connsiteY6" fmla="*/ 19050 h 87687"/>
                <a:gd name="connsiteX7" fmla="*/ 200025 w 200025"/>
                <a:gd name="connsiteY7" fmla="*/ 0 h 8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025" h="87687">
                  <a:moveTo>
                    <a:pt x="200025" y="0"/>
                  </a:moveTo>
                  <a:lnTo>
                    <a:pt x="200025" y="83820"/>
                  </a:lnTo>
                  <a:cubicBezTo>
                    <a:pt x="197803" y="96838"/>
                    <a:pt x="193676" y="73025"/>
                    <a:pt x="186691" y="70485"/>
                  </a:cubicBezTo>
                  <a:cubicBezTo>
                    <a:pt x="179706" y="67945"/>
                    <a:pt x="173991" y="68899"/>
                    <a:pt x="161926" y="64771"/>
                  </a:cubicBezTo>
                  <a:cubicBezTo>
                    <a:pt x="149861" y="60644"/>
                    <a:pt x="140971" y="58738"/>
                    <a:pt x="114301" y="53340"/>
                  </a:cubicBezTo>
                  <a:lnTo>
                    <a:pt x="0" y="38100"/>
                  </a:lnTo>
                  <a:cubicBezTo>
                    <a:pt x="36195" y="29845"/>
                    <a:pt x="64771" y="31115"/>
                    <a:pt x="123826" y="19050"/>
                  </a:cubicBezTo>
                  <a:lnTo>
                    <a:pt x="200025" y="0"/>
                  </a:lnTo>
                  <a:close/>
                </a:path>
              </a:pathLst>
            </a:custGeom>
            <a:solidFill>
              <a:srgbClr val="4F81BD">
                <a:alpha val="34118"/>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8" name="Group 7"/>
            <p:cNvGrpSpPr/>
            <p:nvPr/>
          </p:nvGrpSpPr>
          <p:grpSpPr>
            <a:xfrm>
              <a:off x="922180" y="3999017"/>
              <a:ext cx="491289" cy="116682"/>
              <a:chOff x="76200" y="631507"/>
              <a:chExt cx="381000" cy="90488"/>
            </a:xfrm>
          </p:grpSpPr>
          <p:cxnSp>
            <p:nvCxnSpPr>
              <p:cNvPr id="20" name="Straight Connector 19"/>
              <p:cNvCxnSpPr/>
              <p:nvPr/>
            </p:nvCxnSpPr>
            <p:spPr>
              <a:xfrm>
                <a:off x="76200" y="631507"/>
                <a:ext cx="381000" cy="69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6200" y="715010"/>
                <a:ext cx="381000" cy="69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 name="Straight Arrow Connector 8"/>
            <p:cNvCxnSpPr/>
            <p:nvPr/>
          </p:nvCxnSpPr>
          <p:spPr>
            <a:xfrm>
              <a:off x="1167825" y="3774252"/>
              <a:ext cx="0" cy="22476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67825" y="4125598"/>
              <a:ext cx="0" cy="22476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26"/>
            <p:cNvSpPr txBox="1"/>
            <p:nvPr/>
          </p:nvSpPr>
          <p:spPr>
            <a:xfrm>
              <a:off x="1167824" y="3353547"/>
              <a:ext cx="2337376" cy="369332"/>
            </a:xfrm>
            <a:prstGeom prst="rect">
              <a:avLst/>
            </a:prstGeom>
            <a:noFill/>
          </p:spPr>
          <p:txBody>
            <a:bodyPr wrap="square" rtlCol="0">
              <a:spAutoFit/>
            </a:bodyPr>
            <a:lstStyle/>
            <a:p>
              <a:pPr marL="0" marR="0">
                <a:spcBef>
                  <a:spcPts val="0"/>
                </a:spcBef>
                <a:spcAft>
                  <a:spcPts val="0"/>
                </a:spcAft>
              </a:pPr>
              <a:r>
                <a:rPr lang="en-US" kern="1200" dirty="0">
                  <a:solidFill>
                    <a:srgbClr val="000000"/>
                  </a:solidFill>
                  <a:effectLst/>
                  <a:latin typeface="Arial Black" panose="020B0A04020102020204" pitchFamily="34" charset="0"/>
                  <a:ea typeface="Times New Roman"/>
                  <a:cs typeface="Times New Roman"/>
                </a:rPr>
                <a:t>200 nanometers</a:t>
              </a:r>
              <a:endParaRPr lang="en-US" dirty="0">
                <a:effectLst/>
                <a:latin typeface="Arial Black" panose="020B0A04020102020204" pitchFamily="34" charset="0"/>
                <a:ea typeface="Times New Roman"/>
              </a:endParaRPr>
            </a:p>
          </p:txBody>
        </p:sp>
        <p:grpSp>
          <p:nvGrpSpPr>
            <p:cNvPr id="12" name="Group 11"/>
            <p:cNvGrpSpPr/>
            <p:nvPr/>
          </p:nvGrpSpPr>
          <p:grpSpPr>
            <a:xfrm>
              <a:off x="1480014" y="4350362"/>
              <a:ext cx="6683992" cy="369333"/>
              <a:chOff x="533400" y="816825"/>
              <a:chExt cx="5183504" cy="286421"/>
            </a:xfrm>
          </p:grpSpPr>
          <p:cxnSp>
            <p:nvCxnSpPr>
              <p:cNvPr id="15" name="Straight Connector 14"/>
              <p:cNvCxnSpPr/>
              <p:nvPr/>
            </p:nvCxnSpPr>
            <p:spPr>
              <a:xfrm flipV="1">
                <a:off x="533400" y="863391"/>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5714999" y="863391"/>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793081" y="978960"/>
                <a:ext cx="1923823" cy="63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33401" y="977691"/>
                <a:ext cx="1664145" cy="636"/>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37"/>
              <p:cNvSpPr txBox="1"/>
              <p:nvPr/>
            </p:nvSpPr>
            <p:spPr>
              <a:xfrm>
                <a:off x="2197546" y="816825"/>
                <a:ext cx="1831910" cy="286421"/>
              </a:xfrm>
              <a:prstGeom prst="rect">
                <a:avLst/>
              </a:prstGeom>
              <a:noFill/>
            </p:spPr>
            <p:txBody>
              <a:bodyPr wrap="square" rtlCol="0">
                <a:spAutoFit/>
              </a:bodyPr>
              <a:lstStyle/>
              <a:p>
                <a:pPr marL="0" marR="0">
                  <a:spcBef>
                    <a:spcPts val="0"/>
                  </a:spcBef>
                  <a:spcAft>
                    <a:spcPts val="0"/>
                  </a:spcAft>
                </a:pPr>
                <a:r>
                  <a:rPr lang="en-US" kern="1200" dirty="0" smtClean="0">
                    <a:solidFill>
                      <a:srgbClr val="000000"/>
                    </a:solidFill>
                    <a:effectLst/>
                    <a:latin typeface="Arial Black" panose="020B0A04020102020204" pitchFamily="34" charset="0"/>
                    <a:ea typeface="Times New Roman"/>
                    <a:cs typeface="Times New Roman"/>
                  </a:rPr>
                  <a:t>  336 </a:t>
                </a:r>
                <a:r>
                  <a:rPr lang="en-US" kern="1200" dirty="0">
                    <a:solidFill>
                      <a:srgbClr val="000000"/>
                    </a:solidFill>
                    <a:effectLst/>
                    <a:latin typeface="Arial Black" panose="020B0A04020102020204" pitchFamily="34" charset="0"/>
                    <a:ea typeface="Times New Roman"/>
                    <a:cs typeface="Times New Roman"/>
                  </a:rPr>
                  <a:t>microns</a:t>
                </a:r>
                <a:endParaRPr lang="en-US" dirty="0">
                  <a:effectLst/>
                  <a:latin typeface="Arial Black" panose="020B0A04020102020204" pitchFamily="34" charset="0"/>
                  <a:ea typeface="Times New Roman"/>
                </a:endParaRPr>
              </a:p>
            </p:txBody>
          </p:sp>
        </p:grpSp>
        <p:cxnSp>
          <p:nvCxnSpPr>
            <p:cNvPr id="13" name="Straight Arrow Connector 12"/>
            <p:cNvCxnSpPr/>
            <p:nvPr/>
          </p:nvCxnSpPr>
          <p:spPr>
            <a:xfrm flipV="1">
              <a:off x="4852495" y="3381221"/>
              <a:ext cx="0" cy="62230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4" name="Picture 13"/>
            <p:cNvPicPr/>
            <p:nvPr/>
          </p:nvPicPr>
          <p:blipFill>
            <a:blip r:embed="rId3"/>
            <a:stretch>
              <a:fillRect/>
            </a:stretch>
          </p:blipFill>
          <p:spPr>
            <a:xfrm>
              <a:off x="4977709" y="3194448"/>
              <a:ext cx="705578" cy="493148"/>
            </a:xfrm>
            <a:prstGeom prst="rect">
              <a:avLst/>
            </a:prstGeom>
          </p:spPr>
        </p:pic>
        <p:sp>
          <p:nvSpPr>
            <p:cNvPr id="23" name="TextBox 22"/>
            <p:cNvSpPr txBox="1"/>
            <p:nvPr/>
          </p:nvSpPr>
          <p:spPr>
            <a:xfrm>
              <a:off x="183400" y="820458"/>
              <a:ext cx="8753947" cy="2123658"/>
            </a:xfrm>
            <a:prstGeom prst="rect">
              <a:avLst/>
            </a:prstGeom>
            <a:noFill/>
          </p:spPr>
          <p:txBody>
            <a:bodyPr wrap="square" rtlCol="0">
              <a:spAutoFit/>
            </a:bodyPr>
            <a:lstStyle/>
            <a:p>
              <a:pPr algn="ctr"/>
              <a:r>
                <a:rPr lang="en-US" sz="4000" b="1" dirty="0" smtClean="0">
                  <a:solidFill>
                    <a:schemeClr val="bg1"/>
                  </a:solidFill>
                </a:rPr>
                <a:t>Focus a </a:t>
              </a:r>
              <a:r>
                <a:rPr lang="en-US" sz="4000" b="1" u="sng" dirty="0" smtClean="0">
                  <a:solidFill>
                    <a:schemeClr val="bg1"/>
                  </a:solidFill>
                </a:rPr>
                <a:t>transform limited </a:t>
              </a:r>
              <a:r>
                <a:rPr lang="en-US" sz="4000" b="1" dirty="0" smtClean="0">
                  <a:solidFill>
                    <a:schemeClr val="bg1"/>
                  </a:solidFill>
                </a:rPr>
                <a:t>optical pulse of </a:t>
              </a:r>
              <a:r>
                <a:rPr lang="en-US" sz="4000" b="1" u="sng" dirty="0" smtClean="0">
                  <a:solidFill>
                    <a:schemeClr val="bg1"/>
                  </a:solidFill>
                </a:rPr>
                <a:t>&lt;100 fs </a:t>
              </a:r>
              <a:r>
                <a:rPr lang="en-US" sz="4000" b="1" dirty="0" smtClean="0">
                  <a:solidFill>
                    <a:schemeClr val="bg1"/>
                  </a:solidFill>
                </a:rPr>
                <a:t>duration into material at order of </a:t>
              </a:r>
              <a:r>
                <a:rPr lang="en-US" sz="4000" b="1" u="sng" dirty="0" smtClean="0">
                  <a:solidFill>
                    <a:schemeClr val="bg1"/>
                  </a:solidFill>
                </a:rPr>
                <a:t>14.4 J/cm</a:t>
              </a:r>
              <a:r>
                <a:rPr lang="en-US" sz="4000" b="1" u="sng" baseline="30000" dirty="0" smtClean="0">
                  <a:solidFill>
                    <a:schemeClr val="bg1"/>
                  </a:solidFill>
                </a:rPr>
                <a:t>2</a:t>
              </a:r>
              <a:r>
                <a:rPr lang="en-US" sz="4000" b="1" u="sng" dirty="0" smtClean="0">
                  <a:solidFill>
                    <a:schemeClr val="bg1"/>
                  </a:solidFill>
                </a:rPr>
                <a:t> </a:t>
              </a:r>
            </a:p>
            <a:p>
              <a:pPr algn="ctr"/>
              <a:endParaRPr lang="en-US" baseline="-25000" dirty="0">
                <a:solidFill>
                  <a:schemeClr val="bg1"/>
                </a:solidFill>
              </a:endParaRPr>
            </a:p>
          </p:txBody>
        </p:sp>
        <p:graphicFrame>
          <p:nvGraphicFramePr>
            <p:cNvPr id="30" name="Object 29"/>
            <p:cNvGraphicFramePr>
              <a:graphicFrameLocks noChangeAspect="1"/>
            </p:cNvGraphicFramePr>
            <p:nvPr>
              <p:extLst>
                <p:ext uri="{D42A27DB-BD31-4B8C-83A1-F6EECF244321}">
                  <p14:modId xmlns:p14="http://schemas.microsoft.com/office/powerpoint/2010/main" val="2194937832"/>
                </p:ext>
              </p:extLst>
            </p:nvPr>
          </p:nvGraphicFramePr>
          <p:xfrm>
            <a:off x="5327650" y="2662238"/>
            <a:ext cx="114300" cy="177800"/>
          </p:xfrm>
          <a:graphic>
            <a:graphicData uri="http://schemas.openxmlformats.org/presentationml/2006/ole">
              <mc:AlternateContent xmlns:mc="http://schemas.openxmlformats.org/markup-compatibility/2006">
                <mc:Choice xmlns:v="urn:schemas-microsoft-com:vml" Requires="v">
                  <p:oleObj spid="_x0000_s2069" name="Equation" r:id="rId4" imgW="114120" imgH="177480" progId="Equation.DSMT4">
                    <p:embed/>
                  </p:oleObj>
                </mc:Choice>
                <mc:Fallback>
                  <p:oleObj name="Equation" r:id="rId4" imgW="114120" imgH="177480" progId="Equation.DSMT4">
                    <p:embed/>
                    <p:pic>
                      <p:nvPicPr>
                        <p:cNvPr id="0" name=""/>
                        <p:cNvPicPr/>
                        <p:nvPr/>
                      </p:nvPicPr>
                      <p:blipFill>
                        <a:blip r:embed="rId5"/>
                        <a:stretch>
                          <a:fillRect/>
                        </a:stretch>
                      </p:blipFill>
                      <p:spPr>
                        <a:xfrm>
                          <a:off x="5327650" y="2662238"/>
                          <a:ext cx="114300" cy="177800"/>
                        </a:xfrm>
                        <a:prstGeom prst="rect">
                          <a:avLst/>
                        </a:prstGeom>
                      </p:spPr>
                    </p:pic>
                  </p:oleObj>
                </mc:Fallback>
              </mc:AlternateContent>
            </a:graphicData>
          </a:graphic>
        </p:graphicFrame>
        <p:sp>
          <p:nvSpPr>
            <p:cNvPr id="31" name="TextBox 30"/>
            <p:cNvSpPr txBox="1"/>
            <p:nvPr/>
          </p:nvSpPr>
          <p:spPr>
            <a:xfrm>
              <a:off x="2552950" y="5105400"/>
              <a:ext cx="5092499" cy="646331"/>
            </a:xfrm>
            <a:prstGeom prst="rect">
              <a:avLst/>
            </a:prstGeom>
            <a:noFill/>
          </p:spPr>
          <p:txBody>
            <a:bodyPr wrap="square" rtlCol="0">
              <a:spAutoFit/>
            </a:bodyPr>
            <a:lstStyle/>
            <a:p>
              <a:r>
                <a:rPr lang="en-US" sz="3600" b="1" u="sng" dirty="0" smtClean="0">
                  <a:solidFill>
                    <a:schemeClr val="bg1"/>
                  </a:solidFill>
                </a:rPr>
                <a:t>Optical Micro-Engine</a:t>
              </a:r>
              <a:endParaRPr lang="en-US" sz="3600" b="1" u="sng" dirty="0">
                <a:solidFill>
                  <a:schemeClr val="bg1"/>
                </a:solidFill>
              </a:endParaRPr>
            </a:p>
          </p:txBody>
        </p:sp>
      </p:grpSp>
      <p:sp>
        <p:nvSpPr>
          <p:cNvPr id="2" name="TextBox 1"/>
          <p:cNvSpPr txBox="1"/>
          <p:nvPr/>
        </p:nvSpPr>
        <p:spPr>
          <a:xfrm>
            <a:off x="-94643" y="272534"/>
            <a:ext cx="9015866" cy="1323439"/>
          </a:xfrm>
          <a:prstGeom prst="rect">
            <a:avLst/>
          </a:prstGeom>
          <a:noFill/>
        </p:spPr>
        <p:txBody>
          <a:bodyPr wrap="none" rtlCol="0">
            <a:spAutoFit/>
          </a:bodyPr>
          <a:lstStyle/>
          <a:p>
            <a:pPr algn="ctr"/>
            <a:r>
              <a:rPr lang="en-US" sz="4000" b="1" dirty="0">
                <a:solidFill>
                  <a:schemeClr val="bg1"/>
                </a:solidFill>
              </a:rPr>
              <a:t>E</a:t>
            </a:r>
            <a:r>
              <a:rPr lang="en-US" sz="4000" b="1" dirty="0" smtClean="0">
                <a:solidFill>
                  <a:schemeClr val="bg1"/>
                </a:solidFill>
              </a:rPr>
              <a:t>nergetic femtosecond pulse for efficient </a:t>
            </a:r>
          </a:p>
          <a:p>
            <a:pPr algn="ctr"/>
            <a:r>
              <a:rPr lang="en-US" sz="4000" b="1" dirty="0" smtClean="0">
                <a:solidFill>
                  <a:schemeClr val="bg1"/>
                </a:solidFill>
              </a:rPr>
              <a:t>propulsive thrust in the space </a:t>
            </a:r>
            <a:endParaRPr lang="en-US" sz="4000" b="1" dirty="0">
              <a:solidFill>
                <a:schemeClr val="bg1"/>
              </a:solidFill>
            </a:endParaRPr>
          </a:p>
        </p:txBody>
      </p:sp>
    </p:spTree>
    <p:extLst>
      <p:ext uri="{BB962C8B-B14F-4D97-AF65-F5344CB8AC3E}">
        <p14:creationId xmlns:p14="http://schemas.microsoft.com/office/powerpoint/2010/main" val="2761676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700813" y="2420097"/>
            <a:ext cx="7860632" cy="1866900"/>
            <a:chOff x="700813" y="3085020"/>
            <a:chExt cx="7860632" cy="1866900"/>
          </a:xfrm>
        </p:grpSpPr>
        <p:sp>
          <p:nvSpPr>
            <p:cNvPr id="3" name="Rectangle 2"/>
            <p:cNvSpPr/>
            <p:nvPr/>
          </p:nvSpPr>
          <p:spPr>
            <a:xfrm>
              <a:off x="700813" y="3085020"/>
              <a:ext cx="7860632" cy="1866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Oval 3"/>
            <p:cNvSpPr/>
            <p:nvPr/>
          </p:nvSpPr>
          <p:spPr>
            <a:xfrm>
              <a:off x="1511727" y="3970768"/>
              <a:ext cx="6681537" cy="294774"/>
            </a:xfrm>
            <a:prstGeom prst="ellipse">
              <a:avLst/>
            </a:prstGeom>
            <a:solidFill>
              <a:srgbClr val="00B0F0">
                <a:alpha val="52941"/>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Oval 4"/>
            <p:cNvSpPr/>
            <p:nvPr/>
          </p:nvSpPr>
          <p:spPr>
            <a:xfrm>
              <a:off x="1511727" y="3856134"/>
              <a:ext cx="6681537" cy="294774"/>
            </a:xfrm>
            <a:prstGeom prst="ellipse">
              <a:avLst/>
            </a:prstGeom>
            <a:solidFill>
              <a:schemeClr val="bg1">
                <a:lumMod val="50000"/>
                <a:alpha val="21961"/>
              </a:schemeClr>
            </a:solid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reeform 5"/>
            <p:cNvSpPr/>
            <p:nvPr/>
          </p:nvSpPr>
          <p:spPr>
            <a:xfrm>
              <a:off x="1509270" y="4012528"/>
              <a:ext cx="218624" cy="103171"/>
            </a:xfrm>
            <a:custGeom>
              <a:avLst/>
              <a:gdLst>
                <a:gd name="connsiteX0" fmla="*/ 0 w 167640"/>
                <a:gd name="connsiteY0" fmla="*/ 0 h 76200"/>
                <a:gd name="connsiteX1" fmla="*/ 3810 w 167640"/>
                <a:gd name="connsiteY1" fmla="*/ 76200 h 76200"/>
                <a:gd name="connsiteX2" fmla="*/ 167640 w 167640"/>
                <a:gd name="connsiteY2" fmla="*/ 26670 h 76200"/>
                <a:gd name="connsiteX3" fmla="*/ 0 w 167640"/>
                <a:gd name="connsiteY3" fmla="*/ 0 h 76200"/>
                <a:gd name="connsiteX0" fmla="*/ 0 w 167640"/>
                <a:gd name="connsiteY0" fmla="*/ 0 h 76200"/>
                <a:gd name="connsiteX1" fmla="*/ 3810 w 167640"/>
                <a:gd name="connsiteY1" fmla="*/ 76200 h 76200"/>
                <a:gd name="connsiteX2" fmla="*/ 64770 w 167640"/>
                <a:gd name="connsiteY2" fmla="*/ 49530 h 76200"/>
                <a:gd name="connsiteX3" fmla="*/ 167640 w 167640"/>
                <a:gd name="connsiteY3" fmla="*/ 26670 h 76200"/>
                <a:gd name="connsiteX4" fmla="*/ 0 w 167640"/>
                <a:gd name="connsiteY4" fmla="*/ 0 h 76200"/>
                <a:gd name="connsiteX0" fmla="*/ 0 w 167640"/>
                <a:gd name="connsiteY0" fmla="*/ 0 h 76200"/>
                <a:gd name="connsiteX1" fmla="*/ 3810 w 167640"/>
                <a:gd name="connsiteY1" fmla="*/ 76200 h 76200"/>
                <a:gd name="connsiteX2" fmla="*/ 64770 w 167640"/>
                <a:gd name="connsiteY2" fmla="*/ 49530 h 76200"/>
                <a:gd name="connsiteX3" fmla="*/ 167640 w 167640"/>
                <a:gd name="connsiteY3" fmla="*/ 26670 h 76200"/>
                <a:gd name="connsiteX4" fmla="*/ 0 w 167640"/>
                <a:gd name="connsiteY4" fmla="*/ 0 h 76200"/>
                <a:gd name="connsiteX0" fmla="*/ 0 w 167640"/>
                <a:gd name="connsiteY0" fmla="*/ 0 h 72390"/>
                <a:gd name="connsiteX1" fmla="*/ 0 w 167640"/>
                <a:gd name="connsiteY1" fmla="*/ 72390 h 72390"/>
                <a:gd name="connsiteX2" fmla="*/ 64770 w 167640"/>
                <a:gd name="connsiteY2" fmla="*/ 49530 h 72390"/>
                <a:gd name="connsiteX3" fmla="*/ 167640 w 167640"/>
                <a:gd name="connsiteY3" fmla="*/ 26670 h 72390"/>
                <a:gd name="connsiteX4" fmla="*/ 0 w 167640"/>
                <a:gd name="connsiteY4" fmla="*/ 0 h 72390"/>
                <a:gd name="connsiteX0" fmla="*/ 0 w 169545"/>
                <a:gd name="connsiteY0" fmla="*/ 0 h 80010"/>
                <a:gd name="connsiteX1" fmla="*/ 1905 w 169545"/>
                <a:gd name="connsiteY1" fmla="*/ 80010 h 80010"/>
                <a:gd name="connsiteX2" fmla="*/ 66675 w 169545"/>
                <a:gd name="connsiteY2" fmla="*/ 57150 h 80010"/>
                <a:gd name="connsiteX3" fmla="*/ 169545 w 169545"/>
                <a:gd name="connsiteY3" fmla="*/ 34290 h 80010"/>
                <a:gd name="connsiteX4" fmla="*/ 0 w 169545"/>
                <a:gd name="connsiteY4" fmla="*/ 0 h 80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 h="80010">
                  <a:moveTo>
                    <a:pt x="0" y="0"/>
                  </a:moveTo>
                  <a:lnTo>
                    <a:pt x="1905" y="80010"/>
                  </a:lnTo>
                  <a:cubicBezTo>
                    <a:pt x="24765" y="72390"/>
                    <a:pt x="26670" y="64770"/>
                    <a:pt x="66675" y="57150"/>
                  </a:cubicBezTo>
                  <a:lnTo>
                    <a:pt x="169545" y="34290"/>
                  </a:lnTo>
                  <a:lnTo>
                    <a:pt x="0" y="0"/>
                  </a:lnTo>
                  <a:close/>
                </a:path>
              </a:pathLst>
            </a:custGeom>
            <a:solidFill>
              <a:srgbClr val="4F81BD">
                <a:alpha val="25098"/>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Freeform 6"/>
            <p:cNvSpPr/>
            <p:nvPr/>
          </p:nvSpPr>
          <p:spPr>
            <a:xfrm>
              <a:off x="7935336" y="4012528"/>
              <a:ext cx="257927" cy="113070"/>
            </a:xfrm>
            <a:custGeom>
              <a:avLst/>
              <a:gdLst>
                <a:gd name="connsiteX0" fmla="*/ 182880 w 182880"/>
                <a:gd name="connsiteY0" fmla="*/ 0 h 91440"/>
                <a:gd name="connsiteX1" fmla="*/ 179070 w 182880"/>
                <a:gd name="connsiteY1" fmla="*/ 91440 h 91440"/>
                <a:gd name="connsiteX2" fmla="*/ 0 w 182880"/>
                <a:gd name="connsiteY2" fmla="*/ 45720 h 91440"/>
                <a:gd name="connsiteX3" fmla="*/ 182880 w 182880"/>
                <a:gd name="connsiteY3" fmla="*/ 0 h 91440"/>
                <a:gd name="connsiteX0" fmla="*/ 200025 w 200025"/>
                <a:gd name="connsiteY0" fmla="*/ 0 h 91440"/>
                <a:gd name="connsiteX1" fmla="*/ 196215 w 200025"/>
                <a:gd name="connsiteY1" fmla="*/ 91440 h 91440"/>
                <a:gd name="connsiteX2" fmla="*/ 0 w 200025"/>
                <a:gd name="connsiteY2" fmla="*/ 38100 h 91440"/>
                <a:gd name="connsiteX3" fmla="*/ 200025 w 200025"/>
                <a:gd name="connsiteY3" fmla="*/ 0 h 91440"/>
                <a:gd name="connsiteX0" fmla="*/ 200025 w 200025"/>
                <a:gd name="connsiteY0" fmla="*/ 0 h 91440"/>
                <a:gd name="connsiteX1" fmla="*/ 196215 w 200025"/>
                <a:gd name="connsiteY1" fmla="*/ 91440 h 91440"/>
                <a:gd name="connsiteX2" fmla="*/ 114301 w 200025"/>
                <a:gd name="connsiteY2" fmla="*/ 53340 h 91440"/>
                <a:gd name="connsiteX3" fmla="*/ 0 w 200025"/>
                <a:gd name="connsiteY3" fmla="*/ 38100 h 91440"/>
                <a:gd name="connsiteX4" fmla="*/ 200025 w 200025"/>
                <a:gd name="connsiteY4" fmla="*/ 0 h 91440"/>
                <a:gd name="connsiteX0" fmla="*/ 200025 w 203835"/>
                <a:gd name="connsiteY0" fmla="*/ 0 h 89535"/>
                <a:gd name="connsiteX1" fmla="*/ 203835 w 203835"/>
                <a:gd name="connsiteY1" fmla="*/ 89535 h 89535"/>
                <a:gd name="connsiteX2" fmla="*/ 114301 w 203835"/>
                <a:gd name="connsiteY2" fmla="*/ 53340 h 89535"/>
                <a:gd name="connsiteX3" fmla="*/ 0 w 203835"/>
                <a:gd name="connsiteY3" fmla="*/ 38100 h 89535"/>
                <a:gd name="connsiteX4" fmla="*/ 200025 w 203835"/>
                <a:gd name="connsiteY4" fmla="*/ 0 h 89535"/>
                <a:gd name="connsiteX0" fmla="*/ 200025 w 203835"/>
                <a:gd name="connsiteY0" fmla="*/ 0 h 89535"/>
                <a:gd name="connsiteX1" fmla="*/ 203835 w 203835"/>
                <a:gd name="connsiteY1" fmla="*/ 89535 h 89535"/>
                <a:gd name="connsiteX2" fmla="*/ 114301 w 203835"/>
                <a:gd name="connsiteY2" fmla="*/ 53340 h 89535"/>
                <a:gd name="connsiteX3" fmla="*/ 0 w 203835"/>
                <a:gd name="connsiteY3" fmla="*/ 38100 h 89535"/>
                <a:gd name="connsiteX4" fmla="*/ 200025 w 203835"/>
                <a:gd name="connsiteY4" fmla="*/ 0 h 89535"/>
                <a:gd name="connsiteX0" fmla="*/ 200025 w 203835"/>
                <a:gd name="connsiteY0" fmla="*/ 0 h 92204"/>
                <a:gd name="connsiteX1" fmla="*/ 203835 w 203835"/>
                <a:gd name="connsiteY1" fmla="*/ 89535 h 92204"/>
                <a:gd name="connsiteX2" fmla="*/ 161926 w 203835"/>
                <a:gd name="connsiteY2" fmla="*/ 64771 h 92204"/>
                <a:gd name="connsiteX3" fmla="*/ 114301 w 203835"/>
                <a:gd name="connsiteY3" fmla="*/ 53340 h 92204"/>
                <a:gd name="connsiteX4" fmla="*/ 0 w 203835"/>
                <a:gd name="connsiteY4" fmla="*/ 38100 h 92204"/>
                <a:gd name="connsiteX5" fmla="*/ 200025 w 203835"/>
                <a:gd name="connsiteY5" fmla="*/ 0 h 92204"/>
                <a:gd name="connsiteX0" fmla="*/ 200025 w 203835"/>
                <a:gd name="connsiteY0" fmla="*/ 0 h 83526"/>
                <a:gd name="connsiteX1" fmla="*/ 203835 w 203835"/>
                <a:gd name="connsiteY1" fmla="*/ 80010 h 83526"/>
                <a:gd name="connsiteX2" fmla="*/ 161926 w 203835"/>
                <a:gd name="connsiteY2" fmla="*/ 64771 h 83526"/>
                <a:gd name="connsiteX3" fmla="*/ 114301 w 203835"/>
                <a:gd name="connsiteY3" fmla="*/ 53340 h 83526"/>
                <a:gd name="connsiteX4" fmla="*/ 0 w 203835"/>
                <a:gd name="connsiteY4" fmla="*/ 38100 h 83526"/>
                <a:gd name="connsiteX5" fmla="*/ 200025 w 203835"/>
                <a:gd name="connsiteY5" fmla="*/ 0 h 83526"/>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200025 w 203835"/>
                <a:gd name="connsiteY6" fmla="*/ 0 h 84375"/>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114301 w 203835"/>
                <a:gd name="connsiteY6" fmla="*/ 17145 h 84375"/>
                <a:gd name="connsiteX7" fmla="*/ 200025 w 203835"/>
                <a:gd name="connsiteY7" fmla="*/ 0 h 84375"/>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123826 w 203835"/>
                <a:gd name="connsiteY6" fmla="*/ 19050 h 84375"/>
                <a:gd name="connsiteX7" fmla="*/ 200025 w 203835"/>
                <a:gd name="connsiteY7" fmla="*/ 0 h 84375"/>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123826 w 203835"/>
                <a:gd name="connsiteY6" fmla="*/ 19050 h 84375"/>
                <a:gd name="connsiteX7" fmla="*/ 200025 w 203835"/>
                <a:gd name="connsiteY7" fmla="*/ 0 h 84375"/>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123826 w 203835"/>
                <a:gd name="connsiteY6" fmla="*/ 19050 h 84375"/>
                <a:gd name="connsiteX7" fmla="*/ 200025 w 203835"/>
                <a:gd name="connsiteY7" fmla="*/ 0 h 84375"/>
                <a:gd name="connsiteX0" fmla="*/ 200025 w 203835"/>
                <a:gd name="connsiteY0" fmla="*/ 0 h 84375"/>
                <a:gd name="connsiteX1" fmla="*/ 203835 w 203835"/>
                <a:gd name="connsiteY1" fmla="*/ 80010 h 84375"/>
                <a:gd name="connsiteX2" fmla="*/ 186691 w 203835"/>
                <a:gd name="connsiteY2" fmla="*/ 70485 h 84375"/>
                <a:gd name="connsiteX3" fmla="*/ 161926 w 203835"/>
                <a:gd name="connsiteY3" fmla="*/ 64771 h 84375"/>
                <a:gd name="connsiteX4" fmla="*/ 114301 w 203835"/>
                <a:gd name="connsiteY4" fmla="*/ 53340 h 84375"/>
                <a:gd name="connsiteX5" fmla="*/ 0 w 203835"/>
                <a:gd name="connsiteY5" fmla="*/ 38100 h 84375"/>
                <a:gd name="connsiteX6" fmla="*/ 123826 w 203835"/>
                <a:gd name="connsiteY6" fmla="*/ 19050 h 84375"/>
                <a:gd name="connsiteX7" fmla="*/ 200025 w 203835"/>
                <a:gd name="connsiteY7" fmla="*/ 0 h 84375"/>
                <a:gd name="connsiteX0" fmla="*/ 200025 w 203835"/>
                <a:gd name="connsiteY0" fmla="*/ 0 h 89382"/>
                <a:gd name="connsiteX1" fmla="*/ 203835 w 203835"/>
                <a:gd name="connsiteY1" fmla="*/ 85725 h 89382"/>
                <a:gd name="connsiteX2" fmla="*/ 186691 w 203835"/>
                <a:gd name="connsiteY2" fmla="*/ 70485 h 89382"/>
                <a:gd name="connsiteX3" fmla="*/ 161926 w 203835"/>
                <a:gd name="connsiteY3" fmla="*/ 64771 h 89382"/>
                <a:gd name="connsiteX4" fmla="*/ 114301 w 203835"/>
                <a:gd name="connsiteY4" fmla="*/ 53340 h 89382"/>
                <a:gd name="connsiteX5" fmla="*/ 0 w 203835"/>
                <a:gd name="connsiteY5" fmla="*/ 38100 h 89382"/>
                <a:gd name="connsiteX6" fmla="*/ 123826 w 203835"/>
                <a:gd name="connsiteY6" fmla="*/ 19050 h 89382"/>
                <a:gd name="connsiteX7" fmla="*/ 200025 w 203835"/>
                <a:gd name="connsiteY7" fmla="*/ 0 h 89382"/>
                <a:gd name="connsiteX0" fmla="*/ 200025 w 200025"/>
                <a:gd name="connsiteY0" fmla="*/ 0 h 82769"/>
                <a:gd name="connsiteX1" fmla="*/ 198120 w 200025"/>
                <a:gd name="connsiteY1" fmla="*/ 78105 h 82769"/>
                <a:gd name="connsiteX2" fmla="*/ 186691 w 200025"/>
                <a:gd name="connsiteY2" fmla="*/ 70485 h 82769"/>
                <a:gd name="connsiteX3" fmla="*/ 161926 w 200025"/>
                <a:gd name="connsiteY3" fmla="*/ 64771 h 82769"/>
                <a:gd name="connsiteX4" fmla="*/ 114301 w 200025"/>
                <a:gd name="connsiteY4" fmla="*/ 53340 h 82769"/>
                <a:gd name="connsiteX5" fmla="*/ 0 w 200025"/>
                <a:gd name="connsiteY5" fmla="*/ 38100 h 82769"/>
                <a:gd name="connsiteX6" fmla="*/ 123826 w 200025"/>
                <a:gd name="connsiteY6" fmla="*/ 19050 h 82769"/>
                <a:gd name="connsiteX7" fmla="*/ 200025 w 200025"/>
                <a:gd name="connsiteY7" fmla="*/ 0 h 82769"/>
                <a:gd name="connsiteX0" fmla="*/ 200025 w 200025"/>
                <a:gd name="connsiteY0" fmla="*/ 0 h 87687"/>
                <a:gd name="connsiteX1" fmla="*/ 196215 w 200025"/>
                <a:gd name="connsiteY1" fmla="*/ 83820 h 87687"/>
                <a:gd name="connsiteX2" fmla="*/ 186691 w 200025"/>
                <a:gd name="connsiteY2" fmla="*/ 70485 h 87687"/>
                <a:gd name="connsiteX3" fmla="*/ 161926 w 200025"/>
                <a:gd name="connsiteY3" fmla="*/ 64771 h 87687"/>
                <a:gd name="connsiteX4" fmla="*/ 114301 w 200025"/>
                <a:gd name="connsiteY4" fmla="*/ 53340 h 87687"/>
                <a:gd name="connsiteX5" fmla="*/ 0 w 200025"/>
                <a:gd name="connsiteY5" fmla="*/ 38100 h 87687"/>
                <a:gd name="connsiteX6" fmla="*/ 123826 w 200025"/>
                <a:gd name="connsiteY6" fmla="*/ 19050 h 87687"/>
                <a:gd name="connsiteX7" fmla="*/ 200025 w 200025"/>
                <a:gd name="connsiteY7" fmla="*/ 0 h 87687"/>
                <a:gd name="connsiteX0" fmla="*/ 200025 w 200025"/>
                <a:gd name="connsiteY0" fmla="*/ 0 h 87687"/>
                <a:gd name="connsiteX1" fmla="*/ 200025 w 200025"/>
                <a:gd name="connsiteY1" fmla="*/ 83820 h 87687"/>
                <a:gd name="connsiteX2" fmla="*/ 186691 w 200025"/>
                <a:gd name="connsiteY2" fmla="*/ 70485 h 87687"/>
                <a:gd name="connsiteX3" fmla="*/ 161926 w 200025"/>
                <a:gd name="connsiteY3" fmla="*/ 64771 h 87687"/>
                <a:gd name="connsiteX4" fmla="*/ 114301 w 200025"/>
                <a:gd name="connsiteY4" fmla="*/ 53340 h 87687"/>
                <a:gd name="connsiteX5" fmla="*/ 0 w 200025"/>
                <a:gd name="connsiteY5" fmla="*/ 38100 h 87687"/>
                <a:gd name="connsiteX6" fmla="*/ 123826 w 200025"/>
                <a:gd name="connsiteY6" fmla="*/ 19050 h 87687"/>
                <a:gd name="connsiteX7" fmla="*/ 200025 w 200025"/>
                <a:gd name="connsiteY7" fmla="*/ 0 h 8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025" h="87687">
                  <a:moveTo>
                    <a:pt x="200025" y="0"/>
                  </a:moveTo>
                  <a:lnTo>
                    <a:pt x="200025" y="83820"/>
                  </a:lnTo>
                  <a:cubicBezTo>
                    <a:pt x="197803" y="96838"/>
                    <a:pt x="193676" y="73025"/>
                    <a:pt x="186691" y="70485"/>
                  </a:cubicBezTo>
                  <a:cubicBezTo>
                    <a:pt x="179706" y="67945"/>
                    <a:pt x="173991" y="68899"/>
                    <a:pt x="161926" y="64771"/>
                  </a:cubicBezTo>
                  <a:cubicBezTo>
                    <a:pt x="149861" y="60644"/>
                    <a:pt x="140971" y="58738"/>
                    <a:pt x="114301" y="53340"/>
                  </a:cubicBezTo>
                  <a:lnTo>
                    <a:pt x="0" y="38100"/>
                  </a:lnTo>
                  <a:cubicBezTo>
                    <a:pt x="36195" y="29845"/>
                    <a:pt x="64771" y="31115"/>
                    <a:pt x="123826" y="19050"/>
                  </a:cubicBezTo>
                  <a:lnTo>
                    <a:pt x="200025" y="0"/>
                  </a:lnTo>
                  <a:close/>
                </a:path>
              </a:pathLst>
            </a:custGeom>
            <a:solidFill>
              <a:srgbClr val="4F81BD">
                <a:alpha val="34118"/>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8" name="Group 7"/>
            <p:cNvGrpSpPr/>
            <p:nvPr/>
          </p:nvGrpSpPr>
          <p:grpSpPr>
            <a:xfrm>
              <a:off x="922180" y="3999017"/>
              <a:ext cx="491289" cy="116682"/>
              <a:chOff x="76200" y="631507"/>
              <a:chExt cx="381000" cy="90488"/>
            </a:xfrm>
          </p:grpSpPr>
          <p:cxnSp>
            <p:nvCxnSpPr>
              <p:cNvPr id="23" name="Straight Connector 22"/>
              <p:cNvCxnSpPr/>
              <p:nvPr/>
            </p:nvCxnSpPr>
            <p:spPr>
              <a:xfrm>
                <a:off x="76200" y="631507"/>
                <a:ext cx="381000" cy="69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6200" y="715010"/>
                <a:ext cx="381000" cy="69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 name="Straight Arrow Connector 8"/>
            <p:cNvCxnSpPr/>
            <p:nvPr/>
          </p:nvCxnSpPr>
          <p:spPr>
            <a:xfrm>
              <a:off x="1167825" y="3774252"/>
              <a:ext cx="0" cy="22476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67825" y="4125598"/>
              <a:ext cx="0" cy="22476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26"/>
            <p:cNvSpPr txBox="1"/>
            <p:nvPr/>
          </p:nvSpPr>
          <p:spPr>
            <a:xfrm>
              <a:off x="1167824" y="3353547"/>
              <a:ext cx="2337376" cy="369332"/>
            </a:xfrm>
            <a:prstGeom prst="rect">
              <a:avLst/>
            </a:prstGeom>
            <a:noFill/>
          </p:spPr>
          <p:txBody>
            <a:bodyPr wrap="square" rtlCol="0">
              <a:spAutoFit/>
            </a:bodyPr>
            <a:lstStyle/>
            <a:p>
              <a:pPr marL="0" marR="0">
                <a:spcBef>
                  <a:spcPts val="0"/>
                </a:spcBef>
                <a:spcAft>
                  <a:spcPts val="0"/>
                </a:spcAft>
              </a:pPr>
              <a:r>
                <a:rPr lang="en-US" kern="1200" dirty="0">
                  <a:solidFill>
                    <a:srgbClr val="000000"/>
                  </a:solidFill>
                  <a:effectLst/>
                  <a:latin typeface="Arial Black" panose="020B0A04020102020204" pitchFamily="34" charset="0"/>
                  <a:ea typeface="Times New Roman"/>
                  <a:cs typeface="Times New Roman"/>
                </a:rPr>
                <a:t>200 nanometers</a:t>
              </a:r>
              <a:endParaRPr lang="en-US" dirty="0">
                <a:effectLst/>
                <a:latin typeface="Arial Black" panose="020B0A04020102020204" pitchFamily="34" charset="0"/>
                <a:ea typeface="Times New Roman"/>
              </a:endParaRPr>
            </a:p>
          </p:txBody>
        </p:sp>
        <p:grpSp>
          <p:nvGrpSpPr>
            <p:cNvPr id="12" name="Group 11"/>
            <p:cNvGrpSpPr/>
            <p:nvPr/>
          </p:nvGrpSpPr>
          <p:grpSpPr>
            <a:xfrm>
              <a:off x="1480014" y="4350362"/>
              <a:ext cx="6683992" cy="369333"/>
              <a:chOff x="533400" y="816825"/>
              <a:chExt cx="5183504" cy="286421"/>
            </a:xfrm>
          </p:grpSpPr>
          <p:cxnSp>
            <p:nvCxnSpPr>
              <p:cNvPr id="18" name="Straight Connector 17"/>
              <p:cNvCxnSpPr/>
              <p:nvPr/>
            </p:nvCxnSpPr>
            <p:spPr>
              <a:xfrm flipV="1">
                <a:off x="533400" y="863391"/>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714999" y="863391"/>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793081" y="978960"/>
                <a:ext cx="1923823" cy="63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533401" y="977691"/>
                <a:ext cx="1664145" cy="636"/>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37"/>
              <p:cNvSpPr txBox="1"/>
              <p:nvPr/>
            </p:nvSpPr>
            <p:spPr>
              <a:xfrm>
                <a:off x="2197546" y="816825"/>
                <a:ext cx="1831910" cy="286421"/>
              </a:xfrm>
              <a:prstGeom prst="rect">
                <a:avLst/>
              </a:prstGeom>
              <a:noFill/>
            </p:spPr>
            <p:txBody>
              <a:bodyPr wrap="square" rtlCol="0">
                <a:spAutoFit/>
              </a:bodyPr>
              <a:lstStyle/>
              <a:p>
                <a:pPr marL="0" marR="0">
                  <a:spcBef>
                    <a:spcPts val="0"/>
                  </a:spcBef>
                  <a:spcAft>
                    <a:spcPts val="0"/>
                  </a:spcAft>
                </a:pPr>
                <a:r>
                  <a:rPr lang="en-US" kern="1200" dirty="0" smtClean="0">
                    <a:solidFill>
                      <a:srgbClr val="000000"/>
                    </a:solidFill>
                    <a:effectLst/>
                    <a:latin typeface="Arial Black" panose="020B0A04020102020204" pitchFamily="34" charset="0"/>
                    <a:ea typeface="Times New Roman"/>
                    <a:cs typeface="Times New Roman"/>
                  </a:rPr>
                  <a:t>  336 </a:t>
                </a:r>
                <a:r>
                  <a:rPr lang="en-US" kern="1200" dirty="0">
                    <a:solidFill>
                      <a:srgbClr val="000000"/>
                    </a:solidFill>
                    <a:effectLst/>
                    <a:latin typeface="Arial Black" panose="020B0A04020102020204" pitchFamily="34" charset="0"/>
                    <a:ea typeface="Times New Roman"/>
                    <a:cs typeface="Times New Roman"/>
                  </a:rPr>
                  <a:t>microns</a:t>
                </a:r>
                <a:endParaRPr lang="en-US" dirty="0">
                  <a:effectLst/>
                  <a:latin typeface="Arial Black" panose="020B0A04020102020204" pitchFamily="34" charset="0"/>
                  <a:ea typeface="Times New Roman"/>
                </a:endParaRPr>
              </a:p>
            </p:txBody>
          </p:sp>
        </p:grpSp>
        <p:cxnSp>
          <p:nvCxnSpPr>
            <p:cNvPr id="13" name="Straight Arrow Connector 12"/>
            <p:cNvCxnSpPr/>
            <p:nvPr/>
          </p:nvCxnSpPr>
          <p:spPr>
            <a:xfrm flipV="1">
              <a:off x="4852495" y="3381221"/>
              <a:ext cx="0" cy="62230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4" name="Picture 13"/>
            <p:cNvPicPr/>
            <p:nvPr/>
          </p:nvPicPr>
          <p:blipFill>
            <a:blip r:embed="rId2"/>
            <a:stretch>
              <a:fillRect/>
            </a:stretch>
          </p:blipFill>
          <p:spPr>
            <a:xfrm>
              <a:off x="4977709" y="3194448"/>
              <a:ext cx="705578" cy="493148"/>
            </a:xfrm>
            <a:prstGeom prst="rect">
              <a:avLst/>
            </a:prstGeom>
          </p:spPr>
        </p:pic>
      </p:grpSp>
      <p:sp>
        <p:nvSpPr>
          <p:cNvPr id="15" name="TextBox 14"/>
          <p:cNvSpPr txBox="1"/>
          <p:nvPr/>
        </p:nvSpPr>
        <p:spPr>
          <a:xfrm>
            <a:off x="181977" y="381000"/>
            <a:ext cx="8753947" cy="1754326"/>
          </a:xfrm>
          <a:prstGeom prst="rect">
            <a:avLst/>
          </a:prstGeom>
          <a:noFill/>
        </p:spPr>
        <p:txBody>
          <a:bodyPr wrap="square" rtlCol="0">
            <a:spAutoFit/>
          </a:bodyPr>
          <a:lstStyle/>
          <a:p>
            <a:pPr algn="ctr"/>
            <a:r>
              <a:rPr lang="en-US" sz="3200" b="1" dirty="0" smtClean="0">
                <a:solidFill>
                  <a:schemeClr val="bg1"/>
                </a:solidFill>
              </a:rPr>
              <a:t>If focused as a transform limited optical pulse of &lt;100 fs duration onto the surface of a wide range of materials at order of 14.4 J/cm</a:t>
            </a:r>
            <a:r>
              <a:rPr lang="en-US" sz="3200" b="1" baseline="30000" dirty="0" smtClean="0">
                <a:solidFill>
                  <a:schemeClr val="bg1"/>
                </a:solidFill>
              </a:rPr>
              <a:t>2</a:t>
            </a:r>
            <a:r>
              <a:rPr lang="en-US" sz="3200" b="1" dirty="0" smtClean="0">
                <a:solidFill>
                  <a:schemeClr val="bg1"/>
                </a:solidFill>
              </a:rPr>
              <a:t> </a:t>
            </a:r>
          </a:p>
          <a:p>
            <a:pPr algn="ctr"/>
            <a:endParaRPr lang="en-US" baseline="-25000" dirty="0">
              <a:solidFill>
                <a:schemeClr val="bg1"/>
              </a:solidFill>
            </a:endParaRPr>
          </a:p>
        </p:txBody>
      </p:sp>
      <p:sp>
        <p:nvSpPr>
          <p:cNvPr id="17" name="TextBox 16"/>
          <p:cNvSpPr txBox="1"/>
          <p:nvPr/>
        </p:nvSpPr>
        <p:spPr>
          <a:xfrm>
            <a:off x="2552949" y="4582180"/>
            <a:ext cx="5092499" cy="523220"/>
          </a:xfrm>
          <a:prstGeom prst="rect">
            <a:avLst/>
          </a:prstGeom>
          <a:noFill/>
        </p:spPr>
        <p:txBody>
          <a:bodyPr wrap="square" rtlCol="0">
            <a:spAutoFit/>
          </a:bodyPr>
          <a:lstStyle/>
          <a:p>
            <a:r>
              <a:rPr lang="en-US" sz="2800" b="1" dirty="0" smtClean="0">
                <a:solidFill>
                  <a:schemeClr val="bg1"/>
                </a:solidFill>
              </a:rPr>
              <a:t>Optical Micro-Engine</a:t>
            </a:r>
            <a:endParaRPr lang="en-US" sz="2800" b="1" dirty="0">
              <a:solidFill>
                <a:schemeClr val="bg1"/>
              </a:solidFill>
            </a:endParaRPr>
          </a:p>
        </p:txBody>
      </p:sp>
      <p:sp>
        <p:nvSpPr>
          <p:cNvPr id="25" name="TextBox 24"/>
          <p:cNvSpPr txBox="1"/>
          <p:nvPr/>
        </p:nvSpPr>
        <p:spPr>
          <a:xfrm>
            <a:off x="930479" y="5486400"/>
            <a:ext cx="7772400" cy="584775"/>
          </a:xfrm>
          <a:prstGeom prst="rect">
            <a:avLst/>
          </a:prstGeom>
          <a:noFill/>
        </p:spPr>
        <p:txBody>
          <a:bodyPr wrap="square" rtlCol="0">
            <a:spAutoFit/>
          </a:bodyPr>
          <a:lstStyle/>
          <a:p>
            <a:r>
              <a:rPr lang="en-US" sz="3200" b="1" u="sng" dirty="0" smtClean="0">
                <a:solidFill>
                  <a:schemeClr val="bg1"/>
                </a:solidFill>
                <a:latin typeface="Arial Rounded MT Bold" panose="020F0704030504030204" pitchFamily="34" charset="0"/>
                <a:cs typeface="Arial" panose="020B0604020202020204" pitchFamily="34" charset="0"/>
              </a:rPr>
              <a:t>Novel highly transient state of matter</a:t>
            </a:r>
            <a:endParaRPr lang="en-US" sz="3200" b="1" u="sng" dirty="0">
              <a:solidFill>
                <a:schemeClr val="bg1"/>
              </a:solidFill>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280455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3" name="Rectangle 2"/>
          <p:cNvSpPr/>
          <p:nvPr/>
        </p:nvSpPr>
        <p:spPr>
          <a:xfrm>
            <a:off x="936421" y="771218"/>
            <a:ext cx="7407410" cy="4705507"/>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1000"/>
              </a:spcAft>
            </a:pPr>
            <a:r>
              <a:rPr lang="en-US" sz="1100" kern="1200">
                <a:solidFill>
                  <a:srgbClr val="FFFFFF"/>
                </a:solidFill>
                <a:effectLst/>
                <a:ea typeface="Times New Roman"/>
              </a:rPr>
              <a:t> </a:t>
            </a:r>
            <a:endParaRPr lang="en-US" sz="1200">
              <a:effectLst/>
              <a:latin typeface="Times New Roman"/>
              <a:ea typeface="Times New Roman"/>
            </a:endParaRPr>
          </a:p>
        </p:txBody>
      </p:sp>
      <p:cxnSp>
        <p:nvCxnSpPr>
          <p:cNvPr id="4" name="Straight Arrow Connector 3"/>
          <p:cNvCxnSpPr/>
          <p:nvPr/>
        </p:nvCxnSpPr>
        <p:spPr>
          <a:xfrm>
            <a:off x="1607110" y="3949733"/>
            <a:ext cx="184773" cy="866483"/>
          </a:xfrm>
          <a:prstGeom prst="straightConnector1">
            <a:avLst/>
          </a:prstGeom>
          <a:ln w="7620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939439" y="5242596"/>
            <a:ext cx="1844595" cy="797966"/>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kern="1200">
                <a:solidFill>
                  <a:srgbClr val="FFFFFF"/>
                </a:solidFill>
                <a:effectLst/>
                <a:ea typeface="Times New Roman"/>
                <a:cs typeface="Times New Roman"/>
              </a:rPr>
              <a:t> </a:t>
            </a:r>
            <a:endParaRPr lang="en-US" sz="1200">
              <a:effectLst/>
              <a:latin typeface="Times New Roman"/>
              <a:ea typeface="Times New Roman"/>
            </a:endParaRPr>
          </a:p>
        </p:txBody>
      </p:sp>
      <p:sp>
        <p:nvSpPr>
          <p:cNvPr id="6" name="Rectangle 5"/>
          <p:cNvSpPr/>
          <p:nvPr/>
        </p:nvSpPr>
        <p:spPr>
          <a:xfrm>
            <a:off x="2833784" y="5241723"/>
            <a:ext cx="1832433" cy="797966"/>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kern="1200">
                <a:solidFill>
                  <a:srgbClr val="FFFFFF"/>
                </a:solidFill>
                <a:effectLst/>
                <a:ea typeface="Times New Roman"/>
                <a:cs typeface="Times New Roman"/>
              </a:rPr>
              <a:t> </a:t>
            </a:r>
            <a:endParaRPr lang="en-US" sz="1200">
              <a:effectLst/>
              <a:latin typeface="Times New Roman"/>
              <a:ea typeface="Times New Roman"/>
            </a:endParaRPr>
          </a:p>
        </p:txBody>
      </p:sp>
      <p:sp>
        <p:nvSpPr>
          <p:cNvPr id="7" name="Rectangle 6"/>
          <p:cNvSpPr/>
          <p:nvPr/>
        </p:nvSpPr>
        <p:spPr>
          <a:xfrm>
            <a:off x="4684049" y="5241723"/>
            <a:ext cx="1900002" cy="797966"/>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kern="1200">
                <a:solidFill>
                  <a:srgbClr val="FFFFFF"/>
                </a:solidFill>
                <a:effectLst/>
                <a:ea typeface="Times New Roman"/>
                <a:cs typeface="Times New Roman"/>
              </a:rPr>
              <a:t> </a:t>
            </a:r>
            <a:endParaRPr lang="en-US" sz="1200">
              <a:effectLst/>
              <a:latin typeface="Times New Roman"/>
              <a:ea typeface="Times New Roman"/>
            </a:endParaRPr>
          </a:p>
        </p:txBody>
      </p:sp>
      <p:sp>
        <p:nvSpPr>
          <p:cNvPr id="8" name="Rectangle 7"/>
          <p:cNvSpPr/>
          <p:nvPr/>
        </p:nvSpPr>
        <p:spPr>
          <a:xfrm>
            <a:off x="6639093" y="5241723"/>
            <a:ext cx="1724734" cy="797966"/>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kern="1200">
                <a:solidFill>
                  <a:srgbClr val="FFFFFF"/>
                </a:solidFill>
                <a:effectLst/>
                <a:ea typeface="Times New Roman"/>
                <a:cs typeface="Times New Roman"/>
              </a:rPr>
              <a:t> </a:t>
            </a:r>
            <a:endParaRPr lang="en-US" sz="1200">
              <a:effectLst/>
              <a:latin typeface="Times New Roman"/>
              <a:ea typeface="Times New Roman"/>
            </a:endParaRPr>
          </a:p>
        </p:txBody>
      </p:sp>
      <p:sp>
        <p:nvSpPr>
          <p:cNvPr id="9" name="Oval 8"/>
          <p:cNvSpPr>
            <a:spLocks noChangeArrowheads="1"/>
          </p:cNvSpPr>
          <p:nvPr/>
        </p:nvSpPr>
        <p:spPr bwMode="auto">
          <a:xfrm rot="20917548">
            <a:off x="1207885" y="4871639"/>
            <a:ext cx="1249742" cy="154182"/>
          </a:xfrm>
          <a:prstGeom prst="ellipse">
            <a:avLst/>
          </a:prstGeom>
          <a:solidFill>
            <a:srgbClr val="FFFF00"/>
          </a:solidFill>
          <a:ln>
            <a:noFill/>
          </a:ln>
          <a:extLst/>
        </p:spPr>
        <p:txBody>
          <a:bodyPr vert="horz" wrap="square" lIns="91440" tIns="45720" rIns="91440" bIns="45720" numCol="1" anchor="ctr" anchorCtr="0" compatLnSpc="1">
            <a:prstTxWarp prst="textNoShape">
              <a:avLst/>
            </a:prstTxWarp>
          </a:bodyPr>
          <a:lstStyle/>
          <a:p>
            <a:pPr marL="0" marR="0" fontAlgn="base">
              <a:spcBef>
                <a:spcPts val="0"/>
              </a:spcBef>
              <a:spcAft>
                <a:spcPts val="0"/>
              </a:spcAft>
            </a:pPr>
            <a:r>
              <a:rPr lang="en-US" sz="900" kern="1200">
                <a:solidFill>
                  <a:srgbClr val="FFFFFF"/>
                </a:solidFill>
                <a:effectLst/>
                <a:latin typeface="Arial"/>
                <a:ea typeface="Times New Roman"/>
                <a:cs typeface="Times New Roman"/>
              </a:rPr>
              <a:t> </a:t>
            </a:r>
            <a:endParaRPr lang="en-US" sz="1200">
              <a:effectLst/>
              <a:latin typeface="Times New Roman"/>
              <a:ea typeface="Times New Roman"/>
            </a:endParaRPr>
          </a:p>
        </p:txBody>
      </p:sp>
      <p:cxnSp>
        <p:nvCxnSpPr>
          <p:cNvPr id="10" name="Straight Arrow Connector 9"/>
          <p:cNvCxnSpPr/>
          <p:nvPr/>
        </p:nvCxnSpPr>
        <p:spPr>
          <a:xfrm>
            <a:off x="1257429" y="5750881"/>
            <a:ext cx="1249517" cy="0"/>
          </a:xfrm>
          <a:prstGeom prst="straightConnector1">
            <a:avLst/>
          </a:prstGeom>
          <a:ln w="57150">
            <a:solidFill>
              <a:schemeClr val="bg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2784034" y="771218"/>
            <a:ext cx="3800016" cy="5268472"/>
            <a:chOff x="2794032" y="1250995"/>
            <a:chExt cx="3800016" cy="5029200"/>
          </a:xfrm>
        </p:grpSpPr>
        <p:cxnSp>
          <p:nvCxnSpPr>
            <p:cNvPr id="11" name="Straight Connector 10"/>
            <p:cNvCxnSpPr/>
            <p:nvPr/>
          </p:nvCxnSpPr>
          <p:spPr>
            <a:xfrm flipV="1">
              <a:off x="4694046" y="1250995"/>
              <a:ext cx="0" cy="50292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794032" y="1250995"/>
              <a:ext cx="0" cy="50292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594048" y="1250995"/>
              <a:ext cx="0" cy="50292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4" name="TextBox 76"/>
          <p:cNvSpPr txBox="1">
            <a:spLocks noChangeArrowheads="1"/>
          </p:cNvSpPr>
          <p:nvPr/>
        </p:nvSpPr>
        <p:spPr bwMode="auto">
          <a:xfrm>
            <a:off x="2917250" y="741209"/>
            <a:ext cx="1632863" cy="1037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fontAlgn="base">
              <a:spcBef>
                <a:spcPts val="0"/>
              </a:spcBef>
              <a:spcAft>
                <a:spcPts val="0"/>
              </a:spcAft>
            </a:pPr>
            <a:r>
              <a:rPr lang="en-US" sz="800" b="1" kern="1200" dirty="0">
                <a:solidFill>
                  <a:srgbClr val="FFFFFF"/>
                </a:solidFill>
                <a:effectLst/>
                <a:latin typeface="Arial"/>
                <a:ea typeface="Times New Roman"/>
                <a:cs typeface="Times New Roman"/>
              </a:rPr>
              <a:t>    </a:t>
            </a:r>
            <a:r>
              <a:rPr lang="en-US" sz="800" b="1" kern="1200" dirty="0" smtClean="0">
                <a:solidFill>
                  <a:srgbClr val="FFFFFF"/>
                </a:solidFill>
                <a:effectLst/>
                <a:latin typeface="Arial"/>
                <a:ea typeface="Times New Roman"/>
                <a:cs typeface="Times New Roman"/>
              </a:rPr>
              <a:t> </a:t>
            </a:r>
            <a:endParaRPr lang="en-US" sz="1200" dirty="0">
              <a:effectLst/>
              <a:latin typeface="Times New Roman"/>
              <a:ea typeface="Times New Roman"/>
            </a:endParaRPr>
          </a:p>
          <a:p>
            <a:pPr marL="0" marR="0" fontAlgn="base">
              <a:spcBef>
                <a:spcPts val="0"/>
              </a:spcBef>
              <a:spcAft>
                <a:spcPts val="0"/>
              </a:spcAft>
            </a:pPr>
            <a:r>
              <a:rPr lang="en-US" sz="800" b="1" kern="1200" dirty="0">
                <a:solidFill>
                  <a:srgbClr val="FFFFFF"/>
                </a:solidFill>
                <a:effectLst/>
                <a:latin typeface="Arial"/>
                <a:ea typeface="Times New Roman"/>
                <a:cs typeface="Times New Roman"/>
              </a:rPr>
              <a:t>   </a:t>
            </a:r>
            <a:r>
              <a:rPr lang="en-US" sz="3600" b="1" kern="1200" dirty="0">
                <a:solidFill>
                  <a:srgbClr val="FFFFFF"/>
                </a:solidFill>
                <a:effectLst/>
                <a:latin typeface="Arial"/>
                <a:ea typeface="Times New Roman"/>
                <a:cs typeface="Times New Roman"/>
              </a:rPr>
              <a:t>1 ps</a:t>
            </a:r>
            <a:endParaRPr lang="en-US" sz="3600" dirty="0">
              <a:effectLst/>
              <a:latin typeface="Times New Roman"/>
              <a:ea typeface="Times New Roman"/>
            </a:endParaRPr>
          </a:p>
          <a:p>
            <a:pPr marL="0" marR="0" fontAlgn="base">
              <a:spcBef>
                <a:spcPts val="0"/>
              </a:spcBef>
              <a:spcAft>
                <a:spcPts val="0"/>
              </a:spcAft>
            </a:pPr>
            <a:r>
              <a:rPr lang="en-US" sz="800" b="1" kern="1200" dirty="0">
                <a:solidFill>
                  <a:srgbClr val="FFFFFF"/>
                </a:solidFill>
                <a:effectLst/>
                <a:latin typeface="Arial"/>
                <a:ea typeface="Times New Roman"/>
                <a:cs typeface="Times New Roman"/>
              </a:rPr>
              <a:t> </a:t>
            </a:r>
            <a:endParaRPr lang="en-US" sz="1200" dirty="0">
              <a:effectLst/>
              <a:latin typeface="Times New Roman"/>
              <a:ea typeface="Times New Roman"/>
            </a:endParaRPr>
          </a:p>
        </p:txBody>
      </p:sp>
      <p:sp>
        <p:nvSpPr>
          <p:cNvPr id="15" name="TextBox 76"/>
          <p:cNvSpPr txBox="1">
            <a:spLocks noChangeArrowheads="1"/>
          </p:cNvSpPr>
          <p:nvPr/>
        </p:nvSpPr>
        <p:spPr bwMode="auto">
          <a:xfrm>
            <a:off x="6611178" y="741209"/>
            <a:ext cx="1752649" cy="1037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fontAlgn="base">
              <a:spcBef>
                <a:spcPts val="0"/>
              </a:spcBef>
              <a:spcAft>
                <a:spcPts val="0"/>
              </a:spcAft>
            </a:pPr>
            <a:r>
              <a:rPr lang="en-US" sz="800" b="1" kern="1200" dirty="0">
                <a:solidFill>
                  <a:srgbClr val="FFFFFF"/>
                </a:solidFill>
                <a:effectLst/>
                <a:latin typeface="Arial"/>
                <a:ea typeface="Times New Roman"/>
                <a:cs typeface="Times New Roman"/>
              </a:rPr>
              <a:t>     </a:t>
            </a:r>
            <a:endParaRPr lang="en-US" sz="1200" dirty="0">
              <a:effectLst/>
              <a:latin typeface="Times New Roman"/>
              <a:ea typeface="Times New Roman"/>
            </a:endParaRPr>
          </a:p>
          <a:p>
            <a:pPr marL="0" marR="0" fontAlgn="base">
              <a:spcBef>
                <a:spcPts val="0"/>
              </a:spcBef>
              <a:spcAft>
                <a:spcPts val="0"/>
              </a:spcAft>
            </a:pPr>
            <a:r>
              <a:rPr lang="en-US" sz="800" b="1" kern="1200" dirty="0">
                <a:solidFill>
                  <a:srgbClr val="FFFFFF"/>
                </a:solidFill>
                <a:effectLst/>
                <a:latin typeface="Arial"/>
                <a:ea typeface="Times New Roman"/>
                <a:cs typeface="Times New Roman"/>
              </a:rPr>
              <a:t> </a:t>
            </a:r>
            <a:r>
              <a:rPr lang="en-US" sz="3600" b="1" kern="1200" dirty="0" smtClean="0">
                <a:solidFill>
                  <a:srgbClr val="FFFFFF"/>
                </a:solidFill>
                <a:effectLst/>
                <a:latin typeface="Arial"/>
                <a:ea typeface="Times New Roman"/>
                <a:cs typeface="Times New Roman"/>
              </a:rPr>
              <a:t> </a:t>
            </a:r>
            <a:r>
              <a:rPr lang="en-US" sz="3600" b="1" kern="1200" dirty="0">
                <a:solidFill>
                  <a:srgbClr val="FFFFFF"/>
                </a:solidFill>
                <a:effectLst/>
                <a:latin typeface="Arial"/>
                <a:ea typeface="Times New Roman"/>
                <a:cs typeface="Times New Roman"/>
              </a:rPr>
              <a:t>10 ps </a:t>
            </a:r>
            <a:endParaRPr lang="en-US" sz="3600" dirty="0">
              <a:effectLst/>
              <a:latin typeface="Times New Roman"/>
              <a:ea typeface="Times New Roman"/>
            </a:endParaRPr>
          </a:p>
        </p:txBody>
      </p:sp>
      <p:sp>
        <p:nvSpPr>
          <p:cNvPr id="16" name="TextBox 76"/>
          <p:cNvSpPr txBox="1">
            <a:spLocks noChangeArrowheads="1"/>
          </p:cNvSpPr>
          <p:nvPr/>
        </p:nvSpPr>
        <p:spPr bwMode="auto">
          <a:xfrm>
            <a:off x="4898392" y="746744"/>
            <a:ext cx="1599563" cy="1037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fontAlgn="base">
              <a:spcBef>
                <a:spcPts val="0"/>
              </a:spcBef>
              <a:spcAft>
                <a:spcPts val="0"/>
              </a:spcAft>
            </a:pPr>
            <a:r>
              <a:rPr lang="en-US" sz="800" b="1" kern="1200" dirty="0">
                <a:solidFill>
                  <a:srgbClr val="FFFFFF"/>
                </a:solidFill>
                <a:effectLst/>
                <a:latin typeface="Arial"/>
                <a:ea typeface="Times New Roman"/>
                <a:cs typeface="Times New Roman"/>
              </a:rPr>
              <a:t>   </a:t>
            </a:r>
            <a:endParaRPr lang="en-US" sz="1200" dirty="0">
              <a:effectLst/>
              <a:latin typeface="Times New Roman"/>
              <a:ea typeface="Times New Roman"/>
            </a:endParaRPr>
          </a:p>
          <a:p>
            <a:pPr marL="0" marR="0" fontAlgn="base">
              <a:spcBef>
                <a:spcPts val="0"/>
              </a:spcBef>
              <a:spcAft>
                <a:spcPts val="0"/>
              </a:spcAft>
            </a:pPr>
            <a:r>
              <a:rPr lang="en-US" sz="800" b="1" kern="1200" dirty="0">
                <a:solidFill>
                  <a:srgbClr val="FFFFFF"/>
                </a:solidFill>
                <a:effectLst/>
                <a:latin typeface="Arial"/>
                <a:ea typeface="Times New Roman"/>
                <a:cs typeface="Times New Roman"/>
              </a:rPr>
              <a:t> </a:t>
            </a:r>
            <a:r>
              <a:rPr lang="en-US" sz="3600" b="1" kern="1200" dirty="0">
                <a:solidFill>
                  <a:srgbClr val="FFFFFF"/>
                </a:solidFill>
                <a:effectLst/>
                <a:latin typeface="Arial"/>
                <a:ea typeface="Times New Roman"/>
                <a:cs typeface="Times New Roman"/>
              </a:rPr>
              <a:t>&gt; 1ps </a:t>
            </a:r>
            <a:endParaRPr lang="en-US" sz="3600" dirty="0">
              <a:effectLst/>
              <a:latin typeface="Times New Roman"/>
              <a:ea typeface="Times New Roman"/>
            </a:endParaRPr>
          </a:p>
        </p:txBody>
      </p:sp>
      <p:sp>
        <p:nvSpPr>
          <p:cNvPr id="17" name="TextBox 76"/>
          <p:cNvSpPr txBox="1">
            <a:spLocks noChangeArrowheads="1"/>
          </p:cNvSpPr>
          <p:nvPr/>
        </p:nvSpPr>
        <p:spPr bwMode="auto">
          <a:xfrm>
            <a:off x="980340" y="741209"/>
            <a:ext cx="1632655" cy="1037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fontAlgn="base">
              <a:spcBef>
                <a:spcPts val="0"/>
              </a:spcBef>
              <a:spcAft>
                <a:spcPts val="0"/>
              </a:spcAft>
            </a:pPr>
            <a:r>
              <a:rPr lang="en-US" sz="800" b="1" kern="1200" dirty="0">
                <a:solidFill>
                  <a:srgbClr val="FFFFFF"/>
                </a:solidFill>
                <a:effectLst/>
                <a:latin typeface="Arial"/>
                <a:ea typeface="Times New Roman"/>
                <a:cs typeface="Times New Roman"/>
              </a:rPr>
              <a:t>    </a:t>
            </a:r>
            <a:endParaRPr lang="en-US" sz="1200" dirty="0">
              <a:effectLst/>
              <a:latin typeface="Times New Roman"/>
              <a:ea typeface="Times New Roman"/>
            </a:endParaRPr>
          </a:p>
          <a:p>
            <a:pPr marL="0" marR="0" fontAlgn="base">
              <a:spcBef>
                <a:spcPts val="0"/>
              </a:spcBef>
              <a:spcAft>
                <a:spcPts val="0"/>
              </a:spcAft>
            </a:pPr>
            <a:r>
              <a:rPr lang="en-US" sz="800" b="1" kern="1200" dirty="0">
                <a:solidFill>
                  <a:srgbClr val="FFFFFF"/>
                </a:solidFill>
                <a:effectLst/>
                <a:latin typeface="Arial"/>
                <a:ea typeface="Times New Roman"/>
                <a:cs typeface="Times New Roman"/>
              </a:rPr>
              <a:t> </a:t>
            </a:r>
            <a:r>
              <a:rPr lang="en-US" sz="3600" b="1" kern="1200" dirty="0">
                <a:solidFill>
                  <a:srgbClr val="FFFFFF"/>
                </a:solidFill>
                <a:effectLst/>
                <a:latin typeface="Arial"/>
                <a:ea typeface="Times New Roman"/>
                <a:cs typeface="Times New Roman"/>
              </a:rPr>
              <a:t>&lt; 0 ps</a:t>
            </a:r>
            <a:endParaRPr lang="en-US" sz="3600" dirty="0">
              <a:effectLst/>
              <a:latin typeface="Times New Roman"/>
              <a:ea typeface="Times New Roman"/>
            </a:endParaRPr>
          </a:p>
          <a:p>
            <a:pPr marL="0" marR="0" fontAlgn="base">
              <a:spcBef>
                <a:spcPts val="0"/>
              </a:spcBef>
              <a:spcAft>
                <a:spcPts val="0"/>
              </a:spcAft>
            </a:pPr>
            <a:r>
              <a:rPr lang="en-US" sz="800" b="1" kern="1200" dirty="0">
                <a:solidFill>
                  <a:srgbClr val="FFFFFF"/>
                </a:solidFill>
                <a:effectLst/>
                <a:latin typeface="Arial"/>
                <a:ea typeface="Times New Roman"/>
                <a:cs typeface="Times New Roman"/>
              </a:rPr>
              <a:t> </a:t>
            </a:r>
            <a:endParaRPr lang="en-US" sz="1200" dirty="0">
              <a:effectLst/>
              <a:latin typeface="Times New Roman"/>
              <a:ea typeface="Times New Roman"/>
            </a:endParaRPr>
          </a:p>
        </p:txBody>
      </p:sp>
      <p:pic>
        <p:nvPicPr>
          <p:cNvPr id="18" name="Picture 17"/>
          <p:cNvPicPr/>
          <p:nvPr/>
        </p:nvPicPr>
        <p:blipFill>
          <a:blip r:embed="rId2"/>
          <a:stretch>
            <a:fillRect/>
          </a:stretch>
        </p:blipFill>
        <p:spPr>
          <a:xfrm>
            <a:off x="1447596" y="5242596"/>
            <a:ext cx="738807" cy="468259"/>
          </a:xfrm>
          <a:prstGeom prst="rect">
            <a:avLst/>
          </a:prstGeom>
        </p:spPr>
      </p:pic>
      <p:sp>
        <p:nvSpPr>
          <p:cNvPr id="19" name="Trapezoid 22"/>
          <p:cNvSpPr/>
          <p:nvPr/>
        </p:nvSpPr>
        <p:spPr>
          <a:xfrm rot="10800000">
            <a:off x="6900243" y="1991156"/>
            <a:ext cx="1231712" cy="3250568"/>
          </a:xfrm>
          <a:custGeom>
            <a:avLst/>
            <a:gdLst>
              <a:gd name="connsiteX0" fmla="*/ 0 w 424459"/>
              <a:gd name="connsiteY0" fmla="*/ 1043468 h 1043468"/>
              <a:gd name="connsiteX1" fmla="*/ 9071 w 424459"/>
              <a:gd name="connsiteY1" fmla="*/ 0 h 1043468"/>
              <a:gd name="connsiteX2" fmla="*/ 415388 w 424459"/>
              <a:gd name="connsiteY2" fmla="*/ 0 h 1043468"/>
              <a:gd name="connsiteX3" fmla="*/ 424459 w 424459"/>
              <a:gd name="connsiteY3" fmla="*/ 1043468 h 1043468"/>
              <a:gd name="connsiteX4" fmla="*/ 0 w 424459"/>
              <a:gd name="connsiteY4" fmla="*/ 1043468 h 1043468"/>
              <a:gd name="connsiteX0" fmla="*/ 0 w 424459"/>
              <a:gd name="connsiteY0" fmla="*/ 1043468 h 1070138"/>
              <a:gd name="connsiteX1" fmla="*/ 9071 w 424459"/>
              <a:gd name="connsiteY1" fmla="*/ 0 h 1070138"/>
              <a:gd name="connsiteX2" fmla="*/ 415388 w 424459"/>
              <a:gd name="connsiteY2" fmla="*/ 0 h 1070138"/>
              <a:gd name="connsiteX3" fmla="*/ 424459 w 424459"/>
              <a:gd name="connsiteY3" fmla="*/ 1043468 h 1070138"/>
              <a:gd name="connsiteX4" fmla="*/ 221199 w 424459"/>
              <a:gd name="connsiteY4" fmla="*/ 1070138 h 1070138"/>
              <a:gd name="connsiteX5" fmla="*/ 0 w 424459"/>
              <a:gd name="connsiteY5" fmla="*/ 1043468 h 1070138"/>
              <a:gd name="connsiteX0" fmla="*/ 0 w 424459"/>
              <a:gd name="connsiteY0" fmla="*/ 1043468 h 1070138"/>
              <a:gd name="connsiteX1" fmla="*/ 9071 w 424459"/>
              <a:gd name="connsiteY1" fmla="*/ 0 h 1070138"/>
              <a:gd name="connsiteX2" fmla="*/ 415388 w 424459"/>
              <a:gd name="connsiteY2" fmla="*/ 0 h 1070138"/>
              <a:gd name="connsiteX3" fmla="*/ 424459 w 424459"/>
              <a:gd name="connsiteY3" fmla="*/ 1043468 h 1070138"/>
              <a:gd name="connsiteX4" fmla="*/ 221199 w 424459"/>
              <a:gd name="connsiteY4" fmla="*/ 1070138 h 1070138"/>
              <a:gd name="connsiteX5" fmla="*/ 0 w 424459"/>
              <a:gd name="connsiteY5" fmla="*/ 1043468 h 1070138"/>
              <a:gd name="connsiteX0" fmla="*/ 0 w 424459"/>
              <a:gd name="connsiteY0" fmla="*/ 1043468 h 1070138"/>
              <a:gd name="connsiteX1" fmla="*/ 9071 w 424459"/>
              <a:gd name="connsiteY1" fmla="*/ 0 h 1070138"/>
              <a:gd name="connsiteX2" fmla="*/ 415388 w 424459"/>
              <a:gd name="connsiteY2" fmla="*/ 0 h 1070138"/>
              <a:gd name="connsiteX3" fmla="*/ 424459 w 424459"/>
              <a:gd name="connsiteY3" fmla="*/ 1043468 h 1070138"/>
              <a:gd name="connsiteX4" fmla="*/ 221199 w 424459"/>
              <a:gd name="connsiteY4" fmla="*/ 1070138 h 1070138"/>
              <a:gd name="connsiteX5" fmla="*/ 0 w 424459"/>
              <a:gd name="connsiteY5" fmla="*/ 1043468 h 1070138"/>
              <a:gd name="connsiteX0" fmla="*/ 0 w 424459"/>
              <a:gd name="connsiteY0" fmla="*/ 1043468 h 1070138"/>
              <a:gd name="connsiteX1" fmla="*/ 9071 w 424459"/>
              <a:gd name="connsiteY1" fmla="*/ 0 h 1070138"/>
              <a:gd name="connsiteX2" fmla="*/ 415388 w 424459"/>
              <a:gd name="connsiteY2" fmla="*/ 0 h 1070138"/>
              <a:gd name="connsiteX3" fmla="*/ 424459 w 424459"/>
              <a:gd name="connsiteY3" fmla="*/ 1043468 h 1070138"/>
              <a:gd name="connsiteX4" fmla="*/ 221199 w 424459"/>
              <a:gd name="connsiteY4" fmla="*/ 1070138 h 1070138"/>
              <a:gd name="connsiteX5" fmla="*/ 0 w 424459"/>
              <a:gd name="connsiteY5" fmla="*/ 1043468 h 10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459" h="1070138">
                <a:moveTo>
                  <a:pt x="0" y="1043468"/>
                </a:moveTo>
                <a:cubicBezTo>
                  <a:pt x="3024" y="695645"/>
                  <a:pt x="6047" y="347823"/>
                  <a:pt x="9071" y="0"/>
                </a:cubicBezTo>
                <a:lnTo>
                  <a:pt x="415388" y="0"/>
                </a:lnTo>
                <a:cubicBezTo>
                  <a:pt x="418412" y="347823"/>
                  <a:pt x="421435" y="695645"/>
                  <a:pt x="424459" y="1043468"/>
                </a:cubicBezTo>
                <a:cubicBezTo>
                  <a:pt x="356706" y="1044738"/>
                  <a:pt x="416587" y="1049818"/>
                  <a:pt x="221199" y="1070138"/>
                </a:cubicBezTo>
                <a:cubicBezTo>
                  <a:pt x="147466" y="1068868"/>
                  <a:pt x="73733" y="1044738"/>
                  <a:pt x="0" y="104346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kern="1200">
                <a:solidFill>
                  <a:srgbClr val="FFFFFF"/>
                </a:solidFill>
                <a:effectLst/>
                <a:ea typeface="Times New Roman"/>
              </a:rPr>
              <a:t> </a:t>
            </a:r>
            <a:endParaRPr lang="en-US" sz="1200">
              <a:effectLst/>
              <a:latin typeface="Times New Roman"/>
              <a:ea typeface="Times New Roman"/>
            </a:endParaRPr>
          </a:p>
        </p:txBody>
      </p:sp>
      <p:cxnSp>
        <p:nvCxnSpPr>
          <p:cNvPr id="21" name="Straight Connector 20"/>
          <p:cNvCxnSpPr/>
          <p:nvPr/>
        </p:nvCxnSpPr>
        <p:spPr>
          <a:xfrm>
            <a:off x="3010726" y="5283335"/>
            <a:ext cx="1445140" cy="0"/>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sp>
        <p:nvSpPr>
          <p:cNvPr id="26" name="Chord 25"/>
          <p:cNvSpPr/>
          <p:nvPr/>
        </p:nvSpPr>
        <p:spPr>
          <a:xfrm flipV="1">
            <a:off x="4912608" y="5051154"/>
            <a:ext cx="1445139" cy="425571"/>
          </a:xfrm>
          <a:prstGeom prst="chord">
            <a:avLst>
              <a:gd name="adj1" fmla="val 54395"/>
              <a:gd name="adj2" fmla="val 1078281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kern="1200">
                <a:solidFill>
                  <a:srgbClr val="FFFFFF"/>
                </a:solidFill>
                <a:effectLst/>
                <a:ea typeface="Times New Roman"/>
                <a:cs typeface="Times New Roman"/>
              </a:rPr>
              <a:t> </a:t>
            </a:r>
            <a:endParaRPr lang="en-US" sz="1200">
              <a:effectLst/>
              <a:latin typeface="Times New Roman"/>
              <a:ea typeface="Times New Roman"/>
            </a:endParaRPr>
          </a:p>
        </p:txBody>
      </p:sp>
      <p:grpSp>
        <p:nvGrpSpPr>
          <p:cNvPr id="31" name="Group 30"/>
          <p:cNvGrpSpPr/>
          <p:nvPr/>
        </p:nvGrpSpPr>
        <p:grpSpPr>
          <a:xfrm>
            <a:off x="5631283" y="2304288"/>
            <a:ext cx="1886765" cy="2949089"/>
            <a:chOff x="5631283" y="2275061"/>
            <a:chExt cx="1886765" cy="2949089"/>
          </a:xfrm>
        </p:grpSpPr>
        <p:cxnSp>
          <p:nvCxnSpPr>
            <p:cNvPr id="20" name="Straight Connector 19"/>
            <p:cNvCxnSpPr/>
            <p:nvPr/>
          </p:nvCxnSpPr>
          <p:spPr bwMode="auto">
            <a:xfrm flipH="1">
              <a:off x="7514148" y="2275061"/>
              <a:ext cx="3900" cy="2949089"/>
            </a:xfrm>
            <a:prstGeom prst="line">
              <a:avLst/>
            </a:prstGeom>
            <a:noFill/>
            <a:ln w="76200">
              <a:solidFill>
                <a:srgbClr val="00FF00"/>
              </a:solidFill>
              <a:prstDash val="solid"/>
              <a:round/>
              <a:headEnd type="triangle" w="med" len="med"/>
              <a:tailEnd type="none" w="med" len="med"/>
            </a:ln>
            <a:extLst>
              <a:ext uri="{909E8E84-426E-40DD-AFC4-6F175D3DCCD1}">
                <a14:hiddenFill xmlns:a14="http://schemas.microsoft.com/office/drawing/2010/main">
                  <a:noFill/>
                </a14:hiddenFill>
              </a:ext>
            </a:extLst>
          </p:spPr>
        </p:cxnSp>
        <p:cxnSp>
          <p:nvCxnSpPr>
            <p:cNvPr id="27" name="Straight Connector 26"/>
            <p:cNvCxnSpPr/>
            <p:nvPr/>
          </p:nvCxnSpPr>
          <p:spPr bwMode="auto">
            <a:xfrm flipH="1">
              <a:off x="5631283" y="4698150"/>
              <a:ext cx="3894" cy="526000"/>
            </a:xfrm>
            <a:prstGeom prst="line">
              <a:avLst/>
            </a:prstGeom>
            <a:noFill/>
            <a:ln w="76200">
              <a:solidFill>
                <a:srgbClr val="00FF00"/>
              </a:solidFill>
              <a:prstDash val="solid"/>
              <a:round/>
              <a:headEnd type="triangle" w="med" len="med"/>
              <a:tailEnd type="none" w="med" len="med"/>
            </a:ln>
            <a:extLst>
              <a:ext uri="{909E8E84-426E-40DD-AFC4-6F175D3DCCD1}">
                <a14:hiddenFill xmlns:a14="http://schemas.microsoft.com/office/drawing/2010/main">
                  <a:noFill/>
                </a14:hiddenFill>
              </a:ext>
            </a:extLst>
          </p:spPr>
        </p:cxnSp>
      </p:grpSp>
      <p:cxnSp>
        <p:nvCxnSpPr>
          <p:cNvPr id="25" name="Straight Connector 24"/>
          <p:cNvCxnSpPr/>
          <p:nvPr/>
        </p:nvCxnSpPr>
        <p:spPr>
          <a:xfrm>
            <a:off x="4927194" y="5283335"/>
            <a:ext cx="1445139" cy="0"/>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793528" y="5283335"/>
            <a:ext cx="1445140" cy="0"/>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137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3_一般">
  <a:themeElements>
    <a:clrScheme name="一般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13_一般">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kumimoji="1" dirty="0" err="1" smtClean="0"/>
        </a:defPPr>
      </a:lstStyle>
    </a:txDef>
  </a:objectDefaults>
  <a:extraClrSchemeLst>
    <a:extraClrScheme>
      <a:clrScheme name="一般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一般 2">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一般 3">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1049</TotalTime>
  <Words>340</Words>
  <Application>Microsoft Office PowerPoint</Application>
  <PresentationFormat>On-screen Show (4:3)</PresentationFormat>
  <Paragraphs>77</Paragraphs>
  <Slides>12</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Office Theme</vt:lpstr>
      <vt:lpstr>13_一般</vt:lpstr>
      <vt:lpstr>Equation</vt:lpstr>
      <vt:lpstr>About OMICS Group</vt:lpstr>
      <vt:lpstr>About OMICS Group Conferences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UAH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fork</dc:creator>
  <cp:lastModifiedBy>valentina</cp:lastModifiedBy>
  <cp:revision>45</cp:revision>
  <dcterms:created xsi:type="dcterms:W3CDTF">2015-10-03T01:05:22Z</dcterms:created>
  <dcterms:modified xsi:type="dcterms:W3CDTF">2015-10-14T09:50:18Z</dcterms:modified>
</cp:coreProperties>
</file>