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77" r:id="rId5"/>
    <p:sldId id="259" r:id="rId6"/>
    <p:sldId id="260" r:id="rId7"/>
    <p:sldId id="271" r:id="rId8"/>
    <p:sldId id="279" r:id="rId9"/>
    <p:sldId id="292" r:id="rId10"/>
    <p:sldId id="261" r:id="rId11"/>
    <p:sldId id="263" r:id="rId12"/>
    <p:sldId id="274" r:id="rId13"/>
    <p:sldId id="276" r:id="rId14"/>
    <p:sldId id="262" r:id="rId15"/>
    <p:sldId id="264" r:id="rId16"/>
    <p:sldId id="278" r:id="rId17"/>
    <p:sldId id="265" r:id="rId18"/>
    <p:sldId id="275" r:id="rId19"/>
    <p:sldId id="266" r:id="rId20"/>
    <p:sldId id="287" r:id="rId21"/>
    <p:sldId id="288" r:id="rId22"/>
    <p:sldId id="289" r:id="rId23"/>
    <p:sldId id="269" r:id="rId24"/>
    <p:sldId id="281" r:id="rId25"/>
    <p:sldId id="270" r:id="rId26"/>
    <p:sldId id="273" r:id="rId27"/>
    <p:sldId id="290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84022" autoAdjust="0"/>
  </p:normalViewPr>
  <p:slideViewPr>
    <p:cSldViewPr snapToGrid="0">
      <p:cViewPr varScale="1">
        <p:scale>
          <a:sx n="116" d="100"/>
          <a:sy n="116" d="100"/>
        </p:scale>
        <p:origin x="21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515CF4-48FA-4117-8B83-5D13588B4E45}" type="datetimeFigureOut">
              <a:rPr lang="en-US" smtClean="0"/>
              <a:pPr/>
              <a:t>8/12/2014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45EE29-DA3E-4419-9799-CD10103A6F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481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5EE29-DA3E-4419-9799-CD10103A6F4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7577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Size and </a:t>
            </a:r>
            <a:r>
              <a:rPr lang="en-US" dirty="0" err="1" smtClean="0"/>
              <a:t>hydrophilicity</a:t>
            </a:r>
            <a:r>
              <a:rPr lang="en-US" dirty="0" smtClean="0"/>
              <a:t>: Intercellular junctions are very tight…. Passage depends on </a:t>
            </a:r>
            <a:r>
              <a:rPr lang="en-US" dirty="0" err="1" smtClean="0"/>
              <a:t>transcellular</a:t>
            </a:r>
            <a:r>
              <a:rPr lang="en-US" dirty="0" smtClean="0"/>
              <a:t> passage</a:t>
            </a:r>
          </a:p>
          <a:p>
            <a:r>
              <a:rPr lang="en-US" dirty="0" smtClean="0"/>
              <a:t>Charge: negative</a:t>
            </a:r>
            <a:r>
              <a:rPr lang="en-US" baseline="0" dirty="0" smtClean="0"/>
              <a:t> charge is repelled</a:t>
            </a:r>
          </a:p>
          <a:p>
            <a:r>
              <a:rPr lang="en-US" dirty="0" smtClean="0"/>
              <a:t>Enzymes: </a:t>
            </a:r>
            <a:r>
              <a:rPr lang="en-US" dirty="0" err="1" smtClean="0"/>
              <a:t>endopeptidases</a:t>
            </a:r>
            <a:r>
              <a:rPr lang="en-US" dirty="0" smtClean="0"/>
              <a:t>, </a:t>
            </a:r>
            <a:r>
              <a:rPr lang="en-US" dirty="0" err="1" smtClean="0"/>
              <a:t>exopeptidase</a:t>
            </a:r>
            <a:r>
              <a:rPr lang="en-US" dirty="0" smtClean="0"/>
              <a:t>, </a:t>
            </a:r>
            <a:r>
              <a:rPr lang="en-US" dirty="0" err="1" smtClean="0"/>
              <a:t>aminopeptidase</a:t>
            </a:r>
            <a:endParaRPr lang="en-US" dirty="0" smtClean="0"/>
          </a:p>
          <a:p>
            <a:r>
              <a:rPr lang="en-US" dirty="0" smtClean="0"/>
              <a:t>Example: 90% of </a:t>
            </a:r>
            <a:r>
              <a:rPr lang="en-US" dirty="0" err="1" smtClean="0"/>
              <a:t>leucine</a:t>
            </a:r>
            <a:r>
              <a:rPr lang="en-US" dirty="0" smtClean="0"/>
              <a:t> </a:t>
            </a:r>
            <a:r>
              <a:rPr lang="en-US" dirty="0" err="1" smtClean="0"/>
              <a:t>enkephalin</a:t>
            </a:r>
            <a:r>
              <a:rPr lang="en-US" baseline="0" dirty="0" smtClean="0"/>
              <a:t> and 100% of methionine </a:t>
            </a:r>
            <a:r>
              <a:rPr lang="en-US" baseline="0" dirty="0" err="1" smtClean="0"/>
              <a:t>enkephalin</a:t>
            </a:r>
            <a:r>
              <a:rPr lang="en-US" baseline="0" dirty="0" smtClean="0"/>
              <a:t> were found hydrolyzed in the rabbit corneal epithelium 5 minutes after instillation…. Therefore, </a:t>
            </a:r>
            <a:r>
              <a:rPr lang="en-US" baseline="0" dirty="0" err="1" smtClean="0"/>
              <a:t>aminopeptidase</a:t>
            </a:r>
            <a:r>
              <a:rPr lang="en-US" baseline="0" dirty="0" smtClean="0"/>
              <a:t> activity must be inhibited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5EE29-DA3E-4419-9799-CD10103A6F4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7756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Gelfoam</a:t>
            </a:r>
            <a:r>
              <a:rPr lang="en-US" dirty="0" smtClean="0"/>
              <a:t> </a:t>
            </a:r>
            <a:r>
              <a:rPr lang="en-US" dirty="0" err="1" smtClean="0"/>
              <a:t>DevicessA</a:t>
            </a:r>
            <a:r>
              <a:rPr lang="en-US" dirty="0" smtClean="0"/>
              <a:t> </a:t>
            </a:r>
            <a:r>
              <a:rPr lang="en-US" dirty="0" err="1" smtClean="0"/>
              <a:t>Gelfoam</a:t>
            </a:r>
            <a:r>
              <a:rPr lang="en-US" dirty="0" smtClean="0"/>
              <a:t> disc of ∼6 mm diameter and 2 mm height was punched from a slab of </a:t>
            </a:r>
            <a:r>
              <a:rPr lang="en-US" dirty="0" err="1" smtClean="0"/>
              <a:t>Gelfoam</a:t>
            </a:r>
            <a:r>
              <a:rPr lang="en-US" dirty="0" smtClean="0"/>
              <a:t> sponge with a hole punch and accurately weighed with a </a:t>
            </a:r>
            <a:r>
              <a:rPr lang="en-US" dirty="0" err="1" smtClean="0"/>
              <a:t>Mettler</a:t>
            </a:r>
            <a:r>
              <a:rPr lang="en-US" dirty="0" smtClean="0"/>
              <a:t> (model AE163) analytical balance. Devices containing different amounts of sodium insulin and Brij-78 were prepared according to the procedure described earlier.9 A known amount of sodium insulin together with Brij-78 were dissolved in a 30 µL of a solution of 30% (v/v) ethanol in water. The mixture was placed on the </a:t>
            </a:r>
            <a:r>
              <a:rPr lang="en-US" dirty="0" err="1" smtClean="0"/>
              <a:t>Gelfoam</a:t>
            </a:r>
            <a:r>
              <a:rPr lang="en-US" dirty="0" smtClean="0"/>
              <a:t> disc by </a:t>
            </a:r>
            <a:r>
              <a:rPr lang="en-US" dirty="0" err="1" smtClean="0"/>
              <a:t>Pipetteman</a:t>
            </a:r>
            <a:r>
              <a:rPr lang="en-US" dirty="0" smtClean="0"/>
              <a:t> </a:t>
            </a:r>
            <a:r>
              <a:rPr lang="en-US" dirty="0" err="1" smtClean="0"/>
              <a:t>pipettor</a:t>
            </a:r>
            <a:r>
              <a:rPr lang="en-US" dirty="0" smtClean="0"/>
              <a:t> and </a:t>
            </a:r>
            <a:r>
              <a:rPr lang="en-US" dirty="0" err="1" smtClean="0"/>
              <a:t>sorbed</a:t>
            </a:r>
            <a:r>
              <a:rPr lang="en-US" dirty="0" smtClean="0"/>
              <a:t> into the </a:t>
            </a:r>
            <a:r>
              <a:rPr lang="en-US" dirty="0" err="1" smtClean="0"/>
              <a:t>Gelfoam</a:t>
            </a:r>
            <a:r>
              <a:rPr lang="en-US" dirty="0" smtClean="0"/>
              <a:t> disc. The wet matrices were dried under reduced pressure for at least 72 h. The dried matrices were weighed to verify their content. There is a 0.02 mg standard deviation of insulin in the devices, and insulin remains intact up to 30 days.20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5EE29-DA3E-4419-9799-CD10103A6F4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529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8/12/2014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8/12/2014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8/12/2014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8/12/2014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1.emf"/><Relationship Id="rId4" Type="http://schemas.openxmlformats.org/officeDocument/2006/relationships/oleObject" Target="../embeddings/Microsoft_Excel_97-2003_Worksheet1.xls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563233"/>
            <a:ext cx="10993549" cy="1475013"/>
          </a:xfrm>
        </p:spPr>
        <p:txBody>
          <a:bodyPr/>
          <a:lstStyle/>
          <a:p>
            <a:pPr algn="ctr"/>
            <a:r>
              <a:rPr lang="en-US" dirty="0" smtClean="0"/>
              <a:t>Ocular Delivery of peptides and proteins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4017349"/>
            <a:ext cx="10993546" cy="772190"/>
          </a:xfrm>
        </p:spPr>
        <p:txBody>
          <a:bodyPr>
            <a:no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Richard Addo, </a:t>
            </a:r>
            <a:r>
              <a:rPr lang="en-US" sz="2000" b="1" dirty="0" err="1" smtClean="0">
                <a:solidFill>
                  <a:schemeClr val="bg1"/>
                </a:solidFill>
              </a:rPr>
              <a:t>R.p</a:t>
            </a:r>
            <a:r>
              <a:rPr lang="en-US" sz="2000" b="1" cap="none" dirty="0" err="1" smtClean="0">
                <a:solidFill>
                  <a:schemeClr val="bg1"/>
                </a:solidFill>
              </a:rPr>
              <a:t>h</a:t>
            </a:r>
            <a:r>
              <a:rPr lang="en-US" sz="2000" b="1" cap="none" dirty="0" smtClean="0">
                <a:solidFill>
                  <a:schemeClr val="bg1"/>
                </a:solidFill>
              </a:rPr>
              <a:t>.,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p</a:t>
            </a:r>
            <a:r>
              <a:rPr lang="en-US" sz="2000" b="1" cap="none" dirty="0" err="1" smtClean="0">
                <a:solidFill>
                  <a:schemeClr val="bg1"/>
                </a:solidFill>
              </a:rPr>
              <a:t>h.D</a:t>
            </a:r>
            <a:endParaRPr lang="en-US" sz="2000" b="1" cap="none" dirty="0" smtClean="0">
              <a:solidFill>
                <a:schemeClr val="bg1"/>
              </a:solidFill>
            </a:endParaRPr>
          </a:p>
          <a:p>
            <a:pPr algn="ctr"/>
            <a:r>
              <a:rPr lang="en-US" sz="1400" cap="none" dirty="0" smtClean="0">
                <a:solidFill>
                  <a:schemeClr val="bg1"/>
                </a:solidFill>
              </a:rPr>
              <a:t>ASSOCIATE PROFESSOR</a:t>
            </a:r>
          </a:p>
          <a:p>
            <a:pPr algn="ctr"/>
            <a:r>
              <a:rPr lang="en-US" sz="1400" cap="none" dirty="0" smtClean="0">
                <a:solidFill>
                  <a:schemeClr val="bg1"/>
                </a:solidFill>
              </a:rPr>
              <a:t>UNION UNIVERSITY SCHOOL OF PHARMACY</a:t>
            </a:r>
          </a:p>
          <a:p>
            <a:pPr algn="ctr"/>
            <a:r>
              <a:rPr lang="en-US" sz="1400" cap="none" dirty="0" smtClean="0">
                <a:solidFill>
                  <a:schemeClr val="bg1"/>
                </a:solidFill>
              </a:rPr>
              <a:t>JACKSON TENNESSEE USA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8874" y="0"/>
            <a:ext cx="3043122" cy="13297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18" y="0"/>
            <a:ext cx="3954553" cy="1449647"/>
          </a:xfrm>
          <a:prstGeom prst="rect">
            <a:avLst/>
          </a:prstGeom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531" y="2377185"/>
            <a:ext cx="3897619" cy="1417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432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Ocular administration for topical delivery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017060"/>
            <a:ext cx="11029615" cy="4693022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Topical delivery is considered to be the best option for treatment of most ocular disorders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Several peptides have been identified for treatment of ocular disorders like dry eye disease, age related macular degeneration, proliferative diabetic retinopathy, etc.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Loss to systemic circulation must be minimized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Phenylephrine used as a vasoconstrictor to </a:t>
            </a:r>
            <a:r>
              <a:rPr lang="en-US" sz="1800" dirty="0" smtClean="0"/>
              <a:t>minimize systemic </a:t>
            </a:r>
            <a:r>
              <a:rPr lang="en-US" sz="1800" dirty="0"/>
              <a:t>absorption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Use of </a:t>
            </a:r>
            <a:r>
              <a:rPr lang="en-US" sz="1800" dirty="0" err="1"/>
              <a:t>mucoadhesive</a:t>
            </a:r>
            <a:r>
              <a:rPr lang="en-US" sz="1800" dirty="0"/>
              <a:t> polymer to improve ocular </a:t>
            </a:r>
            <a:r>
              <a:rPr lang="en-US" sz="1800" dirty="0" smtClean="0"/>
              <a:t>absorption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Adverse physicochemical properties or enzymatic degradation of peptides might render them less effective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 smtClean="0"/>
              <a:t>Loading them in a carrier system like liposome or nanoparticle may limit some of these problems</a:t>
            </a:r>
          </a:p>
        </p:txBody>
      </p:sp>
    </p:spTree>
    <p:extLst>
      <p:ext uri="{BB962C8B-B14F-4D97-AF65-F5344CB8AC3E}">
        <p14:creationId xmlns:p14="http://schemas.microsoft.com/office/powerpoint/2010/main" val="66327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Ocular administration for topical delivery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706" y="1909482"/>
            <a:ext cx="11779623" cy="4773706"/>
          </a:xfrm>
        </p:spPr>
        <p:txBody>
          <a:bodyPr>
            <a:normAutofit/>
          </a:bodyPr>
          <a:lstStyle/>
          <a:p>
            <a:r>
              <a:rPr lang="en-US" b="1" dirty="0" smtClean="0"/>
              <a:t>Growth Factors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Human Epidermal Growth Factor (</a:t>
            </a:r>
            <a:r>
              <a:rPr lang="en-US" dirty="0" err="1" smtClean="0"/>
              <a:t>hEGF</a:t>
            </a:r>
            <a:r>
              <a:rPr lang="en-US" dirty="0" smtClean="0"/>
              <a:t>) stimulates cell proliferation in the corneal epithelium thus causing epithelialization during wound healing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EGF can be produced biotechnologically in a commercially feasible manner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It can thus be a suitable therapeutic agent for corneal trauma and during intraocular surgery</a:t>
            </a:r>
          </a:p>
          <a:p>
            <a:r>
              <a:rPr lang="en-US" b="1" dirty="0" smtClean="0"/>
              <a:t>Tissue Plasminogen Activator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err="1" smtClean="0"/>
              <a:t>tPA</a:t>
            </a:r>
            <a:r>
              <a:rPr lang="en-US" dirty="0" smtClean="0"/>
              <a:t> can be used to achieve clot </a:t>
            </a:r>
            <a:r>
              <a:rPr lang="en-US" dirty="0" err="1" smtClean="0"/>
              <a:t>lysis</a:t>
            </a:r>
            <a:r>
              <a:rPr lang="en-US" dirty="0" smtClean="0"/>
              <a:t> after surgery for cataract and/or glaucoma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Since </a:t>
            </a:r>
            <a:r>
              <a:rPr lang="en-US" dirty="0" err="1" smtClean="0"/>
              <a:t>tPA</a:t>
            </a:r>
            <a:r>
              <a:rPr lang="en-US" dirty="0" smtClean="0"/>
              <a:t> is present in aqueous humor and other ocular tissues, its use is like a supplementation of body function</a:t>
            </a:r>
          </a:p>
          <a:p>
            <a:r>
              <a:rPr lang="en-US" b="1" dirty="0" smtClean="0"/>
              <a:t> </a:t>
            </a:r>
            <a:r>
              <a:rPr lang="en-US" b="1" dirty="0" err="1" smtClean="0"/>
              <a:t>Cyclosporin</a:t>
            </a:r>
            <a:r>
              <a:rPr lang="en-US" b="1" dirty="0" smtClean="0"/>
              <a:t> 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It has immunosuppressive, anti-fungal and anti-inflammatory activity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Primary use is inhibition of kidney graft rejection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Instillation in eye can inhibit rejection of corneal grafts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0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Studies showing ocular delivery of EGF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322" y="2235199"/>
            <a:ext cx="4259662" cy="4561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3963" y="2637597"/>
            <a:ext cx="5648325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0984" y="5807210"/>
            <a:ext cx="6801016" cy="1254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Controlled-release of epidermal growth factor from </a:t>
            </a:r>
            <a:r>
              <a:rPr lang="en-US" sz="1050" dirty="0" err="1"/>
              <a:t>cationized</a:t>
            </a:r>
            <a:r>
              <a:rPr lang="en-US" sz="1050" dirty="0"/>
              <a:t> gelatin hydrogel enhances corneal epithelial wound </a:t>
            </a:r>
            <a:r>
              <a:rPr lang="en-US" sz="1050" dirty="0" smtClean="0"/>
              <a:t>healing, </a:t>
            </a:r>
            <a:r>
              <a:rPr lang="en-US" sz="1050" dirty="0"/>
              <a:t>Hori </a:t>
            </a:r>
            <a:r>
              <a:rPr lang="en-US" sz="1050" dirty="0" smtClean="0"/>
              <a:t>K,</a:t>
            </a:r>
            <a:r>
              <a:rPr lang="en-US" sz="1050" dirty="0"/>
              <a:t> </a:t>
            </a:r>
            <a:r>
              <a:rPr lang="en-US" sz="1050" dirty="0" err="1"/>
              <a:t>Sotozono</a:t>
            </a:r>
            <a:r>
              <a:rPr lang="en-US" sz="1050" dirty="0"/>
              <a:t> C, </a:t>
            </a:r>
            <a:r>
              <a:rPr lang="en-US" sz="1050" dirty="0" err="1"/>
              <a:t>Hamuro</a:t>
            </a:r>
            <a:r>
              <a:rPr lang="en-US" sz="1050" dirty="0"/>
              <a:t> J, Yamasaki K, Kimura Y, </a:t>
            </a:r>
            <a:r>
              <a:rPr lang="en-US" sz="1050" dirty="0" err="1"/>
              <a:t>Ozeki</a:t>
            </a:r>
            <a:r>
              <a:rPr lang="en-US" sz="1050" dirty="0"/>
              <a:t> M, </a:t>
            </a:r>
            <a:r>
              <a:rPr lang="en-US" sz="1050" dirty="0" err="1"/>
              <a:t>Tabata</a:t>
            </a:r>
            <a:r>
              <a:rPr lang="en-US" sz="1050" dirty="0"/>
              <a:t> Y, Kinoshita </a:t>
            </a:r>
            <a:r>
              <a:rPr lang="en-US" sz="1050" dirty="0" smtClean="0"/>
              <a:t>S, </a:t>
            </a:r>
            <a:r>
              <a:rPr lang="en-US" sz="1050" dirty="0"/>
              <a:t>J Control Release. 2007 Apr 2;118(2):169-76.</a:t>
            </a:r>
            <a:endParaRPr lang="en-US" sz="1050" dirty="0" smtClean="0"/>
          </a:p>
          <a:p>
            <a:endParaRPr lang="en-US" sz="1100" b="1" dirty="0"/>
          </a:p>
          <a:p>
            <a:r>
              <a:rPr lang="en-US" sz="1100" dirty="0" err="1"/>
              <a:t>rhEGF</a:t>
            </a:r>
            <a:r>
              <a:rPr lang="en-US" sz="1100" dirty="0"/>
              <a:t>/HP-beta-CD complex in </a:t>
            </a:r>
            <a:r>
              <a:rPr lang="en-US" sz="1100" dirty="0" err="1"/>
              <a:t>poloxamer</a:t>
            </a:r>
            <a:r>
              <a:rPr lang="en-US" sz="1100" dirty="0"/>
              <a:t> gel for ophthalmic </a:t>
            </a:r>
            <a:r>
              <a:rPr lang="en-US" sz="1100" dirty="0" smtClean="0"/>
              <a:t>delivery, </a:t>
            </a:r>
            <a:r>
              <a:rPr lang="en-US" sz="1100" dirty="0"/>
              <a:t>Kim </a:t>
            </a:r>
            <a:r>
              <a:rPr lang="en-US" sz="1100" dirty="0" smtClean="0"/>
              <a:t>EY,</a:t>
            </a:r>
            <a:r>
              <a:rPr lang="en-US" sz="1100" dirty="0"/>
              <a:t> Gao ZG, Park JS, Li H, Han </a:t>
            </a:r>
            <a:r>
              <a:rPr lang="en-US" sz="1100" dirty="0" smtClean="0"/>
              <a:t>K, </a:t>
            </a:r>
            <a:r>
              <a:rPr lang="en-US" sz="1100" dirty="0" err="1"/>
              <a:t>Int</a:t>
            </a:r>
            <a:r>
              <a:rPr lang="en-US" sz="1100" dirty="0"/>
              <a:t> J </a:t>
            </a:r>
            <a:r>
              <a:rPr lang="en-US" sz="1100" dirty="0" smtClean="0"/>
              <a:t>Pharm.</a:t>
            </a:r>
            <a:r>
              <a:rPr lang="en-US" sz="1100" dirty="0"/>
              <a:t> 2002 Feb 21;233(1-2):159-67</a:t>
            </a:r>
            <a:r>
              <a:rPr lang="en-US" sz="1100" dirty="0" smtClean="0"/>
              <a:t>.</a:t>
            </a:r>
            <a:endParaRPr lang="en-US" sz="1100" b="1" dirty="0"/>
          </a:p>
          <a:p>
            <a:endParaRPr lang="en-US" sz="1100" dirty="0"/>
          </a:p>
        </p:txBody>
      </p:sp>
      <p:sp>
        <p:nvSpPr>
          <p:cNvPr id="5" name="TextBox 4"/>
          <p:cNvSpPr txBox="1"/>
          <p:nvPr/>
        </p:nvSpPr>
        <p:spPr>
          <a:xfrm>
            <a:off x="365602" y="1865867"/>
            <a:ext cx="4829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EGF Incorporated in </a:t>
            </a:r>
            <a:r>
              <a:rPr lang="en-US" dirty="0" err="1" smtClean="0"/>
              <a:t>Cationized</a:t>
            </a:r>
            <a:r>
              <a:rPr lang="en-US" dirty="0" smtClean="0"/>
              <a:t> Gelatin Hydrogel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741935" y="1950534"/>
            <a:ext cx="4793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EGF Incorporated in Beta </a:t>
            </a:r>
            <a:r>
              <a:rPr lang="en-US" dirty="0" err="1" smtClean="0"/>
              <a:t>Cyclodextrin</a:t>
            </a:r>
            <a:r>
              <a:rPr lang="en-US" dirty="0" smtClean="0"/>
              <a:t> Complex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3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Ocular Delivery of </a:t>
            </a:r>
            <a:r>
              <a:rPr lang="en-US" dirty="0" err="1" smtClean="0"/>
              <a:t>Ganciclovir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319" y="2585359"/>
            <a:ext cx="3476625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260" y="2518683"/>
            <a:ext cx="3457575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1030" y="6504255"/>
            <a:ext cx="77858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Preparation and ocular pharmacokinetics of </a:t>
            </a:r>
            <a:r>
              <a:rPr lang="en-US" sz="1200" dirty="0" err="1"/>
              <a:t>ganciclovir</a:t>
            </a:r>
            <a:r>
              <a:rPr lang="en-US" sz="1200" dirty="0"/>
              <a:t> </a:t>
            </a:r>
            <a:r>
              <a:rPr lang="en-US" sz="1200" dirty="0" smtClean="0"/>
              <a:t>liposomes, Yan Shen, </a:t>
            </a:r>
            <a:r>
              <a:rPr lang="en-US" sz="1200" dirty="0" err="1" smtClean="0"/>
              <a:t>Jiasheng</a:t>
            </a:r>
            <a:r>
              <a:rPr lang="en-US" sz="1200" dirty="0" smtClean="0"/>
              <a:t> </a:t>
            </a:r>
            <a:r>
              <a:rPr lang="en-US" sz="1200" dirty="0" err="1" smtClean="0"/>
              <a:t>Tu</a:t>
            </a:r>
            <a:r>
              <a:rPr lang="en-US" sz="1200" dirty="0" smtClean="0"/>
              <a:t>, </a:t>
            </a:r>
            <a:r>
              <a:rPr lang="en-US" sz="1200" dirty="0"/>
              <a:t>AAPS J. Sep 2007; 9(3): E371–E377.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47346" y="22098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vitro </a:t>
            </a:r>
            <a:r>
              <a:rPr lang="en-US" dirty="0" err="1" smtClean="0"/>
              <a:t>transcorneal</a:t>
            </a:r>
            <a:r>
              <a:rPr lang="en-US" dirty="0" smtClean="0"/>
              <a:t> permeation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358435" y="2038220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Concentration in aqueous humor after instillation in rabbit eye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04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Ocular administration for systemic delivery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963271"/>
            <a:ext cx="11029615" cy="4585447"/>
          </a:xfrm>
        </p:spPr>
        <p:txBody>
          <a:bodyPr>
            <a:normAutofit/>
          </a:bodyPr>
          <a:lstStyle/>
          <a:p>
            <a:r>
              <a:rPr lang="en-US" sz="2000" dirty="0" smtClean="0"/>
              <a:t>Occurs because of contact of instilled solution with </a:t>
            </a:r>
            <a:r>
              <a:rPr lang="en-US" sz="2000" dirty="0" err="1" smtClean="0"/>
              <a:t>conjunctival</a:t>
            </a:r>
            <a:r>
              <a:rPr lang="en-US" sz="2000" dirty="0" smtClean="0"/>
              <a:t> and nasal mucosae</a:t>
            </a:r>
          </a:p>
          <a:p>
            <a:r>
              <a:rPr lang="en-US" sz="2000" b="1" dirty="0" smtClean="0"/>
              <a:t>Advantages: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Relative </a:t>
            </a:r>
            <a:r>
              <a:rPr lang="en-US" dirty="0"/>
              <a:t>ease and low cost of formulating and administering eye drops (compared to injections)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Relative </a:t>
            </a:r>
            <a:r>
              <a:rPr lang="en-US" dirty="0"/>
              <a:t>insensitivity of eye towards immunological reactions (compared to lung and gut)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Absence of first pass metabolism</a:t>
            </a:r>
          </a:p>
          <a:p>
            <a:r>
              <a:rPr lang="en-US" sz="2000" b="1" dirty="0" smtClean="0"/>
              <a:t>Challenges: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Reproducible delivery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Low </a:t>
            </a:r>
            <a:r>
              <a:rPr lang="en-US" sz="1800" dirty="0" smtClean="0"/>
              <a:t>bioavailability</a:t>
            </a:r>
          </a:p>
          <a:p>
            <a:pPr marL="324000" lvl="1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78697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Ocular administration for systemic delivery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7368" y="1951895"/>
            <a:ext cx="6949156" cy="4690951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Insulin: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When administered to the eye, a sustained lowering of blood glucose was observed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Use of absorption enhancers may often be required to enhance absorption of peptides through the eye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Absorption enhancers must be safe and non-irritating to the eye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Order of efficacy: </a:t>
            </a:r>
            <a:r>
              <a:rPr lang="en-US" sz="2000" dirty="0" err="1" smtClean="0"/>
              <a:t>Saponin</a:t>
            </a:r>
            <a:r>
              <a:rPr lang="en-US" sz="2000" dirty="0" smtClean="0"/>
              <a:t>&gt;</a:t>
            </a:r>
            <a:r>
              <a:rPr lang="en-US" sz="2000" dirty="0" err="1" smtClean="0"/>
              <a:t>Fusidic</a:t>
            </a:r>
            <a:r>
              <a:rPr lang="en-US" sz="2000" dirty="0" smtClean="0"/>
              <a:t> Acid&gt;BL-9 = EDTA&gt;</a:t>
            </a:r>
            <a:r>
              <a:rPr lang="en-US" sz="2000" dirty="0" err="1" smtClean="0"/>
              <a:t>Glycocholate</a:t>
            </a:r>
            <a:r>
              <a:rPr lang="en-US" sz="2000" dirty="0" smtClean="0"/>
              <a:t>&gt;</a:t>
            </a:r>
            <a:r>
              <a:rPr lang="en-US" sz="2000" dirty="0" err="1" smtClean="0"/>
              <a:t>Decamethonium</a:t>
            </a:r>
            <a:r>
              <a:rPr lang="en-US" sz="2000" dirty="0" smtClean="0"/>
              <a:t>=Tween 20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err="1" smtClean="0"/>
              <a:t>Aminopeptidase</a:t>
            </a:r>
            <a:r>
              <a:rPr lang="en-US" sz="2000" dirty="0" smtClean="0"/>
              <a:t> inhibitors or peptide analogs that are resistant to enzymes also help to improve bioavailability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08701" y="5671558"/>
            <a:ext cx="531917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Systemic absorption of insulin (± SEM; n=5) following the ocular instillation of a 0.25% insulin solution containing Brij-78 as an enhancer. Data generated following a </a:t>
            </a:r>
            <a:r>
              <a:rPr lang="en-US" sz="1400" dirty="0" err="1" smtClean="0"/>
              <a:t>b.i.d</a:t>
            </a:r>
            <a:r>
              <a:rPr lang="en-US" sz="1400" dirty="0" smtClean="0"/>
              <a:t>. administration of </a:t>
            </a:r>
            <a:r>
              <a:rPr lang="en-US" sz="1400" dirty="0" err="1" smtClean="0"/>
              <a:t>eyedrops</a:t>
            </a:r>
            <a:r>
              <a:rPr lang="en-US" sz="1400" dirty="0" smtClean="0"/>
              <a:t> over a three-month period (• - blood insulin concentration; o – blood glucose levels)</a:t>
            </a:r>
            <a:endParaRPr lang="en-US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8702" y="1951894"/>
            <a:ext cx="4902106" cy="3717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23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Effect of </a:t>
            </a:r>
            <a:r>
              <a:rPr lang="en-US" dirty="0" smtClean="0"/>
              <a:t>absorption enhancer (</a:t>
            </a:r>
            <a:r>
              <a:rPr lang="en-US" dirty="0" err="1" smtClean="0"/>
              <a:t>brij</a:t>
            </a:r>
            <a:r>
              <a:rPr lang="en-US" dirty="0" smtClean="0"/>
              <a:t> 78) </a:t>
            </a:r>
            <a:r>
              <a:rPr lang="en-US" dirty="0"/>
              <a:t>on systemic delivery of insulin from an ocular </a:t>
            </a:r>
            <a:r>
              <a:rPr lang="en-US" dirty="0" smtClean="0"/>
              <a:t>insert device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994" y="1905308"/>
            <a:ext cx="4750566" cy="43355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8826" y="6323339"/>
            <a:ext cx="8991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Effect of Brij-78 on systemic delivery of insulin from an ocular </a:t>
            </a:r>
            <a:r>
              <a:rPr lang="en-US" sz="1200" dirty="0" smtClean="0"/>
              <a:t>device, </a:t>
            </a:r>
            <a:r>
              <a:rPr lang="es-ES" sz="1200" dirty="0"/>
              <a:t>Lee </a:t>
            </a:r>
            <a:r>
              <a:rPr lang="es-ES" sz="1200" dirty="0" smtClean="0"/>
              <a:t>YC,</a:t>
            </a:r>
            <a:r>
              <a:rPr lang="es-ES" sz="1200" dirty="0"/>
              <a:t> </a:t>
            </a:r>
            <a:r>
              <a:rPr lang="es-ES" sz="1200" dirty="0" err="1"/>
              <a:t>Simamora</a:t>
            </a:r>
            <a:r>
              <a:rPr lang="es-ES" sz="1200" dirty="0"/>
              <a:t> </a:t>
            </a:r>
            <a:r>
              <a:rPr lang="es-ES" sz="1200" dirty="0" smtClean="0"/>
              <a:t>P</a:t>
            </a:r>
            <a:r>
              <a:rPr lang="es-ES" sz="1200" dirty="0"/>
              <a:t>,</a:t>
            </a:r>
            <a:r>
              <a:rPr lang="es-ES" sz="1200" dirty="0" smtClean="0"/>
              <a:t> </a:t>
            </a:r>
            <a:r>
              <a:rPr lang="es-ES" sz="1200" dirty="0" err="1" smtClean="0"/>
              <a:t>Yalkowsky</a:t>
            </a:r>
            <a:r>
              <a:rPr lang="es-ES" sz="1200" dirty="0" smtClean="0"/>
              <a:t> SH, </a:t>
            </a:r>
            <a:r>
              <a:rPr lang="fr-FR" sz="1200" dirty="0"/>
              <a:t>J </a:t>
            </a:r>
            <a:r>
              <a:rPr lang="fr-FR" sz="1200" dirty="0" err="1"/>
              <a:t>Pharm</a:t>
            </a:r>
            <a:r>
              <a:rPr lang="fr-FR" sz="1200" dirty="0"/>
              <a:t> </a:t>
            </a:r>
            <a:r>
              <a:rPr lang="fr-FR" sz="1200" dirty="0" err="1" smtClean="0"/>
              <a:t>Sci</a:t>
            </a:r>
            <a:r>
              <a:rPr lang="fr-FR" sz="1200" dirty="0" smtClean="0"/>
              <a:t>.</a:t>
            </a:r>
            <a:r>
              <a:rPr lang="fr-FR" sz="1200" dirty="0"/>
              <a:t> 1997 Apr;86(4):430-3.</a:t>
            </a:r>
            <a:endParaRPr lang="en-US" sz="12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433" y="1812465"/>
            <a:ext cx="4543425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56447" y="4034118"/>
            <a:ext cx="4235824" cy="102197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672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Ocular administration for systemic delivery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Glucagon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Used in treatment of hypoglycemia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Can be delivered by the ocular route and has been reported to increase blood glucose 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err="1" smtClean="0"/>
              <a:t>Mol</a:t>
            </a:r>
            <a:r>
              <a:rPr lang="en-US" sz="2000" dirty="0" smtClean="0"/>
              <a:t> wt. is lower than insulin; may not need absorption enhancers</a:t>
            </a:r>
          </a:p>
          <a:p>
            <a:r>
              <a:rPr lang="en-US" sz="2400" b="1" dirty="0" smtClean="0"/>
              <a:t>Calcitonin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Long term administration required for treatment of </a:t>
            </a:r>
            <a:r>
              <a:rPr lang="en-US" sz="2000" dirty="0" err="1" smtClean="0"/>
              <a:t>hypercalcemia</a:t>
            </a:r>
            <a:endParaRPr lang="en-US" sz="2000" dirty="0" smtClean="0"/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Besides the ocular route, other alternative routes like nasal, rectal, transdermal have also been explored</a:t>
            </a:r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49770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Trans-scleral delivery of I</a:t>
            </a:r>
            <a:r>
              <a:rPr lang="en-US" cap="none" dirty="0" smtClean="0"/>
              <a:t>g</a:t>
            </a:r>
            <a:r>
              <a:rPr lang="en-US" dirty="0" smtClean="0"/>
              <a:t>g to the retina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649" y="2481801"/>
            <a:ext cx="3707464" cy="3317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401" y="1845733"/>
            <a:ext cx="4665731" cy="4716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77711" y="6562165"/>
            <a:ext cx="124897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Transscleral</a:t>
            </a:r>
            <a:r>
              <a:rPr lang="en-US" sz="1200" dirty="0"/>
              <a:t> Delivery of Bioactive Protein to the Choroid and </a:t>
            </a:r>
            <a:r>
              <a:rPr lang="en-US" sz="1200" dirty="0" smtClean="0"/>
              <a:t>Retina, </a:t>
            </a:r>
            <a:r>
              <a:rPr lang="en-US" sz="1200" dirty="0" err="1"/>
              <a:t>Ambati</a:t>
            </a:r>
            <a:r>
              <a:rPr lang="en-US" sz="1200" dirty="0"/>
              <a:t> </a:t>
            </a:r>
            <a:r>
              <a:rPr lang="en-US" sz="1200" dirty="0" smtClean="0"/>
              <a:t>J,</a:t>
            </a:r>
            <a:r>
              <a:rPr lang="en-US" sz="1200" dirty="0"/>
              <a:t> </a:t>
            </a:r>
            <a:r>
              <a:rPr lang="en-US" sz="1200" dirty="0" err="1"/>
              <a:t>Gragoudas</a:t>
            </a:r>
            <a:r>
              <a:rPr lang="en-US" sz="1200" dirty="0"/>
              <a:t> ES, Miller </a:t>
            </a:r>
            <a:r>
              <a:rPr lang="en-US" sz="1200" dirty="0" smtClean="0"/>
              <a:t>JW</a:t>
            </a:r>
            <a:r>
              <a:rPr lang="en-US" sz="1200" dirty="0"/>
              <a:t>, You TT, Miyamoto K, </a:t>
            </a:r>
            <a:r>
              <a:rPr lang="en-US" sz="1200" dirty="0" err="1"/>
              <a:t>Delori</a:t>
            </a:r>
            <a:r>
              <a:rPr lang="en-US" sz="1200" dirty="0"/>
              <a:t> </a:t>
            </a:r>
            <a:r>
              <a:rPr lang="en-US" sz="1200" dirty="0" smtClean="0"/>
              <a:t>FC</a:t>
            </a:r>
            <a:r>
              <a:rPr lang="en-US" sz="1200" dirty="0"/>
              <a:t>, </a:t>
            </a:r>
            <a:r>
              <a:rPr lang="en-US" sz="1200" dirty="0" err="1"/>
              <a:t>Adamis</a:t>
            </a:r>
            <a:r>
              <a:rPr lang="en-US" sz="1200" dirty="0"/>
              <a:t> </a:t>
            </a:r>
            <a:r>
              <a:rPr lang="en-US" sz="1200" dirty="0" smtClean="0"/>
              <a:t>AP</a:t>
            </a:r>
            <a:r>
              <a:rPr lang="en-US" sz="1200" dirty="0"/>
              <a:t>,</a:t>
            </a:r>
            <a:r>
              <a:rPr lang="en-US" sz="1200" dirty="0" smtClean="0"/>
              <a:t> </a:t>
            </a:r>
            <a:r>
              <a:rPr lang="fr-FR" sz="1200" dirty="0" err="1"/>
              <a:t>Invest</a:t>
            </a:r>
            <a:r>
              <a:rPr lang="fr-FR" sz="1200" dirty="0"/>
              <a:t> </a:t>
            </a:r>
            <a:r>
              <a:rPr lang="fr-FR" sz="1200" dirty="0" err="1"/>
              <a:t>Ophthalmol</a:t>
            </a:r>
            <a:r>
              <a:rPr lang="fr-FR" sz="1200" dirty="0"/>
              <a:t> Vis </a:t>
            </a:r>
            <a:r>
              <a:rPr lang="fr-FR" sz="1200" dirty="0" err="1"/>
              <a:t>Sci</a:t>
            </a:r>
            <a:r>
              <a:rPr lang="fr-FR" sz="1200" dirty="0"/>
              <a:t>. 2000 Apr;41(5):1186-91.</a:t>
            </a:r>
            <a:endParaRPr lang="en-US" sz="1200" dirty="0"/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3874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Strategies for the ocular delivery of proteins/peptides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573" y="1907628"/>
            <a:ext cx="6395341" cy="471388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2400" b="1" dirty="0" err="1" smtClean="0"/>
              <a:t>Prodrugs</a:t>
            </a:r>
            <a:endParaRPr lang="en-US" sz="2400" b="1" dirty="0" smtClean="0"/>
          </a:p>
          <a:p>
            <a:r>
              <a:rPr lang="en-US" sz="2400" dirty="0" smtClean="0"/>
              <a:t>Change physicochemical properties of a drug to improve permeation across cornea and enhance bioavailability</a:t>
            </a:r>
          </a:p>
          <a:p>
            <a:r>
              <a:rPr lang="en-US" sz="2400" dirty="0" smtClean="0"/>
              <a:t>First </a:t>
            </a:r>
            <a:r>
              <a:rPr lang="en-US" sz="2400" dirty="0" err="1" smtClean="0"/>
              <a:t>prodrug</a:t>
            </a:r>
            <a:r>
              <a:rPr lang="en-US" sz="2400" dirty="0" smtClean="0"/>
              <a:t> for ocular delivery: </a:t>
            </a:r>
            <a:r>
              <a:rPr lang="en-US" sz="2400" dirty="0" err="1" smtClean="0"/>
              <a:t>Dipivefrin</a:t>
            </a:r>
            <a:r>
              <a:rPr lang="en-US" sz="2400" dirty="0" smtClean="0"/>
              <a:t>, </a:t>
            </a:r>
            <a:r>
              <a:rPr lang="en-US" sz="2400" dirty="0" err="1" smtClean="0"/>
              <a:t>prodrug</a:t>
            </a:r>
            <a:r>
              <a:rPr lang="en-US" sz="2400" dirty="0" smtClean="0"/>
              <a:t> of epinephrine used to treat glaucoma</a:t>
            </a:r>
          </a:p>
          <a:p>
            <a:r>
              <a:rPr lang="en-US" sz="2400" dirty="0" smtClean="0"/>
              <a:t>Desirable properties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Good stability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High </a:t>
            </a:r>
            <a:r>
              <a:rPr lang="en-US" sz="2000" dirty="0" smtClean="0"/>
              <a:t>enzyme </a:t>
            </a:r>
            <a:r>
              <a:rPr lang="en-US" sz="2000" dirty="0" err="1"/>
              <a:t>lability</a:t>
            </a:r>
            <a:endParaRPr lang="en-US" sz="2000" dirty="0"/>
          </a:p>
          <a:p>
            <a:r>
              <a:rPr lang="en-US" sz="2400" dirty="0" smtClean="0"/>
              <a:t>Most common barriers that can be overcome are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A low aqueous solubility, which prevents the development of aqueous </a:t>
            </a:r>
            <a:r>
              <a:rPr lang="en-US" sz="2000" dirty="0" err="1" smtClean="0"/>
              <a:t>eyedrops</a:t>
            </a:r>
            <a:endParaRPr lang="en-US" sz="20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A low lipid solubility, which results in low corneal permeation and low ophthalmic bioavailability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A short duration of action due to rapid drug elimination from site of action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Systemic side-effects, due to low corneal and high systemic absorption</a:t>
            </a:r>
            <a:endParaRPr lang="en-US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233" y="2049463"/>
            <a:ext cx="5786768" cy="3530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469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Structure of eye and different pathways of ocular administration</a:t>
            </a:r>
          </a:p>
          <a:p>
            <a:r>
              <a:rPr lang="en-US" dirty="0" smtClean="0"/>
              <a:t>Challenges for ocular delivery of proteins/peptides</a:t>
            </a:r>
          </a:p>
          <a:p>
            <a:r>
              <a:rPr lang="en-US" dirty="0" smtClean="0"/>
              <a:t>Formulation considerations</a:t>
            </a:r>
          </a:p>
          <a:p>
            <a:r>
              <a:rPr lang="en-US" dirty="0" smtClean="0"/>
              <a:t>Peptide transport systems in the eye</a:t>
            </a:r>
          </a:p>
          <a:p>
            <a:r>
              <a:rPr lang="en-US" dirty="0" smtClean="0"/>
              <a:t>Ocular administration for topical delivery of proteins/peptides</a:t>
            </a:r>
          </a:p>
          <a:p>
            <a:r>
              <a:rPr lang="en-US" dirty="0" smtClean="0"/>
              <a:t>Ocular administration for systemic delivery of proteins/peptides</a:t>
            </a:r>
          </a:p>
          <a:p>
            <a:r>
              <a:rPr lang="en-US" dirty="0" smtClean="0"/>
              <a:t>Strategies for ocular delivery of proteins/peptides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78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Strategies for the ocular delivery of proteins/peptides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3" y="1795277"/>
            <a:ext cx="5217804" cy="2485633"/>
          </a:xfrm>
        </p:spPr>
        <p:txBody>
          <a:bodyPr/>
          <a:lstStyle/>
          <a:p>
            <a:r>
              <a:rPr lang="en-US" b="1" dirty="0" err="1"/>
              <a:t>Mucoadhesive</a:t>
            </a:r>
            <a:r>
              <a:rPr lang="en-US" b="1" dirty="0"/>
              <a:t> Particulate Carriers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Cornea and conjunctiva have a net negative charge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Cationic polymers help to increase the concentration and residence time of polymer-associated drug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Chitosan – biocompatible, biodegradable, enhances the </a:t>
            </a:r>
            <a:r>
              <a:rPr lang="en-US" dirty="0" err="1"/>
              <a:t>paracellular</a:t>
            </a:r>
            <a:r>
              <a:rPr lang="en-US" dirty="0"/>
              <a:t> transport of drugs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722" y="3330667"/>
            <a:ext cx="604837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798996" y="2413091"/>
            <a:ext cx="187904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sz="2000" b="1" dirty="0">
                <a:solidFill>
                  <a:srgbClr val="000000"/>
                </a:solidFill>
              </a:rPr>
              <a:t>Conventional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sz="2000" b="1" dirty="0">
                <a:solidFill>
                  <a:srgbClr val="000000"/>
                </a:solidFill>
              </a:rPr>
              <a:t>eye drops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8109321" y="2421029"/>
            <a:ext cx="19177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sz="2000" b="1">
                <a:solidFill>
                  <a:srgbClr val="000000"/>
                </a:solidFill>
              </a:rPr>
              <a:t>Anionic or poly-anionic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0269909" y="2421029"/>
            <a:ext cx="173831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sz="2000" b="1">
                <a:solidFill>
                  <a:srgbClr val="FF0000"/>
                </a:solidFill>
              </a:rPr>
              <a:t>Cationic or poly-cationic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151935" y="5751604"/>
            <a:ext cx="1169987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washout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7906122" y="5751603"/>
            <a:ext cx="1685925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Electrostatic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Repulsion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9986092" y="5751604"/>
            <a:ext cx="1701108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Electrostatic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Attraction</a:t>
            </a:r>
          </a:p>
        </p:txBody>
      </p:sp>
      <p:graphicFrame>
        <p:nvGraphicFramePr>
          <p:cNvPr id="1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3180317"/>
              </p:ext>
            </p:extLst>
          </p:nvPr>
        </p:nvGraphicFramePr>
        <p:xfrm>
          <a:off x="481246" y="3913094"/>
          <a:ext cx="5163437" cy="2987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" name="Chart" r:id="rId4" imgW="7137400" imgH="4483100" progId="Excel.Sheet.8">
                  <p:embed/>
                </p:oleObj>
              </mc:Choice>
              <mc:Fallback>
                <p:oleObj name="Chart" r:id="rId4" imgW="7137400" imgH="4483100" progId="Excel.Sheet.8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246" y="3913094"/>
                        <a:ext cx="5163437" cy="2987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9783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Delivery mechanism of cationic nanoparticles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3564" y="2075327"/>
            <a:ext cx="8229600" cy="441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0" indent="-381000">
              <a:lnSpc>
                <a:spcPct val="90000"/>
              </a:lnSpc>
            </a:pPr>
            <a:r>
              <a:rPr lang="en-US" sz="2400" dirty="0" smtClean="0">
                <a:solidFill>
                  <a:schemeClr val="tx1"/>
                </a:solidFill>
              </a:rPr>
              <a:t>Electrostatic interaction leading to</a:t>
            </a:r>
          </a:p>
          <a:p>
            <a:pPr marL="381000" indent="-381000">
              <a:lnSpc>
                <a:spcPct val="60000"/>
              </a:lnSpc>
              <a:buClrTx/>
            </a:pPr>
            <a:endParaRPr lang="en-US" sz="2400" dirty="0" smtClean="0">
              <a:solidFill>
                <a:schemeClr val="tx1"/>
              </a:solidFill>
            </a:endParaRPr>
          </a:p>
          <a:p>
            <a:pPr marL="800100" lvl="1" indent="-342900">
              <a:lnSpc>
                <a:spcPct val="90000"/>
              </a:lnSpc>
              <a:buSzTx/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</a:rPr>
              <a:t>Retention at the surface</a:t>
            </a:r>
          </a:p>
          <a:p>
            <a:pPr marL="800100" lvl="1" indent="-342900">
              <a:lnSpc>
                <a:spcPct val="80000"/>
              </a:lnSpc>
              <a:buClrTx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800100" lvl="1" indent="-342900">
              <a:lnSpc>
                <a:spcPct val="90000"/>
              </a:lnSpc>
              <a:buSzTx/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</a:rPr>
              <a:t>Reservoir effect in :</a:t>
            </a:r>
          </a:p>
          <a:p>
            <a:pPr marL="1219200" lvl="2" indent="-304800">
              <a:lnSpc>
                <a:spcPct val="90000"/>
              </a:lnSpc>
              <a:buClrTx/>
              <a:buSzTx/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</a:rPr>
              <a:t>Cornea</a:t>
            </a:r>
          </a:p>
          <a:p>
            <a:pPr marL="1219200" lvl="2" indent="-304800">
              <a:lnSpc>
                <a:spcPct val="90000"/>
              </a:lnSpc>
              <a:buClr>
                <a:schemeClr val="tx1"/>
              </a:buClr>
              <a:buSzTx/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</a:rPr>
              <a:t>Conjunctiva</a:t>
            </a:r>
          </a:p>
          <a:p>
            <a:pPr marL="800100" lvl="1" indent="-342900">
              <a:lnSpc>
                <a:spcPct val="80000"/>
              </a:lnSpc>
              <a:buClrTx/>
            </a:pPr>
            <a:endParaRPr lang="en-US" sz="2400" dirty="0" smtClean="0">
              <a:solidFill>
                <a:schemeClr val="tx1"/>
              </a:solidFill>
            </a:endParaRPr>
          </a:p>
          <a:p>
            <a:pPr marL="800100" lvl="1" indent="-342900">
              <a:lnSpc>
                <a:spcPct val="90000"/>
              </a:lnSpc>
              <a:buSzTx/>
              <a:buFont typeface="Wingdings" panose="05000000000000000000" pitchFamily="2" charset="2"/>
              <a:buChar char="§"/>
            </a:pPr>
            <a:r>
              <a:rPr lang="en-US" sz="2000" dirty="0" err="1" smtClean="0">
                <a:solidFill>
                  <a:schemeClr val="tx1"/>
                </a:solidFill>
              </a:rPr>
              <a:t>Transcorneal</a:t>
            </a:r>
            <a:r>
              <a:rPr lang="en-US" sz="2000" dirty="0" smtClean="0">
                <a:solidFill>
                  <a:schemeClr val="tx1"/>
                </a:solidFill>
              </a:rPr>
              <a:t> Route</a:t>
            </a:r>
          </a:p>
          <a:p>
            <a:pPr marL="800100" lvl="1" indent="-342900">
              <a:lnSpc>
                <a:spcPct val="90000"/>
              </a:lnSpc>
              <a:buClrTx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800100" lvl="1" indent="-342900">
              <a:lnSpc>
                <a:spcPct val="90000"/>
              </a:lnSpc>
              <a:buSzTx/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</a:rPr>
              <a:t>Diffusion via the scleral route</a:t>
            </a:r>
          </a:p>
          <a:p>
            <a:pPr marL="1219200" lvl="2" indent="-304800">
              <a:lnSpc>
                <a:spcPct val="80000"/>
              </a:lnSpc>
              <a:buClrTx/>
              <a:buFont typeface="Wingdings" panose="05000000000000000000" pitchFamily="2" charset="2"/>
              <a:buChar char="Ø"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1196975" lvl="3" indent="-282575">
              <a:lnSpc>
                <a:spcPct val="90000"/>
              </a:lnSpc>
              <a:buClrTx/>
            </a:pPr>
            <a:r>
              <a:rPr lang="en-US" sz="1800" dirty="0" smtClean="0">
                <a:solidFill>
                  <a:schemeClr val="tx1"/>
                </a:solidFill>
              </a:rPr>
              <a:t>Sustained release to the retina</a:t>
            </a:r>
          </a:p>
          <a:p>
            <a:pPr marL="1219200" lvl="2" indent="-304800">
              <a:lnSpc>
                <a:spcPct val="90000"/>
              </a:lnSpc>
              <a:buClr>
                <a:srgbClr val="FFFF99"/>
              </a:buClr>
              <a:buFont typeface="Wingdings" panose="05000000000000000000" pitchFamily="2" charset="2"/>
              <a:buChar char="Ø"/>
            </a:pPr>
            <a:endParaRPr lang="en-US" sz="2000" dirty="0"/>
          </a:p>
        </p:txBody>
      </p:sp>
      <p:pic>
        <p:nvPicPr>
          <p:cNvPr id="5" name="Picture 4" descr="oe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789" y="3623140"/>
            <a:ext cx="3117850" cy="236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5870114" y="4370852"/>
            <a:ext cx="152400" cy="152400"/>
          </a:xfrm>
          <a:prstGeom prst="ellipse">
            <a:avLst/>
          </a:prstGeom>
          <a:gradFill rotWithShape="1">
            <a:gsLst>
              <a:gs pos="0">
                <a:srgbClr val="002F76"/>
              </a:gs>
              <a:gs pos="100000">
                <a:srgbClr val="0066FF"/>
              </a:gs>
            </a:gsLst>
            <a:lin ang="2700000" scaled="1"/>
          </a:gra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sz="18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5982826" y="4199402"/>
            <a:ext cx="152400" cy="152400"/>
          </a:xfrm>
          <a:prstGeom prst="ellipse">
            <a:avLst/>
          </a:prstGeom>
          <a:gradFill rotWithShape="1">
            <a:gsLst>
              <a:gs pos="0">
                <a:srgbClr val="002F76"/>
              </a:gs>
              <a:gs pos="100000">
                <a:srgbClr val="0066FF"/>
              </a:gs>
            </a:gsLst>
            <a:lin ang="2700000" scaled="1"/>
          </a:gra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sz="18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5795501" y="4897902"/>
            <a:ext cx="152400" cy="152400"/>
          </a:xfrm>
          <a:prstGeom prst="ellipse">
            <a:avLst/>
          </a:prstGeom>
          <a:gradFill rotWithShape="1">
            <a:gsLst>
              <a:gs pos="0">
                <a:srgbClr val="002F76"/>
              </a:gs>
              <a:gs pos="100000">
                <a:srgbClr val="0066FF"/>
              </a:gs>
            </a:gsLst>
            <a:lin ang="2700000" scaled="1"/>
          </a:gra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sz="18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5770101" y="4713752"/>
            <a:ext cx="152400" cy="152400"/>
          </a:xfrm>
          <a:prstGeom prst="ellipse">
            <a:avLst/>
          </a:prstGeom>
          <a:gradFill rotWithShape="1">
            <a:gsLst>
              <a:gs pos="0">
                <a:srgbClr val="002F76"/>
              </a:gs>
              <a:gs pos="100000">
                <a:srgbClr val="0066FF"/>
              </a:gs>
            </a:gsLst>
            <a:lin ang="2700000" scaled="1"/>
          </a:gra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sz="18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5847889" y="5072527"/>
            <a:ext cx="152400" cy="152400"/>
          </a:xfrm>
          <a:prstGeom prst="ellipse">
            <a:avLst/>
          </a:prstGeom>
          <a:gradFill rotWithShape="1">
            <a:gsLst>
              <a:gs pos="0">
                <a:srgbClr val="002F76"/>
              </a:gs>
              <a:gs pos="100000">
                <a:srgbClr val="0066FF"/>
              </a:gs>
            </a:gsLst>
            <a:lin ang="2700000" scaled="1"/>
          </a:gra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sz="18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5779626" y="4548652"/>
            <a:ext cx="152400" cy="152400"/>
          </a:xfrm>
          <a:prstGeom prst="ellipse">
            <a:avLst/>
          </a:prstGeom>
          <a:gradFill rotWithShape="1">
            <a:gsLst>
              <a:gs pos="0">
                <a:srgbClr val="002F76"/>
              </a:gs>
              <a:gs pos="100000">
                <a:srgbClr val="0066FF"/>
              </a:gs>
            </a:gsLst>
            <a:lin ang="2700000" scaled="1"/>
          </a:gra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sz="18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5963776" y="5223340"/>
            <a:ext cx="152400" cy="152400"/>
          </a:xfrm>
          <a:prstGeom prst="ellipse">
            <a:avLst/>
          </a:prstGeom>
          <a:gradFill rotWithShape="1">
            <a:gsLst>
              <a:gs pos="0">
                <a:srgbClr val="002F76"/>
              </a:gs>
              <a:gs pos="100000">
                <a:srgbClr val="0066FF"/>
              </a:gs>
            </a:gsLst>
            <a:lin ang="2700000" scaled="1"/>
          </a:gra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sz="18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6049501" y="5390027"/>
            <a:ext cx="152400" cy="152400"/>
          </a:xfrm>
          <a:prstGeom prst="ellipse">
            <a:avLst/>
          </a:prstGeom>
          <a:gradFill rotWithShape="1">
            <a:gsLst>
              <a:gs pos="0">
                <a:srgbClr val="002F76"/>
              </a:gs>
              <a:gs pos="100000">
                <a:srgbClr val="0066FF"/>
              </a:gs>
            </a:gsLst>
            <a:lin ang="2700000" scaled="1"/>
          </a:gra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sz="18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6139989" y="5542427"/>
            <a:ext cx="152400" cy="152400"/>
          </a:xfrm>
          <a:prstGeom prst="ellipse">
            <a:avLst/>
          </a:prstGeom>
          <a:gradFill rotWithShape="1">
            <a:gsLst>
              <a:gs pos="0">
                <a:srgbClr val="002F76"/>
              </a:gs>
              <a:gs pos="100000">
                <a:srgbClr val="0066FF"/>
              </a:gs>
            </a:gsLst>
            <a:lin ang="2700000" scaled="1"/>
          </a:gra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fr-FR" sz="18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6063789" y="4027952"/>
            <a:ext cx="152400" cy="152400"/>
          </a:xfrm>
          <a:prstGeom prst="ellipse">
            <a:avLst/>
          </a:prstGeom>
          <a:gradFill rotWithShape="1">
            <a:gsLst>
              <a:gs pos="0">
                <a:srgbClr val="002F76"/>
              </a:gs>
              <a:gs pos="100000">
                <a:srgbClr val="0066FF"/>
              </a:gs>
            </a:gsLst>
            <a:lin ang="2700000" scaled="1"/>
          </a:gra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sz="18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6163801" y="3880315"/>
            <a:ext cx="152400" cy="152400"/>
          </a:xfrm>
          <a:prstGeom prst="ellipse">
            <a:avLst/>
          </a:prstGeom>
          <a:gradFill rotWithShape="1">
            <a:gsLst>
              <a:gs pos="0">
                <a:srgbClr val="002F76"/>
              </a:gs>
              <a:gs pos="100000">
                <a:srgbClr val="0066FF"/>
              </a:gs>
            </a:gsLst>
            <a:lin ang="2700000" scaled="1"/>
          </a:gra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sz="18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5949489" y="4958227"/>
            <a:ext cx="69850" cy="69850"/>
          </a:xfrm>
          <a:prstGeom prst="ellipse">
            <a:avLst/>
          </a:prstGeom>
          <a:gradFill rotWithShape="1">
            <a:gsLst>
              <a:gs pos="0">
                <a:srgbClr val="002F76"/>
              </a:gs>
              <a:gs pos="100000">
                <a:srgbClr val="0066FF"/>
              </a:gs>
            </a:gsLst>
            <a:lin ang="2700000" scaled="1"/>
          </a:gra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fr-FR" sz="18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5993939" y="5047127"/>
            <a:ext cx="69850" cy="69850"/>
          </a:xfrm>
          <a:prstGeom prst="ellipse">
            <a:avLst/>
          </a:prstGeom>
          <a:gradFill rotWithShape="1">
            <a:gsLst>
              <a:gs pos="0">
                <a:srgbClr val="002F76"/>
              </a:gs>
              <a:gs pos="100000">
                <a:srgbClr val="0066FF"/>
              </a:gs>
            </a:gsLst>
            <a:lin ang="2700000" scaled="1"/>
          </a:gra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fr-FR" sz="18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6038389" y="5136027"/>
            <a:ext cx="69850" cy="69850"/>
          </a:xfrm>
          <a:prstGeom prst="ellipse">
            <a:avLst/>
          </a:prstGeom>
          <a:gradFill rotWithShape="1">
            <a:gsLst>
              <a:gs pos="0">
                <a:srgbClr val="002F76"/>
              </a:gs>
              <a:gs pos="100000">
                <a:srgbClr val="0066FF"/>
              </a:gs>
            </a:gsLst>
            <a:lin ang="2700000" scaled="1"/>
          </a:gra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fr-FR" sz="18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5943139" y="4672477"/>
            <a:ext cx="69850" cy="69850"/>
          </a:xfrm>
          <a:prstGeom prst="ellipse">
            <a:avLst/>
          </a:prstGeom>
          <a:gradFill rotWithShape="1">
            <a:gsLst>
              <a:gs pos="0">
                <a:srgbClr val="002F76"/>
              </a:gs>
              <a:gs pos="100000">
                <a:srgbClr val="0066FF"/>
              </a:gs>
            </a:gsLst>
            <a:lin ang="2700000" scaled="1"/>
          </a:gra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fr-FR" sz="18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5936789" y="4767727"/>
            <a:ext cx="69850" cy="69850"/>
          </a:xfrm>
          <a:prstGeom prst="ellipse">
            <a:avLst/>
          </a:prstGeom>
          <a:gradFill rotWithShape="1">
            <a:gsLst>
              <a:gs pos="0">
                <a:srgbClr val="002F76"/>
              </a:gs>
              <a:gs pos="100000">
                <a:srgbClr val="0066FF"/>
              </a:gs>
            </a:gsLst>
            <a:lin ang="2700000" scaled="1"/>
          </a:gra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fr-FR" sz="18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22" name="Oval 21"/>
          <p:cNvSpPr>
            <a:spLocks noChangeArrowheads="1"/>
          </p:cNvSpPr>
          <p:nvPr/>
        </p:nvSpPr>
        <p:spPr bwMode="auto">
          <a:xfrm>
            <a:off x="5936789" y="4856627"/>
            <a:ext cx="69850" cy="69850"/>
          </a:xfrm>
          <a:prstGeom prst="ellipse">
            <a:avLst/>
          </a:prstGeom>
          <a:gradFill rotWithShape="1">
            <a:gsLst>
              <a:gs pos="0">
                <a:srgbClr val="002F76"/>
              </a:gs>
              <a:gs pos="100000">
                <a:srgbClr val="0066FF"/>
              </a:gs>
            </a:gsLst>
            <a:lin ang="2700000" scaled="1"/>
          </a:gra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fr-FR" sz="18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23" name="Oval 22"/>
          <p:cNvSpPr>
            <a:spLocks noChangeArrowheads="1"/>
          </p:cNvSpPr>
          <p:nvPr/>
        </p:nvSpPr>
        <p:spPr bwMode="auto">
          <a:xfrm>
            <a:off x="5949489" y="4577227"/>
            <a:ext cx="69850" cy="69850"/>
          </a:xfrm>
          <a:prstGeom prst="ellipse">
            <a:avLst/>
          </a:prstGeom>
          <a:gradFill rotWithShape="1">
            <a:gsLst>
              <a:gs pos="0">
                <a:srgbClr val="002F76"/>
              </a:gs>
              <a:gs pos="100000">
                <a:srgbClr val="0066FF"/>
              </a:gs>
            </a:gsLst>
            <a:lin ang="2700000" scaled="1"/>
          </a:gra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fr-FR" sz="18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5987589" y="4481977"/>
            <a:ext cx="69850" cy="69850"/>
          </a:xfrm>
          <a:prstGeom prst="ellipse">
            <a:avLst/>
          </a:prstGeom>
          <a:gradFill rotWithShape="1">
            <a:gsLst>
              <a:gs pos="0">
                <a:srgbClr val="002F76"/>
              </a:gs>
              <a:gs pos="100000">
                <a:srgbClr val="0066FF"/>
              </a:gs>
            </a:gsLst>
            <a:lin ang="2700000" scaled="1"/>
          </a:gra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fr-FR" sz="18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25" name="Oval 24"/>
          <p:cNvSpPr>
            <a:spLocks noChangeArrowheads="1"/>
          </p:cNvSpPr>
          <p:nvPr/>
        </p:nvSpPr>
        <p:spPr bwMode="auto">
          <a:xfrm>
            <a:off x="6025689" y="4393077"/>
            <a:ext cx="69850" cy="69850"/>
          </a:xfrm>
          <a:prstGeom prst="ellipse">
            <a:avLst/>
          </a:prstGeom>
          <a:gradFill rotWithShape="1">
            <a:gsLst>
              <a:gs pos="0">
                <a:srgbClr val="002F76"/>
              </a:gs>
              <a:gs pos="100000">
                <a:srgbClr val="0066FF"/>
              </a:gs>
            </a:gsLst>
            <a:lin ang="2700000" scaled="1"/>
          </a:gra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fr-FR" sz="18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26" name="Oval 25"/>
          <p:cNvSpPr>
            <a:spLocks noChangeArrowheads="1"/>
          </p:cNvSpPr>
          <p:nvPr/>
        </p:nvSpPr>
        <p:spPr bwMode="auto">
          <a:xfrm>
            <a:off x="6089189" y="4291477"/>
            <a:ext cx="69850" cy="69850"/>
          </a:xfrm>
          <a:prstGeom prst="ellipse">
            <a:avLst/>
          </a:prstGeom>
          <a:gradFill rotWithShape="1">
            <a:gsLst>
              <a:gs pos="0">
                <a:srgbClr val="002F76"/>
              </a:gs>
              <a:gs pos="100000">
                <a:srgbClr val="0066FF"/>
              </a:gs>
            </a:gsLst>
            <a:lin ang="2700000" scaled="1"/>
          </a:gra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fr-FR" sz="18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27" name="Oval 26"/>
          <p:cNvSpPr>
            <a:spLocks noChangeArrowheads="1"/>
          </p:cNvSpPr>
          <p:nvPr/>
        </p:nvSpPr>
        <p:spPr bwMode="auto">
          <a:xfrm>
            <a:off x="6146339" y="4208927"/>
            <a:ext cx="69850" cy="69850"/>
          </a:xfrm>
          <a:prstGeom prst="ellipse">
            <a:avLst/>
          </a:prstGeom>
          <a:gradFill rotWithShape="1">
            <a:gsLst>
              <a:gs pos="0">
                <a:srgbClr val="002F76"/>
              </a:gs>
              <a:gs pos="100000">
                <a:srgbClr val="0066FF"/>
              </a:gs>
            </a:gsLst>
            <a:lin ang="2700000" scaled="1"/>
          </a:gra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fr-FR" sz="18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28" name="Oval 27"/>
          <p:cNvSpPr>
            <a:spLocks noChangeArrowheads="1"/>
          </p:cNvSpPr>
          <p:nvPr/>
        </p:nvSpPr>
        <p:spPr bwMode="auto">
          <a:xfrm>
            <a:off x="6203489" y="4164477"/>
            <a:ext cx="69850" cy="69850"/>
          </a:xfrm>
          <a:prstGeom prst="ellipse">
            <a:avLst/>
          </a:prstGeom>
          <a:gradFill rotWithShape="1">
            <a:gsLst>
              <a:gs pos="0">
                <a:srgbClr val="002F76"/>
              </a:gs>
              <a:gs pos="100000">
                <a:srgbClr val="0066FF"/>
              </a:gs>
            </a:gsLst>
            <a:lin ang="2700000" scaled="1"/>
          </a:gra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fr-FR" sz="18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29" name="Oval 28"/>
          <p:cNvSpPr>
            <a:spLocks noChangeArrowheads="1"/>
          </p:cNvSpPr>
          <p:nvPr/>
        </p:nvSpPr>
        <p:spPr bwMode="auto">
          <a:xfrm>
            <a:off x="6247939" y="4081927"/>
            <a:ext cx="69850" cy="69850"/>
          </a:xfrm>
          <a:prstGeom prst="ellipse">
            <a:avLst/>
          </a:prstGeom>
          <a:gradFill rotWithShape="1">
            <a:gsLst>
              <a:gs pos="0">
                <a:srgbClr val="002F76"/>
              </a:gs>
              <a:gs pos="100000">
                <a:srgbClr val="0066FF"/>
              </a:gs>
            </a:gsLst>
            <a:lin ang="2700000" scaled="1"/>
          </a:gra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fr-FR" sz="18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30" name="Oval 29"/>
          <p:cNvSpPr>
            <a:spLocks noChangeArrowheads="1"/>
          </p:cNvSpPr>
          <p:nvPr/>
        </p:nvSpPr>
        <p:spPr bwMode="auto">
          <a:xfrm>
            <a:off x="6292389" y="4005727"/>
            <a:ext cx="69850" cy="69850"/>
          </a:xfrm>
          <a:prstGeom prst="ellipse">
            <a:avLst/>
          </a:prstGeom>
          <a:gradFill rotWithShape="1">
            <a:gsLst>
              <a:gs pos="0">
                <a:srgbClr val="002F76"/>
              </a:gs>
              <a:gs pos="100000">
                <a:srgbClr val="0066FF"/>
              </a:gs>
            </a:gsLst>
            <a:lin ang="2700000" scaled="1"/>
          </a:gra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fr-FR" sz="18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31" name="Oval 30"/>
          <p:cNvSpPr>
            <a:spLocks noChangeArrowheads="1"/>
          </p:cNvSpPr>
          <p:nvPr/>
        </p:nvSpPr>
        <p:spPr bwMode="auto">
          <a:xfrm>
            <a:off x="6120939" y="5224927"/>
            <a:ext cx="69850" cy="69850"/>
          </a:xfrm>
          <a:prstGeom prst="ellipse">
            <a:avLst/>
          </a:prstGeom>
          <a:gradFill rotWithShape="1">
            <a:gsLst>
              <a:gs pos="0">
                <a:srgbClr val="002F76"/>
              </a:gs>
              <a:gs pos="100000">
                <a:srgbClr val="0066FF"/>
              </a:gs>
            </a:gsLst>
            <a:lin ang="2700000" scaled="1"/>
          </a:gra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fr-FR" sz="18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32" name="Oval 31"/>
          <p:cNvSpPr>
            <a:spLocks noChangeArrowheads="1"/>
          </p:cNvSpPr>
          <p:nvPr/>
        </p:nvSpPr>
        <p:spPr bwMode="auto">
          <a:xfrm>
            <a:off x="6171739" y="5313827"/>
            <a:ext cx="69850" cy="69850"/>
          </a:xfrm>
          <a:prstGeom prst="ellipse">
            <a:avLst/>
          </a:prstGeom>
          <a:gradFill rotWithShape="1">
            <a:gsLst>
              <a:gs pos="0">
                <a:srgbClr val="002F76"/>
              </a:gs>
              <a:gs pos="100000">
                <a:srgbClr val="0066FF"/>
              </a:gs>
            </a:gsLst>
            <a:lin ang="2700000" scaled="1"/>
          </a:gra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fr-FR" sz="18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33" name="Oval 32"/>
          <p:cNvSpPr>
            <a:spLocks noChangeArrowheads="1"/>
          </p:cNvSpPr>
          <p:nvPr/>
        </p:nvSpPr>
        <p:spPr bwMode="auto">
          <a:xfrm>
            <a:off x="6228889" y="5402727"/>
            <a:ext cx="69850" cy="69850"/>
          </a:xfrm>
          <a:prstGeom prst="ellipse">
            <a:avLst/>
          </a:prstGeom>
          <a:gradFill rotWithShape="1">
            <a:gsLst>
              <a:gs pos="0">
                <a:srgbClr val="002F76"/>
              </a:gs>
              <a:gs pos="100000">
                <a:srgbClr val="0066FF"/>
              </a:gs>
            </a:gsLst>
            <a:lin ang="2700000" scaled="1"/>
          </a:gra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fr-FR" sz="18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34" name="Oval 33"/>
          <p:cNvSpPr>
            <a:spLocks noChangeArrowheads="1"/>
          </p:cNvSpPr>
          <p:nvPr/>
        </p:nvSpPr>
        <p:spPr bwMode="auto">
          <a:xfrm>
            <a:off x="6286039" y="5504327"/>
            <a:ext cx="69850" cy="69850"/>
          </a:xfrm>
          <a:prstGeom prst="ellipse">
            <a:avLst/>
          </a:prstGeom>
          <a:gradFill rotWithShape="1">
            <a:gsLst>
              <a:gs pos="0">
                <a:srgbClr val="002F76"/>
              </a:gs>
              <a:gs pos="100000">
                <a:srgbClr val="0066FF"/>
              </a:gs>
            </a:gsLst>
            <a:lin ang="2700000" scaled="1"/>
          </a:gra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fr-FR" sz="18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35" name="Oval 34"/>
          <p:cNvSpPr>
            <a:spLocks noChangeArrowheads="1"/>
          </p:cNvSpPr>
          <p:nvPr/>
        </p:nvSpPr>
        <p:spPr bwMode="auto">
          <a:xfrm>
            <a:off x="6349539" y="3948577"/>
            <a:ext cx="69850" cy="69850"/>
          </a:xfrm>
          <a:prstGeom prst="ellipse">
            <a:avLst/>
          </a:prstGeom>
          <a:gradFill rotWithShape="1">
            <a:gsLst>
              <a:gs pos="0">
                <a:srgbClr val="002F76"/>
              </a:gs>
              <a:gs pos="100000">
                <a:srgbClr val="0066FF"/>
              </a:gs>
            </a:gsLst>
            <a:lin ang="2700000" scaled="1"/>
          </a:gra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fr-FR" sz="18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36" name="Oval 35"/>
          <p:cNvSpPr>
            <a:spLocks noChangeArrowheads="1"/>
          </p:cNvSpPr>
          <p:nvPr/>
        </p:nvSpPr>
        <p:spPr bwMode="auto">
          <a:xfrm>
            <a:off x="6444789" y="3878727"/>
            <a:ext cx="69850" cy="69850"/>
          </a:xfrm>
          <a:prstGeom prst="ellipse">
            <a:avLst/>
          </a:prstGeom>
          <a:gradFill rotWithShape="1">
            <a:gsLst>
              <a:gs pos="0">
                <a:srgbClr val="002F76"/>
              </a:gs>
              <a:gs pos="100000">
                <a:srgbClr val="0066FF"/>
              </a:gs>
            </a:gsLst>
            <a:lin ang="2700000" scaled="1"/>
          </a:gra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fr-FR" sz="18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37" name="Oval 36"/>
          <p:cNvSpPr>
            <a:spLocks noChangeArrowheads="1"/>
          </p:cNvSpPr>
          <p:nvPr/>
        </p:nvSpPr>
        <p:spPr bwMode="auto">
          <a:xfrm>
            <a:off x="6565439" y="3789827"/>
            <a:ext cx="69850" cy="69850"/>
          </a:xfrm>
          <a:prstGeom prst="ellipse">
            <a:avLst/>
          </a:prstGeom>
          <a:gradFill rotWithShape="1">
            <a:gsLst>
              <a:gs pos="0">
                <a:srgbClr val="002F76"/>
              </a:gs>
              <a:gs pos="100000">
                <a:srgbClr val="0066FF"/>
              </a:gs>
            </a:gsLst>
            <a:lin ang="2700000" scaled="1"/>
          </a:gra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fr-FR" sz="18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38" name="Oval 37"/>
          <p:cNvSpPr>
            <a:spLocks noChangeArrowheads="1"/>
          </p:cNvSpPr>
          <p:nvPr/>
        </p:nvSpPr>
        <p:spPr bwMode="auto">
          <a:xfrm>
            <a:off x="6667039" y="3726327"/>
            <a:ext cx="69850" cy="69850"/>
          </a:xfrm>
          <a:prstGeom prst="ellipse">
            <a:avLst/>
          </a:prstGeom>
          <a:gradFill rotWithShape="1">
            <a:gsLst>
              <a:gs pos="0">
                <a:srgbClr val="002F76"/>
              </a:gs>
              <a:gs pos="100000">
                <a:srgbClr val="0066FF"/>
              </a:gs>
            </a:gsLst>
            <a:lin ang="2700000" scaled="1"/>
          </a:gra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fr-FR" sz="18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39" name="Oval 38"/>
          <p:cNvSpPr>
            <a:spLocks noChangeArrowheads="1"/>
          </p:cNvSpPr>
          <p:nvPr/>
        </p:nvSpPr>
        <p:spPr bwMode="auto">
          <a:xfrm>
            <a:off x="6774989" y="3688227"/>
            <a:ext cx="69850" cy="69850"/>
          </a:xfrm>
          <a:prstGeom prst="ellipse">
            <a:avLst/>
          </a:prstGeom>
          <a:gradFill rotWithShape="1">
            <a:gsLst>
              <a:gs pos="0">
                <a:srgbClr val="002F76"/>
              </a:gs>
              <a:gs pos="100000">
                <a:srgbClr val="0066FF"/>
              </a:gs>
            </a:gsLst>
            <a:lin ang="2700000" scaled="1"/>
          </a:gra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fr-FR" sz="18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40" name="Oval 39"/>
          <p:cNvSpPr>
            <a:spLocks noChangeArrowheads="1"/>
          </p:cNvSpPr>
          <p:nvPr/>
        </p:nvSpPr>
        <p:spPr bwMode="auto">
          <a:xfrm>
            <a:off x="6921039" y="3643777"/>
            <a:ext cx="69850" cy="69850"/>
          </a:xfrm>
          <a:prstGeom prst="ellipse">
            <a:avLst/>
          </a:prstGeom>
          <a:gradFill rotWithShape="1">
            <a:gsLst>
              <a:gs pos="0">
                <a:srgbClr val="002F76"/>
              </a:gs>
              <a:gs pos="100000">
                <a:srgbClr val="0066FF"/>
              </a:gs>
            </a:gsLst>
            <a:lin ang="2700000" scaled="1"/>
          </a:gra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fr-FR" sz="18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41" name="Oval 40"/>
          <p:cNvSpPr>
            <a:spLocks noChangeArrowheads="1"/>
          </p:cNvSpPr>
          <p:nvPr/>
        </p:nvSpPr>
        <p:spPr bwMode="auto">
          <a:xfrm>
            <a:off x="7117889" y="3618377"/>
            <a:ext cx="69850" cy="69850"/>
          </a:xfrm>
          <a:prstGeom prst="ellipse">
            <a:avLst/>
          </a:prstGeom>
          <a:gradFill rotWithShape="1">
            <a:gsLst>
              <a:gs pos="0">
                <a:srgbClr val="002F76"/>
              </a:gs>
              <a:gs pos="100000">
                <a:srgbClr val="0066FF"/>
              </a:gs>
            </a:gsLst>
            <a:lin ang="2700000" scaled="1"/>
          </a:gra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fr-FR" sz="18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42" name="Oval 41"/>
          <p:cNvSpPr>
            <a:spLocks noChangeArrowheads="1"/>
          </p:cNvSpPr>
          <p:nvPr/>
        </p:nvSpPr>
        <p:spPr bwMode="auto">
          <a:xfrm>
            <a:off x="7263939" y="3624727"/>
            <a:ext cx="69850" cy="69850"/>
          </a:xfrm>
          <a:prstGeom prst="ellipse">
            <a:avLst/>
          </a:prstGeom>
          <a:gradFill rotWithShape="1">
            <a:gsLst>
              <a:gs pos="0">
                <a:srgbClr val="002F76"/>
              </a:gs>
              <a:gs pos="100000">
                <a:srgbClr val="0066FF"/>
              </a:gs>
            </a:gsLst>
            <a:lin ang="2700000" scaled="1"/>
          </a:gra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fr-FR" sz="18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43" name="Oval 42"/>
          <p:cNvSpPr>
            <a:spLocks noChangeArrowheads="1"/>
          </p:cNvSpPr>
          <p:nvPr/>
        </p:nvSpPr>
        <p:spPr bwMode="auto">
          <a:xfrm>
            <a:off x="7441739" y="3643777"/>
            <a:ext cx="69850" cy="69850"/>
          </a:xfrm>
          <a:prstGeom prst="ellipse">
            <a:avLst/>
          </a:prstGeom>
          <a:gradFill rotWithShape="1">
            <a:gsLst>
              <a:gs pos="0">
                <a:srgbClr val="002F76"/>
              </a:gs>
              <a:gs pos="100000">
                <a:srgbClr val="0066FF"/>
              </a:gs>
            </a:gsLst>
            <a:lin ang="2700000" scaled="1"/>
          </a:gra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fr-FR" sz="18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44" name="Oval 43"/>
          <p:cNvSpPr>
            <a:spLocks noChangeArrowheads="1"/>
          </p:cNvSpPr>
          <p:nvPr/>
        </p:nvSpPr>
        <p:spPr bwMode="auto">
          <a:xfrm>
            <a:off x="7581439" y="3669177"/>
            <a:ext cx="69850" cy="69850"/>
          </a:xfrm>
          <a:prstGeom prst="ellipse">
            <a:avLst/>
          </a:prstGeom>
          <a:gradFill rotWithShape="1">
            <a:gsLst>
              <a:gs pos="0">
                <a:srgbClr val="002F76"/>
              </a:gs>
              <a:gs pos="100000">
                <a:srgbClr val="0066FF"/>
              </a:gs>
            </a:gsLst>
            <a:lin ang="2700000" scaled="1"/>
          </a:gra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fr-FR" sz="18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45" name="Oval 44"/>
          <p:cNvSpPr>
            <a:spLocks noChangeArrowheads="1"/>
          </p:cNvSpPr>
          <p:nvPr/>
        </p:nvSpPr>
        <p:spPr bwMode="auto">
          <a:xfrm>
            <a:off x="7727489" y="3707277"/>
            <a:ext cx="69850" cy="69850"/>
          </a:xfrm>
          <a:prstGeom prst="ellipse">
            <a:avLst/>
          </a:prstGeom>
          <a:gradFill rotWithShape="1">
            <a:gsLst>
              <a:gs pos="0">
                <a:srgbClr val="002F76"/>
              </a:gs>
              <a:gs pos="100000">
                <a:srgbClr val="0066FF"/>
              </a:gs>
            </a:gsLst>
            <a:lin ang="2700000" scaled="1"/>
          </a:gra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fr-FR" sz="18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46" name="Oval 45"/>
          <p:cNvSpPr>
            <a:spLocks noChangeArrowheads="1"/>
          </p:cNvSpPr>
          <p:nvPr/>
        </p:nvSpPr>
        <p:spPr bwMode="auto">
          <a:xfrm>
            <a:off x="7854489" y="3764427"/>
            <a:ext cx="69850" cy="69850"/>
          </a:xfrm>
          <a:prstGeom prst="ellipse">
            <a:avLst/>
          </a:prstGeom>
          <a:gradFill rotWithShape="1">
            <a:gsLst>
              <a:gs pos="0">
                <a:srgbClr val="002F76"/>
              </a:gs>
              <a:gs pos="100000">
                <a:srgbClr val="0066FF"/>
              </a:gs>
            </a:gsLst>
            <a:lin ang="2700000" scaled="1"/>
          </a:gra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fr-FR" sz="18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47" name="Oval 46"/>
          <p:cNvSpPr>
            <a:spLocks noChangeArrowheads="1"/>
          </p:cNvSpPr>
          <p:nvPr/>
        </p:nvSpPr>
        <p:spPr bwMode="auto">
          <a:xfrm>
            <a:off x="7975139" y="3859677"/>
            <a:ext cx="69850" cy="69850"/>
          </a:xfrm>
          <a:prstGeom prst="ellipse">
            <a:avLst/>
          </a:prstGeom>
          <a:gradFill rotWithShape="1">
            <a:gsLst>
              <a:gs pos="0">
                <a:srgbClr val="002F76"/>
              </a:gs>
              <a:gs pos="100000">
                <a:srgbClr val="0066FF"/>
              </a:gs>
            </a:gsLst>
            <a:lin ang="2700000" scaled="1"/>
          </a:gra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fr-FR" sz="18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48" name="Oval 47"/>
          <p:cNvSpPr>
            <a:spLocks noChangeArrowheads="1"/>
          </p:cNvSpPr>
          <p:nvPr/>
        </p:nvSpPr>
        <p:spPr bwMode="auto">
          <a:xfrm>
            <a:off x="8108489" y="3942227"/>
            <a:ext cx="69850" cy="69850"/>
          </a:xfrm>
          <a:prstGeom prst="ellipse">
            <a:avLst/>
          </a:prstGeom>
          <a:gradFill rotWithShape="1">
            <a:gsLst>
              <a:gs pos="0">
                <a:srgbClr val="002F76"/>
              </a:gs>
              <a:gs pos="100000">
                <a:srgbClr val="0066FF"/>
              </a:gs>
            </a:gsLst>
            <a:lin ang="2700000" scaled="1"/>
          </a:gra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fr-FR" sz="18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49" name="Oval 48"/>
          <p:cNvSpPr>
            <a:spLocks noChangeArrowheads="1"/>
          </p:cNvSpPr>
          <p:nvPr/>
        </p:nvSpPr>
        <p:spPr bwMode="auto">
          <a:xfrm>
            <a:off x="8203739" y="4056527"/>
            <a:ext cx="69850" cy="69850"/>
          </a:xfrm>
          <a:prstGeom prst="ellipse">
            <a:avLst/>
          </a:prstGeom>
          <a:gradFill rotWithShape="1">
            <a:gsLst>
              <a:gs pos="0">
                <a:srgbClr val="002F76"/>
              </a:gs>
              <a:gs pos="100000">
                <a:srgbClr val="0066FF"/>
              </a:gs>
            </a:gsLst>
            <a:lin ang="2700000" scaled="1"/>
          </a:gra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fr-FR" sz="18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50" name="Oval 49"/>
          <p:cNvSpPr>
            <a:spLocks noChangeArrowheads="1"/>
          </p:cNvSpPr>
          <p:nvPr/>
        </p:nvSpPr>
        <p:spPr bwMode="auto">
          <a:xfrm>
            <a:off x="6368589" y="5599577"/>
            <a:ext cx="69850" cy="69850"/>
          </a:xfrm>
          <a:prstGeom prst="ellipse">
            <a:avLst/>
          </a:prstGeom>
          <a:gradFill rotWithShape="1">
            <a:gsLst>
              <a:gs pos="0">
                <a:srgbClr val="002F76"/>
              </a:gs>
              <a:gs pos="100000">
                <a:srgbClr val="0066FF"/>
              </a:gs>
            </a:gsLst>
            <a:lin ang="2700000" scaled="1"/>
          </a:gra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fr-FR" sz="18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51" name="Oval 50"/>
          <p:cNvSpPr>
            <a:spLocks noChangeArrowheads="1"/>
          </p:cNvSpPr>
          <p:nvPr/>
        </p:nvSpPr>
        <p:spPr bwMode="auto">
          <a:xfrm>
            <a:off x="6470189" y="5675777"/>
            <a:ext cx="69850" cy="69850"/>
          </a:xfrm>
          <a:prstGeom prst="ellipse">
            <a:avLst/>
          </a:prstGeom>
          <a:gradFill rotWithShape="1">
            <a:gsLst>
              <a:gs pos="0">
                <a:srgbClr val="002F76"/>
              </a:gs>
              <a:gs pos="100000">
                <a:srgbClr val="0066FF"/>
              </a:gs>
            </a:gsLst>
            <a:lin ang="2700000" scaled="1"/>
          </a:gra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fr-FR" sz="18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52" name="Oval 51"/>
          <p:cNvSpPr>
            <a:spLocks noChangeArrowheads="1"/>
          </p:cNvSpPr>
          <p:nvPr/>
        </p:nvSpPr>
        <p:spPr bwMode="auto">
          <a:xfrm>
            <a:off x="6571789" y="5751977"/>
            <a:ext cx="69850" cy="69850"/>
          </a:xfrm>
          <a:prstGeom prst="ellipse">
            <a:avLst/>
          </a:prstGeom>
          <a:gradFill rotWithShape="1">
            <a:gsLst>
              <a:gs pos="0">
                <a:srgbClr val="002F76"/>
              </a:gs>
              <a:gs pos="100000">
                <a:srgbClr val="0066FF"/>
              </a:gs>
            </a:gsLst>
            <a:lin ang="2700000" scaled="1"/>
          </a:gra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fr-FR" sz="18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53" name="Oval 52"/>
          <p:cNvSpPr>
            <a:spLocks noChangeArrowheads="1"/>
          </p:cNvSpPr>
          <p:nvPr/>
        </p:nvSpPr>
        <p:spPr bwMode="auto">
          <a:xfrm>
            <a:off x="6692439" y="5809127"/>
            <a:ext cx="69850" cy="69850"/>
          </a:xfrm>
          <a:prstGeom prst="ellipse">
            <a:avLst/>
          </a:prstGeom>
          <a:gradFill rotWithShape="1">
            <a:gsLst>
              <a:gs pos="0">
                <a:srgbClr val="002F76"/>
              </a:gs>
              <a:gs pos="100000">
                <a:srgbClr val="0066FF"/>
              </a:gs>
            </a:gsLst>
            <a:lin ang="2700000" scaled="1"/>
          </a:gra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fr-FR" sz="18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54" name="Oval 53"/>
          <p:cNvSpPr>
            <a:spLocks noChangeArrowheads="1"/>
          </p:cNvSpPr>
          <p:nvPr/>
        </p:nvSpPr>
        <p:spPr bwMode="auto">
          <a:xfrm>
            <a:off x="6813089" y="5859927"/>
            <a:ext cx="69850" cy="69850"/>
          </a:xfrm>
          <a:prstGeom prst="ellipse">
            <a:avLst/>
          </a:prstGeom>
          <a:gradFill rotWithShape="1">
            <a:gsLst>
              <a:gs pos="0">
                <a:srgbClr val="002F76"/>
              </a:gs>
              <a:gs pos="100000">
                <a:srgbClr val="0066FF"/>
              </a:gs>
            </a:gsLst>
            <a:lin ang="2700000" scaled="1"/>
          </a:gra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fr-FR" sz="18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55" name="Oval 54"/>
          <p:cNvSpPr>
            <a:spLocks noChangeArrowheads="1"/>
          </p:cNvSpPr>
          <p:nvPr/>
        </p:nvSpPr>
        <p:spPr bwMode="auto">
          <a:xfrm>
            <a:off x="6984539" y="5904377"/>
            <a:ext cx="69850" cy="69850"/>
          </a:xfrm>
          <a:prstGeom prst="ellipse">
            <a:avLst/>
          </a:prstGeom>
          <a:gradFill rotWithShape="1">
            <a:gsLst>
              <a:gs pos="0">
                <a:srgbClr val="002F76"/>
              </a:gs>
              <a:gs pos="100000">
                <a:srgbClr val="0066FF"/>
              </a:gs>
            </a:gsLst>
            <a:lin ang="2700000" scaled="1"/>
          </a:gra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fr-FR" sz="18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56" name="Oval 55"/>
          <p:cNvSpPr>
            <a:spLocks noChangeArrowheads="1"/>
          </p:cNvSpPr>
          <p:nvPr/>
        </p:nvSpPr>
        <p:spPr bwMode="auto">
          <a:xfrm>
            <a:off x="7187739" y="5929777"/>
            <a:ext cx="69850" cy="69850"/>
          </a:xfrm>
          <a:prstGeom prst="ellipse">
            <a:avLst/>
          </a:prstGeom>
          <a:gradFill rotWithShape="1">
            <a:gsLst>
              <a:gs pos="0">
                <a:srgbClr val="002F76"/>
              </a:gs>
              <a:gs pos="100000">
                <a:srgbClr val="0066FF"/>
              </a:gs>
            </a:gsLst>
            <a:lin ang="2700000" scaled="1"/>
          </a:gra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fr-FR" sz="18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57" name="Oval 56"/>
          <p:cNvSpPr>
            <a:spLocks noChangeArrowheads="1"/>
          </p:cNvSpPr>
          <p:nvPr/>
        </p:nvSpPr>
        <p:spPr bwMode="auto">
          <a:xfrm>
            <a:off x="7365539" y="5910727"/>
            <a:ext cx="69850" cy="69850"/>
          </a:xfrm>
          <a:prstGeom prst="ellipse">
            <a:avLst/>
          </a:prstGeom>
          <a:gradFill rotWithShape="1">
            <a:gsLst>
              <a:gs pos="0">
                <a:srgbClr val="002F76"/>
              </a:gs>
              <a:gs pos="100000">
                <a:srgbClr val="0066FF"/>
              </a:gs>
            </a:gsLst>
            <a:lin ang="2700000" scaled="1"/>
          </a:gra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fr-FR" sz="18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58" name="Oval 57"/>
          <p:cNvSpPr>
            <a:spLocks noChangeArrowheads="1"/>
          </p:cNvSpPr>
          <p:nvPr/>
        </p:nvSpPr>
        <p:spPr bwMode="auto">
          <a:xfrm>
            <a:off x="7530639" y="5885327"/>
            <a:ext cx="69850" cy="69850"/>
          </a:xfrm>
          <a:prstGeom prst="ellipse">
            <a:avLst/>
          </a:prstGeom>
          <a:gradFill rotWithShape="1">
            <a:gsLst>
              <a:gs pos="0">
                <a:srgbClr val="002F76"/>
              </a:gs>
              <a:gs pos="100000">
                <a:srgbClr val="0066FF"/>
              </a:gs>
            </a:gsLst>
            <a:lin ang="2700000" scaled="1"/>
          </a:gra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fr-FR" sz="18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59" name="Oval 58"/>
          <p:cNvSpPr>
            <a:spLocks noChangeArrowheads="1"/>
          </p:cNvSpPr>
          <p:nvPr/>
        </p:nvSpPr>
        <p:spPr bwMode="auto">
          <a:xfrm>
            <a:off x="7632239" y="5859927"/>
            <a:ext cx="69850" cy="69850"/>
          </a:xfrm>
          <a:prstGeom prst="ellipse">
            <a:avLst/>
          </a:prstGeom>
          <a:gradFill rotWithShape="1">
            <a:gsLst>
              <a:gs pos="0">
                <a:srgbClr val="002F76"/>
              </a:gs>
              <a:gs pos="100000">
                <a:srgbClr val="0066FF"/>
              </a:gs>
            </a:gsLst>
            <a:lin ang="2700000" scaled="1"/>
          </a:gra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fr-FR" sz="18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60" name="Oval 59"/>
          <p:cNvSpPr>
            <a:spLocks noChangeArrowheads="1"/>
          </p:cNvSpPr>
          <p:nvPr/>
        </p:nvSpPr>
        <p:spPr bwMode="auto">
          <a:xfrm>
            <a:off x="7803689" y="5796427"/>
            <a:ext cx="69850" cy="69850"/>
          </a:xfrm>
          <a:prstGeom prst="ellipse">
            <a:avLst/>
          </a:prstGeom>
          <a:gradFill rotWithShape="1">
            <a:gsLst>
              <a:gs pos="0">
                <a:srgbClr val="002F76"/>
              </a:gs>
              <a:gs pos="100000">
                <a:srgbClr val="0066FF"/>
              </a:gs>
            </a:gsLst>
            <a:lin ang="2700000" scaled="1"/>
          </a:gra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fr-FR" sz="18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61" name="Oval 60"/>
          <p:cNvSpPr>
            <a:spLocks noChangeArrowheads="1"/>
          </p:cNvSpPr>
          <p:nvPr/>
        </p:nvSpPr>
        <p:spPr bwMode="auto">
          <a:xfrm>
            <a:off x="7924339" y="5720227"/>
            <a:ext cx="69850" cy="69850"/>
          </a:xfrm>
          <a:prstGeom prst="ellipse">
            <a:avLst/>
          </a:prstGeom>
          <a:gradFill rotWithShape="1">
            <a:gsLst>
              <a:gs pos="0">
                <a:srgbClr val="002F76"/>
              </a:gs>
              <a:gs pos="100000">
                <a:srgbClr val="0066FF"/>
              </a:gs>
            </a:gsLst>
            <a:lin ang="2700000" scaled="1"/>
          </a:gra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fr-FR" sz="18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62" name="Oval 61"/>
          <p:cNvSpPr>
            <a:spLocks noChangeArrowheads="1"/>
          </p:cNvSpPr>
          <p:nvPr/>
        </p:nvSpPr>
        <p:spPr bwMode="auto">
          <a:xfrm>
            <a:off x="8152939" y="5548777"/>
            <a:ext cx="69850" cy="69850"/>
          </a:xfrm>
          <a:prstGeom prst="ellipse">
            <a:avLst/>
          </a:prstGeom>
          <a:gradFill rotWithShape="1">
            <a:gsLst>
              <a:gs pos="0">
                <a:srgbClr val="002F76"/>
              </a:gs>
              <a:gs pos="100000">
                <a:srgbClr val="0066FF"/>
              </a:gs>
            </a:gsLst>
            <a:lin ang="2700000" scaled="1"/>
          </a:gra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fr-FR" sz="18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63" name="Oval 62"/>
          <p:cNvSpPr>
            <a:spLocks noChangeArrowheads="1"/>
          </p:cNvSpPr>
          <p:nvPr/>
        </p:nvSpPr>
        <p:spPr bwMode="auto">
          <a:xfrm>
            <a:off x="8044989" y="5644027"/>
            <a:ext cx="69850" cy="69850"/>
          </a:xfrm>
          <a:prstGeom prst="ellipse">
            <a:avLst/>
          </a:prstGeom>
          <a:gradFill rotWithShape="1">
            <a:gsLst>
              <a:gs pos="0">
                <a:srgbClr val="002F76"/>
              </a:gs>
              <a:gs pos="100000">
                <a:srgbClr val="0066FF"/>
              </a:gs>
            </a:gsLst>
            <a:lin ang="2700000" scaled="1"/>
          </a:gra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fr-FR" sz="18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64" name="Oval 63"/>
          <p:cNvSpPr>
            <a:spLocks noChangeArrowheads="1"/>
          </p:cNvSpPr>
          <p:nvPr/>
        </p:nvSpPr>
        <p:spPr bwMode="auto">
          <a:xfrm>
            <a:off x="8292639" y="4189877"/>
            <a:ext cx="69850" cy="69850"/>
          </a:xfrm>
          <a:prstGeom prst="ellipse">
            <a:avLst/>
          </a:prstGeom>
          <a:gradFill rotWithShape="1">
            <a:gsLst>
              <a:gs pos="0">
                <a:srgbClr val="002F76"/>
              </a:gs>
              <a:gs pos="100000">
                <a:srgbClr val="0066FF"/>
              </a:gs>
            </a:gsLst>
            <a:lin ang="2700000" scaled="1"/>
          </a:gra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fr-FR" sz="18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65" name="Oval 64"/>
          <p:cNvSpPr>
            <a:spLocks noChangeArrowheads="1"/>
          </p:cNvSpPr>
          <p:nvPr/>
        </p:nvSpPr>
        <p:spPr bwMode="auto">
          <a:xfrm>
            <a:off x="8273589" y="5415427"/>
            <a:ext cx="69850" cy="69850"/>
          </a:xfrm>
          <a:prstGeom prst="ellipse">
            <a:avLst/>
          </a:prstGeom>
          <a:gradFill rotWithShape="1">
            <a:gsLst>
              <a:gs pos="0">
                <a:srgbClr val="002F76"/>
              </a:gs>
              <a:gs pos="100000">
                <a:srgbClr val="0066FF"/>
              </a:gs>
            </a:gsLst>
            <a:lin ang="2700000" scaled="1"/>
          </a:gra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fr-FR" sz="18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66" name="Oval 65"/>
          <p:cNvSpPr>
            <a:spLocks noChangeArrowheads="1"/>
          </p:cNvSpPr>
          <p:nvPr/>
        </p:nvSpPr>
        <p:spPr bwMode="auto">
          <a:xfrm>
            <a:off x="8375189" y="4304177"/>
            <a:ext cx="69850" cy="69850"/>
          </a:xfrm>
          <a:prstGeom prst="ellipse">
            <a:avLst/>
          </a:prstGeom>
          <a:gradFill rotWithShape="1">
            <a:gsLst>
              <a:gs pos="0">
                <a:srgbClr val="002F76"/>
              </a:gs>
              <a:gs pos="100000">
                <a:srgbClr val="0066FF"/>
              </a:gs>
            </a:gsLst>
            <a:lin ang="2700000" scaled="1"/>
          </a:gra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fr-FR" sz="18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67" name="Oval 66"/>
          <p:cNvSpPr>
            <a:spLocks noChangeArrowheads="1"/>
          </p:cNvSpPr>
          <p:nvPr/>
        </p:nvSpPr>
        <p:spPr bwMode="auto">
          <a:xfrm>
            <a:off x="8413289" y="4431177"/>
            <a:ext cx="69850" cy="69850"/>
          </a:xfrm>
          <a:prstGeom prst="ellipse">
            <a:avLst/>
          </a:prstGeom>
          <a:gradFill rotWithShape="1">
            <a:gsLst>
              <a:gs pos="0">
                <a:srgbClr val="002F76"/>
              </a:gs>
              <a:gs pos="100000">
                <a:srgbClr val="0066FF"/>
              </a:gs>
            </a:gsLst>
            <a:lin ang="2700000" scaled="1"/>
          </a:gra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fr-FR" sz="18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68" name="Oval 67"/>
          <p:cNvSpPr>
            <a:spLocks noChangeArrowheads="1"/>
          </p:cNvSpPr>
          <p:nvPr/>
        </p:nvSpPr>
        <p:spPr bwMode="auto">
          <a:xfrm>
            <a:off x="8445039" y="4602627"/>
            <a:ext cx="69850" cy="69850"/>
          </a:xfrm>
          <a:prstGeom prst="ellipse">
            <a:avLst/>
          </a:prstGeom>
          <a:gradFill rotWithShape="1">
            <a:gsLst>
              <a:gs pos="0">
                <a:srgbClr val="002F76"/>
              </a:gs>
              <a:gs pos="100000">
                <a:srgbClr val="0066FF"/>
              </a:gs>
            </a:gsLst>
            <a:lin ang="2700000" scaled="1"/>
          </a:gra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fr-FR" sz="18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69" name="Oval 68"/>
          <p:cNvSpPr>
            <a:spLocks noChangeArrowheads="1"/>
          </p:cNvSpPr>
          <p:nvPr/>
        </p:nvSpPr>
        <p:spPr bwMode="auto">
          <a:xfrm>
            <a:off x="8457739" y="4735977"/>
            <a:ext cx="69850" cy="69850"/>
          </a:xfrm>
          <a:prstGeom prst="ellipse">
            <a:avLst/>
          </a:prstGeom>
          <a:gradFill rotWithShape="1">
            <a:gsLst>
              <a:gs pos="0">
                <a:srgbClr val="002F76"/>
              </a:gs>
              <a:gs pos="100000">
                <a:srgbClr val="0066FF"/>
              </a:gs>
            </a:gsLst>
            <a:lin ang="2700000" scaled="1"/>
          </a:gra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fr-FR" sz="18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70" name="Oval 69"/>
          <p:cNvSpPr>
            <a:spLocks noChangeArrowheads="1"/>
          </p:cNvSpPr>
          <p:nvPr/>
        </p:nvSpPr>
        <p:spPr bwMode="auto">
          <a:xfrm>
            <a:off x="8445039" y="4913777"/>
            <a:ext cx="69850" cy="69850"/>
          </a:xfrm>
          <a:prstGeom prst="ellipse">
            <a:avLst/>
          </a:prstGeom>
          <a:gradFill rotWithShape="1">
            <a:gsLst>
              <a:gs pos="0">
                <a:srgbClr val="002F76"/>
              </a:gs>
              <a:gs pos="100000">
                <a:srgbClr val="0066FF"/>
              </a:gs>
            </a:gsLst>
            <a:lin ang="2700000" scaled="1"/>
          </a:gra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fr-FR" sz="18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71" name="AutoShape 70"/>
          <p:cNvSpPr>
            <a:spLocks noChangeArrowheads="1"/>
          </p:cNvSpPr>
          <p:nvPr/>
        </p:nvSpPr>
        <p:spPr bwMode="auto">
          <a:xfrm rot="5400000">
            <a:off x="6162215" y="3613616"/>
            <a:ext cx="2219325" cy="2378075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1823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4824" y="19352"/>
                </a:moveTo>
                <a:cubicBezTo>
                  <a:pt x="2031" y="17400"/>
                  <a:pt x="367" y="14207"/>
                  <a:pt x="367" y="10800"/>
                </a:cubicBezTo>
                <a:cubicBezTo>
                  <a:pt x="367" y="5038"/>
                  <a:pt x="5038" y="367"/>
                  <a:pt x="10800" y="367"/>
                </a:cubicBezTo>
                <a:cubicBezTo>
                  <a:pt x="16561" y="367"/>
                  <a:pt x="21233" y="5038"/>
                  <a:pt x="21233" y="10800"/>
                </a:cubicBezTo>
                <a:cubicBezTo>
                  <a:pt x="21233" y="14207"/>
                  <a:pt x="19568" y="17400"/>
                  <a:pt x="16775" y="19352"/>
                </a:cubicBezTo>
                <a:lnTo>
                  <a:pt x="16985" y="19653"/>
                </a:lnTo>
                <a:cubicBezTo>
                  <a:pt x="19877" y="17632"/>
                  <a:pt x="21600" y="14327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4327"/>
                  <a:pt x="1722" y="17632"/>
                  <a:pt x="4614" y="19653"/>
                </a:cubicBezTo>
                <a:lnTo>
                  <a:pt x="4824" y="19352"/>
                </a:lnTo>
                <a:close/>
              </a:path>
            </a:pathLst>
          </a:custGeom>
          <a:gradFill rotWithShape="1">
            <a:gsLst>
              <a:gs pos="0">
                <a:srgbClr val="002F76"/>
              </a:gs>
              <a:gs pos="100000">
                <a:srgbClr val="0066FF"/>
              </a:gs>
            </a:gsLst>
            <a:lin ang="5400000" scaled="1"/>
          </a:gradFill>
          <a:ln w="9525" algn="ctr">
            <a:solidFill>
              <a:srgbClr val="EAEAEA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1C1C1C"/>
              </a:solidFill>
            </a:endParaRPr>
          </a:p>
        </p:txBody>
      </p:sp>
      <p:sp>
        <p:nvSpPr>
          <p:cNvPr id="72" name="AutoShape 71"/>
          <p:cNvSpPr>
            <a:spLocks noChangeArrowheads="1"/>
          </p:cNvSpPr>
          <p:nvPr/>
        </p:nvSpPr>
        <p:spPr bwMode="auto">
          <a:xfrm>
            <a:off x="6001876" y="4370852"/>
            <a:ext cx="242888" cy="819150"/>
          </a:xfrm>
          <a:prstGeom prst="moon">
            <a:avLst>
              <a:gd name="adj" fmla="val 59750"/>
            </a:avLst>
          </a:prstGeom>
          <a:gradFill rotWithShape="1">
            <a:gsLst>
              <a:gs pos="0">
                <a:srgbClr val="182F76"/>
              </a:gs>
              <a:gs pos="100000">
                <a:srgbClr val="3366FF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sz="18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635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4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3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4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48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1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1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5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56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1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0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64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1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7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7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1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4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5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7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80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1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3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4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8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88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1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0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1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2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96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1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0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0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04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5" presetID="1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1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3" presetID="1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4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5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20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1" presetID="1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2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3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4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2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28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27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5" dur="250" autoRev="1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36" dur="250" autoRev="1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7" dur="250" autoRev="1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8" dur="250" autoRev="1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500"/>
                            </p:stCondLst>
                            <p:childTnLst>
                              <p:par>
                                <p:cTn id="2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1000"/>
                            </p:stCondLst>
                            <p:childTnLst>
                              <p:par>
                                <p:cTn id="27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1500"/>
                            </p:stCondLst>
                            <p:childTnLst>
                              <p:par>
                                <p:cTn id="28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2000"/>
                            </p:stCondLst>
                            <p:childTnLst>
                              <p:par>
                                <p:cTn id="29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2500"/>
                            </p:stCondLst>
                            <p:childTnLst>
                              <p:par>
                                <p:cTn id="3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3000"/>
                            </p:stCondLst>
                            <p:childTnLst>
                              <p:par>
                                <p:cTn id="3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4000"/>
                            </p:stCondLst>
                            <p:childTnLst>
                              <p:par>
                                <p:cTn id="3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>
                            <p:stCondLst>
                              <p:cond delay="4500"/>
                            </p:stCondLst>
                            <p:childTnLst>
                              <p:par>
                                <p:cTn id="35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8" fill="hold">
                      <p:stCondLst>
                        <p:cond delay="indefinite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30" grpId="0" animBg="1"/>
      <p:bldP spid="34" grpId="0" animBg="1"/>
      <p:bldP spid="36" grpId="0" animBg="1"/>
      <p:bldP spid="36" grpId="1" animBg="1"/>
      <p:bldP spid="37" grpId="0" animBg="1"/>
      <p:bldP spid="38" grpId="0" animBg="1"/>
      <p:bldP spid="38" grpId="1" animBg="1"/>
      <p:bldP spid="39" grpId="0" animBg="1"/>
      <p:bldP spid="40" grpId="0" animBg="1"/>
      <p:bldP spid="40" grpId="1" animBg="1"/>
      <p:bldP spid="41" grpId="0" animBg="1"/>
      <p:bldP spid="42" grpId="0" animBg="1"/>
      <p:bldP spid="42" grpId="1" animBg="1"/>
      <p:bldP spid="43" grpId="0" animBg="1"/>
      <p:bldP spid="44" grpId="0" animBg="1"/>
      <p:bldP spid="44" grpId="1" animBg="1"/>
      <p:bldP spid="45" grpId="0" animBg="1"/>
      <p:bldP spid="46" grpId="0" animBg="1"/>
      <p:bldP spid="46" grpId="1" animBg="1"/>
      <p:bldP spid="47" grpId="0" animBg="1"/>
      <p:bldP spid="48" grpId="0" animBg="1"/>
      <p:bldP spid="48" grpId="1" animBg="1"/>
      <p:bldP spid="49" grpId="0" animBg="1"/>
      <p:bldP spid="50" grpId="0" animBg="1"/>
      <p:bldP spid="51" grpId="0" animBg="1"/>
      <p:bldP spid="52" grpId="0" animBg="1"/>
      <p:bldP spid="54" grpId="0" animBg="1"/>
      <p:bldP spid="55" grpId="0" animBg="1"/>
      <p:bldP spid="57" grpId="0" animBg="1"/>
      <p:bldP spid="58" grpId="0" animBg="1"/>
      <p:bldP spid="60" grpId="0" animBg="1"/>
      <p:bldP spid="61" grpId="0" animBg="1"/>
      <p:bldP spid="63" grpId="0" animBg="1"/>
      <p:bldP spid="64" grpId="0" animBg="1"/>
      <p:bldP spid="64" grpId="1" animBg="1"/>
      <p:bldP spid="65" grpId="0" animBg="1"/>
      <p:bldP spid="66" grpId="0" animBg="1"/>
      <p:bldP spid="67" grpId="0" animBg="1"/>
      <p:bldP spid="67" grpId="1" animBg="1"/>
      <p:bldP spid="68" grpId="0" animBg="1"/>
      <p:bldP spid="68" grpId="1" animBg="1"/>
      <p:bldP spid="69" grpId="0" animBg="1"/>
      <p:bldP spid="70" grpId="0" animBg="1"/>
      <p:bldP spid="70" grpId="1" animBg="1"/>
      <p:bldP spid="71" grpId="0" animBg="1"/>
      <p:bldP spid="72" grpId="0" animBg="1"/>
      <p:bldP spid="72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Chitosan nanoparticles for </a:t>
            </a:r>
            <a:r>
              <a:rPr lang="en-US" dirty="0" err="1" smtClean="0"/>
              <a:t>cyclosporin</a:t>
            </a:r>
            <a:r>
              <a:rPr lang="en-US" dirty="0" smtClean="0"/>
              <a:t> a delivery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1" y="2327096"/>
            <a:ext cx="5179367" cy="36831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6561" y="2180496"/>
            <a:ext cx="5375514" cy="38567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17736" y="6501783"/>
            <a:ext cx="922468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800" dirty="0"/>
              <a:t>Chitosan nanoparticles: a new vehicle for the improvement of the delivery of drugs to the ocular surface. Application to </a:t>
            </a:r>
            <a:r>
              <a:rPr lang="en-US" sz="800" dirty="0" err="1"/>
              <a:t>cyclosporin</a:t>
            </a:r>
            <a:r>
              <a:rPr lang="en-US" sz="800" dirty="0"/>
              <a:t> </a:t>
            </a:r>
            <a:r>
              <a:rPr lang="en-US" sz="800" dirty="0" smtClean="0"/>
              <a:t>A, </a:t>
            </a:r>
            <a:r>
              <a:rPr lang="pt-BR" sz="800" dirty="0"/>
              <a:t>De Campos </a:t>
            </a:r>
            <a:r>
              <a:rPr lang="pt-BR" sz="800" dirty="0" smtClean="0"/>
              <a:t>AM,</a:t>
            </a:r>
            <a:r>
              <a:rPr lang="pt-BR" sz="800" dirty="0"/>
              <a:t> Sánchez </a:t>
            </a:r>
            <a:r>
              <a:rPr lang="pt-BR" sz="800" dirty="0" smtClean="0"/>
              <a:t>A</a:t>
            </a:r>
            <a:r>
              <a:rPr lang="pt-BR" sz="800" dirty="0"/>
              <a:t>, Alonso </a:t>
            </a:r>
            <a:r>
              <a:rPr lang="pt-BR" sz="800" dirty="0" smtClean="0"/>
              <a:t>MJ</a:t>
            </a:r>
            <a:r>
              <a:rPr lang="pt-BR" sz="800" dirty="0"/>
              <a:t>.</a:t>
            </a:r>
            <a:r>
              <a:rPr lang="pt-BR" sz="800" dirty="0" smtClean="0"/>
              <a:t> </a:t>
            </a:r>
            <a:r>
              <a:rPr lang="en-US" sz="800" dirty="0" err="1"/>
              <a:t>Int</a:t>
            </a:r>
            <a:r>
              <a:rPr lang="en-US" sz="800" dirty="0"/>
              <a:t> J Pharm. 2001 Aug 14;224(1-2):159-68</a:t>
            </a:r>
          </a:p>
        </p:txBody>
      </p:sp>
    </p:spTree>
    <p:extLst>
      <p:ext uri="{BB962C8B-B14F-4D97-AF65-F5344CB8AC3E}">
        <p14:creationId xmlns:p14="http://schemas.microsoft.com/office/powerpoint/2010/main" val="318660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Strategies for the ocular delivery of proteins/peptides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549" y="2180496"/>
            <a:ext cx="6949158" cy="3678303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Hydrogel Delivery Systems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Allows slow release of drug from a hydrogel inserted beneath the eyelid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err="1" smtClean="0"/>
              <a:t>Ocusert</a:t>
            </a:r>
            <a:r>
              <a:rPr lang="en-US" sz="2000" dirty="0" smtClean="0"/>
              <a:t>:  First such device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800" dirty="0" smtClean="0"/>
              <a:t>Non-erodible ocular insert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800" dirty="0" err="1" smtClean="0"/>
              <a:t>Pilocarpine</a:t>
            </a:r>
            <a:r>
              <a:rPr lang="en-US" sz="1800" dirty="0" smtClean="0"/>
              <a:t> alginate core sandwiched between two transparent, rate controlling membranes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  <p:pic>
        <p:nvPicPr>
          <p:cNvPr id="1026" name="Picture 2" descr="http://www.carloanibaldi.com/therapy/listingdrugs/drugs/images/pills/o01103b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707" y="1965343"/>
            <a:ext cx="2471572" cy="3018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encrypted-tbn2.gstatic.com/images?q=tbn:ANd9GcSAj0hnfPA_fA9VgMd4nA__FNUQlCQQxTLrubemXYTYGfqBLFI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1279" y="2528991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encrypted-tbn2.gstatic.com/images?q=tbn:ANd9GcReewZpRSlI5muFOct6VpOUtPxircun0b2NpjZ8oisi3WDCFfIMb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4979" y="5189878"/>
            <a:ext cx="3343275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139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PLGA microspheres for delivery of </a:t>
            </a:r>
            <a:r>
              <a:rPr lang="en-US" dirty="0" err="1" smtClean="0"/>
              <a:t>vancomycin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267" y="1894058"/>
            <a:ext cx="5158154" cy="43717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2756" y="3056470"/>
            <a:ext cx="5488051" cy="28109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1365" y="6360023"/>
            <a:ext cx="1192278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PLGA microspheres for the ocular delivery of a peptide drug, </a:t>
            </a:r>
            <a:r>
              <a:rPr lang="en-US" sz="800" dirty="0" err="1"/>
              <a:t>vancomycin</a:t>
            </a:r>
            <a:r>
              <a:rPr lang="en-US" sz="800" dirty="0"/>
              <a:t> using emulsification/spray-drying as the preparation method: in vitro/in vivo </a:t>
            </a:r>
            <a:r>
              <a:rPr lang="en-US" sz="800" dirty="0" smtClean="0"/>
              <a:t>studies, </a:t>
            </a:r>
            <a:r>
              <a:rPr lang="en-US" sz="800" dirty="0" err="1"/>
              <a:t>Gavini</a:t>
            </a:r>
            <a:r>
              <a:rPr lang="en-US" sz="800" dirty="0"/>
              <a:t> </a:t>
            </a:r>
            <a:r>
              <a:rPr lang="en-US" sz="800" dirty="0" smtClean="0"/>
              <a:t>E,</a:t>
            </a:r>
            <a:r>
              <a:rPr lang="en-US" sz="800" dirty="0"/>
              <a:t> </a:t>
            </a:r>
            <a:r>
              <a:rPr lang="en-US" sz="800" dirty="0" err="1"/>
              <a:t>Chetoni</a:t>
            </a:r>
            <a:r>
              <a:rPr lang="en-US" sz="800" dirty="0"/>
              <a:t> P, </a:t>
            </a:r>
            <a:r>
              <a:rPr lang="en-US" sz="800" dirty="0" err="1"/>
              <a:t>Cossu</a:t>
            </a:r>
            <a:r>
              <a:rPr lang="en-US" sz="800" dirty="0"/>
              <a:t> </a:t>
            </a:r>
            <a:r>
              <a:rPr lang="en-US" sz="800" dirty="0" smtClean="0"/>
              <a:t>M</a:t>
            </a:r>
            <a:r>
              <a:rPr lang="en-US" sz="800" dirty="0"/>
              <a:t>, Alvarez MG, </a:t>
            </a:r>
            <a:r>
              <a:rPr lang="en-US" sz="800" dirty="0" err="1"/>
              <a:t>Saettone</a:t>
            </a:r>
            <a:r>
              <a:rPr lang="en-US" sz="800" dirty="0"/>
              <a:t> MF, </a:t>
            </a:r>
            <a:r>
              <a:rPr lang="en-US" sz="800" dirty="0" err="1"/>
              <a:t>Giunchedi</a:t>
            </a:r>
            <a:r>
              <a:rPr lang="en-US" sz="800" dirty="0"/>
              <a:t> </a:t>
            </a:r>
            <a:r>
              <a:rPr lang="en-US" sz="800" dirty="0" smtClean="0"/>
              <a:t>P,  </a:t>
            </a:r>
            <a:r>
              <a:rPr lang="en-US" sz="800" dirty="0" err="1"/>
              <a:t>Eur</a:t>
            </a:r>
            <a:r>
              <a:rPr lang="en-US" sz="800" dirty="0"/>
              <a:t> J Pharm </a:t>
            </a:r>
            <a:r>
              <a:rPr lang="en-US" sz="800" dirty="0" err="1" smtClean="0"/>
              <a:t>Biopharm</a:t>
            </a:r>
            <a:r>
              <a:rPr lang="en-US" sz="800" dirty="0" smtClean="0"/>
              <a:t>.</a:t>
            </a:r>
            <a:r>
              <a:rPr lang="en-US" sz="800" dirty="0"/>
              <a:t> 2004 Mar;57(2):</a:t>
            </a:r>
            <a:r>
              <a:rPr lang="en-US" sz="800" dirty="0" smtClean="0"/>
              <a:t>207-12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42445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Strategies for the ocular delivery of proteins/peptides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677504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Absorption Enhancers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Promote penetration of drugs through corneal barrier by changing integrity of epithelial cell layer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Examples: EDTA, sodium </a:t>
            </a:r>
            <a:r>
              <a:rPr lang="en-US" sz="2000" dirty="0" err="1" smtClean="0"/>
              <a:t>glycocholate</a:t>
            </a:r>
            <a:r>
              <a:rPr lang="en-US" sz="2000" dirty="0" smtClean="0"/>
              <a:t> and related </a:t>
            </a:r>
            <a:r>
              <a:rPr lang="en-US" sz="2000" dirty="0" err="1" smtClean="0"/>
              <a:t>cholates</a:t>
            </a:r>
            <a:r>
              <a:rPr lang="en-US" sz="2000" dirty="0" smtClean="0"/>
              <a:t>, tween-20, </a:t>
            </a:r>
            <a:r>
              <a:rPr lang="en-US" sz="2000" dirty="0" err="1" smtClean="0"/>
              <a:t>saponin</a:t>
            </a:r>
            <a:endParaRPr lang="en-US" sz="2000" dirty="0" smtClean="0"/>
          </a:p>
          <a:p>
            <a:r>
              <a:rPr lang="en-US" sz="2400" b="1" dirty="0" smtClean="0"/>
              <a:t>Miscellaneous Approaches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b="1" dirty="0" smtClean="0"/>
              <a:t>Cell penetrating peptides:</a:t>
            </a:r>
            <a:r>
              <a:rPr lang="en-US" sz="2000" dirty="0" smtClean="0"/>
              <a:t> TAT (Trans-activating transcription factor from human immunodeficiency virus) exhibit efficient penetration to the retina after topical delivery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b="1" dirty="0" err="1" smtClean="0"/>
              <a:t>Intravitreal</a:t>
            </a:r>
            <a:r>
              <a:rPr lang="en-US" sz="2000" b="1" dirty="0" smtClean="0"/>
              <a:t> injections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800" dirty="0" smtClean="0"/>
              <a:t>Can cause several complications like hemorrhage and retinal displacement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800" dirty="0" err="1" smtClean="0"/>
              <a:t>Bevacizumab</a:t>
            </a:r>
            <a:r>
              <a:rPr lang="en-US" sz="1800" dirty="0"/>
              <a:t> </a:t>
            </a:r>
            <a:r>
              <a:rPr lang="en-US" sz="1800" dirty="0" smtClean="0"/>
              <a:t>(</a:t>
            </a:r>
            <a:r>
              <a:rPr lang="en-US" sz="1800" dirty="0" err="1" smtClean="0"/>
              <a:t>Avastin</a:t>
            </a:r>
            <a:r>
              <a:rPr lang="en-US" sz="1800" dirty="0" smtClean="0"/>
              <a:t>): Used for the treatment of ocular vascularization </a:t>
            </a:r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5145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9742" y="630331"/>
            <a:ext cx="3416673" cy="59764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6793" y="630330"/>
            <a:ext cx="4495800" cy="57054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385979" y="6499025"/>
            <a:ext cx="305278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>
                <a:latin typeface="Arial Narrow" panose="020B0606020202030204" pitchFamily="34" charset="0"/>
              </a:rPr>
              <a:t>Adapted from  </a:t>
            </a:r>
            <a:r>
              <a:rPr lang="en-US" sz="800" dirty="0">
                <a:latin typeface="Arial Narrow" panose="020B0606020202030204" pitchFamily="34" charset="0"/>
              </a:rPr>
              <a:t>Peptide and Protein </a:t>
            </a:r>
            <a:r>
              <a:rPr lang="en-US" sz="800" dirty="0" smtClean="0">
                <a:latin typeface="Arial Narrow" panose="020B0606020202030204" pitchFamily="34" charset="0"/>
              </a:rPr>
              <a:t>Delivery by </a:t>
            </a:r>
            <a:r>
              <a:rPr lang="en-US" sz="800" dirty="0">
                <a:latin typeface="Arial Narrow" panose="020B0606020202030204" pitchFamily="34" charset="0"/>
              </a:rPr>
              <a:t>Chris Van Der </a:t>
            </a:r>
            <a:r>
              <a:rPr lang="en-US" sz="800" dirty="0" err="1">
                <a:latin typeface="Arial Narrow" panose="020B0606020202030204" pitchFamily="34" charset="0"/>
              </a:rPr>
              <a:t>Walle</a:t>
            </a:r>
            <a:endParaRPr lang="en-US" sz="8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53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daily-nation.com/Union-University-An-Evangelical-Christian-University/Union-Universi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101" y="2931569"/>
            <a:ext cx="3811633" cy="2724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aaronallison.files.wordpress.com/2013/03/union-university-jacks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167" y="601133"/>
            <a:ext cx="8572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ciprianocounseling.com/wp-content/uploads/2014/01/frequently-asked-question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53" y="2574919"/>
            <a:ext cx="4122214" cy="4122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206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of the Eye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463" y="1855694"/>
            <a:ext cx="6209573" cy="5002306"/>
          </a:xfrm>
        </p:spPr>
        <p:txBody>
          <a:bodyPr>
            <a:normAutofit/>
          </a:bodyPr>
          <a:lstStyle/>
          <a:p>
            <a:r>
              <a:rPr lang="en-US" dirty="0" smtClean="0"/>
              <a:t>Outermost coat: Clear, transparent cornea and white, opaque sclera</a:t>
            </a:r>
          </a:p>
          <a:p>
            <a:r>
              <a:rPr lang="en-US" dirty="0" smtClean="0"/>
              <a:t>Middle layer: iris anteriorly, choroid posteriorly and intermediate </a:t>
            </a:r>
            <a:r>
              <a:rPr lang="en-US" dirty="0" err="1" smtClean="0"/>
              <a:t>ciliary</a:t>
            </a:r>
            <a:r>
              <a:rPr lang="en-US" dirty="0" smtClean="0"/>
              <a:t> body</a:t>
            </a:r>
          </a:p>
          <a:p>
            <a:r>
              <a:rPr lang="en-US" dirty="0" smtClean="0"/>
              <a:t>Inner layer: retina</a:t>
            </a:r>
          </a:p>
          <a:p>
            <a:pPr marL="342900" indent="-342900">
              <a:buAutoNum type="alphaUcPeriod"/>
            </a:pPr>
            <a:r>
              <a:rPr lang="en-US" dirty="0" smtClean="0"/>
              <a:t>Topical administration with trans-corneal permeation</a:t>
            </a:r>
          </a:p>
          <a:p>
            <a:pPr marL="342900" indent="-342900">
              <a:buAutoNum type="alphaUcPeriod"/>
            </a:pPr>
            <a:r>
              <a:rPr lang="en-US" dirty="0" smtClean="0"/>
              <a:t>Topical administration with non-corneal permeation across the conjunctiva and sclera</a:t>
            </a:r>
          </a:p>
          <a:p>
            <a:pPr marL="342900" indent="-342900">
              <a:buAutoNum type="alphaUcPeriod"/>
            </a:pPr>
            <a:r>
              <a:rPr lang="en-US" dirty="0" smtClean="0"/>
              <a:t>Drug distribution from the blood through the blood-aqueous barrier into the anterior chamber</a:t>
            </a:r>
          </a:p>
          <a:p>
            <a:pPr marL="342900" indent="-342900">
              <a:buAutoNum type="alphaUcPeriod"/>
            </a:pPr>
            <a:r>
              <a:rPr lang="en-US" dirty="0" smtClean="0"/>
              <a:t>Drug distribution from the blood-retina barrier into the posterior chamber</a:t>
            </a:r>
          </a:p>
          <a:p>
            <a:pPr marL="342900" indent="-342900">
              <a:buAutoNum type="alphaUcPeriod"/>
            </a:pPr>
            <a:r>
              <a:rPr lang="en-US" dirty="0" smtClean="0"/>
              <a:t>Intra-</a:t>
            </a:r>
            <a:r>
              <a:rPr lang="en-US" dirty="0" err="1" smtClean="0"/>
              <a:t>vitreal</a:t>
            </a:r>
            <a:r>
              <a:rPr lang="en-US" dirty="0" smtClean="0"/>
              <a:t> drug administration route</a:t>
            </a:r>
          </a:p>
          <a:p>
            <a:pPr marL="342900" indent="-342900">
              <a:buAutoNum type="alphaUcPeriod"/>
            </a:pPr>
            <a:r>
              <a:rPr lang="en-US" dirty="0" smtClean="0"/>
              <a:t>Sub-</a:t>
            </a:r>
            <a:r>
              <a:rPr lang="en-US" dirty="0" err="1" smtClean="0"/>
              <a:t>tenon</a:t>
            </a:r>
            <a:r>
              <a:rPr lang="en-US" dirty="0" smtClean="0"/>
              <a:t> injection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8975" y="2045634"/>
            <a:ext cx="5663809" cy="4153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66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Barriers to Absorption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7382956" cy="4267601"/>
          </a:xfrm>
        </p:spPr>
        <p:txBody>
          <a:bodyPr>
            <a:noAutofit/>
          </a:bodyPr>
          <a:lstStyle/>
          <a:p>
            <a:r>
              <a:rPr lang="en-US" sz="2000" dirty="0" smtClean="0"/>
              <a:t>Basal layer, 2-3 layers of wing cells and 1-2 outermost layers of squamous cells</a:t>
            </a:r>
          </a:p>
          <a:p>
            <a:r>
              <a:rPr lang="en-US" sz="2000" dirty="0" smtClean="0"/>
              <a:t>Outermost layers</a:t>
            </a:r>
          </a:p>
          <a:p>
            <a:pPr lvl="1"/>
            <a:r>
              <a:rPr lang="en-US" sz="1800" dirty="0" smtClean="0"/>
              <a:t>Intercellular tight junctions surround the most superficial layers and restrict passage of peptides and proteins</a:t>
            </a:r>
          </a:p>
          <a:p>
            <a:pPr lvl="1"/>
            <a:r>
              <a:rPr lang="en-US" sz="1800" dirty="0" smtClean="0"/>
              <a:t>Absorption relies on </a:t>
            </a:r>
            <a:r>
              <a:rPr lang="en-US" sz="1800" dirty="0" err="1" smtClean="0"/>
              <a:t>transcellular</a:t>
            </a:r>
            <a:r>
              <a:rPr lang="en-US" sz="1800" dirty="0" smtClean="0"/>
              <a:t> passage or strategies that can modulate the tight junctions</a:t>
            </a:r>
          </a:p>
          <a:p>
            <a:r>
              <a:rPr lang="en-US" sz="2000" dirty="0" smtClean="0"/>
              <a:t> Wing cells and basal cells</a:t>
            </a:r>
          </a:p>
          <a:p>
            <a:pPr lvl="1"/>
            <a:r>
              <a:rPr lang="en-US" sz="1800" dirty="0" smtClean="0"/>
              <a:t>Intercellular spaces are wider and permit </a:t>
            </a:r>
            <a:r>
              <a:rPr lang="en-US" sz="1800" dirty="0" err="1" smtClean="0"/>
              <a:t>paracellular</a:t>
            </a:r>
            <a:r>
              <a:rPr lang="en-US" sz="1800" dirty="0" smtClean="0"/>
              <a:t> diffusion</a:t>
            </a:r>
          </a:p>
          <a:p>
            <a:r>
              <a:rPr lang="en-US" sz="2000" dirty="0" smtClean="0"/>
              <a:t>Negatively charged corneal epithelium offers greater resistance to negatively charged compounds as compared to positively charged ones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5747" y="2395"/>
            <a:ext cx="3866253" cy="2613805"/>
          </a:xfrm>
          <a:prstGeom prst="rect">
            <a:avLst/>
          </a:prstGeom>
        </p:spPr>
      </p:pic>
      <p:pic>
        <p:nvPicPr>
          <p:cNvPr id="5" name="Picture 2" descr="http://img.medscape.com/article/768/919/768919-fig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2692400"/>
            <a:ext cx="4123267" cy="416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140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to ocular delivery of proteins/peptides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564042"/>
            <a:ext cx="11029615" cy="3678303"/>
          </a:xfrm>
        </p:spPr>
        <p:txBody>
          <a:bodyPr/>
          <a:lstStyle/>
          <a:p>
            <a:r>
              <a:rPr lang="en-US" b="1" dirty="0"/>
              <a:t>Barriers for locally delivered drugs</a:t>
            </a:r>
          </a:p>
          <a:p>
            <a:pPr lvl="1"/>
            <a:r>
              <a:rPr lang="en-US" dirty="0"/>
              <a:t>Loss of drug from ocular surface</a:t>
            </a:r>
          </a:p>
          <a:p>
            <a:pPr lvl="1"/>
            <a:r>
              <a:rPr lang="en-US" dirty="0"/>
              <a:t>Lacrimal-fluid barrier</a:t>
            </a:r>
          </a:p>
          <a:p>
            <a:pPr lvl="1"/>
            <a:r>
              <a:rPr lang="en-US" dirty="0"/>
              <a:t>Blood-ocular barrier</a:t>
            </a:r>
          </a:p>
          <a:p>
            <a:endParaRPr lang="en-US" dirty="0" smtClean="0"/>
          </a:p>
          <a:p>
            <a:r>
              <a:rPr lang="en-US" dirty="0" smtClean="0"/>
              <a:t>Low drug contact time</a:t>
            </a:r>
          </a:p>
          <a:p>
            <a:r>
              <a:rPr lang="en-US" dirty="0" smtClean="0"/>
              <a:t>Tear production and turnover</a:t>
            </a:r>
          </a:p>
          <a:p>
            <a:r>
              <a:rPr lang="en-US" dirty="0" smtClean="0"/>
              <a:t>Consequent dilution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9421" y="1881748"/>
            <a:ext cx="6337764" cy="436059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 flipH="1">
            <a:off x="5279421" y="6211669"/>
            <a:ext cx="6567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Schematic presentation of the different barriers for ocular delivery of proteins and peptides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51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Formulation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922930"/>
            <a:ext cx="11029615" cy="481404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Aggregation</a:t>
            </a:r>
          </a:p>
          <a:p>
            <a:r>
              <a:rPr lang="en-US" dirty="0" smtClean="0"/>
              <a:t>Is induced by shaking, prolonged storage, heating, freezing, </a:t>
            </a:r>
            <a:r>
              <a:rPr lang="en-US" dirty="0" err="1" smtClean="0"/>
              <a:t>lyophilization</a:t>
            </a:r>
            <a:endParaRPr lang="en-US" dirty="0" smtClean="0"/>
          </a:p>
          <a:p>
            <a:r>
              <a:rPr lang="en-US" dirty="0" smtClean="0"/>
              <a:t>Can lead to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Reduced bioactivity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Immunogenic reactions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Blockage of tubing, membranes or pumps in an infusion set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Unacceptable physical appearance such as opalescence</a:t>
            </a:r>
          </a:p>
          <a:p>
            <a:r>
              <a:rPr lang="en-US" dirty="0" smtClean="0"/>
              <a:t>Example: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Insulin can undergo self-association/aggregation due to the hydrophobic regions of the molecule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Human epidermal growth factor (</a:t>
            </a:r>
            <a:r>
              <a:rPr lang="en-US" dirty="0" err="1" smtClean="0"/>
              <a:t>hEGF</a:t>
            </a:r>
            <a:r>
              <a:rPr lang="en-US" dirty="0" smtClean="0"/>
              <a:t>) undergoes pH and concentration dependent aggregation</a:t>
            </a:r>
          </a:p>
          <a:p>
            <a:r>
              <a:rPr lang="en-US" dirty="0" smtClean="0"/>
              <a:t>Can be prevented by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Use of appropriate formulation excipients; example: </a:t>
            </a:r>
            <a:r>
              <a:rPr lang="en-US" dirty="0" err="1" smtClean="0"/>
              <a:t>mannitol</a:t>
            </a:r>
            <a:r>
              <a:rPr lang="en-US" dirty="0" smtClean="0"/>
              <a:t>, </a:t>
            </a:r>
            <a:r>
              <a:rPr lang="en-US" dirty="0" err="1" smtClean="0"/>
              <a:t>trehalose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Proper care in processing of formulation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Synthesizing a resistant derivative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798" y="1824268"/>
            <a:ext cx="3846041" cy="2755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487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Formulation Considerations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061958"/>
            <a:ext cx="11029615" cy="36783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Formulation Additives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b="1" dirty="0" smtClean="0"/>
              <a:t>Protease Inhibitors: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 smtClean="0"/>
              <a:t>Used if the protein/peptide is likely to degrade upon ocular administration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 err="1" smtClean="0"/>
              <a:t>Aminopeptidase</a:t>
            </a:r>
            <a:r>
              <a:rPr lang="en-US" sz="1800" dirty="0" smtClean="0"/>
              <a:t> inhibitors: </a:t>
            </a:r>
            <a:r>
              <a:rPr lang="en-US" sz="1800" dirty="0" err="1" smtClean="0"/>
              <a:t>bestatin</a:t>
            </a:r>
            <a:r>
              <a:rPr lang="en-US" sz="1800" dirty="0" smtClean="0"/>
              <a:t>, </a:t>
            </a:r>
            <a:r>
              <a:rPr lang="en-US" sz="1800" dirty="0" err="1" smtClean="0"/>
              <a:t>amastatin</a:t>
            </a:r>
            <a:r>
              <a:rPr lang="en-US" sz="1800" dirty="0" smtClean="0"/>
              <a:t>, </a:t>
            </a:r>
            <a:r>
              <a:rPr lang="en-US" sz="1800" dirty="0" err="1" smtClean="0"/>
              <a:t>puromycin</a:t>
            </a:r>
            <a:r>
              <a:rPr lang="en-US" sz="1800" dirty="0" smtClean="0"/>
              <a:t>, p-</a:t>
            </a:r>
            <a:r>
              <a:rPr lang="en-US" sz="1800" dirty="0" err="1" smtClean="0"/>
              <a:t>chloromercuribenzoate</a:t>
            </a:r>
            <a:endParaRPr lang="en-US" sz="18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b="1" dirty="0" smtClean="0"/>
              <a:t>Sugars: </a:t>
            </a:r>
            <a:r>
              <a:rPr lang="en-US" sz="2000" dirty="0" smtClean="0"/>
              <a:t>Exert a protective effect on proteins by changing the solvent structure around the protein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b="1" dirty="0" err="1" smtClean="0"/>
              <a:t>Cyclodextrins</a:t>
            </a:r>
            <a:r>
              <a:rPr lang="en-US" sz="2000" b="1" dirty="0" smtClean="0"/>
              <a:t>: </a:t>
            </a:r>
            <a:r>
              <a:rPr lang="en-US" sz="2000" dirty="0" smtClean="0"/>
              <a:t>Act by molecular encapsulation of amino acid chains thereby preventing hydrophobic interactions</a:t>
            </a:r>
            <a:endParaRPr lang="en-US" sz="2000" dirty="0"/>
          </a:p>
        </p:txBody>
      </p:sp>
      <p:pic>
        <p:nvPicPr>
          <p:cNvPr id="4" name="Picture 2" descr="http://www.bzzysw.com/en/uploadfile/201308302251509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042" y="5069787"/>
            <a:ext cx="5495239" cy="1778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074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Peptide transport systems in eye  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3" y="2180496"/>
            <a:ext cx="5654508" cy="4377959"/>
          </a:xfrm>
        </p:spPr>
        <p:txBody>
          <a:bodyPr>
            <a:noAutofit/>
          </a:bodyPr>
          <a:lstStyle/>
          <a:p>
            <a:r>
              <a:rPr lang="en-US" sz="1600" dirty="0" smtClean="0"/>
              <a:t>Epithelial cells express nutrient transporters and receptors on their surface which help the movement of vitamins and amino acids across cell membranes</a:t>
            </a:r>
          </a:p>
          <a:p>
            <a:r>
              <a:rPr lang="en-US" sz="1600" dirty="0" smtClean="0"/>
              <a:t>Proton coupled receptors help translocation of di- and </a:t>
            </a:r>
            <a:r>
              <a:rPr lang="en-US" sz="1600" dirty="0" err="1" smtClean="0"/>
              <a:t>tripeptides</a:t>
            </a:r>
            <a:r>
              <a:rPr lang="en-US" sz="1600" dirty="0" smtClean="0"/>
              <a:t> across the epithelium</a:t>
            </a:r>
          </a:p>
          <a:p>
            <a:r>
              <a:rPr lang="en-US" sz="1600" dirty="0" smtClean="0"/>
              <a:t>Transporters are classified as PepT1, PepT2 and peptide/histidine transporters (PHT1 and PHT2)</a:t>
            </a:r>
          </a:p>
          <a:p>
            <a:r>
              <a:rPr lang="en-US" sz="1600" dirty="0" smtClean="0"/>
              <a:t>Expression of PHT1 in bovine and human retinal pigment epithelial cells (BRPE and HRPE),  ARPE-19 cells (human RPE cell type), bovine and human neural retina cells has been reported</a:t>
            </a:r>
          </a:p>
          <a:p>
            <a:r>
              <a:rPr lang="en-US" sz="1600" dirty="0" smtClean="0"/>
              <a:t>PepT2 and PHT 2 expression reported in bovine and human retina</a:t>
            </a:r>
          </a:p>
          <a:p>
            <a:r>
              <a:rPr lang="en-US" sz="1600" dirty="0" smtClean="0"/>
              <a:t>Drugs with poor ocular bioavailability can be suitably modified by design to facilitate recognition and uptake by peptide transporters</a:t>
            </a:r>
            <a:endParaRPr lang="en-US" sz="1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700" y="2498196"/>
            <a:ext cx="6019800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111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Modes of Ocular drug administration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763" y="1925797"/>
            <a:ext cx="8319558" cy="4813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797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TC103457464[[fn=Dividend]]</Template>
  <TotalTime>9627</TotalTime>
  <Words>1737</Words>
  <Application>Microsoft Office PowerPoint</Application>
  <PresentationFormat>Widescreen</PresentationFormat>
  <Paragraphs>200</Paragraphs>
  <Slides>27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8" baseType="lpstr">
      <vt:lpstr>Arial</vt:lpstr>
      <vt:lpstr>Arial Narrow</vt:lpstr>
      <vt:lpstr>Calibri</vt:lpstr>
      <vt:lpstr>Courier New</vt:lpstr>
      <vt:lpstr>Gill Sans MT</vt:lpstr>
      <vt:lpstr>Tahoma</vt:lpstr>
      <vt:lpstr>Verdana</vt:lpstr>
      <vt:lpstr>Wingdings</vt:lpstr>
      <vt:lpstr>Wingdings 2</vt:lpstr>
      <vt:lpstr>Dividend</vt:lpstr>
      <vt:lpstr>Chart</vt:lpstr>
      <vt:lpstr>Ocular Delivery of peptides and proteins</vt:lpstr>
      <vt:lpstr>outline</vt:lpstr>
      <vt:lpstr>Structure of the Eye</vt:lpstr>
      <vt:lpstr>Barriers to Absorption</vt:lpstr>
      <vt:lpstr>Challenges to ocular delivery of proteins/peptides </vt:lpstr>
      <vt:lpstr>Formulation Considerations</vt:lpstr>
      <vt:lpstr>Formulation Considerations</vt:lpstr>
      <vt:lpstr>Peptide transport systems in eye      </vt:lpstr>
      <vt:lpstr>Modes of Ocular drug administration</vt:lpstr>
      <vt:lpstr>Ocular administration for topical delivery</vt:lpstr>
      <vt:lpstr>Ocular administration for topical delivery</vt:lpstr>
      <vt:lpstr>Studies showing ocular delivery of EGF</vt:lpstr>
      <vt:lpstr>Ocular Delivery of Ganciclovir</vt:lpstr>
      <vt:lpstr>Ocular administration for systemic delivery</vt:lpstr>
      <vt:lpstr>Ocular administration for systemic delivery</vt:lpstr>
      <vt:lpstr>Effect of absorption enhancer (brij 78) on systemic delivery of insulin from an ocular insert device</vt:lpstr>
      <vt:lpstr>Ocular administration for systemic delivery</vt:lpstr>
      <vt:lpstr>Trans-scleral delivery of Igg to the retina </vt:lpstr>
      <vt:lpstr>Strategies for the ocular delivery of proteins/peptides</vt:lpstr>
      <vt:lpstr>Strategies for the ocular delivery of proteins/peptides</vt:lpstr>
      <vt:lpstr>Delivery mechanism of cationic nanoparticles</vt:lpstr>
      <vt:lpstr>Chitosan nanoparticles for cyclosporin a delivery</vt:lpstr>
      <vt:lpstr>Strategies for the ocular delivery of proteins/peptides</vt:lpstr>
      <vt:lpstr>PLGA microspheres for delivery of vancomycin</vt:lpstr>
      <vt:lpstr>Strategies for the ocular delivery of proteins/peptides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Ocular Delivery of peptides and proteins</dc:title>
  <dc:creator>Ruhi Ubale</dc:creator>
  <cp:lastModifiedBy>Richard Addo</cp:lastModifiedBy>
  <cp:revision>147</cp:revision>
  <dcterms:created xsi:type="dcterms:W3CDTF">2014-06-26T05:52:10Z</dcterms:created>
  <dcterms:modified xsi:type="dcterms:W3CDTF">2014-08-12T18:30:09Z</dcterms:modified>
</cp:coreProperties>
</file>