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47"/>
  </p:notesMasterIdLst>
  <p:sldIdLst>
    <p:sldId id="426" r:id="rId2"/>
    <p:sldId id="427" r:id="rId3"/>
    <p:sldId id="256" r:id="rId4"/>
    <p:sldId id="425" r:id="rId5"/>
    <p:sldId id="307" r:id="rId6"/>
    <p:sldId id="352" r:id="rId7"/>
    <p:sldId id="310" r:id="rId8"/>
    <p:sldId id="388" r:id="rId9"/>
    <p:sldId id="303" r:id="rId10"/>
    <p:sldId id="348" r:id="rId11"/>
    <p:sldId id="414" r:id="rId12"/>
    <p:sldId id="407" r:id="rId13"/>
    <p:sldId id="394" r:id="rId14"/>
    <p:sldId id="396" r:id="rId15"/>
    <p:sldId id="397" r:id="rId16"/>
    <p:sldId id="408" r:id="rId17"/>
    <p:sldId id="406" r:id="rId18"/>
    <p:sldId id="424" r:id="rId19"/>
    <p:sldId id="389" r:id="rId20"/>
    <p:sldId id="410" r:id="rId21"/>
    <p:sldId id="373" r:id="rId22"/>
    <p:sldId id="411" r:id="rId23"/>
    <p:sldId id="379" r:id="rId24"/>
    <p:sldId id="413" r:id="rId25"/>
    <p:sldId id="380" r:id="rId26"/>
    <p:sldId id="417" r:id="rId27"/>
    <p:sldId id="390" r:id="rId28"/>
    <p:sldId id="409" r:id="rId29"/>
    <p:sldId id="361" r:id="rId30"/>
    <p:sldId id="368" r:id="rId31"/>
    <p:sldId id="334" r:id="rId32"/>
    <p:sldId id="398" r:id="rId33"/>
    <p:sldId id="399" r:id="rId34"/>
    <p:sldId id="337" r:id="rId35"/>
    <p:sldId id="423" r:id="rId36"/>
    <p:sldId id="387" r:id="rId37"/>
    <p:sldId id="416" r:id="rId38"/>
    <p:sldId id="418" r:id="rId39"/>
    <p:sldId id="419" r:id="rId40"/>
    <p:sldId id="400" r:id="rId41"/>
    <p:sldId id="401" r:id="rId42"/>
    <p:sldId id="402" r:id="rId43"/>
    <p:sldId id="403" r:id="rId44"/>
    <p:sldId id="404" r:id="rId45"/>
    <p:sldId id="405" r:id="rId46"/>
  </p:sldIdLst>
  <p:sldSz cx="9144000" cy="6858000" type="screen4x3"/>
  <p:notesSz cx="7315200" cy="96012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5pPr>
    <a:lvl6pPr marL="2286000" algn="l" defTabSz="914400" rtl="0" eaLnBrk="1" latinLnBrk="0" hangingPunct="1">
      <a:defRPr sz="2400" kern="1200">
        <a:solidFill>
          <a:schemeClr val="tx1"/>
        </a:solidFill>
        <a:latin typeface="Arial" charset="0"/>
        <a:ea typeface="ＭＳ Ｐゴシック" pitchFamily="34" charset="-128"/>
        <a:cs typeface="+mn-cs"/>
      </a:defRPr>
    </a:lvl6pPr>
    <a:lvl7pPr marL="2743200" algn="l" defTabSz="914400" rtl="0" eaLnBrk="1" latinLnBrk="0" hangingPunct="1">
      <a:defRPr sz="2400" kern="1200">
        <a:solidFill>
          <a:schemeClr val="tx1"/>
        </a:solidFill>
        <a:latin typeface="Arial" charset="0"/>
        <a:ea typeface="ＭＳ Ｐゴシック" pitchFamily="34" charset="-128"/>
        <a:cs typeface="+mn-cs"/>
      </a:defRPr>
    </a:lvl7pPr>
    <a:lvl8pPr marL="3200400" algn="l" defTabSz="914400" rtl="0" eaLnBrk="1" latinLnBrk="0" hangingPunct="1">
      <a:defRPr sz="2400" kern="1200">
        <a:solidFill>
          <a:schemeClr val="tx1"/>
        </a:solidFill>
        <a:latin typeface="Arial" charset="0"/>
        <a:ea typeface="ＭＳ Ｐゴシック" pitchFamily="34" charset="-128"/>
        <a:cs typeface="+mn-cs"/>
      </a:defRPr>
    </a:lvl8pPr>
    <a:lvl9pPr marL="3657600" algn="l" defTabSz="914400" rtl="0" eaLnBrk="1" latinLnBrk="0" hangingPunct="1">
      <a:defRPr sz="2400"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33"/>
    <a:srgbClr val="CC00FF"/>
    <a:srgbClr val="00FFFF"/>
    <a:srgbClr val="0033CC"/>
    <a:srgbClr val="FF00FF"/>
    <a:srgbClr val="FF66CC"/>
    <a:srgbClr val="00FF00"/>
    <a:srgbClr val="FF0000"/>
    <a:srgbClr val="0000FF"/>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06" autoAdjust="0"/>
    <p:restoredTop sz="91119" autoAdjust="0"/>
  </p:normalViewPr>
  <p:slideViewPr>
    <p:cSldViewPr>
      <p:cViewPr>
        <p:scale>
          <a:sx n="69" d="100"/>
          <a:sy n="69" d="100"/>
        </p:scale>
        <p:origin x="-142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170583" cy="480388"/>
          </a:xfrm>
          <a:prstGeom prst="rect">
            <a:avLst/>
          </a:prstGeom>
        </p:spPr>
        <p:txBody>
          <a:bodyPr vert="horz" lIns="94851" tIns="47425" rIns="94851" bIns="47425" rtlCol="0"/>
          <a:lstStyle>
            <a:lvl1pPr algn="l">
              <a:defRPr sz="1200"/>
            </a:lvl1pPr>
          </a:lstStyle>
          <a:p>
            <a:endParaRPr lang="en-US"/>
          </a:p>
        </p:txBody>
      </p:sp>
      <p:sp>
        <p:nvSpPr>
          <p:cNvPr id="3" name="Date Placeholder 2"/>
          <p:cNvSpPr>
            <a:spLocks noGrp="1"/>
          </p:cNvSpPr>
          <p:nvPr>
            <p:ph type="dt" idx="1"/>
          </p:nvPr>
        </p:nvSpPr>
        <p:spPr>
          <a:xfrm>
            <a:off x="4142962" y="0"/>
            <a:ext cx="3170583" cy="480388"/>
          </a:xfrm>
          <a:prstGeom prst="rect">
            <a:avLst/>
          </a:prstGeom>
        </p:spPr>
        <p:txBody>
          <a:bodyPr vert="horz" lIns="94851" tIns="47425" rIns="94851" bIns="47425" rtlCol="0"/>
          <a:lstStyle>
            <a:lvl1pPr algn="r">
              <a:defRPr sz="1200"/>
            </a:lvl1pPr>
          </a:lstStyle>
          <a:p>
            <a:fld id="{EAE34E37-FA94-4E94-99F8-5BADB3E79985}" type="datetimeFigureOut">
              <a:rPr lang="en-US" smtClean="0"/>
              <a:t>10/30/2014</a:t>
            </a:fld>
            <a:endParaRPr lang="en-US"/>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4851" tIns="47425" rIns="94851" bIns="47425" rtlCol="0" anchor="ctr"/>
          <a:lstStyle/>
          <a:p>
            <a:endParaRPr lang="en-US"/>
          </a:p>
        </p:txBody>
      </p:sp>
      <p:sp>
        <p:nvSpPr>
          <p:cNvPr id="5" name="Notes Placeholder 4"/>
          <p:cNvSpPr>
            <a:spLocks noGrp="1"/>
          </p:cNvSpPr>
          <p:nvPr>
            <p:ph type="body" sz="quarter" idx="3"/>
          </p:nvPr>
        </p:nvSpPr>
        <p:spPr>
          <a:xfrm>
            <a:off x="732184" y="4561228"/>
            <a:ext cx="5850835" cy="4320213"/>
          </a:xfrm>
          <a:prstGeom prst="rect">
            <a:avLst/>
          </a:prstGeom>
        </p:spPr>
        <p:txBody>
          <a:bodyPr vert="horz" lIns="94851" tIns="47425" rIns="94851" bIns="4742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9119173"/>
            <a:ext cx="3170583" cy="480388"/>
          </a:xfrm>
          <a:prstGeom prst="rect">
            <a:avLst/>
          </a:prstGeom>
        </p:spPr>
        <p:txBody>
          <a:bodyPr vert="horz" lIns="94851" tIns="47425" rIns="94851" bIns="47425" rtlCol="0" anchor="b"/>
          <a:lstStyle>
            <a:lvl1pPr algn="l">
              <a:defRPr sz="1200"/>
            </a:lvl1pPr>
          </a:lstStyle>
          <a:p>
            <a:endParaRPr lang="en-US"/>
          </a:p>
        </p:txBody>
      </p:sp>
      <p:sp>
        <p:nvSpPr>
          <p:cNvPr id="7" name="Slide Number Placeholder 6"/>
          <p:cNvSpPr>
            <a:spLocks noGrp="1"/>
          </p:cNvSpPr>
          <p:nvPr>
            <p:ph type="sldNum" sz="quarter" idx="5"/>
          </p:nvPr>
        </p:nvSpPr>
        <p:spPr>
          <a:xfrm>
            <a:off x="4142962" y="9119173"/>
            <a:ext cx="3170583" cy="480388"/>
          </a:xfrm>
          <a:prstGeom prst="rect">
            <a:avLst/>
          </a:prstGeom>
        </p:spPr>
        <p:txBody>
          <a:bodyPr vert="horz" lIns="94851" tIns="47425" rIns="94851" bIns="47425" rtlCol="0" anchor="b"/>
          <a:lstStyle>
            <a:lvl1pPr algn="r">
              <a:defRPr sz="1200"/>
            </a:lvl1pPr>
          </a:lstStyle>
          <a:p>
            <a:fld id="{01A3B070-BDBB-4259-B0A5-5DACE3700D2A}" type="slidenum">
              <a:rPr lang="en-US" smtClean="0"/>
              <a:t>‹#›</a:t>
            </a:fld>
            <a:endParaRPr lang="en-US"/>
          </a:p>
        </p:txBody>
      </p:sp>
    </p:spTree>
    <p:extLst>
      <p:ext uri="{BB962C8B-B14F-4D97-AF65-F5344CB8AC3E}">
        <p14:creationId xmlns:p14="http://schemas.microsoft.com/office/powerpoint/2010/main" val="6352174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A3B070-BDBB-4259-B0A5-5DACE3700D2A}" type="slidenum">
              <a:rPr lang="en-US" smtClean="0"/>
              <a:t>11</a:t>
            </a:fld>
            <a:endParaRPr lang="en-US"/>
          </a:p>
        </p:txBody>
      </p:sp>
    </p:spTree>
    <p:extLst>
      <p:ext uri="{BB962C8B-B14F-4D97-AF65-F5344CB8AC3E}">
        <p14:creationId xmlns:p14="http://schemas.microsoft.com/office/powerpoint/2010/main" val="28723740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A3B070-BDBB-4259-B0A5-5DACE3700D2A}" type="slidenum">
              <a:rPr lang="en-US" smtClean="0"/>
              <a:t>31</a:t>
            </a:fld>
            <a:endParaRPr lang="en-US"/>
          </a:p>
        </p:txBody>
      </p:sp>
    </p:spTree>
    <p:extLst>
      <p:ext uri="{BB962C8B-B14F-4D97-AF65-F5344CB8AC3E}">
        <p14:creationId xmlns:p14="http://schemas.microsoft.com/office/powerpoint/2010/main" val="13436402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7981674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5204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143000"/>
            <a:ext cx="1943100" cy="533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143000"/>
            <a:ext cx="567690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960370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AndTx" preserve="1">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1143000"/>
            <a:ext cx="7772400" cy="990600"/>
          </a:xfrm>
        </p:spPr>
        <p:txBody>
          <a:bodyPr/>
          <a:lstStyle/>
          <a:p>
            <a:r>
              <a:rPr lang="en-US" smtClean="0"/>
              <a:t>Click to edit Master title style</a:t>
            </a:r>
            <a:endParaRPr lang="en-US"/>
          </a:p>
        </p:txBody>
      </p:sp>
      <p:sp>
        <p:nvSpPr>
          <p:cNvPr id="3" name="Chart Placeholder 2"/>
          <p:cNvSpPr>
            <a:spLocks noGrp="1"/>
          </p:cNvSpPr>
          <p:nvPr>
            <p:ph type="chart" sz="half" idx="1"/>
          </p:nvPr>
        </p:nvSpPr>
        <p:spPr>
          <a:xfrm>
            <a:off x="685800" y="2133600"/>
            <a:ext cx="3810000" cy="4343400"/>
          </a:xfrm>
        </p:spPr>
        <p:txBody>
          <a:bodyPr/>
          <a:lstStyle/>
          <a:p>
            <a:pPr lvl="0"/>
            <a:endParaRPr lang="en-US" noProof="0" smtClean="0"/>
          </a:p>
        </p:txBody>
      </p:sp>
      <p:sp>
        <p:nvSpPr>
          <p:cNvPr id="4" name="Text Placeholder 3"/>
          <p:cNvSpPr>
            <a:spLocks noGrp="1"/>
          </p:cNvSpPr>
          <p:nvPr>
            <p:ph type="body" sz="half" idx="2"/>
          </p:nvPr>
        </p:nvSpPr>
        <p:spPr>
          <a:xfrm>
            <a:off x="4648200" y="2133600"/>
            <a:ext cx="3810000" cy="4343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97345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143000"/>
            <a:ext cx="7772400" cy="990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2133600"/>
            <a:ext cx="3810000" cy="4343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133600"/>
            <a:ext cx="3810000" cy="4343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6828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143000"/>
            <a:ext cx="7772400" cy="990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2133600"/>
            <a:ext cx="3810000" cy="4343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2133600"/>
            <a:ext cx="3810000" cy="2095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381500"/>
            <a:ext cx="3810000" cy="2095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56455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52214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863661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133600"/>
            <a:ext cx="38100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133600"/>
            <a:ext cx="38100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58258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27563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267032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8948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57452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334318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5" descr="Primary_PPT_cyan"/>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685800" y="1143000"/>
            <a:ext cx="7772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685800" y="2133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Lst>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200" b="1">
          <a:solidFill>
            <a:schemeClr val="tx2"/>
          </a:solidFill>
          <a:latin typeface="Arial" charset="0"/>
          <a:ea typeface="ＭＳ Ｐゴシック" pitchFamily="34" charset="-128"/>
        </a:defRPr>
      </a:lvl2pPr>
      <a:lvl3pPr algn="l" rtl="0" eaLnBrk="0" fontAlgn="base" hangingPunct="0">
        <a:spcBef>
          <a:spcPct val="0"/>
        </a:spcBef>
        <a:spcAft>
          <a:spcPct val="0"/>
        </a:spcAft>
        <a:defRPr sz="3200" b="1">
          <a:solidFill>
            <a:schemeClr val="tx2"/>
          </a:solidFill>
          <a:latin typeface="Arial" charset="0"/>
          <a:ea typeface="ＭＳ Ｐゴシック" pitchFamily="34" charset="-128"/>
        </a:defRPr>
      </a:lvl3pPr>
      <a:lvl4pPr algn="l" rtl="0" eaLnBrk="0" fontAlgn="base" hangingPunct="0">
        <a:spcBef>
          <a:spcPct val="0"/>
        </a:spcBef>
        <a:spcAft>
          <a:spcPct val="0"/>
        </a:spcAft>
        <a:defRPr sz="3200" b="1">
          <a:solidFill>
            <a:schemeClr val="tx2"/>
          </a:solidFill>
          <a:latin typeface="Arial" charset="0"/>
          <a:ea typeface="ＭＳ Ｐゴシック" pitchFamily="34" charset="-128"/>
        </a:defRPr>
      </a:lvl4pPr>
      <a:lvl5pPr algn="l" rtl="0" eaLnBrk="0" fontAlgn="base" hangingPunct="0">
        <a:spcBef>
          <a:spcPct val="0"/>
        </a:spcBef>
        <a:spcAft>
          <a:spcPct val="0"/>
        </a:spcAft>
        <a:defRPr sz="3200" b="1">
          <a:solidFill>
            <a:schemeClr val="tx2"/>
          </a:solidFill>
          <a:latin typeface="Arial" charset="0"/>
          <a:ea typeface="ＭＳ Ｐゴシック" pitchFamily="34" charset="-128"/>
        </a:defRPr>
      </a:lvl5pPr>
      <a:lvl6pPr marL="457200" algn="l" rtl="0" eaLnBrk="0" fontAlgn="base" hangingPunct="0">
        <a:spcBef>
          <a:spcPct val="0"/>
        </a:spcBef>
        <a:spcAft>
          <a:spcPct val="0"/>
        </a:spcAft>
        <a:defRPr sz="3200" b="1">
          <a:solidFill>
            <a:schemeClr val="tx2"/>
          </a:solidFill>
          <a:latin typeface="Arial" charset="0"/>
          <a:ea typeface="ＭＳ Ｐゴシック" pitchFamily="34" charset="-128"/>
        </a:defRPr>
      </a:lvl6pPr>
      <a:lvl7pPr marL="914400" algn="l" rtl="0" eaLnBrk="0" fontAlgn="base" hangingPunct="0">
        <a:spcBef>
          <a:spcPct val="0"/>
        </a:spcBef>
        <a:spcAft>
          <a:spcPct val="0"/>
        </a:spcAft>
        <a:defRPr sz="3200" b="1">
          <a:solidFill>
            <a:schemeClr val="tx2"/>
          </a:solidFill>
          <a:latin typeface="Arial" charset="0"/>
          <a:ea typeface="ＭＳ Ｐゴシック" pitchFamily="34" charset="-128"/>
        </a:defRPr>
      </a:lvl7pPr>
      <a:lvl8pPr marL="1371600" algn="l" rtl="0" eaLnBrk="0" fontAlgn="base" hangingPunct="0">
        <a:spcBef>
          <a:spcPct val="0"/>
        </a:spcBef>
        <a:spcAft>
          <a:spcPct val="0"/>
        </a:spcAft>
        <a:defRPr sz="3200" b="1">
          <a:solidFill>
            <a:schemeClr val="tx2"/>
          </a:solidFill>
          <a:latin typeface="Arial" charset="0"/>
          <a:ea typeface="ＭＳ Ｐゴシック" pitchFamily="34" charset="-128"/>
        </a:defRPr>
      </a:lvl8pPr>
      <a:lvl9pPr marL="1828800" algn="l" rtl="0" eaLnBrk="0" fontAlgn="base" hangingPunct="0">
        <a:spcBef>
          <a:spcPct val="0"/>
        </a:spcBef>
        <a:spcAft>
          <a:spcPct val="0"/>
        </a:spcAft>
        <a:defRPr sz="3200" b="1">
          <a:solidFill>
            <a:schemeClr val="tx2"/>
          </a:solidFill>
          <a:latin typeface="Arial" charset="0"/>
          <a:ea typeface="ＭＳ Ｐゴシック" pitchFamily="34" charset="-128"/>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ea typeface="+mn-ea"/>
        </a:defRPr>
      </a:lvl2pPr>
      <a:lvl3pPr marL="1143000" indent="-228600" algn="l" rtl="0" eaLnBrk="0" fontAlgn="base" hangingPunct="0">
        <a:spcBef>
          <a:spcPct val="20000"/>
        </a:spcBef>
        <a:spcAft>
          <a:spcPct val="0"/>
        </a:spcAft>
        <a:buChar char="•"/>
        <a:defRPr sz="2000">
          <a:solidFill>
            <a:schemeClr val="tx1"/>
          </a:solidFill>
          <a:latin typeface="+mn-lt"/>
          <a:ea typeface="+mn-ea"/>
        </a:defRPr>
      </a:lvl3pPr>
      <a:lvl4pPr marL="1600200" indent="-228600" algn="l" rtl="0" eaLnBrk="0" fontAlgn="base" hangingPunct="0">
        <a:spcBef>
          <a:spcPct val="20000"/>
        </a:spcBef>
        <a:spcAft>
          <a:spcPct val="0"/>
        </a:spcAft>
        <a:buChar char="–"/>
        <a:defRPr sz="1600">
          <a:solidFill>
            <a:schemeClr val="tx1"/>
          </a:solidFill>
          <a:latin typeface="+mn-lt"/>
          <a:ea typeface="+mn-ea"/>
        </a:defRPr>
      </a:lvl4pPr>
      <a:lvl5pPr marL="2057400" indent="-228600" algn="l" rtl="0" eaLnBrk="0" fontAlgn="base" hangingPunct="0">
        <a:spcBef>
          <a:spcPct val="20000"/>
        </a:spcBef>
        <a:spcAft>
          <a:spcPct val="0"/>
        </a:spcAft>
        <a:defRPr sz="2000">
          <a:solidFill>
            <a:schemeClr val="tx1"/>
          </a:solidFill>
          <a:latin typeface="+mn-lt"/>
          <a:ea typeface="+mn-ea"/>
        </a:defRPr>
      </a:lvl5pPr>
      <a:lvl6pPr marL="2514600" indent="-228600" algn="l" rtl="0" eaLnBrk="0" fontAlgn="base" hangingPunct="0">
        <a:spcBef>
          <a:spcPct val="20000"/>
        </a:spcBef>
        <a:spcAft>
          <a:spcPct val="0"/>
        </a:spcAft>
        <a:defRPr sz="2000">
          <a:solidFill>
            <a:schemeClr val="tx1"/>
          </a:solidFill>
          <a:latin typeface="+mn-lt"/>
          <a:ea typeface="+mn-ea"/>
        </a:defRPr>
      </a:lvl6pPr>
      <a:lvl7pPr marL="2971800" indent="-228600" algn="l" rtl="0" eaLnBrk="0" fontAlgn="base" hangingPunct="0">
        <a:spcBef>
          <a:spcPct val="20000"/>
        </a:spcBef>
        <a:spcAft>
          <a:spcPct val="0"/>
        </a:spcAft>
        <a:defRPr sz="2000">
          <a:solidFill>
            <a:schemeClr val="tx1"/>
          </a:solidFill>
          <a:latin typeface="+mn-lt"/>
          <a:ea typeface="+mn-ea"/>
        </a:defRPr>
      </a:lvl7pPr>
      <a:lvl8pPr marL="3429000" indent="-228600" algn="l" rtl="0" eaLnBrk="0" fontAlgn="base" hangingPunct="0">
        <a:spcBef>
          <a:spcPct val="20000"/>
        </a:spcBef>
        <a:spcAft>
          <a:spcPct val="0"/>
        </a:spcAft>
        <a:defRPr sz="2000">
          <a:solidFill>
            <a:schemeClr val="tx1"/>
          </a:solidFill>
          <a:latin typeface="+mn-lt"/>
          <a:ea typeface="+mn-ea"/>
        </a:defRPr>
      </a:lvl8pPr>
      <a:lvl9pPr marL="3886200" indent="-228600" algn="l" rtl="0" eaLnBrk="0" fontAlgn="base" hangingPunct="0">
        <a:spcBef>
          <a:spcPct val="20000"/>
        </a:spcBef>
        <a:spcAft>
          <a:spcPct val="0"/>
        </a:spcAft>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omicsonline.org/scholarly-journals.php" TargetMode="External"/><Relationship Id="rId2" Type="http://schemas.openxmlformats.org/officeDocument/2006/relationships/hyperlink" Target="http://www.omicsonline.org/open-access-publication.php" TargetMode="External"/><Relationship Id="rId1" Type="http://schemas.openxmlformats.org/officeDocument/2006/relationships/slideLayout" Target="../slideLayouts/slideLayout2.xml"/><Relationship Id="rId4" Type="http://schemas.openxmlformats.org/officeDocument/2006/relationships/hyperlink" Target="http://www.omicsonline.org/international-scientific-conferences/"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6.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186737" cy="1143000"/>
          </a:xfrm>
          <a:ln w="3175"/>
        </p:spPr>
        <p:txBody>
          <a:bodyPr/>
          <a:lstStyle/>
          <a:p>
            <a:pPr eaLnBrk="1" hangingPunct="1">
              <a:defRPr/>
            </a:pPr>
            <a:r>
              <a:rPr lang="en-US" sz="3600" dirty="0" smtClean="0">
                <a:solidFill>
                  <a:schemeClr val="accent4">
                    <a:lumMod val="50000"/>
                  </a:schemeClr>
                </a:solidFill>
                <a:effectLst>
                  <a:outerShdw blurRad="38100" dist="38100" dir="2700000" algn="tl">
                    <a:srgbClr val="000000">
                      <a:alpha val="43137"/>
                    </a:srgbClr>
                  </a:outerShdw>
                </a:effectLst>
                <a:latin typeface="Baskerville Old Face" pitchFamily="18" charset="0"/>
              </a:rPr>
              <a:t>About OMICS Group</a:t>
            </a:r>
            <a:endParaRPr lang="en-US" sz="3600" dirty="0">
              <a:solidFill>
                <a:schemeClr val="accent4">
                  <a:lumMod val="50000"/>
                </a:schemeClr>
              </a:solidFill>
              <a:effectLst>
                <a:outerShdw blurRad="38100" dist="38100" dir="2700000" algn="tl">
                  <a:srgbClr val="000000">
                    <a:alpha val="43137"/>
                  </a:srgbClr>
                </a:outerShdw>
              </a:effectLst>
              <a:latin typeface="Baskerville Old Face" pitchFamily="18" charset="0"/>
            </a:endParaRPr>
          </a:p>
        </p:txBody>
      </p:sp>
      <p:sp>
        <p:nvSpPr>
          <p:cNvPr id="4" name="Content Placeholder 3"/>
          <p:cNvSpPr>
            <a:spLocks noGrp="1"/>
          </p:cNvSpPr>
          <p:nvPr>
            <p:ph idx="1"/>
          </p:nvPr>
        </p:nvSpPr>
        <p: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fontScale="92500" lnSpcReduction="10000"/>
          </a:bodyPr>
          <a:lstStyle/>
          <a:p>
            <a:pPr algn="just" eaLnBrk="1" hangingPunct="1">
              <a:buFont typeface="Arial" charset="0"/>
              <a:buNone/>
              <a:defRPr/>
            </a:pPr>
            <a:r>
              <a:rPr lang="en-US" sz="2000" dirty="0" smtClean="0">
                <a:latin typeface="+mj-lt"/>
              </a:rPr>
              <a:t>      OMICS Group International is an amalgamation of </a:t>
            </a:r>
            <a:r>
              <a:rPr lang="en-US" sz="2000" dirty="0" smtClean="0">
                <a:latin typeface="+mj-lt"/>
                <a:hlinkClick r:id="rId2" tooltip="Open Access publications"/>
              </a:rPr>
              <a:t>Open Access publications</a:t>
            </a:r>
            <a:r>
              <a:rPr lang="en-US" sz="2000" dirty="0" smtClean="0">
                <a:latin typeface="+mj-lt"/>
              </a:rPr>
              <a:t> and worldwide international science conferences and events. Established in the year 2007 with the sole aim of making the information on Sciences and technology ‘Open Access’, OMICS Group publishes 400 online open access </a:t>
            </a:r>
            <a:r>
              <a:rPr lang="en-US" sz="2000" dirty="0" smtClean="0">
                <a:latin typeface="+mj-lt"/>
                <a:hlinkClick r:id="rId3" tooltip="scholarly journals"/>
              </a:rPr>
              <a:t>scholarly journals</a:t>
            </a:r>
            <a:r>
              <a:rPr lang="en-US" sz="2000" dirty="0" smtClean="0">
                <a:latin typeface="+mj-lt"/>
              </a:rPr>
              <a:t> in all aspects of Science, Engineering, Management and Technology journals. OMICS Group has been instrumental in taking the knowledge on Science &amp; technology to the doorsteps of ordinary men and women. Research Scholars, Students, Libraries, Educational Institutions, Research centers and the industry are main stakeholders that benefitted greatly from this knowledge dissemination. OMICS Group also organizes 300 </a:t>
            </a:r>
            <a:r>
              <a:rPr lang="en-US" sz="2000" dirty="0" smtClean="0">
                <a:latin typeface="+mj-lt"/>
                <a:hlinkClick r:id="rId4" tooltip="International conferences"/>
              </a:rPr>
              <a:t>International conferences</a:t>
            </a:r>
            <a:r>
              <a:rPr lang="en-US" sz="2000" dirty="0" smtClean="0">
                <a:latin typeface="+mj-lt"/>
              </a:rPr>
              <a:t> annually across the globe, where knowledge transfer takes place through debates, round table discussions, poster presentations, workshops, symposia and exhibitions</a:t>
            </a:r>
            <a:r>
              <a:rPr lang="en-US" sz="1800" dirty="0" smtClean="0">
                <a:latin typeface="+mj-lt"/>
              </a:rPr>
              <a:t>.</a:t>
            </a:r>
            <a:endParaRPr lang="en-US" sz="1800" dirty="0">
              <a:latin typeface="+mj-lt"/>
            </a:endParaRPr>
          </a:p>
        </p:txBody>
      </p:sp>
    </p:spTree>
    <p:extLst>
      <p:ext uri="{BB962C8B-B14F-4D97-AF65-F5344CB8AC3E}">
        <p14:creationId xmlns:p14="http://schemas.microsoft.com/office/powerpoint/2010/main" val="12345985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381000"/>
            <a:ext cx="7772400" cy="533400"/>
          </a:xfrm>
        </p:spPr>
        <p:txBody>
          <a:bodyPr/>
          <a:lstStyle/>
          <a:p>
            <a:pPr algn="ctr"/>
            <a:r>
              <a:rPr lang="en-US" sz="2000" dirty="0" smtClean="0">
                <a:solidFill>
                  <a:schemeClr val="accent2"/>
                </a:solidFill>
              </a:rPr>
              <a:t>Statistical Analyses</a:t>
            </a:r>
          </a:p>
        </p:txBody>
      </p:sp>
      <p:sp>
        <p:nvSpPr>
          <p:cNvPr id="14339" name="Rectangle 3"/>
          <p:cNvSpPr>
            <a:spLocks noGrp="1" noChangeArrowheads="1"/>
          </p:cNvSpPr>
          <p:nvPr>
            <p:ph type="body" idx="1"/>
          </p:nvPr>
        </p:nvSpPr>
        <p:spPr>
          <a:xfrm>
            <a:off x="685800" y="1524000"/>
            <a:ext cx="7696200" cy="4876800"/>
          </a:xfrm>
        </p:spPr>
        <p:txBody>
          <a:bodyPr/>
          <a:lstStyle/>
          <a:p>
            <a:pPr lvl="1">
              <a:buFont typeface="Arial" pitchFamily="34" charset="0"/>
              <a:buChar char="•"/>
              <a:defRPr/>
            </a:pPr>
            <a:endParaRPr lang="en-US" sz="2000" b="1" dirty="0" smtClean="0">
              <a:solidFill>
                <a:schemeClr val="accent2"/>
              </a:solidFill>
            </a:endParaRPr>
          </a:p>
          <a:p>
            <a:pPr lvl="1">
              <a:buFont typeface="Arial" pitchFamily="34" charset="0"/>
              <a:buChar char="•"/>
              <a:defRPr/>
            </a:pPr>
            <a:r>
              <a:rPr lang="en-US" b="1" dirty="0" smtClean="0">
                <a:solidFill>
                  <a:schemeClr val="accent2"/>
                </a:solidFill>
              </a:rPr>
              <a:t>Items reduction phase </a:t>
            </a:r>
          </a:p>
          <a:p>
            <a:pPr marL="457200" lvl="1" indent="0">
              <a:buNone/>
              <a:defRPr/>
            </a:pPr>
            <a:endParaRPr lang="en-US" b="1" dirty="0" smtClean="0">
              <a:solidFill>
                <a:schemeClr val="accent2"/>
              </a:solidFill>
            </a:endParaRPr>
          </a:p>
          <a:p>
            <a:pPr marL="457200" lvl="1" indent="0">
              <a:buNone/>
              <a:defRPr/>
            </a:pPr>
            <a:r>
              <a:rPr lang="en-US" b="1" dirty="0" smtClean="0">
                <a:solidFill>
                  <a:schemeClr val="accent2"/>
                </a:solidFill>
              </a:rPr>
              <a:t>        - Classical test theory (CTT)</a:t>
            </a:r>
          </a:p>
          <a:p>
            <a:pPr marL="457200" lvl="1" indent="0">
              <a:buNone/>
              <a:defRPr/>
            </a:pPr>
            <a:r>
              <a:rPr lang="en-US" b="1" dirty="0">
                <a:solidFill>
                  <a:schemeClr val="accent2"/>
                </a:solidFill>
              </a:rPr>
              <a:t> </a:t>
            </a:r>
            <a:r>
              <a:rPr lang="en-US" b="1" dirty="0" smtClean="0">
                <a:solidFill>
                  <a:schemeClr val="accent2"/>
                </a:solidFill>
              </a:rPr>
              <a:t>       - </a:t>
            </a:r>
            <a:r>
              <a:rPr lang="en-US" b="1" dirty="0" err="1" smtClean="0">
                <a:solidFill>
                  <a:schemeClr val="accent2"/>
                </a:solidFill>
              </a:rPr>
              <a:t>Rasch</a:t>
            </a:r>
            <a:r>
              <a:rPr lang="en-US" b="1" dirty="0" smtClean="0">
                <a:solidFill>
                  <a:schemeClr val="accent2"/>
                </a:solidFill>
              </a:rPr>
              <a:t> modeling (RM)</a:t>
            </a:r>
          </a:p>
          <a:p>
            <a:pPr marL="457200" lvl="1" indent="0">
              <a:buFontTx/>
              <a:buNone/>
              <a:defRPr/>
            </a:pPr>
            <a:endParaRPr lang="en-US" b="1" dirty="0">
              <a:solidFill>
                <a:schemeClr val="accent2"/>
              </a:solidFill>
            </a:endParaRPr>
          </a:p>
          <a:p>
            <a:pPr lvl="1">
              <a:buFont typeface="Arial" pitchFamily="34" charset="0"/>
              <a:buChar char="•"/>
              <a:defRPr/>
            </a:pPr>
            <a:endParaRPr lang="en-US" b="1" dirty="0" smtClean="0">
              <a:solidFill>
                <a:schemeClr val="accent2"/>
              </a:solidFill>
            </a:endParaRPr>
          </a:p>
        </p:txBody>
      </p:sp>
    </p:spTree>
    <p:extLst>
      <p:ext uri="{BB962C8B-B14F-4D97-AF65-F5344CB8AC3E}">
        <p14:creationId xmlns:p14="http://schemas.microsoft.com/office/powerpoint/2010/main" val="7596729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752600" y="381000"/>
            <a:ext cx="6705600" cy="533400"/>
          </a:xfrm>
        </p:spPr>
        <p:txBody>
          <a:bodyPr/>
          <a:lstStyle/>
          <a:p>
            <a:pPr algn="ctr"/>
            <a:r>
              <a:rPr lang="en-US" sz="2000" dirty="0">
                <a:solidFill>
                  <a:schemeClr val="accent2"/>
                </a:solidFill>
              </a:rPr>
              <a:t>Item Reduction: Classical Test Theory</a:t>
            </a:r>
            <a:endParaRPr lang="en-US" sz="2000" dirty="0" smtClean="0">
              <a:solidFill>
                <a:schemeClr val="accent2"/>
              </a:solidFill>
            </a:endParaRPr>
          </a:p>
        </p:txBody>
      </p:sp>
      <p:sp>
        <p:nvSpPr>
          <p:cNvPr id="14339" name="Rectangle 3"/>
          <p:cNvSpPr>
            <a:spLocks noGrp="1" noChangeArrowheads="1"/>
          </p:cNvSpPr>
          <p:nvPr>
            <p:ph type="body" idx="1"/>
          </p:nvPr>
        </p:nvSpPr>
        <p:spPr>
          <a:xfrm>
            <a:off x="76200" y="1219200"/>
            <a:ext cx="8991600" cy="5562600"/>
          </a:xfrm>
        </p:spPr>
        <p:txBody>
          <a:bodyPr/>
          <a:lstStyle/>
          <a:p>
            <a:pPr lvl="1">
              <a:buFont typeface="Arial" pitchFamily="34" charset="0"/>
              <a:buChar char="•"/>
              <a:defRPr/>
            </a:pPr>
            <a:endParaRPr lang="en-US" b="1" dirty="0">
              <a:solidFill>
                <a:schemeClr val="accent2"/>
              </a:solidFill>
            </a:endParaRPr>
          </a:p>
          <a:p>
            <a:pPr marL="457200" lvl="1" indent="0">
              <a:buNone/>
              <a:defRPr/>
            </a:pPr>
            <a:r>
              <a:rPr lang="en-US" sz="2800" b="1" dirty="0" smtClean="0">
                <a:solidFill>
                  <a:schemeClr val="accent2"/>
                </a:solidFill>
              </a:rPr>
              <a:t>                                </a:t>
            </a:r>
            <a:r>
              <a:rPr lang="en-US" sz="2800" b="1" dirty="0" err="1">
                <a:solidFill>
                  <a:schemeClr val="accent2"/>
                </a:solidFill>
              </a:rPr>
              <a:t>y</a:t>
            </a:r>
            <a:r>
              <a:rPr lang="en-US" sz="2800" b="1" i="1" baseline="-25000" dirty="0" err="1" smtClean="0">
                <a:solidFill>
                  <a:schemeClr val="accent2"/>
                </a:solidFill>
              </a:rPr>
              <a:t>ij</a:t>
            </a:r>
            <a:r>
              <a:rPr lang="en-US" sz="2800" b="1" dirty="0" smtClean="0">
                <a:solidFill>
                  <a:schemeClr val="accent2"/>
                </a:solidFill>
              </a:rPr>
              <a:t> = </a:t>
            </a:r>
            <a:r>
              <a:rPr lang="en-US" sz="2800" b="1" dirty="0" err="1">
                <a:solidFill>
                  <a:schemeClr val="accent2"/>
                </a:solidFill>
              </a:rPr>
              <a:t>t</a:t>
            </a:r>
            <a:r>
              <a:rPr lang="en-US" sz="2800" b="1" i="1" baseline="-25000" dirty="0" err="1" smtClean="0">
                <a:solidFill>
                  <a:schemeClr val="accent2"/>
                </a:solidFill>
              </a:rPr>
              <a:t>ij</a:t>
            </a:r>
            <a:r>
              <a:rPr lang="en-US" sz="2800" b="1" dirty="0" smtClean="0">
                <a:solidFill>
                  <a:schemeClr val="accent2"/>
                </a:solidFill>
              </a:rPr>
              <a:t> +</a:t>
            </a:r>
            <a:r>
              <a:rPr lang="en-US" sz="2800" b="1" dirty="0" err="1" smtClean="0">
                <a:solidFill>
                  <a:schemeClr val="accent2"/>
                </a:solidFill>
              </a:rPr>
              <a:t>e</a:t>
            </a:r>
            <a:r>
              <a:rPr lang="en-US" sz="2800" b="1" i="1" baseline="-25000" dirty="0" err="1" smtClean="0">
                <a:solidFill>
                  <a:schemeClr val="accent2"/>
                </a:solidFill>
              </a:rPr>
              <a:t>ij</a:t>
            </a:r>
            <a:endParaRPr lang="en-US" sz="2800" b="1" i="1" baseline="-25000" dirty="0" smtClean="0">
              <a:solidFill>
                <a:schemeClr val="accent2"/>
              </a:solidFill>
            </a:endParaRPr>
          </a:p>
          <a:p>
            <a:pPr marL="457200" lvl="1" indent="0">
              <a:buNone/>
              <a:defRPr/>
            </a:pPr>
            <a:endParaRPr lang="en-US" sz="2800" b="1" dirty="0" smtClean="0">
              <a:solidFill>
                <a:schemeClr val="accent2"/>
              </a:solidFill>
            </a:endParaRPr>
          </a:p>
          <a:p>
            <a:pPr marL="457200" lvl="1" indent="0">
              <a:buNone/>
              <a:defRPr/>
            </a:pPr>
            <a:endParaRPr lang="en-US" sz="2800" b="1" dirty="0">
              <a:solidFill>
                <a:schemeClr val="accent2"/>
              </a:solidFill>
            </a:endParaRPr>
          </a:p>
          <a:p>
            <a:pPr marL="457200" lvl="1" indent="0">
              <a:buNone/>
              <a:defRPr/>
            </a:pPr>
            <a:r>
              <a:rPr lang="en-US" sz="2800" b="1" dirty="0" smtClean="0">
                <a:solidFill>
                  <a:schemeClr val="accent2"/>
                </a:solidFill>
              </a:rPr>
              <a:t>                                   </a:t>
            </a:r>
            <a:r>
              <a:rPr lang="en-US" sz="1800" b="1" dirty="0" smtClean="0">
                <a:solidFill>
                  <a:schemeClr val="accent2"/>
                </a:solidFill>
              </a:rPr>
              <a:t/>
            </a:r>
            <a:br>
              <a:rPr lang="en-US" sz="1800" b="1" dirty="0" smtClean="0">
                <a:solidFill>
                  <a:schemeClr val="accent2"/>
                </a:solidFill>
              </a:rPr>
            </a:br>
            <a:r>
              <a:rPr lang="en-US" sz="2000" b="1" dirty="0" smtClean="0">
                <a:solidFill>
                  <a:schemeClr val="accent2"/>
                </a:solidFill>
              </a:rPr>
              <a:t>    </a:t>
            </a:r>
          </a:p>
          <a:p>
            <a:pPr marL="457200" lvl="1" indent="0">
              <a:buNone/>
              <a:defRPr/>
            </a:pPr>
            <a:r>
              <a:rPr lang="en-US" sz="2000" b="1" dirty="0" err="1" smtClean="0">
                <a:solidFill>
                  <a:schemeClr val="accent2"/>
                </a:solidFill>
              </a:rPr>
              <a:t>cov</a:t>
            </a:r>
            <a:r>
              <a:rPr lang="en-US" sz="2000" b="1" dirty="0" smtClean="0">
                <a:solidFill>
                  <a:schemeClr val="accent2"/>
                </a:solidFill>
              </a:rPr>
              <a:t> (</a:t>
            </a:r>
            <a:r>
              <a:rPr lang="en-US" sz="2000" b="1" dirty="0" err="1" smtClean="0">
                <a:solidFill>
                  <a:schemeClr val="accent2"/>
                </a:solidFill>
              </a:rPr>
              <a:t>e</a:t>
            </a:r>
            <a:r>
              <a:rPr lang="en-US" sz="2000" b="1" i="1" baseline="-25000" dirty="0" err="1" smtClean="0">
                <a:solidFill>
                  <a:schemeClr val="accent2"/>
                </a:solidFill>
              </a:rPr>
              <a:t>ij</a:t>
            </a:r>
            <a:r>
              <a:rPr lang="en-US" sz="2000" b="1" dirty="0" err="1" smtClean="0">
                <a:solidFill>
                  <a:schemeClr val="accent2"/>
                </a:solidFill>
              </a:rPr>
              <a:t>,e</a:t>
            </a:r>
            <a:r>
              <a:rPr lang="en-US" sz="2000" b="1" i="1" baseline="-25000" dirty="0" err="1" smtClean="0">
                <a:solidFill>
                  <a:schemeClr val="accent2"/>
                </a:solidFill>
              </a:rPr>
              <a:t>i’j</a:t>
            </a:r>
            <a:r>
              <a:rPr lang="en-US" sz="2000" b="1" baseline="-25000" dirty="0" smtClean="0">
                <a:solidFill>
                  <a:schemeClr val="accent2"/>
                </a:solidFill>
              </a:rPr>
              <a:t>’</a:t>
            </a:r>
            <a:r>
              <a:rPr lang="en-US" sz="2000" b="1" dirty="0" smtClean="0">
                <a:solidFill>
                  <a:schemeClr val="accent2"/>
                </a:solidFill>
              </a:rPr>
              <a:t>) =0 for </a:t>
            </a:r>
            <a:r>
              <a:rPr lang="en-US" sz="2000" b="1" i="1" dirty="0" err="1" smtClean="0">
                <a:solidFill>
                  <a:schemeClr val="accent2"/>
                </a:solidFill>
              </a:rPr>
              <a:t>i</a:t>
            </a:r>
            <a:r>
              <a:rPr lang="en-US" sz="2000" b="1" dirty="0" smtClean="0">
                <a:solidFill>
                  <a:schemeClr val="accent2"/>
                </a:solidFill>
              </a:rPr>
              <a:t> ≠ </a:t>
            </a:r>
            <a:r>
              <a:rPr lang="en-US" sz="2000" b="1" i="1" dirty="0" err="1" smtClean="0">
                <a:solidFill>
                  <a:schemeClr val="accent2"/>
                </a:solidFill>
              </a:rPr>
              <a:t>i</a:t>
            </a:r>
            <a:r>
              <a:rPr lang="en-US" sz="2000" b="1" i="1" dirty="0" smtClean="0">
                <a:solidFill>
                  <a:schemeClr val="accent2"/>
                </a:solidFill>
              </a:rPr>
              <a:t>’</a:t>
            </a:r>
            <a:r>
              <a:rPr lang="en-US" sz="2000" b="1" dirty="0" smtClean="0">
                <a:solidFill>
                  <a:schemeClr val="accent2"/>
                </a:solidFill>
              </a:rPr>
              <a:t> , </a:t>
            </a:r>
            <a:r>
              <a:rPr lang="en-US" sz="2000" b="1" i="1" dirty="0" smtClean="0">
                <a:solidFill>
                  <a:schemeClr val="accent2"/>
                </a:solidFill>
              </a:rPr>
              <a:t>j</a:t>
            </a:r>
            <a:r>
              <a:rPr lang="en-US" sz="2000" b="1" dirty="0" smtClean="0">
                <a:solidFill>
                  <a:schemeClr val="accent2"/>
                </a:solidFill>
              </a:rPr>
              <a:t> </a:t>
            </a:r>
            <a:r>
              <a:rPr lang="en-US" sz="2000" b="1" dirty="0">
                <a:solidFill>
                  <a:schemeClr val="accent2"/>
                </a:solidFill>
              </a:rPr>
              <a:t>≠ </a:t>
            </a:r>
            <a:r>
              <a:rPr lang="en-US" sz="2000" b="1" i="1" dirty="0" smtClean="0">
                <a:solidFill>
                  <a:schemeClr val="accent2"/>
                </a:solidFill>
              </a:rPr>
              <a:t>j’ , </a:t>
            </a:r>
            <a:r>
              <a:rPr lang="en-US" sz="2000" b="1" dirty="0" smtClean="0">
                <a:solidFill>
                  <a:schemeClr val="accent2"/>
                </a:solidFill>
              </a:rPr>
              <a:t>and ,  </a:t>
            </a:r>
            <a:r>
              <a:rPr lang="en-US" sz="2000" b="1" dirty="0" err="1" smtClean="0">
                <a:solidFill>
                  <a:schemeClr val="accent2"/>
                </a:solidFill>
              </a:rPr>
              <a:t>cov</a:t>
            </a:r>
            <a:r>
              <a:rPr lang="en-US" sz="2000" b="1" dirty="0" smtClean="0">
                <a:solidFill>
                  <a:schemeClr val="accent2"/>
                </a:solidFill>
              </a:rPr>
              <a:t>(</a:t>
            </a:r>
            <a:r>
              <a:rPr lang="en-US" sz="2000" b="1" dirty="0" err="1" smtClean="0">
                <a:solidFill>
                  <a:schemeClr val="accent2"/>
                </a:solidFill>
              </a:rPr>
              <a:t>e</a:t>
            </a:r>
            <a:r>
              <a:rPr lang="en-US" sz="2000" b="1" i="1" baseline="-25000" dirty="0" err="1" smtClean="0">
                <a:solidFill>
                  <a:schemeClr val="accent2"/>
                </a:solidFill>
              </a:rPr>
              <a:t>ij</a:t>
            </a:r>
            <a:r>
              <a:rPr lang="en-US" sz="2000" b="1" dirty="0" smtClean="0">
                <a:solidFill>
                  <a:schemeClr val="accent2"/>
                </a:solidFill>
              </a:rPr>
              <a:t>, </a:t>
            </a:r>
            <a:r>
              <a:rPr lang="en-US" sz="2000" b="1" dirty="0" err="1" smtClean="0">
                <a:solidFill>
                  <a:schemeClr val="accent2"/>
                </a:solidFill>
              </a:rPr>
              <a:t>e</a:t>
            </a:r>
            <a:r>
              <a:rPr lang="en-US" sz="2000" b="1" i="1" baseline="-25000" dirty="0" err="1" smtClean="0">
                <a:solidFill>
                  <a:schemeClr val="accent2"/>
                </a:solidFill>
              </a:rPr>
              <a:t>i’j</a:t>
            </a:r>
            <a:r>
              <a:rPr lang="en-US" sz="2000" b="1" dirty="0" smtClean="0">
                <a:solidFill>
                  <a:schemeClr val="accent2"/>
                </a:solidFill>
              </a:rPr>
              <a:t>) =0 for </a:t>
            </a:r>
            <a:r>
              <a:rPr lang="en-US" sz="2000" b="1" i="1" dirty="0" err="1">
                <a:solidFill>
                  <a:schemeClr val="accent2"/>
                </a:solidFill>
              </a:rPr>
              <a:t>i</a:t>
            </a:r>
            <a:r>
              <a:rPr lang="en-US" sz="2000" b="1" dirty="0">
                <a:solidFill>
                  <a:schemeClr val="accent2"/>
                </a:solidFill>
              </a:rPr>
              <a:t> ≠ </a:t>
            </a:r>
            <a:r>
              <a:rPr lang="en-US" sz="2000" b="1" i="1" dirty="0" err="1">
                <a:solidFill>
                  <a:schemeClr val="accent2"/>
                </a:solidFill>
              </a:rPr>
              <a:t>i</a:t>
            </a:r>
            <a:r>
              <a:rPr lang="en-US" sz="2000" b="1" i="1" dirty="0" smtClean="0">
                <a:solidFill>
                  <a:schemeClr val="accent2"/>
                </a:solidFill>
              </a:rPr>
              <a:t>’</a:t>
            </a:r>
          </a:p>
          <a:p>
            <a:pPr marL="457200" lvl="1" indent="0">
              <a:buNone/>
              <a:defRPr/>
            </a:pPr>
            <a:r>
              <a:rPr lang="en-US" sz="2000" b="1" i="1" dirty="0" smtClean="0">
                <a:solidFill>
                  <a:schemeClr val="accent2"/>
                </a:solidFill>
              </a:rPr>
              <a:t>E(</a:t>
            </a:r>
            <a:r>
              <a:rPr lang="en-US" sz="2000" b="1" dirty="0" err="1" smtClean="0">
                <a:solidFill>
                  <a:schemeClr val="accent2"/>
                </a:solidFill>
              </a:rPr>
              <a:t>e</a:t>
            </a:r>
            <a:r>
              <a:rPr lang="en-US" sz="2000" b="1" i="1" baseline="-25000" dirty="0" err="1" smtClean="0">
                <a:solidFill>
                  <a:schemeClr val="accent2"/>
                </a:solidFill>
              </a:rPr>
              <a:t>ij</a:t>
            </a:r>
            <a:r>
              <a:rPr lang="en-US" sz="2000" b="1" i="1" dirty="0" smtClean="0">
                <a:solidFill>
                  <a:schemeClr val="accent2"/>
                </a:solidFill>
              </a:rPr>
              <a:t>) =0 </a:t>
            </a:r>
          </a:p>
          <a:p>
            <a:pPr marL="457200" lvl="1" indent="0">
              <a:buNone/>
              <a:defRPr/>
            </a:pPr>
            <a:r>
              <a:rPr lang="en-US" sz="2000" b="1" i="1" dirty="0" err="1" smtClean="0">
                <a:solidFill>
                  <a:schemeClr val="accent2"/>
                </a:solidFill>
              </a:rPr>
              <a:t>Cov</a:t>
            </a:r>
            <a:r>
              <a:rPr lang="en-US" sz="2000" b="1" i="1" dirty="0" smtClean="0">
                <a:solidFill>
                  <a:schemeClr val="accent2"/>
                </a:solidFill>
              </a:rPr>
              <a:t>(</a:t>
            </a:r>
            <a:r>
              <a:rPr lang="en-US" sz="2000" b="1" i="1" dirty="0" err="1" smtClean="0">
                <a:solidFill>
                  <a:schemeClr val="accent2"/>
                </a:solidFill>
              </a:rPr>
              <a:t>t</a:t>
            </a:r>
            <a:r>
              <a:rPr lang="en-US" sz="2000" b="1" i="1" baseline="-25000" dirty="0" err="1" smtClean="0">
                <a:solidFill>
                  <a:schemeClr val="accent2"/>
                </a:solidFill>
              </a:rPr>
              <a:t>ij</a:t>
            </a:r>
            <a:r>
              <a:rPr lang="en-US" sz="2000" b="1" i="1" dirty="0" smtClean="0">
                <a:solidFill>
                  <a:schemeClr val="accent2"/>
                </a:solidFill>
              </a:rPr>
              <a:t>, </a:t>
            </a:r>
            <a:r>
              <a:rPr lang="en-US" sz="2000" b="1" i="1" dirty="0" err="1" smtClean="0">
                <a:solidFill>
                  <a:schemeClr val="accent2"/>
                </a:solidFill>
              </a:rPr>
              <a:t>e</a:t>
            </a:r>
            <a:r>
              <a:rPr lang="en-US" sz="2000" b="1" i="1" baseline="-25000" dirty="0" err="1" smtClean="0">
                <a:solidFill>
                  <a:schemeClr val="accent2"/>
                </a:solidFill>
              </a:rPr>
              <a:t>ij</a:t>
            </a:r>
            <a:r>
              <a:rPr lang="en-US" sz="2000" b="1" i="1" dirty="0" smtClean="0">
                <a:solidFill>
                  <a:schemeClr val="accent2"/>
                </a:solidFill>
              </a:rPr>
              <a:t>)=0</a:t>
            </a:r>
          </a:p>
          <a:p>
            <a:pPr marL="457200" lvl="1" indent="0">
              <a:buNone/>
              <a:defRPr/>
            </a:pPr>
            <a:r>
              <a:rPr lang="en-US" sz="2000" b="1" dirty="0" smtClean="0">
                <a:solidFill>
                  <a:schemeClr val="accent2"/>
                </a:solidFill>
              </a:rPr>
              <a:t>                                     </a:t>
            </a:r>
          </a:p>
          <a:p>
            <a:pPr marL="457200" lvl="1" indent="0">
              <a:buNone/>
              <a:defRPr/>
            </a:pPr>
            <a:r>
              <a:rPr lang="en-US" sz="2800" b="1" dirty="0">
                <a:solidFill>
                  <a:schemeClr val="accent2"/>
                </a:solidFill>
              </a:rPr>
              <a:t> </a:t>
            </a:r>
            <a:r>
              <a:rPr lang="en-US" sz="2800" b="1" dirty="0" smtClean="0">
                <a:solidFill>
                  <a:schemeClr val="accent2"/>
                </a:solidFill>
              </a:rPr>
              <a:t>                           </a:t>
            </a:r>
          </a:p>
        </p:txBody>
      </p:sp>
      <p:cxnSp>
        <p:nvCxnSpPr>
          <p:cNvPr id="3" name="Straight Arrow Connector 2"/>
          <p:cNvCxnSpPr/>
          <p:nvPr/>
        </p:nvCxnSpPr>
        <p:spPr bwMode="auto">
          <a:xfrm flipH="1">
            <a:off x="3048000" y="2209800"/>
            <a:ext cx="762000" cy="60960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 name="TextBox 3"/>
          <p:cNvSpPr txBox="1"/>
          <p:nvPr/>
        </p:nvSpPr>
        <p:spPr>
          <a:xfrm>
            <a:off x="1752600" y="2819400"/>
            <a:ext cx="2057400" cy="584775"/>
          </a:xfrm>
          <a:prstGeom prst="rect">
            <a:avLst/>
          </a:prstGeom>
          <a:noFill/>
        </p:spPr>
        <p:txBody>
          <a:bodyPr wrap="square" rtlCol="0">
            <a:spAutoFit/>
          </a:bodyPr>
          <a:lstStyle/>
          <a:p>
            <a:r>
              <a:rPr lang="en-US" sz="1600" b="1" dirty="0" smtClean="0">
                <a:solidFill>
                  <a:srgbClr val="339933"/>
                </a:solidFill>
              </a:rPr>
              <a:t>Observed score of</a:t>
            </a:r>
          </a:p>
          <a:p>
            <a:r>
              <a:rPr lang="en-US" sz="1600" b="1" dirty="0">
                <a:solidFill>
                  <a:srgbClr val="339933"/>
                </a:solidFill>
              </a:rPr>
              <a:t>i</a:t>
            </a:r>
            <a:r>
              <a:rPr lang="en-US" sz="1600" b="1" dirty="0" smtClean="0">
                <a:solidFill>
                  <a:srgbClr val="339933"/>
                </a:solidFill>
              </a:rPr>
              <a:t>tem </a:t>
            </a:r>
            <a:r>
              <a:rPr lang="en-US" sz="1600" b="1" i="1" dirty="0" err="1" smtClean="0">
                <a:solidFill>
                  <a:srgbClr val="339933"/>
                </a:solidFill>
              </a:rPr>
              <a:t>i</a:t>
            </a:r>
            <a:r>
              <a:rPr lang="en-US" sz="1600" b="1" i="1" dirty="0" smtClean="0">
                <a:solidFill>
                  <a:srgbClr val="339933"/>
                </a:solidFill>
              </a:rPr>
              <a:t> </a:t>
            </a:r>
            <a:r>
              <a:rPr lang="en-US" sz="1600" b="1" dirty="0" smtClean="0">
                <a:solidFill>
                  <a:srgbClr val="339933"/>
                </a:solidFill>
              </a:rPr>
              <a:t>for person</a:t>
            </a:r>
            <a:r>
              <a:rPr lang="en-US" sz="1600" b="1" i="1" dirty="0" smtClean="0">
                <a:solidFill>
                  <a:srgbClr val="339933"/>
                </a:solidFill>
              </a:rPr>
              <a:t> j</a:t>
            </a:r>
            <a:endParaRPr lang="en-US" sz="1600" b="1" i="1" dirty="0">
              <a:solidFill>
                <a:srgbClr val="339933"/>
              </a:solidFill>
            </a:endParaRPr>
          </a:p>
        </p:txBody>
      </p:sp>
      <p:cxnSp>
        <p:nvCxnSpPr>
          <p:cNvPr id="6" name="Straight Arrow Connector 5"/>
          <p:cNvCxnSpPr/>
          <p:nvPr/>
        </p:nvCxnSpPr>
        <p:spPr bwMode="auto">
          <a:xfrm>
            <a:off x="4495800" y="2209800"/>
            <a:ext cx="0" cy="794266"/>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TextBox 6"/>
          <p:cNvSpPr txBox="1"/>
          <p:nvPr/>
        </p:nvSpPr>
        <p:spPr>
          <a:xfrm>
            <a:off x="3810000" y="3004065"/>
            <a:ext cx="1447800" cy="830997"/>
          </a:xfrm>
          <a:prstGeom prst="rect">
            <a:avLst/>
          </a:prstGeom>
          <a:noFill/>
        </p:spPr>
        <p:txBody>
          <a:bodyPr wrap="square" rtlCol="0">
            <a:spAutoFit/>
          </a:bodyPr>
          <a:lstStyle/>
          <a:p>
            <a:r>
              <a:rPr lang="en-US" sz="1600" b="1" dirty="0" smtClean="0">
                <a:solidFill>
                  <a:srgbClr val="339933"/>
                </a:solidFill>
              </a:rPr>
              <a:t>True score of item </a:t>
            </a:r>
            <a:r>
              <a:rPr lang="en-US" sz="1600" b="1" i="1" dirty="0" err="1" smtClean="0">
                <a:solidFill>
                  <a:srgbClr val="339933"/>
                </a:solidFill>
              </a:rPr>
              <a:t>i</a:t>
            </a:r>
            <a:r>
              <a:rPr lang="en-US" sz="1600" b="1" dirty="0" smtClean="0">
                <a:solidFill>
                  <a:srgbClr val="339933"/>
                </a:solidFill>
              </a:rPr>
              <a:t> for person </a:t>
            </a:r>
            <a:r>
              <a:rPr lang="en-US" sz="1600" b="1" i="1" dirty="0" smtClean="0">
                <a:solidFill>
                  <a:srgbClr val="339933"/>
                </a:solidFill>
              </a:rPr>
              <a:t>j </a:t>
            </a:r>
            <a:endParaRPr lang="en-US" sz="1600" b="1" i="1" dirty="0">
              <a:solidFill>
                <a:srgbClr val="339933"/>
              </a:solidFill>
            </a:endParaRPr>
          </a:p>
        </p:txBody>
      </p:sp>
      <p:cxnSp>
        <p:nvCxnSpPr>
          <p:cNvPr id="13" name="Straight Arrow Connector 12"/>
          <p:cNvCxnSpPr/>
          <p:nvPr/>
        </p:nvCxnSpPr>
        <p:spPr bwMode="auto">
          <a:xfrm>
            <a:off x="5257800" y="2209800"/>
            <a:ext cx="838200" cy="53340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TextBox 13"/>
          <p:cNvSpPr txBox="1"/>
          <p:nvPr/>
        </p:nvSpPr>
        <p:spPr>
          <a:xfrm>
            <a:off x="5791200" y="2819400"/>
            <a:ext cx="1295400" cy="338554"/>
          </a:xfrm>
          <a:prstGeom prst="rect">
            <a:avLst/>
          </a:prstGeom>
          <a:noFill/>
        </p:spPr>
        <p:txBody>
          <a:bodyPr wrap="square" rtlCol="0">
            <a:spAutoFit/>
          </a:bodyPr>
          <a:lstStyle/>
          <a:p>
            <a:r>
              <a:rPr lang="en-US" sz="1600" b="1" dirty="0" smtClean="0">
                <a:solidFill>
                  <a:srgbClr val="339933"/>
                </a:solidFill>
              </a:rPr>
              <a:t>Error score</a:t>
            </a:r>
            <a:endParaRPr lang="en-US" sz="1600" b="1" dirty="0">
              <a:solidFill>
                <a:srgbClr val="339933"/>
              </a:solidFill>
            </a:endParaRPr>
          </a:p>
        </p:txBody>
      </p:sp>
    </p:spTree>
    <p:extLst>
      <p:ext uri="{BB962C8B-B14F-4D97-AF65-F5344CB8AC3E}">
        <p14:creationId xmlns:p14="http://schemas.microsoft.com/office/powerpoint/2010/main" val="8355586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676400" y="304800"/>
            <a:ext cx="6705600" cy="533400"/>
          </a:xfrm>
        </p:spPr>
        <p:txBody>
          <a:bodyPr/>
          <a:lstStyle/>
          <a:p>
            <a:pPr lvl="1" algn="ctr">
              <a:defRPr/>
            </a:pPr>
            <a:r>
              <a:rPr lang="en-US" sz="2000" dirty="0">
                <a:solidFill>
                  <a:schemeClr val="accent2"/>
                </a:solidFill>
              </a:rPr>
              <a:t/>
            </a:r>
            <a:br>
              <a:rPr lang="en-US" sz="2000" dirty="0">
                <a:solidFill>
                  <a:schemeClr val="accent2"/>
                </a:solidFill>
              </a:rPr>
            </a:br>
            <a:r>
              <a:rPr lang="en-US" sz="2000" dirty="0">
                <a:solidFill>
                  <a:schemeClr val="accent2"/>
                </a:solidFill>
              </a:rPr>
              <a:t>Item </a:t>
            </a:r>
            <a:r>
              <a:rPr lang="en-US" sz="2000" dirty="0" smtClean="0">
                <a:solidFill>
                  <a:schemeClr val="accent2"/>
                </a:solidFill>
              </a:rPr>
              <a:t>Reduction: </a:t>
            </a:r>
            <a:r>
              <a:rPr lang="en-US" sz="2000" dirty="0">
                <a:solidFill>
                  <a:schemeClr val="accent2"/>
                </a:solidFill>
              </a:rPr>
              <a:t>Classical Test Theory</a:t>
            </a:r>
            <a:br>
              <a:rPr lang="en-US" sz="2000" dirty="0">
                <a:solidFill>
                  <a:schemeClr val="accent2"/>
                </a:solidFill>
              </a:rPr>
            </a:br>
            <a:endParaRPr lang="en-US" sz="2000" dirty="0" smtClean="0">
              <a:solidFill>
                <a:schemeClr val="accent2"/>
              </a:solidFill>
            </a:endParaRPr>
          </a:p>
        </p:txBody>
      </p:sp>
      <p:sp>
        <p:nvSpPr>
          <p:cNvPr id="14339" name="Rectangle 3"/>
          <p:cNvSpPr>
            <a:spLocks noGrp="1" noChangeArrowheads="1"/>
          </p:cNvSpPr>
          <p:nvPr>
            <p:ph type="body" idx="1"/>
          </p:nvPr>
        </p:nvSpPr>
        <p:spPr>
          <a:xfrm>
            <a:off x="685800" y="1143000"/>
            <a:ext cx="7696200" cy="5334000"/>
          </a:xfrm>
        </p:spPr>
        <p:txBody>
          <a:bodyPr/>
          <a:lstStyle/>
          <a:p>
            <a:pPr lvl="1">
              <a:buFont typeface="Arial" pitchFamily="34" charset="0"/>
              <a:buChar char="•"/>
              <a:defRPr/>
            </a:pPr>
            <a:endParaRPr lang="en-US" sz="2000" b="1" dirty="0">
              <a:solidFill>
                <a:schemeClr val="accent2"/>
              </a:solidFill>
            </a:endParaRPr>
          </a:p>
          <a:p>
            <a:pPr lvl="1">
              <a:buFont typeface="Arial" pitchFamily="34" charset="0"/>
              <a:buChar char="•"/>
              <a:defRPr/>
            </a:pPr>
            <a:r>
              <a:rPr lang="en-US" sz="2000" b="1" dirty="0" smtClean="0">
                <a:solidFill>
                  <a:schemeClr val="accent2"/>
                </a:solidFill>
              </a:rPr>
              <a:t>Exploratory factor analysis using orthogonal rotation</a:t>
            </a:r>
          </a:p>
          <a:p>
            <a:pPr lvl="1">
              <a:buFont typeface="Arial" pitchFamily="34" charset="0"/>
              <a:buChar char="•"/>
              <a:defRPr/>
            </a:pPr>
            <a:endParaRPr lang="en-US" sz="2000" b="1" dirty="0">
              <a:solidFill>
                <a:schemeClr val="accent2"/>
              </a:solidFill>
            </a:endParaRPr>
          </a:p>
          <a:p>
            <a:pPr lvl="1">
              <a:buFont typeface="Arial" pitchFamily="34" charset="0"/>
              <a:buChar char="•"/>
              <a:defRPr/>
            </a:pPr>
            <a:r>
              <a:rPr lang="en-US" sz="2000" b="1" dirty="0" smtClean="0">
                <a:solidFill>
                  <a:schemeClr val="accent2"/>
                </a:solidFill>
              </a:rPr>
              <a:t>Factors retained if </a:t>
            </a:r>
          </a:p>
          <a:p>
            <a:pPr marL="457200" lvl="1" indent="0">
              <a:buNone/>
              <a:defRPr/>
            </a:pPr>
            <a:r>
              <a:rPr lang="en-US" sz="2000" b="1" dirty="0">
                <a:solidFill>
                  <a:schemeClr val="accent2"/>
                </a:solidFill>
              </a:rPr>
              <a:t> </a:t>
            </a:r>
            <a:r>
              <a:rPr lang="en-US" sz="2000" b="1" dirty="0" smtClean="0">
                <a:solidFill>
                  <a:schemeClr val="accent2"/>
                </a:solidFill>
              </a:rPr>
              <a:t>          - </a:t>
            </a:r>
            <a:r>
              <a:rPr lang="en-US" sz="2000" b="1" dirty="0">
                <a:solidFill>
                  <a:schemeClr val="accent2"/>
                </a:solidFill>
              </a:rPr>
              <a:t>E</a:t>
            </a:r>
            <a:r>
              <a:rPr lang="en-US" sz="2000" b="1" dirty="0" smtClean="0">
                <a:solidFill>
                  <a:schemeClr val="accent2"/>
                </a:solidFill>
              </a:rPr>
              <a:t>igen values &gt; 1</a:t>
            </a:r>
          </a:p>
          <a:p>
            <a:pPr marL="457200" lvl="1" indent="0">
              <a:buNone/>
              <a:defRPr/>
            </a:pPr>
            <a:r>
              <a:rPr lang="en-US" sz="2000" b="1" dirty="0">
                <a:solidFill>
                  <a:schemeClr val="accent2"/>
                </a:solidFill>
              </a:rPr>
              <a:t> </a:t>
            </a:r>
            <a:r>
              <a:rPr lang="en-US" sz="2000" b="1" dirty="0" smtClean="0">
                <a:solidFill>
                  <a:schemeClr val="accent2"/>
                </a:solidFill>
              </a:rPr>
              <a:t>          - Factor loadings on the main factor &gt; 0.40</a:t>
            </a:r>
          </a:p>
          <a:p>
            <a:pPr marL="457200" lvl="1" indent="0">
              <a:buNone/>
              <a:defRPr/>
            </a:pPr>
            <a:endParaRPr lang="en-US" sz="2000" b="1" dirty="0" smtClean="0">
              <a:solidFill>
                <a:schemeClr val="accent2"/>
              </a:solidFill>
            </a:endParaRPr>
          </a:p>
          <a:p>
            <a:pPr lvl="1">
              <a:buFont typeface="Arial" pitchFamily="34" charset="0"/>
              <a:buChar char="•"/>
              <a:defRPr/>
            </a:pPr>
            <a:r>
              <a:rPr lang="en-US" sz="2000" b="1" dirty="0" smtClean="0">
                <a:solidFill>
                  <a:schemeClr val="accent2"/>
                </a:solidFill>
              </a:rPr>
              <a:t>Item-item correlation</a:t>
            </a:r>
          </a:p>
          <a:p>
            <a:pPr lvl="1">
              <a:buFont typeface="Arial" pitchFamily="34" charset="0"/>
              <a:buChar char="•"/>
              <a:defRPr/>
            </a:pPr>
            <a:endParaRPr lang="en-US" sz="2000" b="1" dirty="0">
              <a:solidFill>
                <a:schemeClr val="accent2"/>
              </a:solidFill>
            </a:endParaRPr>
          </a:p>
          <a:p>
            <a:pPr lvl="1">
              <a:buFont typeface="Arial" pitchFamily="34" charset="0"/>
              <a:buChar char="•"/>
              <a:defRPr/>
            </a:pPr>
            <a:r>
              <a:rPr lang="en-US" sz="2000" b="1" dirty="0" smtClean="0">
                <a:solidFill>
                  <a:schemeClr val="accent2"/>
                </a:solidFill>
              </a:rPr>
              <a:t>Item-total correlation</a:t>
            </a:r>
          </a:p>
          <a:p>
            <a:pPr marL="457200" lvl="1" indent="0">
              <a:buNone/>
              <a:defRPr/>
            </a:pPr>
            <a:endParaRPr lang="en-US" sz="2000" b="1" dirty="0" smtClean="0">
              <a:solidFill>
                <a:schemeClr val="accent2"/>
              </a:solidFill>
            </a:endParaRPr>
          </a:p>
          <a:p>
            <a:pPr lvl="1">
              <a:buFont typeface="Arial" pitchFamily="34" charset="0"/>
              <a:buChar char="•"/>
              <a:defRPr/>
            </a:pPr>
            <a:r>
              <a:rPr lang="en-US" sz="2000" b="1" dirty="0" smtClean="0">
                <a:solidFill>
                  <a:schemeClr val="accent2"/>
                </a:solidFill>
              </a:rPr>
              <a:t>Cronbach </a:t>
            </a:r>
            <a:r>
              <a:rPr lang="el-GR" sz="2000" b="1" dirty="0" smtClean="0">
                <a:solidFill>
                  <a:schemeClr val="accent2"/>
                </a:solidFill>
              </a:rPr>
              <a:t>α</a:t>
            </a:r>
            <a:r>
              <a:rPr lang="en-US" sz="2000" b="1" dirty="0" smtClean="0">
                <a:solidFill>
                  <a:schemeClr val="accent2"/>
                </a:solidFill>
              </a:rPr>
              <a:t> to measure internal consistency of the score with reduced number of items within each measure</a:t>
            </a:r>
          </a:p>
          <a:p>
            <a:pPr marL="457200" lvl="1" indent="0">
              <a:buNone/>
              <a:defRPr/>
            </a:pPr>
            <a:endParaRPr lang="en-US" sz="2000" b="1" dirty="0" smtClean="0">
              <a:solidFill>
                <a:schemeClr val="accent2"/>
              </a:solidFill>
              <a:cs typeface="Times New Roman" pitchFamily="18" charset="0"/>
            </a:endParaRPr>
          </a:p>
          <a:p>
            <a:pPr marL="457200" lvl="1" indent="0">
              <a:buFontTx/>
              <a:buNone/>
              <a:defRPr/>
            </a:pPr>
            <a:r>
              <a:rPr lang="en-US" b="1" dirty="0" smtClean="0">
                <a:solidFill>
                  <a:schemeClr val="accent2"/>
                </a:solidFill>
              </a:rPr>
              <a:t>  </a:t>
            </a:r>
            <a:endParaRPr lang="en-US" b="1" dirty="0">
              <a:solidFill>
                <a:schemeClr val="accent2"/>
              </a:solidFill>
            </a:endParaRPr>
          </a:p>
          <a:p>
            <a:pPr lvl="1">
              <a:buFont typeface="Arial" pitchFamily="34" charset="0"/>
              <a:buChar char="•"/>
              <a:defRPr/>
            </a:pPr>
            <a:endParaRPr lang="en-US" b="1" dirty="0" smtClean="0">
              <a:solidFill>
                <a:schemeClr val="accent2"/>
              </a:solidFill>
            </a:endParaRPr>
          </a:p>
        </p:txBody>
      </p:sp>
    </p:spTree>
    <p:extLst>
      <p:ext uri="{BB962C8B-B14F-4D97-AF65-F5344CB8AC3E}">
        <p14:creationId xmlns:p14="http://schemas.microsoft.com/office/powerpoint/2010/main" val="27555074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743200" y="0"/>
            <a:ext cx="5181600" cy="685800"/>
          </a:xfrm>
        </p:spPr>
        <p:txBody>
          <a:bodyPr/>
          <a:lstStyle/>
          <a:p>
            <a:pPr lvl="1" algn="ctr">
              <a:defRPr/>
            </a:pPr>
            <a:r>
              <a:rPr lang="en-US" sz="2000" dirty="0">
                <a:solidFill>
                  <a:schemeClr val="accent2"/>
                </a:solidFill>
              </a:rPr>
              <a:t/>
            </a:r>
            <a:br>
              <a:rPr lang="en-US" sz="2000" dirty="0">
                <a:solidFill>
                  <a:schemeClr val="accent2"/>
                </a:solidFill>
              </a:rPr>
            </a:br>
            <a:r>
              <a:rPr lang="en-US" sz="2000" dirty="0">
                <a:solidFill>
                  <a:schemeClr val="accent2"/>
                </a:solidFill>
              </a:rPr>
              <a:t>Item </a:t>
            </a:r>
            <a:r>
              <a:rPr lang="en-US" sz="2000" dirty="0" smtClean="0">
                <a:solidFill>
                  <a:schemeClr val="accent2"/>
                </a:solidFill>
              </a:rPr>
              <a:t>Reduction: </a:t>
            </a:r>
            <a:r>
              <a:rPr lang="en-US" sz="2000" dirty="0" err="1" smtClean="0">
                <a:solidFill>
                  <a:schemeClr val="accent2"/>
                </a:solidFill>
              </a:rPr>
              <a:t>Rasch</a:t>
            </a:r>
            <a:r>
              <a:rPr lang="en-US" sz="2000" dirty="0" smtClean="0">
                <a:solidFill>
                  <a:schemeClr val="accent2"/>
                </a:solidFill>
              </a:rPr>
              <a:t> Modeling</a:t>
            </a:r>
          </a:p>
        </p:txBody>
      </p:sp>
      <p:pic>
        <p:nvPicPr>
          <p:cNvPr id="205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956235"/>
            <a:ext cx="7086600" cy="59017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844078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066925" y="228600"/>
            <a:ext cx="6096000" cy="457200"/>
          </a:xfrm>
        </p:spPr>
        <p:txBody>
          <a:bodyPr/>
          <a:lstStyle/>
          <a:p>
            <a:pPr lvl="1" algn="ctr">
              <a:defRPr/>
            </a:pPr>
            <a:r>
              <a:rPr lang="en-US" sz="2000" dirty="0">
                <a:solidFill>
                  <a:schemeClr val="accent2"/>
                </a:solidFill>
              </a:rPr>
              <a:t/>
            </a:r>
            <a:br>
              <a:rPr lang="en-US" sz="2000" dirty="0">
                <a:solidFill>
                  <a:schemeClr val="accent2"/>
                </a:solidFill>
              </a:rPr>
            </a:br>
            <a:r>
              <a:rPr lang="en-US" sz="2000" dirty="0">
                <a:solidFill>
                  <a:schemeClr val="accent2"/>
                </a:solidFill>
              </a:rPr>
              <a:t>Item </a:t>
            </a:r>
            <a:r>
              <a:rPr lang="en-US" sz="2000" dirty="0" smtClean="0">
                <a:solidFill>
                  <a:schemeClr val="accent2"/>
                </a:solidFill>
              </a:rPr>
              <a:t>Reduction: </a:t>
            </a:r>
            <a:r>
              <a:rPr lang="en-US" sz="2000" dirty="0" err="1" smtClean="0">
                <a:solidFill>
                  <a:schemeClr val="accent2"/>
                </a:solidFill>
              </a:rPr>
              <a:t>Rasch</a:t>
            </a:r>
            <a:r>
              <a:rPr lang="en-US" sz="2000" dirty="0" smtClean="0">
                <a:solidFill>
                  <a:schemeClr val="accent2"/>
                </a:solidFill>
              </a:rPr>
              <a:t> Modeling</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1075" y="1143000"/>
            <a:ext cx="7181850" cy="5562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570134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676400" y="304800"/>
            <a:ext cx="6705600" cy="533400"/>
          </a:xfrm>
        </p:spPr>
        <p:txBody>
          <a:bodyPr/>
          <a:lstStyle/>
          <a:p>
            <a:pPr lvl="1" algn="ctr">
              <a:defRPr/>
            </a:pPr>
            <a:r>
              <a:rPr lang="en-US" sz="2000" dirty="0">
                <a:solidFill>
                  <a:schemeClr val="accent2"/>
                </a:solidFill>
              </a:rPr>
              <a:t/>
            </a:r>
            <a:br>
              <a:rPr lang="en-US" sz="2000" dirty="0">
                <a:solidFill>
                  <a:schemeClr val="accent2"/>
                </a:solidFill>
              </a:rPr>
            </a:br>
            <a:r>
              <a:rPr lang="en-US" sz="2000" dirty="0">
                <a:solidFill>
                  <a:schemeClr val="accent2"/>
                </a:solidFill>
              </a:rPr>
              <a:t/>
            </a:r>
            <a:br>
              <a:rPr lang="en-US" sz="2000" dirty="0">
                <a:solidFill>
                  <a:schemeClr val="accent2"/>
                </a:solidFill>
              </a:rPr>
            </a:br>
            <a:endParaRPr lang="en-US" sz="2000" dirty="0" smtClean="0">
              <a:solidFill>
                <a:schemeClr val="accent2"/>
              </a:solidFill>
            </a:endParaRPr>
          </a:p>
        </p:txBody>
      </p:sp>
      <p:sp>
        <p:nvSpPr>
          <p:cNvPr id="14339" name="Rectangle 3"/>
          <p:cNvSpPr>
            <a:spLocks noGrp="1" noChangeArrowheads="1"/>
          </p:cNvSpPr>
          <p:nvPr>
            <p:ph type="body" idx="1"/>
          </p:nvPr>
        </p:nvSpPr>
        <p:spPr>
          <a:xfrm>
            <a:off x="685800" y="1143000"/>
            <a:ext cx="7696200" cy="5334000"/>
          </a:xfrm>
        </p:spPr>
        <p:txBody>
          <a:bodyPr/>
          <a:lstStyle/>
          <a:p>
            <a:pPr lvl="1">
              <a:buFont typeface="Arial" pitchFamily="34" charset="0"/>
              <a:buChar char="•"/>
              <a:defRPr/>
            </a:pPr>
            <a:endParaRPr lang="en-US" sz="2000" b="1" dirty="0">
              <a:solidFill>
                <a:schemeClr val="accent2"/>
              </a:solidFill>
            </a:endParaRPr>
          </a:p>
          <a:p>
            <a:pPr marL="457200" lvl="1" indent="0">
              <a:buFontTx/>
              <a:buNone/>
              <a:defRPr/>
            </a:pPr>
            <a:r>
              <a:rPr lang="en-US" sz="2000" b="1" dirty="0" smtClean="0">
                <a:solidFill>
                  <a:schemeClr val="accent2"/>
                </a:solidFill>
              </a:rPr>
              <a:t>Fit Statistics (Unidimensionality of scale)   </a:t>
            </a:r>
          </a:p>
          <a:p>
            <a:pPr marL="457200" lvl="1" indent="0">
              <a:buFontTx/>
              <a:buNone/>
              <a:defRPr/>
            </a:pPr>
            <a:endParaRPr lang="en-US" b="1" dirty="0">
              <a:solidFill>
                <a:schemeClr val="accent2"/>
              </a:solidFill>
            </a:endParaRPr>
          </a:p>
          <a:p>
            <a:pPr marL="457200" lvl="1" indent="0">
              <a:buFontTx/>
              <a:buNone/>
              <a:defRPr/>
            </a:pPr>
            <a:r>
              <a:rPr lang="en-US" b="1" dirty="0" smtClean="0">
                <a:solidFill>
                  <a:schemeClr val="accent2"/>
                </a:solidFill>
              </a:rPr>
              <a:t>       </a:t>
            </a:r>
            <a:endParaRPr lang="en-US" b="1" dirty="0">
              <a:solidFill>
                <a:schemeClr val="accent2"/>
              </a:solidFill>
            </a:endParaRPr>
          </a:p>
          <a:p>
            <a:pPr marL="457200" lvl="1" indent="0">
              <a:buNone/>
              <a:defRPr/>
            </a:pPr>
            <a:endParaRPr lang="en-US" b="1" dirty="0" smtClean="0">
              <a:solidFill>
                <a:schemeClr val="accent2"/>
              </a:solidFill>
            </a:endParaRPr>
          </a:p>
        </p:txBody>
      </p:sp>
      <p:sp>
        <p:nvSpPr>
          <p:cNvPr id="5" name="Rectangle 2"/>
          <p:cNvSpPr txBox="1">
            <a:spLocks noChangeArrowheads="1"/>
          </p:cNvSpPr>
          <p:nvPr/>
        </p:nvSpPr>
        <p:spPr bwMode="auto">
          <a:xfrm>
            <a:off x="2066925" y="228600"/>
            <a:ext cx="6096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200" b="1">
                <a:solidFill>
                  <a:schemeClr val="tx2"/>
                </a:solidFill>
                <a:latin typeface="Arial" charset="0"/>
                <a:ea typeface="ＭＳ Ｐゴシック" pitchFamily="34" charset="-128"/>
              </a:defRPr>
            </a:lvl2pPr>
            <a:lvl3pPr algn="l" rtl="0" eaLnBrk="0" fontAlgn="base" hangingPunct="0">
              <a:spcBef>
                <a:spcPct val="0"/>
              </a:spcBef>
              <a:spcAft>
                <a:spcPct val="0"/>
              </a:spcAft>
              <a:defRPr sz="3200" b="1">
                <a:solidFill>
                  <a:schemeClr val="tx2"/>
                </a:solidFill>
                <a:latin typeface="Arial" charset="0"/>
                <a:ea typeface="ＭＳ Ｐゴシック" pitchFamily="34" charset="-128"/>
              </a:defRPr>
            </a:lvl3pPr>
            <a:lvl4pPr algn="l" rtl="0" eaLnBrk="0" fontAlgn="base" hangingPunct="0">
              <a:spcBef>
                <a:spcPct val="0"/>
              </a:spcBef>
              <a:spcAft>
                <a:spcPct val="0"/>
              </a:spcAft>
              <a:defRPr sz="3200" b="1">
                <a:solidFill>
                  <a:schemeClr val="tx2"/>
                </a:solidFill>
                <a:latin typeface="Arial" charset="0"/>
                <a:ea typeface="ＭＳ Ｐゴシック" pitchFamily="34" charset="-128"/>
              </a:defRPr>
            </a:lvl4pPr>
            <a:lvl5pPr algn="l" rtl="0" eaLnBrk="0" fontAlgn="base" hangingPunct="0">
              <a:spcBef>
                <a:spcPct val="0"/>
              </a:spcBef>
              <a:spcAft>
                <a:spcPct val="0"/>
              </a:spcAft>
              <a:defRPr sz="3200" b="1">
                <a:solidFill>
                  <a:schemeClr val="tx2"/>
                </a:solidFill>
                <a:latin typeface="Arial" charset="0"/>
                <a:ea typeface="ＭＳ Ｐゴシック" pitchFamily="34" charset="-128"/>
              </a:defRPr>
            </a:lvl5pPr>
            <a:lvl6pPr marL="457200" algn="l" rtl="0" eaLnBrk="0" fontAlgn="base" hangingPunct="0">
              <a:spcBef>
                <a:spcPct val="0"/>
              </a:spcBef>
              <a:spcAft>
                <a:spcPct val="0"/>
              </a:spcAft>
              <a:defRPr sz="3200" b="1">
                <a:solidFill>
                  <a:schemeClr val="tx2"/>
                </a:solidFill>
                <a:latin typeface="Arial" charset="0"/>
                <a:ea typeface="ＭＳ Ｐゴシック" pitchFamily="34" charset="-128"/>
              </a:defRPr>
            </a:lvl6pPr>
            <a:lvl7pPr marL="914400" algn="l" rtl="0" eaLnBrk="0" fontAlgn="base" hangingPunct="0">
              <a:spcBef>
                <a:spcPct val="0"/>
              </a:spcBef>
              <a:spcAft>
                <a:spcPct val="0"/>
              </a:spcAft>
              <a:defRPr sz="3200" b="1">
                <a:solidFill>
                  <a:schemeClr val="tx2"/>
                </a:solidFill>
                <a:latin typeface="Arial" charset="0"/>
                <a:ea typeface="ＭＳ Ｐゴシック" pitchFamily="34" charset="-128"/>
              </a:defRPr>
            </a:lvl7pPr>
            <a:lvl8pPr marL="1371600" algn="l" rtl="0" eaLnBrk="0" fontAlgn="base" hangingPunct="0">
              <a:spcBef>
                <a:spcPct val="0"/>
              </a:spcBef>
              <a:spcAft>
                <a:spcPct val="0"/>
              </a:spcAft>
              <a:defRPr sz="3200" b="1">
                <a:solidFill>
                  <a:schemeClr val="tx2"/>
                </a:solidFill>
                <a:latin typeface="Arial" charset="0"/>
                <a:ea typeface="ＭＳ Ｐゴシック" pitchFamily="34" charset="-128"/>
              </a:defRPr>
            </a:lvl8pPr>
            <a:lvl9pPr marL="1828800" algn="l" rtl="0" eaLnBrk="0" fontAlgn="base" hangingPunct="0">
              <a:spcBef>
                <a:spcPct val="0"/>
              </a:spcBef>
              <a:spcAft>
                <a:spcPct val="0"/>
              </a:spcAft>
              <a:defRPr sz="3200" b="1">
                <a:solidFill>
                  <a:schemeClr val="tx2"/>
                </a:solidFill>
                <a:latin typeface="Arial" charset="0"/>
                <a:ea typeface="ＭＳ Ｐゴシック" pitchFamily="34" charset="-128"/>
              </a:defRPr>
            </a:lvl9pPr>
          </a:lstStyle>
          <a:p>
            <a:pPr marL="0" lvl="1" algn="ctr">
              <a:defRPr/>
            </a:pPr>
            <a:r>
              <a:rPr lang="en-US" sz="2000" kern="0" dirty="0" smtClean="0">
                <a:solidFill>
                  <a:schemeClr val="accent2"/>
                </a:solidFill>
              </a:rPr>
              <a:t/>
            </a:r>
            <a:br>
              <a:rPr lang="en-US" sz="2000" kern="0" dirty="0" smtClean="0">
                <a:solidFill>
                  <a:schemeClr val="accent2"/>
                </a:solidFill>
              </a:rPr>
            </a:br>
            <a:r>
              <a:rPr lang="en-US" sz="2000" kern="0" dirty="0" smtClean="0">
                <a:solidFill>
                  <a:schemeClr val="accent2"/>
                </a:solidFill>
              </a:rPr>
              <a:t>Item Reduction: </a:t>
            </a:r>
            <a:r>
              <a:rPr lang="en-US" sz="2000" kern="0" dirty="0" err="1" smtClean="0">
                <a:solidFill>
                  <a:schemeClr val="accent2"/>
                </a:solidFill>
              </a:rPr>
              <a:t>Rasch</a:t>
            </a:r>
            <a:r>
              <a:rPr lang="en-US" sz="2000" kern="0" dirty="0" smtClean="0">
                <a:solidFill>
                  <a:schemeClr val="accent2"/>
                </a:solidFill>
              </a:rPr>
              <a:t> Modeling</a:t>
            </a:r>
          </a:p>
        </p:txBody>
      </p:sp>
      <p:pic>
        <p:nvPicPr>
          <p:cNvPr id="307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2286000"/>
            <a:ext cx="6781800" cy="3962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371794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676400" y="304800"/>
            <a:ext cx="6705600" cy="533400"/>
          </a:xfrm>
        </p:spPr>
        <p:txBody>
          <a:bodyPr/>
          <a:lstStyle/>
          <a:p>
            <a:pPr lvl="1" algn="ctr">
              <a:defRPr/>
            </a:pPr>
            <a:r>
              <a:rPr lang="en-US" sz="2000" dirty="0">
                <a:solidFill>
                  <a:schemeClr val="accent2"/>
                </a:solidFill>
              </a:rPr>
              <a:t/>
            </a:r>
            <a:br>
              <a:rPr lang="en-US" sz="2000" dirty="0">
                <a:solidFill>
                  <a:schemeClr val="accent2"/>
                </a:solidFill>
              </a:rPr>
            </a:br>
            <a:r>
              <a:rPr lang="en-US" sz="2000" dirty="0">
                <a:solidFill>
                  <a:schemeClr val="accent2"/>
                </a:solidFill>
              </a:rPr>
              <a:t>Item </a:t>
            </a:r>
            <a:r>
              <a:rPr lang="en-US" sz="2000" dirty="0" smtClean="0">
                <a:solidFill>
                  <a:schemeClr val="accent2"/>
                </a:solidFill>
              </a:rPr>
              <a:t>Reduction: </a:t>
            </a:r>
            <a:r>
              <a:rPr lang="en-US" sz="2000" dirty="0" err="1" smtClean="0">
                <a:solidFill>
                  <a:schemeClr val="accent2"/>
                </a:solidFill>
              </a:rPr>
              <a:t>Rasch</a:t>
            </a:r>
            <a:r>
              <a:rPr lang="en-US" sz="2000" dirty="0" smtClean="0">
                <a:solidFill>
                  <a:schemeClr val="accent2"/>
                </a:solidFill>
              </a:rPr>
              <a:t> Modeling</a:t>
            </a:r>
            <a:r>
              <a:rPr lang="en-US" sz="2000" dirty="0">
                <a:solidFill>
                  <a:schemeClr val="accent2"/>
                </a:solidFill>
              </a:rPr>
              <a:t/>
            </a:r>
            <a:br>
              <a:rPr lang="en-US" sz="2000" dirty="0">
                <a:solidFill>
                  <a:schemeClr val="accent2"/>
                </a:solidFill>
              </a:rPr>
            </a:br>
            <a:endParaRPr lang="en-US" sz="2000" dirty="0" smtClean="0">
              <a:solidFill>
                <a:schemeClr val="accent2"/>
              </a:solidFill>
            </a:endParaRPr>
          </a:p>
        </p:txBody>
      </p:sp>
      <p:sp>
        <p:nvSpPr>
          <p:cNvPr id="14339" name="Rectangle 3"/>
          <p:cNvSpPr>
            <a:spLocks noGrp="1" noChangeArrowheads="1"/>
          </p:cNvSpPr>
          <p:nvPr>
            <p:ph type="body" idx="1"/>
          </p:nvPr>
        </p:nvSpPr>
        <p:spPr>
          <a:xfrm>
            <a:off x="685800" y="1143000"/>
            <a:ext cx="7696200" cy="5334000"/>
          </a:xfrm>
        </p:spPr>
        <p:txBody>
          <a:bodyPr/>
          <a:lstStyle/>
          <a:p>
            <a:pPr lvl="1">
              <a:buFont typeface="Arial" panose="020B0604020202020204" pitchFamily="34" charset="0"/>
              <a:buChar char="•"/>
              <a:defRPr/>
            </a:pPr>
            <a:endParaRPr lang="en-US" sz="2800" b="1" dirty="0" smtClean="0">
              <a:solidFill>
                <a:schemeClr val="accent2"/>
              </a:solidFill>
              <a:cs typeface="Times New Roman" pitchFamily="18" charset="0"/>
            </a:endParaRPr>
          </a:p>
          <a:p>
            <a:pPr lvl="1">
              <a:buFont typeface="Arial" panose="020B0604020202020204" pitchFamily="34" charset="0"/>
              <a:buChar char="•"/>
              <a:defRPr/>
            </a:pPr>
            <a:endParaRPr lang="en-US" b="1" dirty="0" smtClean="0">
              <a:solidFill>
                <a:schemeClr val="accent2"/>
              </a:solidFill>
              <a:cs typeface="Times New Roman" pitchFamily="18" charset="0"/>
            </a:endParaRPr>
          </a:p>
          <a:p>
            <a:pPr lvl="1">
              <a:buFont typeface="Arial" panose="020B0604020202020204" pitchFamily="34" charset="0"/>
              <a:buChar char="•"/>
              <a:defRPr/>
            </a:pPr>
            <a:r>
              <a:rPr lang="en-US" b="1" dirty="0" smtClean="0">
                <a:solidFill>
                  <a:schemeClr val="accent2"/>
                </a:solidFill>
                <a:cs typeface="Times New Roman" pitchFamily="18" charset="0"/>
              </a:rPr>
              <a:t>Evaluation of items</a:t>
            </a:r>
          </a:p>
          <a:p>
            <a:pPr lvl="1">
              <a:buFont typeface="Arial" panose="020B0604020202020204" pitchFamily="34" charset="0"/>
              <a:buChar char="•"/>
              <a:defRPr/>
            </a:pPr>
            <a:endParaRPr lang="en-US" b="1" dirty="0" smtClean="0">
              <a:solidFill>
                <a:schemeClr val="accent2"/>
              </a:solidFill>
              <a:cs typeface="Times New Roman" pitchFamily="18" charset="0"/>
            </a:endParaRPr>
          </a:p>
          <a:p>
            <a:pPr marL="457200" lvl="1" indent="0">
              <a:buNone/>
              <a:defRPr/>
            </a:pPr>
            <a:r>
              <a:rPr lang="en-US" b="1" dirty="0">
                <a:solidFill>
                  <a:schemeClr val="accent2"/>
                </a:solidFill>
                <a:cs typeface="Times New Roman" pitchFamily="18" charset="0"/>
              </a:rPr>
              <a:t> </a:t>
            </a:r>
            <a:r>
              <a:rPr lang="en-US" b="1" dirty="0" smtClean="0">
                <a:solidFill>
                  <a:schemeClr val="accent2"/>
                </a:solidFill>
                <a:cs typeface="Times New Roman" pitchFamily="18" charset="0"/>
              </a:rPr>
              <a:t>      - Distribution of item score</a:t>
            </a:r>
          </a:p>
          <a:p>
            <a:pPr marL="457200" lvl="1" indent="0">
              <a:buNone/>
              <a:defRPr/>
            </a:pPr>
            <a:r>
              <a:rPr lang="en-US" b="1" dirty="0">
                <a:solidFill>
                  <a:schemeClr val="accent2"/>
                </a:solidFill>
                <a:cs typeface="Times New Roman" pitchFamily="18" charset="0"/>
              </a:rPr>
              <a:t> </a:t>
            </a:r>
            <a:r>
              <a:rPr lang="en-US" b="1" dirty="0" smtClean="0">
                <a:solidFill>
                  <a:schemeClr val="accent2"/>
                </a:solidFill>
                <a:cs typeface="Times New Roman" pitchFamily="18" charset="0"/>
              </a:rPr>
              <a:t>      - Point measure correlation</a:t>
            </a:r>
          </a:p>
          <a:p>
            <a:pPr marL="457200" lvl="1" indent="0">
              <a:buNone/>
              <a:defRPr/>
            </a:pPr>
            <a:r>
              <a:rPr lang="en-US" b="1" dirty="0">
                <a:solidFill>
                  <a:schemeClr val="accent2"/>
                </a:solidFill>
                <a:cs typeface="Times New Roman" pitchFamily="18" charset="0"/>
              </a:rPr>
              <a:t> </a:t>
            </a:r>
            <a:r>
              <a:rPr lang="en-US" b="1" dirty="0" smtClean="0">
                <a:solidFill>
                  <a:schemeClr val="accent2"/>
                </a:solidFill>
                <a:cs typeface="Times New Roman" pitchFamily="18" charset="0"/>
              </a:rPr>
              <a:t>      - Item fit statistics</a:t>
            </a:r>
            <a:endParaRPr lang="en-US" b="1" dirty="0">
              <a:solidFill>
                <a:schemeClr val="accent2"/>
              </a:solidFill>
              <a:cs typeface="Times New Roman" pitchFamily="18" charset="0"/>
            </a:endParaRPr>
          </a:p>
          <a:p>
            <a:pPr marL="457200" lvl="1" indent="0">
              <a:buNone/>
              <a:defRPr/>
            </a:pPr>
            <a:endParaRPr lang="en-US" sz="2800" b="1" dirty="0" smtClean="0">
              <a:solidFill>
                <a:schemeClr val="accent2"/>
              </a:solidFill>
              <a:cs typeface="Times New Roman" pitchFamily="18" charset="0"/>
            </a:endParaRPr>
          </a:p>
          <a:p>
            <a:pPr marL="457200" lvl="1" indent="0">
              <a:buFontTx/>
              <a:buNone/>
              <a:defRPr/>
            </a:pPr>
            <a:r>
              <a:rPr lang="en-US" b="1" dirty="0" smtClean="0">
                <a:solidFill>
                  <a:schemeClr val="accent2"/>
                </a:solidFill>
              </a:rPr>
              <a:t>  </a:t>
            </a:r>
            <a:endParaRPr lang="en-US" b="1" dirty="0">
              <a:solidFill>
                <a:schemeClr val="accent2"/>
              </a:solidFill>
            </a:endParaRPr>
          </a:p>
          <a:p>
            <a:pPr lvl="1">
              <a:buFont typeface="Arial" pitchFamily="34" charset="0"/>
              <a:buChar char="•"/>
              <a:defRPr/>
            </a:pPr>
            <a:endParaRPr lang="en-US" b="1" dirty="0" smtClean="0">
              <a:solidFill>
                <a:schemeClr val="accent2"/>
              </a:solidFill>
            </a:endParaRPr>
          </a:p>
        </p:txBody>
      </p:sp>
    </p:spTree>
    <p:extLst>
      <p:ext uri="{BB962C8B-B14F-4D97-AF65-F5344CB8AC3E}">
        <p14:creationId xmlns:p14="http://schemas.microsoft.com/office/powerpoint/2010/main" val="411528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209800" y="304800"/>
            <a:ext cx="4419600" cy="533400"/>
          </a:xfrm>
        </p:spPr>
        <p:txBody>
          <a:bodyPr/>
          <a:lstStyle/>
          <a:p>
            <a:pPr lvl="1" algn="ctr">
              <a:defRPr/>
            </a:pPr>
            <a:r>
              <a:rPr lang="en-US" sz="2000" dirty="0">
                <a:solidFill>
                  <a:schemeClr val="accent2"/>
                </a:solidFill>
              </a:rPr>
              <a:t>Predictive Modeling Phase</a:t>
            </a:r>
            <a:endParaRPr lang="en-US" sz="2000" dirty="0" smtClean="0">
              <a:solidFill>
                <a:schemeClr val="accent2"/>
              </a:solidFill>
            </a:endParaRPr>
          </a:p>
        </p:txBody>
      </p:sp>
      <p:sp>
        <p:nvSpPr>
          <p:cNvPr id="14339" name="Rectangle 3"/>
          <p:cNvSpPr>
            <a:spLocks noGrp="1" noChangeArrowheads="1"/>
          </p:cNvSpPr>
          <p:nvPr>
            <p:ph type="body" idx="1"/>
          </p:nvPr>
        </p:nvSpPr>
        <p:spPr>
          <a:xfrm>
            <a:off x="685800" y="1143000"/>
            <a:ext cx="7696200" cy="5410200"/>
          </a:xfrm>
        </p:spPr>
        <p:txBody>
          <a:bodyPr/>
          <a:lstStyle/>
          <a:p>
            <a:pPr lvl="1">
              <a:buFont typeface="Arial" panose="020B0604020202020204" pitchFamily="34" charset="0"/>
              <a:buChar char="•"/>
              <a:defRPr/>
            </a:pPr>
            <a:endParaRPr lang="en-US" sz="2000" b="1" dirty="0" smtClean="0">
              <a:solidFill>
                <a:schemeClr val="accent2"/>
              </a:solidFill>
              <a:cs typeface="Times New Roman" pitchFamily="18" charset="0"/>
            </a:endParaRPr>
          </a:p>
          <a:p>
            <a:pPr lvl="1">
              <a:buFont typeface="Arial" panose="020B0604020202020204" pitchFamily="34" charset="0"/>
              <a:buChar char="•"/>
              <a:defRPr/>
            </a:pPr>
            <a:r>
              <a:rPr lang="en-US" sz="2000" b="1" dirty="0" smtClean="0">
                <a:solidFill>
                  <a:schemeClr val="accent2"/>
                </a:solidFill>
                <a:cs typeface="Times New Roman" pitchFamily="18" charset="0"/>
              </a:rPr>
              <a:t>Generalized estimating equations </a:t>
            </a:r>
          </a:p>
          <a:p>
            <a:pPr lvl="1">
              <a:buFont typeface="Arial" panose="020B0604020202020204" pitchFamily="34" charset="0"/>
              <a:buChar char="•"/>
              <a:defRPr/>
            </a:pPr>
            <a:endParaRPr lang="en-US" sz="2000" b="1" dirty="0">
              <a:solidFill>
                <a:schemeClr val="accent2"/>
              </a:solidFill>
              <a:cs typeface="Times New Roman" pitchFamily="18" charset="0"/>
            </a:endParaRPr>
          </a:p>
          <a:p>
            <a:pPr marL="457200" lvl="1" indent="0">
              <a:buFontTx/>
              <a:buNone/>
              <a:defRPr/>
            </a:pPr>
            <a:r>
              <a:rPr lang="en-US" b="1" dirty="0" smtClean="0">
                <a:solidFill>
                  <a:schemeClr val="accent2"/>
                </a:solidFill>
              </a:rPr>
              <a:t>  </a:t>
            </a:r>
          </a:p>
          <a:p>
            <a:pPr marL="457200" lvl="1" indent="0">
              <a:buNone/>
              <a:defRPr/>
            </a:pPr>
            <a:endParaRPr lang="en-US" b="1" dirty="0" smtClean="0">
              <a:solidFill>
                <a:schemeClr val="accent2"/>
              </a:solidFill>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3381262862"/>
              </p:ext>
            </p:extLst>
          </p:nvPr>
        </p:nvGraphicFramePr>
        <p:xfrm>
          <a:off x="2209800" y="2227263"/>
          <a:ext cx="4114800" cy="2646362"/>
        </p:xfrm>
        <a:graphic>
          <a:graphicData uri="http://schemas.openxmlformats.org/presentationml/2006/ole">
            <mc:AlternateContent xmlns:mc="http://schemas.openxmlformats.org/markup-compatibility/2006">
              <mc:Choice xmlns:v="urn:schemas-microsoft-com:vml" Requires="v">
                <p:oleObj spid="_x0000_s3116" name="Equation" r:id="rId3" imgW="2590560" imgH="1663560" progId="Equation.DSMT4">
                  <p:embed/>
                </p:oleObj>
              </mc:Choice>
              <mc:Fallback>
                <p:oleObj name="Equation" r:id="rId3" imgW="2590560" imgH="1663560" progId="Equation.DSMT4">
                  <p:embed/>
                  <p:pic>
                    <p:nvPicPr>
                      <p:cNvPr id="0" name=""/>
                      <p:cNvPicPr/>
                      <p:nvPr/>
                    </p:nvPicPr>
                    <p:blipFill>
                      <a:blip r:embed="rId4"/>
                      <a:stretch>
                        <a:fillRect/>
                      </a:stretch>
                    </p:blipFill>
                    <p:spPr>
                      <a:xfrm>
                        <a:off x="2209800" y="2227263"/>
                        <a:ext cx="4114800" cy="2646362"/>
                      </a:xfrm>
                      <a:prstGeom prst="rect">
                        <a:avLst/>
                      </a:prstGeom>
                    </p:spPr>
                  </p:pic>
                </p:oleObj>
              </mc:Fallback>
            </mc:AlternateContent>
          </a:graphicData>
        </a:graphic>
      </p:graphicFrame>
    </p:spTree>
    <p:extLst>
      <p:ext uri="{BB962C8B-B14F-4D97-AF65-F5344CB8AC3E}">
        <p14:creationId xmlns:p14="http://schemas.microsoft.com/office/powerpoint/2010/main" val="39220548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743200" y="228600"/>
            <a:ext cx="3886200" cy="609600"/>
          </a:xfrm>
        </p:spPr>
        <p:txBody>
          <a:bodyPr/>
          <a:lstStyle/>
          <a:p>
            <a:pPr lvl="1" algn="ctr">
              <a:defRPr/>
            </a:pPr>
            <a:r>
              <a:rPr lang="en-US" sz="2000" dirty="0" smtClean="0">
                <a:solidFill>
                  <a:schemeClr val="accent2"/>
                </a:solidFill>
              </a:rPr>
              <a:t>Results – </a:t>
            </a:r>
            <a:r>
              <a:rPr lang="en-US" sz="2000" dirty="0" err="1" smtClean="0">
                <a:solidFill>
                  <a:schemeClr val="accent2"/>
                </a:solidFill>
              </a:rPr>
              <a:t>Descriptives</a:t>
            </a:r>
            <a:r>
              <a:rPr lang="en-US" sz="2000" dirty="0" smtClean="0">
                <a:solidFill>
                  <a:schemeClr val="accent2"/>
                </a:solidFill>
              </a:rPr>
              <a:t> Baseline</a:t>
            </a:r>
          </a:p>
        </p:txBody>
      </p:sp>
      <p:sp>
        <p:nvSpPr>
          <p:cNvPr id="14339" name="Rectangle 3"/>
          <p:cNvSpPr>
            <a:spLocks noGrp="1" noChangeArrowheads="1"/>
          </p:cNvSpPr>
          <p:nvPr>
            <p:ph type="body" idx="1"/>
          </p:nvPr>
        </p:nvSpPr>
        <p:spPr>
          <a:xfrm>
            <a:off x="685800" y="1143000"/>
            <a:ext cx="7696200" cy="533400"/>
          </a:xfrm>
        </p:spPr>
        <p:txBody>
          <a:bodyPr/>
          <a:lstStyle/>
          <a:p>
            <a:pPr lvl="1">
              <a:buFont typeface="Arial" panose="020B0604020202020204" pitchFamily="34" charset="0"/>
              <a:buChar char="•"/>
              <a:defRPr/>
            </a:pPr>
            <a:r>
              <a:rPr lang="en-US" sz="1800" b="1" dirty="0" smtClean="0">
                <a:solidFill>
                  <a:schemeClr val="accent2"/>
                </a:solidFill>
                <a:cs typeface="Times New Roman" pitchFamily="18" charset="0"/>
              </a:rPr>
              <a:t>Original polytomous items were recoded as binary </a:t>
            </a:r>
          </a:p>
          <a:p>
            <a:pPr marL="457200" lvl="1" indent="0">
              <a:buNone/>
              <a:defRPr/>
            </a:pPr>
            <a:endParaRPr lang="en-US" sz="2800" b="1" dirty="0" smtClean="0">
              <a:solidFill>
                <a:schemeClr val="accent2"/>
              </a:solidFill>
              <a:cs typeface="Times New Roman" pitchFamily="18" charset="0"/>
            </a:endParaRPr>
          </a:p>
          <a:p>
            <a:pPr marL="457200" lvl="1" indent="0">
              <a:buFontTx/>
              <a:buNone/>
              <a:defRPr/>
            </a:pPr>
            <a:r>
              <a:rPr lang="en-US" b="1" dirty="0" smtClean="0">
                <a:solidFill>
                  <a:schemeClr val="accent2"/>
                </a:solidFill>
              </a:rPr>
              <a:t>  </a:t>
            </a:r>
          </a:p>
          <a:p>
            <a:pPr lvl="1">
              <a:buFont typeface="Arial" pitchFamily="34" charset="0"/>
              <a:buChar char="•"/>
              <a:defRPr/>
            </a:pPr>
            <a:endParaRPr lang="en-US" b="1" dirty="0" smtClean="0">
              <a:solidFill>
                <a:schemeClr val="accent2"/>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410572938"/>
              </p:ext>
            </p:extLst>
          </p:nvPr>
        </p:nvGraphicFramePr>
        <p:xfrm>
          <a:off x="609600" y="3810000"/>
          <a:ext cx="7772400" cy="2430780"/>
        </p:xfrm>
        <a:graphic>
          <a:graphicData uri="http://schemas.openxmlformats.org/drawingml/2006/table">
            <a:tbl>
              <a:tblPr firstRow="1" bandRow="1">
                <a:tableStyleId>{5C22544A-7EE6-4342-B048-85BDC9FD1C3A}</a:tableStyleId>
              </a:tblPr>
              <a:tblGrid>
                <a:gridCol w="2590800"/>
                <a:gridCol w="2590800"/>
                <a:gridCol w="2590800"/>
              </a:tblGrid>
              <a:tr h="514350">
                <a:tc>
                  <a:txBody>
                    <a:bodyPr/>
                    <a:lstStyle/>
                    <a:p>
                      <a:pPr algn="ctr"/>
                      <a:r>
                        <a:rPr lang="en-US" sz="1600" dirty="0" smtClean="0">
                          <a:solidFill>
                            <a:schemeClr val="accent2"/>
                          </a:solidFill>
                        </a:rPr>
                        <a:t>Construct</a:t>
                      </a:r>
                      <a:endParaRPr lang="en-US" sz="1600" dirty="0">
                        <a:solidFill>
                          <a:schemeClr val="accent2"/>
                        </a:solidFill>
                      </a:endParaRPr>
                    </a:p>
                  </a:txBody>
                  <a:tcPr/>
                </a:tc>
                <a:tc>
                  <a:txBody>
                    <a:bodyPr/>
                    <a:lstStyle/>
                    <a:p>
                      <a:pPr algn="ctr"/>
                      <a:r>
                        <a:rPr lang="en-US" sz="1600" dirty="0" smtClean="0">
                          <a:solidFill>
                            <a:schemeClr val="accent2"/>
                          </a:solidFill>
                        </a:rPr>
                        <a:t>Item-item correlation</a:t>
                      </a:r>
                    </a:p>
                    <a:p>
                      <a:pPr algn="ctr"/>
                      <a:r>
                        <a:rPr lang="en-US" sz="1600" dirty="0" smtClean="0">
                          <a:solidFill>
                            <a:schemeClr val="accent2"/>
                          </a:solidFill>
                        </a:rPr>
                        <a:t>(Range)</a:t>
                      </a:r>
                      <a:endParaRPr lang="en-US" sz="1600" dirty="0">
                        <a:solidFill>
                          <a:schemeClr val="accent2"/>
                        </a:solidFill>
                      </a:endParaRPr>
                    </a:p>
                  </a:txBody>
                  <a:tcPr/>
                </a:tc>
                <a:tc>
                  <a:txBody>
                    <a:bodyPr/>
                    <a:lstStyle/>
                    <a:p>
                      <a:pPr algn="ctr"/>
                      <a:r>
                        <a:rPr lang="en-US" sz="1600" dirty="0" smtClean="0">
                          <a:solidFill>
                            <a:schemeClr val="accent2"/>
                          </a:solidFill>
                        </a:rPr>
                        <a:t>Item-total correlation</a:t>
                      </a:r>
                    </a:p>
                    <a:p>
                      <a:pPr algn="ctr"/>
                      <a:r>
                        <a:rPr lang="en-US" sz="1600" dirty="0" smtClean="0">
                          <a:solidFill>
                            <a:schemeClr val="accent2"/>
                          </a:solidFill>
                        </a:rPr>
                        <a:t>(Range)</a:t>
                      </a:r>
                    </a:p>
                    <a:p>
                      <a:pPr algn="ctr"/>
                      <a:endParaRPr lang="en-US" sz="1600" dirty="0">
                        <a:solidFill>
                          <a:schemeClr val="accent2"/>
                        </a:solidFill>
                      </a:endParaRPr>
                    </a:p>
                  </a:txBody>
                  <a:tcPr/>
                </a:tc>
              </a:tr>
              <a:tr h="514350">
                <a:tc>
                  <a:txBody>
                    <a:bodyPr/>
                    <a:lstStyle/>
                    <a:p>
                      <a:pPr algn="ctr"/>
                      <a:r>
                        <a:rPr lang="en-US" sz="1600" b="1" dirty="0" smtClean="0">
                          <a:solidFill>
                            <a:schemeClr val="accent2"/>
                          </a:solidFill>
                        </a:rPr>
                        <a:t>Attitudes</a:t>
                      </a:r>
                      <a:endParaRPr lang="en-US" sz="1600" b="1" dirty="0">
                        <a:solidFill>
                          <a:schemeClr val="accent2"/>
                        </a:solidFill>
                      </a:endParaRPr>
                    </a:p>
                  </a:txBody>
                  <a:tcPr/>
                </a:tc>
                <a:tc>
                  <a:txBody>
                    <a:bodyPr/>
                    <a:lstStyle/>
                    <a:p>
                      <a:pPr algn="ctr"/>
                      <a:r>
                        <a:rPr lang="en-US" sz="1600" b="1" baseline="0" dirty="0" smtClean="0">
                          <a:solidFill>
                            <a:schemeClr val="accent2"/>
                          </a:solidFill>
                        </a:rPr>
                        <a:t>0.01-0.60</a:t>
                      </a:r>
                      <a:endParaRPr lang="en-US" sz="1600" b="1" dirty="0">
                        <a:solidFill>
                          <a:schemeClr val="accent2"/>
                        </a:solidFill>
                      </a:endParaRPr>
                    </a:p>
                  </a:txBody>
                  <a:tcPr/>
                </a:tc>
                <a:tc>
                  <a:txBody>
                    <a:bodyPr/>
                    <a:lstStyle/>
                    <a:p>
                      <a:pPr algn="ctr"/>
                      <a:r>
                        <a:rPr lang="en-US" sz="1600" b="1" dirty="0" smtClean="0">
                          <a:solidFill>
                            <a:schemeClr val="accent2"/>
                          </a:solidFill>
                        </a:rPr>
                        <a:t>0.06-0.57</a:t>
                      </a:r>
                      <a:endParaRPr lang="en-US" sz="1600" b="1" dirty="0">
                        <a:solidFill>
                          <a:schemeClr val="accent2"/>
                        </a:solidFill>
                      </a:endParaRPr>
                    </a:p>
                  </a:txBody>
                  <a:tcPr/>
                </a:tc>
              </a:tr>
              <a:tr h="514350">
                <a:tc>
                  <a:txBody>
                    <a:bodyPr/>
                    <a:lstStyle/>
                    <a:p>
                      <a:pPr algn="ctr"/>
                      <a:r>
                        <a:rPr lang="en-US" sz="1600" b="1" dirty="0" smtClean="0">
                          <a:solidFill>
                            <a:schemeClr val="accent2"/>
                          </a:solidFill>
                        </a:rPr>
                        <a:t>Communication</a:t>
                      </a:r>
                      <a:endParaRPr lang="en-US" sz="1600" b="1" dirty="0">
                        <a:solidFill>
                          <a:schemeClr val="accent2"/>
                        </a:solidFill>
                      </a:endParaRPr>
                    </a:p>
                  </a:txBody>
                  <a:tcPr/>
                </a:tc>
                <a:tc>
                  <a:txBody>
                    <a:bodyPr/>
                    <a:lstStyle/>
                    <a:p>
                      <a:pPr algn="ctr"/>
                      <a:r>
                        <a:rPr lang="en-US" sz="1600" b="1" dirty="0" smtClean="0">
                          <a:solidFill>
                            <a:schemeClr val="accent2"/>
                          </a:solidFill>
                        </a:rPr>
                        <a:t>0.06-0.62</a:t>
                      </a:r>
                      <a:endParaRPr lang="en-US" sz="1600" b="1" dirty="0">
                        <a:solidFill>
                          <a:schemeClr val="accent2"/>
                        </a:solidFill>
                      </a:endParaRPr>
                    </a:p>
                  </a:txBody>
                  <a:tcPr/>
                </a:tc>
                <a:tc>
                  <a:txBody>
                    <a:bodyPr/>
                    <a:lstStyle/>
                    <a:p>
                      <a:pPr algn="ctr"/>
                      <a:r>
                        <a:rPr lang="en-US" sz="1600" b="1" dirty="0" smtClean="0">
                          <a:solidFill>
                            <a:schemeClr val="accent2"/>
                          </a:solidFill>
                        </a:rPr>
                        <a:t>0.34-0.68</a:t>
                      </a:r>
                      <a:endParaRPr lang="en-US" sz="1600" b="1" dirty="0">
                        <a:solidFill>
                          <a:schemeClr val="accent2"/>
                        </a:solidFill>
                      </a:endParaRPr>
                    </a:p>
                  </a:txBody>
                  <a:tcPr/>
                </a:tc>
              </a:tr>
              <a:tr h="514350">
                <a:tc>
                  <a:txBody>
                    <a:bodyPr/>
                    <a:lstStyle/>
                    <a:p>
                      <a:pPr algn="ctr"/>
                      <a:r>
                        <a:rPr lang="en-US" sz="1600" b="1" dirty="0" smtClean="0">
                          <a:solidFill>
                            <a:schemeClr val="accent2"/>
                          </a:solidFill>
                        </a:rPr>
                        <a:t>Confidence</a:t>
                      </a:r>
                      <a:endParaRPr lang="en-US" sz="1600" b="1" dirty="0">
                        <a:solidFill>
                          <a:schemeClr val="accent2"/>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accent2"/>
                          </a:solidFill>
                        </a:rPr>
                        <a:t>0.005-0.60</a:t>
                      </a:r>
                    </a:p>
                    <a:p>
                      <a:pPr algn="ctr"/>
                      <a:endParaRPr lang="en-US" sz="1600" b="1" dirty="0">
                        <a:solidFill>
                          <a:schemeClr val="accent2"/>
                        </a:solidFill>
                      </a:endParaRPr>
                    </a:p>
                  </a:txBody>
                  <a:tcPr/>
                </a:tc>
                <a:tc>
                  <a:txBody>
                    <a:bodyPr/>
                    <a:lstStyle/>
                    <a:p>
                      <a:pPr algn="ctr"/>
                      <a:r>
                        <a:rPr lang="en-US" sz="1600" b="1" dirty="0" smtClean="0">
                          <a:solidFill>
                            <a:schemeClr val="accent2"/>
                          </a:solidFill>
                        </a:rPr>
                        <a:t>0.31-0.77</a:t>
                      </a:r>
                      <a:endParaRPr lang="en-US" sz="1600" b="1" dirty="0">
                        <a:solidFill>
                          <a:schemeClr val="accent2"/>
                        </a:solidFill>
                      </a:endParaRPr>
                    </a:p>
                  </a:txBody>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2971741478"/>
              </p:ext>
            </p:extLst>
          </p:nvPr>
        </p:nvGraphicFramePr>
        <p:xfrm>
          <a:off x="76200" y="1905000"/>
          <a:ext cx="8991599" cy="1270000"/>
        </p:xfrm>
        <a:graphic>
          <a:graphicData uri="http://schemas.openxmlformats.org/drawingml/2006/table">
            <a:tbl>
              <a:tblPr firstRow="1" bandRow="1">
                <a:tableStyleId>{5C22544A-7EE6-4342-B048-85BDC9FD1C3A}</a:tableStyleId>
              </a:tblPr>
              <a:tblGrid>
                <a:gridCol w="1633048"/>
                <a:gridCol w="947151"/>
                <a:gridCol w="1172818"/>
                <a:gridCol w="1016442"/>
                <a:gridCol w="1094629"/>
                <a:gridCol w="1094629"/>
                <a:gridCol w="1094629"/>
                <a:gridCol w="938253"/>
              </a:tblGrid>
              <a:tr h="447040">
                <a:tc>
                  <a:txBody>
                    <a:bodyPr/>
                    <a:lstStyle/>
                    <a:p>
                      <a:endParaRPr lang="en-US" sz="1600" dirty="0"/>
                    </a:p>
                  </a:txBody>
                  <a:tcPr/>
                </a:tc>
                <a:tc>
                  <a:txBody>
                    <a:bodyPr/>
                    <a:lstStyle/>
                    <a:p>
                      <a:pPr algn="ctr"/>
                      <a:r>
                        <a:rPr lang="en-US" sz="1600" dirty="0" smtClean="0">
                          <a:solidFill>
                            <a:schemeClr val="accent2"/>
                          </a:solidFill>
                        </a:rPr>
                        <a:t>BL</a:t>
                      </a:r>
                      <a:endParaRPr lang="en-US" sz="1600" dirty="0">
                        <a:solidFill>
                          <a:schemeClr val="accent2"/>
                        </a:solidFill>
                      </a:endParaRPr>
                    </a:p>
                  </a:txBody>
                  <a:tcPr/>
                </a:tc>
                <a:tc>
                  <a:txBody>
                    <a:bodyPr/>
                    <a:lstStyle/>
                    <a:p>
                      <a:pPr algn="ctr"/>
                      <a:r>
                        <a:rPr lang="en-US" sz="1600" dirty="0" smtClean="0">
                          <a:solidFill>
                            <a:schemeClr val="accent2"/>
                          </a:solidFill>
                        </a:rPr>
                        <a:t>v1</a:t>
                      </a:r>
                      <a:endParaRPr lang="en-US" sz="1600" dirty="0">
                        <a:solidFill>
                          <a:schemeClr val="accent2"/>
                        </a:solidFill>
                      </a:endParaRPr>
                    </a:p>
                  </a:txBody>
                  <a:tcPr/>
                </a:tc>
                <a:tc>
                  <a:txBody>
                    <a:bodyPr/>
                    <a:lstStyle/>
                    <a:p>
                      <a:pPr algn="ctr"/>
                      <a:r>
                        <a:rPr lang="en-US" sz="1600" dirty="0" smtClean="0">
                          <a:solidFill>
                            <a:schemeClr val="accent2"/>
                          </a:solidFill>
                        </a:rPr>
                        <a:t>v2</a:t>
                      </a:r>
                      <a:endParaRPr lang="en-US" sz="1600" dirty="0">
                        <a:solidFill>
                          <a:schemeClr val="accent2"/>
                        </a:solidFill>
                      </a:endParaRPr>
                    </a:p>
                  </a:txBody>
                  <a:tcPr/>
                </a:tc>
                <a:tc>
                  <a:txBody>
                    <a:bodyPr/>
                    <a:lstStyle/>
                    <a:p>
                      <a:pPr algn="ctr"/>
                      <a:r>
                        <a:rPr lang="en-US" sz="1600" dirty="0" smtClean="0">
                          <a:solidFill>
                            <a:schemeClr val="accent2"/>
                          </a:solidFill>
                        </a:rPr>
                        <a:t>v3</a:t>
                      </a:r>
                      <a:endParaRPr lang="en-US" sz="1600" dirty="0">
                        <a:solidFill>
                          <a:schemeClr val="accent2"/>
                        </a:solidFill>
                      </a:endParaRPr>
                    </a:p>
                  </a:txBody>
                  <a:tcPr/>
                </a:tc>
                <a:tc>
                  <a:txBody>
                    <a:bodyPr/>
                    <a:lstStyle/>
                    <a:p>
                      <a:pPr algn="ctr"/>
                      <a:r>
                        <a:rPr lang="en-US" sz="1600" dirty="0" smtClean="0">
                          <a:solidFill>
                            <a:schemeClr val="accent2"/>
                          </a:solidFill>
                        </a:rPr>
                        <a:t>v4</a:t>
                      </a:r>
                      <a:endParaRPr lang="en-US" sz="1600" dirty="0">
                        <a:solidFill>
                          <a:schemeClr val="accent2"/>
                        </a:solidFill>
                      </a:endParaRPr>
                    </a:p>
                  </a:txBody>
                  <a:tcPr/>
                </a:tc>
                <a:tc>
                  <a:txBody>
                    <a:bodyPr/>
                    <a:lstStyle/>
                    <a:p>
                      <a:pPr algn="ctr"/>
                      <a:r>
                        <a:rPr lang="en-US" sz="1600" dirty="0" smtClean="0">
                          <a:solidFill>
                            <a:schemeClr val="accent2"/>
                          </a:solidFill>
                        </a:rPr>
                        <a:t>v5</a:t>
                      </a:r>
                      <a:endParaRPr lang="en-US" sz="1600" dirty="0">
                        <a:solidFill>
                          <a:schemeClr val="accent2"/>
                        </a:solidFill>
                      </a:endParaRPr>
                    </a:p>
                  </a:txBody>
                  <a:tcPr/>
                </a:tc>
                <a:tc>
                  <a:txBody>
                    <a:bodyPr/>
                    <a:lstStyle/>
                    <a:p>
                      <a:pPr algn="ctr"/>
                      <a:r>
                        <a:rPr lang="en-US" sz="1600" dirty="0" smtClean="0">
                          <a:solidFill>
                            <a:schemeClr val="accent2"/>
                          </a:solidFill>
                        </a:rPr>
                        <a:t>v6</a:t>
                      </a:r>
                      <a:endParaRPr lang="en-US" sz="1600" dirty="0">
                        <a:solidFill>
                          <a:schemeClr val="accent2"/>
                        </a:solidFill>
                      </a:endParaRPr>
                    </a:p>
                  </a:txBody>
                  <a:tcPr/>
                </a:tc>
              </a:tr>
              <a:tr h="599440">
                <a:tc>
                  <a:txBody>
                    <a:bodyPr/>
                    <a:lstStyle/>
                    <a:p>
                      <a:r>
                        <a:rPr lang="en-US" sz="1600" b="1" dirty="0" smtClean="0">
                          <a:solidFill>
                            <a:schemeClr val="accent2"/>
                          </a:solidFill>
                        </a:rPr>
                        <a:t>Consistency</a:t>
                      </a:r>
                      <a:endParaRPr lang="en-US" sz="1600" b="1" baseline="0" dirty="0" smtClean="0">
                        <a:solidFill>
                          <a:schemeClr val="accent2"/>
                        </a:solidFill>
                      </a:endParaRPr>
                    </a:p>
                    <a:p>
                      <a:r>
                        <a:rPr lang="en-US" sz="1600" b="1" baseline="0" dirty="0" smtClean="0">
                          <a:solidFill>
                            <a:schemeClr val="accent2"/>
                          </a:solidFill>
                        </a:rPr>
                        <a:t>in condom</a:t>
                      </a:r>
                    </a:p>
                    <a:p>
                      <a:r>
                        <a:rPr lang="en-US" sz="1600" b="1" baseline="0" dirty="0" smtClean="0">
                          <a:solidFill>
                            <a:schemeClr val="accent2"/>
                          </a:solidFill>
                        </a:rPr>
                        <a:t>use</a:t>
                      </a:r>
                      <a:endParaRPr lang="en-US" sz="1600" b="1" dirty="0">
                        <a:solidFill>
                          <a:schemeClr val="accent2"/>
                        </a:solidFill>
                      </a:endParaRPr>
                    </a:p>
                  </a:txBody>
                  <a:tcPr/>
                </a:tc>
                <a:tc>
                  <a:txBody>
                    <a:bodyPr/>
                    <a:lstStyle/>
                    <a:p>
                      <a:pPr algn="ctr"/>
                      <a:r>
                        <a:rPr lang="en-US" sz="1600" b="1" dirty="0" smtClean="0">
                          <a:solidFill>
                            <a:schemeClr val="accent2"/>
                          </a:solidFill>
                        </a:rPr>
                        <a:t>28%</a:t>
                      </a:r>
                      <a:endParaRPr lang="en-US" sz="1600" b="1" dirty="0">
                        <a:solidFill>
                          <a:schemeClr val="accent2"/>
                        </a:solidFill>
                      </a:endParaRPr>
                    </a:p>
                  </a:txBody>
                  <a:tcPr/>
                </a:tc>
                <a:tc>
                  <a:txBody>
                    <a:bodyPr/>
                    <a:lstStyle/>
                    <a:p>
                      <a:pPr algn="ctr"/>
                      <a:r>
                        <a:rPr lang="en-US" sz="1600" b="1" dirty="0" smtClean="0">
                          <a:solidFill>
                            <a:schemeClr val="accent2"/>
                          </a:solidFill>
                        </a:rPr>
                        <a:t>51.58%</a:t>
                      </a:r>
                      <a:endParaRPr lang="en-US" sz="1600" b="1" dirty="0">
                        <a:solidFill>
                          <a:schemeClr val="accent2"/>
                        </a:solidFill>
                      </a:endParaRPr>
                    </a:p>
                  </a:txBody>
                  <a:tcPr/>
                </a:tc>
                <a:tc>
                  <a:txBody>
                    <a:bodyPr/>
                    <a:lstStyle/>
                    <a:p>
                      <a:pPr algn="ctr"/>
                      <a:r>
                        <a:rPr lang="en-US" sz="1600" b="1" dirty="0" smtClean="0">
                          <a:solidFill>
                            <a:schemeClr val="accent2"/>
                          </a:solidFill>
                        </a:rPr>
                        <a:t>53.32%</a:t>
                      </a:r>
                      <a:endParaRPr lang="en-US" sz="1600" b="1" dirty="0">
                        <a:solidFill>
                          <a:schemeClr val="accent2"/>
                        </a:solidFill>
                      </a:endParaRPr>
                    </a:p>
                  </a:txBody>
                  <a:tcPr/>
                </a:tc>
                <a:tc>
                  <a:txBody>
                    <a:bodyPr/>
                    <a:lstStyle/>
                    <a:p>
                      <a:pPr algn="ctr"/>
                      <a:r>
                        <a:rPr lang="en-US" sz="1600" b="1" dirty="0" smtClean="0">
                          <a:solidFill>
                            <a:schemeClr val="accent2"/>
                          </a:solidFill>
                        </a:rPr>
                        <a:t>51.44%</a:t>
                      </a:r>
                      <a:endParaRPr lang="en-US" sz="1600" b="1" dirty="0">
                        <a:solidFill>
                          <a:schemeClr val="accent2"/>
                        </a:solidFill>
                      </a:endParaRPr>
                    </a:p>
                  </a:txBody>
                  <a:tcPr/>
                </a:tc>
                <a:tc>
                  <a:txBody>
                    <a:bodyPr/>
                    <a:lstStyle/>
                    <a:p>
                      <a:pPr algn="ctr"/>
                      <a:r>
                        <a:rPr lang="en-US" sz="1600" b="1" dirty="0" smtClean="0">
                          <a:solidFill>
                            <a:schemeClr val="accent2"/>
                          </a:solidFill>
                        </a:rPr>
                        <a:t>54.72%</a:t>
                      </a:r>
                      <a:endParaRPr lang="en-US" sz="1600" b="1" dirty="0">
                        <a:solidFill>
                          <a:schemeClr val="accent2"/>
                        </a:solidFill>
                      </a:endParaRPr>
                    </a:p>
                  </a:txBody>
                  <a:tcPr/>
                </a:tc>
                <a:tc>
                  <a:txBody>
                    <a:bodyPr/>
                    <a:lstStyle/>
                    <a:p>
                      <a:pPr algn="ctr"/>
                      <a:r>
                        <a:rPr lang="en-US" sz="1600" b="1" dirty="0" smtClean="0">
                          <a:solidFill>
                            <a:schemeClr val="accent2"/>
                          </a:solidFill>
                        </a:rPr>
                        <a:t>54.28%</a:t>
                      </a:r>
                      <a:endParaRPr lang="en-US" sz="1600" b="1" dirty="0">
                        <a:solidFill>
                          <a:schemeClr val="accent2"/>
                        </a:solidFill>
                      </a:endParaRPr>
                    </a:p>
                  </a:txBody>
                  <a:tcPr/>
                </a:tc>
                <a:tc>
                  <a:txBody>
                    <a:bodyPr/>
                    <a:lstStyle/>
                    <a:p>
                      <a:pPr algn="ctr"/>
                      <a:r>
                        <a:rPr lang="en-US" sz="1600" b="1" dirty="0" smtClean="0">
                          <a:solidFill>
                            <a:schemeClr val="accent2"/>
                          </a:solidFill>
                        </a:rPr>
                        <a:t>52.16%</a:t>
                      </a:r>
                      <a:endParaRPr lang="en-US" sz="1600" b="1" dirty="0">
                        <a:solidFill>
                          <a:schemeClr val="accent2"/>
                        </a:solidFill>
                      </a:endParaRPr>
                    </a:p>
                  </a:txBody>
                  <a:tcPr/>
                </a:tc>
              </a:tr>
            </a:tbl>
          </a:graphicData>
        </a:graphic>
      </p:graphicFrame>
    </p:spTree>
    <p:extLst>
      <p:ext uri="{BB962C8B-B14F-4D97-AF65-F5344CB8AC3E}">
        <p14:creationId xmlns:p14="http://schemas.microsoft.com/office/powerpoint/2010/main" val="20828438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743200" y="304800"/>
            <a:ext cx="3886200" cy="533400"/>
          </a:xfrm>
        </p:spPr>
        <p:txBody>
          <a:bodyPr/>
          <a:lstStyle/>
          <a:p>
            <a:pPr lvl="1" algn="ctr">
              <a:defRPr/>
            </a:pPr>
            <a:r>
              <a:rPr lang="en-US" sz="2000" dirty="0" smtClean="0">
                <a:solidFill>
                  <a:schemeClr val="accent2"/>
                </a:solidFill>
              </a:rPr>
              <a:t>Results - CTT</a:t>
            </a:r>
          </a:p>
        </p:txBody>
      </p:sp>
      <p:sp>
        <p:nvSpPr>
          <p:cNvPr id="14339" name="Rectangle 3"/>
          <p:cNvSpPr>
            <a:spLocks noGrp="1" noChangeArrowheads="1"/>
          </p:cNvSpPr>
          <p:nvPr>
            <p:ph type="body" idx="1"/>
          </p:nvPr>
        </p:nvSpPr>
        <p:spPr>
          <a:xfrm>
            <a:off x="685800" y="990600"/>
            <a:ext cx="7696200" cy="5334000"/>
          </a:xfrm>
        </p:spPr>
        <p:txBody>
          <a:bodyPr/>
          <a:lstStyle/>
          <a:p>
            <a:pPr lvl="1">
              <a:buFont typeface="Arial" panose="020B0604020202020204" pitchFamily="34" charset="0"/>
              <a:buChar char="•"/>
              <a:defRPr/>
            </a:pPr>
            <a:endParaRPr lang="en-US" sz="2000" b="1" dirty="0" smtClean="0">
              <a:solidFill>
                <a:schemeClr val="accent2"/>
              </a:solidFill>
              <a:cs typeface="Times New Roman" pitchFamily="18" charset="0"/>
            </a:endParaRPr>
          </a:p>
          <a:p>
            <a:pPr lvl="1">
              <a:buFont typeface="Arial" panose="020B0604020202020204" pitchFamily="34" charset="0"/>
              <a:buChar char="•"/>
              <a:defRPr/>
            </a:pPr>
            <a:endParaRPr lang="en-US" sz="1800" b="1" dirty="0">
              <a:solidFill>
                <a:schemeClr val="accent2"/>
              </a:solidFill>
              <a:cs typeface="Times New Roman" pitchFamily="18" charset="0"/>
            </a:endParaRPr>
          </a:p>
          <a:p>
            <a:pPr lvl="1">
              <a:buFont typeface="Arial" panose="020B0604020202020204" pitchFamily="34" charset="0"/>
              <a:buChar char="•"/>
              <a:defRPr/>
            </a:pPr>
            <a:r>
              <a:rPr lang="en-US" sz="1800" b="1" dirty="0" smtClean="0">
                <a:solidFill>
                  <a:schemeClr val="accent2"/>
                </a:solidFill>
                <a:cs typeface="Times New Roman" pitchFamily="18" charset="0"/>
              </a:rPr>
              <a:t>Attitudes:                       2 factor solution </a:t>
            </a:r>
          </a:p>
          <a:p>
            <a:pPr marL="457200" lvl="1" indent="0">
              <a:buNone/>
              <a:defRPr/>
            </a:pPr>
            <a:endParaRPr lang="en-US" sz="1800" b="1" dirty="0" smtClean="0">
              <a:solidFill>
                <a:schemeClr val="accent2"/>
              </a:solidFill>
              <a:cs typeface="Times New Roman" pitchFamily="18" charset="0"/>
            </a:endParaRPr>
          </a:p>
          <a:p>
            <a:pPr marL="457200" lvl="1" indent="0">
              <a:buFontTx/>
              <a:buNone/>
              <a:defRPr/>
            </a:pPr>
            <a:r>
              <a:rPr lang="en-US" sz="1800" b="1" dirty="0" smtClean="0">
                <a:solidFill>
                  <a:schemeClr val="accent2"/>
                </a:solidFill>
              </a:rPr>
              <a:t>                 Women’s beliefs                        Perceptions</a:t>
            </a:r>
          </a:p>
          <a:p>
            <a:pPr marL="457200" lvl="1" indent="0">
              <a:buFontTx/>
              <a:buNone/>
              <a:defRPr/>
            </a:pPr>
            <a:r>
              <a:rPr lang="en-US" sz="1800" b="1" dirty="0" smtClean="0">
                <a:solidFill>
                  <a:schemeClr val="accent2"/>
                </a:solidFill>
              </a:rPr>
              <a:t>                       (7 items)                                  (4 items)</a:t>
            </a:r>
          </a:p>
          <a:p>
            <a:pPr marL="457200" lvl="1" indent="0">
              <a:buFontTx/>
              <a:buNone/>
              <a:defRPr/>
            </a:pPr>
            <a:endParaRPr lang="en-US" sz="1800" b="1" dirty="0">
              <a:solidFill>
                <a:schemeClr val="accent2"/>
              </a:solidFill>
            </a:endParaRPr>
          </a:p>
          <a:p>
            <a:pPr lvl="1">
              <a:buFont typeface="Arial" pitchFamily="34" charset="0"/>
              <a:buChar char="•"/>
              <a:defRPr/>
            </a:pPr>
            <a:r>
              <a:rPr lang="en-US" sz="1800" b="1" dirty="0" smtClean="0">
                <a:solidFill>
                  <a:schemeClr val="accent2"/>
                </a:solidFill>
              </a:rPr>
              <a:t>Communication:        2 factor solution </a:t>
            </a:r>
          </a:p>
          <a:p>
            <a:pPr marL="457200" lvl="1" indent="0">
              <a:buNone/>
              <a:defRPr/>
            </a:pPr>
            <a:r>
              <a:rPr lang="en-US" sz="1800" b="1" dirty="0">
                <a:solidFill>
                  <a:schemeClr val="accent2"/>
                </a:solidFill>
              </a:rPr>
              <a:t> </a:t>
            </a:r>
            <a:r>
              <a:rPr lang="en-US" sz="1800" b="1" dirty="0" smtClean="0">
                <a:solidFill>
                  <a:schemeClr val="accent2"/>
                </a:solidFill>
              </a:rPr>
              <a:t>     </a:t>
            </a:r>
          </a:p>
          <a:p>
            <a:pPr marL="457200" lvl="1" indent="0">
              <a:buNone/>
              <a:defRPr/>
            </a:pPr>
            <a:r>
              <a:rPr lang="en-US" sz="1800" b="1" dirty="0">
                <a:solidFill>
                  <a:schemeClr val="accent2"/>
                </a:solidFill>
              </a:rPr>
              <a:t> </a:t>
            </a:r>
            <a:r>
              <a:rPr lang="en-US" sz="1800" b="1" dirty="0" smtClean="0">
                <a:solidFill>
                  <a:schemeClr val="accent2"/>
                </a:solidFill>
              </a:rPr>
              <a:t>                Communication                       Communication</a:t>
            </a:r>
          </a:p>
          <a:p>
            <a:pPr marL="457200" lvl="1" indent="0">
              <a:buNone/>
              <a:defRPr/>
            </a:pPr>
            <a:r>
              <a:rPr lang="en-US" sz="1800" b="1" dirty="0" smtClean="0">
                <a:solidFill>
                  <a:schemeClr val="accent2"/>
                </a:solidFill>
              </a:rPr>
              <a:t>                  with partners                             with relatives</a:t>
            </a:r>
          </a:p>
          <a:p>
            <a:pPr marL="457200" lvl="1" indent="0">
              <a:buNone/>
              <a:defRPr/>
            </a:pPr>
            <a:r>
              <a:rPr lang="en-US" sz="1800" b="1" dirty="0" smtClean="0">
                <a:solidFill>
                  <a:schemeClr val="accent2"/>
                </a:solidFill>
              </a:rPr>
              <a:t>                      (6 items)                                     (4 items)</a:t>
            </a:r>
          </a:p>
          <a:p>
            <a:pPr marL="457200" lvl="1" indent="0">
              <a:buNone/>
              <a:defRPr/>
            </a:pPr>
            <a:endParaRPr lang="en-US" sz="1800" b="1" dirty="0" smtClean="0">
              <a:solidFill>
                <a:schemeClr val="accent2"/>
              </a:solidFill>
            </a:endParaRPr>
          </a:p>
          <a:p>
            <a:pPr lvl="1">
              <a:buFont typeface="Arial" pitchFamily="34" charset="0"/>
              <a:buChar char="•"/>
              <a:defRPr/>
            </a:pPr>
            <a:r>
              <a:rPr lang="en-US" sz="1800" b="1" dirty="0" smtClean="0">
                <a:solidFill>
                  <a:schemeClr val="accent2"/>
                </a:solidFill>
              </a:rPr>
              <a:t>Confidence:  1 factor solution (5 items)</a:t>
            </a:r>
          </a:p>
        </p:txBody>
      </p:sp>
    </p:spTree>
    <p:extLst>
      <p:ext uri="{BB962C8B-B14F-4D97-AF65-F5344CB8AC3E}">
        <p14:creationId xmlns:p14="http://schemas.microsoft.com/office/powerpoint/2010/main" val="4163529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229600" cy="1143000"/>
          </a:xfrm>
        </p:spPr>
        <p:txBody>
          <a:bodyPr/>
          <a:lstStyle/>
          <a:p>
            <a:pPr eaLnBrk="1" hangingPunct="1">
              <a:defRPr/>
            </a:pPr>
            <a:r>
              <a:rPr lang="en-US" sz="3600" dirty="0" smtClean="0">
                <a:solidFill>
                  <a:schemeClr val="accent4">
                    <a:lumMod val="50000"/>
                  </a:schemeClr>
                </a:solidFill>
                <a:effectLst>
                  <a:outerShdw blurRad="38100" dist="38100" dir="2700000" algn="tl">
                    <a:srgbClr val="000000">
                      <a:alpha val="43137"/>
                    </a:srgbClr>
                  </a:outerShdw>
                </a:effectLst>
                <a:latin typeface="Baskerville Old Face" pitchFamily="18" charset="0"/>
              </a:rPr>
              <a:t>About OMICS Group Conferences</a:t>
            </a:r>
          </a:p>
        </p:txBody>
      </p:sp>
      <p:sp>
        <p:nvSpPr>
          <p:cNvPr id="3" name="Content Placeholder 2"/>
          <p:cNvSpPr>
            <a:spLocks noGrp="1"/>
          </p:cNvSpPr>
          <p:nvPr>
            <p:ph idx="1"/>
          </p:nvPr>
        </p:nvSpPr>
        <p:spPr>
          <a:xfrm>
            <a:off x="609600" y="1981200"/>
            <a:ext cx="7972425" cy="448310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lstStyle/>
          <a:p>
            <a:pPr algn="just" eaLnBrk="1" hangingPunct="1">
              <a:buFont typeface="Arial" charset="0"/>
              <a:buNone/>
              <a:defRPr/>
            </a:pPr>
            <a:r>
              <a:rPr lang="en-US" sz="2000" dirty="0" smtClean="0">
                <a:latin typeface="+mj-lt"/>
              </a:rPr>
              <a:t>     OMICS Group International is a pioneer and leading science event organizer, which publishes around 400 open access journals and conducts over 300 Medical, Clinical, Engineering, Life Sciences, Pharma scientific conferences all over the globe annually with the support of more than 1000 scientific associations and 30,000 editorial board members and 3.5 million followers to its credit.</a:t>
            </a:r>
            <a:br>
              <a:rPr lang="en-US" sz="2000" dirty="0" smtClean="0">
                <a:latin typeface="+mj-lt"/>
              </a:rPr>
            </a:br>
            <a:endParaRPr lang="en-US" sz="2000" dirty="0" smtClean="0">
              <a:latin typeface="+mj-lt"/>
            </a:endParaRPr>
          </a:p>
          <a:p>
            <a:pPr algn="just" eaLnBrk="1" hangingPunct="1">
              <a:buFont typeface="Arial" charset="0"/>
              <a:buNone/>
              <a:defRPr/>
            </a:pPr>
            <a:r>
              <a:rPr lang="en-US" sz="2000" dirty="0" smtClean="0">
                <a:latin typeface="+mj-lt"/>
              </a:rPr>
              <a:t>    </a:t>
            </a:r>
            <a:r>
              <a:rPr lang="en-US" sz="2000" dirty="0" smtClean="0">
                <a:latin typeface="+mj-lt"/>
              </a:rPr>
              <a:t> OMICS </a:t>
            </a:r>
            <a:r>
              <a:rPr lang="en-US" sz="2000" dirty="0" smtClean="0">
                <a:latin typeface="+mj-lt"/>
              </a:rPr>
              <a:t>Group has organized 500 conferences, workshops and national symposiums across the major cities including San Francisco, Las Vegas, San Antonio, Omaha, Orlando, Raleigh, Santa Clara, Chicago, Philadelphia, Baltimore, United Kingdom, Valencia, Dubai, Beijing, Hyderabad, Bengaluru and Mumbai.</a:t>
            </a:r>
          </a:p>
          <a:p>
            <a:pPr eaLnBrk="1" hangingPunct="1">
              <a:defRPr/>
            </a:pPr>
            <a:endParaRPr lang="en-US" dirty="0"/>
          </a:p>
        </p:txBody>
      </p:sp>
    </p:spTree>
    <p:extLst>
      <p:ext uri="{BB962C8B-B14F-4D97-AF65-F5344CB8AC3E}">
        <p14:creationId xmlns:p14="http://schemas.microsoft.com/office/powerpoint/2010/main" val="10668274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304800"/>
            <a:ext cx="5029200" cy="533400"/>
          </a:xfrm>
        </p:spPr>
        <p:txBody>
          <a:bodyPr/>
          <a:lstStyle/>
          <a:p>
            <a:pPr algn="ctr"/>
            <a:r>
              <a:rPr lang="en-US" sz="2000" dirty="0" smtClean="0">
                <a:solidFill>
                  <a:schemeClr val="accent2"/>
                </a:solidFill>
              </a:rPr>
              <a:t>Results- </a:t>
            </a:r>
            <a:r>
              <a:rPr lang="en-US" sz="2000" dirty="0" err="1" smtClean="0">
                <a:solidFill>
                  <a:schemeClr val="accent2"/>
                </a:solidFill>
              </a:rPr>
              <a:t>Rasch</a:t>
            </a:r>
            <a:r>
              <a:rPr lang="en-US" sz="2000" dirty="0" smtClean="0">
                <a:solidFill>
                  <a:schemeClr val="accent2"/>
                </a:solidFill>
              </a:rPr>
              <a:t> Model: Attitude</a:t>
            </a:r>
            <a:endParaRPr lang="en-US" sz="2000" dirty="0">
              <a:solidFill>
                <a:schemeClr val="accent2"/>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362571781"/>
              </p:ext>
            </p:extLst>
          </p:nvPr>
        </p:nvGraphicFramePr>
        <p:xfrm>
          <a:off x="0" y="914400"/>
          <a:ext cx="9143999" cy="5867397"/>
        </p:xfrm>
        <a:graphic>
          <a:graphicData uri="http://schemas.openxmlformats.org/drawingml/2006/table">
            <a:tbl>
              <a:tblPr firstRow="1" bandRow="1">
                <a:tableStyleId>{5C22544A-7EE6-4342-B048-85BDC9FD1C3A}</a:tableStyleId>
              </a:tblPr>
              <a:tblGrid>
                <a:gridCol w="1304176"/>
                <a:gridCol w="1304176"/>
                <a:gridCol w="1478067"/>
                <a:gridCol w="1753667"/>
                <a:gridCol w="1521608"/>
                <a:gridCol w="1782305"/>
              </a:tblGrid>
              <a:tr h="565897">
                <a:tc>
                  <a:txBody>
                    <a:bodyPr/>
                    <a:lstStyle/>
                    <a:p>
                      <a:pPr algn="ctr"/>
                      <a:r>
                        <a:rPr lang="en-US" sz="1400" dirty="0" smtClean="0">
                          <a:solidFill>
                            <a:schemeClr val="accent2"/>
                          </a:solidFill>
                        </a:rPr>
                        <a:t>Item</a:t>
                      </a:r>
                    </a:p>
                    <a:p>
                      <a:pPr algn="ctr"/>
                      <a:r>
                        <a:rPr lang="en-US" sz="1400" dirty="0" smtClean="0">
                          <a:solidFill>
                            <a:schemeClr val="accent2"/>
                          </a:solidFill>
                        </a:rPr>
                        <a:t>number</a:t>
                      </a:r>
                      <a:endParaRPr lang="en-US" sz="1400" dirty="0">
                        <a:solidFill>
                          <a:schemeClr val="accent2"/>
                        </a:solidFill>
                      </a:endParaRPr>
                    </a:p>
                  </a:txBody>
                  <a:tcPr/>
                </a:tc>
                <a:tc>
                  <a:txBody>
                    <a:bodyPr/>
                    <a:lstStyle/>
                    <a:p>
                      <a:pPr algn="ctr"/>
                      <a:r>
                        <a:rPr lang="en-US" sz="1400" dirty="0" smtClean="0">
                          <a:solidFill>
                            <a:schemeClr val="accent2"/>
                          </a:solidFill>
                        </a:rPr>
                        <a:t>Measure</a:t>
                      </a:r>
                      <a:endParaRPr lang="en-US" sz="1400" dirty="0">
                        <a:solidFill>
                          <a:schemeClr val="accent2"/>
                        </a:solidFill>
                      </a:endParaRPr>
                    </a:p>
                  </a:txBody>
                  <a:tcPr/>
                </a:tc>
                <a:tc>
                  <a:txBody>
                    <a:bodyPr/>
                    <a:lstStyle/>
                    <a:p>
                      <a:pPr algn="ctr"/>
                      <a:r>
                        <a:rPr lang="en-US" sz="1400" dirty="0" smtClean="0">
                          <a:solidFill>
                            <a:schemeClr val="accent2"/>
                          </a:solidFill>
                        </a:rPr>
                        <a:t>Model SE</a:t>
                      </a:r>
                      <a:endParaRPr lang="en-US" sz="1400" dirty="0">
                        <a:solidFill>
                          <a:schemeClr val="accent2"/>
                        </a:solidFill>
                      </a:endParaRPr>
                    </a:p>
                  </a:txBody>
                  <a:tcPr/>
                </a:tc>
                <a:tc>
                  <a:txBody>
                    <a:bodyPr/>
                    <a:lstStyle/>
                    <a:p>
                      <a:pPr algn="ctr"/>
                      <a:r>
                        <a:rPr lang="en-US" sz="1400" dirty="0" err="1" smtClean="0">
                          <a:solidFill>
                            <a:schemeClr val="accent2"/>
                          </a:solidFill>
                        </a:rPr>
                        <a:t>Infit</a:t>
                      </a:r>
                      <a:r>
                        <a:rPr lang="en-US" sz="1400" dirty="0" smtClean="0">
                          <a:solidFill>
                            <a:schemeClr val="accent2"/>
                          </a:solidFill>
                        </a:rPr>
                        <a:t> </a:t>
                      </a:r>
                      <a:endParaRPr lang="en-US" sz="1400" dirty="0">
                        <a:solidFill>
                          <a:schemeClr val="accent2"/>
                        </a:solidFill>
                      </a:endParaRPr>
                    </a:p>
                  </a:txBody>
                  <a:tcPr/>
                </a:tc>
                <a:tc>
                  <a:txBody>
                    <a:bodyPr/>
                    <a:lstStyle/>
                    <a:p>
                      <a:pPr algn="ctr"/>
                      <a:r>
                        <a:rPr lang="en-US" sz="1400" dirty="0" smtClean="0">
                          <a:solidFill>
                            <a:schemeClr val="accent2"/>
                          </a:solidFill>
                        </a:rPr>
                        <a:t>Outfit</a:t>
                      </a:r>
                      <a:r>
                        <a:rPr lang="en-US" sz="1400" baseline="0" dirty="0" smtClean="0">
                          <a:solidFill>
                            <a:schemeClr val="accent2"/>
                          </a:solidFill>
                        </a:rPr>
                        <a:t> </a:t>
                      </a:r>
                      <a:endParaRPr lang="en-US" sz="1400" dirty="0">
                        <a:solidFill>
                          <a:schemeClr val="accent2"/>
                        </a:solidFill>
                      </a:endParaRPr>
                    </a:p>
                  </a:txBody>
                  <a:tcPr/>
                </a:tc>
                <a:tc>
                  <a:txBody>
                    <a:bodyPr/>
                    <a:lstStyle/>
                    <a:p>
                      <a:pPr algn="ctr"/>
                      <a:r>
                        <a:rPr lang="en-US" sz="1400" dirty="0" smtClean="0">
                          <a:solidFill>
                            <a:schemeClr val="accent2"/>
                          </a:solidFill>
                        </a:rPr>
                        <a:t>Point measure</a:t>
                      </a:r>
                    </a:p>
                    <a:p>
                      <a:pPr algn="ctr"/>
                      <a:r>
                        <a:rPr lang="en-US" sz="1400" dirty="0" smtClean="0">
                          <a:solidFill>
                            <a:schemeClr val="accent2"/>
                          </a:solidFill>
                        </a:rPr>
                        <a:t>correlation</a:t>
                      </a:r>
                      <a:endParaRPr lang="en-US" sz="1400" dirty="0">
                        <a:solidFill>
                          <a:schemeClr val="accent2"/>
                        </a:solidFill>
                      </a:endParaRPr>
                    </a:p>
                  </a:txBody>
                  <a:tcPr/>
                </a:tc>
              </a:tr>
              <a:tr h="336128">
                <a:tc>
                  <a:txBody>
                    <a:bodyPr/>
                    <a:lstStyle/>
                    <a:p>
                      <a:pPr algn="ctr"/>
                      <a:r>
                        <a:rPr lang="en-US" sz="1400" b="1" dirty="0" smtClean="0">
                          <a:solidFill>
                            <a:schemeClr val="accent2"/>
                          </a:solidFill>
                        </a:rPr>
                        <a:t>9</a:t>
                      </a:r>
                      <a:endParaRPr lang="en-US" sz="1400" b="1" dirty="0">
                        <a:solidFill>
                          <a:schemeClr val="accent2"/>
                        </a:solidFill>
                      </a:endParaRPr>
                    </a:p>
                  </a:txBody>
                  <a:tcPr>
                    <a:noFill/>
                  </a:tcPr>
                </a:tc>
                <a:tc>
                  <a:txBody>
                    <a:bodyPr/>
                    <a:lstStyle/>
                    <a:p>
                      <a:pPr algn="ctr"/>
                      <a:r>
                        <a:rPr lang="en-US" sz="1400" b="1" dirty="0" smtClean="0">
                          <a:solidFill>
                            <a:schemeClr val="accent2"/>
                          </a:solidFill>
                        </a:rPr>
                        <a:t>2.36</a:t>
                      </a:r>
                      <a:endParaRPr lang="en-US" sz="1400" b="1" dirty="0">
                        <a:solidFill>
                          <a:schemeClr val="accent2"/>
                        </a:solidFill>
                      </a:endParaRPr>
                    </a:p>
                  </a:txBody>
                  <a:tcPr>
                    <a:noFill/>
                  </a:tcPr>
                </a:tc>
                <a:tc>
                  <a:txBody>
                    <a:bodyPr/>
                    <a:lstStyle/>
                    <a:p>
                      <a:pPr algn="ctr"/>
                      <a:r>
                        <a:rPr lang="en-US" sz="1400" b="1" dirty="0" smtClean="0">
                          <a:solidFill>
                            <a:schemeClr val="accent2"/>
                          </a:solidFill>
                        </a:rPr>
                        <a:t>0.09</a:t>
                      </a:r>
                      <a:endParaRPr lang="en-US" sz="1400" b="1" dirty="0">
                        <a:solidFill>
                          <a:schemeClr val="accent2"/>
                        </a:solidFill>
                      </a:endParaRPr>
                    </a:p>
                  </a:txBody>
                  <a:tcPr>
                    <a:noFill/>
                  </a:tcPr>
                </a:tc>
                <a:tc>
                  <a:txBody>
                    <a:bodyPr/>
                    <a:lstStyle/>
                    <a:p>
                      <a:pPr algn="ctr"/>
                      <a:r>
                        <a:rPr lang="en-US" sz="1400" b="1" dirty="0" smtClean="0">
                          <a:solidFill>
                            <a:schemeClr val="accent2"/>
                          </a:solidFill>
                        </a:rPr>
                        <a:t>1.0</a:t>
                      </a:r>
                      <a:endParaRPr lang="en-US" sz="1400" b="1" dirty="0">
                        <a:solidFill>
                          <a:schemeClr val="accent2"/>
                        </a:solidFill>
                      </a:endParaRPr>
                    </a:p>
                  </a:txBody>
                  <a:tcPr>
                    <a:noFill/>
                  </a:tcPr>
                </a:tc>
                <a:tc>
                  <a:txBody>
                    <a:bodyPr/>
                    <a:lstStyle/>
                    <a:p>
                      <a:pPr algn="ctr"/>
                      <a:r>
                        <a:rPr lang="en-US" sz="1400" b="1" dirty="0" smtClean="0">
                          <a:solidFill>
                            <a:schemeClr val="accent2"/>
                          </a:solidFill>
                        </a:rPr>
                        <a:t>1.5</a:t>
                      </a:r>
                      <a:endParaRPr lang="en-US" sz="1400" b="1" dirty="0">
                        <a:solidFill>
                          <a:schemeClr val="accent2"/>
                        </a:solidFill>
                      </a:endParaRPr>
                    </a:p>
                  </a:txBody>
                  <a:tcPr>
                    <a:noFill/>
                  </a:tcPr>
                </a:tc>
                <a:tc>
                  <a:txBody>
                    <a:bodyPr/>
                    <a:lstStyle/>
                    <a:p>
                      <a:pPr algn="ctr"/>
                      <a:r>
                        <a:rPr lang="en-US" sz="1400" b="1" dirty="0" smtClean="0">
                          <a:solidFill>
                            <a:schemeClr val="accent2"/>
                          </a:solidFill>
                        </a:rPr>
                        <a:t>0.25</a:t>
                      </a:r>
                      <a:endParaRPr lang="en-US" sz="1400" b="1" dirty="0">
                        <a:solidFill>
                          <a:schemeClr val="accent2"/>
                        </a:solidFill>
                      </a:endParaRPr>
                    </a:p>
                  </a:txBody>
                  <a:tcPr>
                    <a:noFill/>
                  </a:tcPr>
                </a:tc>
              </a:tr>
              <a:tr h="336128">
                <a:tc>
                  <a:txBody>
                    <a:bodyPr/>
                    <a:lstStyle/>
                    <a:p>
                      <a:pPr algn="ctr"/>
                      <a:r>
                        <a:rPr lang="en-US" sz="1400" b="1" dirty="0" smtClean="0">
                          <a:solidFill>
                            <a:schemeClr val="accent2"/>
                          </a:solidFill>
                        </a:rPr>
                        <a:t>1</a:t>
                      </a:r>
                      <a:endParaRPr lang="en-US" sz="1400" b="1" dirty="0">
                        <a:solidFill>
                          <a:schemeClr val="accent2"/>
                        </a:solidFill>
                      </a:endParaRPr>
                    </a:p>
                  </a:txBody>
                  <a:tcPr/>
                </a:tc>
                <a:tc>
                  <a:txBody>
                    <a:bodyPr/>
                    <a:lstStyle/>
                    <a:p>
                      <a:pPr algn="ctr"/>
                      <a:r>
                        <a:rPr lang="en-US" sz="1400" b="1" dirty="0" smtClean="0">
                          <a:solidFill>
                            <a:schemeClr val="accent2"/>
                          </a:solidFill>
                        </a:rPr>
                        <a:t>2.06</a:t>
                      </a:r>
                      <a:endParaRPr lang="en-US" sz="1400" b="1" dirty="0">
                        <a:solidFill>
                          <a:schemeClr val="accent2"/>
                        </a:solidFill>
                      </a:endParaRPr>
                    </a:p>
                  </a:txBody>
                  <a:tcPr/>
                </a:tc>
                <a:tc>
                  <a:txBody>
                    <a:bodyPr/>
                    <a:lstStyle/>
                    <a:p>
                      <a:pPr algn="ctr"/>
                      <a:r>
                        <a:rPr lang="en-US" sz="1400" b="1" dirty="0" smtClean="0">
                          <a:solidFill>
                            <a:schemeClr val="accent2"/>
                          </a:solidFill>
                        </a:rPr>
                        <a:t>0.08</a:t>
                      </a:r>
                      <a:endParaRPr lang="en-US" sz="1400" b="1" dirty="0">
                        <a:solidFill>
                          <a:schemeClr val="accent2"/>
                        </a:solidFill>
                      </a:endParaRPr>
                    </a:p>
                  </a:txBody>
                  <a:tcPr/>
                </a:tc>
                <a:tc>
                  <a:txBody>
                    <a:bodyPr/>
                    <a:lstStyle/>
                    <a:p>
                      <a:pPr algn="ctr"/>
                      <a:r>
                        <a:rPr lang="en-US" sz="1400" b="1" dirty="0" smtClean="0">
                          <a:solidFill>
                            <a:schemeClr val="accent2"/>
                          </a:solidFill>
                        </a:rPr>
                        <a:t>1.8</a:t>
                      </a:r>
                      <a:endParaRPr lang="en-US" sz="1400" b="1" dirty="0">
                        <a:solidFill>
                          <a:schemeClr val="accent2"/>
                        </a:solidFill>
                      </a:endParaRPr>
                    </a:p>
                  </a:txBody>
                  <a:tcPr/>
                </a:tc>
                <a:tc>
                  <a:txBody>
                    <a:bodyPr/>
                    <a:lstStyle/>
                    <a:p>
                      <a:pPr algn="ctr"/>
                      <a:r>
                        <a:rPr lang="en-US" sz="1400" b="1" dirty="0" smtClean="0">
                          <a:solidFill>
                            <a:schemeClr val="accent2"/>
                          </a:solidFill>
                        </a:rPr>
                        <a:t>2.3</a:t>
                      </a:r>
                      <a:endParaRPr lang="en-US" sz="1400" b="1" dirty="0">
                        <a:solidFill>
                          <a:schemeClr val="accent2"/>
                        </a:solidFill>
                      </a:endParaRPr>
                    </a:p>
                  </a:txBody>
                  <a:tcPr/>
                </a:tc>
                <a:tc>
                  <a:txBody>
                    <a:bodyPr/>
                    <a:lstStyle/>
                    <a:p>
                      <a:pPr algn="ctr"/>
                      <a:r>
                        <a:rPr lang="en-US" sz="1400" b="1" dirty="0" smtClean="0">
                          <a:solidFill>
                            <a:schemeClr val="accent2"/>
                          </a:solidFill>
                        </a:rPr>
                        <a:t>0.20</a:t>
                      </a:r>
                      <a:endParaRPr lang="en-US" sz="1400" b="1" dirty="0">
                        <a:solidFill>
                          <a:schemeClr val="accent2"/>
                        </a:solidFill>
                      </a:endParaRPr>
                    </a:p>
                  </a:txBody>
                  <a:tcPr/>
                </a:tc>
              </a:tr>
              <a:tr h="336128">
                <a:tc>
                  <a:txBody>
                    <a:bodyPr/>
                    <a:lstStyle/>
                    <a:p>
                      <a:pPr algn="ctr"/>
                      <a:r>
                        <a:rPr lang="en-US" sz="1400" b="1" dirty="0" smtClean="0">
                          <a:solidFill>
                            <a:schemeClr val="accent2"/>
                          </a:solidFill>
                        </a:rPr>
                        <a:t>5</a:t>
                      </a:r>
                      <a:endParaRPr lang="en-US" sz="1400" b="1" dirty="0">
                        <a:solidFill>
                          <a:schemeClr val="accent2"/>
                        </a:solidFill>
                      </a:endParaRPr>
                    </a:p>
                  </a:txBody>
                  <a:tcPr/>
                </a:tc>
                <a:tc>
                  <a:txBody>
                    <a:bodyPr/>
                    <a:lstStyle/>
                    <a:p>
                      <a:pPr algn="ctr"/>
                      <a:r>
                        <a:rPr lang="en-US" sz="1400" b="1" dirty="0" smtClean="0">
                          <a:solidFill>
                            <a:schemeClr val="accent2"/>
                          </a:solidFill>
                        </a:rPr>
                        <a:t>1.64</a:t>
                      </a:r>
                      <a:endParaRPr lang="en-US" sz="1400" b="1" dirty="0">
                        <a:solidFill>
                          <a:schemeClr val="accent2"/>
                        </a:solidFill>
                      </a:endParaRPr>
                    </a:p>
                  </a:txBody>
                  <a:tcPr/>
                </a:tc>
                <a:tc>
                  <a:txBody>
                    <a:bodyPr/>
                    <a:lstStyle/>
                    <a:p>
                      <a:pPr algn="ctr"/>
                      <a:r>
                        <a:rPr lang="en-US" sz="1400" b="1" dirty="0" smtClean="0">
                          <a:solidFill>
                            <a:schemeClr val="accent2"/>
                          </a:solidFill>
                        </a:rPr>
                        <a:t>0.08</a:t>
                      </a:r>
                      <a:endParaRPr lang="en-US" sz="1400" b="1" dirty="0">
                        <a:solidFill>
                          <a:schemeClr val="accent2"/>
                        </a:solidFill>
                      </a:endParaRPr>
                    </a:p>
                  </a:txBody>
                  <a:tcPr/>
                </a:tc>
                <a:tc>
                  <a:txBody>
                    <a:bodyPr/>
                    <a:lstStyle/>
                    <a:p>
                      <a:pPr algn="ctr"/>
                      <a:r>
                        <a:rPr lang="en-US" sz="1400" b="1" dirty="0" smtClean="0">
                          <a:solidFill>
                            <a:schemeClr val="accent2"/>
                          </a:solidFill>
                        </a:rPr>
                        <a:t>-0.2</a:t>
                      </a:r>
                      <a:endParaRPr lang="en-US" sz="1400" b="1" dirty="0">
                        <a:solidFill>
                          <a:schemeClr val="accent2"/>
                        </a:solidFill>
                      </a:endParaRPr>
                    </a:p>
                  </a:txBody>
                  <a:tcPr/>
                </a:tc>
                <a:tc>
                  <a:txBody>
                    <a:bodyPr/>
                    <a:lstStyle/>
                    <a:p>
                      <a:pPr algn="ctr"/>
                      <a:r>
                        <a:rPr lang="en-US" sz="1400" b="1" dirty="0" smtClean="0">
                          <a:solidFill>
                            <a:schemeClr val="accent2"/>
                          </a:solidFill>
                        </a:rPr>
                        <a:t>0.0</a:t>
                      </a:r>
                      <a:endParaRPr lang="en-US" sz="1400" b="1" dirty="0">
                        <a:solidFill>
                          <a:schemeClr val="accent2"/>
                        </a:solidFill>
                      </a:endParaRPr>
                    </a:p>
                  </a:txBody>
                  <a:tcPr/>
                </a:tc>
                <a:tc>
                  <a:txBody>
                    <a:bodyPr/>
                    <a:lstStyle/>
                    <a:p>
                      <a:pPr algn="ctr"/>
                      <a:r>
                        <a:rPr lang="en-US" sz="1400" b="1" dirty="0" smtClean="0">
                          <a:solidFill>
                            <a:schemeClr val="accent2"/>
                          </a:solidFill>
                        </a:rPr>
                        <a:t>0.44</a:t>
                      </a:r>
                      <a:endParaRPr lang="en-US" sz="1400" b="1" dirty="0">
                        <a:solidFill>
                          <a:schemeClr val="accent2"/>
                        </a:solidFill>
                      </a:endParaRPr>
                    </a:p>
                  </a:txBody>
                  <a:tcPr/>
                </a:tc>
              </a:tr>
              <a:tr h="336128">
                <a:tc>
                  <a:txBody>
                    <a:bodyPr/>
                    <a:lstStyle/>
                    <a:p>
                      <a:pPr algn="ctr"/>
                      <a:r>
                        <a:rPr lang="en-US" sz="1400" b="1" dirty="0" smtClean="0">
                          <a:solidFill>
                            <a:schemeClr val="accent2"/>
                          </a:solidFill>
                        </a:rPr>
                        <a:t>8</a:t>
                      </a:r>
                      <a:endParaRPr lang="en-US" sz="1400" b="1" dirty="0">
                        <a:solidFill>
                          <a:schemeClr val="accent2"/>
                        </a:solidFill>
                      </a:endParaRPr>
                    </a:p>
                  </a:txBody>
                  <a:tcPr/>
                </a:tc>
                <a:tc>
                  <a:txBody>
                    <a:bodyPr/>
                    <a:lstStyle/>
                    <a:p>
                      <a:pPr algn="ctr"/>
                      <a:r>
                        <a:rPr lang="en-US" sz="1400" b="1" dirty="0" smtClean="0">
                          <a:solidFill>
                            <a:schemeClr val="accent2"/>
                          </a:solidFill>
                        </a:rPr>
                        <a:t>0.67</a:t>
                      </a:r>
                      <a:endParaRPr lang="en-US" sz="1400" b="1" dirty="0">
                        <a:solidFill>
                          <a:schemeClr val="accent2"/>
                        </a:solidFill>
                      </a:endParaRPr>
                    </a:p>
                  </a:txBody>
                  <a:tcPr/>
                </a:tc>
                <a:tc>
                  <a:txBody>
                    <a:bodyPr/>
                    <a:lstStyle/>
                    <a:p>
                      <a:pPr algn="ctr"/>
                      <a:r>
                        <a:rPr lang="en-US" sz="1400" b="1" dirty="0" smtClean="0">
                          <a:solidFill>
                            <a:schemeClr val="accent2"/>
                          </a:solidFill>
                        </a:rPr>
                        <a:t>0.07</a:t>
                      </a:r>
                      <a:endParaRPr lang="en-US" sz="1400" b="1" dirty="0">
                        <a:solidFill>
                          <a:schemeClr val="accent2"/>
                        </a:solidFill>
                      </a:endParaRPr>
                    </a:p>
                  </a:txBody>
                  <a:tcPr/>
                </a:tc>
                <a:tc>
                  <a:txBody>
                    <a:bodyPr/>
                    <a:lstStyle/>
                    <a:p>
                      <a:pPr algn="ctr"/>
                      <a:r>
                        <a:rPr lang="en-US" sz="1400" b="1" dirty="0" smtClean="0">
                          <a:solidFill>
                            <a:schemeClr val="accent2"/>
                          </a:solidFill>
                        </a:rPr>
                        <a:t>2.2</a:t>
                      </a:r>
                      <a:endParaRPr lang="en-US" sz="1400" b="1" dirty="0">
                        <a:solidFill>
                          <a:schemeClr val="accent2"/>
                        </a:solidFill>
                      </a:endParaRPr>
                    </a:p>
                  </a:txBody>
                  <a:tcPr/>
                </a:tc>
                <a:tc>
                  <a:txBody>
                    <a:bodyPr/>
                    <a:lstStyle/>
                    <a:p>
                      <a:pPr algn="ctr"/>
                      <a:r>
                        <a:rPr lang="en-US" sz="1400" b="1" dirty="0" smtClean="0">
                          <a:solidFill>
                            <a:schemeClr val="accent2"/>
                          </a:solidFill>
                        </a:rPr>
                        <a:t>1.8</a:t>
                      </a:r>
                      <a:endParaRPr lang="en-US" sz="1400" b="1" dirty="0">
                        <a:solidFill>
                          <a:schemeClr val="accent2"/>
                        </a:solidFill>
                      </a:endParaRPr>
                    </a:p>
                  </a:txBody>
                  <a:tcPr/>
                </a:tc>
                <a:tc>
                  <a:txBody>
                    <a:bodyPr/>
                    <a:lstStyle/>
                    <a:p>
                      <a:pPr algn="ctr"/>
                      <a:r>
                        <a:rPr lang="en-US" sz="1400" b="1" dirty="0" smtClean="0">
                          <a:solidFill>
                            <a:schemeClr val="accent2"/>
                          </a:solidFill>
                        </a:rPr>
                        <a:t>0.32</a:t>
                      </a:r>
                      <a:endParaRPr lang="en-US" sz="1400" b="1" dirty="0">
                        <a:solidFill>
                          <a:schemeClr val="accent2"/>
                        </a:solidFill>
                      </a:endParaRPr>
                    </a:p>
                  </a:txBody>
                  <a:tcPr/>
                </a:tc>
              </a:tr>
              <a:tr h="336128">
                <a:tc>
                  <a:txBody>
                    <a:bodyPr/>
                    <a:lstStyle/>
                    <a:p>
                      <a:pPr algn="ctr"/>
                      <a:r>
                        <a:rPr lang="en-US" sz="1400" b="1" dirty="0" smtClean="0">
                          <a:solidFill>
                            <a:schemeClr val="accent2"/>
                          </a:solidFill>
                        </a:rPr>
                        <a:t>13</a:t>
                      </a:r>
                      <a:endParaRPr lang="en-US" sz="1400" b="1" dirty="0">
                        <a:solidFill>
                          <a:schemeClr val="accent2"/>
                        </a:solidFill>
                      </a:endParaRPr>
                    </a:p>
                  </a:txBody>
                  <a:tcPr>
                    <a:noFill/>
                  </a:tcPr>
                </a:tc>
                <a:tc>
                  <a:txBody>
                    <a:bodyPr/>
                    <a:lstStyle/>
                    <a:p>
                      <a:pPr algn="ctr"/>
                      <a:r>
                        <a:rPr lang="en-US" sz="1400" b="1" dirty="0" smtClean="0">
                          <a:solidFill>
                            <a:schemeClr val="accent2"/>
                          </a:solidFill>
                        </a:rPr>
                        <a:t>0.61</a:t>
                      </a:r>
                      <a:endParaRPr lang="en-US" sz="1400" b="1" dirty="0">
                        <a:solidFill>
                          <a:schemeClr val="accent2"/>
                        </a:solidFill>
                      </a:endParaRPr>
                    </a:p>
                  </a:txBody>
                  <a:tcPr>
                    <a:noFill/>
                  </a:tcPr>
                </a:tc>
                <a:tc>
                  <a:txBody>
                    <a:bodyPr/>
                    <a:lstStyle/>
                    <a:p>
                      <a:pPr algn="ctr"/>
                      <a:r>
                        <a:rPr lang="en-US" sz="1400" b="1" dirty="0" smtClean="0">
                          <a:solidFill>
                            <a:schemeClr val="accent2"/>
                          </a:solidFill>
                        </a:rPr>
                        <a:t>0.07</a:t>
                      </a:r>
                      <a:endParaRPr lang="en-US" sz="1400" b="1" dirty="0">
                        <a:solidFill>
                          <a:schemeClr val="accent2"/>
                        </a:solidFill>
                      </a:endParaRPr>
                    </a:p>
                  </a:txBody>
                  <a:tcPr>
                    <a:noFill/>
                  </a:tcPr>
                </a:tc>
                <a:tc>
                  <a:txBody>
                    <a:bodyPr/>
                    <a:lstStyle/>
                    <a:p>
                      <a:pPr algn="ctr"/>
                      <a:r>
                        <a:rPr lang="en-US" sz="1400" b="1" dirty="0" smtClean="0">
                          <a:solidFill>
                            <a:schemeClr val="accent2"/>
                          </a:solidFill>
                        </a:rPr>
                        <a:t>-1.2</a:t>
                      </a:r>
                      <a:endParaRPr lang="en-US" sz="1400" b="1" dirty="0">
                        <a:solidFill>
                          <a:schemeClr val="accent2"/>
                        </a:solidFill>
                      </a:endParaRPr>
                    </a:p>
                  </a:txBody>
                  <a:tcPr>
                    <a:noFill/>
                  </a:tcPr>
                </a:tc>
                <a:tc>
                  <a:txBody>
                    <a:bodyPr/>
                    <a:lstStyle/>
                    <a:p>
                      <a:pPr algn="ctr"/>
                      <a:r>
                        <a:rPr lang="en-US" sz="1400" b="1" dirty="0" smtClean="0">
                          <a:solidFill>
                            <a:schemeClr val="accent2"/>
                          </a:solidFill>
                        </a:rPr>
                        <a:t>-0.9</a:t>
                      </a:r>
                      <a:endParaRPr lang="en-US" sz="1400" b="1" dirty="0">
                        <a:solidFill>
                          <a:schemeClr val="accent2"/>
                        </a:solidFill>
                      </a:endParaRPr>
                    </a:p>
                  </a:txBody>
                  <a:tcPr>
                    <a:noFill/>
                  </a:tcPr>
                </a:tc>
                <a:tc>
                  <a:txBody>
                    <a:bodyPr/>
                    <a:lstStyle/>
                    <a:p>
                      <a:pPr algn="ctr"/>
                      <a:r>
                        <a:rPr lang="en-US" sz="1400" b="1" dirty="0" smtClean="0">
                          <a:solidFill>
                            <a:schemeClr val="accent2"/>
                          </a:solidFill>
                        </a:rPr>
                        <a:t>0.53</a:t>
                      </a:r>
                      <a:endParaRPr lang="en-US" sz="1400" b="1" dirty="0">
                        <a:solidFill>
                          <a:schemeClr val="accent2"/>
                        </a:solidFill>
                      </a:endParaRPr>
                    </a:p>
                  </a:txBody>
                  <a:tcPr>
                    <a:noFill/>
                  </a:tcPr>
                </a:tc>
              </a:tr>
              <a:tr h="336128">
                <a:tc>
                  <a:txBody>
                    <a:bodyPr/>
                    <a:lstStyle/>
                    <a:p>
                      <a:pPr algn="ctr"/>
                      <a:r>
                        <a:rPr lang="en-US" sz="1400" b="1" dirty="0" smtClean="0">
                          <a:solidFill>
                            <a:schemeClr val="accent2"/>
                          </a:solidFill>
                        </a:rPr>
                        <a:t>7</a:t>
                      </a:r>
                      <a:endParaRPr lang="en-US" sz="1400" b="1" dirty="0">
                        <a:solidFill>
                          <a:schemeClr val="accent2"/>
                        </a:solidFill>
                      </a:endParaRPr>
                    </a:p>
                  </a:txBody>
                  <a:tcPr/>
                </a:tc>
                <a:tc>
                  <a:txBody>
                    <a:bodyPr/>
                    <a:lstStyle/>
                    <a:p>
                      <a:pPr algn="ctr"/>
                      <a:r>
                        <a:rPr lang="en-US" sz="1400" b="1" dirty="0" smtClean="0">
                          <a:solidFill>
                            <a:schemeClr val="accent2"/>
                          </a:solidFill>
                        </a:rPr>
                        <a:t>0.25</a:t>
                      </a:r>
                      <a:endParaRPr lang="en-US" sz="1400" b="1" dirty="0">
                        <a:solidFill>
                          <a:schemeClr val="accent2"/>
                        </a:solidFill>
                      </a:endParaRPr>
                    </a:p>
                  </a:txBody>
                  <a:tcPr/>
                </a:tc>
                <a:tc>
                  <a:txBody>
                    <a:bodyPr/>
                    <a:lstStyle/>
                    <a:p>
                      <a:pPr algn="ctr"/>
                      <a:r>
                        <a:rPr lang="en-US" sz="1400" b="1" dirty="0" smtClean="0">
                          <a:solidFill>
                            <a:schemeClr val="accent2"/>
                          </a:solidFill>
                        </a:rPr>
                        <a:t>0.07</a:t>
                      </a:r>
                      <a:endParaRPr lang="en-US" sz="1400" b="1" dirty="0">
                        <a:solidFill>
                          <a:schemeClr val="accent2"/>
                        </a:solidFill>
                      </a:endParaRPr>
                    </a:p>
                  </a:txBody>
                  <a:tcPr/>
                </a:tc>
                <a:tc>
                  <a:txBody>
                    <a:bodyPr/>
                    <a:lstStyle/>
                    <a:p>
                      <a:pPr algn="ctr"/>
                      <a:r>
                        <a:rPr lang="en-US" sz="1400" b="1" dirty="0" smtClean="0">
                          <a:solidFill>
                            <a:schemeClr val="accent2"/>
                          </a:solidFill>
                        </a:rPr>
                        <a:t>-1.3</a:t>
                      </a:r>
                      <a:endParaRPr lang="en-US" sz="1400" b="1" dirty="0">
                        <a:solidFill>
                          <a:schemeClr val="accent2"/>
                        </a:solidFill>
                      </a:endParaRPr>
                    </a:p>
                  </a:txBody>
                  <a:tcPr/>
                </a:tc>
                <a:tc>
                  <a:txBody>
                    <a:bodyPr/>
                    <a:lstStyle/>
                    <a:p>
                      <a:pPr algn="ctr"/>
                      <a:r>
                        <a:rPr lang="en-US" sz="1400" b="1" dirty="0" smtClean="0">
                          <a:solidFill>
                            <a:schemeClr val="accent2"/>
                          </a:solidFill>
                        </a:rPr>
                        <a:t>-0.9</a:t>
                      </a:r>
                      <a:endParaRPr lang="en-US" sz="1400" b="1" dirty="0">
                        <a:solidFill>
                          <a:schemeClr val="accent2"/>
                        </a:solidFill>
                      </a:endParaRPr>
                    </a:p>
                  </a:txBody>
                  <a:tcPr/>
                </a:tc>
                <a:tc>
                  <a:txBody>
                    <a:bodyPr/>
                    <a:lstStyle/>
                    <a:p>
                      <a:pPr algn="ctr"/>
                      <a:r>
                        <a:rPr lang="en-US" sz="1400" b="1" dirty="0" smtClean="0">
                          <a:solidFill>
                            <a:schemeClr val="accent2"/>
                          </a:solidFill>
                        </a:rPr>
                        <a:t>0.53</a:t>
                      </a:r>
                      <a:endParaRPr lang="en-US" sz="1400" b="1" dirty="0">
                        <a:solidFill>
                          <a:schemeClr val="accent2"/>
                        </a:solidFill>
                      </a:endParaRPr>
                    </a:p>
                  </a:txBody>
                  <a:tcPr/>
                </a:tc>
              </a:tr>
              <a:tr h="336128">
                <a:tc>
                  <a:txBody>
                    <a:bodyPr/>
                    <a:lstStyle/>
                    <a:p>
                      <a:pPr algn="ctr"/>
                      <a:r>
                        <a:rPr lang="en-US" sz="1400" b="1" dirty="0" smtClean="0">
                          <a:solidFill>
                            <a:schemeClr val="accent2"/>
                          </a:solidFill>
                        </a:rPr>
                        <a:t>16</a:t>
                      </a:r>
                      <a:endParaRPr lang="en-US" sz="1400" b="1" dirty="0">
                        <a:solidFill>
                          <a:schemeClr val="accent2"/>
                        </a:solidFill>
                      </a:endParaRPr>
                    </a:p>
                  </a:txBody>
                  <a:tcPr/>
                </a:tc>
                <a:tc>
                  <a:txBody>
                    <a:bodyPr/>
                    <a:lstStyle/>
                    <a:p>
                      <a:pPr algn="ctr"/>
                      <a:r>
                        <a:rPr lang="en-US" sz="1400" b="1" dirty="0" smtClean="0">
                          <a:solidFill>
                            <a:schemeClr val="accent2"/>
                          </a:solidFill>
                        </a:rPr>
                        <a:t>0.21</a:t>
                      </a:r>
                      <a:endParaRPr lang="en-US" sz="1400" b="1" dirty="0">
                        <a:solidFill>
                          <a:schemeClr val="accent2"/>
                        </a:solidFill>
                      </a:endParaRPr>
                    </a:p>
                  </a:txBody>
                  <a:tcPr/>
                </a:tc>
                <a:tc>
                  <a:txBody>
                    <a:bodyPr/>
                    <a:lstStyle/>
                    <a:p>
                      <a:pPr algn="ctr"/>
                      <a:r>
                        <a:rPr lang="en-US" sz="1400" b="1" dirty="0" smtClean="0">
                          <a:solidFill>
                            <a:schemeClr val="accent2"/>
                          </a:solidFill>
                        </a:rPr>
                        <a:t>0.15</a:t>
                      </a:r>
                      <a:endParaRPr lang="en-US" sz="1400" b="1" dirty="0">
                        <a:solidFill>
                          <a:schemeClr val="accent2"/>
                        </a:solidFill>
                      </a:endParaRPr>
                    </a:p>
                  </a:txBody>
                  <a:tcPr/>
                </a:tc>
                <a:tc>
                  <a:txBody>
                    <a:bodyPr/>
                    <a:lstStyle/>
                    <a:p>
                      <a:pPr algn="ctr"/>
                      <a:r>
                        <a:rPr lang="en-US" sz="1400" b="1" dirty="0" smtClean="0">
                          <a:solidFill>
                            <a:schemeClr val="accent2"/>
                          </a:solidFill>
                        </a:rPr>
                        <a:t>-0.7</a:t>
                      </a:r>
                      <a:endParaRPr lang="en-US" sz="1400" b="1" dirty="0">
                        <a:solidFill>
                          <a:schemeClr val="accent2"/>
                        </a:solidFill>
                      </a:endParaRPr>
                    </a:p>
                  </a:txBody>
                  <a:tcPr/>
                </a:tc>
                <a:tc>
                  <a:txBody>
                    <a:bodyPr/>
                    <a:lstStyle/>
                    <a:p>
                      <a:pPr algn="ctr"/>
                      <a:r>
                        <a:rPr lang="en-US" sz="1400" b="1" dirty="0" smtClean="0">
                          <a:solidFill>
                            <a:schemeClr val="accent2"/>
                          </a:solidFill>
                        </a:rPr>
                        <a:t>-0.3</a:t>
                      </a:r>
                      <a:endParaRPr lang="en-US" sz="1400" b="1" dirty="0">
                        <a:solidFill>
                          <a:schemeClr val="accent2"/>
                        </a:solidFill>
                      </a:endParaRPr>
                    </a:p>
                  </a:txBody>
                  <a:tcPr/>
                </a:tc>
                <a:tc>
                  <a:txBody>
                    <a:bodyPr/>
                    <a:lstStyle/>
                    <a:p>
                      <a:pPr algn="ctr"/>
                      <a:r>
                        <a:rPr lang="en-US" sz="1400" b="1" dirty="0" smtClean="0">
                          <a:solidFill>
                            <a:schemeClr val="accent2"/>
                          </a:solidFill>
                        </a:rPr>
                        <a:t>0.52</a:t>
                      </a:r>
                      <a:endParaRPr lang="en-US" sz="1400" b="1" dirty="0">
                        <a:solidFill>
                          <a:schemeClr val="accent2"/>
                        </a:solidFill>
                      </a:endParaRPr>
                    </a:p>
                  </a:txBody>
                  <a:tcPr/>
                </a:tc>
              </a:tr>
              <a:tr h="336128">
                <a:tc>
                  <a:txBody>
                    <a:bodyPr/>
                    <a:lstStyle/>
                    <a:p>
                      <a:pPr algn="ctr"/>
                      <a:r>
                        <a:rPr lang="en-US" sz="1400" b="1" dirty="0" smtClean="0">
                          <a:solidFill>
                            <a:schemeClr val="accent2"/>
                          </a:solidFill>
                        </a:rPr>
                        <a:t>12</a:t>
                      </a:r>
                      <a:endParaRPr lang="en-US" sz="1400" b="1" dirty="0">
                        <a:solidFill>
                          <a:schemeClr val="accent2"/>
                        </a:solidFill>
                      </a:endParaRPr>
                    </a:p>
                  </a:txBody>
                  <a:tcPr>
                    <a:noFill/>
                  </a:tcPr>
                </a:tc>
                <a:tc>
                  <a:txBody>
                    <a:bodyPr/>
                    <a:lstStyle/>
                    <a:p>
                      <a:pPr algn="ctr"/>
                      <a:r>
                        <a:rPr lang="en-US" sz="1400" b="1" dirty="0" smtClean="0">
                          <a:solidFill>
                            <a:schemeClr val="accent2"/>
                          </a:solidFill>
                        </a:rPr>
                        <a:t>0.11</a:t>
                      </a:r>
                      <a:endParaRPr lang="en-US" sz="1400" b="1" dirty="0">
                        <a:solidFill>
                          <a:schemeClr val="accent2"/>
                        </a:solidFill>
                      </a:endParaRPr>
                    </a:p>
                  </a:txBody>
                  <a:tcPr>
                    <a:noFill/>
                  </a:tcPr>
                </a:tc>
                <a:tc>
                  <a:txBody>
                    <a:bodyPr/>
                    <a:lstStyle/>
                    <a:p>
                      <a:pPr algn="ctr"/>
                      <a:r>
                        <a:rPr lang="en-US" sz="1400" b="1" dirty="0" smtClean="0">
                          <a:solidFill>
                            <a:schemeClr val="accent2"/>
                          </a:solidFill>
                        </a:rPr>
                        <a:t>0.07</a:t>
                      </a:r>
                      <a:endParaRPr lang="en-US" sz="1400" b="1" dirty="0">
                        <a:solidFill>
                          <a:schemeClr val="accent2"/>
                        </a:solidFill>
                      </a:endParaRPr>
                    </a:p>
                  </a:txBody>
                  <a:tcPr>
                    <a:noFill/>
                  </a:tcPr>
                </a:tc>
                <a:tc>
                  <a:txBody>
                    <a:bodyPr/>
                    <a:lstStyle/>
                    <a:p>
                      <a:pPr algn="ctr"/>
                      <a:r>
                        <a:rPr lang="en-US" sz="1400" b="1" dirty="0" smtClean="0">
                          <a:solidFill>
                            <a:schemeClr val="accent2"/>
                          </a:solidFill>
                        </a:rPr>
                        <a:t>-1.0</a:t>
                      </a:r>
                      <a:endParaRPr lang="en-US" sz="1400" b="1" dirty="0">
                        <a:solidFill>
                          <a:schemeClr val="accent2"/>
                        </a:solidFill>
                      </a:endParaRPr>
                    </a:p>
                  </a:txBody>
                  <a:tcPr>
                    <a:noFill/>
                  </a:tcPr>
                </a:tc>
                <a:tc>
                  <a:txBody>
                    <a:bodyPr/>
                    <a:lstStyle/>
                    <a:p>
                      <a:pPr algn="ctr"/>
                      <a:r>
                        <a:rPr lang="en-US" sz="1400" b="1" dirty="0" smtClean="0">
                          <a:solidFill>
                            <a:schemeClr val="accent2"/>
                          </a:solidFill>
                        </a:rPr>
                        <a:t>-0.9</a:t>
                      </a:r>
                      <a:endParaRPr lang="en-US" sz="1400" b="1" dirty="0">
                        <a:solidFill>
                          <a:schemeClr val="accent2"/>
                        </a:solidFill>
                      </a:endParaRPr>
                    </a:p>
                  </a:txBody>
                  <a:tcPr>
                    <a:noFill/>
                  </a:tcPr>
                </a:tc>
                <a:tc>
                  <a:txBody>
                    <a:bodyPr/>
                    <a:lstStyle/>
                    <a:p>
                      <a:pPr algn="ctr"/>
                      <a:r>
                        <a:rPr lang="en-US" sz="1400" b="1" dirty="0" smtClean="0">
                          <a:solidFill>
                            <a:schemeClr val="accent2"/>
                          </a:solidFill>
                        </a:rPr>
                        <a:t>0.52</a:t>
                      </a:r>
                      <a:endParaRPr lang="en-US" sz="1400" b="1" dirty="0">
                        <a:solidFill>
                          <a:schemeClr val="accent2"/>
                        </a:solidFill>
                      </a:endParaRPr>
                    </a:p>
                  </a:txBody>
                  <a:tcPr>
                    <a:noFill/>
                  </a:tcPr>
                </a:tc>
              </a:tr>
              <a:tr h="336128">
                <a:tc>
                  <a:txBody>
                    <a:bodyPr/>
                    <a:lstStyle/>
                    <a:p>
                      <a:pPr algn="ctr"/>
                      <a:r>
                        <a:rPr lang="en-US" sz="1400" b="1" dirty="0" smtClean="0">
                          <a:solidFill>
                            <a:schemeClr val="accent2"/>
                          </a:solidFill>
                        </a:rPr>
                        <a:t>14</a:t>
                      </a:r>
                      <a:endParaRPr lang="en-US" sz="1400" b="1" dirty="0">
                        <a:solidFill>
                          <a:schemeClr val="accent2"/>
                        </a:solidFill>
                      </a:endParaRPr>
                    </a:p>
                  </a:txBody>
                  <a:tcPr>
                    <a:noFill/>
                  </a:tcPr>
                </a:tc>
                <a:tc>
                  <a:txBody>
                    <a:bodyPr/>
                    <a:lstStyle/>
                    <a:p>
                      <a:pPr algn="ctr"/>
                      <a:r>
                        <a:rPr lang="en-US" sz="1400" b="1" dirty="0" smtClean="0">
                          <a:solidFill>
                            <a:schemeClr val="accent2"/>
                          </a:solidFill>
                        </a:rPr>
                        <a:t>-0.06</a:t>
                      </a:r>
                      <a:endParaRPr lang="en-US" sz="1400" b="1" dirty="0">
                        <a:solidFill>
                          <a:schemeClr val="accent2"/>
                        </a:solidFill>
                      </a:endParaRPr>
                    </a:p>
                  </a:txBody>
                  <a:tcPr>
                    <a:noFill/>
                  </a:tcPr>
                </a:tc>
                <a:tc>
                  <a:txBody>
                    <a:bodyPr/>
                    <a:lstStyle/>
                    <a:p>
                      <a:pPr algn="ctr"/>
                      <a:r>
                        <a:rPr lang="en-US" sz="1400" b="1" dirty="0" smtClean="0">
                          <a:solidFill>
                            <a:schemeClr val="accent2"/>
                          </a:solidFill>
                        </a:rPr>
                        <a:t>0.15</a:t>
                      </a:r>
                      <a:endParaRPr lang="en-US" sz="1400" b="1" dirty="0">
                        <a:solidFill>
                          <a:schemeClr val="accent2"/>
                        </a:solidFill>
                      </a:endParaRPr>
                    </a:p>
                  </a:txBody>
                  <a:tcPr>
                    <a:noFill/>
                  </a:tcPr>
                </a:tc>
                <a:tc>
                  <a:txBody>
                    <a:bodyPr/>
                    <a:lstStyle/>
                    <a:p>
                      <a:pPr algn="ctr"/>
                      <a:r>
                        <a:rPr lang="en-US" sz="1400" b="1" dirty="0" smtClean="0">
                          <a:solidFill>
                            <a:schemeClr val="accent2"/>
                          </a:solidFill>
                        </a:rPr>
                        <a:t>-0.4</a:t>
                      </a:r>
                      <a:endParaRPr lang="en-US" sz="1400" b="1" dirty="0">
                        <a:solidFill>
                          <a:schemeClr val="accent2"/>
                        </a:solidFill>
                      </a:endParaRPr>
                    </a:p>
                  </a:txBody>
                  <a:tcPr>
                    <a:noFill/>
                  </a:tcPr>
                </a:tc>
                <a:tc>
                  <a:txBody>
                    <a:bodyPr/>
                    <a:lstStyle/>
                    <a:p>
                      <a:pPr algn="ctr"/>
                      <a:r>
                        <a:rPr lang="en-US" sz="1400" b="1" dirty="0" smtClean="0">
                          <a:solidFill>
                            <a:schemeClr val="accent2"/>
                          </a:solidFill>
                        </a:rPr>
                        <a:t>-0.3</a:t>
                      </a:r>
                      <a:endParaRPr lang="en-US" sz="1400" b="1" dirty="0">
                        <a:solidFill>
                          <a:schemeClr val="accent2"/>
                        </a:solidFill>
                      </a:endParaRPr>
                    </a:p>
                  </a:txBody>
                  <a:tcPr>
                    <a:noFill/>
                  </a:tcPr>
                </a:tc>
                <a:tc>
                  <a:txBody>
                    <a:bodyPr/>
                    <a:lstStyle/>
                    <a:p>
                      <a:pPr algn="ctr"/>
                      <a:r>
                        <a:rPr lang="en-US" sz="1400" b="1" dirty="0" smtClean="0">
                          <a:solidFill>
                            <a:schemeClr val="accent2"/>
                          </a:solidFill>
                        </a:rPr>
                        <a:t>0.48</a:t>
                      </a:r>
                      <a:endParaRPr lang="en-US" sz="1400" b="1" dirty="0">
                        <a:solidFill>
                          <a:schemeClr val="accent2"/>
                        </a:solidFill>
                      </a:endParaRPr>
                    </a:p>
                  </a:txBody>
                  <a:tcPr>
                    <a:noFill/>
                  </a:tcPr>
                </a:tc>
              </a:tr>
              <a:tr h="336128">
                <a:tc>
                  <a:txBody>
                    <a:bodyPr/>
                    <a:lstStyle/>
                    <a:p>
                      <a:pPr algn="ctr"/>
                      <a:r>
                        <a:rPr lang="en-US" sz="1400" b="1" dirty="0" smtClean="0">
                          <a:solidFill>
                            <a:schemeClr val="accent2"/>
                          </a:solidFill>
                        </a:rPr>
                        <a:t>6</a:t>
                      </a:r>
                      <a:endParaRPr lang="en-US" sz="1400" b="1" dirty="0">
                        <a:solidFill>
                          <a:schemeClr val="accent2"/>
                        </a:solidFill>
                      </a:endParaRPr>
                    </a:p>
                  </a:txBody>
                  <a:tcPr>
                    <a:noFill/>
                  </a:tcPr>
                </a:tc>
                <a:tc>
                  <a:txBody>
                    <a:bodyPr/>
                    <a:lstStyle/>
                    <a:p>
                      <a:pPr algn="ctr"/>
                      <a:r>
                        <a:rPr lang="en-US" sz="1400" b="1" dirty="0" smtClean="0">
                          <a:solidFill>
                            <a:schemeClr val="accent2"/>
                          </a:solidFill>
                        </a:rPr>
                        <a:t>-0.63</a:t>
                      </a:r>
                      <a:endParaRPr lang="en-US" sz="1400" b="1" dirty="0">
                        <a:solidFill>
                          <a:schemeClr val="accent2"/>
                        </a:solidFill>
                      </a:endParaRPr>
                    </a:p>
                  </a:txBody>
                  <a:tcPr>
                    <a:noFill/>
                  </a:tcPr>
                </a:tc>
                <a:tc>
                  <a:txBody>
                    <a:bodyPr/>
                    <a:lstStyle/>
                    <a:p>
                      <a:pPr algn="ctr"/>
                      <a:r>
                        <a:rPr lang="en-US" sz="1400" b="1" dirty="0" smtClean="0">
                          <a:solidFill>
                            <a:schemeClr val="accent2"/>
                          </a:solidFill>
                        </a:rPr>
                        <a:t>0.08</a:t>
                      </a:r>
                      <a:endParaRPr lang="en-US" sz="1400" b="1" dirty="0">
                        <a:solidFill>
                          <a:schemeClr val="accent2"/>
                        </a:solidFill>
                      </a:endParaRPr>
                    </a:p>
                  </a:txBody>
                  <a:tcPr>
                    <a:noFill/>
                  </a:tcPr>
                </a:tc>
                <a:tc>
                  <a:txBody>
                    <a:bodyPr/>
                    <a:lstStyle/>
                    <a:p>
                      <a:pPr algn="ctr"/>
                      <a:r>
                        <a:rPr lang="en-US" sz="1400" b="1" dirty="0" smtClean="0">
                          <a:solidFill>
                            <a:schemeClr val="accent2"/>
                          </a:solidFill>
                        </a:rPr>
                        <a:t>-0.2</a:t>
                      </a:r>
                      <a:endParaRPr lang="en-US" sz="1400" b="1" dirty="0">
                        <a:solidFill>
                          <a:schemeClr val="accent2"/>
                        </a:solidFill>
                      </a:endParaRPr>
                    </a:p>
                  </a:txBody>
                  <a:tcPr>
                    <a:noFill/>
                  </a:tcPr>
                </a:tc>
                <a:tc>
                  <a:txBody>
                    <a:bodyPr/>
                    <a:lstStyle/>
                    <a:p>
                      <a:pPr algn="ctr"/>
                      <a:r>
                        <a:rPr lang="en-US" sz="1400" b="1" dirty="0" smtClean="0">
                          <a:solidFill>
                            <a:schemeClr val="accent2"/>
                          </a:solidFill>
                        </a:rPr>
                        <a:t>-0.1</a:t>
                      </a:r>
                      <a:endParaRPr lang="en-US" sz="1400" b="1" dirty="0">
                        <a:solidFill>
                          <a:schemeClr val="accent2"/>
                        </a:solidFill>
                      </a:endParaRPr>
                    </a:p>
                  </a:txBody>
                  <a:tcPr>
                    <a:noFill/>
                  </a:tcPr>
                </a:tc>
                <a:tc>
                  <a:txBody>
                    <a:bodyPr/>
                    <a:lstStyle/>
                    <a:p>
                      <a:pPr algn="ctr"/>
                      <a:r>
                        <a:rPr lang="en-US" sz="1400" b="1" dirty="0" smtClean="0">
                          <a:solidFill>
                            <a:schemeClr val="accent2"/>
                          </a:solidFill>
                        </a:rPr>
                        <a:t>0.45</a:t>
                      </a:r>
                      <a:endParaRPr lang="en-US" sz="1400" b="1" dirty="0">
                        <a:solidFill>
                          <a:schemeClr val="accent2"/>
                        </a:solidFill>
                      </a:endParaRPr>
                    </a:p>
                  </a:txBody>
                  <a:tcPr>
                    <a:noFill/>
                  </a:tcPr>
                </a:tc>
              </a:tr>
              <a:tr h="323370">
                <a:tc>
                  <a:txBody>
                    <a:bodyPr/>
                    <a:lstStyle/>
                    <a:p>
                      <a:pPr algn="ctr"/>
                      <a:r>
                        <a:rPr lang="en-US" sz="1400" b="1" dirty="0" smtClean="0">
                          <a:solidFill>
                            <a:schemeClr val="accent2"/>
                          </a:solidFill>
                        </a:rPr>
                        <a:t>3</a:t>
                      </a:r>
                      <a:endParaRPr lang="en-US" sz="1400" b="1" dirty="0">
                        <a:solidFill>
                          <a:schemeClr val="accent2"/>
                        </a:solidFill>
                      </a:endParaRPr>
                    </a:p>
                  </a:txBody>
                  <a:tcPr>
                    <a:noFill/>
                  </a:tcPr>
                </a:tc>
                <a:tc>
                  <a:txBody>
                    <a:bodyPr/>
                    <a:lstStyle/>
                    <a:p>
                      <a:pPr algn="ctr"/>
                      <a:r>
                        <a:rPr lang="en-US" sz="1400" b="1" dirty="0" smtClean="0">
                          <a:solidFill>
                            <a:schemeClr val="accent2"/>
                          </a:solidFill>
                        </a:rPr>
                        <a:t>-0.78</a:t>
                      </a:r>
                      <a:endParaRPr lang="en-US" sz="1400" b="1" dirty="0">
                        <a:solidFill>
                          <a:schemeClr val="accent2"/>
                        </a:solidFill>
                      </a:endParaRPr>
                    </a:p>
                  </a:txBody>
                  <a:tcPr>
                    <a:noFill/>
                  </a:tcPr>
                </a:tc>
                <a:tc>
                  <a:txBody>
                    <a:bodyPr/>
                    <a:lstStyle/>
                    <a:p>
                      <a:pPr algn="ctr"/>
                      <a:r>
                        <a:rPr lang="en-US" sz="1400" b="1" dirty="0" smtClean="0">
                          <a:solidFill>
                            <a:schemeClr val="accent2"/>
                          </a:solidFill>
                        </a:rPr>
                        <a:t>0.08</a:t>
                      </a:r>
                      <a:endParaRPr lang="en-US" sz="1400" b="1" dirty="0">
                        <a:solidFill>
                          <a:schemeClr val="accent2"/>
                        </a:solidFill>
                      </a:endParaRPr>
                    </a:p>
                  </a:txBody>
                  <a:tcPr>
                    <a:noFill/>
                  </a:tcPr>
                </a:tc>
                <a:tc>
                  <a:txBody>
                    <a:bodyPr/>
                    <a:lstStyle/>
                    <a:p>
                      <a:pPr algn="ctr"/>
                      <a:r>
                        <a:rPr lang="en-US" sz="1400" b="1" dirty="0" smtClean="0">
                          <a:solidFill>
                            <a:schemeClr val="accent2"/>
                          </a:solidFill>
                        </a:rPr>
                        <a:t>-1.3</a:t>
                      </a:r>
                      <a:endParaRPr lang="en-US" sz="1400" b="1" dirty="0">
                        <a:solidFill>
                          <a:schemeClr val="accent2"/>
                        </a:solidFill>
                      </a:endParaRPr>
                    </a:p>
                  </a:txBody>
                  <a:tcPr>
                    <a:noFill/>
                  </a:tcPr>
                </a:tc>
                <a:tc>
                  <a:txBody>
                    <a:bodyPr/>
                    <a:lstStyle/>
                    <a:p>
                      <a:pPr algn="ctr"/>
                      <a:r>
                        <a:rPr lang="en-US" sz="1400" b="1" dirty="0" smtClean="0">
                          <a:solidFill>
                            <a:schemeClr val="accent2"/>
                          </a:solidFill>
                        </a:rPr>
                        <a:t>-1.2</a:t>
                      </a:r>
                      <a:endParaRPr lang="en-US" sz="1400" b="1" dirty="0">
                        <a:solidFill>
                          <a:schemeClr val="accent2"/>
                        </a:solidFill>
                      </a:endParaRPr>
                    </a:p>
                  </a:txBody>
                  <a:tcPr>
                    <a:noFill/>
                  </a:tcPr>
                </a:tc>
                <a:tc>
                  <a:txBody>
                    <a:bodyPr/>
                    <a:lstStyle/>
                    <a:p>
                      <a:pPr algn="ctr"/>
                      <a:r>
                        <a:rPr lang="en-US" sz="1400" b="1" dirty="0" smtClean="0">
                          <a:solidFill>
                            <a:schemeClr val="accent2"/>
                          </a:solidFill>
                        </a:rPr>
                        <a:t>0.53</a:t>
                      </a:r>
                      <a:endParaRPr lang="en-US" sz="1400" b="1" dirty="0">
                        <a:solidFill>
                          <a:schemeClr val="accent2"/>
                        </a:solidFill>
                      </a:endParaRPr>
                    </a:p>
                  </a:txBody>
                  <a:tcPr>
                    <a:noFill/>
                  </a:tcPr>
                </a:tc>
              </a:tr>
              <a:tr h="323370">
                <a:tc>
                  <a:txBody>
                    <a:bodyPr/>
                    <a:lstStyle/>
                    <a:p>
                      <a:pPr algn="ctr"/>
                      <a:r>
                        <a:rPr lang="en-US" sz="1400" b="1" dirty="0" smtClean="0">
                          <a:solidFill>
                            <a:schemeClr val="accent2"/>
                          </a:solidFill>
                        </a:rPr>
                        <a:t>15</a:t>
                      </a:r>
                      <a:endParaRPr lang="en-US" sz="1400" b="1" dirty="0">
                        <a:solidFill>
                          <a:schemeClr val="accent2"/>
                        </a:solidFill>
                      </a:endParaRPr>
                    </a:p>
                  </a:txBody>
                  <a:tcPr>
                    <a:noFill/>
                  </a:tcPr>
                </a:tc>
                <a:tc>
                  <a:txBody>
                    <a:bodyPr/>
                    <a:lstStyle/>
                    <a:p>
                      <a:pPr algn="ctr"/>
                      <a:r>
                        <a:rPr lang="en-US" sz="1400" b="1" dirty="0" smtClean="0">
                          <a:solidFill>
                            <a:schemeClr val="accent2"/>
                          </a:solidFill>
                        </a:rPr>
                        <a:t>-0.79</a:t>
                      </a:r>
                      <a:endParaRPr lang="en-US" sz="1400" b="1" dirty="0">
                        <a:solidFill>
                          <a:schemeClr val="accent2"/>
                        </a:solidFill>
                      </a:endParaRPr>
                    </a:p>
                  </a:txBody>
                  <a:tcPr>
                    <a:noFill/>
                  </a:tcPr>
                </a:tc>
                <a:tc>
                  <a:txBody>
                    <a:bodyPr/>
                    <a:lstStyle/>
                    <a:p>
                      <a:pPr algn="ctr"/>
                      <a:r>
                        <a:rPr lang="en-US" sz="1400" b="1" dirty="0" smtClean="0">
                          <a:solidFill>
                            <a:schemeClr val="accent2"/>
                          </a:solidFill>
                        </a:rPr>
                        <a:t>0.17</a:t>
                      </a:r>
                      <a:endParaRPr lang="en-US" sz="1400" b="1" dirty="0">
                        <a:solidFill>
                          <a:schemeClr val="accent2"/>
                        </a:solidFill>
                      </a:endParaRPr>
                    </a:p>
                  </a:txBody>
                  <a:tcPr>
                    <a:noFill/>
                  </a:tcPr>
                </a:tc>
                <a:tc>
                  <a:txBody>
                    <a:bodyPr/>
                    <a:lstStyle/>
                    <a:p>
                      <a:pPr algn="ctr"/>
                      <a:r>
                        <a:rPr lang="en-US" sz="1400" b="1" dirty="0" smtClean="0">
                          <a:solidFill>
                            <a:schemeClr val="accent2"/>
                          </a:solidFill>
                        </a:rPr>
                        <a:t>-0.8</a:t>
                      </a:r>
                      <a:endParaRPr lang="en-US" sz="1400" b="1" dirty="0">
                        <a:solidFill>
                          <a:schemeClr val="accent2"/>
                        </a:solidFill>
                      </a:endParaRPr>
                    </a:p>
                  </a:txBody>
                  <a:tcPr>
                    <a:noFill/>
                  </a:tcPr>
                </a:tc>
                <a:tc>
                  <a:txBody>
                    <a:bodyPr/>
                    <a:lstStyle/>
                    <a:p>
                      <a:pPr algn="ctr"/>
                      <a:r>
                        <a:rPr lang="en-US" sz="1400" b="1" dirty="0" smtClean="0">
                          <a:solidFill>
                            <a:schemeClr val="accent2"/>
                          </a:solidFill>
                        </a:rPr>
                        <a:t>-0.7</a:t>
                      </a:r>
                      <a:endParaRPr lang="en-US" sz="1400" b="1" dirty="0">
                        <a:solidFill>
                          <a:schemeClr val="accent2"/>
                        </a:solidFill>
                      </a:endParaRPr>
                    </a:p>
                  </a:txBody>
                  <a:tcPr>
                    <a:noFill/>
                  </a:tcPr>
                </a:tc>
                <a:tc>
                  <a:txBody>
                    <a:bodyPr/>
                    <a:lstStyle/>
                    <a:p>
                      <a:pPr algn="ctr"/>
                      <a:r>
                        <a:rPr lang="en-US" sz="1400" b="1" dirty="0" smtClean="0">
                          <a:solidFill>
                            <a:schemeClr val="accent2"/>
                          </a:solidFill>
                        </a:rPr>
                        <a:t>0.54</a:t>
                      </a:r>
                      <a:endParaRPr lang="en-US" sz="1400" b="1" dirty="0">
                        <a:solidFill>
                          <a:schemeClr val="accent2"/>
                        </a:solidFill>
                      </a:endParaRPr>
                    </a:p>
                  </a:txBody>
                  <a:tcPr>
                    <a:noFill/>
                  </a:tcPr>
                </a:tc>
              </a:tr>
              <a:tr h="323370">
                <a:tc>
                  <a:txBody>
                    <a:bodyPr/>
                    <a:lstStyle/>
                    <a:p>
                      <a:pPr algn="ctr"/>
                      <a:r>
                        <a:rPr lang="en-US" sz="1400" b="1" dirty="0" smtClean="0">
                          <a:solidFill>
                            <a:schemeClr val="accent2"/>
                          </a:solidFill>
                        </a:rPr>
                        <a:t>2</a:t>
                      </a:r>
                      <a:endParaRPr lang="en-US" sz="1400" b="1" dirty="0">
                        <a:solidFill>
                          <a:schemeClr val="accent2"/>
                        </a:solidFill>
                      </a:endParaRPr>
                    </a:p>
                  </a:txBody>
                  <a:tcPr>
                    <a:noFill/>
                  </a:tcPr>
                </a:tc>
                <a:tc>
                  <a:txBody>
                    <a:bodyPr/>
                    <a:lstStyle/>
                    <a:p>
                      <a:pPr algn="ctr"/>
                      <a:r>
                        <a:rPr lang="en-US" sz="1400" b="1" dirty="0" smtClean="0">
                          <a:solidFill>
                            <a:schemeClr val="accent2"/>
                          </a:solidFill>
                        </a:rPr>
                        <a:t>-0.81</a:t>
                      </a:r>
                      <a:endParaRPr lang="en-US" sz="1400" b="1" dirty="0">
                        <a:solidFill>
                          <a:schemeClr val="accent2"/>
                        </a:solidFill>
                      </a:endParaRPr>
                    </a:p>
                  </a:txBody>
                  <a:tcPr>
                    <a:noFill/>
                  </a:tcPr>
                </a:tc>
                <a:tc>
                  <a:txBody>
                    <a:bodyPr/>
                    <a:lstStyle/>
                    <a:p>
                      <a:pPr algn="ctr"/>
                      <a:r>
                        <a:rPr lang="en-US" sz="1400" b="1" dirty="0" smtClean="0">
                          <a:solidFill>
                            <a:schemeClr val="accent2"/>
                          </a:solidFill>
                        </a:rPr>
                        <a:t>0.08</a:t>
                      </a:r>
                      <a:endParaRPr lang="en-US" sz="1400" b="1" dirty="0">
                        <a:solidFill>
                          <a:schemeClr val="accent2"/>
                        </a:solidFill>
                      </a:endParaRPr>
                    </a:p>
                  </a:txBody>
                  <a:tcPr>
                    <a:noFill/>
                  </a:tcPr>
                </a:tc>
                <a:tc>
                  <a:txBody>
                    <a:bodyPr/>
                    <a:lstStyle/>
                    <a:p>
                      <a:pPr algn="ctr"/>
                      <a:r>
                        <a:rPr lang="en-US" sz="1400" b="1" dirty="0" smtClean="0">
                          <a:solidFill>
                            <a:schemeClr val="accent2"/>
                          </a:solidFill>
                        </a:rPr>
                        <a:t>-0.5</a:t>
                      </a:r>
                      <a:endParaRPr lang="en-US" sz="1400" b="1" dirty="0">
                        <a:solidFill>
                          <a:schemeClr val="accent2"/>
                        </a:solidFill>
                      </a:endParaRPr>
                    </a:p>
                  </a:txBody>
                  <a:tcPr>
                    <a:noFill/>
                  </a:tcPr>
                </a:tc>
                <a:tc>
                  <a:txBody>
                    <a:bodyPr/>
                    <a:lstStyle/>
                    <a:p>
                      <a:pPr algn="ctr"/>
                      <a:r>
                        <a:rPr lang="en-US" sz="1400" b="1" dirty="0" smtClean="0">
                          <a:solidFill>
                            <a:schemeClr val="accent2"/>
                          </a:solidFill>
                        </a:rPr>
                        <a:t>-0.5</a:t>
                      </a:r>
                      <a:endParaRPr lang="en-US" sz="1400" b="1" dirty="0">
                        <a:solidFill>
                          <a:schemeClr val="accent2"/>
                        </a:solidFill>
                      </a:endParaRPr>
                    </a:p>
                  </a:txBody>
                  <a:tcPr>
                    <a:noFill/>
                  </a:tcPr>
                </a:tc>
                <a:tc>
                  <a:txBody>
                    <a:bodyPr/>
                    <a:lstStyle/>
                    <a:p>
                      <a:pPr algn="ctr"/>
                      <a:r>
                        <a:rPr lang="en-US" sz="1400" b="1" dirty="0" smtClean="0">
                          <a:solidFill>
                            <a:schemeClr val="accent2"/>
                          </a:solidFill>
                        </a:rPr>
                        <a:t>0.47</a:t>
                      </a:r>
                      <a:endParaRPr lang="en-US" sz="1400" b="1" dirty="0">
                        <a:solidFill>
                          <a:schemeClr val="accent2"/>
                        </a:solidFill>
                      </a:endParaRPr>
                    </a:p>
                  </a:txBody>
                  <a:tcPr>
                    <a:noFill/>
                  </a:tcPr>
                </a:tc>
              </a:tr>
              <a:tr h="323370">
                <a:tc>
                  <a:txBody>
                    <a:bodyPr/>
                    <a:lstStyle/>
                    <a:p>
                      <a:pPr algn="ctr"/>
                      <a:r>
                        <a:rPr lang="en-US" sz="1400" b="1" dirty="0" smtClean="0">
                          <a:solidFill>
                            <a:schemeClr val="accent2"/>
                          </a:solidFill>
                        </a:rPr>
                        <a:t>11</a:t>
                      </a:r>
                      <a:endParaRPr lang="en-US" sz="1400" b="1" dirty="0">
                        <a:solidFill>
                          <a:schemeClr val="accent2"/>
                        </a:solidFill>
                      </a:endParaRPr>
                    </a:p>
                  </a:txBody>
                  <a:tcPr>
                    <a:noFill/>
                  </a:tcPr>
                </a:tc>
                <a:tc>
                  <a:txBody>
                    <a:bodyPr/>
                    <a:lstStyle/>
                    <a:p>
                      <a:pPr algn="ctr"/>
                      <a:r>
                        <a:rPr lang="en-US" sz="1400" b="1" dirty="0" smtClean="0">
                          <a:solidFill>
                            <a:schemeClr val="accent2"/>
                          </a:solidFill>
                        </a:rPr>
                        <a:t>-0.93</a:t>
                      </a:r>
                      <a:endParaRPr lang="en-US" sz="1400" b="1" dirty="0">
                        <a:solidFill>
                          <a:schemeClr val="accent2"/>
                        </a:solidFill>
                      </a:endParaRPr>
                    </a:p>
                  </a:txBody>
                  <a:tcPr>
                    <a:noFill/>
                  </a:tcPr>
                </a:tc>
                <a:tc>
                  <a:txBody>
                    <a:bodyPr/>
                    <a:lstStyle/>
                    <a:p>
                      <a:pPr algn="ctr"/>
                      <a:r>
                        <a:rPr lang="en-US" sz="1400" b="1" dirty="0" smtClean="0">
                          <a:solidFill>
                            <a:schemeClr val="accent2"/>
                          </a:solidFill>
                        </a:rPr>
                        <a:t>0.08</a:t>
                      </a:r>
                      <a:endParaRPr lang="en-US" sz="1400" b="1" dirty="0">
                        <a:solidFill>
                          <a:schemeClr val="accent2"/>
                        </a:solidFill>
                      </a:endParaRPr>
                    </a:p>
                  </a:txBody>
                  <a:tcPr>
                    <a:noFill/>
                  </a:tcPr>
                </a:tc>
                <a:tc>
                  <a:txBody>
                    <a:bodyPr/>
                    <a:lstStyle/>
                    <a:p>
                      <a:pPr algn="ctr"/>
                      <a:r>
                        <a:rPr lang="en-US" sz="1400" b="1" dirty="0" smtClean="0">
                          <a:solidFill>
                            <a:schemeClr val="accent2"/>
                          </a:solidFill>
                        </a:rPr>
                        <a:t>-0.1</a:t>
                      </a:r>
                      <a:endParaRPr lang="en-US" sz="1400" b="1" dirty="0">
                        <a:solidFill>
                          <a:schemeClr val="accent2"/>
                        </a:solidFill>
                      </a:endParaRPr>
                    </a:p>
                  </a:txBody>
                  <a:tcPr>
                    <a:noFill/>
                  </a:tcPr>
                </a:tc>
                <a:tc>
                  <a:txBody>
                    <a:bodyPr/>
                    <a:lstStyle/>
                    <a:p>
                      <a:pPr algn="ctr"/>
                      <a:r>
                        <a:rPr lang="en-US" sz="1400" b="1" dirty="0" smtClean="0">
                          <a:solidFill>
                            <a:schemeClr val="accent2"/>
                          </a:solidFill>
                        </a:rPr>
                        <a:t>-0.3</a:t>
                      </a:r>
                      <a:endParaRPr lang="en-US" sz="1400" b="1" dirty="0">
                        <a:solidFill>
                          <a:schemeClr val="accent2"/>
                        </a:solidFill>
                      </a:endParaRPr>
                    </a:p>
                  </a:txBody>
                  <a:tcPr>
                    <a:noFill/>
                  </a:tcPr>
                </a:tc>
                <a:tc>
                  <a:txBody>
                    <a:bodyPr/>
                    <a:lstStyle/>
                    <a:p>
                      <a:pPr algn="ctr"/>
                      <a:r>
                        <a:rPr lang="en-US" sz="1400" b="1" dirty="0" smtClean="0">
                          <a:solidFill>
                            <a:schemeClr val="accent2"/>
                          </a:solidFill>
                        </a:rPr>
                        <a:t>0.43</a:t>
                      </a:r>
                      <a:endParaRPr lang="en-US" sz="1400" b="1" dirty="0">
                        <a:solidFill>
                          <a:schemeClr val="accent2"/>
                        </a:solidFill>
                      </a:endParaRPr>
                    </a:p>
                  </a:txBody>
                  <a:tcPr>
                    <a:noFill/>
                  </a:tcPr>
                </a:tc>
              </a:tr>
              <a:tr h="323370">
                <a:tc>
                  <a:txBody>
                    <a:bodyPr/>
                    <a:lstStyle/>
                    <a:p>
                      <a:pPr algn="ctr"/>
                      <a:r>
                        <a:rPr lang="en-US" sz="1400" b="1" dirty="0" smtClean="0">
                          <a:solidFill>
                            <a:schemeClr val="accent2"/>
                          </a:solidFill>
                        </a:rPr>
                        <a:t>10</a:t>
                      </a:r>
                      <a:endParaRPr lang="en-US" sz="1400" b="1" dirty="0">
                        <a:solidFill>
                          <a:schemeClr val="accent2"/>
                        </a:solidFill>
                      </a:endParaRPr>
                    </a:p>
                  </a:txBody>
                  <a:tcPr>
                    <a:noFill/>
                  </a:tcPr>
                </a:tc>
                <a:tc>
                  <a:txBody>
                    <a:bodyPr/>
                    <a:lstStyle/>
                    <a:p>
                      <a:pPr algn="ctr"/>
                      <a:r>
                        <a:rPr lang="en-US" sz="1400" b="1" dirty="0" smtClean="0">
                          <a:solidFill>
                            <a:schemeClr val="accent2"/>
                          </a:solidFill>
                        </a:rPr>
                        <a:t>-1.31</a:t>
                      </a:r>
                      <a:endParaRPr lang="en-US" sz="1400" b="1" dirty="0">
                        <a:solidFill>
                          <a:schemeClr val="accent2"/>
                        </a:solidFill>
                      </a:endParaRPr>
                    </a:p>
                  </a:txBody>
                  <a:tcPr>
                    <a:noFill/>
                  </a:tcPr>
                </a:tc>
                <a:tc>
                  <a:txBody>
                    <a:bodyPr/>
                    <a:lstStyle/>
                    <a:p>
                      <a:pPr algn="ctr"/>
                      <a:r>
                        <a:rPr lang="en-US" sz="1400" b="1" dirty="0" smtClean="0">
                          <a:solidFill>
                            <a:schemeClr val="accent2"/>
                          </a:solidFill>
                        </a:rPr>
                        <a:t>0.09</a:t>
                      </a:r>
                      <a:endParaRPr lang="en-US" sz="1400" b="1" dirty="0">
                        <a:solidFill>
                          <a:schemeClr val="accent2"/>
                        </a:solidFill>
                      </a:endParaRPr>
                    </a:p>
                  </a:txBody>
                  <a:tcPr>
                    <a:noFill/>
                  </a:tcPr>
                </a:tc>
                <a:tc>
                  <a:txBody>
                    <a:bodyPr/>
                    <a:lstStyle/>
                    <a:p>
                      <a:pPr algn="ctr"/>
                      <a:r>
                        <a:rPr lang="en-US" sz="1400" b="1" dirty="0" smtClean="0">
                          <a:solidFill>
                            <a:schemeClr val="accent2"/>
                          </a:solidFill>
                        </a:rPr>
                        <a:t>-0.2</a:t>
                      </a:r>
                      <a:endParaRPr lang="en-US" sz="1400" b="1" dirty="0">
                        <a:solidFill>
                          <a:schemeClr val="accent2"/>
                        </a:solidFill>
                      </a:endParaRPr>
                    </a:p>
                  </a:txBody>
                  <a:tcPr>
                    <a:noFill/>
                  </a:tcPr>
                </a:tc>
                <a:tc>
                  <a:txBody>
                    <a:bodyPr/>
                    <a:lstStyle/>
                    <a:p>
                      <a:pPr algn="ctr"/>
                      <a:r>
                        <a:rPr lang="en-US" sz="1400" b="1" dirty="0" smtClean="0">
                          <a:solidFill>
                            <a:schemeClr val="accent2"/>
                          </a:solidFill>
                        </a:rPr>
                        <a:t>-0.1</a:t>
                      </a:r>
                      <a:endParaRPr lang="en-US" sz="1400" b="1" dirty="0">
                        <a:solidFill>
                          <a:schemeClr val="accent2"/>
                        </a:solidFill>
                      </a:endParaRPr>
                    </a:p>
                  </a:txBody>
                  <a:tcPr>
                    <a:noFill/>
                  </a:tcPr>
                </a:tc>
                <a:tc>
                  <a:txBody>
                    <a:bodyPr/>
                    <a:lstStyle/>
                    <a:p>
                      <a:pPr algn="ctr"/>
                      <a:r>
                        <a:rPr lang="en-US" sz="1400" b="1" dirty="0" smtClean="0">
                          <a:solidFill>
                            <a:schemeClr val="accent2"/>
                          </a:solidFill>
                        </a:rPr>
                        <a:t>0.41</a:t>
                      </a:r>
                      <a:endParaRPr lang="en-US" sz="1400" b="1" dirty="0">
                        <a:solidFill>
                          <a:schemeClr val="accent2"/>
                        </a:solidFill>
                      </a:endParaRPr>
                    </a:p>
                  </a:txBody>
                  <a:tcPr>
                    <a:noFill/>
                  </a:tcPr>
                </a:tc>
              </a:tr>
              <a:tr h="323370">
                <a:tc>
                  <a:txBody>
                    <a:bodyPr/>
                    <a:lstStyle/>
                    <a:p>
                      <a:pPr algn="ctr"/>
                      <a:endParaRPr lang="en-US" sz="1400" b="1" dirty="0">
                        <a:solidFill>
                          <a:schemeClr val="accent2"/>
                        </a:solidFill>
                      </a:endParaRPr>
                    </a:p>
                  </a:txBody>
                  <a:tcPr/>
                </a:tc>
                <a:tc>
                  <a:txBody>
                    <a:bodyPr/>
                    <a:lstStyle/>
                    <a:p>
                      <a:pPr algn="ctr"/>
                      <a:endParaRPr lang="en-US" sz="1400" b="1" dirty="0">
                        <a:solidFill>
                          <a:schemeClr val="accent2"/>
                        </a:solidFill>
                      </a:endParaRPr>
                    </a:p>
                  </a:txBody>
                  <a:tcPr/>
                </a:tc>
                <a:tc>
                  <a:txBody>
                    <a:bodyPr/>
                    <a:lstStyle/>
                    <a:p>
                      <a:pPr algn="ctr"/>
                      <a:endParaRPr lang="en-US" sz="1400" b="1" dirty="0">
                        <a:solidFill>
                          <a:schemeClr val="accent2"/>
                        </a:solidFill>
                      </a:endParaRPr>
                    </a:p>
                  </a:txBody>
                  <a:tcPr/>
                </a:tc>
                <a:tc>
                  <a:txBody>
                    <a:bodyPr/>
                    <a:lstStyle/>
                    <a:p>
                      <a:pPr algn="ctr"/>
                      <a:endParaRPr lang="en-US" sz="1400" b="1" dirty="0">
                        <a:solidFill>
                          <a:schemeClr val="accent2"/>
                        </a:solidFill>
                      </a:endParaRPr>
                    </a:p>
                  </a:txBody>
                  <a:tcPr/>
                </a:tc>
                <a:tc>
                  <a:txBody>
                    <a:bodyPr/>
                    <a:lstStyle/>
                    <a:p>
                      <a:pPr algn="ctr"/>
                      <a:endParaRPr lang="en-US" sz="1400" b="1" dirty="0">
                        <a:solidFill>
                          <a:schemeClr val="accent2"/>
                        </a:solidFill>
                      </a:endParaRPr>
                    </a:p>
                  </a:txBody>
                  <a:tcPr/>
                </a:tc>
                <a:tc>
                  <a:txBody>
                    <a:bodyPr/>
                    <a:lstStyle/>
                    <a:p>
                      <a:pPr algn="ctr"/>
                      <a:endParaRPr lang="en-US" sz="1400" b="1" dirty="0">
                        <a:solidFill>
                          <a:schemeClr val="accent2"/>
                        </a:solidFill>
                      </a:endParaRPr>
                    </a:p>
                  </a:txBody>
                  <a:tcPr/>
                </a:tc>
              </a:tr>
            </a:tbl>
          </a:graphicData>
        </a:graphic>
      </p:graphicFrame>
    </p:spTree>
    <p:extLst>
      <p:ext uri="{BB962C8B-B14F-4D97-AF65-F5344CB8AC3E}">
        <p14:creationId xmlns:p14="http://schemas.microsoft.com/office/powerpoint/2010/main" val="13229912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304800"/>
            <a:ext cx="5029200" cy="533400"/>
          </a:xfrm>
        </p:spPr>
        <p:txBody>
          <a:bodyPr/>
          <a:lstStyle/>
          <a:p>
            <a:pPr algn="ctr"/>
            <a:r>
              <a:rPr lang="en-US" sz="2000" dirty="0" smtClean="0">
                <a:solidFill>
                  <a:schemeClr val="accent2"/>
                </a:solidFill>
              </a:rPr>
              <a:t>Results- </a:t>
            </a:r>
            <a:r>
              <a:rPr lang="en-US" sz="2000" dirty="0" err="1" smtClean="0">
                <a:solidFill>
                  <a:schemeClr val="accent2"/>
                </a:solidFill>
              </a:rPr>
              <a:t>Rasch</a:t>
            </a:r>
            <a:r>
              <a:rPr lang="en-US" sz="2000" dirty="0" smtClean="0">
                <a:solidFill>
                  <a:schemeClr val="accent2"/>
                </a:solidFill>
              </a:rPr>
              <a:t> Model: Attitude</a:t>
            </a:r>
            <a:endParaRPr lang="en-US" sz="2000" dirty="0">
              <a:solidFill>
                <a:schemeClr val="accent2"/>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438525629"/>
              </p:ext>
            </p:extLst>
          </p:nvPr>
        </p:nvGraphicFramePr>
        <p:xfrm>
          <a:off x="0" y="914400"/>
          <a:ext cx="9143999" cy="5867397"/>
        </p:xfrm>
        <a:graphic>
          <a:graphicData uri="http://schemas.openxmlformats.org/drawingml/2006/table">
            <a:tbl>
              <a:tblPr firstRow="1" bandRow="1">
                <a:tableStyleId>{5C22544A-7EE6-4342-B048-85BDC9FD1C3A}</a:tableStyleId>
              </a:tblPr>
              <a:tblGrid>
                <a:gridCol w="1304176"/>
                <a:gridCol w="1304176"/>
                <a:gridCol w="1478067"/>
                <a:gridCol w="1753667"/>
                <a:gridCol w="1521608"/>
                <a:gridCol w="1782305"/>
              </a:tblGrid>
              <a:tr h="565897">
                <a:tc>
                  <a:txBody>
                    <a:bodyPr/>
                    <a:lstStyle/>
                    <a:p>
                      <a:pPr algn="ctr"/>
                      <a:r>
                        <a:rPr lang="en-US" sz="1400" dirty="0" smtClean="0">
                          <a:solidFill>
                            <a:schemeClr val="accent2"/>
                          </a:solidFill>
                        </a:rPr>
                        <a:t>Item</a:t>
                      </a:r>
                    </a:p>
                    <a:p>
                      <a:pPr algn="ctr"/>
                      <a:r>
                        <a:rPr lang="en-US" sz="1400" dirty="0" smtClean="0">
                          <a:solidFill>
                            <a:schemeClr val="accent2"/>
                          </a:solidFill>
                        </a:rPr>
                        <a:t>number</a:t>
                      </a:r>
                      <a:endParaRPr lang="en-US" sz="1400" dirty="0">
                        <a:solidFill>
                          <a:schemeClr val="accent2"/>
                        </a:solidFill>
                      </a:endParaRPr>
                    </a:p>
                  </a:txBody>
                  <a:tcPr/>
                </a:tc>
                <a:tc>
                  <a:txBody>
                    <a:bodyPr/>
                    <a:lstStyle/>
                    <a:p>
                      <a:pPr algn="ctr"/>
                      <a:r>
                        <a:rPr lang="en-US" sz="1400" dirty="0" smtClean="0">
                          <a:solidFill>
                            <a:schemeClr val="accent2"/>
                          </a:solidFill>
                        </a:rPr>
                        <a:t>Measure</a:t>
                      </a:r>
                      <a:endParaRPr lang="en-US" sz="1400" dirty="0">
                        <a:solidFill>
                          <a:schemeClr val="accent2"/>
                        </a:solidFill>
                      </a:endParaRPr>
                    </a:p>
                  </a:txBody>
                  <a:tcPr/>
                </a:tc>
                <a:tc>
                  <a:txBody>
                    <a:bodyPr/>
                    <a:lstStyle/>
                    <a:p>
                      <a:pPr algn="ctr"/>
                      <a:r>
                        <a:rPr lang="en-US" sz="1400" dirty="0" smtClean="0">
                          <a:solidFill>
                            <a:schemeClr val="accent2"/>
                          </a:solidFill>
                        </a:rPr>
                        <a:t>Model SE</a:t>
                      </a:r>
                      <a:endParaRPr lang="en-US" sz="1400" dirty="0">
                        <a:solidFill>
                          <a:schemeClr val="accent2"/>
                        </a:solidFill>
                      </a:endParaRPr>
                    </a:p>
                  </a:txBody>
                  <a:tcPr/>
                </a:tc>
                <a:tc>
                  <a:txBody>
                    <a:bodyPr/>
                    <a:lstStyle/>
                    <a:p>
                      <a:pPr algn="ctr"/>
                      <a:r>
                        <a:rPr lang="en-US" sz="1400" dirty="0" err="1" smtClean="0">
                          <a:solidFill>
                            <a:schemeClr val="accent2"/>
                          </a:solidFill>
                        </a:rPr>
                        <a:t>Infit</a:t>
                      </a:r>
                      <a:r>
                        <a:rPr lang="en-US" sz="1400" dirty="0" smtClean="0">
                          <a:solidFill>
                            <a:schemeClr val="accent2"/>
                          </a:solidFill>
                        </a:rPr>
                        <a:t> </a:t>
                      </a:r>
                      <a:endParaRPr lang="en-US" sz="1400" dirty="0">
                        <a:solidFill>
                          <a:schemeClr val="accent2"/>
                        </a:solidFill>
                      </a:endParaRPr>
                    </a:p>
                  </a:txBody>
                  <a:tcPr/>
                </a:tc>
                <a:tc>
                  <a:txBody>
                    <a:bodyPr/>
                    <a:lstStyle/>
                    <a:p>
                      <a:pPr algn="ctr"/>
                      <a:r>
                        <a:rPr lang="en-US" sz="1400" dirty="0" smtClean="0">
                          <a:solidFill>
                            <a:schemeClr val="accent2"/>
                          </a:solidFill>
                        </a:rPr>
                        <a:t>Outfit</a:t>
                      </a:r>
                      <a:r>
                        <a:rPr lang="en-US" sz="1400" baseline="0" dirty="0" smtClean="0">
                          <a:solidFill>
                            <a:schemeClr val="accent2"/>
                          </a:solidFill>
                        </a:rPr>
                        <a:t> </a:t>
                      </a:r>
                      <a:endParaRPr lang="en-US" sz="1400" dirty="0">
                        <a:solidFill>
                          <a:schemeClr val="accent2"/>
                        </a:solidFill>
                      </a:endParaRPr>
                    </a:p>
                  </a:txBody>
                  <a:tcPr/>
                </a:tc>
                <a:tc>
                  <a:txBody>
                    <a:bodyPr/>
                    <a:lstStyle/>
                    <a:p>
                      <a:pPr algn="ctr"/>
                      <a:r>
                        <a:rPr lang="en-US" sz="1400" dirty="0" smtClean="0">
                          <a:solidFill>
                            <a:schemeClr val="accent2"/>
                          </a:solidFill>
                        </a:rPr>
                        <a:t>Point measure</a:t>
                      </a:r>
                    </a:p>
                    <a:p>
                      <a:pPr algn="ctr"/>
                      <a:r>
                        <a:rPr lang="en-US" sz="1400" dirty="0" smtClean="0">
                          <a:solidFill>
                            <a:schemeClr val="accent2"/>
                          </a:solidFill>
                        </a:rPr>
                        <a:t>correlation</a:t>
                      </a:r>
                      <a:endParaRPr lang="en-US" sz="1400" dirty="0">
                        <a:solidFill>
                          <a:schemeClr val="accent2"/>
                        </a:solidFill>
                      </a:endParaRPr>
                    </a:p>
                  </a:txBody>
                  <a:tcPr/>
                </a:tc>
              </a:tr>
              <a:tr h="336128">
                <a:tc>
                  <a:txBody>
                    <a:bodyPr/>
                    <a:lstStyle/>
                    <a:p>
                      <a:pPr algn="ctr"/>
                      <a:r>
                        <a:rPr lang="en-US" sz="1400" b="1" dirty="0" smtClean="0">
                          <a:solidFill>
                            <a:schemeClr val="accent2"/>
                          </a:solidFill>
                        </a:rPr>
                        <a:t>9</a:t>
                      </a:r>
                      <a:endParaRPr lang="en-US" sz="1400" b="1" dirty="0">
                        <a:solidFill>
                          <a:schemeClr val="accent2"/>
                        </a:solidFill>
                      </a:endParaRPr>
                    </a:p>
                  </a:txBody>
                  <a:tcPr>
                    <a:solidFill>
                      <a:srgbClr val="92D050"/>
                    </a:solidFill>
                  </a:tcPr>
                </a:tc>
                <a:tc>
                  <a:txBody>
                    <a:bodyPr/>
                    <a:lstStyle/>
                    <a:p>
                      <a:pPr algn="ctr"/>
                      <a:r>
                        <a:rPr lang="en-US" sz="1400" b="1" dirty="0" smtClean="0">
                          <a:solidFill>
                            <a:schemeClr val="accent2"/>
                          </a:solidFill>
                        </a:rPr>
                        <a:t>2.36</a:t>
                      </a:r>
                      <a:endParaRPr lang="en-US" sz="1400" b="1" dirty="0">
                        <a:solidFill>
                          <a:schemeClr val="accent2"/>
                        </a:solidFill>
                      </a:endParaRPr>
                    </a:p>
                  </a:txBody>
                  <a:tcPr>
                    <a:solidFill>
                      <a:srgbClr val="92D050"/>
                    </a:solidFill>
                  </a:tcPr>
                </a:tc>
                <a:tc>
                  <a:txBody>
                    <a:bodyPr/>
                    <a:lstStyle/>
                    <a:p>
                      <a:pPr algn="ctr"/>
                      <a:r>
                        <a:rPr lang="en-US" sz="1400" b="1" dirty="0" smtClean="0">
                          <a:solidFill>
                            <a:schemeClr val="accent2"/>
                          </a:solidFill>
                        </a:rPr>
                        <a:t>0.09</a:t>
                      </a:r>
                      <a:endParaRPr lang="en-US" sz="1400" b="1" dirty="0">
                        <a:solidFill>
                          <a:schemeClr val="accent2"/>
                        </a:solidFill>
                      </a:endParaRPr>
                    </a:p>
                  </a:txBody>
                  <a:tcPr>
                    <a:solidFill>
                      <a:srgbClr val="92D050"/>
                    </a:solidFill>
                  </a:tcPr>
                </a:tc>
                <a:tc>
                  <a:txBody>
                    <a:bodyPr/>
                    <a:lstStyle/>
                    <a:p>
                      <a:pPr algn="ctr"/>
                      <a:r>
                        <a:rPr lang="en-US" sz="1400" b="1" dirty="0" smtClean="0">
                          <a:solidFill>
                            <a:schemeClr val="accent2"/>
                          </a:solidFill>
                        </a:rPr>
                        <a:t>1.0</a:t>
                      </a:r>
                      <a:endParaRPr lang="en-US" sz="1400" b="1" dirty="0">
                        <a:solidFill>
                          <a:schemeClr val="accent2"/>
                        </a:solidFill>
                      </a:endParaRPr>
                    </a:p>
                  </a:txBody>
                  <a:tcPr>
                    <a:solidFill>
                      <a:srgbClr val="92D050"/>
                    </a:solidFill>
                  </a:tcPr>
                </a:tc>
                <a:tc>
                  <a:txBody>
                    <a:bodyPr/>
                    <a:lstStyle/>
                    <a:p>
                      <a:pPr algn="ctr"/>
                      <a:r>
                        <a:rPr lang="en-US" sz="1400" b="1" dirty="0" smtClean="0">
                          <a:solidFill>
                            <a:schemeClr val="accent2"/>
                          </a:solidFill>
                        </a:rPr>
                        <a:t>1.5</a:t>
                      </a:r>
                      <a:endParaRPr lang="en-US" sz="1400" b="1" dirty="0">
                        <a:solidFill>
                          <a:schemeClr val="accent2"/>
                        </a:solidFill>
                      </a:endParaRPr>
                    </a:p>
                  </a:txBody>
                  <a:tcPr>
                    <a:solidFill>
                      <a:srgbClr val="92D050"/>
                    </a:solidFill>
                  </a:tcPr>
                </a:tc>
                <a:tc>
                  <a:txBody>
                    <a:bodyPr/>
                    <a:lstStyle/>
                    <a:p>
                      <a:pPr algn="ctr"/>
                      <a:r>
                        <a:rPr lang="en-US" sz="1400" b="1" dirty="0" smtClean="0">
                          <a:solidFill>
                            <a:schemeClr val="accent2"/>
                          </a:solidFill>
                        </a:rPr>
                        <a:t>0.25</a:t>
                      </a:r>
                      <a:endParaRPr lang="en-US" sz="1400" b="1" dirty="0">
                        <a:solidFill>
                          <a:schemeClr val="accent2"/>
                        </a:solidFill>
                      </a:endParaRPr>
                    </a:p>
                  </a:txBody>
                  <a:tcPr>
                    <a:solidFill>
                      <a:srgbClr val="92D050"/>
                    </a:solidFill>
                  </a:tcPr>
                </a:tc>
              </a:tr>
              <a:tr h="336128">
                <a:tc>
                  <a:txBody>
                    <a:bodyPr/>
                    <a:lstStyle/>
                    <a:p>
                      <a:pPr algn="ctr"/>
                      <a:r>
                        <a:rPr lang="en-US" sz="1400" b="1" dirty="0" smtClean="0">
                          <a:solidFill>
                            <a:schemeClr val="accent2"/>
                          </a:solidFill>
                        </a:rPr>
                        <a:t>1</a:t>
                      </a:r>
                      <a:endParaRPr lang="en-US" sz="1400" b="1" dirty="0">
                        <a:solidFill>
                          <a:schemeClr val="accent2"/>
                        </a:solidFill>
                      </a:endParaRPr>
                    </a:p>
                  </a:txBody>
                  <a:tcPr/>
                </a:tc>
                <a:tc>
                  <a:txBody>
                    <a:bodyPr/>
                    <a:lstStyle/>
                    <a:p>
                      <a:pPr algn="ctr"/>
                      <a:r>
                        <a:rPr lang="en-US" sz="1400" b="1" dirty="0" smtClean="0">
                          <a:solidFill>
                            <a:schemeClr val="accent2"/>
                          </a:solidFill>
                        </a:rPr>
                        <a:t>2.06</a:t>
                      </a:r>
                      <a:endParaRPr lang="en-US" sz="1400" b="1" dirty="0">
                        <a:solidFill>
                          <a:schemeClr val="accent2"/>
                        </a:solidFill>
                      </a:endParaRPr>
                    </a:p>
                  </a:txBody>
                  <a:tcPr/>
                </a:tc>
                <a:tc>
                  <a:txBody>
                    <a:bodyPr/>
                    <a:lstStyle/>
                    <a:p>
                      <a:pPr algn="ctr"/>
                      <a:r>
                        <a:rPr lang="en-US" sz="1400" b="1" dirty="0" smtClean="0">
                          <a:solidFill>
                            <a:schemeClr val="accent2"/>
                          </a:solidFill>
                        </a:rPr>
                        <a:t>0.08</a:t>
                      </a:r>
                      <a:endParaRPr lang="en-US" sz="1400" b="1" dirty="0">
                        <a:solidFill>
                          <a:schemeClr val="accent2"/>
                        </a:solidFill>
                      </a:endParaRPr>
                    </a:p>
                  </a:txBody>
                  <a:tcPr/>
                </a:tc>
                <a:tc>
                  <a:txBody>
                    <a:bodyPr/>
                    <a:lstStyle/>
                    <a:p>
                      <a:pPr algn="ctr"/>
                      <a:r>
                        <a:rPr lang="en-US" sz="1400" b="1" dirty="0" smtClean="0">
                          <a:solidFill>
                            <a:schemeClr val="accent2"/>
                          </a:solidFill>
                        </a:rPr>
                        <a:t>1.8</a:t>
                      </a:r>
                      <a:endParaRPr lang="en-US" sz="1400" b="1" dirty="0">
                        <a:solidFill>
                          <a:schemeClr val="accent2"/>
                        </a:solidFill>
                      </a:endParaRPr>
                    </a:p>
                  </a:txBody>
                  <a:tcPr/>
                </a:tc>
                <a:tc>
                  <a:txBody>
                    <a:bodyPr/>
                    <a:lstStyle/>
                    <a:p>
                      <a:pPr algn="ctr"/>
                      <a:r>
                        <a:rPr lang="en-US" sz="1400" b="1" dirty="0" smtClean="0">
                          <a:solidFill>
                            <a:schemeClr val="accent2"/>
                          </a:solidFill>
                        </a:rPr>
                        <a:t>2.3</a:t>
                      </a:r>
                      <a:endParaRPr lang="en-US" sz="1400" b="1" dirty="0">
                        <a:solidFill>
                          <a:schemeClr val="accent2"/>
                        </a:solidFill>
                      </a:endParaRPr>
                    </a:p>
                  </a:txBody>
                  <a:tcPr/>
                </a:tc>
                <a:tc>
                  <a:txBody>
                    <a:bodyPr/>
                    <a:lstStyle/>
                    <a:p>
                      <a:pPr algn="ctr"/>
                      <a:r>
                        <a:rPr lang="en-US" sz="1400" b="1" dirty="0" smtClean="0">
                          <a:solidFill>
                            <a:schemeClr val="accent2"/>
                          </a:solidFill>
                        </a:rPr>
                        <a:t>0.20</a:t>
                      </a:r>
                      <a:endParaRPr lang="en-US" sz="1400" b="1" dirty="0">
                        <a:solidFill>
                          <a:schemeClr val="accent2"/>
                        </a:solidFill>
                      </a:endParaRPr>
                    </a:p>
                  </a:txBody>
                  <a:tcPr/>
                </a:tc>
              </a:tr>
              <a:tr h="336128">
                <a:tc>
                  <a:txBody>
                    <a:bodyPr/>
                    <a:lstStyle/>
                    <a:p>
                      <a:pPr algn="ctr"/>
                      <a:r>
                        <a:rPr lang="en-US" sz="1400" b="1" dirty="0" smtClean="0">
                          <a:solidFill>
                            <a:schemeClr val="accent2"/>
                          </a:solidFill>
                        </a:rPr>
                        <a:t>5</a:t>
                      </a:r>
                      <a:endParaRPr lang="en-US" sz="1400" b="1" dirty="0">
                        <a:solidFill>
                          <a:schemeClr val="accent2"/>
                        </a:solidFill>
                      </a:endParaRPr>
                    </a:p>
                  </a:txBody>
                  <a:tcPr/>
                </a:tc>
                <a:tc>
                  <a:txBody>
                    <a:bodyPr/>
                    <a:lstStyle/>
                    <a:p>
                      <a:pPr algn="ctr"/>
                      <a:r>
                        <a:rPr lang="en-US" sz="1400" b="1" dirty="0" smtClean="0">
                          <a:solidFill>
                            <a:schemeClr val="accent2"/>
                          </a:solidFill>
                        </a:rPr>
                        <a:t>1.64</a:t>
                      </a:r>
                      <a:endParaRPr lang="en-US" sz="1400" b="1" dirty="0">
                        <a:solidFill>
                          <a:schemeClr val="accent2"/>
                        </a:solidFill>
                      </a:endParaRPr>
                    </a:p>
                  </a:txBody>
                  <a:tcPr/>
                </a:tc>
                <a:tc>
                  <a:txBody>
                    <a:bodyPr/>
                    <a:lstStyle/>
                    <a:p>
                      <a:pPr algn="ctr"/>
                      <a:r>
                        <a:rPr lang="en-US" sz="1400" b="1" dirty="0" smtClean="0">
                          <a:solidFill>
                            <a:schemeClr val="accent2"/>
                          </a:solidFill>
                        </a:rPr>
                        <a:t>0.08</a:t>
                      </a:r>
                      <a:endParaRPr lang="en-US" sz="1400" b="1" dirty="0">
                        <a:solidFill>
                          <a:schemeClr val="accent2"/>
                        </a:solidFill>
                      </a:endParaRPr>
                    </a:p>
                  </a:txBody>
                  <a:tcPr/>
                </a:tc>
                <a:tc>
                  <a:txBody>
                    <a:bodyPr/>
                    <a:lstStyle/>
                    <a:p>
                      <a:pPr algn="ctr"/>
                      <a:r>
                        <a:rPr lang="en-US" sz="1400" b="1" dirty="0" smtClean="0">
                          <a:solidFill>
                            <a:schemeClr val="accent2"/>
                          </a:solidFill>
                        </a:rPr>
                        <a:t>-0.2</a:t>
                      </a:r>
                      <a:endParaRPr lang="en-US" sz="1400" b="1" dirty="0">
                        <a:solidFill>
                          <a:schemeClr val="accent2"/>
                        </a:solidFill>
                      </a:endParaRPr>
                    </a:p>
                  </a:txBody>
                  <a:tcPr/>
                </a:tc>
                <a:tc>
                  <a:txBody>
                    <a:bodyPr/>
                    <a:lstStyle/>
                    <a:p>
                      <a:pPr algn="ctr"/>
                      <a:r>
                        <a:rPr lang="en-US" sz="1400" b="1" dirty="0" smtClean="0">
                          <a:solidFill>
                            <a:schemeClr val="accent2"/>
                          </a:solidFill>
                        </a:rPr>
                        <a:t>0.0</a:t>
                      </a:r>
                      <a:endParaRPr lang="en-US" sz="1400" b="1" dirty="0">
                        <a:solidFill>
                          <a:schemeClr val="accent2"/>
                        </a:solidFill>
                      </a:endParaRPr>
                    </a:p>
                  </a:txBody>
                  <a:tcPr/>
                </a:tc>
                <a:tc>
                  <a:txBody>
                    <a:bodyPr/>
                    <a:lstStyle/>
                    <a:p>
                      <a:pPr algn="ctr"/>
                      <a:r>
                        <a:rPr lang="en-US" sz="1400" b="1" dirty="0" smtClean="0">
                          <a:solidFill>
                            <a:schemeClr val="accent2"/>
                          </a:solidFill>
                        </a:rPr>
                        <a:t>0.44</a:t>
                      </a:r>
                      <a:endParaRPr lang="en-US" sz="1400" b="1" dirty="0">
                        <a:solidFill>
                          <a:schemeClr val="accent2"/>
                        </a:solidFill>
                      </a:endParaRPr>
                    </a:p>
                  </a:txBody>
                  <a:tcPr/>
                </a:tc>
              </a:tr>
              <a:tr h="336128">
                <a:tc>
                  <a:txBody>
                    <a:bodyPr/>
                    <a:lstStyle/>
                    <a:p>
                      <a:pPr algn="ctr"/>
                      <a:r>
                        <a:rPr lang="en-US" sz="1400" b="1" dirty="0" smtClean="0">
                          <a:solidFill>
                            <a:schemeClr val="accent2"/>
                          </a:solidFill>
                        </a:rPr>
                        <a:t>8</a:t>
                      </a:r>
                      <a:endParaRPr lang="en-US" sz="1400" b="1" dirty="0">
                        <a:solidFill>
                          <a:schemeClr val="accent2"/>
                        </a:solidFill>
                      </a:endParaRPr>
                    </a:p>
                  </a:txBody>
                  <a:tcPr/>
                </a:tc>
                <a:tc>
                  <a:txBody>
                    <a:bodyPr/>
                    <a:lstStyle/>
                    <a:p>
                      <a:pPr algn="ctr"/>
                      <a:r>
                        <a:rPr lang="en-US" sz="1400" b="1" dirty="0" smtClean="0">
                          <a:solidFill>
                            <a:schemeClr val="accent2"/>
                          </a:solidFill>
                        </a:rPr>
                        <a:t>0.67</a:t>
                      </a:r>
                      <a:endParaRPr lang="en-US" sz="1400" b="1" dirty="0">
                        <a:solidFill>
                          <a:schemeClr val="accent2"/>
                        </a:solidFill>
                      </a:endParaRPr>
                    </a:p>
                  </a:txBody>
                  <a:tcPr/>
                </a:tc>
                <a:tc>
                  <a:txBody>
                    <a:bodyPr/>
                    <a:lstStyle/>
                    <a:p>
                      <a:pPr algn="ctr"/>
                      <a:r>
                        <a:rPr lang="en-US" sz="1400" b="1" dirty="0" smtClean="0">
                          <a:solidFill>
                            <a:schemeClr val="accent2"/>
                          </a:solidFill>
                        </a:rPr>
                        <a:t>0.07</a:t>
                      </a:r>
                      <a:endParaRPr lang="en-US" sz="1400" b="1" dirty="0">
                        <a:solidFill>
                          <a:schemeClr val="accent2"/>
                        </a:solidFill>
                      </a:endParaRPr>
                    </a:p>
                  </a:txBody>
                  <a:tcPr/>
                </a:tc>
                <a:tc>
                  <a:txBody>
                    <a:bodyPr/>
                    <a:lstStyle/>
                    <a:p>
                      <a:pPr algn="ctr"/>
                      <a:r>
                        <a:rPr lang="en-US" sz="1400" b="1" dirty="0" smtClean="0">
                          <a:solidFill>
                            <a:schemeClr val="accent2"/>
                          </a:solidFill>
                        </a:rPr>
                        <a:t>2.2</a:t>
                      </a:r>
                      <a:endParaRPr lang="en-US" sz="1400" b="1" dirty="0">
                        <a:solidFill>
                          <a:schemeClr val="accent2"/>
                        </a:solidFill>
                      </a:endParaRPr>
                    </a:p>
                  </a:txBody>
                  <a:tcPr/>
                </a:tc>
                <a:tc>
                  <a:txBody>
                    <a:bodyPr/>
                    <a:lstStyle/>
                    <a:p>
                      <a:pPr algn="ctr"/>
                      <a:r>
                        <a:rPr lang="en-US" sz="1400" b="1" dirty="0" smtClean="0">
                          <a:solidFill>
                            <a:schemeClr val="accent2"/>
                          </a:solidFill>
                        </a:rPr>
                        <a:t>1.8</a:t>
                      </a:r>
                      <a:endParaRPr lang="en-US" sz="1400" b="1" dirty="0">
                        <a:solidFill>
                          <a:schemeClr val="accent2"/>
                        </a:solidFill>
                      </a:endParaRPr>
                    </a:p>
                  </a:txBody>
                  <a:tcPr/>
                </a:tc>
                <a:tc>
                  <a:txBody>
                    <a:bodyPr/>
                    <a:lstStyle/>
                    <a:p>
                      <a:pPr algn="ctr"/>
                      <a:r>
                        <a:rPr lang="en-US" sz="1400" b="1" dirty="0" smtClean="0">
                          <a:solidFill>
                            <a:schemeClr val="accent2"/>
                          </a:solidFill>
                        </a:rPr>
                        <a:t>0.32</a:t>
                      </a:r>
                      <a:endParaRPr lang="en-US" sz="1400" b="1" dirty="0">
                        <a:solidFill>
                          <a:schemeClr val="accent2"/>
                        </a:solidFill>
                      </a:endParaRPr>
                    </a:p>
                  </a:txBody>
                  <a:tcPr/>
                </a:tc>
              </a:tr>
              <a:tr h="336128">
                <a:tc>
                  <a:txBody>
                    <a:bodyPr/>
                    <a:lstStyle/>
                    <a:p>
                      <a:pPr algn="ctr"/>
                      <a:r>
                        <a:rPr lang="en-US" sz="1400" b="1" dirty="0" smtClean="0">
                          <a:solidFill>
                            <a:schemeClr val="accent2"/>
                          </a:solidFill>
                        </a:rPr>
                        <a:t>13</a:t>
                      </a:r>
                      <a:endParaRPr lang="en-US" sz="1400" b="1" dirty="0">
                        <a:solidFill>
                          <a:schemeClr val="accent2"/>
                        </a:solidFill>
                      </a:endParaRPr>
                    </a:p>
                  </a:txBody>
                  <a:tcPr>
                    <a:solidFill>
                      <a:srgbClr val="92D050"/>
                    </a:solidFill>
                  </a:tcPr>
                </a:tc>
                <a:tc>
                  <a:txBody>
                    <a:bodyPr/>
                    <a:lstStyle/>
                    <a:p>
                      <a:pPr algn="ctr"/>
                      <a:r>
                        <a:rPr lang="en-US" sz="1400" b="1" dirty="0" smtClean="0">
                          <a:solidFill>
                            <a:schemeClr val="accent2"/>
                          </a:solidFill>
                        </a:rPr>
                        <a:t>0.61</a:t>
                      </a:r>
                      <a:endParaRPr lang="en-US" sz="1400" b="1" dirty="0">
                        <a:solidFill>
                          <a:schemeClr val="accent2"/>
                        </a:solidFill>
                      </a:endParaRPr>
                    </a:p>
                  </a:txBody>
                  <a:tcPr>
                    <a:solidFill>
                      <a:srgbClr val="92D050"/>
                    </a:solidFill>
                  </a:tcPr>
                </a:tc>
                <a:tc>
                  <a:txBody>
                    <a:bodyPr/>
                    <a:lstStyle/>
                    <a:p>
                      <a:pPr algn="ctr"/>
                      <a:r>
                        <a:rPr lang="en-US" sz="1400" b="1" dirty="0" smtClean="0">
                          <a:solidFill>
                            <a:schemeClr val="accent2"/>
                          </a:solidFill>
                        </a:rPr>
                        <a:t>0.07</a:t>
                      </a:r>
                      <a:endParaRPr lang="en-US" sz="1400" b="1" dirty="0">
                        <a:solidFill>
                          <a:schemeClr val="accent2"/>
                        </a:solidFill>
                      </a:endParaRPr>
                    </a:p>
                  </a:txBody>
                  <a:tcPr>
                    <a:solidFill>
                      <a:srgbClr val="92D050"/>
                    </a:solidFill>
                  </a:tcPr>
                </a:tc>
                <a:tc>
                  <a:txBody>
                    <a:bodyPr/>
                    <a:lstStyle/>
                    <a:p>
                      <a:pPr algn="ctr"/>
                      <a:r>
                        <a:rPr lang="en-US" sz="1400" b="1" dirty="0" smtClean="0">
                          <a:solidFill>
                            <a:schemeClr val="accent2"/>
                          </a:solidFill>
                        </a:rPr>
                        <a:t>-1.2</a:t>
                      </a:r>
                      <a:endParaRPr lang="en-US" sz="1400" b="1" dirty="0">
                        <a:solidFill>
                          <a:schemeClr val="accent2"/>
                        </a:solidFill>
                      </a:endParaRPr>
                    </a:p>
                  </a:txBody>
                  <a:tcPr>
                    <a:solidFill>
                      <a:srgbClr val="92D050"/>
                    </a:solidFill>
                  </a:tcPr>
                </a:tc>
                <a:tc>
                  <a:txBody>
                    <a:bodyPr/>
                    <a:lstStyle/>
                    <a:p>
                      <a:pPr algn="ctr"/>
                      <a:r>
                        <a:rPr lang="en-US" sz="1400" b="1" dirty="0" smtClean="0">
                          <a:solidFill>
                            <a:schemeClr val="accent2"/>
                          </a:solidFill>
                        </a:rPr>
                        <a:t>-0.9</a:t>
                      </a:r>
                      <a:endParaRPr lang="en-US" sz="1400" b="1" dirty="0">
                        <a:solidFill>
                          <a:schemeClr val="accent2"/>
                        </a:solidFill>
                      </a:endParaRPr>
                    </a:p>
                  </a:txBody>
                  <a:tcPr>
                    <a:solidFill>
                      <a:srgbClr val="92D050"/>
                    </a:solidFill>
                  </a:tcPr>
                </a:tc>
                <a:tc>
                  <a:txBody>
                    <a:bodyPr/>
                    <a:lstStyle/>
                    <a:p>
                      <a:pPr algn="ctr"/>
                      <a:r>
                        <a:rPr lang="en-US" sz="1400" b="1" dirty="0" smtClean="0">
                          <a:solidFill>
                            <a:schemeClr val="accent2"/>
                          </a:solidFill>
                        </a:rPr>
                        <a:t>0.53</a:t>
                      </a:r>
                      <a:endParaRPr lang="en-US" sz="1400" b="1" dirty="0">
                        <a:solidFill>
                          <a:schemeClr val="accent2"/>
                        </a:solidFill>
                      </a:endParaRPr>
                    </a:p>
                  </a:txBody>
                  <a:tcPr>
                    <a:solidFill>
                      <a:srgbClr val="92D050"/>
                    </a:solidFill>
                  </a:tcPr>
                </a:tc>
              </a:tr>
              <a:tr h="336128">
                <a:tc>
                  <a:txBody>
                    <a:bodyPr/>
                    <a:lstStyle/>
                    <a:p>
                      <a:pPr algn="ctr"/>
                      <a:r>
                        <a:rPr lang="en-US" sz="1400" b="1" dirty="0" smtClean="0">
                          <a:solidFill>
                            <a:schemeClr val="accent2"/>
                          </a:solidFill>
                        </a:rPr>
                        <a:t>7</a:t>
                      </a:r>
                      <a:endParaRPr lang="en-US" sz="1400" b="1" dirty="0">
                        <a:solidFill>
                          <a:schemeClr val="accent2"/>
                        </a:solidFill>
                      </a:endParaRPr>
                    </a:p>
                  </a:txBody>
                  <a:tcPr/>
                </a:tc>
                <a:tc>
                  <a:txBody>
                    <a:bodyPr/>
                    <a:lstStyle/>
                    <a:p>
                      <a:pPr algn="ctr"/>
                      <a:r>
                        <a:rPr lang="en-US" sz="1400" b="1" dirty="0" smtClean="0">
                          <a:solidFill>
                            <a:schemeClr val="accent2"/>
                          </a:solidFill>
                        </a:rPr>
                        <a:t>0.25</a:t>
                      </a:r>
                      <a:endParaRPr lang="en-US" sz="1400" b="1" dirty="0">
                        <a:solidFill>
                          <a:schemeClr val="accent2"/>
                        </a:solidFill>
                      </a:endParaRPr>
                    </a:p>
                  </a:txBody>
                  <a:tcPr/>
                </a:tc>
                <a:tc>
                  <a:txBody>
                    <a:bodyPr/>
                    <a:lstStyle/>
                    <a:p>
                      <a:pPr algn="ctr"/>
                      <a:r>
                        <a:rPr lang="en-US" sz="1400" b="1" dirty="0" smtClean="0">
                          <a:solidFill>
                            <a:schemeClr val="accent2"/>
                          </a:solidFill>
                        </a:rPr>
                        <a:t>0.07</a:t>
                      </a:r>
                      <a:endParaRPr lang="en-US" sz="1400" b="1" dirty="0">
                        <a:solidFill>
                          <a:schemeClr val="accent2"/>
                        </a:solidFill>
                      </a:endParaRPr>
                    </a:p>
                  </a:txBody>
                  <a:tcPr/>
                </a:tc>
                <a:tc>
                  <a:txBody>
                    <a:bodyPr/>
                    <a:lstStyle/>
                    <a:p>
                      <a:pPr algn="ctr"/>
                      <a:r>
                        <a:rPr lang="en-US" sz="1400" b="1" dirty="0" smtClean="0">
                          <a:solidFill>
                            <a:schemeClr val="accent2"/>
                          </a:solidFill>
                        </a:rPr>
                        <a:t>-1.3</a:t>
                      </a:r>
                      <a:endParaRPr lang="en-US" sz="1400" b="1" dirty="0">
                        <a:solidFill>
                          <a:schemeClr val="accent2"/>
                        </a:solidFill>
                      </a:endParaRPr>
                    </a:p>
                  </a:txBody>
                  <a:tcPr/>
                </a:tc>
                <a:tc>
                  <a:txBody>
                    <a:bodyPr/>
                    <a:lstStyle/>
                    <a:p>
                      <a:pPr algn="ctr"/>
                      <a:r>
                        <a:rPr lang="en-US" sz="1400" b="1" dirty="0" smtClean="0">
                          <a:solidFill>
                            <a:schemeClr val="accent2"/>
                          </a:solidFill>
                        </a:rPr>
                        <a:t>-0.9</a:t>
                      </a:r>
                      <a:endParaRPr lang="en-US" sz="1400" b="1" dirty="0">
                        <a:solidFill>
                          <a:schemeClr val="accent2"/>
                        </a:solidFill>
                      </a:endParaRPr>
                    </a:p>
                  </a:txBody>
                  <a:tcPr/>
                </a:tc>
                <a:tc>
                  <a:txBody>
                    <a:bodyPr/>
                    <a:lstStyle/>
                    <a:p>
                      <a:pPr algn="ctr"/>
                      <a:r>
                        <a:rPr lang="en-US" sz="1400" b="1" dirty="0" smtClean="0">
                          <a:solidFill>
                            <a:schemeClr val="accent2"/>
                          </a:solidFill>
                        </a:rPr>
                        <a:t>0.53</a:t>
                      </a:r>
                      <a:endParaRPr lang="en-US" sz="1400" b="1" dirty="0">
                        <a:solidFill>
                          <a:schemeClr val="accent2"/>
                        </a:solidFill>
                      </a:endParaRPr>
                    </a:p>
                  </a:txBody>
                  <a:tcPr/>
                </a:tc>
              </a:tr>
              <a:tr h="336128">
                <a:tc>
                  <a:txBody>
                    <a:bodyPr/>
                    <a:lstStyle/>
                    <a:p>
                      <a:pPr algn="ctr"/>
                      <a:r>
                        <a:rPr lang="en-US" sz="1400" b="1" dirty="0" smtClean="0">
                          <a:solidFill>
                            <a:schemeClr val="accent2"/>
                          </a:solidFill>
                        </a:rPr>
                        <a:t>16</a:t>
                      </a:r>
                      <a:endParaRPr lang="en-US" sz="1400" b="1" dirty="0">
                        <a:solidFill>
                          <a:schemeClr val="accent2"/>
                        </a:solidFill>
                      </a:endParaRPr>
                    </a:p>
                  </a:txBody>
                  <a:tcPr/>
                </a:tc>
                <a:tc>
                  <a:txBody>
                    <a:bodyPr/>
                    <a:lstStyle/>
                    <a:p>
                      <a:pPr algn="ctr"/>
                      <a:r>
                        <a:rPr lang="en-US" sz="1400" b="1" dirty="0" smtClean="0">
                          <a:solidFill>
                            <a:schemeClr val="accent2"/>
                          </a:solidFill>
                        </a:rPr>
                        <a:t>0.21</a:t>
                      </a:r>
                      <a:endParaRPr lang="en-US" sz="1400" b="1" dirty="0">
                        <a:solidFill>
                          <a:schemeClr val="accent2"/>
                        </a:solidFill>
                      </a:endParaRPr>
                    </a:p>
                  </a:txBody>
                  <a:tcPr/>
                </a:tc>
                <a:tc>
                  <a:txBody>
                    <a:bodyPr/>
                    <a:lstStyle/>
                    <a:p>
                      <a:pPr algn="ctr"/>
                      <a:r>
                        <a:rPr lang="en-US" sz="1400" b="1" dirty="0" smtClean="0">
                          <a:solidFill>
                            <a:schemeClr val="accent2"/>
                          </a:solidFill>
                        </a:rPr>
                        <a:t>0.15</a:t>
                      </a:r>
                      <a:endParaRPr lang="en-US" sz="1400" b="1" dirty="0">
                        <a:solidFill>
                          <a:schemeClr val="accent2"/>
                        </a:solidFill>
                      </a:endParaRPr>
                    </a:p>
                  </a:txBody>
                  <a:tcPr/>
                </a:tc>
                <a:tc>
                  <a:txBody>
                    <a:bodyPr/>
                    <a:lstStyle/>
                    <a:p>
                      <a:pPr algn="ctr"/>
                      <a:r>
                        <a:rPr lang="en-US" sz="1400" b="1" dirty="0" smtClean="0">
                          <a:solidFill>
                            <a:schemeClr val="accent2"/>
                          </a:solidFill>
                        </a:rPr>
                        <a:t>-0.7</a:t>
                      </a:r>
                      <a:endParaRPr lang="en-US" sz="1400" b="1" dirty="0">
                        <a:solidFill>
                          <a:schemeClr val="accent2"/>
                        </a:solidFill>
                      </a:endParaRPr>
                    </a:p>
                  </a:txBody>
                  <a:tcPr/>
                </a:tc>
                <a:tc>
                  <a:txBody>
                    <a:bodyPr/>
                    <a:lstStyle/>
                    <a:p>
                      <a:pPr algn="ctr"/>
                      <a:r>
                        <a:rPr lang="en-US" sz="1400" b="1" dirty="0" smtClean="0">
                          <a:solidFill>
                            <a:schemeClr val="accent2"/>
                          </a:solidFill>
                        </a:rPr>
                        <a:t>-0.3</a:t>
                      </a:r>
                      <a:endParaRPr lang="en-US" sz="1400" b="1" dirty="0">
                        <a:solidFill>
                          <a:schemeClr val="accent2"/>
                        </a:solidFill>
                      </a:endParaRPr>
                    </a:p>
                  </a:txBody>
                  <a:tcPr/>
                </a:tc>
                <a:tc>
                  <a:txBody>
                    <a:bodyPr/>
                    <a:lstStyle/>
                    <a:p>
                      <a:pPr algn="ctr"/>
                      <a:r>
                        <a:rPr lang="en-US" sz="1400" b="1" dirty="0" smtClean="0">
                          <a:solidFill>
                            <a:schemeClr val="accent2"/>
                          </a:solidFill>
                        </a:rPr>
                        <a:t>0.52</a:t>
                      </a:r>
                      <a:endParaRPr lang="en-US" sz="1400" b="1" dirty="0">
                        <a:solidFill>
                          <a:schemeClr val="accent2"/>
                        </a:solidFill>
                      </a:endParaRPr>
                    </a:p>
                  </a:txBody>
                  <a:tcPr/>
                </a:tc>
              </a:tr>
              <a:tr h="336128">
                <a:tc>
                  <a:txBody>
                    <a:bodyPr/>
                    <a:lstStyle/>
                    <a:p>
                      <a:pPr algn="ctr"/>
                      <a:r>
                        <a:rPr lang="en-US" sz="1400" b="1" dirty="0" smtClean="0">
                          <a:solidFill>
                            <a:schemeClr val="accent2"/>
                          </a:solidFill>
                        </a:rPr>
                        <a:t>12</a:t>
                      </a:r>
                      <a:endParaRPr lang="en-US" sz="1400" b="1" dirty="0">
                        <a:solidFill>
                          <a:schemeClr val="accent2"/>
                        </a:solidFill>
                      </a:endParaRPr>
                    </a:p>
                  </a:txBody>
                  <a:tcPr>
                    <a:solidFill>
                      <a:srgbClr val="92D050"/>
                    </a:solidFill>
                  </a:tcPr>
                </a:tc>
                <a:tc>
                  <a:txBody>
                    <a:bodyPr/>
                    <a:lstStyle/>
                    <a:p>
                      <a:pPr algn="ctr"/>
                      <a:r>
                        <a:rPr lang="en-US" sz="1400" b="1" dirty="0" smtClean="0">
                          <a:solidFill>
                            <a:schemeClr val="accent2"/>
                          </a:solidFill>
                        </a:rPr>
                        <a:t>0.11</a:t>
                      </a:r>
                      <a:endParaRPr lang="en-US" sz="1400" b="1" dirty="0">
                        <a:solidFill>
                          <a:schemeClr val="accent2"/>
                        </a:solidFill>
                      </a:endParaRPr>
                    </a:p>
                  </a:txBody>
                  <a:tcPr>
                    <a:solidFill>
                      <a:srgbClr val="92D050"/>
                    </a:solidFill>
                  </a:tcPr>
                </a:tc>
                <a:tc>
                  <a:txBody>
                    <a:bodyPr/>
                    <a:lstStyle/>
                    <a:p>
                      <a:pPr algn="ctr"/>
                      <a:r>
                        <a:rPr lang="en-US" sz="1400" b="1" dirty="0" smtClean="0">
                          <a:solidFill>
                            <a:schemeClr val="accent2"/>
                          </a:solidFill>
                        </a:rPr>
                        <a:t>0.07</a:t>
                      </a:r>
                      <a:endParaRPr lang="en-US" sz="1400" b="1" dirty="0">
                        <a:solidFill>
                          <a:schemeClr val="accent2"/>
                        </a:solidFill>
                      </a:endParaRPr>
                    </a:p>
                  </a:txBody>
                  <a:tcPr>
                    <a:solidFill>
                      <a:srgbClr val="92D050"/>
                    </a:solidFill>
                  </a:tcPr>
                </a:tc>
                <a:tc>
                  <a:txBody>
                    <a:bodyPr/>
                    <a:lstStyle/>
                    <a:p>
                      <a:pPr algn="ctr"/>
                      <a:r>
                        <a:rPr lang="en-US" sz="1400" b="1" dirty="0" smtClean="0">
                          <a:solidFill>
                            <a:schemeClr val="accent2"/>
                          </a:solidFill>
                        </a:rPr>
                        <a:t>-1.0</a:t>
                      </a:r>
                      <a:endParaRPr lang="en-US" sz="1400" b="1" dirty="0">
                        <a:solidFill>
                          <a:schemeClr val="accent2"/>
                        </a:solidFill>
                      </a:endParaRPr>
                    </a:p>
                  </a:txBody>
                  <a:tcPr>
                    <a:solidFill>
                      <a:srgbClr val="92D050"/>
                    </a:solidFill>
                  </a:tcPr>
                </a:tc>
                <a:tc>
                  <a:txBody>
                    <a:bodyPr/>
                    <a:lstStyle/>
                    <a:p>
                      <a:pPr algn="ctr"/>
                      <a:r>
                        <a:rPr lang="en-US" sz="1400" b="1" dirty="0" smtClean="0">
                          <a:solidFill>
                            <a:schemeClr val="accent2"/>
                          </a:solidFill>
                        </a:rPr>
                        <a:t>-0.9</a:t>
                      </a:r>
                      <a:endParaRPr lang="en-US" sz="1400" b="1" dirty="0">
                        <a:solidFill>
                          <a:schemeClr val="accent2"/>
                        </a:solidFill>
                      </a:endParaRPr>
                    </a:p>
                  </a:txBody>
                  <a:tcPr>
                    <a:solidFill>
                      <a:srgbClr val="92D050"/>
                    </a:solidFill>
                  </a:tcPr>
                </a:tc>
                <a:tc>
                  <a:txBody>
                    <a:bodyPr/>
                    <a:lstStyle/>
                    <a:p>
                      <a:pPr algn="ctr"/>
                      <a:r>
                        <a:rPr lang="en-US" sz="1400" b="1" dirty="0" smtClean="0">
                          <a:solidFill>
                            <a:schemeClr val="accent2"/>
                          </a:solidFill>
                        </a:rPr>
                        <a:t>0.52</a:t>
                      </a:r>
                      <a:endParaRPr lang="en-US" sz="1400" b="1" dirty="0">
                        <a:solidFill>
                          <a:schemeClr val="accent2"/>
                        </a:solidFill>
                      </a:endParaRPr>
                    </a:p>
                  </a:txBody>
                  <a:tcPr>
                    <a:solidFill>
                      <a:srgbClr val="92D050"/>
                    </a:solidFill>
                  </a:tcPr>
                </a:tc>
              </a:tr>
              <a:tr h="336128">
                <a:tc>
                  <a:txBody>
                    <a:bodyPr/>
                    <a:lstStyle/>
                    <a:p>
                      <a:pPr algn="ctr"/>
                      <a:r>
                        <a:rPr lang="en-US" sz="1400" b="1" dirty="0" smtClean="0">
                          <a:solidFill>
                            <a:schemeClr val="accent2"/>
                          </a:solidFill>
                        </a:rPr>
                        <a:t>14</a:t>
                      </a:r>
                      <a:endParaRPr lang="en-US" sz="1400" b="1" dirty="0">
                        <a:solidFill>
                          <a:schemeClr val="accent2"/>
                        </a:solidFill>
                      </a:endParaRPr>
                    </a:p>
                  </a:txBody>
                  <a:tcPr/>
                </a:tc>
                <a:tc>
                  <a:txBody>
                    <a:bodyPr/>
                    <a:lstStyle/>
                    <a:p>
                      <a:pPr algn="ctr"/>
                      <a:r>
                        <a:rPr lang="en-US" sz="1400" b="1" dirty="0" smtClean="0">
                          <a:solidFill>
                            <a:schemeClr val="accent2"/>
                          </a:solidFill>
                        </a:rPr>
                        <a:t>-0.06</a:t>
                      </a:r>
                      <a:endParaRPr lang="en-US" sz="1400" b="1" dirty="0">
                        <a:solidFill>
                          <a:schemeClr val="accent2"/>
                        </a:solidFill>
                      </a:endParaRPr>
                    </a:p>
                  </a:txBody>
                  <a:tcPr/>
                </a:tc>
                <a:tc>
                  <a:txBody>
                    <a:bodyPr/>
                    <a:lstStyle/>
                    <a:p>
                      <a:pPr algn="ctr"/>
                      <a:r>
                        <a:rPr lang="en-US" sz="1400" b="1" dirty="0" smtClean="0">
                          <a:solidFill>
                            <a:schemeClr val="accent2"/>
                          </a:solidFill>
                        </a:rPr>
                        <a:t>0.15</a:t>
                      </a:r>
                      <a:endParaRPr lang="en-US" sz="1400" b="1" dirty="0">
                        <a:solidFill>
                          <a:schemeClr val="accent2"/>
                        </a:solidFill>
                      </a:endParaRPr>
                    </a:p>
                  </a:txBody>
                  <a:tcPr/>
                </a:tc>
                <a:tc>
                  <a:txBody>
                    <a:bodyPr/>
                    <a:lstStyle/>
                    <a:p>
                      <a:pPr algn="ctr"/>
                      <a:r>
                        <a:rPr lang="en-US" sz="1400" b="1" dirty="0" smtClean="0">
                          <a:solidFill>
                            <a:schemeClr val="accent2"/>
                          </a:solidFill>
                        </a:rPr>
                        <a:t>-0.4</a:t>
                      </a:r>
                      <a:endParaRPr lang="en-US" sz="1400" b="1" dirty="0">
                        <a:solidFill>
                          <a:schemeClr val="accent2"/>
                        </a:solidFill>
                      </a:endParaRPr>
                    </a:p>
                  </a:txBody>
                  <a:tcPr/>
                </a:tc>
                <a:tc>
                  <a:txBody>
                    <a:bodyPr/>
                    <a:lstStyle/>
                    <a:p>
                      <a:pPr algn="ctr"/>
                      <a:r>
                        <a:rPr lang="en-US" sz="1400" b="1" dirty="0" smtClean="0">
                          <a:solidFill>
                            <a:schemeClr val="accent2"/>
                          </a:solidFill>
                        </a:rPr>
                        <a:t>-0.3</a:t>
                      </a:r>
                      <a:endParaRPr lang="en-US" sz="1400" b="1" dirty="0">
                        <a:solidFill>
                          <a:schemeClr val="accent2"/>
                        </a:solidFill>
                      </a:endParaRPr>
                    </a:p>
                  </a:txBody>
                  <a:tcPr/>
                </a:tc>
                <a:tc>
                  <a:txBody>
                    <a:bodyPr/>
                    <a:lstStyle/>
                    <a:p>
                      <a:pPr algn="ctr"/>
                      <a:r>
                        <a:rPr lang="en-US" sz="1400" b="1" dirty="0" smtClean="0">
                          <a:solidFill>
                            <a:schemeClr val="accent2"/>
                          </a:solidFill>
                        </a:rPr>
                        <a:t>0.48</a:t>
                      </a:r>
                      <a:endParaRPr lang="en-US" sz="1400" b="1" dirty="0">
                        <a:solidFill>
                          <a:schemeClr val="accent2"/>
                        </a:solidFill>
                      </a:endParaRPr>
                    </a:p>
                  </a:txBody>
                  <a:tcPr/>
                </a:tc>
              </a:tr>
              <a:tr h="336128">
                <a:tc>
                  <a:txBody>
                    <a:bodyPr/>
                    <a:lstStyle/>
                    <a:p>
                      <a:pPr algn="ctr"/>
                      <a:r>
                        <a:rPr lang="en-US" sz="1400" b="1" dirty="0" smtClean="0">
                          <a:solidFill>
                            <a:schemeClr val="accent2"/>
                          </a:solidFill>
                        </a:rPr>
                        <a:t>6</a:t>
                      </a:r>
                      <a:endParaRPr lang="en-US" sz="1400" b="1" dirty="0">
                        <a:solidFill>
                          <a:schemeClr val="accent2"/>
                        </a:solidFill>
                      </a:endParaRPr>
                    </a:p>
                  </a:txBody>
                  <a:tcPr>
                    <a:solidFill>
                      <a:srgbClr val="92D050"/>
                    </a:solidFill>
                  </a:tcPr>
                </a:tc>
                <a:tc>
                  <a:txBody>
                    <a:bodyPr/>
                    <a:lstStyle/>
                    <a:p>
                      <a:pPr algn="ctr"/>
                      <a:r>
                        <a:rPr lang="en-US" sz="1400" b="1" dirty="0" smtClean="0">
                          <a:solidFill>
                            <a:schemeClr val="accent2"/>
                          </a:solidFill>
                        </a:rPr>
                        <a:t>-0.63</a:t>
                      </a:r>
                      <a:endParaRPr lang="en-US" sz="1400" b="1" dirty="0">
                        <a:solidFill>
                          <a:schemeClr val="accent2"/>
                        </a:solidFill>
                      </a:endParaRPr>
                    </a:p>
                  </a:txBody>
                  <a:tcPr>
                    <a:solidFill>
                      <a:srgbClr val="92D050"/>
                    </a:solidFill>
                  </a:tcPr>
                </a:tc>
                <a:tc>
                  <a:txBody>
                    <a:bodyPr/>
                    <a:lstStyle/>
                    <a:p>
                      <a:pPr algn="ctr"/>
                      <a:r>
                        <a:rPr lang="en-US" sz="1400" b="1" dirty="0" smtClean="0">
                          <a:solidFill>
                            <a:schemeClr val="accent2"/>
                          </a:solidFill>
                        </a:rPr>
                        <a:t>0.08</a:t>
                      </a:r>
                      <a:endParaRPr lang="en-US" sz="1400" b="1" dirty="0">
                        <a:solidFill>
                          <a:schemeClr val="accent2"/>
                        </a:solidFill>
                      </a:endParaRPr>
                    </a:p>
                  </a:txBody>
                  <a:tcPr>
                    <a:solidFill>
                      <a:srgbClr val="92D050"/>
                    </a:solidFill>
                  </a:tcPr>
                </a:tc>
                <a:tc>
                  <a:txBody>
                    <a:bodyPr/>
                    <a:lstStyle/>
                    <a:p>
                      <a:pPr algn="ctr"/>
                      <a:r>
                        <a:rPr lang="en-US" sz="1400" b="1" dirty="0" smtClean="0">
                          <a:solidFill>
                            <a:schemeClr val="accent2"/>
                          </a:solidFill>
                        </a:rPr>
                        <a:t>-0.2</a:t>
                      </a:r>
                      <a:endParaRPr lang="en-US" sz="1400" b="1" dirty="0">
                        <a:solidFill>
                          <a:schemeClr val="accent2"/>
                        </a:solidFill>
                      </a:endParaRPr>
                    </a:p>
                  </a:txBody>
                  <a:tcPr>
                    <a:solidFill>
                      <a:srgbClr val="92D050"/>
                    </a:solidFill>
                  </a:tcPr>
                </a:tc>
                <a:tc>
                  <a:txBody>
                    <a:bodyPr/>
                    <a:lstStyle/>
                    <a:p>
                      <a:pPr algn="ctr"/>
                      <a:r>
                        <a:rPr lang="en-US" sz="1400" b="1" dirty="0" smtClean="0">
                          <a:solidFill>
                            <a:schemeClr val="accent2"/>
                          </a:solidFill>
                        </a:rPr>
                        <a:t>-0.1</a:t>
                      </a:r>
                      <a:endParaRPr lang="en-US" sz="1400" b="1" dirty="0">
                        <a:solidFill>
                          <a:schemeClr val="accent2"/>
                        </a:solidFill>
                      </a:endParaRPr>
                    </a:p>
                  </a:txBody>
                  <a:tcPr>
                    <a:solidFill>
                      <a:srgbClr val="92D050"/>
                    </a:solidFill>
                  </a:tcPr>
                </a:tc>
                <a:tc>
                  <a:txBody>
                    <a:bodyPr/>
                    <a:lstStyle/>
                    <a:p>
                      <a:pPr algn="ctr"/>
                      <a:r>
                        <a:rPr lang="en-US" sz="1400" b="1" dirty="0" smtClean="0">
                          <a:solidFill>
                            <a:schemeClr val="accent2"/>
                          </a:solidFill>
                        </a:rPr>
                        <a:t>0.45</a:t>
                      </a:r>
                      <a:endParaRPr lang="en-US" sz="1400" b="1" dirty="0">
                        <a:solidFill>
                          <a:schemeClr val="accent2"/>
                        </a:solidFill>
                      </a:endParaRPr>
                    </a:p>
                  </a:txBody>
                  <a:tcPr>
                    <a:solidFill>
                      <a:srgbClr val="92D050"/>
                    </a:solidFill>
                  </a:tcPr>
                </a:tc>
              </a:tr>
              <a:tr h="323370">
                <a:tc>
                  <a:txBody>
                    <a:bodyPr/>
                    <a:lstStyle/>
                    <a:p>
                      <a:pPr algn="ctr"/>
                      <a:r>
                        <a:rPr lang="en-US" sz="1400" b="1" dirty="0" smtClean="0">
                          <a:solidFill>
                            <a:schemeClr val="accent2"/>
                          </a:solidFill>
                        </a:rPr>
                        <a:t>3</a:t>
                      </a:r>
                      <a:endParaRPr lang="en-US" sz="1400" b="1" dirty="0">
                        <a:solidFill>
                          <a:schemeClr val="accent2"/>
                        </a:solidFill>
                      </a:endParaRPr>
                    </a:p>
                  </a:txBody>
                  <a:tcPr/>
                </a:tc>
                <a:tc>
                  <a:txBody>
                    <a:bodyPr/>
                    <a:lstStyle/>
                    <a:p>
                      <a:pPr algn="ctr"/>
                      <a:r>
                        <a:rPr lang="en-US" sz="1400" b="1" dirty="0" smtClean="0">
                          <a:solidFill>
                            <a:schemeClr val="accent2"/>
                          </a:solidFill>
                        </a:rPr>
                        <a:t>-0.78</a:t>
                      </a:r>
                      <a:endParaRPr lang="en-US" sz="1400" b="1" dirty="0">
                        <a:solidFill>
                          <a:schemeClr val="accent2"/>
                        </a:solidFill>
                      </a:endParaRPr>
                    </a:p>
                  </a:txBody>
                  <a:tcPr/>
                </a:tc>
                <a:tc>
                  <a:txBody>
                    <a:bodyPr/>
                    <a:lstStyle/>
                    <a:p>
                      <a:pPr algn="ctr"/>
                      <a:r>
                        <a:rPr lang="en-US" sz="1400" b="1" dirty="0" smtClean="0">
                          <a:solidFill>
                            <a:schemeClr val="accent2"/>
                          </a:solidFill>
                        </a:rPr>
                        <a:t>0.08</a:t>
                      </a:r>
                      <a:endParaRPr lang="en-US" sz="1400" b="1" dirty="0">
                        <a:solidFill>
                          <a:schemeClr val="accent2"/>
                        </a:solidFill>
                      </a:endParaRPr>
                    </a:p>
                  </a:txBody>
                  <a:tcPr/>
                </a:tc>
                <a:tc>
                  <a:txBody>
                    <a:bodyPr/>
                    <a:lstStyle/>
                    <a:p>
                      <a:pPr algn="ctr"/>
                      <a:r>
                        <a:rPr lang="en-US" sz="1400" b="1" dirty="0" smtClean="0">
                          <a:solidFill>
                            <a:schemeClr val="accent2"/>
                          </a:solidFill>
                        </a:rPr>
                        <a:t>-1.3</a:t>
                      </a:r>
                      <a:endParaRPr lang="en-US" sz="1400" b="1" dirty="0">
                        <a:solidFill>
                          <a:schemeClr val="accent2"/>
                        </a:solidFill>
                      </a:endParaRPr>
                    </a:p>
                  </a:txBody>
                  <a:tcPr/>
                </a:tc>
                <a:tc>
                  <a:txBody>
                    <a:bodyPr/>
                    <a:lstStyle/>
                    <a:p>
                      <a:pPr algn="ctr"/>
                      <a:r>
                        <a:rPr lang="en-US" sz="1400" b="1" dirty="0" smtClean="0">
                          <a:solidFill>
                            <a:schemeClr val="accent2"/>
                          </a:solidFill>
                        </a:rPr>
                        <a:t>-1.2</a:t>
                      </a:r>
                      <a:endParaRPr lang="en-US" sz="1400" b="1" dirty="0">
                        <a:solidFill>
                          <a:schemeClr val="accent2"/>
                        </a:solidFill>
                      </a:endParaRPr>
                    </a:p>
                  </a:txBody>
                  <a:tcPr/>
                </a:tc>
                <a:tc>
                  <a:txBody>
                    <a:bodyPr/>
                    <a:lstStyle/>
                    <a:p>
                      <a:pPr algn="ctr"/>
                      <a:r>
                        <a:rPr lang="en-US" sz="1400" b="1" dirty="0" smtClean="0">
                          <a:solidFill>
                            <a:schemeClr val="accent2"/>
                          </a:solidFill>
                        </a:rPr>
                        <a:t>0.53</a:t>
                      </a:r>
                      <a:endParaRPr lang="en-US" sz="1400" b="1" dirty="0">
                        <a:solidFill>
                          <a:schemeClr val="accent2"/>
                        </a:solidFill>
                      </a:endParaRPr>
                    </a:p>
                  </a:txBody>
                  <a:tcPr/>
                </a:tc>
              </a:tr>
              <a:tr h="323370">
                <a:tc>
                  <a:txBody>
                    <a:bodyPr/>
                    <a:lstStyle/>
                    <a:p>
                      <a:pPr algn="ctr"/>
                      <a:r>
                        <a:rPr lang="en-US" sz="1400" b="1" dirty="0" smtClean="0">
                          <a:solidFill>
                            <a:schemeClr val="accent2"/>
                          </a:solidFill>
                        </a:rPr>
                        <a:t>15</a:t>
                      </a:r>
                      <a:endParaRPr lang="en-US" sz="1400" b="1" dirty="0">
                        <a:solidFill>
                          <a:schemeClr val="accent2"/>
                        </a:solidFill>
                      </a:endParaRPr>
                    </a:p>
                  </a:txBody>
                  <a:tcPr/>
                </a:tc>
                <a:tc>
                  <a:txBody>
                    <a:bodyPr/>
                    <a:lstStyle/>
                    <a:p>
                      <a:pPr algn="ctr"/>
                      <a:r>
                        <a:rPr lang="en-US" sz="1400" b="1" dirty="0" smtClean="0">
                          <a:solidFill>
                            <a:schemeClr val="accent2"/>
                          </a:solidFill>
                        </a:rPr>
                        <a:t>-0.79</a:t>
                      </a:r>
                      <a:endParaRPr lang="en-US" sz="1400" b="1" dirty="0">
                        <a:solidFill>
                          <a:schemeClr val="accent2"/>
                        </a:solidFill>
                      </a:endParaRPr>
                    </a:p>
                  </a:txBody>
                  <a:tcPr/>
                </a:tc>
                <a:tc>
                  <a:txBody>
                    <a:bodyPr/>
                    <a:lstStyle/>
                    <a:p>
                      <a:pPr algn="ctr"/>
                      <a:r>
                        <a:rPr lang="en-US" sz="1400" b="1" dirty="0" smtClean="0">
                          <a:solidFill>
                            <a:schemeClr val="accent2"/>
                          </a:solidFill>
                        </a:rPr>
                        <a:t>0.17</a:t>
                      </a:r>
                      <a:endParaRPr lang="en-US" sz="1400" b="1" dirty="0">
                        <a:solidFill>
                          <a:schemeClr val="accent2"/>
                        </a:solidFill>
                      </a:endParaRPr>
                    </a:p>
                  </a:txBody>
                  <a:tcPr/>
                </a:tc>
                <a:tc>
                  <a:txBody>
                    <a:bodyPr/>
                    <a:lstStyle/>
                    <a:p>
                      <a:pPr algn="ctr"/>
                      <a:r>
                        <a:rPr lang="en-US" sz="1400" b="1" dirty="0" smtClean="0">
                          <a:solidFill>
                            <a:schemeClr val="accent2"/>
                          </a:solidFill>
                        </a:rPr>
                        <a:t>-0.8</a:t>
                      </a:r>
                      <a:endParaRPr lang="en-US" sz="1400" b="1" dirty="0">
                        <a:solidFill>
                          <a:schemeClr val="accent2"/>
                        </a:solidFill>
                      </a:endParaRPr>
                    </a:p>
                  </a:txBody>
                  <a:tcPr/>
                </a:tc>
                <a:tc>
                  <a:txBody>
                    <a:bodyPr/>
                    <a:lstStyle/>
                    <a:p>
                      <a:pPr algn="ctr"/>
                      <a:r>
                        <a:rPr lang="en-US" sz="1400" b="1" dirty="0" smtClean="0">
                          <a:solidFill>
                            <a:schemeClr val="accent2"/>
                          </a:solidFill>
                        </a:rPr>
                        <a:t>-0.7</a:t>
                      </a:r>
                      <a:endParaRPr lang="en-US" sz="1400" b="1" dirty="0">
                        <a:solidFill>
                          <a:schemeClr val="accent2"/>
                        </a:solidFill>
                      </a:endParaRPr>
                    </a:p>
                  </a:txBody>
                  <a:tcPr/>
                </a:tc>
                <a:tc>
                  <a:txBody>
                    <a:bodyPr/>
                    <a:lstStyle/>
                    <a:p>
                      <a:pPr algn="ctr"/>
                      <a:r>
                        <a:rPr lang="en-US" sz="1400" b="1" dirty="0" smtClean="0">
                          <a:solidFill>
                            <a:schemeClr val="accent2"/>
                          </a:solidFill>
                        </a:rPr>
                        <a:t>0.54</a:t>
                      </a:r>
                      <a:endParaRPr lang="en-US" sz="1400" b="1" dirty="0">
                        <a:solidFill>
                          <a:schemeClr val="accent2"/>
                        </a:solidFill>
                      </a:endParaRPr>
                    </a:p>
                  </a:txBody>
                  <a:tcPr/>
                </a:tc>
              </a:tr>
              <a:tr h="323370">
                <a:tc>
                  <a:txBody>
                    <a:bodyPr/>
                    <a:lstStyle/>
                    <a:p>
                      <a:pPr algn="ctr"/>
                      <a:r>
                        <a:rPr lang="en-US" sz="1400" b="1" dirty="0" smtClean="0">
                          <a:solidFill>
                            <a:schemeClr val="accent2"/>
                          </a:solidFill>
                        </a:rPr>
                        <a:t>2</a:t>
                      </a:r>
                      <a:endParaRPr lang="en-US" sz="1400" b="1" dirty="0">
                        <a:solidFill>
                          <a:schemeClr val="accent2"/>
                        </a:solidFill>
                      </a:endParaRPr>
                    </a:p>
                  </a:txBody>
                  <a:tcPr>
                    <a:solidFill>
                      <a:srgbClr val="92D050"/>
                    </a:solidFill>
                  </a:tcPr>
                </a:tc>
                <a:tc>
                  <a:txBody>
                    <a:bodyPr/>
                    <a:lstStyle/>
                    <a:p>
                      <a:pPr algn="ctr"/>
                      <a:r>
                        <a:rPr lang="en-US" sz="1400" b="1" dirty="0" smtClean="0">
                          <a:solidFill>
                            <a:schemeClr val="accent2"/>
                          </a:solidFill>
                        </a:rPr>
                        <a:t>-0.81</a:t>
                      </a:r>
                      <a:endParaRPr lang="en-US" sz="1400" b="1" dirty="0">
                        <a:solidFill>
                          <a:schemeClr val="accent2"/>
                        </a:solidFill>
                      </a:endParaRPr>
                    </a:p>
                  </a:txBody>
                  <a:tcPr>
                    <a:solidFill>
                      <a:srgbClr val="92D050"/>
                    </a:solidFill>
                  </a:tcPr>
                </a:tc>
                <a:tc>
                  <a:txBody>
                    <a:bodyPr/>
                    <a:lstStyle/>
                    <a:p>
                      <a:pPr algn="ctr"/>
                      <a:r>
                        <a:rPr lang="en-US" sz="1400" b="1" dirty="0" smtClean="0">
                          <a:solidFill>
                            <a:schemeClr val="accent2"/>
                          </a:solidFill>
                        </a:rPr>
                        <a:t>0.08</a:t>
                      </a:r>
                      <a:endParaRPr lang="en-US" sz="1400" b="1" dirty="0">
                        <a:solidFill>
                          <a:schemeClr val="accent2"/>
                        </a:solidFill>
                      </a:endParaRPr>
                    </a:p>
                  </a:txBody>
                  <a:tcPr>
                    <a:solidFill>
                      <a:srgbClr val="92D050"/>
                    </a:solidFill>
                  </a:tcPr>
                </a:tc>
                <a:tc>
                  <a:txBody>
                    <a:bodyPr/>
                    <a:lstStyle/>
                    <a:p>
                      <a:pPr algn="ctr"/>
                      <a:r>
                        <a:rPr lang="en-US" sz="1400" b="1" dirty="0" smtClean="0">
                          <a:solidFill>
                            <a:schemeClr val="accent2"/>
                          </a:solidFill>
                        </a:rPr>
                        <a:t>-0.5</a:t>
                      </a:r>
                      <a:endParaRPr lang="en-US" sz="1400" b="1" dirty="0">
                        <a:solidFill>
                          <a:schemeClr val="accent2"/>
                        </a:solidFill>
                      </a:endParaRPr>
                    </a:p>
                  </a:txBody>
                  <a:tcPr>
                    <a:solidFill>
                      <a:srgbClr val="92D050"/>
                    </a:solidFill>
                  </a:tcPr>
                </a:tc>
                <a:tc>
                  <a:txBody>
                    <a:bodyPr/>
                    <a:lstStyle/>
                    <a:p>
                      <a:pPr algn="ctr"/>
                      <a:r>
                        <a:rPr lang="en-US" sz="1400" b="1" dirty="0" smtClean="0">
                          <a:solidFill>
                            <a:schemeClr val="accent2"/>
                          </a:solidFill>
                        </a:rPr>
                        <a:t>-0.5</a:t>
                      </a:r>
                      <a:endParaRPr lang="en-US" sz="1400" b="1" dirty="0">
                        <a:solidFill>
                          <a:schemeClr val="accent2"/>
                        </a:solidFill>
                      </a:endParaRPr>
                    </a:p>
                  </a:txBody>
                  <a:tcPr>
                    <a:solidFill>
                      <a:srgbClr val="92D050"/>
                    </a:solidFill>
                  </a:tcPr>
                </a:tc>
                <a:tc>
                  <a:txBody>
                    <a:bodyPr/>
                    <a:lstStyle/>
                    <a:p>
                      <a:pPr algn="ctr"/>
                      <a:r>
                        <a:rPr lang="en-US" sz="1400" b="1" dirty="0" smtClean="0">
                          <a:solidFill>
                            <a:schemeClr val="accent2"/>
                          </a:solidFill>
                        </a:rPr>
                        <a:t>0.47</a:t>
                      </a:r>
                      <a:endParaRPr lang="en-US" sz="1400" b="1" dirty="0">
                        <a:solidFill>
                          <a:schemeClr val="accent2"/>
                        </a:solidFill>
                      </a:endParaRPr>
                    </a:p>
                  </a:txBody>
                  <a:tcPr>
                    <a:solidFill>
                      <a:srgbClr val="92D050"/>
                    </a:solidFill>
                  </a:tcPr>
                </a:tc>
              </a:tr>
              <a:tr h="323370">
                <a:tc>
                  <a:txBody>
                    <a:bodyPr/>
                    <a:lstStyle/>
                    <a:p>
                      <a:pPr algn="ctr"/>
                      <a:r>
                        <a:rPr lang="en-US" sz="1400" b="1" dirty="0" smtClean="0">
                          <a:solidFill>
                            <a:schemeClr val="accent2"/>
                          </a:solidFill>
                        </a:rPr>
                        <a:t>11</a:t>
                      </a:r>
                      <a:endParaRPr lang="en-US" sz="1400" b="1" dirty="0">
                        <a:solidFill>
                          <a:schemeClr val="accent2"/>
                        </a:solidFill>
                      </a:endParaRPr>
                    </a:p>
                  </a:txBody>
                  <a:tcPr/>
                </a:tc>
                <a:tc>
                  <a:txBody>
                    <a:bodyPr/>
                    <a:lstStyle/>
                    <a:p>
                      <a:pPr algn="ctr"/>
                      <a:r>
                        <a:rPr lang="en-US" sz="1400" b="1" dirty="0" smtClean="0">
                          <a:solidFill>
                            <a:schemeClr val="accent2"/>
                          </a:solidFill>
                        </a:rPr>
                        <a:t>-0.93</a:t>
                      </a:r>
                      <a:endParaRPr lang="en-US" sz="1400" b="1" dirty="0">
                        <a:solidFill>
                          <a:schemeClr val="accent2"/>
                        </a:solidFill>
                      </a:endParaRPr>
                    </a:p>
                  </a:txBody>
                  <a:tcPr/>
                </a:tc>
                <a:tc>
                  <a:txBody>
                    <a:bodyPr/>
                    <a:lstStyle/>
                    <a:p>
                      <a:pPr algn="ctr"/>
                      <a:r>
                        <a:rPr lang="en-US" sz="1400" b="1" dirty="0" smtClean="0">
                          <a:solidFill>
                            <a:schemeClr val="accent2"/>
                          </a:solidFill>
                        </a:rPr>
                        <a:t>0.08</a:t>
                      </a:r>
                      <a:endParaRPr lang="en-US" sz="1400" b="1" dirty="0">
                        <a:solidFill>
                          <a:schemeClr val="accent2"/>
                        </a:solidFill>
                      </a:endParaRPr>
                    </a:p>
                  </a:txBody>
                  <a:tcPr/>
                </a:tc>
                <a:tc>
                  <a:txBody>
                    <a:bodyPr/>
                    <a:lstStyle/>
                    <a:p>
                      <a:pPr algn="ctr"/>
                      <a:r>
                        <a:rPr lang="en-US" sz="1400" b="1" dirty="0" smtClean="0">
                          <a:solidFill>
                            <a:schemeClr val="accent2"/>
                          </a:solidFill>
                        </a:rPr>
                        <a:t>-0.1</a:t>
                      </a:r>
                      <a:endParaRPr lang="en-US" sz="1400" b="1" dirty="0">
                        <a:solidFill>
                          <a:schemeClr val="accent2"/>
                        </a:solidFill>
                      </a:endParaRPr>
                    </a:p>
                  </a:txBody>
                  <a:tcPr/>
                </a:tc>
                <a:tc>
                  <a:txBody>
                    <a:bodyPr/>
                    <a:lstStyle/>
                    <a:p>
                      <a:pPr algn="ctr"/>
                      <a:r>
                        <a:rPr lang="en-US" sz="1400" b="1" dirty="0" smtClean="0">
                          <a:solidFill>
                            <a:schemeClr val="accent2"/>
                          </a:solidFill>
                        </a:rPr>
                        <a:t>-0.3</a:t>
                      </a:r>
                      <a:endParaRPr lang="en-US" sz="1400" b="1" dirty="0">
                        <a:solidFill>
                          <a:schemeClr val="accent2"/>
                        </a:solidFill>
                      </a:endParaRPr>
                    </a:p>
                  </a:txBody>
                  <a:tcPr/>
                </a:tc>
                <a:tc>
                  <a:txBody>
                    <a:bodyPr/>
                    <a:lstStyle/>
                    <a:p>
                      <a:pPr algn="ctr"/>
                      <a:r>
                        <a:rPr lang="en-US" sz="1400" b="1" dirty="0" smtClean="0">
                          <a:solidFill>
                            <a:schemeClr val="accent2"/>
                          </a:solidFill>
                        </a:rPr>
                        <a:t>0.43</a:t>
                      </a:r>
                      <a:endParaRPr lang="en-US" sz="1400" b="1" dirty="0">
                        <a:solidFill>
                          <a:schemeClr val="accent2"/>
                        </a:solidFill>
                      </a:endParaRPr>
                    </a:p>
                  </a:txBody>
                  <a:tcPr/>
                </a:tc>
              </a:tr>
              <a:tr h="323370">
                <a:tc>
                  <a:txBody>
                    <a:bodyPr/>
                    <a:lstStyle/>
                    <a:p>
                      <a:pPr algn="ctr"/>
                      <a:r>
                        <a:rPr lang="en-US" sz="1400" b="1" dirty="0" smtClean="0">
                          <a:solidFill>
                            <a:schemeClr val="accent2"/>
                          </a:solidFill>
                        </a:rPr>
                        <a:t>10</a:t>
                      </a:r>
                      <a:endParaRPr lang="en-US" sz="1400" b="1" dirty="0">
                        <a:solidFill>
                          <a:schemeClr val="accent2"/>
                        </a:solidFill>
                      </a:endParaRPr>
                    </a:p>
                  </a:txBody>
                  <a:tcPr>
                    <a:solidFill>
                      <a:srgbClr val="92D050"/>
                    </a:solidFill>
                  </a:tcPr>
                </a:tc>
                <a:tc>
                  <a:txBody>
                    <a:bodyPr/>
                    <a:lstStyle/>
                    <a:p>
                      <a:pPr algn="ctr"/>
                      <a:r>
                        <a:rPr lang="en-US" sz="1400" b="1" dirty="0" smtClean="0">
                          <a:solidFill>
                            <a:schemeClr val="accent2"/>
                          </a:solidFill>
                        </a:rPr>
                        <a:t>-1.31</a:t>
                      </a:r>
                      <a:endParaRPr lang="en-US" sz="1400" b="1" dirty="0">
                        <a:solidFill>
                          <a:schemeClr val="accent2"/>
                        </a:solidFill>
                      </a:endParaRPr>
                    </a:p>
                  </a:txBody>
                  <a:tcPr>
                    <a:solidFill>
                      <a:srgbClr val="92D050"/>
                    </a:solidFill>
                  </a:tcPr>
                </a:tc>
                <a:tc>
                  <a:txBody>
                    <a:bodyPr/>
                    <a:lstStyle/>
                    <a:p>
                      <a:pPr algn="ctr"/>
                      <a:r>
                        <a:rPr lang="en-US" sz="1400" b="1" dirty="0" smtClean="0">
                          <a:solidFill>
                            <a:schemeClr val="accent2"/>
                          </a:solidFill>
                        </a:rPr>
                        <a:t>0.09</a:t>
                      </a:r>
                      <a:endParaRPr lang="en-US" sz="1400" b="1" dirty="0">
                        <a:solidFill>
                          <a:schemeClr val="accent2"/>
                        </a:solidFill>
                      </a:endParaRPr>
                    </a:p>
                  </a:txBody>
                  <a:tcPr>
                    <a:solidFill>
                      <a:srgbClr val="92D050"/>
                    </a:solidFill>
                  </a:tcPr>
                </a:tc>
                <a:tc>
                  <a:txBody>
                    <a:bodyPr/>
                    <a:lstStyle/>
                    <a:p>
                      <a:pPr algn="ctr"/>
                      <a:r>
                        <a:rPr lang="en-US" sz="1400" b="1" dirty="0" smtClean="0">
                          <a:solidFill>
                            <a:schemeClr val="accent2"/>
                          </a:solidFill>
                        </a:rPr>
                        <a:t>-0.2</a:t>
                      </a:r>
                      <a:endParaRPr lang="en-US" sz="1400" b="1" dirty="0">
                        <a:solidFill>
                          <a:schemeClr val="accent2"/>
                        </a:solidFill>
                      </a:endParaRPr>
                    </a:p>
                  </a:txBody>
                  <a:tcPr>
                    <a:solidFill>
                      <a:srgbClr val="92D050"/>
                    </a:solidFill>
                  </a:tcPr>
                </a:tc>
                <a:tc>
                  <a:txBody>
                    <a:bodyPr/>
                    <a:lstStyle/>
                    <a:p>
                      <a:pPr algn="ctr"/>
                      <a:r>
                        <a:rPr lang="en-US" sz="1400" b="1" dirty="0" smtClean="0">
                          <a:solidFill>
                            <a:schemeClr val="accent2"/>
                          </a:solidFill>
                        </a:rPr>
                        <a:t>-0.1</a:t>
                      </a:r>
                      <a:endParaRPr lang="en-US" sz="1400" b="1" dirty="0">
                        <a:solidFill>
                          <a:schemeClr val="accent2"/>
                        </a:solidFill>
                      </a:endParaRPr>
                    </a:p>
                  </a:txBody>
                  <a:tcPr>
                    <a:solidFill>
                      <a:srgbClr val="92D050"/>
                    </a:solidFill>
                  </a:tcPr>
                </a:tc>
                <a:tc>
                  <a:txBody>
                    <a:bodyPr/>
                    <a:lstStyle/>
                    <a:p>
                      <a:pPr algn="ctr"/>
                      <a:r>
                        <a:rPr lang="en-US" sz="1400" b="1" dirty="0" smtClean="0">
                          <a:solidFill>
                            <a:schemeClr val="accent2"/>
                          </a:solidFill>
                        </a:rPr>
                        <a:t>0.41</a:t>
                      </a:r>
                      <a:endParaRPr lang="en-US" sz="1400" b="1" dirty="0">
                        <a:solidFill>
                          <a:schemeClr val="accent2"/>
                        </a:solidFill>
                      </a:endParaRPr>
                    </a:p>
                  </a:txBody>
                  <a:tcPr>
                    <a:solidFill>
                      <a:srgbClr val="92D050"/>
                    </a:solidFill>
                  </a:tcPr>
                </a:tc>
              </a:tr>
              <a:tr h="323370">
                <a:tc>
                  <a:txBody>
                    <a:bodyPr/>
                    <a:lstStyle/>
                    <a:p>
                      <a:pPr algn="ctr"/>
                      <a:endParaRPr lang="en-US" sz="1400" b="1" dirty="0">
                        <a:solidFill>
                          <a:schemeClr val="accent2"/>
                        </a:solidFill>
                      </a:endParaRPr>
                    </a:p>
                  </a:txBody>
                  <a:tcPr/>
                </a:tc>
                <a:tc>
                  <a:txBody>
                    <a:bodyPr/>
                    <a:lstStyle/>
                    <a:p>
                      <a:pPr algn="ctr"/>
                      <a:endParaRPr lang="en-US" sz="1400" b="1" dirty="0">
                        <a:solidFill>
                          <a:schemeClr val="accent2"/>
                        </a:solidFill>
                      </a:endParaRPr>
                    </a:p>
                  </a:txBody>
                  <a:tcPr/>
                </a:tc>
                <a:tc>
                  <a:txBody>
                    <a:bodyPr/>
                    <a:lstStyle/>
                    <a:p>
                      <a:pPr algn="ctr"/>
                      <a:endParaRPr lang="en-US" sz="1400" b="1" dirty="0">
                        <a:solidFill>
                          <a:schemeClr val="accent2"/>
                        </a:solidFill>
                      </a:endParaRPr>
                    </a:p>
                  </a:txBody>
                  <a:tcPr/>
                </a:tc>
                <a:tc>
                  <a:txBody>
                    <a:bodyPr/>
                    <a:lstStyle/>
                    <a:p>
                      <a:pPr algn="ctr"/>
                      <a:endParaRPr lang="en-US" sz="1400" b="1" dirty="0">
                        <a:solidFill>
                          <a:schemeClr val="accent2"/>
                        </a:solidFill>
                      </a:endParaRPr>
                    </a:p>
                  </a:txBody>
                  <a:tcPr/>
                </a:tc>
                <a:tc>
                  <a:txBody>
                    <a:bodyPr/>
                    <a:lstStyle/>
                    <a:p>
                      <a:pPr algn="ctr"/>
                      <a:endParaRPr lang="en-US" sz="1400" b="1" dirty="0">
                        <a:solidFill>
                          <a:schemeClr val="accent2"/>
                        </a:solidFill>
                      </a:endParaRPr>
                    </a:p>
                  </a:txBody>
                  <a:tcPr/>
                </a:tc>
                <a:tc>
                  <a:txBody>
                    <a:bodyPr/>
                    <a:lstStyle/>
                    <a:p>
                      <a:pPr algn="ctr"/>
                      <a:endParaRPr lang="en-US" sz="1400" b="1" dirty="0">
                        <a:solidFill>
                          <a:schemeClr val="accent2"/>
                        </a:solidFill>
                      </a:endParaRPr>
                    </a:p>
                  </a:txBody>
                  <a:tcPr/>
                </a:tc>
              </a:tr>
            </a:tbl>
          </a:graphicData>
        </a:graphic>
      </p:graphicFrame>
    </p:spTree>
    <p:extLst>
      <p:ext uri="{BB962C8B-B14F-4D97-AF65-F5344CB8AC3E}">
        <p14:creationId xmlns:p14="http://schemas.microsoft.com/office/powerpoint/2010/main" val="27625335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152400"/>
            <a:ext cx="5029200" cy="609600"/>
          </a:xfrm>
        </p:spPr>
        <p:txBody>
          <a:bodyPr/>
          <a:lstStyle/>
          <a:p>
            <a:pPr algn="ctr"/>
            <a:r>
              <a:rPr lang="en-US" sz="2000" dirty="0" smtClean="0">
                <a:solidFill>
                  <a:schemeClr val="accent2"/>
                </a:solidFill>
              </a:rPr>
              <a:t>Results- </a:t>
            </a:r>
            <a:r>
              <a:rPr lang="en-US" sz="2000" dirty="0" err="1" smtClean="0">
                <a:solidFill>
                  <a:schemeClr val="accent2"/>
                </a:solidFill>
              </a:rPr>
              <a:t>Rasch</a:t>
            </a:r>
            <a:r>
              <a:rPr lang="en-US" sz="2000" dirty="0" smtClean="0">
                <a:solidFill>
                  <a:schemeClr val="accent2"/>
                </a:solidFill>
              </a:rPr>
              <a:t> Model: Communication</a:t>
            </a:r>
            <a:endParaRPr lang="en-US" sz="2000" dirty="0">
              <a:solidFill>
                <a:schemeClr val="accent2"/>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109098323"/>
              </p:ext>
            </p:extLst>
          </p:nvPr>
        </p:nvGraphicFramePr>
        <p:xfrm>
          <a:off x="0" y="1600200"/>
          <a:ext cx="9143999" cy="4526180"/>
        </p:xfrm>
        <a:graphic>
          <a:graphicData uri="http://schemas.openxmlformats.org/drawingml/2006/table">
            <a:tbl>
              <a:tblPr firstRow="1" bandRow="1">
                <a:tableStyleId>{5C22544A-7EE6-4342-B048-85BDC9FD1C3A}</a:tableStyleId>
              </a:tblPr>
              <a:tblGrid>
                <a:gridCol w="1304176"/>
                <a:gridCol w="1304176"/>
                <a:gridCol w="1478067"/>
                <a:gridCol w="1753667"/>
                <a:gridCol w="1521608"/>
                <a:gridCol w="1782305"/>
              </a:tblGrid>
              <a:tr h="0">
                <a:tc>
                  <a:txBody>
                    <a:bodyPr/>
                    <a:lstStyle/>
                    <a:p>
                      <a:pPr algn="ctr"/>
                      <a:r>
                        <a:rPr lang="en-US" sz="1400" dirty="0" smtClean="0">
                          <a:solidFill>
                            <a:schemeClr val="accent2"/>
                          </a:solidFill>
                        </a:rPr>
                        <a:t>Item</a:t>
                      </a:r>
                    </a:p>
                    <a:p>
                      <a:pPr algn="ctr"/>
                      <a:r>
                        <a:rPr lang="en-US" sz="1400" dirty="0" smtClean="0">
                          <a:solidFill>
                            <a:schemeClr val="accent2"/>
                          </a:solidFill>
                        </a:rPr>
                        <a:t>number</a:t>
                      </a:r>
                      <a:endParaRPr lang="en-US" sz="1400" dirty="0">
                        <a:solidFill>
                          <a:schemeClr val="accent2"/>
                        </a:solidFill>
                      </a:endParaRPr>
                    </a:p>
                  </a:txBody>
                  <a:tcPr/>
                </a:tc>
                <a:tc>
                  <a:txBody>
                    <a:bodyPr/>
                    <a:lstStyle/>
                    <a:p>
                      <a:pPr algn="ctr"/>
                      <a:r>
                        <a:rPr lang="en-US" sz="1400" dirty="0" smtClean="0">
                          <a:solidFill>
                            <a:schemeClr val="accent2"/>
                          </a:solidFill>
                        </a:rPr>
                        <a:t>Measure</a:t>
                      </a:r>
                      <a:endParaRPr lang="en-US" sz="1400" dirty="0">
                        <a:solidFill>
                          <a:schemeClr val="accent2"/>
                        </a:solidFill>
                      </a:endParaRPr>
                    </a:p>
                  </a:txBody>
                  <a:tcPr/>
                </a:tc>
                <a:tc>
                  <a:txBody>
                    <a:bodyPr/>
                    <a:lstStyle/>
                    <a:p>
                      <a:pPr algn="ctr"/>
                      <a:r>
                        <a:rPr lang="en-US" sz="1400" dirty="0" smtClean="0">
                          <a:solidFill>
                            <a:schemeClr val="accent2"/>
                          </a:solidFill>
                        </a:rPr>
                        <a:t>Model SE</a:t>
                      </a:r>
                      <a:endParaRPr lang="en-US" sz="1400" dirty="0">
                        <a:solidFill>
                          <a:schemeClr val="accent2"/>
                        </a:solidFill>
                      </a:endParaRPr>
                    </a:p>
                  </a:txBody>
                  <a:tcPr/>
                </a:tc>
                <a:tc>
                  <a:txBody>
                    <a:bodyPr/>
                    <a:lstStyle/>
                    <a:p>
                      <a:pPr algn="ctr"/>
                      <a:r>
                        <a:rPr lang="en-US" sz="1400" dirty="0" err="1" smtClean="0">
                          <a:solidFill>
                            <a:schemeClr val="accent2"/>
                          </a:solidFill>
                        </a:rPr>
                        <a:t>Infit</a:t>
                      </a:r>
                      <a:r>
                        <a:rPr lang="en-US" sz="1400" dirty="0" smtClean="0">
                          <a:solidFill>
                            <a:schemeClr val="accent2"/>
                          </a:solidFill>
                        </a:rPr>
                        <a:t> </a:t>
                      </a:r>
                      <a:endParaRPr lang="en-US" sz="1400" dirty="0">
                        <a:solidFill>
                          <a:schemeClr val="accent2"/>
                        </a:solidFill>
                      </a:endParaRPr>
                    </a:p>
                  </a:txBody>
                  <a:tcPr/>
                </a:tc>
                <a:tc>
                  <a:txBody>
                    <a:bodyPr/>
                    <a:lstStyle/>
                    <a:p>
                      <a:pPr algn="ctr"/>
                      <a:r>
                        <a:rPr lang="en-US" sz="1400" dirty="0" smtClean="0">
                          <a:solidFill>
                            <a:schemeClr val="accent2"/>
                          </a:solidFill>
                        </a:rPr>
                        <a:t>Outfit</a:t>
                      </a:r>
                      <a:r>
                        <a:rPr lang="en-US" sz="1400" baseline="0" dirty="0" smtClean="0">
                          <a:solidFill>
                            <a:schemeClr val="accent2"/>
                          </a:solidFill>
                        </a:rPr>
                        <a:t> </a:t>
                      </a:r>
                      <a:endParaRPr lang="en-US" sz="1400" dirty="0">
                        <a:solidFill>
                          <a:schemeClr val="accent2"/>
                        </a:solidFill>
                      </a:endParaRPr>
                    </a:p>
                  </a:txBody>
                  <a:tcPr/>
                </a:tc>
                <a:tc>
                  <a:txBody>
                    <a:bodyPr/>
                    <a:lstStyle/>
                    <a:p>
                      <a:pPr algn="ctr"/>
                      <a:r>
                        <a:rPr lang="en-US" sz="1400" dirty="0" smtClean="0">
                          <a:solidFill>
                            <a:schemeClr val="accent2"/>
                          </a:solidFill>
                        </a:rPr>
                        <a:t>Point measure</a:t>
                      </a:r>
                    </a:p>
                    <a:p>
                      <a:pPr algn="ctr"/>
                      <a:r>
                        <a:rPr lang="en-US" sz="1400" dirty="0" smtClean="0">
                          <a:solidFill>
                            <a:schemeClr val="accent2"/>
                          </a:solidFill>
                        </a:rPr>
                        <a:t>correlation</a:t>
                      </a:r>
                      <a:endParaRPr lang="en-US" sz="1400" dirty="0">
                        <a:solidFill>
                          <a:schemeClr val="accent2"/>
                        </a:solidFill>
                      </a:endParaRPr>
                    </a:p>
                  </a:txBody>
                  <a:tcPr/>
                </a:tc>
              </a:tr>
              <a:tr h="336128">
                <a:tc>
                  <a:txBody>
                    <a:bodyPr/>
                    <a:lstStyle/>
                    <a:p>
                      <a:pPr algn="ctr"/>
                      <a:r>
                        <a:rPr lang="en-US" sz="1400" b="1" dirty="0" smtClean="0">
                          <a:solidFill>
                            <a:schemeClr val="accent2"/>
                          </a:solidFill>
                        </a:rPr>
                        <a:t>12</a:t>
                      </a:r>
                      <a:endParaRPr lang="en-US" sz="1400" b="1" dirty="0">
                        <a:solidFill>
                          <a:schemeClr val="accent2"/>
                        </a:solidFill>
                      </a:endParaRPr>
                    </a:p>
                  </a:txBody>
                  <a:tcPr>
                    <a:noFill/>
                  </a:tcPr>
                </a:tc>
                <a:tc>
                  <a:txBody>
                    <a:bodyPr/>
                    <a:lstStyle/>
                    <a:p>
                      <a:pPr algn="ctr"/>
                      <a:r>
                        <a:rPr lang="en-US" sz="1400" b="1" dirty="0" smtClean="0">
                          <a:solidFill>
                            <a:schemeClr val="accent2"/>
                          </a:solidFill>
                        </a:rPr>
                        <a:t>0.75</a:t>
                      </a:r>
                      <a:endParaRPr lang="en-US" sz="1400" b="1" dirty="0">
                        <a:solidFill>
                          <a:schemeClr val="accent2"/>
                        </a:solidFill>
                      </a:endParaRPr>
                    </a:p>
                  </a:txBody>
                  <a:tcPr>
                    <a:noFill/>
                  </a:tcPr>
                </a:tc>
                <a:tc>
                  <a:txBody>
                    <a:bodyPr/>
                    <a:lstStyle/>
                    <a:p>
                      <a:pPr algn="ctr"/>
                      <a:r>
                        <a:rPr lang="en-US" sz="1400" b="1" dirty="0" smtClean="0">
                          <a:solidFill>
                            <a:schemeClr val="accent2"/>
                          </a:solidFill>
                        </a:rPr>
                        <a:t>0.04</a:t>
                      </a:r>
                      <a:endParaRPr lang="en-US" sz="1400" b="1" dirty="0">
                        <a:solidFill>
                          <a:schemeClr val="accent2"/>
                        </a:solidFill>
                      </a:endParaRPr>
                    </a:p>
                  </a:txBody>
                  <a:tcPr>
                    <a:noFill/>
                  </a:tcPr>
                </a:tc>
                <a:tc>
                  <a:txBody>
                    <a:bodyPr/>
                    <a:lstStyle/>
                    <a:p>
                      <a:pPr algn="ctr"/>
                      <a:r>
                        <a:rPr lang="en-US" sz="1400" b="1" dirty="0" smtClean="0">
                          <a:solidFill>
                            <a:schemeClr val="accent2"/>
                          </a:solidFill>
                        </a:rPr>
                        <a:t>0.8</a:t>
                      </a:r>
                      <a:endParaRPr lang="en-US" sz="1400" b="1" dirty="0">
                        <a:solidFill>
                          <a:schemeClr val="accent2"/>
                        </a:solidFill>
                      </a:endParaRPr>
                    </a:p>
                  </a:txBody>
                  <a:tcPr>
                    <a:noFill/>
                  </a:tcPr>
                </a:tc>
                <a:tc>
                  <a:txBody>
                    <a:bodyPr/>
                    <a:lstStyle/>
                    <a:p>
                      <a:pPr algn="ctr"/>
                      <a:r>
                        <a:rPr lang="en-US" sz="1400" b="1" dirty="0" smtClean="0">
                          <a:solidFill>
                            <a:schemeClr val="accent2"/>
                          </a:solidFill>
                        </a:rPr>
                        <a:t>1.1</a:t>
                      </a:r>
                      <a:endParaRPr lang="en-US" sz="1400" b="1" dirty="0">
                        <a:solidFill>
                          <a:schemeClr val="accent2"/>
                        </a:solidFill>
                      </a:endParaRPr>
                    </a:p>
                  </a:txBody>
                  <a:tcPr>
                    <a:noFill/>
                  </a:tcPr>
                </a:tc>
                <a:tc>
                  <a:txBody>
                    <a:bodyPr/>
                    <a:lstStyle/>
                    <a:p>
                      <a:pPr algn="ctr"/>
                      <a:r>
                        <a:rPr lang="en-US" sz="1400" b="1" dirty="0" smtClean="0">
                          <a:solidFill>
                            <a:schemeClr val="accent2"/>
                          </a:solidFill>
                        </a:rPr>
                        <a:t>0.64</a:t>
                      </a:r>
                      <a:endParaRPr lang="en-US" sz="1400" b="1" dirty="0">
                        <a:solidFill>
                          <a:schemeClr val="accent2"/>
                        </a:solidFill>
                      </a:endParaRPr>
                    </a:p>
                  </a:txBody>
                  <a:tcPr>
                    <a:noFill/>
                  </a:tcPr>
                </a:tc>
              </a:tr>
              <a:tr h="336128">
                <a:tc>
                  <a:txBody>
                    <a:bodyPr/>
                    <a:lstStyle/>
                    <a:p>
                      <a:pPr algn="ctr"/>
                      <a:r>
                        <a:rPr lang="en-US" sz="1400" b="1" dirty="0" smtClean="0">
                          <a:solidFill>
                            <a:schemeClr val="accent2"/>
                          </a:solidFill>
                        </a:rPr>
                        <a:t>5</a:t>
                      </a:r>
                      <a:endParaRPr lang="en-US" sz="1400" b="1" dirty="0">
                        <a:solidFill>
                          <a:schemeClr val="accent2"/>
                        </a:solidFill>
                      </a:endParaRPr>
                    </a:p>
                  </a:txBody>
                  <a:tcPr>
                    <a:noFill/>
                  </a:tcPr>
                </a:tc>
                <a:tc>
                  <a:txBody>
                    <a:bodyPr/>
                    <a:lstStyle/>
                    <a:p>
                      <a:pPr algn="ctr"/>
                      <a:r>
                        <a:rPr lang="en-US" sz="1400" b="1" dirty="0" smtClean="0">
                          <a:solidFill>
                            <a:schemeClr val="accent2"/>
                          </a:solidFill>
                        </a:rPr>
                        <a:t>0.21</a:t>
                      </a:r>
                      <a:endParaRPr lang="en-US" sz="1400" b="1" dirty="0">
                        <a:solidFill>
                          <a:schemeClr val="accent2"/>
                        </a:solidFill>
                      </a:endParaRPr>
                    </a:p>
                  </a:txBody>
                  <a:tcPr>
                    <a:noFill/>
                  </a:tcPr>
                </a:tc>
                <a:tc>
                  <a:txBody>
                    <a:bodyPr/>
                    <a:lstStyle/>
                    <a:p>
                      <a:pPr algn="ctr"/>
                      <a:r>
                        <a:rPr lang="en-US" sz="1400" b="1" dirty="0" smtClean="0">
                          <a:solidFill>
                            <a:schemeClr val="accent2"/>
                          </a:solidFill>
                        </a:rPr>
                        <a:t>0.07</a:t>
                      </a:r>
                      <a:endParaRPr lang="en-US" sz="1400" b="1" dirty="0">
                        <a:solidFill>
                          <a:schemeClr val="accent2"/>
                        </a:solidFill>
                      </a:endParaRPr>
                    </a:p>
                  </a:txBody>
                  <a:tcPr>
                    <a:noFill/>
                  </a:tcPr>
                </a:tc>
                <a:tc>
                  <a:txBody>
                    <a:bodyPr/>
                    <a:lstStyle/>
                    <a:p>
                      <a:pPr algn="ctr"/>
                      <a:r>
                        <a:rPr lang="en-US" sz="1400" b="1" dirty="0" smtClean="0">
                          <a:solidFill>
                            <a:schemeClr val="accent2"/>
                          </a:solidFill>
                        </a:rPr>
                        <a:t>1.0</a:t>
                      </a:r>
                      <a:endParaRPr lang="en-US" sz="1400" b="1" dirty="0">
                        <a:solidFill>
                          <a:schemeClr val="accent2"/>
                        </a:solidFill>
                      </a:endParaRPr>
                    </a:p>
                  </a:txBody>
                  <a:tcPr>
                    <a:noFill/>
                  </a:tcPr>
                </a:tc>
                <a:tc>
                  <a:txBody>
                    <a:bodyPr/>
                    <a:lstStyle/>
                    <a:p>
                      <a:pPr algn="ctr"/>
                      <a:r>
                        <a:rPr lang="en-US" sz="1400" b="1" dirty="0" smtClean="0">
                          <a:solidFill>
                            <a:schemeClr val="accent2"/>
                          </a:solidFill>
                        </a:rPr>
                        <a:t>0.7</a:t>
                      </a:r>
                      <a:endParaRPr lang="en-US" sz="1400" b="1" dirty="0">
                        <a:solidFill>
                          <a:schemeClr val="accent2"/>
                        </a:solidFill>
                      </a:endParaRPr>
                    </a:p>
                  </a:txBody>
                  <a:tcPr>
                    <a:noFill/>
                  </a:tcPr>
                </a:tc>
                <a:tc>
                  <a:txBody>
                    <a:bodyPr/>
                    <a:lstStyle/>
                    <a:p>
                      <a:pPr algn="ctr"/>
                      <a:r>
                        <a:rPr lang="en-US" sz="1400" b="1" dirty="0" smtClean="0">
                          <a:solidFill>
                            <a:schemeClr val="accent2"/>
                          </a:solidFill>
                        </a:rPr>
                        <a:t>0.55</a:t>
                      </a:r>
                      <a:endParaRPr lang="en-US" sz="1400" b="1" dirty="0">
                        <a:solidFill>
                          <a:schemeClr val="accent2"/>
                        </a:solidFill>
                      </a:endParaRPr>
                    </a:p>
                  </a:txBody>
                  <a:tcPr>
                    <a:noFill/>
                  </a:tcPr>
                </a:tc>
              </a:tr>
              <a:tr h="336128">
                <a:tc>
                  <a:txBody>
                    <a:bodyPr/>
                    <a:lstStyle/>
                    <a:p>
                      <a:pPr algn="ctr"/>
                      <a:r>
                        <a:rPr lang="en-US" sz="1400" b="1" dirty="0" smtClean="0">
                          <a:solidFill>
                            <a:schemeClr val="accent2"/>
                          </a:solidFill>
                        </a:rPr>
                        <a:t>7</a:t>
                      </a:r>
                      <a:endParaRPr lang="en-US" sz="1400" b="1" dirty="0">
                        <a:solidFill>
                          <a:schemeClr val="accent2"/>
                        </a:solidFill>
                      </a:endParaRPr>
                    </a:p>
                  </a:txBody>
                  <a:tcPr>
                    <a:noFill/>
                  </a:tcPr>
                </a:tc>
                <a:tc>
                  <a:txBody>
                    <a:bodyPr/>
                    <a:lstStyle/>
                    <a:p>
                      <a:pPr algn="ctr"/>
                      <a:r>
                        <a:rPr lang="en-US" sz="1400" b="1" dirty="0" smtClean="0">
                          <a:solidFill>
                            <a:schemeClr val="accent2"/>
                          </a:solidFill>
                        </a:rPr>
                        <a:t>0.20</a:t>
                      </a:r>
                      <a:endParaRPr lang="en-US" sz="1400" b="1" dirty="0">
                        <a:solidFill>
                          <a:schemeClr val="accent2"/>
                        </a:solidFill>
                      </a:endParaRPr>
                    </a:p>
                  </a:txBody>
                  <a:tcPr>
                    <a:noFill/>
                  </a:tcPr>
                </a:tc>
                <a:tc>
                  <a:txBody>
                    <a:bodyPr/>
                    <a:lstStyle/>
                    <a:p>
                      <a:pPr algn="ctr"/>
                      <a:r>
                        <a:rPr lang="en-US" sz="1400" b="1" dirty="0" smtClean="0">
                          <a:solidFill>
                            <a:schemeClr val="accent2"/>
                          </a:solidFill>
                        </a:rPr>
                        <a:t>0.07</a:t>
                      </a:r>
                      <a:endParaRPr lang="en-US" sz="1400" b="1" dirty="0">
                        <a:solidFill>
                          <a:schemeClr val="accent2"/>
                        </a:solidFill>
                      </a:endParaRPr>
                    </a:p>
                  </a:txBody>
                  <a:tcPr>
                    <a:noFill/>
                  </a:tcPr>
                </a:tc>
                <a:tc>
                  <a:txBody>
                    <a:bodyPr/>
                    <a:lstStyle/>
                    <a:p>
                      <a:pPr algn="ctr"/>
                      <a:r>
                        <a:rPr lang="en-US" sz="1400" b="1" dirty="0" smtClean="0">
                          <a:solidFill>
                            <a:schemeClr val="accent2"/>
                          </a:solidFill>
                        </a:rPr>
                        <a:t>-1.2</a:t>
                      </a:r>
                      <a:endParaRPr lang="en-US" sz="1400" b="1" dirty="0">
                        <a:solidFill>
                          <a:schemeClr val="accent2"/>
                        </a:solidFill>
                      </a:endParaRPr>
                    </a:p>
                  </a:txBody>
                  <a:tcPr>
                    <a:noFill/>
                  </a:tcPr>
                </a:tc>
                <a:tc>
                  <a:txBody>
                    <a:bodyPr/>
                    <a:lstStyle/>
                    <a:p>
                      <a:pPr algn="ctr"/>
                      <a:r>
                        <a:rPr lang="en-US" sz="1400" b="1" dirty="0" smtClean="0">
                          <a:solidFill>
                            <a:schemeClr val="accent2"/>
                          </a:solidFill>
                        </a:rPr>
                        <a:t>-1.1</a:t>
                      </a:r>
                      <a:endParaRPr lang="en-US" sz="1400" b="1" dirty="0">
                        <a:solidFill>
                          <a:schemeClr val="accent2"/>
                        </a:solidFill>
                      </a:endParaRPr>
                    </a:p>
                  </a:txBody>
                  <a:tcPr>
                    <a:noFill/>
                  </a:tcPr>
                </a:tc>
                <a:tc>
                  <a:txBody>
                    <a:bodyPr/>
                    <a:lstStyle/>
                    <a:p>
                      <a:pPr algn="ctr"/>
                      <a:r>
                        <a:rPr lang="en-US" sz="1400" b="1" dirty="0" smtClean="0">
                          <a:solidFill>
                            <a:schemeClr val="accent2"/>
                          </a:solidFill>
                        </a:rPr>
                        <a:t>0.67</a:t>
                      </a:r>
                      <a:endParaRPr lang="en-US" sz="1400" b="1" dirty="0">
                        <a:solidFill>
                          <a:schemeClr val="accent2"/>
                        </a:solidFill>
                      </a:endParaRPr>
                    </a:p>
                  </a:txBody>
                  <a:tcPr>
                    <a:noFill/>
                  </a:tcPr>
                </a:tc>
              </a:tr>
              <a:tr h="336128">
                <a:tc>
                  <a:txBody>
                    <a:bodyPr/>
                    <a:lstStyle/>
                    <a:p>
                      <a:pPr algn="ctr"/>
                      <a:r>
                        <a:rPr lang="en-US" sz="1400" b="1" dirty="0" smtClean="0">
                          <a:solidFill>
                            <a:schemeClr val="accent2"/>
                          </a:solidFill>
                        </a:rPr>
                        <a:t>8</a:t>
                      </a:r>
                      <a:endParaRPr lang="en-US" sz="1400" b="1" dirty="0">
                        <a:solidFill>
                          <a:schemeClr val="accent2"/>
                        </a:solidFill>
                      </a:endParaRPr>
                    </a:p>
                  </a:txBody>
                  <a:tcPr>
                    <a:noFill/>
                  </a:tcPr>
                </a:tc>
                <a:tc>
                  <a:txBody>
                    <a:bodyPr/>
                    <a:lstStyle/>
                    <a:p>
                      <a:pPr algn="ctr"/>
                      <a:r>
                        <a:rPr lang="en-US" sz="1400" b="1" dirty="0" smtClean="0">
                          <a:solidFill>
                            <a:schemeClr val="accent2"/>
                          </a:solidFill>
                        </a:rPr>
                        <a:t>0.14</a:t>
                      </a:r>
                      <a:endParaRPr lang="en-US" sz="1400" b="1" dirty="0">
                        <a:solidFill>
                          <a:schemeClr val="accent2"/>
                        </a:solidFill>
                      </a:endParaRPr>
                    </a:p>
                  </a:txBody>
                  <a:tcPr>
                    <a:noFill/>
                  </a:tcPr>
                </a:tc>
                <a:tc>
                  <a:txBody>
                    <a:bodyPr/>
                    <a:lstStyle/>
                    <a:p>
                      <a:pPr algn="ctr"/>
                      <a:r>
                        <a:rPr lang="en-US" sz="1400" b="1" dirty="0" smtClean="0">
                          <a:solidFill>
                            <a:schemeClr val="accent2"/>
                          </a:solidFill>
                        </a:rPr>
                        <a:t>0.07</a:t>
                      </a:r>
                      <a:endParaRPr lang="en-US" sz="1400" b="1" dirty="0">
                        <a:solidFill>
                          <a:schemeClr val="accent2"/>
                        </a:solidFill>
                      </a:endParaRPr>
                    </a:p>
                  </a:txBody>
                  <a:tcPr>
                    <a:noFill/>
                  </a:tcPr>
                </a:tc>
                <a:tc>
                  <a:txBody>
                    <a:bodyPr/>
                    <a:lstStyle/>
                    <a:p>
                      <a:pPr algn="ctr"/>
                      <a:r>
                        <a:rPr lang="en-US" sz="1400" b="1" dirty="0" smtClean="0">
                          <a:solidFill>
                            <a:schemeClr val="accent2"/>
                          </a:solidFill>
                        </a:rPr>
                        <a:t>1.1</a:t>
                      </a:r>
                      <a:endParaRPr lang="en-US" sz="1400" b="1" dirty="0">
                        <a:solidFill>
                          <a:schemeClr val="accent2"/>
                        </a:solidFill>
                      </a:endParaRPr>
                    </a:p>
                  </a:txBody>
                  <a:tcPr>
                    <a:noFill/>
                  </a:tcPr>
                </a:tc>
                <a:tc>
                  <a:txBody>
                    <a:bodyPr/>
                    <a:lstStyle/>
                    <a:p>
                      <a:pPr algn="ctr"/>
                      <a:r>
                        <a:rPr lang="en-US" sz="1400" b="1" dirty="0" smtClean="0">
                          <a:solidFill>
                            <a:schemeClr val="accent2"/>
                          </a:solidFill>
                        </a:rPr>
                        <a:t>0.5</a:t>
                      </a:r>
                      <a:endParaRPr lang="en-US" sz="1400" b="1" dirty="0">
                        <a:solidFill>
                          <a:schemeClr val="accent2"/>
                        </a:solidFill>
                      </a:endParaRPr>
                    </a:p>
                  </a:txBody>
                  <a:tcPr>
                    <a:noFill/>
                  </a:tcPr>
                </a:tc>
                <a:tc>
                  <a:txBody>
                    <a:bodyPr/>
                    <a:lstStyle/>
                    <a:p>
                      <a:pPr algn="ctr"/>
                      <a:r>
                        <a:rPr lang="en-US" sz="1400" b="1" dirty="0" smtClean="0">
                          <a:solidFill>
                            <a:schemeClr val="accent2"/>
                          </a:solidFill>
                        </a:rPr>
                        <a:t>0.56</a:t>
                      </a:r>
                      <a:endParaRPr lang="en-US" sz="1400" b="1" dirty="0">
                        <a:solidFill>
                          <a:schemeClr val="accent2"/>
                        </a:solidFill>
                      </a:endParaRPr>
                    </a:p>
                  </a:txBody>
                  <a:tcPr>
                    <a:noFill/>
                  </a:tcPr>
                </a:tc>
              </a:tr>
              <a:tr h="336128">
                <a:tc>
                  <a:txBody>
                    <a:bodyPr/>
                    <a:lstStyle/>
                    <a:p>
                      <a:pPr algn="ctr"/>
                      <a:r>
                        <a:rPr lang="en-US" sz="1400" b="1" dirty="0" smtClean="0">
                          <a:solidFill>
                            <a:schemeClr val="accent2"/>
                          </a:solidFill>
                        </a:rPr>
                        <a:t>6</a:t>
                      </a:r>
                      <a:endParaRPr lang="en-US" sz="1400" b="1" dirty="0">
                        <a:solidFill>
                          <a:schemeClr val="accent2"/>
                        </a:solidFill>
                      </a:endParaRPr>
                    </a:p>
                  </a:txBody>
                  <a:tcPr>
                    <a:noFill/>
                  </a:tcPr>
                </a:tc>
                <a:tc>
                  <a:txBody>
                    <a:bodyPr/>
                    <a:lstStyle/>
                    <a:p>
                      <a:pPr algn="ctr"/>
                      <a:r>
                        <a:rPr lang="en-US" sz="1400" b="1" dirty="0" smtClean="0">
                          <a:solidFill>
                            <a:schemeClr val="accent2"/>
                          </a:solidFill>
                        </a:rPr>
                        <a:t>0.13</a:t>
                      </a:r>
                      <a:endParaRPr lang="en-US" sz="1400" b="1" dirty="0">
                        <a:solidFill>
                          <a:schemeClr val="accent2"/>
                        </a:solidFill>
                      </a:endParaRPr>
                    </a:p>
                  </a:txBody>
                  <a:tcPr>
                    <a:noFill/>
                  </a:tcPr>
                </a:tc>
                <a:tc>
                  <a:txBody>
                    <a:bodyPr/>
                    <a:lstStyle/>
                    <a:p>
                      <a:pPr algn="ctr"/>
                      <a:r>
                        <a:rPr lang="en-US" sz="1400" b="1" dirty="0" smtClean="0">
                          <a:solidFill>
                            <a:schemeClr val="accent2"/>
                          </a:solidFill>
                        </a:rPr>
                        <a:t>0.07</a:t>
                      </a:r>
                      <a:endParaRPr lang="en-US" sz="1400" b="1" dirty="0">
                        <a:solidFill>
                          <a:schemeClr val="accent2"/>
                        </a:solidFill>
                      </a:endParaRPr>
                    </a:p>
                  </a:txBody>
                  <a:tcPr>
                    <a:noFill/>
                  </a:tcPr>
                </a:tc>
                <a:tc>
                  <a:txBody>
                    <a:bodyPr/>
                    <a:lstStyle/>
                    <a:p>
                      <a:pPr algn="ctr"/>
                      <a:r>
                        <a:rPr lang="en-US" sz="1400" b="1" dirty="0" smtClean="0">
                          <a:solidFill>
                            <a:schemeClr val="accent2"/>
                          </a:solidFill>
                        </a:rPr>
                        <a:t>-0.5</a:t>
                      </a:r>
                      <a:endParaRPr lang="en-US" sz="1400" b="1" dirty="0">
                        <a:solidFill>
                          <a:schemeClr val="accent2"/>
                        </a:solidFill>
                      </a:endParaRPr>
                    </a:p>
                  </a:txBody>
                  <a:tcPr>
                    <a:noFill/>
                  </a:tcPr>
                </a:tc>
                <a:tc>
                  <a:txBody>
                    <a:bodyPr/>
                    <a:lstStyle/>
                    <a:p>
                      <a:pPr algn="ctr"/>
                      <a:r>
                        <a:rPr lang="en-US" sz="1400" b="1" dirty="0" smtClean="0">
                          <a:solidFill>
                            <a:schemeClr val="accent2"/>
                          </a:solidFill>
                        </a:rPr>
                        <a:t>-0.5</a:t>
                      </a:r>
                      <a:endParaRPr lang="en-US" sz="1400" b="1" dirty="0">
                        <a:solidFill>
                          <a:schemeClr val="accent2"/>
                        </a:solidFill>
                      </a:endParaRPr>
                    </a:p>
                  </a:txBody>
                  <a:tcPr>
                    <a:noFill/>
                  </a:tcPr>
                </a:tc>
                <a:tc>
                  <a:txBody>
                    <a:bodyPr/>
                    <a:lstStyle/>
                    <a:p>
                      <a:pPr algn="ctr"/>
                      <a:r>
                        <a:rPr lang="en-US" sz="1400" b="1" dirty="0" smtClean="0">
                          <a:solidFill>
                            <a:schemeClr val="accent2"/>
                          </a:solidFill>
                        </a:rPr>
                        <a:t>0.62</a:t>
                      </a:r>
                      <a:endParaRPr lang="en-US" sz="1400" b="1" dirty="0">
                        <a:solidFill>
                          <a:schemeClr val="accent2"/>
                        </a:solidFill>
                      </a:endParaRPr>
                    </a:p>
                  </a:txBody>
                  <a:tcPr>
                    <a:noFill/>
                  </a:tcPr>
                </a:tc>
              </a:tr>
              <a:tr h="336128">
                <a:tc>
                  <a:txBody>
                    <a:bodyPr/>
                    <a:lstStyle/>
                    <a:p>
                      <a:pPr algn="ctr"/>
                      <a:r>
                        <a:rPr lang="en-US" sz="1400" b="1" dirty="0" smtClean="0">
                          <a:solidFill>
                            <a:schemeClr val="accent2"/>
                          </a:solidFill>
                        </a:rPr>
                        <a:t>10</a:t>
                      </a:r>
                      <a:endParaRPr lang="en-US" sz="1400" b="1" dirty="0">
                        <a:solidFill>
                          <a:schemeClr val="accent2"/>
                        </a:solidFill>
                      </a:endParaRPr>
                    </a:p>
                  </a:txBody>
                  <a:tcPr>
                    <a:noFill/>
                  </a:tcPr>
                </a:tc>
                <a:tc>
                  <a:txBody>
                    <a:bodyPr/>
                    <a:lstStyle/>
                    <a:p>
                      <a:pPr algn="ctr"/>
                      <a:r>
                        <a:rPr lang="en-US" sz="1400" b="1" dirty="0" smtClean="0">
                          <a:solidFill>
                            <a:schemeClr val="accent2"/>
                          </a:solidFill>
                        </a:rPr>
                        <a:t>0.02</a:t>
                      </a:r>
                      <a:endParaRPr lang="en-US" sz="1400" b="1" dirty="0">
                        <a:solidFill>
                          <a:schemeClr val="accent2"/>
                        </a:solidFill>
                      </a:endParaRPr>
                    </a:p>
                  </a:txBody>
                  <a:tcPr>
                    <a:noFill/>
                  </a:tcPr>
                </a:tc>
                <a:tc>
                  <a:txBody>
                    <a:bodyPr/>
                    <a:lstStyle/>
                    <a:p>
                      <a:pPr algn="ctr"/>
                      <a:r>
                        <a:rPr lang="en-US" sz="1400" b="1" dirty="0" smtClean="0">
                          <a:solidFill>
                            <a:schemeClr val="accent2"/>
                          </a:solidFill>
                        </a:rPr>
                        <a:t>0.04</a:t>
                      </a:r>
                      <a:endParaRPr lang="en-US" sz="1400" b="1" dirty="0">
                        <a:solidFill>
                          <a:schemeClr val="accent2"/>
                        </a:solidFill>
                      </a:endParaRPr>
                    </a:p>
                  </a:txBody>
                  <a:tcPr>
                    <a:noFill/>
                  </a:tcPr>
                </a:tc>
                <a:tc>
                  <a:txBody>
                    <a:bodyPr/>
                    <a:lstStyle/>
                    <a:p>
                      <a:pPr algn="ctr"/>
                      <a:r>
                        <a:rPr lang="en-US" sz="1400" b="1" dirty="0" smtClean="0">
                          <a:solidFill>
                            <a:schemeClr val="accent2"/>
                          </a:solidFill>
                        </a:rPr>
                        <a:t>-0.7</a:t>
                      </a:r>
                      <a:endParaRPr lang="en-US" sz="1400" b="1" dirty="0">
                        <a:solidFill>
                          <a:schemeClr val="accent2"/>
                        </a:solidFill>
                      </a:endParaRPr>
                    </a:p>
                  </a:txBody>
                  <a:tcPr>
                    <a:noFill/>
                  </a:tcPr>
                </a:tc>
                <a:tc>
                  <a:txBody>
                    <a:bodyPr/>
                    <a:lstStyle/>
                    <a:p>
                      <a:pPr algn="ctr"/>
                      <a:r>
                        <a:rPr lang="en-US" sz="1400" b="1" dirty="0" smtClean="0">
                          <a:solidFill>
                            <a:schemeClr val="accent2"/>
                          </a:solidFill>
                        </a:rPr>
                        <a:t>-0.9</a:t>
                      </a:r>
                      <a:endParaRPr lang="en-US" sz="1400" b="1" dirty="0">
                        <a:solidFill>
                          <a:schemeClr val="accent2"/>
                        </a:solidFill>
                      </a:endParaRPr>
                    </a:p>
                  </a:txBody>
                  <a:tcPr>
                    <a:noFill/>
                  </a:tcPr>
                </a:tc>
                <a:tc>
                  <a:txBody>
                    <a:bodyPr/>
                    <a:lstStyle/>
                    <a:p>
                      <a:pPr algn="ctr"/>
                      <a:r>
                        <a:rPr lang="en-US" sz="1400" b="1" dirty="0" smtClean="0">
                          <a:solidFill>
                            <a:schemeClr val="accent2"/>
                          </a:solidFill>
                        </a:rPr>
                        <a:t>0.62</a:t>
                      </a:r>
                      <a:endParaRPr lang="en-US" sz="1400" b="1" dirty="0">
                        <a:solidFill>
                          <a:schemeClr val="accent2"/>
                        </a:solidFill>
                      </a:endParaRPr>
                    </a:p>
                  </a:txBody>
                  <a:tcPr>
                    <a:noFill/>
                  </a:tcPr>
                </a:tc>
              </a:tr>
              <a:tr h="336128">
                <a:tc>
                  <a:txBody>
                    <a:bodyPr/>
                    <a:lstStyle/>
                    <a:p>
                      <a:pPr algn="ctr"/>
                      <a:r>
                        <a:rPr lang="en-US" sz="1400" b="1" dirty="0" smtClean="0">
                          <a:solidFill>
                            <a:schemeClr val="accent2"/>
                          </a:solidFill>
                        </a:rPr>
                        <a:t>1</a:t>
                      </a:r>
                      <a:endParaRPr lang="en-US" sz="1400" b="1" dirty="0">
                        <a:solidFill>
                          <a:schemeClr val="accent2"/>
                        </a:solidFill>
                      </a:endParaRPr>
                    </a:p>
                  </a:txBody>
                  <a:tcPr>
                    <a:noFill/>
                  </a:tcPr>
                </a:tc>
                <a:tc>
                  <a:txBody>
                    <a:bodyPr/>
                    <a:lstStyle/>
                    <a:p>
                      <a:pPr algn="ctr"/>
                      <a:r>
                        <a:rPr lang="en-US" sz="1400" b="1" dirty="0" smtClean="0">
                          <a:solidFill>
                            <a:schemeClr val="accent2"/>
                          </a:solidFill>
                        </a:rPr>
                        <a:t>-0.03</a:t>
                      </a:r>
                      <a:endParaRPr lang="en-US" sz="1400" b="1" dirty="0">
                        <a:solidFill>
                          <a:schemeClr val="accent2"/>
                        </a:solidFill>
                      </a:endParaRPr>
                    </a:p>
                  </a:txBody>
                  <a:tcPr>
                    <a:noFill/>
                  </a:tcPr>
                </a:tc>
                <a:tc>
                  <a:txBody>
                    <a:bodyPr/>
                    <a:lstStyle/>
                    <a:p>
                      <a:pPr algn="ctr"/>
                      <a:r>
                        <a:rPr lang="en-US" sz="1400" b="1" dirty="0" smtClean="0">
                          <a:solidFill>
                            <a:schemeClr val="accent2"/>
                          </a:solidFill>
                        </a:rPr>
                        <a:t>0.04</a:t>
                      </a:r>
                      <a:endParaRPr lang="en-US" sz="1400" b="1" dirty="0">
                        <a:solidFill>
                          <a:schemeClr val="accent2"/>
                        </a:solidFill>
                      </a:endParaRPr>
                    </a:p>
                  </a:txBody>
                  <a:tcPr>
                    <a:noFill/>
                  </a:tcPr>
                </a:tc>
                <a:tc>
                  <a:txBody>
                    <a:bodyPr/>
                    <a:lstStyle/>
                    <a:p>
                      <a:pPr algn="ctr"/>
                      <a:r>
                        <a:rPr lang="en-US" sz="1400" b="1" dirty="0" smtClean="0">
                          <a:solidFill>
                            <a:schemeClr val="accent2"/>
                          </a:solidFill>
                        </a:rPr>
                        <a:t>0.8</a:t>
                      </a:r>
                      <a:endParaRPr lang="en-US" sz="1400" b="1" dirty="0">
                        <a:solidFill>
                          <a:schemeClr val="accent2"/>
                        </a:solidFill>
                      </a:endParaRPr>
                    </a:p>
                  </a:txBody>
                  <a:tcPr>
                    <a:noFill/>
                  </a:tcPr>
                </a:tc>
                <a:tc>
                  <a:txBody>
                    <a:bodyPr/>
                    <a:lstStyle/>
                    <a:p>
                      <a:pPr algn="ctr"/>
                      <a:r>
                        <a:rPr lang="en-US" sz="1400" b="1" dirty="0" smtClean="0">
                          <a:solidFill>
                            <a:schemeClr val="accent2"/>
                          </a:solidFill>
                        </a:rPr>
                        <a:t>1.1</a:t>
                      </a:r>
                      <a:endParaRPr lang="en-US" sz="1400" b="1" dirty="0">
                        <a:solidFill>
                          <a:schemeClr val="accent2"/>
                        </a:solidFill>
                      </a:endParaRPr>
                    </a:p>
                  </a:txBody>
                  <a:tcPr>
                    <a:noFill/>
                  </a:tcPr>
                </a:tc>
                <a:tc>
                  <a:txBody>
                    <a:bodyPr/>
                    <a:lstStyle/>
                    <a:p>
                      <a:pPr algn="ctr"/>
                      <a:r>
                        <a:rPr lang="en-US" sz="1400" b="1" dirty="0" smtClean="0">
                          <a:solidFill>
                            <a:schemeClr val="accent2"/>
                          </a:solidFill>
                        </a:rPr>
                        <a:t>0.52</a:t>
                      </a:r>
                      <a:endParaRPr lang="en-US" sz="1400" b="1" dirty="0">
                        <a:solidFill>
                          <a:schemeClr val="accent2"/>
                        </a:solidFill>
                      </a:endParaRPr>
                    </a:p>
                  </a:txBody>
                  <a:tcPr>
                    <a:noFill/>
                  </a:tcPr>
                </a:tc>
              </a:tr>
              <a:tr h="336128">
                <a:tc>
                  <a:txBody>
                    <a:bodyPr/>
                    <a:lstStyle/>
                    <a:p>
                      <a:pPr algn="ctr"/>
                      <a:r>
                        <a:rPr lang="en-US" sz="1400" b="1" dirty="0" smtClean="0">
                          <a:solidFill>
                            <a:schemeClr val="accent2"/>
                          </a:solidFill>
                        </a:rPr>
                        <a:t>9</a:t>
                      </a:r>
                      <a:endParaRPr lang="en-US" sz="1400" b="1" dirty="0">
                        <a:solidFill>
                          <a:schemeClr val="accent2"/>
                        </a:solidFill>
                      </a:endParaRPr>
                    </a:p>
                  </a:txBody>
                  <a:tcPr>
                    <a:noFill/>
                  </a:tcPr>
                </a:tc>
                <a:tc>
                  <a:txBody>
                    <a:bodyPr/>
                    <a:lstStyle/>
                    <a:p>
                      <a:pPr algn="ctr"/>
                      <a:r>
                        <a:rPr lang="en-US" sz="1400" b="1" dirty="0" smtClean="0">
                          <a:solidFill>
                            <a:schemeClr val="accent2"/>
                          </a:solidFill>
                        </a:rPr>
                        <a:t>-0.14</a:t>
                      </a:r>
                      <a:endParaRPr lang="en-US" sz="1400" b="1" dirty="0">
                        <a:solidFill>
                          <a:schemeClr val="accent2"/>
                        </a:solidFill>
                      </a:endParaRPr>
                    </a:p>
                  </a:txBody>
                  <a:tcPr>
                    <a:noFill/>
                  </a:tcPr>
                </a:tc>
                <a:tc>
                  <a:txBody>
                    <a:bodyPr/>
                    <a:lstStyle/>
                    <a:p>
                      <a:pPr algn="ctr"/>
                      <a:r>
                        <a:rPr lang="en-US" sz="1400" b="1" dirty="0" smtClean="0">
                          <a:solidFill>
                            <a:schemeClr val="accent2"/>
                          </a:solidFill>
                        </a:rPr>
                        <a:t>0.04</a:t>
                      </a:r>
                      <a:endParaRPr lang="en-US" sz="1400" b="1" dirty="0">
                        <a:solidFill>
                          <a:schemeClr val="accent2"/>
                        </a:solidFill>
                      </a:endParaRPr>
                    </a:p>
                  </a:txBody>
                  <a:tcPr>
                    <a:noFill/>
                  </a:tcPr>
                </a:tc>
                <a:tc>
                  <a:txBody>
                    <a:bodyPr/>
                    <a:lstStyle/>
                    <a:p>
                      <a:pPr algn="ctr"/>
                      <a:r>
                        <a:rPr lang="en-US" sz="1400" b="1" dirty="0" smtClean="0">
                          <a:solidFill>
                            <a:schemeClr val="accent2"/>
                          </a:solidFill>
                        </a:rPr>
                        <a:t>-0.4</a:t>
                      </a:r>
                      <a:endParaRPr lang="en-US" sz="1400" b="1" dirty="0">
                        <a:solidFill>
                          <a:schemeClr val="accent2"/>
                        </a:solidFill>
                      </a:endParaRPr>
                    </a:p>
                  </a:txBody>
                  <a:tcPr>
                    <a:noFill/>
                  </a:tcPr>
                </a:tc>
                <a:tc>
                  <a:txBody>
                    <a:bodyPr/>
                    <a:lstStyle/>
                    <a:p>
                      <a:pPr algn="ctr"/>
                      <a:r>
                        <a:rPr lang="en-US" sz="1400" b="1" dirty="0" smtClean="0">
                          <a:solidFill>
                            <a:schemeClr val="accent2"/>
                          </a:solidFill>
                        </a:rPr>
                        <a:t>-0.6</a:t>
                      </a:r>
                      <a:endParaRPr lang="en-US" sz="1400" b="1" dirty="0">
                        <a:solidFill>
                          <a:schemeClr val="accent2"/>
                        </a:solidFill>
                      </a:endParaRPr>
                    </a:p>
                  </a:txBody>
                  <a:tcPr>
                    <a:noFill/>
                  </a:tcPr>
                </a:tc>
                <a:tc>
                  <a:txBody>
                    <a:bodyPr/>
                    <a:lstStyle/>
                    <a:p>
                      <a:pPr algn="ctr"/>
                      <a:r>
                        <a:rPr lang="en-US" sz="1400" b="1" dirty="0" smtClean="0">
                          <a:solidFill>
                            <a:schemeClr val="accent2"/>
                          </a:solidFill>
                        </a:rPr>
                        <a:t>0.58</a:t>
                      </a:r>
                      <a:endParaRPr lang="en-US" sz="1400" b="1" dirty="0">
                        <a:solidFill>
                          <a:schemeClr val="accent2"/>
                        </a:solidFill>
                      </a:endParaRPr>
                    </a:p>
                  </a:txBody>
                  <a:tcPr>
                    <a:noFill/>
                  </a:tcPr>
                </a:tc>
              </a:tr>
              <a:tr h="336128">
                <a:tc>
                  <a:txBody>
                    <a:bodyPr/>
                    <a:lstStyle/>
                    <a:p>
                      <a:pPr algn="ctr"/>
                      <a:r>
                        <a:rPr lang="en-US" sz="1400" b="1" dirty="0" smtClean="0">
                          <a:solidFill>
                            <a:schemeClr val="accent2"/>
                          </a:solidFill>
                        </a:rPr>
                        <a:t>11</a:t>
                      </a:r>
                      <a:endParaRPr lang="en-US" sz="1400" b="1" dirty="0">
                        <a:solidFill>
                          <a:schemeClr val="accent2"/>
                        </a:solidFill>
                      </a:endParaRPr>
                    </a:p>
                  </a:txBody>
                  <a:tcPr>
                    <a:noFill/>
                  </a:tcPr>
                </a:tc>
                <a:tc>
                  <a:txBody>
                    <a:bodyPr/>
                    <a:lstStyle/>
                    <a:p>
                      <a:pPr algn="ctr"/>
                      <a:r>
                        <a:rPr lang="en-US" sz="1400" b="1" dirty="0" smtClean="0">
                          <a:solidFill>
                            <a:schemeClr val="accent2"/>
                          </a:solidFill>
                        </a:rPr>
                        <a:t>-0.17</a:t>
                      </a:r>
                      <a:endParaRPr lang="en-US" sz="1400" b="1" dirty="0">
                        <a:solidFill>
                          <a:schemeClr val="accent2"/>
                        </a:solidFill>
                      </a:endParaRPr>
                    </a:p>
                  </a:txBody>
                  <a:tcPr>
                    <a:noFill/>
                  </a:tcPr>
                </a:tc>
                <a:tc>
                  <a:txBody>
                    <a:bodyPr/>
                    <a:lstStyle/>
                    <a:p>
                      <a:pPr algn="ctr"/>
                      <a:r>
                        <a:rPr lang="en-US" sz="1400" b="1" smtClean="0">
                          <a:solidFill>
                            <a:schemeClr val="accent2"/>
                          </a:solidFill>
                        </a:rPr>
                        <a:t>0.04</a:t>
                      </a:r>
                      <a:endParaRPr lang="en-US" sz="1400" b="1" dirty="0">
                        <a:solidFill>
                          <a:schemeClr val="accent2"/>
                        </a:solidFill>
                      </a:endParaRPr>
                    </a:p>
                  </a:txBody>
                  <a:tcPr>
                    <a:noFill/>
                  </a:tcPr>
                </a:tc>
                <a:tc>
                  <a:txBody>
                    <a:bodyPr/>
                    <a:lstStyle/>
                    <a:p>
                      <a:pPr algn="ctr"/>
                      <a:r>
                        <a:rPr lang="en-US" sz="1400" b="1" dirty="0" smtClean="0">
                          <a:solidFill>
                            <a:schemeClr val="accent2"/>
                          </a:solidFill>
                        </a:rPr>
                        <a:t>-1.9</a:t>
                      </a:r>
                      <a:endParaRPr lang="en-US" sz="1400" b="1" dirty="0">
                        <a:solidFill>
                          <a:schemeClr val="accent2"/>
                        </a:solidFill>
                      </a:endParaRPr>
                    </a:p>
                  </a:txBody>
                  <a:tcPr>
                    <a:noFill/>
                  </a:tcPr>
                </a:tc>
                <a:tc>
                  <a:txBody>
                    <a:bodyPr/>
                    <a:lstStyle/>
                    <a:p>
                      <a:pPr algn="ctr"/>
                      <a:r>
                        <a:rPr lang="en-US" sz="1400" b="1" dirty="0" smtClean="0">
                          <a:solidFill>
                            <a:schemeClr val="accent2"/>
                          </a:solidFill>
                        </a:rPr>
                        <a:t>-1.9</a:t>
                      </a:r>
                      <a:endParaRPr lang="en-US" sz="1400" b="1" dirty="0">
                        <a:solidFill>
                          <a:schemeClr val="accent2"/>
                        </a:solidFill>
                      </a:endParaRPr>
                    </a:p>
                  </a:txBody>
                  <a:tcPr>
                    <a:noFill/>
                  </a:tcPr>
                </a:tc>
                <a:tc>
                  <a:txBody>
                    <a:bodyPr/>
                    <a:lstStyle/>
                    <a:p>
                      <a:pPr algn="ctr"/>
                      <a:r>
                        <a:rPr lang="en-US" sz="1400" b="1" dirty="0" smtClean="0">
                          <a:solidFill>
                            <a:schemeClr val="accent2"/>
                          </a:solidFill>
                        </a:rPr>
                        <a:t>0.62</a:t>
                      </a:r>
                      <a:endParaRPr lang="en-US" sz="1400" b="1" dirty="0">
                        <a:solidFill>
                          <a:schemeClr val="accent2"/>
                        </a:solidFill>
                      </a:endParaRPr>
                    </a:p>
                  </a:txBody>
                  <a:tcPr>
                    <a:noFill/>
                  </a:tcPr>
                </a:tc>
              </a:tr>
              <a:tr h="336128">
                <a:tc>
                  <a:txBody>
                    <a:bodyPr/>
                    <a:lstStyle/>
                    <a:p>
                      <a:pPr algn="ctr"/>
                      <a:r>
                        <a:rPr lang="en-US" sz="1400" b="1" dirty="0" smtClean="0">
                          <a:solidFill>
                            <a:schemeClr val="accent2"/>
                          </a:solidFill>
                        </a:rPr>
                        <a:t>2</a:t>
                      </a:r>
                      <a:endParaRPr lang="en-US" sz="1400" b="1" dirty="0">
                        <a:solidFill>
                          <a:schemeClr val="accent2"/>
                        </a:solidFill>
                      </a:endParaRPr>
                    </a:p>
                  </a:txBody>
                  <a:tcPr>
                    <a:noFill/>
                  </a:tcPr>
                </a:tc>
                <a:tc>
                  <a:txBody>
                    <a:bodyPr/>
                    <a:lstStyle/>
                    <a:p>
                      <a:pPr algn="ctr"/>
                      <a:r>
                        <a:rPr lang="en-US" sz="1400" b="1" dirty="0" smtClean="0">
                          <a:solidFill>
                            <a:schemeClr val="accent2"/>
                          </a:solidFill>
                        </a:rPr>
                        <a:t>-0.20</a:t>
                      </a:r>
                      <a:endParaRPr lang="en-US" sz="1400" b="1" dirty="0">
                        <a:solidFill>
                          <a:schemeClr val="accent2"/>
                        </a:solidFill>
                      </a:endParaRPr>
                    </a:p>
                  </a:txBody>
                  <a:tcPr>
                    <a:noFill/>
                  </a:tcPr>
                </a:tc>
                <a:tc>
                  <a:txBody>
                    <a:bodyPr/>
                    <a:lstStyle/>
                    <a:p>
                      <a:pPr algn="ctr"/>
                      <a:r>
                        <a:rPr lang="en-US" sz="1400" b="1" smtClean="0">
                          <a:solidFill>
                            <a:schemeClr val="accent2"/>
                          </a:solidFill>
                        </a:rPr>
                        <a:t>0.04</a:t>
                      </a:r>
                      <a:endParaRPr lang="en-US" sz="1400" b="1" dirty="0">
                        <a:solidFill>
                          <a:schemeClr val="accent2"/>
                        </a:solidFill>
                      </a:endParaRPr>
                    </a:p>
                  </a:txBody>
                  <a:tcPr>
                    <a:noFill/>
                  </a:tcPr>
                </a:tc>
                <a:tc>
                  <a:txBody>
                    <a:bodyPr/>
                    <a:lstStyle/>
                    <a:p>
                      <a:pPr algn="ctr"/>
                      <a:r>
                        <a:rPr lang="en-US" sz="1400" b="1" dirty="0" smtClean="0">
                          <a:solidFill>
                            <a:schemeClr val="accent2"/>
                          </a:solidFill>
                        </a:rPr>
                        <a:t>0.3</a:t>
                      </a:r>
                      <a:endParaRPr lang="en-US" sz="1400" b="1" dirty="0">
                        <a:solidFill>
                          <a:schemeClr val="accent2"/>
                        </a:solidFill>
                      </a:endParaRPr>
                    </a:p>
                  </a:txBody>
                  <a:tcPr>
                    <a:noFill/>
                  </a:tcPr>
                </a:tc>
                <a:tc>
                  <a:txBody>
                    <a:bodyPr/>
                    <a:lstStyle/>
                    <a:p>
                      <a:pPr algn="ctr"/>
                      <a:r>
                        <a:rPr lang="en-US" sz="1400" b="1" dirty="0" smtClean="0">
                          <a:solidFill>
                            <a:schemeClr val="accent2"/>
                          </a:solidFill>
                        </a:rPr>
                        <a:t>0.7</a:t>
                      </a:r>
                      <a:endParaRPr lang="en-US" sz="1400" b="1" dirty="0">
                        <a:solidFill>
                          <a:schemeClr val="accent2"/>
                        </a:solidFill>
                      </a:endParaRPr>
                    </a:p>
                  </a:txBody>
                  <a:tcPr>
                    <a:noFill/>
                  </a:tcPr>
                </a:tc>
                <a:tc>
                  <a:txBody>
                    <a:bodyPr/>
                    <a:lstStyle/>
                    <a:p>
                      <a:pPr algn="ctr"/>
                      <a:r>
                        <a:rPr lang="en-US" sz="1400" b="1" dirty="0" smtClean="0">
                          <a:solidFill>
                            <a:schemeClr val="accent2"/>
                          </a:solidFill>
                        </a:rPr>
                        <a:t>0.50</a:t>
                      </a:r>
                      <a:endParaRPr lang="en-US" sz="1400" b="1" dirty="0">
                        <a:solidFill>
                          <a:schemeClr val="accent2"/>
                        </a:solidFill>
                      </a:endParaRPr>
                    </a:p>
                  </a:txBody>
                  <a:tcPr>
                    <a:noFill/>
                  </a:tcPr>
                </a:tc>
              </a:tr>
              <a:tr h="323370">
                <a:tc>
                  <a:txBody>
                    <a:bodyPr/>
                    <a:lstStyle/>
                    <a:p>
                      <a:pPr algn="ctr"/>
                      <a:r>
                        <a:rPr lang="en-US" sz="1400" b="1" dirty="0" smtClean="0">
                          <a:solidFill>
                            <a:schemeClr val="accent2"/>
                          </a:solidFill>
                        </a:rPr>
                        <a:t>3</a:t>
                      </a:r>
                      <a:endParaRPr lang="en-US" sz="1400" b="1" dirty="0">
                        <a:solidFill>
                          <a:schemeClr val="accent2"/>
                        </a:solidFill>
                      </a:endParaRPr>
                    </a:p>
                  </a:txBody>
                  <a:tcPr>
                    <a:noFill/>
                  </a:tcPr>
                </a:tc>
                <a:tc>
                  <a:txBody>
                    <a:bodyPr/>
                    <a:lstStyle/>
                    <a:p>
                      <a:pPr algn="ctr"/>
                      <a:r>
                        <a:rPr lang="en-US" sz="1400" b="1" dirty="0" smtClean="0">
                          <a:solidFill>
                            <a:schemeClr val="accent2"/>
                          </a:solidFill>
                        </a:rPr>
                        <a:t>-0.42</a:t>
                      </a:r>
                      <a:endParaRPr lang="en-US" sz="1400" b="1" dirty="0">
                        <a:solidFill>
                          <a:schemeClr val="accent2"/>
                        </a:solidFill>
                      </a:endParaRPr>
                    </a:p>
                  </a:txBody>
                  <a:tcPr>
                    <a:noFill/>
                  </a:tcPr>
                </a:tc>
                <a:tc>
                  <a:txBody>
                    <a:bodyPr/>
                    <a:lstStyle/>
                    <a:p>
                      <a:pPr algn="ctr"/>
                      <a:r>
                        <a:rPr lang="en-US" sz="1400" b="1" dirty="0" smtClean="0">
                          <a:solidFill>
                            <a:schemeClr val="accent2"/>
                          </a:solidFill>
                        </a:rPr>
                        <a:t>0.04</a:t>
                      </a:r>
                      <a:endParaRPr lang="en-US" sz="1400" b="1" dirty="0">
                        <a:solidFill>
                          <a:schemeClr val="accent2"/>
                        </a:solidFill>
                      </a:endParaRPr>
                    </a:p>
                  </a:txBody>
                  <a:tcPr>
                    <a:noFill/>
                  </a:tcPr>
                </a:tc>
                <a:tc>
                  <a:txBody>
                    <a:bodyPr/>
                    <a:lstStyle/>
                    <a:p>
                      <a:pPr algn="ctr"/>
                      <a:r>
                        <a:rPr lang="en-US" sz="1400" b="1" dirty="0" smtClean="0">
                          <a:solidFill>
                            <a:schemeClr val="accent2"/>
                          </a:solidFill>
                        </a:rPr>
                        <a:t>-1.0</a:t>
                      </a:r>
                      <a:endParaRPr lang="en-US" sz="1400" b="1" dirty="0">
                        <a:solidFill>
                          <a:schemeClr val="accent2"/>
                        </a:solidFill>
                      </a:endParaRPr>
                    </a:p>
                  </a:txBody>
                  <a:tcPr>
                    <a:noFill/>
                  </a:tcPr>
                </a:tc>
                <a:tc>
                  <a:txBody>
                    <a:bodyPr/>
                    <a:lstStyle/>
                    <a:p>
                      <a:pPr algn="ctr"/>
                      <a:r>
                        <a:rPr lang="en-US" sz="1400" b="1" dirty="0" smtClean="0">
                          <a:solidFill>
                            <a:schemeClr val="accent2"/>
                          </a:solidFill>
                        </a:rPr>
                        <a:t>-0.5</a:t>
                      </a:r>
                      <a:endParaRPr lang="en-US" sz="1400" b="1" dirty="0">
                        <a:solidFill>
                          <a:schemeClr val="accent2"/>
                        </a:solidFill>
                      </a:endParaRPr>
                    </a:p>
                  </a:txBody>
                  <a:tcPr>
                    <a:noFill/>
                  </a:tcPr>
                </a:tc>
                <a:tc>
                  <a:txBody>
                    <a:bodyPr/>
                    <a:lstStyle/>
                    <a:p>
                      <a:pPr algn="ctr"/>
                      <a:r>
                        <a:rPr lang="en-US" sz="1400" b="1" dirty="0" smtClean="0">
                          <a:solidFill>
                            <a:schemeClr val="accent2"/>
                          </a:solidFill>
                        </a:rPr>
                        <a:t>0.51</a:t>
                      </a:r>
                      <a:endParaRPr lang="en-US" sz="1400" b="1" dirty="0">
                        <a:solidFill>
                          <a:schemeClr val="accent2"/>
                        </a:solidFill>
                      </a:endParaRPr>
                    </a:p>
                  </a:txBody>
                  <a:tcPr>
                    <a:noFill/>
                  </a:tcPr>
                </a:tc>
              </a:tr>
              <a:tr h="323370">
                <a:tc>
                  <a:txBody>
                    <a:bodyPr/>
                    <a:lstStyle/>
                    <a:p>
                      <a:pPr algn="ctr"/>
                      <a:r>
                        <a:rPr lang="en-US" sz="1400" b="1" dirty="0" smtClean="0">
                          <a:solidFill>
                            <a:schemeClr val="accent2"/>
                          </a:solidFill>
                        </a:rPr>
                        <a:t>4</a:t>
                      </a:r>
                      <a:endParaRPr lang="en-US" sz="1400" b="1" dirty="0">
                        <a:solidFill>
                          <a:schemeClr val="accent2"/>
                        </a:solidFill>
                      </a:endParaRPr>
                    </a:p>
                  </a:txBody>
                  <a:tcPr>
                    <a:noFill/>
                  </a:tcPr>
                </a:tc>
                <a:tc>
                  <a:txBody>
                    <a:bodyPr/>
                    <a:lstStyle/>
                    <a:p>
                      <a:pPr algn="ctr"/>
                      <a:r>
                        <a:rPr lang="en-US" sz="1400" b="1" dirty="0" smtClean="0">
                          <a:solidFill>
                            <a:schemeClr val="accent2"/>
                          </a:solidFill>
                        </a:rPr>
                        <a:t>-0.50</a:t>
                      </a:r>
                      <a:endParaRPr lang="en-US" sz="1400" b="1" dirty="0">
                        <a:solidFill>
                          <a:schemeClr val="accent2"/>
                        </a:solidFill>
                      </a:endParaRPr>
                    </a:p>
                  </a:txBody>
                  <a:tcPr>
                    <a:noFill/>
                  </a:tcPr>
                </a:tc>
                <a:tc>
                  <a:txBody>
                    <a:bodyPr/>
                    <a:lstStyle/>
                    <a:p>
                      <a:pPr algn="ctr"/>
                      <a:r>
                        <a:rPr lang="en-US" sz="1400" b="1" dirty="0" smtClean="0">
                          <a:solidFill>
                            <a:schemeClr val="accent2"/>
                          </a:solidFill>
                        </a:rPr>
                        <a:t>0.04</a:t>
                      </a:r>
                      <a:endParaRPr lang="en-US" sz="1400" b="1" dirty="0">
                        <a:solidFill>
                          <a:schemeClr val="accent2"/>
                        </a:solidFill>
                      </a:endParaRPr>
                    </a:p>
                  </a:txBody>
                  <a:tcPr>
                    <a:noFill/>
                  </a:tcPr>
                </a:tc>
                <a:tc>
                  <a:txBody>
                    <a:bodyPr/>
                    <a:lstStyle/>
                    <a:p>
                      <a:pPr algn="ctr"/>
                      <a:r>
                        <a:rPr lang="en-US" sz="1400" b="1" dirty="0" smtClean="0">
                          <a:solidFill>
                            <a:schemeClr val="accent2"/>
                          </a:solidFill>
                        </a:rPr>
                        <a:t>1.2</a:t>
                      </a:r>
                      <a:endParaRPr lang="en-US" sz="1400" b="1" dirty="0">
                        <a:solidFill>
                          <a:schemeClr val="accent2"/>
                        </a:solidFill>
                      </a:endParaRPr>
                    </a:p>
                  </a:txBody>
                  <a:tcPr>
                    <a:noFill/>
                  </a:tcPr>
                </a:tc>
                <a:tc>
                  <a:txBody>
                    <a:bodyPr/>
                    <a:lstStyle/>
                    <a:p>
                      <a:pPr algn="ctr"/>
                      <a:r>
                        <a:rPr lang="en-US" sz="1400" b="1" dirty="0" smtClean="0">
                          <a:solidFill>
                            <a:schemeClr val="accent2"/>
                          </a:solidFill>
                        </a:rPr>
                        <a:t>1.4</a:t>
                      </a:r>
                      <a:endParaRPr lang="en-US" sz="1400" b="1" dirty="0">
                        <a:solidFill>
                          <a:schemeClr val="accent2"/>
                        </a:solidFill>
                      </a:endParaRPr>
                    </a:p>
                  </a:txBody>
                  <a:tcPr>
                    <a:noFill/>
                  </a:tcPr>
                </a:tc>
                <a:tc>
                  <a:txBody>
                    <a:bodyPr/>
                    <a:lstStyle/>
                    <a:p>
                      <a:pPr algn="ctr"/>
                      <a:r>
                        <a:rPr lang="en-US" sz="1400" b="1" dirty="0" smtClean="0">
                          <a:solidFill>
                            <a:schemeClr val="accent2"/>
                          </a:solidFill>
                        </a:rPr>
                        <a:t>0.43</a:t>
                      </a:r>
                      <a:endParaRPr lang="en-US" sz="1400" b="1" dirty="0">
                        <a:solidFill>
                          <a:schemeClr val="accent2"/>
                        </a:solidFill>
                      </a:endParaRPr>
                    </a:p>
                  </a:txBody>
                  <a:tcPr>
                    <a:noFill/>
                  </a:tcPr>
                </a:tc>
              </a:tr>
            </a:tbl>
          </a:graphicData>
        </a:graphic>
      </p:graphicFrame>
    </p:spTree>
    <p:extLst>
      <p:ext uri="{BB962C8B-B14F-4D97-AF65-F5344CB8AC3E}">
        <p14:creationId xmlns:p14="http://schemas.microsoft.com/office/powerpoint/2010/main" val="42183116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152400"/>
            <a:ext cx="5029200" cy="609600"/>
          </a:xfrm>
        </p:spPr>
        <p:txBody>
          <a:bodyPr/>
          <a:lstStyle/>
          <a:p>
            <a:pPr algn="ctr"/>
            <a:r>
              <a:rPr lang="en-US" sz="2000" dirty="0" smtClean="0">
                <a:solidFill>
                  <a:schemeClr val="accent2"/>
                </a:solidFill>
              </a:rPr>
              <a:t>Results- </a:t>
            </a:r>
            <a:r>
              <a:rPr lang="en-US" sz="2000" dirty="0" err="1" smtClean="0">
                <a:solidFill>
                  <a:schemeClr val="accent2"/>
                </a:solidFill>
              </a:rPr>
              <a:t>Rasch</a:t>
            </a:r>
            <a:r>
              <a:rPr lang="en-US" sz="2000" dirty="0" smtClean="0">
                <a:solidFill>
                  <a:schemeClr val="accent2"/>
                </a:solidFill>
              </a:rPr>
              <a:t> Model: Communication</a:t>
            </a:r>
            <a:endParaRPr lang="en-US" sz="2000" dirty="0">
              <a:solidFill>
                <a:schemeClr val="accent2"/>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901229373"/>
              </p:ext>
            </p:extLst>
          </p:nvPr>
        </p:nvGraphicFramePr>
        <p:xfrm>
          <a:off x="0" y="1600200"/>
          <a:ext cx="9143999" cy="4526180"/>
        </p:xfrm>
        <a:graphic>
          <a:graphicData uri="http://schemas.openxmlformats.org/drawingml/2006/table">
            <a:tbl>
              <a:tblPr firstRow="1" bandRow="1">
                <a:tableStyleId>{5C22544A-7EE6-4342-B048-85BDC9FD1C3A}</a:tableStyleId>
              </a:tblPr>
              <a:tblGrid>
                <a:gridCol w="1304176"/>
                <a:gridCol w="1304176"/>
                <a:gridCol w="1478067"/>
                <a:gridCol w="1753667"/>
                <a:gridCol w="1521608"/>
                <a:gridCol w="1782305"/>
              </a:tblGrid>
              <a:tr h="0">
                <a:tc>
                  <a:txBody>
                    <a:bodyPr/>
                    <a:lstStyle/>
                    <a:p>
                      <a:pPr algn="ctr"/>
                      <a:r>
                        <a:rPr lang="en-US" sz="1400" dirty="0" smtClean="0">
                          <a:solidFill>
                            <a:schemeClr val="accent2"/>
                          </a:solidFill>
                        </a:rPr>
                        <a:t>Item</a:t>
                      </a:r>
                    </a:p>
                    <a:p>
                      <a:pPr algn="ctr"/>
                      <a:r>
                        <a:rPr lang="en-US" sz="1400" dirty="0" smtClean="0">
                          <a:solidFill>
                            <a:schemeClr val="accent2"/>
                          </a:solidFill>
                        </a:rPr>
                        <a:t>number</a:t>
                      </a:r>
                      <a:endParaRPr lang="en-US" sz="1400" dirty="0">
                        <a:solidFill>
                          <a:schemeClr val="accent2"/>
                        </a:solidFill>
                      </a:endParaRPr>
                    </a:p>
                  </a:txBody>
                  <a:tcPr/>
                </a:tc>
                <a:tc>
                  <a:txBody>
                    <a:bodyPr/>
                    <a:lstStyle/>
                    <a:p>
                      <a:pPr algn="ctr"/>
                      <a:r>
                        <a:rPr lang="en-US" sz="1400" dirty="0" smtClean="0">
                          <a:solidFill>
                            <a:schemeClr val="accent2"/>
                          </a:solidFill>
                        </a:rPr>
                        <a:t>Measure</a:t>
                      </a:r>
                      <a:endParaRPr lang="en-US" sz="1400" dirty="0">
                        <a:solidFill>
                          <a:schemeClr val="accent2"/>
                        </a:solidFill>
                      </a:endParaRPr>
                    </a:p>
                  </a:txBody>
                  <a:tcPr/>
                </a:tc>
                <a:tc>
                  <a:txBody>
                    <a:bodyPr/>
                    <a:lstStyle/>
                    <a:p>
                      <a:pPr algn="ctr"/>
                      <a:r>
                        <a:rPr lang="en-US" sz="1400" dirty="0" smtClean="0">
                          <a:solidFill>
                            <a:schemeClr val="accent2"/>
                          </a:solidFill>
                        </a:rPr>
                        <a:t>Model SE</a:t>
                      </a:r>
                      <a:endParaRPr lang="en-US" sz="1400" dirty="0">
                        <a:solidFill>
                          <a:schemeClr val="accent2"/>
                        </a:solidFill>
                      </a:endParaRPr>
                    </a:p>
                  </a:txBody>
                  <a:tcPr/>
                </a:tc>
                <a:tc>
                  <a:txBody>
                    <a:bodyPr/>
                    <a:lstStyle/>
                    <a:p>
                      <a:pPr algn="ctr"/>
                      <a:r>
                        <a:rPr lang="en-US" sz="1400" dirty="0" err="1" smtClean="0">
                          <a:solidFill>
                            <a:schemeClr val="accent2"/>
                          </a:solidFill>
                        </a:rPr>
                        <a:t>Infit</a:t>
                      </a:r>
                      <a:r>
                        <a:rPr lang="en-US" sz="1400" dirty="0" smtClean="0">
                          <a:solidFill>
                            <a:schemeClr val="accent2"/>
                          </a:solidFill>
                        </a:rPr>
                        <a:t> </a:t>
                      </a:r>
                      <a:endParaRPr lang="en-US" sz="1400" dirty="0">
                        <a:solidFill>
                          <a:schemeClr val="accent2"/>
                        </a:solidFill>
                      </a:endParaRPr>
                    </a:p>
                  </a:txBody>
                  <a:tcPr/>
                </a:tc>
                <a:tc>
                  <a:txBody>
                    <a:bodyPr/>
                    <a:lstStyle/>
                    <a:p>
                      <a:pPr algn="ctr"/>
                      <a:r>
                        <a:rPr lang="en-US" sz="1400" dirty="0" smtClean="0">
                          <a:solidFill>
                            <a:schemeClr val="accent2"/>
                          </a:solidFill>
                        </a:rPr>
                        <a:t>Outfit</a:t>
                      </a:r>
                      <a:r>
                        <a:rPr lang="en-US" sz="1400" baseline="0" dirty="0" smtClean="0">
                          <a:solidFill>
                            <a:schemeClr val="accent2"/>
                          </a:solidFill>
                        </a:rPr>
                        <a:t> </a:t>
                      </a:r>
                      <a:endParaRPr lang="en-US" sz="1400" dirty="0">
                        <a:solidFill>
                          <a:schemeClr val="accent2"/>
                        </a:solidFill>
                      </a:endParaRPr>
                    </a:p>
                  </a:txBody>
                  <a:tcPr/>
                </a:tc>
                <a:tc>
                  <a:txBody>
                    <a:bodyPr/>
                    <a:lstStyle/>
                    <a:p>
                      <a:pPr algn="ctr"/>
                      <a:r>
                        <a:rPr lang="en-US" sz="1400" dirty="0" smtClean="0">
                          <a:solidFill>
                            <a:schemeClr val="accent2"/>
                          </a:solidFill>
                        </a:rPr>
                        <a:t>Point measure</a:t>
                      </a:r>
                    </a:p>
                    <a:p>
                      <a:pPr algn="ctr"/>
                      <a:r>
                        <a:rPr lang="en-US" sz="1400" dirty="0" smtClean="0">
                          <a:solidFill>
                            <a:schemeClr val="accent2"/>
                          </a:solidFill>
                        </a:rPr>
                        <a:t>correlation</a:t>
                      </a:r>
                      <a:endParaRPr lang="en-US" sz="1400" dirty="0">
                        <a:solidFill>
                          <a:schemeClr val="accent2"/>
                        </a:solidFill>
                      </a:endParaRPr>
                    </a:p>
                  </a:txBody>
                  <a:tcPr/>
                </a:tc>
              </a:tr>
              <a:tr h="336128">
                <a:tc>
                  <a:txBody>
                    <a:bodyPr/>
                    <a:lstStyle/>
                    <a:p>
                      <a:pPr algn="ctr"/>
                      <a:r>
                        <a:rPr lang="en-US" sz="1400" b="1" dirty="0" smtClean="0">
                          <a:solidFill>
                            <a:schemeClr val="accent2"/>
                          </a:solidFill>
                        </a:rPr>
                        <a:t>12</a:t>
                      </a:r>
                      <a:endParaRPr lang="en-US" sz="1400" b="1" dirty="0">
                        <a:solidFill>
                          <a:schemeClr val="accent2"/>
                        </a:solidFill>
                      </a:endParaRPr>
                    </a:p>
                  </a:txBody>
                  <a:tcPr>
                    <a:solidFill>
                      <a:srgbClr val="92D050"/>
                    </a:solidFill>
                  </a:tcPr>
                </a:tc>
                <a:tc>
                  <a:txBody>
                    <a:bodyPr/>
                    <a:lstStyle/>
                    <a:p>
                      <a:pPr algn="ctr"/>
                      <a:r>
                        <a:rPr lang="en-US" sz="1400" b="1" dirty="0" smtClean="0">
                          <a:solidFill>
                            <a:schemeClr val="accent2"/>
                          </a:solidFill>
                        </a:rPr>
                        <a:t>0.75</a:t>
                      </a:r>
                      <a:endParaRPr lang="en-US" sz="1400" b="1" dirty="0">
                        <a:solidFill>
                          <a:schemeClr val="accent2"/>
                        </a:solidFill>
                      </a:endParaRPr>
                    </a:p>
                  </a:txBody>
                  <a:tcPr>
                    <a:solidFill>
                      <a:srgbClr val="92D050"/>
                    </a:solidFill>
                  </a:tcPr>
                </a:tc>
                <a:tc>
                  <a:txBody>
                    <a:bodyPr/>
                    <a:lstStyle/>
                    <a:p>
                      <a:pPr algn="ctr"/>
                      <a:r>
                        <a:rPr lang="en-US" sz="1400" b="1" dirty="0" smtClean="0">
                          <a:solidFill>
                            <a:schemeClr val="accent2"/>
                          </a:solidFill>
                        </a:rPr>
                        <a:t>0.04</a:t>
                      </a:r>
                      <a:endParaRPr lang="en-US" sz="1400" b="1" dirty="0">
                        <a:solidFill>
                          <a:schemeClr val="accent2"/>
                        </a:solidFill>
                      </a:endParaRPr>
                    </a:p>
                  </a:txBody>
                  <a:tcPr>
                    <a:solidFill>
                      <a:srgbClr val="92D050"/>
                    </a:solidFill>
                  </a:tcPr>
                </a:tc>
                <a:tc>
                  <a:txBody>
                    <a:bodyPr/>
                    <a:lstStyle/>
                    <a:p>
                      <a:pPr algn="ctr"/>
                      <a:r>
                        <a:rPr lang="en-US" sz="1400" b="1" dirty="0" smtClean="0">
                          <a:solidFill>
                            <a:schemeClr val="accent2"/>
                          </a:solidFill>
                        </a:rPr>
                        <a:t>0.8</a:t>
                      </a:r>
                      <a:endParaRPr lang="en-US" sz="1400" b="1" dirty="0">
                        <a:solidFill>
                          <a:schemeClr val="accent2"/>
                        </a:solidFill>
                      </a:endParaRPr>
                    </a:p>
                  </a:txBody>
                  <a:tcPr>
                    <a:solidFill>
                      <a:srgbClr val="92D050"/>
                    </a:solidFill>
                  </a:tcPr>
                </a:tc>
                <a:tc>
                  <a:txBody>
                    <a:bodyPr/>
                    <a:lstStyle/>
                    <a:p>
                      <a:pPr algn="ctr"/>
                      <a:r>
                        <a:rPr lang="en-US" sz="1400" b="1" dirty="0" smtClean="0">
                          <a:solidFill>
                            <a:schemeClr val="accent2"/>
                          </a:solidFill>
                        </a:rPr>
                        <a:t>1.1</a:t>
                      </a:r>
                      <a:endParaRPr lang="en-US" sz="1400" b="1" dirty="0">
                        <a:solidFill>
                          <a:schemeClr val="accent2"/>
                        </a:solidFill>
                      </a:endParaRPr>
                    </a:p>
                  </a:txBody>
                  <a:tcPr>
                    <a:solidFill>
                      <a:srgbClr val="92D050"/>
                    </a:solidFill>
                  </a:tcPr>
                </a:tc>
                <a:tc>
                  <a:txBody>
                    <a:bodyPr/>
                    <a:lstStyle/>
                    <a:p>
                      <a:pPr algn="ctr"/>
                      <a:r>
                        <a:rPr lang="en-US" sz="1400" b="1" dirty="0" smtClean="0">
                          <a:solidFill>
                            <a:schemeClr val="accent2"/>
                          </a:solidFill>
                        </a:rPr>
                        <a:t>0.64</a:t>
                      </a:r>
                      <a:endParaRPr lang="en-US" sz="1400" b="1" dirty="0">
                        <a:solidFill>
                          <a:schemeClr val="accent2"/>
                        </a:solidFill>
                      </a:endParaRPr>
                    </a:p>
                  </a:txBody>
                  <a:tcPr>
                    <a:solidFill>
                      <a:srgbClr val="92D050"/>
                    </a:solidFill>
                  </a:tcPr>
                </a:tc>
              </a:tr>
              <a:tr h="336128">
                <a:tc>
                  <a:txBody>
                    <a:bodyPr/>
                    <a:lstStyle/>
                    <a:p>
                      <a:pPr algn="ctr"/>
                      <a:r>
                        <a:rPr lang="en-US" sz="1400" b="1" dirty="0" smtClean="0">
                          <a:solidFill>
                            <a:schemeClr val="accent2"/>
                          </a:solidFill>
                        </a:rPr>
                        <a:t>5</a:t>
                      </a:r>
                      <a:endParaRPr lang="en-US" sz="1400" b="1" dirty="0">
                        <a:solidFill>
                          <a:schemeClr val="accent2"/>
                        </a:solidFill>
                      </a:endParaRPr>
                    </a:p>
                  </a:txBody>
                  <a:tcPr/>
                </a:tc>
                <a:tc>
                  <a:txBody>
                    <a:bodyPr/>
                    <a:lstStyle/>
                    <a:p>
                      <a:pPr algn="ctr"/>
                      <a:r>
                        <a:rPr lang="en-US" sz="1400" b="1" dirty="0" smtClean="0">
                          <a:solidFill>
                            <a:schemeClr val="accent2"/>
                          </a:solidFill>
                        </a:rPr>
                        <a:t>0.21</a:t>
                      </a:r>
                      <a:endParaRPr lang="en-US" sz="1400" b="1" dirty="0">
                        <a:solidFill>
                          <a:schemeClr val="accent2"/>
                        </a:solidFill>
                      </a:endParaRPr>
                    </a:p>
                  </a:txBody>
                  <a:tcPr/>
                </a:tc>
                <a:tc>
                  <a:txBody>
                    <a:bodyPr/>
                    <a:lstStyle/>
                    <a:p>
                      <a:pPr algn="ctr"/>
                      <a:r>
                        <a:rPr lang="en-US" sz="1400" b="1" dirty="0" smtClean="0">
                          <a:solidFill>
                            <a:schemeClr val="accent2"/>
                          </a:solidFill>
                        </a:rPr>
                        <a:t>0.07</a:t>
                      </a:r>
                      <a:endParaRPr lang="en-US" sz="1400" b="1" dirty="0">
                        <a:solidFill>
                          <a:schemeClr val="accent2"/>
                        </a:solidFill>
                      </a:endParaRPr>
                    </a:p>
                  </a:txBody>
                  <a:tcPr/>
                </a:tc>
                <a:tc>
                  <a:txBody>
                    <a:bodyPr/>
                    <a:lstStyle/>
                    <a:p>
                      <a:pPr algn="ctr"/>
                      <a:r>
                        <a:rPr lang="en-US" sz="1400" b="1" dirty="0" smtClean="0">
                          <a:solidFill>
                            <a:schemeClr val="accent2"/>
                          </a:solidFill>
                        </a:rPr>
                        <a:t>1.0</a:t>
                      </a:r>
                      <a:endParaRPr lang="en-US" sz="1400" b="1" dirty="0">
                        <a:solidFill>
                          <a:schemeClr val="accent2"/>
                        </a:solidFill>
                      </a:endParaRPr>
                    </a:p>
                  </a:txBody>
                  <a:tcPr/>
                </a:tc>
                <a:tc>
                  <a:txBody>
                    <a:bodyPr/>
                    <a:lstStyle/>
                    <a:p>
                      <a:pPr algn="ctr"/>
                      <a:r>
                        <a:rPr lang="en-US" sz="1400" b="1" dirty="0" smtClean="0">
                          <a:solidFill>
                            <a:schemeClr val="accent2"/>
                          </a:solidFill>
                        </a:rPr>
                        <a:t>0.7</a:t>
                      </a:r>
                      <a:endParaRPr lang="en-US" sz="1400" b="1" dirty="0">
                        <a:solidFill>
                          <a:schemeClr val="accent2"/>
                        </a:solidFill>
                      </a:endParaRPr>
                    </a:p>
                  </a:txBody>
                  <a:tcPr/>
                </a:tc>
                <a:tc>
                  <a:txBody>
                    <a:bodyPr/>
                    <a:lstStyle/>
                    <a:p>
                      <a:pPr algn="ctr"/>
                      <a:r>
                        <a:rPr lang="en-US" sz="1400" b="1" dirty="0" smtClean="0">
                          <a:solidFill>
                            <a:schemeClr val="accent2"/>
                          </a:solidFill>
                        </a:rPr>
                        <a:t>0.55</a:t>
                      </a:r>
                      <a:endParaRPr lang="en-US" sz="1400" b="1" dirty="0">
                        <a:solidFill>
                          <a:schemeClr val="accent2"/>
                        </a:solidFill>
                      </a:endParaRPr>
                    </a:p>
                  </a:txBody>
                  <a:tcPr/>
                </a:tc>
              </a:tr>
              <a:tr h="336128">
                <a:tc>
                  <a:txBody>
                    <a:bodyPr/>
                    <a:lstStyle/>
                    <a:p>
                      <a:pPr algn="ctr"/>
                      <a:r>
                        <a:rPr lang="en-US" sz="1400" b="1" dirty="0" smtClean="0">
                          <a:solidFill>
                            <a:schemeClr val="accent2"/>
                          </a:solidFill>
                        </a:rPr>
                        <a:t>7</a:t>
                      </a:r>
                      <a:endParaRPr lang="en-US" sz="1400" b="1" dirty="0">
                        <a:solidFill>
                          <a:schemeClr val="accent2"/>
                        </a:solidFill>
                      </a:endParaRPr>
                    </a:p>
                  </a:txBody>
                  <a:tcPr>
                    <a:solidFill>
                      <a:srgbClr val="92D050"/>
                    </a:solidFill>
                  </a:tcPr>
                </a:tc>
                <a:tc>
                  <a:txBody>
                    <a:bodyPr/>
                    <a:lstStyle/>
                    <a:p>
                      <a:pPr algn="ctr"/>
                      <a:r>
                        <a:rPr lang="en-US" sz="1400" b="1" dirty="0" smtClean="0">
                          <a:solidFill>
                            <a:schemeClr val="accent2"/>
                          </a:solidFill>
                        </a:rPr>
                        <a:t>0.20</a:t>
                      </a:r>
                      <a:endParaRPr lang="en-US" sz="1400" b="1" dirty="0">
                        <a:solidFill>
                          <a:schemeClr val="accent2"/>
                        </a:solidFill>
                      </a:endParaRPr>
                    </a:p>
                  </a:txBody>
                  <a:tcPr>
                    <a:solidFill>
                      <a:srgbClr val="92D050"/>
                    </a:solidFill>
                  </a:tcPr>
                </a:tc>
                <a:tc>
                  <a:txBody>
                    <a:bodyPr/>
                    <a:lstStyle/>
                    <a:p>
                      <a:pPr algn="ctr"/>
                      <a:r>
                        <a:rPr lang="en-US" sz="1400" b="1" dirty="0" smtClean="0">
                          <a:solidFill>
                            <a:schemeClr val="accent2"/>
                          </a:solidFill>
                        </a:rPr>
                        <a:t>0.07</a:t>
                      </a:r>
                      <a:endParaRPr lang="en-US" sz="1400" b="1" dirty="0">
                        <a:solidFill>
                          <a:schemeClr val="accent2"/>
                        </a:solidFill>
                      </a:endParaRPr>
                    </a:p>
                  </a:txBody>
                  <a:tcPr>
                    <a:solidFill>
                      <a:srgbClr val="92D050"/>
                    </a:solidFill>
                  </a:tcPr>
                </a:tc>
                <a:tc>
                  <a:txBody>
                    <a:bodyPr/>
                    <a:lstStyle/>
                    <a:p>
                      <a:pPr algn="ctr"/>
                      <a:r>
                        <a:rPr lang="en-US" sz="1400" b="1" dirty="0" smtClean="0">
                          <a:solidFill>
                            <a:schemeClr val="accent2"/>
                          </a:solidFill>
                        </a:rPr>
                        <a:t>-1.2</a:t>
                      </a:r>
                      <a:endParaRPr lang="en-US" sz="1400" b="1" dirty="0">
                        <a:solidFill>
                          <a:schemeClr val="accent2"/>
                        </a:solidFill>
                      </a:endParaRPr>
                    </a:p>
                  </a:txBody>
                  <a:tcPr>
                    <a:solidFill>
                      <a:srgbClr val="92D050"/>
                    </a:solidFill>
                  </a:tcPr>
                </a:tc>
                <a:tc>
                  <a:txBody>
                    <a:bodyPr/>
                    <a:lstStyle/>
                    <a:p>
                      <a:pPr algn="ctr"/>
                      <a:r>
                        <a:rPr lang="en-US" sz="1400" b="1" dirty="0" smtClean="0">
                          <a:solidFill>
                            <a:schemeClr val="accent2"/>
                          </a:solidFill>
                        </a:rPr>
                        <a:t>-1.1</a:t>
                      </a:r>
                      <a:endParaRPr lang="en-US" sz="1400" b="1" dirty="0">
                        <a:solidFill>
                          <a:schemeClr val="accent2"/>
                        </a:solidFill>
                      </a:endParaRPr>
                    </a:p>
                  </a:txBody>
                  <a:tcPr>
                    <a:solidFill>
                      <a:srgbClr val="92D050"/>
                    </a:solidFill>
                  </a:tcPr>
                </a:tc>
                <a:tc>
                  <a:txBody>
                    <a:bodyPr/>
                    <a:lstStyle/>
                    <a:p>
                      <a:pPr algn="ctr"/>
                      <a:r>
                        <a:rPr lang="en-US" sz="1400" b="1" dirty="0" smtClean="0">
                          <a:solidFill>
                            <a:schemeClr val="accent2"/>
                          </a:solidFill>
                        </a:rPr>
                        <a:t>0.67</a:t>
                      </a:r>
                      <a:endParaRPr lang="en-US" sz="1400" b="1" dirty="0">
                        <a:solidFill>
                          <a:schemeClr val="accent2"/>
                        </a:solidFill>
                      </a:endParaRPr>
                    </a:p>
                  </a:txBody>
                  <a:tcPr>
                    <a:solidFill>
                      <a:srgbClr val="92D050"/>
                    </a:solidFill>
                  </a:tcPr>
                </a:tc>
              </a:tr>
              <a:tr h="336128">
                <a:tc>
                  <a:txBody>
                    <a:bodyPr/>
                    <a:lstStyle/>
                    <a:p>
                      <a:pPr algn="ctr"/>
                      <a:r>
                        <a:rPr lang="en-US" sz="1400" b="1" dirty="0" smtClean="0">
                          <a:solidFill>
                            <a:schemeClr val="accent2"/>
                          </a:solidFill>
                        </a:rPr>
                        <a:t>8</a:t>
                      </a:r>
                      <a:endParaRPr lang="en-US" sz="1400" b="1" dirty="0">
                        <a:solidFill>
                          <a:schemeClr val="accent2"/>
                        </a:solidFill>
                      </a:endParaRPr>
                    </a:p>
                  </a:txBody>
                  <a:tcPr/>
                </a:tc>
                <a:tc>
                  <a:txBody>
                    <a:bodyPr/>
                    <a:lstStyle/>
                    <a:p>
                      <a:pPr algn="ctr"/>
                      <a:r>
                        <a:rPr lang="en-US" sz="1400" b="1" dirty="0" smtClean="0">
                          <a:solidFill>
                            <a:schemeClr val="accent2"/>
                          </a:solidFill>
                        </a:rPr>
                        <a:t>0.14</a:t>
                      </a:r>
                      <a:endParaRPr lang="en-US" sz="1400" b="1" dirty="0">
                        <a:solidFill>
                          <a:schemeClr val="accent2"/>
                        </a:solidFill>
                      </a:endParaRPr>
                    </a:p>
                  </a:txBody>
                  <a:tcPr/>
                </a:tc>
                <a:tc>
                  <a:txBody>
                    <a:bodyPr/>
                    <a:lstStyle/>
                    <a:p>
                      <a:pPr algn="ctr"/>
                      <a:r>
                        <a:rPr lang="en-US" sz="1400" b="1" smtClean="0">
                          <a:solidFill>
                            <a:schemeClr val="accent2"/>
                          </a:solidFill>
                        </a:rPr>
                        <a:t>0.07</a:t>
                      </a:r>
                      <a:endParaRPr lang="en-US" sz="1400" b="1" dirty="0">
                        <a:solidFill>
                          <a:schemeClr val="accent2"/>
                        </a:solidFill>
                      </a:endParaRPr>
                    </a:p>
                  </a:txBody>
                  <a:tcPr/>
                </a:tc>
                <a:tc>
                  <a:txBody>
                    <a:bodyPr/>
                    <a:lstStyle/>
                    <a:p>
                      <a:pPr algn="ctr"/>
                      <a:r>
                        <a:rPr lang="en-US" sz="1400" b="1" dirty="0" smtClean="0">
                          <a:solidFill>
                            <a:schemeClr val="accent2"/>
                          </a:solidFill>
                        </a:rPr>
                        <a:t>1.1</a:t>
                      </a:r>
                      <a:endParaRPr lang="en-US" sz="1400" b="1" dirty="0">
                        <a:solidFill>
                          <a:schemeClr val="accent2"/>
                        </a:solidFill>
                      </a:endParaRPr>
                    </a:p>
                  </a:txBody>
                  <a:tcPr/>
                </a:tc>
                <a:tc>
                  <a:txBody>
                    <a:bodyPr/>
                    <a:lstStyle/>
                    <a:p>
                      <a:pPr algn="ctr"/>
                      <a:r>
                        <a:rPr lang="en-US" sz="1400" b="1" dirty="0" smtClean="0">
                          <a:solidFill>
                            <a:schemeClr val="accent2"/>
                          </a:solidFill>
                        </a:rPr>
                        <a:t>0.5</a:t>
                      </a:r>
                      <a:endParaRPr lang="en-US" sz="1400" b="1" dirty="0">
                        <a:solidFill>
                          <a:schemeClr val="accent2"/>
                        </a:solidFill>
                      </a:endParaRPr>
                    </a:p>
                  </a:txBody>
                  <a:tcPr/>
                </a:tc>
                <a:tc>
                  <a:txBody>
                    <a:bodyPr/>
                    <a:lstStyle/>
                    <a:p>
                      <a:pPr algn="ctr"/>
                      <a:r>
                        <a:rPr lang="en-US" sz="1400" b="1" dirty="0" smtClean="0">
                          <a:solidFill>
                            <a:schemeClr val="accent2"/>
                          </a:solidFill>
                        </a:rPr>
                        <a:t>0.56</a:t>
                      </a:r>
                      <a:endParaRPr lang="en-US" sz="1400" b="1" dirty="0">
                        <a:solidFill>
                          <a:schemeClr val="accent2"/>
                        </a:solidFill>
                      </a:endParaRPr>
                    </a:p>
                  </a:txBody>
                  <a:tcPr/>
                </a:tc>
              </a:tr>
              <a:tr h="336128">
                <a:tc>
                  <a:txBody>
                    <a:bodyPr/>
                    <a:lstStyle/>
                    <a:p>
                      <a:pPr algn="ctr"/>
                      <a:r>
                        <a:rPr lang="en-US" sz="1400" b="1" dirty="0" smtClean="0">
                          <a:solidFill>
                            <a:schemeClr val="accent2"/>
                          </a:solidFill>
                        </a:rPr>
                        <a:t>6</a:t>
                      </a:r>
                      <a:endParaRPr lang="en-US" sz="1400" b="1" dirty="0">
                        <a:solidFill>
                          <a:schemeClr val="accent2"/>
                        </a:solidFill>
                      </a:endParaRPr>
                    </a:p>
                  </a:txBody>
                  <a:tcPr>
                    <a:solidFill>
                      <a:srgbClr val="92D050"/>
                    </a:solidFill>
                  </a:tcPr>
                </a:tc>
                <a:tc>
                  <a:txBody>
                    <a:bodyPr/>
                    <a:lstStyle/>
                    <a:p>
                      <a:pPr algn="ctr"/>
                      <a:r>
                        <a:rPr lang="en-US" sz="1400" b="1" dirty="0" smtClean="0">
                          <a:solidFill>
                            <a:schemeClr val="accent2"/>
                          </a:solidFill>
                        </a:rPr>
                        <a:t>0.13</a:t>
                      </a:r>
                      <a:endParaRPr lang="en-US" sz="1400" b="1" dirty="0">
                        <a:solidFill>
                          <a:schemeClr val="accent2"/>
                        </a:solidFill>
                      </a:endParaRPr>
                    </a:p>
                  </a:txBody>
                  <a:tcPr>
                    <a:solidFill>
                      <a:srgbClr val="92D050"/>
                    </a:solidFill>
                  </a:tcPr>
                </a:tc>
                <a:tc>
                  <a:txBody>
                    <a:bodyPr/>
                    <a:lstStyle/>
                    <a:p>
                      <a:pPr algn="ctr"/>
                      <a:r>
                        <a:rPr lang="en-US" sz="1400" b="1" dirty="0" smtClean="0">
                          <a:solidFill>
                            <a:schemeClr val="accent2"/>
                          </a:solidFill>
                        </a:rPr>
                        <a:t>0.07</a:t>
                      </a:r>
                      <a:endParaRPr lang="en-US" sz="1400" b="1" dirty="0">
                        <a:solidFill>
                          <a:schemeClr val="accent2"/>
                        </a:solidFill>
                      </a:endParaRPr>
                    </a:p>
                  </a:txBody>
                  <a:tcPr>
                    <a:solidFill>
                      <a:srgbClr val="92D050"/>
                    </a:solidFill>
                  </a:tcPr>
                </a:tc>
                <a:tc>
                  <a:txBody>
                    <a:bodyPr/>
                    <a:lstStyle/>
                    <a:p>
                      <a:pPr algn="ctr"/>
                      <a:r>
                        <a:rPr lang="en-US" sz="1400" b="1" dirty="0" smtClean="0">
                          <a:solidFill>
                            <a:schemeClr val="accent2"/>
                          </a:solidFill>
                        </a:rPr>
                        <a:t>-0.5</a:t>
                      </a:r>
                      <a:endParaRPr lang="en-US" sz="1400" b="1" dirty="0">
                        <a:solidFill>
                          <a:schemeClr val="accent2"/>
                        </a:solidFill>
                      </a:endParaRPr>
                    </a:p>
                  </a:txBody>
                  <a:tcPr>
                    <a:solidFill>
                      <a:srgbClr val="92D050"/>
                    </a:solidFill>
                  </a:tcPr>
                </a:tc>
                <a:tc>
                  <a:txBody>
                    <a:bodyPr/>
                    <a:lstStyle/>
                    <a:p>
                      <a:pPr algn="ctr"/>
                      <a:r>
                        <a:rPr lang="en-US" sz="1400" b="1" dirty="0" smtClean="0">
                          <a:solidFill>
                            <a:schemeClr val="accent2"/>
                          </a:solidFill>
                        </a:rPr>
                        <a:t>-0.5</a:t>
                      </a:r>
                      <a:endParaRPr lang="en-US" sz="1400" b="1" dirty="0">
                        <a:solidFill>
                          <a:schemeClr val="accent2"/>
                        </a:solidFill>
                      </a:endParaRPr>
                    </a:p>
                  </a:txBody>
                  <a:tcPr>
                    <a:solidFill>
                      <a:srgbClr val="92D050"/>
                    </a:solidFill>
                  </a:tcPr>
                </a:tc>
                <a:tc>
                  <a:txBody>
                    <a:bodyPr/>
                    <a:lstStyle/>
                    <a:p>
                      <a:pPr algn="ctr"/>
                      <a:r>
                        <a:rPr lang="en-US" sz="1400" b="1" dirty="0" smtClean="0">
                          <a:solidFill>
                            <a:schemeClr val="accent2"/>
                          </a:solidFill>
                        </a:rPr>
                        <a:t>0.62</a:t>
                      </a:r>
                      <a:endParaRPr lang="en-US" sz="1400" b="1" dirty="0">
                        <a:solidFill>
                          <a:schemeClr val="accent2"/>
                        </a:solidFill>
                      </a:endParaRPr>
                    </a:p>
                  </a:txBody>
                  <a:tcPr>
                    <a:solidFill>
                      <a:srgbClr val="92D050"/>
                    </a:solidFill>
                  </a:tcPr>
                </a:tc>
              </a:tr>
              <a:tr h="336128">
                <a:tc>
                  <a:txBody>
                    <a:bodyPr/>
                    <a:lstStyle/>
                    <a:p>
                      <a:pPr algn="ctr"/>
                      <a:r>
                        <a:rPr lang="en-US" sz="1400" b="1" dirty="0" smtClean="0">
                          <a:solidFill>
                            <a:schemeClr val="accent2"/>
                          </a:solidFill>
                        </a:rPr>
                        <a:t>10</a:t>
                      </a:r>
                      <a:endParaRPr lang="en-US" sz="1400" b="1" dirty="0">
                        <a:solidFill>
                          <a:schemeClr val="accent2"/>
                        </a:solidFill>
                      </a:endParaRPr>
                    </a:p>
                  </a:txBody>
                  <a:tcPr>
                    <a:solidFill>
                      <a:srgbClr val="92D050"/>
                    </a:solidFill>
                  </a:tcPr>
                </a:tc>
                <a:tc>
                  <a:txBody>
                    <a:bodyPr/>
                    <a:lstStyle/>
                    <a:p>
                      <a:pPr algn="ctr"/>
                      <a:r>
                        <a:rPr lang="en-US" sz="1400" b="1" dirty="0" smtClean="0">
                          <a:solidFill>
                            <a:schemeClr val="accent2"/>
                          </a:solidFill>
                        </a:rPr>
                        <a:t>0.02</a:t>
                      </a:r>
                      <a:endParaRPr lang="en-US" sz="1400" b="1" dirty="0">
                        <a:solidFill>
                          <a:schemeClr val="accent2"/>
                        </a:solidFill>
                      </a:endParaRPr>
                    </a:p>
                  </a:txBody>
                  <a:tcPr>
                    <a:solidFill>
                      <a:srgbClr val="92D050"/>
                    </a:solidFill>
                  </a:tcPr>
                </a:tc>
                <a:tc>
                  <a:txBody>
                    <a:bodyPr/>
                    <a:lstStyle/>
                    <a:p>
                      <a:pPr algn="ctr"/>
                      <a:r>
                        <a:rPr lang="en-US" sz="1400" b="1" dirty="0" smtClean="0">
                          <a:solidFill>
                            <a:schemeClr val="accent2"/>
                          </a:solidFill>
                        </a:rPr>
                        <a:t>0.04</a:t>
                      </a:r>
                      <a:endParaRPr lang="en-US" sz="1400" b="1" dirty="0">
                        <a:solidFill>
                          <a:schemeClr val="accent2"/>
                        </a:solidFill>
                      </a:endParaRPr>
                    </a:p>
                  </a:txBody>
                  <a:tcPr>
                    <a:solidFill>
                      <a:srgbClr val="92D050"/>
                    </a:solidFill>
                  </a:tcPr>
                </a:tc>
                <a:tc>
                  <a:txBody>
                    <a:bodyPr/>
                    <a:lstStyle/>
                    <a:p>
                      <a:pPr algn="ctr"/>
                      <a:r>
                        <a:rPr lang="en-US" sz="1400" b="1" dirty="0" smtClean="0">
                          <a:solidFill>
                            <a:schemeClr val="accent2"/>
                          </a:solidFill>
                        </a:rPr>
                        <a:t>-0.7</a:t>
                      </a:r>
                      <a:endParaRPr lang="en-US" sz="1400" b="1" dirty="0">
                        <a:solidFill>
                          <a:schemeClr val="accent2"/>
                        </a:solidFill>
                      </a:endParaRPr>
                    </a:p>
                  </a:txBody>
                  <a:tcPr>
                    <a:solidFill>
                      <a:srgbClr val="92D050"/>
                    </a:solidFill>
                  </a:tcPr>
                </a:tc>
                <a:tc>
                  <a:txBody>
                    <a:bodyPr/>
                    <a:lstStyle/>
                    <a:p>
                      <a:pPr algn="ctr"/>
                      <a:r>
                        <a:rPr lang="en-US" sz="1400" b="1" dirty="0" smtClean="0">
                          <a:solidFill>
                            <a:schemeClr val="accent2"/>
                          </a:solidFill>
                        </a:rPr>
                        <a:t>-0.9</a:t>
                      </a:r>
                      <a:endParaRPr lang="en-US" sz="1400" b="1" dirty="0">
                        <a:solidFill>
                          <a:schemeClr val="accent2"/>
                        </a:solidFill>
                      </a:endParaRPr>
                    </a:p>
                  </a:txBody>
                  <a:tcPr>
                    <a:solidFill>
                      <a:srgbClr val="92D050"/>
                    </a:solidFill>
                  </a:tcPr>
                </a:tc>
                <a:tc>
                  <a:txBody>
                    <a:bodyPr/>
                    <a:lstStyle/>
                    <a:p>
                      <a:pPr algn="ctr"/>
                      <a:r>
                        <a:rPr lang="en-US" sz="1400" b="1" dirty="0" smtClean="0">
                          <a:solidFill>
                            <a:schemeClr val="accent2"/>
                          </a:solidFill>
                        </a:rPr>
                        <a:t>0.62</a:t>
                      </a:r>
                      <a:endParaRPr lang="en-US" sz="1400" b="1" dirty="0">
                        <a:solidFill>
                          <a:schemeClr val="accent2"/>
                        </a:solidFill>
                      </a:endParaRPr>
                    </a:p>
                  </a:txBody>
                  <a:tcPr>
                    <a:solidFill>
                      <a:srgbClr val="92D050"/>
                    </a:solidFill>
                  </a:tcPr>
                </a:tc>
              </a:tr>
              <a:tr h="336128">
                <a:tc>
                  <a:txBody>
                    <a:bodyPr/>
                    <a:lstStyle/>
                    <a:p>
                      <a:pPr algn="ctr"/>
                      <a:r>
                        <a:rPr lang="en-US" sz="1400" b="1" dirty="0" smtClean="0">
                          <a:solidFill>
                            <a:schemeClr val="accent2"/>
                          </a:solidFill>
                        </a:rPr>
                        <a:t>1</a:t>
                      </a:r>
                      <a:endParaRPr lang="en-US" sz="1400" b="1" dirty="0">
                        <a:solidFill>
                          <a:schemeClr val="accent2"/>
                        </a:solidFill>
                      </a:endParaRPr>
                    </a:p>
                  </a:txBody>
                  <a:tcPr/>
                </a:tc>
                <a:tc>
                  <a:txBody>
                    <a:bodyPr/>
                    <a:lstStyle/>
                    <a:p>
                      <a:pPr algn="ctr"/>
                      <a:r>
                        <a:rPr lang="en-US" sz="1400" b="1" dirty="0" smtClean="0">
                          <a:solidFill>
                            <a:schemeClr val="accent2"/>
                          </a:solidFill>
                        </a:rPr>
                        <a:t>-0.03</a:t>
                      </a:r>
                      <a:endParaRPr lang="en-US" sz="1400" b="1" dirty="0">
                        <a:solidFill>
                          <a:schemeClr val="accent2"/>
                        </a:solidFill>
                      </a:endParaRPr>
                    </a:p>
                  </a:txBody>
                  <a:tcPr/>
                </a:tc>
                <a:tc>
                  <a:txBody>
                    <a:bodyPr/>
                    <a:lstStyle/>
                    <a:p>
                      <a:pPr algn="ctr"/>
                      <a:r>
                        <a:rPr lang="en-US" sz="1400" b="1" dirty="0" smtClean="0">
                          <a:solidFill>
                            <a:schemeClr val="accent2"/>
                          </a:solidFill>
                        </a:rPr>
                        <a:t>0.04</a:t>
                      </a:r>
                      <a:endParaRPr lang="en-US" sz="1400" b="1" dirty="0">
                        <a:solidFill>
                          <a:schemeClr val="accent2"/>
                        </a:solidFill>
                      </a:endParaRPr>
                    </a:p>
                  </a:txBody>
                  <a:tcPr/>
                </a:tc>
                <a:tc>
                  <a:txBody>
                    <a:bodyPr/>
                    <a:lstStyle/>
                    <a:p>
                      <a:pPr algn="ctr"/>
                      <a:r>
                        <a:rPr lang="en-US" sz="1400" b="1" dirty="0" smtClean="0">
                          <a:solidFill>
                            <a:schemeClr val="accent2"/>
                          </a:solidFill>
                        </a:rPr>
                        <a:t>0.8</a:t>
                      </a:r>
                      <a:endParaRPr lang="en-US" sz="1400" b="1" dirty="0">
                        <a:solidFill>
                          <a:schemeClr val="accent2"/>
                        </a:solidFill>
                      </a:endParaRPr>
                    </a:p>
                  </a:txBody>
                  <a:tcPr/>
                </a:tc>
                <a:tc>
                  <a:txBody>
                    <a:bodyPr/>
                    <a:lstStyle/>
                    <a:p>
                      <a:pPr algn="ctr"/>
                      <a:r>
                        <a:rPr lang="en-US" sz="1400" b="1" dirty="0" smtClean="0">
                          <a:solidFill>
                            <a:schemeClr val="accent2"/>
                          </a:solidFill>
                        </a:rPr>
                        <a:t>1.1</a:t>
                      </a:r>
                      <a:endParaRPr lang="en-US" sz="1400" b="1" dirty="0">
                        <a:solidFill>
                          <a:schemeClr val="accent2"/>
                        </a:solidFill>
                      </a:endParaRPr>
                    </a:p>
                  </a:txBody>
                  <a:tcPr/>
                </a:tc>
                <a:tc>
                  <a:txBody>
                    <a:bodyPr/>
                    <a:lstStyle/>
                    <a:p>
                      <a:pPr algn="ctr"/>
                      <a:r>
                        <a:rPr lang="en-US" sz="1400" b="1" dirty="0" smtClean="0">
                          <a:solidFill>
                            <a:schemeClr val="accent2"/>
                          </a:solidFill>
                        </a:rPr>
                        <a:t>0.52</a:t>
                      </a:r>
                      <a:endParaRPr lang="en-US" sz="1400" b="1" dirty="0">
                        <a:solidFill>
                          <a:schemeClr val="accent2"/>
                        </a:solidFill>
                      </a:endParaRPr>
                    </a:p>
                  </a:txBody>
                  <a:tcPr/>
                </a:tc>
              </a:tr>
              <a:tr h="336128">
                <a:tc>
                  <a:txBody>
                    <a:bodyPr/>
                    <a:lstStyle/>
                    <a:p>
                      <a:pPr algn="ctr"/>
                      <a:r>
                        <a:rPr lang="en-US" sz="1400" b="1" dirty="0" smtClean="0">
                          <a:solidFill>
                            <a:schemeClr val="accent2"/>
                          </a:solidFill>
                        </a:rPr>
                        <a:t>9</a:t>
                      </a:r>
                      <a:endParaRPr lang="en-US" sz="1400" b="1" dirty="0">
                        <a:solidFill>
                          <a:schemeClr val="accent2"/>
                        </a:solidFill>
                      </a:endParaRPr>
                    </a:p>
                  </a:txBody>
                  <a:tcPr/>
                </a:tc>
                <a:tc>
                  <a:txBody>
                    <a:bodyPr/>
                    <a:lstStyle/>
                    <a:p>
                      <a:pPr algn="ctr"/>
                      <a:r>
                        <a:rPr lang="en-US" sz="1400" b="1" dirty="0" smtClean="0">
                          <a:solidFill>
                            <a:schemeClr val="accent2"/>
                          </a:solidFill>
                        </a:rPr>
                        <a:t>-0.14</a:t>
                      </a:r>
                      <a:endParaRPr lang="en-US" sz="1400" b="1" dirty="0">
                        <a:solidFill>
                          <a:schemeClr val="accent2"/>
                        </a:solidFill>
                      </a:endParaRPr>
                    </a:p>
                  </a:txBody>
                  <a:tcPr/>
                </a:tc>
                <a:tc>
                  <a:txBody>
                    <a:bodyPr/>
                    <a:lstStyle/>
                    <a:p>
                      <a:pPr algn="ctr"/>
                      <a:r>
                        <a:rPr lang="en-US" sz="1400" b="1" smtClean="0">
                          <a:solidFill>
                            <a:schemeClr val="accent2"/>
                          </a:solidFill>
                        </a:rPr>
                        <a:t>0.04</a:t>
                      </a:r>
                      <a:endParaRPr lang="en-US" sz="1400" b="1" dirty="0">
                        <a:solidFill>
                          <a:schemeClr val="accent2"/>
                        </a:solidFill>
                      </a:endParaRPr>
                    </a:p>
                  </a:txBody>
                  <a:tcPr/>
                </a:tc>
                <a:tc>
                  <a:txBody>
                    <a:bodyPr/>
                    <a:lstStyle/>
                    <a:p>
                      <a:pPr algn="ctr"/>
                      <a:r>
                        <a:rPr lang="en-US" sz="1400" b="1" dirty="0" smtClean="0">
                          <a:solidFill>
                            <a:schemeClr val="accent2"/>
                          </a:solidFill>
                        </a:rPr>
                        <a:t>-0.4</a:t>
                      </a:r>
                      <a:endParaRPr lang="en-US" sz="1400" b="1" dirty="0">
                        <a:solidFill>
                          <a:schemeClr val="accent2"/>
                        </a:solidFill>
                      </a:endParaRPr>
                    </a:p>
                  </a:txBody>
                  <a:tcPr/>
                </a:tc>
                <a:tc>
                  <a:txBody>
                    <a:bodyPr/>
                    <a:lstStyle/>
                    <a:p>
                      <a:pPr algn="ctr"/>
                      <a:r>
                        <a:rPr lang="en-US" sz="1400" b="1" dirty="0" smtClean="0">
                          <a:solidFill>
                            <a:schemeClr val="accent2"/>
                          </a:solidFill>
                        </a:rPr>
                        <a:t>-0.6</a:t>
                      </a:r>
                      <a:endParaRPr lang="en-US" sz="1400" b="1" dirty="0">
                        <a:solidFill>
                          <a:schemeClr val="accent2"/>
                        </a:solidFill>
                      </a:endParaRPr>
                    </a:p>
                  </a:txBody>
                  <a:tcPr/>
                </a:tc>
                <a:tc>
                  <a:txBody>
                    <a:bodyPr/>
                    <a:lstStyle/>
                    <a:p>
                      <a:pPr algn="ctr"/>
                      <a:r>
                        <a:rPr lang="en-US" sz="1400" b="1" dirty="0" smtClean="0">
                          <a:solidFill>
                            <a:schemeClr val="accent2"/>
                          </a:solidFill>
                        </a:rPr>
                        <a:t>0.58</a:t>
                      </a:r>
                      <a:endParaRPr lang="en-US" sz="1400" b="1" dirty="0">
                        <a:solidFill>
                          <a:schemeClr val="accent2"/>
                        </a:solidFill>
                      </a:endParaRPr>
                    </a:p>
                  </a:txBody>
                  <a:tcPr/>
                </a:tc>
              </a:tr>
              <a:tr h="336128">
                <a:tc>
                  <a:txBody>
                    <a:bodyPr/>
                    <a:lstStyle/>
                    <a:p>
                      <a:pPr algn="ctr"/>
                      <a:r>
                        <a:rPr lang="en-US" sz="1400" b="1" dirty="0" smtClean="0">
                          <a:solidFill>
                            <a:schemeClr val="accent2"/>
                          </a:solidFill>
                        </a:rPr>
                        <a:t>11</a:t>
                      </a:r>
                      <a:endParaRPr lang="en-US" sz="1400" b="1" dirty="0">
                        <a:solidFill>
                          <a:schemeClr val="accent2"/>
                        </a:solidFill>
                      </a:endParaRPr>
                    </a:p>
                  </a:txBody>
                  <a:tcPr/>
                </a:tc>
                <a:tc>
                  <a:txBody>
                    <a:bodyPr/>
                    <a:lstStyle/>
                    <a:p>
                      <a:pPr algn="ctr"/>
                      <a:r>
                        <a:rPr lang="en-US" sz="1400" b="1" dirty="0" smtClean="0">
                          <a:solidFill>
                            <a:schemeClr val="accent2"/>
                          </a:solidFill>
                        </a:rPr>
                        <a:t>-0.17</a:t>
                      </a:r>
                      <a:endParaRPr lang="en-US" sz="1400" b="1" dirty="0">
                        <a:solidFill>
                          <a:schemeClr val="accent2"/>
                        </a:solidFill>
                      </a:endParaRPr>
                    </a:p>
                  </a:txBody>
                  <a:tcPr/>
                </a:tc>
                <a:tc>
                  <a:txBody>
                    <a:bodyPr/>
                    <a:lstStyle/>
                    <a:p>
                      <a:pPr algn="ctr"/>
                      <a:r>
                        <a:rPr lang="en-US" sz="1400" b="1" smtClean="0">
                          <a:solidFill>
                            <a:schemeClr val="accent2"/>
                          </a:solidFill>
                        </a:rPr>
                        <a:t>0.04</a:t>
                      </a:r>
                      <a:endParaRPr lang="en-US" sz="1400" b="1" dirty="0">
                        <a:solidFill>
                          <a:schemeClr val="accent2"/>
                        </a:solidFill>
                      </a:endParaRPr>
                    </a:p>
                  </a:txBody>
                  <a:tcPr/>
                </a:tc>
                <a:tc>
                  <a:txBody>
                    <a:bodyPr/>
                    <a:lstStyle/>
                    <a:p>
                      <a:pPr algn="ctr"/>
                      <a:r>
                        <a:rPr lang="en-US" sz="1400" b="1" dirty="0" smtClean="0">
                          <a:solidFill>
                            <a:schemeClr val="accent2"/>
                          </a:solidFill>
                        </a:rPr>
                        <a:t>-1.9</a:t>
                      </a:r>
                      <a:endParaRPr lang="en-US" sz="1400" b="1" dirty="0">
                        <a:solidFill>
                          <a:schemeClr val="accent2"/>
                        </a:solidFill>
                      </a:endParaRPr>
                    </a:p>
                  </a:txBody>
                  <a:tcPr/>
                </a:tc>
                <a:tc>
                  <a:txBody>
                    <a:bodyPr/>
                    <a:lstStyle/>
                    <a:p>
                      <a:pPr algn="ctr"/>
                      <a:r>
                        <a:rPr lang="en-US" sz="1400" b="1" dirty="0" smtClean="0">
                          <a:solidFill>
                            <a:schemeClr val="accent2"/>
                          </a:solidFill>
                        </a:rPr>
                        <a:t>-1.9</a:t>
                      </a:r>
                      <a:endParaRPr lang="en-US" sz="1400" b="1" dirty="0">
                        <a:solidFill>
                          <a:schemeClr val="accent2"/>
                        </a:solidFill>
                      </a:endParaRPr>
                    </a:p>
                  </a:txBody>
                  <a:tcPr/>
                </a:tc>
                <a:tc>
                  <a:txBody>
                    <a:bodyPr/>
                    <a:lstStyle/>
                    <a:p>
                      <a:pPr algn="ctr"/>
                      <a:r>
                        <a:rPr lang="en-US" sz="1400" b="1" dirty="0" smtClean="0">
                          <a:solidFill>
                            <a:schemeClr val="accent2"/>
                          </a:solidFill>
                        </a:rPr>
                        <a:t>0.62</a:t>
                      </a:r>
                      <a:endParaRPr lang="en-US" sz="1400" b="1" dirty="0">
                        <a:solidFill>
                          <a:schemeClr val="accent2"/>
                        </a:solidFill>
                      </a:endParaRPr>
                    </a:p>
                  </a:txBody>
                  <a:tcPr/>
                </a:tc>
              </a:tr>
              <a:tr h="336128">
                <a:tc>
                  <a:txBody>
                    <a:bodyPr/>
                    <a:lstStyle/>
                    <a:p>
                      <a:pPr algn="ctr"/>
                      <a:r>
                        <a:rPr lang="en-US" sz="1400" b="1" dirty="0" smtClean="0">
                          <a:solidFill>
                            <a:schemeClr val="accent2"/>
                          </a:solidFill>
                        </a:rPr>
                        <a:t>2</a:t>
                      </a:r>
                      <a:endParaRPr lang="en-US" sz="1400" b="1" dirty="0">
                        <a:solidFill>
                          <a:schemeClr val="accent2"/>
                        </a:solidFill>
                      </a:endParaRPr>
                    </a:p>
                  </a:txBody>
                  <a:tcPr>
                    <a:solidFill>
                      <a:srgbClr val="92D050"/>
                    </a:solidFill>
                  </a:tcPr>
                </a:tc>
                <a:tc>
                  <a:txBody>
                    <a:bodyPr/>
                    <a:lstStyle/>
                    <a:p>
                      <a:pPr algn="ctr"/>
                      <a:r>
                        <a:rPr lang="en-US" sz="1400" b="1" dirty="0" smtClean="0">
                          <a:solidFill>
                            <a:schemeClr val="accent2"/>
                          </a:solidFill>
                        </a:rPr>
                        <a:t>-0.20</a:t>
                      </a:r>
                      <a:endParaRPr lang="en-US" sz="1400" b="1" dirty="0">
                        <a:solidFill>
                          <a:schemeClr val="accent2"/>
                        </a:solidFill>
                      </a:endParaRPr>
                    </a:p>
                  </a:txBody>
                  <a:tcPr>
                    <a:solidFill>
                      <a:srgbClr val="92D050"/>
                    </a:solidFill>
                  </a:tcPr>
                </a:tc>
                <a:tc>
                  <a:txBody>
                    <a:bodyPr/>
                    <a:lstStyle/>
                    <a:p>
                      <a:pPr algn="ctr"/>
                      <a:r>
                        <a:rPr lang="en-US" sz="1400" b="1" smtClean="0">
                          <a:solidFill>
                            <a:schemeClr val="accent2"/>
                          </a:solidFill>
                        </a:rPr>
                        <a:t>0.04</a:t>
                      </a:r>
                      <a:endParaRPr lang="en-US" sz="1400" b="1" dirty="0">
                        <a:solidFill>
                          <a:schemeClr val="accent2"/>
                        </a:solidFill>
                      </a:endParaRPr>
                    </a:p>
                  </a:txBody>
                  <a:tcPr>
                    <a:solidFill>
                      <a:srgbClr val="92D050"/>
                    </a:solidFill>
                  </a:tcPr>
                </a:tc>
                <a:tc>
                  <a:txBody>
                    <a:bodyPr/>
                    <a:lstStyle/>
                    <a:p>
                      <a:pPr algn="ctr"/>
                      <a:r>
                        <a:rPr lang="en-US" sz="1400" b="1" dirty="0" smtClean="0">
                          <a:solidFill>
                            <a:schemeClr val="accent2"/>
                          </a:solidFill>
                        </a:rPr>
                        <a:t>0.3</a:t>
                      </a:r>
                      <a:endParaRPr lang="en-US" sz="1400" b="1" dirty="0">
                        <a:solidFill>
                          <a:schemeClr val="accent2"/>
                        </a:solidFill>
                      </a:endParaRPr>
                    </a:p>
                  </a:txBody>
                  <a:tcPr>
                    <a:solidFill>
                      <a:srgbClr val="92D050"/>
                    </a:solidFill>
                  </a:tcPr>
                </a:tc>
                <a:tc>
                  <a:txBody>
                    <a:bodyPr/>
                    <a:lstStyle/>
                    <a:p>
                      <a:pPr algn="ctr"/>
                      <a:r>
                        <a:rPr lang="en-US" sz="1400" b="1" dirty="0" smtClean="0">
                          <a:solidFill>
                            <a:schemeClr val="accent2"/>
                          </a:solidFill>
                        </a:rPr>
                        <a:t>0.7</a:t>
                      </a:r>
                      <a:endParaRPr lang="en-US" sz="1400" b="1" dirty="0">
                        <a:solidFill>
                          <a:schemeClr val="accent2"/>
                        </a:solidFill>
                      </a:endParaRPr>
                    </a:p>
                  </a:txBody>
                  <a:tcPr>
                    <a:solidFill>
                      <a:srgbClr val="92D050"/>
                    </a:solidFill>
                  </a:tcPr>
                </a:tc>
                <a:tc>
                  <a:txBody>
                    <a:bodyPr/>
                    <a:lstStyle/>
                    <a:p>
                      <a:pPr algn="ctr"/>
                      <a:r>
                        <a:rPr lang="en-US" sz="1400" b="1" dirty="0" smtClean="0">
                          <a:solidFill>
                            <a:schemeClr val="accent2"/>
                          </a:solidFill>
                        </a:rPr>
                        <a:t>0.50</a:t>
                      </a:r>
                      <a:endParaRPr lang="en-US" sz="1400" b="1" dirty="0">
                        <a:solidFill>
                          <a:schemeClr val="accent2"/>
                        </a:solidFill>
                      </a:endParaRPr>
                    </a:p>
                  </a:txBody>
                  <a:tcPr>
                    <a:solidFill>
                      <a:srgbClr val="92D050"/>
                    </a:solidFill>
                  </a:tcPr>
                </a:tc>
              </a:tr>
              <a:tr h="323370">
                <a:tc>
                  <a:txBody>
                    <a:bodyPr/>
                    <a:lstStyle/>
                    <a:p>
                      <a:pPr algn="ctr"/>
                      <a:r>
                        <a:rPr lang="en-US" sz="1400" b="1" dirty="0" smtClean="0">
                          <a:solidFill>
                            <a:schemeClr val="accent2"/>
                          </a:solidFill>
                        </a:rPr>
                        <a:t>3</a:t>
                      </a:r>
                      <a:endParaRPr lang="en-US" sz="1400" b="1" dirty="0">
                        <a:solidFill>
                          <a:schemeClr val="accent2"/>
                        </a:solidFill>
                      </a:endParaRPr>
                    </a:p>
                  </a:txBody>
                  <a:tcPr>
                    <a:solidFill>
                      <a:srgbClr val="92D050"/>
                    </a:solidFill>
                  </a:tcPr>
                </a:tc>
                <a:tc>
                  <a:txBody>
                    <a:bodyPr/>
                    <a:lstStyle/>
                    <a:p>
                      <a:pPr algn="ctr"/>
                      <a:r>
                        <a:rPr lang="en-US" sz="1400" b="1" dirty="0" smtClean="0">
                          <a:solidFill>
                            <a:schemeClr val="accent2"/>
                          </a:solidFill>
                        </a:rPr>
                        <a:t>-0.42</a:t>
                      </a:r>
                      <a:endParaRPr lang="en-US" sz="1400" b="1" dirty="0">
                        <a:solidFill>
                          <a:schemeClr val="accent2"/>
                        </a:solidFill>
                      </a:endParaRPr>
                    </a:p>
                  </a:txBody>
                  <a:tcPr>
                    <a:solidFill>
                      <a:srgbClr val="92D050"/>
                    </a:solidFill>
                  </a:tcPr>
                </a:tc>
                <a:tc>
                  <a:txBody>
                    <a:bodyPr/>
                    <a:lstStyle/>
                    <a:p>
                      <a:pPr algn="ctr"/>
                      <a:r>
                        <a:rPr lang="en-US" sz="1400" b="1" dirty="0" smtClean="0">
                          <a:solidFill>
                            <a:schemeClr val="accent2"/>
                          </a:solidFill>
                        </a:rPr>
                        <a:t>0.04</a:t>
                      </a:r>
                      <a:endParaRPr lang="en-US" sz="1400" b="1" dirty="0">
                        <a:solidFill>
                          <a:schemeClr val="accent2"/>
                        </a:solidFill>
                      </a:endParaRPr>
                    </a:p>
                  </a:txBody>
                  <a:tcPr>
                    <a:solidFill>
                      <a:srgbClr val="92D050"/>
                    </a:solidFill>
                  </a:tcPr>
                </a:tc>
                <a:tc>
                  <a:txBody>
                    <a:bodyPr/>
                    <a:lstStyle/>
                    <a:p>
                      <a:pPr algn="ctr"/>
                      <a:r>
                        <a:rPr lang="en-US" sz="1400" b="1" dirty="0" smtClean="0">
                          <a:solidFill>
                            <a:schemeClr val="accent2"/>
                          </a:solidFill>
                        </a:rPr>
                        <a:t>-1.0</a:t>
                      </a:r>
                      <a:endParaRPr lang="en-US" sz="1400" b="1" dirty="0">
                        <a:solidFill>
                          <a:schemeClr val="accent2"/>
                        </a:solidFill>
                      </a:endParaRPr>
                    </a:p>
                  </a:txBody>
                  <a:tcPr>
                    <a:solidFill>
                      <a:srgbClr val="92D050"/>
                    </a:solidFill>
                  </a:tcPr>
                </a:tc>
                <a:tc>
                  <a:txBody>
                    <a:bodyPr/>
                    <a:lstStyle/>
                    <a:p>
                      <a:pPr algn="ctr"/>
                      <a:r>
                        <a:rPr lang="en-US" sz="1400" b="1" dirty="0" smtClean="0">
                          <a:solidFill>
                            <a:schemeClr val="accent2"/>
                          </a:solidFill>
                        </a:rPr>
                        <a:t>-0.5</a:t>
                      </a:r>
                      <a:endParaRPr lang="en-US" sz="1400" b="1" dirty="0">
                        <a:solidFill>
                          <a:schemeClr val="accent2"/>
                        </a:solidFill>
                      </a:endParaRPr>
                    </a:p>
                  </a:txBody>
                  <a:tcPr>
                    <a:solidFill>
                      <a:srgbClr val="92D050"/>
                    </a:solidFill>
                  </a:tcPr>
                </a:tc>
                <a:tc>
                  <a:txBody>
                    <a:bodyPr/>
                    <a:lstStyle/>
                    <a:p>
                      <a:pPr algn="ctr"/>
                      <a:r>
                        <a:rPr lang="en-US" sz="1400" b="1" dirty="0" smtClean="0">
                          <a:solidFill>
                            <a:schemeClr val="accent2"/>
                          </a:solidFill>
                        </a:rPr>
                        <a:t>0.51</a:t>
                      </a:r>
                      <a:endParaRPr lang="en-US" sz="1400" b="1" dirty="0">
                        <a:solidFill>
                          <a:schemeClr val="accent2"/>
                        </a:solidFill>
                      </a:endParaRPr>
                    </a:p>
                  </a:txBody>
                  <a:tcPr>
                    <a:solidFill>
                      <a:srgbClr val="92D050"/>
                    </a:solidFill>
                  </a:tcPr>
                </a:tc>
              </a:tr>
              <a:tr h="323370">
                <a:tc>
                  <a:txBody>
                    <a:bodyPr/>
                    <a:lstStyle/>
                    <a:p>
                      <a:pPr algn="ctr"/>
                      <a:r>
                        <a:rPr lang="en-US" sz="1400" b="1" dirty="0" smtClean="0">
                          <a:solidFill>
                            <a:schemeClr val="accent2"/>
                          </a:solidFill>
                        </a:rPr>
                        <a:t>4</a:t>
                      </a:r>
                      <a:endParaRPr lang="en-US" sz="1400" b="1" dirty="0">
                        <a:solidFill>
                          <a:schemeClr val="accent2"/>
                        </a:solidFill>
                      </a:endParaRPr>
                    </a:p>
                  </a:txBody>
                  <a:tcPr/>
                </a:tc>
                <a:tc>
                  <a:txBody>
                    <a:bodyPr/>
                    <a:lstStyle/>
                    <a:p>
                      <a:pPr algn="ctr"/>
                      <a:r>
                        <a:rPr lang="en-US" sz="1400" b="1" dirty="0" smtClean="0">
                          <a:solidFill>
                            <a:schemeClr val="accent2"/>
                          </a:solidFill>
                        </a:rPr>
                        <a:t>-0.50</a:t>
                      </a:r>
                      <a:endParaRPr lang="en-US" sz="1400" b="1" dirty="0">
                        <a:solidFill>
                          <a:schemeClr val="accent2"/>
                        </a:solidFill>
                      </a:endParaRPr>
                    </a:p>
                  </a:txBody>
                  <a:tcPr/>
                </a:tc>
                <a:tc>
                  <a:txBody>
                    <a:bodyPr/>
                    <a:lstStyle/>
                    <a:p>
                      <a:pPr algn="ctr"/>
                      <a:r>
                        <a:rPr lang="en-US" sz="1400" b="1" dirty="0" smtClean="0">
                          <a:solidFill>
                            <a:schemeClr val="accent2"/>
                          </a:solidFill>
                        </a:rPr>
                        <a:t>0.04</a:t>
                      </a:r>
                      <a:endParaRPr lang="en-US" sz="1400" b="1" dirty="0">
                        <a:solidFill>
                          <a:schemeClr val="accent2"/>
                        </a:solidFill>
                      </a:endParaRPr>
                    </a:p>
                  </a:txBody>
                  <a:tcPr/>
                </a:tc>
                <a:tc>
                  <a:txBody>
                    <a:bodyPr/>
                    <a:lstStyle/>
                    <a:p>
                      <a:pPr algn="ctr"/>
                      <a:r>
                        <a:rPr lang="en-US" sz="1400" b="1" dirty="0" smtClean="0">
                          <a:solidFill>
                            <a:schemeClr val="accent2"/>
                          </a:solidFill>
                        </a:rPr>
                        <a:t>1.2</a:t>
                      </a:r>
                      <a:endParaRPr lang="en-US" sz="1400" b="1" dirty="0">
                        <a:solidFill>
                          <a:schemeClr val="accent2"/>
                        </a:solidFill>
                      </a:endParaRPr>
                    </a:p>
                  </a:txBody>
                  <a:tcPr/>
                </a:tc>
                <a:tc>
                  <a:txBody>
                    <a:bodyPr/>
                    <a:lstStyle/>
                    <a:p>
                      <a:pPr algn="ctr"/>
                      <a:r>
                        <a:rPr lang="en-US" sz="1400" b="1" dirty="0" smtClean="0">
                          <a:solidFill>
                            <a:schemeClr val="accent2"/>
                          </a:solidFill>
                        </a:rPr>
                        <a:t>1.4</a:t>
                      </a:r>
                      <a:endParaRPr lang="en-US" sz="1400" b="1" dirty="0">
                        <a:solidFill>
                          <a:schemeClr val="accent2"/>
                        </a:solidFill>
                      </a:endParaRPr>
                    </a:p>
                  </a:txBody>
                  <a:tcPr/>
                </a:tc>
                <a:tc>
                  <a:txBody>
                    <a:bodyPr/>
                    <a:lstStyle/>
                    <a:p>
                      <a:pPr algn="ctr"/>
                      <a:r>
                        <a:rPr lang="en-US" sz="1400" b="1" dirty="0" smtClean="0">
                          <a:solidFill>
                            <a:schemeClr val="accent2"/>
                          </a:solidFill>
                        </a:rPr>
                        <a:t>0.43</a:t>
                      </a:r>
                      <a:endParaRPr lang="en-US" sz="1400" b="1" dirty="0">
                        <a:solidFill>
                          <a:schemeClr val="accent2"/>
                        </a:solidFill>
                      </a:endParaRPr>
                    </a:p>
                  </a:txBody>
                  <a:tcPr/>
                </a:tc>
              </a:tr>
            </a:tbl>
          </a:graphicData>
        </a:graphic>
      </p:graphicFrame>
    </p:spTree>
    <p:extLst>
      <p:ext uri="{BB962C8B-B14F-4D97-AF65-F5344CB8AC3E}">
        <p14:creationId xmlns:p14="http://schemas.microsoft.com/office/powerpoint/2010/main" val="31261837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304800"/>
            <a:ext cx="5029200" cy="457200"/>
          </a:xfrm>
        </p:spPr>
        <p:txBody>
          <a:bodyPr/>
          <a:lstStyle/>
          <a:p>
            <a:pPr algn="ctr"/>
            <a:r>
              <a:rPr lang="en-US" sz="2000" dirty="0" smtClean="0">
                <a:solidFill>
                  <a:schemeClr val="accent2"/>
                </a:solidFill>
              </a:rPr>
              <a:t>Results- </a:t>
            </a:r>
            <a:r>
              <a:rPr lang="en-US" sz="2000" dirty="0" err="1" smtClean="0">
                <a:solidFill>
                  <a:schemeClr val="accent2"/>
                </a:solidFill>
              </a:rPr>
              <a:t>Rasch</a:t>
            </a:r>
            <a:r>
              <a:rPr lang="en-US" sz="2000" dirty="0" smtClean="0">
                <a:solidFill>
                  <a:schemeClr val="accent2"/>
                </a:solidFill>
              </a:rPr>
              <a:t> Model: Confidence</a:t>
            </a:r>
            <a:endParaRPr lang="en-US" sz="2000" dirty="0">
              <a:solidFill>
                <a:schemeClr val="accent2"/>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755948439"/>
              </p:ext>
            </p:extLst>
          </p:nvPr>
        </p:nvGraphicFramePr>
        <p:xfrm>
          <a:off x="0" y="1981200"/>
          <a:ext cx="9143999" cy="3207184"/>
        </p:xfrm>
        <a:graphic>
          <a:graphicData uri="http://schemas.openxmlformats.org/drawingml/2006/table">
            <a:tbl>
              <a:tblPr firstRow="1" bandRow="1">
                <a:tableStyleId>{5C22544A-7EE6-4342-B048-85BDC9FD1C3A}</a:tableStyleId>
              </a:tblPr>
              <a:tblGrid>
                <a:gridCol w="1304176"/>
                <a:gridCol w="1304176"/>
                <a:gridCol w="1478067"/>
                <a:gridCol w="1753667"/>
                <a:gridCol w="1521608"/>
                <a:gridCol w="1782305"/>
              </a:tblGrid>
              <a:tr h="184897">
                <a:tc>
                  <a:txBody>
                    <a:bodyPr/>
                    <a:lstStyle/>
                    <a:p>
                      <a:pPr algn="ctr"/>
                      <a:r>
                        <a:rPr lang="en-US" sz="1400" dirty="0" smtClean="0">
                          <a:solidFill>
                            <a:schemeClr val="accent2"/>
                          </a:solidFill>
                        </a:rPr>
                        <a:t>Item</a:t>
                      </a:r>
                    </a:p>
                    <a:p>
                      <a:pPr algn="ctr"/>
                      <a:r>
                        <a:rPr lang="en-US" sz="1400" dirty="0" smtClean="0">
                          <a:solidFill>
                            <a:schemeClr val="accent2"/>
                          </a:solidFill>
                        </a:rPr>
                        <a:t>number</a:t>
                      </a:r>
                      <a:endParaRPr lang="en-US" sz="1400" dirty="0">
                        <a:solidFill>
                          <a:schemeClr val="accent2"/>
                        </a:solidFill>
                      </a:endParaRPr>
                    </a:p>
                  </a:txBody>
                  <a:tcPr/>
                </a:tc>
                <a:tc>
                  <a:txBody>
                    <a:bodyPr/>
                    <a:lstStyle/>
                    <a:p>
                      <a:pPr algn="ctr"/>
                      <a:r>
                        <a:rPr lang="en-US" sz="1400" dirty="0" smtClean="0">
                          <a:solidFill>
                            <a:schemeClr val="accent2"/>
                          </a:solidFill>
                        </a:rPr>
                        <a:t>Measure</a:t>
                      </a:r>
                      <a:endParaRPr lang="en-US" sz="1400" dirty="0">
                        <a:solidFill>
                          <a:schemeClr val="accent2"/>
                        </a:solidFill>
                      </a:endParaRPr>
                    </a:p>
                  </a:txBody>
                  <a:tcPr/>
                </a:tc>
                <a:tc>
                  <a:txBody>
                    <a:bodyPr/>
                    <a:lstStyle/>
                    <a:p>
                      <a:pPr algn="ctr"/>
                      <a:r>
                        <a:rPr lang="en-US" sz="1400" dirty="0" smtClean="0">
                          <a:solidFill>
                            <a:schemeClr val="accent2"/>
                          </a:solidFill>
                        </a:rPr>
                        <a:t>Model SE</a:t>
                      </a:r>
                      <a:endParaRPr lang="en-US" sz="1400" dirty="0">
                        <a:solidFill>
                          <a:schemeClr val="accent2"/>
                        </a:solidFill>
                      </a:endParaRPr>
                    </a:p>
                  </a:txBody>
                  <a:tcPr/>
                </a:tc>
                <a:tc>
                  <a:txBody>
                    <a:bodyPr/>
                    <a:lstStyle/>
                    <a:p>
                      <a:pPr algn="ctr"/>
                      <a:r>
                        <a:rPr lang="en-US" sz="1400" dirty="0" err="1" smtClean="0">
                          <a:solidFill>
                            <a:schemeClr val="accent2"/>
                          </a:solidFill>
                        </a:rPr>
                        <a:t>Infit</a:t>
                      </a:r>
                      <a:r>
                        <a:rPr lang="en-US" sz="1400" dirty="0" smtClean="0">
                          <a:solidFill>
                            <a:schemeClr val="accent2"/>
                          </a:solidFill>
                        </a:rPr>
                        <a:t> </a:t>
                      </a:r>
                      <a:endParaRPr lang="en-US" sz="1400" dirty="0">
                        <a:solidFill>
                          <a:schemeClr val="accent2"/>
                        </a:solidFill>
                      </a:endParaRPr>
                    </a:p>
                  </a:txBody>
                  <a:tcPr/>
                </a:tc>
                <a:tc>
                  <a:txBody>
                    <a:bodyPr/>
                    <a:lstStyle/>
                    <a:p>
                      <a:pPr algn="ctr"/>
                      <a:r>
                        <a:rPr lang="en-US" sz="1400" dirty="0" smtClean="0">
                          <a:solidFill>
                            <a:schemeClr val="accent2"/>
                          </a:solidFill>
                        </a:rPr>
                        <a:t>Outfit</a:t>
                      </a:r>
                      <a:r>
                        <a:rPr lang="en-US" sz="1400" baseline="0" dirty="0" smtClean="0">
                          <a:solidFill>
                            <a:schemeClr val="accent2"/>
                          </a:solidFill>
                        </a:rPr>
                        <a:t> </a:t>
                      </a:r>
                      <a:endParaRPr lang="en-US" sz="1400" dirty="0">
                        <a:solidFill>
                          <a:schemeClr val="accent2"/>
                        </a:solidFill>
                      </a:endParaRPr>
                    </a:p>
                  </a:txBody>
                  <a:tcPr/>
                </a:tc>
                <a:tc>
                  <a:txBody>
                    <a:bodyPr/>
                    <a:lstStyle/>
                    <a:p>
                      <a:pPr algn="ctr"/>
                      <a:r>
                        <a:rPr lang="en-US" sz="1400" dirty="0" smtClean="0">
                          <a:solidFill>
                            <a:schemeClr val="accent2"/>
                          </a:solidFill>
                        </a:rPr>
                        <a:t>Point measure</a:t>
                      </a:r>
                    </a:p>
                    <a:p>
                      <a:pPr algn="ctr"/>
                      <a:r>
                        <a:rPr lang="en-US" sz="1400" dirty="0" smtClean="0">
                          <a:solidFill>
                            <a:schemeClr val="accent2"/>
                          </a:solidFill>
                        </a:rPr>
                        <a:t>correlation</a:t>
                      </a:r>
                      <a:endParaRPr lang="en-US" sz="1400" dirty="0">
                        <a:solidFill>
                          <a:schemeClr val="accent2"/>
                        </a:solidFill>
                      </a:endParaRPr>
                    </a:p>
                  </a:txBody>
                  <a:tcPr/>
                </a:tc>
              </a:tr>
              <a:tr h="336128">
                <a:tc>
                  <a:txBody>
                    <a:bodyPr/>
                    <a:lstStyle/>
                    <a:p>
                      <a:pPr algn="ctr"/>
                      <a:r>
                        <a:rPr lang="en-US" sz="1400" b="1" dirty="0" smtClean="0">
                          <a:solidFill>
                            <a:schemeClr val="accent2"/>
                          </a:solidFill>
                        </a:rPr>
                        <a:t>4</a:t>
                      </a:r>
                      <a:endParaRPr lang="en-US" sz="1400" b="1" dirty="0">
                        <a:solidFill>
                          <a:schemeClr val="accent2"/>
                        </a:solidFill>
                      </a:endParaRPr>
                    </a:p>
                  </a:txBody>
                  <a:tcPr>
                    <a:noFill/>
                  </a:tcPr>
                </a:tc>
                <a:tc>
                  <a:txBody>
                    <a:bodyPr/>
                    <a:lstStyle/>
                    <a:p>
                      <a:pPr algn="ctr"/>
                      <a:r>
                        <a:rPr lang="en-US" sz="1400" b="1" dirty="0" smtClean="0">
                          <a:solidFill>
                            <a:schemeClr val="accent2"/>
                          </a:solidFill>
                        </a:rPr>
                        <a:t>1.30</a:t>
                      </a:r>
                      <a:endParaRPr lang="en-US" sz="1400" b="1" dirty="0">
                        <a:solidFill>
                          <a:schemeClr val="accent2"/>
                        </a:solidFill>
                      </a:endParaRPr>
                    </a:p>
                  </a:txBody>
                  <a:tcPr>
                    <a:noFill/>
                  </a:tcPr>
                </a:tc>
                <a:tc>
                  <a:txBody>
                    <a:bodyPr/>
                    <a:lstStyle/>
                    <a:p>
                      <a:pPr algn="ctr"/>
                      <a:r>
                        <a:rPr lang="en-US" sz="1400" b="1" dirty="0" smtClean="0">
                          <a:solidFill>
                            <a:schemeClr val="accent2"/>
                          </a:solidFill>
                        </a:rPr>
                        <a:t>0.09</a:t>
                      </a:r>
                      <a:endParaRPr lang="en-US" sz="1400" b="1" dirty="0">
                        <a:solidFill>
                          <a:schemeClr val="accent2"/>
                        </a:solidFill>
                      </a:endParaRPr>
                    </a:p>
                  </a:txBody>
                  <a:tcPr>
                    <a:noFill/>
                  </a:tcPr>
                </a:tc>
                <a:tc>
                  <a:txBody>
                    <a:bodyPr/>
                    <a:lstStyle/>
                    <a:p>
                      <a:pPr algn="ctr"/>
                      <a:r>
                        <a:rPr lang="en-US" sz="1400" b="1" dirty="0" smtClean="0">
                          <a:solidFill>
                            <a:schemeClr val="accent2"/>
                          </a:solidFill>
                        </a:rPr>
                        <a:t>-0.1</a:t>
                      </a:r>
                      <a:endParaRPr lang="en-US" sz="1400" b="1" dirty="0">
                        <a:solidFill>
                          <a:schemeClr val="accent2"/>
                        </a:solidFill>
                      </a:endParaRPr>
                    </a:p>
                  </a:txBody>
                  <a:tcPr>
                    <a:noFill/>
                  </a:tcPr>
                </a:tc>
                <a:tc>
                  <a:txBody>
                    <a:bodyPr/>
                    <a:lstStyle/>
                    <a:p>
                      <a:pPr algn="ctr"/>
                      <a:r>
                        <a:rPr lang="en-US" sz="1400" b="1" dirty="0" smtClean="0">
                          <a:solidFill>
                            <a:schemeClr val="accent2"/>
                          </a:solidFill>
                        </a:rPr>
                        <a:t>0.1</a:t>
                      </a:r>
                      <a:endParaRPr lang="en-US" sz="1400" b="1" dirty="0">
                        <a:solidFill>
                          <a:schemeClr val="accent2"/>
                        </a:solidFill>
                      </a:endParaRPr>
                    </a:p>
                  </a:txBody>
                  <a:tcPr>
                    <a:noFill/>
                  </a:tcPr>
                </a:tc>
                <a:tc>
                  <a:txBody>
                    <a:bodyPr/>
                    <a:lstStyle/>
                    <a:p>
                      <a:pPr algn="ctr"/>
                      <a:r>
                        <a:rPr lang="en-US" sz="1400" b="1" dirty="0" smtClean="0">
                          <a:solidFill>
                            <a:schemeClr val="accent2"/>
                          </a:solidFill>
                        </a:rPr>
                        <a:t>0.65</a:t>
                      </a:r>
                      <a:endParaRPr lang="en-US" sz="1400" b="1" dirty="0">
                        <a:solidFill>
                          <a:schemeClr val="accent2"/>
                        </a:solidFill>
                      </a:endParaRPr>
                    </a:p>
                  </a:txBody>
                  <a:tcPr>
                    <a:noFill/>
                  </a:tcPr>
                </a:tc>
              </a:tr>
              <a:tr h="336128">
                <a:tc>
                  <a:txBody>
                    <a:bodyPr/>
                    <a:lstStyle/>
                    <a:p>
                      <a:pPr algn="ctr"/>
                      <a:r>
                        <a:rPr lang="en-US" sz="1400" b="1" dirty="0" smtClean="0">
                          <a:solidFill>
                            <a:schemeClr val="accent2"/>
                          </a:solidFill>
                        </a:rPr>
                        <a:t>3</a:t>
                      </a:r>
                      <a:endParaRPr lang="en-US" sz="1400" b="1" dirty="0">
                        <a:solidFill>
                          <a:schemeClr val="accent2"/>
                        </a:solidFill>
                      </a:endParaRPr>
                    </a:p>
                  </a:txBody>
                  <a:tcPr>
                    <a:noFill/>
                  </a:tcPr>
                </a:tc>
                <a:tc>
                  <a:txBody>
                    <a:bodyPr/>
                    <a:lstStyle/>
                    <a:p>
                      <a:pPr algn="ctr"/>
                      <a:r>
                        <a:rPr lang="en-US" sz="1400" b="1" dirty="0" smtClean="0">
                          <a:solidFill>
                            <a:schemeClr val="accent2"/>
                          </a:solidFill>
                        </a:rPr>
                        <a:t>1.04</a:t>
                      </a:r>
                      <a:endParaRPr lang="en-US" sz="1400" b="1" dirty="0">
                        <a:solidFill>
                          <a:schemeClr val="accent2"/>
                        </a:solidFill>
                      </a:endParaRPr>
                    </a:p>
                  </a:txBody>
                  <a:tcPr>
                    <a:noFill/>
                  </a:tcPr>
                </a:tc>
                <a:tc>
                  <a:txBody>
                    <a:bodyPr/>
                    <a:lstStyle/>
                    <a:p>
                      <a:pPr algn="ctr"/>
                      <a:r>
                        <a:rPr lang="en-US" sz="1400" b="1" dirty="0" smtClean="0">
                          <a:solidFill>
                            <a:schemeClr val="accent2"/>
                          </a:solidFill>
                        </a:rPr>
                        <a:t>0.09</a:t>
                      </a:r>
                      <a:endParaRPr lang="en-US" sz="1400" b="1" dirty="0">
                        <a:solidFill>
                          <a:schemeClr val="accent2"/>
                        </a:solidFill>
                      </a:endParaRPr>
                    </a:p>
                  </a:txBody>
                  <a:tcPr>
                    <a:noFill/>
                  </a:tcPr>
                </a:tc>
                <a:tc>
                  <a:txBody>
                    <a:bodyPr/>
                    <a:lstStyle/>
                    <a:p>
                      <a:pPr algn="ctr"/>
                      <a:r>
                        <a:rPr lang="en-US" sz="1400" b="1" dirty="0" smtClean="0">
                          <a:solidFill>
                            <a:schemeClr val="accent2"/>
                          </a:solidFill>
                        </a:rPr>
                        <a:t>-0.4</a:t>
                      </a:r>
                      <a:endParaRPr lang="en-US" sz="1400" b="1" dirty="0">
                        <a:solidFill>
                          <a:schemeClr val="accent2"/>
                        </a:solidFill>
                      </a:endParaRPr>
                    </a:p>
                  </a:txBody>
                  <a:tcPr>
                    <a:noFill/>
                  </a:tcPr>
                </a:tc>
                <a:tc>
                  <a:txBody>
                    <a:bodyPr/>
                    <a:lstStyle/>
                    <a:p>
                      <a:pPr algn="ctr"/>
                      <a:r>
                        <a:rPr lang="en-US" sz="1400" b="1" dirty="0" smtClean="0">
                          <a:solidFill>
                            <a:schemeClr val="accent2"/>
                          </a:solidFill>
                        </a:rPr>
                        <a:t>-0.4</a:t>
                      </a:r>
                      <a:endParaRPr lang="en-US" sz="1400" b="1" dirty="0">
                        <a:solidFill>
                          <a:schemeClr val="accent2"/>
                        </a:solidFill>
                      </a:endParaRPr>
                    </a:p>
                  </a:txBody>
                  <a:tcPr>
                    <a:noFill/>
                  </a:tcPr>
                </a:tc>
                <a:tc>
                  <a:txBody>
                    <a:bodyPr/>
                    <a:lstStyle/>
                    <a:p>
                      <a:pPr algn="ctr"/>
                      <a:r>
                        <a:rPr lang="en-US" sz="1400" b="1" dirty="0" smtClean="0">
                          <a:solidFill>
                            <a:schemeClr val="accent2"/>
                          </a:solidFill>
                        </a:rPr>
                        <a:t>0.67</a:t>
                      </a:r>
                      <a:endParaRPr lang="en-US" sz="1400" b="1" dirty="0">
                        <a:solidFill>
                          <a:schemeClr val="accent2"/>
                        </a:solidFill>
                      </a:endParaRPr>
                    </a:p>
                  </a:txBody>
                  <a:tcPr>
                    <a:noFill/>
                  </a:tcPr>
                </a:tc>
              </a:tr>
              <a:tr h="336128">
                <a:tc>
                  <a:txBody>
                    <a:bodyPr/>
                    <a:lstStyle/>
                    <a:p>
                      <a:pPr algn="ctr"/>
                      <a:r>
                        <a:rPr lang="en-US" sz="1400" b="1" dirty="0" smtClean="0">
                          <a:solidFill>
                            <a:schemeClr val="accent2"/>
                          </a:solidFill>
                        </a:rPr>
                        <a:t>5</a:t>
                      </a:r>
                      <a:endParaRPr lang="en-US" sz="1400" b="1" dirty="0">
                        <a:solidFill>
                          <a:schemeClr val="accent2"/>
                        </a:solidFill>
                      </a:endParaRPr>
                    </a:p>
                  </a:txBody>
                  <a:tcPr>
                    <a:noFill/>
                  </a:tcPr>
                </a:tc>
                <a:tc>
                  <a:txBody>
                    <a:bodyPr/>
                    <a:lstStyle/>
                    <a:p>
                      <a:pPr algn="ctr"/>
                      <a:r>
                        <a:rPr lang="en-US" sz="1400" b="1" dirty="0" smtClean="0">
                          <a:solidFill>
                            <a:schemeClr val="accent2"/>
                          </a:solidFill>
                        </a:rPr>
                        <a:t>0.26</a:t>
                      </a:r>
                      <a:endParaRPr lang="en-US" sz="1400" b="1" dirty="0">
                        <a:solidFill>
                          <a:schemeClr val="accent2"/>
                        </a:solidFill>
                      </a:endParaRPr>
                    </a:p>
                  </a:txBody>
                  <a:tcPr>
                    <a:noFill/>
                  </a:tcPr>
                </a:tc>
                <a:tc>
                  <a:txBody>
                    <a:bodyPr/>
                    <a:lstStyle/>
                    <a:p>
                      <a:pPr algn="ctr"/>
                      <a:r>
                        <a:rPr lang="en-US" sz="1400" b="1" dirty="0" smtClean="0">
                          <a:solidFill>
                            <a:schemeClr val="accent2"/>
                          </a:solidFill>
                        </a:rPr>
                        <a:t>0.09</a:t>
                      </a:r>
                      <a:endParaRPr lang="en-US" sz="1400" b="1" dirty="0">
                        <a:solidFill>
                          <a:schemeClr val="accent2"/>
                        </a:solidFill>
                      </a:endParaRPr>
                    </a:p>
                  </a:txBody>
                  <a:tcPr>
                    <a:noFill/>
                  </a:tcPr>
                </a:tc>
                <a:tc>
                  <a:txBody>
                    <a:bodyPr/>
                    <a:lstStyle/>
                    <a:p>
                      <a:pPr algn="ctr"/>
                      <a:r>
                        <a:rPr lang="en-US" sz="1400" b="1" dirty="0" smtClean="0">
                          <a:solidFill>
                            <a:schemeClr val="accent2"/>
                          </a:solidFill>
                        </a:rPr>
                        <a:t>-1.5</a:t>
                      </a:r>
                      <a:endParaRPr lang="en-US" sz="1400" b="1" dirty="0">
                        <a:solidFill>
                          <a:schemeClr val="accent2"/>
                        </a:solidFill>
                      </a:endParaRPr>
                    </a:p>
                  </a:txBody>
                  <a:tcPr>
                    <a:noFill/>
                  </a:tcPr>
                </a:tc>
                <a:tc>
                  <a:txBody>
                    <a:bodyPr/>
                    <a:lstStyle/>
                    <a:p>
                      <a:pPr algn="ctr"/>
                      <a:r>
                        <a:rPr lang="en-US" sz="1400" b="1" dirty="0" smtClean="0">
                          <a:solidFill>
                            <a:schemeClr val="accent2"/>
                          </a:solidFill>
                        </a:rPr>
                        <a:t>-1.5</a:t>
                      </a:r>
                      <a:endParaRPr lang="en-US" sz="1400" b="1" dirty="0">
                        <a:solidFill>
                          <a:schemeClr val="accent2"/>
                        </a:solidFill>
                      </a:endParaRPr>
                    </a:p>
                  </a:txBody>
                  <a:tcPr>
                    <a:noFill/>
                  </a:tcPr>
                </a:tc>
                <a:tc>
                  <a:txBody>
                    <a:bodyPr/>
                    <a:lstStyle/>
                    <a:p>
                      <a:pPr algn="ctr"/>
                      <a:r>
                        <a:rPr lang="en-US" sz="1400" b="1" dirty="0" smtClean="0">
                          <a:solidFill>
                            <a:schemeClr val="accent2"/>
                          </a:solidFill>
                        </a:rPr>
                        <a:t>0.70</a:t>
                      </a:r>
                      <a:endParaRPr lang="en-US" sz="1400" b="1" dirty="0">
                        <a:solidFill>
                          <a:schemeClr val="accent2"/>
                        </a:solidFill>
                      </a:endParaRPr>
                    </a:p>
                  </a:txBody>
                  <a:tcPr>
                    <a:noFill/>
                  </a:tcPr>
                </a:tc>
              </a:tr>
              <a:tr h="336128">
                <a:tc>
                  <a:txBody>
                    <a:bodyPr/>
                    <a:lstStyle/>
                    <a:p>
                      <a:pPr algn="ctr"/>
                      <a:r>
                        <a:rPr lang="en-US" sz="1400" b="1" dirty="0" smtClean="0">
                          <a:solidFill>
                            <a:schemeClr val="accent2"/>
                          </a:solidFill>
                        </a:rPr>
                        <a:t>1</a:t>
                      </a:r>
                      <a:endParaRPr lang="en-US" sz="1400" b="1" dirty="0">
                        <a:solidFill>
                          <a:schemeClr val="accent2"/>
                        </a:solidFill>
                      </a:endParaRPr>
                    </a:p>
                  </a:txBody>
                  <a:tcPr>
                    <a:noFill/>
                  </a:tcPr>
                </a:tc>
                <a:tc>
                  <a:txBody>
                    <a:bodyPr/>
                    <a:lstStyle/>
                    <a:p>
                      <a:pPr algn="ctr"/>
                      <a:r>
                        <a:rPr lang="en-US" sz="1400" b="1" dirty="0" smtClean="0">
                          <a:solidFill>
                            <a:schemeClr val="accent2"/>
                          </a:solidFill>
                        </a:rPr>
                        <a:t>-0.39</a:t>
                      </a:r>
                      <a:endParaRPr lang="en-US" sz="1400" b="1" dirty="0">
                        <a:solidFill>
                          <a:schemeClr val="accent2"/>
                        </a:solidFill>
                      </a:endParaRPr>
                    </a:p>
                  </a:txBody>
                  <a:tcPr>
                    <a:noFill/>
                  </a:tcPr>
                </a:tc>
                <a:tc>
                  <a:txBody>
                    <a:bodyPr/>
                    <a:lstStyle/>
                    <a:p>
                      <a:pPr algn="ctr"/>
                      <a:r>
                        <a:rPr lang="en-US" sz="1400" b="1" dirty="0" smtClean="0">
                          <a:solidFill>
                            <a:schemeClr val="accent2"/>
                          </a:solidFill>
                        </a:rPr>
                        <a:t>0.09</a:t>
                      </a:r>
                      <a:endParaRPr lang="en-US" sz="1400" b="1" dirty="0">
                        <a:solidFill>
                          <a:schemeClr val="accent2"/>
                        </a:solidFill>
                      </a:endParaRPr>
                    </a:p>
                  </a:txBody>
                  <a:tcPr>
                    <a:noFill/>
                  </a:tcPr>
                </a:tc>
                <a:tc>
                  <a:txBody>
                    <a:bodyPr/>
                    <a:lstStyle/>
                    <a:p>
                      <a:pPr algn="ctr"/>
                      <a:r>
                        <a:rPr lang="en-US" sz="1400" b="1" dirty="0" smtClean="0">
                          <a:solidFill>
                            <a:schemeClr val="accent2"/>
                          </a:solidFill>
                        </a:rPr>
                        <a:t>-0.9</a:t>
                      </a:r>
                      <a:endParaRPr lang="en-US" sz="1400" b="1" dirty="0">
                        <a:solidFill>
                          <a:schemeClr val="accent2"/>
                        </a:solidFill>
                      </a:endParaRPr>
                    </a:p>
                  </a:txBody>
                  <a:tcPr>
                    <a:noFill/>
                  </a:tcPr>
                </a:tc>
                <a:tc>
                  <a:txBody>
                    <a:bodyPr/>
                    <a:lstStyle/>
                    <a:p>
                      <a:pPr algn="ctr"/>
                      <a:r>
                        <a:rPr lang="en-US" sz="1400" b="1" dirty="0" smtClean="0">
                          <a:solidFill>
                            <a:schemeClr val="accent2"/>
                          </a:solidFill>
                        </a:rPr>
                        <a:t>-0.7</a:t>
                      </a:r>
                      <a:endParaRPr lang="en-US" sz="1400" b="1" dirty="0">
                        <a:solidFill>
                          <a:schemeClr val="accent2"/>
                        </a:solidFill>
                      </a:endParaRPr>
                    </a:p>
                  </a:txBody>
                  <a:tcPr>
                    <a:noFill/>
                  </a:tcPr>
                </a:tc>
                <a:tc>
                  <a:txBody>
                    <a:bodyPr/>
                    <a:lstStyle/>
                    <a:p>
                      <a:pPr algn="ctr"/>
                      <a:r>
                        <a:rPr lang="en-US" sz="1400" b="1" dirty="0" smtClean="0">
                          <a:solidFill>
                            <a:schemeClr val="accent2"/>
                          </a:solidFill>
                        </a:rPr>
                        <a:t>0.63</a:t>
                      </a:r>
                      <a:endParaRPr lang="en-US" sz="1400" b="1" dirty="0">
                        <a:solidFill>
                          <a:schemeClr val="accent2"/>
                        </a:solidFill>
                      </a:endParaRPr>
                    </a:p>
                  </a:txBody>
                  <a:tcPr>
                    <a:noFill/>
                  </a:tcPr>
                </a:tc>
              </a:tr>
              <a:tr h="336128">
                <a:tc>
                  <a:txBody>
                    <a:bodyPr/>
                    <a:lstStyle/>
                    <a:p>
                      <a:pPr algn="ctr"/>
                      <a:r>
                        <a:rPr lang="en-US" sz="1400" b="1" dirty="0" smtClean="0">
                          <a:solidFill>
                            <a:schemeClr val="accent2"/>
                          </a:solidFill>
                        </a:rPr>
                        <a:t>6</a:t>
                      </a:r>
                      <a:endParaRPr lang="en-US" sz="1400" b="1" dirty="0">
                        <a:solidFill>
                          <a:schemeClr val="accent2"/>
                        </a:solidFill>
                      </a:endParaRPr>
                    </a:p>
                  </a:txBody>
                  <a:tcPr>
                    <a:noFill/>
                  </a:tcPr>
                </a:tc>
                <a:tc>
                  <a:txBody>
                    <a:bodyPr/>
                    <a:lstStyle/>
                    <a:p>
                      <a:pPr algn="ctr"/>
                      <a:r>
                        <a:rPr lang="en-US" sz="1400" b="1" dirty="0" smtClean="0">
                          <a:solidFill>
                            <a:schemeClr val="accent2"/>
                          </a:solidFill>
                        </a:rPr>
                        <a:t>-0.43</a:t>
                      </a:r>
                      <a:endParaRPr lang="en-US" sz="1400" b="1" dirty="0">
                        <a:solidFill>
                          <a:schemeClr val="accent2"/>
                        </a:solidFill>
                      </a:endParaRPr>
                    </a:p>
                  </a:txBody>
                  <a:tcPr>
                    <a:noFill/>
                  </a:tcPr>
                </a:tc>
                <a:tc>
                  <a:txBody>
                    <a:bodyPr/>
                    <a:lstStyle/>
                    <a:p>
                      <a:pPr algn="ctr"/>
                      <a:r>
                        <a:rPr lang="en-US" sz="1400" b="1" dirty="0" smtClean="0">
                          <a:solidFill>
                            <a:schemeClr val="accent2"/>
                          </a:solidFill>
                        </a:rPr>
                        <a:t>0.09</a:t>
                      </a:r>
                      <a:endParaRPr lang="en-US" sz="1400" b="1" dirty="0">
                        <a:solidFill>
                          <a:schemeClr val="accent2"/>
                        </a:solidFill>
                      </a:endParaRPr>
                    </a:p>
                  </a:txBody>
                  <a:tcPr>
                    <a:noFill/>
                  </a:tcPr>
                </a:tc>
                <a:tc>
                  <a:txBody>
                    <a:bodyPr/>
                    <a:lstStyle/>
                    <a:p>
                      <a:pPr algn="ctr"/>
                      <a:r>
                        <a:rPr lang="en-US" sz="1400" b="1" dirty="0" smtClean="0">
                          <a:solidFill>
                            <a:schemeClr val="accent2"/>
                          </a:solidFill>
                        </a:rPr>
                        <a:t>1.8</a:t>
                      </a:r>
                      <a:endParaRPr lang="en-US" sz="1400" b="1" dirty="0">
                        <a:solidFill>
                          <a:schemeClr val="accent2"/>
                        </a:solidFill>
                      </a:endParaRPr>
                    </a:p>
                  </a:txBody>
                  <a:tcPr>
                    <a:noFill/>
                  </a:tcPr>
                </a:tc>
                <a:tc>
                  <a:txBody>
                    <a:bodyPr/>
                    <a:lstStyle/>
                    <a:p>
                      <a:pPr algn="ctr"/>
                      <a:r>
                        <a:rPr lang="en-US" sz="1400" b="1" dirty="0" smtClean="0">
                          <a:solidFill>
                            <a:schemeClr val="accent2"/>
                          </a:solidFill>
                        </a:rPr>
                        <a:t>2.0</a:t>
                      </a:r>
                      <a:endParaRPr lang="en-US" sz="1400" b="1" dirty="0">
                        <a:solidFill>
                          <a:schemeClr val="accent2"/>
                        </a:solidFill>
                      </a:endParaRPr>
                    </a:p>
                  </a:txBody>
                  <a:tcPr>
                    <a:noFill/>
                  </a:tcPr>
                </a:tc>
                <a:tc>
                  <a:txBody>
                    <a:bodyPr/>
                    <a:lstStyle/>
                    <a:p>
                      <a:pPr algn="ctr"/>
                      <a:r>
                        <a:rPr lang="en-US" sz="1400" b="1" dirty="0" smtClean="0">
                          <a:solidFill>
                            <a:schemeClr val="accent2"/>
                          </a:solidFill>
                        </a:rPr>
                        <a:t>0.41</a:t>
                      </a:r>
                      <a:endParaRPr lang="en-US" sz="1400" b="1" dirty="0">
                        <a:solidFill>
                          <a:schemeClr val="accent2"/>
                        </a:solidFill>
                      </a:endParaRPr>
                    </a:p>
                  </a:txBody>
                  <a:tcPr>
                    <a:noFill/>
                  </a:tcPr>
                </a:tc>
              </a:tr>
              <a:tr h="336128">
                <a:tc>
                  <a:txBody>
                    <a:bodyPr/>
                    <a:lstStyle/>
                    <a:p>
                      <a:pPr algn="ctr"/>
                      <a:r>
                        <a:rPr lang="en-US" sz="1400" b="1" dirty="0" smtClean="0">
                          <a:solidFill>
                            <a:schemeClr val="accent2"/>
                          </a:solidFill>
                        </a:rPr>
                        <a:t>2</a:t>
                      </a:r>
                      <a:endParaRPr lang="en-US" sz="1400" b="1" dirty="0">
                        <a:solidFill>
                          <a:schemeClr val="accent2"/>
                        </a:solidFill>
                      </a:endParaRPr>
                    </a:p>
                  </a:txBody>
                  <a:tcPr>
                    <a:noFill/>
                  </a:tcPr>
                </a:tc>
                <a:tc>
                  <a:txBody>
                    <a:bodyPr/>
                    <a:lstStyle/>
                    <a:p>
                      <a:pPr algn="ctr"/>
                      <a:r>
                        <a:rPr lang="en-US" sz="1400" b="1" dirty="0" smtClean="0">
                          <a:solidFill>
                            <a:schemeClr val="accent2"/>
                          </a:solidFill>
                        </a:rPr>
                        <a:t>-0.47</a:t>
                      </a:r>
                      <a:endParaRPr lang="en-US" sz="1400" b="1" dirty="0">
                        <a:solidFill>
                          <a:schemeClr val="accent2"/>
                        </a:solidFill>
                      </a:endParaRPr>
                    </a:p>
                  </a:txBody>
                  <a:tcPr>
                    <a:noFill/>
                  </a:tcPr>
                </a:tc>
                <a:tc>
                  <a:txBody>
                    <a:bodyPr/>
                    <a:lstStyle/>
                    <a:p>
                      <a:pPr algn="ctr"/>
                      <a:r>
                        <a:rPr lang="en-US" sz="1400" b="1" dirty="0" smtClean="0">
                          <a:solidFill>
                            <a:schemeClr val="accent2"/>
                          </a:solidFill>
                        </a:rPr>
                        <a:t>0.09</a:t>
                      </a:r>
                      <a:endParaRPr lang="en-US" sz="1400" b="1" dirty="0">
                        <a:solidFill>
                          <a:schemeClr val="accent2"/>
                        </a:solidFill>
                      </a:endParaRPr>
                    </a:p>
                  </a:txBody>
                  <a:tcPr>
                    <a:noFill/>
                  </a:tcPr>
                </a:tc>
                <a:tc>
                  <a:txBody>
                    <a:bodyPr/>
                    <a:lstStyle/>
                    <a:p>
                      <a:pPr algn="ctr"/>
                      <a:r>
                        <a:rPr lang="en-US" sz="1400" b="1" dirty="0" smtClean="0">
                          <a:solidFill>
                            <a:schemeClr val="accent2"/>
                          </a:solidFill>
                        </a:rPr>
                        <a:t>-0.4</a:t>
                      </a:r>
                      <a:endParaRPr lang="en-US" sz="1400" b="1" dirty="0">
                        <a:solidFill>
                          <a:schemeClr val="accent2"/>
                        </a:solidFill>
                      </a:endParaRPr>
                    </a:p>
                  </a:txBody>
                  <a:tcPr>
                    <a:noFill/>
                  </a:tcPr>
                </a:tc>
                <a:tc>
                  <a:txBody>
                    <a:bodyPr/>
                    <a:lstStyle/>
                    <a:p>
                      <a:pPr algn="ctr"/>
                      <a:r>
                        <a:rPr lang="en-US" sz="1400" b="1" dirty="0" smtClean="0">
                          <a:solidFill>
                            <a:schemeClr val="accent2"/>
                          </a:solidFill>
                        </a:rPr>
                        <a:t>-0.2</a:t>
                      </a:r>
                      <a:endParaRPr lang="en-US" sz="1400" b="1" dirty="0">
                        <a:solidFill>
                          <a:schemeClr val="accent2"/>
                        </a:solidFill>
                      </a:endParaRPr>
                    </a:p>
                  </a:txBody>
                  <a:tcPr>
                    <a:noFill/>
                  </a:tcPr>
                </a:tc>
                <a:tc>
                  <a:txBody>
                    <a:bodyPr/>
                    <a:lstStyle/>
                    <a:p>
                      <a:pPr algn="ctr"/>
                      <a:r>
                        <a:rPr lang="en-US" sz="1400" b="1" dirty="0" smtClean="0">
                          <a:solidFill>
                            <a:schemeClr val="accent2"/>
                          </a:solidFill>
                        </a:rPr>
                        <a:t>0.59</a:t>
                      </a:r>
                      <a:endParaRPr lang="en-US" sz="1400" b="1" dirty="0">
                        <a:solidFill>
                          <a:schemeClr val="accent2"/>
                        </a:solidFill>
                      </a:endParaRPr>
                    </a:p>
                  </a:txBody>
                  <a:tcPr>
                    <a:noFill/>
                  </a:tcPr>
                </a:tc>
              </a:tr>
              <a:tr h="336128">
                <a:tc>
                  <a:txBody>
                    <a:bodyPr/>
                    <a:lstStyle/>
                    <a:p>
                      <a:pPr algn="ctr"/>
                      <a:r>
                        <a:rPr lang="en-US" sz="1400" b="1" dirty="0" smtClean="0">
                          <a:solidFill>
                            <a:schemeClr val="accent2"/>
                          </a:solidFill>
                        </a:rPr>
                        <a:t>7</a:t>
                      </a:r>
                      <a:endParaRPr lang="en-US" sz="1400" b="1" dirty="0">
                        <a:solidFill>
                          <a:schemeClr val="accent2"/>
                        </a:solidFill>
                      </a:endParaRPr>
                    </a:p>
                  </a:txBody>
                  <a:tcPr>
                    <a:noFill/>
                  </a:tcPr>
                </a:tc>
                <a:tc>
                  <a:txBody>
                    <a:bodyPr/>
                    <a:lstStyle/>
                    <a:p>
                      <a:pPr algn="ctr"/>
                      <a:r>
                        <a:rPr lang="en-US" sz="1400" b="1" dirty="0" smtClean="0">
                          <a:solidFill>
                            <a:schemeClr val="accent2"/>
                          </a:solidFill>
                        </a:rPr>
                        <a:t>-1.32</a:t>
                      </a:r>
                      <a:endParaRPr lang="en-US" sz="1400" b="1" dirty="0">
                        <a:solidFill>
                          <a:schemeClr val="accent2"/>
                        </a:solidFill>
                      </a:endParaRPr>
                    </a:p>
                  </a:txBody>
                  <a:tcPr>
                    <a:noFill/>
                  </a:tcPr>
                </a:tc>
                <a:tc>
                  <a:txBody>
                    <a:bodyPr/>
                    <a:lstStyle/>
                    <a:p>
                      <a:pPr algn="ctr"/>
                      <a:r>
                        <a:rPr lang="en-US" sz="1400" b="1" dirty="0" smtClean="0">
                          <a:solidFill>
                            <a:schemeClr val="accent2"/>
                          </a:solidFill>
                        </a:rPr>
                        <a:t>0.10</a:t>
                      </a:r>
                      <a:endParaRPr lang="en-US" sz="1400" b="1" dirty="0">
                        <a:solidFill>
                          <a:schemeClr val="accent2"/>
                        </a:solidFill>
                      </a:endParaRPr>
                    </a:p>
                  </a:txBody>
                  <a:tcPr>
                    <a:noFill/>
                  </a:tcPr>
                </a:tc>
                <a:tc>
                  <a:txBody>
                    <a:bodyPr/>
                    <a:lstStyle/>
                    <a:p>
                      <a:pPr algn="ctr"/>
                      <a:r>
                        <a:rPr lang="en-US" sz="1400" b="1" dirty="0" smtClean="0">
                          <a:solidFill>
                            <a:schemeClr val="accent2"/>
                          </a:solidFill>
                        </a:rPr>
                        <a:t>0.5</a:t>
                      </a:r>
                      <a:endParaRPr lang="en-US" sz="1400" b="1" dirty="0">
                        <a:solidFill>
                          <a:schemeClr val="accent2"/>
                        </a:solidFill>
                      </a:endParaRPr>
                    </a:p>
                  </a:txBody>
                  <a:tcPr>
                    <a:noFill/>
                  </a:tcPr>
                </a:tc>
                <a:tc>
                  <a:txBody>
                    <a:bodyPr/>
                    <a:lstStyle/>
                    <a:p>
                      <a:pPr algn="ctr"/>
                      <a:r>
                        <a:rPr lang="en-US" sz="1400" b="1" dirty="0" smtClean="0">
                          <a:solidFill>
                            <a:schemeClr val="accent2"/>
                          </a:solidFill>
                        </a:rPr>
                        <a:t>0.4</a:t>
                      </a:r>
                      <a:endParaRPr lang="en-US" sz="1400" b="1" dirty="0">
                        <a:solidFill>
                          <a:schemeClr val="accent2"/>
                        </a:solidFill>
                      </a:endParaRPr>
                    </a:p>
                  </a:txBody>
                  <a:tcPr>
                    <a:noFill/>
                  </a:tcPr>
                </a:tc>
                <a:tc>
                  <a:txBody>
                    <a:bodyPr/>
                    <a:lstStyle/>
                    <a:p>
                      <a:pPr algn="ctr"/>
                      <a:r>
                        <a:rPr lang="en-US" sz="1400" b="1" dirty="0" smtClean="0">
                          <a:solidFill>
                            <a:schemeClr val="accent2"/>
                          </a:solidFill>
                        </a:rPr>
                        <a:t>0.47</a:t>
                      </a:r>
                      <a:endParaRPr lang="en-US" sz="1400" b="1" dirty="0">
                        <a:solidFill>
                          <a:schemeClr val="accent2"/>
                        </a:solidFill>
                      </a:endParaRPr>
                    </a:p>
                  </a:txBody>
                  <a:tcPr>
                    <a:noFill/>
                  </a:tcPr>
                </a:tc>
              </a:tr>
              <a:tr h="336128">
                <a:tc>
                  <a:txBody>
                    <a:bodyPr/>
                    <a:lstStyle/>
                    <a:p>
                      <a:pPr algn="ctr"/>
                      <a:endParaRPr lang="en-US" sz="1400" b="1" dirty="0">
                        <a:solidFill>
                          <a:schemeClr val="accent2"/>
                        </a:solidFill>
                      </a:endParaRPr>
                    </a:p>
                  </a:txBody>
                  <a:tcPr>
                    <a:noFill/>
                  </a:tcPr>
                </a:tc>
                <a:tc>
                  <a:txBody>
                    <a:bodyPr/>
                    <a:lstStyle/>
                    <a:p>
                      <a:pPr algn="ctr"/>
                      <a:endParaRPr lang="en-US" sz="1400" b="1" dirty="0">
                        <a:solidFill>
                          <a:schemeClr val="accent2"/>
                        </a:solidFill>
                      </a:endParaRPr>
                    </a:p>
                  </a:txBody>
                  <a:tcPr>
                    <a:noFill/>
                  </a:tcPr>
                </a:tc>
                <a:tc>
                  <a:txBody>
                    <a:bodyPr/>
                    <a:lstStyle/>
                    <a:p>
                      <a:pPr algn="ctr"/>
                      <a:endParaRPr lang="en-US" sz="1400" b="1" dirty="0">
                        <a:solidFill>
                          <a:schemeClr val="accent2"/>
                        </a:solidFill>
                      </a:endParaRPr>
                    </a:p>
                  </a:txBody>
                  <a:tcPr>
                    <a:noFill/>
                  </a:tcPr>
                </a:tc>
                <a:tc>
                  <a:txBody>
                    <a:bodyPr/>
                    <a:lstStyle/>
                    <a:p>
                      <a:pPr algn="ctr"/>
                      <a:endParaRPr lang="en-US" sz="1400" b="1" dirty="0">
                        <a:solidFill>
                          <a:schemeClr val="accent2"/>
                        </a:solidFill>
                      </a:endParaRPr>
                    </a:p>
                  </a:txBody>
                  <a:tcPr>
                    <a:noFill/>
                  </a:tcPr>
                </a:tc>
                <a:tc>
                  <a:txBody>
                    <a:bodyPr/>
                    <a:lstStyle/>
                    <a:p>
                      <a:pPr algn="ctr"/>
                      <a:endParaRPr lang="en-US" sz="1400" b="1" dirty="0">
                        <a:solidFill>
                          <a:schemeClr val="accent2"/>
                        </a:solidFill>
                      </a:endParaRPr>
                    </a:p>
                  </a:txBody>
                  <a:tcPr>
                    <a:noFill/>
                  </a:tcPr>
                </a:tc>
                <a:tc>
                  <a:txBody>
                    <a:bodyPr/>
                    <a:lstStyle/>
                    <a:p>
                      <a:pPr algn="ctr"/>
                      <a:endParaRPr lang="en-US" sz="1400" b="1" dirty="0">
                        <a:solidFill>
                          <a:schemeClr val="accent2"/>
                        </a:solidFill>
                      </a:endParaRPr>
                    </a:p>
                  </a:txBody>
                  <a:tcPr>
                    <a:noFill/>
                  </a:tcPr>
                </a:tc>
              </a:tr>
            </a:tbl>
          </a:graphicData>
        </a:graphic>
      </p:graphicFrame>
    </p:spTree>
    <p:extLst>
      <p:ext uri="{BB962C8B-B14F-4D97-AF65-F5344CB8AC3E}">
        <p14:creationId xmlns:p14="http://schemas.microsoft.com/office/powerpoint/2010/main" val="168826448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304800"/>
            <a:ext cx="5029200" cy="457200"/>
          </a:xfrm>
        </p:spPr>
        <p:txBody>
          <a:bodyPr/>
          <a:lstStyle/>
          <a:p>
            <a:pPr algn="ctr"/>
            <a:r>
              <a:rPr lang="en-US" sz="2000" dirty="0" smtClean="0">
                <a:solidFill>
                  <a:schemeClr val="accent2"/>
                </a:solidFill>
              </a:rPr>
              <a:t>Results- </a:t>
            </a:r>
            <a:r>
              <a:rPr lang="en-US" sz="2000" dirty="0" err="1" smtClean="0">
                <a:solidFill>
                  <a:schemeClr val="accent2"/>
                </a:solidFill>
              </a:rPr>
              <a:t>Rasch</a:t>
            </a:r>
            <a:r>
              <a:rPr lang="en-US" sz="2000" dirty="0" smtClean="0">
                <a:solidFill>
                  <a:schemeClr val="accent2"/>
                </a:solidFill>
              </a:rPr>
              <a:t> Model: Confidence</a:t>
            </a:r>
            <a:endParaRPr lang="en-US" sz="2000" dirty="0">
              <a:solidFill>
                <a:schemeClr val="accent2"/>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95463573"/>
              </p:ext>
            </p:extLst>
          </p:nvPr>
        </p:nvGraphicFramePr>
        <p:xfrm>
          <a:off x="0" y="1981200"/>
          <a:ext cx="9143999" cy="3207184"/>
        </p:xfrm>
        <a:graphic>
          <a:graphicData uri="http://schemas.openxmlformats.org/drawingml/2006/table">
            <a:tbl>
              <a:tblPr firstRow="1" bandRow="1">
                <a:tableStyleId>{5C22544A-7EE6-4342-B048-85BDC9FD1C3A}</a:tableStyleId>
              </a:tblPr>
              <a:tblGrid>
                <a:gridCol w="1304176"/>
                <a:gridCol w="1304176"/>
                <a:gridCol w="1478067"/>
                <a:gridCol w="1753667"/>
                <a:gridCol w="1521608"/>
                <a:gridCol w="1782305"/>
              </a:tblGrid>
              <a:tr h="184897">
                <a:tc>
                  <a:txBody>
                    <a:bodyPr/>
                    <a:lstStyle/>
                    <a:p>
                      <a:pPr algn="ctr"/>
                      <a:r>
                        <a:rPr lang="en-US" sz="1400" dirty="0" smtClean="0">
                          <a:solidFill>
                            <a:schemeClr val="accent2"/>
                          </a:solidFill>
                        </a:rPr>
                        <a:t>Item</a:t>
                      </a:r>
                    </a:p>
                    <a:p>
                      <a:pPr algn="ctr"/>
                      <a:r>
                        <a:rPr lang="en-US" sz="1400" dirty="0" smtClean="0">
                          <a:solidFill>
                            <a:schemeClr val="accent2"/>
                          </a:solidFill>
                        </a:rPr>
                        <a:t>number</a:t>
                      </a:r>
                      <a:endParaRPr lang="en-US" sz="1400" dirty="0">
                        <a:solidFill>
                          <a:schemeClr val="accent2"/>
                        </a:solidFill>
                      </a:endParaRPr>
                    </a:p>
                  </a:txBody>
                  <a:tcPr/>
                </a:tc>
                <a:tc>
                  <a:txBody>
                    <a:bodyPr/>
                    <a:lstStyle/>
                    <a:p>
                      <a:pPr algn="ctr"/>
                      <a:r>
                        <a:rPr lang="en-US" sz="1400" dirty="0" smtClean="0">
                          <a:solidFill>
                            <a:schemeClr val="accent2"/>
                          </a:solidFill>
                        </a:rPr>
                        <a:t>Measure</a:t>
                      </a:r>
                      <a:endParaRPr lang="en-US" sz="1400" dirty="0">
                        <a:solidFill>
                          <a:schemeClr val="accent2"/>
                        </a:solidFill>
                      </a:endParaRPr>
                    </a:p>
                  </a:txBody>
                  <a:tcPr/>
                </a:tc>
                <a:tc>
                  <a:txBody>
                    <a:bodyPr/>
                    <a:lstStyle/>
                    <a:p>
                      <a:pPr algn="ctr"/>
                      <a:r>
                        <a:rPr lang="en-US" sz="1400" dirty="0" smtClean="0">
                          <a:solidFill>
                            <a:schemeClr val="accent2"/>
                          </a:solidFill>
                        </a:rPr>
                        <a:t>Model SE</a:t>
                      </a:r>
                      <a:endParaRPr lang="en-US" sz="1400" dirty="0">
                        <a:solidFill>
                          <a:schemeClr val="accent2"/>
                        </a:solidFill>
                      </a:endParaRPr>
                    </a:p>
                  </a:txBody>
                  <a:tcPr/>
                </a:tc>
                <a:tc>
                  <a:txBody>
                    <a:bodyPr/>
                    <a:lstStyle/>
                    <a:p>
                      <a:pPr algn="ctr"/>
                      <a:r>
                        <a:rPr lang="en-US" sz="1400" dirty="0" err="1" smtClean="0">
                          <a:solidFill>
                            <a:schemeClr val="accent2"/>
                          </a:solidFill>
                        </a:rPr>
                        <a:t>Infit</a:t>
                      </a:r>
                      <a:r>
                        <a:rPr lang="en-US" sz="1400" dirty="0" smtClean="0">
                          <a:solidFill>
                            <a:schemeClr val="accent2"/>
                          </a:solidFill>
                        </a:rPr>
                        <a:t> </a:t>
                      </a:r>
                      <a:endParaRPr lang="en-US" sz="1400" dirty="0">
                        <a:solidFill>
                          <a:schemeClr val="accent2"/>
                        </a:solidFill>
                      </a:endParaRPr>
                    </a:p>
                  </a:txBody>
                  <a:tcPr/>
                </a:tc>
                <a:tc>
                  <a:txBody>
                    <a:bodyPr/>
                    <a:lstStyle/>
                    <a:p>
                      <a:pPr algn="ctr"/>
                      <a:r>
                        <a:rPr lang="en-US" sz="1400" dirty="0" smtClean="0">
                          <a:solidFill>
                            <a:schemeClr val="accent2"/>
                          </a:solidFill>
                        </a:rPr>
                        <a:t>Outfit</a:t>
                      </a:r>
                      <a:r>
                        <a:rPr lang="en-US" sz="1400" baseline="0" dirty="0" smtClean="0">
                          <a:solidFill>
                            <a:schemeClr val="accent2"/>
                          </a:solidFill>
                        </a:rPr>
                        <a:t> </a:t>
                      </a:r>
                      <a:endParaRPr lang="en-US" sz="1400" dirty="0">
                        <a:solidFill>
                          <a:schemeClr val="accent2"/>
                        </a:solidFill>
                      </a:endParaRPr>
                    </a:p>
                  </a:txBody>
                  <a:tcPr/>
                </a:tc>
                <a:tc>
                  <a:txBody>
                    <a:bodyPr/>
                    <a:lstStyle/>
                    <a:p>
                      <a:pPr algn="ctr"/>
                      <a:r>
                        <a:rPr lang="en-US" sz="1400" dirty="0" smtClean="0">
                          <a:solidFill>
                            <a:schemeClr val="accent2"/>
                          </a:solidFill>
                        </a:rPr>
                        <a:t>Point measure</a:t>
                      </a:r>
                    </a:p>
                    <a:p>
                      <a:pPr algn="ctr"/>
                      <a:r>
                        <a:rPr lang="en-US" sz="1400" dirty="0" smtClean="0">
                          <a:solidFill>
                            <a:schemeClr val="accent2"/>
                          </a:solidFill>
                        </a:rPr>
                        <a:t>correlation</a:t>
                      </a:r>
                      <a:endParaRPr lang="en-US" sz="1400" dirty="0">
                        <a:solidFill>
                          <a:schemeClr val="accent2"/>
                        </a:solidFill>
                      </a:endParaRPr>
                    </a:p>
                  </a:txBody>
                  <a:tcPr/>
                </a:tc>
              </a:tr>
              <a:tr h="336128">
                <a:tc>
                  <a:txBody>
                    <a:bodyPr/>
                    <a:lstStyle/>
                    <a:p>
                      <a:pPr algn="ctr"/>
                      <a:r>
                        <a:rPr lang="en-US" sz="1400" b="1" dirty="0" smtClean="0">
                          <a:solidFill>
                            <a:schemeClr val="accent2"/>
                          </a:solidFill>
                        </a:rPr>
                        <a:t>4</a:t>
                      </a:r>
                      <a:endParaRPr lang="en-US" sz="1400" b="1" dirty="0">
                        <a:solidFill>
                          <a:schemeClr val="accent2"/>
                        </a:solidFill>
                      </a:endParaRPr>
                    </a:p>
                  </a:txBody>
                  <a:tcPr>
                    <a:solidFill>
                      <a:srgbClr val="92D050"/>
                    </a:solidFill>
                  </a:tcPr>
                </a:tc>
                <a:tc>
                  <a:txBody>
                    <a:bodyPr/>
                    <a:lstStyle/>
                    <a:p>
                      <a:pPr algn="ctr"/>
                      <a:r>
                        <a:rPr lang="en-US" sz="1400" b="1" dirty="0" smtClean="0">
                          <a:solidFill>
                            <a:schemeClr val="accent2"/>
                          </a:solidFill>
                        </a:rPr>
                        <a:t>1.30</a:t>
                      </a:r>
                      <a:endParaRPr lang="en-US" sz="1400" b="1" dirty="0">
                        <a:solidFill>
                          <a:schemeClr val="accent2"/>
                        </a:solidFill>
                      </a:endParaRPr>
                    </a:p>
                  </a:txBody>
                  <a:tcPr>
                    <a:solidFill>
                      <a:srgbClr val="92D050"/>
                    </a:solidFill>
                  </a:tcPr>
                </a:tc>
                <a:tc>
                  <a:txBody>
                    <a:bodyPr/>
                    <a:lstStyle/>
                    <a:p>
                      <a:pPr algn="ctr"/>
                      <a:r>
                        <a:rPr lang="en-US" sz="1400" b="1" dirty="0" smtClean="0">
                          <a:solidFill>
                            <a:schemeClr val="accent2"/>
                          </a:solidFill>
                        </a:rPr>
                        <a:t>0.09</a:t>
                      </a:r>
                      <a:endParaRPr lang="en-US" sz="1400" b="1" dirty="0">
                        <a:solidFill>
                          <a:schemeClr val="accent2"/>
                        </a:solidFill>
                      </a:endParaRPr>
                    </a:p>
                  </a:txBody>
                  <a:tcPr>
                    <a:solidFill>
                      <a:srgbClr val="92D050"/>
                    </a:solidFill>
                  </a:tcPr>
                </a:tc>
                <a:tc>
                  <a:txBody>
                    <a:bodyPr/>
                    <a:lstStyle/>
                    <a:p>
                      <a:pPr algn="ctr"/>
                      <a:r>
                        <a:rPr lang="en-US" sz="1400" b="1" dirty="0" smtClean="0">
                          <a:solidFill>
                            <a:schemeClr val="accent2"/>
                          </a:solidFill>
                        </a:rPr>
                        <a:t>-0.1</a:t>
                      </a:r>
                      <a:endParaRPr lang="en-US" sz="1400" b="1" dirty="0">
                        <a:solidFill>
                          <a:schemeClr val="accent2"/>
                        </a:solidFill>
                      </a:endParaRPr>
                    </a:p>
                  </a:txBody>
                  <a:tcPr>
                    <a:solidFill>
                      <a:srgbClr val="92D050"/>
                    </a:solidFill>
                  </a:tcPr>
                </a:tc>
                <a:tc>
                  <a:txBody>
                    <a:bodyPr/>
                    <a:lstStyle/>
                    <a:p>
                      <a:pPr algn="ctr"/>
                      <a:r>
                        <a:rPr lang="en-US" sz="1400" b="1" dirty="0" smtClean="0">
                          <a:solidFill>
                            <a:schemeClr val="accent2"/>
                          </a:solidFill>
                        </a:rPr>
                        <a:t>0.1</a:t>
                      </a:r>
                      <a:endParaRPr lang="en-US" sz="1400" b="1" dirty="0">
                        <a:solidFill>
                          <a:schemeClr val="accent2"/>
                        </a:solidFill>
                      </a:endParaRPr>
                    </a:p>
                  </a:txBody>
                  <a:tcPr>
                    <a:solidFill>
                      <a:srgbClr val="92D050"/>
                    </a:solidFill>
                  </a:tcPr>
                </a:tc>
                <a:tc>
                  <a:txBody>
                    <a:bodyPr/>
                    <a:lstStyle/>
                    <a:p>
                      <a:pPr algn="ctr"/>
                      <a:r>
                        <a:rPr lang="en-US" sz="1400" b="1" dirty="0" smtClean="0">
                          <a:solidFill>
                            <a:schemeClr val="accent2"/>
                          </a:solidFill>
                        </a:rPr>
                        <a:t>0.65</a:t>
                      </a:r>
                      <a:endParaRPr lang="en-US" sz="1400" b="1" dirty="0">
                        <a:solidFill>
                          <a:schemeClr val="accent2"/>
                        </a:solidFill>
                      </a:endParaRPr>
                    </a:p>
                  </a:txBody>
                  <a:tcPr>
                    <a:solidFill>
                      <a:srgbClr val="92D050"/>
                    </a:solidFill>
                  </a:tcPr>
                </a:tc>
              </a:tr>
              <a:tr h="336128">
                <a:tc>
                  <a:txBody>
                    <a:bodyPr/>
                    <a:lstStyle/>
                    <a:p>
                      <a:pPr algn="ctr"/>
                      <a:r>
                        <a:rPr lang="en-US" sz="1400" b="1" dirty="0" smtClean="0">
                          <a:solidFill>
                            <a:schemeClr val="accent2"/>
                          </a:solidFill>
                        </a:rPr>
                        <a:t>3</a:t>
                      </a:r>
                      <a:endParaRPr lang="en-US" sz="1400" b="1" dirty="0">
                        <a:solidFill>
                          <a:schemeClr val="accent2"/>
                        </a:solidFill>
                      </a:endParaRPr>
                    </a:p>
                  </a:txBody>
                  <a:tcPr/>
                </a:tc>
                <a:tc>
                  <a:txBody>
                    <a:bodyPr/>
                    <a:lstStyle/>
                    <a:p>
                      <a:pPr algn="ctr"/>
                      <a:r>
                        <a:rPr lang="en-US" sz="1400" b="1" dirty="0" smtClean="0">
                          <a:solidFill>
                            <a:schemeClr val="accent2"/>
                          </a:solidFill>
                        </a:rPr>
                        <a:t>1.04</a:t>
                      </a:r>
                      <a:endParaRPr lang="en-US" sz="1400" b="1" dirty="0">
                        <a:solidFill>
                          <a:schemeClr val="accent2"/>
                        </a:solidFill>
                      </a:endParaRPr>
                    </a:p>
                  </a:txBody>
                  <a:tcPr/>
                </a:tc>
                <a:tc>
                  <a:txBody>
                    <a:bodyPr/>
                    <a:lstStyle/>
                    <a:p>
                      <a:pPr algn="ctr"/>
                      <a:r>
                        <a:rPr lang="en-US" sz="1400" b="1" smtClean="0">
                          <a:solidFill>
                            <a:schemeClr val="accent2"/>
                          </a:solidFill>
                        </a:rPr>
                        <a:t>0.09</a:t>
                      </a:r>
                      <a:endParaRPr lang="en-US" sz="1400" b="1" dirty="0">
                        <a:solidFill>
                          <a:schemeClr val="accent2"/>
                        </a:solidFill>
                      </a:endParaRPr>
                    </a:p>
                  </a:txBody>
                  <a:tcPr/>
                </a:tc>
                <a:tc>
                  <a:txBody>
                    <a:bodyPr/>
                    <a:lstStyle/>
                    <a:p>
                      <a:pPr algn="ctr"/>
                      <a:r>
                        <a:rPr lang="en-US" sz="1400" b="1" dirty="0" smtClean="0">
                          <a:solidFill>
                            <a:schemeClr val="accent2"/>
                          </a:solidFill>
                        </a:rPr>
                        <a:t>-0.4</a:t>
                      </a:r>
                      <a:endParaRPr lang="en-US" sz="1400" b="1" dirty="0">
                        <a:solidFill>
                          <a:schemeClr val="accent2"/>
                        </a:solidFill>
                      </a:endParaRPr>
                    </a:p>
                  </a:txBody>
                  <a:tcPr/>
                </a:tc>
                <a:tc>
                  <a:txBody>
                    <a:bodyPr/>
                    <a:lstStyle/>
                    <a:p>
                      <a:pPr algn="ctr"/>
                      <a:r>
                        <a:rPr lang="en-US" sz="1400" b="1" dirty="0" smtClean="0">
                          <a:solidFill>
                            <a:schemeClr val="accent2"/>
                          </a:solidFill>
                        </a:rPr>
                        <a:t>-0.4</a:t>
                      </a:r>
                      <a:endParaRPr lang="en-US" sz="1400" b="1" dirty="0">
                        <a:solidFill>
                          <a:schemeClr val="accent2"/>
                        </a:solidFill>
                      </a:endParaRPr>
                    </a:p>
                  </a:txBody>
                  <a:tcPr/>
                </a:tc>
                <a:tc>
                  <a:txBody>
                    <a:bodyPr/>
                    <a:lstStyle/>
                    <a:p>
                      <a:pPr algn="ctr"/>
                      <a:r>
                        <a:rPr lang="en-US" sz="1400" b="1" dirty="0" smtClean="0">
                          <a:solidFill>
                            <a:schemeClr val="accent2"/>
                          </a:solidFill>
                        </a:rPr>
                        <a:t>0.67</a:t>
                      </a:r>
                      <a:endParaRPr lang="en-US" sz="1400" b="1" dirty="0">
                        <a:solidFill>
                          <a:schemeClr val="accent2"/>
                        </a:solidFill>
                      </a:endParaRPr>
                    </a:p>
                  </a:txBody>
                  <a:tcPr/>
                </a:tc>
              </a:tr>
              <a:tr h="336128">
                <a:tc>
                  <a:txBody>
                    <a:bodyPr/>
                    <a:lstStyle/>
                    <a:p>
                      <a:pPr algn="ctr"/>
                      <a:r>
                        <a:rPr lang="en-US" sz="1400" b="1" dirty="0" smtClean="0">
                          <a:solidFill>
                            <a:schemeClr val="accent2"/>
                          </a:solidFill>
                        </a:rPr>
                        <a:t>5</a:t>
                      </a:r>
                      <a:endParaRPr lang="en-US" sz="1400" b="1" dirty="0">
                        <a:solidFill>
                          <a:schemeClr val="accent2"/>
                        </a:solidFill>
                      </a:endParaRPr>
                    </a:p>
                  </a:txBody>
                  <a:tcPr>
                    <a:solidFill>
                      <a:srgbClr val="92D050"/>
                    </a:solidFill>
                  </a:tcPr>
                </a:tc>
                <a:tc>
                  <a:txBody>
                    <a:bodyPr/>
                    <a:lstStyle/>
                    <a:p>
                      <a:pPr algn="ctr"/>
                      <a:r>
                        <a:rPr lang="en-US" sz="1400" b="1" dirty="0" smtClean="0">
                          <a:solidFill>
                            <a:schemeClr val="accent2"/>
                          </a:solidFill>
                        </a:rPr>
                        <a:t>0.26</a:t>
                      </a:r>
                      <a:endParaRPr lang="en-US" sz="1400" b="1" dirty="0">
                        <a:solidFill>
                          <a:schemeClr val="accent2"/>
                        </a:solidFill>
                      </a:endParaRPr>
                    </a:p>
                  </a:txBody>
                  <a:tcPr>
                    <a:solidFill>
                      <a:srgbClr val="92D050"/>
                    </a:solidFill>
                  </a:tcPr>
                </a:tc>
                <a:tc>
                  <a:txBody>
                    <a:bodyPr/>
                    <a:lstStyle/>
                    <a:p>
                      <a:pPr algn="ctr"/>
                      <a:r>
                        <a:rPr lang="en-US" sz="1400" b="1" smtClean="0">
                          <a:solidFill>
                            <a:schemeClr val="accent2"/>
                          </a:solidFill>
                        </a:rPr>
                        <a:t>0.09</a:t>
                      </a:r>
                      <a:endParaRPr lang="en-US" sz="1400" b="1" dirty="0">
                        <a:solidFill>
                          <a:schemeClr val="accent2"/>
                        </a:solidFill>
                      </a:endParaRPr>
                    </a:p>
                  </a:txBody>
                  <a:tcPr>
                    <a:solidFill>
                      <a:srgbClr val="92D050"/>
                    </a:solidFill>
                  </a:tcPr>
                </a:tc>
                <a:tc>
                  <a:txBody>
                    <a:bodyPr/>
                    <a:lstStyle/>
                    <a:p>
                      <a:pPr algn="ctr"/>
                      <a:r>
                        <a:rPr lang="en-US" sz="1400" b="1" dirty="0" smtClean="0">
                          <a:solidFill>
                            <a:schemeClr val="accent2"/>
                          </a:solidFill>
                        </a:rPr>
                        <a:t>-1.5</a:t>
                      </a:r>
                      <a:endParaRPr lang="en-US" sz="1400" b="1" dirty="0">
                        <a:solidFill>
                          <a:schemeClr val="accent2"/>
                        </a:solidFill>
                      </a:endParaRPr>
                    </a:p>
                  </a:txBody>
                  <a:tcPr>
                    <a:solidFill>
                      <a:srgbClr val="92D050"/>
                    </a:solidFill>
                  </a:tcPr>
                </a:tc>
                <a:tc>
                  <a:txBody>
                    <a:bodyPr/>
                    <a:lstStyle/>
                    <a:p>
                      <a:pPr algn="ctr"/>
                      <a:r>
                        <a:rPr lang="en-US" sz="1400" b="1" dirty="0" smtClean="0">
                          <a:solidFill>
                            <a:schemeClr val="accent2"/>
                          </a:solidFill>
                        </a:rPr>
                        <a:t>-1.5</a:t>
                      </a:r>
                      <a:endParaRPr lang="en-US" sz="1400" b="1" dirty="0">
                        <a:solidFill>
                          <a:schemeClr val="accent2"/>
                        </a:solidFill>
                      </a:endParaRPr>
                    </a:p>
                  </a:txBody>
                  <a:tcPr>
                    <a:solidFill>
                      <a:srgbClr val="92D050"/>
                    </a:solidFill>
                  </a:tcPr>
                </a:tc>
                <a:tc>
                  <a:txBody>
                    <a:bodyPr/>
                    <a:lstStyle/>
                    <a:p>
                      <a:pPr algn="ctr"/>
                      <a:r>
                        <a:rPr lang="en-US" sz="1400" b="1" dirty="0" smtClean="0">
                          <a:solidFill>
                            <a:schemeClr val="accent2"/>
                          </a:solidFill>
                        </a:rPr>
                        <a:t>0.70</a:t>
                      </a:r>
                      <a:endParaRPr lang="en-US" sz="1400" b="1" dirty="0">
                        <a:solidFill>
                          <a:schemeClr val="accent2"/>
                        </a:solidFill>
                      </a:endParaRPr>
                    </a:p>
                  </a:txBody>
                  <a:tcPr>
                    <a:solidFill>
                      <a:srgbClr val="92D050"/>
                    </a:solidFill>
                  </a:tcPr>
                </a:tc>
              </a:tr>
              <a:tr h="336128">
                <a:tc>
                  <a:txBody>
                    <a:bodyPr/>
                    <a:lstStyle/>
                    <a:p>
                      <a:pPr algn="ctr"/>
                      <a:r>
                        <a:rPr lang="en-US" sz="1400" b="1" dirty="0" smtClean="0">
                          <a:solidFill>
                            <a:schemeClr val="accent2"/>
                          </a:solidFill>
                        </a:rPr>
                        <a:t>1</a:t>
                      </a:r>
                      <a:endParaRPr lang="en-US" sz="1400" b="1" dirty="0">
                        <a:solidFill>
                          <a:schemeClr val="accent2"/>
                        </a:solidFill>
                      </a:endParaRPr>
                    </a:p>
                  </a:txBody>
                  <a:tcPr>
                    <a:solidFill>
                      <a:srgbClr val="92D050"/>
                    </a:solidFill>
                  </a:tcPr>
                </a:tc>
                <a:tc>
                  <a:txBody>
                    <a:bodyPr/>
                    <a:lstStyle/>
                    <a:p>
                      <a:pPr algn="ctr"/>
                      <a:r>
                        <a:rPr lang="en-US" sz="1400" b="1" dirty="0" smtClean="0">
                          <a:solidFill>
                            <a:schemeClr val="accent2"/>
                          </a:solidFill>
                        </a:rPr>
                        <a:t>-0.39</a:t>
                      </a:r>
                      <a:endParaRPr lang="en-US" sz="1400" b="1" dirty="0">
                        <a:solidFill>
                          <a:schemeClr val="accent2"/>
                        </a:solidFill>
                      </a:endParaRPr>
                    </a:p>
                  </a:txBody>
                  <a:tcPr>
                    <a:solidFill>
                      <a:srgbClr val="92D050"/>
                    </a:solidFill>
                  </a:tcPr>
                </a:tc>
                <a:tc>
                  <a:txBody>
                    <a:bodyPr/>
                    <a:lstStyle/>
                    <a:p>
                      <a:pPr algn="ctr"/>
                      <a:r>
                        <a:rPr lang="en-US" sz="1400" b="1" dirty="0" smtClean="0">
                          <a:solidFill>
                            <a:schemeClr val="accent2"/>
                          </a:solidFill>
                        </a:rPr>
                        <a:t>0.09</a:t>
                      </a:r>
                      <a:endParaRPr lang="en-US" sz="1400" b="1" dirty="0">
                        <a:solidFill>
                          <a:schemeClr val="accent2"/>
                        </a:solidFill>
                      </a:endParaRPr>
                    </a:p>
                  </a:txBody>
                  <a:tcPr>
                    <a:solidFill>
                      <a:srgbClr val="92D050"/>
                    </a:solidFill>
                  </a:tcPr>
                </a:tc>
                <a:tc>
                  <a:txBody>
                    <a:bodyPr/>
                    <a:lstStyle/>
                    <a:p>
                      <a:pPr algn="ctr"/>
                      <a:r>
                        <a:rPr lang="en-US" sz="1400" b="1" dirty="0" smtClean="0">
                          <a:solidFill>
                            <a:schemeClr val="accent2"/>
                          </a:solidFill>
                        </a:rPr>
                        <a:t>-0.9</a:t>
                      </a:r>
                      <a:endParaRPr lang="en-US" sz="1400" b="1" dirty="0">
                        <a:solidFill>
                          <a:schemeClr val="accent2"/>
                        </a:solidFill>
                      </a:endParaRPr>
                    </a:p>
                  </a:txBody>
                  <a:tcPr>
                    <a:solidFill>
                      <a:srgbClr val="92D050"/>
                    </a:solidFill>
                  </a:tcPr>
                </a:tc>
                <a:tc>
                  <a:txBody>
                    <a:bodyPr/>
                    <a:lstStyle/>
                    <a:p>
                      <a:pPr algn="ctr"/>
                      <a:r>
                        <a:rPr lang="en-US" sz="1400" b="1" dirty="0" smtClean="0">
                          <a:solidFill>
                            <a:schemeClr val="accent2"/>
                          </a:solidFill>
                        </a:rPr>
                        <a:t>-0.7</a:t>
                      </a:r>
                      <a:endParaRPr lang="en-US" sz="1400" b="1" dirty="0">
                        <a:solidFill>
                          <a:schemeClr val="accent2"/>
                        </a:solidFill>
                      </a:endParaRPr>
                    </a:p>
                  </a:txBody>
                  <a:tcPr>
                    <a:solidFill>
                      <a:srgbClr val="92D050"/>
                    </a:solidFill>
                  </a:tcPr>
                </a:tc>
                <a:tc>
                  <a:txBody>
                    <a:bodyPr/>
                    <a:lstStyle/>
                    <a:p>
                      <a:pPr algn="ctr"/>
                      <a:r>
                        <a:rPr lang="en-US" sz="1400" b="1" dirty="0" smtClean="0">
                          <a:solidFill>
                            <a:schemeClr val="accent2"/>
                          </a:solidFill>
                        </a:rPr>
                        <a:t>0.63</a:t>
                      </a:r>
                      <a:endParaRPr lang="en-US" sz="1400" b="1" dirty="0">
                        <a:solidFill>
                          <a:schemeClr val="accent2"/>
                        </a:solidFill>
                      </a:endParaRPr>
                    </a:p>
                  </a:txBody>
                  <a:tcPr>
                    <a:solidFill>
                      <a:srgbClr val="92D050"/>
                    </a:solidFill>
                  </a:tcPr>
                </a:tc>
              </a:tr>
              <a:tr h="336128">
                <a:tc>
                  <a:txBody>
                    <a:bodyPr/>
                    <a:lstStyle/>
                    <a:p>
                      <a:pPr algn="ctr"/>
                      <a:r>
                        <a:rPr lang="en-US" sz="1400" b="1" dirty="0" smtClean="0">
                          <a:solidFill>
                            <a:schemeClr val="accent2"/>
                          </a:solidFill>
                        </a:rPr>
                        <a:t>6</a:t>
                      </a:r>
                      <a:endParaRPr lang="en-US" sz="1400" b="1" dirty="0">
                        <a:solidFill>
                          <a:schemeClr val="accent2"/>
                        </a:solidFill>
                      </a:endParaRPr>
                    </a:p>
                  </a:txBody>
                  <a:tcPr/>
                </a:tc>
                <a:tc>
                  <a:txBody>
                    <a:bodyPr/>
                    <a:lstStyle/>
                    <a:p>
                      <a:pPr algn="ctr"/>
                      <a:r>
                        <a:rPr lang="en-US" sz="1400" b="1" dirty="0" smtClean="0">
                          <a:solidFill>
                            <a:schemeClr val="accent2"/>
                          </a:solidFill>
                        </a:rPr>
                        <a:t>-0.43</a:t>
                      </a:r>
                      <a:endParaRPr lang="en-US" sz="1400" b="1" dirty="0">
                        <a:solidFill>
                          <a:schemeClr val="accent2"/>
                        </a:solidFill>
                      </a:endParaRPr>
                    </a:p>
                  </a:txBody>
                  <a:tcPr/>
                </a:tc>
                <a:tc>
                  <a:txBody>
                    <a:bodyPr/>
                    <a:lstStyle/>
                    <a:p>
                      <a:pPr algn="ctr"/>
                      <a:r>
                        <a:rPr lang="en-US" sz="1400" b="1" dirty="0" smtClean="0">
                          <a:solidFill>
                            <a:schemeClr val="accent2"/>
                          </a:solidFill>
                        </a:rPr>
                        <a:t>0.09</a:t>
                      </a:r>
                      <a:endParaRPr lang="en-US" sz="1400" b="1" dirty="0">
                        <a:solidFill>
                          <a:schemeClr val="accent2"/>
                        </a:solidFill>
                      </a:endParaRPr>
                    </a:p>
                  </a:txBody>
                  <a:tcPr/>
                </a:tc>
                <a:tc>
                  <a:txBody>
                    <a:bodyPr/>
                    <a:lstStyle/>
                    <a:p>
                      <a:pPr algn="ctr"/>
                      <a:r>
                        <a:rPr lang="en-US" sz="1400" b="1" dirty="0" smtClean="0">
                          <a:solidFill>
                            <a:schemeClr val="accent2"/>
                          </a:solidFill>
                        </a:rPr>
                        <a:t>1.8</a:t>
                      </a:r>
                      <a:endParaRPr lang="en-US" sz="1400" b="1" dirty="0">
                        <a:solidFill>
                          <a:schemeClr val="accent2"/>
                        </a:solidFill>
                      </a:endParaRPr>
                    </a:p>
                  </a:txBody>
                  <a:tcPr/>
                </a:tc>
                <a:tc>
                  <a:txBody>
                    <a:bodyPr/>
                    <a:lstStyle/>
                    <a:p>
                      <a:pPr algn="ctr"/>
                      <a:r>
                        <a:rPr lang="en-US" sz="1400" b="1" dirty="0" smtClean="0">
                          <a:solidFill>
                            <a:schemeClr val="accent2"/>
                          </a:solidFill>
                        </a:rPr>
                        <a:t>2.0</a:t>
                      </a:r>
                      <a:endParaRPr lang="en-US" sz="1400" b="1" dirty="0">
                        <a:solidFill>
                          <a:schemeClr val="accent2"/>
                        </a:solidFill>
                      </a:endParaRPr>
                    </a:p>
                  </a:txBody>
                  <a:tcPr/>
                </a:tc>
                <a:tc>
                  <a:txBody>
                    <a:bodyPr/>
                    <a:lstStyle/>
                    <a:p>
                      <a:pPr algn="ctr"/>
                      <a:r>
                        <a:rPr lang="en-US" sz="1400" b="1" dirty="0" smtClean="0">
                          <a:solidFill>
                            <a:schemeClr val="accent2"/>
                          </a:solidFill>
                        </a:rPr>
                        <a:t>0.41</a:t>
                      </a:r>
                      <a:endParaRPr lang="en-US" sz="1400" b="1" dirty="0">
                        <a:solidFill>
                          <a:schemeClr val="accent2"/>
                        </a:solidFill>
                      </a:endParaRPr>
                    </a:p>
                  </a:txBody>
                  <a:tcPr/>
                </a:tc>
              </a:tr>
              <a:tr h="336128">
                <a:tc>
                  <a:txBody>
                    <a:bodyPr/>
                    <a:lstStyle/>
                    <a:p>
                      <a:pPr algn="ctr"/>
                      <a:r>
                        <a:rPr lang="en-US" sz="1400" b="1" dirty="0" smtClean="0">
                          <a:solidFill>
                            <a:schemeClr val="accent2"/>
                          </a:solidFill>
                        </a:rPr>
                        <a:t>2</a:t>
                      </a:r>
                      <a:endParaRPr lang="en-US" sz="1400" b="1" dirty="0">
                        <a:solidFill>
                          <a:schemeClr val="accent2"/>
                        </a:solidFill>
                      </a:endParaRPr>
                    </a:p>
                  </a:txBody>
                  <a:tcPr/>
                </a:tc>
                <a:tc>
                  <a:txBody>
                    <a:bodyPr/>
                    <a:lstStyle/>
                    <a:p>
                      <a:pPr algn="ctr"/>
                      <a:r>
                        <a:rPr lang="en-US" sz="1400" b="1" dirty="0" smtClean="0">
                          <a:solidFill>
                            <a:schemeClr val="accent2"/>
                          </a:solidFill>
                        </a:rPr>
                        <a:t>-0.47</a:t>
                      </a:r>
                      <a:endParaRPr lang="en-US" sz="1400" b="1" dirty="0">
                        <a:solidFill>
                          <a:schemeClr val="accent2"/>
                        </a:solidFill>
                      </a:endParaRPr>
                    </a:p>
                  </a:txBody>
                  <a:tcPr/>
                </a:tc>
                <a:tc>
                  <a:txBody>
                    <a:bodyPr/>
                    <a:lstStyle/>
                    <a:p>
                      <a:pPr algn="ctr"/>
                      <a:r>
                        <a:rPr lang="en-US" sz="1400" b="1" dirty="0" smtClean="0">
                          <a:solidFill>
                            <a:schemeClr val="accent2"/>
                          </a:solidFill>
                        </a:rPr>
                        <a:t>0.09</a:t>
                      </a:r>
                      <a:endParaRPr lang="en-US" sz="1400" b="1" dirty="0">
                        <a:solidFill>
                          <a:schemeClr val="accent2"/>
                        </a:solidFill>
                      </a:endParaRPr>
                    </a:p>
                  </a:txBody>
                  <a:tcPr/>
                </a:tc>
                <a:tc>
                  <a:txBody>
                    <a:bodyPr/>
                    <a:lstStyle/>
                    <a:p>
                      <a:pPr algn="ctr"/>
                      <a:r>
                        <a:rPr lang="en-US" sz="1400" b="1" dirty="0" smtClean="0">
                          <a:solidFill>
                            <a:schemeClr val="accent2"/>
                          </a:solidFill>
                        </a:rPr>
                        <a:t>-0.4</a:t>
                      </a:r>
                      <a:endParaRPr lang="en-US" sz="1400" b="1" dirty="0">
                        <a:solidFill>
                          <a:schemeClr val="accent2"/>
                        </a:solidFill>
                      </a:endParaRPr>
                    </a:p>
                  </a:txBody>
                  <a:tcPr/>
                </a:tc>
                <a:tc>
                  <a:txBody>
                    <a:bodyPr/>
                    <a:lstStyle/>
                    <a:p>
                      <a:pPr algn="ctr"/>
                      <a:r>
                        <a:rPr lang="en-US" sz="1400" b="1" dirty="0" smtClean="0">
                          <a:solidFill>
                            <a:schemeClr val="accent2"/>
                          </a:solidFill>
                        </a:rPr>
                        <a:t>-0.2</a:t>
                      </a:r>
                      <a:endParaRPr lang="en-US" sz="1400" b="1" dirty="0">
                        <a:solidFill>
                          <a:schemeClr val="accent2"/>
                        </a:solidFill>
                      </a:endParaRPr>
                    </a:p>
                  </a:txBody>
                  <a:tcPr/>
                </a:tc>
                <a:tc>
                  <a:txBody>
                    <a:bodyPr/>
                    <a:lstStyle/>
                    <a:p>
                      <a:pPr algn="ctr"/>
                      <a:r>
                        <a:rPr lang="en-US" sz="1400" b="1" dirty="0" smtClean="0">
                          <a:solidFill>
                            <a:schemeClr val="accent2"/>
                          </a:solidFill>
                        </a:rPr>
                        <a:t>0.59</a:t>
                      </a:r>
                      <a:endParaRPr lang="en-US" sz="1400" b="1" dirty="0">
                        <a:solidFill>
                          <a:schemeClr val="accent2"/>
                        </a:solidFill>
                      </a:endParaRPr>
                    </a:p>
                  </a:txBody>
                  <a:tcPr/>
                </a:tc>
              </a:tr>
              <a:tr h="336128">
                <a:tc>
                  <a:txBody>
                    <a:bodyPr/>
                    <a:lstStyle/>
                    <a:p>
                      <a:pPr algn="ctr"/>
                      <a:r>
                        <a:rPr lang="en-US" sz="1400" b="1" dirty="0" smtClean="0">
                          <a:solidFill>
                            <a:schemeClr val="accent2"/>
                          </a:solidFill>
                        </a:rPr>
                        <a:t>7</a:t>
                      </a:r>
                      <a:endParaRPr lang="en-US" sz="1400" b="1" dirty="0">
                        <a:solidFill>
                          <a:schemeClr val="accent2"/>
                        </a:solidFill>
                      </a:endParaRPr>
                    </a:p>
                  </a:txBody>
                  <a:tcPr>
                    <a:solidFill>
                      <a:srgbClr val="92D050"/>
                    </a:solidFill>
                  </a:tcPr>
                </a:tc>
                <a:tc>
                  <a:txBody>
                    <a:bodyPr/>
                    <a:lstStyle/>
                    <a:p>
                      <a:pPr algn="ctr"/>
                      <a:r>
                        <a:rPr lang="en-US" sz="1400" b="1" dirty="0" smtClean="0">
                          <a:solidFill>
                            <a:schemeClr val="accent2"/>
                          </a:solidFill>
                        </a:rPr>
                        <a:t>-1.32</a:t>
                      </a:r>
                      <a:endParaRPr lang="en-US" sz="1400" b="1" dirty="0">
                        <a:solidFill>
                          <a:schemeClr val="accent2"/>
                        </a:solidFill>
                      </a:endParaRPr>
                    </a:p>
                  </a:txBody>
                  <a:tcPr>
                    <a:solidFill>
                      <a:srgbClr val="92D050"/>
                    </a:solidFill>
                  </a:tcPr>
                </a:tc>
                <a:tc>
                  <a:txBody>
                    <a:bodyPr/>
                    <a:lstStyle/>
                    <a:p>
                      <a:pPr algn="ctr"/>
                      <a:r>
                        <a:rPr lang="en-US" sz="1400" b="1" dirty="0" smtClean="0">
                          <a:solidFill>
                            <a:schemeClr val="accent2"/>
                          </a:solidFill>
                        </a:rPr>
                        <a:t>0.10</a:t>
                      </a:r>
                      <a:endParaRPr lang="en-US" sz="1400" b="1" dirty="0">
                        <a:solidFill>
                          <a:schemeClr val="accent2"/>
                        </a:solidFill>
                      </a:endParaRPr>
                    </a:p>
                  </a:txBody>
                  <a:tcPr>
                    <a:solidFill>
                      <a:srgbClr val="92D050"/>
                    </a:solidFill>
                  </a:tcPr>
                </a:tc>
                <a:tc>
                  <a:txBody>
                    <a:bodyPr/>
                    <a:lstStyle/>
                    <a:p>
                      <a:pPr algn="ctr"/>
                      <a:r>
                        <a:rPr lang="en-US" sz="1400" b="1" dirty="0" smtClean="0">
                          <a:solidFill>
                            <a:schemeClr val="accent2"/>
                          </a:solidFill>
                        </a:rPr>
                        <a:t>0.5</a:t>
                      </a:r>
                      <a:endParaRPr lang="en-US" sz="1400" b="1" dirty="0">
                        <a:solidFill>
                          <a:schemeClr val="accent2"/>
                        </a:solidFill>
                      </a:endParaRPr>
                    </a:p>
                  </a:txBody>
                  <a:tcPr>
                    <a:solidFill>
                      <a:srgbClr val="92D050"/>
                    </a:solidFill>
                  </a:tcPr>
                </a:tc>
                <a:tc>
                  <a:txBody>
                    <a:bodyPr/>
                    <a:lstStyle/>
                    <a:p>
                      <a:pPr algn="ctr"/>
                      <a:r>
                        <a:rPr lang="en-US" sz="1400" b="1" dirty="0" smtClean="0">
                          <a:solidFill>
                            <a:schemeClr val="accent2"/>
                          </a:solidFill>
                        </a:rPr>
                        <a:t>0.4</a:t>
                      </a:r>
                      <a:endParaRPr lang="en-US" sz="1400" b="1" dirty="0">
                        <a:solidFill>
                          <a:schemeClr val="accent2"/>
                        </a:solidFill>
                      </a:endParaRPr>
                    </a:p>
                  </a:txBody>
                  <a:tcPr>
                    <a:solidFill>
                      <a:srgbClr val="92D050"/>
                    </a:solidFill>
                  </a:tcPr>
                </a:tc>
                <a:tc>
                  <a:txBody>
                    <a:bodyPr/>
                    <a:lstStyle/>
                    <a:p>
                      <a:pPr algn="ctr"/>
                      <a:r>
                        <a:rPr lang="en-US" sz="1400" b="1" dirty="0" smtClean="0">
                          <a:solidFill>
                            <a:schemeClr val="accent2"/>
                          </a:solidFill>
                        </a:rPr>
                        <a:t>0.47</a:t>
                      </a:r>
                      <a:endParaRPr lang="en-US" sz="1400" b="1" dirty="0">
                        <a:solidFill>
                          <a:schemeClr val="accent2"/>
                        </a:solidFill>
                      </a:endParaRPr>
                    </a:p>
                  </a:txBody>
                  <a:tcPr>
                    <a:solidFill>
                      <a:srgbClr val="92D050"/>
                    </a:solidFill>
                  </a:tcPr>
                </a:tc>
              </a:tr>
              <a:tr h="336128">
                <a:tc>
                  <a:txBody>
                    <a:bodyPr/>
                    <a:lstStyle/>
                    <a:p>
                      <a:pPr algn="ctr"/>
                      <a:endParaRPr lang="en-US" sz="1400" b="1" dirty="0">
                        <a:solidFill>
                          <a:schemeClr val="accent2"/>
                        </a:solidFill>
                      </a:endParaRPr>
                    </a:p>
                  </a:txBody>
                  <a:tcPr/>
                </a:tc>
                <a:tc>
                  <a:txBody>
                    <a:bodyPr/>
                    <a:lstStyle/>
                    <a:p>
                      <a:pPr algn="ctr"/>
                      <a:endParaRPr lang="en-US" sz="1400" b="1" dirty="0">
                        <a:solidFill>
                          <a:schemeClr val="accent2"/>
                        </a:solidFill>
                      </a:endParaRPr>
                    </a:p>
                  </a:txBody>
                  <a:tcPr/>
                </a:tc>
                <a:tc>
                  <a:txBody>
                    <a:bodyPr/>
                    <a:lstStyle/>
                    <a:p>
                      <a:pPr algn="ctr"/>
                      <a:endParaRPr lang="en-US" sz="1400" b="1" dirty="0">
                        <a:solidFill>
                          <a:schemeClr val="accent2"/>
                        </a:solidFill>
                      </a:endParaRPr>
                    </a:p>
                  </a:txBody>
                  <a:tcPr/>
                </a:tc>
                <a:tc>
                  <a:txBody>
                    <a:bodyPr/>
                    <a:lstStyle/>
                    <a:p>
                      <a:pPr algn="ctr"/>
                      <a:endParaRPr lang="en-US" sz="1400" b="1" dirty="0">
                        <a:solidFill>
                          <a:schemeClr val="accent2"/>
                        </a:solidFill>
                      </a:endParaRPr>
                    </a:p>
                  </a:txBody>
                  <a:tcPr/>
                </a:tc>
                <a:tc>
                  <a:txBody>
                    <a:bodyPr/>
                    <a:lstStyle/>
                    <a:p>
                      <a:pPr algn="ctr"/>
                      <a:endParaRPr lang="en-US" sz="1400" b="1" dirty="0">
                        <a:solidFill>
                          <a:schemeClr val="accent2"/>
                        </a:solidFill>
                      </a:endParaRPr>
                    </a:p>
                  </a:txBody>
                  <a:tcPr/>
                </a:tc>
                <a:tc>
                  <a:txBody>
                    <a:bodyPr/>
                    <a:lstStyle/>
                    <a:p>
                      <a:pPr algn="ctr"/>
                      <a:endParaRPr lang="en-US" sz="1400" b="1" dirty="0">
                        <a:solidFill>
                          <a:schemeClr val="accent2"/>
                        </a:solidFill>
                      </a:endParaRPr>
                    </a:p>
                  </a:txBody>
                  <a:tcPr/>
                </a:tc>
              </a:tr>
            </a:tbl>
          </a:graphicData>
        </a:graphic>
      </p:graphicFrame>
    </p:spTree>
    <p:extLst>
      <p:ext uri="{BB962C8B-B14F-4D97-AF65-F5344CB8AC3E}">
        <p14:creationId xmlns:p14="http://schemas.microsoft.com/office/powerpoint/2010/main" val="96792337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304800"/>
            <a:ext cx="5791200" cy="533400"/>
          </a:xfrm>
        </p:spPr>
        <p:txBody>
          <a:bodyPr/>
          <a:lstStyle/>
          <a:p>
            <a:pPr algn="ctr"/>
            <a:r>
              <a:rPr lang="en-US" sz="2000" dirty="0" smtClean="0">
                <a:solidFill>
                  <a:schemeClr val="accent2"/>
                </a:solidFill>
              </a:rPr>
              <a:t>Results – Items Selected by </a:t>
            </a:r>
            <a:r>
              <a:rPr lang="en-US" sz="2000" dirty="0" err="1" smtClean="0">
                <a:solidFill>
                  <a:schemeClr val="accent2"/>
                </a:solidFill>
              </a:rPr>
              <a:t>Rasch</a:t>
            </a:r>
            <a:r>
              <a:rPr lang="en-US" sz="2000" dirty="0" smtClean="0">
                <a:solidFill>
                  <a:schemeClr val="accent2"/>
                </a:solidFill>
              </a:rPr>
              <a:t> Modeling</a:t>
            </a:r>
            <a:endParaRPr lang="en-US" sz="2000" dirty="0">
              <a:solidFill>
                <a:schemeClr val="accent2"/>
              </a:solidFill>
            </a:endParaRPr>
          </a:p>
        </p:txBody>
      </p:sp>
      <p:sp>
        <p:nvSpPr>
          <p:cNvPr id="3" name="TextBox 2"/>
          <p:cNvSpPr txBox="1"/>
          <p:nvPr/>
        </p:nvSpPr>
        <p:spPr>
          <a:xfrm>
            <a:off x="228600" y="3962400"/>
            <a:ext cx="8686800" cy="1631216"/>
          </a:xfrm>
          <a:prstGeom prst="rect">
            <a:avLst/>
          </a:prstGeom>
          <a:noFill/>
        </p:spPr>
        <p:txBody>
          <a:bodyPr wrap="square" rtlCol="0">
            <a:spAutoFit/>
          </a:bodyPr>
          <a:lstStyle/>
          <a:p>
            <a:r>
              <a:rPr lang="en-US" sz="2000" dirty="0" smtClean="0">
                <a:solidFill>
                  <a:srgbClr val="FF00FF"/>
                </a:solidFill>
              </a:rPr>
              <a:t>Consistency : range – 0.68-0.80</a:t>
            </a:r>
          </a:p>
          <a:p>
            <a:r>
              <a:rPr lang="en-US" sz="2000" dirty="0" smtClean="0">
                <a:solidFill>
                  <a:srgbClr val="FF00FF"/>
                </a:solidFill>
              </a:rPr>
              <a:t>SEM=0.07;  </a:t>
            </a:r>
          </a:p>
          <a:p>
            <a:r>
              <a:rPr lang="en-US" sz="2000" dirty="0" smtClean="0">
                <a:solidFill>
                  <a:srgbClr val="FF00FF"/>
                </a:solidFill>
              </a:rPr>
              <a:t>Factor analysis demonstrated 1 factor solution</a:t>
            </a:r>
          </a:p>
          <a:p>
            <a:r>
              <a:rPr lang="en-US" sz="2000" dirty="0" smtClean="0">
                <a:solidFill>
                  <a:srgbClr val="FF00FF"/>
                </a:solidFill>
              </a:rPr>
              <a:t>Low value of residuals </a:t>
            </a:r>
          </a:p>
          <a:p>
            <a:r>
              <a:rPr lang="en-US" sz="2000" dirty="0" smtClean="0">
                <a:solidFill>
                  <a:srgbClr val="FF00FF"/>
                </a:solidFill>
              </a:rPr>
              <a:t>Correlations between item residuals close to zero</a:t>
            </a:r>
            <a:endParaRPr lang="en-US" sz="2000" dirty="0">
              <a:solidFill>
                <a:srgbClr val="FF00FF"/>
              </a:solidFill>
            </a:endParaRPr>
          </a:p>
        </p:txBody>
      </p:sp>
      <p:sp>
        <p:nvSpPr>
          <p:cNvPr id="4" name="Content Placeholder 3"/>
          <p:cNvSpPr>
            <a:spLocks noGrp="1"/>
          </p:cNvSpPr>
          <p:nvPr>
            <p:ph idx="1"/>
          </p:nvPr>
        </p:nvSpPr>
        <p:spPr>
          <a:xfrm>
            <a:off x="990600" y="1676400"/>
            <a:ext cx="7467600" cy="2362200"/>
          </a:xfrm>
        </p:spPr>
        <p:txBody>
          <a:bodyPr/>
          <a:lstStyle/>
          <a:p>
            <a:r>
              <a:rPr lang="en-US" sz="2000" b="1" dirty="0" smtClean="0">
                <a:solidFill>
                  <a:schemeClr val="accent2"/>
                </a:solidFill>
              </a:rPr>
              <a:t>6 items for attitude</a:t>
            </a:r>
          </a:p>
          <a:p>
            <a:r>
              <a:rPr lang="en-US" sz="2000" b="1" dirty="0" smtClean="0">
                <a:solidFill>
                  <a:schemeClr val="accent2"/>
                </a:solidFill>
              </a:rPr>
              <a:t>6 items for communications</a:t>
            </a:r>
          </a:p>
          <a:p>
            <a:r>
              <a:rPr lang="en-US" sz="2000" b="1" dirty="0" smtClean="0">
                <a:solidFill>
                  <a:schemeClr val="accent2"/>
                </a:solidFill>
              </a:rPr>
              <a:t>4 items for confidence</a:t>
            </a:r>
            <a:endParaRPr lang="en-US" sz="2000" b="1" dirty="0">
              <a:solidFill>
                <a:schemeClr val="accent2"/>
              </a:solidFill>
            </a:endParaRPr>
          </a:p>
        </p:txBody>
      </p:sp>
    </p:spTree>
    <p:extLst>
      <p:ext uri="{BB962C8B-B14F-4D97-AF65-F5344CB8AC3E}">
        <p14:creationId xmlns:p14="http://schemas.microsoft.com/office/powerpoint/2010/main" val="36353319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26690422"/>
              </p:ext>
            </p:extLst>
          </p:nvPr>
        </p:nvGraphicFramePr>
        <p:xfrm>
          <a:off x="76199" y="990600"/>
          <a:ext cx="8991600" cy="5711507"/>
        </p:xfrm>
        <a:graphic>
          <a:graphicData uri="http://schemas.openxmlformats.org/drawingml/2006/table">
            <a:tbl>
              <a:tblPr firstRow="1" bandRow="1">
                <a:tableStyleId>{5C22544A-7EE6-4342-B048-85BDC9FD1C3A}</a:tableStyleId>
              </a:tblPr>
              <a:tblGrid>
                <a:gridCol w="2590801"/>
                <a:gridCol w="1600200"/>
                <a:gridCol w="1447800"/>
                <a:gridCol w="1600200"/>
                <a:gridCol w="1752599"/>
              </a:tblGrid>
              <a:tr h="583492">
                <a:tc>
                  <a:txBody>
                    <a:bodyPr/>
                    <a:lstStyle/>
                    <a:p>
                      <a:pPr algn="ctr"/>
                      <a:r>
                        <a:rPr lang="en-US" sz="1400" dirty="0" smtClean="0">
                          <a:solidFill>
                            <a:schemeClr val="accent2"/>
                          </a:solidFill>
                        </a:rPr>
                        <a:t>Effects</a:t>
                      </a:r>
                      <a:endParaRPr lang="en-US" sz="1400" dirty="0">
                        <a:solidFill>
                          <a:schemeClr val="accent2"/>
                        </a:solidFill>
                      </a:endParaRPr>
                    </a:p>
                  </a:txBody>
                  <a:tcPr/>
                </a:tc>
                <a:tc gridSpan="2">
                  <a:txBody>
                    <a:bodyPr/>
                    <a:lstStyle/>
                    <a:p>
                      <a:pPr algn="ctr"/>
                      <a:r>
                        <a:rPr lang="en-US" sz="1400" dirty="0" smtClean="0">
                          <a:solidFill>
                            <a:schemeClr val="accent2"/>
                          </a:solidFill>
                        </a:rPr>
                        <a:t>CTT</a:t>
                      </a:r>
                      <a:endParaRPr lang="en-US" sz="1400" dirty="0">
                        <a:solidFill>
                          <a:schemeClr val="accent2"/>
                        </a:solidFill>
                      </a:endParaRPr>
                    </a:p>
                  </a:txBody>
                  <a:tcPr/>
                </a:tc>
                <a:tc hMerge="1">
                  <a:txBody>
                    <a:bodyPr/>
                    <a:lstStyle/>
                    <a:p>
                      <a:endParaRPr lang="en-US"/>
                    </a:p>
                  </a:txBody>
                  <a:tcPr/>
                </a:tc>
                <a:tc gridSpan="2">
                  <a:txBody>
                    <a:bodyPr/>
                    <a:lstStyle/>
                    <a:p>
                      <a:pPr algn="ctr"/>
                      <a:r>
                        <a:rPr lang="en-US" sz="1400" i="0" dirty="0" err="1" smtClean="0">
                          <a:solidFill>
                            <a:schemeClr val="accent2"/>
                          </a:solidFill>
                        </a:rPr>
                        <a:t>Rasch</a:t>
                      </a:r>
                      <a:endParaRPr lang="en-US" sz="1400" i="0" dirty="0">
                        <a:solidFill>
                          <a:schemeClr val="accent2"/>
                        </a:solidFill>
                      </a:endParaRPr>
                    </a:p>
                  </a:txBody>
                  <a:tcPr/>
                </a:tc>
                <a:tc hMerge="1">
                  <a:txBody>
                    <a:bodyPr/>
                    <a:lstStyle/>
                    <a:p>
                      <a:endParaRPr lang="en-US"/>
                    </a:p>
                  </a:txBody>
                  <a:tcPr/>
                </a:tc>
              </a:tr>
              <a:tr h="609599">
                <a:tc>
                  <a:txBody>
                    <a:bodyPr/>
                    <a:lstStyle/>
                    <a:p>
                      <a:pPr algn="ctr"/>
                      <a:endParaRPr lang="en-US" sz="1600" b="1" dirty="0">
                        <a:solidFill>
                          <a:srgbClr val="FF0000"/>
                        </a:solidFill>
                        <a:latin typeface="+mj-lt"/>
                      </a:endParaRPr>
                    </a:p>
                  </a:txBody>
                  <a:tcPr/>
                </a:tc>
                <a:tc>
                  <a:txBody>
                    <a:bodyPr/>
                    <a:lstStyle/>
                    <a:p>
                      <a:pPr algn="ctr"/>
                      <a:r>
                        <a:rPr lang="en-US" sz="1400" b="1" dirty="0" smtClean="0">
                          <a:solidFill>
                            <a:schemeClr val="accent2"/>
                          </a:solidFill>
                          <a:latin typeface="+mj-lt"/>
                        </a:rPr>
                        <a:t>Baseline</a:t>
                      </a:r>
                    </a:p>
                    <a:p>
                      <a:pPr algn="ctr"/>
                      <a:r>
                        <a:rPr lang="en-US" sz="1400" b="1" dirty="0" smtClean="0">
                          <a:solidFill>
                            <a:schemeClr val="accent2"/>
                          </a:solidFill>
                          <a:latin typeface="+mj-lt"/>
                        </a:rPr>
                        <a:t>OR (</a:t>
                      </a:r>
                      <a:r>
                        <a:rPr lang="en-US" sz="1400" b="1" i="1" dirty="0" smtClean="0">
                          <a:solidFill>
                            <a:schemeClr val="accent2"/>
                          </a:solidFill>
                          <a:latin typeface="+mj-lt"/>
                        </a:rPr>
                        <a:t>p</a:t>
                      </a:r>
                      <a:r>
                        <a:rPr lang="en-US" sz="1400" b="1" dirty="0" smtClean="0">
                          <a:solidFill>
                            <a:schemeClr val="accent2"/>
                          </a:solidFill>
                          <a:latin typeface="+mj-lt"/>
                        </a:rPr>
                        <a:t>-value)</a:t>
                      </a:r>
                      <a:endParaRPr lang="en-US" sz="1400" b="1" dirty="0">
                        <a:solidFill>
                          <a:schemeClr val="accent2"/>
                        </a:solidFill>
                        <a:latin typeface="+mj-lt"/>
                      </a:endParaRPr>
                    </a:p>
                  </a:txBody>
                  <a:tcPr/>
                </a:tc>
                <a:tc>
                  <a:txBody>
                    <a:bodyPr/>
                    <a:lstStyle/>
                    <a:p>
                      <a:pPr algn="ctr"/>
                      <a:r>
                        <a:rPr lang="en-US" sz="1400" b="1" dirty="0" smtClean="0">
                          <a:solidFill>
                            <a:schemeClr val="accent2"/>
                          </a:solidFill>
                          <a:latin typeface="+mj-lt"/>
                        </a:rPr>
                        <a:t>Follow-up</a:t>
                      </a:r>
                    </a:p>
                    <a:p>
                      <a:pPr algn="ctr"/>
                      <a:r>
                        <a:rPr lang="en-US" sz="1400" b="1" dirty="0" smtClean="0">
                          <a:solidFill>
                            <a:schemeClr val="accent2"/>
                          </a:solidFill>
                          <a:latin typeface="+mj-lt"/>
                        </a:rPr>
                        <a:t>OR (</a:t>
                      </a:r>
                      <a:r>
                        <a:rPr lang="en-US" sz="1400" b="1" i="1" dirty="0" smtClean="0">
                          <a:solidFill>
                            <a:schemeClr val="accent2"/>
                          </a:solidFill>
                          <a:latin typeface="+mj-lt"/>
                        </a:rPr>
                        <a:t>p</a:t>
                      </a:r>
                      <a:r>
                        <a:rPr lang="en-US" sz="1400" b="1" dirty="0" smtClean="0">
                          <a:solidFill>
                            <a:schemeClr val="accent2"/>
                          </a:solidFill>
                          <a:latin typeface="+mj-lt"/>
                        </a:rPr>
                        <a:t>-value)</a:t>
                      </a:r>
                      <a:endParaRPr lang="en-US" sz="1400" b="1" dirty="0">
                        <a:solidFill>
                          <a:schemeClr val="accent2"/>
                        </a:solidFill>
                        <a:latin typeface="+mj-lt"/>
                      </a:endParaRPr>
                    </a:p>
                  </a:txBody>
                  <a:tcPr/>
                </a:tc>
                <a:tc>
                  <a:txBody>
                    <a:bodyPr/>
                    <a:lstStyle/>
                    <a:p>
                      <a:pPr algn="ctr"/>
                      <a:endParaRPr lang="en-US" sz="1400" b="1" dirty="0">
                        <a:solidFill>
                          <a:schemeClr val="accent2"/>
                        </a:solidFill>
                        <a:effectLst/>
                        <a:latin typeface="+mj-lt"/>
                        <a:ea typeface="Times New Roman"/>
                        <a:cs typeface="Times New Roman"/>
                      </a:endParaRPr>
                    </a:p>
                  </a:txBody>
                  <a:tcPr marL="38100" marR="38100" marT="0" marB="0"/>
                </a:tc>
                <a:tc>
                  <a:txBody>
                    <a:bodyPr/>
                    <a:lstStyle/>
                    <a:p>
                      <a:pPr marL="0" marR="0" algn="ctr">
                        <a:lnSpc>
                          <a:spcPct val="115000"/>
                        </a:lnSpc>
                        <a:spcBef>
                          <a:spcPts val="300"/>
                        </a:spcBef>
                        <a:spcAft>
                          <a:spcPts val="300"/>
                        </a:spcAft>
                      </a:pPr>
                      <a:endParaRPr lang="en-US" sz="1400" b="1" dirty="0">
                        <a:solidFill>
                          <a:schemeClr val="accent2"/>
                        </a:solidFill>
                        <a:effectLst/>
                        <a:latin typeface="+mj-lt"/>
                        <a:ea typeface="Times New Roman"/>
                        <a:cs typeface="Times New Roman"/>
                      </a:endParaRPr>
                    </a:p>
                  </a:txBody>
                  <a:tcPr marL="38100" marR="38100" marT="0" marB="0"/>
                </a:tc>
              </a:tr>
              <a:tr h="324772">
                <a:tc>
                  <a:txBody>
                    <a:bodyPr/>
                    <a:lstStyle/>
                    <a:p>
                      <a:pPr algn="l"/>
                      <a:r>
                        <a:rPr lang="en-US" sz="1400" b="1" dirty="0" smtClean="0">
                          <a:solidFill>
                            <a:schemeClr val="accent2"/>
                          </a:solidFill>
                          <a:latin typeface="+mj-lt"/>
                        </a:rPr>
                        <a:t>Age at initial visit</a:t>
                      </a:r>
                      <a:endParaRPr lang="en-US" sz="1400" b="1" dirty="0">
                        <a:solidFill>
                          <a:schemeClr val="accent2"/>
                        </a:solidFill>
                        <a:latin typeface="+mj-lt"/>
                      </a:endParaRPr>
                    </a:p>
                  </a:txBody>
                  <a:tcPr/>
                </a:tc>
                <a:tc>
                  <a:txBody>
                    <a:bodyPr/>
                    <a:lstStyle/>
                    <a:p>
                      <a:pPr algn="ctr"/>
                      <a:r>
                        <a:rPr lang="en-US" sz="1400" b="1" dirty="0" smtClean="0">
                          <a:solidFill>
                            <a:srgbClr val="FF00FF"/>
                          </a:solidFill>
                          <a:latin typeface="+mj-lt"/>
                        </a:rPr>
                        <a:t>0.96 (0.01)</a:t>
                      </a:r>
                      <a:endParaRPr lang="en-US" sz="1400" b="1" dirty="0">
                        <a:solidFill>
                          <a:srgbClr val="FF00FF"/>
                        </a:solidFill>
                        <a:latin typeface="+mj-lt"/>
                      </a:endParaRPr>
                    </a:p>
                  </a:txBody>
                  <a:tcPr/>
                </a:tc>
                <a:tc>
                  <a:txBody>
                    <a:bodyPr/>
                    <a:lstStyle/>
                    <a:p>
                      <a:pPr algn="ctr"/>
                      <a:r>
                        <a:rPr lang="en-US" sz="1400" b="0" dirty="0" smtClean="0">
                          <a:solidFill>
                            <a:schemeClr val="accent2"/>
                          </a:solidFill>
                          <a:latin typeface="+mj-lt"/>
                        </a:rPr>
                        <a:t>1.01 (0.35)</a:t>
                      </a:r>
                      <a:endParaRPr lang="en-US" sz="1400" b="0" dirty="0">
                        <a:solidFill>
                          <a:schemeClr val="accent2"/>
                        </a:solidFill>
                        <a:latin typeface="+mj-lt"/>
                      </a:endParaRPr>
                    </a:p>
                  </a:txBody>
                  <a:tcPr/>
                </a:tc>
                <a:tc>
                  <a:txBody>
                    <a:bodyPr/>
                    <a:lstStyle/>
                    <a:p>
                      <a:pPr algn="ctr"/>
                      <a:endParaRPr lang="en-US" sz="1400" b="1" dirty="0">
                        <a:solidFill>
                          <a:srgbClr val="FF00FF"/>
                        </a:solidFill>
                        <a:latin typeface="+mj-lt"/>
                      </a:endParaRPr>
                    </a:p>
                  </a:txBody>
                  <a:tcPr/>
                </a:tc>
                <a:tc>
                  <a:txBody>
                    <a:bodyPr/>
                    <a:lstStyle/>
                    <a:p>
                      <a:pPr algn="ctr"/>
                      <a:endParaRPr lang="en-US" sz="1400" b="0" dirty="0">
                        <a:solidFill>
                          <a:schemeClr val="accent2"/>
                        </a:solidFill>
                        <a:latin typeface="+mj-lt"/>
                      </a:endParaRPr>
                    </a:p>
                  </a:txBody>
                  <a:tcPr/>
                </a:tc>
              </a:tr>
              <a:tr h="324772">
                <a:tc>
                  <a:txBody>
                    <a:bodyPr/>
                    <a:lstStyle/>
                    <a:p>
                      <a:pPr algn="l"/>
                      <a:r>
                        <a:rPr lang="en-US" sz="1400" b="1" dirty="0" smtClean="0">
                          <a:solidFill>
                            <a:schemeClr val="accent2"/>
                          </a:solidFill>
                          <a:latin typeface="+mj-lt"/>
                        </a:rPr>
                        <a:t>STD in last 6 months</a:t>
                      </a:r>
                      <a:endParaRPr lang="en-US" sz="1400" b="1" dirty="0">
                        <a:solidFill>
                          <a:schemeClr val="accent2"/>
                        </a:solidFill>
                        <a:latin typeface="+mj-lt"/>
                      </a:endParaRPr>
                    </a:p>
                  </a:txBody>
                  <a:tcPr/>
                </a:tc>
                <a:tc>
                  <a:txBody>
                    <a:bodyPr/>
                    <a:lstStyle/>
                    <a:p>
                      <a:pPr algn="ctr"/>
                      <a:r>
                        <a:rPr lang="en-US" sz="1400" b="1" dirty="0" smtClean="0">
                          <a:solidFill>
                            <a:srgbClr val="FF00FF"/>
                          </a:solidFill>
                          <a:latin typeface="+mj-lt"/>
                        </a:rPr>
                        <a:t>1.13 (0.05)</a:t>
                      </a:r>
                      <a:endParaRPr lang="en-US" sz="1400" b="1" dirty="0">
                        <a:solidFill>
                          <a:srgbClr val="FF00FF"/>
                        </a:solidFill>
                        <a:latin typeface="+mj-lt"/>
                      </a:endParaRPr>
                    </a:p>
                  </a:txBody>
                  <a:tcPr/>
                </a:tc>
                <a:tc>
                  <a:txBody>
                    <a:bodyPr/>
                    <a:lstStyle/>
                    <a:p>
                      <a:pPr algn="ctr"/>
                      <a:r>
                        <a:rPr lang="en-US" sz="1400" b="0" dirty="0" smtClean="0">
                          <a:solidFill>
                            <a:schemeClr val="accent2"/>
                          </a:solidFill>
                          <a:latin typeface="+mj-lt"/>
                        </a:rPr>
                        <a:t>0.99 (0.82)</a:t>
                      </a:r>
                      <a:endParaRPr lang="en-US" sz="1400" b="0" dirty="0">
                        <a:solidFill>
                          <a:schemeClr val="accent2"/>
                        </a:solidFill>
                        <a:latin typeface="+mj-lt"/>
                      </a:endParaRPr>
                    </a:p>
                  </a:txBody>
                  <a:tcPr/>
                </a:tc>
                <a:tc>
                  <a:txBody>
                    <a:bodyPr/>
                    <a:lstStyle/>
                    <a:p>
                      <a:pPr algn="ctr"/>
                      <a:endParaRPr lang="en-US" sz="1400" b="1" dirty="0">
                        <a:solidFill>
                          <a:srgbClr val="FF00FF"/>
                        </a:solidFill>
                        <a:latin typeface="+mj-lt"/>
                      </a:endParaRPr>
                    </a:p>
                  </a:txBody>
                  <a:tcPr/>
                </a:tc>
                <a:tc>
                  <a:txBody>
                    <a:bodyPr/>
                    <a:lstStyle/>
                    <a:p>
                      <a:pPr algn="ctr"/>
                      <a:endParaRPr lang="en-US" sz="1400" b="0" dirty="0">
                        <a:solidFill>
                          <a:schemeClr val="accent2"/>
                        </a:solidFill>
                        <a:latin typeface="+mj-lt"/>
                      </a:endParaRPr>
                    </a:p>
                  </a:txBody>
                  <a:tcPr/>
                </a:tc>
              </a:tr>
              <a:tr h="324772">
                <a:tc>
                  <a:txBody>
                    <a:bodyPr/>
                    <a:lstStyle/>
                    <a:p>
                      <a:pPr algn="l"/>
                      <a:r>
                        <a:rPr lang="en-US" sz="1400" b="1" dirty="0" smtClean="0">
                          <a:solidFill>
                            <a:schemeClr val="accent2"/>
                          </a:solidFill>
                          <a:latin typeface="+mj-lt"/>
                        </a:rPr>
                        <a:t>Number of life partners</a:t>
                      </a:r>
                      <a:endParaRPr lang="en-US" sz="1400" b="1" dirty="0">
                        <a:solidFill>
                          <a:schemeClr val="accent2"/>
                        </a:solidFill>
                        <a:latin typeface="+mj-lt"/>
                      </a:endParaRPr>
                    </a:p>
                  </a:txBody>
                  <a:tcPr/>
                </a:tc>
                <a:tc>
                  <a:txBody>
                    <a:bodyPr/>
                    <a:lstStyle/>
                    <a:p>
                      <a:pPr algn="ctr"/>
                      <a:r>
                        <a:rPr lang="en-US" sz="1400" b="1" dirty="0" smtClean="0">
                          <a:solidFill>
                            <a:schemeClr val="accent2"/>
                          </a:solidFill>
                          <a:latin typeface="+mj-lt"/>
                        </a:rPr>
                        <a:t>1.00 (0.93)</a:t>
                      </a:r>
                      <a:endParaRPr lang="en-US" sz="1400" b="1" dirty="0">
                        <a:solidFill>
                          <a:schemeClr val="accent2"/>
                        </a:solidFill>
                        <a:latin typeface="+mj-lt"/>
                      </a:endParaRPr>
                    </a:p>
                  </a:txBody>
                  <a:tcPr>
                    <a:solidFill>
                      <a:schemeClr val="bg2">
                        <a:lumMod val="40000"/>
                        <a:lumOff val="60000"/>
                      </a:schemeClr>
                    </a:solidFill>
                  </a:tcPr>
                </a:tc>
                <a:tc>
                  <a:txBody>
                    <a:bodyPr/>
                    <a:lstStyle/>
                    <a:p>
                      <a:pPr algn="ctr"/>
                      <a:r>
                        <a:rPr lang="en-US" sz="1400" b="0" dirty="0" smtClean="0">
                          <a:solidFill>
                            <a:schemeClr val="accent2"/>
                          </a:solidFill>
                          <a:latin typeface="+mj-lt"/>
                        </a:rPr>
                        <a:t>0.90 (0.13)</a:t>
                      </a:r>
                      <a:endParaRPr lang="en-US" sz="1400" b="0" dirty="0">
                        <a:solidFill>
                          <a:schemeClr val="accent2"/>
                        </a:solidFill>
                        <a:latin typeface="+mj-lt"/>
                      </a:endParaRPr>
                    </a:p>
                  </a:txBody>
                  <a:tcPr/>
                </a:tc>
                <a:tc>
                  <a:txBody>
                    <a:bodyPr/>
                    <a:lstStyle/>
                    <a:p>
                      <a:pPr algn="ctr"/>
                      <a:endParaRPr lang="en-US" sz="1400" b="1" dirty="0">
                        <a:solidFill>
                          <a:schemeClr val="accent2"/>
                        </a:solidFill>
                        <a:latin typeface="+mj-lt"/>
                      </a:endParaRPr>
                    </a:p>
                  </a:txBody>
                  <a:tcPr>
                    <a:solidFill>
                      <a:schemeClr val="bg2">
                        <a:lumMod val="40000"/>
                        <a:lumOff val="60000"/>
                      </a:schemeClr>
                    </a:solidFill>
                  </a:tcPr>
                </a:tc>
                <a:tc>
                  <a:txBody>
                    <a:bodyPr/>
                    <a:lstStyle/>
                    <a:p>
                      <a:pPr algn="ctr"/>
                      <a:endParaRPr lang="en-US" sz="1400" b="0" dirty="0">
                        <a:solidFill>
                          <a:schemeClr val="accent2"/>
                        </a:solidFill>
                        <a:latin typeface="+mj-lt"/>
                      </a:endParaRPr>
                    </a:p>
                  </a:txBody>
                  <a:tcPr>
                    <a:solidFill>
                      <a:schemeClr val="bg2">
                        <a:lumMod val="40000"/>
                        <a:lumOff val="60000"/>
                      </a:schemeClr>
                    </a:solidFill>
                  </a:tcPr>
                </a:tc>
              </a:tr>
              <a:tr h="324772">
                <a:tc>
                  <a:txBody>
                    <a:bodyPr/>
                    <a:lstStyle/>
                    <a:p>
                      <a:pPr algn="l"/>
                      <a:r>
                        <a:rPr lang="en-US" sz="1400" b="1" dirty="0" smtClean="0">
                          <a:solidFill>
                            <a:schemeClr val="accent2"/>
                          </a:solidFill>
                          <a:latin typeface="+mj-lt"/>
                        </a:rPr>
                        <a:t>Attitudes/Beliefs</a:t>
                      </a:r>
                      <a:endParaRPr lang="en-US" sz="1400" b="1" dirty="0">
                        <a:solidFill>
                          <a:schemeClr val="accent2"/>
                        </a:solidFill>
                        <a:latin typeface="+mj-lt"/>
                      </a:endParaRPr>
                    </a:p>
                  </a:txBody>
                  <a:tcPr/>
                </a:tc>
                <a:tc>
                  <a:txBody>
                    <a:bodyPr/>
                    <a:lstStyle/>
                    <a:p>
                      <a:pPr algn="ctr"/>
                      <a:endParaRPr lang="en-US" sz="1400" b="1" dirty="0">
                        <a:solidFill>
                          <a:schemeClr val="accent2"/>
                        </a:solidFill>
                        <a:latin typeface="+mj-lt"/>
                      </a:endParaRPr>
                    </a:p>
                  </a:txBody>
                  <a:tcPr/>
                </a:tc>
                <a:tc>
                  <a:txBody>
                    <a:bodyPr/>
                    <a:lstStyle/>
                    <a:p>
                      <a:pPr marL="0" marR="0" algn="ctr">
                        <a:lnSpc>
                          <a:spcPct val="115000"/>
                        </a:lnSpc>
                        <a:spcBef>
                          <a:spcPts val="300"/>
                        </a:spcBef>
                        <a:spcAft>
                          <a:spcPts val="300"/>
                        </a:spcAft>
                      </a:pPr>
                      <a:endParaRPr lang="en-US" sz="1400" b="1" dirty="0">
                        <a:solidFill>
                          <a:schemeClr val="accent2"/>
                        </a:solidFill>
                        <a:effectLst/>
                        <a:latin typeface="+mj-lt"/>
                        <a:ea typeface="Times New Roman"/>
                        <a:cs typeface="Times New Roman"/>
                      </a:endParaRPr>
                    </a:p>
                  </a:txBody>
                  <a:tcPr marL="38100" marR="38100" marT="0" marB="0"/>
                </a:tc>
                <a:tc>
                  <a:txBody>
                    <a:bodyPr/>
                    <a:lstStyle/>
                    <a:p>
                      <a:endParaRPr lang="en-US" dirty="0"/>
                    </a:p>
                  </a:txBody>
                  <a:tcPr/>
                </a:tc>
                <a:tc>
                  <a:txBody>
                    <a:bodyPr/>
                    <a:lstStyle/>
                    <a:p>
                      <a:endParaRPr lang="en-US" dirty="0"/>
                    </a:p>
                  </a:txBody>
                  <a:tcPr marL="38100" marR="38100" marT="0" marB="0"/>
                </a:tc>
              </a:tr>
              <a:tr h="3247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smtClean="0">
                          <a:solidFill>
                            <a:schemeClr val="accent2"/>
                          </a:solidFill>
                          <a:latin typeface="+mn-lt"/>
                          <a:ea typeface="+mn-ea"/>
                          <a:cs typeface="+mn-cs"/>
                        </a:rPr>
                        <a:t>     Women’s beliefs  (CTT)</a:t>
                      </a:r>
                    </a:p>
                  </a:txBody>
                  <a:tcPr/>
                </a:tc>
                <a:tc>
                  <a:txBody>
                    <a:bodyPr/>
                    <a:lstStyle/>
                    <a:p>
                      <a:pPr algn="ctr"/>
                      <a:r>
                        <a:rPr lang="en-US" sz="1400" b="1" dirty="0" smtClean="0">
                          <a:solidFill>
                            <a:srgbClr val="FF00FF"/>
                          </a:solidFill>
                          <a:latin typeface="+mj-lt"/>
                        </a:rPr>
                        <a:t>1.89 (&lt;0.01) </a:t>
                      </a:r>
                      <a:endParaRPr lang="en-US" sz="1400" b="1" dirty="0">
                        <a:solidFill>
                          <a:srgbClr val="FF00FF"/>
                        </a:solidFill>
                        <a:latin typeface="+mj-lt"/>
                      </a:endParaRPr>
                    </a:p>
                  </a:txBody>
                  <a:tcPr/>
                </a:tc>
                <a:tc>
                  <a:txBody>
                    <a:bodyPr/>
                    <a:lstStyle/>
                    <a:p>
                      <a:pPr marL="0" marR="0" indent="0" algn="ctr" defTabSz="914400" rtl="0" eaLnBrk="1" fontAlgn="auto" latinLnBrk="0" hangingPunct="1">
                        <a:lnSpc>
                          <a:spcPct val="115000"/>
                        </a:lnSpc>
                        <a:spcBef>
                          <a:spcPts val="300"/>
                        </a:spcBef>
                        <a:spcAft>
                          <a:spcPts val="300"/>
                        </a:spcAft>
                        <a:buClrTx/>
                        <a:buSzTx/>
                        <a:buFontTx/>
                        <a:buNone/>
                        <a:tabLst/>
                        <a:defRPr/>
                      </a:pPr>
                      <a:r>
                        <a:rPr lang="en-US" sz="1400" b="1" dirty="0" smtClean="0">
                          <a:solidFill>
                            <a:srgbClr val="FF00FF"/>
                          </a:solidFill>
                          <a:effectLst/>
                          <a:latin typeface="+mj-lt"/>
                          <a:ea typeface="Times New Roman"/>
                          <a:cs typeface="Times New Roman"/>
                        </a:rPr>
                        <a:t>1.41 (&lt;0.01)</a:t>
                      </a:r>
                      <a:endParaRPr lang="en-US" sz="1400" b="1" dirty="0">
                        <a:solidFill>
                          <a:srgbClr val="FF00FF"/>
                        </a:solidFill>
                        <a:effectLst/>
                        <a:latin typeface="+mj-lt"/>
                        <a:ea typeface="Times New Roman"/>
                        <a:cs typeface="Times New Roman"/>
                      </a:endParaRPr>
                    </a:p>
                  </a:txBody>
                  <a:tcPr marL="38100" marR="38100" marT="0" marB="0"/>
                </a:tc>
                <a:tc>
                  <a:txBody>
                    <a:bodyPr/>
                    <a:lstStyle/>
                    <a:p>
                      <a:pPr algn="ctr"/>
                      <a:endParaRPr lang="en-US" sz="1400" b="1" dirty="0">
                        <a:solidFill>
                          <a:schemeClr val="accent2"/>
                        </a:solidFill>
                        <a:latin typeface="+mj-lt"/>
                      </a:endParaRPr>
                    </a:p>
                  </a:txBody>
                  <a:tcPr/>
                </a:tc>
                <a:tc>
                  <a:txBody>
                    <a:bodyPr/>
                    <a:lstStyle/>
                    <a:p>
                      <a:pPr algn="ctr"/>
                      <a:endParaRPr lang="en-US" sz="1400" b="1" dirty="0">
                        <a:solidFill>
                          <a:schemeClr val="accent2"/>
                        </a:solidFill>
                        <a:latin typeface="+mj-lt"/>
                      </a:endParaRPr>
                    </a:p>
                  </a:txBody>
                  <a:tcPr marL="38100" marR="38100" marT="0" marB="0"/>
                </a:tc>
              </a:tr>
              <a:tr h="3247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smtClean="0">
                          <a:solidFill>
                            <a:schemeClr val="accent2"/>
                          </a:solidFill>
                          <a:latin typeface="+mn-lt"/>
                          <a:ea typeface="+mn-ea"/>
                          <a:cs typeface="+mn-cs"/>
                        </a:rPr>
                        <a:t>         Perceptions     (CTT)</a:t>
                      </a:r>
                      <a:endParaRPr lang="en-US" sz="1400" b="1" dirty="0">
                        <a:solidFill>
                          <a:schemeClr val="accent2"/>
                        </a:solidFill>
                        <a:latin typeface="+mj-lt"/>
                      </a:endParaRPr>
                    </a:p>
                  </a:txBody>
                  <a:tcPr/>
                </a:tc>
                <a:tc>
                  <a:txBody>
                    <a:bodyPr/>
                    <a:lstStyle/>
                    <a:p>
                      <a:pPr algn="ctr"/>
                      <a:r>
                        <a:rPr lang="en-US" sz="1400" b="1" dirty="0" smtClean="0">
                          <a:solidFill>
                            <a:srgbClr val="FF00FF"/>
                          </a:solidFill>
                          <a:latin typeface="+mj-lt"/>
                        </a:rPr>
                        <a:t>1.63 (&lt;0.01)</a:t>
                      </a:r>
                      <a:endParaRPr lang="en-US" sz="1400" b="1" dirty="0">
                        <a:solidFill>
                          <a:srgbClr val="FF00FF"/>
                        </a:solidFill>
                        <a:latin typeface="+mj-lt"/>
                      </a:endParaRPr>
                    </a:p>
                  </a:txBody>
                  <a:tcPr/>
                </a:tc>
                <a:tc>
                  <a:txBody>
                    <a:bodyPr/>
                    <a:lstStyle/>
                    <a:p>
                      <a:pPr marL="0" marR="0" algn="ctr">
                        <a:lnSpc>
                          <a:spcPct val="115000"/>
                        </a:lnSpc>
                        <a:spcBef>
                          <a:spcPts val="300"/>
                        </a:spcBef>
                        <a:spcAft>
                          <a:spcPts val="300"/>
                        </a:spcAft>
                      </a:pPr>
                      <a:r>
                        <a:rPr lang="en-US" sz="1400" b="1" dirty="0" smtClean="0">
                          <a:solidFill>
                            <a:srgbClr val="FF00FF"/>
                          </a:solidFill>
                          <a:effectLst/>
                          <a:latin typeface="+mj-lt"/>
                          <a:ea typeface="Times New Roman"/>
                          <a:cs typeface="Times New Roman"/>
                        </a:rPr>
                        <a:t>1.24 (0.02)</a:t>
                      </a:r>
                      <a:endParaRPr lang="en-US" sz="1400" b="1" dirty="0">
                        <a:solidFill>
                          <a:srgbClr val="FF00FF"/>
                        </a:solidFill>
                        <a:effectLst/>
                        <a:latin typeface="+mj-lt"/>
                        <a:ea typeface="Times New Roman"/>
                        <a:cs typeface="Times New Roman"/>
                      </a:endParaRPr>
                    </a:p>
                  </a:txBody>
                  <a:tcPr marL="38100" marR="38100" marT="0" marB="0"/>
                </a:tc>
                <a:tc>
                  <a:txBody>
                    <a:bodyPr/>
                    <a:lstStyle/>
                    <a:p>
                      <a:pPr algn="ctr"/>
                      <a:endParaRPr lang="en-US" sz="1400" b="1" dirty="0">
                        <a:solidFill>
                          <a:schemeClr val="accent2"/>
                        </a:solidFill>
                        <a:latin typeface="+mj-lt"/>
                      </a:endParaRPr>
                    </a:p>
                  </a:txBody>
                  <a:tcPr/>
                </a:tc>
                <a:tc>
                  <a:txBody>
                    <a:bodyPr/>
                    <a:lstStyle/>
                    <a:p>
                      <a:pPr algn="ctr"/>
                      <a:endParaRPr lang="en-US" sz="1400" b="1" dirty="0">
                        <a:solidFill>
                          <a:schemeClr val="accent2"/>
                        </a:solidFill>
                        <a:latin typeface="+mj-lt"/>
                      </a:endParaRPr>
                    </a:p>
                  </a:txBody>
                  <a:tcPr marL="38100" marR="38100" marT="0" marB="0"/>
                </a:tc>
              </a:tr>
              <a:tr h="324772">
                <a:tc>
                  <a:txBody>
                    <a:bodyPr/>
                    <a:lstStyle/>
                    <a:p>
                      <a:pPr algn="l"/>
                      <a:r>
                        <a:rPr lang="en-US" sz="1400" b="1" kern="1200" dirty="0" smtClean="0">
                          <a:solidFill>
                            <a:schemeClr val="accent2"/>
                          </a:solidFill>
                          <a:latin typeface="+mn-lt"/>
                          <a:ea typeface="+mn-ea"/>
                          <a:cs typeface="+mn-cs"/>
                        </a:rPr>
                        <a:t>         Attitudes        (</a:t>
                      </a:r>
                      <a:r>
                        <a:rPr lang="en-US" sz="1400" b="1" kern="1200" dirty="0" err="1" smtClean="0">
                          <a:solidFill>
                            <a:schemeClr val="accent2"/>
                          </a:solidFill>
                          <a:latin typeface="+mn-lt"/>
                          <a:ea typeface="+mn-ea"/>
                          <a:cs typeface="+mn-cs"/>
                        </a:rPr>
                        <a:t>Rasch</a:t>
                      </a:r>
                      <a:r>
                        <a:rPr lang="en-US" sz="1400" b="1" kern="1200" dirty="0" smtClean="0">
                          <a:solidFill>
                            <a:schemeClr val="accent2"/>
                          </a:solidFill>
                          <a:latin typeface="+mn-lt"/>
                          <a:ea typeface="+mn-ea"/>
                          <a:cs typeface="+mn-cs"/>
                        </a:rPr>
                        <a:t>)</a:t>
                      </a:r>
                      <a:endParaRPr lang="en-US" sz="1400" b="1" dirty="0">
                        <a:solidFill>
                          <a:schemeClr val="accent2"/>
                        </a:solidFill>
                        <a:latin typeface="+mj-lt"/>
                      </a:endParaRPr>
                    </a:p>
                  </a:txBody>
                  <a:tcPr/>
                </a:tc>
                <a:tc>
                  <a:txBody>
                    <a:bodyPr/>
                    <a:lstStyle/>
                    <a:p>
                      <a:pPr algn="ctr"/>
                      <a:r>
                        <a:rPr lang="en-US" sz="1400" b="1" dirty="0" smtClean="0">
                          <a:solidFill>
                            <a:schemeClr val="accent2"/>
                          </a:solidFill>
                          <a:latin typeface="+mj-lt"/>
                        </a:rPr>
                        <a:t>N/A</a:t>
                      </a:r>
                      <a:endParaRPr lang="en-US" sz="1400" b="1" dirty="0">
                        <a:solidFill>
                          <a:schemeClr val="accent2"/>
                        </a:solidFill>
                        <a:latin typeface="+mj-lt"/>
                      </a:endParaRPr>
                    </a:p>
                  </a:txBody>
                  <a:tcPr>
                    <a:solidFill>
                      <a:schemeClr val="bg2">
                        <a:lumMod val="40000"/>
                        <a:lumOff val="60000"/>
                      </a:schemeClr>
                    </a:solidFill>
                  </a:tcPr>
                </a:tc>
                <a:tc>
                  <a:txBody>
                    <a:bodyPr/>
                    <a:lstStyle/>
                    <a:p>
                      <a:pPr marL="0" marR="0" algn="ctr">
                        <a:lnSpc>
                          <a:spcPct val="115000"/>
                        </a:lnSpc>
                        <a:spcBef>
                          <a:spcPts val="300"/>
                        </a:spcBef>
                        <a:spcAft>
                          <a:spcPts val="300"/>
                        </a:spcAft>
                      </a:pPr>
                      <a:endParaRPr lang="en-US" sz="1400" b="1" dirty="0">
                        <a:solidFill>
                          <a:schemeClr val="accent2"/>
                        </a:solidFill>
                        <a:effectLst/>
                        <a:latin typeface="+mj-lt"/>
                        <a:ea typeface="Times New Roman"/>
                        <a:cs typeface="Times New Roman"/>
                      </a:endParaRPr>
                    </a:p>
                  </a:txBody>
                  <a:tcPr marL="38100" marR="38100" marT="0" marB="0">
                    <a:solidFill>
                      <a:schemeClr val="bg2">
                        <a:lumMod val="40000"/>
                        <a:lumOff val="60000"/>
                      </a:schemeClr>
                    </a:solidFill>
                  </a:tcPr>
                </a:tc>
                <a:tc>
                  <a:txBody>
                    <a:bodyPr/>
                    <a:lstStyle/>
                    <a:p>
                      <a:pPr algn="ctr"/>
                      <a:endParaRPr lang="en-US" sz="1400" b="1" dirty="0">
                        <a:solidFill>
                          <a:schemeClr val="accent2"/>
                        </a:solidFill>
                        <a:latin typeface="+mj-lt"/>
                      </a:endParaRPr>
                    </a:p>
                  </a:txBody>
                  <a:tcPr>
                    <a:solidFill>
                      <a:schemeClr val="bg2">
                        <a:lumMod val="40000"/>
                        <a:lumOff val="60000"/>
                      </a:schemeClr>
                    </a:solidFill>
                  </a:tcPr>
                </a:tc>
                <a:tc>
                  <a:txBody>
                    <a:bodyPr/>
                    <a:lstStyle/>
                    <a:p>
                      <a:pPr algn="ctr"/>
                      <a:endParaRPr lang="en-US" sz="1400" b="1" dirty="0">
                        <a:solidFill>
                          <a:srgbClr val="FF00FF"/>
                        </a:solidFill>
                        <a:latin typeface="+mj-lt"/>
                      </a:endParaRPr>
                    </a:p>
                  </a:txBody>
                  <a:tcPr marL="38100" marR="38100" marT="0" marB="0">
                    <a:solidFill>
                      <a:schemeClr val="bg2">
                        <a:lumMod val="40000"/>
                        <a:lumOff val="60000"/>
                      </a:schemeClr>
                    </a:solidFill>
                  </a:tcPr>
                </a:tc>
              </a:tr>
              <a:tr h="324772">
                <a:tc>
                  <a:txBody>
                    <a:bodyPr/>
                    <a:lstStyle/>
                    <a:p>
                      <a:pPr algn="l"/>
                      <a:r>
                        <a:rPr lang="en-US" sz="1400" b="1" dirty="0" smtClean="0">
                          <a:solidFill>
                            <a:schemeClr val="accent2"/>
                          </a:solidFill>
                          <a:latin typeface="+mj-lt"/>
                        </a:rPr>
                        <a:t>Communication </a:t>
                      </a:r>
                      <a:endParaRPr lang="en-US" sz="1400" b="1" dirty="0">
                        <a:solidFill>
                          <a:schemeClr val="accent2"/>
                        </a:solidFill>
                        <a:latin typeface="+mj-lt"/>
                      </a:endParaRPr>
                    </a:p>
                  </a:txBody>
                  <a:tcPr/>
                </a:tc>
                <a:tc>
                  <a:txBody>
                    <a:bodyPr/>
                    <a:lstStyle/>
                    <a:p>
                      <a:pPr algn="ctr"/>
                      <a:endParaRPr lang="en-US" sz="1400" b="1" dirty="0">
                        <a:solidFill>
                          <a:schemeClr val="accent2"/>
                        </a:solidFill>
                        <a:latin typeface="+mj-lt"/>
                      </a:endParaRPr>
                    </a:p>
                  </a:txBody>
                  <a:tcPr/>
                </a:tc>
                <a:tc>
                  <a:txBody>
                    <a:bodyPr/>
                    <a:lstStyle/>
                    <a:p>
                      <a:pPr marL="0" marR="0" algn="ctr">
                        <a:lnSpc>
                          <a:spcPct val="115000"/>
                        </a:lnSpc>
                        <a:spcBef>
                          <a:spcPts val="300"/>
                        </a:spcBef>
                        <a:spcAft>
                          <a:spcPts val="300"/>
                        </a:spcAft>
                      </a:pPr>
                      <a:endParaRPr lang="en-US" sz="1400" b="1" dirty="0">
                        <a:solidFill>
                          <a:schemeClr val="accent2"/>
                        </a:solidFill>
                        <a:effectLst/>
                        <a:latin typeface="+mj-lt"/>
                        <a:ea typeface="Times New Roman"/>
                        <a:cs typeface="Times New Roman"/>
                      </a:endParaRPr>
                    </a:p>
                  </a:txBody>
                  <a:tcPr marL="38100" marR="38100" marT="0" marB="0"/>
                </a:tc>
                <a:tc>
                  <a:txBody>
                    <a:bodyPr/>
                    <a:lstStyle/>
                    <a:p>
                      <a:pPr algn="ctr"/>
                      <a:endParaRPr lang="en-US" sz="1400" b="1" dirty="0">
                        <a:solidFill>
                          <a:schemeClr val="accent2"/>
                        </a:solidFill>
                        <a:latin typeface="+mj-lt"/>
                      </a:endParaRPr>
                    </a:p>
                  </a:txBody>
                  <a:tcPr/>
                </a:tc>
                <a:tc>
                  <a:txBody>
                    <a:bodyPr/>
                    <a:lstStyle/>
                    <a:p>
                      <a:pPr algn="ctr"/>
                      <a:endParaRPr lang="en-US" sz="1400" b="1" dirty="0">
                        <a:solidFill>
                          <a:schemeClr val="accent2"/>
                        </a:solidFill>
                        <a:latin typeface="+mj-lt"/>
                      </a:endParaRPr>
                    </a:p>
                  </a:txBody>
                  <a:tcPr marL="38100" marR="38100" marT="0" marB="0"/>
                </a:tc>
              </a:tr>
              <a:tr h="324772">
                <a:tc>
                  <a:txBody>
                    <a:bodyPr/>
                    <a:lstStyle/>
                    <a:p>
                      <a:pPr algn="l"/>
                      <a:r>
                        <a:rPr lang="en-US" sz="1400" b="1" dirty="0" smtClean="0">
                          <a:solidFill>
                            <a:schemeClr val="accent2"/>
                          </a:solidFill>
                          <a:latin typeface="+mj-lt"/>
                        </a:rPr>
                        <a:t>   Communication with</a:t>
                      </a:r>
                    </a:p>
                    <a:p>
                      <a:pPr algn="l"/>
                      <a:r>
                        <a:rPr lang="en-US" sz="1400" b="1" dirty="0" smtClean="0">
                          <a:solidFill>
                            <a:schemeClr val="accent2"/>
                          </a:solidFill>
                          <a:latin typeface="+mj-lt"/>
                        </a:rPr>
                        <a:t>  </a:t>
                      </a:r>
                      <a:r>
                        <a:rPr lang="en-US" sz="1400" b="1" baseline="0" dirty="0" smtClean="0">
                          <a:solidFill>
                            <a:schemeClr val="accent2"/>
                          </a:solidFill>
                          <a:latin typeface="+mj-lt"/>
                        </a:rPr>
                        <a:t> </a:t>
                      </a:r>
                      <a:r>
                        <a:rPr lang="en-US" sz="1400" b="1" dirty="0" smtClean="0">
                          <a:solidFill>
                            <a:schemeClr val="accent2"/>
                          </a:solidFill>
                          <a:latin typeface="+mj-lt"/>
                        </a:rPr>
                        <a:t>partners                (CTT)</a:t>
                      </a:r>
                      <a:endParaRPr lang="en-US" sz="1400" b="1" dirty="0">
                        <a:solidFill>
                          <a:schemeClr val="accent2"/>
                        </a:solidFill>
                        <a:latin typeface="+mj-lt"/>
                      </a:endParaRPr>
                    </a:p>
                  </a:txBody>
                  <a:tcPr/>
                </a:tc>
                <a:tc>
                  <a:txBody>
                    <a:bodyPr/>
                    <a:lstStyle/>
                    <a:p>
                      <a:pPr algn="ctr"/>
                      <a:r>
                        <a:rPr lang="en-US" sz="1400" b="1" dirty="0" smtClean="0">
                          <a:solidFill>
                            <a:srgbClr val="FF00FF"/>
                          </a:solidFill>
                          <a:latin typeface="+mj-lt"/>
                        </a:rPr>
                        <a:t>1.34</a:t>
                      </a:r>
                      <a:r>
                        <a:rPr lang="en-US" sz="1400" b="1" baseline="0" dirty="0" smtClean="0">
                          <a:solidFill>
                            <a:srgbClr val="FF00FF"/>
                          </a:solidFill>
                          <a:latin typeface="+mj-lt"/>
                        </a:rPr>
                        <a:t> (&lt;0.01)</a:t>
                      </a:r>
                      <a:endParaRPr lang="en-US" sz="1400" b="1" dirty="0">
                        <a:solidFill>
                          <a:srgbClr val="FF00FF"/>
                        </a:solidFill>
                        <a:latin typeface="+mj-lt"/>
                      </a:endParaRPr>
                    </a:p>
                  </a:txBody>
                  <a:tcPr/>
                </a:tc>
                <a:tc>
                  <a:txBody>
                    <a:bodyPr/>
                    <a:lstStyle/>
                    <a:p>
                      <a:pPr marL="0" marR="0" algn="ctr">
                        <a:lnSpc>
                          <a:spcPct val="115000"/>
                        </a:lnSpc>
                        <a:spcBef>
                          <a:spcPts val="300"/>
                        </a:spcBef>
                        <a:spcAft>
                          <a:spcPts val="300"/>
                        </a:spcAft>
                      </a:pPr>
                      <a:r>
                        <a:rPr lang="en-US" sz="1400" b="0" dirty="0" smtClean="0">
                          <a:solidFill>
                            <a:schemeClr val="accent2"/>
                          </a:solidFill>
                          <a:effectLst/>
                          <a:latin typeface="+mj-lt"/>
                          <a:ea typeface="Times New Roman"/>
                          <a:cs typeface="Times New Roman"/>
                        </a:rPr>
                        <a:t>1.01 (0.87)</a:t>
                      </a:r>
                      <a:endParaRPr lang="en-US" sz="1400" b="0" dirty="0">
                        <a:solidFill>
                          <a:schemeClr val="accent2"/>
                        </a:solidFill>
                        <a:effectLst/>
                        <a:latin typeface="+mj-lt"/>
                        <a:ea typeface="Times New Roman"/>
                        <a:cs typeface="Times New Roman"/>
                      </a:endParaRPr>
                    </a:p>
                  </a:txBody>
                  <a:tcPr marL="38100" marR="38100" marT="0" marB="0"/>
                </a:tc>
                <a:tc>
                  <a:txBody>
                    <a:bodyPr/>
                    <a:lstStyle/>
                    <a:p>
                      <a:pPr algn="ctr"/>
                      <a:endParaRPr lang="en-US" sz="1400" b="1" dirty="0">
                        <a:solidFill>
                          <a:schemeClr val="accent2"/>
                        </a:solidFill>
                        <a:latin typeface="+mj-lt"/>
                      </a:endParaRPr>
                    </a:p>
                  </a:txBody>
                  <a:tcPr/>
                </a:tc>
                <a:tc>
                  <a:txBody>
                    <a:bodyPr/>
                    <a:lstStyle/>
                    <a:p>
                      <a:pPr algn="ctr"/>
                      <a:endParaRPr lang="en-US" sz="1400" b="0" dirty="0">
                        <a:solidFill>
                          <a:schemeClr val="accent2"/>
                        </a:solidFill>
                        <a:latin typeface="+mj-lt"/>
                      </a:endParaRPr>
                    </a:p>
                  </a:txBody>
                  <a:tcPr marL="38100" marR="38100" marT="0" marB="0"/>
                </a:tc>
              </a:tr>
              <a:tr h="324772">
                <a:tc>
                  <a:txBody>
                    <a:bodyPr/>
                    <a:lstStyle/>
                    <a:p>
                      <a:pPr algn="l"/>
                      <a:r>
                        <a:rPr lang="en-US" sz="1400" b="1" dirty="0" smtClean="0">
                          <a:solidFill>
                            <a:schemeClr val="accent2"/>
                          </a:solidFill>
                          <a:latin typeface="+mj-lt"/>
                        </a:rPr>
                        <a:t>  Communication</a:t>
                      </a:r>
                      <a:r>
                        <a:rPr lang="en-US" sz="1400" b="1" baseline="0" dirty="0" smtClean="0">
                          <a:solidFill>
                            <a:schemeClr val="accent2"/>
                          </a:solidFill>
                          <a:latin typeface="+mj-lt"/>
                        </a:rPr>
                        <a:t> with</a:t>
                      </a:r>
                    </a:p>
                    <a:p>
                      <a:pPr algn="l"/>
                      <a:r>
                        <a:rPr lang="en-US" sz="1400" b="1" baseline="0" dirty="0" smtClean="0">
                          <a:solidFill>
                            <a:schemeClr val="accent2"/>
                          </a:solidFill>
                          <a:latin typeface="+mj-lt"/>
                        </a:rPr>
                        <a:t>  relatives                (CTT)</a:t>
                      </a:r>
                      <a:endParaRPr lang="en-US" sz="1400" b="1" dirty="0">
                        <a:solidFill>
                          <a:schemeClr val="accent2"/>
                        </a:solidFill>
                        <a:latin typeface="+mj-lt"/>
                      </a:endParaRPr>
                    </a:p>
                  </a:txBody>
                  <a:tcPr/>
                </a:tc>
                <a:tc>
                  <a:txBody>
                    <a:bodyPr/>
                    <a:lstStyle/>
                    <a:p>
                      <a:pPr algn="ctr"/>
                      <a:r>
                        <a:rPr lang="en-US" sz="1400" b="1" dirty="0" smtClean="0">
                          <a:solidFill>
                            <a:schemeClr val="accent2"/>
                          </a:solidFill>
                          <a:latin typeface="+mj-lt"/>
                        </a:rPr>
                        <a:t>1.16 (0.17)</a:t>
                      </a:r>
                      <a:endParaRPr lang="en-US" sz="1400" b="1" dirty="0">
                        <a:solidFill>
                          <a:schemeClr val="accent2"/>
                        </a:solidFill>
                        <a:latin typeface="+mj-lt"/>
                      </a:endParaRPr>
                    </a:p>
                  </a:txBody>
                  <a:tcPr/>
                </a:tc>
                <a:tc>
                  <a:txBody>
                    <a:bodyPr/>
                    <a:lstStyle/>
                    <a:p>
                      <a:pPr marL="0" marR="0" algn="ctr">
                        <a:lnSpc>
                          <a:spcPct val="115000"/>
                        </a:lnSpc>
                        <a:spcBef>
                          <a:spcPts val="300"/>
                        </a:spcBef>
                        <a:spcAft>
                          <a:spcPts val="300"/>
                        </a:spcAft>
                      </a:pPr>
                      <a:r>
                        <a:rPr lang="en-US" sz="1400" b="0" dirty="0" smtClean="0">
                          <a:solidFill>
                            <a:schemeClr val="accent2"/>
                          </a:solidFill>
                          <a:effectLst/>
                          <a:latin typeface="+mj-lt"/>
                          <a:ea typeface="Times New Roman"/>
                          <a:cs typeface="Times New Roman"/>
                        </a:rPr>
                        <a:t>1.09 (0.20)</a:t>
                      </a:r>
                      <a:endParaRPr lang="en-US" sz="1400" b="0" dirty="0">
                        <a:solidFill>
                          <a:schemeClr val="accent2"/>
                        </a:solidFill>
                        <a:effectLst/>
                        <a:latin typeface="+mj-lt"/>
                        <a:ea typeface="Times New Roman"/>
                        <a:cs typeface="Times New Roman"/>
                      </a:endParaRPr>
                    </a:p>
                  </a:txBody>
                  <a:tcPr marL="38100" marR="38100" marT="0" marB="0"/>
                </a:tc>
                <a:tc>
                  <a:txBody>
                    <a:bodyPr/>
                    <a:lstStyle/>
                    <a:p>
                      <a:pPr algn="ctr"/>
                      <a:endParaRPr lang="en-US" sz="1400" b="1" dirty="0">
                        <a:solidFill>
                          <a:schemeClr val="accent2"/>
                        </a:solidFill>
                        <a:latin typeface="+mj-lt"/>
                      </a:endParaRPr>
                    </a:p>
                  </a:txBody>
                  <a:tcPr/>
                </a:tc>
                <a:tc>
                  <a:txBody>
                    <a:bodyPr/>
                    <a:lstStyle/>
                    <a:p>
                      <a:pPr algn="ctr"/>
                      <a:endParaRPr lang="en-US" sz="1400" b="0" dirty="0">
                        <a:solidFill>
                          <a:schemeClr val="accent2"/>
                        </a:solidFill>
                        <a:latin typeface="+mj-lt"/>
                      </a:endParaRPr>
                    </a:p>
                  </a:txBody>
                  <a:tcPr marL="38100" marR="38100" marT="0" marB="0"/>
                </a:tc>
              </a:tr>
              <a:tr h="3247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smtClean="0">
                          <a:solidFill>
                            <a:schemeClr val="accent2"/>
                          </a:solidFill>
                          <a:latin typeface="+mn-lt"/>
                          <a:ea typeface="+mn-ea"/>
                          <a:cs typeface="+mn-cs"/>
                        </a:rPr>
                        <a:t>  Communication  (</a:t>
                      </a:r>
                      <a:r>
                        <a:rPr lang="en-US" sz="1400" b="1" kern="1200" dirty="0" err="1" smtClean="0">
                          <a:solidFill>
                            <a:schemeClr val="accent2"/>
                          </a:solidFill>
                          <a:latin typeface="+mn-lt"/>
                          <a:ea typeface="+mn-ea"/>
                          <a:cs typeface="+mn-cs"/>
                        </a:rPr>
                        <a:t>Rasch</a:t>
                      </a:r>
                      <a:r>
                        <a:rPr lang="en-US" sz="1400" b="1" kern="1200" dirty="0" smtClean="0">
                          <a:solidFill>
                            <a:schemeClr val="accent2"/>
                          </a:solidFill>
                          <a:latin typeface="+mn-lt"/>
                          <a:ea typeface="+mn-ea"/>
                          <a:cs typeface="+mn-cs"/>
                        </a:rPr>
                        <a:t>)</a:t>
                      </a:r>
                    </a:p>
                  </a:txBody>
                  <a:tcPr/>
                </a:tc>
                <a:tc>
                  <a:txBody>
                    <a:bodyPr/>
                    <a:lstStyle/>
                    <a:p>
                      <a:pPr algn="ctr"/>
                      <a:endParaRPr lang="en-US" sz="1400" b="1" dirty="0">
                        <a:solidFill>
                          <a:schemeClr val="accent2"/>
                        </a:solidFill>
                        <a:latin typeface="+mj-lt"/>
                      </a:endParaRPr>
                    </a:p>
                  </a:txBody>
                  <a:tcPr>
                    <a:solidFill>
                      <a:schemeClr val="bg2">
                        <a:lumMod val="40000"/>
                        <a:lumOff val="60000"/>
                      </a:schemeClr>
                    </a:solidFill>
                  </a:tcPr>
                </a:tc>
                <a:tc>
                  <a:txBody>
                    <a:bodyPr/>
                    <a:lstStyle/>
                    <a:p>
                      <a:pPr marL="0" marR="0" algn="ctr">
                        <a:lnSpc>
                          <a:spcPct val="115000"/>
                        </a:lnSpc>
                        <a:spcBef>
                          <a:spcPts val="300"/>
                        </a:spcBef>
                        <a:spcAft>
                          <a:spcPts val="300"/>
                        </a:spcAft>
                      </a:pPr>
                      <a:endParaRPr lang="en-US" sz="1400" b="1" dirty="0">
                        <a:solidFill>
                          <a:schemeClr val="accent2"/>
                        </a:solidFill>
                        <a:effectLst/>
                        <a:latin typeface="+mj-lt"/>
                        <a:ea typeface="Times New Roman"/>
                        <a:cs typeface="Times New Roman"/>
                      </a:endParaRPr>
                    </a:p>
                  </a:txBody>
                  <a:tcPr marL="38100" marR="38100" marT="0" marB="0">
                    <a:solidFill>
                      <a:schemeClr val="bg2">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b="1" dirty="0">
                        <a:solidFill>
                          <a:schemeClr val="accent2"/>
                        </a:solidFill>
                        <a:latin typeface="+mj-lt"/>
                      </a:endParaRPr>
                    </a:p>
                  </a:txBody>
                  <a:tcPr>
                    <a:solidFill>
                      <a:schemeClr val="bg2">
                        <a:lumMod val="40000"/>
                        <a:lumOff val="60000"/>
                      </a:schemeClr>
                    </a:solidFill>
                  </a:tcPr>
                </a:tc>
                <a:tc>
                  <a:txBody>
                    <a:bodyPr/>
                    <a:lstStyle/>
                    <a:p>
                      <a:pPr algn="ctr"/>
                      <a:endParaRPr lang="en-US" sz="1400" b="0" dirty="0">
                        <a:solidFill>
                          <a:schemeClr val="accent2"/>
                        </a:solidFill>
                        <a:latin typeface="+mj-lt"/>
                      </a:endParaRPr>
                    </a:p>
                  </a:txBody>
                  <a:tcPr marL="38100" marR="38100" marT="0" marB="0">
                    <a:solidFill>
                      <a:schemeClr val="bg2">
                        <a:lumMod val="40000"/>
                        <a:lumOff val="60000"/>
                      </a:schemeClr>
                    </a:solidFill>
                  </a:tcPr>
                </a:tc>
              </a:tr>
              <a:tr h="4158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smtClean="0">
                          <a:solidFill>
                            <a:schemeClr val="accent2"/>
                          </a:solidFill>
                          <a:latin typeface="+mn-lt"/>
                          <a:ea typeface="+mn-ea"/>
                          <a:cs typeface="+mn-cs"/>
                        </a:rPr>
                        <a:t>Confidence</a:t>
                      </a:r>
                    </a:p>
                    <a:p>
                      <a:pPr algn="l"/>
                      <a:endParaRPr lang="en-US" sz="1400" b="1" dirty="0">
                        <a:solidFill>
                          <a:schemeClr val="accent2"/>
                        </a:solidFill>
                        <a:latin typeface="+mj-lt"/>
                      </a:endParaRPr>
                    </a:p>
                  </a:txBody>
                  <a:tcPr/>
                </a:tc>
                <a:tc>
                  <a:txBody>
                    <a:bodyPr/>
                    <a:lstStyle/>
                    <a:p>
                      <a:pPr algn="ctr"/>
                      <a:r>
                        <a:rPr lang="en-US" sz="1400" b="1" dirty="0" smtClean="0">
                          <a:solidFill>
                            <a:srgbClr val="FF00FF"/>
                          </a:solidFill>
                          <a:latin typeface="+mj-lt"/>
                        </a:rPr>
                        <a:t>1.18 (&lt;0.01)</a:t>
                      </a:r>
                      <a:endParaRPr lang="en-US" sz="1400" b="1" dirty="0">
                        <a:solidFill>
                          <a:srgbClr val="FF00FF"/>
                        </a:solidFill>
                        <a:latin typeface="+mj-lt"/>
                      </a:endParaRPr>
                    </a:p>
                  </a:txBody>
                  <a:tcPr>
                    <a:solidFill>
                      <a:schemeClr val="bg2">
                        <a:lumMod val="40000"/>
                        <a:lumOff val="60000"/>
                      </a:schemeClr>
                    </a:solidFill>
                  </a:tcPr>
                </a:tc>
                <a:tc>
                  <a:txBody>
                    <a:bodyPr/>
                    <a:lstStyle/>
                    <a:p>
                      <a:pPr marL="0" marR="0" algn="ctr">
                        <a:lnSpc>
                          <a:spcPct val="115000"/>
                        </a:lnSpc>
                        <a:spcBef>
                          <a:spcPts val="300"/>
                        </a:spcBef>
                        <a:spcAft>
                          <a:spcPts val="300"/>
                        </a:spcAft>
                      </a:pPr>
                      <a:r>
                        <a:rPr lang="en-US" sz="1400" b="0" dirty="0" smtClean="0">
                          <a:solidFill>
                            <a:schemeClr val="accent2"/>
                          </a:solidFill>
                          <a:effectLst/>
                          <a:latin typeface="+mj-lt"/>
                          <a:ea typeface="Times New Roman"/>
                          <a:cs typeface="Times New Roman"/>
                        </a:rPr>
                        <a:t>1.04 (0.19)</a:t>
                      </a:r>
                      <a:endParaRPr lang="en-US" sz="1400" b="0" dirty="0">
                        <a:solidFill>
                          <a:schemeClr val="accent2"/>
                        </a:solidFill>
                        <a:effectLst/>
                        <a:latin typeface="+mj-lt"/>
                        <a:ea typeface="Times New Roman"/>
                        <a:cs typeface="Times New Roman"/>
                      </a:endParaRPr>
                    </a:p>
                  </a:txBody>
                  <a:tcPr marL="38100" marR="38100" marT="0" marB="0">
                    <a:solidFill>
                      <a:schemeClr val="bg2">
                        <a:lumMod val="40000"/>
                        <a:lumOff val="60000"/>
                      </a:schemeClr>
                    </a:solidFill>
                  </a:tcPr>
                </a:tc>
                <a:tc>
                  <a:txBody>
                    <a:bodyPr/>
                    <a:lstStyle/>
                    <a:p>
                      <a:pPr algn="ctr"/>
                      <a:endParaRPr lang="en-US" sz="1400" b="1" dirty="0">
                        <a:solidFill>
                          <a:srgbClr val="FF00FF"/>
                        </a:solidFill>
                        <a:latin typeface="+mj-lt"/>
                      </a:endParaRPr>
                    </a:p>
                  </a:txBody>
                  <a:tcPr>
                    <a:solidFill>
                      <a:schemeClr val="bg2">
                        <a:lumMod val="40000"/>
                        <a:lumOff val="60000"/>
                      </a:schemeClr>
                    </a:solidFill>
                  </a:tcPr>
                </a:tc>
                <a:tc>
                  <a:txBody>
                    <a:bodyPr/>
                    <a:lstStyle/>
                    <a:p>
                      <a:pPr algn="ctr"/>
                      <a:endParaRPr lang="en-US" sz="1400" b="1" dirty="0">
                        <a:solidFill>
                          <a:srgbClr val="FF00FF"/>
                        </a:solidFill>
                        <a:latin typeface="+mj-lt"/>
                      </a:endParaRPr>
                    </a:p>
                  </a:txBody>
                  <a:tcPr marL="38100" marR="38100" marT="0" marB="0">
                    <a:solidFill>
                      <a:schemeClr val="bg2">
                        <a:lumMod val="40000"/>
                        <a:lumOff val="60000"/>
                      </a:schemeClr>
                    </a:solidFill>
                  </a:tcPr>
                </a:tc>
              </a:tr>
            </a:tbl>
          </a:graphicData>
        </a:graphic>
      </p:graphicFrame>
      <p:sp>
        <p:nvSpPr>
          <p:cNvPr id="3" name="Title 1"/>
          <p:cNvSpPr>
            <a:spLocks noGrp="1"/>
          </p:cNvSpPr>
          <p:nvPr>
            <p:ph type="title"/>
          </p:nvPr>
        </p:nvSpPr>
        <p:spPr>
          <a:xfrm>
            <a:off x="2209800" y="304800"/>
            <a:ext cx="6629400" cy="533400"/>
          </a:xfrm>
        </p:spPr>
        <p:txBody>
          <a:bodyPr/>
          <a:lstStyle/>
          <a:p>
            <a:pPr algn="ctr"/>
            <a:r>
              <a:rPr lang="en-US" sz="1800" dirty="0" smtClean="0">
                <a:solidFill>
                  <a:schemeClr val="accent2"/>
                </a:solidFill>
              </a:rPr>
              <a:t>Results - Predictive Modeling </a:t>
            </a:r>
            <a:endParaRPr lang="en-US" sz="1800" dirty="0">
              <a:solidFill>
                <a:schemeClr val="accent2"/>
              </a:solidFill>
            </a:endParaRPr>
          </a:p>
        </p:txBody>
      </p:sp>
    </p:spTree>
    <p:extLst>
      <p:ext uri="{BB962C8B-B14F-4D97-AF65-F5344CB8AC3E}">
        <p14:creationId xmlns:p14="http://schemas.microsoft.com/office/powerpoint/2010/main" val="23259381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14538707"/>
              </p:ext>
            </p:extLst>
          </p:nvPr>
        </p:nvGraphicFramePr>
        <p:xfrm>
          <a:off x="76199" y="990600"/>
          <a:ext cx="8991600" cy="5812092"/>
        </p:xfrm>
        <a:graphic>
          <a:graphicData uri="http://schemas.openxmlformats.org/drawingml/2006/table">
            <a:tbl>
              <a:tblPr firstRow="1" bandRow="1">
                <a:tableStyleId>{5C22544A-7EE6-4342-B048-85BDC9FD1C3A}</a:tableStyleId>
              </a:tblPr>
              <a:tblGrid>
                <a:gridCol w="2590801"/>
                <a:gridCol w="1600200"/>
                <a:gridCol w="1447800"/>
                <a:gridCol w="1600200"/>
                <a:gridCol w="1752599"/>
              </a:tblGrid>
              <a:tr h="583492">
                <a:tc>
                  <a:txBody>
                    <a:bodyPr/>
                    <a:lstStyle/>
                    <a:p>
                      <a:pPr algn="ctr"/>
                      <a:r>
                        <a:rPr lang="en-US" sz="1400" dirty="0" smtClean="0">
                          <a:solidFill>
                            <a:schemeClr val="accent2"/>
                          </a:solidFill>
                        </a:rPr>
                        <a:t>Effects</a:t>
                      </a:r>
                      <a:endParaRPr lang="en-US" sz="1400" dirty="0">
                        <a:solidFill>
                          <a:schemeClr val="accent2"/>
                        </a:solidFill>
                      </a:endParaRPr>
                    </a:p>
                  </a:txBody>
                  <a:tcPr/>
                </a:tc>
                <a:tc gridSpan="2">
                  <a:txBody>
                    <a:bodyPr/>
                    <a:lstStyle/>
                    <a:p>
                      <a:pPr algn="ctr"/>
                      <a:r>
                        <a:rPr lang="en-US" sz="1400" dirty="0" smtClean="0">
                          <a:solidFill>
                            <a:schemeClr val="accent2"/>
                          </a:solidFill>
                        </a:rPr>
                        <a:t>CTT</a:t>
                      </a:r>
                      <a:endParaRPr lang="en-US" sz="1400" dirty="0">
                        <a:solidFill>
                          <a:schemeClr val="accent2"/>
                        </a:solidFill>
                      </a:endParaRPr>
                    </a:p>
                  </a:txBody>
                  <a:tcPr/>
                </a:tc>
                <a:tc hMerge="1">
                  <a:txBody>
                    <a:bodyPr/>
                    <a:lstStyle/>
                    <a:p>
                      <a:endParaRPr lang="en-US"/>
                    </a:p>
                  </a:txBody>
                  <a:tcPr/>
                </a:tc>
                <a:tc gridSpan="2">
                  <a:txBody>
                    <a:bodyPr/>
                    <a:lstStyle/>
                    <a:p>
                      <a:pPr algn="ctr"/>
                      <a:r>
                        <a:rPr lang="en-US" sz="1400" i="0" dirty="0" err="1" smtClean="0">
                          <a:solidFill>
                            <a:schemeClr val="accent2"/>
                          </a:solidFill>
                        </a:rPr>
                        <a:t>Rasch</a:t>
                      </a:r>
                      <a:endParaRPr lang="en-US" sz="1400" i="0" dirty="0">
                        <a:solidFill>
                          <a:schemeClr val="accent2"/>
                        </a:solidFill>
                      </a:endParaRPr>
                    </a:p>
                  </a:txBody>
                  <a:tcPr/>
                </a:tc>
                <a:tc hMerge="1">
                  <a:txBody>
                    <a:bodyPr/>
                    <a:lstStyle/>
                    <a:p>
                      <a:endParaRPr lang="en-US"/>
                    </a:p>
                  </a:txBody>
                  <a:tcPr/>
                </a:tc>
              </a:tr>
              <a:tr h="609599">
                <a:tc>
                  <a:txBody>
                    <a:bodyPr/>
                    <a:lstStyle/>
                    <a:p>
                      <a:pPr algn="ctr"/>
                      <a:endParaRPr lang="en-US" sz="1600" b="1" dirty="0">
                        <a:solidFill>
                          <a:srgbClr val="FF0000"/>
                        </a:solidFill>
                        <a:latin typeface="+mj-lt"/>
                      </a:endParaRPr>
                    </a:p>
                  </a:txBody>
                  <a:tcPr/>
                </a:tc>
                <a:tc>
                  <a:txBody>
                    <a:bodyPr/>
                    <a:lstStyle/>
                    <a:p>
                      <a:pPr algn="ctr"/>
                      <a:r>
                        <a:rPr lang="en-US" sz="1400" b="1" dirty="0" smtClean="0">
                          <a:solidFill>
                            <a:schemeClr val="accent2"/>
                          </a:solidFill>
                          <a:latin typeface="+mj-lt"/>
                        </a:rPr>
                        <a:t>Baseline</a:t>
                      </a:r>
                    </a:p>
                    <a:p>
                      <a:pPr algn="ctr"/>
                      <a:r>
                        <a:rPr lang="en-US" sz="1400" b="1" dirty="0" smtClean="0">
                          <a:solidFill>
                            <a:schemeClr val="accent2"/>
                          </a:solidFill>
                          <a:latin typeface="+mj-lt"/>
                        </a:rPr>
                        <a:t>OR (</a:t>
                      </a:r>
                      <a:r>
                        <a:rPr lang="en-US" sz="1400" b="1" i="1" dirty="0" smtClean="0">
                          <a:solidFill>
                            <a:schemeClr val="accent2"/>
                          </a:solidFill>
                          <a:latin typeface="+mj-lt"/>
                        </a:rPr>
                        <a:t>p</a:t>
                      </a:r>
                      <a:r>
                        <a:rPr lang="en-US" sz="1400" b="1" dirty="0" smtClean="0">
                          <a:solidFill>
                            <a:schemeClr val="accent2"/>
                          </a:solidFill>
                          <a:latin typeface="+mj-lt"/>
                        </a:rPr>
                        <a:t>-value)</a:t>
                      </a:r>
                      <a:endParaRPr lang="en-US" sz="1400" b="1" dirty="0">
                        <a:solidFill>
                          <a:schemeClr val="accent2"/>
                        </a:solidFill>
                        <a:latin typeface="+mj-lt"/>
                      </a:endParaRPr>
                    </a:p>
                  </a:txBody>
                  <a:tcPr/>
                </a:tc>
                <a:tc>
                  <a:txBody>
                    <a:bodyPr/>
                    <a:lstStyle/>
                    <a:p>
                      <a:pPr algn="ctr"/>
                      <a:r>
                        <a:rPr lang="en-US" sz="1400" b="1" dirty="0" smtClean="0">
                          <a:solidFill>
                            <a:schemeClr val="accent2"/>
                          </a:solidFill>
                          <a:latin typeface="+mj-lt"/>
                        </a:rPr>
                        <a:t>Follow-up</a:t>
                      </a:r>
                    </a:p>
                    <a:p>
                      <a:pPr algn="ctr"/>
                      <a:r>
                        <a:rPr lang="en-US" sz="1400" b="1" dirty="0" smtClean="0">
                          <a:solidFill>
                            <a:schemeClr val="accent2"/>
                          </a:solidFill>
                          <a:latin typeface="+mj-lt"/>
                        </a:rPr>
                        <a:t>OR (</a:t>
                      </a:r>
                      <a:r>
                        <a:rPr lang="en-US" sz="1400" b="1" i="1" dirty="0" smtClean="0">
                          <a:solidFill>
                            <a:schemeClr val="accent2"/>
                          </a:solidFill>
                          <a:latin typeface="+mj-lt"/>
                        </a:rPr>
                        <a:t>p</a:t>
                      </a:r>
                      <a:r>
                        <a:rPr lang="en-US" sz="1400" b="1" dirty="0" smtClean="0">
                          <a:solidFill>
                            <a:schemeClr val="accent2"/>
                          </a:solidFill>
                          <a:latin typeface="+mj-lt"/>
                        </a:rPr>
                        <a:t>-value)</a:t>
                      </a:r>
                      <a:endParaRPr lang="en-US" sz="1400" b="1" dirty="0">
                        <a:solidFill>
                          <a:schemeClr val="accent2"/>
                        </a:solidFill>
                        <a:latin typeface="+mj-lt"/>
                      </a:endParaRPr>
                    </a:p>
                  </a:txBody>
                  <a:tcPr/>
                </a:tc>
                <a:tc>
                  <a:txBody>
                    <a:bodyPr/>
                    <a:lstStyle/>
                    <a:p>
                      <a:pPr algn="ctr"/>
                      <a:r>
                        <a:rPr lang="en-US" sz="1400" b="1" kern="1200" dirty="0" smtClean="0">
                          <a:solidFill>
                            <a:schemeClr val="accent2"/>
                          </a:solidFill>
                          <a:latin typeface="+mn-lt"/>
                          <a:ea typeface="+mn-ea"/>
                          <a:cs typeface="+mn-cs"/>
                        </a:rPr>
                        <a:t>Baseline</a:t>
                      </a:r>
                    </a:p>
                    <a:p>
                      <a:pPr algn="ctr"/>
                      <a:r>
                        <a:rPr lang="en-US" sz="1400" b="1" kern="1200" dirty="0" smtClean="0">
                          <a:solidFill>
                            <a:schemeClr val="accent2"/>
                          </a:solidFill>
                          <a:latin typeface="+mn-lt"/>
                          <a:ea typeface="+mn-ea"/>
                          <a:cs typeface="+mn-cs"/>
                        </a:rPr>
                        <a:t>OR (</a:t>
                      </a:r>
                      <a:r>
                        <a:rPr lang="en-US" sz="1400" b="1" i="1" kern="1200" dirty="0" smtClean="0">
                          <a:solidFill>
                            <a:schemeClr val="accent2"/>
                          </a:solidFill>
                          <a:latin typeface="+mn-lt"/>
                          <a:ea typeface="+mn-ea"/>
                          <a:cs typeface="+mn-cs"/>
                        </a:rPr>
                        <a:t>p</a:t>
                      </a:r>
                      <a:r>
                        <a:rPr lang="en-US" sz="1400" b="1" kern="1200" dirty="0" smtClean="0">
                          <a:solidFill>
                            <a:schemeClr val="accent2"/>
                          </a:solidFill>
                          <a:latin typeface="+mn-lt"/>
                          <a:ea typeface="+mn-ea"/>
                          <a:cs typeface="+mn-cs"/>
                        </a:rPr>
                        <a:t>-value</a:t>
                      </a:r>
                      <a:endParaRPr lang="en-US" sz="1400" b="1" dirty="0">
                        <a:solidFill>
                          <a:schemeClr val="accent2"/>
                        </a:solidFill>
                        <a:effectLst/>
                        <a:latin typeface="+mj-lt"/>
                        <a:ea typeface="Times New Roman"/>
                        <a:cs typeface="Times New Roman"/>
                      </a:endParaRPr>
                    </a:p>
                  </a:txBody>
                  <a:tcPr marL="38100" marR="38100" marT="0" marB="0"/>
                </a:tc>
                <a:tc>
                  <a:txBody>
                    <a:bodyPr/>
                    <a:lstStyle/>
                    <a:p>
                      <a:pPr algn="ctr"/>
                      <a:r>
                        <a:rPr lang="en-US" sz="1400" b="1" kern="1200" dirty="0" smtClean="0">
                          <a:solidFill>
                            <a:schemeClr val="accent2"/>
                          </a:solidFill>
                          <a:latin typeface="+mn-lt"/>
                          <a:ea typeface="+mn-ea"/>
                          <a:cs typeface="+mn-cs"/>
                        </a:rPr>
                        <a:t>Follow-up</a:t>
                      </a:r>
                    </a:p>
                    <a:p>
                      <a:pPr algn="ctr"/>
                      <a:r>
                        <a:rPr lang="en-US" sz="1400" b="1" kern="1200" dirty="0" smtClean="0">
                          <a:solidFill>
                            <a:schemeClr val="accent2"/>
                          </a:solidFill>
                          <a:latin typeface="+mn-lt"/>
                          <a:ea typeface="+mn-ea"/>
                          <a:cs typeface="+mn-cs"/>
                        </a:rPr>
                        <a:t>OR (</a:t>
                      </a:r>
                      <a:r>
                        <a:rPr lang="en-US" sz="1400" b="1" i="1" kern="1200" dirty="0" smtClean="0">
                          <a:solidFill>
                            <a:schemeClr val="accent2"/>
                          </a:solidFill>
                          <a:latin typeface="+mn-lt"/>
                          <a:ea typeface="+mn-ea"/>
                          <a:cs typeface="+mn-cs"/>
                        </a:rPr>
                        <a:t>p</a:t>
                      </a:r>
                      <a:r>
                        <a:rPr lang="en-US" sz="1400" b="1" kern="1200" dirty="0" smtClean="0">
                          <a:solidFill>
                            <a:schemeClr val="accent2"/>
                          </a:solidFill>
                          <a:latin typeface="+mn-lt"/>
                          <a:ea typeface="+mn-ea"/>
                          <a:cs typeface="+mn-cs"/>
                        </a:rPr>
                        <a:t>-value)</a:t>
                      </a:r>
                    </a:p>
                    <a:p>
                      <a:pPr marL="0" marR="0" algn="ctr">
                        <a:lnSpc>
                          <a:spcPct val="115000"/>
                        </a:lnSpc>
                        <a:spcBef>
                          <a:spcPts val="300"/>
                        </a:spcBef>
                        <a:spcAft>
                          <a:spcPts val="300"/>
                        </a:spcAft>
                      </a:pPr>
                      <a:endParaRPr lang="en-US" sz="1400" b="1" dirty="0">
                        <a:solidFill>
                          <a:schemeClr val="accent2"/>
                        </a:solidFill>
                        <a:effectLst/>
                        <a:latin typeface="+mj-lt"/>
                        <a:ea typeface="Times New Roman"/>
                        <a:cs typeface="Times New Roman"/>
                      </a:endParaRPr>
                    </a:p>
                  </a:txBody>
                  <a:tcPr marL="38100" marR="38100" marT="0" marB="0"/>
                </a:tc>
              </a:tr>
              <a:tr h="324772">
                <a:tc>
                  <a:txBody>
                    <a:bodyPr/>
                    <a:lstStyle/>
                    <a:p>
                      <a:pPr algn="l"/>
                      <a:r>
                        <a:rPr lang="en-US" sz="1400" b="1" dirty="0" smtClean="0">
                          <a:solidFill>
                            <a:schemeClr val="accent2"/>
                          </a:solidFill>
                          <a:latin typeface="+mj-lt"/>
                        </a:rPr>
                        <a:t>Age at initial visit</a:t>
                      </a:r>
                      <a:endParaRPr lang="en-US" sz="1400" b="1" dirty="0">
                        <a:solidFill>
                          <a:schemeClr val="accent2"/>
                        </a:solidFill>
                        <a:latin typeface="+mj-lt"/>
                      </a:endParaRPr>
                    </a:p>
                  </a:txBody>
                  <a:tcPr/>
                </a:tc>
                <a:tc>
                  <a:txBody>
                    <a:bodyPr/>
                    <a:lstStyle/>
                    <a:p>
                      <a:pPr algn="ctr"/>
                      <a:r>
                        <a:rPr lang="en-US" sz="1400" b="1" dirty="0" smtClean="0">
                          <a:solidFill>
                            <a:srgbClr val="FF00FF"/>
                          </a:solidFill>
                          <a:latin typeface="+mj-lt"/>
                        </a:rPr>
                        <a:t>0.96 (0.01)</a:t>
                      </a:r>
                      <a:endParaRPr lang="en-US" sz="1400" b="1" dirty="0">
                        <a:solidFill>
                          <a:srgbClr val="FF00FF"/>
                        </a:solidFill>
                        <a:latin typeface="+mj-lt"/>
                      </a:endParaRPr>
                    </a:p>
                  </a:txBody>
                  <a:tcPr/>
                </a:tc>
                <a:tc>
                  <a:txBody>
                    <a:bodyPr/>
                    <a:lstStyle/>
                    <a:p>
                      <a:pPr algn="ctr"/>
                      <a:r>
                        <a:rPr lang="en-US" sz="1400" b="0" dirty="0" smtClean="0">
                          <a:solidFill>
                            <a:schemeClr val="accent2"/>
                          </a:solidFill>
                          <a:latin typeface="+mj-lt"/>
                        </a:rPr>
                        <a:t>1.01 (0.35)</a:t>
                      </a:r>
                      <a:endParaRPr lang="en-US" sz="1400" b="0" dirty="0">
                        <a:solidFill>
                          <a:schemeClr val="accent2"/>
                        </a:solidFill>
                        <a:latin typeface="+mj-lt"/>
                      </a:endParaRPr>
                    </a:p>
                  </a:txBody>
                  <a:tcPr/>
                </a:tc>
                <a:tc>
                  <a:txBody>
                    <a:bodyPr/>
                    <a:lstStyle/>
                    <a:p>
                      <a:pPr algn="ctr"/>
                      <a:r>
                        <a:rPr lang="en-US" sz="1400" b="1" dirty="0" smtClean="0">
                          <a:solidFill>
                            <a:srgbClr val="FF00FF"/>
                          </a:solidFill>
                          <a:latin typeface="+mj-lt"/>
                        </a:rPr>
                        <a:t>0.96 (0.01)</a:t>
                      </a:r>
                      <a:endParaRPr lang="en-US" sz="1400" b="1" dirty="0">
                        <a:solidFill>
                          <a:srgbClr val="FF00FF"/>
                        </a:solidFill>
                        <a:latin typeface="+mj-lt"/>
                      </a:endParaRPr>
                    </a:p>
                  </a:txBody>
                  <a:tcPr/>
                </a:tc>
                <a:tc>
                  <a:txBody>
                    <a:bodyPr/>
                    <a:lstStyle/>
                    <a:p>
                      <a:pPr algn="ctr"/>
                      <a:r>
                        <a:rPr lang="en-US" sz="1400" b="0" dirty="0" smtClean="0">
                          <a:solidFill>
                            <a:schemeClr val="accent2"/>
                          </a:solidFill>
                          <a:latin typeface="+mj-lt"/>
                        </a:rPr>
                        <a:t>1.01 (0.33)</a:t>
                      </a:r>
                      <a:endParaRPr lang="en-US" sz="1400" b="0" dirty="0">
                        <a:solidFill>
                          <a:schemeClr val="accent2"/>
                        </a:solidFill>
                        <a:latin typeface="+mj-lt"/>
                      </a:endParaRPr>
                    </a:p>
                  </a:txBody>
                  <a:tcPr/>
                </a:tc>
              </a:tr>
              <a:tr h="324772">
                <a:tc>
                  <a:txBody>
                    <a:bodyPr/>
                    <a:lstStyle/>
                    <a:p>
                      <a:pPr algn="l"/>
                      <a:r>
                        <a:rPr lang="en-US" sz="1400" b="1" dirty="0" smtClean="0">
                          <a:solidFill>
                            <a:schemeClr val="accent2"/>
                          </a:solidFill>
                          <a:latin typeface="+mj-lt"/>
                        </a:rPr>
                        <a:t>STD in last 6 months</a:t>
                      </a:r>
                      <a:endParaRPr lang="en-US" sz="1400" b="1" dirty="0">
                        <a:solidFill>
                          <a:schemeClr val="accent2"/>
                        </a:solidFill>
                        <a:latin typeface="+mj-lt"/>
                      </a:endParaRPr>
                    </a:p>
                  </a:txBody>
                  <a:tcPr/>
                </a:tc>
                <a:tc>
                  <a:txBody>
                    <a:bodyPr/>
                    <a:lstStyle/>
                    <a:p>
                      <a:pPr algn="ctr"/>
                      <a:r>
                        <a:rPr lang="en-US" sz="1400" b="1" dirty="0" smtClean="0">
                          <a:solidFill>
                            <a:srgbClr val="FF00FF"/>
                          </a:solidFill>
                          <a:latin typeface="+mj-lt"/>
                        </a:rPr>
                        <a:t>1.13 (0.05)</a:t>
                      </a:r>
                      <a:endParaRPr lang="en-US" sz="1400" b="1" dirty="0">
                        <a:solidFill>
                          <a:srgbClr val="FF00FF"/>
                        </a:solidFill>
                        <a:latin typeface="+mj-lt"/>
                      </a:endParaRPr>
                    </a:p>
                  </a:txBody>
                  <a:tcPr/>
                </a:tc>
                <a:tc>
                  <a:txBody>
                    <a:bodyPr/>
                    <a:lstStyle/>
                    <a:p>
                      <a:pPr algn="ctr"/>
                      <a:r>
                        <a:rPr lang="en-US" sz="1400" b="0" dirty="0" smtClean="0">
                          <a:solidFill>
                            <a:schemeClr val="accent2"/>
                          </a:solidFill>
                          <a:latin typeface="+mj-lt"/>
                        </a:rPr>
                        <a:t>0.99 (0.82)</a:t>
                      </a:r>
                      <a:endParaRPr lang="en-US" sz="1400" b="0" dirty="0">
                        <a:solidFill>
                          <a:schemeClr val="accent2"/>
                        </a:solidFill>
                        <a:latin typeface="+mj-lt"/>
                      </a:endParaRPr>
                    </a:p>
                  </a:txBody>
                  <a:tcPr/>
                </a:tc>
                <a:tc>
                  <a:txBody>
                    <a:bodyPr/>
                    <a:lstStyle/>
                    <a:p>
                      <a:pPr algn="ctr"/>
                      <a:r>
                        <a:rPr lang="en-US" sz="1400" b="1" dirty="0" smtClean="0">
                          <a:solidFill>
                            <a:srgbClr val="FF00FF"/>
                          </a:solidFill>
                          <a:latin typeface="+mj-lt"/>
                        </a:rPr>
                        <a:t>1.15 (0.03)</a:t>
                      </a:r>
                      <a:endParaRPr lang="en-US" sz="1400" b="1" dirty="0">
                        <a:solidFill>
                          <a:srgbClr val="FF00FF"/>
                        </a:solidFill>
                        <a:latin typeface="+mj-lt"/>
                      </a:endParaRPr>
                    </a:p>
                  </a:txBody>
                  <a:tcPr/>
                </a:tc>
                <a:tc>
                  <a:txBody>
                    <a:bodyPr/>
                    <a:lstStyle/>
                    <a:p>
                      <a:pPr algn="ctr"/>
                      <a:r>
                        <a:rPr lang="en-US" sz="1400" b="0" dirty="0" smtClean="0">
                          <a:solidFill>
                            <a:schemeClr val="accent2"/>
                          </a:solidFill>
                          <a:latin typeface="+mj-lt"/>
                        </a:rPr>
                        <a:t>0.99 (0.73)</a:t>
                      </a:r>
                      <a:endParaRPr lang="en-US" sz="1400" b="0" dirty="0">
                        <a:solidFill>
                          <a:schemeClr val="accent2"/>
                        </a:solidFill>
                        <a:latin typeface="+mj-lt"/>
                      </a:endParaRPr>
                    </a:p>
                  </a:txBody>
                  <a:tcPr/>
                </a:tc>
              </a:tr>
              <a:tr h="324772">
                <a:tc>
                  <a:txBody>
                    <a:bodyPr/>
                    <a:lstStyle/>
                    <a:p>
                      <a:pPr algn="l"/>
                      <a:r>
                        <a:rPr lang="en-US" sz="1400" b="1" dirty="0" smtClean="0">
                          <a:solidFill>
                            <a:schemeClr val="accent2"/>
                          </a:solidFill>
                          <a:latin typeface="+mj-lt"/>
                        </a:rPr>
                        <a:t>Number of life partners</a:t>
                      </a:r>
                      <a:endParaRPr lang="en-US" sz="1400" b="1" dirty="0">
                        <a:solidFill>
                          <a:schemeClr val="accent2"/>
                        </a:solidFill>
                        <a:latin typeface="+mj-lt"/>
                      </a:endParaRPr>
                    </a:p>
                  </a:txBody>
                  <a:tcPr/>
                </a:tc>
                <a:tc>
                  <a:txBody>
                    <a:bodyPr/>
                    <a:lstStyle/>
                    <a:p>
                      <a:pPr algn="ctr"/>
                      <a:r>
                        <a:rPr lang="en-US" sz="1400" b="1" dirty="0" smtClean="0">
                          <a:solidFill>
                            <a:schemeClr val="accent2"/>
                          </a:solidFill>
                          <a:latin typeface="+mj-lt"/>
                        </a:rPr>
                        <a:t>1.00 (0.93)</a:t>
                      </a:r>
                      <a:endParaRPr lang="en-US" sz="1400" b="1" dirty="0">
                        <a:solidFill>
                          <a:schemeClr val="accent2"/>
                        </a:solidFill>
                        <a:latin typeface="+mj-lt"/>
                      </a:endParaRPr>
                    </a:p>
                  </a:txBody>
                  <a:tcPr>
                    <a:solidFill>
                      <a:schemeClr val="bg2">
                        <a:lumMod val="40000"/>
                        <a:lumOff val="60000"/>
                      </a:schemeClr>
                    </a:solidFill>
                  </a:tcPr>
                </a:tc>
                <a:tc>
                  <a:txBody>
                    <a:bodyPr/>
                    <a:lstStyle/>
                    <a:p>
                      <a:pPr algn="ctr"/>
                      <a:r>
                        <a:rPr lang="en-US" sz="1400" b="0" dirty="0" smtClean="0">
                          <a:solidFill>
                            <a:schemeClr val="accent2"/>
                          </a:solidFill>
                          <a:latin typeface="+mj-lt"/>
                        </a:rPr>
                        <a:t>0.90 (0.13)</a:t>
                      </a:r>
                      <a:endParaRPr lang="en-US" sz="1400" b="0" dirty="0">
                        <a:solidFill>
                          <a:schemeClr val="accent2"/>
                        </a:solidFill>
                        <a:latin typeface="+mj-lt"/>
                      </a:endParaRPr>
                    </a:p>
                  </a:txBody>
                  <a:tcPr/>
                </a:tc>
                <a:tc>
                  <a:txBody>
                    <a:bodyPr/>
                    <a:lstStyle/>
                    <a:p>
                      <a:pPr algn="ctr"/>
                      <a:r>
                        <a:rPr lang="en-US" sz="1400" b="1" dirty="0" smtClean="0">
                          <a:solidFill>
                            <a:schemeClr val="accent2"/>
                          </a:solidFill>
                          <a:latin typeface="+mj-lt"/>
                        </a:rPr>
                        <a:t>0.99 (0.97)</a:t>
                      </a:r>
                      <a:endParaRPr lang="en-US" sz="1400" b="1" dirty="0">
                        <a:solidFill>
                          <a:schemeClr val="accent2"/>
                        </a:solidFill>
                        <a:latin typeface="+mj-lt"/>
                      </a:endParaRPr>
                    </a:p>
                  </a:txBody>
                  <a:tcPr>
                    <a:solidFill>
                      <a:schemeClr val="bg2">
                        <a:lumMod val="40000"/>
                        <a:lumOff val="60000"/>
                      </a:schemeClr>
                    </a:solidFill>
                  </a:tcPr>
                </a:tc>
                <a:tc>
                  <a:txBody>
                    <a:bodyPr/>
                    <a:lstStyle/>
                    <a:p>
                      <a:pPr algn="ctr"/>
                      <a:r>
                        <a:rPr lang="en-US" sz="1400" b="0" dirty="0" smtClean="0">
                          <a:solidFill>
                            <a:schemeClr val="accent2"/>
                          </a:solidFill>
                          <a:latin typeface="+mj-lt"/>
                        </a:rPr>
                        <a:t>0.87 (0.08)</a:t>
                      </a:r>
                      <a:endParaRPr lang="en-US" sz="1400" b="0" dirty="0">
                        <a:solidFill>
                          <a:schemeClr val="accent2"/>
                        </a:solidFill>
                        <a:latin typeface="+mj-lt"/>
                      </a:endParaRPr>
                    </a:p>
                  </a:txBody>
                  <a:tcPr>
                    <a:solidFill>
                      <a:schemeClr val="bg2">
                        <a:lumMod val="40000"/>
                        <a:lumOff val="60000"/>
                      </a:schemeClr>
                    </a:solidFill>
                  </a:tcPr>
                </a:tc>
              </a:tr>
              <a:tr h="324772">
                <a:tc>
                  <a:txBody>
                    <a:bodyPr/>
                    <a:lstStyle/>
                    <a:p>
                      <a:pPr algn="l"/>
                      <a:r>
                        <a:rPr lang="en-US" sz="1400" b="1" dirty="0" smtClean="0">
                          <a:solidFill>
                            <a:schemeClr val="accent2"/>
                          </a:solidFill>
                          <a:latin typeface="+mj-lt"/>
                        </a:rPr>
                        <a:t>Attitudes/Beliefs</a:t>
                      </a:r>
                      <a:endParaRPr lang="en-US" sz="1400" b="1" dirty="0">
                        <a:solidFill>
                          <a:schemeClr val="accent2"/>
                        </a:solidFill>
                        <a:latin typeface="+mj-lt"/>
                      </a:endParaRPr>
                    </a:p>
                  </a:txBody>
                  <a:tcPr/>
                </a:tc>
                <a:tc>
                  <a:txBody>
                    <a:bodyPr/>
                    <a:lstStyle/>
                    <a:p>
                      <a:pPr algn="ctr"/>
                      <a:endParaRPr lang="en-US" sz="1400" b="1" dirty="0">
                        <a:solidFill>
                          <a:schemeClr val="accent2"/>
                        </a:solidFill>
                        <a:latin typeface="+mj-lt"/>
                      </a:endParaRPr>
                    </a:p>
                  </a:txBody>
                  <a:tcPr/>
                </a:tc>
                <a:tc>
                  <a:txBody>
                    <a:bodyPr/>
                    <a:lstStyle/>
                    <a:p>
                      <a:pPr marL="0" marR="0" algn="ctr">
                        <a:lnSpc>
                          <a:spcPct val="115000"/>
                        </a:lnSpc>
                        <a:spcBef>
                          <a:spcPts val="300"/>
                        </a:spcBef>
                        <a:spcAft>
                          <a:spcPts val="300"/>
                        </a:spcAft>
                      </a:pPr>
                      <a:endParaRPr lang="en-US" sz="1400" b="1" dirty="0">
                        <a:solidFill>
                          <a:schemeClr val="accent2"/>
                        </a:solidFill>
                        <a:effectLst/>
                        <a:latin typeface="+mj-lt"/>
                        <a:ea typeface="Times New Roman"/>
                        <a:cs typeface="Times New Roman"/>
                      </a:endParaRPr>
                    </a:p>
                  </a:txBody>
                  <a:tcPr marL="38100" marR="38100" marT="0" marB="0"/>
                </a:tc>
                <a:tc>
                  <a:txBody>
                    <a:bodyPr/>
                    <a:lstStyle/>
                    <a:p>
                      <a:endParaRPr lang="en-US" dirty="0"/>
                    </a:p>
                  </a:txBody>
                  <a:tcPr/>
                </a:tc>
                <a:tc>
                  <a:txBody>
                    <a:bodyPr/>
                    <a:lstStyle/>
                    <a:p>
                      <a:endParaRPr lang="en-US" dirty="0"/>
                    </a:p>
                  </a:txBody>
                  <a:tcPr marL="38100" marR="38100" marT="0" marB="0"/>
                </a:tc>
              </a:tr>
              <a:tr h="3247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smtClean="0">
                          <a:solidFill>
                            <a:schemeClr val="accent2"/>
                          </a:solidFill>
                          <a:latin typeface="+mn-lt"/>
                          <a:ea typeface="+mn-ea"/>
                          <a:cs typeface="+mn-cs"/>
                        </a:rPr>
                        <a:t>     Women’s beliefs  (CTT)</a:t>
                      </a:r>
                    </a:p>
                  </a:txBody>
                  <a:tcPr/>
                </a:tc>
                <a:tc>
                  <a:txBody>
                    <a:bodyPr/>
                    <a:lstStyle/>
                    <a:p>
                      <a:pPr algn="ctr"/>
                      <a:r>
                        <a:rPr lang="en-US" sz="1400" b="1" dirty="0" smtClean="0">
                          <a:solidFill>
                            <a:srgbClr val="FF00FF"/>
                          </a:solidFill>
                          <a:latin typeface="+mj-lt"/>
                        </a:rPr>
                        <a:t>1.89 (&lt;0.01) </a:t>
                      </a:r>
                      <a:endParaRPr lang="en-US" sz="1400" b="1" dirty="0">
                        <a:solidFill>
                          <a:srgbClr val="FF00FF"/>
                        </a:solidFill>
                        <a:latin typeface="+mj-lt"/>
                      </a:endParaRPr>
                    </a:p>
                  </a:txBody>
                  <a:tcPr/>
                </a:tc>
                <a:tc>
                  <a:txBody>
                    <a:bodyPr/>
                    <a:lstStyle/>
                    <a:p>
                      <a:pPr marL="0" marR="0" indent="0" algn="ctr" defTabSz="914400" rtl="0" eaLnBrk="1" fontAlgn="auto" latinLnBrk="0" hangingPunct="1">
                        <a:lnSpc>
                          <a:spcPct val="115000"/>
                        </a:lnSpc>
                        <a:spcBef>
                          <a:spcPts val="300"/>
                        </a:spcBef>
                        <a:spcAft>
                          <a:spcPts val="300"/>
                        </a:spcAft>
                        <a:buClrTx/>
                        <a:buSzTx/>
                        <a:buFontTx/>
                        <a:buNone/>
                        <a:tabLst/>
                        <a:defRPr/>
                      </a:pPr>
                      <a:r>
                        <a:rPr lang="en-US" sz="1400" b="1" dirty="0" smtClean="0">
                          <a:solidFill>
                            <a:srgbClr val="FF00FF"/>
                          </a:solidFill>
                          <a:effectLst/>
                          <a:latin typeface="+mj-lt"/>
                          <a:ea typeface="Times New Roman"/>
                          <a:cs typeface="Times New Roman"/>
                        </a:rPr>
                        <a:t>1.41 (&lt;0.01)</a:t>
                      </a:r>
                      <a:endParaRPr lang="en-US" sz="1400" b="1" dirty="0">
                        <a:solidFill>
                          <a:srgbClr val="FF00FF"/>
                        </a:solidFill>
                        <a:effectLst/>
                        <a:latin typeface="+mj-lt"/>
                        <a:ea typeface="Times New Roman"/>
                        <a:cs typeface="Times New Roman"/>
                      </a:endParaRPr>
                    </a:p>
                  </a:txBody>
                  <a:tcPr marL="38100" marR="38100" marT="0" marB="0"/>
                </a:tc>
                <a:tc>
                  <a:txBody>
                    <a:bodyPr/>
                    <a:lstStyle/>
                    <a:p>
                      <a:pPr algn="ctr"/>
                      <a:r>
                        <a:rPr lang="en-US" sz="1400" b="1" dirty="0" smtClean="0">
                          <a:solidFill>
                            <a:schemeClr val="accent2"/>
                          </a:solidFill>
                          <a:latin typeface="+mj-lt"/>
                        </a:rPr>
                        <a:t>N/A</a:t>
                      </a:r>
                      <a:endParaRPr lang="en-US" sz="1400" b="1" dirty="0">
                        <a:solidFill>
                          <a:schemeClr val="accent2"/>
                        </a:solidFill>
                        <a:latin typeface="+mj-lt"/>
                      </a:endParaRPr>
                    </a:p>
                  </a:txBody>
                  <a:tcPr/>
                </a:tc>
                <a:tc>
                  <a:txBody>
                    <a:bodyPr/>
                    <a:lstStyle/>
                    <a:p>
                      <a:pPr algn="ctr"/>
                      <a:r>
                        <a:rPr lang="en-US" sz="1400" b="1" dirty="0" smtClean="0">
                          <a:solidFill>
                            <a:schemeClr val="accent2"/>
                          </a:solidFill>
                          <a:latin typeface="+mj-lt"/>
                        </a:rPr>
                        <a:t>N/A</a:t>
                      </a:r>
                      <a:endParaRPr lang="en-US" sz="1400" b="1" dirty="0">
                        <a:solidFill>
                          <a:schemeClr val="accent2"/>
                        </a:solidFill>
                        <a:latin typeface="+mj-lt"/>
                      </a:endParaRPr>
                    </a:p>
                  </a:txBody>
                  <a:tcPr marL="38100" marR="38100" marT="0" marB="0"/>
                </a:tc>
              </a:tr>
              <a:tr h="3247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smtClean="0">
                          <a:solidFill>
                            <a:schemeClr val="accent2"/>
                          </a:solidFill>
                          <a:latin typeface="+mn-lt"/>
                          <a:ea typeface="+mn-ea"/>
                          <a:cs typeface="+mn-cs"/>
                        </a:rPr>
                        <a:t>         Perceptions     (CTT)</a:t>
                      </a:r>
                      <a:endParaRPr lang="en-US" sz="1400" b="1" dirty="0">
                        <a:solidFill>
                          <a:schemeClr val="accent2"/>
                        </a:solidFill>
                        <a:latin typeface="+mj-lt"/>
                      </a:endParaRPr>
                    </a:p>
                  </a:txBody>
                  <a:tcPr/>
                </a:tc>
                <a:tc>
                  <a:txBody>
                    <a:bodyPr/>
                    <a:lstStyle/>
                    <a:p>
                      <a:pPr algn="ctr"/>
                      <a:r>
                        <a:rPr lang="en-US" sz="1400" b="1" dirty="0" smtClean="0">
                          <a:solidFill>
                            <a:srgbClr val="FF00FF"/>
                          </a:solidFill>
                          <a:latin typeface="+mj-lt"/>
                        </a:rPr>
                        <a:t>1.63 (&lt;0.01)</a:t>
                      </a:r>
                      <a:endParaRPr lang="en-US" sz="1400" b="1" dirty="0">
                        <a:solidFill>
                          <a:srgbClr val="FF00FF"/>
                        </a:solidFill>
                        <a:latin typeface="+mj-lt"/>
                      </a:endParaRPr>
                    </a:p>
                  </a:txBody>
                  <a:tcPr/>
                </a:tc>
                <a:tc>
                  <a:txBody>
                    <a:bodyPr/>
                    <a:lstStyle/>
                    <a:p>
                      <a:pPr marL="0" marR="0" algn="ctr">
                        <a:lnSpc>
                          <a:spcPct val="115000"/>
                        </a:lnSpc>
                        <a:spcBef>
                          <a:spcPts val="300"/>
                        </a:spcBef>
                        <a:spcAft>
                          <a:spcPts val="300"/>
                        </a:spcAft>
                      </a:pPr>
                      <a:r>
                        <a:rPr lang="en-US" sz="1400" b="1" dirty="0" smtClean="0">
                          <a:solidFill>
                            <a:srgbClr val="FF00FF"/>
                          </a:solidFill>
                          <a:effectLst/>
                          <a:latin typeface="+mj-lt"/>
                          <a:ea typeface="Times New Roman"/>
                          <a:cs typeface="Times New Roman"/>
                        </a:rPr>
                        <a:t>1.24 (0.02)</a:t>
                      </a:r>
                      <a:endParaRPr lang="en-US" sz="1400" b="1" dirty="0">
                        <a:solidFill>
                          <a:srgbClr val="FF00FF"/>
                        </a:solidFill>
                        <a:effectLst/>
                        <a:latin typeface="+mj-lt"/>
                        <a:ea typeface="Times New Roman"/>
                        <a:cs typeface="Times New Roman"/>
                      </a:endParaRPr>
                    </a:p>
                  </a:txBody>
                  <a:tcPr marL="38100" marR="38100" marT="0" marB="0"/>
                </a:tc>
                <a:tc>
                  <a:txBody>
                    <a:bodyPr/>
                    <a:lstStyle/>
                    <a:p>
                      <a:pPr algn="ctr"/>
                      <a:r>
                        <a:rPr lang="en-US" sz="1400" b="1" dirty="0" smtClean="0">
                          <a:solidFill>
                            <a:schemeClr val="accent2"/>
                          </a:solidFill>
                          <a:latin typeface="+mj-lt"/>
                        </a:rPr>
                        <a:t>N/A</a:t>
                      </a:r>
                      <a:endParaRPr lang="en-US" sz="1400" b="1" dirty="0">
                        <a:solidFill>
                          <a:schemeClr val="accent2"/>
                        </a:solidFill>
                        <a:latin typeface="+mj-lt"/>
                      </a:endParaRPr>
                    </a:p>
                  </a:txBody>
                  <a:tcPr/>
                </a:tc>
                <a:tc>
                  <a:txBody>
                    <a:bodyPr/>
                    <a:lstStyle/>
                    <a:p>
                      <a:pPr algn="ctr"/>
                      <a:r>
                        <a:rPr lang="en-US" sz="1400" b="1" dirty="0" smtClean="0">
                          <a:solidFill>
                            <a:schemeClr val="accent2"/>
                          </a:solidFill>
                          <a:latin typeface="+mj-lt"/>
                        </a:rPr>
                        <a:t>N/A</a:t>
                      </a:r>
                      <a:endParaRPr lang="en-US" sz="1400" b="1" dirty="0">
                        <a:solidFill>
                          <a:schemeClr val="accent2"/>
                        </a:solidFill>
                        <a:latin typeface="+mj-lt"/>
                      </a:endParaRPr>
                    </a:p>
                  </a:txBody>
                  <a:tcPr marL="38100" marR="38100" marT="0" marB="0"/>
                </a:tc>
              </a:tr>
              <a:tr h="324772">
                <a:tc>
                  <a:txBody>
                    <a:bodyPr/>
                    <a:lstStyle/>
                    <a:p>
                      <a:pPr algn="l"/>
                      <a:r>
                        <a:rPr lang="en-US" sz="1400" b="1" kern="1200" dirty="0" smtClean="0">
                          <a:solidFill>
                            <a:schemeClr val="accent2"/>
                          </a:solidFill>
                          <a:latin typeface="+mn-lt"/>
                          <a:ea typeface="+mn-ea"/>
                          <a:cs typeface="+mn-cs"/>
                        </a:rPr>
                        <a:t>         Attitudes        (</a:t>
                      </a:r>
                      <a:r>
                        <a:rPr lang="en-US" sz="1400" b="1" kern="1200" dirty="0" err="1" smtClean="0">
                          <a:solidFill>
                            <a:schemeClr val="accent2"/>
                          </a:solidFill>
                          <a:latin typeface="+mn-lt"/>
                          <a:ea typeface="+mn-ea"/>
                          <a:cs typeface="+mn-cs"/>
                        </a:rPr>
                        <a:t>Rasch</a:t>
                      </a:r>
                      <a:r>
                        <a:rPr lang="en-US" sz="1400" b="1" kern="1200" dirty="0" smtClean="0">
                          <a:solidFill>
                            <a:schemeClr val="accent2"/>
                          </a:solidFill>
                          <a:latin typeface="+mn-lt"/>
                          <a:ea typeface="+mn-ea"/>
                          <a:cs typeface="+mn-cs"/>
                        </a:rPr>
                        <a:t>)</a:t>
                      </a:r>
                      <a:endParaRPr lang="en-US" sz="1400" b="1" dirty="0">
                        <a:solidFill>
                          <a:schemeClr val="accent2"/>
                        </a:solidFill>
                        <a:latin typeface="+mj-lt"/>
                      </a:endParaRPr>
                    </a:p>
                  </a:txBody>
                  <a:tcPr/>
                </a:tc>
                <a:tc>
                  <a:txBody>
                    <a:bodyPr/>
                    <a:lstStyle/>
                    <a:p>
                      <a:pPr algn="ctr"/>
                      <a:r>
                        <a:rPr lang="en-US" sz="1400" b="1" dirty="0" smtClean="0">
                          <a:solidFill>
                            <a:schemeClr val="accent2"/>
                          </a:solidFill>
                          <a:latin typeface="+mj-lt"/>
                        </a:rPr>
                        <a:t>N/A</a:t>
                      </a:r>
                      <a:endParaRPr lang="en-US" sz="1400" b="1" dirty="0">
                        <a:solidFill>
                          <a:schemeClr val="accent2"/>
                        </a:solidFill>
                        <a:latin typeface="+mj-lt"/>
                      </a:endParaRPr>
                    </a:p>
                  </a:txBody>
                  <a:tcPr>
                    <a:solidFill>
                      <a:schemeClr val="bg2">
                        <a:lumMod val="40000"/>
                        <a:lumOff val="60000"/>
                      </a:schemeClr>
                    </a:solidFill>
                  </a:tcPr>
                </a:tc>
                <a:tc>
                  <a:txBody>
                    <a:bodyPr/>
                    <a:lstStyle/>
                    <a:p>
                      <a:pPr marL="0" marR="0" algn="ctr">
                        <a:lnSpc>
                          <a:spcPct val="115000"/>
                        </a:lnSpc>
                        <a:spcBef>
                          <a:spcPts val="300"/>
                        </a:spcBef>
                        <a:spcAft>
                          <a:spcPts val="300"/>
                        </a:spcAft>
                      </a:pPr>
                      <a:endParaRPr lang="en-US" sz="1400" b="1" dirty="0">
                        <a:solidFill>
                          <a:schemeClr val="accent2"/>
                        </a:solidFill>
                        <a:effectLst/>
                        <a:latin typeface="+mj-lt"/>
                        <a:ea typeface="Times New Roman"/>
                        <a:cs typeface="Times New Roman"/>
                      </a:endParaRPr>
                    </a:p>
                  </a:txBody>
                  <a:tcPr marL="38100" marR="38100" marT="0" marB="0">
                    <a:solidFill>
                      <a:schemeClr val="bg2">
                        <a:lumMod val="40000"/>
                        <a:lumOff val="60000"/>
                      </a:schemeClr>
                    </a:solidFill>
                  </a:tcPr>
                </a:tc>
                <a:tc>
                  <a:txBody>
                    <a:bodyPr/>
                    <a:lstStyle/>
                    <a:p>
                      <a:pPr algn="ctr"/>
                      <a:r>
                        <a:rPr lang="en-US" sz="1400" b="1" dirty="0" smtClean="0">
                          <a:solidFill>
                            <a:srgbClr val="FF00FF"/>
                          </a:solidFill>
                          <a:latin typeface="+mj-lt"/>
                        </a:rPr>
                        <a:t>1.46 (&lt;0.01</a:t>
                      </a:r>
                      <a:r>
                        <a:rPr lang="en-US" sz="1400" b="1" dirty="0" smtClean="0">
                          <a:solidFill>
                            <a:schemeClr val="accent2"/>
                          </a:solidFill>
                          <a:latin typeface="+mj-lt"/>
                        </a:rPr>
                        <a:t>)</a:t>
                      </a:r>
                      <a:endParaRPr lang="en-US" sz="1400" b="1" dirty="0">
                        <a:solidFill>
                          <a:schemeClr val="accent2"/>
                        </a:solidFill>
                        <a:latin typeface="+mj-lt"/>
                      </a:endParaRPr>
                    </a:p>
                  </a:txBody>
                  <a:tcPr>
                    <a:solidFill>
                      <a:schemeClr val="bg2">
                        <a:lumMod val="40000"/>
                        <a:lumOff val="60000"/>
                      </a:schemeClr>
                    </a:solidFill>
                  </a:tcPr>
                </a:tc>
                <a:tc>
                  <a:txBody>
                    <a:bodyPr/>
                    <a:lstStyle/>
                    <a:p>
                      <a:pPr algn="ctr"/>
                      <a:r>
                        <a:rPr lang="en-US" sz="1400" b="1" dirty="0" smtClean="0">
                          <a:solidFill>
                            <a:srgbClr val="FF00FF"/>
                          </a:solidFill>
                          <a:latin typeface="+mj-lt"/>
                        </a:rPr>
                        <a:t>1.20 (&lt;0.01)</a:t>
                      </a:r>
                      <a:endParaRPr lang="en-US" sz="1400" b="1" dirty="0">
                        <a:solidFill>
                          <a:srgbClr val="FF00FF"/>
                        </a:solidFill>
                        <a:latin typeface="+mj-lt"/>
                      </a:endParaRPr>
                    </a:p>
                  </a:txBody>
                  <a:tcPr marL="38100" marR="38100" marT="0" marB="0">
                    <a:solidFill>
                      <a:schemeClr val="bg2">
                        <a:lumMod val="40000"/>
                        <a:lumOff val="60000"/>
                      </a:schemeClr>
                    </a:solidFill>
                  </a:tcPr>
                </a:tc>
              </a:tr>
              <a:tr h="324772">
                <a:tc>
                  <a:txBody>
                    <a:bodyPr/>
                    <a:lstStyle/>
                    <a:p>
                      <a:pPr algn="l"/>
                      <a:r>
                        <a:rPr lang="en-US" sz="1400" b="1" dirty="0" smtClean="0">
                          <a:solidFill>
                            <a:schemeClr val="accent2"/>
                          </a:solidFill>
                          <a:latin typeface="+mj-lt"/>
                        </a:rPr>
                        <a:t>Communication </a:t>
                      </a:r>
                      <a:endParaRPr lang="en-US" sz="1400" b="1" dirty="0">
                        <a:solidFill>
                          <a:schemeClr val="accent2"/>
                        </a:solidFill>
                        <a:latin typeface="+mj-lt"/>
                      </a:endParaRPr>
                    </a:p>
                  </a:txBody>
                  <a:tcPr/>
                </a:tc>
                <a:tc>
                  <a:txBody>
                    <a:bodyPr/>
                    <a:lstStyle/>
                    <a:p>
                      <a:pPr algn="ctr"/>
                      <a:endParaRPr lang="en-US" sz="1400" b="1" dirty="0">
                        <a:solidFill>
                          <a:schemeClr val="accent2"/>
                        </a:solidFill>
                        <a:latin typeface="+mj-lt"/>
                      </a:endParaRPr>
                    </a:p>
                  </a:txBody>
                  <a:tcPr/>
                </a:tc>
                <a:tc>
                  <a:txBody>
                    <a:bodyPr/>
                    <a:lstStyle/>
                    <a:p>
                      <a:pPr marL="0" marR="0" algn="ctr">
                        <a:lnSpc>
                          <a:spcPct val="115000"/>
                        </a:lnSpc>
                        <a:spcBef>
                          <a:spcPts val="300"/>
                        </a:spcBef>
                        <a:spcAft>
                          <a:spcPts val="300"/>
                        </a:spcAft>
                      </a:pPr>
                      <a:endParaRPr lang="en-US" sz="1400" b="1" dirty="0">
                        <a:solidFill>
                          <a:schemeClr val="accent2"/>
                        </a:solidFill>
                        <a:effectLst/>
                        <a:latin typeface="+mj-lt"/>
                        <a:ea typeface="Times New Roman"/>
                        <a:cs typeface="Times New Roman"/>
                      </a:endParaRPr>
                    </a:p>
                  </a:txBody>
                  <a:tcPr marL="38100" marR="38100" marT="0" marB="0"/>
                </a:tc>
                <a:tc>
                  <a:txBody>
                    <a:bodyPr/>
                    <a:lstStyle/>
                    <a:p>
                      <a:pPr algn="ctr"/>
                      <a:endParaRPr lang="en-US" sz="1400" b="1" dirty="0">
                        <a:solidFill>
                          <a:schemeClr val="accent2"/>
                        </a:solidFill>
                        <a:latin typeface="+mj-lt"/>
                      </a:endParaRPr>
                    </a:p>
                  </a:txBody>
                  <a:tcPr/>
                </a:tc>
                <a:tc>
                  <a:txBody>
                    <a:bodyPr/>
                    <a:lstStyle/>
                    <a:p>
                      <a:pPr algn="ctr"/>
                      <a:endParaRPr lang="en-US" sz="1400" b="1" dirty="0">
                        <a:solidFill>
                          <a:schemeClr val="accent2"/>
                        </a:solidFill>
                        <a:latin typeface="+mj-lt"/>
                      </a:endParaRPr>
                    </a:p>
                  </a:txBody>
                  <a:tcPr marL="38100" marR="38100" marT="0" marB="0"/>
                </a:tc>
              </a:tr>
              <a:tr h="324772">
                <a:tc>
                  <a:txBody>
                    <a:bodyPr/>
                    <a:lstStyle/>
                    <a:p>
                      <a:pPr algn="l"/>
                      <a:r>
                        <a:rPr lang="en-US" sz="1400" b="1" dirty="0" smtClean="0">
                          <a:solidFill>
                            <a:schemeClr val="accent2"/>
                          </a:solidFill>
                          <a:latin typeface="+mj-lt"/>
                        </a:rPr>
                        <a:t>   Communication with</a:t>
                      </a:r>
                    </a:p>
                    <a:p>
                      <a:pPr algn="l"/>
                      <a:r>
                        <a:rPr lang="en-US" sz="1400" b="1" dirty="0" smtClean="0">
                          <a:solidFill>
                            <a:schemeClr val="accent2"/>
                          </a:solidFill>
                          <a:latin typeface="+mj-lt"/>
                        </a:rPr>
                        <a:t>  </a:t>
                      </a:r>
                      <a:r>
                        <a:rPr lang="en-US" sz="1400" b="1" baseline="0" dirty="0" smtClean="0">
                          <a:solidFill>
                            <a:schemeClr val="accent2"/>
                          </a:solidFill>
                          <a:latin typeface="+mj-lt"/>
                        </a:rPr>
                        <a:t> </a:t>
                      </a:r>
                      <a:r>
                        <a:rPr lang="en-US" sz="1400" b="1" dirty="0" smtClean="0">
                          <a:solidFill>
                            <a:schemeClr val="accent2"/>
                          </a:solidFill>
                          <a:latin typeface="+mj-lt"/>
                        </a:rPr>
                        <a:t>partners                (CTT)</a:t>
                      </a:r>
                      <a:endParaRPr lang="en-US" sz="1400" b="1" dirty="0">
                        <a:solidFill>
                          <a:schemeClr val="accent2"/>
                        </a:solidFill>
                        <a:latin typeface="+mj-lt"/>
                      </a:endParaRPr>
                    </a:p>
                  </a:txBody>
                  <a:tcPr/>
                </a:tc>
                <a:tc>
                  <a:txBody>
                    <a:bodyPr/>
                    <a:lstStyle/>
                    <a:p>
                      <a:pPr algn="ctr"/>
                      <a:r>
                        <a:rPr lang="en-US" sz="1400" b="1" dirty="0" smtClean="0">
                          <a:solidFill>
                            <a:srgbClr val="FF00FF"/>
                          </a:solidFill>
                          <a:latin typeface="+mj-lt"/>
                        </a:rPr>
                        <a:t>1.34</a:t>
                      </a:r>
                      <a:r>
                        <a:rPr lang="en-US" sz="1400" b="1" baseline="0" dirty="0" smtClean="0">
                          <a:solidFill>
                            <a:srgbClr val="FF00FF"/>
                          </a:solidFill>
                          <a:latin typeface="+mj-lt"/>
                        </a:rPr>
                        <a:t> (&lt;0.01)</a:t>
                      </a:r>
                      <a:endParaRPr lang="en-US" sz="1400" b="1" dirty="0">
                        <a:solidFill>
                          <a:srgbClr val="FF00FF"/>
                        </a:solidFill>
                        <a:latin typeface="+mj-lt"/>
                      </a:endParaRPr>
                    </a:p>
                  </a:txBody>
                  <a:tcPr/>
                </a:tc>
                <a:tc>
                  <a:txBody>
                    <a:bodyPr/>
                    <a:lstStyle/>
                    <a:p>
                      <a:pPr marL="0" marR="0" algn="ctr">
                        <a:lnSpc>
                          <a:spcPct val="115000"/>
                        </a:lnSpc>
                        <a:spcBef>
                          <a:spcPts val="300"/>
                        </a:spcBef>
                        <a:spcAft>
                          <a:spcPts val="300"/>
                        </a:spcAft>
                      </a:pPr>
                      <a:r>
                        <a:rPr lang="en-US" sz="1400" b="0" dirty="0" smtClean="0">
                          <a:solidFill>
                            <a:schemeClr val="accent2"/>
                          </a:solidFill>
                          <a:effectLst/>
                          <a:latin typeface="+mj-lt"/>
                          <a:ea typeface="Times New Roman"/>
                          <a:cs typeface="Times New Roman"/>
                        </a:rPr>
                        <a:t>1.01 (0.87)</a:t>
                      </a:r>
                      <a:endParaRPr lang="en-US" sz="1400" b="0" dirty="0">
                        <a:solidFill>
                          <a:schemeClr val="accent2"/>
                        </a:solidFill>
                        <a:effectLst/>
                        <a:latin typeface="+mj-lt"/>
                        <a:ea typeface="Times New Roman"/>
                        <a:cs typeface="Times New Roman"/>
                      </a:endParaRPr>
                    </a:p>
                  </a:txBody>
                  <a:tcPr marL="38100" marR="38100" marT="0" marB="0"/>
                </a:tc>
                <a:tc>
                  <a:txBody>
                    <a:bodyPr/>
                    <a:lstStyle/>
                    <a:p>
                      <a:pPr algn="ctr"/>
                      <a:r>
                        <a:rPr lang="en-US" sz="1400" b="1" dirty="0" smtClean="0">
                          <a:solidFill>
                            <a:schemeClr val="accent2"/>
                          </a:solidFill>
                          <a:latin typeface="+mj-lt"/>
                        </a:rPr>
                        <a:t>N/A</a:t>
                      </a:r>
                      <a:endParaRPr lang="en-US" sz="1400" b="1" dirty="0">
                        <a:solidFill>
                          <a:schemeClr val="accent2"/>
                        </a:solidFill>
                        <a:latin typeface="+mj-lt"/>
                      </a:endParaRPr>
                    </a:p>
                  </a:txBody>
                  <a:tcPr/>
                </a:tc>
                <a:tc>
                  <a:txBody>
                    <a:bodyPr/>
                    <a:lstStyle/>
                    <a:p>
                      <a:pPr algn="ctr"/>
                      <a:r>
                        <a:rPr lang="en-US" sz="1400" b="0" dirty="0" smtClean="0">
                          <a:solidFill>
                            <a:schemeClr val="accent2"/>
                          </a:solidFill>
                          <a:latin typeface="+mj-lt"/>
                        </a:rPr>
                        <a:t>N/A</a:t>
                      </a:r>
                      <a:endParaRPr lang="en-US" sz="1400" b="0" dirty="0">
                        <a:solidFill>
                          <a:schemeClr val="accent2"/>
                        </a:solidFill>
                        <a:latin typeface="+mj-lt"/>
                      </a:endParaRPr>
                    </a:p>
                  </a:txBody>
                  <a:tcPr marL="38100" marR="38100" marT="0" marB="0"/>
                </a:tc>
              </a:tr>
              <a:tr h="324772">
                <a:tc>
                  <a:txBody>
                    <a:bodyPr/>
                    <a:lstStyle/>
                    <a:p>
                      <a:pPr algn="l"/>
                      <a:r>
                        <a:rPr lang="en-US" sz="1400" b="1" dirty="0" smtClean="0">
                          <a:solidFill>
                            <a:schemeClr val="accent2"/>
                          </a:solidFill>
                          <a:latin typeface="+mj-lt"/>
                        </a:rPr>
                        <a:t>  Communication</a:t>
                      </a:r>
                      <a:r>
                        <a:rPr lang="en-US" sz="1400" b="1" baseline="0" dirty="0" smtClean="0">
                          <a:solidFill>
                            <a:schemeClr val="accent2"/>
                          </a:solidFill>
                          <a:latin typeface="+mj-lt"/>
                        </a:rPr>
                        <a:t> with</a:t>
                      </a:r>
                    </a:p>
                    <a:p>
                      <a:pPr algn="l"/>
                      <a:r>
                        <a:rPr lang="en-US" sz="1400" b="1" baseline="0" dirty="0" smtClean="0">
                          <a:solidFill>
                            <a:schemeClr val="accent2"/>
                          </a:solidFill>
                          <a:latin typeface="+mj-lt"/>
                        </a:rPr>
                        <a:t>  relatives                (CTT)</a:t>
                      </a:r>
                      <a:endParaRPr lang="en-US" sz="1400" b="1" dirty="0">
                        <a:solidFill>
                          <a:schemeClr val="accent2"/>
                        </a:solidFill>
                        <a:latin typeface="+mj-lt"/>
                      </a:endParaRPr>
                    </a:p>
                  </a:txBody>
                  <a:tcPr/>
                </a:tc>
                <a:tc>
                  <a:txBody>
                    <a:bodyPr/>
                    <a:lstStyle/>
                    <a:p>
                      <a:pPr algn="ctr"/>
                      <a:r>
                        <a:rPr lang="en-US" sz="1400" b="1" dirty="0" smtClean="0">
                          <a:solidFill>
                            <a:schemeClr val="accent2"/>
                          </a:solidFill>
                          <a:latin typeface="+mj-lt"/>
                        </a:rPr>
                        <a:t>1.16 (0.17)</a:t>
                      </a:r>
                      <a:endParaRPr lang="en-US" sz="1400" b="1" dirty="0">
                        <a:solidFill>
                          <a:schemeClr val="accent2"/>
                        </a:solidFill>
                        <a:latin typeface="+mj-lt"/>
                      </a:endParaRPr>
                    </a:p>
                  </a:txBody>
                  <a:tcPr/>
                </a:tc>
                <a:tc>
                  <a:txBody>
                    <a:bodyPr/>
                    <a:lstStyle/>
                    <a:p>
                      <a:pPr marL="0" marR="0" algn="ctr">
                        <a:lnSpc>
                          <a:spcPct val="115000"/>
                        </a:lnSpc>
                        <a:spcBef>
                          <a:spcPts val="300"/>
                        </a:spcBef>
                        <a:spcAft>
                          <a:spcPts val="300"/>
                        </a:spcAft>
                      </a:pPr>
                      <a:r>
                        <a:rPr lang="en-US" sz="1400" b="0" dirty="0" smtClean="0">
                          <a:solidFill>
                            <a:schemeClr val="accent2"/>
                          </a:solidFill>
                          <a:effectLst/>
                          <a:latin typeface="+mj-lt"/>
                          <a:ea typeface="Times New Roman"/>
                          <a:cs typeface="Times New Roman"/>
                        </a:rPr>
                        <a:t>1.09 (0.20)</a:t>
                      </a:r>
                      <a:endParaRPr lang="en-US" sz="1400" b="0" dirty="0">
                        <a:solidFill>
                          <a:schemeClr val="accent2"/>
                        </a:solidFill>
                        <a:effectLst/>
                        <a:latin typeface="+mj-lt"/>
                        <a:ea typeface="Times New Roman"/>
                        <a:cs typeface="Times New Roman"/>
                      </a:endParaRPr>
                    </a:p>
                  </a:txBody>
                  <a:tcPr marL="38100" marR="38100" marT="0" marB="0"/>
                </a:tc>
                <a:tc>
                  <a:txBody>
                    <a:bodyPr/>
                    <a:lstStyle/>
                    <a:p>
                      <a:pPr algn="ctr"/>
                      <a:r>
                        <a:rPr lang="en-US" sz="1400" b="1" dirty="0" smtClean="0">
                          <a:solidFill>
                            <a:schemeClr val="accent2"/>
                          </a:solidFill>
                          <a:latin typeface="+mj-lt"/>
                        </a:rPr>
                        <a:t>N/A</a:t>
                      </a:r>
                      <a:endParaRPr lang="en-US" sz="1400" b="1" dirty="0">
                        <a:solidFill>
                          <a:schemeClr val="accent2"/>
                        </a:solidFill>
                        <a:latin typeface="+mj-lt"/>
                      </a:endParaRPr>
                    </a:p>
                  </a:txBody>
                  <a:tcPr/>
                </a:tc>
                <a:tc>
                  <a:txBody>
                    <a:bodyPr/>
                    <a:lstStyle/>
                    <a:p>
                      <a:pPr algn="ctr"/>
                      <a:r>
                        <a:rPr lang="en-US" sz="1400" b="0" dirty="0" smtClean="0">
                          <a:solidFill>
                            <a:schemeClr val="accent2"/>
                          </a:solidFill>
                          <a:latin typeface="+mj-lt"/>
                        </a:rPr>
                        <a:t>N/A</a:t>
                      </a:r>
                      <a:endParaRPr lang="en-US" sz="1400" b="0" dirty="0">
                        <a:solidFill>
                          <a:schemeClr val="accent2"/>
                        </a:solidFill>
                        <a:latin typeface="+mj-lt"/>
                      </a:endParaRPr>
                    </a:p>
                  </a:txBody>
                  <a:tcPr marL="38100" marR="38100" marT="0" marB="0"/>
                </a:tc>
              </a:tr>
              <a:tr h="3247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smtClean="0">
                          <a:solidFill>
                            <a:schemeClr val="accent2"/>
                          </a:solidFill>
                          <a:latin typeface="+mn-lt"/>
                          <a:ea typeface="+mn-ea"/>
                          <a:cs typeface="+mn-cs"/>
                        </a:rPr>
                        <a:t>  Communication  (</a:t>
                      </a:r>
                      <a:r>
                        <a:rPr lang="en-US" sz="1400" b="1" kern="1200" dirty="0" err="1" smtClean="0">
                          <a:solidFill>
                            <a:schemeClr val="accent2"/>
                          </a:solidFill>
                          <a:latin typeface="+mn-lt"/>
                          <a:ea typeface="+mn-ea"/>
                          <a:cs typeface="+mn-cs"/>
                        </a:rPr>
                        <a:t>Rasch</a:t>
                      </a:r>
                      <a:r>
                        <a:rPr lang="en-US" sz="1400" b="1" kern="1200" dirty="0" smtClean="0">
                          <a:solidFill>
                            <a:schemeClr val="accent2"/>
                          </a:solidFill>
                          <a:latin typeface="+mn-lt"/>
                          <a:ea typeface="+mn-ea"/>
                          <a:cs typeface="+mn-cs"/>
                        </a:rPr>
                        <a:t>)</a:t>
                      </a:r>
                    </a:p>
                  </a:txBody>
                  <a:tcPr/>
                </a:tc>
                <a:tc>
                  <a:txBody>
                    <a:bodyPr/>
                    <a:lstStyle/>
                    <a:p>
                      <a:pPr algn="ctr"/>
                      <a:endParaRPr lang="en-US" sz="1400" b="1" dirty="0">
                        <a:solidFill>
                          <a:schemeClr val="accent2"/>
                        </a:solidFill>
                        <a:latin typeface="+mj-lt"/>
                      </a:endParaRPr>
                    </a:p>
                  </a:txBody>
                  <a:tcPr>
                    <a:solidFill>
                      <a:schemeClr val="bg2">
                        <a:lumMod val="40000"/>
                        <a:lumOff val="60000"/>
                      </a:schemeClr>
                    </a:solidFill>
                  </a:tcPr>
                </a:tc>
                <a:tc>
                  <a:txBody>
                    <a:bodyPr/>
                    <a:lstStyle/>
                    <a:p>
                      <a:pPr marL="0" marR="0" algn="ctr">
                        <a:lnSpc>
                          <a:spcPct val="115000"/>
                        </a:lnSpc>
                        <a:spcBef>
                          <a:spcPts val="300"/>
                        </a:spcBef>
                        <a:spcAft>
                          <a:spcPts val="300"/>
                        </a:spcAft>
                      </a:pPr>
                      <a:endParaRPr lang="en-US" sz="1400" b="1" dirty="0">
                        <a:solidFill>
                          <a:schemeClr val="accent2"/>
                        </a:solidFill>
                        <a:effectLst/>
                        <a:latin typeface="+mj-lt"/>
                        <a:ea typeface="Times New Roman"/>
                        <a:cs typeface="Times New Roman"/>
                      </a:endParaRPr>
                    </a:p>
                  </a:txBody>
                  <a:tcPr marL="38100" marR="38100" marT="0" marB="0">
                    <a:solidFill>
                      <a:schemeClr val="bg2">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kern="1200" dirty="0" smtClean="0">
                          <a:solidFill>
                            <a:schemeClr val="accent2"/>
                          </a:solidFill>
                          <a:latin typeface="+mn-lt"/>
                          <a:ea typeface="+mn-ea"/>
                          <a:cs typeface="+mn-cs"/>
                        </a:rPr>
                        <a:t>1.08 (0.14)</a:t>
                      </a:r>
                      <a:endParaRPr lang="en-US" sz="1400" b="1" dirty="0">
                        <a:solidFill>
                          <a:schemeClr val="accent2"/>
                        </a:solidFill>
                        <a:latin typeface="+mj-lt"/>
                      </a:endParaRPr>
                    </a:p>
                  </a:txBody>
                  <a:tcPr>
                    <a:solidFill>
                      <a:schemeClr val="bg2">
                        <a:lumMod val="40000"/>
                        <a:lumOff val="60000"/>
                      </a:schemeClr>
                    </a:solidFill>
                  </a:tcPr>
                </a:tc>
                <a:tc>
                  <a:txBody>
                    <a:bodyPr/>
                    <a:lstStyle/>
                    <a:p>
                      <a:pPr algn="ctr"/>
                      <a:r>
                        <a:rPr lang="en-US" sz="1400" b="0" dirty="0" smtClean="0">
                          <a:solidFill>
                            <a:schemeClr val="accent2"/>
                          </a:solidFill>
                          <a:latin typeface="+mj-lt"/>
                        </a:rPr>
                        <a:t>1.04 (0.26)</a:t>
                      </a:r>
                      <a:endParaRPr lang="en-US" sz="1400" b="0" dirty="0">
                        <a:solidFill>
                          <a:schemeClr val="accent2"/>
                        </a:solidFill>
                        <a:latin typeface="+mj-lt"/>
                      </a:endParaRPr>
                    </a:p>
                  </a:txBody>
                  <a:tcPr marL="38100" marR="38100" marT="0" marB="0">
                    <a:solidFill>
                      <a:schemeClr val="bg2">
                        <a:lumMod val="40000"/>
                        <a:lumOff val="60000"/>
                      </a:schemeClr>
                    </a:solidFill>
                  </a:tcPr>
                </a:tc>
              </a:tr>
              <a:tr h="4158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smtClean="0">
                          <a:solidFill>
                            <a:schemeClr val="accent2"/>
                          </a:solidFill>
                          <a:latin typeface="+mn-lt"/>
                          <a:ea typeface="+mn-ea"/>
                          <a:cs typeface="+mn-cs"/>
                        </a:rPr>
                        <a:t>Confidence</a:t>
                      </a:r>
                    </a:p>
                    <a:p>
                      <a:pPr algn="l"/>
                      <a:endParaRPr lang="en-US" sz="1400" b="1" dirty="0">
                        <a:solidFill>
                          <a:schemeClr val="accent2"/>
                        </a:solidFill>
                        <a:latin typeface="+mj-lt"/>
                      </a:endParaRPr>
                    </a:p>
                  </a:txBody>
                  <a:tcPr/>
                </a:tc>
                <a:tc>
                  <a:txBody>
                    <a:bodyPr/>
                    <a:lstStyle/>
                    <a:p>
                      <a:pPr algn="ctr"/>
                      <a:r>
                        <a:rPr lang="en-US" sz="1400" b="1" dirty="0" smtClean="0">
                          <a:solidFill>
                            <a:srgbClr val="FF00FF"/>
                          </a:solidFill>
                          <a:latin typeface="+mj-lt"/>
                        </a:rPr>
                        <a:t>1.18 (&lt;0.01)</a:t>
                      </a:r>
                      <a:endParaRPr lang="en-US" sz="1400" b="1" dirty="0">
                        <a:solidFill>
                          <a:srgbClr val="FF00FF"/>
                        </a:solidFill>
                        <a:latin typeface="+mj-lt"/>
                      </a:endParaRPr>
                    </a:p>
                  </a:txBody>
                  <a:tcPr>
                    <a:solidFill>
                      <a:schemeClr val="bg2">
                        <a:lumMod val="40000"/>
                        <a:lumOff val="60000"/>
                      </a:schemeClr>
                    </a:solidFill>
                  </a:tcPr>
                </a:tc>
                <a:tc>
                  <a:txBody>
                    <a:bodyPr/>
                    <a:lstStyle/>
                    <a:p>
                      <a:pPr marL="0" marR="0" algn="ctr">
                        <a:lnSpc>
                          <a:spcPct val="115000"/>
                        </a:lnSpc>
                        <a:spcBef>
                          <a:spcPts val="300"/>
                        </a:spcBef>
                        <a:spcAft>
                          <a:spcPts val="300"/>
                        </a:spcAft>
                      </a:pPr>
                      <a:r>
                        <a:rPr lang="en-US" sz="1400" b="0" dirty="0" smtClean="0">
                          <a:solidFill>
                            <a:schemeClr val="accent2"/>
                          </a:solidFill>
                          <a:effectLst/>
                          <a:latin typeface="+mj-lt"/>
                          <a:ea typeface="Times New Roman"/>
                          <a:cs typeface="Times New Roman"/>
                        </a:rPr>
                        <a:t>1.04 (0.19)</a:t>
                      </a:r>
                      <a:endParaRPr lang="en-US" sz="1400" b="0" dirty="0">
                        <a:solidFill>
                          <a:schemeClr val="accent2"/>
                        </a:solidFill>
                        <a:effectLst/>
                        <a:latin typeface="+mj-lt"/>
                        <a:ea typeface="Times New Roman"/>
                        <a:cs typeface="Times New Roman"/>
                      </a:endParaRPr>
                    </a:p>
                  </a:txBody>
                  <a:tcPr marL="38100" marR="38100" marT="0" marB="0">
                    <a:solidFill>
                      <a:schemeClr val="bg2">
                        <a:lumMod val="40000"/>
                        <a:lumOff val="60000"/>
                      </a:schemeClr>
                    </a:solidFill>
                  </a:tcPr>
                </a:tc>
                <a:tc>
                  <a:txBody>
                    <a:bodyPr/>
                    <a:lstStyle/>
                    <a:p>
                      <a:pPr algn="ctr"/>
                      <a:r>
                        <a:rPr lang="en-US" sz="1400" b="1" dirty="0" smtClean="0">
                          <a:solidFill>
                            <a:srgbClr val="FF00FF"/>
                          </a:solidFill>
                          <a:latin typeface="+mj-lt"/>
                        </a:rPr>
                        <a:t>1.28 (&lt;0.01)</a:t>
                      </a:r>
                      <a:endParaRPr lang="en-US" sz="1400" b="1" dirty="0">
                        <a:solidFill>
                          <a:srgbClr val="FF00FF"/>
                        </a:solidFill>
                        <a:latin typeface="+mj-lt"/>
                      </a:endParaRPr>
                    </a:p>
                  </a:txBody>
                  <a:tcPr>
                    <a:solidFill>
                      <a:schemeClr val="bg2">
                        <a:lumMod val="40000"/>
                        <a:lumOff val="60000"/>
                      </a:schemeClr>
                    </a:solidFill>
                  </a:tcPr>
                </a:tc>
                <a:tc>
                  <a:txBody>
                    <a:bodyPr/>
                    <a:lstStyle/>
                    <a:p>
                      <a:pPr algn="ctr"/>
                      <a:r>
                        <a:rPr lang="en-US" sz="1400" b="1" dirty="0" smtClean="0">
                          <a:solidFill>
                            <a:srgbClr val="FF00FF"/>
                          </a:solidFill>
                          <a:latin typeface="+mj-lt"/>
                        </a:rPr>
                        <a:t>1.10 (0.02)</a:t>
                      </a:r>
                      <a:endParaRPr lang="en-US" sz="1400" b="1" dirty="0">
                        <a:solidFill>
                          <a:srgbClr val="FF00FF"/>
                        </a:solidFill>
                        <a:latin typeface="+mj-lt"/>
                      </a:endParaRPr>
                    </a:p>
                  </a:txBody>
                  <a:tcPr marL="38100" marR="38100" marT="0" marB="0">
                    <a:solidFill>
                      <a:schemeClr val="bg2">
                        <a:lumMod val="40000"/>
                        <a:lumOff val="60000"/>
                      </a:schemeClr>
                    </a:solidFill>
                  </a:tcPr>
                </a:tc>
              </a:tr>
            </a:tbl>
          </a:graphicData>
        </a:graphic>
      </p:graphicFrame>
      <p:sp>
        <p:nvSpPr>
          <p:cNvPr id="3" name="Title 1"/>
          <p:cNvSpPr>
            <a:spLocks noGrp="1"/>
          </p:cNvSpPr>
          <p:nvPr>
            <p:ph type="title"/>
          </p:nvPr>
        </p:nvSpPr>
        <p:spPr>
          <a:xfrm>
            <a:off x="2209800" y="304800"/>
            <a:ext cx="6629400" cy="533400"/>
          </a:xfrm>
        </p:spPr>
        <p:txBody>
          <a:bodyPr/>
          <a:lstStyle/>
          <a:p>
            <a:pPr algn="ctr"/>
            <a:r>
              <a:rPr lang="en-US" sz="1800" dirty="0" smtClean="0">
                <a:solidFill>
                  <a:schemeClr val="accent2"/>
                </a:solidFill>
              </a:rPr>
              <a:t>Results - Predictive Modeling </a:t>
            </a:r>
            <a:endParaRPr lang="en-US" sz="1800" dirty="0">
              <a:solidFill>
                <a:schemeClr val="accent2"/>
              </a:solidFill>
            </a:endParaRPr>
          </a:p>
        </p:txBody>
      </p:sp>
    </p:spTree>
    <p:extLst>
      <p:ext uri="{BB962C8B-B14F-4D97-AF65-F5344CB8AC3E}">
        <p14:creationId xmlns:p14="http://schemas.microsoft.com/office/powerpoint/2010/main" val="428395122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2209800" y="304800"/>
            <a:ext cx="6248400" cy="609600"/>
          </a:xfrm>
        </p:spPr>
        <p:txBody>
          <a:bodyPr/>
          <a:lstStyle/>
          <a:p>
            <a:pPr algn="ctr"/>
            <a:r>
              <a:rPr lang="en-US" sz="2000" dirty="0">
                <a:solidFill>
                  <a:schemeClr val="accent2"/>
                </a:solidFill>
              </a:rPr>
              <a:t>Consistency </a:t>
            </a:r>
            <a:r>
              <a:rPr lang="en-US" sz="2000" dirty="0" smtClean="0">
                <a:solidFill>
                  <a:schemeClr val="accent2"/>
                </a:solidFill>
              </a:rPr>
              <a:t>of Condom </a:t>
            </a:r>
            <a:r>
              <a:rPr lang="en-US" sz="2000" dirty="0">
                <a:solidFill>
                  <a:schemeClr val="accent2"/>
                </a:solidFill>
              </a:rPr>
              <a:t>Use at Baseline</a:t>
            </a:r>
            <a:endParaRPr lang="en-US" sz="2000" dirty="0" smtClean="0">
              <a:solidFill>
                <a:schemeClr val="accent2"/>
              </a:solidFill>
            </a:endParaRPr>
          </a:p>
        </p:txBody>
      </p:sp>
      <p:sp>
        <p:nvSpPr>
          <p:cNvPr id="23555" name="Rectangle 3"/>
          <p:cNvSpPr>
            <a:spLocks noGrp="1" noChangeArrowheads="1"/>
          </p:cNvSpPr>
          <p:nvPr>
            <p:ph type="body" idx="1"/>
          </p:nvPr>
        </p:nvSpPr>
        <p:spPr>
          <a:xfrm>
            <a:off x="304800" y="1295400"/>
            <a:ext cx="8610600" cy="5257800"/>
          </a:xfrm>
        </p:spPr>
        <p:txBody>
          <a:bodyPr/>
          <a:lstStyle/>
          <a:p>
            <a:pPr>
              <a:buFont typeface="Arial" panose="020B0604020202020204" pitchFamily="34" charset="0"/>
              <a:buChar char="•"/>
              <a:defRPr/>
            </a:pPr>
            <a:endParaRPr lang="en-US" sz="2400" b="1" dirty="0" smtClean="0">
              <a:solidFill>
                <a:srgbClr val="C00000"/>
              </a:solidFill>
            </a:endParaRPr>
          </a:p>
          <a:p>
            <a:pPr>
              <a:buFont typeface="Arial" panose="020B0604020202020204" pitchFamily="34" charset="0"/>
              <a:buChar char="•"/>
              <a:defRPr/>
            </a:pPr>
            <a:r>
              <a:rPr lang="en-US" sz="2400" b="1" dirty="0" smtClean="0">
                <a:solidFill>
                  <a:srgbClr val="C00000"/>
                </a:solidFill>
              </a:rPr>
              <a:t>CTT</a:t>
            </a:r>
          </a:p>
          <a:p>
            <a:pPr>
              <a:buFont typeface="Wingdings" panose="05000000000000000000" pitchFamily="2" charset="2"/>
              <a:buChar char="Ø"/>
              <a:defRPr/>
            </a:pPr>
            <a:r>
              <a:rPr lang="en-US" sz="2000" b="1" dirty="0" smtClean="0">
                <a:solidFill>
                  <a:schemeClr val="accent2"/>
                </a:solidFill>
              </a:rPr>
              <a:t>Consistency of condom use at baseline increases with unit increase in women's beliefs and perceptions, better communication with partners, and, confidence</a:t>
            </a:r>
          </a:p>
          <a:p>
            <a:pPr>
              <a:buFont typeface="Wingdings" panose="05000000000000000000" pitchFamily="2" charset="2"/>
              <a:buChar char="Ø"/>
              <a:defRPr/>
            </a:pPr>
            <a:r>
              <a:rPr lang="en-US" sz="2000" b="1" dirty="0" smtClean="0">
                <a:solidFill>
                  <a:schemeClr val="accent2"/>
                </a:solidFill>
              </a:rPr>
              <a:t>Unit increase in age was associated with less consistency of condom use</a:t>
            </a:r>
          </a:p>
          <a:p>
            <a:pPr>
              <a:buFont typeface="Wingdings" panose="05000000000000000000" pitchFamily="2" charset="2"/>
              <a:buChar char="Ø"/>
              <a:defRPr/>
            </a:pPr>
            <a:r>
              <a:rPr lang="en-US" sz="2000" b="1" dirty="0" smtClean="0">
                <a:solidFill>
                  <a:schemeClr val="accent2"/>
                </a:solidFill>
              </a:rPr>
              <a:t>Women reported having STD in last 6 months was associated with higher odds of consistency of condom use</a:t>
            </a:r>
          </a:p>
          <a:p>
            <a:pPr>
              <a:buFont typeface="Arial" panose="020B0604020202020204" pitchFamily="34" charset="0"/>
              <a:buChar char="•"/>
              <a:defRPr/>
            </a:pPr>
            <a:endParaRPr lang="en-US" sz="2000" b="1" dirty="0" smtClean="0">
              <a:solidFill>
                <a:schemeClr val="accent2"/>
              </a:solidFill>
            </a:endParaRPr>
          </a:p>
          <a:p>
            <a:pPr>
              <a:buFont typeface="Arial" panose="020B0604020202020204" pitchFamily="34" charset="0"/>
              <a:buChar char="•"/>
              <a:defRPr/>
            </a:pPr>
            <a:r>
              <a:rPr lang="en-US" sz="2400" b="1" dirty="0" err="1" smtClean="0">
                <a:solidFill>
                  <a:srgbClr val="C00000"/>
                </a:solidFill>
              </a:rPr>
              <a:t>Rasch</a:t>
            </a:r>
            <a:endParaRPr lang="en-US" sz="2400" b="1" dirty="0" smtClean="0">
              <a:solidFill>
                <a:srgbClr val="C00000"/>
              </a:solidFill>
            </a:endParaRPr>
          </a:p>
          <a:p>
            <a:pPr>
              <a:buFont typeface="Wingdings" panose="05000000000000000000" pitchFamily="2" charset="2"/>
              <a:buChar char="Ø"/>
              <a:defRPr/>
            </a:pPr>
            <a:r>
              <a:rPr lang="en-US" sz="2400" b="1" dirty="0" smtClean="0">
                <a:solidFill>
                  <a:schemeClr val="accent2"/>
                </a:solidFill>
              </a:rPr>
              <a:t> </a:t>
            </a:r>
            <a:r>
              <a:rPr lang="en-US" sz="2000" b="1" dirty="0" smtClean="0">
                <a:solidFill>
                  <a:schemeClr val="accent2"/>
                </a:solidFill>
              </a:rPr>
              <a:t>Same results , only communication was not statistically significant </a:t>
            </a:r>
          </a:p>
        </p:txBody>
      </p:sp>
    </p:spTree>
    <p:extLst>
      <p:ext uri="{BB962C8B-B14F-4D97-AF65-F5344CB8AC3E}">
        <p14:creationId xmlns:p14="http://schemas.microsoft.com/office/powerpoint/2010/main" val="13924699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ctrTitle"/>
          </p:nvPr>
        </p:nvSpPr>
        <p:spPr>
          <a:xfrm>
            <a:off x="457200" y="1219200"/>
            <a:ext cx="8229600" cy="1676400"/>
          </a:xfrm>
        </p:spPr>
        <p:txBody>
          <a:bodyPr/>
          <a:lstStyle/>
          <a:p>
            <a:pPr algn="ctr"/>
            <a:r>
              <a:rPr lang="en-US" sz="2200" dirty="0" smtClean="0"/>
              <a:t/>
            </a:r>
            <a:br>
              <a:rPr lang="en-US" sz="2200" dirty="0" smtClean="0"/>
            </a:br>
            <a:r>
              <a:rPr lang="en-US" sz="2200" dirty="0"/>
              <a:t/>
            </a:r>
            <a:br>
              <a:rPr lang="en-US" sz="2200" dirty="0"/>
            </a:br>
            <a:r>
              <a:rPr lang="en-US" sz="2200" dirty="0" smtClean="0">
                <a:solidFill>
                  <a:schemeClr val="accent6"/>
                </a:solidFill>
              </a:rPr>
              <a:t>Psychosocial </a:t>
            </a:r>
            <a:r>
              <a:rPr lang="en-US" sz="2200" dirty="0">
                <a:solidFill>
                  <a:schemeClr val="accent6"/>
                </a:solidFill>
              </a:rPr>
              <a:t>predictors of consistent condom use among women at risk of sexually transmitted disease: </a:t>
            </a:r>
            <a:r>
              <a:rPr lang="en-US" sz="2200" dirty="0" smtClean="0">
                <a:solidFill>
                  <a:schemeClr val="accent6"/>
                </a:solidFill>
              </a:rPr>
              <a:t/>
            </a:r>
            <a:br>
              <a:rPr lang="en-US" sz="2200" dirty="0" smtClean="0">
                <a:solidFill>
                  <a:schemeClr val="accent6"/>
                </a:solidFill>
              </a:rPr>
            </a:br>
            <a:r>
              <a:rPr lang="en-US" sz="2200" dirty="0" smtClean="0">
                <a:solidFill>
                  <a:schemeClr val="accent6"/>
                </a:solidFill>
              </a:rPr>
              <a:t>Comparing </a:t>
            </a:r>
            <a:r>
              <a:rPr lang="en-US" sz="2200" dirty="0">
                <a:solidFill>
                  <a:schemeClr val="accent6"/>
                </a:solidFill>
              </a:rPr>
              <a:t>Rasch and Classical methods for item selection  </a:t>
            </a:r>
            <a:r>
              <a:rPr lang="en-US" sz="2400" dirty="0"/>
              <a:t/>
            </a:r>
            <a:br>
              <a:rPr lang="en-US" sz="2400" dirty="0"/>
            </a:br>
            <a:r>
              <a:rPr lang="en-US" sz="2800" dirty="0" smtClean="0">
                <a:solidFill>
                  <a:schemeClr val="accent2"/>
                </a:solidFill>
              </a:rPr>
              <a:t/>
            </a:r>
            <a:br>
              <a:rPr lang="en-US" sz="2800" dirty="0" smtClean="0">
                <a:solidFill>
                  <a:schemeClr val="accent2"/>
                </a:solidFill>
              </a:rPr>
            </a:br>
            <a:endParaRPr lang="en-US" sz="2800" dirty="0" smtClean="0">
              <a:solidFill>
                <a:schemeClr val="accent2"/>
              </a:solidFill>
            </a:endParaRPr>
          </a:p>
        </p:txBody>
      </p:sp>
      <p:sp>
        <p:nvSpPr>
          <p:cNvPr id="2051" name="Rectangle 7"/>
          <p:cNvSpPr>
            <a:spLocks noGrp="1" noChangeArrowheads="1"/>
          </p:cNvSpPr>
          <p:nvPr>
            <p:ph type="subTitle" idx="1"/>
          </p:nvPr>
        </p:nvSpPr>
        <p:spPr>
          <a:xfrm>
            <a:off x="228600" y="2819400"/>
            <a:ext cx="8534400" cy="3810000"/>
          </a:xfrm>
        </p:spPr>
        <p:txBody>
          <a:bodyPr/>
          <a:lstStyle/>
          <a:p>
            <a:pPr algn="l">
              <a:lnSpc>
                <a:spcPct val="90000"/>
              </a:lnSpc>
            </a:pPr>
            <a:r>
              <a:rPr lang="en-US" sz="2000" b="1" dirty="0" smtClean="0">
                <a:solidFill>
                  <a:schemeClr val="accent2"/>
                </a:solidFill>
              </a:rPr>
              <a:t>          </a:t>
            </a:r>
          </a:p>
          <a:p>
            <a:pPr>
              <a:lnSpc>
                <a:spcPct val="90000"/>
              </a:lnSpc>
            </a:pPr>
            <a:r>
              <a:rPr lang="en-US" sz="2000" b="1" dirty="0">
                <a:solidFill>
                  <a:schemeClr val="accent2"/>
                </a:solidFill>
              </a:rPr>
              <a:t> </a:t>
            </a:r>
            <a:r>
              <a:rPr lang="en-US" sz="2000" b="1" dirty="0" smtClean="0">
                <a:solidFill>
                  <a:schemeClr val="accent2"/>
                </a:solidFill>
              </a:rPr>
              <a:t>            </a:t>
            </a:r>
            <a:r>
              <a:rPr lang="en-US" sz="2200" b="1" dirty="0" err="1" smtClean="0">
                <a:solidFill>
                  <a:schemeClr val="accent2"/>
                </a:solidFill>
              </a:rPr>
              <a:t>Resmi</a:t>
            </a:r>
            <a:r>
              <a:rPr lang="en-US" sz="2200" b="1" dirty="0" smtClean="0">
                <a:solidFill>
                  <a:schemeClr val="accent2"/>
                </a:solidFill>
              </a:rPr>
              <a:t> Gupta</a:t>
            </a:r>
          </a:p>
          <a:p>
            <a:pPr algn="l">
              <a:lnSpc>
                <a:spcPct val="90000"/>
              </a:lnSpc>
            </a:pPr>
            <a:endParaRPr lang="en-US" sz="2200" b="1" dirty="0" smtClean="0">
              <a:solidFill>
                <a:schemeClr val="accent2"/>
              </a:solidFill>
            </a:endParaRPr>
          </a:p>
          <a:p>
            <a:pPr>
              <a:lnSpc>
                <a:spcPct val="90000"/>
              </a:lnSpc>
            </a:pPr>
            <a:r>
              <a:rPr lang="en-US" sz="2200" b="1" dirty="0" smtClean="0">
                <a:solidFill>
                  <a:schemeClr val="accent2"/>
                </a:solidFill>
              </a:rPr>
              <a:t>Division of Biostatistics and Epidemiology</a:t>
            </a:r>
          </a:p>
          <a:p>
            <a:pPr>
              <a:lnSpc>
                <a:spcPct val="90000"/>
              </a:lnSpc>
            </a:pPr>
            <a:r>
              <a:rPr lang="en-US" sz="2200" b="1" dirty="0" smtClean="0">
                <a:solidFill>
                  <a:schemeClr val="accent2"/>
                </a:solidFill>
              </a:rPr>
              <a:t> Cincinnati Children’s Hospital Medical Center</a:t>
            </a:r>
          </a:p>
          <a:p>
            <a:pPr algn="l">
              <a:lnSpc>
                <a:spcPct val="90000"/>
              </a:lnSpc>
            </a:pPr>
            <a:endParaRPr lang="en-US" sz="2200" b="1" dirty="0" smtClean="0">
              <a:solidFill>
                <a:schemeClr val="accent2"/>
              </a:solidFill>
            </a:endParaRPr>
          </a:p>
          <a:p>
            <a:pPr>
              <a:lnSpc>
                <a:spcPct val="90000"/>
              </a:lnSpc>
            </a:pPr>
            <a:r>
              <a:rPr lang="en-US" sz="2200" b="1" dirty="0">
                <a:solidFill>
                  <a:schemeClr val="accent2"/>
                </a:solidFill>
              </a:rPr>
              <a:t>OMICS Group Conferences</a:t>
            </a:r>
          </a:p>
          <a:p>
            <a:pPr>
              <a:lnSpc>
                <a:spcPct val="90000"/>
              </a:lnSpc>
            </a:pPr>
            <a:r>
              <a:rPr lang="en-US" sz="2200" b="1" dirty="0">
                <a:solidFill>
                  <a:schemeClr val="accent2"/>
                </a:solidFill>
              </a:rPr>
              <a:t>Biometrics and Biostatistics</a:t>
            </a:r>
          </a:p>
          <a:p>
            <a:pPr>
              <a:lnSpc>
                <a:spcPct val="90000"/>
              </a:lnSpc>
            </a:pPr>
            <a:r>
              <a:rPr lang="en-US" sz="2200" b="1" dirty="0">
                <a:solidFill>
                  <a:schemeClr val="accent2"/>
                </a:solidFill>
              </a:rPr>
              <a:t>October 20-21, 2014</a:t>
            </a:r>
          </a:p>
          <a:p>
            <a:pPr>
              <a:lnSpc>
                <a:spcPct val="90000"/>
              </a:lnSpc>
            </a:pPr>
            <a:r>
              <a:rPr lang="en-US" sz="2200" b="1" dirty="0">
                <a:solidFill>
                  <a:schemeClr val="accent2"/>
                </a:solidFill>
              </a:rPr>
              <a:t>Baltimore, USA</a:t>
            </a:r>
          </a:p>
          <a:p>
            <a:pPr>
              <a:lnSpc>
                <a:spcPct val="90000"/>
              </a:lnSpc>
            </a:pPr>
            <a:endParaRPr lang="en-US" sz="2400" b="1" dirty="0" smtClean="0">
              <a:solidFill>
                <a:schemeClr val="accent2"/>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2209800" y="304800"/>
            <a:ext cx="6248400" cy="609600"/>
          </a:xfrm>
        </p:spPr>
        <p:txBody>
          <a:bodyPr/>
          <a:lstStyle/>
          <a:p>
            <a:pPr algn="ctr"/>
            <a:r>
              <a:rPr lang="en-US" sz="2000" dirty="0">
                <a:solidFill>
                  <a:schemeClr val="accent2"/>
                </a:solidFill>
              </a:rPr>
              <a:t>Consistency </a:t>
            </a:r>
            <a:r>
              <a:rPr lang="en-US" sz="2000" dirty="0" smtClean="0">
                <a:solidFill>
                  <a:schemeClr val="accent2"/>
                </a:solidFill>
              </a:rPr>
              <a:t>of Condom </a:t>
            </a:r>
            <a:r>
              <a:rPr lang="en-US" sz="2000" dirty="0">
                <a:solidFill>
                  <a:schemeClr val="accent2"/>
                </a:solidFill>
              </a:rPr>
              <a:t>Use </a:t>
            </a:r>
            <a:r>
              <a:rPr lang="en-US" sz="2000" dirty="0" smtClean="0">
                <a:solidFill>
                  <a:schemeClr val="accent2"/>
                </a:solidFill>
              </a:rPr>
              <a:t>Over Follow-up</a:t>
            </a:r>
          </a:p>
        </p:txBody>
      </p:sp>
      <p:sp>
        <p:nvSpPr>
          <p:cNvPr id="23555" name="Rectangle 3"/>
          <p:cNvSpPr>
            <a:spLocks noGrp="1" noChangeArrowheads="1"/>
          </p:cNvSpPr>
          <p:nvPr>
            <p:ph type="body" idx="1"/>
          </p:nvPr>
        </p:nvSpPr>
        <p:spPr>
          <a:xfrm>
            <a:off x="304800" y="1295400"/>
            <a:ext cx="8610600" cy="5257800"/>
          </a:xfrm>
        </p:spPr>
        <p:txBody>
          <a:bodyPr/>
          <a:lstStyle/>
          <a:p>
            <a:pPr>
              <a:buFont typeface="Arial" panose="020B0604020202020204" pitchFamily="34" charset="0"/>
              <a:buChar char="•"/>
              <a:defRPr/>
            </a:pPr>
            <a:endParaRPr lang="en-US" sz="2400" b="1" dirty="0" smtClean="0">
              <a:solidFill>
                <a:srgbClr val="C00000"/>
              </a:solidFill>
            </a:endParaRPr>
          </a:p>
          <a:p>
            <a:pPr>
              <a:buFont typeface="Arial" panose="020B0604020202020204" pitchFamily="34" charset="0"/>
              <a:buChar char="•"/>
              <a:defRPr/>
            </a:pPr>
            <a:endParaRPr lang="en-US" sz="2400" b="1" dirty="0" smtClean="0">
              <a:solidFill>
                <a:srgbClr val="C00000"/>
              </a:solidFill>
            </a:endParaRPr>
          </a:p>
          <a:p>
            <a:pPr>
              <a:buFont typeface="Arial" panose="020B0604020202020204" pitchFamily="34" charset="0"/>
              <a:buChar char="•"/>
              <a:defRPr/>
            </a:pPr>
            <a:r>
              <a:rPr lang="en-US" sz="2400" b="1" dirty="0" smtClean="0">
                <a:solidFill>
                  <a:srgbClr val="C00000"/>
                </a:solidFill>
              </a:rPr>
              <a:t>CTT</a:t>
            </a:r>
          </a:p>
          <a:p>
            <a:pPr>
              <a:buFont typeface="Wingdings" panose="05000000000000000000" pitchFamily="2" charset="2"/>
              <a:buChar char="Ø"/>
              <a:defRPr/>
            </a:pPr>
            <a:r>
              <a:rPr lang="en-US" sz="2000" b="1" dirty="0" smtClean="0">
                <a:solidFill>
                  <a:schemeClr val="accent2"/>
                </a:solidFill>
              </a:rPr>
              <a:t>Consistency of condom use increases over time with unit increase in women's beliefs and perceptions measured at baseline</a:t>
            </a:r>
          </a:p>
          <a:p>
            <a:pPr marL="0" indent="0">
              <a:buNone/>
              <a:defRPr/>
            </a:pPr>
            <a:endParaRPr lang="en-US" sz="2000" b="1" dirty="0" smtClean="0">
              <a:solidFill>
                <a:schemeClr val="accent2"/>
              </a:solidFill>
            </a:endParaRPr>
          </a:p>
          <a:p>
            <a:pPr>
              <a:buFont typeface="Arial" panose="020B0604020202020204" pitchFamily="34" charset="0"/>
              <a:buChar char="•"/>
              <a:defRPr/>
            </a:pPr>
            <a:r>
              <a:rPr lang="en-US" sz="2400" b="1" dirty="0" err="1" smtClean="0">
                <a:solidFill>
                  <a:srgbClr val="C00000"/>
                </a:solidFill>
              </a:rPr>
              <a:t>Rasch</a:t>
            </a:r>
            <a:endParaRPr lang="en-US" sz="2400" b="1" dirty="0" smtClean="0">
              <a:solidFill>
                <a:srgbClr val="C00000"/>
              </a:solidFill>
            </a:endParaRPr>
          </a:p>
          <a:p>
            <a:pPr>
              <a:buFont typeface="Wingdings" panose="05000000000000000000" pitchFamily="2" charset="2"/>
              <a:buChar char="Ø"/>
              <a:defRPr/>
            </a:pPr>
            <a:r>
              <a:rPr lang="en-US" sz="2400" b="1" dirty="0" smtClean="0">
                <a:solidFill>
                  <a:schemeClr val="accent2"/>
                </a:solidFill>
              </a:rPr>
              <a:t> </a:t>
            </a:r>
            <a:r>
              <a:rPr lang="en-US" sz="2000" b="1" dirty="0">
                <a:solidFill>
                  <a:schemeClr val="accent2"/>
                </a:solidFill>
              </a:rPr>
              <a:t>Consistency of condom use increases </a:t>
            </a:r>
            <a:r>
              <a:rPr lang="en-US" sz="2000" b="1" dirty="0" smtClean="0">
                <a:solidFill>
                  <a:schemeClr val="accent2"/>
                </a:solidFill>
              </a:rPr>
              <a:t>over time with </a:t>
            </a:r>
            <a:r>
              <a:rPr lang="en-US" sz="2000" b="1" dirty="0">
                <a:solidFill>
                  <a:schemeClr val="accent2"/>
                </a:solidFill>
              </a:rPr>
              <a:t>unit increase in women's </a:t>
            </a:r>
            <a:r>
              <a:rPr lang="en-US" sz="2000" b="1" dirty="0" smtClean="0">
                <a:solidFill>
                  <a:schemeClr val="accent2"/>
                </a:solidFill>
              </a:rPr>
              <a:t>attitudes and confidence measured at baseline</a:t>
            </a:r>
            <a:endParaRPr lang="en-US" sz="2000" b="1" dirty="0">
              <a:solidFill>
                <a:schemeClr val="accent2"/>
              </a:solidFill>
            </a:endParaRPr>
          </a:p>
          <a:p>
            <a:pPr>
              <a:buFont typeface="Wingdings" panose="05000000000000000000" pitchFamily="2" charset="2"/>
              <a:buChar char="Ø"/>
              <a:defRPr/>
            </a:pPr>
            <a:endParaRPr lang="en-US" sz="2000" b="1" dirty="0" smtClean="0">
              <a:solidFill>
                <a:schemeClr val="accent2"/>
              </a:solidFill>
            </a:endParaRPr>
          </a:p>
        </p:txBody>
      </p:sp>
    </p:spTree>
    <p:extLst>
      <p:ext uri="{BB962C8B-B14F-4D97-AF65-F5344CB8AC3E}">
        <p14:creationId xmlns:p14="http://schemas.microsoft.com/office/powerpoint/2010/main" val="419497910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152400"/>
            <a:ext cx="7772400" cy="609600"/>
          </a:xfrm>
        </p:spPr>
        <p:txBody>
          <a:bodyPr/>
          <a:lstStyle/>
          <a:p>
            <a:pPr algn="ctr"/>
            <a:r>
              <a:rPr lang="en-US" sz="2000" dirty="0" smtClean="0">
                <a:solidFill>
                  <a:schemeClr val="accent2"/>
                </a:solidFill>
              </a:rPr>
              <a:t>Model Comparison</a:t>
            </a:r>
          </a:p>
        </p:txBody>
      </p:sp>
      <p:sp>
        <p:nvSpPr>
          <p:cNvPr id="23555" name="Rectangle 3"/>
          <p:cNvSpPr>
            <a:spLocks noGrp="1" noChangeArrowheads="1"/>
          </p:cNvSpPr>
          <p:nvPr>
            <p:ph type="body" idx="1"/>
          </p:nvPr>
        </p:nvSpPr>
        <p:spPr>
          <a:xfrm>
            <a:off x="304800" y="1371600"/>
            <a:ext cx="8610600" cy="2667000"/>
          </a:xfrm>
        </p:spPr>
        <p:txBody>
          <a:bodyPr/>
          <a:lstStyle/>
          <a:p>
            <a:pPr>
              <a:buFontTx/>
              <a:buNone/>
              <a:defRPr/>
            </a:pPr>
            <a:endParaRPr lang="en-US" sz="2000" dirty="0" smtClean="0"/>
          </a:p>
          <a:p>
            <a:pPr marL="0" indent="0">
              <a:buFontTx/>
              <a:buNone/>
              <a:defRPr/>
            </a:pPr>
            <a:endParaRPr lang="en-US" sz="2000" b="1" dirty="0" smtClean="0">
              <a:solidFill>
                <a:schemeClr val="accent2"/>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3872287785"/>
              </p:ext>
            </p:extLst>
          </p:nvPr>
        </p:nvGraphicFramePr>
        <p:xfrm>
          <a:off x="381000" y="1752600"/>
          <a:ext cx="8382000" cy="2499360"/>
        </p:xfrm>
        <a:graphic>
          <a:graphicData uri="http://schemas.openxmlformats.org/drawingml/2006/table">
            <a:tbl>
              <a:tblPr firstRow="1" bandRow="1">
                <a:tableStyleId>{5C22544A-7EE6-4342-B048-85BDC9FD1C3A}</a:tableStyleId>
              </a:tblPr>
              <a:tblGrid>
                <a:gridCol w="2794000"/>
                <a:gridCol w="2794000"/>
                <a:gridCol w="2794000"/>
              </a:tblGrid>
              <a:tr h="822960">
                <a:tc gridSpan="3">
                  <a:txBody>
                    <a:bodyPr/>
                    <a:lstStyle/>
                    <a:p>
                      <a:r>
                        <a:rPr lang="en-US" sz="1600" dirty="0" smtClean="0">
                          <a:solidFill>
                            <a:schemeClr val="accent2"/>
                          </a:solidFill>
                        </a:rPr>
                        <a:t>                                                             </a:t>
                      </a:r>
                      <a:r>
                        <a:rPr lang="en-US" sz="1600" b="0" dirty="0" smtClean="0">
                          <a:solidFill>
                            <a:schemeClr val="accent2"/>
                          </a:solidFill>
                        </a:rPr>
                        <a:t>Model fitting</a:t>
                      </a:r>
                    </a:p>
                    <a:p>
                      <a:r>
                        <a:rPr lang="en-US" sz="1600" b="0" dirty="0" smtClean="0">
                          <a:solidFill>
                            <a:schemeClr val="accent2"/>
                          </a:solidFill>
                        </a:rPr>
                        <a:t>                      </a:t>
                      </a:r>
                    </a:p>
                    <a:p>
                      <a:r>
                        <a:rPr lang="en-US" sz="1600" b="0" dirty="0" smtClean="0">
                          <a:solidFill>
                            <a:schemeClr val="accent2"/>
                          </a:solidFill>
                        </a:rPr>
                        <a:t>                                                                 CTT</a:t>
                      </a:r>
                      <a:r>
                        <a:rPr lang="en-US" sz="1600" b="0" baseline="0" dirty="0" smtClean="0">
                          <a:solidFill>
                            <a:schemeClr val="accent2"/>
                          </a:solidFill>
                        </a:rPr>
                        <a:t>                                            </a:t>
                      </a:r>
                      <a:r>
                        <a:rPr lang="en-US" sz="1600" b="0" baseline="0" dirty="0" err="1" smtClean="0">
                          <a:solidFill>
                            <a:schemeClr val="accent2"/>
                          </a:solidFill>
                        </a:rPr>
                        <a:t>Rasch</a:t>
                      </a:r>
                      <a:r>
                        <a:rPr lang="en-US" sz="1600" b="0" baseline="0" dirty="0" smtClean="0">
                          <a:solidFill>
                            <a:schemeClr val="accent2"/>
                          </a:solidFill>
                        </a:rPr>
                        <a:t>                   </a:t>
                      </a:r>
                      <a:endParaRPr lang="en-US" sz="1600" b="0" dirty="0">
                        <a:solidFill>
                          <a:schemeClr val="accent2"/>
                        </a:solidFill>
                      </a:endParaRPr>
                    </a:p>
                  </a:txBody>
                  <a:tcPr/>
                </a:tc>
                <a:tc hMerge="1">
                  <a:txBody>
                    <a:bodyPr/>
                    <a:lstStyle/>
                    <a:p>
                      <a:endParaRPr lang="en-US" dirty="0"/>
                    </a:p>
                  </a:txBody>
                  <a:tcPr/>
                </a:tc>
                <a:tc hMerge="1">
                  <a:txBody>
                    <a:bodyPr/>
                    <a:lstStyle/>
                    <a:p>
                      <a:endParaRPr lang="en-US" dirty="0"/>
                    </a:p>
                  </a:txBody>
                  <a:tcPr/>
                </a:tc>
              </a:tr>
              <a:tr h="265430">
                <a:tc>
                  <a:txBody>
                    <a:bodyPr/>
                    <a:lstStyle/>
                    <a:p>
                      <a:r>
                        <a:rPr lang="en-US" sz="1600" b="1" dirty="0" smtClean="0">
                          <a:solidFill>
                            <a:schemeClr val="accent2"/>
                          </a:solidFill>
                        </a:rPr>
                        <a:t>Baseline </a:t>
                      </a:r>
                      <a:endParaRPr lang="en-US" sz="1600" b="1" dirty="0">
                        <a:solidFill>
                          <a:schemeClr val="accent2"/>
                        </a:solidFill>
                      </a:endParaRPr>
                    </a:p>
                  </a:txBody>
                  <a:tcPr/>
                </a:tc>
                <a:tc>
                  <a:txBody>
                    <a:bodyPr/>
                    <a:lstStyle/>
                    <a:p>
                      <a:pPr algn="ctr"/>
                      <a:endParaRPr lang="en-US" sz="1600" dirty="0">
                        <a:solidFill>
                          <a:schemeClr val="accent2"/>
                        </a:solidFill>
                      </a:endParaRPr>
                    </a:p>
                  </a:txBody>
                  <a:tcPr/>
                </a:tc>
                <a:tc>
                  <a:txBody>
                    <a:bodyPr/>
                    <a:lstStyle/>
                    <a:p>
                      <a:pPr algn="ctr"/>
                      <a:endParaRPr lang="en-US" sz="1600" dirty="0">
                        <a:solidFill>
                          <a:schemeClr val="accent2"/>
                        </a:solidFill>
                      </a:endParaRPr>
                    </a:p>
                  </a:txBody>
                  <a:tcPr/>
                </a:tc>
              </a:tr>
              <a:tr h="265430">
                <a:tc>
                  <a:txBody>
                    <a:bodyPr/>
                    <a:lstStyle/>
                    <a:p>
                      <a:r>
                        <a:rPr lang="en-US" sz="1600" dirty="0" smtClean="0">
                          <a:solidFill>
                            <a:schemeClr val="accent2"/>
                          </a:solidFill>
                        </a:rPr>
                        <a:t>      Log likelihood</a:t>
                      </a:r>
                      <a:endParaRPr lang="en-US" sz="1600" dirty="0">
                        <a:solidFill>
                          <a:schemeClr val="accent2"/>
                        </a:solidFill>
                      </a:endParaRPr>
                    </a:p>
                  </a:txBody>
                  <a:tcPr/>
                </a:tc>
                <a:tc>
                  <a:txBody>
                    <a:bodyPr/>
                    <a:lstStyle/>
                    <a:p>
                      <a:pPr algn="ctr"/>
                      <a:r>
                        <a:rPr lang="en-US" sz="1600" dirty="0" smtClean="0">
                          <a:solidFill>
                            <a:schemeClr val="accent2"/>
                          </a:solidFill>
                        </a:rPr>
                        <a:t>500.21</a:t>
                      </a:r>
                      <a:endParaRPr lang="en-US" sz="1600" dirty="0">
                        <a:solidFill>
                          <a:schemeClr val="accent2"/>
                        </a:solidFill>
                      </a:endParaRPr>
                    </a:p>
                  </a:txBody>
                  <a:tcPr/>
                </a:tc>
                <a:tc>
                  <a:txBody>
                    <a:bodyPr/>
                    <a:lstStyle/>
                    <a:p>
                      <a:pPr algn="ctr"/>
                      <a:r>
                        <a:rPr lang="en-US" sz="1600" dirty="0" smtClean="0">
                          <a:solidFill>
                            <a:schemeClr val="accent2"/>
                          </a:solidFill>
                        </a:rPr>
                        <a:t>504.28</a:t>
                      </a:r>
                      <a:endParaRPr lang="en-US" sz="1600" dirty="0">
                        <a:solidFill>
                          <a:schemeClr val="accent2"/>
                        </a:solidFill>
                      </a:endParaRPr>
                    </a:p>
                  </a:txBody>
                  <a:tcPr/>
                </a:tc>
              </a:tr>
              <a:tr h="265430">
                <a:tc>
                  <a:txBody>
                    <a:bodyPr/>
                    <a:lstStyle/>
                    <a:p>
                      <a:r>
                        <a:rPr lang="en-US" sz="1600" dirty="0" smtClean="0">
                          <a:solidFill>
                            <a:schemeClr val="accent2"/>
                          </a:solidFill>
                        </a:rPr>
                        <a:t>      BIC</a:t>
                      </a:r>
                      <a:endParaRPr lang="en-US" sz="1600" dirty="0">
                        <a:solidFill>
                          <a:schemeClr val="accent2"/>
                        </a:solidFill>
                      </a:endParaRPr>
                    </a:p>
                  </a:txBody>
                  <a:tcPr/>
                </a:tc>
                <a:tc>
                  <a:txBody>
                    <a:bodyPr/>
                    <a:lstStyle/>
                    <a:p>
                      <a:pPr algn="ctr"/>
                      <a:r>
                        <a:rPr lang="en-US" sz="1600" dirty="0" smtClean="0">
                          <a:solidFill>
                            <a:schemeClr val="accent2"/>
                          </a:solidFill>
                        </a:rPr>
                        <a:t>1066.90</a:t>
                      </a:r>
                      <a:endParaRPr lang="en-US" sz="1600" dirty="0">
                        <a:solidFill>
                          <a:schemeClr val="accent2"/>
                        </a:solidFill>
                      </a:endParaRPr>
                    </a:p>
                  </a:txBody>
                  <a:tcPr/>
                </a:tc>
                <a:tc>
                  <a:txBody>
                    <a:bodyPr/>
                    <a:lstStyle/>
                    <a:p>
                      <a:pPr algn="ctr"/>
                      <a:r>
                        <a:rPr lang="en-US" sz="1600" dirty="0" smtClean="0">
                          <a:solidFill>
                            <a:schemeClr val="accent2"/>
                          </a:solidFill>
                        </a:rPr>
                        <a:t>1063.33</a:t>
                      </a:r>
                      <a:endParaRPr lang="en-US" sz="1600" dirty="0">
                        <a:solidFill>
                          <a:schemeClr val="accent2"/>
                        </a:solidFill>
                      </a:endParaRPr>
                    </a:p>
                  </a:txBody>
                  <a:tcPr/>
                </a:tc>
              </a:tr>
              <a:tr h="265430">
                <a:tc>
                  <a:txBody>
                    <a:bodyPr/>
                    <a:lstStyle/>
                    <a:p>
                      <a:r>
                        <a:rPr lang="en-US" sz="1600" b="1" dirty="0" smtClean="0">
                          <a:solidFill>
                            <a:schemeClr val="accent2"/>
                          </a:solidFill>
                        </a:rPr>
                        <a:t>Follow-up</a:t>
                      </a:r>
                      <a:endParaRPr lang="en-US" sz="1600" b="1" dirty="0">
                        <a:solidFill>
                          <a:schemeClr val="accent2"/>
                        </a:solidFill>
                      </a:endParaRPr>
                    </a:p>
                  </a:txBody>
                  <a:tcPr/>
                </a:tc>
                <a:tc>
                  <a:txBody>
                    <a:bodyPr/>
                    <a:lstStyle/>
                    <a:p>
                      <a:pPr algn="ctr"/>
                      <a:endParaRPr lang="en-US" sz="1600" dirty="0">
                        <a:solidFill>
                          <a:schemeClr val="accent2"/>
                        </a:solidFill>
                      </a:endParaRPr>
                    </a:p>
                  </a:txBody>
                  <a:tcPr/>
                </a:tc>
                <a:tc>
                  <a:txBody>
                    <a:bodyPr/>
                    <a:lstStyle/>
                    <a:p>
                      <a:pPr algn="ctr"/>
                      <a:endParaRPr lang="en-US" sz="1600" dirty="0">
                        <a:solidFill>
                          <a:schemeClr val="accent2"/>
                        </a:solidFill>
                      </a:endParaRPr>
                    </a:p>
                  </a:txBody>
                  <a:tcPr/>
                </a:tc>
              </a:tr>
              <a:tr h="265430">
                <a:tc>
                  <a:txBody>
                    <a:bodyPr/>
                    <a:lstStyle/>
                    <a:p>
                      <a:r>
                        <a:rPr lang="en-US" sz="1600" dirty="0" smtClean="0">
                          <a:solidFill>
                            <a:schemeClr val="accent2"/>
                          </a:solidFill>
                        </a:rPr>
                        <a:t>      QIC</a:t>
                      </a:r>
                      <a:endParaRPr lang="en-US" sz="1600" dirty="0">
                        <a:solidFill>
                          <a:schemeClr val="accent2"/>
                        </a:solidFill>
                      </a:endParaRPr>
                    </a:p>
                  </a:txBody>
                  <a:tcPr/>
                </a:tc>
                <a:tc>
                  <a:txBody>
                    <a:bodyPr/>
                    <a:lstStyle/>
                    <a:p>
                      <a:pPr algn="ctr"/>
                      <a:r>
                        <a:rPr lang="en-US" sz="1600" dirty="0" smtClean="0">
                          <a:solidFill>
                            <a:schemeClr val="accent2"/>
                          </a:solidFill>
                        </a:rPr>
                        <a:t>3842.70</a:t>
                      </a:r>
                      <a:endParaRPr lang="en-US" sz="1600" dirty="0">
                        <a:solidFill>
                          <a:schemeClr val="accent2"/>
                        </a:solidFill>
                      </a:endParaRPr>
                    </a:p>
                  </a:txBody>
                  <a:tcPr/>
                </a:tc>
                <a:tc>
                  <a:txBody>
                    <a:bodyPr/>
                    <a:lstStyle/>
                    <a:p>
                      <a:pPr algn="ctr"/>
                      <a:r>
                        <a:rPr lang="en-US" sz="1600" dirty="0" smtClean="0">
                          <a:solidFill>
                            <a:schemeClr val="accent2"/>
                          </a:solidFill>
                        </a:rPr>
                        <a:t>3840.83</a:t>
                      </a:r>
                      <a:endParaRPr lang="en-US" sz="1600" dirty="0">
                        <a:solidFill>
                          <a:schemeClr val="accent2"/>
                        </a:solidFill>
                      </a:endParaRPr>
                    </a:p>
                  </a:txBody>
                  <a:tcPr/>
                </a:tc>
              </a:tr>
            </a:tbl>
          </a:graphicData>
        </a:graphic>
      </p:graphicFrame>
      <p:sp>
        <p:nvSpPr>
          <p:cNvPr id="3" name="TextBox 2"/>
          <p:cNvSpPr txBox="1"/>
          <p:nvPr/>
        </p:nvSpPr>
        <p:spPr>
          <a:xfrm>
            <a:off x="1371600" y="4724400"/>
            <a:ext cx="6858000" cy="400110"/>
          </a:xfrm>
          <a:prstGeom prst="rect">
            <a:avLst/>
          </a:prstGeom>
          <a:noFill/>
        </p:spPr>
        <p:txBody>
          <a:bodyPr wrap="square" rtlCol="0">
            <a:spAutoFit/>
          </a:bodyPr>
          <a:lstStyle/>
          <a:p>
            <a:r>
              <a:rPr lang="en-US" sz="2000" dirty="0" err="1" smtClean="0">
                <a:solidFill>
                  <a:schemeClr val="accent2"/>
                </a:solidFill>
              </a:rPr>
              <a:t>Rasch</a:t>
            </a:r>
            <a:r>
              <a:rPr lang="en-US" sz="2000" dirty="0" smtClean="0">
                <a:solidFill>
                  <a:schemeClr val="accent2"/>
                </a:solidFill>
              </a:rPr>
              <a:t> -&gt; Higher log-likelihood and lower BIC and QIC</a:t>
            </a:r>
            <a:endParaRPr lang="en-US" sz="2000" dirty="0">
              <a:solidFill>
                <a:schemeClr val="accent2"/>
              </a:solidFill>
            </a:endParaRPr>
          </a:p>
        </p:txBody>
      </p:sp>
    </p:spTree>
    <p:extLst>
      <p:ext uri="{BB962C8B-B14F-4D97-AF65-F5344CB8AC3E}">
        <p14:creationId xmlns:p14="http://schemas.microsoft.com/office/powerpoint/2010/main" val="25479442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304800"/>
            <a:ext cx="7772400" cy="457200"/>
          </a:xfrm>
        </p:spPr>
        <p:txBody>
          <a:bodyPr/>
          <a:lstStyle/>
          <a:p>
            <a:pPr algn="ctr"/>
            <a:r>
              <a:rPr lang="en-US" sz="2000" dirty="0" smtClean="0">
                <a:solidFill>
                  <a:schemeClr val="accent2"/>
                </a:solidFill>
              </a:rPr>
              <a:t>Sensitivity Analysis</a:t>
            </a:r>
          </a:p>
        </p:txBody>
      </p:sp>
      <p:sp>
        <p:nvSpPr>
          <p:cNvPr id="23555" name="Rectangle 3"/>
          <p:cNvSpPr>
            <a:spLocks noGrp="1" noChangeArrowheads="1"/>
          </p:cNvSpPr>
          <p:nvPr>
            <p:ph type="body" idx="1"/>
          </p:nvPr>
        </p:nvSpPr>
        <p:spPr>
          <a:xfrm>
            <a:off x="304800" y="1143000"/>
            <a:ext cx="8610600" cy="4953000"/>
          </a:xfrm>
        </p:spPr>
        <p:txBody>
          <a:bodyPr/>
          <a:lstStyle/>
          <a:p>
            <a:pPr>
              <a:defRPr/>
            </a:pPr>
            <a:endParaRPr lang="en-US" sz="2000" b="1" dirty="0" smtClean="0">
              <a:solidFill>
                <a:schemeClr val="accent2"/>
              </a:solidFill>
            </a:endParaRPr>
          </a:p>
          <a:p>
            <a:pPr>
              <a:defRPr/>
            </a:pPr>
            <a:endParaRPr lang="en-US" sz="2000" b="1" dirty="0">
              <a:solidFill>
                <a:schemeClr val="accent2"/>
              </a:solidFill>
            </a:endParaRPr>
          </a:p>
          <a:p>
            <a:pPr>
              <a:defRPr/>
            </a:pPr>
            <a:r>
              <a:rPr lang="en-US" sz="2000" b="1" dirty="0" smtClean="0">
                <a:solidFill>
                  <a:schemeClr val="accent2"/>
                </a:solidFill>
              </a:rPr>
              <a:t>Conducted in two ways </a:t>
            </a:r>
          </a:p>
          <a:p>
            <a:pPr marL="0" indent="0">
              <a:buNone/>
              <a:defRPr/>
            </a:pPr>
            <a:endParaRPr lang="en-US" sz="2000" b="1" dirty="0" smtClean="0">
              <a:solidFill>
                <a:schemeClr val="accent2"/>
              </a:solidFill>
            </a:endParaRPr>
          </a:p>
          <a:p>
            <a:pPr marL="0" indent="0">
              <a:buNone/>
              <a:defRPr/>
            </a:pPr>
            <a:r>
              <a:rPr lang="en-US" sz="2000" b="1" dirty="0">
                <a:solidFill>
                  <a:schemeClr val="accent2"/>
                </a:solidFill>
              </a:rPr>
              <a:t> </a:t>
            </a:r>
            <a:r>
              <a:rPr lang="en-US" sz="2000" b="1" dirty="0" smtClean="0">
                <a:solidFill>
                  <a:schemeClr val="accent2"/>
                </a:solidFill>
              </a:rPr>
              <a:t>        - Baseline information was carried forward for information</a:t>
            </a:r>
          </a:p>
          <a:p>
            <a:pPr marL="0" indent="0">
              <a:buNone/>
              <a:defRPr/>
            </a:pPr>
            <a:r>
              <a:rPr lang="en-US" sz="2000" b="1" dirty="0">
                <a:solidFill>
                  <a:schemeClr val="accent2"/>
                </a:solidFill>
              </a:rPr>
              <a:t> </a:t>
            </a:r>
            <a:r>
              <a:rPr lang="en-US" sz="2000" b="1" dirty="0" smtClean="0">
                <a:solidFill>
                  <a:schemeClr val="accent2"/>
                </a:solidFill>
              </a:rPr>
              <a:t>          missing at follow-up</a:t>
            </a:r>
          </a:p>
          <a:p>
            <a:pPr marL="0" indent="0">
              <a:buNone/>
              <a:defRPr/>
            </a:pPr>
            <a:r>
              <a:rPr lang="en-US" sz="2000" b="1" dirty="0">
                <a:solidFill>
                  <a:schemeClr val="accent2"/>
                </a:solidFill>
              </a:rPr>
              <a:t> </a:t>
            </a:r>
            <a:r>
              <a:rPr lang="en-US" sz="2000" b="1" dirty="0" smtClean="0">
                <a:solidFill>
                  <a:schemeClr val="accent2"/>
                </a:solidFill>
              </a:rPr>
              <a:t>        - Previous visit’s information was imputed </a:t>
            </a:r>
          </a:p>
          <a:p>
            <a:pPr>
              <a:defRPr/>
            </a:pPr>
            <a:endParaRPr lang="en-US" sz="2000" b="1" dirty="0" smtClean="0">
              <a:solidFill>
                <a:schemeClr val="accent2"/>
              </a:solidFill>
            </a:endParaRPr>
          </a:p>
          <a:p>
            <a:pPr>
              <a:defRPr/>
            </a:pPr>
            <a:r>
              <a:rPr lang="en-US" sz="2000" b="1" dirty="0" smtClean="0">
                <a:solidFill>
                  <a:schemeClr val="accent2"/>
                </a:solidFill>
              </a:rPr>
              <a:t>The results were similar in both cases </a:t>
            </a:r>
          </a:p>
          <a:p>
            <a:pPr>
              <a:buFont typeface="Arial" panose="020B0604020202020204" pitchFamily="34" charset="0"/>
              <a:buChar char="•"/>
              <a:defRPr/>
            </a:pPr>
            <a:r>
              <a:rPr lang="en-US" sz="2000" b="1" dirty="0" smtClean="0">
                <a:solidFill>
                  <a:schemeClr val="accent2"/>
                </a:solidFill>
              </a:rPr>
              <a:t>No change in findings between analysis with or without missing data</a:t>
            </a:r>
          </a:p>
        </p:txBody>
      </p:sp>
    </p:spTree>
    <p:extLst>
      <p:ext uri="{BB962C8B-B14F-4D97-AF65-F5344CB8AC3E}">
        <p14:creationId xmlns:p14="http://schemas.microsoft.com/office/powerpoint/2010/main" val="342771002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304800"/>
            <a:ext cx="7772400" cy="457200"/>
          </a:xfrm>
        </p:spPr>
        <p:txBody>
          <a:bodyPr/>
          <a:lstStyle/>
          <a:p>
            <a:pPr algn="ctr"/>
            <a:r>
              <a:rPr lang="en-US" sz="2000" dirty="0" smtClean="0">
                <a:solidFill>
                  <a:schemeClr val="accent2"/>
                </a:solidFill>
              </a:rPr>
              <a:t>Conclusion</a:t>
            </a:r>
          </a:p>
        </p:txBody>
      </p:sp>
      <p:sp>
        <p:nvSpPr>
          <p:cNvPr id="23555" name="Rectangle 3"/>
          <p:cNvSpPr>
            <a:spLocks noGrp="1" noChangeArrowheads="1"/>
          </p:cNvSpPr>
          <p:nvPr>
            <p:ph type="body" idx="1"/>
          </p:nvPr>
        </p:nvSpPr>
        <p:spPr>
          <a:xfrm>
            <a:off x="304800" y="1143000"/>
            <a:ext cx="8610600" cy="4953000"/>
          </a:xfrm>
        </p:spPr>
        <p:txBody>
          <a:bodyPr/>
          <a:lstStyle/>
          <a:p>
            <a:pPr>
              <a:defRPr/>
            </a:pPr>
            <a:endParaRPr lang="en-US" sz="2000" b="1" dirty="0" smtClean="0">
              <a:solidFill>
                <a:schemeClr val="accent2"/>
              </a:solidFill>
            </a:endParaRPr>
          </a:p>
          <a:p>
            <a:pPr>
              <a:defRPr/>
            </a:pPr>
            <a:endParaRPr lang="en-US" sz="2000" b="1" dirty="0" smtClean="0">
              <a:solidFill>
                <a:schemeClr val="accent2"/>
              </a:solidFill>
            </a:endParaRPr>
          </a:p>
          <a:p>
            <a:pPr>
              <a:defRPr/>
            </a:pPr>
            <a:r>
              <a:rPr lang="en-US" sz="2000" b="1" dirty="0" smtClean="0">
                <a:solidFill>
                  <a:schemeClr val="accent2"/>
                </a:solidFill>
              </a:rPr>
              <a:t>Equivalent model fit</a:t>
            </a:r>
          </a:p>
          <a:p>
            <a:pPr>
              <a:defRPr/>
            </a:pPr>
            <a:endParaRPr lang="en-US" sz="2000" b="1" dirty="0" smtClean="0">
              <a:solidFill>
                <a:schemeClr val="accent2"/>
              </a:solidFill>
            </a:endParaRPr>
          </a:p>
          <a:p>
            <a:pPr>
              <a:defRPr/>
            </a:pPr>
            <a:r>
              <a:rPr lang="en-US" sz="2000" b="1" dirty="0" smtClean="0">
                <a:solidFill>
                  <a:schemeClr val="accent2"/>
                </a:solidFill>
              </a:rPr>
              <a:t>Fewer items were selected using </a:t>
            </a:r>
            <a:r>
              <a:rPr lang="en-US" sz="2000" b="1" dirty="0" err="1" smtClean="0">
                <a:solidFill>
                  <a:schemeClr val="accent2"/>
                </a:solidFill>
              </a:rPr>
              <a:t>Rasch</a:t>
            </a:r>
            <a:r>
              <a:rPr lang="en-US" sz="2000" b="1" dirty="0" smtClean="0">
                <a:solidFill>
                  <a:schemeClr val="accent2"/>
                </a:solidFill>
              </a:rPr>
              <a:t> modeling </a:t>
            </a:r>
          </a:p>
          <a:p>
            <a:pPr>
              <a:defRPr/>
            </a:pPr>
            <a:endParaRPr lang="en-US" sz="2000" b="1" dirty="0">
              <a:solidFill>
                <a:schemeClr val="accent2"/>
              </a:solidFill>
            </a:endParaRPr>
          </a:p>
          <a:p>
            <a:pPr>
              <a:defRPr/>
            </a:pPr>
            <a:r>
              <a:rPr lang="en-US" sz="2000" b="1" dirty="0" smtClean="0">
                <a:solidFill>
                  <a:schemeClr val="accent2"/>
                </a:solidFill>
              </a:rPr>
              <a:t>Predictive model using </a:t>
            </a:r>
            <a:r>
              <a:rPr lang="en-US" sz="2000" b="1" dirty="0" err="1" smtClean="0">
                <a:solidFill>
                  <a:schemeClr val="accent2"/>
                </a:solidFill>
              </a:rPr>
              <a:t>Rasch</a:t>
            </a:r>
            <a:r>
              <a:rPr lang="en-US" sz="2000" b="1" dirty="0" smtClean="0">
                <a:solidFill>
                  <a:schemeClr val="accent2"/>
                </a:solidFill>
              </a:rPr>
              <a:t> selected items used fewer parameters than CTT (hence higher degrees of freedom)</a:t>
            </a:r>
          </a:p>
          <a:p>
            <a:pPr>
              <a:defRPr/>
            </a:pPr>
            <a:endParaRPr lang="en-US" sz="2000" b="1" dirty="0">
              <a:solidFill>
                <a:schemeClr val="accent2"/>
              </a:solidFill>
            </a:endParaRPr>
          </a:p>
          <a:p>
            <a:pPr>
              <a:defRPr/>
            </a:pPr>
            <a:r>
              <a:rPr lang="en-US" sz="2000" b="1" dirty="0" err="1" smtClean="0">
                <a:solidFill>
                  <a:schemeClr val="accent2"/>
                </a:solidFill>
              </a:rPr>
              <a:t>Rasch</a:t>
            </a:r>
            <a:r>
              <a:rPr lang="en-US" sz="2000" b="1" dirty="0" smtClean="0">
                <a:solidFill>
                  <a:schemeClr val="accent2"/>
                </a:solidFill>
              </a:rPr>
              <a:t> model provided additional insights of psychosocial constructs for the same predictive model </a:t>
            </a:r>
          </a:p>
          <a:p>
            <a:pPr>
              <a:defRPr/>
            </a:pPr>
            <a:endParaRPr lang="en-US" sz="2000" b="1" dirty="0">
              <a:solidFill>
                <a:schemeClr val="accent2"/>
              </a:solidFill>
            </a:endParaRPr>
          </a:p>
          <a:p>
            <a:pPr>
              <a:defRPr/>
            </a:pPr>
            <a:r>
              <a:rPr lang="en-US" sz="2000" b="1" dirty="0" err="1" smtClean="0">
                <a:solidFill>
                  <a:schemeClr val="accent2"/>
                </a:solidFill>
              </a:rPr>
              <a:t>Rasch</a:t>
            </a:r>
            <a:r>
              <a:rPr lang="en-US" sz="2000" b="1" dirty="0" smtClean="0">
                <a:solidFill>
                  <a:schemeClr val="accent2"/>
                </a:solidFill>
              </a:rPr>
              <a:t> model – Efficient </a:t>
            </a:r>
          </a:p>
          <a:p>
            <a:pPr>
              <a:defRPr/>
            </a:pPr>
            <a:endParaRPr lang="en-US" sz="2000" b="1" dirty="0">
              <a:solidFill>
                <a:schemeClr val="accent2"/>
              </a:solidFill>
            </a:endParaRPr>
          </a:p>
          <a:p>
            <a:pPr>
              <a:defRPr/>
            </a:pPr>
            <a:endParaRPr lang="en-US" sz="2000" b="1" dirty="0" smtClean="0">
              <a:solidFill>
                <a:schemeClr val="accent2"/>
              </a:solidFill>
            </a:endParaRPr>
          </a:p>
          <a:p>
            <a:pPr>
              <a:defRPr/>
            </a:pPr>
            <a:endParaRPr lang="en-US" sz="2000" b="1" dirty="0" smtClean="0">
              <a:solidFill>
                <a:schemeClr val="accent2"/>
              </a:solidFill>
            </a:endParaRPr>
          </a:p>
        </p:txBody>
      </p:sp>
    </p:spTree>
    <p:extLst>
      <p:ext uri="{BB962C8B-B14F-4D97-AF65-F5344CB8AC3E}">
        <p14:creationId xmlns:p14="http://schemas.microsoft.com/office/powerpoint/2010/main" val="15617220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304800"/>
            <a:ext cx="7772400" cy="457200"/>
          </a:xfrm>
        </p:spPr>
        <p:txBody>
          <a:bodyPr/>
          <a:lstStyle/>
          <a:p>
            <a:pPr algn="ctr"/>
            <a:r>
              <a:rPr lang="en-US" sz="2000" dirty="0" smtClean="0">
                <a:solidFill>
                  <a:schemeClr val="accent2"/>
                </a:solidFill>
              </a:rPr>
              <a:t>Future Direction</a:t>
            </a:r>
          </a:p>
        </p:txBody>
      </p:sp>
      <p:sp>
        <p:nvSpPr>
          <p:cNvPr id="23555" name="Rectangle 3"/>
          <p:cNvSpPr>
            <a:spLocks noGrp="1" noChangeArrowheads="1"/>
          </p:cNvSpPr>
          <p:nvPr>
            <p:ph type="body" idx="1"/>
          </p:nvPr>
        </p:nvSpPr>
        <p:spPr>
          <a:xfrm>
            <a:off x="304800" y="1143000"/>
            <a:ext cx="8610600" cy="5562600"/>
          </a:xfrm>
        </p:spPr>
        <p:txBody>
          <a:bodyPr/>
          <a:lstStyle/>
          <a:p>
            <a:pPr>
              <a:defRPr/>
            </a:pPr>
            <a:endParaRPr lang="en-US" sz="2000" b="1" dirty="0" smtClean="0">
              <a:solidFill>
                <a:schemeClr val="accent2"/>
              </a:solidFill>
            </a:endParaRPr>
          </a:p>
          <a:p>
            <a:pPr>
              <a:defRPr/>
            </a:pPr>
            <a:endParaRPr lang="en-US" sz="2000" b="1" dirty="0">
              <a:solidFill>
                <a:schemeClr val="accent2"/>
              </a:solidFill>
            </a:endParaRPr>
          </a:p>
          <a:p>
            <a:pPr>
              <a:defRPr/>
            </a:pPr>
            <a:endParaRPr lang="en-US" sz="2000" b="1" dirty="0" smtClean="0">
              <a:solidFill>
                <a:schemeClr val="accent2"/>
              </a:solidFill>
            </a:endParaRPr>
          </a:p>
          <a:p>
            <a:pPr>
              <a:defRPr/>
            </a:pPr>
            <a:r>
              <a:rPr lang="en-US" sz="2000" b="1" dirty="0" smtClean="0">
                <a:solidFill>
                  <a:schemeClr val="accent2"/>
                </a:solidFill>
              </a:rPr>
              <a:t>Test-retest reliability of reduced scale and compare with pre-determined behavioral measures </a:t>
            </a:r>
          </a:p>
          <a:p>
            <a:pPr>
              <a:defRPr/>
            </a:pPr>
            <a:endParaRPr lang="en-US" sz="2000" b="1" dirty="0">
              <a:solidFill>
                <a:schemeClr val="accent2"/>
              </a:solidFill>
            </a:endParaRPr>
          </a:p>
          <a:p>
            <a:pPr>
              <a:defRPr/>
            </a:pPr>
            <a:r>
              <a:rPr lang="en-US" sz="2000" b="1" dirty="0" smtClean="0">
                <a:solidFill>
                  <a:schemeClr val="accent2"/>
                </a:solidFill>
              </a:rPr>
              <a:t>Incorporate information from sexual diary and products returned at the end of each follow-up visit</a:t>
            </a:r>
          </a:p>
          <a:p>
            <a:pPr>
              <a:defRPr/>
            </a:pPr>
            <a:endParaRPr lang="en-US" sz="2000" b="1" dirty="0">
              <a:solidFill>
                <a:schemeClr val="accent2"/>
              </a:solidFill>
            </a:endParaRPr>
          </a:p>
          <a:p>
            <a:pPr>
              <a:defRPr/>
            </a:pPr>
            <a:endParaRPr lang="en-US" sz="2000" b="1" dirty="0" smtClean="0">
              <a:solidFill>
                <a:schemeClr val="accent2"/>
              </a:solidFill>
            </a:endParaRPr>
          </a:p>
          <a:p>
            <a:pPr>
              <a:defRPr/>
            </a:pPr>
            <a:endParaRPr lang="en-US" sz="2000" b="1" dirty="0" smtClean="0">
              <a:solidFill>
                <a:schemeClr val="accent2"/>
              </a:solidFill>
            </a:endParaRPr>
          </a:p>
          <a:p>
            <a:pPr>
              <a:defRPr/>
            </a:pPr>
            <a:endParaRPr lang="en-US" sz="2000" b="1" dirty="0" smtClean="0">
              <a:solidFill>
                <a:schemeClr val="accent2"/>
              </a:solidFill>
            </a:endParaRPr>
          </a:p>
          <a:p>
            <a:pPr>
              <a:buFont typeface="Arial" panose="020B0604020202020204" pitchFamily="34" charset="0"/>
              <a:buChar char="•"/>
              <a:defRPr/>
            </a:pPr>
            <a:endParaRPr lang="en-US" sz="2000" b="1" dirty="0" smtClean="0">
              <a:solidFill>
                <a:schemeClr val="accent2"/>
              </a:solidFill>
            </a:endParaRPr>
          </a:p>
        </p:txBody>
      </p:sp>
    </p:spTree>
    <p:extLst>
      <p:ext uri="{BB962C8B-B14F-4D97-AF65-F5344CB8AC3E}">
        <p14:creationId xmlns:p14="http://schemas.microsoft.com/office/powerpoint/2010/main" val="296549849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7"/>
          <p:cNvSpPr>
            <a:spLocks noGrp="1" noChangeArrowheads="1"/>
          </p:cNvSpPr>
          <p:nvPr>
            <p:ph type="subTitle" idx="1"/>
          </p:nvPr>
        </p:nvSpPr>
        <p:spPr>
          <a:xfrm>
            <a:off x="228600" y="1676400"/>
            <a:ext cx="8534400" cy="4267200"/>
          </a:xfrm>
        </p:spPr>
        <p:txBody>
          <a:bodyPr/>
          <a:lstStyle/>
          <a:p>
            <a:pPr algn="l">
              <a:lnSpc>
                <a:spcPct val="90000"/>
              </a:lnSpc>
            </a:pPr>
            <a:r>
              <a:rPr lang="en-US" sz="2000" b="1" dirty="0" smtClean="0">
                <a:solidFill>
                  <a:schemeClr val="accent2"/>
                </a:solidFill>
              </a:rPr>
              <a:t>          </a:t>
            </a:r>
          </a:p>
          <a:p>
            <a:pPr algn="l">
              <a:lnSpc>
                <a:spcPct val="90000"/>
              </a:lnSpc>
            </a:pPr>
            <a:endParaRPr lang="en-US" sz="2000" b="1" dirty="0">
              <a:solidFill>
                <a:schemeClr val="accent2"/>
              </a:solidFill>
            </a:endParaRPr>
          </a:p>
          <a:p>
            <a:pPr algn="l">
              <a:lnSpc>
                <a:spcPct val="90000"/>
              </a:lnSpc>
            </a:pPr>
            <a:r>
              <a:rPr lang="en-US" sz="2000" b="1" dirty="0" smtClean="0">
                <a:solidFill>
                  <a:schemeClr val="accent2"/>
                </a:solidFill>
              </a:rPr>
              <a:t>Acknowledgement : Dr. Maurizio Macaluso,</a:t>
            </a:r>
          </a:p>
          <a:p>
            <a:pPr algn="l">
              <a:lnSpc>
                <a:spcPct val="90000"/>
              </a:lnSpc>
            </a:pPr>
            <a:r>
              <a:rPr lang="en-US" sz="2000" b="1" dirty="0">
                <a:solidFill>
                  <a:schemeClr val="accent2"/>
                </a:solidFill>
              </a:rPr>
              <a:t> </a:t>
            </a:r>
            <a:r>
              <a:rPr lang="en-US" sz="2000" b="1" dirty="0" smtClean="0">
                <a:solidFill>
                  <a:schemeClr val="accent2"/>
                </a:solidFill>
              </a:rPr>
              <a:t>                                  Division of Biostatistics and Epidemiology</a:t>
            </a:r>
          </a:p>
          <a:p>
            <a:pPr algn="l">
              <a:lnSpc>
                <a:spcPct val="90000"/>
              </a:lnSpc>
            </a:pPr>
            <a:r>
              <a:rPr lang="en-US" sz="2000" b="1" dirty="0">
                <a:solidFill>
                  <a:schemeClr val="accent2"/>
                </a:solidFill>
              </a:rPr>
              <a:t> </a:t>
            </a:r>
            <a:r>
              <a:rPr lang="en-US" sz="2000" b="1" dirty="0" smtClean="0">
                <a:solidFill>
                  <a:schemeClr val="accent2"/>
                </a:solidFill>
              </a:rPr>
              <a:t>                                  Cincinnati Children’s Hospital Medical Center</a:t>
            </a:r>
          </a:p>
          <a:p>
            <a:pPr algn="l">
              <a:lnSpc>
                <a:spcPct val="90000"/>
              </a:lnSpc>
            </a:pPr>
            <a:endParaRPr lang="en-US" sz="2000" b="1" dirty="0">
              <a:solidFill>
                <a:schemeClr val="accent2"/>
              </a:solidFill>
            </a:endParaRPr>
          </a:p>
          <a:p>
            <a:pPr algn="l">
              <a:lnSpc>
                <a:spcPct val="90000"/>
              </a:lnSpc>
            </a:pPr>
            <a:endParaRPr lang="en-US" sz="2000" b="1" dirty="0" smtClean="0">
              <a:solidFill>
                <a:schemeClr val="accent2"/>
              </a:solidFill>
            </a:endParaRPr>
          </a:p>
          <a:p>
            <a:pPr algn="l">
              <a:lnSpc>
                <a:spcPct val="90000"/>
              </a:lnSpc>
            </a:pPr>
            <a:endParaRPr lang="en-US" sz="2000" b="1" dirty="0">
              <a:solidFill>
                <a:schemeClr val="accent2"/>
              </a:solidFill>
            </a:endParaRPr>
          </a:p>
          <a:p>
            <a:pPr>
              <a:lnSpc>
                <a:spcPct val="90000"/>
              </a:lnSpc>
            </a:pPr>
            <a:endParaRPr lang="en-US" sz="2000" b="1" dirty="0" smtClean="0">
              <a:solidFill>
                <a:schemeClr val="accent2"/>
              </a:solidFill>
            </a:endParaRPr>
          </a:p>
          <a:p>
            <a:pPr>
              <a:lnSpc>
                <a:spcPct val="90000"/>
              </a:lnSpc>
            </a:pPr>
            <a:r>
              <a:rPr lang="en-US" sz="2000" b="1" dirty="0" smtClean="0">
                <a:solidFill>
                  <a:schemeClr val="accent2"/>
                </a:solidFill>
              </a:rPr>
              <a:t>Thank you</a:t>
            </a:r>
          </a:p>
          <a:p>
            <a:pPr algn="l">
              <a:lnSpc>
                <a:spcPct val="90000"/>
              </a:lnSpc>
            </a:pPr>
            <a:endParaRPr lang="en-US" sz="2400" b="1" dirty="0" smtClean="0">
              <a:solidFill>
                <a:schemeClr val="accent2"/>
              </a:solidFill>
            </a:endParaRPr>
          </a:p>
          <a:p>
            <a:pPr algn="l">
              <a:lnSpc>
                <a:spcPct val="90000"/>
              </a:lnSpc>
            </a:pPr>
            <a:endParaRPr lang="en-US" sz="2400" b="1" dirty="0" smtClean="0">
              <a:solidFill>
                <a:schemeClr val="accent2"/>
              </a:solidFill>
            </a:endParaRPr>
          </a:p>
        </p:txBody>
      </p:sp>
    </p:spTree>
    <p:extLst>
      <p:ext uri="{BB962C8B-B14F-4D97-AF65-F5344CB8AC3E}">
        <p14:creationId xmlns:p14="http://schemas.microsoft.com/office/powerpoint/2010/main" val="113025872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7"/>
          <p:cNvSpPr>
            <a:spLocks noGrp="1" noChangeArrowheads="1"/>
          </p:cNvSpPr>
          <p:nvPr>
            <p:ph type="subTitle" idx="1"/>
          </p:nvPr>
        </p:nvSpPr>
        <p:spPr>
          <a:xfrm>
            <a:off x="228600" y="1676400"/>
            <a:ext cx="8534400" cy="4267200"/>
          </a:xfrm>
        </p:spPr>
        <p:txBody>
          <a:bodyPr/>
          <a:lstStyle/>
          <a:p>
            <a:pPr algn="l">
              <a:lnSpc>
                <a:spcPct val="90000"/>
              </a:lnSpc>
            </a:pPr>
            <a:r>
              <a:rPr lang="en-US" sz="2000" b="1" dirty="0" smtClean="0">
                <a:solidFill>
                  <a:schemeClr val="accent2"/>
                </a:solidFill>
              </a:rPr>
              <a:t>          </a:t>
            </a:r>
          </a:p>
          <a:p>
            <a:pPr algn="l">
              <a:lnSpc>
                <a:spcPct val="90000"/>
              </a:lnSpc>
            </a:pPr>
            <a:endParaRPr lang="en-US" sz="2000" b="1" dirty="0">
              <a:solidFill>
                <a:schemeClr val="accent2"/>
              </a:solidFill>
            </a:endParaRPr>
          </a:p>
          <a:p>
            <a:pPr algn="l">
              <a:lnSpc>
                <a:spcPct val="90000"/>
              </a:lnSpc>
            </a:pPr>
            <a:endParaRPr lang="en-US" sz="2000" b="1" dirty="0" smtClean="0">
              <a:solidFill>
                <a:schemeClr val="accent2"/>
              </a:solidFill>
            </a:endParaRPr>
          </a:p>
          <a:p>
            <a:pPr algn="l">
              <a:lnSpc>
                <a:spcPct val="90000"/>
              </a:lnSpc>
            </a:pPr>
            <a:endParaRPr lang="en-US" sz="2000" b="1" dirty="0">
              <a:solidFill>
                <a:schemeClr val="accent2"/>
              </a:solidFill>
            </a:endParaRPr>
          </a:p>
          <a:p>
            <a:pPr algn="l">
              <a:lnSpc>
                <a:spcPct val="90000"/>
              </a:lnSpc>
            </a:pPr>
            <a:endParaRPr lang="en-US" sz="2000" b="1" dirty="0" smtClean="0">
              <a:solidFill>
                <a:schemeClr val="accent2"/>
              </a:solidFill>
            </a:endParaRPr>
          </a:p>
          <a:p>
            <a:pPr algn="l">
              <a:lnSpc>
                <a:spcPct val="90000"/>
              </a:lnSpc>
            </a:pPr>
            <a:endParaRPr lang="en-US" sz="2000" b="1" dirty="0">
              <a:solidFill>
                <a:schemeClr val="accent2"/>
              </a:solidFill>
            </a:endParaRPr>
          </a:p>
          <a:p>
            <a:pPr>
              <a:lnSpc>
                <a:spcPct val="90000"/>
              </a:lnSpc>
            </a:pPr>
            <a:r>
              <a:rPr lang="en-US" sz="2400" b="1" dirty="0" smtClean="0">
                <a:solidFill>
                  <a:schemeClr val="accent2"/>
                </a:solidFill>
              </a:rPr>
              <a:t>Appendix</a:t>
            </a:r>
          </a:p>
          <a:p>
            <a:pPr algn="l">
              <a:lnSpc>
                <a:spcPct val="90000"/>
              </a:lnSpc>
            </a:pPr>
            <a:endParaRPr lang="en-US" sz="2400" b="1" dirty="0" smtClean="0">
              <a:solidFill>
                <a:schemeClr val="accent2"/>
              </a:solidFill>
            </a:endParaRPr>
          </a:p>
          <a:p>
            <a:pPr algn="l">
              <a:lnSpc>
                <a:spcPct val="90000"/>
              </a:lnSpc>
            </a:pPr>
            <a:endParaRPr lang="en-US" sz="2400" b="1" dirty="0" smtClean="0">
              <a:solidFill>
                <a:schemeClr val="accent2"/>
              </a:solidFill>
            </a:endParaRPr>
          </a:p>
        </p:txBody>
      </p:sp>
    </p:spTree>
    <p:extLst>
      <p:ext uri="{BB962C8B-B14F-4D97-AF65-F5344CB8AC3E}">
        <p14:creationId xmlns:p14="http://schemas.microsoft.com/office/powerpoint/2010/main" val="20685925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304800"/>
            <a:ext cx="5029200" cy="533400"/>
          </a:xfrm>
        </p:spPr>
        <p:txBody>
          <a:bodyPr/>
          <a:lstStyle/>
          <a:p>
            <a:pPr algn="ctr"/>
            <a:r>
              <a:rPr lang="en-US" sz="2000" dirty="0" smtClean="0">
                <a:solidFill>
                  <a:schemeClr val="accent2"/>
                </a:solidFill>
              </a:rPr>
              <a:t>Results - CTT</a:t>
            </a:r>
            <a:endParaRPr lang="en-US" sz="2000" dirty="0">
              <a:solidFill>
                <a:schemeClr val="accent2"/>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866712186"/>
              </p:ext>
            </p:extLst>
          </p:nvPr>
        </p:nvGraphicFramePr>
        <p:xfrm>
          <a:off x="76200" y="1295399"/>
          <a:ext cx="8991600" cy="5157959"/>
        </p:xfrm>
        <a:graphic>
          <a:graphicData uri="http://schemas.openxmlformats.org/drawingml/2006/table">
            <a:tbl>
              <a:tblPr firstRow="1" bandRow="1">
                <a:tableStyleId>{5C22544A-7EE6-4342-B048-85BDC9FD1C3A}</a:tableStyleId>
              </a:tblPr>
              <a:tblGrid>
                <a:gridCol w="1926771"/>
                <a:gridCol w="2183676"/>
                <a:gridCol w="2590841"/>
                <a:gridCol w="2290312"/>
              </a:tblGrid>
              <a:tr h="1265723">
                <a:tc>
                  <a:txBody>
                    <a:bodyPr/>
                    <a:lstStyle/>
                    <a:p>
                      <a:pPr algn="ctr"/>
                      <a:endParaRPr lang="en-US" sz="1600" dirty="0">
                        <a:solidFill>
                          <a:schemeClr val="accent2"/>
                        </a:solidFill>
                      </a:endParaRPr>
                    </a:p>
                  </a:txBody>
                  <a:tcPr/>
                </a:tc>
                <a:tc>
                  <a:txBody>
                    <a:bodyPr/>
                    <a:lstStyle/>
                    <a:p>
                      <a:pPr algn="ctr"/>
                      <a:r>
                        <a:rPr lang="en-US" sz="1600" dirty="0" smtClean="0">
                          <a:solidFill>
                            <a:schemeClr val="accent2"/>
                          </a:solidFill>
                        </a:rPr>
                        <a:t>Item-item correlation</a:t>
                      </a:r>
                    </a:p>
                    <a:p>
                      <a:pPr algn="ctr"/>
                      <a:r>
                        <a:rPr lang="en-US" sz="1600" dirty="0" smtClean="0">
                          <a:solidFill>
                            <a:schemeClr val="accent2"/>
                          </a:solidFill>
                        </a:rPr>
                        <a:t>(Range)</a:t>
                      </a:r>
                      <a:endParaRPr lang="en-US" sz="1600" dirty="0">
                        <a:solidFill>
                          <a:schemeClr val="accent2"/>
                        </a:solidFill>
                      </a:endParaRPr>
                    </a:p>
                  </a:txBody>
                  <a:tcPr/>
                </a:tc>
                <a:tc>
                  <a:txBody>
                    <a:bodyPr/>
                    <a:lstStyle/>
                    <a:p>
                      <a:pPr algn="ctr"/>
                      <a:r>
                        <a:rPr lang="en-US" sz="1600" dirty="0" smtClean="0">
                          <a:solidFill>
                            <a:schemeClr val="accent2"/>
                          </a:solidFill>
                        </a:rPr>
                        <a:t>Item-total </a:t>
                      </a:r>
                    </a:p>
                    <a:p>
                      <a:pPr algn="ctr"/>
                      <a:r>
                        <a:rPr lang="en-US" sz="1600" dirty="0" smtClean="0">
                          <a:solidFill>
                            <a:schemeClr val="accent2"/>
                          </a:solidFill>
                        </a:rPr>
                        <a:t>correlation</a:t>
                      </a:r>
                    </a:p>
                    <a:p>
                      <a:pPr algn="ctr"/>
                      <a:r>
                        <a:rPr lang="en-US" sz="1600" dirty="0" smtClean="0">
                          <a:solidFill>
                            <a:schemeClr val="accent2"/>
                          </a:solidFill>
                        </a:rPr>
                        <a:t>(Range)</a:t>
                      </a:r>
                    </a:p>
                    <a:p>
                      <a:pPr algn="ctr"/>
                      <a:endParaRPr lang="en-US" sz="1600" dirty="0">
                        <a:solidFill>
                          <a:schemeClr val="accent2"/>
                        </a:solidFill>
                      </a:endParaRPr>
                    </a:p>
                  </a:txBody>
                  <a:tcPr/>
                </a:tc>
                <a:tc>
                  <a:txBody>
                    <a:bodyPr/>
                    <a:lstStyle/>
                    <a:p>
                      <a:pPr algn="ctr"/>
                      <a:r>
                        <a:rPr lang="en-US" sz="1600" dirty="0" smtClean="0">
                          <a:solidFill>
                            <a:schemeClr val="accent2"/>
                          </a:solidFill>
                        </a:rPr>
                        <a:t>Consistency</a:t>
                      </a:r>
                    </a:p>
                    <a:p>
                      <a:pPr algn="ctr"/>
                      <a:endParaRPr lang="en-US" sz="1600" dirty="0">
                        <a:solidFill>
                          <a:schemeClr val="accent2"/>
                        </a:solidFill>
                      </a:endParaRPr>
                    </a:p>
                  </a:txBody>
                  <a:tcPr/>
                </a:tc>
              </a:tr>
              <a:tr h="1265723">
                <a:tc>
                  <a:txBody>
                    <a:bodyPr/>
                    <a:lstStyle/>
                    <a:p>
                      <a:pPr algn="ctr"/>
                      <a:r>
                        <a:rPr lang="en-US" sz="1600" b="1" dirty="0" smtClean="0">
                          <a:solidFill>
                            <a:srgbClr val="FF00FF"/>
                          </a:solidFill>
                        </a:rPr>
                        <a:t>Women’s Beliefs</a:t>
                      </a:r>
                    </a:p>
                    <a:p>
                      <a:pPr algn="ctr"/>
                      <a:r>
                        <a:rPr lang="en-US" sz="1600" b="1" dirty="0" smtClean="0">
                          <a:solidFill>
                            <a:srgbClr val="FF00FF"/>
                          </a:solidFill>
                        </a:rPr>
                        <a:t>(7 items)</a:t>
                      </a:r>
                    </a:p>
                    <a:p>
                      <a:pPr algn="ctr"/>
                      <a:r>
                        <a:rPr lang="en-US" sz="1600" b="1" dirty="0" smtClean="0">
                          <a:solidFill>
                            <a:srgbClr val="FF00FF"/>
                          </a:solidFill>
                        </a:rPr>
                        <a:t>Perceptions</a:t>
                      </a:r>
                    </a:p>
                    <a:p>
                      <a:pPr algn="ctr"/>
                      <a:r>
                        <a:rPr lang="en-US" sz="1600" b="1" dirty="0" smtClean="0">
                          <a:solidFill>
                            <a:srgbClr val="FF00FF"/>
                          </a:solidFill>
                        </a:rPr>
                        <a:t>(4 items)</a:t>
                      </a:r>
                      <a:endParaRPr lang="en-US" sz="1600" b="1" dirty="0">
                        <a:solidFill>
                          <a:schemeClr val="accent2"/>
                        </a:solidFill>
                      </a:endParaRPr>
                    </a:p>
                  </a:txBody>
                  <a:tcPr/>
                </a:tc>
                <a:tc>
                  <a:txBody>
                    <a:bodyPr/>
                    <a:lstStyle/>
                    <a:p>
                      <a:pPr algn="ctr"/>
                      <a:r>
                        <a:rPr lang="en-US" sz="1600" b="1" dirty="0" smtClean="0">
                          <a:solidFill>
                            <a:schemeClr val="accent2"/>
                          </a:solidFill>
                        </a:rPr>
                        <a:t>0.09-0.47</a:t>
                      </a:r>
                    </a:p>
                    <a:p>
                      <a:pPr algn="ctr"/>
                      <a:endParaRPr lang="en-US" sz="1600" b="1" dirty="0" smtClean="0">
                        <a:solidFill>
                          <a:schemeClr val="accent2"/>
                        </a:solidFill>
                      </a:endParaRPr>
                    </a:p>
                    <a:p>
                      <a:pPr algn="ctr"/>
                      <a:r>
                        <a:rPr lang="en-US" sz="1600" b="1" dirty="0" smtClean="0">
                          <a:solidFill>
                            <a:schemeClr val="accent2"/>
                          </a:solidFill>
                        </a:rPr>
                        <a:t>0.03-0.69</a:t>
                      </a:r>
                      <a:endParaRPr lang="en-US" sz="1600" b="1" dirty="0">
                        <a:solidFill>
                          <a:schemeClr val="accent2"/>
                        </a:solidFill>
                      </a:endParaRPr>
                    </a:p>
                  </a:txBody>
                  <a:tcPr/>
                </a:tc>
                <a:tc>
                  <a:txBody>
                    <a:bodyPr/>
                    <a:lstStyle/>
                    <a:p>
                      <a:pPr algn="ctr"/>
                      <a:r>
                        <a:rPr lang="en-US" sz="1600" b="1" baseline="0" dirty="0" smtClean="0">
                          <a:solidFill>
                            <a:schemeClr val="accent2"/>
                          </a:solidFill>
                        </a:rPr>
                        <a:t>0.34-0.66</a:t>
                      </a:r>
                    </a:p>
                    <a:p>
                      <a:pPr algn="ctr"/>
                      <a:endParaRPr lang="en-US" sz="1600" b="1" baseline="0" dirty="0" smtClean="0">
                        <a:solidFill>
                          <a:schemeClr val="accent2"/>
                        </a:solidFill>
                      </a:endParaRPr>
                    </a:p>
                    <a:p>
                      <a:pPr algn="ctr"/>
                      <a:r>
                        <a:rPr lang="en-US" sz="1600" b="1" baseline="0" dirty="0" smtClean="0">
                          <a:solidFill>
                            <a:schemeClr val="accent2"/>
                          </a:solidFill>
                        </a:rPr>
                        <a:t>0.46-0.79</a:t>
                      </a:r>
                      <a:endParaRPr lang="en-US" sz="1600" b="1" dirty="0" smtClean="0">
                        <a:solidFill>
                          <a:schemeClr val="accent2"/>
                        </a:solidFill>
                      </a:endParaRPr>
                    </a:p>
                    <a:p>
                      <a:pPr algn="ctr"/>
                      <a:endParaRPr lang="en-US" sz="1600" b="1" dirty="0">
                        <a:solidFill>
                          <a:schemeClr val="accent2"/>
                        </a:solidFill>
                      </a:endParaRPr>
                    </a:p>
                  </a:txBody>
                  <a:tcPr/>
                </a:tc>
                <a:tc>
                  <a:txBody>
                    <a:bodyPr/>
                    <a:lstStyle/>
                    <a:p>
                      <a:pPr algn="ctr"/>
                      <a:r>
                        <a:rPr lang="en-US" sz="1600" b="1" dirty="0" smtClean="0">
                          <a:solidFill>
                            <a:schemeClr val="accent2"/>
                          </a:solidFill>
                        </a:rPr>
                        <a:t>0.77</a:t>
                      </a:r>
                    </a:p>
                    <a:p>
                      <a:pPr algn="ctr"/>
                      <a:endParaRPr lang="en-US" sz="1600" b="1" dirty="0" smtClean="0">
                        <a:solidFill>
                          <a:schemeClr val="accent2"/>
                        </a:solidFill>
                      </a:endParaRPr>
                    </a:p>
                    <a:p>
                      <a:pPr algn="ctr"/>
                      <a:r>
                        <a:rPr lang="en-US" sz="1600" b="1" dirty="0" smtClean="0">
                          <a:solidFill>
                            <a:schemeClr val="accent2"/>
                          </a:solidFill>
                        </a:rPr>
                        <a:t>0.76</a:t>
                      </a:r>
                      <a:endParaRPr lang="en-US" sz="1600" b="1" dirty="0">
                        <a:solidFill>
                          <a:schemeClr val="accent2"/>
                        </a:solidFill>
                      </a:endParaRPr>
                    </a:p>
                  </a:txBody>
                  <a:tcPr/>
                </a:tc>
              </a:tr>
              <a:tr h="1888155">
                <a:tc>
                  <a:txBody>
                    <a:bodyPr/>
                    <a:lstStyle/>
                    <a:p>
                      <a:pPr algn="ctr"/>
                      <a:r>
                        <a:rPr lang="en-US" sz="1600" b="1" dirty="0" smtClean="0">
                          <a:solidFill>
                            <a:srgbClr val="FF00FF"/>
                          </a:solidFill>
                        </a:rPr>
                        <a:t>Communication</a:t>
                      </a:r>
                      <a:r>
                        <a:rPr lang="en-US" sz="1600" b="1" baseline="0" dirty="0" smtClean="0">
                          <a:solidFill>
                            <a:srgbClr val="FF00FF"/>
                          </a:solidFill>
                        </a:rPr>
                        <a:t> with partners</a:t>
                      </a:r>
                    </a:p>
                    <a:p>
                      <a:pPr algn="ctr"/>
                      <a:r>
                        <a:rPr lang="en-US" sz="1600" b="1" baseline="0" dirty="0" smtClean="0">
                          <a:solidFill>
                            <a:srgbClr val="FF00FF"/>
                          </a:solidFill>
                        </a:rPr>
                        <a:t>(6 items)</a:t>
                      </a:r>
                      <a:endParaRPr lang="en-US" sz="1600" b="1" dirty="0" smtClean="0">
                        <a:solidFill>
                          <a:schemeClr val="accent2"/>
                        </a:solidFill>
                      </a:endParaRPr>
                    </a:p>
                    <a:p>
                      <a:pPr algn="ctr"/>
                      <a:r>
                        <a:rPr lang="en-US" sz="1600" b="1" dirty="0" smtClean="0">
                          <a:solidFill>
                            <a:srgbClr val="FF00FF"/>
                          </a:solidFill>
                        </a:rPr>
                        <a:t>Communication with relatives</a:t>
                      </a:r>
                    </a:p>
                    <a:p>
                      <a:pPr algn="ctr"/>
                      <a:r>
                        <a:rPr lang="en-US" sz="1600" b="1" dirty="0" smtClean="0">
                          <a:solidFill>
                            <a:srgbClr val="FF00FF"/>
                          </a:solidFill>
                        </a:rPr>
                        <a:t>(4 items) </a:t>
                      </a:r>
                    </a:p>
                  </a:txBody>
                  <a:tcPr/>
                </a:tc>
                <a:tc>
                  <a:txBody>
                    <a:bodyPr/>
                    <a:lstStyle/>
                    <a:p>
                      <a:pPr algn="ctr"/>
                      <a:r>
                        <a:rPr lang="en-US" sz="1600" b="1" dirty="0" smtClean="0">
                          <a:solidFill>
                            <a:schemeClr val="accent2"/>
                          </a:solidFill>
                        </a:rPr>
                        <a:t>0.17-0.75</a:t>
                      </a:r>
                    </a:p>
                    <a:p>
                      <a:pPr algn="ctr"/>
                      <a:endParaRPr lang="en-US" sz="1600" b="1" dirty="0" smtClean="0">
                        <a:solidFill>
                          <a:schemeClr val="accent2"/>
                        </a:solidFill>
                      </a:endParaRPr>
                    </a:p>
                    <a:p>
                      <a:pPr algn="ctr"/>
                      <a:endParaRPr lang="en-US" sz="1600" b="1" dirty="0" smtClean="0">
                        <a:solidFill>
                          <a:schemeClr val="accent2"/>
                        </a:solidFill>
                      </a:endParaRPr>
                    </a:p>
                    <a:p>
                      <a:pPr algn="ctr"/>
                      <a:r>
                        <a:rPr lang="en-US" sz="1600" b="1" dirty="0" smtClean="0">
                          <a:solidFill>
                            <a:schemeClr val="accent2"/>
                          </a:solidFill>
                        </a:rPr>
                        <a:t>0.40-0.64</a:t>
                      </a:r>
                      <a:endParaRPr lang="en-US" sz="1600" b="1" dirty="0">
                        <a:solidFill>
                          <a:schemeClr val="accent2"/>
                        </a:solidFill>
                      </a:endParaRPr>
                    </a:p>
                  </a:txBody>
                  <a:tcPr/>
                </a:tc>
                <a:tc>
                  <a:txBody>
                    <a:bodyPr/>
                    <a:lstStyle/>
                    <a:p>
                      <a:pPr algn="ctr"/>
                      <a:r>
                        <a:rPr lang="en-US" sz="1600" b="1" dirty="0" smtClean="0">
                          <a:solidFill>
                            <a:schemeClr val="accent2"/>
                          </a:solidFill>
                        </a:rPr>
                        <a:t>0.44-0.58</a:t>
                      </a:r>
                    </a:p>
                    <a:p>
                      <a:pPr algn="ctr"/>
                      <a:endParaRPr lang="en-US" sz="1600" b="1" dirty="0" smtClean="0">
                        <a:solidFill>
                          <a:schemeClr val="accent2"/>
                        </a:solidFill>
                      </a:endParaRPr>
                    </a:p>
                    <a:p>
                      <a:pPr algn="ctr"/>
                      <a:endParaRPr lang="en-US" sz="1600" b="1" dirty="0" smtClean="0">
                        <a:solidFill>
                          <a:schemeClr val="accent2"/>
                        </a:solidFill>
                      </a:endParaRPr>
                    </a:p>
                    <a:p>
                      <a:pPr algn="ctr"/>
                      <a:r>
                        <a:rPr lang="en-US" sz="1600" b="1" dirty="0" smtClean="0">
                          <a:solidFill>
                            <a:schemeClr val="accent2"/>
                          </a:solidFill>
                        </a:rPr>
                        <a:t>0.71-0.83</a:t>
                      </a:r>
                      <a:endParaRPr lang="en-US" sz="1600" b="1" dirty="0">
                        <a:solidFill>
                          <a:schemeClr val="accent2"/>
                        </a:solidFill>
                      </a:endParaRPr>
                    </a:p>
                  </a:txBody>
                  <a:tcPr/>
                </a:tc>
                <a:tc>
                  <a:txBody>
                    <a:bodyPr/>
                    <a:lstStyle/>
                    <a:p>
                      <a:pPr algn="ctr"/>
                      <a:r>
                        <a:rPr lang="en-US" sz="1600" b="1" dirty="0" smtClean="0">
                          <a:solidFill>
                            <a:schemeClr val="accent2"/>
                          </a:solidFill>
                        </a:rPr>
                        <a:t>0.72</a:t>
                      </a:r>
                    </a:p>
                    <a:p>
                      <a:pPr algn="ctr"/>
                      <a:endParaRPr lang="en-US" sz="1600" b="1" dirty="0" smtClean="0">
                        <a:solidFill>
                          <a:schemeClr val="accent2"/>
                        </a:solidFill>
                      </a:endParaRPr>
                    </a:p>
                    <a:p>
                      <a:pPr algn="ctr"/>
                      <a:endParaRPr lang="en-US" sz="1600" b="1" dirty="0" smtClean="0">
                        <a:solidFill>
                          <a:schemeClr val="accent2"/>
                        </a:solidFill>
                      </a:endParaRPr>
                    </a:p>
                    <a:p>
                      <a:pPr algn="ctr"/>
                      <a:r>
                        <a:rPr lang="en-US" sz="1600" b="1" dirty="0" smtClean="0">
                          <a:solidFill>
                            <a:schemeClr val="accent2"/>
                          </a:solidFill>
                        </a:rPr>
                        <a:t>0.89</a:t>
                      </a:r>
                      <a:endParaRPr lang="en-US" sz="1600" b="1" dirty="0">
                        <a:solidFill>
                          <a:schemeClr val="accent2"/>
                        </a:solidFill>
                      </a:endParaRPr>
                    </a:p>
                  </a:txBody>
                  <a:tcPr/>
                </a:tc>
              </a:tr>
              <a:tr h="738358">
                <a:tc>
                  <a:txBody>
                    <a:bodyPr/>
                    <a:lstStyle/>
                    <a:p>
                      <a:pPr algn="ctr"/>
                      <a:r>
                        <a:rPr lang="en-US" sz="1600" b="1" dirty="0" smtClean="0">
                          <a:solidFill>
                            <a:srgbClr val="FF00FF"/>
                          </a:solidFill>
                        </a:rPr>
                        <a:t>Confidence</a:t>
                      </a:r>
                    </a:p>
                    <a:p>
                      <a:pPr algn="ctr"/>
                      <a:r>
                        <a:rPr lang="en-US" sz="1600" b="1" dirty="0" smtClean="0">
                          <a:solidFill>
                            <a:srgbClr val="FF00FF"/>
                          </a:solidFill>
                        </a:rPr>
                        <a:t>(5</a:t>
                      </a:r>
                      <a:r>
                        <a:rPr lang="en-US" sz="1600" b="1" baseline="0" dirty="0" smtClean="0">
                          <a:solidFill>
                            <a:srgbClr val="FF00FF"/>
                          </a:solidFill>
                        </a:rPr>
                        <a:t> items)</a:t>
                      </a:r>
                      <a:endParaRPr lang="en-US" sz="1600" b="1" dirty="0">
                        <a:solidFill>
                          <a:srgbClr val="FF00FF"/>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accent2"/>
                          </a:solidFill>
                        </a:rPr>
                        <a:t>0.38-0.61</a:t>
                      </a:r>
                    </a:p>
                    <a:p>
                      <a:pPr algn="ctr"/>
                      <a:endParaRPr lang="en-US" sz="1600" b="1" dirty="0">
                        <a:solidFill>
                          <a:schemeClr val="accent2"/>
                        </a:solidFill>
                      </a:endParaRPr>
                    </a:p>
                  </a:txBody>
                  <a:tcPr/>
                </a:tc>
                <a:tc>
                  <a:txBody>
                    <a:bodyPr/>
                    <a:lstStyle/>
                    <a:p>
                      <a:pPr algn="ctr"/>
                      <a:r>
                        <a:rPr lang="en-US" sz="1600" b="1" dirty="0" smtClean="0">
                          <a:solidFill>
                            <a:schemeClr val="accent2"/>
                          </a:solidFill>
                        </a:rPr>
                        <a:t>0.71-0.79</a:t>
                      </a:r>
                      <a:endParaRPr lang="en-US" sz="1600" b="1" dirty="0">
                        <a:solidFill>
                          <a:schemeClr val="accent2"/>
                        </a:solidFill>
                      </a:endParaRPr>
                    </a:p>
                  </a:txBody>
                  <a:tcPr/>
                </a:tc>
                <a:tc>
                  <a:txBody>
                    <a:bodyPr/>
                    <a:lstStyle/>
                    <a:p>
                      <a:pPr algn="ctr"/>
                      <a:r>
                        <a:rPr lang="en-US" sz="1600" b="1" dirty="0" smtClean="0">
                          <a:solidFill>
                            <a:schemeClr val="accent2"/>
                          </a:solidFill>
                        </a:rPr>
                        <a:t>0.88</a:t>
                      </a:r>
                      <a:endParaRPr lang="en-US" sz="1600" b="1" dirty="0">
                        <a:solidFill>
                          <a:schemeClr val="accent2"/>
                        </a:solidFill>
                      </a:endParaRPr>
                    </a:p>
                  </a:txBody>
                  <a:tcPr/>
                </a:tc>
              </a:tr>
            </a:tbl>
          </a:graphicData>
        </a:graphic>
      </p:graphicFrame>
    </p:spTree>
    <p:extLst>
      <p:ext uri="{BB962C8B-B14F-4D97-AF65-F5344CB8AC3E}">
        <p14:creationId xmlns:p14="http://schemas.microsoft.com/office/powerpoint/2010/main" val="311655686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304800"/>
            <a:ext cx="6629400" cy="533400"/>
          </a:xfrm>
        </p:spPr>
        <p:txBody>
          <a:bodyPr/>
          <a:lstStyle/>
          <a:p>
            <a:pPr algn="ctr"/>
            <a:r>
              <a:rPr lang="en-US" sz="1800" dirty="0" smtClean="0">
                <a:solidFill>
                  <a:schemeClr val="accent2"/>
                </a:solidFill>
              </a:rPr>
              <a:t>Correlations </a:t>
            </a:r>
            <a:r>
              <a:rPr lang="en-US" sz="1800" dirty="0">
                <a:solidFill>
                  <a:schemeClr val="accent2"/>
                </a:solidFill>
              </a:rPr>
              <a:t>B</a:t>
            </a:r>
            <a:r>
              <a:rPr lang="en-US" sz="1800" dirty="0" smtClean="0">
                <a:solidFill>
                  <a:schemeClr val="accent2"/>
                </a:solidFill>
              </a:rPr>
              <a:t>etween Classical and </a:t>
            </a:r>
            <a:r>
              <a:rPr lang="en-US" sz="1800" dirty="0" err="1" smtClean="0">
                <a:solidFill>
                  <a:schemeClr val="accent2"/>
                </a:solidFill>
              </a:rPr>
              <a:t>Rasch</a:t>
            </a:r>
            <a:r>
              <a:rPr lang="en-US" sz="1800" dirty="0" smtClean="0">
                <a:solidFill>
                  <a:schemeClr val="accent2"/>
                </a:solidFill>
              </a:rPr>
              <a:t> Selected Items</a:t>
            </a:r>
            <a:endParaRPr lang="en-US" sz="1800" dirty="0">
              <a:solidFill>
                <a:schemeClr val="accent2"/>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004516637"/>
              </p:ext>
            </p:extLst>
          </p:nvPr>
        </p:nvGraphicFramePr>
        <p:xfrm>
          <a:off x="1447800" y="1523999"/>
          <a:ext cx="6701288" cy="1158240"/>
        </p:xfrm>
        <a:graphic>
          <a:graphicData uri="http://schemas.openxmlformats.org/drawingml/2006/table">
            <a:tbl>
              <a:tblPr firstRow="1" bandRow="1">
                <a:tableStyleId>{5C22544A-7EE6-4342-B048-85BDC9FD1C3A}</a:tableStyleId>
              </a:tblPr>
              <a:tblGrid>
                <a:gridCol w="1926771"/>
                <a:gridCol w="2188029"/>
                <a:gridCol w="2586488"/>
              </a:tblGrid>
              <a:tr h="571501">
                <a:tc>
                  <a:txBody>
                    <a:bodyPr/>
                    <a:lstStyle/>
                    <a:p>
                      <a:pPr algn="ctr"/>
                      <a:r>
                        <a:rPr lang="en-US" sz="1600" dirty="0" smtClean="0">
                          <a:solidFill>
                            <a:schemeClr val="accent2"/>
                          </a:solidFill>
                        </a:rPr>
                        <a:t>Scale</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rgbClr val="FF00FF"/>
                          </a:solidFill>
                        </a:rPr>
                        <a:t>Women’s Beliefs</a:t>
                      </a:r>
                      <a:endParaRPr lang="en-US" sz="1600" dirty="0" smtClean="0">
                        <a:solidFill>
                          <a:schemeClr val="accent2"/>
                        </a:solidFill>
                      </a:endParaRPr>
                    </a:p>
                    <a:p>
                      <a:pPr algn="ctr"/>
                      <a:endParaRPr lang="en-US" sz="1600" dirty="0">
                        <a:solidFill>
                          <a:schemeClr val="accent2"/>
                        </a:solidFill>
                      </a:endParaRPr>
                    </a:p>
                  </a:txBody>
                  <a:tcPr/>
                </a:tc>
                <a:tc>
                  <a:txBody>
                    <a:bodyPr/>
                    <a:lstStyle/>
                    <a:p>
                      <a:pPr algn="ctr"/>
                      <a:r>
                        <a:rPr lang="en-US" sz="1600" dirty="0" smtClean="0">
                          <a:solidFill>
                            <a:srgbClr val="FF00FF"/>
                          </a:solidFill>
                        </a:rPr>
                        <a:t>Perceptions</a:t>
                      </a:r>
                    </a:p>
                    <a:p>
                      <a:pPr algn="ctr"/>
                      <a:endParaRPr lang="en-US" sz="1600" dirty="0">
                        <a:solidFill>
                          <a:schemeClr val="accent2"/>
                        </a:solidFill>
                      </a:endParaRPr>
                    </a:p>
                  </a:txBody>
                  <a:tcPr/>
                </a:tc>
              </a:tr>
              <a:tr h="571501">
                <a:tc>
                  <a:txBody>
                    <a:bodyPr/>
                    <a:lstStyle/>
                    <a:p>
                      <a:pPr algn="ctr"/>
                      <a:r>
                        <a:rPr lang="en-US" sz="1600" b="1" dirty="0" smtClean="0">
                          <a:solidFill>
                            <a:srgbClr val="FF00FF"/>
                          </a:solidFill>
                        </a:rPr>
                        <a:t>Attitudes</a:t>
                      </a:r>
                      <a:endParaRPr lang="en-US" sz="1600" b="1" dirty="0">
                        <a:solidFill>
                          <a:schemeClr val="accent2"/>
                        </a:solidFill>
                      </a:endParaRPr>
                    </a:p>
                  </a:txBody>
                  <a:tcPr/>
                </a:tc>
                <a:tc>
                  <a:txBody>
                    <a:bodyPr/>
                    <a:lstStyle/>
                    <a:p>
                      <a:pPr algn="ctr"/>
                      <a:r>
                        <a:rPr lang="en-US" sz="1600" b="1" dirty="0" smtClean="0">
                          <a:solidFill>
                            <a:schemeClr val="accent2"/>
                          </a:solidFill>
                        </a:rPr>
                        <a:t>0.55</a:t>
                      </a:r>
                      <a:endParaRPr lang="en-US" sz="1600" b="1" dirty="0">
                        <a:solidFill>
                          <a:schemeClr val="accent2"/>
                        </a:solidFill>
                      </a:endParaRPr>
                    </a:p>
                  </a:txBody>
                  <a:tcPr/>
                </a:tc>
                <a:tc>
                  <a:txBody>
                    <a:bodyPr/>
                    <a:lstStyle/>
                    <a:p>
                      <a:pPr algn="ctr"/>
                      <a:r>
                        <a:rPr lang="en-US" sz="1600" b="1" dirty="0" smtClean="0">
                          <a:solidFill>
                            <a:schemeClr val="accent2"/>
                          </a:solidFill>
                        </a:rPr>
                        <a:t>0.66</a:t>
                      </a:r>
                    </a:p>
                    <a:p>
                      <a:pPr algn="ctr"/>
                      <a:endParaRPr lang="en-US" sz="1600" b="1" dirty="0">
                        <a:solidFill>
                          <a:schemeClr val="accent2"/>
                        </a:solidFill>
                      </a:endParaRPr>
                    </a:p>
                  </a:txBody>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3807563478"/>
              </p:ext>
            </p:extLst>
          </p:nvPr>
        </p:nvGraphicFramePr>
        <p:xfrm>
          <a:off x="1447800" y="3048000"/>
          <a:ext cx="6705600" cy="1554480"/>
        </p:xfrm>
        <a:graphic>
          <a:graphicData uri="http://schemas.openxmlformats.org/drawingml/2006/table">
            <a:tbl>
              <a:tblPr firstRow="1" bandRow="1">
                <a:tableStyleId>{5C22544A-7EE6-4342-B048-85BDC9FD1C3A}</a:tableStyleId>
              </a:tblPr>
              <a:tblGrid>
                <a:gridCol w="1905000"/>
                <a:gridCol w="2286000"/>
                <a:gridCol w="2514600"/>
              </a:tblGrid>
              <a:tr h="685800">
                <a:tc>
                  <a:txBody>
                    <a:bodyPr/>
                    <a:lstStyle/>
                    <a:p>
                      <a:endParaRPr lang="en-US" sz="1400" dirty="0" smtClean="0"/>
                    </a:p>
                    <a:p>
                      <a:pPr algn="ctr"/>
                      <a:r>
                        <a:rPr lang="en-US" sz="1600" b="1" dirty="0" smtClean="0">
                          <a:solidFill>
                            <a:schemeClr val="accent2"/>
                          </a:solidFill>
                        </a:rPr>
                        <a:t>Scale</a:t>
                      </a:r>
                      <a:endParaRPr lang="en-US" sz="1600" b="1" dirty="0">
                        <a:solidFill>
                          <a:schemeClr val="accent2"/>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FF00FF"/>
                          </a:solidFill>
                        </a:rPr>
                        <a:t>Communication</a:t>
                      </a:r>
                      <a:r>
                        <a:rPr lang="en-US" sz="1400" baseline="0" dirty="0" smtClean="0">
                          <a:solidFill>
                            <a:srgbClr val="FF00FF"/>
                          </a:solidFill>
                        </a:rPr>
                        <a:t> with partners</a:t>
                      </a:r>
                      <a:endParaRPr lang="en-US" sz="1400" dirty="0" smtClean="0">
                        <a:solidFill>
                          <a:srgbClr val="FF00FF"/>
                        </a:solidFill>
                      </a:endParaRPr>
                    </a:p>
                    <a:p>
                      <a:endParaRPr lang="en-US" sz="1400" dirty="0" smtClean="0"/>
                    </a:p>
                    <a:p>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FF00FF"/>
                          </a:solidFill>
                        </a:rPr>
                        <a:t>Communication</a:t>
                      </a:r>
                      <a:r>
                        <a:rPr lang="en-US" sz="1400" baseline="0" dirty="0" smtClean="0">
                          <a:solidFill>
                            <a:srgbClr val="FF00FF"/>
                          </a:solidFill>
                        </a:rPr>
                        <a:t> with relatives</a:t>
                      </a:r>
                      <a:endParaRPr lang="en-US" sz="1400" dirty="0"/>
                    </a:p>
                  </a:txBody>
                  <a:tcPr/>
                </a:tc>
              </a:tr>
              <a:tr h="370840">
                <a:tc>
                  <a:txBody>
                    <a:bodyPr/>
                    <a:lstStyle/>
                    <a:p>
                      <a:r>
                        <a:rPr lang="en-US" sz="1600" b="1" dirty="0" smtClean="0">
                          <a:solidFill>
                            <a:srgbClr val="FF00FF"/>
                          </a:solidFill>
                        </a:rPr>
                        <a:t>Communication</a:t>
                      </a:r>
                    </a:p>
                    <a:p>
                      <a:endParaRPr lang="en-US" dirty="0"/>
                    </a:p>
                  </a:txBody>
                  <a:tcPr/>
                </a:tc>
                <a:tc>
                  <a:txBody>
                    <a:bodyPr/>
                    <a:lstStyle/>
                    <a:p>
                      <a:pPr algn="ctr"/>
                      <a:r>
                        <a:rPr lang="en-US" sz="1600" b="1" dirty="0" smtClean="0">
                          <a:solidFill>
                            <a:schemeClr val="accent2"/>
                          </a:solidFill>
                        </a:rPr>
                        <a:t>0.77</a:t>
                      </a:r>
                      <a:endParaRPr lang="en-US" sz="1600" b="1" dirty="0">
                        <a:solidFill>
                          <a:schemeClr val="accent2"/>
                        </a:solidFill>
                      </a:endParaRPr>
                    </a:p>
                  </a:txBody>
                  <a:tcPr/>
                </a:tc>
                <a:tc>
                  <a:txBody>
                    <a:bodyPr/>
                    <a:lstStyle/>
                    <a:p>
                      <a:pPr algn="ctr"/>
                      <a:r>
                        <a:rPr lang="en-US" sz="1600" b="1" dirty="0" smtClean="0">
                          <a:solidFill>
                            <a:schemeClr val="accent2"/>
                          </a:solidFill>
                        </a:rPr>
                        <a:t>0.73</a:t>
                      </a:r>
                      <a:endParaRPr lang="en-US" sz="1600" b="1" dirty="0">
                        <a:solidFill>
                          <a:schemeClr val="accent2"/>
                        </a:solidFill>
                      </a:endParaRPr>
                    </a:p>
                  </a:txBody>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3662446233"/>
              </p:ext>
            </p:extLst>
          </p:nvPr>
        </p:nvGraphicFramePr>
        <p:xfrm>
          <a:off x="2514600" y="5029200"/>
          <a:ext cx="4495800" cy="1336766"/>
        </p:xfrm>
        <a:graphic>
          <a:graphicData uri="http://schemas.openxmlformats.org/drawingml/2006/table">
            <a:tbl>
              <a:tblPr firstRow="1" bandRow="1">
                <a:tableStyleId>{5C22544A-7EE6-4342-B048-85BDC9FD1C3A}</a:tableStyleId>
              </a:tblPr>
              <a:tblGrid>
                <a:gridCol w="2209800"/>
                <a:gridCol w="2286000"/>
              </a:tblGrid>
              <a:tr h="44631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chemeClr val="accent2"/>
                          </a:solidFill>
                        </a:rPr>
                        <a:t>Scale</a:t>
                      </a:r>
                    </a:p>
                    <a:p>
                      <a:endParaRPr lang="en-US" dirty="0"/>
                    </a:p>
                  </a:txBody>
                  <a:tcPr/>
                </a:tc>
                <a:tc>
                  <a:txBody>
                    <a:bodyPr/>
                    <a:lstStyle/>
                    <a:p>
                      <a:pPr algn="ctr"/>
                      <a:r>
                        <a:rPr lang="en-US" sz="1600" dirty="0" smtClean="0">
                          <a:solidFill>
                            <a:srgbClr val="FF00FF"/>
                          </a:solidFill>
                        </a:rPr>
                        <a:t>Confidence</a:t>
                      </a:r>
                      <a:endParaRPr lang="en-US" sz="1600" dirty="0">
                        <a:solidFill>
                          <a:srgbClr val="FF00FF"/>
                        </a:solidFill>
                      </a:endParaRPr>
                    </a:p>
                  </a:txBody>
                  <a:tcPr/>
                </a:tc>
              </a:tr>
              <a:tr h="696686">
                <a:tc>
                  <a:txBody>
                    <a:bodyPr/>
                    <a:lstStyle/>
                    <a:p>
                      <a:pPr algn="ctr"/>
                      <a:r>
                        <a:rPr lang="en-US" sz="1600" b="1" dirty="0" smtClean="0">
                          <a:solidFill>
                            <a:srgbClr val="FF00FF"/>
                          </a:solidFill>
                        </a:rPr>
                        <a:t>Confidence</a:t>
                      </a:r>
                      <a:endParaRPr lang="en-US" sz="1600" b="1" dirty="0">
                        <a:solidFill>
                          <a:srgbClr val="FF00FF"/>
                        </a:solidFill>
                      </a:endParaRPr>
                    </a:p>
                  </a:txBody>
                  <a:tcPr/>
                </a:tc>
                <a:tc>
                  <a:txBody>
                    <a:bodyPr/>
                    <a:lstStyle/>
                    <a:p>
                      <a:pPr algn="ctr"/>
                      <a:r>
                        <a:rPr lang="en-US" sz="1600" b="1" dirty="0" smtClean="0">
                          <a:solidFill>
                            <a:schemeClr val="accent2"/>
                          </a:solidFill>
                        </a:rPr>
                        <a:t>0.92</a:t>
                      </a:r>
                      <a:endParaRPr lang="en-US" sz="1600" b="1" dirty="0">
                        <a:solidFill>
                          <a:schemeClr val="accent2"/>
                        </a:solidFill>
                      </a:endParaRPr>
                    </a:p>
                  </a:txBody>
                  <a:tcPr/>
                </a:tc>
              </a:tr>
            </a:tbl>
          </a:graphicData>
        </a:graphic>
      </p:graphicFrame>
    </p:spTree>
    <p:extLst>
      <p:ext uri="{BB962C8B-B14F-4D97-AF65-F5344CB8AC3E}">
        <p14:creationId xmlns:p14="http://schemas.microsoft.com/office/powerpoint/2010/main" val="121698303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304800"/>
            <a:ext cx="5791200" cy="533400"/>
          </a:xfrm>
        </p:spPr>
        <p:txBody>
          <a:bodyPr/>
          <a:lstStyle/>
          <a:p>
            <a:pPr algn="ctr"/>
            <a:r>
              <a:rPr lang="en-US" sz="2000" dirty="0" smtClean="0">
                <a:solidFill>
                  <a:schemeClr val="accent2"/>
                </a:solidFill>
              </a:rPr>
              <a:t>Results – Items Selected by </a:t>
            </a:r>
            <a:r>
              <a:rPr lang="en-US" sz="2000" dirty="0" err="1" smtClean="0">
                <a:solidFill>
                  <a:schemeClr val="accent2"/>
                </a:solidFill>
              </a:rPr>
              <a:t>Rasch</a:t>
            </a:r>
            <a:r>
              <a:rPr lang="en-US" sz="2000" dirty="0" smtClean="0">
                <a:solidFill>
                  <a:schemeClr val="accent2"/>
                </a:solidFill>
              </a:rPr>
              <a:t> Modeling</a:t>
            </a:r>
            <a:endParaRPr lang="en-US" sz="2000" dirty="0">
              <a:solidFill>
                <a:schemeClr val="accent2"/>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950894976"/>
              </p:ext>
            </p:extLst>
          </p:nvPr>
        </p:nvGraphicFramePr>
        <p:xfrm>
          <a:off x="152400" y="1371600"/>
          <a:ext cx="8839200" cy="4115495"/>
        </p:xfrm>
        <a:graphic>
          <a:graphicData uri="http://schemas.openxmlformats.org/drawingml/2006/table">
            <a:tbl>
              <a:tblPr firstRow="1" bandRow="1">
                <a:tableStyleId>{5C22544A-7EE6-4342-B048-85BDC9FD1C3A}</a:tableStyleId>
              </a:tblPr>
              <a:tblGrid>
                <a:gridCol w="1926771"/>
                <a:gridCol w="2181102"/>
                <a:gridCol w="2593415"/>
                <a:gridCol w="2137912"/>
              </a:tblGrid>
              <a:tr h="1066800">
                <a:tc>
                  <a:txBody>
                    <a:bodyPr/>
                    <a:lstStyle/>
                    <a:p>
                      <a:pPr algn="ctr"/>
                      <a:endParaRPr lang="en-US" sz="1600" dirty="0">
                        <a:solidFill>
                          <a:schemeClr val="accent2"/>
                        </a:solidFill>
                      </a:endParaRPr>
                    </a:p>
                  </a:txBody>
                  <a:tcPr/>
                </a:tc>
                <a:tc>
                  <a:txBody>
                    <a:bodyPr/>
                    <a:lstStyle/>
                    <a:p>
                      <a:pPr algn="ctr"/>
                      <a:r>
                        <a:rPr lang="en-US" sz="1600" dirty="0" smtClean="0">
                          <a:solidFill>
                            <a:schemeClr val="accent2"/>
                          </a:solidFill>
                        </a:rPr>
                        <a:t>Item-item correlation</a:t>
                      </a:r>
                    </a:p>
                    <a:p>
                      <a:pPr algn="ctr"/>
                      <a:r>
                        <a:rPr lang="en-US" sz="1600" dirty="0" smtClean="0">
                          <a:solidFill>
                            <a:schemeClr val="accent2"/>
                          </a:solidFill>
                        </a:rPr>
                        <a:t>(Range)</a:t>
                      </a:r>
                      <a:endParaRPr lang="en-US" sz="1600" dirty="0">
                        <a:solidFill>
                          <a:schemeClr val="accent2"/>
                        </a:solidFill>
                      </a:endParaRPr>
                    </a:p>
                  </a:txBody>
                  <a:tcPr/>
                </a:tc>
                <a:tc>
                  <a:txBody>
                    <a:bodyPr/>
                    <a:lstStyle/>
                    <a:p>
                      <a:pPr algn="ctr"/>
                      <a:r>
                        <a:rPr lang="en-US" sz="1600" dirty="0" smtClean="0">
                          <a:solidFill>
                            <a:schemeClr val="accent2"/>
                          </a:solidFill>
                        </a:rPr>
                        <a:t>Item-total </a:t>
                      </a:r>
                    </a:p>
                    <a:p>
                      <a:pPr algn="ctr"/>
                      <a:r>
                        <a:rPr lang="en-US" sz="1600" dirty="0" smtClean="0">
                          <a:solidFill>
                            <a:schemeClr val="accent2"/>
                          </a:solidFill>
                        </a:rPr>
                        <a:t>correlation</a:t>
                      </a:r>
                    </a:p>
                    <a:p>
                      <a:pPr algn="ctr"/>
                      <a:r>
                        <a:rPr lang="en-US" sz="1600" dirty="0" smtClean="0">
                          <a:solidFill>
                            <a:schemeClr val="accent2"/>
                          </a:solidFill>
                        </a:rPr>
                        <a:t>(Range)</a:t>
                      </a:r>
                    </a:p>
                    <a:p>
                      <a:pPr algn="ctr"/>
                      <a:endParaRPr lang="en-US" sz="1600" dirty="0">
                        <a:solidFill>
                          <a:schemeClr val="accent2"/>
                        </a:solidFill>
                      </a:endParaRPr>
                    </a:p>
                  </a:txBody>
                  <a:tcPr/>
                </a:tc>
                <a:tc>
                  <a:txBody>
                    <a:bodyPr/>
                    <a:lstStyle/>
                    <a:p>
                      <a:pPr algn="ctr"/>
                      <a:r>
                        <a:rPr lang="en-US" sz="1600" dirty="0" smtClean="0">
                          <a:solidFill>
                            <a:schemeClr val="accent2"/>
                          </a:solidFill>
                        </a:rPr>
                        <a:t>Consistency</a:t>
                      </a:r>
                    </a:p>
                    <a:p>
                      <a:pPr algn="ctr"/>
                      <a:r>
                        <a:rPr lang="en-US" sz="1600" dirty="0" smtClean="0">
                          <a:solidFill>
                            <a:schemeClr val="accent2"/>
                          </a:solidFill>
                        </a:rPr>
                        <a:t>(Cronbach’s </a:t>
                      </a:r>
                      <a:r>
                        <a:rPr lang="el-GR" sz="1600" dirty="0" smtClean="0">
                          <a:solidFill>
                            <a:schemeClr val="accent2"/>
                          </a:solidFill>
                        </a:rPr>
                        <a:t>α</a:t>
                      </a:r>
                      <a:r>
                        <a:rPr lang="en-US" sz="1600" dirty="0" smtClean="0">
                          <a:solidFill>
                            <a:schemeClr val="accent2"/>
                          </a:solidFill>
                        </a:rPr>
                        <a:t>)</a:t>
                      </a:r>
                    </a:p>
                    <a:p>
                      <a:pPr algn="ctr"/>
                      <a:endParaRPr lang="en-US" sz="1600" dirty="0">
                        <a:solidFill>
                          <a:schemeClr val="accent2"/>
                        </a:solidFill>
                      </a:endParaRPr>
                    </a:p>
                  </a:txBody>
                  <a:tcPr/>
                </a:tc>
              </a:tr>
              <a:tr h="1117481">
                <a:tc>
                  <a:txBody>
                    <a:bodyPr/>
                    <a:lstStyle/>
                    <a:p>
                      <a:pPr algn="ctr"/>
                      <a:r>
                        <a:rPr lang="en-US" sz="1600" b="1" dirty="0" smtClean="0">
                          <a:solidFill>
                            <a:srgbClr val="FF00FF"/>
                          </a:solidFill>
                        </a:rPr>
                        <a:t>Attitudes</a:t>
                      </a:r>
                      <a:endParaRPr lang="en-US" sz="1600" b="1" dirty="0">
                        <a:solidFill>
                          <a:schemeClr val="accent2"/>
                        </a:solidFill>
                      </a:endParaRPr>
                    </a:p>
                  </a:txBody>
                  <a:tcPr/>
                </a:tc>
                <a:tc>
                  <a:txBody>
                    <a:bodyPr/>
                    <a:lstStyle/>
                    <a:p>
                      <a:pPr algn="ctr"/>
                      <a:r>
                        <a:rPr lang="en-US" sz="1600" b="1" dirty="0" smtClean="0">
                          <a:solidFill>
                            <a:schemeClr val="accent2"/>
                          </a:solidFill>
                        </a:rPr>
                        <a:t>0.04-0.68</a:t>
                      </a:r>
                    </a:p>
                    <a:p>
                      <a:pPr algn="ctr"/>
                      <a:endParaRPr lang="en-US" sz="1600" b="1" dirty="0">
                        <a:solidFill>
                          <a:schemeClr val="accent2"/>
                        </a:solidFill>
                      </a:endParaRPr>
                    </a:p>
                  </a:txBody>
                  <a:tcPr/>
                </a:tc>
                <a:tc>
                  <a:txBody>
                    <a:bodyPr/>
                    <a:lstStyle/>
                    <a:p>
                      <a:pPr algn="ctr"/>
                      <a:r>
                        <a:rPr lang="en-US" sz="1600" b="1" baseline="0" dirty="0" smtClean="0">
                          <a:solidFill>
                            <a:schemeClr val="accent2"/>
                          </a:solidFill>
                        </a:rPr>
                        <a:t>0.34-0.69</a:t>
                      </a:r>
                    </a:p>
                    <a:p>
                      <a:pPr algn="ctr"/>
                      <a:endParaRPr lang="en-US" sz="1600" b="1" dirty="0" smtClean="0">
                        <a:solidFill>
                          <a:schemeClr val="accent2"/>
                        </a:solidFill>
                      </a:endParaRPr>
                    </a:p>
                    <a:p>
                      <a:pPr algn="ctr"/>
                      <a:endParaRPr lang="en-US" sz="1600" b="1" dirty="0">
                        <a:solidFill>
                          <a:schemeClr val="accent2"/>
                        </a:solidFill>
                      </a:endParaRPr>
                    </a:p>
                  </a:txBody>
                  <a:tcPr/>
                </a:tc>
                <a:tc>
                  <a:txBody>
                    <a:bodyPr/>
                    <a:lstStyle/>
                    <a:p>
                      <a:pPr algn="ctr"/>
                      <a:r>
                        <a:rPr lang="en-US" sz="1600" b="1" dirty="0" smtClean="0">
                          <a:solidFill>
                            <a:schemeClr val="accent2"/>
                          </a:solidFill>
                        </a:rPr>
                        <a:t>0.68</a:t>
                      </a:r>
                    </a:p>
                    <a:p>
                      <a:pPr algn="ctr"/>
                      <a:endParaRPr lang="en-US" sz="1600" b="1" dirty="0">
                        <a:solidFill>
                          <a:schemeClr val="accent2"/>
                        </a:solidFill>
                      </a:endParaRPr>
                    </a:p>
                  </a:txBody>
                  <a:tcPr/>
                </a:tc>
              </a:tr>
              <a:tr h="1144839">
                <a:tc>
                  <a:txBody>
                    <a:bodyPr/>
                    <a:lstStyle/>
                    <a:p>
                      <a:pPr algn="ctr"/>
                      <a:r>
                        <a:rPr lang="en-US" sz="1600" b="1" dirty="0" smtClean="0">
                          <a:solidFill>
                            <a:srgbClr val="FF00FF"/>
                          </a:solidFill>
                        </a:rPr>
                        <a:t>Communication</a:t>
                      </a:r>
                    </a:p>
                    <a:p>
                      <a:pPr algn="ctr"/>
                      <a:endParaRPr lang="en-US" sz="1600" b="1" baseline="0" dirty="0" smtClean="0">
                        <a:solidFill>
                          <a:srgbClr val="FF00FF"/>
                        </a:solidFill>
                      </a:endParaRPr>
                    </a:p>
                    <a:p>
                      <a:pPr algn="ctr"/>
                      <a:endParaRPr lang="en-US" sz="1600" b="1" dirty="0" smtClean="0">
                        <a:solidFill>
                          <a:srgbClr val="FF00FF"/>
                        </a:solidFill>
                      </a:endParaRPr>
                    </a:p>
                  </a:txBody>
                  <a:tcPr/>
                </a:tc>
                <a:tc>
                  <a:txBody>
                    <a:bodyPr/>
                    <a:lstStyle/>
                    <a:p>
                      <a:pPr algn="ctr"/>
                      <a:r>
                        <a:rPr lang="en-US" sz="1600" b="1" dirty="0" smtClean="0">
                          <a:solidFill>
                            <a:schemeClr val="accent2"/>
                          </a:solidFill>
                        </a:rPr>
                        <a:t>0.12-0.62</a:t>
                      </a:r>
                      <a:endParaRPr lang="en-US" sz="1600" b="1" dirty="0">
                        <a:solidFill>
                          <a:schemeClr val="accent2"/>
                        </a:solidFill>
                      </a:endParaRPr>
                    </a:p>
                  </a:txBody>
                  <a:tcPr/>
                </a:tc>
                <a:tc>
                  <a:txBody>
                    <a:bodyPr/>
                    <a:lstStyle/>
                    <a:p>
                      <a:pPr algn="ctr"/>
                      <a:r>
                        <a:rPr lang="en-US" sz="1600" b="1" dirty="0" smtClean="0">
                          <a:solidFill>
                            <a:schemeClr val="accent2"/>
                          </a:solidFill>
                        </a:rPr>
                        <a:t>0.49-0.66</a:t>
                      </a:r>
                      <a:endParaRPr lang="en-US" sz="1600" b="1" dirty="0">
                        <a:solidFill>
                          <a:schemeClr val="accent2"/>
                        </a:solidFill>
                      </a:endParaRPr>
                    </a:p>
                  </a:txBody>
                  <a:tcPr/>
                </a:tc>
                <a:tc>
                  <a:txBody>
                    <a:bodyPr/>
                    <a:lstStyle/>
                    <a:p>
                      <a:pPr algn="ctr"/>
                      <a:r>
                        <a:rPr lang="en-US" sz="1600" b="1" dirty="0" smtClean="0">
                          <a:solidFill>
                            <a:schemeClr val="accent2"/>
                          </a:solidFill>
                        </a:rPr>
                        <a:t>0.71</a:t>
                      </a:r>
                      <a:endParaRPr lang="en-US" sz="1600" b="1" dirty="0">
                        <a:solidFill>
                          <a:schemeClr val="accent2"/>
                        </a:solidFill>
                      </a:endParaRPr>
                    </a:p>
                  </a:txBody>
                  <a:tcPr/>
                </a:tc>
              </a:tr>
              <a:tr h="786375">
                <a:tc>
                  <a:txBody>
                    <a:bodyPr/>
                    <a:lstStyle/>
                    <a:p>
                      <a:pPr algn="ctr"/>
                      <a:r>
                        <a:rPr lang="en-US" sz="1600" b="1" dirty="0" smtClean="0">
                          <a:solidFill>
                            <a:srgbClr val="FF00FF"/>
                          </a:solidFill>
                        </a:rPr>
                        <a:t>Confidence</a:t>
                      </a:r>
                      <a:endParaRPr lang="en-US" sz="1600" b="1" dirty="0">
                        <a:solidFill>
                          <a:srgbClr val="FF00FF"/>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accent2"/>
                          </a:solidFill>
                        </a:rPr>
                        <a:t>0.02-0.61</a:t>
                      </a:r>
                    </a:p>
                    <a:p>
                      <a:pPr algn="ctr"/>
                      <a:endParaRPr lang="en-US" sz="1600" b="1" dirty="0">
                        <a:solidFill>
                          <a:schemeClr val="accent2"/>
                        </a:solidFill>
                      </a:endParaRPr>
                    </a:p>
                  </a:txBody>
                  <a:tcPr/>
                </a:tc>
                <a:tc>
                  <a:txBody>
                    <a:bodyPr/>
                    <a:lstStyle/>
                    <a:p>
                      <a:pPr algn="ctr"/>
                      <a:r>
                        <a:rPr lang="en-US" sz="1600" b="1" dirty="0" smtClean="0">
                          <a:solidFill>
                            <a:schemeClr val="accent2"/>
                          </a:solidFill>
                        </a:rPr>
                        <a:t>0.37-0.77</a:t>
                      </a:r>
                      <a:endParaRPr lang="en-US" sz="1600" b="1" dirty="0">
                        <a:solidFill>
                          <a:schemeClr val="accent2"/>
                        </a:solidFill>
                      </a:endParaRPr>
                    </a:p>
                  </a:txBody>
                  <a:tcPr/>
                </a:tc>
                <a:tc>
                  <a:txBody>
                    <a:bodyPr/>
                    <a:lstStyle/>
                    <a:p>
                      <a:pPr algn="ctr"/>
                      <a:r>
                        <a:rPr lang="en-US" sz="1600" b="1" dirty="0" smtClean="0">
                          <a:solidFill>
                            <a:schemeClr val="accent2"/>
                          </a:solidFill>
                        </a:rPr>
                        <a:t>0.80</a:t>
                      </a:r>
                      <a:endParaRPr lang="en-US" sz="1600" b="1" dirty="0">
                        <a:solidFill>
                          <a:schemeClr val="accent2"/>
                        </a:solidFill>
                      </a:endParaRPr>
                    </a:p>
                  </a:txBody>
                  <a:tcPr/>
                </a:tc>
              </a:tr>
            </a:tbl>
          </a:graphicData>
        </a:graphic>
      </p:graphicFrame>
    </p:spTree>
    <p:extLst>
      <p:ext uri="{BB962C8B-B14F-4D97-AF65-F5344CB8AC3E}">
        <p14:creationId xmlns:p14="http://schemas.microsoft.com/office/powerpoint/2010/main" val="9095553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228600"/>
            <a:ext cx="7772400" cy="609600"/>
          </a:xfrm>
        </p:spPr>
        <p:txBody>
          <a:bodyPr/>
          <a:lstStyle/>
          <a:p>
            <a:pPr algn="ctr"/>
            <a:r>
              <a:rPr lang="en-US" sz="2000" dirty="0" smtClean="0">
                <a:solidFill>
                  <a:schemeClr val="accent2"/>
                </a:solidFill>
              </a:rPr>
              <a:t>Outline</a:t>
            </a:r>
          </a:p>
        </p:txBody>
      </p:sp>
      <p:sp>
        <p:nvSpPr>
          <p:cNvPr id="3075" name="Rectangle 3"/>
          <p:cNvSpPr>
            <a:spLocks noGrp="1" noChangeArrowheads="1"/>
          </p:cNvSpPr>
          <p:nvPr>
            <p:ph type="body" idx="1"/>
          </p:nvPr>
        </p:nvSpPr>
        <p:spPr>
          <a:xfrm>
            <a:off x="685800" y="2057400"/>
            <a:ext cx="7772400" cy="3429000"/>
          </a:xfrm>
        </p:spPr>
        <p:txBody>
          <a:bodyPr/>
          <a:lstStyle/>
          <a:p>
            <a:r>
              <a:rPr lang="en-US" sz="2000" b="1" dirty="0" smtClean="0">
                <a:solidFill>
                  <a:schemeClr val="accent2"/>
                </a:solidFill>
              </a:rPr>
              <a:t>Introduction</a:t>
            </a:r>
          </a:p>
          <a:p>
            <a:r>
              <a:rPr lang="en-US" sz="2000" b="1" dirty="0" smtClean="0">
                <a:solidFill>
                  <a:schemeClr val="accent2"/>
                </a:solidFill>
              </a:rPr>
              <a:t>Study Aims</a:t>
            </a:r>
          </a:p>
          <a:p>
            <a:r>
              <a:rPr lang="en-US" sz="2000" b="1" dirty="0" smtClean="0">
                <a:solidFill>
                  <a:schemeClr val="accent2"/>
                </a:solidFill>
              </a:rPr>
              <a:t>Methods</a:t>
            </a:r>
          </a:p>
          <a:p>
            <a:r>
              <a:rPr lang="en-US" sz="2000" b="1" dirty="0" smtClean="0">
                <a:solidFill>
                  <a:schemeClr val="accent2"/>
                </a:solidFill>
              </a:rPr>
              <a:t>Results</a:t>
            </a:r>
          </a:p>
          <a:p>
            <a:r>
              <a:rPr lang="en-US" sz="2000" b="1" dirty="0" smtClean="0">
                <a:solidFill>
                  <a:schemeClr val="accent2"/>
                </a:solidFill>
              </a:rPr>
              <a:t>Interpretations </a:t>
            </a:r>
          </a:p>
          <a:p>
            <a:r>
              <a:rPr lang="en-US" sz="2000" b="1" dirty="0" smtClean="0">
                <a:solidFill>
                  <a:schemeClr val="accent2"/>
                </a:solidFill>
              </a:rPr>
              <a:t>Future direction</a:t>
            </a:r>
          </a:p>
          <a:p>
            <a:endParaRPr lang="en-US" sz="2000" b="1" dirty="0" smtClean="0">
              <a:solidFill>
                <a:schemeClr val="accent2"/>
              </a:solidFill>
            </a:endParaRPr>
          </a:p>
        </p:txBody>
      </p:sp>
    </p:spTree>
    <p:extLst>
      <p:ext uri="{BB962C8B-B14F-4D97-AF65-F5344CB8AC3E}">
        <p14:creationId xmlns:p14="http://schemas.microsoft.com/office/powerpoint/2010/main" val="214461146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228600"/>
            <a:ext cx="4876800" cy="533400"/>
          </a:xfrm>
        </p:spPr>
        <p:txBody>
          <a:bodyPr/>
          <a:lstStyle/>
          <a:p>
            <a:pPr algn="ctr"/>
            <a:r>
              <a:rPr lang="en-US" sz="2000" dirty="0" smtClean="0">
                <a:solidFill>
                  <a:schemeClr val="accent2"/>
                </a:solidFill>
              </a:rPr>
              <a:t>Original items as Baseline</a:t>
            </a:r>
            <a:endParaRPr lang="en-US" sz="2000" dirty="0">
              <a:solidFill>
                <a:schemeClr val="accent2"/>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606662998"/>
              </p:ext>
            </p:extLst>
          </p:nvPr>
        </p:nvGraphicFramePr>
        <p:xfrm>
          <a:off x="0" y="914400"/>
          <a:ext cx="9144000" cy="5925207"/>
        </p:xfrm>
        <a:graphic>
          <a:graphicData uri="http://schemas.openxmlformats.org/drawingml/2006/table">
            <a:tbl>
              <a:tblPr firstRow="1" bandRow="1">
                <a:tableStyleId>{5C22544A-7EE6-4342-B048-85BDC9FD1C3A}</a:tableStyleId>
              </a:tblPr>
              <a:tblGrid>
                <a:gridCol w="1066800"/>
                <a:gridCol w="8077200"/>
              </a:tblGrid>
              <a:tr h="457200">
                <a:tc>
                  <a:txBody>
                    <a:bodyPr/>
                    <a:lstStyle/>
                    <a:p>
                      <a:pPr algn="ctr"/>
                      <a:endParaRPr lang="en-US" sz="1300" dirty="0" smtClean="0">
                        <a:solidFill>
                          <a:schemeClr val="accent2"/>
                        </a:solidFill>
                      </a:endParaRPr>
                    </a:p>
                    <a:p>
                      <a:pPr algn="ctr"/>
                      <a:r>
                        <a:rPr lang="en-US" sz="1600" dirty="0" smtClean="0">
                          <a:solidFill>
                            <a:schemeClr val="accent2"/>
                          </a:solidFill>
                        </a:rPr>
                        <a:t>Measure</a:t>
                      </a:r>
                    </a:p>
                  </a:txBody>
                  <a:tcPr/>
                </a:tc>
                <a:tc>
                  <a:txBody>
                    <a:bodyPr/>
                    <a:lstStyle/>
                    <a:p>
                      <a:pPr algn="ctr"/>
                      <a:endParaRPr lang="en-US" sz="1300" dirty="0" smtClean="0">
                        <a:solidFill>
                          <a:schemeClr val="accent2"/>
                        </a:solidFill>
                      </a:endParaRPr>
                    </a:p>
                  </a:txBody>
                  <a:tcPr/>
                </a:tc>
              </a:tr>
              <a:tr h="5391807">
                <a:tc>
                  <a:txBody>
                    <a:bodyPr/>
                    <a:lstStyle/>
                    <a:p>
                      <a:pPr algn="ctr"/>
                      <a:endParaRPr lang="en-US" sz="1400" b="1" dirty="0" smtClean="0">
                        <a:solidFill>
                          <a:schemeClr val="accent2"/>
                        </a:solidFill>
                      </a:endParaRPr>
                    </a:p>
                    <a:p>
                      <a:pPr algn="ctr"/>
                      <a:endParaRPr lang="en-US" sz="1400" b="1" dirty="0" smtClean="0">
                        <a:solidFill>
                          <a:schemeClr val="accent2"/>
                        </a:solidFill>
                      </a:endParaRPr>
                    </a:p>
                    <a:p>
                      <a:pPr algn="ctr"/>
                      <a:endParaRPr lang="en-US" sz="1400" b="1" dirty="0" smtClean="0">
                        <a:solidFill>
                          <a:schemeClr val="accent2"/>
                        </a:solidFill>
                      </a:endParaRPr>
                    </a:p>
                    <a:p>
                      <a:pPr algn="ctr"/>
                      <a:endParaRPr lang="en-US" sz="1400" b="1" dirty="0" smtClean="0">
                        <a:solidFill>
                          <a:schemeClr val="accent2"/>
                        </a:solidFill>
                      </a:endParaRPr>
                    </a:p>
                    <a:p>
                      <a:pPr algn="ctr"/>
                      <a:r>
                        <a:rPr lang="en-US" sz="1400" b="1" dirty="0" smtClean="0">
                          <a:solidFill>
                            <a:schemeClr val="accent2"/>
                          </a:solidFill>
                        </a:rPr>
                        <a:t>Attitude</a:t>
                      </a:r>
                    </a:p>
                    <a:p>
                      <a:pPr algn="ctr"/>
                      <a:endParaRPr lang="en-US" sz="1400" b="1" dirty="0" smtClean="0">
                        <a:solidFill>
                          <a:schemeClr val="accent2"/>
                        </a:solidFill>
                      </a:endParaRPr>
                    </a:p>
                    <a:p>
                      <a:pPr algn="ctr"/>
                      <a:endParaRPr lang="en-US" sz="1400" b="1" dirty="0">
                        <a:solidFill>
                          <a:schemeClr val="accent2"/>
                        </a:solidFill>
                      </a:endParaRPr>
                    </a:p>
                  </a:txBody>
                  <a:tcPr/>
                </a:tc>
                <a:tc>
                  <a:txBody>
                    <a:bodyPr/>
                    <a:lstStyle/>
                    <a:p>
                      <a:pPr algn="l"/>
                      <a:endParaRPr lang="en-US" sz="1500" b="1" kern="1200" dirty="0" smtClean="0">
                        <a:solidFill>
                          <a:srgbClr val="FF00FF"/>
                        </a:solidFill>
                        <a:effectLst/>
                        <a:latin typeface="+mn-lt"/>
                        <a:ea typeface="+mn-ea"/>
                        <a:cs typeface="+mn-cs"/>
                      </a:endParaRPr>
                    </a:p>
                    <a:p>
                      <a:pPr algn="l"/>
                      <a:endParaRPr lang="en-US" sz="1500" b="1" kern="1200" dirty="0" smtClean="0">
                        <a:solidFill>
                          <a:srgbClr val="FF00FF"/>
                        </a:solidFill>
                        <a:effectLst/>
                        <a:latin typeface="+mn-lt"/>
                        <a:ea typeface="+mn-ea"/>
                        <a:cs typeface="+mn-cs"/>
                      </a:endParaRPr>
                    </a:p>
                    <a:p>
                      <a:pPr algn="l"/>
                      <a:r>
                        <a:rPr lang="en-US" sz="1500" b="1" kern="1200" dirty="0" smtClean="0">
                          <a:solidFill>
                            <a:srgbClr val="FF00FF"/>
                          </a:solidFill>
                          <a:effectLst/>
                          <a:latin typeface="+mn-lt"/>
                          <a:ea typeface="+mn-ea"/>
                          <a:cs typeface="+mn-cs"/>
                        </a:rPr>
                        <a:t>Condoms make sex less messy</a:t>
                      </a:r>
                      <a:endParaRPr lang="en-US" sz="1500" b="1" dirty="0" smtClean="0">
                        <a:solidFill>
                          <a:srgbClr val="FF00FF"/>
                        </a:solidFill>
                      </a:endParaRPr>
                    </a:p>
                    <a:p>
                      <a:pPr algn="l"/>
                      <a:r>
                        <a:rPr lang="en-US" sz="1500" b="1" kern="1200" dirty="0" smtClean="0">
                          <a:solidFill>
                            <a:srgbClr val="FF00FF"/>
                          </a:solidFill>
                          <a:effectLst/>
                          <a:latin typeface="+mn-lt"/>
                          <a:ea typeface="+mn-ea"/>
                          <a:cs typeface="+mn-cs"/>
                        </a:rPr>
                        <a:t>Condoms are inconvenient (2)</a:t>
                      </a:r>
                    </a:p>
                    <a:p>
                      <a:pPr algn="l"/>
                      <a:r>
                        <a:rPr lang="en-US" sz="1500" b="1" kern="1200" dirty="0" smtClean="0">
                          <a:solidFill>
                            <a:srgbClr val="FF00FF"/>
                          </a:solidFill>
                          <a:effectLst/>
                          <a:latin typeface="+mn-lt"/>
                          <a:ea typeface="+mn-ea"/>
                          <a:cs typeface="+mn-cs"/>
                        </a:rPr>
                        <a:t>Condoms interrupt love making</a:t>
                      </a:r>
                    </a:p>
                    <a:p>
                      <a:pPr algn="l"/>
                      <a:r>
                        <a:rPr lang="en-US" sz="1500" b="1" kern="1200" dirty="0" smtClean="0">
                          <a:solidFill>
                            <a:srgbClr val="FF00FF"/>
                          </a:solidFill>
                          <a:effectLst/>
                          <a:latin typeface="+mn-lt"/>
                          <a:ea typeface="+mn-ea"/>
                          <a:cs typeface="+mn-cs"/>
                        </a:rPr>
                        <a:t>Condoms’ aren’t worth the trouble</a:t>
                      </a:r>
                    </a:p>
                    <a:p>
                      <a:pPr algn="l"/>
                      <a:r>
                        <a:rPr lang="en-US" sz="1500" b="1" kern="1200" dirty="0" smtClean="0">
                          <a:solidFill>
                            <a:srgbClr val="FF00FF"/>
                          </a:solidFill>
                          <a:effectLst/>
                          <a:latin typeface="+mn-lt"/>
                          <a:ea typeface="+mn-ea"/>
                          <a:cs typeface="+mn-cs"/>
                        </a:rPr>
                        <a:t>Men don’t like condoms</a:t>
                      </a:r>
                    </a:p>
                    <a:p>
                      <a:pPr algn="l"/>
                      <a:r>
                        <a:rPr lang="en-US" sz="1500" b="1" kern="1200" dirty="0" smtClean="0">
                          <a:solidFill>
                            <a:srgbClr val="FF00FF"/>
                          </a:solidFill>
                          <a:effectLst/>
                          <a:latin typeface="+mn-lt"/>
                          <a:ea typeface="+mn-ea"/>
                          <a:cs typeface="+mn-cs"/>
                        </a:rPr>
                        <a:t>Condoms can make sex last too long (6)</a:t>
                      </a:r>
                    </a:p>
                    <a:p>
                      <a:pPr algn="l"/>
                      <a:r>
                        <a:rPr lang="en-US" sz="1500" b="1" kern="1200" dirty="0" smtClean="0">
                          <a:solidFill>
                            <a:srgbClr val="FF00FF"/>
                          </a:solidFill>
                          <a:effectLst/>
                          <a:latin typeface="+mn-lt"/>
                          <a:ea typeface="+mn-ea"/>
                          <a:cs typeface="+mn-cs"/>
                        </a:rPr>
                        <a:t>Condoms make sex feel unnatural</a:t>
                      </a:r>
                    </a:p>
                    <a:p>
                      <a:pPr algn="l"/>
                      <a:r>
                        <a:rPr lang="en-US" sz="1500" b="1" kern="1200" dirty="0" smtClean="0">
                          <a:solidFill>
                            <a:srgbClr val="FF00FF"/>
                          </a:solidFill>
                          <a:effectLst/>
                          <a:latin typeface="+mn-lt"/>
                          <a:ea typeface="+mn-ea"/>
                          <a:cs typeface="+mn-cs"/>
                        </a:rPr>
                        <a:t>Condoms can cause a rash</a:t>
                      </a:r>
                    </a:p>
                    <a:p>
                      <a:pPr algn="l"/>
                      <a:r>
                        <a:rPr lang="en-US" sz="1500" b="1" kern="1200" dirty="0" smtClean="0">
                          <a:solidFill>
                            <a:srgbClr val="FF00FF"/>
                          </a:solidFill>
                          <a:effectLst/>
                          <a:latin typeface="+mn-lt"/>
                          <a:ea typeface="+mn-ea"/>
                          <a:cs typeface="+mn-cs"/>
                        </a:rPr>
                        <a:t>Women who carry condoms are taking charge (9)</a:t>
                      </a:r>
                    </a:p>
                    <a:p>
                      <a:pPr algn="l"/>
                      <a:r>
                        <a:rPr lang="en-US" sz="1500" b="1" kern="1200" dirty="0" smtClean="0">
                          <a:solidFill>
                            <a:srgbClr val="FF00FF"/>
                          </a:solidFill>
                          <a:effectLst/>
                          <a:latin typeface="+mn-lt"/>
                          <a:ea typeface="+mn-ea"/>
                          <a:cs typeface="+mn-cs"/>
                        </a:rPr>
                        <a:t>A condom is not necessary when you  know  enough about the person to trust him(10)</a:t>
                      </a:r>
                    </a:p>
                    <a:p>
                      <a:pPr algn="l"/>
                      <a:r>
                        <a:rPr lang="en-US" sz="1500" b="1" kern="1200" dirty="0" smtClean="0">
                          <a:solidFill>
                            <a:srgbClr val="FF00FF"/>
                          </a:solidFill>
                          <a:effectLst/>
                          <a:latin typeface="+mn-lt"/>
                          <a:ea typeface="+mn-ea"/>
                          <a:cs typeface="+mn-cs"/>
                        </a:rPr>
                        <a:t>A condom is not necessary when you are with the person for a long time</a:t>
                      </a:r>
                    </a:p>
                    <a:p>
                      <a:pPr algn="l"/>
                      <a:r>
                        <a:rPr lang="en-US" sz="1500" b="1" kern="1200" dirty="0" smtClean="0">
                          <a:solidFill>
                            <a:srgbClr val="FF00FF"/>
                          </a:solidFill>
                          <a:effectLst/>
                          <a:latin typeface="+mn-lt"/>
                          <a:ea typeface="+mn-ea"/>
                          <a:cs typeface="+mn-cs"/>
                        </a:rPr>
                        <a:t>If you ask your regular partner to use a condom, he’ll think you’ve been unfaithful(12)</a:t>
                      </a:r>
                    </a:p>
                    <a:p>
                      <a:pPr algn="l"/>
                      <a:r>
                        <a:rPr lang="en-US" sz="1500" b="1" kern="1200" dirty="0" smtClean="0">
                          <a:solidFill>
                            <a:srgbClr val="FF00FF"/>
                          </a:solidFill>
                          <a:effectLst/>
                          <a:latin typeface="+mn-lt"/>
                          <a:ea typeface="+mn-ea"/>
                          <a:cs typeface="+mn-cs"/>
                        </a:rPr>
                        <a:t>If you ask your regular partner to use a condom, he’ll think you don’t trust him(13)</a:t>
                      </a:r>
                    </a:p>
                    <a:p>
                      <a:pPr algn="l"/>
                      <a:r>
                        <a:rPr lang="en-US" sz="1500" b="1" kern="1200" dirty="0" smtClean="0">
                          <a:solidFill>
                            <a:srgbClr val="FF00FF"/>
                          </a:solidFill>
                          <a:effectLst/>
                          <a:latin typeface="+mn-lt"/>
                          <a:ea typeface="+mn-ea"/>
                          <a:cs typeface="+mn-cs"/>
                        </a:rPr>
                        <a:t>If you ask your regular partner to use a condom, he’ll think you play around</a:t>
                      </a:r>
                    </a:p>
                    <a:p>
                      <a:pPr algn="l"/>
                      <a:r>
                        <a:rPr lang="en-US" sz="1500" b="1" kern="1200" dirty="0" smtClean="0">
                          <a:solidFill>
                            <a:srgbClr val="FF00FF"/>
                          </a:solidFill>
                          <a:effectLst/>
                          <a:latin typeface="+mn-lt"/>
                          <a:ea typeface="+mn-ea"/>
                          <a:cs typeface="+mn-cs"/>
                        </a:rPr>
                        <a:t>If you ask your regular partner to use a condom, he’ll think you have a sexually transmitted disease</a:t>
                      </a:r>
                    </a:p>
                    <a:p>
                      <a:pPr algn="l"/>
                      <a:r>
                        <a:rPr lang="en-US" sz="1500" b="1" kern="1200" dirty="0" smtClean="0">
                          <a:solidFill>
                            <a:srgbClr val="FF00FF"/>
                          </a:solidFill>
                          <a:effectLst/>
                          <a:latin typeface="+mn-lt"/>
                          <a:ea typeface="+mn-ea"/>
                          <a:cs typeface="+mn-cs"/>
                        </a:rPr>
                        <a:t>If you ask your regular partner to use a condom, he’ll think you believe he has sexually transmitted disease</a:t>
                      </a:r>
                      <a:endParaRPr lang="en-US" sz="1500" b="1" dirty="0">
                        <a:solidFill>
                          <a:srgbClr val="FF00FF"/>
                        </a:solidFill>
                      </a:endParaRPr>
                    </a:p>
                  </a:txBody>
                  <a:tcPr/>
                </a:tc>
              </a:tr>
            </a:tbl>
          </a:graphicData>
        </a:graphic>
      </p:graphicFrame>
    </p:spTree>
    <p:extLst>
      <p:ext uri="{BB962C8B-B14F-4D97-AF65-F5344CB8AC3E}">
        <p14:creationId xmlns:p14="http://schemas.microsoft.com/office/powerpoint/2010/main" val="12134043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228600"/>
            <a:ext cx="4876800" cy="533400"/>
          </a:xfrm>
        </p:spPr>
        <p:txBody>
          <a:bodyPr/>
          <a:lstStyle/>
          <a:p>
            <a:pPr algn="ctr"/>
            <a:r>
              <a:rPr lang="en-US" sz="2000" dirty="0" smtClean="0">
                <a:solidFill>
                  <a:schemeClr val="accent2"/>
                </a:solidFill>
              </a:rPr>
              <a:t>Original items as Baseline</a:t>
            </a:r>
            <a:endParaRPr lang="en-US" sz="2000" dirty="0">
              <a:solidFill>
                <a:schemeClr val="accent2"/>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684221574"/>
              </p:ext>
            </p:extLst>
          </p:nvPr>
        </p:nvGraphicFramePr>
        <p:xfrm>
          <a:off x="0" y="914400"/>
          <a:ext cx="9144000" cy="5925207"/>
        </p:xfrm>
        <a:graphic>
          <a:graphicData uri="http://schemas.openxmlformats.org/drawingml/2006/table">
            <a:tbl>
              <a:tblPr firstRow="1" bandRow="1">
                <a:tableStyleId>{5C22544A-7EE6-4342-B048-85BDC9FD1C3A}</a:tableStyleId>
              </a:tblPr>
              <a:tblGrid>
                <a:gridCol w="1752600"/>
                <a:gridCol w="7391400"/>
              </a:tblGrid>
              <a:tr h="457200">
                <a:tc>
                  <a:txBody>
                    <a:bodyPr/>
                    <a:lstStyle/>
                    <a:p>
                      <a:pPr algn="ctr"/>
                      <a:endParaRPr lang="en-US" sz="1300" dirty="0" smtClean="0">
                        <a:solidFill>
                          <a:schemeClr val="accent2"/>
                        </a:solidFill>
                      </a:endParaRPr>
                    </a:p>
                    <a:p>
                      <a:pPr algn="ctr"/>
                      <a:r>
                        <a:rPr lang="en-US" sz="1600" dirty="0" smtClean="0">
                          <a:solidFill>
                            <a:schemeClr val="accent2"/>
                          </a:solidFill>
                        </a:rPr>
                        <a:t>Measure</a:t>
                      </a:r>
                    </a:p>
                  </a:txBody>
                  <a:tcPr/>
                </a:tc>
                <a:tc>
                  <a:txBody>
                    <a:bodyPr/>
                    <a:lstStyle/>
                    <a:p>
                      <a:pPr algn="ctr"/>
                      <a:endParaRPr lang="en-US" sz="1300" dirty="0" smtClean="0">
                        <a:solidFill>
                          <a:schemeClr val="accent2"/>
                        </a:solidFill>
                      </a:endParaRPr>
                    </a:p>
                  </a:txBody>
                  <a:tcPr/>
                </a:tc>
              </a:tr>
              <a:tr h="5391807">
                <a:tc>
                  <a:txBody>
                    <a:bodyPr/>
                    <a:lstStyle/>
                    <a:p>
                      <a:pPr algn="ctr"/>
                      <a:endParaRPr lang="en-US" sz="1400" b="1" dirty="0" smtClean="0">
                        <a:solidFill>
                          <a:schemeClr val="accent2"/>
                        </a:solidFill>
                      </a:endParaRPr>
                    </a:p>
                    <a:p>
                      <a:pPr algn="ctr"/>
                      <a:endParaRPr lang="en-US" sz="1400" b="1" dirty="0" smtClean="0">
                        <a:solidFill>
                          <a:schemeClr val="accent2"/>
                        </a:solidFill>
                      </a:endParaRPr>
                    </a:p>
                    <a:p>
                      <a:pPr algn="ctr"/>
                      <a:endParaRPr lang="en-US" sz="1400" b="1" dirty="0" smtClean="0">
                        <a:solidFill>
                          <a:schemeClr val="accent2"/>
                        </a:solidFill>
                      </a:endParaRPr>
                    </a:p>
                    <a:p>
                      <a:pPr algn="ctr"/>
                      <a:endParaRPr lang="en-US" sz="1400" b="1" dirty="0" smtClean="0">
                        <a:solidFill>
                          <a:schemeClr val="accent2"/>
                        </a:solidFill>
                      </a:endParaRPr>
                    </a:p>
                    <a:p>
                      <a:pPr algn="ctr"/>
                      <a:r>
                        <a:rPr lang="en-US" sz="1400" b="1" dirty="0" smtClean="0">
                          <a:solidFill>
                            <a:schemeClr val="accent2"/>
                          </a:solidFill>
                        </a:rPr>
                        <a:t>Communications</a:t>
                      </a:r>
                    </a:p>
                    <a:p>
                      <a:pPr algn="ctr"/>
                      <a:endParaRPr lang="en-US" sz="1400" b="1" dirty="0" smtClean="0">
                        <a:solidFill>
                          <a:schemeClr val="accent2"/>
                        </a:solidFill>
                      </a:endParaRPr>
                    </a:p>
                    <a:p>
                      <a:pPr algn="ctr"/>
                      <a:endParaRPr lang="en-US" sz="1400" b="1" dirty="0">
                        <a:solidFill>
                          <a:schemeClr val="accent2"/>
                        </a:solidFill>
                      </a:endParaRPr>
                    </a:p>
                  </a:txBody>
                  <a:tcPr/>
                </a:tc>
                <a:tc>
                  <a:txBody>
                    <a:bodyPr/>
                    <a:lstStyle/>
                    <a:p>
                      <a:pPr algn="l"/>
                      <a:r>
                        <a:rPr lang="en-US" sz="1600" b="1" kern="1200" dirty="0" smtClean="0">
                          <a:solidFill>
                            <a:srgbClr val="0033CC"/>
                          </a:solidFill>
                          <a:effectLst/>
                          <a:latin typeface="+mn-lt"/>
                          <a:ea typeface="+mn-ea"/>
                          <a:cs typeface="+mn-cs"/>
                        </a:rPr>
                        <a:t>Have you talked to him about problems you have had using different birth control methods</a:t>
                      </a:r>
                    </a:p>
                    <a:p>
                      <a:pPr algn="l"/>
                      <a:r>
                        <a:rPr lang="en-US" sz="1600" b="1" kern="1200" dirty="0" smtClean="0">
                          <a:solidFill>
                            <a:srgbClr val="0033CC"/>
                          </a:solidFill>
                          <a:effectLst/>
                          <a:latin typeface="+mn-lt"/>
                          <a:ea typeface="+mn-ea"/>
                          <a:cs typeface="+mn-cs"/>
                        </a:rPr>
                        <a:t>Have you talked to him about whether you need to use condoms with each other for protection (2)</a:t>
                      </a:r>
                    </a:p>
                    <a:p>
                      <a:r>
                        <a:rPr lang="en-US" sz="1600" b="1" kern="1200" dirty="0" smtClean="0">
                          <a:solidFill>
                            <a:srgbClr val="0033CC"/>
                          </a:solidFill>
                          <a:effectLst/>
                          <a:latin typeface="+mn-lt"/>
                          <a:ea typeface="+mn-ea"/>
                          <a:cs typeface="+mn-cs"/>
                        </a:rPr>
                        <a:t>Have you talked to him about your feelings about condoms (3)</a:t>
                      </a:r>
                    </a:p>
                    <a:p>
                      <a:r>
                        <a:rPr lang="en-US" sz="1600" b="1" kern="1200" dirty="0" smtClean="0">
                          <a:solidFill>
                            <a:srgbClr val="0033CC"/>
                          </a:solidFill>
                          <a:effectLst/>
                          <a:latin typeface="+mn-lt"/>
                          <a:ea typeface="+mn-ea"/>
                          <a:cs typeface="+mn-cs"/>
                        </a:rPr>
                        <a:t>Have you talked to him about what you like sexually</a:t>
                      </a:r>
                    </a:p>
                    <a:p>
                      <a:endParaRPr lang="en-US" sz="1600" kern="1200" dirty="0" smtClean="0">
                        <a:solidFill>
                          <a:schemeClr val="dk1"/>
                        </a:solidFill>
                        <a:effectLst/>
                        <a:latin typeface="+mn-lt"/>
                        <a:ea typeface="+mn-ea"/>
                        <a:cs typeface="+mn-cs"/>
                      </a:endParaRPr>
                    </a:p>
                    <a:p>
                      <a:r>
                        <a:rPr lang="en-US" sz="1600" b="1" kern="1200" dirty="0" smtClean="0">
                          <a:solidFill>
                            <a:srgbClr val="CC00FF"/>
                          </a:solidFill>
                          <a:effectLst/>
                          <a:latin typeface="+mn-lt"/>
                          <a:ea typeface="+mn-ea"/>
                          <a:cs typeface="+mn-cs"/>
                        </a:rPr>
                        <a:t>Have you talked to him about what the two of you would use about birth control</a:t>
                      </a:r>
                    </a:p>
                    <a:p>
                      <a:r>
                        <a:rPr lang="en-US" sz="1600" b="1" kern="1200" dirty="0" smtClean="0">
                          <a:solidFill>
                            <a:srgbClr val="CC00FF"/>
                          </a:solidFill>
                          <a:effectLst/>
                          <a:latin typeface="+mn-lt"/>
                          <a:ea typeface="+mn-ea"/>
                          <a:cs typeface="+mn-cs"/>
                        </a:rPr>
                        <a:t>Have you talked to him about whether you need to use condoms with each other for protection (6)</a:t>
                      </a:r>
                    </a:p>
                    <a:p>
                      <a:r>
                        <a:rPr lang="en-US" sz="1600" b="1" kern="1200" dirty="0" smtClean="0">
                          <a:solidFill>
                            <a:srgbClr val="CC00FF"/>
                          </a:solidFill>
                          <a:effectLst/>
                          <a:latin typeface="+mn-lt"/>
                          <a:ea typeface="+mn-ea"/>
                          <a:cs typeface="+mn-cs"/>
                        </a:rPr>
                        <a:t>Have you talked to him about your feelings about condoms (7)</a:t>
                      </a:r>
                    </a:p>
                    <a:p>
                      <a:r>
                        <a:rPr lang="en-US" sz="1600" b="1" kern="1200" dirty="0" smtClean="0">
                          <a:solidFill>
                            <a:srgbClr val="CC00FF"/>
                          </a:solidFill>
                          <a:effectLst/>
                          <a:latin typeface="+mn-lt"/>
                          <a:ea typeface="+mn-ea"/>
                          <a:cs typeface="+mn-cs"/>
                        </a:rPr>
                        <a:t>Have you talked to him about what you like sexually</a:t>
                      </a:r>
                    </a:p>
                    <a:p>
                      <a:endParaRPr lang="en-US" sz="1600" kern="1200" dirty="0" smtClean="0">
                        <a:solidFill>
                          <a:schemeClr val="dk1"/>
                        </a:solidFill>
                        <a:effectLst/>
                        <a:latin typeface="+mn-lt"/>
                        <a:ea typeface="+mn-ea"/>
                        <a:cs typeface="+mn-cs"/>
                      </a:endParaRPr>
                    </a:p>
                    <a:p>
                      <a:r>
                        <a:rPr lang="en-US" sz="1600" b="1" kern="1200" dirty="0" smtClean="0">
                          <a:solidFill>
                            <a:srgbClr val="339933"/>
                          </a:solidFill>
                          <a:effectLst/>
                          <a:latin typeface="+mn-lt"/>
                          <a:ea typeface="+mn-ea"/>
                          <a:cs typeface="+mn-cs"/>
                        </a:rPr>
                        <a:t>Have you talked to them about problems you have had using different birth control methods</a:t>
                      </a:r>
                    </a:p>
                    <a:p>
                      <a:r>
                        <a:rPr lang="en-US" sz="1600" b="1" kern="1200" dirty="0" smtClean="0">
                          <a:solidFill>
                            <a:srgbClr val="339933"/>
                          </a:solidFill>
                          <a:effectLst/>
                          <a:latin typeface="+mn-lt"/>
                          <a:ea typeface="+mn-ea"/>
                          <a:cs typeface="+mn-cs"/>
                        </a:rPr>
                        <a:t>Have you talked to them about whether you should be using condoms for protection (10)</a:t>
                      </a:r>
                    </a:p>
                    <a:p>
                      <a:r>
                        <a:rPr lang="en-US" sz="1600" b="1" kern="1200" dirty="0" smtClean="0">
                          <a:solidFill>
                            <a:srgbClr val="339933"/>
                          </a:solidFill>
                          <a:effectLst/>
                          <a:latin typeface="+mn-lt"/>
                          <a:ea typeface="+mn-ea"/>
                          <a:cs typeface="+mn-cs"/>
                        </a:rPr>
                        <a:t>Have you talked to them about your feelings about condoms</a:t>
                      </a:r>
                    </a:p>
                    <a:p>
                      <a:r>
                        <a:rPr lang="en-US" sz="1600" b="1" kern="1200" dirty="0" smtClean="0">
                          <a:solidFill>
                            <a:srgbClr val="339933"/>
                          </a:solidFill>
                          <a:effectLst/>
                          <a:latin typeface="+mn-lt"/>
                          <a:ea typeface="+mn-ea"/>
                          <a:cs typeface="+mn-cs"/>
                        </a:rPr>
                        <a:t>Have you talked to them about problems you were having to convince your partner to use condoms (12)</a:t>
                      </a:r>
                    </a:p>
                  </a:txBody>
                  <a:tcPr/>
                </a:tc>
              </a:tr>
            </a:tbl>
          </a:graphicData>
        </a:graphic>
      </p:graphicFrame>
    </p:spTree>
    <p:extLst>
      <p:ext uri="{BB962C8B-B14F-4D97-AF65-F5344CB8AC3E}">
        <p14:creationId xmlns:p14="http://schemas.microsoft.com/office/powerpoint/2010/main" val="342425892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228600"/>
            <a:ext cx="4876800" cy="533400"/>
          </a:xfrm>
        </p:spPr>
        <p:txBody>
          <a:bodyPr/>
          <a:lstStyle/>
          <a:p>
            <a:pPr algn="ctr"/>
            <a:r>
              <a:rPr lang="en-US" sz="2000" dirty="0" smtClean="0">
                <a:solidFill>
                  <a:schemeClr val="accent2"/>
                </a:solidFill>
              </a:rPr>
              <a:t>Original items as Baseline</a:t>
            </a:r>
            <a:endParaRPr lang="en-US" sz="2000" dirty="0">
              <a:solidFill>
                <a:schemeClr val="accent2"/>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80777639"/>
              </p:ext>
            </p:extLst>
          </p:nvPr>
        </p:nvGraphicFramePr>
        <p:xfrm>
          <a:off x="0" y="914400"/>
          <a:ext cx="9144000" cy="5925207"/>
        </p:xfrm>
        <a:graphic>
          <a:graphicData uri="http://schemas.openxmlformats.org/drawingml/2006/table">
            <a:tbl>
              <a:tblPr firstRow="1" bandRow="1">
                <a:tableStyleId>{5C22544A-7EE6-4342-B048-85BDC9FD1C3A}</a:tableStyleId>
              </a:tblPr>
              <a:tblGrid>
                <a:gridCol w="1295400"/>
                <a:gridCol w="7848600"/>
              </a:tblGrid>
              <a:tr h="457200">
                <a:tc>
                  <a:txBody>
                    <a:bodyPr/>
                    <a:lstStyle/>
                    <a:p>
                      <a:pPr algn="ctr"/>
                      <a:endParaRPr lang="en-US" sz="1300" dirty="0" smtClean="0">
                        <a:solidFill>
                          <a:schemeClr val="accent2"/>
                        </a:solidFill>
                      </a:endParaRPr>
                    </a:p>
                    <a:p>
                      <a:pPr algn="ctr"/>
                      <a:r>
                        <a:rPr lang="en-US" sz="1600" dirty="0" smtClean="0">
                          <a:solidFill>
                            <a:schemeClr val="accent2"/>
                          </a:solidFill>
                        </a:rPr>
                        <a:t>Measure</a:t>
                      </a:r>
                    </a:p>
                  </a:txBody>
                  <a:tcPr/>
                </a:tc>
                <a:tc>
                  <a:txBody>
                    <a:bodyPr/>
                    <a:lstStyle/>
                    <a:p>
                      <a:pPr algn="ctr"/>
                      <a:endParaRPr lang="en-US" sz="1300" dirty="0" smtClean="0">
                        <a:solidFill>
                          <a:schemeClr val="accent2"/>
                        </a:solidFill>
                      </a:endParaRPr>
                    </a:p>
                  </a:txBody>
                  <a:tcPr/>
                </a:tc>
              </a:tr>
              <a:tr h="5391807">
                <a:tc>
                  <a:txBody>
                    <a:bodyPr/>
                    <a:lstStyle/>
                    <a:p>
                      <a:pPr algn="ctr"/>
                      <a:endParaRPr lang="en-US" sz="1400" b="1" dirty="0" smtClean="0">
                        <a:solidFill>
                          <a:schemeClr val="accent2"/>
                        </a:solidFill>
                      </a:endParaRPr>
                    </a:p>
                    <a:p>
                      <a:pPr algn="ctr"/>
                      <a:endParaRPr lang="en-US" sz="1400" b="1" dirty="0" smtClean="0">
                        <a:solidFill>
                          <a:schemeClr val="accent2"/>
                        </a:solidFill>
                      </a:endParaRPr>
                    </a:p>
                    <a:p>
                      <a:pPr algn="ctr"/>
                      <a:endParaRPr lang="en-US" sz="1400" b="1" dirty="0" smtClean="0">
                        <a:solidFill>
                          <a:schemeClr val="accent2"/>
                        </a:solidFill>
                      </a:endParaRPr>
                    </a:p>
                    <a:p>
                      <a:pPr algn="ctr"/>
                      <a:endParaRPr lang="en-US" sz="1400" b="1" dirty="0" smtClean="0">
                        <a:solidFill>
                          <a:schemeClr val="accent2"/>
                        </a:solidFill>
                      </a:endParaRPr>
                    </a:p>
                    <a:p>
                      <a:pPr algn="ctr"/>
                      <a:r>
                        <a:rPr lang="en-US" sz="1400" b="1" dirty="0" smtClean="0">
                          <a:solidFill>
                            <a:schemeClr val="accent2"/>
                          </a:solidFill>
                        </a:rPr>
                        <a:t>Confidence</a:t>
                      </a:r>
                    </a:p>
                    <a:p>
                      <a:pPr algn="ctr"/>
                      <a:endParaRPr lang="en-US" sz="1400" b="1" dirty="0" smtClean="0">
                        <a:solidFill>
                          <a:schemeClr val="accent2"/>
                        </a:solidFill>
                      </a:endParaRPr>
                    </a:p>
                    <a:p>
                      <a:pPr algn="ctr"/>
                      <a:endParaRPr lang="en-US" sz="1400" b="1" dirty="0">
                        <a:solidFill>
                          <a:schemeClr val="accent2"/>
                        </a:solidFill>
                      </a:endParaRPr>
                    </a:p>
                  </a:txBody>
                  <a:tcPr/>
                </a:tc>
                <a:tc>
                  <a:txBody>
                    <a:bodyPr/>
                    <a:lstStyle/>
                    <a:p>
                      <a:pPr algn="l"/>
                      <a:endParaRPr lang="en-US" sz="1500" b="1" kern="1200" dirty="0" smtClean="0">
                        <a:solidFill>
                          <a:srgbClr val="FF00FF"/>
                        </a:solidFill>
                        <a:effectLst/>
                        <a:latin typeface="+mn-lt"/>
                        <a:ea typeface="+mn-ea"/>
                        <a:cs typeface="+mn-cs"/>
                      </a:endParaRPr>
                    </a:p>
                    <a:p>
                      <a:pPr algn="l"/>
                      <a:endParaRPr lang="en-US" sz="1800" kern="1200" dirty="0" smtClean="0">
                        <a:solidFill>
                          <a:srgbClr val="7030A0"/>
                        </a:solidFill>
                        <a:effectLst/>
                        <a:latin typeface="+mn-lt"/>
                        <a:ea typeface="+mn-ea"/>
                        <a:cs typeface="+mn-cs"/>
                      </a:endParaRPr>
                    </a:p>
                    <a:p>
                      <a:pPr algn="l"/>
                      <a:r>
                        <a:rPr lang="en-US" sz="1800" b="1" kern="1200" dirty="0" smtClean="0">
                          <a:solidFill>
                            <a:srgbClr val="7030A0"/>
                          </a:solidFill>
                          <a:effectLst/>
                          <a:latin typeface="+mn-lt"/>
                          <a:ea typeface="+mn-ea"/>
                          <a:cs typeface="+mn-cs"/>
                        </a:rPr>
                        <a:t>How sure are you that you can convince your regular partner to use a condom even if he doesn’t want to (1)</a:t>
                      </a:r>
                    </a:p>
                    <a:p>
                      <a:pPr algn="l"/>
                      <a:r>
                        <a:rPr lang="en-US" sz="1800" b="1" kern="1200" dirty="0" smtClean="0">
                          <a:solidFill>
                            <a:srgbClr val="7030A0"/>
                          </a:solidFill>
                          <a:effectLst/>
                          <a:latin typeface="+mn-lt"/>
                          <a:ea typeface="+mn-ea"/>
                          <a:cs typeface="+mn-cs"/>
                        </a:rPr>
                        <a:t>How sure are you that you can refuse to have sex with your regular partner if he won’t wear a condom</a:t>
                      </a:r>
                    </a:p>
                    <a:p>
                      <a:pPr algn="l"/>
                      <a:r>
                        <a:rPr lang="en-US" sz="1800" b="1" kern="1200" dirty="0" smtClean="0">
                          <a:solidFill>
                            <a:srgbClr val="7030A0"/>
                          </a:solidFill>
                          <a:effectLst/>
                          <a:latin typeface="+mn-lt"/>
                          <a:ea typeface="+mn-ea"/>
                          <a:cs typeface="+mn-cs"/>
                        </a:rPr>
                        <a:t>How sure are you that you could use condoms every time you have sex with your regular partner if you had been using alcohol or other drugs</a:t>
                      </a:r>
                    </a:p>
                    <a:p>
                      <a:pPr algn="l"/>
                      <a:r>
                        <a:rPr lang="en-US" sz="1800" b="1" kern="1200" dirty="0" smtClean="0">
                          <a:solidFill>
                            <a:srgbClr val="7030A0"/>
                          </a:solidFill>
                          <a:effectLst/>
                          <a:latin typeface="+mn-lt"/>
                          <a:ea typeface="+mn-ea"/>
                          <a:cs typeface="+mn-cs"/>
                        </a:rPr>
                        <a:t>How sure are you that you could use condoms every time you have sex with your regular partner if you were really turned on (4)</a:t>
                      </a:r>
                    </a:p>
                    <a:p>
                      <a:pPr algn="l"/>
                      <a:r>
                        <a:rPr lang="en-US" sz="1800" b="1" kern="1200" dirty="0" smtClean="0">
                          <a:solidFill>
                            <a:srgbClr val="7030A0"/>
                          </a:solidFill>
                          <a:effectLst/>
                          <a:latin typeface="+mn-lt"/>
                          <a:ea typeface="+mn-ea"/>
                          <a:cs typeface="+mn-cs"/>
                        </a:rPr>
                        <a:t>How sure are you that you can convince your next new partner to use a condom even if he doesn’t want to (5)</a:t>
                      </a:r>
                    </a:p>
                    <a:p>
                      <a:pPr algn="l"/>
                      <a:r>
                        <a:rPr lang="en-US" sz="1800" b="1" kern="1200" dirty="0" smtClean="0">
                          <a:solidFill>
                            <a:srgbClr val="7030A0"/>
                          </a:solidFill>
                          <a:effectLst/>
                          <a:latin typeface="+mn-lt"/>
                          <a:ea typeface="+mn-ea"/>
                          <a:cs typeface="+mn-cs"/>
                        </a:rPr>
                        <a:t>How sure are you that you can refuse to have sex with your next new partner if he won’t wear a condom</a:t>
                      </a:r>
                      <a:endParaRPr lang="en-US" sz="1500" b="1" kern="1200" dirty="0" smtClean="0">
                        <a:solidFill>
                          <a:srgbClr val="7030A0"/>
                        </a:solidFill>
                        <a:effectLst/>
                        <a:latin typeface="+mn-lt"/>
                        <a:ea typeface="+mn-ea"/>
                        <a:cs typeface="+mn-cs"/>
                      </a:endParaRPr>
                    </a:p>
                  </a:txBody>
                  <a:tcPr/>
                </a:tc>
              </a:tr>
            </a:tbl>
          </a:graphicData>
        </a:graphic>
      </p:graphicFrame>
    </p:spTree>
    <p:extLst>
      <p:ext uri="{BB962C8B-B14F-4D97-AF65-F5344CB8AC3E}">
        <p14:creationId xmlns:p14="http://schemas.microsoft.com/office/powerpoint/2010/main" val="209273399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228600"/>
            <a:ext cx="6705600" cy="533400"/>
          </a:xfrm>
        </p:spPr>
        <p:txBody>
          <a:bodyPr/>
          <a:lstStyle/>
          <a:p>
            <a:pPr algn="ctr"/>
            <a:r>
              <a:rPr lang="en-US" sz="1600" dirty="0" smtClean="0">
                <a:solidFill>
                  <a:schemeClr val="accent2"/>
                </a:solidFill>
              </a:rPr>
              <a:t>Results- Items selected by CTT and </a:t>
            </a:r>
            <a:r>
              <a:rPr lang="en-US" sz="1600" dirty="0" err="1" smtClean="0">
                <a:solidFill>
                  <a:schemeClr val="accent2"/>
                </a:solidFill>
              </a:rPr>
              <a:t>Rasch</a:t>
            </a:r>
            <a:r>
              <a:rPr lang="en-US" sz="1600" dirty="0" smtClean="0">
                <a:solidFill>
                  <a:schemeClr val="accent2"/>
                </a:solidFill>
              </a:rPr>
              <a:t> Modeling for Attitude</a:t>
            </a:r>
            <a:endParaRPr lang="en-US" sz="1600" dirty="0">
              <a:solidFill>
                <a:schemeClr val="accent2"/>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021986203"/>
              </p:ext>
            </p:extLst>
          </p:nvPr>
        </p:nvGraphicFramePr>
        <p:xfrm>
          <a:off x="0" y="838199"/>
          <a:ext cx="9144000" cy="5730240"/>
        </p:xfrm>
        <a:graphic>
          <a:graphicData uri="http://schemas.openxmlformats.org/drawingml/2006/table">
            <a:tbl>
              <a:tblPr firstRow="1" bandRow="1">
                <a:tableStyleId>{5C22544A-7EE6-4342-B048-85BDC9FD1C3A}</a:tableStyleId>
              </a:tblPr>
              <a:tblGrid>
                <a:gridCol w="3690515"/>
                <a:gridCol w="2878051"/>
                <a:gridCol w="2575434"/>
              </a:tblGrid>
              <a:tr h="504404">
                <a:tc>
                  <a:txBody>
                    <a:bodyPr/>
                    <a:lstStyle/>
                    <a:p>
                      <a:pPr algn="ctr"/>
                      <a:r>
                        <a:rPr lang="en-US" sz="1400" dirty="0" err="1" smtClean="0">
                          <a:solidFill>
                            <a:srgbClr val="FF00FF"/>
                          </a:solidFill>
                        </a:rPr>
                        <a:t>Rasch</a:t>
                      </a:r>
                      <a:endParaRPr lang="en-US" sz="1400" dirty="0" smtClean="0">
                        <a:solidFill>
                          <a:srgbClr val="FF00FF"/>
                        </a:solidFill>
                      </a:endParaRPr>
                    </a:p>
                    <a:p>
                      <a:pPr algn="ctr"/>
                      <a:r>
                        <a:rPr lang="en-US" sz="1400" dirty="0" smtClean="0">
                          <a:solidFill>
                            <a:srgbClr val="FF00FF"/>
                          </a:solidFill>
                        </a:rPr>
                        <a:t>(Attitude)</a:t>
                      </a:r>
                      <a:endParaRPr lang="en-US" sz="1400" dirty="0">
                        <a:solidFill>
                          <a:srgbClr val="FF00FF"/>
                        </a:solidFill>
                      </a:endParaRPr>
                    </a:p>
                  </a:txBody>
                  <a:tcPr/>
                </a:tc>
                <a:tc gridSpan="2">
                  <a:txBody>
                    <a:bodyPr/>
                    <a:lstStyle/>
                    <a:p>
                      <a:pPr algn="ctr"/>
                      <a:r>
                        <a:rPr lang="en-US" sz="1400" dirty="0" smtClean="0">
                          <a:solidFill>
                            <a:srgbClr val="FF00FF"/>
                          </a:solidFill>
                        </a:rPr>
                        <a:t>CTT</a:t>
                      </a:r>
                      <a:endParaRPr lang="en-US" sz="1400" dirty="0">
                        <a:solidFill>
                          <a:srgbClr val="FF00FF"/>
                        </a:solidFill>
                      </a:endParaRPr>
                    </a:p>
                    <a:p>
                      <a:pPr algn="l"/>
                      <a:r>
                        <a:rPr lang="en-US" sz="1400" dirty="0" smtClean="0">
                          <a:solidFill>
                            <a:srgbClr val="FF00FF"/>
                          </a:solidFill>
                        </a:rPr>
                        <a:t>            (Women’s belief)                                (Perception)</a:t>
                      </a:r>
                    </a:p>
                  </a:txBody>
                  <a:tcPr/>
                </a:tc>
                <a:tc hMerge="1">
                  <a:txBody>
                    <a:bodyPr/>
                    <a:lstStyle/>
                    <a:p>
                      <a:endParaRPr lang="en-US"/>
                    </a:p>
                  </a:txBody>
                  <a:tcPr/>
                </a:tc>
              </a:tr>
              <a:tr h="5044441">
                <a:tc>
                  <a:txBody>
                    <a:bodyPr/>
                    <a:lstStyle/>
                    <a:p>
                      <a:pPr algn="l"/>
                      <a:endParaRPr lang="en-US" sz="1400" b="1" dirty="0" smtClean="0">
                        <a:solidFill>
                          <a:schemeClr val="accent2"/>
                        </a:solidFill>
                      </a:endParaRPr>
                    </a:p>
                    <a:p>
                      <a:pPr algn="l"/>
                      <a:r>
                        <a:rPr lang="en-US" sz="1400" b="1" dirty="0" smtClean="0">
                          <a:solidFill>
                            <a:srgbClr val="FF0000"/>
                          </a:solidFill>
                        </a:rPr>
                        <a:t>Condoms are inconvenient </a:t>
                      </a:r>
                      <a:r>
                        <a:rPr lang="en-US" sz="1400" b="1" baseline="0" dirty="0" smtClean="0">
                          <a:solidFill>
                            <a:srgbClr val="FF0000"/>
                          </a:solidFill>
                        </a:rPr>
                        <a:t> </a:t>
                      </a:r>
                      <a:endParaRPr lang="en-US" sz="1400" b="1" dirty="0" smtClean="0">
                        <a:solidFill>
                          <a:srgbClr val="FF0000"/>
                        </a:solidFill>
                      </a:endParaRPr>
                    </a:p>
                    <a:p>
                      <a:pPr algn="l"/>
                      <a:endParaRPr lang="en-US" sz="1400" b="1" dirty="0" smtClean="0">
                        <a:solidFill>
                          <a:schemeClr val="accent2"/>
                        </a:solidFill>
                      </a:endParaRPr>
                    </a:p>
                    <a:p>
                      <a:pPr algn="l"/>
                      <a:r>
                        <a:rPr lang="en-US" sz="1400" b="1" dirty="0" smtClean="0">
                          <a:solidFill>
                            <a:srgbClr val="FF0000"/>
                          </a:solidFill>
                        </a:rPr>
                        <a:t>Condoms can</a:t>
                      </a:r>
                      <a:r>
                        <a:rPr lang="en-US" sz="1400" b="1" baseline="0" dirty="0" smtClean="0">
                          <a:solidFill>
                            <a:srgbClr val="FF0000"/>
                          </a:solidFill>
                        </a:rPr>
                        <a:t> make sex last too long</a:t>
                      </a:r>
                    </a:p>
                    <a:p>
                      <a:pPr algn="l"/>
                      <a:endParaRPr lang="en-US" sz="1400" b="1" baseline="0" dirty="0" smtClean="0">
                        <a:solidFill>
                          <a:schemeClr val="accent2"/>
                        </a:solidFill>
                      </a:endParaRPr>
                    </a:p>
                    <a:p>
                      <a:pPr algn="l"/>
                      <a:r>
                        <a:rPr lang="en-US" sz="1400" b="1" baseline="0" dirty="0" smtClean="0">
                          <a:solidFill>
                            <a:schemeClr val="accent2"/>
                          </a:solidFill>
                        </a:rPr>
                        <a:t>Women who carry condoms are taking charge</a:t>
                      </a:r>
                    </a:p>
                    <a:p>
                      <a:pPr algn="l"/>
                      <a:endParaRPr lang="en-US" sz="1400" b="1" baseline="0" dirty="0" smtClean="0">
                        <a:solidFill>
                          <a:schemeClr val="accent2"/>
                        </a:solidFill>
                      </a:endParaRPr>
                    </a:p>
                    <a:p>
                      <a:pPr algn="l"/>
                      <a:r>
                        <a:rPr lang="en-US" sz="1400" b="1" baseline="0" dirty="0" smtClean="0">
                          <a:solidFill>
                            <a:srgbClr val="FF0000"/>
                          </a:solidFill>
                        </a:rPr>
                        <a:t>A condom is not necessary when you know enough about the person to trust him</a:t>
                      </a:r>
                    </a:p>
                    <a:p>
                      <a:pPr algn="l"/>
                      <a:endParaRPr lang="en-US" sz="1400" b="1" baseline="0" dirty="0" smtClean="0">
                        <a:solidFill>
                          <a:schemeClr val="accent2"/>
                        </a:solidFill>
                      </a:endParaRPr>
                    </a:p>
                    <a:p>
                      <a:pPr algn="l"/>
                      <a:r>
                        <a:rPr lang="en-US" sz="1400" b="1" dirty="0" smtClean="0">
                          <a:solidFill>
                            <a:srgbClr val="FF0000"/>
                          </a:solidFill>
                        </a:rPr>
                        <a:t>If you ask your regular partner to</a:t>
                      </a:r>
                      <a:r>
                        <a:rPr lang="en-US" sz="1400" b="1" baseline="0" dirty="0" smtClean="0">
                          <a:solidFill>
                            <a:srgbClr val="FF0000"/>
                          </a:solidFill>
                        </a:rPr>
                        <a:t> use a condom, he’ll think you have been unfaithful</a:t>
                      </a:r>
                    </a:p>
                    <a:p>
                      <a:pPr algn="l"/>
                      <a:endParaRPr lang="en-US" sz="1400" b="1" baseline="0" dirty="0" smtClean="0">
                        <a:solidFill>
                          <a:schemeClr val="accent2"/>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rgbClr val="FF0000"/>
                          </a:solidFill>
                        </a:rPr>
                        <a:t>If you ask your regular partner to</a:t>
                      </a:r>
                      <a:r>
                        <a:rPr lang="en-US" sz="1400" b="1" baseline="0" dirty="0" smtClean="0">
                          <a:solidFill>
                            <a:srgbClr val="FF0000"/>
                          </a:solidFill>
                        </a:rPr>
                        <a:t> use a condom, he’ll think you don’t trust him </a:t>
                      </a:r>
                    </a:p>
                    <a:p>
                      <a:pPr algn="l"/>
                      <a:endParaRPr lang="en-US" sz="1400" b="1" dirty="0" smtClean="0">
                        <a:solidFill>
                          <a:schemeClr val="accent2"/>
                        </a:solidFill>
                      </a:endParaRPr>
                    </a:p>
                  </a:txBody>
                  <a:tcPr/>
                </a:tc>
                <a:tc>
                  <a:txBody>
                    <a:bodyPr/>
                    <a:lstStyle/>
                    <a:p>
                      <a:pPr algn="l"/>
                      <a:endParaRPr lang="en-US" sz="1400" b="1" dirty="0" smtClean="0">
                        <a:solidFill>
                          <a:schemeClr val="accent2"/>
                        </a:solidFill>
                      </a:endParaRPr>
                    </a:p>
                    <a:p>
                      <a:pPr algn="l"/>
                      <a:r>
                        <a:rPr lang="en-US" sz="1400" b="1" dirty="0" smtClean="0">
                          <a:solidFill>
                            <a:srgbClr val="FF0000"/>
                          </a:solidFill>
                        </a:rPr>
                        <a:t>Condoms are inconvenient </a:t>
                      </a:r>
                      <a:r>
                        <a:rPr lang="en-US" sz="1400" b="1" baseline="0" dirty="0" smtClean="0">
                          <a:solidFill>
                            <a:srgbClr val="FF0000"/>
                          </a:solidFill>
                        </a:rPr>
                        <a:t> </a:t>
                      </a:r>
                      <a:r>
                        <a:rPr lang="en-US" sz="1400" b="1" dirty="0" smtClean="0">
                          <a:solidFill>
                            <a:schemeClr val="accent2"/>
                          </a:solidFill>
                        </a:rPr>
                        <a:t>(0.66)</a:t>
                      </a:r>
                    </a:p>
                    <a:p>
                      <a:pPr algn="l"/>
                      <a:endParaRPr lang="en-US" sz="1400" b="1" dirty="0" smtClean="0">
                        <a:solidFill>
                          <a:schemeClr val="accent2"/>
                        </a:solidFill>
                      </a:endParaRPr>
                    </a:p>
                    <a:p>
                      <a:pPr algn="l"/>
                      <a:r>
                        <a:rPr lang="en-US" sz="1400" b="1" dirty="0" smtClean="0">
                          <a:solidFill>
                            <a:schemeClr val="accent2"/>
                          </a:solidFill>
                        </a:rPr>
                        <a:t>Condom interrupt love making (0.77)</a:t>
                      </a:r>
                    </a:p>
                    <a:p>
                      <a:pPr algn="l"/>
                      <a:endParaRPr lang="en-US" sz="1400" b="1" dirty="0" smtClean="0">
                        <a:solidFill>
                          <a:schemeClr val="accent2"/>
                        </a:solidFill>
                      </a:endParaRPr>
                    </a:p>
                    <a:p>
                      <a:pPr algn="l"/>
                      <a:r>
                        <a:rPr lang="en-US" sz="1400" b="1" dirty="0" smtClean="0">
                          <a:solidFill>
                            <a:schemeClr val="accent2"/>
                          </a:solidFill>
                        </a:rPr>
                        <a:t>Condoms aren’t worth the trouble (0.52)</a:t>
                      </a:r>
                    </a:p>
                    <a:p>
                      <a:pPr algn="l"/>
                      <a:endParaRPr lang="en-US" sz="1400" b="1" dirty="0" smtClean="0">
                        <a:solidFill>
                          <a:schemeClr val="accent2"/>
                        </a:solidFill>
                      </a:endParaRPr>
                    </a:p>
                    <a:p>
                      <a:pPr algn="l"/>
                      <a:r>
                        <a:rPr lang="en-US" sz="1400" b="1" dirty="0" smtClean="0">
                          <a:solidFill>
                            <a:srgbClr val="FF0000"/>
                          </a:solidFill>
                        </a:rPr>
                        <a:t>Condoms can</a:t>
                      </a:r>
                      <a:r>
                        <a:rPr lang="en-US" sz="1400" b="1" baseline="0" dirty="0" smtClean="0">
                          <a:solidFill>
                            <a:srgbClr val="FF0000"/>
                          </a:solidFill>
                        </a:rPr>
                        <a:t> make sex last too long (0.44)</a:t>
                      </a:r>
                    </a:p>
                    <a:p>
                      <a:pPr algn="l"/>
                      <a:endParaRPr lang="en-US" sz="1400" b="1" baseline="0" dirty="0" smtClean="0">
                        <a:solidFill>
                          <a:schemeClr val="accent2"/>
                        </a:solidFill>
                      </a:endParaRPr>
                    </a:p>
                    <a:p>
                      <a:pPr algn="l"/>
                      <a:r>
                        <a:rPr lang="en-US" sz="1400" b="1" baseline="0" dirty="0" smtClean="0">
                          <a:solidFill>
                            <a:schemeClr val="accent2"/>
                          </a:solidFill>
                        </a:rPr>
                        <a:t>Condoms make sex feel unnatural (0.64)</a:t>
                      </a:r>
                    </a:p>
                    <a:p>
                      <a:pPr algn="l"/>
                      <a:endParaRPr lang="en-US" sz="1400" b="1" baseline="0" dirty="0" smtClean="0">
                        <a:solidFill>
                          <a:schemeClr val="accent2"/>
                        </a:solidFill>
                      </a:endParaRPr>
                    </a:p>
                    <a:p>
                      <a:pPr algn="l"/>
                      <a:r>
                        <a:rPr lang="en-US" sz="1400" b="1" baseline="0" dirty="0" smtClean="0">
                          <a:solidFill>
                            <a:srgbClr val="FF0000"/>
                          </a:solidFill>
                        </a:rPr>
                        <a:t>A condom is not necessary when you know enough about the person to trust him (0.56)</a:t>
                      </a:r>
                    </a:p>
                    <a:p>
                      <a:pPr algn="l"/>
                      <a:endParaRPr lang="en-US" sz="1400" b="1" baseline="0" dirty="0" smtClean="0">
                        <a:solidFill>
                          <a:schemeClr val="accent2"/>
                        </a:solidFill>
                      </a:endParaRPr>
                    </a:p>
                    <a:p>
                      <a:pPr algn="l"/>
                      <a:r>
                        <a:rPr lang="en-US" sz="1400" b="1" baseline="0" dirty="0" smtClean="0">
                          <a:solidFill>
                            <a:schemeClr val="accent2"/>
                          </a:solidFill>
                        </a:rPr>
                        <a:t>A condom is not necessary when you are with the person for a long time (0.57)</a:t>
                      </a:r>
                      <a:endParaRPr lang="en-US" sz="1400" b="1" dirty="0" smtClean="0">
                        <a:solidFill>
                          <a:schemeClr val="accent2"/>
                        </a:solidFill>
                      </a:endParaRPr>
                    </a:p>
                    <a:p>
                      <a:pPr algn="l"/>
                      <a:endParaRPr lang="en-US" sz="1400" b="1" dirty="0" smtClean="0">
                        <a:solidFill>
                          <a:schemeClr val="accent2"/>
                        </a:solidFill>
                      </a:endParaRPr>
                    </a:p>
                  </a:txBody>
                  <a:tcPr/>
                </a:tc>
                <a:tc>
                  <a:txBody>
                    <a:bodyPr/>
                    <a:lstStyle/>
                    <a:p>
                      <a:pPr algn="l"/>
                      <a:endParaRPr lang="en-US" sz="1400" b="1" dirty="0" smtClean="0">
                        <a:solidFill>
                          <a:srgbClr val="FF0000"/>
                        </a:solidFill>
                      </a:endParaRPr>
                    </a:p>
                    <a:p>
                      <a:pPr algn="l"/>
                      <a:r>
                        <a:rPr lang="en-US" sz="1400" b="1" dirty="0" smtClean="0">
                          <a:solidFill>
                            <a:srgbClr val="FF0000"/>
                          </a:solidFill>
                        </a:rPr>
                        <a:t>If you ask your regular partner to</a:t>
                      </a:r>
                      <a:r>
                        <a:rPr lang="en-US" sz="1400" b="1" baseline="0" dirty="0" smtClean="0">
                          <a:solidFill>
                            <a:srgbClr val="FF0000"/>
                          </a:solidFill>
                        </a:rPr>
                        <a:t> use a condom, he’ll think you have been unfaithful (0.77)</a:t>
                      </a:r>
                    </a:p>
                    <a:p>
                      <a:pPr algn="l"/>
                      <a:endParaRPr lang="en-US" sz="1400" b="1" baseline="0" dirty="0" smtClean="0">
                        <a:solidFill>
                          <a:srgbClr val="FF0000"/>
                        </a:solidFill>
                      </a:endParaRPr>
                    </a:p>
                    <a:p>
                      <a:pPr algn="l"/>
                      <a:r>
                        <a:rPr lang="en-US" sz="1400" b="1" dirty="0" smtClean="0">
                          <a:solidFill>
                            <a:srgbClr val="FF0000"/>
                          </a:solidFill>
                        </a:rPr>
                        <a:t>If you ask your regular partner to</a:t>
                      </a:r>
                      <a:r>
                        <a:rPr lang="en-US" sz="1400" b="1" baseline="0" dirty="0" smtClean="0">
                          <a:solidFill>
                            <a:srgbClr val="FF0000"/>
                          </a:solidFill>
                        </a:rPr>
                        <a:t> use a condom, he’ll think you don’t trust him (0.79)</a:t>
                      </a:r>
                    </a:p>
                    <a:p>
                      <a:pPr algn="l"/>
                      <a:endParaRPr lang="en-US" sz="1400" b="1" baseline="0" dirty="0" smtClean="0">
                        <a:solidFill>
                          <a:schemeClr val="accent2"/>
                        </a:solidFill>
                      </a:endParaRPr>
                    </a:p>
                    <a:p>
                      <a:pPr algn="l"/>
                      <a:r>
                        <a:rPr lang="en-US" sz="1400" b="1" baseline="0" dirty="0" smtClean="0">
                          <a:solidFill>
                            <a:schemeClr val="accent2"/>
                          </a:solidFill>
                        </a:rPr>
                        <a:t>If you ask a man other than your regular partner to use a condom he’ll think you play around (0.81)</a:t>
                      </a:r>
                    </a:p>
                    <a:p>
                      <a:pPr algn="l"/>
                      <a:endParaRPr lang="en-US" sz="1400" b="1" baseline="0" dirty="0" smtClean="0">
                        <a:solidFill>
                          <a:schemeClr val="accent2"/>
                        </a:solidFill>
                      </a:endParaRPr>
                    </a:p>
                    <a:p>
                      <a:pPr algn="l"/>
                      <a:r>
                        <a:rPr lang="en-US" sz="1400" b="1" baseline="0" dirty="0" smtClean="0">
                          <a:solidFill>
                            <a:schemeClr val="accent2"/>
                          </a:solidFill>
                        </a:rPr>
                        <a:t>If you ask a man other than your regular partner to use a condom he’ll think you believe he has a sexually transmitted  disease (0.84)</a:t>
                      </a:r>
                      <a:endParaRPr lang="en-US" sz="1400" b="1" dirty="0" smtClean="0">
                        <a:solidFill>
                          <a:schemeClr val="accent2"/>
                        </a:solidFill>
                      </a:endParaRPr>
                    </a:p>
                    <a:p>
                      <a:pPr algn="l"/>
                      <a:endParaRPr lang="en-US" sz="1400" b="1" dirty="0" smtClean="0">
                        <a:solidFill>
                          <a:schemeClr val="accent2"/>
                        </a:solidFill>
                      </a:endParaRPr>
                    </a:p>
                  </a:txBody>
                  <a:tcPr/>
                </a:tc>
              </a:tr>
            </a:tbl>
          </a:graphicData>
        </a:graphic>
      </p:graphicFrame>
    </p:spTree>
    <p:extLst>
      <p:ext uri="{BB962C8B-B14F-4D97-AF65-F5344CB8AC3E}">
        <p14:creationId xmlns:p14="http://schemas.microsoft.com/office/powerpoint/2010/main" val="332484617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228600"/>
            <a:ext cx="6705600" cy="533400"/>
          </a:xfrm>
        </p:spPr>
        <p:txBody>
          <a:bodyPr/>
          <a:lstStyle/>
          <a:p>
            <a:pPr algn="ctr"/>
            <a:r>
              <a:rPr lang="en-US" sz="1600" dirty="0" smtClean="0">
                <a:solidFill>
                  <a:schemeClr val="accent2"/>
                </a:solidFill>
              </a:rPr>
              <a:t>Results- Items selected by CTT and </a:t>
            </a:r>
            <a:r>
              <a:rPr lang="en-US" sz="1600" dirty="0" err="1" smtClean="0">
                <a:solidFill>
                  <a:schemeClr val="accent2"/>
                </a:solidFill>
              </a:rPr>
              <a:t>Rasch</a:t>
            </a:r>
            <a:r>
              <a:rPr lang="en-US" sz="1600" dirty="0" smtClean="0">
                <a:solidFill>
                  <a:schemeClr val="accent2"/>
                </a:solidFill>
              </a:rPr>
              <a:t> Modeling for Communication</a:t>
            </a:r>
            <a:endParaRPr lang="en-US" sz="1600" dirty="0">
              <a:solidFill>
                <a:schemeClr val="accent2"/>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022817113"/>
              </p:ext>
            </p:extLst>
          </p:nvPr>
        </p:nvGraphicFramePr>
        <p:xfrm>
          <a:off x="0" y="838199"/>
          <a:ext cx="9144000" cy="6156960"/>
        </p:xfrm>
        <a:graphic>
          <a:graphicData uri="http://schemas.openxmlformats.org/drawingml/2006/table">
            <a:tbl>
              <a:tblPr firstRow="1" bandRow="1">
                <a:tableStyleId>{5C22544A-7EE6-4342-B048-85BDC9FD1C3A}</a:tableStyleId>
              </a:tblPr>
              <a:tblGrid>
                <a:gridCol w="3690515"/>
                <a:gridCol w="2786485"/>
                <a:gridCol w="2667000"/>
              </a:tblGrid>
              <a:tr h="496866">
                <a:tc>
                  <a:txBody>
                    <a:bodyPr/>
                    <a:lstStyle/>
                    <a:p>
                      <a:pPr algn="ctr"/>
                      <a:r>
                        <a:rPr lang="en-US" sz="1400" dirty="0" err="1" smtClean="0">
                          <a:solidFill>
                            <a:srgbClr val="FF00FF"/>
                          </a:solidFill>
                        </a:rPr>
                        <a:t>Rasch</a:t>
                      </a:r>
                      <a:endParaRPr lang="en-US" sz="1400" dirty="0" smtClean="0">
                        <a:solidFill>
                          <a:srgbClr val="FF00FF"/>
                        </a:solidFill>
                      </a:endParaRPr>
                    </a:p>
                    <a:p>
                      <a:pPr algn="ctr"/>
                      <a:r>
                        <a:rPr lang="en-US" sz="1400" dirty="0" smtClean="0">
                          <a:solidFill>
                            <a:srgbClr val="FF00FF"/>
                          </a:solidFill>
                        </a:rPr>
                        <a:t>(Communication)</a:t>
                      </a:r>
                      <a:endParaRPr lang="en-US" sz="1400" dirty="0">
                        <a:solidFill>
                          <a:srgbClr val="FF00FF"/>
                        </a:solidFill>
                      </a:endParaRPr>
                    </a:p>
                  </a:txBody>
                  <a:tcPr/>
                </a:tc>
                <a:tc gridSpan="2">
                  <a:txBody>
                    <a:bodyPr/>
                    <a:lstStyle/>
                    <a:p>
                      <a:pPr algn="ctr"/>
                      <a:r>
                        <a:rPr lang="en-US" sz="1400" dirty="0" smtClean="0">
                          <a:solidFill>
                            <a:srgbClr val="FF00FF"/>
                          </a:solidFill>
                        </a:rPr>
                        <a:t>CTT</a:t>
                      </a:r>
                      <a:endParaRPr lang="en-US" sz="1400" dirty="0">
                        <a:solidFill>
                          <a:srgbClr val="FF00FF"/>
                        </a:solidFill>
                      </a:endParaRPr>
                    </a:p>
                    <a:p>
                      <a:pPr algn="l"/>
                      <a:r>
                        <a:rPr lang="en-US" sz="1400" dirty="0" smtClean="0">
                          <a:solidFill>
                            <a:srgbClr val="FF00FF"/>
                          </a:solidFill>
                        </a:rPr>
                        <a:t>Communication</a:t>
                      </a:r>
                      <a:r>
                        <a:rPr lang="en-US" sz="1400" baseline="0" dirty="0" smtClean="0">
                          <a:solidFill>
                            <a:srgbClr val="FF00FF"/>
                          </a:solidFill>
                        </a:rPr>
                        <a:t> with partner       Communication with relatives</a:t>
                      </a:r>
                      <a:endParaRPr lang="en-US" sz="1400" dirty="0" smtClean="0">
                        <a:solidFill>
                          <a:srgbClr val="FF00FF"/>
                        </a:solidFill>
                      </a:endParaRPr>
                    </a:p>
                  </a:txBody>
                  <a:tcPr/>
                </a:tc>
                <a:tc hMerge="1">
                  <a:txBody>
                    <a:bodyPr/>
                    <a:lstStyle/>
                    <a:p>
                      <a:endParaRPr lang="en-US"/>
                    </a:p>
                  </a:txBody>
                  <a:tcPr/>
                </a:tc>
              </a:tr>
              <a:tr h="48371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b="1" dirty="0" smtClean="0">
                          <a:solidFill>
                            <a:srgbClr val="FF0000"/>
                          </a:solidFill>
                        </a:rPr>
                        <a:t>Have you talked to your regular partner</a:t>
                      </a:r>
                      <a:r>
                        <a:rPr lang="en-US" sz="1300" b="1" baseline="0" dirty="0" smtClean="0">
                          <a:solidFill>
                            <a:srgbClr val="FF0000"/>
                          </a:solidFill>
                        </a:rPr>
                        <a:t> about whether you need to use condoms with each other for protection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300" b="1" baseline="0" dirty="0" smtClean="0">
                        <a:solidFill>
                          <a:srgbClr val="FF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300" b="1" dirty="0" smtClean="0">
                          <a:solidFill>
                            <a:srgbClr val="FF0000"/>
                          </a:solidFill>
                        </a:rPr>
                        <a:t>Have you talked to your regular partner</a:t>
                      </a:r>
                      <a:r>
                        <a:rPr lang="en-US" sz="1300" b="1" baseline="0" dirty="0" smtClean="0">
                          <a:solidFill>
                            <a:srgbClr val="FF0000"/>
                          </a:solidFill>
                        </a:rPr>
                        <a:t> about  your feelings about condoms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300" b="1" baseline="0" dirty="0" smtClean="0">
                        <a:solidFill>
                          <a:schemeClr val="accent2"/>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300" b="1" dirty="0" smtClean="0">
                          <a:solidFill>
                            <a:srgbClr val="FF0000"/>
                          </a:solidFill>
                        </a:rPr>
                        <a:t>Have you talked to other than your regular partner </a:t>
                      </a:r>
                      <a:r>
                        <a:rPr lang="en-US" sz="1300" b="1" baseline="0" dirty="0" smtClean="0">
                          <a:solidFill>
                            <a:srgbClr val="FF0000"/>
                          </a:solidFill>
                        </a:rPr>
                        <a:t>about whether you need to use condoms with each other for protection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300" b="1" dirty="0" smtClean="0">
                        <a:solidFill>
                          <a:schemeClr val="accent2"/>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300" b="1" dirty="0" smtClean="0">
                          <a:solidFill>
                            <a:srgbClr val="FF0000"/>
                          </a:solidFill>
                        </a:rPr>
                        <a:t>Have you talked to other than your regular partner </a:t>
                      </a:r>
                      <a:r>
                        <a:rPr lang="en-US" sz="1300" b="1" baseline="0" dirty="0" smtClean="0">
                          <a:solidFill>
                            <a:srgbClr val="FF0000"/>
                          </a:solidFill>
                        </a:rPr>
                        <a:t>about  your feelings about condoms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300" b="1" baseline="0" dirty="0" smtClean="0">
                        <a:solidFill>
                          <a:schemeClr val="accent2"/>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300" b="1" baseline="0" dirty="0" smtClean="0">
                          <a:solidFill>
                            <a:srgbClr val="FF0000"/>
                          </a:solidFill>
                        </a:rPr>
                        <a:t>Have you talked to your female relatives whether you should be using condoms for protection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300" b="1" baseline="0" dirty="0" smtClean="0">
                        <a:solidFill>
                          <a:srgbClr val="FF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300" b="1" baseline="0" dirty="0" smtClean="0">
                          <a:solidFill>
                            <a:srgbClr val="FF0000"/>
                          </a:solidFill>
                        </a:rPr>
                        <a:t>Have you talked to your relatives about problems you were having convincing your partner to use condoms </a:t>
                      </a:r>
                      <a:endParaRPr lang="en-US" sz="1300" b="1" dirty="0" smtClean="0">
                        <a:solidFill>
                          <a:srgbClr val="FF0000"/>
                        </a:solidFill>
                      </a:endParaRPr>
                    </a:p>
                    <a:p>
                      <a:pPr algn="l"/>
                      <a:endParaRPr lang="en-US" sz="1300" b="1" dirty="0" smtClean="0">
                        <a:solidFill>
                          <a:schemeClr val="accent2"/>
                        </a:solidFill>
                      </a:endParaRPr>
                    </a:p>
                  </a:txBody>
                  <a:tcPr/>
                </a:tc>
                <a:tc>
                  <a:txBody>
                    <a:bodyPr/>
                    <a:lstStyle/>
                    <a:p>
                      <a:pPr algn="l"/>
                      <a:r>
                        <a:rPr lang="en-US" sz="1300" b="1" dirty="0" smtClean="0">
                          <a:solidFill>
                            <a:srgbClr val="FF0000"/>
                          </a:solidFill>
                        </a:rPr>
                        <a:t>Have you talked to your regular partner</a:t>
                      </a:r>
                      <a:r>
                        <a:rPr lang="en-US" sz="1300" b="1" baseline="0" dirty="0" smtClean="0">
                          <a:solidFill>
                            <a:srgbClr val="FF0000"/>
                          </a:solidFill>
                        </a:rPr>
                        <a:t> about whether you need to use condoms with each other for protection (0.77)</a:t>
                      </a:r>
                      <a:endParaRPr lang="en-US" sz="1300" b="1" dirty="0" smtClean="0">
                        <a:solidFill>
                          <a:srgbClr val="FF0000"/>
                        </a:solidFill>
                      </a:endParaRPr>
                    </a:p>
                    <a:p>
                      <a:pPr algn="l"/>
                      <a:endParaRPr lang="en-US" sz="1300" b="1" dirty="0" smtClean="0">
                        <a:solidFill>
                          <a:schemeClr val="accent2"/>
                        </a:solidFill>
                      </a:endParaRPr>
                    </a:p>
                    <a:p>
                      <a:pPr algn="l"/>
                      <a:r>
                        <a:rPr lang="en-US" sz="1300" b="1" dirty="0" smtClean="0">
                          <a:solidFill>
                            <a:srgbClr val="FF0000"/>
                          </a:solidFill>
                        </a:rPr>
                        <a:t>Have you talked to your regular partner</a:t>
                      </a:r>
                      <a:r>
                        <a:rPr lang="en-US" sz="1300" b="1" baseline="0" dirty="0" smtClean="0">
                          <a:solidFill>
                            <a:srgbClr val="FF0000"/>
                          </a:solidFill>
                        </a:rPr>
                        <a:t> about  your feelings about condoms (0.83)</a:t>
                      </a:r>
                    </a:p>
                    <a:p>
                      <a:pPr algn="l"/>
                      <a:endParaRPr lang="en-US" sz="1300" b="1" dirty="0" smtClean="0">
                        <a:solidFill>
                          <a:schemeClr val="accent2"/>
                        </a:solidFill>
                      </a:endParaRPr>
                    </a:p>
                    <a:p>
                      <a:pPr algn="l"/>
                      <a:r>
                        <a:rPr lang="en-US" sz="1300" b="1" dirty="0" smtClean="0">
                          <a:solidFill>
                            <a:schemeClr val="accent2"/>
                          </a:solidFill>
                        </a:rPr>
                        <a:t>Have you talked to your regular partner</a:t>
                      </a:r>
                      <a:r>
                        <a:rPr lang="en-US" sz="1300" b="1" baseline="0" dirty="0" smtClean="0">
                          <a:solidFill>
                            <a:schemeClr val="accent2"/>
                          </a:solidFill>
                        </a:rPr>
                        <a:t> about what you like sexually (0.71)</a:t>
                      </a:r>
                    </a:p>
                    <a:p>
                      <a:pPr algn="l"/>
                      <a:endParaRPr lang="en-US" sz="1300" b="1" baseline="0" dirty="0" smtClean="0">
                        <a:solidFill>
                          <a:schemeClr val="accent2"/>
                        </a:solidFill>
                      </a:endParaRPr>
                    </a:p>
                    <a:p>
                      <a:pPr algn="l"/>
                      <a:r>
                        <a:rPr lang="en-US" sz="1300" b="1" dirty="0" smtClean="0">
                          <a:solidFill>
                            <a:schemeClr val="accent2"/>
                          </a:solidFill>
                        </a:rPr>
                        <a:t>Have you talked to other than your regular partner about what the two of you would use for birth control (0.92)</a:t>
                      </a:r>
                      <a:endParaRPr lang="en-US" sz="1300" b="1" baseline="0" dirty="0" smtClean="0">
                        <a:solidFill>
                          <a:schemeClr val="accent2"/>
                        </a:solidFill>
                      </a:endParaRPr>
                    </a:p>
                    <a:p>
                      <a:pPr algn="l"/>
                      <a:endParaRPr lang="en-US" sz="1300" b="1" baseline="0" dirty="0" smtClean="0">
                        <a:solidFill>
                          <a:schemeClr val="accent2"/>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300" b="1" dirty="0" smtClean="0">
                          <a:solidFill>
                            <a:srgbClr val="FF0000"/>
                          </a:solidFill>
                        </a:rPr>
                        <a:t>Have you talked to other than your regular partner </a:t>
                      </a:r>
                      <a:r>
                        <a:rPr lang="en-US" sz="1300" b="1" baseline="0" dirty="0" smtClean="0">
                          <a:solidFill>
                            <a:srgbClr val="FF0000"/>
                          </a:solidFill>
                        </a:rPr>
                        <a:t>about whether you need to use condoms with each other for protection (0.91)</a:t>
                      </a:r>
                      <a:endParaRPr lang="en-US" sz="1300" b="1" dirty="0" smtClean="0">
                        <a:solidFill>
                          <a:srgbClr val="FF0000"/>
                        </a:solidFill>
                      </a:endParaRPr>
                    </a:p>
                    <a:p>
                      <a:pPr algn="l"/>
                      <a:endParaRPr lang="en-US" sz="1300" b="1" dirty="0" smtClean="0">
                        <a:solidFill>
                          <a:schemeClr val="accent2"/>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300" b="1" dirty="0" smtClean="0">
                          <a:solidFill>
                            <a:srgbClr val="FF0000"/>
                          </a:solidFill>
                        </a:rPr>
                        <a:t>Have you talked to other than your regular partner </a:t>
                      </a:r>
                      <a:r>
                        <a:rPr lang="en-US" sz="1300" b="1" baseline="0" dirty="0" smtClean="0">
                          <a:solidFill>
                            <a:srgbClr val="FF0000"/>
                          </a:solidFill>
                        </a:rPr>
                        <a:t>about  your feelings about condoms (0.89)</a:t>
                      </a:r>
                    </a:p>
                    <a:p>
                      <a:pPr algn="l"/>
                      <a:endParaRPr lang="en-US" sz="1300" b="1" dirty="0" smtClean="0">
                        <a:solidFill>
                          <a:schemeClr val="accent2"/>
                        </a:solidFill>
                      </a:endParaRPr>
                    </a:p>
                  </a:txBody>
                  <a:tcPr/>
                </a:tc>
                <a:tc>
                  <a:txBody>
                    <a:bodyPr/>
                    <a:lstStyle/>
                    <a:p>
                      <a:pPr algn="l"/>
                      <a:r>
                        <a:rPr lang="en-US" sz="1300" b="1" baseline="0" dirty="0" smtClean="0">
                          <a:solidFill>
                            <a:schemeClr val="accent2"/>
                          </a:solidFill>
                        </a:rPr>
                        <a:t>Have you talked to your female relatives about problems you have had using different birth control methods (0.85)</a:t>
                      </a:r>
                    </a:p>
                    <a:p>
                      <a:pPr algn="l"/>
                      <a:endParaRPr lang="en-US" sz="1300" b="1" baseline="0" dirty="0" smtClean="0">
                        <a:solidFill>
                          <a:schemeClr val="accent2"/>
                        </a:solidFill>
                      </a:endParaRPr>
                    </a:p>
                    <a:p>
                      <a:pPr algn="l"/>
                      <a:r>
                        <a:rPr lang="en-US" sz="1300" b="1" baseline="0" dirty="0" smtClean="0">
                          <a:solidFill>
                            <a:srgbClr val="FF0000"/>
                          </a:solidFill>
                        </a:rPr>
                        <a:t>Have you talked to your female relatives whether you should be using condoms for protection (0.91) </a:t>
                      </a:r>
                    </a:p>
                    <a:p>
                      <a:pPr algn="l"/>
                      <a:endParaRPr lang="en-US" sz="1300" b="1" baseline="0" dirty="0" smtClean="0">
                        <a:solidFill>
                          <a:schemeClr val="accent2"/>
                        </a:solidFill>
                      </a:endParaRPr>
                    </a:p>
                    <a:p>
                      <a:pPr algn="l"/>
                      <a:r>
                        <a:rPr lang="en-US" sz="1300" b="1" baseline="0" dirty="0" smtClean="0">
                          <a:solidFill>
                            <a:schemeClr val="accent2"/>
                          </a:solidFill>
                        </a:rPr>
                        <a:t>Have you talked to your female relatives about your feelings about condoms (0.93)</a:t>
                      </a:r>
                    </a:p>
                    <a:p>
                      <a:pPr algn="l"/>
                      <a:endParaRPr lang="en-US" sz="1300" b="1" baseline="0" dirty="0" smtClean="0">
                        <a:solidFill>
                          <a:srgbClr val="FF0000"/>
                        </a:solidFill>
                      </a:endParaRPr>
                    </a:p>
                    <a:p>
                      <a:pPr algn="l"/>
                      <a:r>
                        <a:rPr lang="en-US" sz="1300" b="1" baseline="0" dirty="0" smtClean="0">
                          <a:solidFill>
                            <a:srgbClr val="FF0000"/>
                          </a:solidFill>
                        </a:rPr>
                        <a:t>Have you talked to your relatives about problems you were having convincing your partner to use condoms (0.76)</a:t>
                      </a:r>
                    </a:p>
                    <a:p>
                      <a:pPr algn="l"/>
                      <a:endParaRPr lang="en-US" sz="1300" b="1" baseline="0" dirty="0" smtClean="0">
                        <a:solidFill>
                          <a:schemeClr val="accent2"/>
                        </a:solidFill>
                      </a:endParaRPr>
                    </a:p>
                    <a:p>
                      <a:pPr algn="l"/>
                      <a:endParaRPr lang="en-US" sz="1400" b="1" dirty="0" smtClean="0">
                        <a:solidFill>
                          <a:schemeClr val="accent2"/>
                        </a:solidFill>
                      </a:endParaRPr>
                    </a:p>
                  </a:txBody>
                  <a:tcPr/>
                </a:tc>
              </a:tr>
            </a:tbl>
          </a:graphicData>
        </a:graphic>
      </p:graphicFrame>
    </p:spTree>
    <p:extLst>
      <p:ext uri="{BB962C8B-B14F-4D97-AF65-F5344CB8AC3E}">
        <p14:creationId xmlns:p14="http://schemas.microsoft.com/office/powerpoint/2010/main" val="29700640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228600"/>
            <a:ext cx="6705600" cy="533400"/>
          </a:xfrm>
        </p:spPr>
        <p:txBody>
          <a:bodyPr/>
          <a:lstStyle/>
          <a:p>
            <a:pPr algn="ctr"/>
            <a:r>
              <a:rPr lang="en-US" sz="1600" dirty="0" smtClean="0">
                <a:solidFill>
                  <a:schemeClr val="accent2"/>
                </a:solidFill>
              </a:rPr>
              <a:t>Results- Items selected by CTT and </a:t>
            </a:r>
            <a:r>
              <a:rPr lang="en-US" sz="1600" dirty="0" err="1" smtClean="0">
                <a:solidFill>
                  <a:schemeClr val="accent2"/>
                </a:solidFill>
              </a:rPr>
              <a:t>Rasch</a:t>
            </a:r>
            <a:r>
              <a:rPr lang="en-US" sz="1600" dirty="0" smtClean="0">
                <a:solidFill>
                  <a:schemeClr val="accent2"/>
                </a:solidFill>
              </a:rPr>
              <a:t> Modeling for Confidence</a:t>
            </a:r>
            <a:endParaRPr lang="en-US" sz="1600" dirty="0">
              <a:solidFill>
                <a:schemeClr val="accent2"/>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784029587"/>
              </p:ext>
            </p:extLst>
          </p:nvPr>
        </p:nvGraphicFramePr>
        <p:xfrm>
          <a:off x="76200" y="990600"/>
          <a:ext cx="8991600" cy="5729196"/>
        </p:xfrm>
        <a:graphic>
          <a:graphicData uri="http://schemas.openxmlformats.org/drawingml/2006/table">
            <a:tbl>
              <a:tblPr firstRow="1" bandRow="1">
                <a:tableStyleId>{5C22544A-7EE6-4342-B048-85BDC9FD1C3A}</a:tableStyleId>
              </a:tblPr>
              <a:tblGrid>
                <a:gridCol w="5079885"/>
                <a:gridCol w="3911715"/>
              </a:tblGrid>
              <a:tr h="532356">
                <a:tc>
                  <a:txBody>
                    <a:bodyPr/>
                    <a:lstStyle/>
                    <a:p>
                      <a:pPr algn="ctr"/>
                      <a:r>
                        <a:rPr lang="en-US" sz="1400" dirty="0" err="1" smtClean="0">
                          <a:solidFill>
                            <a:srgbClr val="FF00FF"/>
                          </a:solidFill>
                        </a:rPr>
                        <a:t>Rasch</a:t>
                      </a:r>
                      <a:endParaRPr lang="en-US" sz="1400" dirty="0" smtClean="0">
                        <a:solidFill>
                          <a:srgbClr val="FF00FF"/>
                        </a:solidFill>
                      </a:endParaRPr>
                    </a:p>
                  </a:txBody>
                  <a:tcPr/>
                </a:tc>
                <a:tc>
                  <a:txBody>
                    <a:bodyPr/>
                    <a:lstStyle/>
                    <a:p>
                      <a:pPr algn="ctr"/>
                      <a:r>
                        <a:rPr lang="en-US" sz="1400" dirty="0" smtClean="0">
                          <a:solidFill>
                            <a:srgbClr val="FF00FF"/>
                          </a:solidFill>
                        </a:rPr>
                        <a:t>CTT</a:t>
                      </a:r>
                      <a:endParaRPr lang="en-US" sz="1400" dirty="0">
                        <a:solidFill>
                          <a:srgbClr val="FF00FF"/>
                        </a:solidFill>
                      </a:endParaRPr>
                    </a:p>
                  </a:txBody>
                  <a:tcPr/>
                </a:tc>
              </a:tr>
              <a:tr h="5182644">
                <a:tc>
                  <a:txBody>
                    <a:bodyPr/>
                    <a:lstStyle/>
                    <a:p>
                      <a:pPr algn="l"/>
                      <a:r>
                        <a:rPr lang="en-US" sz="1400" b="1" dirty="0" smtClean="0">
                          <a:solidFill>
                            <a:srgbClr val="FF0000"/>
                          </a:solidFill>
                        </a:rPr>
                        <a:t>How sure are you that you can convince your regular partner to use a condom even if he doesn’t want to  </a:t>
                      </a:r>
                    </a:p>
                    <a:p>
                      <a:pPr algn="l"/>
                      <a:endParaRPr lang="en-US" sz="1400" b="1" dirty="0" smtClean="0">
                        <a:solidFill>
                          <a:schemeClr val="accent2"/>
                        </a:solidFill>
                      </a:endParaRPr>
                    </a:p>
                    <a:p>
                      <a:pPr algn="l"/>
                      <a:r>
                        <a:rPr lang="en-US" sz="1400" b="1" dirty="0" smtClean="0">
                          <a:solidFill>
                            <a:srgbClr val="FF0000"/>
                          </a:solidFill>
                        </a:rPr>
                        <a:t>How</a:t>
                      </a:r>
                      <a:r>
                        <a:rPr lang="en-US" sz="1400" b="1" baseline="0" dirty="0" smtClean="0">
                          <a:solidFill>
                            <a:srgbClr val="FF0000"/>
                          </a:solidFill>
                        </a:rPr>
                        <a:t> sure are you that you could use condoms every time you have sex with your regular partner if you were really turned on </a:t>
                      </a:r>
                    </a:p>
                    <a:p>
                      <a:pPr algn="l"/>
                      <a:endParaRPr lang="en-US" sz="1400" b="1" baseline="0" dirty="0" smtClean="0">
                        <a:solidFill>
                          <a:schemeClr val="accent2"/>
                        </a:solidFill>
                      </a:endParaRPr>
                    </a:p>
                    <a:p>
                      <a:pPr algn="l"/>
                      <a:r>
                        <a:rPr lang="en-US" sz="1400" b="1" dirty="0" smtClean="0">
                          <a:solidFill>
                            <a:srgbClr val="FF0000"/>
                          </a:solidFill>
                        </a:rPr>
                        <a:t>How</a:t>
                      </a:r>
                      <a:r>
                        <a:rPr lang="en-US" sz="1400" b="1" baseline="0" dirty="0" smtClean="0">
                          <a:solidFill>
                            <a:srgbClr val="FF0000"/>
                          </a:solidFill>
                        </a:rPr>
                        <a:t> sure are you that you could use condoms every time you have sex with your regular partner if you thought he might get angry or upset </a:t>
                      </a:r>
                    </a:p>
                    <a:p>
                      <a:pPr algn="l"/>
                      <a:endParaRPr lang="en-US" sz="1400" b="1" baseline="0" dirty="0" smtClean="0">
                        <a:solidFill>
                          <a:schemeClr val="accent2"/>
                        </a:solidFill>
                      </a:endParaRPr>
                    </a:p>
                    <a:p>
                      <a:pPr algn="l"/>
                      <a:r>
                        <a:rPr lang="en-US" sz="1400" b="1" baseline="0" dirty="0" smtClean="0">
                          <a:solidFill>
                            <a:schemeClr val="accent2"/>
                          </a:solidFill>
                        </a:rPr>
                        <a:t>How sure are you that you can refuse to have sex with next new partner if he won’t wear a condom (4)</a:t>
                      </a:r>
                    </a:p>
                    <a:p>
                      <a:pPr algn="l"/>
                      <a:endParaRPr lang="en-US" sz="1200" b="1" dirty="0" smtClean="0">
                        <a:solidFill>
                          <a:schemeClr val="accent2"/>
                        </a:solidFill>
                      </a:endParaRPr>
                    </a:p>
                    <a:p>
                      <a:pPr algn="l"/>
                      <a:endParaRPr lang="en-US" sz="1200" b="1" dirty="0" smtClean="0">
                        <a:solidFill>
                          <a:schemeClr val="accent2"/>
                        </a:solidFill>
                      </a:endParaRPr>
                    </a:p>
                    <a:p>
                      <a:pPr algn="l"/>
                      <a:endParaRPr lang="en-US" sz="1300" b="1" dirty="0" smtClean="0">
                        <a:solidFill>
                          <a:schemeClr val="accent2"/>
                        </a:solidFill>
                      </a:endParaRPr>
                    </a:p>
                  </a:txBody>
                  <a:tcPr/>
                </a:tc>
                <a:tc>
                  <a:txBody>
                    <a:bodyPr/>
                    <a:lstStyle/>
                    <a:p>
                      <a:pPr algn="l"/>
                      <a:r>
                        <a:rPr lang="en-US" sz="1400" b="1" dirty="0" smtClean="0">
                          <a:solidFill>
                            <a:srgbClr val="FF0000"/>
                          </a:solidFill>
                        </a:rPr>
                        <a:t>How sure are you that you can convince your regular partner to use a condom even if he doesn’t want to (0.90)</a:t>
                      </a:r>
                    </a:p>
                    <a:p>
                      <a:pPr algn="l"/>
                      <a:endParaRPr lang="en-US" sz="1400" b="1" dirty="0" smtClean="0">
                        <a:solidFill>
                          <a:schemeClr val="accent2"/>
                        </a:solidFill>
                      </a:endParaRPr>
                    </a:p>
                    <a:p>
                      <a:pPr algn="l"/>
                      <a:r>
                        <a:rPr lang="en-US" sz="1400" b="1" dirty="0" smtClean="0">
                          <a:solidFill>
                            <a:schemeClr val="accent2"/>
                          </a:solidFill>
                        </a:rPr>
                        <a:t>How sure are you that you can refuse to have sex with your regular partner if he won’t wear a condom (0.79)</a:t>
                      </a:r>
                    </a:p>
                    <a:p>
                      <a:pPr algn="l"/>
                      <a:endParaRPr lang="en-US" sz="1400" b="1" dirty="0" smtClean="0">
                        <a:solidFill>
                          <a:schemeClr val="accent2"/>
                        </a:solidFill>
                      </a:endParaRPr>
                    </a:p>
                    <a:p>
                      <a:pPr algn="l"/>
                      <a:r>
                        <a:rPr lang="en-US" sz="1400" b="1" dirty="0" smtClean="0">
                          <a:solidFill>
                            <a:schemeClr val="accent2"/>
                          </a:solidFill>
                        </a:rPr>
                        <a:t>How</a:t>
                      </a:r>
                      <a:r>
                        <a:rPr lang="en-US" sz="1400" b="1" baseline="0" dirty="0" smtClean="0">
                          <a:solidFill>
                            <a:schemeClr val="accent2"/>
                          </a:solidFill>
                        </a:rPr>
                        <a:t> sure are you that you could use condoms every time you have sex with your regular partner if you had been using alcohol or other drugs (0.79)</a:t>
                      </a:r>
                    </a:p>
                    <a:p>
                      <a:pPr algn="l"/>
                      <a:endParaRPr lang="en-US" sz="1400" b="1" baseline="0" dirty="0" smtClean="0">
                        <a:solidFill>
                          <a:schemeClr val="accent2"/>
                        </a:solidFill>
                      </a:endParaRPr>
                    </a:p>
                    <a:p>
                      <a:pPr algn="l"/>
                      <a:r>
                        <a:rPr lang="en-US" sz="1400" b="1" dirty="0" smtClean="0">
                          <a:solidFill>
                            <a:srgbClr val="FF0000"/>
                          </a:solidFill>
                        </a:rPr>
                        <a:t>How</a:t>
                      </a:r>
                      <a:r>
                        <a:rPr lang="en-US" sz="1400" b="1" baseline="0" dirty="0" smtClean="0">
                          <a:solidFill>
                            <a:srgbClr val="FF0000"/>
                          </a:solidFill>
                        </a:rPr>
                        <a:t> sure are you that you could use condoms every time you have sex with your regular partner if you were really turned on (0.80)</a:t>
                      </a:r>
                    </a:p>
                    <a:p>
                      <a:pPr algn="l"/>
                      <a:endParaRPr lang="en-US" sz="1400" b="1" baseline="0" dirty="0" smtClean="0">
                        <a:solidFill>
                          <a:schemeClr val="accent2"/>
                        </a:solidFill>
                      </a:endParaRPr>
                    </a:p>
                    <a:p>
                      <a:pPr algn="l"/>
                      <a:r>
                        <a:rPr lang="en-US" sz="1400" b="1" dirty="0" smtClean="0">
                          <a:solidFill>
                            <a:srgbClr val="FF0000"/>
                          </a:solidFill>
                        </a:rPr>
                        <a:t>How</a:t>
                      </a:r>
                      <a:r>
                        <a:rPr lang="en-US" sz="1400" b="1" baseline="0" dirty="0" smtClean="0">
                          <a:solidFill>
                            <a:srgbClr val="FF0000"/>
                          </a:solidFill>
                        </a:rPr>
                        <a:t> sure are you that you could use condoms every time you have sex with your regular partner if you thought he might get angry or upset (0.89)</a:t>
                      </a:r>
                    </a:p>
                    <a:p>
                      <a:pPr algn="l"/>
                      <a:endParaRPr lang="en-US" sz="1400" b="1" dirty="0" smtClean="0">
                        <a:solidFill>
                          <a:schemeClr val="accent2"/>
                        </a:solidFill>
                      </a:endParaRPr>
                    </a:p>
                    <a:p>
                      <a:pPr algn="l"/>
                      <a:endParaRPr lang="en-US" sz="1300" b="1" dirty="0" smtClean="0">
                        <a:solidFill>
                          <a:schemeClr val="accent2"/>
                        </a:solidFill>
                      </a:endParaRPr>
                    </a:p>
                  </a:txBody>
                  <a:tcPr/>
                </a:tc>
              </a:tr>
            </a:tbl>
          </a:graphicData>
        </a:graphic>
      </p:graphicFrame>
    </p:spTree>
    <p:extLst>
      <p:ext uri="{BB962C8B-B14F-4D97-AF65-F5344CB8AC3E}">
        <p14:creationId xmlns:p14="http://schemas.microsoft.com/office/powerpoint/2010/main" val="23722259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228600"/>
            <a:ext cx="7772400" cy="533400"/>
          </a:xfrm>
        </p:spPr>
        <p:txBody>
          <a:bodyPr/>
          <a:lstStyle/>
          <a:p>
            <a:pPr algn="ctr"/>
            <a:r>
              <a:rPr lang="en-US" sz="2000" dirty="0" smtClean="0">
                <a:solidFill>
                  <a:schemeClr val="accent2"/>
                </a:solidFill>
              </a:rPr>
              <a:t>Introduction</a:t>
            </a:r>
          </a:p>
        </p:txBody>
      </p:sp>
      <p:sp>
        <p:nvSpPr>
          <p:cNvPr id="5123" name="Rectangle 3"/>
          <p:cNvSpPr>
            <a:spLocks noGrp="1" noChangeArrowheads="1"/>
          </p:cNvSpPr>
          <p:nvPr>
            <p:ph type="body" idx="1"/>
          </p:nvPr>
        </p:nvSpPr>
        <p:spPr>
          <a:xfrm>
            <a:off x="685800" y="914400"/>
            <a:ext cx="8001000" cy="5867400"/>
          </a:xfrm>
        </p:spPr>
        <p:txBody>
          <a:bodyPr/>
          <a:lstStyle/>
          <a:p>
            <a:pPr lvl="1">
              <a:lnSpc>
                <a:spcPct val="90000"/>
              </a:lnSpc>
              <a:buFont typeface="Arial" pitchFamily="34" charset="0"/>
              <a:buChar char="•"/>
              <a:defRPr/>
            </a:pPr>
            <a:endParaRPr lang="en-US" sz="1800" b="1" dirty="0" smtClean="0">
              <a:solidFill>
                <a:schemeClr val="accent2"/>
              </a:solidFill>
              <a:cs typeface="Times New Roman" charset="0"/>
            </a:endParaRPr>
          </a:p>
          <a:p>
            <a:pPr lvl="1">
              <a:lnSpc>
                <a:spcPct val="90000"/>
              </a:lnSpc>
              <a:buFont typeface="Arial" pitchFamily="34" charset="0"/>
              <a:buChar char="•"/>
              <a:defRPr/>
            </a:pPr>
            <a:r>
              <a:rPr lang="en-US" sz="1800" b="1" dirty="0" smtClean="0">
                <a:solidFill>
                  <a:schemeClr val="accent2"/>
                </a:solidFill>
                <a:cs typeface="Times New Roman" charset="0"/>
              </a:rPr>
              <a:t>The </a:t>
            </a:r>
            <a:r>
              <a:rPr lang="en-US" sz="1800" b="1" dirty="0">
                <a:solidFill>
                  <a:schemeClr val="accent2"/>
                </a:solidFill>
                <a:cs typeface="Times New Roman" charset="0"/>
              </a:rPr>
              <a:t>original study was undertaken to evaluate the efficacy of condoms and spermicide products, used alone or in combination in preventing gonorrhea and chlamydia among women attending an STD clinic</a:t>
            </a:r>
          </a:p>
          <a:p>
            <a:pPr lvl="1">
              <a:lnSpc>
                <a:spcPct val="90000"/>
              </a:lnSpc>
              <a:buFont typeface="Arial" pitchFamily="34" charset="0"/>
              <a:buChar char="•"/>
              <a:defRPr/>
            </a:pPr>
            <a:endParaRPr lang="en-US" sz="1800" b="1" dirty="0" smtClean="0">
              <a:solidFill>
                <a:schemeClr val="accent2"/>
              </a:solidFill>
              <a:cs typeface="Times New Roman" charset="0"/>
            </a:endParaRPr>
          </a:p>
          <a:p>
            <a:pPr lvl="1">
              <a:lnSpc>
                <a:spcPct val="90000"/>
              </a:lnSpc>
              <a:buFont typeface="Arial" pitchFamily="34" charset="0"/>
              <a:buChar char="•"/>
              <a:defRPr/>
            </a:pPr>
            <a:r>
              <a:rPr lang="en-US" sz="1800" b="1" dirty="0" smtClean="0">
                <a:solidFill>
                  <a:schemeClr val="accent2"/>
                </a:solidFill>
                <a:cs typeface="Times New Roman" charset="0"/>
              </a:rPr>
              <a:t>Women were recruited from 2 public STD clinics in Alabama</a:t>
            </a:r>
          </a:p>
          <a:p>
            <a:pPr marL="457200" lvl="1" indent="0">
              <a:lnSpc>
                <a:spcPct val="90000"/>
              </a:lnSpc>
              <a:buNone/>
              <a:defRPr/>
            </a:pPr>
            <a:endParaRPr lang="en-US" sz="1800" b="1" dirty="0" smtClean="0">
              <a:solidFill>
                <a:schemeClr val="accent2"/>
              </a:solidFill>
              <a:cs typeface="Times New Roman" charset="0"/>
            </a:endParaRPr>
          </a:p>
          <a:p>
            <a:pPr lvl="1">
              <a:lnSpc>
                <a:spcPct val="90000"/>
              </a:lnSpc>
              <a:buFont typeface="Arial" pitchFamily="34" charset="0"/>
              <a:buChar char="•"/>
              <a:defRPr/>
            </a:pPr>
            <a:r>
              <a:rPr lang="en-US" sz="1800" b="1" dirty="0" smtClean="0">
                <a:solidFill>
                  <a:schemeClr val="accent2"/>
                </a:solidFill>
                <a:cs typeface="Times New Roman" charset="0"/>
              </a:rPr>
              <a:t>Participated at baseline and 6 monthly follow-up visits</a:t>
            </a:r>
          </a:p>
          <a:p>
            <a:pPr marL="457200" lvl="1" indent="0">
              <a:lnSpc>
                <a:spcPct val="90000"/>
              </a:lnSpc>
              <a:buNone/>
              <a:defRPr/>
            </a:pPr>
            <a:endParaRPr lang="en-US" sz="1800" b="1" dirty="0">
              <a:solidFill>
                <a:schemeClr val="accent2"/>
              </a:solidFill>
              <a:cs typeface="Times New Roman" charset="0"/>
            </a:endParaRPr>
          </a:p>
          <a:p>
            <a:pPr lvl="1">
              <a:lnSpc>
                <a:spcPct val="90000"/>
              </a:lnSpc>
              <a:buFont typeface="Arial" pitchFamily="34" charset="0"/>
              <a:buChar char="•"/>
              <a:defRPr/>
            </a:pPr>
            <a:r>
              <a:rPr lang="en-US" sz="1800" b="1" dirty="0" smtClean="0">
                <a:solidFill>
                  <a:schemeClr val="accent2"/>
                </a:solidFill>
                <a:cs typeface="Times New Roman" charset="0"/>
              </a:rPr>
              <a:t>At baseline, responded to a behavioral questionnaire, providing </a:t>
            </a:r>
            <a:r>
              <a:rPr lang="en-US" sz="1800" b="1" dirty="0" smtClean="0">
                <a:solidFill>
                  <a:schemeClr val="accent2"/>
                </a:solidFill>
              </a:rPr>
              <a:t>background </a:t>
            </a:r>
            <a:r>
              <a:rPr lang="en-US" sz="1800" b="1" dirty="0">
                <a:solidFill>
                  <a:schemeClr val="accent2"/>
                </a:solidFill>
              </a:rPr>
              <a:t>information on </a:t>
            </a:r>
            <a:r>
              <a:rPr lang="en-US" sz="1800" b="1" dirty="0" smtClean="0">
                <a:solidFill>
                  <a:schemeClr val="accent2"/>
                </a:solidFill>
              </a:rPr>
              <a:t>sexual, reproductive </a:t>
            </a:r>
            <a:r>
              <a:rPr lang="en-US" sz="1800" b="1" dirty="0">
                <a:solidFill>
                  <a:schemeClr val="accent2"/>
                </a:solidFill>
              </a:rPr>
              <a:t>and medical </a:t>
            </a:r>
            <a:r>
              <a:rPr lang="en-US" sz="1800" b="1" dirty="0" smtClean="0">
                <a:solidFill>
                  <a:schemeClr val="accent2"/>
                </a:solidFill>
              </a:rPr>
              <a:t>history, </a:t>
            </a:r>
            <a:r>
              <a:rPr lang="en-US" sz="1800" b="1" dirty="0" smtClean="0">
                <a:solidFill>
                  <a:schemeClr val="accent2"/>
                </a:solidFill>
                <a:cs typeface="Times New Roman" charset="0"/>
              </a:rPr>
              <a:t>use of alcohol, drugs or tobacco</a:t>
            </a:r>
          </a:p>
          <a:p>
            <a:pPr marL="457200" lvl="1" indent="0">
              <a:lnSpc>
                <a:spcPct val="90000"/>
              </a:lnSpc>
              <a:buNone/>
              <a:defRPr/>
            </a:pPr>
            <a:endParaRPr lang="en-US" sz="1800" b="1" dirty="0">
              <a:solidFill>
                <a:schemeClr val="accent2"/>
              </a:solidFill>
              <a:cs typeface="Times New Roman" charset="0"/>
            </a:endParaRPr>
          </a:p>
          <a:p>
            <a:pPr lvl="1">
              <a:lnSpc>
                <a:spcPct val="90000"/>
              </a:lnSpc>
              <a:buFont typeface="Arial" pitchFamily="34" charset="0"/>
              <a:buChar char="•"/>
              <a:defRPr/>
            </a:pPr>
            <a:r>
              <a:rPr lang="en-US" sz="1800" b="1" dirty="0" smtClean="0">
                <a:solidFill>
                  <a:schemeClr val="accent2"/>
                </a:solidFill>
                <a:cs typeface="Times New Roman" charset="0"/>
              </a:rPr>
              <a:t>Participated in behavioral intervention, received physical examination, were trained to keep a sexual diary to record sexual activity and condom use</a:t>
            </a:r>
          </a:p>
          <a:p>
            <a:pPr lvl="1">
              <a:lnSpc>
                <a:spcPct val="90000"/>
              </a:lnSpc>
              <a:buFont typeface="Arial" pitchFamily="34" charset="0"/>
              <a:buChar char="•"/>
              <a:defRPr/>
            </a:pPr>
            <a:endParaRPr lang="en-US" sz="2000" b="1" dirty="0" smtClean="0">
              <a:solidFill>
                <a:schemeClr val="accent2"/>
              </a:solidFill>
              <a:cs typeface="Times New Roman" charset="0"/>
            </a:endParaRPr>
          </a:p>
          <a:p>
            <a:pPr lvl="1">
              <a:lnSpc>
                <a:spcPct val="90000"/>
              </a:lnSpc>
              <a:buFont typeface="Arial" pitchFamily="34" charset="0"/>
              <a:buChar char="•"/>
              <a:defRPr/>
            </a:pPr>
            <a:r>
              <a:rPr lang="en-US" sz="1800" b="1" dirty="0" smtClean="0">
                <a:solidFill>
                  <a:schemeClr val="accent2"/>
                </a:solidFill>
                <a:cs typeface="Times New Roman" charset="0"/>
              </a:rPr>
              <a:t>At follow-up visits, participated in questionnaire interview, physical exam with STD test, sexual diary and product use review, counselling</a:t>
            </a:r>
            <a:endParaRPr lang="en-US" sz="2000" b="1" dirty="0" smtClean="0">
              <a:solidFill>
                <a:schemeClr val="accent2"/>
              </a:solidFill>
              <a:cs typeface="Times New Roman" charset="0"/>
            </a:endParaRPr>
          </a:p>
          <a:p>
            <a:pPr lvl="1">
              <a:lnSpc>
                <a:spcPct val="90000"/>
              </a:lnSpc>
              <a:buFontTx/>
              <a:buNone/>
              <a:defRPr/>
            </a:pPr>
            <a:endParaRPr lang="en-US" sz="2000" b="1" dirty="0" smtClean="0">
              <a:solidFill>
                <a:schemeClr val="folHlink"/>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228600"/>
            <a:ext cx="7772400" cy="685800"/>
          </a:xfrm>
        </p:spPr>
        <p:txBody>
          <a:bodyPr/>
          <a:lstStyle/>
          <a:p>
            <a:pPr algn="ctr"/>
            <a:r>
              <a:rPr lang="en-US" sz="2400" smtClean="0">
                <a:solidFill>
                  <a:schemeClr val="accent2"/>
                </a:solidFill>
              </a:rPr>
              <a:t>Introduction</a:t>
            </a:r>
          </a:p>
        </p:txBody>
      </p:sp>
      <p:sp>
        <p:nvSpPr>
          <p:cNvPr id="5123" name="Rectangle 3"/>
          <p:cNvSpPr>
            <a:spLocks noGrp="1" noChangeArrowheads="1"/>
          </p:cNvSpPr>
          <p:nvPr>
            <p:ph type="body" idx="1"/>
          </p:nvPr>
        </p:nvSpPr>
        <p:spPr>
          <a:xfrm>
            <a:off x="685800" y="1295400"/>
            <a:ext cx="8001000" cy="4800600"/>
          </a:xfrm>
        </p:spPr>
        <p:txBody>
          <a:bodyPr/>
          <a:lstStyle/>
          <a:p>
            <a:pPr lvl="1">
              <a:lnSpc>
                <a:spcPct val="90000"/>
              </a:lnSpc>
              <a:buFont typeface="Arial" pitchFamily="34" charset="0"/>
              <a:buChar char="•"/>
              <a:defRPr/>
            </a:pPr>
            <a:endParaRPr lang="en-US" sz="2000" b="1" dirty="0" smtClean="0">
              <a:solidFill>
                <a:schemeClr val="accent2"/>
              </a:solidFill>
              <a:cs typeface="Times New Roman" charset="0"/>
            </a:endParaRPr>
          </a:p>
          <a:p>
            <a:pPr lvl="1">
              <a:lnSpc>
                <a:spcPct val="90000"/>
              </a:lnSpc>
              <a:buFont typeface="Arial" pitchFamily="34" charset="0"/>
              <a:buChar char="•"/>
              <a:defRPr/>
            </a:pPr>
            <a:endParaRPr lang="en-US" sz="2000" b="1" dirty="0" smtClean="0">
              <a:solidFill>
                <a:schemeClr val="accent2"/>
              </a:solidFill>
              <a:cs typeface="Times New Roman" charset="0"/>
            </a:endParaRPr>
          </a:p>
          <a:p>
            <a:pPr lvl="1">
              <a:lnSpc>
                <a:spcPct val="90000"/>
              </a:lnSpc>
              <a:buFont typeface="Arial" pitchFamily="34" charset="0"/>
              <a:buChar char="•"/>
              <a:defRPr/>
            </a:pPr>
            <a:r>
              <a:rPr lang="en-US" sz="2000" b="1" dirty="0" smtClean="0">
                <a:solidFill>
                  <a:schemeClr val="accent2"/>
                </a:solidFill>
                <a:cs typeface="Times New Roman" charset="0"/>
              </a:rPr>
              <a:t>Outcome </a:t>
            </a:r>
          </a:p>
          <a:p>
            <a:pPr marL="457200" lvl="1" indent="0">
              <a:lnSpc>
                <a:spcPct val="90000"/>
              </a:lnSpc>
              <a:buNone/>
              <a:defRPr/>
            </a:pPr>
            <a:r>
              <a:rPr lang="en-US" sz="2000" b="1" dirty="0">
                <a:solidFill>
                  <a:schemeClr val="accent2"/>
                </a:solidFill>
                <a:cs typeface="Times New Roman" charset="0"/>
              </a:rPr>
              <a:t> </a:t>
            </a:r>
            <a:r>
              <a:rPr lang="en-US" sz="2000" b="1" dirty="0" smtClean="0">
                <a:solidFill>
                  <a:schemeClr val="accent2"/>
                </a:solidFill>
                <a:cs typeface="Times New Roman" charset="0"/>
              </a:rPr>
              <a:t>      Consistency in condom use reported during baseline</a:t>
            </a:r>
          </a:p>
          <a:p>
            <a:pPr marL="457200" lvl="1" indent="0">
              <a:lnSpc>
                <a:spcPct val="90000"/>
              </a:lnSpc>
              <a:buNone/>
              <a:defRPr/>
            </a:pPr>
            <a:r>
              <a:rPr lang="en-US" sz="2000" b="1" dirty="0">
                <a:solidFill>
                  <a:schemeClr val="accent2"/>
                </a:solidFill>
                <a:cs typeface="Times New Roman" charset="0"/>
              </a:rPr>
              <a:t> </a:t>
            </a:r>
            <a:r>
              <a:rPr lang="en-US" sz="2000" b="1" dirty="0" smtClean="0">
                <a:solidFill>
                  <a:schemeClr val="accent2"/>
                </a:solidFill>
                <a:cs typeface="Times New Roman" charset="0"/>
              </a:rPr>
              <a:t>      and over follow-up visits</a:t>
            </a:r>
          </a:p>
          <a:p>
            <a:pPr marL="457200" lvl="1" indent="0">
              <a:lnSpc>
                <a:spcPct val="90000"/>
              </a:lnSpc>
              <a:buNone/>
              <a:defRPr/>
            </a:pPr>
            <a:endParaRPr lang="en-US" sz="2000" b="1" dirty="0" smtClean="0">
              <a:solidFill>
                <a:schemeClr val="accent2"/>
              </a:solidFill>
              <a:cs typeface="Times New Roman" charset="0"/>
            </a:endParaRPr>
          </a:p>
          <a:p>
            <a:pPr marL="457200" lvl="1" indent="0">
              <a:lnSpc>
                <a:spcPct val="90000"/>
              </a:lnSpc>
              <a:buNone/>
              <a:defRPr/>
            </a:pPr>
            <a:endParaRPr lang="en-US" sz="2000" b="1" dirty="0" smtClean="0">
              <a:solidFill>
                <a:schemeClr val="accent2"/>
              </a:solidFill>
              <a:cs typeface="Times New Roman" charset="0"/>
            </a:endParaRPr>
          </a:p>
          <a:p>
            <a:pPr marL="457200" lvl="1" indent="0">
              <a:lnSpc>
                <a:spcPct val="90000"/>
              </a:lnSpc>
              <a:buNone/>
              <a:defRPr/>
            </a:pPr>
            <a:endParaRPr lang="en-US" sz="2000" b="1" dirty="0">
              <a:solidFill>
                <a:schemeClr val="accent2"/>
              </a:solidFill>
              <a:cs typeface="Times New Roman" charset="0"/>
            </a:endParaRPr>
          </a:p>
          <a:p>
            <a:pPr marL="457200" lvl="1" indent="0">
              <a:lnSpc>
                <a:spcPct val="90000"/>
              </a:lnSpc>
              <a:buNone/>
              <a:defRPr/>
            </a:pPr>
            <a:r>
              <a:rPr lang="en-US" sz="2000" b="1" dirty="0">
                <a:solidFill>
                  <a:schemeClr val="accent2"/>
                </a:solidFill>
                <a:cs typeface="Times New Roman" charset="0"/>
              </a:rPr>
              <a:t> </a:t>
            </a:r>
            <a:r>
              <a:rPr lang="en-US" sz="2000" b="1" dirty="0" smtClean="0">
                <a:solidFill>
                  <a:schemeClr val="accent2"/>
                </a:solidFill>
                <a:cs typeface="Times New Roman" charset="0"/>
              </a:rPr>
              <a:t>                     </a:t>
            </a:r>
          </a:p>
          <a:p>
            <a:pPr lvl="1">
              <a:lnSpc>
                <a:spcPct val="90000"/>
              </a:lnSpc>
              <a:buFont typeface="Arial" pitchFamily="34" charset="0"/>
              <a:buChar char="•"/>
              <a:defRPr/>
            </a:pPr>
            <a:endParaRPr lang="en-US" sz="2000" b="1" dirty="0" smtClean="0">
              <a:solidFill>
                <a:schemeClr val="accent2"/>
              </a:solidFill>
              <a:cs typeface="Times New Roman" charset="0"/>
            </a:endParaRPr>
          </a:p>
          <a:p>
            <a:pPr lvl="1">
              <a:lnSpc>
                <a:spcPct val="90000"/>
              </a:lnSpc>
              <a:buFont typeface="Arial" pitchFamily="34" charset="0"/>
              <a:buChar char="•"/>
              <a:defRPr/>
            </a:pPr>
            <a:endParaRPr lang="en-US" sz="2000" b="1" dirty="0" smtClean="0">
              <a:solidFill>
                <a:schemeClr val="accent2"/>
              </a:solidFill>
              <a:cs typeface="Times New Roman" charset="0"/>
            </a:endParaRPr>
          </a:p>
          <a:p>
            <a:pPr lvl="1">
              <a:lnSpc>
                <a:spcPct val="90000"/>
              </a:lnSpc>
              <a:buFontTx/>
              <a:buNone/>
              <a:defRPr/>
            </a:pPr>
            <a:endParaRPr lang="en-US" sz="2000" b="1" dirty="0" smtClean="0">
              <a:solidFill>
                <a:schemeClr val="accent2"/>
              </a:solidFill>
            </a:endParaRPr>
          </a:p>
          <a:p>
            <a:pPr lvl="1">
              <a:lnSpc>
                <a:spcPct val="90000"/>
              </a:lnSpc>
              <a:buFontTx/>
              <a:buNone/>
              <a:defRPr/>
            </a:pPr>
            <a:r>
              <a:rPr lang="en-US" sz="2000" b="1" dirty="0" smtClean="0">
                <a:solidFill>
                  <a:schemeClr val="accent2"/>
                </a:solidFill>
              </a:rPr>
              <a:t>    If p=1 ---&gt; consistent in condom use</a:t>
            </a:r>
          </a:p>
        </p:txBody>
      </p:sp>
      <p:pic>
        <p:nvPicPr>
          <p:cNvPr id="1183" name="Picture 15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3429000"/>
            <a:ext cx="5181600" cy="1447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435520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304800"/>
            <a:ext cx="7772400" cy="533400"/>
          </a:xfrm>
        </p:spPr>
        <p:txBody>
          <a:bodyPr/>
          <a:lstStyle/>
          <a:p>
            <a:pPr algn="ctr"/>
            <a:r>
              <a:rPr lang="en-US" sz="2000" dirty="0" smtClean="0">
                <a:solidFill>
                  <a:schemeClr val="accent2"/>
                </a:solidFill>
              </a:rPr>
              <a:t>Study Aims</a:t>
            </a:r>
          </a:p>
        </p:txBody>
      </p:sp>
      <p:sp>
        <p:nvSpPr>
          <p:cNvPr id="5123" name="Rectangle 3"/>
          <p:cNvSpPr>
            <a:spLocks noGrp="1" noChangeArrowheads="1"/>
          </p:cNvSpPr>
          <p:nvPr>
            <p:ph type="body" idx="1"/>
          </p:nvPr>
        </p:nvSpPr>
        <p:spPr>
          <a:xfrm>
            <a:off x="685800" y="1295400"/>
            <a:ext cx="8001000" cy="4953000"/>
          </a:xfrm>
        </p:spPr>
        <p:txBody>
          <a:bodyPr/>
          <a:lstStyle/>
          <a:p>
            <a:pPr marL="457200" lvl="1" indent="0">
              <a:lnSpc>
                <a:spcPct val="90000"/>
              </a:lnSpc>
              <a:buFontTx/>
              <a:buNone/>
              <a:defRPr/>
            </a:pPr>
            <a:endParaRPr lang="en-US" sz="2000" b="1" dirty="0" smtClean="0">
              <a:solidFill>
                <a:schemeClr val="accent2"/>
              </a:solidFill>
            </a:endParaRPr>
          </a:p>
          <a:p>
            <a:pPr lvl="1">
              <a:lnSpc>
                <a:spcPct val="90000"/>
              </a:lnSpc>
              <a:buFont typeface="Arial" panose="020B0604020202020204" pitchFamily="34" charset="0"/>
              <a:buChar char="•"/>
              <a:defRPr/>
            </a:pPr>
            <a:endParaRPr lang="en-US" sz="2000" b="1" dirty="0" smtClean="0">
              <a:solidFill>
                <a:schemeClr val="accent2"/>
              </a:solidFill>
            </a:endParaRPr>
          </a:p>
          <a:p>
            <a:pPr lvl="1">
              <a:lnSpc>
                <a:spcPct val="90000"/>
              </a:lnSpc>
              <a:buFont typeface="Arial" panose="020B0604020202020204" pitchFamily="34" charset="0"/>
              <a:buChar char="•"/>
              <a:defRPr/>
            </a:pPr>
            <a:endParaRPr lang="en-US" sz="2000" b="1" dirty="0" smtClean="0">
              <a:solidFill>
                <a:schemeClr val="accent2"/>
              </a:solidFill>
            </a:endParaRPr>
          </a:p>
          <a:p>
            <a:pPr lvl="1">
              <a:lnSpc>
                <a:spcPct val="90000"/>
              </a:lnSpc>
              <a:buFont typeface="Arial" panose="020B0604020202020204" pitchFamily="34" charset="0"/>
              <a:buChar char="•"/>
              <a:defRPr/>
            </a:pPr>
            <a:r>
              <a:rPr lang="en-US" sz="2000" b="1" dirty="0" smtClean="0">
                <a:solidFill>
                  <a:schemeClr val="accent2"/>
                </a:solidFill>
              </a:rPr>
              <a:t>To reduce the number of items measuring pre-determined psychosocial measures at baseline: attitude , communication and confidence</a:t>
            </a:r>
          </a:p>
          <a:p>
            <a:pPr marL="457200" lvl="1" indent="0">
              <a:lnSpc>
                <a:spcPct val="90000"/>
              </a:lnSpc>
              <a:buNone/>
              <a:defRPr/>
            </a:pPr>
            <a:endParaRPr lang="en-US" sz="2000" b="1" dirty="0" smtClean="0">
              <a:solidFill>
                <a:schemeClr val="accent2"/>
              </a:solidFill>
            </a:endParaRPr>
          </a:p>
          <a:p>
            <a:pPr lvl="1">
              <a:lnSpc>
                <a:spcPct val="90000"/>
              </a:lnSpc>
              <a:buFont typeface="Arial" panose="020B0604020202020204" pitchFamily="34" charset="0"/>
              <a:buChar char="•"/>
              <a:defRPr/>
            </a:pPr>
            <a:r>
              <a:rPr lang="en-US" sz="2000" b="1" dirty="0" smtClean="0">
                <a:solidFill>
                  <a:schemeClr val="accent2"/>
                </a:solidFill>
              </a:rPr>
              <a:t>To predict consistency in condom use at baseline and over follow-up visits by reduced form items measuring attitude, communication, and, confidence using Classical test theory and </a:t>
            </a:r>
            <a:r>
              <a:rPr lang="en-US" sz="2000" b="1" dirty="0" err="1" smtClean="0">
                <a:solidFill>
                  <a:schemeClr val="accent2"/>
                </a:solidFill>
              </a:rPr>
              <a:t>Rasch</a:t>
            </a:r>
            <a:r>
              <a:rPr lang="en-US" sz="2000" b="1" dirty="0" smtClean="0">
                <a:solidFill>
                  <a:schemeClr val="accent2"/>
                </a:solidFill>
              </a:rPr>
              <a:t> modeling</a:t>
            </a:r>
            <a:endParaRPr lang="en-US" sz="2000" b="1" dirty="0">
              <a:solidFill>
                <a:schemeClr val="accent2"/>
              </a:solidFill>
            </a:endParaRPr>
          </a:p>
          <a:p>
            <a:pPr marL="457200" lvl="1" indent="0">
              <a:lnSpc>
                <a:spcPct val="90000"/>
              </a:lnSpc>
              <a:buNone/>
              <a:defRPr/>
            </a:pPr>
            <a:endParaRPr lang="en-US" sz="2000" b="1" dirty="0" smtClean="0">
              <a:solidFill>
                <a:schemeClr val="accent2"/>
              </a:solidFill>
            </a:endParaRPr>
          </a:p>
          <a:p>
            <a:pPr lvl="1">
              <a:lnSpc>
                <a:spcPct val="90000"/>
              </a:lnSpc>
              <a:buFont typeface="Arial" panose="020B0604020202020204" pitchFamily="34" charset="0"/>
              <a:buChar char="•"/>
              <a:defRPr/>
            </a:pPr>
            <a:endParaRPr lang="en-US" sz="2000" b="1" dirty="0" smtClean="0">
              <a:solidFill>
                <a:schemeClr val="accent2"/>
              </a:solidFill>
            </a:endParaRPr>
          </a:p>
          <a:p>
            <a:pPr marL="457200" lvl="1" indent="0">
              <a:lnSpc>
                <a:spcPct val="90000"/>
              </a:lnSpc>
              <a:buFontTx/>
              <a:buNone/>
              <a:defRPr/>
            </a:pPr>
            <a:endParaRPr lang="en-US" sz="2000" b="1" dirty="0" smtClean="0">
              <a:solidFill>
                <a:schemeClr val="accent2"/>
              </a:solidFill>
              <a:cs typeface="Times New Roman" charset="0"/>
            </a:endParaRPr>
          </a:p>
          <a:p>
            <a:pPr marL="457200" lvl="1" indent="0">
              <a:lnSpc>
                <a:spcPct val="90000"/>
              </a:lnSpc>
              <a:buFontTx/>
              <a:buNone/>
              <a:defRPr/>
            </a:pPr>
            <a:endParaRPr lang="en-US" sz="2000" b="1" dirty="0" smtClean="0">
              <a:solidFill>
                <a:schemeClr val="accent2"/>
              </a:solidFill>
              <a:cs typeface="Times New Roman" charset="0"/>
            </a:endParaRPr>
          </a:p>
          <a:p>
            <a:pPr lvl="1">
              <a:lnSpc>
                <a:spcPct val="90000"/>
              </a:lnSpc>
              <a:buFontTx/>
              <a:buNone/>
              <a:defRPr/>
            </a:pPr>
            <a:endParaRPr lang="en-US" sz="2000" b="1" dirty="0" smtClean="0">
              <a:solidFill>
                <a:schemeClr val="folHlink"/>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2362200" y="304800"/>
            <a:ext cx="6096000" cy="533400"/>
          </a:xfrm>
        </p:spPr>
        <p:txBody>
          <a:bodyPr/>
          <a:lstStyle/>
          <a:p>
            <a:pPr algn="ctr"/>
            <a:r>
              <a:rPr lang="en-US" sz="2000" dirty="0" smtClean="0">
                <a:solidFill>
                  <a:schemeClr val="accent2"/>
                </a:solidFill>
              </a:rPr>
              <a:t>Items Measured at Baseline</a:t>
            </a:r>
          </a:p>
        </p:txBody>
      </p:sp>
      <p:sp>
        <p:nvSpPr>
          <p:cNvPr id="5123" name="Rectangle 3"/>
          <p:cNvSpPr>
            <a:spLocks noGrp="1" noChangeArrowheads="1"/>
          </p:cNvSpPr>
          <p:nvPr>
            <p:ph type="body" idx="1"/>
          </p:nvPr>
        </p:nvSpPr>
        <p:spPr>
          <a:xfrm>
            <a:off x="381000" y="1295400"/>
            <a:ext cx="8458200" cy="5181600"/>
          </a:xfrm>
        </p:spPr>
        <p:txBody>
          <a:bodyPr/>
          <a:lstStyle/>
          <a:p>
            <a:pPr marL="457200" lvl="1" indent="0">
              <a:lnSpc>
                <a:spcPct val="90000"/>
              </a:lnSpc>
              <a:buFontTx/>
              <a:buNone/>
              <a:defRPr/>
            </a:pPr>
            <a:endParaRPr lang="en-US" sz="2000" b="1" dirty="0" smtClean="0">
              <a:solidFill>
                <a:schemeClr val="accent2"/>
              </a:solidFill>
            </a:endParaRPr>
          </a:p>
          <a:p>
            <a:pPr lvl="1">
              <a:lnSpc>
                <a:spcPct val="90000"/>
              </a:lnSpc>
              <a:buFont typeface="Arial" panose="020B0604020202020204" pitchFamily="34" charset="0"/>
              <a:buChar char="•"/>
              <a:defRPr/>
            </a:pPr>
            <a:endParaRPr lang="en-US" sz="2000" b="1" dirty="0" smtClean="0">
              <a:solidFill>
                <a:schemeClr val="accent2"/>
              </a:solidFill>
            </a:endParaRPr>
          </a:p>
          <a:p>
            <a:pPr lvl="1">
              <a:lnSpc>
                <a:spcPct val="90000"/>
              </a:lnSpc>
              <a:buFont typeface="Arial" panose="020B0604020202020204" pitchFamily="34" charset="0"/>
              <a:buChar char="•"/>
              <a:defRPr/>
            </a:pPr>
            <a:endParaRPr lang="en-US" sz="2000" b="1" dirty="0" smtClean="0">
              <a:solidFill>
                <a:schemeClr val="accent2"/>
              </a:solidFill>
            </a:endParaRPr>
          </a:p>
          <a:p>
            <a:pPr lvl="1">
              <a:lnSpc>
                <a:spcPct val="90000"/>
              </a:lnSpc>
              <a:buFont typeface="Arial" panose="020B0604020202020204" pitchFamily="34" charset="0"/>
              <a:buChar char="•"/>
              <a:defRPr/>
            </a:pPr>
            <a:endParaRPr lang="en-US" sz="2000" b="1" dirty="0" smtClean="0">
              <a:solidFill>
                <a:schemeClr val="accent2"/>
              </a:solidFill>
            </a:endParaRPr>
          </a:p>
          <a:p>
            <a:pPr lvl="1">
              <a:lnSpc>
                <a:spcPct val="90000"/>
              </a:lnSpc>
              <a:buFont typeface="Arial" panose="020B0604020202020204" pitchFamily="34" charset="0"/>
              <a:buChar char="•"/>
              <a:defRPr/>
            </a:pPr>
            <a:r>
              <a:rPr lang="en-US" sz="2000" b="1" dirty="0" smtClean="0">
                <a:solidFill>
                  <a:schemeClr val="accent2"/>
                </a:solidFill>
              </a:rPr>
              <a:t>Attitude : 16 items (Strongly agree, Agree, Disagree, Strongly disagree)</a:t>
            </a:r>
          </a:p>
          <a:p>
            <a:pPr marL="457200" lvl="1" indent="0">
              <a:lnSpc>
                <a:spcPct val="90000"/>
              </a:lnSpc>
              <a:buNone/>
              <a:defRPr/>
            </a:pPr>
            <a:endParaRPr lang="en-US" sz="2000" b="1" dirty="0" smtClean="0">
              <a:solidFill>
                <a:schemeClr val="accent2"/>
              </a:solidFill>
            </a:endParaRPr>
          </a:p>
          <a:p>
            <a:pPr lvl="1">
              <a:lnSpc>
                <a:spcPct val="90000"/>
              </a:lnSpc>
              <a:buFont typeface="Arial" panose="020B0604020202020204" pitchFamily="34" charset="0"/>
              <a:buChar char="•"/>
              <a:defRPr/>
            </a:pPr>
            <a:r>
              <a:rPr lang="en-US" sz="2000" b="1" dirty="0" smtClean="0">
                <a:solidFill>
                  <a:schemeClr val="accent2"/>
                </a:solidFill>
              </a:rPr>
              <a:t>Communications : 12 items (Yes, No)</a:t>
            </a:r>
          </a:p>
          <a:p>
            <a:pPr marL="457200" lvl="1" indent="0">
              <a:lnSpc>
                <a:spcPct val="90000"/>
              </a:lnSpc>
              <a:buNone/>
              <a:defRPr/>
            </a:pPr>
            <a:endParaRPr lang="en-US" sz="2000" b="1" dirty="0" smtClean="0">
              <a:solidFill>
                <a:schemeClr val="accent2"/>
              </a:solidFill>
            </a:endParaRPr>
          </a:p>
          <a:p>
            <a:pPr lvl="1">
              <a:lnSpc>
                <a:spcPct val="90000"/>
              </a:lnSpc>
              <a:buFont typeface="Arial" panose="020B0604020202020204" pitchFamily="34" charset="0"/>
              <a:buChar char="•"/>
              <a:defRPr/>
            </a:pPr>
            <a:r>
              <a:rPr lang="en-US" sz="2000" b="1" dirty="0" smtClean="0">
                <a:solidFill>
                  <a:schemeClr val="accent2"/>
                </a:solidFill>
              </a:rPr>
              <a:t>Confidence : 6 items (Very sure, Somewhat sure, Somewhat unsure, Very unsure)</a:t>
            </a:r>
            <a:endParaRPr lang="en-US" sz="2000" b="1" dirty="0">
              <a:solidFill>
                <a:schemeClr val="accent2"/>
              </a:solidFill>
            </a:endParaRPr>
          </a:p>
          <a:p>
            <a:pPr marL="457200" lvl="1" indent="0">
              <a:lnSpc>
                <a:spcPct val="90000"/>
              </a:lnSpc>
              <a:buNone/>
              <a:defRPr/>
            </a:pPr>
            <a:endParaRPr lang="en-US" sz="2000" b="1" dirty="0" smtClean="0">
              <a:solidFill>
                <a:schemeClr val="accent2"/>
              </a:solidFill>
            </a:endParaRPr>
          </a:p>
          <a:p>
            <a:pPr lvl="1">
              <a:lnSpc>
                <a:spcPct val="90000"/>
              </a:lnSpc>
              <a:buFont typeface="Arial" panose="020B0604020202020204" pitchFamily="34" charset="0"/>
              <a:buChar char="•"/>
              <a:defRPr/>
            </a:pPr>
            <a:endParaRPr lang="en-US" sz="2000" b="1" dirty="0" smtClean="0">
              <a:solidFill>
                <a:schemeClr val="accent2"/>
              </a:solidFill>
            </a:endParaRPr>
          </a:p>
          <a:p>
            <a:pPr marL="457200" lvl="1" indent="0">
              <a:lnSpc>
                <a:spcPct val="90000"/>
              </a:lnSpc>
              <a:buFontTx/>
              <a:buNone/>
              <a:defRPr/>
            </a:pPr>
            <a:endParaRPr lang="en-US" sz="2000" b="1" dirty="0" smtClean="0">
              <a:solidFill>
                <a:schemeClr val="accent2"/>
              </a:solidFill>
              <a:cs typeface="Times New Roman" charset="0"/>
            </a:endParaRPr>
          </a:p>
          <a:p>
            <a:pPr marL="457200" lvl="1" indent="0">
              <a:lnSpc>
                <a:spcPct val="90000"/>
              </a:lnSpc>
              <a:buFontTx/>
              <a:buNone/>
              <a:defRPr/>
            </a:pPr>
            <a:endParaRPr lang="en-US" sz="2000" b="1" dirty="0" smtClean="0">
              <a:solidFill>
                <a:schemeClr val="accent2"/>
              </a:solidFill>
              <a:cs typeface="Times New Roman" charset="0"/>
            </a:endParaRPr>
          </a:p>
          <a:p>
            <a:pPr lvl="1">
              <a:lnSpc>
                <a:spcPct val="90000"/>
              </a:lnSpc>
              <a:buFontTx/>
              <a:buNone/>
              <a:defRPr/>
            </a:pPr>
            <a:endParaRPr lang="en-US" sz="2000" b="1" dirty="0" smtClean="0">
              <a:solidFill>
                <a:schemeClr val="folHlink"/>
              </a:solidFill>
            </a:endParaRPr>
          </a:p>
        </p:txBody>
      </p:sp>
    </p:spTree>
    <p:extLst>
      <p:ext uri="{BB962C8B-B14F-4D97-AF65-F5344CB8AC3E}">
        <p14:creationId xmlns:p14="http://schemas.microsoft.com/office/powerpoint/2010/main" val="11037916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381000"/>
            <a:ext cx="7772400" cy="533400"/>
          </a:xfrm>
        </p:spPr>
        <p:txBody>
          <a:bodyPr/>
          <a:lstStyle/>
          <a:p>
            <a:pPr algn="ctr"/>
            <a:r>
              <a:rPr lang="en-US" sz="2000" dirty="0" smtClean="0">
                <a:solidFill>
                  <a:schemeClr val="accent2"/>
                </a:solidFill>
              </a:rPr>
              <a:t>Statistical Analyses</a:t>
            </a:r>
          </a:p>
        </p:txBody>
      </p:sp>
      <p:sp>
        <p:nvSpPr>
          <p:cNvPr id="14339" name="Rectangle 3"/>
          <p:cNvSpPr>
            <a:spLocks noGrp="1" noChangeArrowheads="1"/>
          </p:cNvSpPr>
          <p:nvPr>
            <p:ph type="body" idx="1"/>
          </p:nvPr>
        </p:nvSpPr>
        <p:spPr>
          <a:xfrm>
            <a:off x="685800" y="1524000"/>
            <a:ext cx="7696200" cy="4876800"/>
          </a:xfrm>
        </p:spPr>
        <p:txBody>
          <a:bodyPr/>
          <a:lstStyle/>
          <a:p>
            <a:pPr lvl="1">
              <a:buFont typeface="Arial" pitchFamily="34" charset="0"/>
              <a:buChar char="•"/>
              <a:defRPr/>
            </a:pPr>
            <a:endParaRPr lang="en-US" sz="2000" b="1" dirty="0" smtClean="0">
              <a:solidFill>
                <a:schemeClr val="accent2"/>
              </a:solidFill>
            </a:endParaRPr>
          </a:p>
          <a:p>
            <a:pPr marL="457200" lvl="1" indent="0">
              <a:buFontTx/>
              <a:buNone/>
              <a:defRPr/>
            </a:pPr>
            <a:endParaRPr lang="en-US" sz="2000" b="1" dirty="0" smtClean="0">
              <a:solidFill>
                <a:schemeClr val="accent2"/>
              </a:solidFill>
            </a:endParaRPr>
          </a:p>
          <a:p>
            <a:pPr marL="457200" lvl="1" indent="0">
              <a:buFontTx/>
              <a:buNone/>
              <a:defRPr/>
            </a:pPr>
            <a:endParaRPr lang="en-US" b="1" dirty="0">
              <a:solidFill>
                <a:schemeClr val="accent2"/>
              </a:solidFill>
            </a:endParaRPr>
          </a:p>
          <a:p>
            <a:pPr lvl="1">
              <a:buFont typeface="Arial" pitchFamily="34" charset="0"/>
              <a:buChar char="•"/>
              <a:defRPr/>
            </a:pPr>
            <a:r>
              <a:rPr lang="en-US" b="1" dirty="0" smtClean="0">
                <a:solidFill>
                  <a:schemeClr val="accent2"/>
                </a:solidFill>
              </a:rPr>
              <a:t>Conducted in 3 distinct phases</a:t>
            </a:r>
          </a:p>
          <a:p>
            <a:pPr marL="457200" lvl="1" indent="0">
              <a:buFontTx/>
              <a:buNone/>
              <a:defRPr/>
            </a:pPr>
            <a:r>
              <a:rPr lang="en-US" b="1" dirty="0">
                <a:solidFill>
                  <a:schemeClr val="accent2"/>
                </a:solidFill>
              </a:rPr>
              <a:t> </a:t>
            </a:r>
            <a:r>
              <a:rPr lang="en-US" b="1" dirty="0" smtClean="0">
                <a:solidFill>
                  <a:schemeClr val="accent2"/>
                </a:solidFill>
              </a:rPr>
              <a:t>   - Item reduction phase </a:t>
            </a:r>
          </a:p>
          <a:p>
            <a:pPr marL="457200" lvl="1" indent="0">
              <a:buFontTx/>
              <a:buNone/>
              <a:defRPr/>
            </a:pPr>
            <a:r>
              <a:rPr lang="en-US" b="1" dirty="0">
                <a:solidFill>
                  <a:schemeClr val="accent2"/>
                </a:solidFill>
              </a:rPr>
              <a:t> </a:t>
            </a:r>
            <a:r>
              <a:rPr lang="en-US" b="1" dirty="0" smtClean="0">
                <a:solidFill>
                  <a:schemeClr val="accent2"/>
                </a:solidFill>
              </a:rPr>
              <a:t>   - Predictive modeling phase </a:t>
            </a:r>
          </a:p>
          <a:p>
            <a:pPr marL="457200" lvl="1" indent="0">
              <a:buFontTx/>
              <a:buNone/>
              <a:defRPr/>
            </a:pPr>
            <a:r>
              <a:rPr lang="en-US" b="1" dirty="0">
                <a:solidFill>
                  <a:schemeClr val="accent2"/>
                </a:solidFill>
              </a:rPr>
              <a:t> </a:t>
            </a:r>
            <a:r>
              <a:rPr lang="en-US" b="1" dirty="0" smtClean="0">
                <a:solidFill>
                  <a:schemeClr val="accent2"/>
                </a:solidFill>
              </a:rPr>
              <a:t>   - Sensitivity analysis to assess impact of </a:t>
            </a:r>
          </a:p>
          <a:p>
            <a:pPr marL="457200" lvl="1" indent="0">
              <a:buFontTx/>
              <a:buNone/>
              <a:defRPr/>
            </a:pPr>
            <a:r>
              <a:rPr lang="en-US" b="1" dirty="0">
                <a:solidFill>
                  <a:schemeClr val="accent2"/>
                </a:solidFill>
              </a:rPr>
              <a:t> </a:t>
            </a:r>
            <a:r>
              <a:rPr lang="en-US" b="1" dirty="0" smtClean="0">
                <a:solidFill>
                  <a:schemeClr val="accent2"/>
                </a:solidFill>
              </a:rPr>
              <a:t>     attrition </a:t>
            </a:r>
          </a:p>
          <a:p>
            <a:pPr marL="457200" lvl="1" indent="0">
              <a:buFontTx/>
              <a:buNone/>
              <a:defRPr/>
            </a:pPr>
            <a:endParaRPr lang="en-US" b="1" dirty="0">
              <a:solidFill>
                <a:schemeClr val="accent2"/>
              </a:solidFill>
            </a:endParaRPr>
          </a:p>
          <a:p>
            <a:pPr lvl="1">
              <a:buFont typeface="Arial" pitchFamily="34" charset="0"/>
              <a:buChar char="•"/>
              <a:defRPr/>
            </a:pPr>
            <a:endParaRPr lang="en-US" b="1" dirty="0" smtClean="0">
              <a:solidFill>
                <a:schemeClr val="accent2"/>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Blank Presentation">
  <a:themeElements>
    <a:clrScheme name="1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34" charset="-128"/>
          </a:defRPr>
        </a:defPPr>
      </a:lstStyle>
    </a:lnDef>
  </a:objectDefaults>
  <a:extraClrSchemeLst>
    <a:extraClrScheme>
      <a:clrScheme name="1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10132</TotalTime>
  <Words>3318</Words>
  <Application>Microsoft Office PowerPoint</Application>
  <PresentationFormat>On-screen Show (4:3)</PresentationFormat>
  <Paragraphs>1086</Paragraphs>
  <Slides>45</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45</vt:i4>
      </vt:variant>
    </vt:vector>
  </HeadingPairs>
  <TitlesOfParts>
    <vt:vector size="47" baseType="lpstr">
      <vt:lpstr>1_Blank Presentation</vt:lpstr>
      <vt:lpstr>Equation</vt:lpstr>
      <vt:lpstr>About OMICS Group</vt:lpstr>
      <vt:lpstr>About OMICS Group Conferences</vt:lpstr>
      <vt:lpstr>  Psychosocial predictors of consistent condom use among women at risk of sexually transmitted disease:  Comparing Rasch and Classical methods for item selection    </vt:lpstr>
      <vt:lpstr>Outline</vt:lpstr>
      <vt:lpstr>Introduction</vt:lpstr>
      <vt:lpstr>Introduction</vt:lpstr>
      <vt:lpstr>Study Aims</vt:lpstr>
      <vt:lpstr>Items Measured at Baseline</vt:lpstr>
      <vt:lpstr>Statistical Analyses</vt:lpstr>
      <vt:lpstr>Statistical Analyses</vt:lpstr>
      <vt:lpstr>Item Reduction: Classical Test Theory</vt:lpstr>
      <vt:lpstr> Item Reduction: Classical Test Theory </vt:lpstr>
      <vt:lpstr> Item Reduction: Rasch Modeling</vt:lpstr>
      <vt:lpstr> Item Reduction: Rasch Modeling</vt:lpstr>
      <vt:lpstr>  </vt:lpstr>
      <vt:lpstr> Item Reduction: Rasch Modeling </vt:lpstr>
      <vt:lpstr>Predictive Modeling Phase</vt:lpstr>
      <vt:lpstr>Results – Descriptives Baseline</vt:lpstr>
      <vt:lpstr>Results - CTT</vt:lpstr>
      <vt:lpstr>Results- Rasch Model: Attitude</vt:lpstr>
      <vt:lpstr>Results- Rasch Model: Attitude</vt:lpstr>
      <vt:lpstr>Results- Rasch Model: Communication</vt:lpstr>
      <vt:lpstr>Results- Rasch Model: Communication</vt:lpstr>
      <vt:lpstr>Results- Rasch Model: Confidence</vt:lpstr>
      <vt:lpstr>Results- Rasch Model: Confidence</vt:lpstr>
      <vt:lpstr>Results – Items Selected by Rasch Modeling</vt:lpstr>
      <vt:lpstr>Results - Predictive Modeling </vt:lpstr>
      <vt:lpstr>Results - Predictive Modeling </vt:lpstr>
      <vt:lpstr>Consistency of Condom Use at Baseline</vt:lpstr>
      <vt:lpstr>Consistency of Condom Use Over Follow-up</vt:lpstr>
      <vt:lpstr>Model Comparison</vt:lpstr>
      <vt:lpstr>Sensitivity Analysis</vt:lpstr>
      <vt:lpstr>Conclusion</vt:lpstr>
      <vt:lpstr>Future Direction</vt:lpstr>
      <vt:lpstr>PowerPoint Presentation</vt:lpstr>
      <vt:lpstr>PowerPoint Presentation</vt:lpstr>
      <vt:lpstr>Results - CTT</vt:lpstr>
      <vt:lpstr>Correlations Between Classical and Rasch Selected Items</vt:lpstr>
      <vt:lpstr>Results – Items Selected by Rasch Modeling</vt:lpstr>
      <vt:lpstr>Original items as Baseline</vt:lpstr>
      <vt:lpstr>Original items as Baseline</vt:lpstr>
      <vt:lpstr>Original items as Baseline</vt:lpstr>
      <vt:lpstr>Results- Items selected by CTT and Rasch Modeling for Attitude</vt:lpstr>
      <vt:lpstr>Results- Items selected by CTT and Rasch Modeling for Communication</vt:lpstr>
      <vt:lpstr>Results- Items selected by CTT and Rasch Modeling for Confidence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Resmi</dc:creator>
  <cp:lastModifiedBy>PREMLATA SHARMA</cp:lastModifiedBy>
  <cp:revision>510</cp:revision>
  <cp:lastPrinted>2014-10-16T18:06:45Z</cp:lastPrinted>
  <dcterms:created xsi:type="dcterms:W3CDTF">1601-01-01T00:00:00Z</dcterms:created>
  <dcterms:modified xsi:type="dcterms:W3CDTF">2014-10-30T10:07:12Z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