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95" r:id="rId6"/>
    <p:sldId id="261" r:id="rId7"/>
    <p:sldId id="262" r:id="rId8"/>
    <p:sldId id="263" r:id="rId9"/>
    <p:sldId id="264" r:id="rId10"/>
    <p:sldId id="267" r:id="rId11"/>
    <p:sldId id="291" r:id="rId12"/>
    <p:sldId id="269" r:id="rId13"/>
    <p:sldId id="292" r:id="rId14"/>
    <p:sldId id="293" r:id="rId15"/>
    <p:sldId id="294" r:id="rId16"/>
    <p:sldId id="29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EA099CA3-DA48-894F-B274-E9817C5059E2}">
          <p14:sldIdLst>
            <p14:sldId id="256"/>
            <p14:sldId id="258"/>
            <p14:sldId id="259"/>
            <p14:sldId id="260"/>
            <p14:sldId id="295"/>
            <p14:sldId id="261"/>
            <p14:sldId id="262"/>
            <p14:sldId id="263"/>
            <p14:sldId id="264"/>
            <p14:sldId id="267"/>
            <p14:sldId id="291"/>
            <p14:sldId id="269"/>
            <p14:sldId id="292"/>
            <p14:sldId id="293"/>
            <p14:sldId id="294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6" autoAdjust="0"/>
    <p:restoredTop sz="76615" autoAdjust="0"/>
  </p:normalViewPr>
  <p:slideViewPr>
    <p:cSldViewPr snapToObjects="1" showGuides="1">
      <p:cViewPr varScale="1">
        <p:scale>
          <a:sx n="59" d="100"/>
          <a:sy n="59" d="100"/>
        </p:scale>
        <p:origin x="-2360" y="-104"/>
      </p:cViewPr>
      <p:guideLst>
        <p:guide orient="horz" pos="217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enato:Documents:mmp9_cotransfeccao_21012015-2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MMP-9 mRNA relative expression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'[mmp9_cotransfeccao_21012015-2.xls]Plan1'!$C$46</c:f>
              <c:strCache>
                <c:ptCount val="1"/>
                <c:pt idx="0">
                  <c:v>mir21</c:v>
                </c:pt>
              </c:strCache>
            </c:strRef>
          </c:tx>
          <c:spPr>
            <a:solidFill>
              <a:srgbClr val="5B9BD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'[mmp9_cotransfeccao_21012015-2.xls]Plan1'!$D$46</c:f>
              <c:numCache>
                <c:formatCode>General</c:formatCode>
                <c:ptCount val="1"/>
                <c:pt idx="0">
                  <c:v>1.566443882485823</c:v>
                </c:pt>
              </c:numCache>
            </c:numRef>
          </c:val>
        </c:ser>
        <c:ser>
          <c:idx val="1"/>
          <c:order val="1"/>
          <c:tx>
            <c:strRef>
              <c:f>'[mmp9_cotransfeccao_21012015-2.xls]Plan1'!$C$47</c:f>
              <c:strCache>
                <c:ptCount val="1"/>
                <c:pt idx="0">
                  <c:v>a338_m21_1</c:v>
                </c:pt>
              </c:strCache>
            </c:strRef>
          </c:tx>
          <c:spPr>
            <a:solidFill>
              <a:srgbClr val="ED7D31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'[mmp9_cotransfeccao_21012015-2.xls]Plan1'!$D$47</c:f>
              <c:numCache>
                <c:formatCode>General</c:formatCode>
                <c:ptCount val="1"/>
                <c:pt idx="0">
                  <c:v>1.143979937926268</c:v>
                </c:pt>
              </c:numCache>
            </c:numRef>
          </c:val>
        </c:ser>
        <c:ser>
          <c:idx val="2"/>
          <c:order val="2"/>
          <c:tx>
            <c:strRef>
              <c:f>'[mmp9_cotransfeccao_21012015-2.xls]Plan1'!$C$48</c:f>
              <c:strCache>
                <c:ptCount val="1"/>
                <c:pt idx="0">
                  <c:v>antimir-338-3p</c:v>
                </c:pt>
              </c:strCache>
            </c:strRef>
          </c:tx>
          <c:spPr>
            <a:solidFill>
              <a:srgbClr val="A5A5A5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'[mmp9_cotransfeccao_21012015-2.xls]Plan1'!$D$48</c:f>
              <c:numCache>
                <c:formatCode>General</c:formatCode>
                <c:ptCount val="1"/>
                <c:pt idx="0">
                  <c:v>1.053168745152637</c:v>
                </c:pt>
              </c:numCache>
            </c:numRef>
          </c:val>
        </c:ser>
        <c:ser>
          <c:idx val="3"/>
          <c:order val="3"/>
          <c:tx>
            <c:strRef>
              <c:f>'[mmp9_cotransfeccao_21012015-2.xls]Plan1'!$C$49</c:f>
              <c:strCache>
                <c:ptCount val="1"/>
                <c:pt idx="0">
                  <c:v>anti-21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'[mmp9_cotransfeccao_21012015-2.xls]Plan1'!$D$49</c:f>
              <c:numCache>
                <c:formatCode>General</c:formatCode>
                <c:ptCount val="1"/>
                <c:pt idx="0">
                  <c:v>0.879528960551469</c:v>
                </c:pt>
              </c:numCache>
            </c:numRef>
          </c:val>
        </c:ser>
        <c:ser>
          <c:idx val="4"/>
          <c:order val="4"/>
          <c:tx>
            <c:strRef>
              <c:f>'[mmp9_cotransfeccao_21012015-2.xls]Plan1'!$C$50</c:f>
              <c:strCache>
                <c:ptCount val="1"/>
                <c:pt idx="0">
                  <c:v>mir338-3p</c:v>
                </c:pt>
              </c:strCache>
            </c:strRef>
          </c:tx>
          <c:spPr>
            <a:solidFill>
              <a:srgbClr val="4472C4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'[mmp9_cotransfeccao_21012015-2.xls]Plan1'!$D$50</c:f>
              <c:numCache>
                <c:formatCode>General</c:formatCode>
                <c:ptCount val="1"/>
                <c:pt idx="0">
                  <c:v>0.761744352839577</c:v>
                </c:pt>
              </c:numCache>
            </c:numRef>
          </c:val>
        </c:ser>
        <c:ser>
          <c:idx val="5"/>
          <c:order val="5"/>
          <c:tx>
            <c:strRef>
              <c:f>'[mmp9_cotransfeccao_21012015-2.xls]Plan1'!$C$51</c:f>
              <c:strCache>
                <c:ptCount val="1"/>
                <c:pt idx="0">
                  <c:v>m338_a21_1</c:v>
                </c:pt>
              </c:strCache>
            </c:strRef>
          </c:tx>
          <c:spPr>
            <a:solidFill>
              <a:srgbClr val="70AD47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'[mmp9_cotransfeccao_21012015-2.xls]Plan1'!$D$51</c:f>
              <c:numCache>
                <c:formatCode>General</c:formatCode>
                <c:ptCount val="1"/>
                <c:pt idx="0">
                  <c:v>0.0888218364126211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17170232"/>
        <c:axId val="2117166776"/>
      </c:barChart>
      <c:catAx>
        <c:axId val="2117170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7166776"/>
        <c:crosses val="autoZero"/>
        <c:auto val="1"/>
        <c:lblAlgn val="ctr"/>
        <c:lblOffset val="100"/>
        <c:noMultiLvlLbl val="0"/>
      </c:catAx>
      <c:valAx>
        <c:axId val="21171667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1171702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0812773051822"/>
          <c:y val="0.163767851867315"/>
          <c:w val="0.215865081951136"/>
          <c:h val="0.754064387326033"/>
        </c:manualLayout>
      </c:layout>
      <c:overlay val="0"/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28575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0.49105</cdr:x>
      <cdr:y>0.38462</cdr:y>
    </cdr:from>
    <cdr:to>
      <cdr:x>0.60613</cdr:x>
      <cdr:y>0.4527</cdr:y>
    </cdr:to>
    <cdr:sp macro="" textlink="">
      <cdr:nvSpPr>
        <cdr:cNvPr id="2" name="Left Brace 1"/>
        <cdr:cNvSpPr/>
      </cdr:nvSpPr>
      <cdr:spPr>
        <a:xfrm xmlns:a="http://schemas.openxmlformats.org/drawingml/2006/main" rot="5400000">
          <a:off x="3711923" y="1553478"/>
          <a:ext cx="318650" cy="812095"/>
        </a:xfrm>
        <a:prstGeom xmlns:a="http://schemas.openxmlformats.org/drawingml/2006/main" prst="leftBrace">
          <a:avLst>
            <a:gd name="adj1" fmla="val 8333"/>
            <a:gd name="adj2" fmla="val 51547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ln>
              <a:solidFill>
                <a:srgbClr val="000000"/>
              </a:solidFill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0.4985</cdr:x>
      <cdr:y>0.24051</cdr:y>
    </cdr:from>
    <cdr:to>
      <cdr:x>0.71586</cdr:x>
      <cdr:y>0.30859</cdr:y>
    </cdr:to>
    <cdr:sp macro="" textlink="">
      <cdr:nvSpPr>
        <cdr:cNvPr id="3" name="Left Brace 2"/>
        <cdr:cNvSpPr/>
      </cdr:nvSpPr>
      <cdr:spPr>
        <a:xfrm xmlns:a="http://schemas.openxmlformats.org/drawingml/2006/main" rot="5400000">
          <a:off x="4125429" y="518100"/>
          <a:ext cx="318650" cy="1533863"/>
        </a:xfrm>
        <a:prstGeom xmlns:a="http://schemas.openxmlformats.org/drawingml/2006/main" prst="leftBrace">
          <a:avLst>
            <a:gd name="adj1" fmla="val 8333"/>
            <a:gd name="adj2" fmla="val 51547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solidFill>
                <a:srgbClr val="000000"/>
              </a:solidFill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0.58181</cdr:x>
      <cdr:y>0.47692</cdr:y>
    </cdr:from>
    <cdr:to>
      <cdr:x>0.69688</cdr:x>
      <cdr:y>0.545</cdr:y>
    </cdr:to>
    <cdr:sp macro="" textlink="">
      <cdr:nvSpPr>
        <cdr:cNvPr id="4" name="Left Brace 3"/>
        <cdr:cNvSpPr/>
      </cdr:nvSpPr>
      <cdr:spPr>
        <a:xfrm xmlns:a="http://schemas.openxmlformats.org/drawingml/2006/main" rot="5400000">
          <a:off x="4352423" y="1985561"/>
          <a:ext cx="318650" cy="812024"/>
        </a:xfrm>
        <a:prstGeom xmlns:a="http://schemas.openxmlformats.org/drawingml/2006/main" prst="leftBrace">
          <a:avLst>
            <a:gd name="adj1" fmla="val 8333"/>
            <a:gd name="adj2" fmla="val 51547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>
            <a:ln>
              <a:solidFill>
                <a:srgbClr val="000000"/>
              </a:solidFill>
            </a:ln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0.60954</cdr:x>
      <cdr:y>0.41538</cdr:y>
    </cdr:from>
    <cdr:to>
      <cdr:x>0.7374</cdr:x>
      <cdr:y>0.49782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01388" y="1944216"/>
          <a:ext cx="902280" cy="3858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0" dirty="0">
              <a:latin typeface="+mj-lt"/>
            </a:rPr>
            <a:t>p</a:t>
          </a:r>
          <a:r>
            <a:rPr lang="en-US" sz="1100" b="0" dirty="0" smtClean="0">
              <a:latin typeface="+mj-lt"/>
            </a:rPr>
            <a:t>=0.00</a:t>
          </a:r>
          <a:endParaRPr lang="en-US" sz="1100" b="0" dirty="0"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55A8-0DBE-3845-B336-A9767ED1F312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06719-8FF0-A44A-AF72-362C97F4A7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6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morning. I am very glad to be here and to present the results of our research. This study, called ….; is </a:t>
            </a:r>
            <a:r>
              <a:rPr lang="en-US" baseline="0" dirty="0" smtClean="0"/>
              <a:t>one </a:t>
            </a:r>
            <a:r>
              <a:rPr lang="en-US" baseline="0" dirty="0" smtClean="0"/>
              <a:t>of the results of our main focus of research.. </a:t>
            </a:r>
            <a:r>
              <a:rPr lang="en-US" baseline="0" dirty="0" err="1" smtClean="0"/>
              <a:t>Mirna</a:t>
            </a:r>
            <a:r>
              <a:rPr lang="en-US" baseline="0" dirty="0" smtClean="0"/>
              <a:t> and cancer, mainly prostate cancer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3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we</a:t>
            </a:r>
            <a:r>
              <a:rPr lang="en-US" baseline="0" dirty="0" smtClean="0"/>
              <a:t> achieved similar results regarding mir338-3p. It does exert its effect over mmp9 in a different manner of mir21 (I mean, not related to </a:t>
            </a:r>
            <a:r>
              <a:rPr lang="en-US" baseline="0" dirty="0" err="1" smtClean="0"/>
              <a:t>reck</a:t>
            </a:r>
            <a:r>
              <a:rPr lang="en-US" baseline="0" dirty="0" smtClean="0"/>
              <a:t>). However, mmp-9 </a:t>
            </a:r>
            <a:r>
              <a:rPr lang="en-US" baseline="0" dirty="0" err="1" smtClean="0"/>
              <a:t>expresseion</a:t>
            </a:r>
            <a:r>
              <a:rPr lang="en-US" baseline="0" dirty="0" smtClean="0"/>
              <a:t> is reduced when mir338-3p is transfected.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52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again,</a:t>
            </a:r>
            <a:r>
              <a:rPr lang="en-US" baseline="0" dirty="0" smtClean="0"/>
              <a:t> what does it represents? Decreased invasion with </a:t>
            </a:r>
            <a:r>
              <a:rPr lang="en-US" baseline="0" dirty="0" err="1" smtClean="0"/>
              <a:t>mirna</a:t>
            </a:r>
            <a:r>
              <a:rPr lang="en-US" baseline="0" dirty="0" smtClean="0"/>
              <a:t> 338-3p transfection, probably because of decreased mmp-9 production, as we can see here, on the ELISA results. </a:t>
            </a:r>
          </a:p>
          <a:p>
            <a:r>
              <a:rPr lang="en-US" baseline="0" dirty="0" smtClean="0"/>
              <a:t>Less mmp9 is detected when </a:t>
            </a:r>
            <a:r>
              <a:rPr lang="en-US" baseline="0" dirty="0" err="1" smtClean="0"/>
              <a:t>microrna</a:t>
            </a:r>
            <a:r>
              <a:rPr lang="en-US" baseline="0" dirty="0" smtClean="0"/>
              <a:t> 338-3p is transfected.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04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</a:t>
            </a:r>
            <a:r>
              <a:rPr lang="en-US" baseline="0" dirty="0" smtClean="0"/>
              <a:t> mmp9 can be overexpressed by transfection of mir21 and anti-338-3p. The contrary is also true. </a:t>
            </a:r>
          </a:p>
          <a:p>
            <a:r>
              <a:rPr lang="en-US" baseline="0" dirty="0" smtClean="0"/>
              <a:t>Then, we sought to discover what would happen to mmp-9 and invasion of cells if we transfect this combination of </a:t>
            </a:r>
            <a:r>
              <a:rPr lang="en-US" baseline="0" dirty="0" err="1" smtClean="0"/>
              <a:t>mirnas</a:t>
            </a:r>
            <a:endParaRPr lang="en-US" baseline="0" dirty="0" smtClean="0"/>
          </a:p>
          <a:p>
            <a:r>
              <a:rPr lang="en-US" baseline="0" dirty="0" smtClean="0"/>
              <a:t>Briefly, we prepared the </a:t>
            </a:r>
            <a:r>
              <a:rPr lang="en-US" baseline="0" dirty="0" err="1" smtClean="0"/>
              <a:t>mirnas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separetedely</a:t>
            </a:r>
            <a:r>
              <a:rPr lang="en-US" baseline="0" dirty="0" smtClean="0"/>
              <a:t> and added over the cells only by the time of transfection. This simple method, </a:t>
            </a:r>
            <a:r>
              <a:rPr lang="en-US" baseline="0" dirty="0" err="1" smtClean="0"/>
              <a:t>alowed</a:t>
            </a:r>
            <a:r>
              <a:rPr lang="en-US" baseline="0" dirty="0" smtClean="0"/>
              <a:t> an efficient transfection as we can se up here. As the experiments were performed in triplicates, the </a:t>
            </a:r>
            <a:r>
              <a:rPr lang="en-US" baseline="0" dirty="0" err="1" smtClean="0"/>
              <a:t>coluns</a:t>
            </a:r>
            <a:r>
              <a:rPr lang="en-US" baseline="0" dirty="0" smtClean="0"/>
              <a:t> light blue, orange and grey </a:t>
            </a:r>
            <a:r>
              <a:rPr lang="en-US" baseline="0" dirty="0" err="1" smtClean="0"/>
              <a:t>represnets</a:t>
            </a:r>
            <a:r>
              <a:rPr lang="en-US" baseline="0" dirty="0" smtClean="0"/>
              <a:t> mir21 blockage with (anti21) and </a:t>
            </a:r>
            <a:r>
              <a:rPr lang="en-US" baseline="0" dirty="0" err="1" smtClean="0"/>
              <a:t>estimulation</a:t>
            </a:r>
            <a:r>
              <a:rPr lang="en-US" baseline="0" dirty="0" smtClean="0"/>
              <a:t> of mir338-3p. The </a:t>
            </a:r>
            <a:r>
              <a:rPr lang="en-US" baseline="0" dirty="0" err="1" smtClean="0"/>
              <a:t>coluns</a:t>
            </a:r>
            <a:r>
              <a:rPr lang="en-US" baseline="0" dirty="0" smtClean="0"/>
              <a:t> yellow, dark blue and green, represents m21 </a:t>
            </a:r>
            <a:r>
              <a:rPr lang="en-US" baseline="0" dirty="0" err="1" smtClean="0"/>
              <a:t>estimulation</a:t>
            </a:r>
            <a:r>
              <a:rPr lang="en-US" baseline="0" dirty="0" smtClean="0"/>
              <a:t> and blockage of mir338-3p (with anti338-3p)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47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here are the results </a:t>
            </a:r>
            <a:r>
              <a:rPr lang="en-US" dirty="0" err="1" smtClean="0"/>
              <a:t>os</a:t>
            </a:r>
            <a:r>
              <a:rPr lang="en-US" dirty="0" smtClean="0"/>
              <a:t> the combined transfection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comparisson</a:t>
            </a:r>
            <a:r>
              <a:rPr lang="en-US" baseline="0" dirty="0" smtClean="0"/>
              <a:t> with isolated transfections in terms of MMP9 mRNA expressions. We se here that the lowest amount of MMP9 expression was achieved with the combined transfection of </a:t>
            </a:r>
            <a:r>
              <a:rPr lang="en-US" baseline="0" dirty="0" err="1" smtClean="0"/>
              <a:t>antimirna</a:t>
            </a:r>
            <a:r>
              <a:rPr lang="en-US" baseline="0" dirty="0" smtClean="0"/>
              <a:t> 21 and mirna338-3p.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52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again, less</a:t>
            </a:r>
            <a:r>
              <a:rPr lang="en-US" baseline="0" dirty="0" smtClean="0"/>
              <a:t> cells invaded the </a:t>
            </a:r>
            <a:r>
              <a:rPr lang="en-US" baseline="0" dirty="0" err="1" smtClean="0"/>
              <a:t>matrigel</a:t>
            </a:r>
            <a:r>
              <a:rPr lang="en-US" baseline="0" dirty="0" smtClean="0"/>
              <a:t> with the combination of </a:t>
            </a:r>
            <a:r>
              <a:rPr lang="en-US" baseline="0" dirty="0" err="1" smtClean="0"/>
              <a:t>mirna</a:t>
            </a:r>
            <a:r>
              <a:rPr lang="en-US" baseline="0" dirty="0" smtClean="0"/>
              <a:t> that decreases the amount of MMP-.9. As we can see here with the ELISA is that the ratio of reduction is almost 10x between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24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Finalyy</a:t>
            </a:r>
            <a:r>
              <a:rPr lang="en-US" dirty="0" smtClean="0"/>
              <a:t>, we </a:t>
            </a:r>
            <a:r>
              <a:rPr lang="en-US" dirty="0" err="1" smtClean="0"/>
              <a:t>conclued</a:t>
            </a:r>
            <a:r>
              <a:rPr lang="en-US" dirty="0" smtClean="0"/>
              <a:t> that</a:t>
            </a:r>
            <a:r>
              <a:rPr lang="en-US" baseline="0" dirty="0" smtClean="0"/>
              <a:t> mmp-9 has a role in invasion ability of prostate cancer cells, at least in vitro, and this MMP can be up or </a:t>
            </a:r>
            <a:r>
              <a:rPr lang="en-US" baseline="0" dirty="0" err="1" smtClean="0"/>
              <a:t>downregulated</a:t>
            </a:r>
            <a:r>
              <a:rPr lang="en-US" baseline="0" dirty="0" smtClean="0"/>
              <a:t> by mir21 and mir338-3p in different ways. The first acting like an </a:t>
            </a:r>
            <a:r>
              <a:rPr lang="en-US" baseline="0" dirty="0" err="1" smtClean="0"/>
              <a:t>oncomir</a:t>
            </a:r>
            <a:r>
              <a:rPr lang="en-US" baseline="0" dirty="0" smtClean="0"/>
              <a:t>, and the other as as protector. </a:t>
            </a:r>
          </a:p>
          <a:p>
            <a:r>
              <a:rPr lang="en-US" baseline="0" dirty="0" smtClean="0"/>
              <a:t>Transfecting together those </a:t>
            </a:r>
            <a:r>
              <a:rPr lang="en-US" baseline="0" dirty="0" err="1" smtClean="0"/>
              <a:t>mirnas</a:t>
            </a:r>
            <a:r>
              <a:rPr lang="en-US" baseline="0" dirty="0" smtClean="0"/>
              <a:t> that decreases al most the mmp9 </a:t>
            </a:r>
            <a:r>
              <a:rPr lang="en-US" baseline="0" dirty="0" err="1" smtClean="0"/>
              <a:t>ammount</a:t>
            </a:r>
            <a:r>
              <a:rPr lang="en-US" baseline="0" dirty="0" smtClean="0"/>
              <a:t> , leads to decreased invasion, something that can be of great value in the future for treating prostate </a:t>
            </a:r>
            <a:r>
              <a:rPr lang="en-US" baseline="0" dirty="0" err="1" smtClean="0"/>
              <a:t>cance</a:t>
            </a:r>
            <a:r>
              <a:rPr lang="en-US" baseline="0" dirty="0" smtClean="0"/>
              <a:t> patients.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Como </a:t>
            </a:r>
            <a:r>
              <a:rPr lang="en-US" baseline="0" dirty="0" err="1" smtClean="0"/>
              <a:t>conclusao</a:t>
            </a:r>
            <a:r>
              <a:rPr lang="en-US" baseline="0" dirty="0" smtClean="0"/>
              <a:t>: a mmp9 </a:t>
            </a:r>
            <a:r>
              <a:rPr lang="en-US" baseline="0" dirty="0" err="1" smtClean="0"/>
              <a:t>aumenta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invasao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celular</a:t>
            </a: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Trabalho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inicio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linha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pesquisa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experimentos</a:t>
            </a:r>
            <a:r>
              <a:rPr lang="en-US" baseline="0" dirty="0" smtClean="0"/>
              <a:t> in vivo </a:t>
            </a:r>
            <a:r>
              <a:rPr lang="en-US" baseline="0" dirty="0" err="1" smtClean="0"/>
              <a:t>estao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andamento</a:t>
            </a: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Outra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conclusao</a:t>
            </a:r>
            <a:r>
              <a:rPr lang="en-US" baseline="0" dirty="0" smtClean="0"/>
              <a:t>: co-transfeccao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factivel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procuramos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trabalhos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tivesse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feito</a:t>
            </a:r>
            <a:r>
              <a:rPr lang="en-US" baseline="0" dirty="0" smtClean="0"/>
              <a:t> a co transfeccao, </a:t>
            </a:r>
            <a:r>
              <a:rPr lang="en-US" baseline="0" dirty="0" err="1" smtClean="0"/>
              <a:t>porem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encontramos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Pioneiramente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demosntramos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facitvel</a:t>
            </a:r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err="1" smtClean="0"/>
              <a:t>Apos</a:t>
            </a:r>
            <a:r>
              <a:rPr lang="en-US" baseline="0" dirty="0" smtClean="0"/>
              <a:t> a co </a:t>
            </a:r>
            <a:r>
              <a:rPr lang="en-US" baseline="0" dirty="0" err="1" smtClean="0"/>
              <a:t>transfeccoa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possivel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inibir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ainda</a:t>
            </a:r>
            <a:r>
              <a:rPr lang="en-US" baseline="0" dirty="0" smtClean="0"/>
              <a:t> a mmp9 e </a:t>
            </a:r>
            <a:r>
              <a:rPr lang="en-US" baseline="0" dirty="0" err="1" smtClean="0"/>
              <a:t>assim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invasao</a:t>
            </a:r>
            <a:r>
              <a:rPr lang="en-US" baseline="0" dirty="0" smtClean="0"/>
              <a:t> das </a:t>
            </a:r>
            <a:r>
              <a:rPr lang="en-US" baseline="0" dirty="0" err="1" smtClean="0"/>
              <a:t>celulas</a:t>
            </a:r>
            <a:r>
              <a:rPr lang="en-US" baseline="0" dirty="0" smtClean="0"/>
              <a:t> do cancer de </a:t>
            </a:r>
            <a:r>
              <a:rPr lang="en-US" baseline="0" dirty="0" err="1" smtClean="0"/>
              <a:t>prostata</a:t>
            </a:r>
            <a:r>
              <a:rPr lang="en-US" baseline="0" smtClean="0"/>
              <a:t>.</a:t>
            </a:r>
          </a:p>
          <a:p>
            <a:pPr marL="171450" indent="-171450">
              <a:buFontTx/>
              <a:buChar char="•"/>
            </a:pPr>
            <a:endParaRPr lang="en-US" baseline="0" dirty="0" smtClean="0"/>
          </a:p>
          <a:p>
            <a:r>
              <a:rPr lang="en-US" baseline="0" dirty="0" smtClean="0"/>
              <a:t>Thank you very much and now, I would be glad to comment any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897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</a:t>
            </a:r>
            <a:r>
              <a:rPr lang="en-US" baseline="0" dirty="0" smtClean="0"/>
              <a:t> RECK: </a:t>
            </a:r>
            <a:r>
              <a:rPr lang="en-US" baseline="0" dirty="0" err="1" smtClean="0"/>
              <a:t>reck</a:t>
            </a:r>
            <a:r>
              <a:rPr lang="en-US" baseline="0" dirty="0" smtClean="0"/>
              <a:t> is a </a:t>
            </a:r>
            <a:r>
              <a:rPr lang="en-US" baseline="0" dirty="0" err="1" smtClean="0"/>
              <a:t>tumoral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supressor</a:t>
            </a:r>
            <a:r>
              <a:rPr lang="en-US" baseline="0" dirty="0" smtClean="0"/>
              <a:t> gene. Before we published the role of </a:t>
            </a:r>
            <a:r>
              <a:rPr lang="en-US" baseline="0" dirty="0" err="1" smtClean="0"/>
              <a:t>reck</a:t>
            </a:r>
            <a:r>
              <a:rPr lang="en-US" baseline="0" dirty="0" smtClean="0"/>
              <a:t> in regulating mmp9 in prostate cancer in 2012, others researchers had already shown that in other kinds of malignancy, although not on prostate cancer. This is the same as for miR-21. That</a:t>
            </a:r>
            <a:r>
              <a:rPr lang="en-US" baseline="0" dirty="0" smtClean="0"/>
              <a:t>’s way we decided to test this on our prostate cancer material.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1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 </a:t>
            </a:r>
            <a:r>
              <a:rPr lang="pt-BR" dirty="0" err="1" smtClean="0"/>
              <a:t>most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us</a:t>
            </a:r>
            <a:r>
              <a:rPr lang="pt-BR" dirty="0" smtClean="0"/>
              <a:t> </a:t>
            </a:r>
            <a:r>
              <a:rPr lang="pt-BR" dirty="0" err="1" smtClean="0"/>
              <a:t>already</a:t>
            </a:r>
            <a:r>
              <a:rPr lang="pt-BR" dirty="0" smtClean="0"/>
              <a:t> </a:t>
            </a:r>
            <a:r>
              <a:rPr lang="pt-BR" dirty="0" err="1" smtClean="0"/>
              <a:t>know</a:t>
            </a:r>
            <a:r>
              <a:rPr lang="pt-BR" dirty="0" smtClean="0"/>
              <a:t>, </a:t>
            </a:r>
            <a:r>
              <a:rPr lang="pt-BR" dirty="0" err="1" smtClean="0"/>
              <a:t>mirna</a:t>
            </a:r>
            <a:r>
              <a:rPr lang="pt-BR" dirty="0" smtClean="0"/>
              <a:t> are 19-25 </a:t>
            </a:r>
            <a:r>
              <a:rPr lang="pt-BR" dirty="0" err="1" smtClean="0"/>
              <a:t>nucleotides</a:t>
            </a:r>
            <a:r>
              <a:rPr lang="pt-BR" dirty="0" smtClean="0"/>
              <a:t>, non </a:t>
            </a:r>
            <a:r>
              <a:rPr lang="pt-BR" dirty="0" err="1" smtClean="0"/>
              <a:t>coding</a:t>
            </a:r>
            <a:r>
              <a:rPr lang="pt-BR" dirty="0" smtClean="0"/>
              <a:t> </a:t>
            </a:r>
            <a:r>
              <a:rPr lang="pt-BR" dirty="0" err="1" smtClean="0"/>
              <a:t>rnas</a:t>
            </a:r>
            <a:r>
              <a:rPr lang="pt-BR" dirty="0" smtClean="0"/>
              <a:t>. </a:t>
            </a:r>
            <a:r>
              <a:rPr lang="pt-BR" dirty="0" err="1" smtClean="0"/>
              <a:t>That</a:t>
            </a:r>
            <a:r>
              <a:rPr lang="pt-BR" dirty="0" smtClean="0"/>
              <a:t> </a:t>
            </a:r>
            <a:r>
              <a:rPr lang="pt-BR" dirty="0" err="1" smtClean="0"/>
              <a:t>regulates</a:t>
            </a:r>
            <a:r>
              <a:rPr lang="pt-BR" dirty="0" smtClean="0"/>
              <a:t> gene </a:t>
            </a:r>
            <a:r>
              <a:rPr lang="pt-BR" dirty="0" err="1" smtClean="0"/>
              <a:t>expression</a:t>
            </a:r>
            <a:r>
              <a:rPr lang="pt-BR" baseline="0" dirty="0" smtClean="0"/>
              <a:t> in a </a:t>
            </a:r>
            <a:r>
              <a:rPr lang="pt-BR" baseline="0" dirty="0" err="1" smtClean="0"/>
              <a:t>manner</a:t>
            </a:r>
            <a:r>
              <a:rPr lang="pt-BR" baseline="0" dirty="0" smtClean="0"/>
              <a:t> post </a:t>
            </a:r>
            <a:r>
              <a:rPr lang="pt-BR" baseline="0" dirty="0" err="1" smtClean="0"/>
              <a:t>transcriptionally</a:t>
            </a:r>
            <a:endParaRPr lang="pt-BR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0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 previous work of our lab, showed the importance </a:t>
            </a:r>
            <a:r>
              <a:rPr lang="en-US" baseline="0" dirty="0" err="1" smtClean="0"/>
              <a:t>os</a:t>
            </a:r>
            <a:r>
              <a:rPr lang="en-US" baseline="0" dirty="0" smtClean="0"/>
              <a:t> mir21 and prostate cancer. This slide </a:t>
            </a:r>
            <a:r>
              <a:rPr lang="en-US" baseline="0" dirty="0" err="1" smtClean="0"/>
              <a:t>sumarizes</a:t>
            </a:r>
            <a:r>
              <a:rPr lang="en-US" baseline="0" dirty="0" smtClean="0"/>
              <a:t> it all.</a:t>
            </a:r>
          </a:p>
          <a:p>
            <a:r>
              <a:rPr lang="en-US" baseline="0" dirty="0" smtClean="0"/>
              <a:t>First; mir21 down regulates </a:t>
            </a:r>
            <a:r>
              <a:rPr lang="en-US" baseline="0" dirty="0" err="1" smtClean="0"/>
              <a:t>reck</a:t>
            </a:r>
            <a:r>
              <a:rPr lang="en-US" baseline="0" dirty="0" smtClean="0"/>
              <a:t> protein in DU145 cells, which in turn increases mmp-9.</a:t>
            </a:r>
          </a:p>
          <a:p>
            <a:r>
              <a:rPr lang="en-US" baseline="0" dirty="0" err="1" smtClean="0"/>
              <a:t>Analising</a:t>
            </a:r>
            <a:r>
              <a:rPr lang="en-US" baseline="0" dirty="0" smtClean="0"/>
              <a:t> patients with a over expression of </a:t>
            </a:r>
            <a:r>
              <a:rPr lang="en-US" baseline="0" dirty="0" err="1" smtClean="0"/>
              <a:t>mirna</a:t>
            </a:r>
            <a:r>
              <a:rPr lang="en-US" baseline="0" dirty="0" smtClean="0"/>
              <a:t> 21 and down </a:t>
            </a:r>
            <a:r>
              <a:rPr lang="en-US" baseline="0" dirty="0" err="1" smtClean="0"/>
              <a:t>regulatios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reck</a:t>
            </a:r>
            <a:r>
              <a:rPr lang="en-US" baseline="0" dirty="0" smtClean="0"/>
              <a:t>, more that 90% were pt3, a stage were prostate cancer advances outside the prostate. </a:t>
            </a:r>
          </a:p>
          <a:p>
            <a:r>
              <a:rPr lang="en-US" baseline="0" dirty="0" smtClean="0"/>
              <a:t>This Could be possible because of </a:t>
            </a:r>
            <a:r>
              <a:rPr lang="en-US" baseline="0" dirty="0" err="1" smtClean="0"/>
              <a:t>increasead</a:t>
            </a:r>
            <a:r>
              <a:rPr lang="en-US" baseline="0" dirty="0" smtClean="0"/>
              <a:t> expression of mmp9 activity, degrading the EMC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</a:t>
            </a:r>
            <a:r>
              <a:rPr lang="en-US" baseline="0" dirty="0" err="1" smtClean="0"/>
              <a:t>mirna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throurg</a:t>
            </a:r>
            <a:r>
              <a:rPr lang="en-US" baseline="0" dirty="0" smtClean="0"/>
              <a:t> mmp-9 could </a:t>
            </a:r>
          </a:p>
          <a:p>
            <a:r>
              <a:rPr lang="en-US" baseline="0" dirty="0" smtClean="0"/>
              <a:t>Prostate cancer </a:t>
            </a:r>
            <a:r>
              <a:rPr lang="en-US" baseline="0" dirty="0" err="1" smtClean="0"/>
              <a:t>patientes</a:t>
            </a:r>
            <a:r>
              <a:rPr lang="en-US" baseline="0" dirty="0" smtClean="0"/>
              <a:t> who were staged pt3, were had more frequently and </a:t>
            </a:r>
            <a:r>
              <a:rPr lang="en-US" baseline="0" dirty="0" err="1" smtClean="0"/>
              <a:t>imbla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42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Recently, we' </a:t>
            </a:r>
            <a:r>
              <a:rPr lang="en-US" dirty="0" err="1" smtClean="0"/>
              <a:t>ve</a:t>
            </a:r>
            <a:r>
              <a:rPr lang="en-US" dirty="0" smtClean="0"/>
              <a:t> showed again the relation of mir21 and </a:t>
            </a:r>
            <a:r>
              <a:rPr lang="en-US" dirty="0" err="1" smtClean="0"/>
              <a:t>reck</a:t>
            </a:r>
            <a:r>
              <a:rPr lang="en-US" dirty="0" smtClean="0"/>
              <a:t> and that</a:t>
            </a:r>
            <a:r>
              <a:rPr lang="en-US" baseline="0" dirty="0" smtClean="0"/>
              <a:t> when mir21 is overexpressed, there is increased risk of </a:t>
            </a:r>
            <a:r>
              <a:rPr lang="en-US" baseline="0" dirty="0" err="1" smtClean="0"/>
              <a:t>bioquemical</a:t>
            </a:r>
            <a:r>
              <a:rPr lang="en-US" baseline="0" dirty="0" smtClean="0"/>
              <a:t> recurrence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3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Regarding to </a:t>
            </a:r>
            <a:r>
              <a:rPr lang="en-US" dirty="0" err="1" smtClean="0"/>
              <a:t>mir</a:t>
            </a:r>
            <a:r>
              <a:rPr lang="en-US" dirty="0" smtClean="0"/>
              <a:t> 338-3p,</a:t>
            </a:r>
            <a:r>
              <a:rPr lang="en-US" baseline="0" dirty="0" smtClean="0"/>
              <a:t> there are not many studies with focus on prostate cancer and this </a:t>
            </a:r>
            <a:r>
              <a:rPr lang="en-US" baseline="0" dirty="0" err="1" smtClean="0"/>
              <a:t>mirna</a:t>
            </a:r>
            <a:r>
              <a:rPr lang="en-US" baseline="0" dirty="0" smtClean="0"/>
              <a:t>, however, </a:t>
            </a:r>
            <a:r>
              <a:rPr lang="en-US" baseline="0" dirty="0" err="1" smtClean="0"/>
              <a:t>previuous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reseach</a:t>
            </a:r>
            <a:r>
              <a:rPr lang="en-US" baseline="0" dirty="0" smtClean="0"/>
              <a:t> has </a:t>
            </a:r>
            <a:r>
              <a:rPr lang="en-US" baseline="0" dirty="0" err="1" smtClean="0"/>
              <a:t>payed</a:t>
            </a:r>
            <a:r>
              <a:rPr lang="en-US" baseline="0" dirty="0" smtClean="0"/>
              <a:t> attention to the fact that </a:t>
            </a:r>
            <a:r>
              <a:rPr lang="en-US" baseline="0" dirty="0" err="1" smtClean="0"/>
              <a:t>mirna</a:t>
            </a:r>
            <a:r>
              <a:rPr lang="en-US" baseline="0" dirty="0" smtClean="0"/>
              <a:t> 338-3p has low expression in liver cancer </a:t>
            </a:r>
          </a:p>
          <a:p>
            <a:r>
              <a:rPr lang="en-US" baseline="0" dirty="0" smtClean="0"/>
              <a:t>Increase mmp-9 expression and invasion, probably through interference to the </a:t>
            </a:r>
            <a:r>
              <a:rPr lang="en-US" baseline="0" dirty="0" err="1" smtClean="0"/>
              <a:t>smo</a:t>
            </a:r>
            <a:r>
              <a:rPr lang="en-US" baseline="0" dirty="0" smtClean="0"/>
              <a:t> protein</a:t>
            </a:r>
            <a:endParaRPr lang="en-US" dirty="0" smtClean="0"/>
          </a:p>
          <a:p>
            <a:r>
              <a:rPr lang="en-US" dirty="0" err="1" smtClean="0"/>
              <a:t>Smo</a:t>
            </a:r>
            <a:r>
              <a:rPr lang="en-US" dirty="0" smtClean="0"/>
              <a:t> Is</a:t>
            </a:r>
            <a:r>
              <a:rPr lang="en-US" baseline="0" dirty="0" smtClean="0"/>
              <a:t> a protein related do G protein coupled receptors,  and is a activator of hedgehog pathway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839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So</a:t>
            </a:r>
            <a:r>
              <a:rPr lang="pt-BR" dirty="0" smtClean="0"/>
              <a:t>, </a:t>
            </a:r>
            <a:r>
              <a:rPr lang="pt-BR" dirty="0" err="1" smtClean="0"/>
              <a:t>after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these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introduction</a:t>
            </a:r>
            <a:r>
              <a:rPr lang="pt-BR" baseline="0" dirty="0" smtClean="0"/>
              <a:t>, </a:t>
            </a:r>
            <a:r>
              <a:rPr lang="pt-BR" baseline="0" dirty="0" err="1" smtClean="0"/>
              <a:t>we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hipotesized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regulation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mmp-9 </a:t>
            </a:r>
            <a:r>
              <a:rPr lang="pt-BR" baseline="0" dirty="0" err="1" smtClean="0"/>
              <a:t>through</a:t>
            </a:r>
            <a:r>
              <a:rPr lang="pt-BR" baseline="0" dirty="0" smtClean="0"/>
              <a:t> </a:t>
            </a:r>
            <a:r>
              <a:rPr lang="pt-BR" baseline="0" dirty="0" err="1" smtClean="0"/>
              <a:t>this</a:t>
            </a:r>
            <a:r>
              <a:rPr lang="pt-BR" baseline="0" dirty="0" smtClean="0"/>
              <a:t> 2 </a:t>
            </a:r>
            <a:r>
              <a:rPr lang="pt-BR" baseline="0" dirty="0" err="1" smtClean="0"/>
              <a:t>mirnas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could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influence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invasion</a:t>
            </a:r>
            <a:r>
              <a:rPr lang="pt-BR" baseline="0" dirty="0" smtClean="0"/>
              <a:t>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prostate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cancer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cells</a:t>
            </a:r>
            <a:endParaRPr lang="pt-BR" baseline="0" dirty="0" smtClean="0"/>
          </a:p>
          <a:p>
            <a:r>
              <a:rPr lang="pt-BR" baseline="0" dirty="0" smtClean="0"/>
              <a:t>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54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“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achieve</a:t>
            </a:r>
            <a:r>
              <a:rPr lang="pt-BR" dirty="0" smtClean="0"/>
              <a:t> </a:t>
            </a:r>
            <a:r>
              <a:rPr lang="pt-BR" dirty="0" err="1" smtClean="0"/>
              <a:t>this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, </a:t>
            </a:r>
            <a:r>
              <a:rPr lang="pt-BR" dirty="0" err="1" smtClean="0"/>
              <a:t>used</a:t>
            </a:r>
            <a:r>
              <a:rPr lang="pt-BR" dirty="0" smtClean="0"/>
              <a:t> </a:t>
            </a:r>
            <a:r>
              <a:rPr lang="pt-BR" dirty="0" err="1" smtClean="0"/>
              <a:t>those</a:t>
            </a:r>
            <a:r>
              <a:rPr lang="pt-BR" baseline="0" dirty="0" smtClean="0"/>
              <a:t> 3 </a:t>
            </a:r>
            <a:r>
              <a:rPr lang="pt-BR" baseline="0" dirty="0" err="1" smtClean="0"/>
              <a:t>cell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lines</a:t>
            </a:r>
            <a:r>
              <a:rPr lang="pt-BR" baseline="0" dirty="0" smtClean="0"/>
              <a:t>, </a:t>
            </a:r>
            <a:r>
              <a:rPr lang="pt-BR" dirty="0" smtClean="0"/>
              <a:t> </a:t>
            </a:r>
          </a:p>
          <a:p>
            <a:endParaRPr lang="pt-BR" dirty="0" smtClean="0"/>
          </a:p>
          <a:p>
            <a:r>
              <a:rPr lang="pt-BR" dirty="0" smtClean="0"/>
              <a:t>- Todas</a:t>
            </a:r>
            <a:r>
              <a:rPr lang="pt-BR" baseline="0" dirty="0" smtClean="0"/>
              <a:t> as </a:t>
            </a:r>
            <a:r>
              <a:rPr lang="pt-BR" baseline="0" dirty="0" err="1" smtClean="0"/>
              <a:t>transfeccoes</a:t>
            </a:r>
            <a:r>
              <a:rPr lang="pt-BR" baseline="0" dirty="0" smtClean="0"/>
              <a:t> foram confirmadas por RT-PCR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err="1" smtClean="0"/>
              <a:t>Briefly</a:t>
            </a:r>
            <a:r>
              <a:rPr lang="pt-BR" dirty="0" smtClean="0"/>
              <a:t> in </a:t>
            </a:r>
            <a:r>
              <a:rPr lang="pt-BR" dirty="0" err="1" smtClean="0"/>
              <a:t>our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r>
              <a:rPr lang="pt-BR" dirty="0" smtClean="0"/>
              <a:t>, </a:t>
            </a:r>
            <a:r>
              <a:rPr lang="pt-BR" dirty="0" err="1" smtClean="0"/>
              <a:t>cells</a:t>
            </a:r>
            <a:r>
              <a:rPr lang="pt-BR" dirty="0" smtClean="0"/>
              <a:t> are </a:t>
            </a:r>
            <a:r>
              <a:rPr lang="pt-BR" dirty="0" err="1" smtClean="0"/>
              <a:t>kept</a:t>
            </a:r>
            <a:r>
              <a:rPr lang="pt-BR" dirty="0" smtClean="0"/>
              <a:t> in </a:t>
            </a:r>
            <a:r>
              <a:rPr lang="pt-BR" dirty="0" err="1" smtClean="0"/>
              <a:t>culture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RPMI-1640, DMEN e MEM + S10% </a:t>
            </a:r>
            <a:r>
              <a:rPr lang="pt-BR" dirty="0" err="1" smtClean="0"/>
              <a:t>Serum</a:t>
            </a:r>
            <a:r>
              <a:rPr lang="pt-BR" dirty="0" smtClean="0"/>
              <a:t> + </a:t>
            </a:r>
            <a:r>
              <a:rPr lang="pt-BR" dirty="0" err="1" smtClean="0"/>
              <a:t>ntibiotics</a:t>
            </a:r>
            <a:r>
              <a:rPr lang="pt-BR" dirty="0" smtClean="0"/>
              <a:t> 1%. For </a:t>
            </a:r>
            <a:r>
              <a:rPr lang="pt-BR" dirty="0" err="1" smtClean="0"/>
              <a:t>each</a:t>
            </a:r>
            <a:r>
              <a:rPr lang="pt-BR" dirty="0" smtClean="0"/>
              <a:t> </a:t>
            </a:r>
            <a:r>
              <a:rPr lang="pt-BR" dirty="0" err="1" smtClean="0"/>
              <a:t>space</a:t>
            </a:r>
            <a:r>
              <a:rPr lang="pt-BR" dirty="0" smtClean="0"/>
              <a:t> 60.000 </a:t>
            </a:r>
            <a:r>
              <a:rPr lang="pt-BR" dirty="0" err="1" smtClean="0"/>
              <a:t>cell</a:t>
            </a:r>
            <a:r>
              <a:rPr lang="pt-BR" dirty="0" smtClean="0"/>
              <a:t> in 400microliters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used</a:t>
            </a:r>
            <a:r>
              <a:rPr lang="pt-BR" dirty="0" smtClean="0"/>
              <a:t> for RT-PCR </a:t>
            </a:r>
            <a:r>
              <a:rPr lang="pt-BR" dirty="0" err="1" smtClean="0"/>
              <a:t>experiments</a:t>
            </a:r>
            <a:endParaRPr lang="pt-BR" dirty="0" smtClean="0"/>
          </a:p>
          <a:p>
            <a:r>
              <a:rPr lang="pt-BR" dirty="0" smtClean="0"/>
              <a:t> For </a:t>
            </a:r>
            <a:r>
              <a:rPr lang="pt-BR" dirty="0" err="1" smtClean="0"/>
              <a:t>transfection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used</a:t>
            </a:r>
            <a:r>
              <a:rPr lang="pt-BR" dirty="0" smtClean="0"/>
              <a:t> </a:t>
            </a:r>
          </a:p>
          <a:p>
            <a:r>
              <a:rPr lang="pt-BR" dirty="0" smtClean="0"/>
              <a:t> </a:t>
            </a:r>
          </a:p>
          <a:p>
            <a:r>
              <a:rPr lang="pt-BR" dirty="0" smtClean="0"/>
              <a:t>100nm miR-21, miR-338-3p, </a:t>
            </a:r>
            <a:r>
              <a:rPr lang="pt-BR" dirty="0" err="1" smtClean="0"/>
              <a:t>miR</a:t>
            </a:r>
            <a:r>
              <a:rPr lang="pt-BR" dirty="0" smtClean="0"/>
              <a:t> negative </a:t>
            </a:r>
            <a:r>
              <a:rPr lang="pt-BR" dirty="0" err="1" smtClean="0"/>
              <a:t>control</a:t>
            </a:r>
            <a:r>
              <a:rPr lang="pt-BR" dirty="0" smtClean="0"/>
              <a:t>  </a:t>
            </a:r>
            <a:r>
              <a:rPr lang="pt-BR" dirty="0" err="1" smtClean="0"/>
              <a:t>and</a:t>
            </a:r>
            <a:r>
              <a:rPr lang="pt-BR" dirty="0" smtClean="0"/>
              <a:t> its </a:t>
            </a:r>
            <a:r>
              <a:rPr lang="pt-BR" dirty="0" err="1" smtClean="0"/>
              <a:t>antagomiR</a:t>
            </a:r>
            <a:endParaRPr lang="pt-BR" dirty="0" smtClean="0"/>
          </a:p>
          <a:p>
            <a:r>
              <a:rPr lang="pt-BR" dirty="0" err="1" smtClean="0"/>
              <a:t>which</a:t>
            </a:r>
            <a:r>
              <a:rPr lang="pt-BR" dirty="0" smtClean="0"/>
              <a:t>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mixtured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1,5microliters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lipofectamin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100microliters </a:t>
            </a:r>
            <a:r>
              <a:rPr lang="pt-BR" dirty="0" err="1" smtClean="0"/>
              <a:t>of</a:t>
            </a:r>
            <a:r>
              <a:rPr lang="pt-BR" dirty="0" smtClean="0"/>
              <a:t> OPTI-MEM-1.</a:t>
            </a:r>
          </a:p>
          <a:p>
            <a:endParaRPr lang="pt-B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For </a:t>
            </a:r>
            <a:r>
              <a:rPr lang="pt-BR" dirty="0" err="1" smtClean="0"/>
              <a:t>combined</a:t>
            </a:r>
            <a:r>
              <a:rPr lang="pt-BR" dirty="0" smtClean="0"/>
              <a:t> </a:t>
            </a:r>
            <a:r>
              <a:rPr lang="pt-BR" dirty="0" err="1" smtClean="0"/>
              <a:t>transfection</a:t>
            </a:r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 </a:t>
            </a:r>
            <a:r>
              <a:rPr lang="pt-BR" dirty="0" err="1" smtClean="0"/>
              <a:t>manteined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protocol</a:t>
            </a:r>
            <a:r>
              <a:rPr lang="pt-BR" dirty="0" smtClean="0"/>
              <a:t>, </a:t>
            </a:r>
            <a:r>
              <a:rPr lang="pt-BR" dirty="0" err="1" smtClean="0"/>
              <a:t>simply</a:t>
            </a:r>
            <a:r>
              <a:rPr lang="pt-BR" dirty="0" smtClean="0"/>
              <a:t> </a:t>
            </a:r>
            <a:r>
              <a:rPr lang="pt-BR" dirty="0" err="1" smtClean="0"/>
              <a:t>adding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final </a:t>
            </a:r>
            <a:r>
              <a:rPr lang="pt-BR" dirty="0" err="1" smtClean="0"/>
              <a:t>mixture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the</a:t>
            </a:r>
            <a:r>
              <a:rPr lang="pt-BR" dirty="0" smtClean="0"/>
              <a:t> </a:t>
            </a:r>
            <a:r>
              <a:rPr lang="pt-BR" dirty="0" err="1" smtClean="0"/>
              <a:t>cell</a:t>
            </a:r>
            <a:r>
              <a:rPr lang="pt-BR" dirty="0" smtClean="0"/>
              <a:t> </a:t>
            </a:r>
            <a:r>
              <a:rPr lang="pt-BR" dirty="0" err="1" smtClean="0"/>
              <a:t>plate</a:t>
            </a:r>
            <a:r>
              <a:rPr lang="pt-BR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r>
              <a:rPr lang="pt-BR" dirty="0" smtClean="0"/>
              <a:t>50 </a:t>
            </a:r>
            <a:r>
              <a:rPr lang="pt-BR" dirty="0" err="1" smtClean="0"/>
              <a:t>microliters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matrigel</a:t>
            </a:r>
            <a:endParaRPr lang="pt-BR" dirty="0" smtClean="0"/>
          </a:p>
          <a:p>
            <a:r>
              <a:rPr lang="pt-BR" dirty="0" smtClean="0"/>
              <a:t>30000 </a:t>
            </a:r>
            <a:r>
              <a:rPr lang="pt-BR" dirty="0" err="1" smtClean="0"/>
              <a:t>cells</a:t>
            </a:r>
            <a:r>
              <a:rPr lang="pt-BR" dirty="0" smtClean="0"/>
              <a:t>/chambre</a:t>
            </a:r>
          </a:p>
          <a:p>
            <a:r>
              <a:rPr lang="pt-BR" dirty="0" smtClean="0"/>
              <a:t>inferior </a:t>
            </a:r>
            <a:r>
              <a:rPr lang="pt-BR" dirty="0" err="1" smtClean="0"/>
              <a:t>part</a:t>
            </a:r>
            <a:r>
              <a:rPr lang="pt-BR" dirty="0" smtClean="0"/>
              <a:t> 750microliters os </a:t>
            </a:r>
            <a:r>
              <a:rPr lang="pt-BR" dirty="0" err="1" smtClean="0"/>
              <a:t>culture</a:t>
            </a:r>
            <a:r>
              <a:rPr lang="pt-BR" dirty="0" smtClean="0"/>
              <a:t> media </a:t>
            </a:r>
            <a:r>
              <a:rPr lang="pt-BR" dirty="0" err="1" smtClean="0"/>
              <a:t>with</a:t>
            </a:r>
            <a:r>
              <a:rPr lang="pt-BR" dirty="0" smtClean="0"/>
              <a:t> 10% Fetal sérum</a:t>
            </a:r>
          </a:p>
          <a:p>
            <a:r>
              <a:rPr lang="pt-BR" dirty="0" smtClean="0"/>
              <a:t>24hs</a:t>
            </a:r>
          </a:p>
          <a:p>
            <a:r>
              <a:rPr lang="pt-BR" dirty="0" err="1" smtClean="0"/>
              <a:t>Cells</a:t>
            </a:r>
            <a:r>
              <a:rPr lang="pt-BR" dirty="0" smtClean="0"/>
              <a:t> </a:t>
            </a:r>
            <a:r>
              <a:rPr lang="pt-BR" dirty="0" err="1" smtClean="0"/>
              <a:t>were</a:t>
            </a:r>
            <a:r>
              <a:rPr lang="pt-BR" dirty="0" smtClean="0"/>
              <a:t> </a:t>
            </a:r>
            <a:r>
              <a:rPr lang="pt-BR" dirty="0" err="1" smtClean="0"/>
              <a:t>fixed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</a:t>
            </a:r>
            <a:r>
              <a:rPr lang="pt-BR" dirty="0" err="1" smtClean="0"/>
              <a:t>formaldehide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stained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cristal </a:t>
            </a:r>
            <a:r>
              <a:rPr lang="pt-BR" dirty="0" err="1" smtClean="0"/>
              <a:t>violet</a:t>
            </a:r>
            <a:r>
              <a:rPr lang="pt-BR" dirty="0" smtClean="0"/>
              <a:t> 2%.</a:t>
            </a:r>
          </a:p>
          <a:p>
            <a:r>
              <a:rPr lang="pt-BR" dirty="0" err="1" smtClean="0"/>
              <a:t>Counted</a:t>
            </a:r>
            <a:r>
              <a:rPr lang="pt-BR" dirty="0" smtClean="0"/>
              <a:t> </a:t>
            </a:r>
            <a:r>
              <a:rPr lang="pt-BR" dirty="0" err="1" smtClean="0"/>
              <a:t>under</a:t>
            </a:r>
            <a:r>
              <a:rPr lang="pt-BR" dirty="0" smtClean="0"/>
              <a:t> </a:t>
            </a:r>
            <a:r>
              <a:rPr lang="pt-BR" dirty="0" err="1" smtClean="0"/>
              <a:t>optical</a:t>
            </a:r>
            <a:r>
              <a:rPr lang="pt-BR" dirty="0" smtClean="0"/>
              <a:t> </a:t>
            </a:r>
            <a:r>
              <a:rPr lang="pt-BR" dirty="0" err="1" smtClean="0"/>
              <a:t>microscope</a:t>
            </a:r>
            <a:endParaRPr lang="pt-BR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0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what we see here is first, a confirmation</a:t>
            </a:r>
            <a:r>
              <a:rPr lang="en-US" baseline="0" dirty="0" smtClean="0"/>
              <a:t> of our 2012 study, that mir21 reduces RECK expression, which in turn leads to increased MMP-9 expression. </a:t>
            </a:r>
            <a:r>
              <a:rPr lang="en-US" baseline="0" dirty="0" err="1" smtClean="0"/>
              <a:t>Althoug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significat</a:t>
            </a:r>
            <a:r>
              <a:rPr lang="en-US" baseline="0" dirty="0" smtClean="0"/>
              <a:t> only on pc3, the other lineages had the same trend and we proved such thing in 2012 in DU145.</a:t>
            </a:r>
          </a:p>
          <a:p>
            <a:endParaRPr lang="en-US" baseline="0" dirty="0" smtClean="0"/>
          </a:p>
          <a:p>
            <a:r>
              <a:rPr lang="en-US" baseline="0" dirty="0" smtClean="0"/>
              <a:t>Obs.: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2012, o </a:t>
            </a:r>
            <a:r>
              <a:rPr lang="en-US" baseline="0" dirty="0" err="1" smtClean="0"/>
              <a:t>trabalho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apenas</a:t>
            </a:r>
            <a:r>
              <a:rPr lang="en-US" baseline="0" dirty="0" smtClean="0"/>
              <a:t> a du145 e agora </a:t>
            </a:r>
            <a:r>
              <a:rPr lang="en-US" baseline="0" dirty="0" err="1" smtClean="0"/>
              <a:t>foram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utilizadas</a:t>
            </a:r>
            <a:r>
              <a:rPr lang="en-US" baseline="0" dirty="0" smtClean="0"/>
              <a:t> as 3 </a:t>
            </a:r>
            <a:r>
              <a:rPr lang="en-US" baseline="0" dirty="0" err="1" smtClean="0"/>
              <a:t>linhagens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celulares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10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And, what</a:t>
            </a:r>
            <a:r>
              <a:rPr lang="en-US" baseline="0" dirty="0" smtClean="0"/>
              <a:t> does this mmp9 </a:t>
            </a:r>
            <a:r>
              <a:rPr lang="en-US" baseline="0" dirty="0" err="1" smtClean="0"/>
              <a:t>increement</a:t>
            </a:r>
            <a:r>
              <a:rPr lang="en-US" baseline="0" dirty="0" smtClean="0"/>
              <a:t> it represents? It leads to increased invasion of du145 and pc3 cells transfected with mir21. and after ELISA experiment with the conditioned media of </a:t>
            </a:r>
            <a:r>
              <a:rPr lang="en-US" baseline="0" dirty="0" err="1" smtClean="0"/>
              <a:t>tre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matrigel</a:t>
            </a:r>
            <a:r>
              <a:rPr lang="en-US" baseline="0" dirty="0" smtClean="0"/>
              <a:t> assay, se can see more MMP9 </a:t>
            </a:r>
            <a:r>
              <a:rPr lang="en-US" baseline="0" dirty="0" err="1" smtClean="0"/>
              <a:t>detecd</a:t>
            </a:r>
            <a:r>
              <a:rPr lang="en-US" baseline="0" dirty="0" smtClean="0"/>
              <a:t> not only in pc3, but also du145.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So, possibly, mmp9 could have </a:t>
            </a:r>
            <a:r>
              <a:rPr lang="en-US" baseline="0" dirty="0" err="1" smtClean="0"/>
              <a:t>degradet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matrigel</a:t>
            </a:r>
            <a:r>
              <a:rPr lang="en-US" baseline="0" dirty="0" smtClean="0"/>
              <a:t> membrane.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06719-8FF0-A44A-AF72-362C97F4A7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8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78" y="10287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x-none" dirty="0" smtClean="0"/>
              <a:t>Materiais e Métodos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1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78" y="10287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x-none" dirty="0" smtClean="0"/>
              <a:t>Materiais e Métodos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1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78" y="10287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x-none" dirty="0" smtClean="0"/>
              <a:t>Materiais e Métodos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1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78" y="10287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x-none" dirty="0" smtClean="0"/>
              <a:t>Materiais e Métodos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1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78" y="10287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x-none" dirty="0" smtClean="0"/>
              <a:t>Materiais e Métodos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1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78" y="10287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x-none" dirty="0" smtClean="0"/>
              <a:t>Materiais e Métodos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78" y="10287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x-none" dirty="0" smtClean="0"/>
              <a:t>Materiais e Métodos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1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78" y="10287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x-none" dirty="0" smtClean="0"/>
              <a:t>Materiais e Métodos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78" y="10287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x-none" dirty="0" smtClean="0"/>
              <a:t>Materiais e Métodos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1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78" y="10287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x-none" dirty="0" smtClean="0"/>
              <a:t>Materiais e Métodos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1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78" y="10287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x-none" dirty="0" smtClean="0"/>
              <a:t>Materiais e Métodos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1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78" y="10287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x-none" dirty="0" smtClean="0"/>
              <a:t>Materiais e Métodos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1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78" y="10287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x-none" dirty="0" smtClean="0"/>
              <a:t>Materiais e Métodos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1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0478" y="10287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x-none" dirty="0" smtClean="0"/>
              <a:t>Materiais e Métodos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71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2.png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0CDEABE-7B57-8747-A2EC-0991069AEA09}" type="datetimeFigureOut">
              <a:rPr lang="en-US" smtClean="0"/>
              <a:t>22/06/15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B78D0B-778F-774E-8CA6-6771FF66EB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 userDrawn="1"/>
        </p:nvSpPr>
        <p:spPr bwMode="auto">
          <a:xfrm>
            <a:off x="1665473" y="576911"/>
            <a:ext cx="5907088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pt-B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University</a:t>
            </a:r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pt-B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of</a:t>
            </a:r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São Paulo - </a:t>
            </a:r>
            <a:r>
              <a:rPr lang="pt-B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Brazil</a:t>
            </a:r>
            <a:r>
              <a:rPr lang="pt-BR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        </a:t>
            </a:r>
          </a:p>
          <a:p>
            <a:pPr algn="ctr" eaLnBrk="0" hangingPunct="0">
              <a:buFontTx/>
              <a:buNone/>
              <a:defRPr/>
            </a:pPr>
            <a:r>
              <a:rPr lang="pt-BR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Laboratory</a:t>
            </a:r>
            <a:r>
              <a:rPr lang="pt-BR" sz="1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pt-BR" sz="18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of</a:t>
            </a:r>
            <a:r>
              <a:rPr lang="pt-BR" sz="1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Medical </a:t>
            </a:r>
            <a:r>
              <a:rPr lang="pt-BR" sz="18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Investigation</a:t>
            </a:r>
            <a:r>
              <a:rPr lang="pt-BR" sz="1800" b="1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– </a:t>
            </a:r>
            <a:r>
              <a:rPr lang="pt-BR" sz="1800" b="1" baseline="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Urology</a:t>
            </a:r>
            <a:endParaRPr lang="pt-BR" sz="1800" b="1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 eaLnBrk="0" hangingPunct="0">
              <a:buFontTx/>
              <a:buNone/>
              <a:defRPr/>
            </a:pPr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7989187" y="308351"/>
            <a:ext cx="899680" cy="1291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83009" y="322529"/>
            <a:ext cx="1148631" cy="11447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556792"/>
            <a:ext cx="7344816" cy="4824536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>
                <a:latin typeface="+mj-lt"/>
              </a:rPr>
              <a:t>Antagonism </a:t>
            </a:r>
            <a:r>
              <a:rPr lang="en-US" dirty="0">
                <a:latin typeface="+mj-lt"/>
              </a:rPr>
              <a:t>between miR-21 and 338-3p in prostate cancer invasion through regulation of matrix metalloproteinase </a:t>
            </a:r>
            <a:r>
              <a:rPr lang="en-US" dirty="0" smtClean="0">
                <a:latin typeface="+mj-lt"/>
              </a:rPr>
              <a:t>9</a:t>
            </a:r>
          </a:p>
          <a:p>
            <a:endParaRPr lang="pt-BR" dirty="0">
              <a:latin typeface="+mj-lt"/>
            </a:endParaRPr>
          </a:p>
          <a:p>
            <a:r>
              <a:rPr lang="pt-BR" sz="1800" dirty="0" smtClean="0"/>
              <a:t>Renato Ivanovic*, São Paulo - SP, </a:t>
            </a:r>
            <a:r>
              <a:rPr lang="pt-BR" sz="1800" dirty="0" err="1" smtClean="0"/>
              <a:t>Brazil</a:t>
            </a:r>
            <a:r>
              <a:rPr lang="pt-BR" sz="1800" dirty="0" smtClean="0"/>
              <a:t>, Denis Reis, São Paulo, </a:t>
            </a:r>
            <a:r>
              <a:rPr lang="pt-BR" sz="1800" dirty="0" err="1" smtClean="0"/>
              <a:t>Brazil</a:t>
            </a:r>
            <a:r>
              <a:rPr lang="pt-BR" sz="1800" dirty="0" smtClean="0"/>
              <a:t>, Nayara Viana, Katia Leite, São Paulo, </a:t>
            </a:r>
            <a:r>
              <a:rPr lang="pt-BR" sz="1800" dirty="0" err="1" smtClean="0"/>
              <a:t>Brazil</a:t>
            </a:r>
            <a:r>
              <a:rPr lang="pt-BR" sz="1800" dirty="0" smtClean="0"/>
              <a:t>, Alexandre </a:t>
            </a:r>
            <a:r>
              <a:rPr lang="pt-BR" sz="1800" dirty="0" err="1" smtClean="0"/>
              <a:t>Iscaife</a:t>
            </a:r>
            <a:r>
              <a:rPr lang="pt-BR" sz="1800" dirty="0" smtClean="0"/>
              <a:t>, São Paulo, </a:t>
            </a:r>
            <a:r>
              <a:rPr lang="pt-BR" sz="1800" dirty="0" err="1" smtClean="0"/>
              <a:t>Brazil</a:t>
            </a:r>
            <a:r>
              <a:rPr lang="pt-BR" sz="1800" dirty="0" smtClean="0"/>
              <a:t>, Alberto Antunes, São Paulo, </a:t>
            </a:r>
            <a:r>
              <a:rPr lang="pt-BR" sz="1800" dirty="0" err="1" smtClean="0"/>
              <a:t>Brazil</a:t>
            </a:r>
            <a:r>
              <a:rPr lang="pt-BR" sz="1800" dirty="0" smtClean="0"/>
              <a:t>, Jose Pontes Jr, William </a:t>
            </a:r>
            <a:r>
              <a:rPr lang="pt-BR" sz="1800" dirty="0" err="1" smtClean="0"/>
              <a:t>Nahas</a:t>
            </a:r>
            <a:r>
              <a:rPr lang="pt-BR" sz="1800" dirty="0" smtClean="0"/>
              <a:t>, Miguel </a:t>
            </a:r>
            <a:r>
              <a:rPr lang="pt-BR" sz="1800" dirty="0" err="1" smtClean="0"/>
              <a:t>Srougi</a:t>
            </a:r>
            <a:r>
              <a:rPr lang="pt-BR" sz="1800" dirty="0" smtClean="0"/>
              <a:t>, Sabrina Reis</a:t>
            </a:r>
            <a:r>
              <a:rPr lang="pt-BR" sz="2200" dirty="0" smtClean="0"/>
              <a:t>.</a:t>
            </a:r>
          </a:p>
          <a:p>
            <a:endParaRPr lang="pt-BR" sz="2200" dirty="0" smtClean="0"/>
          </a:p>
          <a:p>
            <a:r>
              <a:rPr lang="en-US" sz="1700" dirty="0" smtClean="0"/>
              <a:t>School of Medicine of São Paulo University, São Paulo – Brazil</a:t>
            </a:r>
            <a:endParaRPr lang="pt-BR" sz="1700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26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1772816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+mj-lt"/>
              </a:rPr>
              <a:t>miR-338-3p</a:t>
            </a:r>
          </a:p>
          <a:p>
            <a:endParaRPr lang="en-US" sz="2000" b="1" dirty="0">
              <a:latin typeface="+mj-lt"/>
            </a:endParaRPr>
          </a:p>
          <a:p>
            <a:endParaRPr lang="en-US" sz="2000" b="1" dirty="0">
              <a:latin typeface="+mj-lt"/>
            </a:endParaRPr>
          </a:p>
        </p:txBody>
      </p:sp>
      <p:pic>
        <p:nvPicPr>
          <p:cNvPr id="7" name="image1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7102" y="2348880"/>
            <a:ext cx="5127185" cy="32403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6022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7.jpg" descr="F:\MMP e miRNA\mir338-3p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7544" y="1627029"/>
            <a:ext cx="6048672" cy="266606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6538203" y="2661880"/>
            <a:ext cx="3315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Decreases Invasion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PC3	</a:t>
            </a:r>
            <a:r>
              <a:rPr lang="en-US" sz="2000" i="1" dirty="0" smtClean="0">
                <a:latin typeface="+mj-lt"/>
              </a:rPr>
              <a:t>p=0.058</a:t>
            </a:r>
          </a:p>
          <a:p>
            <a:r>
              <a:rPr lang="en-US" sz="2000" dirty="0" smtClean="0">
                <a:latin typeface="+mj-lt"/>
              </a:rPr>
              <a:t>DU145	</a:t>
            </a:r>
            <a:r>
              <a:rPr lang="en-US" sz="2000" i="1" dirty="0" smtClean="0">
                <a:latin typeface="+mj-lt"/>
              </a:rPr>
              <a:t>p=0.002</a:t>
            </a:r>
          </a:p>
          <a:p>
            <a:r>
              <a:rPr lang="en-US" sz="2000" dirty="0" err="1" smtClean="0">
                <a:latin typeface="+mj-lt"/>
              </a:rPr>
              <a:t>LnCaP</a:t>
            </a:r>
            <a:r>
              <a:rPr lang="en-US" sz="2000" dirty="0" smtClean="0">
                <a:latin typeface="+mj-lt"/>
              </a:rPr>
              <a:t>	</a:t>
            </a:r>
            <a:r>
              <a:rPr lang="en-US" sz="2000" i="1" dirty="0" smtClean="0">
                <a:latin typeface="+mj-lt"/>
              </a:rPr>
              <a:t>p=0.085</a:t>
            </a:r>
            <a:endParaRPr lang="en-US" sz="2000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649750"/>
            <a:ext cx="462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Arial"/>
                <a:cs typeface="Arial"/>
              </a:rPr>
              <a:t>PC3</a:t>
            </a:r>
            <a:endParaRPr lang="en-US" sz="2000" b="1" u="sng" dirty="0">
              <a:latin typeface="Arial"/>
              <a:cs typeface="Arial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241466"/>
              </p:ext>
            </p:extLst>
          </p:nvPr>
        </p:nvGraphicFramePr>
        <p:xfrm>
          <a:off x="488730" y="4437112"/>
          <a:ext cx="6027485" cy="21314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89216"/>
                <a:gridCol w="1130031"/>
                <a:gridCol w="1035862"/>
                <a:gridCol w="941694"/>
                <a:gridCol w="1130682"/>
              </a:tblGrid>
              <a:tr h="532858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MMP-9 – ELISA ASSAY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32858"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DU145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P-value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PC3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P- value</a:t>
                      </a:r>
                      <a:endParaRPr lang="en-US" sz="1200" dirty="0"/>
                    </a:p>
                  </a:txBody>
                  <a:tcPr/>
                </a:tc>
              </a:tr>
              <a:tr h="5328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miR-338-3p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0.061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0.066</a:t>
                      </a:r>
                      <a:endParaRPr lang="en-US" sz="1200" dirty="0"/>
                    </a:p>
                  </a:txBody>
                  <a:tcPr/>
                </a:tc>
              </a:tr>
              <a:tr h="532858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antimiR-338-3p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0.182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0.259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0.098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7"/>
          <p:cNvSpPr/>
          <p:nvPr/>
        </p:nvSpPr>
        <p:spPr>
          <a:xfrm>
            <a:off x="2087724" y="5517202"/>
            <a:ext cx="792088" cy="881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78725" y="5517232"/>
            <a:ext cx="792088" cy="8819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6699865" cy="41044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753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9926800"/>
              </p:ext>
            </p:extLst>
          </p:nvPr>
        </p:nvGraphicFramePr>
        <p:xfrm>
          <a:off x="971600" y="1700808"/>
          <a:ext cx="70567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27984" y="3212976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p</a:t>
            </a:r>
            <a:r>
              <a:rPr lang="en-US" sz="1100" dirty="0" smtClean="0">
                <a:latin typeface="+mj-lt"/>
              </a:rPr>
              <a:t>=0.325</a:t>
            </a:r>
            <a:endParaRPr lang="en-US" sz="11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5276" y="2381288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+mj-lt"/>
              </a:rPr>
              <a:t>p</a:t>
            </a:r>
            <a:r>
              <a:rPr lang="en-US" sz="1100" dirty="0" smtClean="0">
                <a:latin typeface="+mj-lt"/>
              </a:rPr>
              <a:t>=0.001</a:t>
            </a:r>
            <a:endParaRPr lang="en-US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0270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>
            <a:grpSpLocks/>
          </p:cNvGrpSpPr>
          <p:nvPr/>
        </p:nvGrpSpPr>
        <p:grpSpPr>
          <a:xfrm>
            <a:off x="395537" y="1916832"/>
            <a:ext cx="5559211" cy="2301654"/>
            <a:chOff x="0" y="0"/>
            <a:chExt cx="4912360" cy="2026920"/>
          </a:xfrm>
        </p:grpSpPr>
        <p:pic>
          <p:nvPicPr>
            <p:cNvPr id="7" name="Picture 6" descr="NO NAME:LIM55:AUA_m21_A338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73" t="7316" r="7669" b="9510"/>
            <a:stretch/>
          </p:blipFill>
          <p:spPr bwMode="auto">
            <a:xfrm>
              <a:off x="2514600" y="0"/>
              <a:ext cx="2397760" cy="196850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NO NAME:LIM55:AUA_A21_m338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57" t="8047" r="8771" b="7309"/>
            <a:stretch/>
          </p:blipFill>
          <p:spPr bwMode="auto">
            <a:xfrm>
              <a:off x="0" y="0"/>
              <a:ext cx="2287270" cy="1967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9" name="Text Box 17"/>
            <p:cNvSpPr txBox="1"/>
            <p:nvPr/>
          </p:nvSpPr>
          <p:spPr>
            <a:xfrm>
              <a:off x="114300" y="1684020"/>
              <a:ext cx="20574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200">
                  <a:solidFill>
                    <a:srgbClr val="FFFFFF"/>
                  </a:solidFill>
                  <a:effectLst/>
                  <a:latin typeface="Times New Roman"/>
                  <a:ea typeface="Times New Roman"/>
                </a:rPr>
                <a:t>antagomiR-21+mir338-3p</a:t>
              </a:r>
              <a:endParaRPr lang="pt-BR" sz="12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Text Box 18"/>
            <p:cNvSpPr txBox="1"/>
            <p:nvPr/>
          </p:nvSpPr>
          <p:spPr>
            <a:xfrm>
              <a:off x="2743200" y="1684020"/>
              <a:ext cx="20574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t-BR" sz="1200">
                  <a:solidFill>
                    <a:srgbClr val="FFFFFF"/>
                  </a:solidFill>
                  <a:effectLst/>
                  <a:latin typeface="Times New Roman"/>
                  <a:ea typeface="Times New Roman"/>
                </a:rPr>
                <a:t>mir21+AntagomiR-338-3p</a:t>
              </a:r>
              <a:endParaRPr lang="pt-BR" sz="12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87168" y="3441372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Number of Cells: </a:t>
            </a:r>
          </a:p>
          <a:p>
            <a:r>
              <a:rPr lang="en-US" sz="2000" dirty="0" smtClean="0">
                <a:latin typeface="+mj-lt"/>
              </a:rPr>
              <a:t>114,67 x 304 (p=0.133)</a:t>
            </a:r>
            <a:endParaRPr lang="en-US" sz="2000" dirty="0">
              <a:latin typeface="+mj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19576"/>
              </p:ext>
            </p:extLst>
          </p:nvPr>
        </p:nvGraphicFramePr>
        <p:xfrm>
          <a:off x="413938" y="4437113"/>
          <a:ext cx="5540810" cy="20882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10630"/>
                <a:gridCol w="1263694"/>
                <a:gridCol w="1166486"/>
              </a:tblGrid>
              <a:tr h="38654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+mj-lt"/>
                        </a:rPr>
                        <a:t>ELISA FOR</a:t>
                      </a:r>
                      <a:r>
                        <a:rPr lang="en-US" sz="1400" baseline="0" dirty="0" smtClean="0">
                          <a:latin typeface="+mj-lt"/>
                        </a:rPr>
                        <a:t> </a:t>
                      </a:r>
                      <a:r>
                        <a:rPr lang="en-US" sz="1400" dirty="0" smtClean="0">
                          <a:latin typeface="+mj-lt"/>
                        </a:rPr>
                        <a:t>MMP-9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60904"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j-lt"/>
                        </a:rPr>
                        <a:t>Mean</a:t>
                      </a:r>
                      <a:endParaRPr lang="en-US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+mj-lt"/>
                      </a:endParaRPr>
                    </a:p>
                  </a:txBody>
                  <a:tcPr/>
                </a:tc>
              </a:tr>
              <a:tr h="6442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j-lt"/>
                        </a:rPr>
                        <a:t>AntimiR-21+</a:t>
                      </a:r>
                      <a:r>
                        <a:rPr lang="en-US" sz="1400" baseline="0" dirty="0" smtClean="0">
                          <a:latin typeface="+mj-lt"/>
                        </a:rPr>
                        <a:t> miR-338-3p</a:t>
                      </a:r>
                      <a:endParaRPr lang="en-US" sz="1400" dirty="0" smtClean="0">
                        <a:latin typeface="+mj-lt"/>
                      </a:endParaRPr>
                    </a:p>
                    <a:p>
                      <a:pPr algn="l"/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2.573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P=0.275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496535">
                <a:tc>
                  <a:txBody>
                    <a:bodyPr/>
                    <a:lstStyle/>
                    <a:p>
                      <a:pPr algn="l"/>
                      <a:r>
                        <a:rPr lang="pt-BR" sz="1400" kern="1200" dirty="0" smtClean="0">
                          <a:effectLst/>
                          <a:latin typeface="+mj-lt"/>
                        </a:rPr>
                        <a:t>mir-21+anti-mir-338-3p</a:t>
                      </a:r>
                      <a:r>
                        <a:rPr lang="pt-BR" sz="1400" dirty="0" smtClean="0">
                          <a:effectLst/>
                          <a:latin typeface="+mj-lt"/>
                        </a:rPr>
                        <a:t> 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+mj-lt"/>
                        </a:rPr>
                        <a:t>21.96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612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1844824"/>
            <a:ext cx="777686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+mj-lt"/>
              </a:rPr>
              <a:t>Conclusions: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MMP-9	</a:t>
            </a:r>
            <a:r>
              <a:rPr lang="en-US" sz="2000" dirty="0" smtClean="0">
                <a:latin typeface="+mj-lt"/>
              </a:rPr>
              <a:t>has its role in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Invasion</a:t>
            </a: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miR-21 acts as an </a:t>
            </a:r>
            <a:r>
              <a:rPr lang="en-US" sz="2000" dirty="0" err="1" smtClean="0">
                <a:latin typeface="+mj-lt"/>
              </a:rPr>
              <a:t>oncomir</a:t>
            </a:r>
            <a:r>
              <a:rPr lang="en-US" sz="2000" dirty="0" smtClean="0">
                <a:latin typeface="+mj-lt"/>
              </a:rPr>
              <a:t>, through RECK regulation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miR338-3p acts as a suppressor</a:t>
            </a:r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Lowest level of MMP-9 expression was achieved with co-transfection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Co-transfection can be performed in an easy way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i="1" dirty="0" smtClean="0">
                <a:latin typeface="+mj-lt"/>
              </a:rPr>
              <a:t>In vivo </a:t>
            </a:r>
            <a:r>
              <a:rPr lang="en-US" sz="2000" dirty="0" smtClean="0">
                <a:latin typeface="+mj-lt"/>
              </a:rPr>
              <a:t>study is </a:t>
            </a:r>
            <a:r>
              <a:rPr lang="en-US" sz="2000" dirty="0" smtClean="0">
                <a:latin typeface="+mj-lt"/>
              </a:rPr>
              <a:t>under</a:t>
            </a:r>
            <a:r>
              <a:rPr lang="en-US" sz="2000" dirty="0" smtClean="0">
                <a:latin typeface="+mj-lt"/>
              </a:rPr>
              <a:t> development</a:t>
            </a:r>
            <a:r>
              <a:rPr lang="en-US" sz="2000" dirty="0" smtClean="0">
                <a:latin typeface="+mj-lt"/>
              </a:rPr>
              <a:t>		</a:t>
            </a:r>
            <a:r>
              <a:rPr lang="en-US" sz="2000" dirty="0">
                <a:latin typeface="+mj-lt"/>
              </a:rPr>
              <a:t>	</a:t>
            </a:r>
            <a:endParaRPr lang="en-US" sz="20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	</a:t>
            </a:r>
          </a:p>
          <a:p>
            <a:endParaRPr lang="en-US" sz="2000" dirty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5291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694" y="1412776"/>
            <a:ext cx="6712666" cy="50252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96071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2132856"/>
            <a:ext cx="748883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>
                <a:latin typeface="Arial"/>
                <a:cs typeface="Arial"/>
              </a:rPr>
              <a:t>MicroRNAs</a:t>
            </a:r>
            <a:r>
              <a:rPr lang="pt-BR" sz="2000" dirty="0">
                <a:latin typeface="Arial"/>
                <a:cs typeface="Arial"/>
              </a:rPr>
              <a:t> </a:t>
            </a:r>
          </a:p>
          <a:p>
            <a:endParaRPr lang="pt-BR" sz="2000" dirty="0">
              <a:latin typeface="Arial"/>
              <a:cs typeface="Arial"/>
            </a:endParaRPr>
          </a:p>
          <a:p>
            <a:r>
              <a:rPr lang="pt-BR" sz="2000" dirty="0" smtClean="0">
                <a:latin typeface="Arial"/>
                <a:cs typeface="Arial"/>
              </a:rPr>
              <a:t>	-19</a:t>
            </a:r>
            <a:r>
              <a:rPr lang="pt-BR" sz="2000" dirty="0">
                <a:latin typeface="Arial"/>
                <a:cs typeface="Arial"/>
              </a:rPr>
              <a:t>-25 </a:t>
            </a:r>
            <a:r>
              <a:rPr lang="pt-BR" sz="2000" dirty="0" err="1">
                <a:latin typeface="Arial"/>
                <a:cs typeface="Arial"/>
              </a:rPr>
              <a:t>nucleotides</a:t>
            </a:r>
            <a:r>
              <a:rPr lang="pt-BR" sz="2000" dirty="0" smtClean="0">
                <a:latin typeface="Arial"/>
                <a:cs typeface="Arial"/>
              </a:rPr>
              <a:t>.</a:t>
            </a:r>
          </a:p>
          <a:p>
            <a:endParaRPr lang="pt-BR" sz="2000" dirty="0">
              <a:latin typeface="Arial"/>
              <a:cs typeface="Arial"/>
            </a:endParaRPr>
          </a:p>
          <a:p>
            <a:r>
              <a:rPr lang="pt-BR" sz="2000" dirty="0" smtClean="0">
                <a:latin typeface="Arial"/>
                <a:cs typeface="Arial"/>
              </a:rPr>
              <a:t>	- Non </a:t>
            </a:r>
            <a:r>
              <a:rPr lang="pt-BR" sz="2000" dirty="0" err="1" smtClean="0">
                <a:latin typeface="Arial"/>
                <a:cs typeface="Arial"/>
              </a:rPr>
              <a:t>coding</a:t>
            </a:r>
            <a:r>
              <a:rPr lang="pt-BR" sz="2000" dirty="0" smtClean="0">
                <a:latin typeface="Arial"/>
                <a:cs typeface="Arial"/>
              </a:rPr>
              <a:t> </a:t>
            </a:r>
            <a:r>
              <a:rPr lang="pt-BR" sz="2000" dirty="0" err="1" smtClean="0">
                <a:latin typeface="Arial"/>
                <a:cs typeface="Arial"/>
              </a:rPr>
              <a:t>RNAs</a:t>
            </a:r>
            <a:endParaRPr lang="pt-BR" sz="2000" dirty="0" smtClean="0">
              <a:latin typeface="Arial"/>
              <a:cs typeface="Arial"/>
            </a:endParaRPr>
          </a:p>
          <a:p>
            <a:endParaRPr lang="pt-BR" sz="2000" dirty="0">
              <a:latin typeface="Arial"/>
              <a:cs typeface="Arial"/>
            </a:endParaRPr>
          </a:p>
          <a:p>
            <a:r>
              <a:rPr lang="pt-BR" sz="2000" dirty="0" smtClean="0">
                <a:latin typeface="Arial"/>
                <a:cs typeface="Arial"/>
              </a:rPr>
              <a:t>	-</a:t>
            </a:r>
            <a:r>
              <a:rPr lang="pt-BR" sz="2000" dirty="0" err="1" smtClean="0">
                <a:latin typeface="Arial"/>
                <a:cs typeface="Arial"/>
              </a:rPr>
              <a:t>Regulates</a:t>
            </a:r>
            <a:r>
              <a:rPr lang="pt-BR" sz="2000" dirty="0" smtClean="0">
                <a:latin typeface="Arial"/>
                <a:cs typeface="Arial"/>
              </a:rPr>
              <a:t> </a:t>
            </a:r>
            <a:r>
              <a:rPr lang="pt-BR" sz="2000" dirty="0">
                <a:latin typeface="Arial"/>
                <a:cs typeface="Arial"/>
              </a:rPr>
              <a:t>gene </a:t>
            </a:r>
            <a:r>
              <a:rPr lang="pt-BR" sz="2000" dirty="0" err="1" smtClean="0">
                <a:latin typeface="Arial"/>
                <a:cs typeface="Arial"/>
              </a:rPr>
              <a:t>expression</a:t>
            </a:r>
            <a:endParaRPr lang="pt-BR" sz="2000" dirty="0" smtClean="0">
              <a:latin typeface="Arial"/>
              <a:cs typeface="Arial"/>
            </a:endParaRPr>
          </a:p>
          <a:p>
            <a:endParaRPr lang="pt-BR" sz="2000" dirty="0" smtClean="0">
              <a:latin typeface="Arial"/>
              <a:cs typeface="Arial"/>
            </a:endParaRPr>
          </a:p>
          <a:p>
            <a:r>
              <a:rPr lang="pt-BR" sz="2000" dirty="0">
                <a:latin typeface="Arial"/>
                <a:cs typeface="Arial"/>
              </a:rPr>
              <a:t>	</a:t>
            </a:r>
            <a:r>
              <a:rPr lang="pt-BR" sz="2000" dirty="0" smtClean="0">
                <a:latin typeface="Arial"/>
                <a:cs typeface="Arial"/>
              </a:rPr>
              <a:t>- Post </a:t>
            </a:r>
            <a:r>
              <a:rPr lang="pt-BR" sz="2000" dirty="0" err="1" smtClean="0">
                <a:latin typeface="Arial"/>
                <a:cs typeface="Arial"/>
              </a:rPr>
              <a:t>transcriptional</a:t>
            </a:r>
            <a:r>
              <a:rPr lang="pt-BR" sz="2000" dirty="0" smtClean="0">
                <a:latin typeface="Arial"/>
                <a:cs typeface="Arial"/>
              </a:rPr>
              <a:t> </a:t>
            </a:r>
            <a:r>
              <a:rPr lang="pt-BR" sz="2000" dirty="0" err="1" smtClean="0">
                <a:latin typeface="Arial"/>
                <a:cs typeface="Arial"/>
              </a:rPr>
              <a:t>level</a:t>
            </a:r>
            <a:endParaRPr lang="pt-BR" sz="2000" dirty="0">
              <a:latin typeface="Arial"/>
              <a:cs typeface="Arial"/>
            </a:endParaRPr>
          </a:p>
          <a:p>
            <a:pPr algn="r"/>
            <a:r>
              <a:rPr lang="pt-BR" sz="2000" dirty="0">
                <a:latin typeface="Arial"/>
                <a:cs typeface="Arial"/>
              </a:rPr>
              <a:t> </a:t>
            </a:r>
            <a:endParaRPr lang="pt-BR" sz="2000" dirty="0" smtClean="0">
              <a:latin typeface="Arial"/>
              <a:cs typeface="Arial"/>
            </a:endParaRPr>
          </a:p>
          <a:p>
            <a:pPr algn="r"/>
            <a:endParaRPr lang="pt-BR" sz="2000" dirty="0">
              <a:latin typeface="Arial"/>
              <a:cs typeface="Arial"/>
            </a:endParaRPr>
          </a:p>
          <a:p>
            <a:pPr algn="r"/>
            <a:endParaRPr lang="pt-BR" sz="2000" dirty="0" smtClean="0">
              <a:latin typeface="Arial"/>
              <a:cs typeface="Arial"/>
            </a:endParaRPr>
          </a:p>
          <a:p>
            <a:pPr algn="r"/>
            <a:endParaRPr lang="pt-BR" sz="2000" dirty="0">
              <a:latin typeface="Arial"/>
              <a:cs typeface="Arial"/>
            </a:endParaRPr>
          </a:p>
          <a:p>
            <a:pPr algn="r"/>
            <a:r>
              <a:rPr lang="pt-BR" sz="1200" dirty="0" smtClean="0">
                <a:latin typeface="Arial"/>
                <a:cs typeface="Arial"/>
              </a:rPr>
              <a:t>Ha </a:t>
            </a:r>
            <a:r>
              <a:rPr lang="pt-BR" sz="1200" dirty="0">
                <a:latin typeface="Arial"/>
                <a:cs typeface="Arial"/>
              </a:rPr>
              <a:t>M, Kim </a:t>
            </a:r>
            <a:r>
              <a:rPr lang="pt-BR" sz="1200" dirty="0" smtClean="0">
                <a:latin typeface="Arial"/>
                <a:cs typeface="Arial"/>
              </a:rPr>
              <a:t>VN. </a:t>
            </a:r>
            <a:r>
              <a:rPr lang="pt-BR" sz="1200" i="1" dirty="0" err="1">
                <a:latin typeface="Arial"/>
                <a:cs typeface="Arial"/>
              </a:rPr>
              <a:t>Regulation</a:t>
            </a:r>
            <a:r>
              <a:rPr lang="pt-BR" sz="1200" i="1" dirty="0">
                <a:latin typeface="Arial"/>
                <a:cs typeface="Arial"/>
              </a:rPr>
              <a:t> </a:t>
            </a:r>
            <a:r>
              <a:rPr lang="pt-BR" sz="1200" i="1" dirty="0" err="1">
                <a:latin typeface="Arial"/>
                <a:cs typeface="Arial"/>
              </a:rPr>
              <a:t>of</a:t>
            </a:r>
            <a:r>
              <a:rPr lang="pt-BR" sz="1200" i="1" dirty="0">
                <a:latin typeface="Arial"/>
                <a:cs typeface="Arial"/>
              </a:rPr>
              <a:t> </a:t>
            </a:r>
            <a:r>
              <a:rPr lang="pt-BR" sz="1200" i="1" dirty="0" err="1">
                <a:latin typeface="Arial"/>
                <a:cs typeface="Arial"/>
              </a:rPr>
              <a:t>microRNA</a:t>
            </a:r>
            <a:r>
              <a:rPr lang="pt-BR" sz="1200" i="1" dirty="0">
                <a:latin typeface="Arial"/>
                <a:cs typeface="Arial"/>
              </a:rPr>
              <a:t> </a:t>
            </a:r>
            <a:r>
              <a:rPr lang="pt-BR" sz="1200" i="1" dirty="0" err="1">
                <a:latin typeface="Arial"/>
                <a:cs typeface="Arial"/>
              </a:rPr>
              <a:t>biogenesis</a:t>
            </a:r>
            <a:r>
              <a:rPr lang="pt-BR" sz="1200" b="1" dirty="0" smtClean="0">
                <a:latin typeface="Arial"/>
                <a:cs typeface="Arial"/>
              </a:rPr>
              <a:t>.</a:t>
            </a:r>
            <a:r>
              <a:rPr lang="pt-BR" sz="1200" dirty="0" smtClean="0">
                <a:latin typeface="Arial"/>
                <a:cs typeface="Arial"/>
              </a:rPr>
              <a:t> Nat </a:t>
            </a:r>
            <a:r>
              <a:rPr lang="pt-BR" sz="1200" dirty="0">
                <a:latin typeface="Arial"/>
                <a:cs typeface="Arial"/>
              </a:rPr>
              <a:t>Rev Mol Cell Biol. 2014 Aug;15(8):509-</a:t>
            </a:r>
            <a:r>
              <a:rPr lang="pt-BR" sz="1200" dirty="0" smtClean="0">
                <a:latin typeface="Arial"/>
                <a:cs typeface="Arial"/>
              </a:rPr>
              <a:t>24</a:t>
            </a:r>
            <a:endParaRPr lang="pt-BR" sz="1200" dirty="0">
              <a:latin typeface="Arial"/>
              <a:cs typeface="Arial"/>
            </a:endParaRPr>
          </a:p>
          <a:p>
            <a:pPr algn="r"/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36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t="42886" r="13653" b="9359"/>
          <a:stretch/>
        </p:blipFill>
        <p:spPr bwMode="auto">
          <a:xfrm>
            <a:off x="2339752" y="1340768"/>
            <a:ext cx="4476284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359126"/>
            <a:ext cx="5163185" cy="6540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13176"/>
            <a:ext cx="5270500" cy="14249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6211669"/>
            <a:ext cx="903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1200" dirty="0" smtClean="0"/>
          </a:p>
          <a:p>
            <a:pPr algn="r"/>
            <a:r>
              <a:rPr lang="pt-BR" sz="1200" dirty="0" smtClean="0"/>
              <a:t>Reis ST et al</a:t>
            </a:r>
            <a:r>
              <a:rPr lang="en-US" sz="1200" dirty="0"/>
              <a:t> </a:t>
            </a:r>
            <a:r>
              <a:rPr lang="pt-BR" sz="1200" i="1" dirty="0" smtClean="0"/>
              <a:t>miR-21 </a:t>
            </a:r>
            <a:r>
              <a:rPr lang="pt-BR" sz="1200" i="1" dirty="0" err="1" smtClean="0"/>
              <a:t>may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acts</a:t>
            </a:r>
            <a:r>
              <a:rPr lang="pt-BR" sz="1200" i="1" dirty="0" smtClean="0"/>
              <a:t> as </a:t>
            </a:r>
            <a:r>
              <a:rPr lang="pt-BR" sz="1200" i="1" dirty="0" err="1" smtClean="0"/>
              <a:t>an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oncomir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by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targeting</a:t>
            </a:r>
            <a:r>
              <a:rPr lang="pt-BR" sz="1200" i="1" dirty="0" smtClean="0"/>
              <a:t> RECK, a </a:t>
            </a:r>
            <a:r>
              <a:rPr lang="pt-BR" sz="1200" i="1" dirty="0" err="1" smtClean="0"/>
              <a:t>matrixmetalloproteinase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regulator</a:t>
            </a:r>
            <a:r>
              <a:rPr lang="pt-BR" sz="1200" i="1" dirty="0" smtClean="0"/>
              <a:t> in </a:t>
            </a:r>
            <a:r>
              <a:rPr lang="pt-BR" sz="1200" i="1" dirty="0" err="1" smtClean="0"/>
              <a:t>prostate</a:t>
            </a:r>
            <a:r>
              <a:rPr lang="pt-BR" sz="1200" i="1" dirty="0" smtClean="0"/>
              <a:t> </a:t>
            </a:r>
            <a:r>
              <a:rPr lang="pt-BR" sz="1200" i="1" dirty="0" err="1" smtClean="0"/>
              <a:t>cancer</a:t>
            </a:r>
            <a:r>
              <a:rPr lang="pt-BR" sz="1200" b="1" dirty="0" smtClean="0"/>
              <a:t>.</a:t>
            </a:r>
            <a:r>
              <a:rPr lang="pt-BR" sz="1200" dirty="0"/>
              <a:t> </a:t>
            </a:r>
            <a:endParaRPr lang="pt-BR" sz="1200" dirty="0" smtClean="0"/>
          </a:p>
          <a:p>
            <a:pPr algn="r"/>
            <a:r>
              <a:rPr lang="pt-BR" sz="1200" dirty="0" smtClean="0"/>
              <a:t>BMC </a:t>
            </a:r>
            <a:r>
              <a:rPr lang="pt-BR" sz="1200" dirty="0"/>
              <a:t>Urol. 2012 May 29;12:</a:t>
            </a:r>
            <a:r>
              <a:rPr lang="pt-BR" sz="1200" dirty="0" smtClean="0"/>
              <a:t>14.</a:t>
            </a:r>
            <a:endParaRPr lang="pt-BR" sz="1200" dirty="0"/>
          </a:p>
          <a:p>
            <a:pPr algn="r"/>
            <a:r>
              <a:rPr lang="pt-BR" sz="1200" b="1" dirty="0" smtClean="0"/>
              <a:t> 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1216567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4795490" cy="3815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6027003"/>
            <a:ext cx="8953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/>
              <a:t>Leite KR</a:t>
            </a:r>
            <a:r>
              <a:rPr lang="pt-BR" sz="1200" baseline="30000" dirty="0"/>
              <a:t> </a:t>
            </a:r>
            <a:r>
              <a:rPr lang="pt-BR" sz="1200" dirty="0"/>
              <a:t>et </a:t>
            </a:r>
            <a:r>
              <a:rPr lang="pt-BR" sz="1200" dirty="0" smtClean="0"/>
              <a:t>al. </a:t>
            </a:r>
            <a:r>
              <a:rPr lang="pt-BR" sz="1200" i="1" dirty="0" err="1"/>
              <a:t>Controlling</a:t>
            </a:r>
            <a:r>
              <a:rPr lang="pt-BR" sz="1200" i="1" dirty="0"/>
              <a:t> RECK miR21 </a:t>
            </a:r>
            <a:r>
              <a:rPr lang="pt-BR" sz="1200" i="1" dirty="0" err="1"/>
              <a:t>Promotes</a:t>
            </a:r>
            <a:r>
              <a:rPr lang="pt-BR" sz="1200" i="1" dirty="0"/>
              <a:t> Tumor </a:t>
            </a:r>
            <a:r>
              <a:rPr lang="pt-BR" sz="1200" i="1" dirty="0" err="1"/>
              <a:t>Cell</a:t>
            </a:r>
            <a:r>
              <a:rPr lang="pt-BR" sz="1200" i="1" dirty="0"/>
              <a:t> </a:t>
            </a:r>
            <a:r>
              <a:rPr lang="pt-BR" sz="1200" i="1" dirty="0" err="1"/>
              <a:t>Invasion</a:t>
            </a:r>
            <a:r>
              <a:rPr lang="pt-BR" sz="1200" i="1" dirty="0"/>
              <a:t> </a:t>
            </a:r>
            <a:r>
              <a:rPr lang="pt-BR" sz="1200" i="1" dirty="0" err="1"/>
              <a:t>and</a:t>
            </a:r>
            <a:r>
              <a:rPr lang="pt-BR" sz="1200" i="1" dirty="0"/>
              <a:t> </a:t>
            </a:r>
            <a:r>
              <a:rPr lang="pt-BR" sz="1200" i="1" dirty="0" err="1"/>
              <a:t>Is</a:t>
            </a:r>
            <a:r>
              <a:rPr lang="pt-BR" sz="1200" i="1" dirty="0"/>
              <a:t> </a:t>
            </a:r>
            <a:r>
              <a:rPr lang="pt-BR" sz="1200" i="1" dirty="0" err="1"/>
              <a:t>Related</a:t>
            </a:r>
            <a:r>
              <a:rPr lang="pt-BR" sz="1200" i="1" dirty="0"/>
              <a:t> </a:t>
            </a:r>
            <a:r>
              <a:rPr lang="pt-BR" sz="1200" i="1" dirty="0" err="1"/>
              <a:t>to</a:t>
            </a:r>
            <a:r>
              <a:rPr lang="pt-BR" sz="1200" i="1" dirty="0"/>
              <a:t> </a:t>
            </a:r>
            <a:r>
              <a:rPr lang="pt-BR" sz="1200" i="1" dirty="0" err="1"/>
              <a:t>Biochemical</a:t>
            </a:r>
            <a:r>
              <a:rPr lang="pt-BR" sz="1200" i="1" dirty="0"/>
              <a:t> </a:t>
            </a:r>
            <a:r>
              <a:rPr lang="pt-BR" sz="1200" i="1" dirty="0" err="1"/>
              <a:t>Recurrence</a:t>
            </a:r>
            <a:r>
              <a:rPr lang="pt-BR" sz="1200" i="1" dirty="0"/>
              <a:t> in </a:t>
            </a:r>
            <a:r>
              <a:rPr lang="pt-BR" sz="1200" i="1" dirty="0" err="1"/>
              <a:t>Prostate</a:t>
            </a:r>
            <a:r>
              <a:rPr lang="pt-BR" sz="1200" i="1" dirty="0"/>
              <a:t> </a:t>
            </a:r>
            <a:r>
              <a:rPr lang="pt-BR" sz="1200" i="1" dirty="0" err="1" smtClean="0"/>
              <a:t>Cancer</a:t>
            </a:r>
            <a:r>
              <a:rPr lang="pt-BR" sz="1200" i="1" dirty="0" smtClean="0"/>
              <a:t>. </a:t>
            </a:r>
          </a:p>
          <a:p>
            <a:pPr algn="r"/>
            <a:r>
              <a:rPr lang="pt-BR" sz="1200" dirty="0" smtClean="0"/>
              <a:t>J </a:t>
            </a:r>
            <a:r>
              <a:rPr lang="pt-BR" sz="1200" dirty="0"/>
              <a:t>Cancer. 2015 Jan 21;6(3):292-</a:t>
            </a:r>
            <a:r>
              <a:rPr lang="pt-BR" sz="1200" dirty="0" smtClean="0"/>
              <a:t>301.</a:t>
            </a:r>
            <a:endParaRPr lang="pt-BR" sz="1200" dirty="0"/>
          </a:p>
          <a:p>
            <a:pPr algn="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562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62880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643" y="1844824"/>
            <a:ext cx="2837056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miR-338-3p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	- Low expression in cancer liver cells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	- increase in MMP-9 </a:t>
            </a:r>
            <a:r>
              <a:rPr lang="en-US" dirty="0" smtClean="0">
                <a:latin typeface="+mj-lt"/>
              </a:rPr>
              <a:t>expression and </a:t>
            </a:r>
            <a:r>
              <a:rPr lang="en-US" dirty="0" smtClean="0">
                <a:latin typeface="+mj-lt"/>
              </a:rPr>
              <a:t>invasion</a:t>
            </a: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	- Smoothened (Hedgehog cascade component) 	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3" name="Picture 2" descr="Captura de Tela 2015-06-22 às 18.05.3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" r="1600" b="43039"/>
          <a:stretch/>
        </p:blipFill>
        <p:spPr>
          <a:xfrm>
            <a:off x="2987824" y="1492186"/>
            <a:ext cx="5976664" cy="21490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Captura de Tela 2015-06-22 às 18.07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16755"/>
            <a:ext cx="5976664" cy="22440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51520" y="6165304"/>
            <a:ext cx="8808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Arial"/>
                <a:cs typeface="Arial"/>
              </a:rPr>
              <a:t>Xiao-</a:t>
            </a:r>
            <a:r>
              <a:rPr lang="en-US" sz="1200" dirty="0" err="1">
                <a:latin typeface="Arial"/>
                <a:cs typeface="Arial"/>
              </a:rPr>
              <a:t>Hui</a:t>
            </a:r>
            <a:r>
              <a:rPr lang="en-US" sz="1200" dirty="0">
                <a:latin typeface="Arial"/>
                <a:cs typeface="Arial"/>
              </a:rPr>
              <a:t> Huang et al. miR-338-3p suppresses invasion of liver cancer cell by targeting smoothened. </a:t>
            </a:r>
          </a:p>
          <a:p>
            <a:pPr algn="r"/>
            <a:r>
              <a:rPr lang="en-US" sz="1200" dirty="0">
                <a:latin typeface="Arial"/>
                <a:cs typeface="Arial"/>
              </a:rPr>
              <a:t>J </a:t>
            </a:r>
            <a:r>
              <a:rPr lang="en-US" sz="1200" dirty="0" err="1">
                <a:latin typeface="Arial"/>
                <a:cs typeface="Arial"/>
              </a:rPr>
              <a:t>Pathol</a:t>
            </a:r>
            <a:r>
              <a:rPr lang="en-US" sz="1200" dirty="0">
                <a:latin typeface="Arial"/>
                <a:cs typeface="Arial"/>
              </a:rPr>
              <a:t> 2011; 225: 463–472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579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2132856"/>
            <a:ext cx="78488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err="1" smtClean="0">
                <a:latin typeface="+mj-lt"/>
              </a:rPr>
              <a:t>Objectives</a:t>
            </a:r>
            <a:endParaRPr lang="pt-BR" sz="2000" b="1" u="sng" dirty="0">
              <a:latin typeface="+mj-lt"/>
            </a:endParaRPr>
          </a:p>
          <a:p>
            <a:endParaRPr lang="pt-BR" sz="2000" dirty="0">
              <a:latin typeface="+mj-lt"/>
            </a:endParaRPr>
          </a:p>
          <a:p>
            <a:pPr algn="ctr"/>
            <a:r>
              <a:rPr lang="pt-BR" sz="2000" dirty="0" smtClean="0">
                <a:latin typeface="+mj-lt"/>
              </a:rPr>
              <a:t>miR-21 						miR338-3p</a:t>
            </a:r>
          </a:p>
          <a:p>
            <a:pPr algn="ctr"/>
            <a:endParaRPr lang="pt-BR" sz="2000" dirty="0">
              <a:latin typeface="+mj-lt"/>
            </a:endParaRPr>
          </a:p>
          <a:p>
            <a:endParaRPr lang="pt-BR" sz="2000" dirty="0" smtClean="0">
              <a:latin typeface="+mj-lt"/>
            </a:endParaRPr>
          </a:p>
          <a:p>
            <a:endParaRPr lang="pt-BR" sz="2000" dirty="0" smtClean="0">
              <a:latin typeface="+mj-lt"/>
            </a:endParaRPr>
          </a:p>
          <a:p>
            <a:endParaRPr lang="pt-BR" sz="2000" dirty="0">
              <a:latin typeface="+mj-lt"/>
            </a:endParaRPr>
          </a:p>
          <a:p>
            <a:pPr algn="ctr"/>
            <a:r>
              <a:rPr lang="pt-BR" sz="2000" dirty="0" smtClean="0">
                <a:latin typeface="+mj-lt"/>
              </a:rPr>
              <a:t>MMP-9 </a:t>
            </a:r>
            <a:r>
              <a:rPr lang="pt-BR" sz="2000" dirty="0" err="1" smtClean="0">
                <a:latin typeface="+mj-lt"/>
              </a:rPr>
              <a:t>expression</a:t>
            </a:r>
            <a:endParaRPr lang="pt-BR" sz="2000" dirty="0" smtClean="0">
              <a:latin typeface="+mj-lt"/>
            </a:endParaRPr>
          </a:p>
          <a:p>
            <a:pPr algn="ctr"/>
            <a:endParaRPr lang="pt-BR" sz="2000" dirty="0">
              <a:latin typeface="+mj-lt"/>
              <a:sym typeface="Wingdings"/>
            </a:endParaRPr>
          </a:p>
          <a:p>
            <a:pPr algn="ctr"/>
            <a:endParaRPr lang="pt-BR" sz="2000" dirty="0" smtClean="0">
              <a:latin typeface="+mj-lt"/>
              <a:sym typeface="Wingdings"/>
            </a:endParaRPr>
          </a:p>
          <a:p>
            <a:pPr algn="ctr"/>
            <a:endParaRPr lang="pt-BR" sz="2000" dirty="0">
              <a:latin typeface="+mj-lt"/>
              <a:sym typeface="Wingdings"/>
            </a:endParaRPr>
          </a:p>
          <a:p>
            <a:pPr algn="ctr"/>
            <a:r>
              <a:rPr lang="pt-BR" sz="2000" dirty="0" err="1" smtClean="0">
                <a:latin typeface="+mj-lt"/>
                <a:sym typeface="Wingdings"/>
              </a:rPr>
              <a:t>Invasion</a:t>
            </a:r>
            <a:r>
              <a:rPr lang="pt-BR" sz="2000" dirty="0" smtClean="0">
                <a:latin typeface="+mj-lt"/>
                <a:sym typeface="Wingdings"/>
              </a:rPr>
              <a:t> </a:t>
            </a:r>
            <a:endParaRPr lang="pt-BR" sz="2000" dirty="0" smtClean="0">
              <a:latin typeface="+mj-lt"/>
            </a:endParaRPr>
          </a:p>
          <a:p>
            <a:endParaRPr lang="pt-BR" sz="2000" dirty="0" smtClean="0">
              <a:latin typeface="+mj-lt"/>
            </a:endParaRPr>
          </a:p>
          <a:p>
            <a:endParaRPr lang="pt-BR" sz="2000" dirty="0" smtClean="0">
              <a:latin typeface="+mj-lt"/>
            </a:endParaRPr>
          </a:p>
          <a:p>
            <a:endParaRPr lang="pt-BR" sz="2000" dirty="0">
              <a:latin typeface="+mj-lt"/>
            </a:endParaRPr>
          </a:p>
          <a:p>
            <a:r>
              <a:rPr lang="pt-BR" sz="2000" dirty="0">
                <a:latin typeface="+mj-lt"/>
              </a:rPr>
              <a:t> 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6" name="Left Arrow 5"/>
          <p:cNvSpPr/>
          <p:nvPr/>
        </p:nvSpPr>
        <p:spPr>
          <a:xfrm rot="16200000">
            <a:off x="4403611" y="4988803"/>
            <a:ext cx="624810" cy="4320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 rot="19244004">
            <a:off x="5165980" y="3489803"/>
            <a:ext cx="1296144" cy="4320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3033439">
            <a:off x="2734956" y="3501008"/>
            <a:ext cx="1258938" cy="4320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4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2475" y="1357600"/>
            <a:ext cx="849694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u="sng" dirty="0" smtClean="0">
                <a:latin typeface="+mj-lt"/>
              </a:rPr>
              <a:t>Material </a:t>
            </a:r>
            <a:r>
              <a:rPr lang="pt-BR" sz="2000" u="sng" dirty="0" err="1">
                <a:latin typeface="+mj-lt"/>
              </a:rPr>
              <a:t>and</a:t>
            </a:r>
            <a:r>
              <a:rPr lang="pt-BR" sz="2000" u="sng" dirty="0">
                <a:latin typeface="+mj-lt"/>
              </a:rPr>
              <a:t> </a:t>
            </a:r>
            <a:r>
              <a:rPr lang="pt-BR" sz="2000" u="sng" dirty="0" err="1">
                <a:latin typeface="+mj-lt"/>
              </a:rPr>
              <a:t>methods</a:t>
            </a:r>
            <a:endParaRPr lang="pt-BR" sz="2000" u="sng" dirty="0">
              <a:latin typeface="+mj-lt"/>
            </a:endParaRPr>
          </a:p>
          <a:p>
            <a:r>
              <a:rPr lang="pt-BR" sz="2000" dirty="0">
                <a:latin typeface="+mj-lt"/>
              </a:rPr>
              <a:t> </a:t>
            </a:r>
          </a:p>
          <a:p>
            <a:r>
              <a:rPr lang="pt-BR" sz="2000" dirty="0" smtClean="0">
                <a:latin typeface="+mj-lt"/>
              </a:rPr>
              <a:t>		DU145</a:t>
            </a:r>
            <a:r>
              <a:rPr lang="pt-BR" sz="2000" dirty="0">
                <a:latin typeface="+mj-lt"/>
              </a:rPr>
              <a:t>, PC3 </a:t>
            </a:r>
            <a:r>
              <a:rPr lang="pt-BR" sz="2000" dirty="0" err="1">
                <a:latin typeface="+mj-lt"/>
              </a:rPr>
              <a:t>and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 err="1">
                <a:latin typeface="+mj-lt"/>
              </a:rPr>
              <a:t>LnCaP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 err="1">
                <a:latin typeface="+mj-lt"/>
              </a:rPr>
              <a:t>prostate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 err="1" smtClean="0">
                <a:latin typeface="+mj-lt"/>
              </a:rPr>
              <a:t>cancer</a:t>
            </a:r>
            <a:r>
              <a:rPr lang="pt-BR" sz="2000" dirty="0" smtClean="0">
                <a:latin typeface="+mj-lt"/>
              </a:rPr>
              <a:t> </a:t>
            </a:r>
            <a:r>
              <a:rPr lang="pt-BR" sz="2000" dirty="0" err="1">
                <a:latin typeface="+mj-lt"/>
              </a:rPr>
              <a:t>cell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 err="1" smtClean="0">
                <a:latin typeface="+mj-lt"/>
              </a:rPr>
              <a:t>lines</a:t>
            </a:r>
            <a:r>
              <a:rPr lang="pt-BR" sz="2000" dirty="0" smtClean="0">
                <a:latin typeface="+mj-lt"/>
              </a:rPr>
              <a:t> – 6x10</a:t>
            </a:r>
            <a:r>
              <a:rPr lang="pt-BR" sz="2000" baseline="30000" dirty="0" smtClean="0">
                <a:latin typeface="+mj-lt"/>
              </a:rPr>
              <a:t>4</a:t>
            </a:r>
            <a:r>
              <a:rPr lang="pt-BR" sz="2000" dirty="0" smtClean="0">
                <a:latin typeface="+mj-lt"/>
              </a:rPr>
              <a:t> </a:t>
            </a:r>
            <a:r>
              <a:rPr lang="pt-BR" sz="2000" dirty="0" err="1" smtClean="0">
                <a:latin typeface="+mj-lt"/>
              </a:rPr>
              <a:t>cells</a:t>
            </a:r>
            <a:r>
              <a:rPr lang="pt-BR" sz="2000" dirty="0" smtClean="0">
                <a:latin typeface="+mj-lt"/>
              </a:rPr>
              <a:t> </a:t>
            </a:r>
          </a:p>
          <a:p>
            <a:r>
              <a:rPr lang="pt-BR" sz="2000" dirty="0" smtClean="0">
                <a:latin typeface="+mj-lt"/>
              </a:rPr>
              <a:t>	</a:t>
            </a:r>
            <a:endParaRPr lang="pt-BR" sz="2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		mir21</a:t>
            </a:r>
            <a:r>
              <a:rPr lang="pt-BR" sz="2000" dirty="0">
                <a:latin typeface="+mj-lt"/>
              </a:rPr>
              <a:t>, mir338-3p </a:t>
            </a:r>
            <a:r>
              <a:rPr lang="pt-BR" sz="2000" dirty="0" err="1">
                <a:latin typeface="+mj-lt"/>
              </a:rPr>
              <a:t>or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 err="1">
                <a:latin typeface="+mj-lt"/>
              </a:rPr>
              <a:t>their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 err="1" smtClean="0">
                <a:latin typeface="+mj-lt"/>
              </a:rPr>
              <a:t>antagonists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(</a:t>
            </a:r>
            <a:r>
              <a:rPr lang="pt-BR" sz="2000" dirty="0" err="1" smtClean="0">
                <a:latin typeface="+mj-lt"/>
              </a:rPr>
              <a:t>lipofectamin</a:t>
            </a:r>
            <a:r>
              <a:rPr lang="pt-BR" sz="2000" dirty="0" smtClean="0">
                <a:latin typeface="+mj-lt"/>
              </a:rPr>
              <a:t>)</a:t>
            </a:r>
            <a:endParaRPr lang="pt-BR" sz="2000" dirty="0">
              <a:latin typeface="+mj-lt"/>
            </a:endParaRPr>
          </a:p>
          <a:p>
            <a:r>
              <a:rPr lang="pt-BR" sz="2000" dirty="0">
                <a:latin typeface="+mj-lt"/>
              </a:rPr>
              <a:t> </a:t>
            </a:r>
          </a:p>
          <a:p>
            <a:r>
              <a:rPr lang="pt-BR" sz="2000" dirty="0" smtClean="0">
                <a:latin typeface="+mj-lt"/>
              </a:rPr>
              <a:t>	</a:t>
            </a:r>
            <a:r>
              <a:rPr lang="pt-BR" sz="2000" dirty="0">
                <a:latin typeface="+mj-lt"/>
              </a:rPr>
              <a:t> </a:t>
            </a:r>
            <a:r>
              <a:rPr lang="pt-BR" sz="2000" dirty="0" smtClean="0">
                <a:latin typeface="+mj-lt"/>
              </a:rPr>
              <a:t>	MMP-9 </a:t>
            </a:r>
            <a:r>
              <a:rPr lang="pt-BR" sz="2000" dirty="0" err="1" smtClean="0">
                <a:latin typeface="+mj-lt"/>
              </a:rPr>
              <a:t>and</a:t>
            </a:r>
            <a:r>
              <a:rPr lang="pt-BR" sz="2000" dirty="0" smtClean="0">
                <a:latin typeface="+mj-lt"/>
              </a:rPr>
              <a:t> RECK </a:t>
            </a:r>
            <a:r>
              <a:rPr lang="pt-BR" sz="2000" dirty="0" err="1" smtClean="0">
                <a:latin typeface="+mj-lt"/>
              </a:rPr>
              <a:t>mRNA</a:t>
            </a:r>
            <a:r>
              <a:rPr lang="pt-BR" sz="2000" dirty="0" smtClean="0">
                <a:latin typeface="+mj-lt"/>
              </a:rPr>
              <a:t> </a:t>
            </a:r>
            <a:r>
              <a:rPr lang="pt-BR" sz="2000" dirty="0" err="1">
                <a:latin typeface="+mj-lt"/>
              </a:rPr>
              <a:t>expression</a:t>
            </a:r>
            <a:r>
              <a:rPr lang="pt-BR" sz="2000" dirty="0">
                <a:latin typeface="+mj-lt"/>
              </a:rPr>
              <a:t>  </a:t>
            </a:r>
            <a:r>
              <a:rPr lang="pt-BR" sz="2000" dirty="0" smtClean="0">
                <a:latin typeface="+mj-lt"/>
              </a:rPr>
              <a:t>(2 </a:t>
            </a:r>
            <a:r>
              <a:rPr lang="pt-BR" sz="2000" baseline="30000" dirty="0" smtClean="0">
                <a:latin typeface="+mj-lt"/>
              </a:rPr>
              <a:t>–ΔΔCT – </a:t>
            </a:r>
            <a:r>
              <a:rPr lang="pt-BR" sz="2000" dirty="0" err="1" smtClean="0">
                <a:latin typeface="+mj-lt"/>
              </a:rPr>
              <a:t>Livak</a:t>
            </a:r>
            <a:r>
              <a:rPr lang="pt-BR" sz="2000" dirty="0" smtClean="0">
                <a:latin typeface="+mj-lt"/>
              </a:rPr>
              <a:t> et al, 2001)</a:t>
            </a:r>
          </a:p>
          <a:p>
            <a:r>
              <a:rPr lang="pt-BR" sz="2000" dirty="0">
                <a:latin typeface="+mj-lt"/>
              </a:rPr>
              <a:t> </a:t>
            </a:r>
          </a:p>
          <a:p>
            <a:r>
              <a:rPr lang="pt-BR" sz="2000" dirty="0" smtClean="0">
                <a:latin typeface="+mj-lt"/>
              </a:rPr>
              <a:t>		MMP</a:t>
            </a:r>
            <a:r>
              <a:rPr lang="pt-BR" sz="2000" dirty="0">
                <a:latin typeface="+mj-lt"/>
              </a:rPr>
              <a:t>-9 </a:t>
            </a:r>
            <a:r>
              <a:rPr lang="pt-BR" sz="2000" dirty="0" err="1">
                <a:latin typeface="+mj-lt"/>
              </a:rPr>
              <a:t>detection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 err="1">
                <a:latin typeface="+mj-lt"/>
              </a:rPr>
              <a:t>was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 err="1">
                <a:latin typeface="+mj-lt"/>
              </a:rPr>
              <a:t>conducted</a:t>
            </a:r>
            <a:r>
              <a:rPr lang="pt-BR" sz="2000" dirty="0">
                <a:latin typeface="+mj-lt"/>
              </a:rPr>
              <a:t> </a:t>
            </a:r>
            <a:r>
              <a:rPr lang="pt-BR" sz="2000" dirty="0" err="1">
                <a:latin typeface="+mj-lt"/>
              </a:rPr>
              <a:t>with</a:t>
            </a:r>
            <a:r>
              <a:rPr lang="pt-BR" sz="2000" dirty="0">
                <a:latin typeface="+mj-lt"/>
              </a:rPr>
              <a:t> ELISA </a:t>
            </a:r>
          </a:p>
          <a:p>
            <a:r>
              <a:rPr lang="pt-BR" sz="2000" dirty="0">
                <a:latin typeface="+mj-lt"/>
              </a:rPr>
              <a:t> </a:t>
            </a:r>
          </a:p>
          <a:p>
            <a:r>
              <a:rPr lang="pt-BR" sz="2000" u="sng" dirty="0" err="1" smtClean="0">
                <a:latin typeface="+mj-lt"/>
              </a:rPr>
              <a:t>Matrigel</a:t>
            </a:r>
            <a:r>
              <a:rPr lang="pt-BR" sz="2000" u="sng" dirty="0" smtClean="0">
                <a:latin typeface="+mj-lt"/>
              </a:rPr>
              <a:t> </a:t>
            </a:r>
            <a:r>
              <a:rPr lang="pt-BR" sz="2000" u="sng" dirty="0" err="1">
                <a:latin typeface="+mj-lt"/>
              </a:rPr>
              <a:t>Assay</a:t>
            </a:r>
            <a:r>
              <a:rPr lang="pt-BR" sz="2000" u="sng" dirty="0" smtClean="0">
                <a:latin typeface="+mj-lt"/>
              </a:rPr>
              <a:t>: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		3x10</a:t>
            </a:r>
            <a:r>
              <a:rPr lang="pt-BR" sz="2000" baseline="30000" dirty="0" smtClean="0">
                <a:latin typeface="+mj-lt"/>
              </a:rPr>
              <a:t>4 </a:t>
            </a:r>
            <a:r>
              <a:rPr lang="pt-BR" sz="2000" dirty="0" err="1" smtClean="0">
                <a:latin typeface="+mj-lt"/>
              </a:rPr>
              <a:t>cell</a:t>
            </a:r>
            <a:r>
              <a:rPr lang="pt-BR" sz="2000" dirty="0" smtClean="0">
                <a:latin typeface="+mj-lt"/>
              </a:rPr>
              <a:t> (</a:t>
            </a:r>
            <a:r>
              <a:rPr lang="pt-BR" sz="2000" dirty="0" err="1" smtClean="0">
                <a:latin typeface="+mj-lt"/>
              </a:rPr>
              <a:t>after</a:t>
            </a:r>
            <a:r>
              <a:rPr lang="pt-BR" sz="2000" dirty="0" smtClean="0">
                <a:latin typeface="+mj-lt"/>
              </a:rPr>
              <a:t> </a:t>
            </a:r>
            <a:r>
              <a:rPr lang="pt-BR" sz="2000" dirty="0" err="1" smtClean="0">
                <a:latin typeface="+mj-lt"/>
              </a:rPr>
              <a:t>transfection</a:t>
            </a:r>
            <a:r>
              <a:rPr lang="pt-BR" sz="2000" dirty="0" smtClean="0">
                <a:latin typeface="+mj-lt"/>
              </a:rPr>
              <a:t> – 50microL </a:t>
            </a:r>
            <a:r>
              <a:rPr lang="pt-BR" sz="2000" dirty="0" err="1" smtClean="0">
                <a:latin typeface="+mj-lt"/>
              </a:rPr>
              <a:t>of</a:t>
            </a:r>
            <a:r>
              <a:rPr lang="pt-BR" sz="2000" dirty="0" smtClean="0">
                <a:latin typeface="+mj-lt"/>
              </a:rPr>
              <a:t> </a:t>
            </a:r>
            <a:r>
              <a:rPr lang="pt-BR" sz="2000" dirty="0" err="1" smtClean="0">
                <a:latin typeface="+mj-lt"/>
              </a:rPr>
              <a:t>Matrigel</a:t>
            </a:r>
            <a:r>
              <a:rPr lang="pt-BR" sz="2000" dirty="0" smtClean="0">
                <a:latin typeface="+mj-lt"/>
              </a:rPr>
              <a:t>)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		24hs	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		</a:t>
            </a:r>
            <a:r>
              <a:rPr lang="pt-BR" sz="2000" dirty="0" err="1" smtClean="0">
                <a:latin typeface="+mj-lt"/>
              </a:rPr>
              <a:t>Conditioned</a:t>
            </a:r>
            <a:r>
              <a:rPr lang="pt-BR" sz="2000" dirty="0" smtClean="0">
                <a:latin typeface="+mj-lt"/>
              </a:rPr>
              <a:t> Media</a:t>
            </a:r>
            <a:endParaRPr lang="pt-BR" sz="2000" dirty="0">
              <a:latin typeface="+mj-lt"/>
            </a:endParaRPr>
          </a:p>
          <a:p>
            <a:r>
              <a:rPr lang="pt-BR" sz="2000" dirty="0">
                <a:latin typeface="+mj-lt"/>
              </a:rPr>
              <a:t> </a:t>
            </a:r>
          </a:p>
          <a:p>
            <a:endParaRPr lang="en-US" sz="2000" dirty="0">
              <a:latin typeface="+mj-lt"/>
            </a:endParaRPr>
          </a:p>
        </p:txBody>
      </p:sp>
      <p:sp>
        <p:nvSpPr>
          <p:cNvPr id="6" name="Curved Up Arrow 5"/>
          <p:cNvSpPr/>
          <p:nvPr/>
        </p:nvSpPr>
        <p:spPr>
          <a:xfrm rot="16200000">
            <a:off x="6322345" y="4486967"/>
            <a:ext cx="2547982" cy="1584176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8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624" y="1303600"/>
            <a:ext cx="5904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+mj-lt"/>
              </a:rPr>
              <a:t>miR-21</a:t>
            </a:r>
          </a:p>
          <a:p>
            <a:r>
              <a:rPr lang="en-US" sz="2000" dirty="0" err="1" smtClean="0">
                <a:latin typeface="+mj-lt"/>
              </a:rPr>
              <a:t>Supresses</a:t>
            </a:r>
            <a:r>
              <a:rPr lang="en-US" sz="2000" dirty="0" smtClean="0">
                <a:latin typeface="+mj-lt"/>
              </a:rPr>
              <a:t> RECK mRNA expression 	PC3 (*)</a:t>
            </a:r>
          </a:p>
          <a:p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									Du145</a:t>
            </a:r>
          </a:p>
          <a:p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									</a:t>
            </a:r>
            <a:r>
              <a:rPr lang="en-US" sz="2000" dirty="0" err="1" smtClean="0">
                <a:latin typeface="+mj-lt"/>
              </a:rPr>
              <a:t>LncaP</a:t>
            </a:r>
            <a:r>
              <a:rPr lang="en-US" sz="2000" dirty="0" smtClean="0">
                <a:latin typeface="+mj-lt"/>
              </a:rPr>
              <a:t> </a:t>
            </a:r>
            <a:endParaRPr lang="en-US" sz="2000" dirty="0">
              <a:latin typeface="+mj-lt"/>
            </a:endParaRPr>
          </a:p>
        </p:txBody>
      </p:sp>
      <p:pic>
        <p:nvPicPr>
          <p:cNvPr id="7" name="image1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3299" y="2739089"/>
            <a:ext cx="3710106" cy="218674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5976156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(*) p=0.00</a:t>
            </a:r>
            <a:endParaRPr lang="en-US" dirty="0"/>
          </a:p>
        </p:txBody>
      </p:sp>
      <p:pic>
        <p:nvPicPr>
          <p:cNvPr id="11" name="image08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753893"/>
            <a:ext cx="3864161" cy="218987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ight Arrow 1"/>
          <p:cNvSpPr/>
          <p:nvPr/>
        </p:nvSpPr>
        <p:spPr>
          <a:xfrm>
            <a:off x="4223494" y="3717032"/>
            <a:ext cx="888367" cy="3600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/>
          <p:cNvSpPr/>
          <p:nvPr/>
        </p:nvSpPr>
        <p:spPr>
          <a:xfrm>
            <a:off x="5401984" y="1600705"/>
            <a:ext cx="288032" cy="99823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20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11.jpg" descr="E:\LIM55\Sabrina\AUA 2014\figure 2_miR21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29707" y="1772816"/>
            <a:ext cx="5482452" cy="25044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12429" y="134264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+mj-lt"/>
              </a:rPr>
              <a:t>miR-21 – </a:t>
            </a:r>
            <a:r>
              <a:rPr lang="en-US" sz="2000" b="1" u="sng" dirty="0" err="1" smtClean="0">
                <a:latin typeface="+mj-lt"/>
              </a:rPr>
              <a:t>Matrigel</a:t>
            </a:r>
            <a:r>
              <a:rPr lang="en-US" sz="2000" b="1" u="sng" dirty="0" smtClean="0">
                <a:latin typeface="+mj-lt"/>
              </a:rPr>
              <a:t> Assay</a:t>
            </a:r>
            <a:endParaRPr lang="en-US" sz="2000" b="1" u="sng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3242" y="2082888"/>
            <a:ext cx="5832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Increased Invasion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	DU145	</a:t>
            </a:r>
            <a:r>
              <a:rPr lang="en-US" sz="2000" i="1" dirty="0" smtClean="0">
                <a:latin typeface="+mj-lt"/>
              </a:rPr>
              <a:t>p= 0.015</a:t>
            </a:r>
          </a:p>
          <a:p>
            <a:r>
              <a:rPr lang="en-US" sz="2000" dirty="0">
                <a:latin typeface="+mj-lt"/>
              </a:rPr>
              <a:t>	</a:t>
            </a:r>
            <a:r>
              <a:rPr lang="en-US" sz="2000" dirty="0" smtClean="0">
                <a:latin typeface="+mj-lt"/>
              </a:rPr>
              <a:t>PC3	</a:t>
            </a:r>
            <a:r>
              <a:rPr lang="en-US" sz="2000" i="1" dirty="0" smtClean="0">
                <a:latin typeface="+mj-lt"/>
              </a:rPr>
              <a:t>p= 0.012</a:t>
            </a:r>
            <a:endParaRPr lang="en-US" sz="2000" i="1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08535"/>
              </p:ext>
            </p:extLst>
          </p:nvPr>
        </p:nvGraphicFramePr>
        <p:xfrm>
          <a:off x="630413" y="5059043"/>
          <a:ext cx="5381746" cy="1746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51495"/>
                <a:gridCol w="1001204"/>
                <a:gridCol w="1076349"/>
                <a:gridCol w="1076349"/>
                <a:gridCol w="1076349"/>
              </a:tblGrid>
              <a:tr h="43651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MMP-9 – ELISA ASSAY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6514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DU145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P-value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PC3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P- value</a:t>
                      </a:r>
                      <a:endParaRPr lang="en-US" sz="1400" dirty="0"/>
                    </a:p>
                  </a:txBody>
                  <a:tcPr/>
                </a:tc>
              </a:tr>
              <a:tr h="4365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miR-21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0.140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0.101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0.128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0.06</a:t>
                      </a:r>
                      <a:endParaRPr lang="en-US" sz="1400" dirty="0"/>
                    </a:p>
                  </a:txBody>
                  <a:tcPr/>
                </a:tc>
              </a:tr>
              <a:tr h="4365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AntimiR-21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0.053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0.359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0.052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0.217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3835310" y="5805264"/>
            <a:ext cx="59267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63688" y="5733256"/>
            <a:ext cx="6480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30413" y="4264923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J </a:t>
            </a:r>
            <a:r>
              <a:rPr lang="pt-BR" dirty="0" err="1"/>
              <a:t>Cancer</a:t>
            </a:r>
            <a:r>
              <a:rPr lang="pt-BR" dirty="0"/>
              <a:t>. 2015 Jan 21;6(3):292-301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15864</TotalTime>
  <Words>1448</Words>
  <Application>Microsoft Macintosh PowerPoint</Application>
  <PresentationFormat>On-screen Show (4:3)</PresentationFormat>
  <Paragraphs>231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HC-FMUSP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Localizacao cromossomica</dc:title>
  <dc:creator>Renato Fidelis Ivanovic</dc:creator>
  <cp:lastModifiedBy>Renato Fidelis Ivanovic</cp:lastModifiedBy>
  <cp:revision>109</cp:revision>
  <dcterms:created xsi:type="dcterms:W3CDTF">2014-04-06T12:09:14Z</dcterms:created>
  <dcterms:modified xsi:type="dcterms:W3CDTF">2015-06-23T12:57:24Z</dcterms:modified>
</cp:coreProperties>
</file>