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charts/colors1.xml" ContentType="application/vnd.ms-office.chartcolorstyl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4" r:id="rId4"/>
    <p:sldId id="277" r:id="rId5"/>
    <p:sldId id="258" r:id="rId6"/>
    <p:sldId id="259" r:id="rId7"/>
    <p:sldId id="275" r:id="rId8"/>
    <p:sldId id="261" r:id="rId9"/>
    <p:sldId id="280" r:id="rId10"/>
    <p:sldId id="278" r:id="rId11"/>
    <p:sldId id="265" r:id="rId12"/>
    <p:sldId id="282" r:id="rId13"/>
    <p:sldId id="269" r:id="rId14"/>
    <p:sldId id="283" r:id="rId15"/>
    <p:sldId id="284" r:id="rId16"/>
    <p:sldId id="285" r:id="rId17"/>
    <p:sldId id="286" r:id="rId18"/>
    <p:sldId id="270" r:id="rId19"/>
    <p:sldId id="287" r:id="rId20"/>
    <p:sldId id="276" r:id="rId21"/>
  </p:sldIdLst>
  <p:sldSz cx="9144000" cy="6858000" type="screen4x3"/>
  <p:notesSz cx="7099300" cy="10234613"/>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152">
          <p15:clr>
            <a:srgbClr val="A4A3A4"/>
          </p15:clr>
        </p15:guide>
        <p15:guide id="3" orient="horz" pos="3648">
          <p15:clr>
            <a:srgbClr val="A4A3A4"/>
          </p15:clr>
        </p15:guide>
        <p15:guide id="4" orient="horz" pos="432">
          <p15:clr>
            <a:srgbClr val="A4A3A4"/>
          </p15:clr>
        </p15:guide>
        <p15:guide id="5" pos="2880">
          <p15:clr>
            <a:srgbClr val="A4A3A4"/>
          </p15:clr>
        </p15:guide>
        <p15:guide id="6" pos="598">
          <p15:clr>
            <a:srgbClr val="A4A3A4"/>
          </p15:clr>
        </p15:guide>
        <p15:guide id="7" pos="5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80"/>
    <a:srgbClr val="44CF3D"/>
    <a:srgbClr val="3A3A3A"/>
    <a:srgbClr val="2C2C2C"/>
    <a:srgbClr val="B800B8"/>
    <a:srgbClr val="D000D0"/>
    <a:srgbClr val="FFFFFF"/>
    <a:srgbClr val="CBF19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72" y="-72"/>
      </p:cViewPr>
      <p:guideLst>
        <p:guide orient="horz" pos="2160"/>
        <p:guide orient="horz" pos="1152"/>
        <p:guide orient="horz" pos="3648"/>
        <p:guide orient="horz" pos="432"/>
        <p:guide pos="2880"/>
        <p:guide pos="598"/>
        <p:guide pos="5170"/>
      </p:guideLst>
    </p:cSldViewPr>
  </p:slideViewPr>
  <p:notesTextViewPr>
    <p:cViewPr>
      <p:scale>
        <a:sx n="1" d="1"/>
        <a:sy n="1" d="1"/>
      </p:scale>
      <p:origin x="0" y="0"/>
    </p:cViewPr>
  </p:notesTextViewPr>
  <p:sorterViewPr>
    <p:cViewPr>
      <p:scale>
        <a:sx n="100" d="100"/>
        <a:sy n="100" d="100"/>
      </p:scale>
      <p:origin x="0" y="69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bar3DChart>
        <c:barDir val="col"/>
        <c:grouping val="clustered"/>
        <c:dLbls/>
        <c:gapDepth val="0"/>
        <c:shape val="box"/>
        <c:axId val="86847872"/>
        <c:axId val="103435648"/>
        <c:axId val="0"/>
      </c:bar3DChart>
      <c:catAx>
        <c:axId val="86847872"/>
        <c:scaling>
          <c:orientation val="minMax"/>
        </c:scaling>
        <c:axPos val="b"/>
        <c:tickLblPos val="low"/>
        <c:spPr>
          <a:ln w="3175">
            <a:solidFill>
              <a:schemeClr val="tx1"/>
            </a:solidFill>
            <a:prstDash val="solid"/>
          </a:ln>
        </c:spPr>
        <c:txPr>
          <a:bodyPr rot="0" vert="horz"/>
          <a:lstStyle/>
          <a:p>
            <a:pPr>
              <a:defRPr lang="pt-BR" sz="1800" b="1" i="0" u="none" strike="noStrike" baseline="0">
                <a:solidFill>
                  <a:schemeClr val="tx1"/>
                </a:solidFill>
                <a:latin typeface="Arial"/>
                <a:ea typeface="Arial"/>
                <a:cs typeface="Arial"/>
              </a:defRPr>
            </a:pPr>
            <a:endParaRPr lang="en-US"/>
          </a:p>
        </c:txPr>
        <c:crossAx val="103435648"/>
        <c:crosses val="autoZero"/>
        <c:auto val="1"/>
        <c:lblAlgn val="ctr"/>
        <c:lblOffset val="100"/>
        <c:tickMarkSkip val="1"/>
      </c:catAx>
      <c:valAx>
        <c:axId val="103435648"/>
        <c:scaling>
          <c:orientation val="minMax"/>
        </c:scaling>
        <c:axPos val="l"/>
        <c:majorGridlines>
          <c:spPr>
            <a:ln w="3175">
              <a:solidFill>
                <a:schemeClr val="tx1"/>
              </a:solidFill>
              <a:prstDash val="solid"/>
            </a:ln>
          </c:spPr>
        </c:majorGridlines>
        <c:tickLblPos val="nextTo"/>
        <c:spPr>
          <a:ln w="3175">
            <a:solidFill>
              <a:schemeClr val="tx1"/>
            </a:solidFill>
            <a:prstDash val="solid"/>
          </a:ln>
        </c:spPr>
        <c:txPr>
          <a:bodyPr rot="0" vert="horz"/>
          <a:lstStyle/>
          <a:p>
            <a:pPr>
              <a:defRPr lang="pt-BR" sz="1800" b="1" i="0" u="none" strike="noStrike" baseline="0">
                <a:solidFill>
                  <a:schemeClr val="tx1"/>
                </a:solidFill>
                <a:latin typeface="Arial"/>
                <a:ea typeface="Arial"/>
                <a:cs typeface="Arial"/>
              </a:defRPr>
            </a:pPr>
            <a:endParaRPr lang="en-US"/>
          </a:p>
        </c:txPr>
        <c:crossAx val="86847872"/>
        <c:crosses val="autoZero"/>
        <c:crossBetween val="between"/>
      </c:valAx>
      <c:spPr>
        <a:noFill/>
        <a:ln w="25400">
          <a:noFill/>
        </a:ln>
      </c:spPr>
    </c:plotArea>
    <c:legend>
      <c:legendPos val="r"/>
      <c:layout>
        <c:manualLayout>
          <c:xMode val="edge"/>
          <c:yMode val="edge"/>
          <c:x val="0.86507936507936511"/>
          <c:y val="0.39808153477218233"/>
          <c:w val="0.12857142857142859"/>
          <c:h val="0.20383693045563553"/>
        </c:manualLayout>
      </c:layout>
      <c:spPr>
        <a:noFill/>
        <a:ln w="3175">
          <a:solidFill>
            <a:schemeClr val="tx1"/>
          </a:solidFill>
          <a:prstDash val="solid"/>
        </a:ln>
      </c:spPr>
      <c:txPr>
        <a:bodyPr/>
        <a:lstStyle/>
        <a:p>
          <a:pPr>
            <a:defRPr lang="pt-BR" sz="1655"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Plan1!$B$1</c:f>
              <c:strCache>
                <c:ptCount val="1"/>
                <c:pt idx="0">
                  <c:v>Absent</c:v>
                </c:pt>
              </c:strCache>
            </c:strRef>
          </c:tx>
          <c:spPr>
            <a:solidFill>
              <a:schemeClr val="accent1"/>
            </a:solidFill>
            <a:ln>
              <a:noFill/>
            </a:ln>
            <a:effectLst/>
          </c:spPr>
          <c:cat>
            <c:strRef>
              <c:f>Plan1!$A$2:$A$5</c:f>
              <c:strCache>
                <c:ptCount val="2"/>
                <c:pt idx="0">
                  <c:v>Men</c:v>
                </c:pt>
                <c:pt idx="1">
                  <c:v>Women</c:v>
                </c:pt>
              </c:strCache>
            </c:strRef>
          </c:cat>
          <c:val>
            <c:numRef>
              <c:f>Plan1!$B$2:$B$5</c:f>
              <c:numCache>
                <c:formatCode>General</c:formatCode>
                <c:ptCount val="4"/>
                <c:pt idx="0">
                  <c:v>39.200000000000003</c:v>
                </c:pt>
                <c:pt idx="1">
                  <c:v>31.2</c:v>
                </c:pt>
              </c:numCache>
            </c:numRef>
          </c:val>
        </c:ser>
        <c:ser>
          <c:idx val="1"/>
          <c:order val="1"/>
          <c:tx>
            <c:strRef>
              <c:f>Plan1!$C$1</c:f>
              <c:strCache>
                <c:ptCount val="1"/>
                <c:pt idx="0">
                  <c:v>Present</c:v>
                </c:pt>
              </c:strCache>
            </c:strRef>
          </c:tx>
          <c:spPr>
            <a:solidFill>
              <a:schemeClr val="accent2"/>
            </a:solidFill>
            <a:ln>
              <a:noFill/>
            </a:ln>
            <a:effectLst/>
          </c:spPr>
          <c:cat>
            <c:strRef>
              <c:f>Plan1!$A$2:$A$5</c:f>
              <c:strCache>
                <c:ptCount val="2"/>
                <c:pt idx="0">
                  <c:v>Men</c:v>
                </c:pt>
                <c:pt idx="1">
                  <c:v>Women</c:v>
                </c:pt>
              </c:strCache>
            </c:strRef>
          </c:cat>
          <c:val>
            <c:numRef>
              <c:f>Plan1!$C$2:$C$5</c:f>
              <c:numCache>
                <c:formatCode>General</c:formatCode>
                <c:ptCount val="4"/>
                <c:pt idx="0">
                  <c:v>11.2</c:v>
                </c:pt>
                <c:pt idx="1">
                  <c:v>18.399999999999999</c:v>
                </c:pt>
              </c:numCache>
            </c:numRef>
          </c:val>
        </c:ser>
        <c:dLbls/>
        <c:axId val="104076032"/>
        <c:axId val="104077568"/>
      </c:barChart>
      <c:catAx>
        <c:axId val="104076032"/>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pt-BR" sz="2000" b="0" i="0" u="none" strike="noStrike" kern="1200" baseline="0">
                <a:solidFill>
                  <a:schemeClr val="tx1"/>
                </a:solidFill>
                <a:latin typeface="+mn-lt"/>
                <a:ea typeface="+mn-ea"/>
                <a:cs typeface="+mn-cs"/>
              </a:defRPr>
            </a:pPr>
            <a:endParaRPr lang="en-US"/>
          </a:p>
        </c:txPr>
        <c:crossAx val="104077568"/>
        <c:crosses val="autoZero"/>
        <c:auto val="1"/>
        <c:lblAlgn val="ctr"/>
        <c:lblOffset val="100"/>
      </c:catAx>
      <c:valAx>
        <c:axId val="10407756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lang="pt-BR" sz="1197" b="0" i="0" u="none" strike="noStrike" kern="1200" baseline="0">
                <a:solidFill>
                  <a:schemeClr val="tx1">
                    <a:lumMod val="65000"/>
                    <a:lumOff val="35000"/>
                  </a:schemeClr>
                </a:solidFill>
                <a:latin typeface="+mn-lt"/>
                <a:ea typeface="+mn-ea"/>
                <a:cs typeface="+mn-cs"/>
              </a:defRPr>
            </a:pPr>
            <a:endParaRPr lang="en-US"/>
          </a:p>
        </c:txPr>
        <c:crossAx val="104076032"/>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lang="pt-BR" sz="20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Plan1!$B$1</c:f>
              <c:strCache>
                <c:ptCount val="1"/>
                <c:pt idx="0">
                  <c:v>Absent</c:v>
                </c:pt>
              </c:strCache>
            </c:strRef>
          </c:tx>
          <c:spPr>
            <a:solidFill>
              <a:schemeClr val="accent1"/>
            </a:solidFill>
            <a:ln>
              <a:noFill/>
            </a:ln>
            <a:effectLst/>
          </c:spPr>
          <c:cat>
            <c:strRef>
              <c:f>Plan1!$A$2:$A$3</c:f>
              <c:strCache>
                <c:ptCount val="2"/>
                <c:pt idx="0">
                  <c:v>&lt; 3 minimum wage </c:v>
                </c:pt>
                <c:pt idx="1">
                  <c:v>&gt; 3 minimum wage</c:v>
                </c:pt>
              </c:strCache>
            </c:strRef>
          </c:cat>
          <c:val>
            <c:numRef>
              <c:f>Plan1!$B$2:$B$3</c:f>
              <c:numCache>
                <c:formatCode>General</c:formatCode>
                <c:ptCount val="2"/>
                <c:pt idx="0">
                  <c:v>59.9</c:v>
                </c:pt>
                <c:pt idx="1">
                  <c:v>10.5</c:v>
                </c:pt>
              </c:numCache>
            </c:numRef>
          </c:val>
        </c:ser>
        <c:ser>
          <c:idx val="1"/>
          <c:order val="1"/>
          <c:tx>
            <c:strRef>
              <c:f>Plan1!$C$1</c:f>
              <c:strCache>
                <c:ptCount val="1"/>
                <c:pt idx="0">
                  <c:v>Present</c:v>
                </c:pt>
              </c:strCache>
            </c:strRef>
          </c:tx>
          <c:spPr>
            <a:solidFill>
              <a:schemeClr val="accent2"/>
            </a:solidFill>
            <a:ln>
              <a:noFill/>
            </a:ln>
            <a:effectLst/>
          </c:spPr>
          <c:cat>
            <c:strRef>
              <c:f>Plan1!$A$2:$A$3</c:f>
              <c:strCache>
                <c:ptCount val="2"/>
                <c:pt idx="0">
                  <c:v>&lt; 3 minimum wage </c:v>
                </c:pt>
                <c:pt idx="1">
                  <c:v>&gt; 3 minimum wage</c:v>
                </c:pt>
              </c:strCache>
            </c:strRef>
          </c:cat>
          <c:val>
            <c:numRef>
              <c:f>Plan1!$C$2:$C$3</c:f>
              <c:numCache>
                <c:formatCode>General</c:formatCode>
                <c:ptCount val="2"/>
                <c:pt idx="0">
                  <c:v>28.4</c:v>
                </c:pt>
                <c:pt idx="1">
                  <c:v>1.2</c:v>
                </c:pt>
              </c:numCache>
            </c:numRef>
          </c:val>
        </c:ser>
        <c:dLbls/>
        <c:axId val="104137088"/>
        <c:axId val="104138624"/>
      </c:barChart>
      <c:catAx>
        <c:axId val="104137088"/>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pt-BR" sz="2000" b="0" i="0" u="none" strike="noStrike" kern="1200" baseline="0">
                <a:solidFill>
                  <a:schemeClr val="tx1"/>
                </a:solidFill>
                <a:latin typeface="+mn-lt"/>
                <a:ea typeface="+mn-ea"/>
                <a:cs typeface="+mn-cs"/>
              </a:defRPr>
            </a:pPr>
            <a:endParaRPr lang="en-US"/>
          </a:p>
        </c:txPr>
        <c:crossAx val="104138624"/>
        <c:crosses val="autoZero"/>
        <c:auto val="1"/>
        <c:lblAlgn val="ctr"/>
        <c:lblOffset val="100"/>
      </c:catAx>
      <c:valAx>
        <c:axId val="10413862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lang="pt-BR" sz="1197" b="0" i="0" u="none" strike="noStrike" kern="1200" baseline="0">
                <a:solidFill>
                  <a:schemeClr val="tx1"/>
                </a:solidFill>
                <a:latin typeface="Century Gothic" panose="020B0502020202020204" pitchFamily="34" charset="0"/>
                <a:ea typeface="+mn-ea"/>
                <a:cs typeface="+mn-cs"/>
              </a:defRPr>
            </a:pPr>
            <a:endParaRPr lang="en-US"/>
          </a:p>
        </c:txPr>
        <c:crossAx val="104137088"/>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lang="pt-BR" sz="2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chart>
  <c:spPr>
    <a:noFill/>
    <a:ln>
      <a:noFill/>
    </a:ln>
    <a:effectLst/>
  </c:spPr>
  <c:txPr>
    <a:bodyPr/>
    <a:lstStyle/>
    <a:p>
      <a:pPr>
        <a:defRPr>
          <a:solidFill>
            <a:schemeClr val="tx1"/>
          </a:solidFill>
          <a:latin typeface="Century Gothic" panose="020B0502020202020204"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Plan1!$B$1</c:f>
              <c:strCache>
                <c:ptCount val="1"/>
                <c:pt idx="0">
                  <c:v>Absent</c:v>
                </c:pt>
              </c:strCache>
            </c:strRef>
          </c:tx>
          <c:spPr>
            <a:solidFill>
              <a:schemeClr val="accent1"/>
            </a:solidFill>
            <a:ln>
              <a:noFill/>
            </a:ln>
            <a:effectLst/>
          </c:spPr>
          <c:cat>
            <c:strRef>
              <c:f>Plan1!$A$2:$A$4</c:f>
              <c:strCache>
                <c:ptCount val="3"/>
                <c:pt idx="0">
                  <c:v>&gt; 500 cells/mm³</c:v>
                </c:pt>
                <c:pt idx="1">
                  <c:v>499 - 200 cells/mm³</c:v>
                </c:pt>
                <c:pt idx="2">
                  <c:v>&lt; 200 cells/mm³</c:v>
                </c:pt>
              </c:strCache>
            </c:strRef>
          </c:cat>
          <c:val>
            <c:numRef>
              <c:f>Plan1!$B$2:$B$4</c:f>
              <c:numCache>
                <c:formatCode>General</c:formatCode>
                <c:ptCount val="3"/>
                <c:pt idx="0">
                  <c:v>32.4</c:v>
                </c:pt>
                <c:pt idx="1">
                  <c:v>26.5</c:v>
                </c:pt>
                <c:pt idx="2">
                  <c:v>11.5</c:v>
                </c:pt>
              </c:numCache>
            </c:numRef>
          </c:val>
        </c:ser>
        <c:ser>
          <c:idx val="1"/>
          <c:order val="1"/>
          <c:tx>
            <c:strRef>
              <c:f>Plan1!$C$1</c:f>
              <c:strCache>
                <c:ptCount val="1"/>
                <c:pt idx="0">
                  <c:v>Present</c:v>
                </c:pt>
              </c:strCache>
            </c:strRef>
          </c:tx>
          <c:spPr>
            <a:solidFill>
              <a:schemeClr val="accent2"/>
            </a:solidFill>
            <a:ln>
              <a:noFill/>
            </a:ln>
            <a:effectLst/>
          </c:spPr>
          <c:cat>
            <c:strRef>
              <c:f>Plan1!$A$2:$A$4</c:f>
              <c:strCache>
                <c:ptCount val="3"/>
                <c:pt idx="0">
                  <c:v>&gt; 500 cells/mm³</c:v>
                </c:pt>
                <c:pt idx="1">
                  <c:v>499 - 200 cells/mm³</c:v>
                </c:pt>
                <c:pt idx="2">
                  <c:v>&lt; 200 cells/mm³</c:v>
                </c:pt>
              </c:strCache>
            </c:strRef>
          </c:cat>
          <c:val>
            <c:numRef>
              <c:f>Plan1!$C$2:$C$4</c:f>
              <c:numCache>
                <c:formatCode>General</c:formatCode>
                <c:ptCount val="3"/>
                <c:pt idx="0">
                  <c:v>7.8</c:v>
                </c:pt>
                <c:pt idx="1">
                  <c:v>13.9</c:v>
                </c:pt>
                <c:pt idx="2">
                  <c:v>7.8</c:v>
                </c:pt>
              </c:numCache>
            </c:numRef>
          </c:val>
        </c:ser>
        <c:dLbls/>
        <c:axId val="104229888"/>
        <c:axId val="104239872"/>
      </c:barChart>
      <c:catAx>
        <c:axId val="104229888"/>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pt-BR" sz="2000" b="0" i="0" u="none" strike="noStrike" kern="1200" baseline="0">
                <a:solidFill>
                  <a:schemeClr val="tx1"/>
                </a:solidFill>
                <a:latin typeface="+mn-lt"/>
                <a:ea typeface="+mn-ea"/>
                <a:cs typeface="+mn-cs"/>
              </a:defRPr>
            </a:pPr>
            <a:endParaRPr lang="en-US"/>
          </a:p>
        </c:txPr>
        <c:crossAx val="104239872"/>
        <c:crosses val="autoZero"/>
        <c:auto val="1"/>
        <c:lblAlgn val="ctr"/>
        <c:lblOffset val="100"/>
      </c:catAx>
      <c:valAx>
        <c:axId val="10423987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lang="pt-BR" sz="1197" b="0" i="0" u="none" strike="noStrike" kern="1200" baseline="0">
                <a:solidFill>
                  <a:schemeClr val="tx1">
                    <a:lumMod val="65000"/>
                    <a:lumOff val="35000"/>
                  </a:schemeClr>
                </a:solidFill>
                <a:latin typeface="+mn-lt"/>
                <a:ea typeface="+mn-ea"/>
                <a:cs typeface="+mn-cs"/>
              </a:defRPr>
            </a:pPr>
            <a:endParaRPr lang="en-US"/>
          </a:p>
        </c:txPr>
        <c:crossAx val="104229888"/>
        <c:crosses val="autoZero"/>
        <c:crossBetween val="between"/>
      </c:valAx>
      <c:spPr>
        <a:noFill/>
        <a:ln>
          <a:noFill/>
        </a:ln>
        <a:effectLst/>
      </c:spPr>
    </c:plotArea>
    <c:legend>
      <c:legendPos val="r"/>
      <c:layout>
        <c:manualLayout>
          <c:xMode val="edge"/>
          <c:yMode val="edge"/>
          <c:x val="0.8431866385582466"/>
          <c:y val="0.34832634956260133"/>
          <c:w val="0.14703376680980126"/>
          <c:h val="0.16008561429573237"/>
        </c:manualLayout>
      </c:layout>
      <c:spPr>
        <a:noFill/>
        <a:ln>
          <a:noFill/>
        </a:ln>
        <a:effectLst/>
      </c:spPr>
      <c:txPr>
        <a:bodyPr rot="0" spcFirstLastPara="1" vertOverflow="ellipsis" vert="horz" wrap="square" anchor="ctr" anchorCtr="1"/>
        <a:lstStyle/>
        <a:p>
          <a:pPr>
            <a:defRPr lang="pt-BR" sz="20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56858-D988-4C4B-BB87-9068F18C5879}" type="doc">
      <dgm:prSet loTypeId="urn:microsoft.com/office/officeart/2005/8/layout/hierarchy4" loCatId="hierarchy" qsTypeId="urn:microsoft.com/office/officeart/2005/8/quickstyle/simple1#1" qsCatId="simple" csTypeId="urn:microsoft.com/office/officeart/2005/8/colors/accent2_3" csCatId="accent2" phldr="1"/>
      <dgm:spPr/>
      <dgm:t>
        <a:bodyPr/>
        <a:lstStyle/>
        <a:p>
          <a:endParaRPr lang="en-GB"/>
        </a:p>
      </dgm:t>
    </dgm:pt>
    <dgm:pt modelId="{8DC79F9A-57CF-4F28-9D80-438830D86390}">
      <dgm:prSet phldrT="[Text]" custT="1"/>
      <dgm:spPr>
        <a:solidFill>
          <a:schemeClr val="accent2">
            <a:alpha val="45882"/>
          </a:schemeClr>
        </a:solidFill>
        <a:ln>
          <a:noFill/>
        </a:ln>
      </dgm:spPr>
      <dgm:t>
        <a:bodyPr/>
        <a:lstStyle/>
        <a:p>
          <a:r>
            <a:rPr lang="en-GB" sz="3200" dirty="0" smtClean="0">
              <a:solidFill>
                <a:schemeClr val="tx1">
                  <a:lumMod val="85000"/>
                  <a:lumOff val="15000"/>
                </a:schemeClr>
              </a:solidFill>
            </a:rPr>
            <a:t>331 PVHIV </a:t>
          </a:r>
        </a:p>
        <a:p>
          <a:r>
            <a:rPr lang="en-GB" sz="3200" dirty="0" smtClean="0">
              <a:solidFill>
                <a:schemeClr val="tx1">
                  <a:lumMod val="85000"/>
                  <a:lumOff val="15000"/>
                </a:schemeClr>
              </a:solidFill>
            </a:rPr>
            <a:t> 167 (50,5%) men and 164 (49,5%) women</a:t>
          </a:r>
          <a:endParaRPr lang="en-GB" sz="3200" dirty="0">
            <a:solidFill>
              <a:schemeClr val="tx1">
                <a:lumMod val="85000"/>
                <a:lumOff val="15000"/>
              </a:schemeClr>
            </a:solidFill>
          </a:endParaRPr>
        </a:p>
      </dgm:t>
    </dgm:pt>
    <dgm:pt modelId="{99ED549A-EB05-4CCE-83DB-23EAAEAD6BB5}" type="parTrans" cxnId="{3AAF0BFB-684D-47AB-A360-4B858B48D072}">
      <dgm:prSet/>
      <dgm:spPr/>
      <dgm:t>
        <a:bodyPr/>
        <a:lstStyle/>
        <a:p>
          <a:endParaRPr lang="en-GB"/>
        </a:p>
      </dgm:t>
    </dgm:pt>
    <dgm:pt modelId="{3344225C-A207-43E8-AD81-06DE46B68A92}" type="sibTrans" cxnId="{3AAF0BFB-684D-47AB-A360-4B858B48D072}">
      <dgm:prSet/>
      <dgm:spPr/>
      <dgm:t>
        <a:bodyPr/>
        <a:lstStyle/>
        <a:p>
          <a:endParaRPr lang="en-GB"/>
        </a:p>
      </dgm:t>
    </dgm:pt>
    <dgm:pt modelId="{1EBF36EA-FD53-4E2E-B418-591EBD4BEE01}">
      <dgm:prSet phldrT="[Text]" custT="1"/>
      <dgm:spPr>
        <a:solidFill>
          <a:schemeClr val="accent2">
            <a:alpha val="45882"/>
          </a:schemeClr>
        </a:solidFill>
        <a:ln>
          <a:noFill/>
        </a:ln>
      </dgm:spPr>
      <dgm:t>
        <a:bodyPr/>
        <a:lstStyle/>
        <a:p>
          <a:r>
            <a:rPr lang="en-GB" sz="2800" dirty="0" smtClean="0">
              <a:solidFill>
                <a:schemeClr val="tx1">
                  <a:lumMod val="85000"/>
                  <a:lumOff val="15000"/>
                </a:schemeClr>
              </a:solidFill>
            </a:rPr>
            <a:t>267 (80,7%) had  CD4 T cells grater than 200/mm³</a:t>
          </a:r>
          <a:endParaRPr lang="pt-BR" sz="2800" dirty="0" smtClean="0">
            <a:solidFill>
              <a:schemeClr val="tx1">
                <a:lumMod val="85000"/>
                <a:lumOff val="15000"/>
              </a:schemeClr>
            </a:solidFill>
          </a:endParaRPr>
        </a:p>
      </dgm:t>
    </dgm:pt>
    <dgm:pt modelId="{84BAEB2B-223B-4B73-9495-C195532A3B70}" type="parTrans" cxnId="{C310E394-791C-4719-9883-002A6383FF16}">
      <dgm:prSet/>
      <dgm:spPr/>
      <dgm:t>
        <a:bodyPr/>
        <a:lstStyle/>
        <a:p>
          <a:endParaRPr lang="en-GB"/>
        </a:p>
      </dgm:t>
    </dgm:pt>
    <dgm:pt modelId="{297E6AA2-63D6-48E6-9820-FF46E9C33C9C}" type="sibTrans" cxnId="{C310E394-791C-4719-9883-002A6383FF16}">
      <dgm:prSet/>
      <dgm:spPr/>
      <dgm:t>
        <a:bodyPr/>
        <a:lstStyle/>
        <a:p>
          <a:endParaRPr lang="en-GB"/>
        </a:p>
      </dgm:t>
    </dgm:pt>
    <dgm:pt modelId="{65F6A360-7E92-4A8C-8A1C-9DAFBE02BDF0}">
      <dgm:prSet phldrT="[Text]" custT="1"/>
      <dgm:spPr>
        <a:solidFill>
          <a:schemeClr val="accent2">
            <a:alpha val="45882"/>
          </a:schemeClr>
        </a:solidFill>
        <a:ln>
          <a:noFill/>
        </a:ln>
      </dgm:spPr>
      <dgm:t>
        <a:bodyPr/>
        <a:lstStyle/>
        <a:p>
          <a:r>
            <a:rPr lang="en-GB" sz="2800" dirty="0" smtClean="0">
              <a:solidFill>
                <a:schemeClr val="tx1">
                  <a:lumMod val="85000"/>
                  <a:lumOff val="15000"/>
                </a:schemeClr>
              </a:solidFill>
            </a:rPr>
            <a:t>29,6% was the prevalence of BDI scores indicative of depression</a:t>
          </a:r>
          <a:endParaRPr lang="en-GB" sz="2800" i="1" dirty="0">
            <a:solidFill>
              <a:schemeClr val="tx1">
                <a:lumMod val="85000"/>
                <a:lumOff val="15000"/>
              </a:schemeClr>
            </a:solidFill>
          </a:endParaRPr>
        </a:p>
      </dgm:t>
    </dgm:pt>
    <dgm:pt modelId="{002366D1-C835-44E7-858A-DC5E3CBC01F2}" type="parTrans" cxnId="{6A92DC95-80B2-4EB1-BEA4-D67472EAD308}">
      <dgm:prSet/>
      <dgm:spPr/>
      <dgm:t>
        <a:bodyPr/>
        <a:lstStyle/>
        <a:p>
          <a:endParaRPr lang="en-GB"/>
        </a:p>
      </dgm:t>
    </dgm:pt>
    <dgm:pt modelId="{9EF24AE6-61CC-4C40-A16C-1E8D0E70F82F}" type="sibTrans" cxnId="{6A92DC95-80B2-4EB1-BEA4-D67472EAD308}">
      <dgm:prSet/>
      <dgm:spPr/>
      <dgm:t>
        <a:bodyPr/>
        <a:lstStyle/>
        <a:p>
          <a:endParaRPr lang="en-GB"/>
        </a:p>
      </dgm:t>
    </dgm:pt>
    <dgm:pt modelId="{F9FADDA3-EC91-483A-B2B3-A1F4B379CA2B}">
      <dgm:prSet phldrT="[Text]" custT="1"/>
      <dgm:spPr>
        <a:solidFill>
          <a:schemeClr val="accent2">
            <a:alpha val="45882"/>
          </a:schemeClr>
        </a:solidFill>
        <a:ln>
          <a:noFill/>
        </a:ln>
      </dgm:spPr>
      <dgm:t>
        <a:bodyPr/>
        <a:lstStyle/>
        <a:p>
          <a:r>
            <a:rPr lang="en-GB" sz="2800" dirty="0" smtClean="0">
              <a:solidFill>
                <a:schemeClr val="tx1">
                  <a:lumMod val="85000"/>
                  <a:lumOff val="15000"/>
                </a:schemeClr>
              </a:solidFill>
            </a:rPr>
            <a:t>176 (53,2%) </a:t>
          </a:r>
          <a:r>
            <a:rPr lang="en-US" sz="2800" dirty="0" smtClean="0">
              <a:solidFill>
                <a:schemeClr val="tx1"/>
              </a:solidFill>
            </a:rPr>
            <a:t>didn’t have any co-morbidity or associated co-infection </a:t>
          </a:r>
          <a:endParaRPr lang="en-GB" sz="2800" dirty="0">
            <a:solidFill>
              <a:schemeClr val="tx1">
                <a:lumMod val="85000"/>
                <a:lumOff val="15000"/>
              </a:schemeClr>
            </a:solidFill>
          </a:endParaRPr>
        </a:p>
      </dgm:t>
    </dgm:pt>
    <dgm:pt modelId="{B607DD84-BDCB-443F-BC77-17E129502F75}" type="parTrans" cxnId="{5C5499FB-C036-4F1E-95E7-7462AEC501E3}">
      <dgm:prSet/>
      <dgm:spPr/>
      <dgm:t>
        <a:bodyPr/>
        <a:lstStyle/>
        <a:p>
          <a:endParaRPr lang="en-GB"/>
        </a:p>
      </dgm:t>
    </dgm:pt>
    <dgm:pt modelId="{6E9A517D-955E-42DC-8F22-74B5BB2BE776}" type="sibTrans" cxnId="{5C5499FB-C036-4F1E-95E7-7462AEC501E3}">
      <dgm:prSet/>
      <dgm:spPr/>
      <dgm:t>
        <a:bodyPr/>
        <a:lstStyle/>
        <a:p>
          <a:endParaRPr lang="en-GB"/>
        </a:p>
      </dgm:t>
    </dgm:pt>
    <dgm:pt modelId="{578EF7F5-6252-4DF4-B1F9-3FB6CD564B49}" type="pres">
      <dgm:prSet presAssocID="{DDB56858-D988-4C4B-BB87-9068F18C5879}" presName="Name0" presStyleCnt="0">
        <dgm:presLayoutVars>
          <dgm:chPref val="1"/>
          <dgm:dir/>
          <dgm:animOne val="branch"/>
          <dgm:animLvl val="lvl"/>
          <dgm:resizeHandles/>
        </dgm:presLayoutVars>
      </dgm:prSet>
      <dgm:spPr/>
      <dgm:t>
        <a:bodyPr/>
        <a:lstStyle/>
        <a:p>
          <a:endParaRPr lang="en-GB"/>
        </a:p>
      </dgm:t>
    </dgm:pt>
    <dgm:pt modelId="{DEA0CEA8-6C10-4851-BE61-83B857980E56}" type="pres">
      <dgm:prSet presAssocID="{8DC79F9A-57CF-4F28-9D80-438830D86390}" presName="vertOne" presStyleCnt="0"/>
      <dgm:spPr/>
      <dgm:t>
        <a:bodyPr/>
        <a:lstStyle/>
        <a:p>
          <a:endParaRPr lang="en-GB"/>
        </a:p>
      </dgm:t>
    </dgm:pt>
    <dgm:pt modelId="{11DC8011-CB94-42C5-BE87-57B7DADF2308}" type="pres">
      <dgm:prSet presAssocID="{8DC79F9A-57CF-4F28-9D80-438830D86390}" presName="txOne" presStyleLbl="node0" presStyleIdx="0" presStyleCnt="1">
        <dgm:presLayoutVars>
          <dgm:chPref val="3"/>
        </dgm:presLayoutVars>
      </dgm:prSet>
      <dgm:spPr/>
      <dgm:t>
        <a:bodyPr/>
        <a:lstStyle/>
        <a:p>
          <a:endParaRPr lang="en-GB"/>
        </a:p>
      </dgm:t>
    </dgm:pt>
    <dgm:pt modelId="{CB0CEE6C-5462-4FB1-B0BB-640967F630FF}" type="pres">
      <dgm:prSet presAssocID="{8DC79F9A-57CF-4F28-9D80-438830D86390}" presName="parTransOne" presStyleCnt="0"/>
      <dgm:spPr/>
      <dgm:t>
        <a:bodyPr/>
        <a:lstStyle/>
        <a:p>
          <a:endParaRPr lang="en-GB"/>
        </a:p>
      </dgm:t>
    </dgm:pt>
    <dgm:pt modelId="{E67ED123-001B-471B-A8BE-F9AD649EFDA7}" type="pres">
      <dgm:prSet presAssocID="{8DC79F9A-57CF-4F28-9D80-438830D86390}" presName="horzOne" presStyleCnt="0"/>
      <dgm:spPr/>
      <dgm:t>
        <a:bodyPr/>
        <a:lstStyle/>
        <a:p>
          <a:endParaRPr lang="en-GB"/>
        </a:p>
      </dgm:t>
    </dgm:pt>
    <dgm:pt modelId="{6B585854-B890-4487-8498-1C51FB4F85E3}" type="pres">
      <dgm:prSet presAssocID="{1EBF36EA-FD53-4E2E-B418-591EBD4BEE01}" presName="vertTwo" presStyleCnt="0"/>
      <dgm:spPr/>
      <dgm:t>
        <a:bodyPr/>
        <a:lstStyle/>
        <a:p>
          <a:endParaRPr lang="en-GB"/>
        </a:p>
      </dgm:t>
    </dgm:pt>
    <dgm:pt modelId="{9411F35B-9C08-48F1-B9C1-81D52C5682D2}" type="pres">
      <dgm:prSet presAssocID="{1EBF36EA-FD53-4E2E-B418-591EBD4BEE01}" presName="txTwo" presStyleLbl="node2" presStyleIdx="0" presStyleCnt="2">
        <dgm:presLayoutVars>
          <dgm:chPref val="3"/>
        </dgm:presLayoutVars>
      </dgm:prSet>
      <dgm:spPr/>
      <dgm:t>
        <a:bodyPr/>
        <a:lstStyle/>
        <a:p>
          <a:endParaRPr lang="en-GB"/>
        </a:p>
      </dgm:t>
    </dgm:pt>
    <dgm:pt modelId="{3295BAEB-3434-4FB5-B160-0A302EC30800}" type="pres">
      <dgm:prSet presAssocID="{1EBF36EA-FD53-4E2E-B418-591EBD4BEE01}" presName="parTransTwo" presStyleCnt="0"/>
      <dgm:spPr/>
      <dgm:t>
        <a:bodyPr/>
        <a:lstStyle/>
        <a:p>
          <a:endParaRPr lang="en-GB"/>
        </a:p>
      </dgm:t>
    </dgm:pt>
    <dgm:pt modelId="{E61DDF3A-1D14-48F9-9388-FCFC85C939A1}" type="pres">
      <dgm:prSet presAssocID="{1EBF36EA-FD53-4E2E-B418-591EBD4BEE01}" presName="horzTwo" presStyleCnt="0"/>
      <dgm:spPr/>
      <dgm:t>
        <a:bodyPr/>
        <a:lstStyle/>
        <a:p>
          <a:endParaRPr lang="en-GB"/>
        </a:p>
      </dgm:t>
    </dgm:pt>
    <dgm:pt modelId="{F754F69C-8911-4FC1-BA35-5C433E7B8FC0}" type="pres">
      <dgm:prSet presAssocID="{65F6A360-7E92-4A8C-8A1C-9DAFBE02BDF0}" presName="vertThree" presStyleCnt="0"/>
      <dgm:spPr/>
      <dgm:t>
        <a:bodyPr/>
        <a:lstStyle/>
        <a:p>
          <a:endParaRPr lang="en-GB"/>
        </a:p>
      </dgm:t>
    </dgm:pt>
    <dgm:pt modelId="{59A92EE9-9D55-43A7-8D38-15F54E221B2E}" type="pres">
      <dgm:prSet presAssocID="{65F6A360-7E92-4A8C-8A1C-9DAFBE02BDF0}" presName="txThree" presStyleLbl="node3" presStyleIdx="0" presStyleCnt="1" custScaleX="163511">
        <dgm:presLayoutVars>
          <dgm:chPref val="3"/>
        </dgm:presLayoutVars>
      </dgm:prSet>
      <dgm:spPr/>
      <dgm:t>
        <a:bodyPr/>
        <a:lstStyle/>
        <a:p>
          <a:endParaRPr lang="en-GB"/>
        </a:p>
      </dgm:t>
    </dgm:pt>
    <dgm:pt modelId="{09BAC9D2-8404-460E-8A1D-B143E34621BE}" type="pres">
      <dgm:prSet presAssocID="{65F6A360-7E92-4A8C-8A1C-9DAFBE02BDF0}" presName="horzThree" presStyleCnt="0"/>
      <dgm:spPr/>
      <dgm:t>
        <a:bodyPr/>
        <a:lstStyle/>
        <a:p>
          <a:endParaRPr lang="en-GB"/>
        </a:p>
      </dgm:t>
    </dgm:pt>
    <dgm:pt modelId="{8B99106B-E874-4066-9EB1-B939BEB0813F}" type="pres">
      <dgm:prSet presAssocID="{297E6AA2-63D6-48E6-9820-FF46E9C33C9C}" presName="sibSpaceTwo" presStyleCnt="0"/>
      <dgm:spPr/>
      <dgm:t>
        <a:bodyPr/>
        <a:lstStyle/>
        <a:p>
          <a:endParaRPr lang="en-GB"/>
        </a:p>
      </dgm:t>
    </dgm:pt>
    <dgm:pt modelId="{E638F4CD-A5E4-41E9-AB04-0527420C5D8C}" type="pres">
      <dgm:prSet presAssocID="{F9FADDA3-EC91-483A-B2B3-A1F4B379CA2B}" presName="vertTwo" presStyleCnt="0"/>
      <dgm:spPr/>
      <dgm:t>
        <a:bodyPr/>
        <a:lstStyle/>
        <a:p>
          <a:endParaRPr lang="en-GB"/>
        </a:p>
      </dgm:t>
    </dgm:pt>
    <dgm:pt modelId="{F3C2F85B-832B-4986-B433-7DC30B9D1A74}" type="pres">
      <dgm:prSet presAssocID="{F9FADDA3-EC91-483A-B2B3-A1F4B379CA2B}" presName="txTwo" presStyleLbl="node2" presStyleIdx="1" presStyleCnt="2" custScaleX="108471" custScaleY="169198">
        <dgm:presLayoutVars>
          <dgm:chPref val="3"/>
        </dgm:presLayoutVars>
      </dgm:prSet>
      <dgm:spPr/>
      <dgm:t>
        <a:bodyPr/>
        <a:lstStyle/>
        <a:p>
          <a:endParaRPr lang="en-GB"/>
        </a:p>
      </dgm:t>
    </dgm:pt>
    <dgm:pt modelId="{94D15510-0707-4D65-9452-934613F5C9D8}" type="pres">
      <dgm:prSet presAssocID="{F9FADDA3-EC91-483A-B2B3-A1F4B379CA2B}" presName="horzTwo" presStyleCnt="0"/>
      <dgm:spPr/>
      <dgm:t>
        <a:bodyPr/>
        <a:lstStyle/>
        <a:p>
          <a:endParaRPr lang="en-GB"/>
        </a:p>
      </dgm:t>
    </dgm:pt>
  </dgm:ptLst>
  <dgm:cxnLst>
    <dgm:cxn modelId="{44B7EF0B-78A5-4874-B775-DAB3AF1F2CC0}" type="presOf" srcId="{F9FADDA3-EC91-483A-B2B3-A1F4B379CA2B}" destId="{F3C2F85B-832B-4986-B433-7DC30B9D1A74}" srcOrd="0" destOrd="0" presId="urn:microsoft.com/office/officeart/2005/8/layout/hierarchy4"/>
    <dgm:cxn modelId="{C310E394-791C-4719-9883-002A6383FF16}" srcId="{8DC79F9A-57CF-4F28-9D80-438830D86390}" destId="{1EBF36EA-FD53-4E2E-B418-591EBD4BEE01}" srcOrd="0" destOrd="0" parTransId="{84BAEB2B-223B-4B73-9495-C195532A3B70}" sibTransId="{297E6AA2-63D6-48E6-9820-FF46E9C33C9C}"/>
    <dgm:cxn modelId="{D1A107FD-91B2-4752-9D90-D486D696CA6D}" type="presOf" srcId="{1EBF36EA-FD53-4E2E-B418-591EBD4BEE01}" destId="{9411F35B-9C08-48F1-B9C1-81D52C5682D2}" srcOrd="0" destOrd="0" presId="urn:microsoft.com/office/officeart/2005/8/layout/hierarchy4"/>
    <dgm:cxn modelId="{AA82186D-B3C1-4B48-B304-50D1FFF3FC1D}" type="presOf" srcId="{DDB56858-D988-4C4B-BB87-9068F18C5879}" destId="{578EF7F5-6252-4DF4-B1F9-3FB6CD564B49}" srcOrd="0" destOrd="0" presId="urn:microsoft.com/office/officeart/2005/8/layout/hierarchy4"/>
    <dgm:cxn modelId="{CC4200D8-0514-4A6D-B34A-E79243A9CEF9}" type="presOf" srcId="{65F6A360-7E92-4A8C-8A1C-9DAFBE02BDF0}" destId="{59A92EE9-9D55-43A7-8D38-15F54E221B2E}" srcOrd="0" destOrd="0" presId="urn:microsoft.com/office/officeart/2005/8/layout/hierarchy4"/>
    <dgm:cxn modelId="{5C5499FB-C036-4F1E-95E7-7462AEC501E3}" srcId="{8DC79F9A-57CF-4F28-9D80-438830D86390}" destId="{F9FADDA3-EC91-483A-B2B3-A1F4B379CA2B}" srcOrd="1" destOrd="0" parTransId="{B607DD84-BDCB-443F-BC77-17E129502F75}" sibTransId="{6E9A517D-955E-42DC-8F22-74B5BB2BE776}"/>
    <dgm:cxn modelId="{6A92DC95-80B2-4EB1-BEA4-D67472EAD308}" srcId="{1EBF36EA-FD53-4E2E-B418-591EBD4BEE01}" destId="{65F6A360-7E92-4A8C-8A1C-9DAFBE02BDF0}" srcOrd="0" destOrd="0" parTransId="{002366D1-C835-44E7-858A-DC5E3CBC01F2}" sibTransId="{9EF24AE6-61CC-4C40-A16C-1E8D0E70F82F}"/>
    <dgm:cxn modelId="{8AE34BA8-AA52-4DE0-BB96-3361F0C6E918}" type="presOf" srcId="{8DC79F9A-57CF-4F28-9D80-438830D86390}" destId="{11DC8011-CB94-42C5-BE87-57B7DADF2308}" srcOrd="0" destOrd="0" presId="urn:microsoft.com/office/officeart/2005/8/layout/hierarchy4"/>
    <dgm:cxn modelId="{3AAF0BFB-684D-47AB-A360-4B858B48D072}" srcId="{DDB56858-D988-4C4B-BB87-9068F18C5879}" destId="{8DC79F9A-57CF-4F28-9D80-438830D86390}" srcOrd="0" destOrd="0" parTransId="{99ED549A-EB05-4CCE-83DB-23EAAEAD6BB5}" sibTransId="{3344225C-A207-43E8-AD81-06DE46B68A92}"/>
    <dgm:cxn modelId="{0F69331F-CF93-44F9-BE1F-E31A964DD093}" type="presParOf" srcId="{578EF7F5-6252-4DF4-B1F9-3FB6CD564B49}" destId="{DEA0CEA8-6C10-4851-BE61-83B857980E56}" srcOrd="0" destOrd="0" presId="urn:microsoft.com/office/officeart/2005/8/layout/hierarchy4"/>
    <dgm:cxn modelId="{963F8BC6-0B96-44C4-9D5B-0B211816EF42}" type="presParOf" srcId="{DEA0CEA8-6C10-4851-BE61-83B857980E56}" destId="{11DC8011-CB94-42C5-BE87-57B7DADF2308}" srcOrd="0" destOrd="0" presId="urn:microsoft.com/office/officeart/2005/8/layout/hierarchy4"/>
    <dgm:cxn modelId="{BD76B78D-BEF8-4493-BF86-433C8B6E229D}" type="presParOf" srcId="{DEA0CEA8-6C10-4851-BE61-83B857980E56}" destId="{CB0CEE6C-5462-4FB1-B0BB-640967F630FF}" srcOrd="1" destOrd="0" presId="urn:microsoft.com/office/officeart/2005/8/layout/hierarchy4"/>
    <dgm:cxn modelId="{DAC4BF42-77D0-44FC-A610-5670D7876E3C}" type="presParOf" srcId="{DEA0CEA8-6C10-4851-BE61-83B857980E56}" destId="{E67ED123-001B-471B-A8BE-F9AD649EFDA7}" srcOrd="2" destOrd="0" presId="urn:microsoft.com/office/officeart/2005/8/layout/hierarchy4"/>
    <dgm:cxn modelId="{36312157-612A-4B2B-91D0-75D33D796C64}" type="presParOf" srcId="{E67ED123-001B-471B-A8BE-F9AD649EFDA7}" destId="{6B585854-B890-4487-8498-1C51FB4F85E3}" srcOrd="0" destOrd="0" presId="urn:microsoft.com/office/officeart/2005/8/layout/hierarchy4"/>
    <dgm:cxn modelId="{09093FDF-0015-485F-919E-E7A3D845C984}" type="presParOf" srcId="{6B585854-B890-4487-8498-1C51FB4F85E3}" destId="{9411F35B-9C08-48F1-B9C1-81D52C5682D2}" srcOrd="0" destOrd="0" presId="urn:microsoft.com/office/officeart/2005/8/layout/hierarchy4"/>
    <dgm:cxn modelId="{29513CFC-ECCA-4F0A-8C6E-C14355C8F6C8}" type="presParOf" srcId="{6B585854-B890-4487-8498-1C51FB4F85E3}" destId="{3295BAEB-3434-4FB5-B160-0A302EC30800}" srcOrd="1" destOrd="0" presId="urn:microsoft.com/office/officeart/2005/8/layout/hierarchy4"/>
    <dgm:cxn modelId="{0D752BBA-DC23-4157-8888-E518A1DA4E96}" type="presParOf" srcId="{6B585854-B890-4487-8498-1C51FB4F85E3}" destId="{E61DDF3A-1D14-48F9-9388-FCFC85C939A1}" srcOrd="2" destOrd="0" presId="urn:microsoft.com/office/officeart/2005/8/layout/hierarchy4"/>
    <dgm:cxn modelId="{5014E0A6-6B62-4ED5-A680-C329B7BCC0D3}" type="presParOf" srcId="{E61DDF3A-1D14-48F9-9388-FCFC85C939A1}" destId="{F754F69C-8911-4FC1-BA35-5C433E7B8FC0}" srcOrd="0" destOrd="0" presId="urn:microsoft.com/office/officeart/2005/8/layout/hierarchy4"/>
    <dgm:cxn modelId="{3C345FDF-8F77-4E12-99DA-2139B619C767}" type="presParOf" srcId="{F754F69C-8911-4FC1-BA35-5C433E7B8FC0}" destId="{59A92EE9-9D55-43A7-8D38-15F54E221B2E}" srcOrd="0" destOrd="0" presId="urn:microsoft.com/office/officeart/2005/8/layout/hierarchy4"/>
    <dgm:cxn modelId="{8F6EAEB1-DD03-4F1B-8C46-A5192EF701F1}" type="presParOf" srcId="{F754F69C-8911-4FC1-BA35-5C433E7B8FC0}" destId="{09BAC9D2-8404-460E-8A1D-B143E34621BE}" srcOrd="1" destOrd="0" presId="urn:microsoft.com/office/officeart/2005/8/layout/hierarchy4"/>
    <dgm:cxn modelId="{78D655B5-4DB0-4C6A-9ABB-360991D186D0}" type="presParOf" srcId="{E67ED123-001B-471B-A8BE-F9AD649EFDA7}" destId="{8B99106B-E874-4066-9EB1-B939BEB0813F}" srcOrd="1" destOrd="0" presId="urn:microsoft.com/office/officeart/2005/8/layout/hierarchy4"/>
    <dgm:cxn modelId="{B10B5AC1-B1F8-4D3B-AD27-97108F83FD24}" type="presParOf" srcId="{E67ED123-001B-471B-A8BE-F9AD649EFDA7}" destId="{E638F4CD-A5E4-41E9-AB04-0527420C5D8C}" srcOrd="2" destOrd="0" presId="urn:microsoft.com/office/officeart/2005/8/layout/hierarchy4"/>
    <dgm:cxn modelId="{A52C9197-79B8-40B7-AE4D-BAABB8C330CE}" type="presParOf" srcId="{E638F4CD-A5E4-41E9-AB04-0527420C5D8C}" destId="{F3C2F85B-832B-4986-B433-7DC30B9D1A74}" srcOrd="0" destOrd="0" presId="urn:microsoft.com/office/officeart/2005/8/layout/hierarchy4"/>
    <dgm:cxn modelId="{F34F2F1D-BD3A-4602-B5C2-A10B34C0935D}" type="presParOf" srcId="{E638F4CD-A5E4-41E9-AB04-0527420C5D8C}" destId="{94D15510-0707-4D65-9452-934613F5C9D8}"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C8011-CB94-42C5-BE87-57B7DADF2308}">
      <dsp:nvSpPr>
        <dsp:cNvPr id="0" name=""/>
        <dsp:cNvSpPr/>
      </dsp:nvSpPr>
      <dsp:spPr>
        <a:xfrm>
          <a:off x="2295" y="2569"/>
          <a:ext cx="7756697" cy="1502445"/>
        </a:xfrm>
        <a:prstGeom prst="roundRect">
          <a:avLst>
            <a:gd name="adj" fmla="val 10000"/>
          </a:avLst>
        </a:prstGeom>
        <a:solidFill>
          <a:schemeClr val="accent2">
            <a:alpha val="45882"/>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tx1">
                  <a:lumMod val="85000"/>
                  <a:lumOff val="15000"/>
                </a:schemeClr>
              </a:solidFill>
            </a:rPr>
            <a:t>331 PVHIV </a:t>
          </a:r>
        </a:p>
        <a:p>
          <a:pPr lvl="0" algn="ctr" defTabSz="1422400">
            <a:lnSpc>
              <a:spcPct val="90000"/>
            </a:lnSpc>
            <a:spcBef>
              <a:spcPct val="0"/>
            </a:spcBef>
            <a:spcAft>
              <a:spcPct val="35000"/>
            </a:spcAft>
          </a:pPr>
          <a:r>
            <a:rPr lang="en-GB" sz="3200" kern="1200" dirty="0" smtClean="0">
              <a:solidFill>
                <a:schemeClr val="tx1">
                  <a:lumMod val="85000"/>
                  <a:lumOff val="15000"/>
                </a:schemeClr>
              </a:solidFill>
            </a:rPr>
            <a:t> 167 (50,5%) men and 164 (49,5%) women</a:t>
          </a:r>
          <a:endParaRPr lang="en-GB" sz="3200" kern="1200" dirty="0">
            <a:solidFill>
              <a:schemeClr val="tx1">
                <a:lumMod val="85000"/>
                <a:lumOff val="15000"/>
              </a:schemeClr>
            </a:solidFill>
          </a:endParaRPr>
        </a:p>
      </dsp:txBody>
      <dsp:txXfrm>
        <a:off x="46300" y="46574"/>
        <a:ext cx="7668687" cy="1414435"/>
      </dsp:txXfrm>
    </dsp:sp>
    <dsp:sp modelId="{9411F35B-9C08-48F1-B9C1-81D52C5682D2}">
      <dsp:nvSpPr>
        <dsp:cNvPr id="0" name=""/>
        <dsp:cNvSpPr/>
      </dsp:nvSpPr>
      <dsp:spPr>
        <a:xfrm>
          <a:off x="9866" y="1641474"/>
          <a:ext cx="4514659" cy="1502445"/>
        </a:xfrm>
        <a:prstGeom prst="roundRect">
          <a:avLst>
            <a:gd name="adj" fmla="val 10000"/>
          </a:avLst>
        </a:prstGeom>
        <a:solidFill>
          <a:schemeClr val="accent2">
            <a:alpha val="45882"/>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tx1">
                  <a:lumMod val="85000"/>
                  <a:lumOff val="15000"/>
                </a:schemeClr>
              </a:solidFill>
            </a:rPr>
            <a:t>267 (80,7%) had  CD4 T cells grater than 200/mm³</a:t>
          </a:r>
          <a:endParaRPr lang="pt-BR" sz="2800" kern="1200" dirty="0" smtClean="0">
            <a:solidFill>
              <a:schemeClr val="tx1">
                <a:lumMod val="85000"/>
                <a:lumOff val="15000"/>
              </a:schemeClr>
            </a:solidFill>
          </a:endParaRPr>
        </a:p>
      </dsp:txBody>
      <dsp:txXfrm>
        <a:off x="53871" y="1685479"/>
        <a:ext cx="4426649" cy="1414435"/>
      </dsp:txXfrm>
    </dsp:sp>
    <dsp:sp modelId="{59A92EE9-9D55-43A7-8D38-15F54E221B2E}">
      <dsp:nvSpPr>
        <dsp:cNvPr id="0" name=""/>
        <dsp:cNvSpPr/>
      </dsp:nvSpPr>
      <dsp:spPr>
        <a:xfrm>
          <a:off x="9866" y="3280379"/>
          <a:ext cx="4514659" cy="1502445"/>
        </a:xfrm>
        <a:prstGeom prst="roundRect">
          <a:avLst>
            <a:gd name="adj" fmla="val 10000"/>
          </a:avLst>
        </a:prstGeom>
        <a:solidFill>
          <a:schemeClr val="accent2">
            <a:alpha val="45882"/>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tx1">
                  <a:lumMod val="85000"/>
                  <a:lumOff val="15000"/>
                </a:schemeClr>
              </a:solidFill>
            </a:rPr>
            <a:t>29,6% was the prevalence of BDI scores indicative of depression</a:t>
          </a:r>
          <a:endParaRPr lang="en-GB" sz="2800" i="1" kern="1200" dirty="0">
            <a:solidFill>
              <a:schemeClr val="tx1">
                <a:lumMod val="85000"/>
                <a:lumOff val="15000"/>
              </a:schemeClr>
            </a:solidFill>
          </a:endParaRPr>
        </a:p>
      </dsp:txBody>
      <dsp:txXfrm>
        <a:off x="53871" y="3324384"/>
        <a:ext cx="4426649" cy="1414435"/>
      </dsp:txXfrm>
    </dsp:sp>
    <dsp:sp modelId="{F3C2F85B-832B-4986-B433-7DC30B9D1A74}">
      <dsp:nvSpPr>
        <dsp:cNvPr id="0" name=""/>
        <dsp:cNvSpPr/>
      </dsp:nvSpPr>
      <dsp:spPr>
        <a:xfrm>
          <a:off x="4756456" y="1641474"/>
          <a:ext cx="2994964" cy="2542108"/>
        </a:xfrm>
        <a:prstGeom prst="roundRect">
          <a:avLst>
            <a:gd name="adj" fmla="val 10000"/>
          </a:avLst>
        </a:prstGeom>
        <a:solidFill>
          <a:schemeClr val="accent2">
            <a:alpha val="45882"/>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tx1">
                  <a:lumMod val="85000"/>
                  <a:lumOff val="15000"/>
                </a:schemeClr>
              </a:solidFill>
            </a:rPr>
            <a:t>176 (53,2%) </a:t>
          </a:r>
          <a:r>
            <a:rPr lang="en-US" sz="2800" kern="1200" dirty="0" smtClean="0">
              <a:solidFill>
                <a:schemeClr val="tx1"/>
              </a:solidFill>
            </a:rPr>
            <a:t>didn’t have any co-morbidity or associated co-infection </a:t>
          </a:r>
          <a:endParaRPr lang="en-GB" sz="2800" kern="1200" dirty="0">
            <a:solidFill>
              <a:schemeClr val="tx1">
                <a:lumMod val="85000"/>
                <a:lumOff val="15000"/>
              </a:schemeClr>
            </a:solidFill>
          </a:endParaRPr>
        </a:p>
      </dsp:txBody>
      <dsp:txXfrm>
        <a:off x="4830912" y="1715930"/>
        <a:ext cx="2846052" cy="23931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en-US"/>
          </a:p>
        </p:txBody>
      </p:sp>
      <p:sp>
        <p:nvSpPr>
          <p:cNvPr id="3" name="Espaço Reservado para Data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smtClean="0">
                <a:latin typeface="+mn-lt"/>
              </a:defRPr>
            </a:lvl1pPr>
          </a:lstStyle>
          <a:p>
            <a:pPr>
              <a:defRPr/>
            </a:pPr>
            <a:fld id="{C1D8CD99-DAA2-4BB5-A3E5-0213130D8CD7}" type="datetimeFigureOut">
              <a:rPr lang="en-US"/>
              <a:pPr>
                <a:defRPr/>
              </a:pPr>
              <a:t>10/31/2014</a:t>
            </a:fld>
            <a:endParaRPr lang="en-US"/>
          </a:p>
        </p:txBody>
      </p:sp>
      <p:sp>
        <p:nvSpPr>
          <p:cNvPr id="4" name="Espaço Reservado para Imagem de Sli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a:p>
        </p:txBody>
      </p:sp>
      <p:sp>
        <p:nvSpPr>
          <p:cNvPr id="5" name="Espaço Reservado para Anotaçõ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en-US" noProof="0"/>
          </a:p>
        </p:txBody>
      </p:sp>
      <p:sp>
        <p:nvSpPr>
          <p:cNvPr id="6" name="Espaço Reservado para Rodapé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en-US"/>
          </a:p>
        </p:txBody>
      </p:sp>
      <p:sp>
        <p:nvSpPr>
          <p:cNvPr id="7" name="Espaço Reservado para Número de Slid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smtClean="0">
                <a:latin typeface="+mn-lt"/>
              </a:defRPr>
            </a:lvl1pPr>
          </a:lstStyle>
          <a:p>
            <a:pPr>
              <a:defRPr/>
            </a:pPr>
            <a:fld id="{3CFB0B24-0006-4B1E-958B-DCE3A6FD7474}" type="slidenum">
              <a:rPr lang="en-US"/>
              <a:pPr>
                <a:defRPr/>
              </a:pPr>
              <a:t>‹#›</a:t>
            </a:fld>
            <a:endParaRPr lang="en-US"/>
          </a:p>
        </p:txBody>
      </p:sp>
    </p:spTree>
    <p:extLst>
      <p:ext uri="{BB962C8B-B14F-4D97-AF65-F5344CB8AC3E}">
        <p14:creationId xmlns:p14="http://schemas.microsoft.com/office/powerpoint/2010/main" xmlns="" val="11196743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Espaço Reservado para Imagem de Slide 1"/>
          <p:cNvSpPr>
            <a:spLocks noGrp="1" noRot="1" noChangeAspect="1"/>
          </p:cNvSpPr>
          <p:nvPr>
            <p:ph type="sldImg"/>
          </p:nvPr>
        </p:nvSpPr>
        <p:spPr bwMode="auto">
          <a:noFill/>
          <a:ln>
            <a:solidFill>
              <a:srgbClr val="000000"/>
            </a:solidFill>
            <a:miter lim="800000"/>
            <a:headEnd/>
            <a:tailEnd/>
          </a:ln>
        </p:spPr>
      </p:sp>
      <p:sp>
        <p:nvSpPr>
          <p:cNvPr id="10242"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10243"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88BACC-A24B-442C-A843-00223F5CCE7F}"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xmlns="" val="396118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ço Reservado para Imagem de Slide 1"/>
          <p:cNvSpPr>
            <a:spLocks noGrp="1" noRot="1" noChangeAspect="1"/>
          </p:cNvSpPr>
          <p:nvPr>
            <p:ph type="sldImg"/>
          </p:nvPr>
        </p:nvSpPr>
        <p:spPr bwMode="auto">
          <a:noFill/>
          <a:ln>
            <a:solidFill>
              <a:srgbClr val="000000"/>
            </a:solidFill>
            <a:miter lim="800000"/>
            <a:headEnd/>
            <a:tailEnd/>
          </a:ln>
        </p:spPr>
      </p:sp>
      <p:sp>
        <p:nvSpPr>
          <p:cNvPr id="2355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5"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73E057-9322-43B0-AEDB-A42E5B467676}"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xmlns="" val="257556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ço Reservado para Imagem de Slide 1"/>
          <p:cNvSpPr>
            <a:spLocks noGrp="1" noRot="1" noChangeAspect="1"/>
          </p:cNvSpPr>
          <p:nvPr>
            <p:ph type="sldImg"/>
          </p:nvPr>
        </p:nvSpPr>
        <p:spPr bwMode="auto">
          <a:noFill/>
          <a:ln>
            <a:solidFill>
              <a:srgbClr val="000000"/>
            </a:solidFill>
            <a:miter lim="800000"/>
            <a:headEnd/>
            <a:tailEnd/>
          </a:ln>
        </p:spPr>
      </p:sp>
      <p:sp>
        <p:nvSpPr>
          <p:cNvPr id="2355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5"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73E057-9322-43B0-AEDB-A42E5B467676}"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xmlns="" val="257556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4">
            <a:duotone>
              <a:schemeClr val="accent1">
                <a:shade val="45000"/>
                <a:satMod val="135000"/>
              </a:schemeClr>
              <a:prstClr val="white"/>
            </a:duotone>
            <a:extLst/>
          </a:blip>
          <a:srcRect l="34077" t="7233" b="10043"/>
          <a:stretch/>
        </p:blipFill>
        <p:spPr bwMode="auto">
          <a:xfrm>
            <a:off x="0" y="8068"/>
            <a:ext cx="9144000" cy="6849932"/>
          </a:xfrm>
          <a:prstGeom prst="rect">
            <a:avLst/>
          </a:prstGeom>
          <a:noFill/>
          <a:ln>
            <a:noFill/>
          </a:ln>
          <a:extLst/>
        </p:spPr>
      </p:pic>
      <p:sp>
        <p:nvSpPr>
          <p:cNvPr id="12" name="Retângulo 11"/>
          <p:cNvSpPr/>
          <p:nvPr userDrawn="1"/>
        </p:nvSpPr>
        <p:spPr>
          <a:xfrm rot="21357114">
            <a:off x="457200" y="381000"/>
            <a:ext cx="8304213" cy="6191250"/>
          </a:xfrm>
          <a:prstGeom prst="rect">
            <a:avLst/>
          </a:prstGeom>
          <a:solidFill>
            <a:srgbClr val="FFFFFF">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rkreis@eerp.usp.b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524000" y="609600"/>
            <a:ext cx="6019800" cy="1800225"/>
          </a:xfrm>
          <a:prstGeom prst="rect">
            <a:avLst/>
          </a:prstGeom>
          <a:noFill/>
        </p:spPr>
        <p:txBody>
          <a:bodyPr>
            <a:spAutoFit/>
          </a:bodyPr>
          <a:lstStyle/>
          <a:p>
            <a:pPr algn="ctr"/>
            <a:r>
              <a:rPr lang="en-US" sz="2800" b="1">
                <a:solidFill>
                  <a:srgbClr val="800080"/>
                </a:solidFill>
                <a:effectLst>
                  <a:outerShdw blurRad="38100" dist="38100" dir="2700000" algn="tl">
                    <a:srgbClr val="C0C0C0"/>
                  </a:outerShdw>
                </a:effectLst>
              </a:rPr>
              <a:t>Prevalence of and Factors Associated with Depressive Symptoms  in Individuals Living with HIV/AIDS in Brazil</a:t>
            </a:r>
            <a:endParaRPr lang="pt-BR" sz="2800" b="1">
              <a:solidFill>
                <a:srgbClr val="800080"/>
              </a:solidFill>
              <a:effectLst>
                <a:outerShdw blurRad="38100" dist="38100" dir="2700000" algn="tl">
                  <a:srgbClr val="C0C0C0"/>
                </a:outerShdw>
              </a:effectLst>
            </a:endParaRPr>
          </a:p>
        </p:txBody>
      </p:sp>
      <p:sp>
        <p:nvSpPr>
          <p:cNvPr id="5122" name="CaixaDeTexto 4"/>
          <p:cNvSpPr txBox="1">
            <a:spLocks noChangeArrowheads="1"/>
          </p:cNvSpPr>
          <p:nvPr/>
        </p:nvSpPr>
        <p:spPr bwMode="auto">
          <a:xfrm>
            <a:off x="609600" y="3200400"/>
            <a:ext cx="7696200" cy="519113"/>
          </a:xfrm>
          <a:prstGeom prst="rect">
            <a:avLst/>
          </a:prstGeom>
          <a:noFill/>
          <a:ln w="9525">
            <a:noFill/>
            <a:miter lim="800000"/>
            <a:headEnd/>
            <a:tailEnd/>
          </a:ln>
        </p:spPr>
        <p:txBody>
          <a:bodyPr>
            <a:spAutoFit/>
          </a:bodyPr>
          <a:lstStyle/>
          <a:p>
            <a:pPr algn="ctr"/>
            <a:r>
              <a:rPr lang="pt-BR" sz="2800">
                <a:latin typeface="Calibri" pitchFamily="34" charset="0"/>
              </a:rPr>
              <a:t>Profª Dra Renata Karina Reis  </a:t>
            </a:r>
          </a:p>
        </p:txBody>
      </p:sp>
      <p:pic>
        <p:nvPicPr>
          <p:cNvPr id="9" name="Imagem 8"/>
          <p:cNvPicPr>
            <a:picLocks noChangeAspect="1"/>
          </p:cNvPicPr>
          <p:nvPr/>
        </p:nvPicPr>
        <p:blipFill rotWithShape="1">
          <a:blip r:embed="rId2"/>
          <a:srcRect t="17938" b="22062"/>
          <a:stretch/>
        </p:blipFill>
        <p:spPr>
          <a:xfrm>
            <a:off x="1722438" y="4302125"/>
            <a:ext cx="5699125" cy="2279650"/>
          </a:xfrm>
          <a:prstGeom prst="rect">
            <a:avLst/>
          </a:prstGeom>
          <a:ln>
            <a:noFill/>
          </a:ln>
          <a:effectLst>
            <a:outerShdw blurRad="292100" dist="139700" dir="2700000" algn="tl" rotWithShape="0">
              <a:srgbClr val="333333">
                <a:alpha val="65000"/>
              </a:srgbClr>
            </a:outerShdw>
          </a:effectLst>
        </p:spPr>
      </p:pic>
      <p:pic>
        <p:nvPicPr>
          <p:cNvPr id="5125" name="Imagem 4"/>
          <p:cNvPicPr>
            <a:picLocks noChangeAspect="1"/>
          </p:cNvPicPr>
          <p:nvPr/>
        </p:nvPicPr>
        <p:blipFill>
          <a:blip r:embed="rId3" cstate="print"/>
          <a:srcRect/>
          <a:stretch>
            <a:fillRect/>
          </a:stretch>
        </p:blipFill>
        <p:spPr bwMode="auto">
          <a:xfrm>
            <a:off x="457200" y="625475"/>
            <a:ext cx="1085850" cy="1431925"/>
          </a:xfrm>
          <a:prstGeom prst="rect">
            <a:avLst/>
          </a:prstGeom>
          <a:noFill/>
          <a:ln w="9525">
            <a:noFill/>
            <a:miter lim="800000"/>
            <a:headEnd/>
            <a:tailEnd/>
          </a:ln>
        </p:spPr>
      </p:pic>
      <p:pic>
        <p:nvPicPr>
          <p:cNvPr id="5130" name="Picture 10" descr="Escola de Enfermagem de Ribeirão Preto"/>
          <p:cNvPicPr>
            <a:picLocks noChangeAspect="1" noChangeArrowheads="1"/>
          </p:cNvPicPr>
          <p:nvPr/>
        </p:nvPicPr>
        <p:blipFill>
          <a:blip r:embed="rId4"/>
          <a:srcRect/>
          <a:stretch>
            <a:fillRect/>
          </a:stretch>
        </p:blipFill>
        <p:spPr bwMode="auto">
          <a:xfrm>
            <a:off x="7543800" y="609600"/>
            <a:ext cx="1323975" cy="1524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965200" y="685800"/>
            <a:ext cx="7258050" cy="954107"/>
          </a:xfrm>
          <a:prstGeom prst="rect">
            <a:avLst/>
          </a:prstGeom>
          <a:noFill/>
        </p:spPr>
        <p:txBody>
          <a:bodyPr>
            <a:spAutoFit/>
          </a:bodyPr>
          <a:lstStyle/>
          <a:p>
            <a:pPr algn="ctr" fontAlgn="auto">
              <a:spcBef>
                <a:spcPts val="0"/>
              </a:spcBef>
              <a:spcAft>
                <a:spcPts val="0"/>
              </a:spcAft>
              <a:defRPr/>
            </a:pPr>
            <a:r>
              <a:rPr lang="en-US" sz="2800" b="1" dirty="0" smtClean="0">
                <a:solidFill>
                  <a:srgbClr val="800080"/>
                </a:solidFill>
                <a:effectLst>
                  <a:outerShdw blurRad="38100" dist="38100" dir="2700000" algn="tl">
                    <a:srgbClr val="000000">
                      <a:alpha val="43137"/>
                    </a:srgbClr>
                  </a:outerShdw>
                </a:effectLst>
                <a:latin typeface="+mn-lt"/>
                <a:cs typeface="Times New Roman" panose="02020603050405020304" pitchFamily="18" charset="0"/>
              </a:rPr>
              <a:t>Association of income and depression symptoms </a:t>
            </a:r>
            <a:endParaRPr lang="pt-BR" sz="2800" dirty="0">
              <a:latin typeface="+mn-lt"/>
            </a:endParaRPr>
          </a:p>
        </p:txBody>
      </p:sp>
      <p:graphicFrame>
        <p:nvGraphicFramePr>
          <p:cNvPr id="5" name="Gráfico 4"/>
          <p:cNvGraphicFramePr/>
          <p:nvPr>
            <p:extLst>
              <p:ext uri="{D42A27DB-BD31-4B8C-83A1-F6EECF244321}">
                <p14:modId xmlns:p14="http://schemas.microsoft.com/office/powerpoint/2010/main" xmlns="" val="2478355417"/>
              </p:ext>
            </p:extLst>
          </p:nvPr>
        </p:nvGraphicFramePr>
        <p:xfrm>
          <a:off x="939042" y="1828800"/>
          <a:ext cx="76962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990600" y="685800"/>
            <a:ext cx="7258050" cy="954107"/>
          </a:xfrm>
          <a:prstGeom prst="rect">
            <a:avLst/>
          </a:prstGeom>
          <a:noFill/>
        </p:spPr>
        <p:txBody>
          <a:bodyPr>
            <a:spAutoFit/>
          </a:bodyPr>
          <a:lstStyle/>
          <a:p>
            <a:pPr algn="ctr" fontAlgn="auto">
              <a:spcBef>
                <a:spcPts val="0"/>
              </a:spcBef>
              <a:spcAft>
                <a:spcPts val="0"/>
              </a:spcAft>
              <a:defRPr/>
            </a:pPr>
            <a:r>
              <a:rPr lang="en-US" sz="2800" b="1" dirty="0" smtClean="0">
                <a:solidFill>
                  <a:srgbClr val="800080"/>
                </a:solidFill>
                <a:effectLst>
                  <a:outerShdw blurRad="38100" dist="38100" dir="2700000" algn="tl">
                    <a:srgbClr val="000000">
                      <a:alpha val="43137"/>
                    </a:srgbClr>
                  </a:outerShdw>
                </a:effectLst>
                <a:latin typeface="+mn-lt"/>
                <a:cs typeface="Times New Roman" panose="02020603050405020304" pitchFamily="18" charset="0"/>
              </a:rPr>
              <a:t>Association of CD4 cells and symptoms of depression</a:t>
            </a:r>
            <a:endParaRPr lang="pt-BR" sz="2800" dirty="0">
              <a:latin typeface="+mn-lt"/>
            </a:endParaRPr>
          </a:p>
        </p:txBody>
      </p:sp>
      <p:graphicFrame>
        <p:nvGraphicFramePr>
          <p:cNvPr id="5" name="Gráfico 4"/>
          <p:cNvGraphicFramePr/>
          <p:nvPr>
            <p:extLst>
              <p:ext uri="{D42A27DB-BD31-4B8C-83A1-F6EECF244321}">
                <p14:modId xmlns:p14="http://schemas.microsoft.com/office/powerpoint/2010/main" xmlns="" val="1900615857"/>
              </p:ext>
            </p:extLst>
          </p:nvPr>
        </p:nvGraphicFramePr>
        <p:xfrm>
          <a:off x="818866" y="1613748"/>
          <a:ext cx="7791734" cy="47870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xmlns="" val="3827735445"/>
              </p:ext>
            </p:extLst>
          </p:nvPr>
        </p:nvGraphicFramePr>
        <p:xfrm>
          <a:off x="-15513" y="2133600"/>
          <a:ext cx="9159513" cy="3291840"/>
        </p:xfrm>
        <a:graphic>
          <a:graphicData uri="http://schemas.openxmlformats.org/drawingml/2006/table">
            <a:tbl>
              <a:tblPr firstRow="1" bandRow="1">
                <a:tableStyleId>{5C22544A-7EE6-4342-B048-85BDC9FD1C3A}</a:tableStyleId>
              </a:tblPr>
              <a:tblGrid>
                <a:gridCol w="1008488"/>
                <a:gridCol w="1008489"/>
                <a:gridCol w="1269240"/>
                <a:gridCol w="1063583"/>
                <a:gridCol w="847313"/>
                <a:gridCol w="685800"/>
                <a:gridCol w="762000"/>
                <a:gridCol w="1066800"/>
                <a:gridCol w="685800"/>
                <a:gridCol w="762000"/>
              </a:tblGrid>
              <a:tr h="457201">
                <a:tc rowSpan="2">
                  <a:txBody>
                    <a:bodyPr/>
                    <a:lstStyle/>
                    <a:p>
                      <a:pPr algn="ctr"/>
                      <a:endParaRPr lang="pt-BR" dirty="0" smtClean="0"/>
                    </a:p>
                    <a:p>
                      <a:pPr algn="ctr"/>
                      <a:r>
                        <a:rPr lang="pt-BR" dirty="0" err="1" smtClean="0"/>
                        <a:t>Variable</a:t>
                      </a:r>
                      <a:endParaRPr lang="pt-BR" dirty="0"/>
                    </a:p>
                  </a:txBody>
                  <a:tcPr/>
                </a:tc>
                <a:tc rowSpan="2">
                  <a:txBody>
                    <a:bodyPr/>
                    <a:lstStyle/>
                    <a:p>
                      <a:pPr algn="ctr"/>
                      <a:endParaRPr lang="pt-BR" dirty="0" smtClean="0"/>
                    </a:p>
                    <a:p>
                      <a:pPr algn="ctr"/>
                      <a:r>
                        <a:rPr lang="pt-BR" dirty="0" err="1" smtClean="0"/>
                        <a:t>Levels</a:t>
                      </a:r>
                      <a:r>
                        <a:rPr lang="pt-BR" dirty="0" smtClean="0"/>
                        <a:t> </a:t>
                      </a:r>
                      <a:endParaRPr lang="pt-BR" dirty="0"/>
                    </a:p>
                  </a:txBody>
                  <a:tcPr/>
                </a:tc>
                <a:tc gridSpan="2">
                  <a:txBody>
                    <a:bodyPr/>
                    <a:lstStyle/>
                    <a:p>
                      <a:pPr algn="ctr"/>
                      <a:r>
                        <a:rPr lang="pt-BR" dirty="0" err="1" smtClean="0"/>
                        <a:t>Depression</a:t>
                      </a:r>
                      <a:endParaRPr lang="pt-BR" dirty="0"/>
                    </a:p>
                  </a:txBody>
                  <a:tcPr/>
                </a:tc>
                <a:tc hMerge="1">
                  <a:txBody>
                    <a:bodyPr/>
                    <a:lstStyle/>
                    <a:p>
                      <a:endParaRPr lang="pt-BR"/>
                    </a:p>
                  </a:txBody>
                  <a:tcPr/>
                </a:tc>
                <a:tc rowSpan="2">
                  <a:txBody>
                    <a:bodyPr/>
                    <a:lstStyle/>
                    <a:p>
                      <a:pPr algn="ctr"/>
                      <a:r>
                        <a:rPr lang="pt-BR" dirty="0" err="1" smtClean="0"/>
                        <a:t>Raw</a:t>
                      </a:r>
                      <a:r>
                        <a:rPr lang="pt-BR" dirty="0" smtClean="0"/>
                        <a:t> OR</a:t>
                      </a:r>
                      <a:endParaRPr lang="pt-BR" dirty="0"/>
                    </a:p>
                  </a:txBody>
                  <a:tcPr/>
                </a:tc>
                <a:tc gridSpan="2">
                  <a:txBody>
                    <a:bodyPr/>
                    <a:lstStyle/>
                    <a:p>
                      <a:pPr algn="ctr"/>
                      <a:r>
                        <a:rPr lang="pt-BR" dirty="0" smtClean="0"/>
                        <a:t>IC</a:t>
                      </a:r>
                      <a:r>
                        <a:rPr lang="pt-BR" baseline="0" dirty="0" smtClean="0"/>
                        <a:t> 95%</a:t>
                      </a:r>
                    </a:p>
                  </a:txBody>
                  <a:tcPr/>
                </a:tc>
                <a:tc hMerge="1">
                  <a:txBody>
                    <a:bodyPr/>
                    <a:lstStyle/>
                    <a:p>
                      <a:endParaRPr lang="pt-BR"/>
                    </a:p>
                  </a:txBody>
                  <a:tcPr/>
                </a:tc>
                <a:tc rowSpan="2">
                  <a:txBody>
                    <a:bodyPr/>
                    <a:lstStyle/>
                    <a:p>
                      <a:pPr algn="ctr"/>
                      <a:r>
                        <a:rPr lang="pt-BR" dirty="0" err="1" smtClean="0"/>
                        <a:t>Adjusted</a:t>
                      </a:r>
                      <a:r>
                        <a:rPr lang="pt-BR" dirty="0" smtClean="0"/>
                        <a:t> OR</a:t>
                      </a:r>
                      <a:endParaRPr lang="pt-BR" dirty="0"/>
                    </a:p>
                  </a:txBody>
                  <a:tcPr/>
                </a:tc>
                <a:tc gridSpan="2">
                  <a:txBody>
                    <a:bodyPr/>
                    <a:lstStyle/>
                    <a:p>
                      <a:pPr algn="ctr"/>
                      <a:r>
                        <a:rPr lang="pt-BR" dirty="0" smtClean="0"/>
                        <a:t>IC 95%</a:t>
                      </a:r>
                    </a:p>
                  </a:txBody>
                  <a:tcPr/>
                </a:tc>
                <a:tc hMerge="1">
                  <a:txBody>
                    <a:bodyPr/>
                    <a:lstStyle/>
                    <a:p>
                      <a:endParaRPr lang="pt-BR"/>
                    </a:p>
                  </a:txBody>
                  <a:tcPr/>
                </a:tc>
              </a:tr>
              <a:tr h="457200">
                <a:tc vMerge="1">
                  <a:txBody>
                    <a:bodyPr/>
                    <a:lstStyle/>
                    <a:p>
                      <a:endParaRPr lang="pt-BR"/>
                    </a:p>
                  </a:txBody>
                  <a:tcPr/>
                </a:tc>
                <a:tc vMerge="1">
                  <a:txBody>
                    <a:bodyPr/>
                    <a:lstStyle/>
                    <a:p>
                      <a:endParaRPr lang="pt-BR"/>
                    </a:p>
                  </a:txBody>
                  <a:tcPr/>
                </a:tc>
                <a:tc>
                  <a:txBody>
                    <a:bodyPr/>
                    <a:lstStyle/>
                    <a:p>
                      <a:pPr algn="ctr"/>
                      <a:r>
                        <a:rPr lang="pt-BR" dirty="0" err="1" smtClean="0">
                          <a:solidFill>
                            <a:schemeClr val="bg1"/>
                          </a:solidFill>
                        </a:rPr>
                        <a:t>Absent</a:t>
                      </a:r>
                      <a:endParaRPr lang="pt-BR" dirty="0">
                        <a:solidFill>
                          <a:schemeClr val="bg1"/>
                        </a:solidFill>
                      </a:endParaRPr>
                    </a:p>
                  </a:txBody>
                  <a:tcPr>
                    <a:solidFill>
                      <a:schemeClr val="accent1"/>
                    </a:solidFill>
                  </a:tcPr>
                </a:tc>
                <a:tc>
                  <a:txBody>
                    <a:bodyPr/>
                    <a:lstStyle/>
                    <a:p>
                      <a:pPr algn="ctr"/>
                      <a:r>
                        <a:rPr lang="pt-BR" dirty="0" err="1" smtClean="0">
                          <a:solidFill>
                            <a:schemeClr val="bg1"/>
                          </a:solidFill>
                        </a:rPr>
                        <a:t>Present</a:t>
                      </a:r>
                      <a:r>
                        <a:rPr lang="pt-BR" dirty="0" smtClean="0">
                          <a:solidFill>
                            <a:schemeClr val="bg1"/>
                          </a:solidFill>
                        </a:rPr>
                        <a:t> </a:t>
                      </a:r>
                      <a:endParaRPr lang="pt-BR" dirty="0">
                        <a:solidFill>
                          <a:schemeClr val="bg1"/>
                        </a:solidFill>
                      </a:endParaRPr>
                    </a:p>
                  </a:txBody>
                  <a:tcPr>
                    <a:solidFill>
                      <a:schemeClr val="accent1"/>
                    </a:solidFill>
                  </a:tcPr>
                </a:tc>
                <a:tc vMerge="1">
                  <a:txBody>
                    <a:bodyPr/>
                    <a:lstStyle/>
                    <a:p>
                      <a:endParaRPr lang="pt-BR"/>
                    </a:p>
                  </a:txBody>
                  <a:tcPr/>
                </a:tc>
                <a:tc>
                  <a:txBody>
                    <a:bodyPr/>
                    <a:lstStyle/>
                    <a:p>
                      <a:pPr algn="ctr"/>
                      <a:r>
                        <a:rPr lang="pt-BR" dirty="0" smtClean="0">
                          <a:solidFill>
                            <a:schemeClr val="bg1"/>
                          </a:solidFill>
                        </a:rPr>
                        <a:t>LI</a:t>
                      </a:r>
                      <a:endParaRPr lang="pt-BR" dirty="0">
                        <a:solidFill>
                          <a:schemeClr val="bg1"/>
                        </a:solidFill>
                      </a:endParaRPr>
                    </a:p>
                  </a:txBody>
                  <a:tcPr>
                    <a:solidFill>
                      <a:schemeClr val="accent1"/>
                    </a:solidFill>
                  </a:tcPr>
                </a:tc>
                <a:tc>
                  <a:txBody>
                    <a:bodyPr/>
                    <a:lstStyle/>
                    <a:p>
                      <a:pPr algn="ctr"/>
                      <a:r>
                        <a:rPr lang="pt-BR" dirty="0" smtClean="0">
                          <a:solidFill>
                            <a:schemeClr val="bg1"/>
                          </a:solidFill>
                        </a:rPr>
                        <a:t>LS</a:t>
                      </a:r>
                      <a:endParaRPr lang="pt-BR" dirty="0">
                        <a:solidFill>
                          <a:schemeClr val="bg1"/>
                        </a:solidFill>
                      </a:endParaRPr>
                    </a:p>
                  </a:txBody>
                  <a:tcPr>
                    <a:solidFill>
                      <a:schemeClr val="accent1"/>
                    </a:solidFill>
                  </a:tcPr>
                </a:tc>
                <a:tc vMerge="1">
                  <a:txBody>
                    <a:bodyPr/>
                    <a:lstStyle/>
                    <a:p>
                      <a:endParaRPr lang="pt-BR"/>
                    </a:p>
                  </a:txBody>
                  <a:tcPr/>
                </a:tc>
                <a:tc>
                  <a:txBody>
                    <a:bodyPr/>
                    <a:lstStyle/>
                    <a:p>
                      <a:pPr algn="ctr"/>
                      <a:r>
                        <a:rPr lang="pt-BR" dirty="0" smtClean="0">
                          <a:solidFill>
                            <a:schemeClr val="bg1"/>
                          </a:solidFill>
                        </a:rPr>
                        <a:t>LI</a:t>
                      </a:r>
                      <a:endParaRPr lang="pt-BR" dirty="0">
                        <a:solidFill>
                          <a:schemeClr val="bg1"/>
                        </a:solidFill>
                      </a:endParaRPr>
                    </a:p>
                  </a:txBody>
                  <a:tcPr>
                    <a:solidFill>
                      <a:schemeClr val="accent1"/>
                    </a:solidFill>
                  </a:tcPr>
                </a:tc>
                <a:tc>
                  <a:txBody>
                    <a:bodyPr/>
                    <a:lstStyle/>
                    <a:p>
                      <a:pPr algn="ctr"/>
                      <a:r>
                        <a:rPr lang="pt-BR" dirty="0" smtClean="0">
                          <a:solidFill>
                            <a:schemeClr val="bg1"/>
                          </a:solidFill>
                        </a:rPr>
                        <a:t>LS</a:t>
                      </a:r>
                      <a:endParaRPr lang="pt-BR" dirty="0">
                        <a:solidFill>
                          <a:schemeClr val="bg1"/>
                        </a:solidFill>
                      </a:endParaRPr>
                    </a:p>
                  </a:txBody>
                  <a:tcPr>
                    <a:solidFill>
                      <a:schemeClr val="accent1"/>
                    </a:solidFill>
                  </a:tcPr>
                </a:tc>
              </a:tr>
              <a:tr h="199994">
                <a:tc rowSpan="2">
                  <a:txBody>
                    <a:bodyPr/>
                    <a:lstStyle/>
                    <a:p>
                      <a:pPr algn="ctr"/>
                      <a:r>
                        <a:rPr lang="pt-BR" sz="1600" dirty="0" smtClean="0"/>
                        <a:t>Sex</a:t>
                      </a:r>
                      <a:endParaRPr lang="pt-BR" sz="1600" dirty="0"/>
                    </a:p>
                  </a:txBody>
                  <a:tcPr>
                    <a:solidFill>
                      <a:schemeClr val="tx2">
                        <a:lumMod val="20000"/>
                        <a:lumOff val="80000"/>
                      </a:schemeClr>
                    </a:solidFill>
                  </a:tcPr>
                </a:tc>
                <a:tc>
                  <a:txBody>
                    <a:bodyPr/>
                    <a:lstStyle/>
                    <a:p>
                      <a:pPr algn="ctr"/>
                      <a:r>
                        <a:rPr lang="pt-BR" sz="1600" dirty="0" smtClean="0"/>
                        <a:t>Male</a:t>
                      </a:r>
                      <a:endParaRPr lang="pt-BR" sz="1600" dirty="0"/>
                    </a:p>
                  </a:txBody>
                  <a:tcPr>
                    <a:solidFill>
                      <a:schemeClr val="tx2">
                        <a:lumMod val="20000"/>
                        <a:lumOff val="80000"/>
                      </a:schemeClr>
                    </a:solidFill>
                  </a:tcPr>
                </a:tc>
                <a:tc>
                  <a:txBody>
                    <a:bodyPr/>
                    <a:lstStyle/>
                    <a:p>
                      <a:pPr algn="ctr"/>
                      <a:r>
                        <a:rPr lang="pt-BR" sz="1600" dirty="0" smtClean="0"/>
                        <a:t>130(77,8%)</a:t>
                      </a:r>
                      <a:endParaRPr lang="pt-BR" sz="1600" dirty="0"/>
                    </a:p>
                  </a:txBody>
                  <a:tcPr>
                    <a:solidFill>
                      <a:schemeClr val="tx2">
                        <a:lumMod val="20000"/>
                        <a:lumOff val="80000"/>
                      </a:schemeClr>
                    </a:solidFill>
                  </a:tcPr>
                </a:tc>
                <a:tc>
                  <a:txBody>
                    <a:bodyPr/>
                    <a:lstStyle/>
                    <a:p>
                      <a:pPr algn="ctr"/>
                      <a:r>
                        <a:rPr lang="pt-BR" sz="1600" dirty="0" smtClean="0"/>
                        <a:t>37(22,1%)</a:t>
                      </a:r>
                      <a:endParaRPr lang="pt-BR" sz="1600" dirty="0"/>
                    </a:p>
                  </a:txBody>
                  <a:tcPr>
                    <a:solidFill>
                      <a:schemeClr val="tx2">
                        <a:lumMod val="20000"/>
                        <a:lumOff val="80000"/>
                      </a:schemeClr>
                    </a:solidFill>
                  </a:tcPr>
                </a:tc>
                <a:tc>
                  <a:txBody>
                    <a:bodyPr/>
                    <a:lstStyle/>
                    <a:p>
                      <a:pPr algn="ctr"/>
                      <a:r>
                        <a:rPr lang="pt-BR" sz="1600" dirty="0" smtClean="0"/>
                        <a:t>2,081</a:t>
                      </a:r>
                      <a:endParaRPr lang="pt-BR" sz="1600" dirty="0"/>
                    </a:p>
                  </a:txBody>
                  <a:tcPr>
                    <a:solidFill>
                      <a:schemeClr val="tx2">
                        <a:lumMod val="20000"/>
                        <a:lumOff val="80000"/>
                      </a:schemeClr>
                    </a:solidFill>
                  </a:tcPr>
                </a:tc>
                <a:tc rowSpan="2">
                  <a:txBody>
                    <a:bodyPr/>
                    <a:lstStyle/>
                    <a:p>
                      <a:pPr algn="ctr"/>
                      <a:r>
                        <a:rPr lang="pt-BR" sz="1600" dirty="0" smtClean="0"/>
                        <a:t>1,283</a:t>
                      </a:r>
                      <a:endParaRPr lang="pt-BR" sz="1600" dirty="0"/>
                    </a:p>
                  </a:txBody>
                  <a:tcPr>
                    <a:solidFill>
                      <a:schemeClr val="tx2">
                        <a:lumMod val="20000"/>
                        <a:lumOff val="80000"/>
                      </a:schemeClr>
                    </a:solidFill>
                  </a:tcPr>
                </a:tc>
                <a:tc rowSpan="2">
                  <a:txBody>
                    <a:bodyPr/>
                    <a:lstStyle/>
                    <a:p>
                      <a:pPr algn="ctr"/>
                      <a:r>
                        <a:rPr lang="pt-BR" sz="1600" dirty="0" smtClean="0"/>
                        <a:t>3,374</a:t>
                      </a:r>
                      <a:endParaRPr lang="pt-BR" sz="1600" dirty="0"/>
                    </a:p>
                  </a:txBody>
                  <a:tcPr>
                    <a:solidFill>
                      <a:schemeClr val="tx2">
                        <a:lumMod val="20000"/>
                        <a:lumOff val="80000"/>
                      </a:schemeClr>
                    </a:solidFill>
                  </a:tcPr>
                </a:tc>
                <a:tc>
                  <a:txBody>
                    <a:bodyPr/>
                    <a:lstStyle/>
                    <a:p>
                      <a:pPr algn="ctr"/>
                      <a:r>
                        <a:rPr lang="pt-BR" sz="1600" dirty="0" smtClean="0"/>
                        <a:t>1,694</a:t>
                      </a:r>
                      <a:endParaRPr lang="pt-BR" sz="1600" dirty="0"/>
                    </a:p>
                  </a:txBody>
                  <a:tcPr>
                    <a:solidFill>
                      <a:schemeClr val="tx2">
                        <a:lumMod val="20000"/>
                        <a:lumOff val="80000"/>
                      </a:schemeClr>
                    </a:solidFill>
                  </a:tcPr>
                </a:tc>
                <a:tc rowSpan="2">
                  <a:txBody>
                    <a:bodyPr/>
                    <a:lstStyle/>
                    <a:p>
                      <a:pPr algn="ctr"/>
                      <a:r>
                        <a:rPr lang="pt-BR" sz="1600" dirty="0" smtClean="0"/>
                        <a:t>1,002</a:t>
                      </a:r>
                      <a:endParaRPr lang="pt-BR" sz="1600" dirty="0"/>
                    </a:p>
                  </a:txBody>
                  <a:tcPr>
                    <a:solidFill>
                      <a:schemeClr val="tx2">
                        <a:lumMod val="20000"/>
                        <a:lumOff val="80000"/>
                      </a:schemeClr>
                    </a:solidFill>
                  </a:tcPr>
                </a:tc>
                <a:tc rowSpan="2">
                  <a:txBody>
                    <a:bodyPr/>
                    <a:lstStyle/>
                    <a:p>
                      <a:pPr algn="ctr"/>
                      <a:r>
                        <a:rPr lang="pt-BR" sz="1600" dirty="0" smtClean="0"/>
                        <a:t>2,863</a:t>
                      </a:r>
                      <a:endParaRPr lang="pt-BR" sz="1600" dirty="0"/>
                    </a:p>
                  </a:txBody>
                  <a:tcPr>
                    <a:solidFill>
                      <a:schemeClr val="tx2">
                        <a:lumMod val="20000"/>
                        <a:lumOff val="80000"/>
                      </a:schemeClr>
                    </a:solidFill>
                  </a:tcPr>
                </a:tc>
              </a:tr>
              <a:tr h="199994">
                <a:tc vMerge="1">
                  <a:txBody>
                    <a:bodyPr/>
                    <a:lstStyle/>
                    <a:p>
                      <a:endParaRPr lang="pt-BR"/>
                    </a:p>
                  </a:txBody>
                  <a:tcPr/>
                </a:tc>
                <a:tc>
                  <a:txBody>
                    <a:bodyPr/>
                    <a:lstStyle/>
                    <a:p>
                      <a:pPr algn="ctr"/>
                      <a:r>
                        <a:rPr lang="pt-BR" sz="1600" dirty="0" err="1" smtClean="0"/>
                        <a:t>Female</a:t>
                      </a:r>
                      <a:endParaRPr lang="pt-BR" sz="1600" dirty="0"/>
                    </a:p>
                  </a:txBody>
                  <a:tcPr>
                    <a:solidFill>
                      <a:schemeClr val="tx2">
                        <a:lumMod val="20000"/>
                        <a:lumOff val="80000"/>
                      </a:schemeClr>
                    </a:solidFill>
                  </a:tcPr>
                </a:tc>
                <a:tc>
                  <a:txBody>
                    <a:bodyPr/>
                    <a:lstStyle/>
                    <a:p>
                      <a:pPr algn="ctr"/>
                      <a:r>
                        <a:rPr lang="pt-BR" sz="1600" dirty="0" smtClean="0"/>
                        <a:t>103(62,8%)</a:t>
                      </a:r>
                      <a:endParaRPr lang="pt-BR" sz="1600" dirty="0"/>
                    </a:p>
                  </a:txBody>
                  <a:tcPr>
                    <a:solidFill>
                      <a:schemeClr val="tx2">
                        <a:lumMod val="20000"/>
                        <a:lumOff val="80000"/>
                      </a:schemeClr>
                    </a:solidFill>
                  </a:tcPr>
                </a:tc>
                <a:tc>
                  <a:txBody>
                    <a:bodyPr/>
                    <a:lstStyle/>
                    <a:p>
                      <a:pPr algn="ctr"/>
                      <a:r>
                        <a:rPr lang="pt-BR" sz="1600" dirty="0" smtClean="0"/>
                        <a:t>61(37,2%)</a:t>
                      </a:r>
                      <a:endParaRPr lang="pt-BR" sz="1600" dirty="0"/>
                    </a:p>
                  </a:txBody>
                  <a:tcPr>
                    <a:solidFill>
                      <a:schemeClr val="tx2">
                        <a:lumMod val="20000"/>
                        <a:lumOff val="80000"/>
                      </a:schemeClr>
                    </a:solidFill>
                  </a:tcPr>
                </a:tc>
                <a:tc>
                  <a:txBody>
                    <a:bodyPr/>
                    <a:lstStyle/>
                    <a:p>
                      <a:pPr algn="ctr"/>
                      <a:r>
                        <a:rPr lang="pt-BR" sz="1600" dirty="0" smtClean="0"/>
                        <a:t>1</a:t>
                      </a:r>
                      <a:endParaRPr lang="pt-BR" sz="1600" dirty="0"/>
                    </a:p>
                  </a:txBody>
                  <a:tcPr>
                    <a:solidFill>
                      <a:schemeClr val="tx2">
                        <a:lumMod val="20000"/>
                        <a:lumOff val="80000"/>
                      </a:schemeClr>
                    </a:solidFill>
                  </a:tcPr>
                </a:tc>
                <a:tc vMerge="1">
                  <a:txBody>
                    <a:bodyPr/>
                    <a:lstStyle/>
                    <a:p>
                      <a:endParaRPr lang="pt-BR" dirty="0"/>
                    </a:p>
                  </a:txBody>
                  <a:tcPr/>
                </a:tc>
                <a:tc vMerge="1">
                  <a:txBody>
                    <a:bodyPr/>
                    <a:lstStyle/>
                    <a:p>
                      <a:endParaRPr lang="pt-BR"/>
                    </a:p>
                  </a:txBody>
                  <a:tcPr/>
                </a:tc>
                <a:tc>
                  <a:txBody>
                    <a:bodyPr/>
                    <a:lstStyle/>
                    <a:p>
                      <a:pPr algn="ctr"/>
                      <a:r>
                        <a:rPr lang="pt-BR" sz="1600" dirty="0" smtClean="0"/>
                        <a:t>1</a:t>
                      </a:r>
                      <a:endParaRPr lang="pt-BR" sz="1600" dirty="0"/>
                    </a:p>
                  </a:txBody>
                  <a:tcPr>
                    <a:solidFill>
                      <a:schemeClr val="tx2">
                        <a:lumMod val="20000"/>
                        <a:lumOff val="80000"/>
                      </a:schemeClr>
                    </a:solidFill>
                  </a:tcPr>
                </a:tc>
                <a:tc vMerge="1">
                  <a:txBody>
                    <a:bodyPr/>
                    <a:lstStyle/>
                    <a:p>
                      <a:endParaRPr lang="pt-BR" dirty="0"/>
                    </a:p>
                  </a:txBody>
                  <a:tcPr/>
                </a:tc>
                <a:tc vMerge="1">
                  <a:txBody>
                    <a:bodyPr/>
                    <a:lstStyle/>
                    <a:p>
                      <a:endParaRPr lang="pt-BR"/>
                    </a:p>
                  </a:txBody>
                  <a:tcPr/>
                </a:tc>
              </a:tr>
              <a:tr h="199994">
                <a:tc rowSpan="2">
                  <a:txBody>
                    <a:bodyPr/>
                    <a:lstStyle/>
                    <a:p>
                      <a:pPr algn="ctr"/>
                      <a:r>
                        <a:rPr lang="pt-BR" sz="1600" dirty="0" smtClean="0"/>
                        <a:t>Income</a:t>
                      </a:r>
                      <a:endParaRPr lang="pt-BR" sz="1600" dirty="0"/>
                    </a:p>
                  </a:txBody>
                  <a:tcPr>
                    <a:solidFill>
                      <a:schemeClr val="tx2">
                        <a:lumMod val="20000"/>
                        <a:lumOff val="80000"/>
                      </a:schemeClr>
                    </a:solidFill>
                  </a:tcPr>
                </a:tc>
                <a:tc>
                  <a:txBody>
                    <a:bodyPr/>
                    <a:lstStyle/>
                    <a:p>
                      <a:pPr marL="0" indent="0" algn="ctr">
                        <a:buFont typeface="Wingdings" panose="05000000000000000000" pitchFamily="2" charset="2"/>
                        <a:buNone/>
                      </a:pPr>
                      <a:r>
                        <a:rPr lang="pt-BR" sz="1600" dirty="0" smtClean="0"/>
                        <a:t>&gt; 3</a:t>
                      </a:r>
                      <a:endParaRPr lang="pt-BR" sz="1600" dirty="0"/>
                    </a:p>
                  </a:txBody>
                  <a:tcPr>
                    <a:solidFill>
                      <a:schemeClr val="tx2">
                        <a:lumMod val="20000"/>
                        <a:lumOff val="80000"/>
                      </a:schemeClr>
                    </a:solidFill>
                  </a:tcPr>
                </a:tc>
                <a:tc>
                  <a:txBody>
                    <a:bodyPr/>
                    <a:lstStyle/>
                    <a:p>
                      <a:pPr algn="ctr"/>
                      <a:r>
                        <a:rPr lang="pt-BR" sz="1600" dirty="0" smtClean="0"/>
                        <a:t>35(89,7%)</a:t>
                      </a:r>
                      <a:endParaRPr lang="pt-BR" sz="1600" dirty="0"/>
                    </a:p>
                  </a:txBody>
                  <a:tcPr>
                    <a:solidFill>
                      <a:schemeClr val="tx2">
                        <a:lumMod val="20000"/>
                        <a:lumOff val="80000"/>
                      </a:schemeClr>
                    </a:solidFill>
                  </a:tcPr>
                </a:tc>
                <a:tc>
                  <a:txBody>
                    <a:bodyPr/>
                    <a:lstStyle/>
                    <a:p>
                      <a:pPr algn="ctr"/>
                      <a:r>
                        <a:rPr lang="pt-BR" sz="1600" dirty="0" smtClean="0"/>
                        <a:t>4(10,2%)</a:t>
                      </a:r>
                      <a:endParaRPr lang="pt-BR" sz="1600" dirty="0"/>
                    </a:p>
                  </a:txBody>
                  <a:tcPr>
                    <a:solidFill>
                      <a:schemeClr val="tx2">
                        <a:lumMod val="20000"/>
                        <a:lumOff val="80000"/>
                      </a:schemeClr>
                    </a:solidFill>
                  </a:tcPr>
                </a:tc>
                <a:tc>
                  <a:txBody>
                    <a:bodyPr/>
                    <a:lstStyle/>
                    <a:p>
                      <a:pPr algn="ctr"/>
                      <a:r>
                        <a:rPr lang="pt-BR" sz="1600" dirty="0" smtClean="0"/>
                        <a:t>4,154</a:t>
                      </a:r>
                      <a:endParaRPr lang="pt-BR" sz="1600" dirty="0"/>
                    </a:p>
                  </a:txBody>
                  <a:tcPr>
                    <a:solidFill>
                      <a:schemeClr val="tx2">
                        <a:lumMod val="20000"/>
                        <a:lumOff val="80000"/>
                      </a:schemeClr>
                    </a:solidFill>
                  </a:tcPr>
                </a:tc>
                <a:tc rowSpan="2">
                  <a:txBody>
                    <a:bodyPr/>
                    <a:lstStyle/>
                    <a:p>
                      <a:pPr algn="ctr"/>
                      <a:r>
                        <a:rPr lang="pt-BR" sz="1600" dirty="0" smtClean="0"/>
                        <a:t>1,435</a:t>
                      </a:r>
                      <a:endParaRPr lang="pt-BR" sz="1600" dirty="0"/>
                    </a:p>
                  </a:txBody>
                  <a:tcPr>
                    <a:solidFill>
                      <a:schemeClr val="tx2">
                        <a:lumMod val="20000"/>
                        <a:lumOff val="80000"/>
                      </a:schemeClr>
                    </a:solidFill>
                  </a:tcPr>
                </a:tc>
                <a:tc rowSpan="2">
                  <a:txBody>
                    <a:bodyPr/>
                    <a:lstStyle/>
                    <a:p>
                      <a:pPr algn="ctr"/>
                      <a:r>
                        <a:rPr lang="pt-BR" sz="1600" dirty="0" smtClean="0"/>
                        <a:t>12,028</a:t>
                      </a:r>
                      <a:endParaRPr lang="pt-BR" sz="1600" dirty="0"/>
                    </a:p>
                  </a:txBody>
                  <a:tcPr>
                    <a:solidFill>
                      <a:schemeClr val="tx2">
                        <a:lumMod val="20000"/>
                        <a:lumOff val="80000"/>
                      </a:schemeClr>
                    </a:solidFill>
                  </a:tcPr>
                </a:tc>
                <a:tc>
                  <a:txBody>
                    <a:bodyPr/>
                    <a:lstStyle/>
                    <a:p>
                      <a:pPr algn="ctr"/>
                      <a:r>
                        <a:rPr lang="pt-BR" sz="1600" dirty="0" smtClean="0"/>
                        <a:t>3,248</a:t>
                      </a:r>
                      <a:endParaRPr lang="pt-BR" sz="1600" dirty="0"/>
                    </a:p>
                  </a:txBody>
                  <a:tcPr>
                    <a:solidFill>
                      <a:schemeClr val="tx2">
                        <a:lumMod val="20000"/>
                        <a:lumOff val="80000"/>
                      </a:schemeClr>
                    </a:solidFill>
                  </a:tcPr>
                </a:tc>
                <a:tc rowSpan="2">
                  <a:txBody>
                    <a:bodyPr/>
                    <a:lstStyle/>
                    <a:p>
                      <a:pPr algn="ctr"/>
                      <a:r>
                        <a:rPr lang="pt-BR" sz="1600" dirty="0" smtClean="0"/>
                        <a:t>1,076</a:t>
                      </a:r>
                      <a:endParaRPr lang="pt-BR" sz="1600" dirty="0"/>
                    </a:p>
                  </a:txBody>
                  <a:tcPr>
                    <a:solidFill>
                      <a:schemeClr val="tx2">
                        <a:lumMod val="20000"/>
                        <a:lumOff val="80000"/>
                      </a:schemeClr>
                    </a:solidFill>
                  </a:tcPr>
                </a:tc>
                <a:tc rowSpan="2">
                  <a:txBody>
                    <a:bodyPr/>
                    <a:lstStyle/>
                    <a:p>
                      <a:pPr algn="ctr"/>
                      <a:r>
                        <a:rPr lang="pt-BR" sz="1600" dirty="0" smtClean="0"/>
                        <a:t>9,803</a:t>
                      </a:r>
                      <a:endParaRPr lang="pt-BR" sz="1600" dirty="0"/>
                    </a:p>
                  </a:txBody>
                  <a:tcPr>
                    <a:solidFill>
                      <a:schemeClr val="tx2">
                        <a:lumMod val="20000"/>
                        <a:lumOff val="80000"/>
                      </a:schemeClr>
                    </a:solidFill>
                  </a:tcPr>
                </a:tc>
              </a:tr>
              <a:tr h="365759">
                <a:tc vMerge="1">
                  <a:txBody>
                    <a:bodyPr/>
                    <a:lstStyle/>
                    <a:p>
                      <a:endParaRPr lang="pt-BR"/>
                    </a:p>
                  </a:txBody>
                  <a:tcPr/>
                </a:tc>
                <a:tc>
                  <a:txBody>
                    <a:bodyPr/>
                    <a:lstStyle/>
                    <a:p>
                      <a:pPr algn="ctr"/>
                      <a:r>
                        <a:rPr lang="pt-BR" sz="1600" dirty="0" smtClean="0"/>
                        <a:t>&lt; 3</a:t>
                      </a:r>
                    </a:p>
                  </a:txBody>
                  <a:tcPr>
                    <a:solidFill>
                      <a:schemeClr val="tx2">
                        <a:lumMod val="20000"/>
                        <a:lumOff val="80000"/>
                      </a:schemeClr>
                    </a:solidFill>
                  </a:tcPr>
                </a:tc>
                <a:tc>
                  <a:txBody>
                    <a:bodyPr/>
                    <a:lstStyle/>
                    <a:p>
                      <a:pPr algn="ctr"/>
                      <a:r>
                        <a:rPr lang="pt-BR" sz="1600" dirty="0" smtClean="0"/>
                        <a:t>198(67,8%)</a:t>
                      </a:r>
                      <a:endParaRPr lang="pt-BR" sz="1600" dirty="0"/>
                    </a:p>
                  </a:txBody>
                  <a:tcPr>
                    <a:solidFill>
                      <a:schemeClr val="tx2">
                        <a:lumMod val="20000"/>
                        <a:lumOff val="80000"/>
                      </a:schemeClr>
                    </a:solidFill>
                  </a:tcPr>
                </a:tc>
                <a:tc>
                  <a:txBody>
                    <a:bodyPr/>
                    <a:lstStyle/>
                    <a:p>
                      <a:pPr algn="ctr"/>
                      <a:r>
                        <a:rPr lang="pt-BR" sz="1600" dirty="0" smtClean="0"/>
                        <a:t>94(32,1%)</a:t>
                      </a:r>
                      <a:endParaRPr lang="pt-BR" sz="1600" dirty="0"/>
                    </a:p>
                  </a:txBody>
                  <a:tcPr>
                    <a:solidFill>
                      <a:schemeClr val="tx2">
                        <a:lumMod val="20000"/>
                        <a:lumOff val="80000"/>
                      </a:schemeClr>
                    </a:solidFill>
                  </a:tcPr>
                </a:tc>
                <a:tc>
                  <a:txBody>
                    <a:bodyPr/>
                    <a:lstStyle/>
                    <a:p>
                      <a:pPr algn="ctr"/>
                      <a:r>
                        <a:rPr lang="pt-BR" sz="1600" dirty="0" smtClean="0"/>
                        <a:t>1</a:t>
                      </a:r>
                      <a:endParaRPr lang="pt-BR" sz="1600" dirty="0"/>
                    </a:p>
                  </a:txBody>
                  <a:tcPr>
                    <a:solidFill>
                      <a:schemeClr val="tx2">
                        <a:lumMod val="20000"/>
                        <a:lumOff val="80000"/>
                      </a:schemeClr>
                    </a:solidFill>
                  </a:tcPr>
                </a:tc>
                <a:tc vMerge="1">
                  <a:txBody>
                    <a:bodyPr/>
                    <a:lstStyle/>
                    <a:p>
                      <a:endParaRPr lang="pt-BR"/>
                    </a:p>
                  </a:txBody>
                  <a:tcPr/>
                </a:tc>
                <a:tc vMerge="1">
                  <a:txBody>
                    <a:bodyPr/>
                    <a:lstStyle/>
                    <a:p>
                      <a:endParaRPr lang="pt-BR"/>
                    </a:p>
                  </a:txBody>
                  <a:tcPr/>
                </a:tc>
                <a:tc>
                  <a:txBody>
                    <a:bodyPr/>
                    <a:lstStyle/>
                    <a:p>
                      <a:pPr algn="ctr"/>
                      <a:r>
                        <a:rPr lang="pt-BR" sz="1600" dirty="0" smtClean="0"/>
                        <a:t>1</a:t>
                      </a:r>
                      <a:endParaRPr lang="pt-BR" sz="1600" dirty="0"/>
                    </a:p>
                  </a:txBody>
                  <a:tcPr>
                    <a:solidFill>
                      <a:schemeClr val="tx2">
                        <a:lumMod val="20000"/>
                        <a:lumOff val="80000"/>
                      </a:schemeClr>
                    </a:solidFill>
                  </a:tcPr>
                </a:tc>
                <a:tc vMerge="1">
                  <a:txBody>
                    <a:bodyPr/>
                    <a:lstStyle/>
                    <a:p>
                      <a:endParaRPr lang="pt-BR"/>
                    </a:p>
                  </a:txBody>
                  <a:tcPr/>
                </a:tc>
                <a:tc vMerge="1">
                  <a:txBody>
                    <a:bodyPr/>
                    <a:lstStyle/>
                    <a:p>
                      <a:endParaRPr lang="pt-BR"/>
                    </a:p>
                  </a:txBody>
                  <a:tcPr/>
                </a:tc>
              </a:tr>
              <a:tr h="167640">
                <a:tc rowSpan="3">
                  <a:txBody>
                    <a:bodyPr/>
                    <a:lstStyle/>
                    <a:p>
                      <a:pPr algn="ctr"/>
                      <a:r>
                        <a:rPr lang="pt-BR" sz="1600" dirty="0" smtClean="0"/>
                        <a:t>CD4 </a:t>
                      </a:r>
                      <a:r>
                        <a:rPr lang="pt-BR" sz="1600" dirty="0" err="1" smtClean="0"/>
                        <a:t>cells</a:t>
                      </a:r>
                      <a:endParaRPr lang="pt-BR" sz="1600" dirty="0"/>
                    </a:p>
                  </a:txBody>
                  <a:tcPr>
                    <a:solidFill>
                      <a:schemeClr val="tx2">
                        <a:lumMod val="20000"/>
                        <a:lumOff val="80000"/>
                      </a:schemeClr>
                    </a:solidFill>
                  </a:tcPr>
                </a:tc>
                <a:tc>
                  <a:txBody>
                    <a:bodyPr/>
                    <a:lstStyle/>
                    <a:p>
                      <a:pPr algn="ctr"/>
                      <a:r>
                        <a:rPr lang="pt-BR" sz="1600" dirty="0" smtClean="0"/>
                        <a:t>≥ 500</a:t>
                      </a:r>
                    </a:p>
                  </a:txBody>
                  <a:tcPr>
                    <a:solidFill>
                      <a:schemeClr val="tx2">
                        <a:lumMod val="20000"/>
                        <a:lumOff val="80000"/>
                      </a:schemeClr>
                    </a:solidFill>
                  </a:tcPr>
                </a:tc>
                <a:tc>
                  <a:txBody>
                    <a:bodyPr/>
                    <a:lstStyle/>
                    <a:p>
                      <a:pPr algn="ctr"/>
                      <a:r>
                        <a:rPr lang="pt-BR" sz="1600" dirty="0" smtClean="0"/>
                        <a:t>107(80,4%)</a:t>
                      </a:r>
                      <a:endParaRPr lang="pt-BR" sz="1600" dirty="0"/>
                    </a:p>
                  </a:txBody>
                  <a:tcPr>
                    <a:solidFill>
                      <a:schemeClr val="tx2">
                        <a:lumMod val="20000"/>
                        <a:lumOff val="80000"/>
                      </a:schemeClr>
                    </a:solidFill>
                  </a:tcPr>
                </a:tc>
                <a:tc>
                  <a:txBody>
                    <a:bodyPr/>
                    <a:lstStyle/>
                    <a:p>
                      <a:pPr algn="ctr"/>
                      <a:r>
                        <a:rPr lang="pt-BR" sz="1600" dirty="0" smtClean="0"/>
                        <a:t>26(19,5%)</a:t>
                      </a:r>
                      <a:endParaRPr lang="pt-BR" sz="1600" dirty="0"/>
                    </a:p>
                  </a:txBody>
                  <a:tcPr>
                    <a:solidFill>
                      <a:schemeClr val="tx2">
                        <a:lumMod val="20000"/>
                        <a:lumOff val="80000"/>
                      </a:schemeClr>
                    </a:solidFill>
                  </a:tcPr>
                </a:tc>
                <a:tc>
                  <a:txBody>
                    <a:bodyPr/>
                    <a:lstStyle/>
                    <a:p>
                      <a:pPr algn="ctr"/>
                      <a:r>
                        <a:rPr lang="pt-BR" sz="1600" dirty="0" smtClean="0"/>
                        <a:t>2,816</a:t>
                      </a:r>
                      <a:endParaRPr lang="pt-BR" sz="1600" dirty="0"/>
                    </a:p>
                  </a:txBody>
                  <a:tcPr>
                    <a:solidFill>
                      <a:schemeClr val="tx2">
                        <a:lumMod val="20000"/>
                        <a:lumOff val="80000"/>
                      </a:schemeClr>
                    </a:solidFill>
                  </a:tcPr>
                </a:tc>
                <a:tc>
                  <a:txBody>
                    <a:bodyPr/>
                    <a:lstStyle/>
                    <a:p>
                      <a:pPr algn="ctr"/>
                      <a:r>
                        <a:rPr lang="pt-BR" sz="1600" dirty="0" smtClean="0"/>
                        <a:t>1,459</a:t>
                      </a:r>
                      <a:endParaRPr lang="pt-BR" sz="1600" dirty="0"/>
                    </a:p>
                  </a:txBody>
                  <a:tcPr>
                    <a:solidFill>
                      <a:schemeClr val="tx2">
                        <a:lumMod val="20000"/>
                        <a:lumOff val="80000"/>
                      </a:schemeClr>
                    </a:solidFill>
                  </a:tcPr>
                </a:tc>
                <a:tc>
                  <a:txBody>
                    <a:bodyPr/>
                    <a:lstStyle/>
                    <a:p>
                      <a:pPr algn="ctr"/>
                      <a:r>
                        <a:rPr lang="pt-BR" sz="1600" dirty="0" smtClean="0"/>
                        <a:t>5,435</a:t>
                      </a:r>
                      <a:endParaRPr lang="pt-BR" sz="1600" dirty="0"/>
                    </a:p>
                  </a:txBody>
                  <a:tcPr>
                    <a:solidFill>
                      <a:schemeClr val="tx2">
                        <a:lumMod val="20000"/>
                        <a:lumOff val="80000"/>
                      </a:schemeClr>
                    </a:solidFill>
                  </a:tcPr>
                </a:tc>
                <a:tc>
                  <a:txBody>
                    <a:bodyPr/>
                    <a:lstStyle/>
                    <a:p>
                      <a:pPr algn="ctr"/>
                      <a:r>
                        <a:rPr lang="pt-BR" sz="1600" dirty="0" smtClean="0"/>
                        <a:t>2,739</a:t>
                      </a:r>
                      <a:endParaRPr lang="pt-BR" sz="1600" dirty="0"/>
                    </a:p>
                  </a:txBody>
                  <a:tcPr>
                    <a:solidFill>
                      <a:schemeClr val="tx2">
                        <a:lumMod val="20000"/>
                        <a:lumOff val="80000"/>
                      </a:schemeClr>
                    </a:solidFill>
                  </a:tcPr>
                </a:tc>
                <a:tc>
                  <a:txBody>
                    <a:bodyPr/>
                    <a:lstStyle/>
                    <a:p>
                      <a:pPr algn="ctr"/>
                      <a:r>
                        <a:rPr lang="pt-BR" sz="1600" dirty="0" smtClean="0"/>
                        <a:t>1,387</a:t>
                      </a:r>
                      <a:endParaRPr lang="pt-BR" sz="1600" dirty="0"/>
                    </a:p>
                  </a:txBody>
                  <a:tcPr>
                    <a:solidFill>
                      <a:schemeClr val="tx2">
                        <a:lumMod val="20000"/>
                        <a:lumOff val="80000"/>
                      </a:schemeClr>
                    </a:solidFill>
                  </a:tcPr>
                </a:tc>
                <a:tc>
                  <a:txBody>
                    <a:bodyPr/>
                    <a:lstStyle/>
                    <a:p>
                      <a:pPr algn="ctr"/>
                      <a:r>
                        <a:rPr lang="pt-BR" sz="1600" dirty="0" smtClean="0"/>
                        <a:t>5,409</a:t>
                      </a:r>
                      <a:endParaRPr lang="pt-BR" sz="1600" dirty="0"/>
                    </a:p>
                  </a:txBody>
                  <a:tcPr>
                    <a:solidFill>
                      <a:schemeClr val="tx2">
                        <a:lumMod val="20000"/>
                        <a:lumOff val="80000"/>
                      </a:schemeClr>
                    </a:solidFill>
                  </a:tcPr>
                </a:tc>
              </a:tr>
              <a:tr h="167640">
                <a:tc vMerge="1">
                  <a:txBody>
                    <a:bodyPr/>
                    <a:lstStyle/>
                    <a:p>
                      <a:endParaRPr lang="pt-BR"/>
                    </a:p>
                  </a:txBody>
                  <a:tcPr/>
                </a:tc>
                <a:tc>
                  <a:txBody>
                    <a:bodyPr/>
                    <a:lstStyle/>
                    <a:p>
                      <a:pPr algn="ctr"/>
                      <a:r>
                        <a:rPr lang="pt-BR" sz="1600" dirty="0" smtClean="0"/>
                        <a:t>499 – 200</a:t>
                      </a:r>
                    </a:p>
                  </a:txBody>
                  <a:tcPr>
                    <a:solidFill>
                      <a:schemeClr val="tx2">
                        <a:lumMod val="20000"/>
                        <a:lumOff val="80000"/>
                      </a:schemeClr>
                    </a:solidFill>
                  </a:tcPr>
                </a:tc>
                <a:tc>
                  <a:txBody>
                    <a:bodyPr/>
                    <a:lstStyle/>
                    <a:p>
                      <a:pPr algn="ctr"/>
                      <a:r>
                        <a:rPr lang="pt-BR" sz="1600" dirty="0" smtClean="0"/>
                        <a:t>88(65,6%)</a:t>
                      </a:r>
                      <a:endParaRPr lang="pt-BR" sz="1600" dirty="0"/>
                    </a:p>
                  </a:txBody>
                  <a:tcPr>
                    <a:solidFill>
                      <a:schemeClr val="tx2">
                        <a:lumMod val="20000"/>
                        <a:lumOff val="80000"/>
                      </a:schemeClr>
                    </a:solidFill>
                  </a:tcPr>
                </a:tc>
                <a:tc>
                  <a:txBody>
                    <a:bodyPr/>
                    <a:lstStyle/>
                    <a:p>
                      <a:pPr algn="ctr"/>
                      <a:r>
                        <a:rPr lang="pt-BR" sz="1600" dirty="0" smtClean="0"/>
                        <a:t>46(34,3%)</a:t>
                      </a:r>
                      <a:endParaRPr lang="pt-BR" sz="1600" dirty="0"/>
                    </a:p>
                  </a:txBody>
                  <a:tcPr>
                    <a:solidFill>
                      <a:schemeClr val="tx2">
                        <a:lumMod val="20000"/>
                        <a:lumOff val="80000"/>
                      </a:schemeClr>
                    </a:solidFill>
                  </a:tcPr>
                </a:tc>
                <a:tc>
                  <a:txBody>
                    <a:bodyPr/>
                    <a:lstStyle/>
                    <a:p>
                      <a:pPr algn="ctr"/>
                      <a:r>
                        <a:rPr lang="pt-BR" sz="1600" dirty="0" smtClean="0"/>
                        <a:t>1,309</a:t>
                      </a:r>
                      <a:endParaRPr lang="pt-BR" sz="1600" dirty="0"/>
                    </a:p>
                  </a:txBody>
                  <a:tcPr>
                    <a:solidFill>
                      <a:schemeClr val="tx2">
                        <a:lumMod val="20000"/>
                        <a:lumOff val="80000"/>
                      </a:schemeClr>
                    </a:solidFill>
                  </a:tcPr>
                </a:tc>
                <a:tc>
                  <a:txBody>
                    <a:bodyPr/>
                    <a:lstStyle/>
                    <a:p>
                      <a:pPr algn="ctr"/>
                      <a:r>
                        <a:rPr lang="pt-BR" sz="1600" dirty="0" smtClean="0"/>
                        <a:t>1,309</a:t>
                      </a:r>
                      <a:endParaRPr lang="pt-BR" sz="1600" dirty="0"/>
                    </a:p>
                  </a:txBody>
                  <a:tcPr>
                    <a:solidFill>
                      <a:schemeClr val="tx2">
                        <a:lumMod val="20000"/>
                        <a:lumOff val="80000"/>
                      </a:schemeClr>
                    </a:solidFill>
                  </a:tcPr>
                </a:tc>
                <a:tc>
                  <a:txBody>
                    <a:bodyPr/>
                    <a:lstStyle/>
                    <a:p>
                      <a:pPr algn="ctr"/>
                      <a:r>
                        <a:rPr lang="pt-BR" sz="1600" dirty="0" smtClean="0"/>
                        <a:t>2,417</a:t>
                      </a:r>
                      <a:endParaRPr lang="pt-BR" sz="1600" dirty="0"/>
                    </a:p>
                  </a:txBody>
                  <a:tcPr>
                    <a:solidFill>
                      <a:schemeClr val="tx2">
                        <a:lumMod val="20000"/>
                        <a:lumOff val="80000"/>
                      </a:schemeClr>
                    </a:solidFill>
                  </a:tcPr>
                </a:tc>
                <a:tc>
                  <a:txBody>
                    <a:bodyPr/>
                    <a:lstStyle/>
                    <a:p>
                      <a:pPr algn="ctr"/>
                      <a:r>
                        <a:rPr lang="pt-BR" sz="1600" dirty="0" smtClean="0"/>
                        <a:t>1,202</a:t>
                      </a:r>
                      <a:endParaRPr lang="pt-BR" sz="1600" dirty="0"/>
                    </a:p>
                  </a:txBody>
                  <a:tcPr>
                    <a:solidFill>
                      <a:schemeClr val="tx2">
                        <a:lumMod val="20000"/>
                        <a:lumOff val="80000"/>
                      </a:schemeClr>
                    </a:solidFill>
                  </a:tcPr>
                </a:tc>
                <a:tc>
                  <a:txBody>
                    <a:bodyPr/>
                    <a:lstStyle/>
                    <a:p>
                      <a:pPr algn="ctr"/>
                      <a:r>
                        <a:rPr lang="pt-BR" sz="1600" dirty="0" smtClean="0"/>
                        <a:t>0,634</a:t>
                      </a:r>
                      <a:endParaRPr lang="pt-BR" sz="1600" dirty="0"/>
                    </a:p>
                  </a:txBody>
                  <a:tcPr>
                    <a:solidFill>
                      <a:schemeClr val="tx2">
                        <a:lumMod val="20000"/>
                        <a:lumOff val="80000"/>
                      </a:schemeClr>
                    </a:solidFill>
                  </a:tcPr>
                </a:tc>
                <a:tc>
                  <a:txBody>
                    <a:bodyPr/>
                    <a:lstStyle/>
                    <a:p>
                      <a:pPr algn="ctr"/>
                      <a:r>
                        <a:rPr lang="pt-BR" sz="1600" dirty="0" smtClean="0"/>
                        <a:t>2,277</a:t>
                      </a:r>
                      <a:endParaRPr lang="pt-BR" sz="1600" dirty="0"/>
                    </a:p>
                  </a:txBody>
                  <a:tcPr>
                    <a:solidFill>
                      <a:schemeClr val="tx2">
                        <a:lumMod val="20000"/>
                        <a:lumOff val="80000"/>
                      </a:schemeClr>
                    </a:solidFill>
                  </a:tcPr>
                </a:tc>
              </a:tr>
              <a:tr h="167640">
                <a:tc vMerge="1">
                  <a:txBody>
                    <a:bodyPr/>
                    <a:lstStyle/>
                    <a:p>
                      <a:endParaRPr lang="pt-BR"/>
                    </a:p>
                  </a:txBody>
                  <a:tcPr/>
                </a:tc>
                <a:tc>
                  <a:txBody>
                    <a:bodyPr/>
                    <a:lstStyle/>
                    <a:p>
                      <a:pPr algn="ctr"/>
                      <a:r>
                        <a:rPr lang="pt-BR" sz="1600" dirty="0" smtClean="0"/>
                        <a:t>≤ 200</a:t>
                      </a:r>
                    </a:p>
                  </a:txBody>
                  <a:tcPr>
                    <a:solidFill>
                      <a:schemeClr val="tx2">
                        <a:lumMod val="20000"/>
                        <a:lumOff val="80000"/>
                      </a:schemeClr>
                    </a:solidFill>
                  </a:tcPr>
                </a:tc>
                <a:tc>
                  <a:txBody>
                    <a:bodyPr/>
                    <a:lstStyle/>
                    <a:p>
                      <a:pPr algn="ctr"/>
                      <a:r>
                        <a:rPr lang="pt-BR" sz="1600" dirty="0" smtClean="0"/>
                        <a:t>38 (59,3%)</a:t>
                      </a:r>
                      <a:endParaRPr lang="pt-BR" sz="1600" dirty="0"/>
                    </a:p>
                  </a:txBody>
                  <a:tcPr>
                    <a:solidFill>
                      <a:schemeClr val="tx2">
                        <a:lumMod val="20000"/>
                        <a:lumOff val="80000"/>
                      </a:schemeClr>
                    </a:solidFill>
                  </a:tcPr>
                </a:tc>
                <a:tc>
                  <a:txBody>
                    <a:bodyPr/>
                    <a:lstStyle/>
                    <a:p>
                      <a:pPr algn="ctr"/>
                      <a:r>
                        <a:rPr lang="pt-BR" sz="1600" dirty="0" smtClean="0"/>
                        <a:t>26(40,6%)</a:t>
                      </a:r>
                      <a:endParaRPr lang="pt-BR" sz="1600" dirty="0"/>
                    </a:p>
                  </a:txBody>
                  <a:tcPr>
                    <a:solidFill>
                      <a:schemeClr val="tx2">
                        <a:lumMod val="20000"/>
                        <a:lumOff val="80000"/>
                      </a:schemeClr>
                    </a:solidFill>
                  </a:tcPr>
                </a:tc>
                <a:tc>
                  <a:txBody>
                    <a:bodyPr/>
                    <a:lstStyle/>
                    <a:p>
                      <a:pPr algn="ctr"/>
                      <a:r>
                        <a:rPr lang="pt-BR" sz="1600" dirty="0" smtClean="0"/>
                        <a:t>1</a:t>
                      </a:r>
                      <a:endParaRPr lang="pt-BR" sz="1600" dirty="0"/>
                    </a:p>
                  </a:txBody>
                  <a:tcPr>
                    <a:solidFill>
                      <a:schemeClr val="tx2">
                        <a:lumMod val="20000"/>
                        <a:lumOff val="80000"/>
                      </a:schemeClr>
                    </a:solidFill>
                  </a:tcPr>
                </a:tc>
                <a:tc gridSpan="2">
                  <a:txBody>
                    <a:bodyPr/>
                    <a:lstStyle/>
                    <a:p>
                      <a:pPr algn="ctr"/>
                      <a:endParaRPr lang="pt-BR" sz="1600" dirty="0"/>
                    </a:p>
                  </a:txBody>
                  <a:tcPr>
                    <a:solidFill>
                      <a:schemeClr val="tx2">
                        <a:lumMod val="20000"/>
                        <a:lumOff val="80000"/>
                      </a:schemeClr>
                    </a:solidFill>
                  </a:tcPr>
                </a:tc>
                <a:tc hMerge="1">
                  <a:txBody>
                    <a:bodyPr/>
                    <a:lstStyle/>
                    <a:p>
                      <a:pPr algn="ctr"/>
                      <a:endParaRPr lang="pt-BR" sz="1600" dirty="0"/>
                    </a:p>
                  </a:txBody>
                  <a:tcPr>
                    <a:solidFill>
                      <a:schemeClr val="tx2">
                        <a:lumMod val="20000"/>
                        <a:lumOff val="80000"/>
                      </a:schemeClr>
                    </a:solidFill>
                  </a:tcPr>
                </a:tc>
                <a:tc>
                  <a:txBody>
                    <a:bodyPr/>
                    <a:lstStyle/>
                    <a:p>
                      <a:pPr algn="ctr"/>
                      <a:r>
                        <a:rPr lang="pt-BR" sz="1600" dirty="0" smtClean="0"/>
                        <a:t>1</a:t>
                      </a:r>
                      <a:endParaRPr lang="pt-BR" sz="1600" dirty="0"/>
                    </a:p>
                  </a:txBody>
                  <a:tcPr>
                    <a:solidFill>
                      <a:schemeClr val="tx2">
                        <a:lumMod val="20000"/>
                        <a:lumOff val="80000"/>
                      </a:schemeClr>
                    </a:solidFill>
                  </a:tcPr>
                </a:tc>
                <a:tc gridSpan="2">
                  <a:txBody>
                    <a:bodyPr/>
                    <a:lstStyle/>
                    <a:p>
                      <a:pPr algn="ctr"/>
                      <a:endParaRPr lang="pt-BR" sz="1600" dirty="0"/>
                    </a:p>
                  </a:txBody>
                  <a:tcPr>
                    <a:solidFill>
                      <a:schemeClr val="tx2">
                        <a:lumMod val="20000"/>
                        <a:lumOff val="80000"/>
                      </a:schemeClr>
                    </a:solidFill>
                  </a:tcPr>
                </a:tc>
                <a:tc hMerge="1">
                  <a:txBody>
                    <a:bodyPr/>
                    <a:lstStyle/>
                    <a:p>
                      <a:pPr algn="ctr"/>
                      <a:endParaRPr lang="pt-BR" sz="1600" dirty="0"/>
                    </a:p>
                  </a:txBody>
                  <a:tcPr>
                    <a:solidFill>
                      <a:schemeClr val="tx2">
                        <a:lumMod val="20000"/>
                        <a:lumOff val="80000"/>
                      </a:schemeClr>
                    </a:solidFill>
                  </a:tcPr>
                </a:tc>
              </a:tr>
            </a:tbl>
          </a:graphicData>
        </a:graphic>
      </p:graphicFrame>
      <p:sp>
        <p:nvSpPr>
          <p:cNvPr id="4" name="CaixaDeTexto 3"/>
          <p:cNvSpPr txBox="1"/>
          <p:nvPr/>
        </p:nvSpPr>
        <p:spPr>
          <a:xfrm>
            <a:off x="990600" y="685800"/>
            <a:ext cx="7258050" cy="954107"/>
          </a:xfrm>
          <a:prstGeom prst="rect">
            <a:avLst/>
          </a:prstGeom>
          <a:noFill/>
        </p:spPr>
        <p:txBody>
          <a:bodyPr>
            <a:spAutoFit/>
          </a:bodyPr>
          <a:lstStyle/>
          <a:p>
            <a:pPr algn="ctr" fontAlgn="auto">
              <a:spcBef>
                <a:spcPts val="0"/>
              </a:spcBef>
              <a:spcAft>
                <a:spcPts val="0"/>
              </a:spcAft>
              <a:defRPr/>
            </a:pPr>
            <a:r>
              <a:rPr lang="en-US" sz="2800" b="1" dirty="0" smtClean="0">
                <a:solidFill>
                  <a:srgbClr val="800080"/>
                </a:solidFill>
                <a:effectLst>
                  <a:outerShdw blurRad="38100" dist="38100" dir="2700000" algn="tl">
                    <a:srgbClr val="000000">
                      <a:alpha val="43137"/>
                    </a:srgbClr>
                  </a:outerShdw>
                </a:effectLst>
                <a:latin typeface="+mn-lt"/>
                <a:cs typeface="Times New Roman" panose="02020603050405020304" pitchFamily="18" charset="0"/>
              </a:rPr>
              <a:t>Factors associated with symptoms of depression among people living with HIV/aids</a:t>
            </a:r>
            <a:endParaRPr lang="pt-BR" sz="2800" dirty="0">
              <a:latin typeface="+mn-lt"/>
            </a:endParaRPr>
          </a:p>
        </p:txBody>
      </p:sp>
    </p:spTree>
    <p:extLst>
      <p:ext uri="{BB962C8B-B14F-4D97-AF65-F5344CB8AC3E}">
        <p14:creationId xmlns:p14="http://schemas.microsoft.com/office/powerpoint/2010/main" xmlns="" val="3262590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438400" y="587375"/>
            <a:ext cx="4267200" cy="708025"/>
          </a:xfrm>
          <a:prstGeom prst="rect">
            <a:avLst/>
          </a:prstGeom>
          <a:noFill/>
        </p:spPr>
        <p:txBody>
          <a:bodyPr>
            <a:spAutoFit/>
          </a:bodyPr>
          <a:lstStyle/>
          <a:p>
            <a:pPr algn="ctr" fontAlgn="auto">
              <a:spcBef>
                <a:spcPts val="0"/>
              </a:spcBef>
              <a:spcAft>
                <a:spcPts val="0"/>
              </a:spcAft>
              <a:defRPr/>
            </a:pPr>
            <a:r>
              <a:rPr lang="pt-BR" sz="4000" b="1" dirty="0" err="1">
                <a:solidFill>
                  <a:srgbClr val="800080"/>
                </a:solidFill>
                <a:effectLst>
                  <a:outerShdw blurRad="38100" dist="38100" dir="2700000" algn="tl">
                    <a:srgbClr val="000000">
                      <a:alpha val="43137"/>
                    </a:srgbClr>
                  </a:outerShdw>
                </a:effectLst>
                <a:latin typeface="+mn-lt"/>
                <a:cs typeface="Times New Roman" panose="02020603050405020304" pitchFamily="18" charset="0"/>
              </a:rPr>
              <a:t>Discussion</a:t>
            </a:r>
            <a:endParaRPr lang="pt-BR" sz="4000" dirty="0">
              <a:latin typeface="+mn-lt"/>
            </a:endParaRPr>
          </a:p>
        </p:txBody>
      </p:sp>
      <p:sp>
        <p:nvSpPr>
          <p:cNvPr id="3" name="CaixaDeTexto 2"/>
          <p:cNvSpPr txBox="1"/>
          <p:nvPr/>
        </p:nvSpPr>
        <p:spPr>
          <a:xfrm>
            <a:off x="949325" y="1524000"/>
            <a:ext cx="7258050" cy="4708981"/>
          </a:xfrm>
          <a:prstGeom prst="rect">
            <a:avLst/>
          </a:prstGeom>
          <a:noFill/>
        </p:spPr>
        <p:txBody>
          <a:bodyPr>
            <a:spAutoFit/>
          </a:bodyPr>
          <a:lstStyle/>
          <a:p>
            <a:pPr marL="457200" indent="-457200" algn="just" fontAlgn="auto">
              <a:spcBef>
                <a:spcPts val="0"/>
              </a:spcBef>
              <a:spcAft>
                <a:spcPts val="1200"/>
              </a:spcAft>
              <a:buFont typeface="Wingdings" panose="05000000000000000000" pitchFamily="2" charset="2"/>
              <a:buChar char="§"/>
              <a:defRPr/>
            </a:pPr>
            <a:r>
              <a:rPr lang="en-US" sz="2800" dirty="0">
                <a:solidFill>
                  <a:schemeClr val="tx1">
                    <a:lumMod val="85000"/>
                    <a:lumOff val="15000"/>
                  </a:schemeClr>
                </a:solidFill>
                <a:latin typeface="+mn-lt"/>
              </a:rPr>
              <a:t>This study’s results showed that 29.6% of the individuals living with HIV/AIDS presented depressive symptoms (BDI &gt; 16) and the factors associated with depression were sex, income, and immunological </a:t>
            </a:r>
            <a:r>
              <a:rPr lang="en-US" sz="2800" dirty="0" smtClean="0">
                <a:solidFill>
                  <a:schemeClr val="tx1">
                    <a:lumMod val="85000"/>
                    <a:lumOff val="15000"/>
                  </a:schemeClr>
                </a:solidFill>
                <a:latin typeface="+mn-lt"/>
              </a:rPr>
              <a:t>status</a:t>
            </a:r>
          </a:p>
          <a:p>
            <a:pPr marL="457200" indent="-457200" algn="just" fontAlgn="auto">
              <a:spcBef>
                <a:spcPts val="0"/>
              </a:spcBef>
              <a:spcAft>
                <a:spcPts val="1200"/>
              </a:spcAft>
              <a:buFont typeface="Wingdings" panose="05000000000000000000" pitchFamily="2" charset="2"/>
              <a:buChar char="§"/>
              <a:defRPr/>
            </a:pPr>
            <a:r>
              <a:rPr lang="en-US" sz="2800" dirty="0" smtClean="0">
                <a:solidFill>
                  <a:schemeClr val="tx1">
                    <a:lumMod val="85000"/>
                    <a:lumOff val="15000"/>
                  </a:schemeClr>
                </a:solidFill>
                <a:latin typeface="+mn-lt"/>
              </a:rPr>
              <a:t>Studies conducted in Brazil addressing people with HIV/AIDS report that the prevalence of depressive symptoms may range from 25,8% and 53,3%</a:t>
            </a:r>
          </a:p>
          <a:p>
            <a:pPr marL="457200" indent="-457200" algn="just" fontAlgn="auto">
              <a:spcBef>
                <a:spcPts val="0"/>
              </a:spcBef>
              <a:spcAft>
                <a:spcPts val="1200"/>
              </a:spcAft>
              <a:buFont typeface="Wingdings" panose="05000000000000000000" pitchFamily="2" charset="2"/>
              <a:buChar char="§"/>
              <a:defRPr/>
            </a:pPr>
            <a:endParaRPr lang="en-GB" sz="2800" dirty="0">
              <a:solidFill>
                <a:schemeClr val="tx1">
                  <a:lumMod val="85000"/>
                  <a:lumOff val="15000"/>
                </a:schemeClr>
              </a:solidFill>
              <a:latin typeface="+mn-lt"/>
            </a:endParaRPr>
          </a:p>
        </p:txBody>
      </p:sp>
      <p:sp>
        <p:nvSpPr>
          <p:cNvPr id="21507" name="CaixaDeTexto 1"/>
          <p:cNvSpPr txBox="1">
            <a:spLocks noChangeArrowheads="1"/>
          </p:cNvSpPr>
          <p:nvPr/>
        </p:nvSpPr>
        <p:spPr bwMode="auto">
          <a:xfrm>
            <a:off x="949325" y="6430240"/>
            <a:ext cx="8025787" cy="307777"/>
          </a:xfrm>
          <a:prstGeom prst="rect">
            <a:avLst/>
          </a:prstGeom>
          <a:noFill/>
          <a:ln w="9525">
            <a:noFill/>
            <a:miter lim="800000"/>
            <a:headEnd/>
            <a:tailEnd/>
          </a:ln>
        </p:spPr>
        <p:txBody>
          <a:bodyPr wrap="none">
            <a:spAutoFit/>
          </a:bodyPr>
          <a:lstStyle/>
          <a:p>
            <a:r>
              <a:rPr lang="en-US" sz="1400" cap="all" dirty="0"/>
              <a:t>Dal-</a:t>
            </a:r>
            <a:r>
              <a:rPr lang="en-US" sz="1400" cap="all" dirty="0" err="1"/>
              <a:t>Bó</a:t>
            </a:r>
            <a:r>
              <a:rPr lang="en-US" sz="1400" dirty="0"/>
              <a:t>, 2013; Reis et al., 2011; </a:t>
            </a:r>
            <a:r>
              <a:rPr lang="en-US" sz="1400" dirty="0" err="1"/>
              <a:t>Schimit</a:t>
            </a:r>
            <a:r>
              <a:rPr lang="en-US" sz="1400" dirty="0"/>
              <a:t> &amp; Silva, 2009; </a:t>
            </a:r>
            <a:r>
              <a:rPr lang="en-US" sz="1400" dirty="0" err="1"/>
              <a:t>Silveira</a:t>
            </a:r>
            <a:r>
              <a:rPr lang="en-US" sz="1400" dirty="0"/>
              <a:t> al., 2012; Mello &amp; </a:t>
            </a:r>
            <a:r>
              <a:rPr lang="en-US" sz="1400" dirty="0" err="1"/>
              <a:t>Malbergier</a:t>
            </a:r>
            <a:r>
              <a:rPr lang="en-US" sz="1400" dirty="0"/>
              <a:t>, 2006</a:t>
            </a:r>
            <a:endParaRPr lang="pt-BR" sz="1400" b="1" dirty="0">
              <a:latin typeface="Calibri" pitchFamily="34" charset="0"/>
            </a:endParaRPr>
          </a:p>
        </p:txBody>
      </p:sp>
      <p:sp>
        <p:nvSpPr>
          <p:cNvPr id="4" name="Rectangle 2"/>
          <p:cNvSpPr>
            <a:spLocks noChangeArrowheads="1"/>
          </p:cNvSpPr>
          <p:nvPr/>
        </p:nvSpPr>
        <p:spPr bwMode="auto">
          <a:xfrm>
            <a:off x="152400" y="-322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438400" y="587375"/>
            <a:ext cx="4267200" cy="708025"/>
          </a:xfrm>
          <a:prstGeom prst="rect">
            <a:avLst/>
          </a:prstGeom>
          <a:noFill/>
        </p:spPr>
        <p:txBody>
          <a:bodyPr>
            <a:spAutoFit/>
          </a:bodyPr>
          <a:lstStyle/>
          <a:p>
            <a:pPr algn="ctr" fontAlgn="auto">
              <a:spcBef>
                <a:spcPts val="0"/>
              </a:spcBef>
              <a:spcAft>
                <a:spcPts val="0"/>
              </a:spcAft>
              <a:defRPr/>
            </a:pPr>
            <a:r>
              <a:rPr lang="pt-BR" sz="4000" b="1" dirty="0" err="1">
                <a:solidFill>
                  <a:srgbClr val="800080"/>
                </a:solidFill>
                <a:effectLst>
                  <a:outerShdw blurRad="38100" dist="38100" dir="2700000" algn="tl">
                    <a:srgbClr val="000000">
                      <a:alpha val="43137"/>
                    </a:srgbClr>
                  </a:outerShdw>
                </a:effectLst>
                <a:latin typeface="+mn-lt"/>
                <a:cs typeface="Times New Roman" panose="02020603050405020304" pitchFamily="18" charset="0"/>
              </a:rPr>
              <a:t>Discussion</a:t>
            </a:r>
            <a:endParaRPr lang="pt-BR" sz="4000" dirty="0">
              <a:latin typeface="+mn-lt"/>
            </a:endParaRPr>
          </a:p>
        </p:txBody>
      </p:sp>
      <p:sp>
        <p:nvSpPr>
          <p:cNvPr id="3" name="CaixaDeTexto 2"/>
          <p:cNvSpPr txBox="1"/>
          <p:nvPr/>
        </p:nvSpPr>
        <p:spPr>
          <a:xfrm>
            <a:off x="949325" y="1524000"/>
            <a:ext cx="7258050" cy="4985980"/>
          </a:xfrm>
          <a:prstGeom prst="rect">
            <a:avLst/>
          </a:prstGeom>
          <a:noFill/>
        </p:spPr>
        <p:txBody>
          <a:bodyPr>
            <a:spAutoFit/>
          </a:bodyPr>
          <a:lstStyle/>
          <a:p>
            <a:pPr marL="457200" indent="-457200" algn="just" fontAlgn="auto">
              <a:spcBef>
                <a:spcPts val="0"/>
              </a:spcBef>
              <a:spcAft>
                <a:spcPts val="1200"/>
              </a:spcAft>
              <a:buFont typeface="Wingdings" panose="05000000000000000000" pitchFamily="2" charset="2"/>
              <a:buChar char="§"/>
              <a:defRPr/>
            </a:pPr>
            <a:r>
              <a:rPr lang="en-US" sz="2800" dirty="0" smtClean="0">
                <a:solidFill>
                  <a:schemeClr val="tx1">
                    <a:lumMod val="85000"/>
                    <a:lumOff val="15000"/>
                  </a:schemeClr>
                </a:solidFill>
                <a:latin typeface="+mn-lt"/>
              </a:rPr>
              <a:t>Association </a:t>
            </a:r>
            <a:r>
              <a:rPr lang="en-US" sz="2800" dirty="0">
                <a:solidFill>
                  <a:schemeClr val="tx1">
                    <a:lumMod val="85000"/>
                    <a:lumOff val="15000"/>
                  </a:schemeClr>
                </a:solidFill>
                <a:latin typeface="+mn-lt"/>
              </a:rPr>
              <a:t>between depression and clinical diseases occurs frequently, which may worsen both an individual’s psychiatric condition and the clinical disease itself, leading to lower adherence to a therapeutic regimen, in addition to greater levels of morbidity and </a:t>
            </a:r>
            <a:r>
              <a:rPr lang="en-US" sz="2800" dirty="0" smtClean="0">
                <a:solidFill>
                  <a:schemeClr val="tx1">
                    <a:lumMod val="85000"/>
                    <a:lumOff val="15000"/>
                  </a:schemeClr>
                </a:solidFill>
                <a:latin typeface="+mn-lt"/>
              </a:rPr>
              <a:t>mortality</a:t>
            </a:r>
          </a:p>
          <a:p>
            <a:pPr marL="457200" indent="-457200" algn="just" fontAlgn="auto">
              <a:spcBef>
                <a:spcPts val="0"/>
              </a:spcBef>
              <a:spcAft>
                <a:spcPts val="1200"/>
              </a:spcAft>
              <a:buFont typeface="Wingdings" panose="05000000000000000000" pitchFamily="2" charset="2"/>
              <a:buChar char="§"/>
              <a:defRPr/>
            </a:pPr>
            <a:r>
              <a:rPr lang="en-US" sz="2800" dirty="0">
                <a:solidFill>
                  <a:schemeClr val="tx1">
                    <a:lumMod val="85000"/>
                    <a:lumOff val="15000"/>
                  </a:schemeClr>
                </a:solidFill>
                <a:latin typeface="+mn-lt"/>
              </a:rPr>
              <a:t>Additionally, there is a perception that symptoms are merely adverse consequences of diseases (hopelessness and low self-esteem)</a:t>
            </a:r>
            <a:endParaRPr lang="en-GB" sz="2800" dirty="0">
              <a:solidFill>
                <a:schemeClr val="tx1">
                  <a:lumMod val="85000"/>
                  <a:lumOff val="15000"/>
                </a:schemeClr>
              </a:solidFill>
              <a:latin typeface="+mn-lt"/>
            </a:endParaRPr>
          </a:p>
        </p:txBody>
      </p:sp>
      <p:sp>
        <p:nvSpPr>
          <p:cNvPr id="21507" name="CaixaDeTexto 1"/>
          <p:cNvSpPr txBox="1">
            <a:spLocks noChangeArrowheads="1"/>
          </p:cNvSpPr>
          <p:nvPr/>
        </p:nvSpPr>
        <p:spPr bwMode="auto">
          <a:xfrm>
            <a:off x="6096000" y="6430803"/>
            <a:ext cx="2790508" cy="307777"/>
          </a:xfrm>
          <a:prstGeom prst="rect">
            <a:avLst/>
          </a:prstGeom>
          <a:noFill/>
          <a:ln w="9525">
            <a:noFill/>
            <a:miter lim="800000"/>
            <a:headEnd/>
            <a:tailEnd/>
          </a:ln>
        </p:spPr>
        <p:txBody>
          <a:bodyPr wrap="none">
            <a:spAutoFit/>
          </a:bodyPr>
          <a:lstStyle/>
          <a:p>
            <a:r>
              <a:rPr lang="en-US" sz="1400" dirty="0" err="1"/>
              <a:t>Teng</a:t>
            </a:r>
            <a:r>
              <a:rPr lang="en-US" sz="1400" dirty="0"/>
              <a:t>, </a:t>
            </a:r>
            <a:r>
              <a:rPr lang="en-US" sz="1400" dirty="0" err="1"/>
              <a:t>Humerio</a:t>
            </a:r>
            <a:r>
              <a:rPr lang="en-US" sz="1400" dirty="0"/>
              <a:t> &amp; Demetrio, 2005</a:t>
            </a:r>
            <a:endParaRPr lang="pt-BR" sz="1400" b="1" dirty="0">
              <a:latin typeface="Calibri" pitchFamily="34" charset="0"/>
            </a:endParaRPr>
          </a:p>
        </p:txBody>
      </p:sp>
      <p:sp>
        <p:nvSpPr>
          <p:cNvPr id="4" name="Rectangle 2"/>
          <p:cNvSpPr>
            <a:spLocks noChangeArrowheads="1"/>
          </p:cNvSpPr>
          <p:nvPr/>
        </p:nvSpPr>
        <p:spPr bwMode="auto">
          <a:xfrm>
            <a:off x="152400" y="-322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715309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438400" y="587375"/>
            <a:ext cx="4267200" cy="708025"/>
          </a:xfrm>
          <a:prstGeom prst="rect">
            <a:avLst/>
          </a:prstGeom>
          <a:noFill/>
        </p:spPr>
        <p:txBody>
          <a:bodyPr>
            <a:spAutoFit/>
          </a:bodyPr>
          <a:lstStyle/>
          <a:p>
            <a:pPr algn="ctr" fontAlgn="auto">
              <a:spcBef>
                <a:spcPts val="0"/>
              </a:spcBef>
              <a:spcAft>
                <a:spcPts val="0"/>
              </a:spcAft>
              <a:defRPr/>
            </a:pPr>
            <a:r>
              <a:rPr lang="pt-BR" sz="4000" b="1" dirty="0" err="1">
                <a:solidFill>
                  <a:srgbClr val="800080"/>
                </a:solidFill>
                <a:effectLst>
                  <a:outerShdw blurRad="38100" dist="38100" dir="2700000" algn="tl">
                    <a:srgbClr val="000000">
                      <a:alpha val="43137"/>
                    </a:srgbClr>
                  </a:outerShdw>
                </a:effectLst>
                <a:latin typeface="+mn-lt"/>
                <a:cs typeface="Times New Roman" panose="02020603050405020304" pitchFamily="18" charset="0"/>
              </a:rPr>
              <a:t>Discussion</a:t>
            </a:r>
            <a:endParaRPr lang="pt-BR" sz="4000" dirty="0">
              <a:latin typeface="+mn-lt"/>
            </a:endParaRPr>
          </a:p>
        </p:txBody>
      </p:sp>
      <p:sp>
        <p:nvSpPr>
          <p:cNvPr id="3" name="CaixaDeTexto 2"/>
          <p:cNvSpPr txBox="1"/>
          <p:nvPr/>
        </p:nvSpPr>
        <p:spPr>
          <a:xfrm>
            <a:off x="942975" y="1676400"/>
            <a:ext cx="7258050" cy="4278094"/>
          </a:xfrm>
          <a:prstGeom prst="rect">
            <a:avLst/>
          </a:prstGeom>
          <a:noFill/>
        </p:spPr>
        <p:txBody>
          <a:bodyPr>
            <a:spAutoFit/>
          </a:bodyPr>
          <a:lstStyle/>
          <a:p>
            <a:pPr marL="457200" indent="-457200" algn="just" fontAlgn="auto">
              <a:spcBef>
                <a:spcPts val="0"/>
              </a:spcBef>
              <a:spcAft>
                <a:spcPts val="1200"/>
              </a:spcAft>
              <a:buFont typeface="Wingdings" panose="05000000000000000000" pitchFamily="2" charset="2"/>
              <a:buChar char="§"/>
              <a:defRPr/>
            </a:pPr>
            <a:r>
              <a:rPr lang="en-US" sz="2800" dirty="0">
                <a:solidFill>
                  <a:schemeClr val="tx1">
                    <a:lumMod val="85000"/>
                    <a:lumOff val="15000"/>
                  </a:schemeClr>
                </a:solidFill>
                <a:latin typeface="+mn-lt"/>
              </a:rPr>
              <a:t>The socio-demographic aspects revealed that depressive symptoms were associated with sex, while men were 1.6 times more likely (CI 95% 1.0-2.8) not to develop depressive symptoms than </a:t>
            </a:r>
            <a:r>
              <a:rPr lang="en-US" sz="2800" dirty="0" smtClean="0">
                <a:solidFill>
                  <a:schemeClr val="tx1">
                    <a:lumMod val="85000"/>
                    <a:lumOff val="15000"/>
                  </a:schemeClr>
                </a:solidFill>
                <a:latin typeface="+mn-lt"/>
              </a:rPr>
              <a:t>women</a:t>
            </a:r>
          </a:p>
          <a:p>
            <a:pPr marL="457200" indent="-457200" algn="just" fontAlgn="auto">
              <a:spcBef>
                <a:spcPts val="0"/>
              </a:spcBef>
              <a:spcAft>
                <a:spcPts val="1200"/>
              </a:spcAft>
              <a:buFont typeface="Wingdings" panose="05000000000000000000" pitchFamily="2" charset="2"/>
              <a:buChar char="§"/>
              <a:defRPr/>
            </a:pPr>
            <a:endParaRPr lang="en-US" sz="2800" dirty="0" smtClean="0">
              <a:solidFill>
                <a:schemeClr val="tx1">
                  <a:lumMod val="85000"/>
                  <a:lumOff val="15000"/>
                </a:schemeClr>
              </a:solidFill>
              <a:latin typeface="+mn-lt"/>
            </a:endParaRPr>
          </a:p>
          <a:p>
            <a:pPr marL="457200" indent="-457200" algn="just" fontAlgn="auto">
              <a:spcBef>
                <a:spcPts val="0"/>
              </a:spcBef>
              <a:spcAft>
                <a:spcPts val="1200"/>
              </a:spcAft>
              <a:buFont typeface="Wingdings" panose="05000000000000000000" pitchFamily="2" charset="2"/>
              <a:buChar char="§"/>
              <a:defRPr/>
            </a:pPr>
            <a:r>
              <a:rPr lang="en-US" sz="2800" dirty="0">
                <a:latin typeface="+mn-lt"/>
              </a:rPr>
              <a:t>Women in general have a higher prevalence of chronic </a:t>
            </a:r>
            <a:r>
              <a:rPr lang="en-US" sz="2800" dirty="0" smtClean="0">
                <a:latin typeface="+mn-lt"/>
              </a:rPr>
              <a:t>diseases, </a:t>
            </a:r>
            <a:r>
              <a:rPr lang="en-US" sz="2800" dirty="0">
                <a:latin typeface="+mn-lt"/>
              </a:rPr>
              <a:t>including mood mental disorders, such as depression</a:t>
            </a:r>
            <a:endParaRPr lang="en-GB" sz="2800" dirty="0">
              <a:solidFill>
                <a:schemeClr val="tx1">
                  <a:lumMod val="85000"/>
                  <a:lumOff val="15000"/>
                </a:schemeClr>
              </a:solidFill>
              <a:latin typeface="+mn-lt"/>
            </a:endParaRPr>
          </a:p>
        </p:txBody>
      </p:sp>
      <p:sp>
        <p:nvSpPr>
          <p:cNvPr id="21507" name="CaixaDeTexto 1"/>
          <p:cNvSpPr txBox="1">
            <a:spLocks noChangeArrowheads="1"/>
          </p:cNvSpPr>
          <p:nvPr/>
        </p:nvSpPr>
        <p:spPr bwMode="auto">
          <a:xfrm>
            <a:off x="2286000" y="6521790"/>
            <a:ext cx="7239000" cy="307777"/>
          </a:xfrm>
          <a:prstGeom prst="rect">
            <a:avLst/>
          </a:prstGeom>
          <a:noFill/>
          <a:ln w="9525">
            <a:noFill/>
            <a:miter lim="800000"/>
            <a:headEnd/>
            <a:tailEnd/>
          </a:ln>
        </p:spPr>
        <p:txBody>
          <a:bodyPr wrap="square">
            <a:spAutoFit/>
          </a:bodyPr>
          <a:lstStyle/>
          <a:p>
            <a:r>
              <a:rPr lang="en-US" sz="1400" dirty="0"/>
              <a:t>Barros,</a:t>
            </a:r>
            <a:r>
              <a:rPr lang="en-US" sz="1400" cap="all" dirty="0"/>
              <a:t> </a:t>
            </a:r>
            <a:r>
              <a:rPr lang="en-US" sz="1400" dirty="0"/>
              <a:t>César, </a:t>
            </a:r>
            <a:r>
              <a:rPr lang="en-US" sz="1400" dirty="0" err="1"/>
              <a:t>Carandina</a:t>
            </a:r>
            <a:r>
              <a:rPr lang="en-US" sz="1400" dirty="0"/>
              <a:t> &amp;Torre, </a:t>
            </a:r>
            <a:r>
              <a:rPr lang="en-US" sz="1400" dirty="0" smtClean="0"/>
              <a:t>2006; </a:t>
            </a:r>
            <a:r>
              <a:rPr lang="en-US" sz="1400" dirty="0" err="1"/>
              <a:t>Bromet</a:t>
            </a:r>
            <a:r>
              <a:rPr lang="en-US" sz="1400" dirty="0"/>
              <a:t> et al.  2011; </a:t>
            </a:r>
            <a:r>
              <a:rPr lang="en-US" sz="1400" dirty="0" err="1"/>
              <a:t>Viana</a:t>
            </a:r>
            <a:r>
              <a:rPr lang="en-US" sz="1400" dirty="0"/>
              <a:t> &amp; Andrade, 2012</a:t>
            </a:r>
            <a:endParaRPr lang="pt-BR" sz="1400" b="1" dirty="0">
              <a:latin typeface="Calibri" pitchFamily="34" charset="0"/>
            </a:endParaRPr>
          </a:p>
        </p:txBody>
      </p:sp>
      <p:sp>
        <p:nvSpPr>
          <p:cNvPr id="4" name="Rectangle 2"/>
          <p:cNvSpPr>
            <a:spLocks noChangeArrowheads="1"/>
          </p:cNvSpPr>
          <p:nvPr/>
        </p:nvSpPr>
        <p:spPr bwMode="auto">
          <a:xfrm>
            <a:off x="152400" y="-322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54415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438400" y="587375"/>
            <a:ext cx="4267200" cy="708025"/>
          </a:xfrm>
          <a:prstGeom prst="rect">
            <a:avLst/>
          </a:prstGeom>
          <a:noFill/>
        </p:spPr>
        <p:txBody>
          <a:bodyPr>
            <a:spAutoFit/>
          </a:bodyPr>
          <a:lstStyle/>
          <a:p>
            <a:pPr algn="ctr" fontAlgn="auto">
              <a:spcBef>
                <a:spcPts val="0"/>
              </a:spcBef>
              <a:spcAft>
                <a:spcPts val="0"/>
              </a:spcAft>
              <a:defRPr/>
            </a:pPr>
            <a:r>
              <a:rPr lang="pt-BR" sz="4000" b="1" dirty="0" err="1">
                <a:solidFill>
                  <a:srgbClr val="800080"/>
                </a:solidFill>
                <a:effectLst>
                  <a:outerShdw blurRad="38100" dist="38100" dir="2700000" algn="tl">
                    <a:srgbClr val="000000">
                      <a:alpha val="43137"/>
                    </a:srgbClr>
                  </a:outerShdw>
                </a:effectLst>
                <a:latin typeface="+mn-lt"/>
                <a:cs typeface="Times New Roman" panose="02020603050405020304" pitchFamily="18" charset="0"/>
              </a:rPr>
              <a:t>Discussion</a:t>
            </a:r>
            <a:endParaRPr lang="pt-BR" sz="4000" dirty="0">
              <a:latin typeface="+mn-lt"/>
            </a:endParaRPr>
          </a:p>
        </p:txBody>
      </p:sp>
      <p:sp>
        <p:nvSpPr>
          <p:cNvPr id="3" name="CaixaDeTexto 2"/>
          <p:cNvSpPr txBox="1"/>
          <p:nvPr/>
        </p:nvSpPr>
        <p:spPr>
          <a:xfrm>
            <a:off x="942975" y="1295400"/>
            <a:ext cx="7258050" cy="5139869"/>
          </a:xfrm>
          <a:prstGeom prst="rect">
            <a:avLst/>
          </a:prstGeom>
          <a:noFill/>
        </p:spPr>
        <p:txBody>
          <a:bodyPr>
            <a:spAutoFit/>
          </a:bodyPr>
          <a:lstStyle/>
          <a:p>
            <a:pPr marL="457200" indent="-457200" algn="just" fontAlgn="auto">
              <a:spcBef>
                <a:spcPts val="0"/>
              </a:spcBef>
              <a:spcAft>
                <a:spcPts val="1200"/>
              </a:spcAft>
              <a:buFont typeface="Wingdings" panose="05000000000000000000" pitchFamily="2" charset="2"/>
              <a:buChar char="§"/>
              <a:defRPr/>
            </a:pPr>
            <a:r>
              <a:rPr lang="en-US" sz="2800" dirty="0">
                <a:latin typeface="+mn-lt"/>
              </a:rPr>
              <a:t>Income was a risk factor associated with depressive symptoms: individuals with lower incomes (less than 3 times the minimum wage) were 3.2 times more likely (CI 95% 1.0-9.8) to experience depressive symptoms than individuals with higher </a:t>
            </a:r>
            <a:r>
              <a:rPr lang="en-US" sz="2800" dirty="0" smtClean="0">
                <a:latin typeface="+mn-lt"/>
              </a:rPr>
              <a:t>incomes</a:t>
            </a:r>
          </a:p>
          <a:p>
            <a:pPr algn="just" fontAlgn="auto">
              <a:spcBef>
                <a:spcPts val="0"/>
              </a:spcBef>
              <a:spcAft>
                <a:spcPts val="1200"/>
              </a:spcAft>
              <a:defRPr/>
            </a:pPr>
            <a:endParaRPr lang="en-US" sz="2800" dirty="0">
              <a:latin typeface="+mn-lt"/>
            </a:endParaRPr>
          </a:p>
          <a:p>
            <a:pPr marL="457200" indent="-457200" algn="just" fontAlgn="auto">
              <a:spcBef>
                <a:spcPts val="0"/>
              </a:spcBef>
              <a:spcAft>
                <a:spcPts val="1200"/>
              </a:spcAft>
              <a:buFont typeface="Wingdings" panose="05000000000000000000" pitchFamily="2" charset="2"/>
              <a:buChar char="§"/>
              <a:defRPr/>
            </a:pPr>
            <a:r>
              <a:rPr lang="en-US" sz="2800" dirty="0">
                <a:latin typeface="+mn-lt"/>
              </a:rPr>
              <a:t>This finding is also observed in studies reporting that financial hardship is associated with depression among individuals with HIV/AIDS</a:t>
            </a:r>
            <a:endParaRPr lang="en-US" sz="2800" dirty="0" smtClean="0">
              <a:latin typeface="+mn-lt"/>
            </a:endParaRPr>
          </a:p>
        </p:txBody>
      </p:sp>
      <p:sp>
        <p:nvSpPr>
          <p:cNvPr id="21507" name="CaixaDeTexto 1"/>
          <p:cNvSpPr txBox="1">
            <a:spLocks noChangeArrowheads="1"/>
          </p:cNvSpPr>
          <p:nvPr/>
        </p:nvSpPr>
        <p:spPr bwMode="auto">
          <a:xfrm>
            <a:off x="3581400" y="6517241"/>
            <a:ext cx="5562600" cy="307777"/>
          </a:xfrm>
          <a:prstGeom prst="rect">
            <a:avLst/>
          </a:prstGeom>
          <a:noFill/>
          <a:ln w="9525">
            <a:noFill/>
            <a:miter lim="800000"/>
            <a:headEnd/>
            <a:tailEnd/>
          </a:ln>
        </p:spPr>
        <p:txBody>
          <a:bodyPr wrap="square">
            <a:spAutoFit/>
          </a:bodyPr>
          <a:lstStyle/>
          <a:p>
            <a:r>
              <a:rPr lang="en-US" sz="1400" dirty="0" err="1"/>
              <a:t>Silveira</a:t>
            </a:r>
            <a:r>
              <a:rPr lang="en-US" sz="1400" dirty="0"/>
              <a:t> et al. 2012; </a:t>
            </a:r>
            <a:r>
              <a:rPr lang="en-US" sz="1400" dirty="0" err="1"/>
              <a:t>Rodkajaer</a:t>
            </a:r>
            <a:r>
              <a:rPr lang="en-US" sz="1400" dirty="0"/>
              <a:t>, </a:t>
            </a:r>
            <a:r>
              <a:rPr lang="en-US" sz="1400" dirty="0" err="1"/>
              <a:t>Laursen</a:t>
            </a:r>
            <a:r>
              <a:rPr lang="en-US" sz="1400" dirty="0"/>
              <a:t>, </a:t>
            </a:r>
            <a:r>
              <a:rPr lang="en-US" sz="1400" dirty="0" err="1"/>
              <a:t>Balle</a:t>
            </a:r>
            <a:r>
              <a:rPr lang="en-US" sz="1400" dirty="0"/>
              <a:t> &amp; </a:t>
            </a:r>
            <a:r>
              <a:rPr lang="en-US" sz="1400" dirty="0" err="1"/>
              <a:t>Sodemann</a:t>
            </a:r>
            <a:r>
              <a:rPr lang="en-US" sz="1400" dirty="0"/>
              <a:t>,  2010</a:t>
            </a:r>
            <a:endParaRPr lang="pt-BR" sz="1400" b="1" dirty="0">
              <a:latin typeface="Calibri" pitchFamily="34" charset="0"/>
            </a:endParaRPr>
          </a:p>
        </p:txBody>
      </p:sp>
      <p:sp>
        <p:nvSpPr>
          <p:cNvPr id="4" name="Rectangle 2"/>
          <p:cNvSpPr>
            <a:spLocks noChangeArrowheads="1"/>
          </p:cNvSpPr>
          <p:nvPr/>
        </p:nvSpPr>
        <p:spPr bwMode="auto">
          <a:xfrm>
            <a:off x="152400" y="-322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199275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438400" y="587375"/>
            <a:ext cx="4267200" cy="708025"/>
          </a:xfrm>
          <a:prstGeom prst="rect">
            <a:avLst/>
          </a:prstGeom>
          <a:noFill/>
        </p:spPr>
        <p:txBody>
          <a:bodyPr>
            <a:spAutoFit/>
          </a:bodyPr>
          <a:lstStyle/>
          <a:p>
            <a:pPr algn="ctr" fontAlgn="auto">
              <a:spcBef>
                <a:spcPts val="0"/>
              </a:spcBef>
              <a:spcAft>
                <a:spcPts val="0"/>
              </a:spcAft>
              <a:defRPr/>
            </a:pPr>
            <a:r>
              <a:rPr lang="pt-BR" sz="4000" b="1" dirty="0" err="1">
                <a:solidFill>
                  <a:srgbClr val="800080"/>
                </a:solidFill>
                <a:effectLst>
                  <a:outerShdw blurRad="38100" dist="38100" dir="2700000" algn="tl">
                    <a:srgbClr val="000000">
                      <a:alpha val="43137"/>
                    </a:srgbClr>
                  </a:outerShdw>
                </a:effectLst>
                <a:latin typeface="+mn-lt"/>
                <a:cs typeface="Times New Roman" panose="02020603050405020304" pitchFamily="18" charset="0"/>
              </a:rPr>
              <a:t>Discussion</a:t>
            </a:r>
            <a:endParaRPr lang="pt-BR" sz="4000" dirty="0">
              <a:latin typeface="+mn-lt"/>
            </a:endParaRPr>
          </a:p>
        </p:txBody>
      </p:sp>
      <p:sp>
        <p:nvSpPr>
          <p:cNvPr id="3" name="CaixaDeTexto 2"/>
          <p:cNvSpPr txBox="1"/>
          <p:nvPr/>
        </p:nvSpPr>
        <p:spPr>
          <a:xfrm>
            <a:off x="942975" y="1371600"/>
            <a:ext cx="7258050" cy="5139869"/>
          </a:xfrm>
          <a:prstGeom prst="rect">
            <a:avLst/>
          </a:prstGeom>
          <a:noFill/>
        </p:spPr>
        <p:txBody>
          <a:bodyPr>
            <a:spAutoFit/>
          </a:bodyPr>
          <a:lstStyle/>
          <a:p>
            <a:pPr marL="457200" indent="-457200" algn="just" fontAlgn="auto">
              <a:spcBef>
                <a:spcPts val="0"/>
              </a:spcBef>
              <a:spcAft>
                <a:spcPts val="1200"/>
              </a:spcAft>
              <a:buFont typeface="Wingdings" panose="05000000000000000000" pitchFamily="2" charset="2"/>
              <a:buChar char="§"/>
              <a:defRPr/>
            </a:pPr>
            <a:r>
              <a:rPr lang="en-US" sz="2800" dirty="0">
                <a:latin typeface="+mn-lt"/>
              </a:rPr>
              <a:t>The results show that individuals with CD4 T cells below 200/mm3 are 2.7 times more likely (CI 95% 1.3-5.4) to develop depression than those with CD4 T cells above </a:t>
            </a:r>
            <a:r>
              <a:rPr lang="en-US" sz="2800" dirty="0" smtClean="0">
                <a:latin typeface="+mn-lt"/>
              </a:rPr>
              <a:t>500/mm3</a:t>
            </a:r>
          </a:p>
          <a:p>
            <a:pPr algn="just" fontAlgn="auto">
              <a:spcBef>
                <a:spcPts val="0"/>
              </a:spcBef>
              <a:spcAft>
                <a:spcPts val="1200"/>
              </a:spcAft>
              <a:defRPr/>
            </a:pPr>
            <a:endParaRPr lang="en-US" sz="2800" dirty="0" smtClean="0">
              <a:latin typeface="+mn-lt"/>
            </a:endParaRPr>
          </a:p>
          <a:p>
            <a:pPr marL="457200" indent="-457200" algn="just" fontAlgn="auto">
              <a:spcBef>
                <a:spcPts val="0"/>
              </a:spcBef>
              <a:spcAft>
                <a:spcPts val="1200"/>
              </a:spcAft>
              <a:buFont typeface="Wingdings" panose="05000000000000000000" pitchFamily="2" charset="2"/>
              <a:buChar char="§"/>
              <a:defRPr/>
            </a:pPr>
            <a:r>
              <a:rPr lang="en-US" sz="2800" dirty="0">
                <a:latin typeface="+mn-lt"/>
              </a:rPr>
              <a:t>These results suggest that psychosocial factors such as depression may affect clinical and immunological responses, as reported in other </a:t>
            </a:r>
            <a:r>
              <a:rPr lang="en-US" sz="2800" dirty="0" smtClean="0">
                <a:latin typeface="+mn-lt"/>
              </a:rPr>
              <a:t>studies), </a:t>
            </a:r>
            <a:r>
              <a:rPr lang="en-US" sz="2800" dirty="0">
                <a:latin typeface="+mn-lt"/>
              </a:rPr>
              <a:t>reinforcing the importance of the early detection and treatment of depression </a:t>
            </a:r>
            <a:endParaRPr lang="en-US" sz="2800" dirty="0" smtClean="0">
              <a:latin typeface="+mn-lt"/>
            </a:endParaRPr>
          </a:p>
        </p:txBody>
      </p:sp>
      <p:sp>
        <p:nvSpPr>
          <p:cNvPr id="21507" name="CaixaDeTexto 1"/>
          <p:cNvSpPr txBox="1">
            <a:spLocks noChangeArrowheads="1"/>
          </p:cNvSpPr>
          <p:nvPr/>
        </p:nvSpPr>
        <p:spPr bwMode="auto">
          <a:xfrm>
            <a:off x="3733800" y="6530889"/>
            <a:ext cx="5562600" cy="307777"/>
          </a:xfrm>
          <a:prstGeom prst="rect">
            <a:avLst/>
          </a:prstGeom>
          <a:noFill/>
          <a:ln w="9525">
            <a:noFill/>
            <a:miter lim="800000"/>
            <a:headEnd/>
            <a:tailEnd/>
          </a:ln>
        </p:spPr>
        <p:txBody>
          <a:bodyPr wrap="square">
            <a:spAutoFit/>
          </a:bodyPr>
          <a:lstStyle/>
          <a:p>
            <a:r>
              <a:rPr lang="en-US" sz="1400" dirty="0" smtClean="0"/>
              <a:t>ICKOVICS </a:t>
            </a:r>
            <a:r>
              <a:rPr lang="en-US" sz="1400" dirty="0"/>
              <a:t>et al. 2001; PENCE et al. </a:t>
            </a:r>
            <a:r>
              <a:rPr lang="en-US" sz="1400" dirty="0" smtClean="0"/>
              <a:t>2007; </a:t>
            </a:r>
            <a:r>
              <a:rPr lang="en-US" sz="1400" dirty="0"/>
              <a:t>PRIMEAU et al. 2013</a:t>
            </a:r>
            <a:endParaRPr lang="pt-BR" sz="1400" b="1" dirty="0">
              <a:latin typeface="Calibri" pitchFamily="34" charset="0"/>
            </a:endParaRPr>
          </a:p>
        </p:txBody>
      </p:sp>
      <p:sp>
        <p:nvSpPr>
          <p:cNvPr id="4" name="Rectangle 2"/>
          <p:cNvSpPr>
            <a:spLocks noChangeArrowheads="1"/>
          </p:cNvSpPr>
          <p:nvPr/>
        </p:nvSpPr>
        <p:spPr bwMode="auto">
          <a:xfrm>
            <a:off x="152400" y="-322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473326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2438400" y="587375"/>
            <a:ext cx="4267200" cy="708025"/>
          </a:xfrm>
          <a:prstGeom prst="rect">
            <a:avLst/>
          </a:prstGeom>
          <a:noFill/>
        </p:spPr>
        <p:txBody>
          <a:bodyPr>
            <a:spAutoFit/>
          </a:bodyPr>
          <a:lstStyle/>
          <a:p>
            <a:pPr algn="ctr" fontAlgn="auto">
              <a:spcBef>
                <a:spcPts val="0"/>
              </a:spcBef>
              <a:spcAft>
                <a:spcPts val="0"/>
              </a:spcAft>
              <a:defRPr/>
            </a:pPr>
            <a:r>
              <a:rPr lang="pt-BR" sz="4000" b="1" dirty="0" smtClean="0">
                <a:solidFill>
                  <a:srgbClr val="800080"/>
                </a:solidFill>
                <a:effectLst>
                  <a:outerShdw blurRad="38100" dist="38100" dir="2700000" algn="tl">
                    <a:srgbClr val="000000">
                      <a:alpha val="43137"/>
                    </a:srgbClr>
                  </a:outerShdw>
                </a:effectLst>
                <a:latin typeface="+mn-lt"/>
                <a:cs typeface="Times New Roman" panose="02020603050405020304" pitchFamily="18" charset="0"/>
              </a:rPr>
              <a:t>Final Consideration</a:t>
            </a:r>
            <a:endParaRPr lang="pt-BR" sz="4000" dirty="0">
              <a:latin typeface="+mn-lt"/>
            </a:endParaRPr>
          </a:p>
        </p:txBody>
      </p:sp>
      <p:sp>
        <p:nvSpPr>
          <p:cNvPr id="8" name="CaixaDeTexto 7"/>
          <p:cNvSpPr txBox="1"/>
          <p:nvPr/>
        </p:nvSpPr>
        <p:spPr>
          <a:xfrm>
            <a:off x="942975" y="1600200"/>
            <a:ext cx="7258050" cy="4708981"/>
          </a:xfrm>
          <a:prstGeom prst="rect">
            <a:avLst/>
          </a:prstGeom>
          <a:noFill/>
        </p:spPr>
        <p:txBody>
          <a:bodyPr>
            <a:spAutoFit/>
          </a:bodyPr>
          <a:lstStyle/>
          <a:p>
            <a:pPr marL="457200" indent="-457200" algn="just" fontAlgn="auto">
              <a:spcBef>
                <a:spcPts val="0"/>
              </a:spcBef>
              <a:spcAft>
                <a:spcPts val="1200"/>
              </a:spcAft>
              <a:buFont typeface="Wingdings" panose="05000000000000000000" pitchFamily="2" charset="2"/>
              <a:buChar char="§"/>
              <a:defRPr/>
            </a:pPr>
            <a:r>
              <a:rPr lang="en-US" sz="2800" dirty="0">
                <a:latin typeface="+mn-lt"/>
              </a:rPr>
              <a:t>This study’s results indicate a high prevalence of depressive symptoms among people living with HIV/AIDS in the studied services and show that risk factors include sex, income and immunological condition</a:t>
            </a:r>
            <a:r>
              <a:rPr lang="en-US" sz="2800" dirty="0" smtClean="0">
                <a:latin typeface="+mn-lt"/>
              </a:rPr>
              <a:t>.</a:t>
            </a:r>
          </a:p>
          <a:p>
            <a:pPr marL="457200" indent="-457200" algn="just" fontAlgn="auto">
              <a:spcBef>
                <a:spcPts val="0"/>
              </a:spcBef>
              <a:spcAft>
                <a:spcPts val="1200"/>
              </a:spcAft>
              <a:buFont typeface="Wingdings" panose="05000000000000000000" pitchFamily="2" charset="2"/>
              <a:buChar char="§"/>
              <a:defRPr/>
            </a:pPr>
            <a:endParaRPr lang="en-US" sz="2800" dirty="0" smtClean="0">
              <a:latin typeface="+mn-lt"/>
            </a:endParaRPr>
          </a:p>
          <a:p>
            <a:pPr marL="457200" indent="-457200" algn="just" fontAlgn="auto">
              <a:spcBef>
                <a:spcPts val="0"/>
              </a:spcBef>
              <a:spcAft>
                <a:spcPts val="1200"/>
              </a:spcAft>
              <a:buFont typeface="Wingdings" panose="05000000000000000000" pitchFamily="2" charset="2"/>
              <a:buChar char="§"/>
              <a:defRPr/>
            </a:pPr>
            <a:r>
              <a:rPr lang="en-US" sz="2800" dirty="0">
                <a:latin typeface="+mn-lt"/>
              </a:rPr>
              <a:t>There is a need to systematically assess the presence of depressive symptoms in people living with HIV/AIDS during clinical practice, since these are prevalent in this population. </a:t>
            </a:r>
            <a:endParaRPr lang="en-US" sz="2800" dirty="0" smtClean="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2438400" y="587375"/>
            <a:ext cx="4267200" cy="708025"/>
          </a:xfrm>
          <a:prstGeom prst="rect">
            <a:avLst/>
          </a:prstGeom>
          <a:noFill/>
        </p:spPr>
        <p:txBody>
          <a:bodyPr>
            <a:spAutoFit/>
          </a:bodyPr>
          <a:lstStyle/>
          <a:p>
            <a:pPr algn="ctr" fontAlgn="auto">
              <a:spcBef>
                <a:spcPts val="0"/>
              </a:spcBef>
              <a:spcAft>
                <a:spcPts val="0"/>
              </a:spcAft>
              <a:defRPr/>
            </a:pPr>
            <a:r>
              <a:rPr lang="pt-BR" sz="4000" b="1" dirty="0" smtClean="0">
                <a:solidFill>
                  <a:srgbClr val="800080"/>
                </a:solidFill>
                <a:effectLst>
                  <a:outerShdw blurRad="38100" dist="38100" dir="2700000" algn="tl">
                    <a:srgbClr val="000000">
                      <a:alpha val="43137"/>
                    </a:srgbClr>
                  </a:outerShdw>
                </a:effectLst>
                <a:latin typeface="+mn-lt"/>
                <a:cs typeface="Times New Roman" panose="02020603050405020304" pitchFamily="18" charset="0"/>
              </a:rPr>
              <a:t>Final Consideration</a:t>
            </a:r>
            <a:endParaRPr lang="pt-BR" sz="4000" dirty="0">
              <a:latin typeface="+mn-lt"/>
            </a:endParaRPr>
          </a:p>
        </p:txBody>
      </p:sp>
      <p:sp>
        <p:nvSpPr>
          <p:cNvPr id="8" name="CaixaDeTexto 7"/>
          <p:cNvSpPr txBox="1"/>
          <p:nvPr/>
        </p:nvSpPr>
        <p:spPr>
          <a:xfrm>
            <a:off x="942975" y="1524000"/>
            <a:ext cx="7258050" cy="6494085"/>
          </a:xfrm>
          <a:prstGeom prst="rect">
            <a:avLst/>
          </a:prstGeom>
          <a:noFill/>
        </p:spPr>
        <p:txBody>
          <a:bodyPr>
            <a:spAutoFit/>
          </a:bodyPr>
          <a:lstStyle/>
          <a:p>
            <a:pPr marL="457200" indent="-457200" algn="just" fontAlgn="auto">
              <a:spcBef>
                <a:spcPts val="0"/>
              </a:spcBef>
              <a:spcAft>
                <a:spcPts val="1200"/>
              </a:spcAft>
              <a:buFont typeface="Wingdings" panose="05000000000000000000" pitchFamily="2" charset="2"/>
              <a:buChar char="§"/>
              <a:defRPr/>
            </a:pPr>
            <a:r>
              <a:rPr lang="en-US" sz="2400" dirty="0"/>
              <a:t>The authors declare the absence of conflicts of interest concerning this article. </a:t>
            </a:r>
            <a:endParaRPr lang="pt-BR" sz="2400" dirty="0"/>
          </a:p>
          <a:p>
            <a:pPr marL="457200" indent="-457200" algn="just" fontAlgn="auto">
              <a:spcBef>
                <a:spcPts val="0"/>
              </a:spcBef>
              <a:spcAft>
                <a:spcPts val="1200"/>
              </a:spcAft>
              <a:buFont typeface="Wingdings" panose="05000000000000000000" pitchFamily="2" charset="2"/>
              <a:buChar char="§"/>
              <a:defRPr/>
            </a:pPr>
            <a:endParaRPr lang="pt-BR" sz="2400" b="1" dirty="0" smtClean="0"/>
          </a:p>
          <a:p>
            <a:pPr marL="457200" indent="-457200" algn="just" fontAlgn="auto">
              <a:spcBef>
                <a:spcPts val="0"/>
              </a:spcBef>
              <a:spcAft>
                <a:spcPts val="1200"/>
              </a:spcAft>
              <a:buFont typeface="Wingdings" panose="05000000000000000000" pitchFamily="2" charset="2"/>
              <a:buChar char="§"/>
              <a:defRPr/>
            </a:pPr>
            <a:r>
              <a:rPr lang="pt-BR" sz="2400" b="1" dirty="0" err="1" smtClean="0"/>
              <a:t>Contact</a:t>
            </a:r>
            <a:r>
              <a:rPr lang="pt-BR" sz="2400" b="1" dirty="0" smtClean="0"/>
              <a:t> </a:t>
            </a:r>
            <a:r>
              <a:rPr lang="pt-BR" sz="2400" b="1" dirty="0" err="1" smtClean="0"/>
              <a:t>Author</a:t>
            </a:r>
            <a:r>
              <a:rPr lang="pt-BR" sz="2400" b="1" dirty="0" smtClean="0"/>
              <a:t>:</a:t>
            </a:r>
          </a:p>
          <a:p>
            <a:pPr algn="just" fontAlgn="auto">
              <a:spcBef>
                <a:spcPts val="0"/>
              </a:spcBef>
              <a:spcAft>
                <a:spcPts val="1200"/>
              </a:spcAft>
              <a:defRPr/>
            </a:pPr>
            <a:r>
              <a:rPr lang="en-US" sz="2400" dirty="0" err="1" smtClean="0"/>
              <a:t>Renata</a:t>
            </a:r>
            <a:r>
              <a:rPr lang="en-US" sz="2400" dirty="0" smtClean="0"/>
              <a:t> Karina Reis. </a:t>
            </a:r>
            <a:r>
              <a:rPr lang="en-US" sz="2400" dirty="0"/>
              <a:t>University of São Paulo. Nursing School of </a:t>
            </a:r>
            <a:r>
              <a:rPr lang="en-US" sz="2400" dirty="0" err="1"/>
              <a:t>Ribeirão</a:t>
            </a:r>
            <a:r>
              <a:rPr lang="en-US" sz="2400" dirty="0"/>
              <a:t> </a:t>
            </a:r>
            <a:r>
              <a:rPr lang="en-US" sz="2400" dirty="0" err="1"/>
              <a:t>Preto</a:t>
            </a:r>
            <a:r>
              <a:rPr lang="en-US" sz="2400" dirty="0"/>
              <a:t>. Department of General and Specialized Nursing. Av. </a:t>
            </a:r>
            <a:r>
              <a:rPr lang="en-US" sz="2400" dirty="0" err="1"/>
              <a:t>Bandeirantes</a:t>
            </a:r>
            <a:r>
              <a:rPr lang="en-US" sz="2400" dirty="0"/>
              <a:t>, 3900. Neighborhood: Monte Alegre. CEP: 14040-902, </a:t>
            </a:r>
            <a:r>
              <a:rPr lang="en-US" sz="2400" dirty="0" err="1"/>
              <a:t>Ribeirão</a:t>
            </a:r>
            <a:r>
              <a:rPr lang="en-US" sz="2400" dirty="0"/>
              <a:t> </a:t>
            </a:r>
            <a:r>
              <a:rPr lang="en-US" sz="2400" dirty="0" err="1"/>
              <a:t>Preto</a:t>
            </a:r>
            <a:r>
              <a:rPr lang="en-US" sz="2400" dirty="0"/>
              <a:t>, SP, </a:t>
            </a:r>
            <a:r>
              <a:rPr lang="en-US" sz="2400" dirty="0" smtClean="0"/>
              <a:t>Brazil</a:t>
            </a:r>
          </a:p>
          <a:p>
            <a:pPr algn="just" fontAlgn="auto">
              <a:spcBef>
                <a:spcPts val="0"/>
              </a:spcBef>
              <a:spcAft>
                <a:spcPts val="1200"/>
              </a:spcAft>
              <a:defRPr/>
            </a:pPr>
            <a:r>
              <a:rPr lang="en-US" sz="2400" dirty="0" smtClean="0"/>
              <a:t>Email: </a:t>
            </a:r>
            <a:r>
              <a:rPr lang="en-US" sz="2400" dirty="0" smtClean="0">
                <a:hlinkClick r:id="rId3"/>
              </a:rPr>
              <a:t>rkreis@eerp.usp.br</a:t>
            </a:r>
            <a:r>
              <a:rPr lang="en-US" sz="2400" dirty="0" smtClean="0"/>
              <a:t> </a:t>
            </a:r>
            <a:endParaRPr lang="pt-BR" sz="2400" dirty="0"/>
          </a:p>
          <a:p>
            <a:pPr marL="457200" indent="-457200" algn="just" fontAlgn="auto">
              <a:spcBef>
                <a:spcPts val="0"/>
              </a:spcBef>
              <a:spcAft>
                <a:spcPts val="1200"/>
              </a:spcAft>
              <a:buFont typeface="Wingdings" panose="05000000000000000000" pitchFamily="2" charset="2"/>
              <a:buChar char="§"/>
              <a:defRPr/>
            </a:pPr>
            <a:endParaRPr lang="pt-BR" sz="2400" b="1" dirty="0" smtClean="0"/>
          </a:p>
          <a:p>
            <a:pPr marL="457200" indent="-457200" algn="just" fontAlgn="auto">
              <a:spcBef>
                <a:spcPts val="0"/>
              </a:spcBef>
              <a:spcAft>
                <a:spcPts val="1200"/>
              </a:spcAft>
              <a:buFont typeface="Wingdings" panose="05000000000000000000" pitchFamily="2" charset="2"/>
              <a:buChar char="§"/>
              <a:defRPr/>
            </a:pPr>
            <a:endParaRPr lang="pt-BR" sz="2400" b="1" dirty="0"/>
          </a:p>
          <a:p>
            <a:pPr marL="457200" indent="-457200" algn="just" fontAlgn="auto">
              <a:spcBef>
                <a:spcPts val="0"/>
              </a:spcBef>
              <a:spcAft>
                <a:spcPts val="1200"/>
              </a:spcAft>
              <a:buFont typeface="Wingdings" panose="05000000000000000000" pitchFamily="2" charset="2"/>
              <a:buChar char="§"/>
              <a:defRPr/>
            </a:pPr>
            <a:endParaRPr lang="pt-BR" sz="2400" b="1" dirty="0"/>
          </a:p>
          <a:p>
            <a:pPr marL="457200" indent="-457200" algn="just" fontAlgn="auto">
              <a:spcBef>
                <a:spcPts val="0"/>
              </a:spcBef>
              <a:spcAft>
                <a:spcPts val="1200"/>
              </a:spcAft>
              <a:buFont typeface="Wingdings" panose="05000000000000000000" pitchFamily="2" charset="2"/>
              <a:buChar char="§"/>
              <a:defRPr/>
            </a:pPr>
            <a:r>
              <a:rPr lang="en-US" sz="2400" dirty="0" smtClean="0">
                <a:latin typeface="+mn-lt"/>
              </a:rPr>
              <a:t> </a:t>
            </a:r>
          </a:p>
        </p:txBody>
      </p:sp>
    </p:spTree>
    <p:extLst>
      <p:ext uri="{BB962C8B-B14F-4D97-AF65-F5344CB8AC3E}">
        <p14:creationId xmlns:p14="http://schemas.microsoft.com/office/powerpoint/2010/main" xmlns="" val="896378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438400" y="496888"/>
            <a:ext cx="4267200" cy="769937"/>
          </a:xfrm>
          <a:prstGeom prst="rect">
            <a:avLst/>
          </a:prstGeom>
          <a:noFill/>
        </p:spPr>
        <p:txBody>
          <a:bodyPr>
            <a:spAutoFit/>
          </a:bodyPr>
          <a:lstStyle/>
          <a:p>
            <a:pPr algn="ctr" fontAlgn="auto">
              <a:spcBef>
                <a:spcPts val="0"/>
              </a:spcBef>
              <a:spcAft>
                <a:spcPts val="0"/>
              </a:spcAft>
              <a:defRPr/>
            </a:pPr>
            <a:r>
              <a:rPr lang="pt-BR" sz="4400" b="1" dirty="0" err="1">
                <a:solidFill>
                  <a:srgbClr val="800080"/>
                </a:solidFill>
                <a:effectLst>
                  <a:outerShdw blurRad="38100" dist="38100" dir="2700000" algn="tl">
                    <a:srgbClr val="000000">
                      <a:alpha val="43137"/>
                    </a:srgbClr>
                  </a:outerShdw>
                </a:effectLst>
                <a:latin typeface="+mn-lt"/>
                <a:cs typeface="Times New Roman" panose="02020603050405020304" pitchFamily="18" charset="0"/>
              </a:rPr>
              <a:t>Introduction</a:t>
            </a:r>
            <a:endParaRPr lang="pt-BR" sz="4400" dirty="0">
              <a:latin typeface="+mn-lt"/>
            </a:endParaRPr>
          </a:p>
        </p:txBody>
      </p:sp>
      <p:sp>
        <p:nvSpPr>
          <p:cNvPr id="5" name="CaixaDeTexto 4"/>
          <p:cNvSpPr txBox="1"/>
          <p:nvPr/>
        </p:nvSpPr>
        <p:spPr>
          <a:xfrm>
            <a:off x="990600" y="1219200"/>
            <a:ext cx="7239000" cy="5262979"/>
          </a:xfrm>
          <a:prstGeom prst="rect">
            <a:avLst/>
          </a:prstGeom>
          <a:noFill/>
        </p:spPr>
        <p:txBody>
          <a:bodyPr>
            <a:spAutoFit/>
          </a:bodyPr>
          <a:lstStyle/>
          <a:p>
            <a:pPr marL="457200" indent="-457200" algn="just">
              <a:buFont typeface="Wingdings" pitchFamily="2" charset="2"/>
              <a:buChar char="§"/>
            </a:pPr>
            <a:r>
              <a:rPr lang="en-US" sz="2800" dirty="0">
                <a:solidFill>
                  <a:srgbClr val="262626"/>
                </a:solidFill>
                <a:latin typeface="Calibri" pitchFamily="34" charset="0"/>
              </a:rPr>
              <a:t>People living with HIV / AIDS also experience difficulties resuming or maintaining their life projects and often experience conflict and situations of embarrassment, vulnerability, and the violation of their rights as citizens</a:t>
            </a:r>
          </a:p>
          <a:p>
            <a:pPr marL="457200" indent="-457200" algn="just">
              <a:buFont typeface="Wingdings" pitchFamily="2" charset="2"/>
              <a:buNone/>
            </a:pPr>
            <a:endParaRPr lang="pt-BR" sz="2800" dirty="0">
              <a:solidFill>
                <a:srgbClr val="262626"/>
              </a:solidFill>
              <a:latin typeface="Calibri" pitchFamily="34" charset="0"/>
            </a:endParaRPr>
          </a:p>
          <a:p>
            <a:pPr marL="457200" indent="-457200" algn="just">
              <a:buFont typeface="Wingdings" pitchFamily="2" charset="2"/>
              <a:buChar char="§"/>
            </a:pPr>
            <a:r>
              <a:rPr lang="en-US" sz="2800" dirty="0">
                <a:solidFill>
                  <a:srgbClr val="262626"/>
                </a:solidFill>
                <a:latin typeface="Calibri" pitchFamily="34" charset="0"/>
              </a:rPr>
              <a:t>HIV infection as a chronic condition brought with it new challenges for care delivery because the side effects of the prolonged use of the antiretroviral therapy (ART) leads to the appearance of </a:t>
            </a:r>
            <a:r>
              <a:rPr lang="en-US" sz="2800" dirty="0" err="1">
                <a:solidFill>
                  <a:srgbClr val="262626"/>
                </a:solidFill>
                <a:latin typeface="Calibri" pitchFamily="34" charset="0"/>
              </a:rPr>
              <a:t>lipodystrophy</a:t>
            </a:r>
            <a:r>
              <a:rPr lang="en-US" sz="2800" dirty="0">
                <a:solidFill>
                  <a:srgbClr val="262626"/>
                </a:solidFill>
                <a:latin typeface="Calibri" pitchFamily="34" charset="0"/>
              </a:rPr>
              <a:t> and changes in body </a:t>
            </a:r>
            <a:r>
              <a:rPr lang="en-US" sz="2800" dirty="0" smtClean="0">
                <a:solidFill>
                  <a:srgbClr val="262626"/>
                </a:solidFill>
                <a:latin typeface="Calibri" pitchFamily="34" charset="0"/>
              </a:rPr>
              <a:t>perception.</a:t>
            </a:r>
            <a:endParaRPr lang="en-US" sz="2400" dirty="0">
              <a:solidFill>
                <a:srgbClr val="262626"/>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609600" y="1371600"/>
            <a:ext cx="7924800" cy="5105400"/>
          </a:xfrm>
          <a:prstGeom prst="rect">
            <a:avLst/>
          </a:prstGeom>
        </p:spPr>
        <p:txBody>
          <a:bodyPr>
            <a:normAutofit/>
          </a:bodyPr>
          <a:lstStyle/>
          <a:p>
            <a:pPr marL="0" indent="0" algn="just" fontAlgn="auto">
              <a:spcAft>
                <a:spcPts val="0"/>
              </a:spcAft>
              <a:buNone/>
              <a:defRPr/>
            </a:pPr>
            <a:r>
              <a:rPr lang="pt-BR" sz="1400" dirty="0"/>
              <a:t>Alencar, T.M.D., </a:t>
            </a:r>
            <a:r>
              <a:rPr lang="pt-BR" sz="1400" dirty="0" err="1"/>
              <a:t>Nemes</a:t>
            </a:r>
            <a:r>
              <a:rPr lang="pt-BR" sz="1400" dirty="0"/>
              <a:t>, M.I.B., Velloso, M.A. (2008). </a:t>
            </a:r>
            <a:r>
              <a:rPr lang="en-US" sz="1400" dirty="0"/>
              <a:t>From "acute AIDS" to "chronic AIDS": body perception and surgical interventions in people living with HIV and AIDS </a:t>
            </a:r>
            <a:r>
              <a:rPr lang="en-US" sz="1400" dirty="0" err="1"/>
              <a:t>Ciênc</a:t>
            </a:r>
            <a:r>
              <a:rPr lang="en-US" sz="1400" dirty="0"/>
              <a:t>. </a:t>
            </a:r>
            <a:r>
              <a:rPr lang="en-US" sz="1400" dirty="0" err="1"/>
              <a:t>saúde</a:t>
            </a:r>
            <a:r>
              <a:rPr lang="en-US" sz="1400" dirty="0"/>
              <a:t> </a:t>
            </a:r>
            <a:r>
              <a:rPr lang="en-US" sz="1400" dirty="0" err="1"/>
              <a:t>coletiva</a:t>
            </a:r>
            <a:r>
              <a:rPr lang="en-US" sz="1400" dirty="0"/>
              <a:t>, 13(6):1841-1849.  </a:t>
            </a:r>
            <a:r>
              <a:rPr lang="pt-BR" sz="1400" dirty="0"/>
              <a:t>doi.org/10.1590/S1413-81232008000600019. </a:t>
            </a:r>
            <a:endParaRPr lang="pt-BR" sz="1400" dirty="0" smtClean="0"/>
          </a:p>
          <a:p>
            <a:pPr marL="0" indent="0" algn="just" fontAlgn="auto">
              <a:spcAft>
                <a:spcPts val="0"/>
              </a:spcAft>
              <a:buNone/>
              <a:defRPr/>
            </a:pPr>
            <a:endParaRPr lang="pt-BR" sz="1400" dirty="0"/>
          </a:p>
          <a:p>
            <a:pPr marL="0" indent="0" algn="just" fontAlgn="auto">
              <a:spcAft>
                <a:spcPts val="0"/>
              </a:spcAft>
              <a:buNone/>
              <a:defRPr/>
            </a:pPr>
            <a:r>
              <a:rPr lang="pt-BR" sz="1400" dirty="0"/>
              <a:t>Araújo, M.A.L., Queiroz, F.P.A., Melo, S.P., Silveira, C.B., Silva, R.M. (2008). </a:t>
            </a:r>
            <a:r>
              <a:rPr lang="en-US" sz="1400" dirty="0" err="1"/>
              <a:t>Pregnants</a:t>
            </a:r>
            <a:r>
              <a:rPr lang="en-US" sz="1400" dirty="0"/>
              <a:t> infected with HIV: Facing and perception of a new reality. </a:t>
            </a:r>
            <a:r>
              <a:rPr lang="en-US" sz="1400" dirty="0" err="1"/>
              <a:t>Cienc</a:t>
            </a:r>
            <a:r>
              <a:rPr lang="en-US" sz="1400" dirty="0"/>
              <a:t> </a:t>
            </a:r>
            <a:r>
              <a:rPr lang="en-US" sz="1400" dirty="0" err="1"/>
              <a:t>Cuid</a:t>
            </a:r>
            <a:r>
              <a:rPr lang="en-US" sz="1400" dirty="0"/>
              <a:t> </a:t>
            </a:r>
            <a:r>
              <a:rPr lang="en-US" sz="1400" dirty="0" err="1"/>
              <a:t>Saude</a:t>
            </a:r>
            <a:r>
              <a:rPr lang="en-US" sz="1400" dirty="0"/>
              <a:t>. 7(2):216-223</a:t>
            </a:r>
            <a:r>
              <a:rPr lang="pt-BR" sz="1400" dirty="0"/>
              <a:t>  </a:t>
            </a:r>
            <a:endParaRPr lang="pt-BR" sz="1400" dirty="0" smtClean="0"/>
          </a:p>
          <a:p>
            <a:pPr marL="0" indent="0" algn="just" fontAlgn="auto">
              <a:spcAft>
                <a:spcPts val="0"/>
              </a:spcAft>
              <a:buNone/>
              <a:defRPr/>
            </a:pPr>
            <a:endParaRPr lang="pt-BR" sz="1400" dirty="0" smtClean="0"/>
          </a:p>
          <a:p>
            <a:pPr marL="0" lvl="0" indent="0" algn="just" fontAlgn="auto">
              <a:spcAft>
                <a:spcPts val="0"/>
              </a:spcAft>
              <a:buNone/>
              <a:defRPr/>
            </a:pPr>
            <a:r>
              <a:rPr lang="pt-BR" sz="1400" dirty="0" err="1"/>
              <a:t>Bó</a:t>
            </a:r>
            <a:r>
              <a:rPr lang="pt-BR" sz="1400" dirty="0"/>
              <a:t>-Dal, M.J., Manoel, A.L., </a:t>
            </a:r>
            <a:r>
              <a:rPr lang="pt-BR" sz="1400" dirty="0" err="1"/>
              <a:t>Beltran</a:t>
            </a:r>
            <a:r>
              <a:rPr lang="pt-BR" sz="1400" dirty="0"/>
              <a:t> Filho, A.O., Silva, B.Q.T., Cardoso, Y,S, Cortez, J., </a:t>
            </a:r>
            <a:r>
              <a:rPr lang="pt-BR" sz="1400" dirty="0" err="1"/>
              <a:t>Tramujas</a:t>
            </a:r>
            <a:r>
              <a:rPr lang="pt-BR" sz="1400" dirty="0"/>
              <a:t>, L., Silva, R.M. (2013). </a:t>
            </a:r>
            <a:r>
              <a:rPr lang="en-US" sz="1400" dirty="0"/>
              <a:t>Depressive Symptoms and Associated Factors among People Living with HIV/AIDS. Journal of the International Association of providers of AIDS Care. </a:t>
            </a:r>
            <a:r>
              <a:rPr lang="en-US" sz="1400" dirty="0" smtClean="0"/>
              <a:t>19:1-5</a:t>
            </a:r>
          </a:p>
          <a:p>
            <a:pPr marL="0" lvl="0" indent="0" algn="just" fontAlgn="auto">
              <a:spcAft>
                <a:spcPts val="0"/>
              </a:spcAft>
              <a:buNone/>
              <a:defRPr/>
            </a:pPr>
            <a:endParaRPr lang="en-US" altLang="pt-BR" sz="1400" dirty="0">
              <a:latin typeface="Arial" panose="020B0604020202020204" pitchFamily="34" charset="0"/>
              <a:ea typeface="Times New Roman" panose="02020603050405020304" pitchFamily="18" charset="0"/>
            </a:endParaRPr>
          </a:p>
          <a:p>
            <a:pPr marL="0" lvl="0" indent="0" algn="just" fontAlgn="auto">
              <a:spcAft>
                <a:spcPts val="0"/>
              </a:spcAft>
              <a:buNone/>
              <a:defRPr/>
            </a:pPr>
            <a:r>
              <a:rPr lang="en-US" altLang="pt-BR" sz="1400" dirty="0" err="1" smtClean="0">
                <a:latin typeface="Arial" panose="020B0604020202020204" pitchFamily="34" charset="0"/>
                <a:ea typeface="Times New Roman" panose="02020603050405020304" pitchFamily="18" charset="0"/>
              </a:rPr>
              <a:t>Bromet</a:t>
            </a:r>
            <a:r>
              <a:rPr lang="en-US" altLang="pt-BR" sz="1400" dirty="0">
                <a:latin typeface="Arial" panose="020B0604020202020204" pitchFamily="34" charset="0"/>
                <a:ea typeface="Times New Roman" panose="02020603050405020304" pitchFamily="18" charset="0"/>
              </a:rPr>
              <a:t>, E., Andrade, L.H., Hwang, I., Sampson, N.A., Alonso, J., </a:t>
            </a:r>
            <a:r>
              <a:rPr lang="en-US" altLang="pt-BR" sz="1400" dirty="0" err="1">
                <a:latin typeface="Arial" panose="020B0604020202020204" pitchFamily="34" charset="0"/>
                <a:ea typeface="Times New Roman" panose="02020603050405020304" pitchFamily="18" charset="0"/>
              </a:rPr>
              <a:t>Girolomo</a:t>
            </a:r>
            <a:r>
              <a:rPr lang="en-US" altLang="pt-BR" sz="1400" dirty="0">
                <a:latin typeface="Arial" panose="020B0604020202020204" pitchFamily="34" charset="0"/>
                <a:ea typeface="Times New Roman" panose="02020603050405020304" pitchFamily="18" charset="0"/>
              </a:rPr>
              <a:t>, G. et al. (2011). Cross-national epidemiology of DSM-IV major depressive episode. BMC Medicine 9:90:2-16</a:t>
            </a:r>
            <a:r>
              <a:rPr lang="pt-BR" altLang="pt-BR" sz="1400" dirty="0">
                <a:latin typeface="Arial" panose="020B0604020202020204" pitchFamily="34" charset="0"/>
              </a:rPr>
              <a:t> </a:t>
            </a:r>
            <a:endParaRPr lang="pt-BR" altLang="pt-BR" sz="1400" dirty="0" smtClean="0">
              <a:latin typeface="Arial" panose="020B0604020202020204" pitchFamily="34" charset="0"/>
            </a:endParaRPr>
          </a:p>
          <a:p>
            <a:pPr marL="0" lvl="0" indent="0" algn="just" fontAlgn="auto">
              <a:spcAft>
                <a:spcPts val="0"/>
              </a:spcAft>
              <a:buNone/>
              <a:defRPr/>
            </a:pPr>
            <a:endParaRPr lang="pt-BR" altLang="pt-BR" sz="1400" dirty="0" smtClean="0">
              <a:latin typeface="Arial" panose="020B0604020202020204" pitchFamily="34" charset="0"/>
            </a:endParaRPr>
          </a:p>
          <a:p>
            <a:pPr marL="0" lvl="0" indent="0" algn="just" fontAlgn="auto">
              <a:spcAft>
                <a:spcPts val="0"/>
              </a:spcAft>
              <a:buNone/>
              <a:defRPr/>
            </a:pPr>
            <a:r>
              <a:rPr lang="en-US" altLang="pt-BR" sz="1400" dirty="0" err="1">
                <a:latin typeface="Arial" panose="020B0604020202020204" pitchFamily="34" charset="0"/>
              </a:rPr>
              <a:t>Ciesla</a:t>
            </a:r>
            <a:r>
              <a:rPr lang="en-US" altLang="pt-BR" sz="1400" dirty="0">
                <a:latin typeface="Arial" panose="020B0604020202020204" pitchFamily="34" charset="0"/>
              </a:rPr>
              <a:t>, J.A., Roberts, J.E. (2001). Meta-analysis of the relationship between HIV infection and risk for depressive disorders. Am. J Psychiatry, 158(5)-</a:t>
            </a:r>
            <a:r>
              <a:rPr lang="en-US" altLang="pt-BR" sz="1400" dirty="0" smtClean="0">
                <a:latin typeface="Arial" panose="020B0604020202020204" pitchFamily="34" charset="0"/>
              </a:rPr>
              <a:t>725-730</a:t>
            </a:r>
          </a:p>
          <a:p>
            <a:pPr marL="0" lvl="0" indent="0" algn="just" fontAlgn="auto">
              <a:spcAft>
                <a:spcPts val="0"/>
              </a:spcAft>
              <a:buNone/>
              <a:defRPr/>
            </a:pPr>
            <a:endParaRPr lang="pt-BR" altLang="pt-BR" sz="1400" dirty="0">
              <a:latin typeface="Arial" panose="020B0604020202020204" pitchFamily="34" charset="0"/>
            </a:endParaRPr>
          </a:p>
          <a:p>
            <a:pPr marL="0" lvl="0" indent="0" algn="just" fontAlgn="auto">
              <a:spcAft>
                <a:spcPts val="0"/>
              </a:spcAft>
              <a:buNone/>
              <a:defRPr/>
            </a:pPr>
            <a:r>
              <a:rPr lang="pt-BR" altLang="pt-BR" sz="1400" dirty="0" err="1">
                <a:latin typeface="Arial" panose="020B0604020202020204" pitchFamily="34" charset="0"/>
                <a:ea typeface="Times New Roman" panose="02020603050405020304" pitchFamily="18" charset="0"/>
              </a:rPr>
              <a:t>Gorenstein</a:t>
            </a:r>
            <a:r>
              <a:rPr lang="pt-BR" altLang="pt-BR" sz="1400" dirty="0">
                <a:latin typeface="Arial" panose="020B0604020202020204" pitchFamily="34" charset="0"/>
                <a:ea typeface="Times New Roman" panose="02020603050405020304" pitchFamily="18" charset="0"/>
              </a:rPr>
              <a:t>, C., Andrade, L., Filho Vieira, A.H.G., </a:t>
            </a:r>
            <a:r>
              <a:rPr lang="pt-BR" altLang="pt-BR" sz="1400" dirty="0" err="1">
                <a:latin typeface="Arial" panose="020B0604020202020204" pitchFamily="34" charset="0"/>
                <a:ea typeface="Times New Roman" panose="02020603050405020304" pitchFamily="18" charset="0"/>
              </a:rPr>
              <a:t>Tung</a:t>
            </a:r>
            <a:r>
              <a:rPr lang="pt-BR" altLang="pt-BR" sz="1400" dirty="0">
                <a:latin typeface="Arial" panose="020B0604020202020204" pitchFamily="34" charset="0"/>
                <a:ea typeface="Times New Roman" panose="02020603050405020304" pitchFamily="18" charset="0"/>
              </a:rPr>
              <a:t>, T.C.; Artes, R. (1999). </a:t>
            </a:r>
            <a:r>
              <a:rPr lang="en-US" altLang="pt-BR" sz="1400" dirty="0">
                <a:latin typeface="Arial" panose="020B0604020202020204" pitchFamily="34" charset="0"/>
                <a:ea typeface="Times New Roman" panose="02020603050405020304" pitchFamily="18" charset="0"/>
              </a:rPr>
              <a:t>Psychometric Properties of Portuguese Version of Beck Depression Inventory on Brazilian College Students. Journal of Clinical Psychology. </a:t>
            </a:r>
            <a:r>
              <a:rPr lang="pt-BR" altLang="pt-BR" sz="1400" dirty="0">
                <a:latin typeface="Arial" panose="020B0604020202020204" pitchFamily="34" charset="0"/>
                <a:ea typeface="Times New Roman" panose="02020603050405020304" pitchFamily="18" charset="0"/>
              </a:rPr>
              <a:t>55(5), 554-562. </a:t>
            </a:r>
            <a:endParaRPr lang="pt-BR" altLang="pt-BR" sz="2000" dirty="0">
              <a:latin typeface="Arial" panose="020B0604020202020204" pitchFamily="34" charset="0"/>
            </a:endParaRPr>
          </a:p>
          <a:p>
            <a:pPr marL="0" indent="0" algn="just" fontAlgn="auto">
              <a:spcAft>
                <a:spcPts val="0"/>
              </a:spcAft>
              <a:buNone/>
              <a:defRPr/>
            </a:pPr>
            <a:endParaRPr lang="en-US" sz="1400" dirty="0" smtClean="0"/>
          </a:p>
          <a:p>
            <a:pPr marL="0" indent="0" algn="just" fontAlgn="auto">
              <a:spcAft>
                <a:spcPts val="0"/>
              </a:spcAft>
              <a:buNone/>
              <a:defRPr/>
            </a:pPr>
            <a:endParaRPr lang="en-US" sz="1400" b="1" dirty="0"/>
          </a:p>
          <a:p>
            <a:pPr marL="0" indent="0" algn="just" fontAlgn="auto">
              <a:spcAft>
                <a:spcPts val="0"/>
              </a:spcAft>
              <a:buNone/>
              <a:defRPr/>
            </a:pPr>
            <a:endParaRPr lang="pt-BR" sz="1400" b="1" dirty="0"/>
          </a:p>
          <a:p>
            <a:pPr marL="0" indent="0" algn="just" fontAlgn="auto">
              <a:spcAft>
                <a:spcPts val="0"/>
              </a:spcAft>
              <a:buFont typeface="Arial" panose="020B0604020202020204" pitchFamily="34" charset="0"/>
              <a:buNone/>
              <a:defRPr/>
            </a:pPr>
            <a:endParaRPr lang="en-US" sz="1400" dirty="0" smtClean="0">
              <a:solidFill>
                <a:schemeClr val="tx1">
                  <a:lumMod val="85000"/>
                  <a:lumOff val="15000"/>
                </a:schemeClr>
              </a:solidFill>
            </a:endParaRPr>
          </a:p>
        </p:txBody>
      </p:sp>
      <p:sp>
        <p:nvSpPr>
          <p:cNvPr id="4" name="CaixaDeTexto 3"/>
          <p:cNvSpPr txBox="1"/>
          <p:nvPr/>
        </p:nvSpPr>
        <p:spPr>
          <a:xfrm>
            <a:off x="2438400" y="587375"/>
            <a:ext cx="4267200" cy="708025"/>
          </a:xfrm>
          <a:prstGeom prst="rect">
            <a:avLst/>
          </a:prstGeom>
          <a:noFill/>
        </p:spPr>
        <p:txBody>
          <a:bodyPr>
            <a:spAutoFit/>
          </a:bodyPr>
          <a:lstStyle/>
          <a:p>
            <a:pPr algn="ctr" fontAlgn="auto">
              <a:spcBef>
                <a:spcPts val="0"/>
              </a:spcBef>
              <a:spcAft>
                <a:spcPts val="0"/>
              </a:spcAft>
              <a:defRPr/>
            </a:pPr>
            <a:r>
              <a:rPr lang="pt-BR" sz="4000" b="1" dirty="0" err="1">
                <a:solidFill>
                  <a:srgbClr val="800080"/>
                </a:solidFill>
                <a:effectLst>
                  <a:outerShdw blurRad="38100" dist="38100" dir="2700000" algn="tl">
                    <a:srgbClr val="000000">
                      <a:alpha val="43137"/>
                    </a:srgbClr>
                  </a:outerShdw>
                </a:effectLst>
                <a:latin typeface="+mn-lt"/>
                <a:cs typeface="Times New Roman" panose="02020603050405020304" pitchFamily="18" charset="0"/>
              </a:rPr>
              <a:t>References</a:t>
            </a:r>
            <a:endParaRPr lang="pt-BR" sz="40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438400" y="496888"/>
            <a:ext cx="4267200" cy="769937"/>
          </a:xfrm>
          <a:prstGeom prst="rect">
            <a:avLst/>
          </a:prstGeom>
          <a:noFill/>
        </p:spPr>
        <p:txBody>
          <a:bodyPr>
            <a:spAutoFit/>
          </a:bodyPr>
          <a:lstStyle/>
          <a:p>
            <a:pPr algn="ctr" fontAlgn="auto">
              <a:spcBef>
                <a:spcPts val="0"/>
              </a:spcBef>
              <a:spcAft>
                <a:spcPts val="0"/>
              </a:spcAft>
              <a:defRPr/>
            </a:pPr>
            <a:r>
              <a:rPr lang="pt-BR" sz="4400" b="1" dirty="0" err="1">
                <a:solidFill>
                  <a:srgbClr val="800080"/>
                </a:solidFill>
                <a:effectLst>
                  <a:outerShdw blurRad="38100" dist="38100" dir="2700000" algn="tl">
                    <a:srgbClr val="000000">
                      <a:alpha val="43137"/>
                    </a:srgbClr>
                  </a:outerShdw>
                </a:effectLst>
                <a:latin typeface="+mn-lt"/>
                <a:cs typeface="Times New Roman" panose="02020603050405020304" pitchFamily="18" charset="0"/>
              </a:rPr>
              <a:t>Introduction</a:t>
            </a:r>
            <a:endParaRPr lang="pt-BR" sz="4400" dirty="0">
              <a:latin typeface="+mn-lt"/>
            </a:endParaRPr>
          </a:p>
        </p:txBody>
      </p:sp>
      <p:sp>
        <p:nvSpPr>
          <p:cNvPr id="5" name="CaixaDeTexto 4"/>
          <p:cNvSpPr txBox="1"/>
          <p:nvPr/>
        </p:nvSpPr>
        <p:spPr>
          <a:xfrm>
            <a:off x="949325" y="1371600"/>
            <a:ext cx="7258050" cy="4832092"/>
          </a:xfrm>
          <a:prstGeom prst="rect">
            <a:avLst/>
          </a:prstGeom>
          <a:noFill/>
        </p:spPr>
        <p:txBody>
          <a:bodyPr>
            <a:spAutoFit/>
          </a:bodyPr>
          <a:lstStyle/>
          <a:p>
            <a:pPr marL="457200" indent="-457200" algn="just">
              <a:buFont typeface="Wingdings" pitchFamily="2" charset="2"/>
              <a:buChar char="§"/>
            </a:pPr>
            <a:r>
              <a:rPr lang="en-US" sz="2800" dirty="0">
                <a:solidFill>
                  <a:srgbClr val="262626"/>
                </a:solidFill>
                <a:latin typeface="Calibri" pitchFamily="34" charset="0"/>
              </a:rPr>
              <a:t>These situations and conditions may lead to low self-esteem, lack of belonging, and loss of social and psychological identity, which may trigger psychological distress and mental disorders</a:t>
            </a:r>
          </a:p>
          <a:p>
            <a:pPr marL="457200" indent="-457200" algn="just">
              <a:buFont typeface="Wingdings" pitchFamily="2" charset="2"/>
              <a:buNone/>
            </a:pPr>
            <a:endParaRPr lang="en-US" sz="2800" dirty="0">
              <a:solidFill>
                <a:srgbClr val="262626"/>
              </a:solidFill>
              <a:latin typeface="Calibri" pitchFamily="34" charset="0"/>
            </a:endParaRPr>
          </a:p>
          <a:p>
            <a:pPr marL="457200" indent="-457200" algn="just">
              <a:buFont typeface="Wingdings" pitchFamily="2" charset="2"/>
              <a:buNone/>
            </a:pPr>
            <a:endParaRPr lang="en-US" sz="2800" dirty="0">
              <a:solidFill>
                <a:srgbClr val="262626"/>
              </a:solidFill>
              <a:latin typeface="Calibri" pitchFamily="34" charset="0"/>
            </a:endParaRPr>
          </a:p>
          <a:p>
            <a:pPr marL="457200" indent="-457200" algn="just">
              <a:buFont typeface="Wingdings" pitchFamily="2" charset="2"/>
              <a:buChar char="§"/>
            </a:pPr>
            <a:r>
              <a:rPr lang="en-US" sz="2800" dirty="0">
                <a:solidFill>
                  <a:srgbClr val="262626"/>
                </a:solidFill>
                <a:latin typeface="Calibri" pitchFamily="34" charset="0"/>
              </a:rPr>
              <a:t>Among mental disorders, depression is one of the most common comorbidities with a high prevalence among people living with HIV/AIDS both in Brazil and in other countries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438400" y="496888"/>
            <a:ext cx="4267200" cy="769937"/>
          </a:xfrm>
          <a:prstGeom prst="rect">
            <a:avLst/>
          </a:prstGeom>
          <a:noFill/>
        </p:spPr>
        <p:txBody>
          <a:bodyPr>
            <a:spAutoFit/>
          </a:bodyPr>
          <a:lstStyle/>
          <a:p>
            <a:pPr algn="ctr" fontAlgn="auto">
              <a:spcBef>
                <a:spcPts val="0"/>
              </a:spcBef>
              <a:spcAft>
                <a:spcPts val="0"/>
              </a:spcAft>
              <a:defRPr/>
            </a:pPr>
            <a:r>
              <a:rPr lang="pt-BR" sz="4400" b="1" dirty="0" err="1">
                <a:solidFill>
                  <a:srgbClr val="800080"/>
                </a:solidFill>
                <a:effectLst>
                  <a:outerShdw blurRad="38100" dist="38100" dir="2700000" algn="tl">
                    <a:srgbClr val="000000">
                      <a:alpha val="43137"/>
                    </a:srgbClr>
                  </a:outerShdw>
                </a:effectLst>
                <a:latin typeface="+mn-lt"/>
                <a:cs typeface="Times New Roman" panose="02020603050405020304" pitchFamily="18" charset="0"/>
              </a:rPr>
              <a:t>Introduction</a:t>
            </a:r>
            <a:endParaRPr lang="pt-BR" sz="4400" dirty="0">
              <a:latin typeface="+mn-lt"/>
            </a:endParaRPr>
          </a:p>
        </p:txBody>
      </p:sp>
      <p:sp>
        <p:nvSpPr>
          <p:cNvPr id="5" name="CaixaDeTexto 4"/>
          <p:cNvSpPr txBox="1"/>
          <p:nvPr/>
        </p:nvSpPr>
        <p:spPr>
          <a:xfrm>
            <a:off x="971550" y="1237357"/>
            <a:ext cx="7258050" cy="6001643"/>
          </a:xfrm>
          <a:prstGeom prst="rect">
            <a:avLst/>
          </a:prstGeom>
          <a:noFill/>
        </p:spPr>
        <p:txBody>
          <a:bodyPr>
            <a:spAutoFit/>
          </a:bodyPr>
          <a:lstStyle/>
          <a:p>
            <a:pPr marL="457200" indent="-457200" algn="just">
              <a:buFont typeface="Wingdings" pitchFamily="2" charset="2"/>
              <a:buChar char="§"/>
            </a:pPr>
            <a:r>
              <a:rPr lang="en-US" sz="2800" dirty="0">
                <a:solidFill>
                  <a:srgbClr val="262626"/>
                </a:solidFill>
                <a:latin typeface="Calibri" pitchFamily="34" charset="0"/>
              </a:rPr>
              <a:t>Depressive symptoms are a common mental disorder and are characterized by sadness, loss of interest and guilt feelings that negatively impact one’s ability to deal with life, adherence to antiretroviral therapy and affect quality of </a:t>
            </a:r>
            <a:r>
              <a:rPr lang="en-US" sz="2800" dirty="0" smtClean="0">
                <a:solidFill>
                  <a:srgbClr val="262626"/>
                </a:solidFill>
                <a:latin typeface="Calibri" pitchFamily="34" charset="0"/>
              </a:rPr>
              <a:t>life. </a:t>
            </a:r>
            <a:endParaRPr lang="en-US" sz="2800" dirty="0">
              <a:solidFill>
                <a:srgbClr val="262626"/>
              </a:solidFill>
              <a:latin typeface="Calibri" pitchFamily="34" charset="0"/>
            </a:endParaRPr>
          </a:p>
          <a:p>
            <a:pPr marL="457200" indent="-457200" algn="just">
              <a:buFont typeface="Wingdings" pitchFamily="2" charset="2"/>
              <a:buChar char="§"/>
            </a:pPr>
            <a:endParaRPr lang="en-US" sz="2800" dirty="0">
              <a:solidFill>
                <a:srgbClr val="262626"/>
              </a:solidFill>
              <a:latin typeface="Calibri" pitchFamily="34" charset="0"/>
            </a:endParaRPr>
          </a:p>
          <a:p>
            <a:pPr marL="457200" indent="-457200" algn="just">
              <a:buFont typeface="Wingdings" pitchFamily="2" charset="2"/>
              <a:buChar char="§"/>
            </a:pPr>
            <a:r>
              <a:rPr lang="en-US" sz="2800" dirty="0">
                <a:solidFill>
                  <a:srgbClr val="262626"/>
                </a:solidFill>
                <a:latin typeface="Calibri" pitchFamily="34" charset="0"/>
              </a:rPr>
              <a:t>In this sense, the identification of depressive symptoms among people living with HIV/AIDS is an important step in promoting interdisciplinary therapeutic interventions directed to these </a:t>
            </a:r>
            <a:r>
              <a:rPr lang="en-US" sz="2800" dirty="0" smtClean="0">
                <a:solidFill>
                  <a:srgbClr val="262626"/>
                </a:solidFill>
                <a:latin typeface="Calibri" pitchFamily="34" charset="0"/>
              </a:rPr>
              <a:t>individuals.</a:t>
            </a:r>
            <a:endParaRPr lang="en-US" sz="2800" dirty="0">
              <a:solidFill>
                <a:srgbClr val="262626"/>
              </a:solidFill>
              <a:latin typeface="Calibri" pitchFamily="34" charset="0"/>
            </a:endParaRPr>
          </a:p>
          <a:p>
            <a:pPr marL="457200" indent="-457200" algn="just">
              <a:buFont typeface="Wingdings" pitchFamily="2" charset="2"/>
              <a:buChar char="§"/>
            </a:pPr>
            <a:endParaRPr lang="en-US" sz="2400" dirty="0">
              <a:solidFill>
                <a:srgbClr val="262626"/>
              </a:solidFill>
              <a:latin typeface="Calibri" pitchFamily="34" charset="0"/>
            </a:endParaRPr>
          </a:p>
          <a:p>
            <a:pPr marL="457200" indent="-457200" algn="just">
              <a:buFont typeface="Wingdings" pitchFamily="2" charset="2"/>
              <a:buChar char="§"/>
            </a:pPr>
            <a:endParaRPr lang="en-US" sz="2400" dirty="0">
              <a:solidFill>
                <a:srgbClr val="262626"/>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438400" y="1295400"/>
            <a:ext cx="4267200" cy="769938"/>
          </a:xfrm>
          <a:prstGeom prst="rect">
            <a:avLst/>
          </a:prstGeom>
          <a:noFill/>
        </p:spPr>
        <p:txBody>
          <a:bodyPr>
            <a:spAutoFit/>
          </a:bodyPr>
          <a:lstStyle/>
          <a:p>
            <a:pPr algn="ctr" fontAlgn="auto">
              <a:spcBef>
                <a:spcPts val="0"/>
              </a:spcBef>
              <a:spcAft>
                <a:spcPts val="0"/>
              </a:spcAft>
              <a:defRPr/>
            </a:pPr>
            <a:r>
              <a:rPr lang="pt-BR" sz="4400" b="1" dirty="0" err="1">
                <a:solidFill>
                  <a:srgbClr val="800080"/>
                </a:solidFill>
                <a:effectLst>
                  <a:outerShdw blurRad="38100" dist="38100" dir="2700000" algn="tl">
                    <a:srgbClr val="000000">
                      <a:alpha val="43137"/>
                    </a:srgbClr>
                  </a:outerShdw>
                </a:effectLst>
                <a:latin typeface="+mn-lt"/>
                <a:cs typeface="Times New Roman" panose="02020603050405020304" pitchFamily="18" charset="0"/>
              </a:rPr>
              <a:t>Objective</a:t>
            </a:r>
            <a:endParaRPr lang="pt-BR" sz="4400" dirty="0">
              <a:latin typeface="+mn-lt"/>
            </a:endParaRPr>
          </a:p>
        </p:txBody>
      </p:sp>
      <p:sp>
        <p:nvSpPr>
          <p:cNvPr id="5" name="CaixaDeTexto 4"/>
          <p:cNvSpPr txBox="1"/>
          <p:nvPr/>
        </p:nvSpPr>
        <p:spPr>
          <a:xfrm>
            <a:off x="2247900" y="2378075"/>
            <a:ext cx="4648200" cy="2528888"/>
          </a:xfrm>
          <a:prstGeom prst="rect">
            <a:avLst/>
          </a:prstGeom>
          <a:noFill/>
        </p:spPr>
        <p:txBody>
          <a:bodyPr>
            <a:spAutoFit/>
          </a:bodyPr>
          <a:lstStyle/>
          <a:p>
            <a:pPr algn="ctr"/>
            <a:r>
              <a:rPr lang="en-US" sz="3200">
                <a:solidFill>
                  <a:srgbClr val="262626"/>
                </a:solidFill>
                <a:latin typeface="Calibri" pitchFamily="34" charset="0"/>
              </a:rPr>
              <a:t>Identify the prevalence of depressive symptoms and associated factors among people living with HIV/AIDS.</a:t>
            </a:r>
            <a:endParaRPr lang="pt-BR" sz="3200">
              <a:solidFill>
                <a:srgbClr val="262626"/>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438400" y="742950"/>
            <a:ext cx="4267200" cy="701675"/>
          </a:xfrm>
          <a:prstGeom prst="rect">
            <a:avLst/>
          </a:prstGeom>
          <a:noFill/>
        </p:spPr>
        <p:txBody>
          <a:bodyPr>
            <a:spAutoFit/>
          </a:bodyPr>
          <a:lstStyle/>
          <a:p>
            <a:pPr algn="ctr"/>
            <a:r>
              <a:rPr lang="pt-BR" sz="4000" b="1">
                <a:solidFill>
                  <a:srgbClr val="800080"/>
                </a:solidFill>
                <a:effectLst>
                  <a:outerShdw blurRad="38100" dist="38100" dir="2700000" algn="tl">
                    <a:srgbClr val="C0C0C0"/>
                  </a:outerShdw>
                </a:effectLst>
                <a:latin typeface="Calibri" pitchFamily="34" charset="0"/>
                <a:cs typeface="Times New Roman" pitchFamily="18" charset="0"/>
              </a:rPr>
              <a:t>Methods</a:t>
            </a:r>
          </a:p>
        </p:txBody>
      </p:sp>
      <p:sp>
        <p:nvSpPr>
          <p:cNvPr id="5" name="CaixaDeTexto 4"/>
          <p:cNvSpPr txBox="1"/>
          <p:nvPr/>
        </p:nvSpPr>
        <p:spPr>
          <a:xfrm>
            <a:off x="949325" y="1828800"/>
            <a:ext cx="7258050" cy="3540125"/>
          </a:xfrm>
          <a:prstGeom prst="rect">
            <a:avLst/>
          </a:prstGeom>
          <a:noFill/>
        </p:spPr>
        <p:txBody>
          <a:bodyPr>
            <a:spAutoFit/>
          </a:bodyPr>
          <a:lstStyle/>
          <a:p>
            <a:pPr marL="457200" indent="-457200" fontAlgn="auto">
              <a:spcBef>
                <a:spcPts val="0"/>
              </a:spcBef>
              <a:spcAft>
                <a:spcPts val="0"/>
              </a:spcAft>
              <a:buFont typeface="Wingdings" panose="05000000000000000000" pitchFamily="2" charset="2"/>
              <a:buChar char="§"/>
              <a:defRPr/>
            </a:pPr>
            <a:r>
              <a:rPr lang="en-US" sz="2800" dirty="0">
                <a:solidFill>
                  <a:schemeClr val="tx1">
                    <a:lumMod val="85000"/>
                    <a:lumOff val="15000"/>
                  </a:schemeClr>
                </a:solidFill>
                <a:latin typeface="+mn-lt"/>
              </a:rPr>
              <a:t>This is a descriptive cross-sectional</a:t>
            </a:r>
            <a:br>
              <a:rPr lang="en-US" sz="2800" dirty="0">
                <a:solidFill>
                  <a:schemeClr val="tx1">
                    <a:lumMod val="85000"/>
                    <a:lumOff val="15000"/>
                  </a:schemeClr>
                </a:solidFill>
                <a:latin typeface="+mn-lt"/>
              </a:rPr>
            </a:br>
            <a:endParaRPr lang="en-US" sz="2800" dirty="0">
              <a:solidFill>
                <a:schemeClr val="tx1">
                  <a:lumMod val="85000"/>
                  <a:lumOff val="15000"/>
                </a:schemeClr>
              </a:solidFill>
              <a:latin typeface="+mn-lt"/>
            </a:endParaRPr>
          </a:p>
          <a:p>
            <a:pPr marL="457200" indent="-457200" fontAlgn="auto">
              <a:spcBef>
                <a:spcPts val="0"/>
              </a:spcBef>
              <a:spcAft>
                <a:spcPts val="0"/>
              </a:spcAft>
              <a:buFont typeface="Wingdings" panose="05000000000000000000" pitchFamily="2" charset="2"/>
              <a:buChar char="§"/>
              <a:defRPr/>
            </a:pPr>
            <a:r>
              <a:rPr lang="en-US" sz="2800" dirty="0">
                <a:solidFill>
                  <a:schemeClr val="tx1">
                    <a:lumMod val="85000"/>
                    <a:lumOff val="15000"/>
                  </a:schemeClr>
                </a:solidFill>
                <a:latin typeface="+mn-lt"/>
              </a:rPr>
              <a:t>Non-probability sample of two services specializing in AIDS care in </a:t>
            </a:r>
            <a:r>
              <a:rPr lang="en-US" sz="2800" dirty="0" err="1">
                <a:solidFill>
                  <a:schemeClr val="tx1">
                    <a:lumMod val="85000"/>
                    <a:lumOff val="15000"/>
                  </a:schemeClr>
                </a:solidFill>
                <a:latin typeface="+mn-lt"/>
              </a:rPr>
              <a:t>Ribeirão</a:t>
            </a:r>
            <a:r>
              <a:rPr lang="en-US" sz="2800" dirty="0">
                <a:solidFill>
                  <a:schemeClr val="tx1">
                    <a:lumMod val="85000"/>
                    <a:lumOff val="15000"/>
                  </a:schemeClr>
                </a:solidFill>
                <a:latin typeface="+mn-lt"/>
              </a:rPr>
              <a:t> </a:t>
            </a:r>
            <a:r>
              <a:rPr lang="en-US" sz="2800" dirty="0" err="1">
                <a:solidFill>
                  <a:schemeClr val="tx1">
                    <a:lumMod val="85000"/>
                    <a:lumOff val="15000"/>
                  </a:schemeClr>
                </a:solidFill>
                <a:latin typeface="+mn-lt"/>
              </a:rPr>
              <a:t>Preto</a:t>
            </a:r>
            <a:r>
              <a:rPr lang="en-US" sz="2800" dirty="0">
                <a:solidFill>
                  <a:schemeClr val="tx1">
                    <a:lumMod val="85000"/>
                    <a:lumOff val="15000"/>
                  </a:schemeClr>
                </a:solidFill>
                <a:latin typeface="+mn-lt"/>
              </a:rPr>
              <a:t>, São Paulo, Brazil</a:t>
            </a:r>
            <a:br>
              <a:rPr lang="en-US" sz="2800" dirty="0">
                <a:solidFill>
                  <a:schemeClr val="tx1">
                    <a:lumMod val="85000"/>
                    <a:lumOff val="15000"/>
                  </a:schemeClr>
                </a:solidFill>
                <a:latin typeface="+mn-lt"/>
              </a:rPr>
            </a:br>
            <a:endParaRPr lang="en-US" sz="2800" dirty="0">
              <a:solidFill>
                <a:schemeClr val="tx1">
                  <a:lumMod val="85000"/>
                  <a:lumOff val="15000"/>
                </a:schemeClr>
              </a:solidFill>
              <a:latin typeface="+mn-lt"/>
            </a:endParaRPr>
          </a:p>
          <a:p>
            <a:pPr marL="457200" indent="-457200" fontAlgn="auto">
              <a:spcBef>
                <a:spcPts val="0"/>
              </a:spcBef>
              <a:spcAft>
                <a:spcPts val="0"/>
              </a:spcAft>
              <a:buFont typeface="Wingdings" panose="05000000000000000000" pitchFamily="2" charset="2"/>
              <a:buChar char="§"/>
              <a:defRPr/>
            </a:pPr>
            <a:r>
              <a:rPr lang="en-US" sz="2800" dirty="0">
                <a:solidFill>
                  <a:schemeClr val="tx1">
                    <a:lumMod val="85000"/>
                    <a:lumOff val="15000"/>
                  </a:schemeClr>
                </a:solidFill>
                <a:latin typeface="+mn-lt"/>
              </a:rPr>
              <a:t>Individual, private interviews, confidentiality of date; ethical aspects covered</a:t>
            </a:r>
            <a:endParaRPr lang="pt-BR" sz="2800" dirty="0">
              <a:solidFill>
                <a:schemeClr val="tx1">
                  <a:lumMod val="85000"/>
                  <a:lumOff val="15000"/>
                </a:schemeClr>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438400" y="742950"/>
            <a:ext cx="4267200" cy="708025"/>
          </a:xfrm>
          <a:prstGeom prst="rect">
            <a:avLst/>
          </a:prstGeom>
          <a:noFill/>
        </p:spPr>
        <p:txBody>
          <a:bodyPr>
            <a:spAutoFit/>
          </a:bodyPr>
          <a:lstStyle/>
          <a:p>
            <a:pPr algn="ctr" fontAlgn="auto">
              <a:spcBef>
                <a:spcPts val="0"/>
              </a:spcBef>
              <a:spcAft>
                <a:spcPts val="0"/>
              </a:spcAft>
              <a:defRPr/>
            </a:pPr>
            <a:r>
              <a:rPr lang="pt-BR" sz="4000" b="1" dirty="0" err="1">
                <a:solidFill>
                  <a:srgbClr val="800080"/>
                </a:solidFill>
                <a:effectLst>
                  <a:outerShdw blurRad="38100" dist="38100" dir="2700000" algn="tl">
                    <a:srgbClr val="000000">
                      <a:alpha val="43137"/>
                    </a:srgbClr>
                  </a:outerShdw>
                </a:effectLst>
                <a:latin typeface="+mn-lt"/>
                <a:cs typeface="Times New Roman" panose="02020603050405020304" pitchFamily="18" charset="0"/>
              </a:rPr>
              <a:t>Methods</a:t>
            </a:r>
            <a:endParaRPr lang="pt-BR" sz="4000" dirty="0">
              <a:latin typeface="+mn-lt"/>
            </a:endParaRPr>
          </a:p>
        </p:txBody>
      </p:sp>
      <p:sp>
        <p:nvSpPr>
          <p:cNvPr id="5" name="CaixaDeTexto 4"/>
          <p:cNvSpPr txBox="1"/>
          <p:nvPr/>
        </p:nvSpPr>
        <p:spPr>
          <a:xfrm>
            <a:off x="949325" y="1676400"/>
            <a:ext cx="7258050" cy="4838700"/>
          </a:xfrm>
          <a:prstGeom prst="rect">
            <a:avLst/>
          </a:prstGeom>
          <a:noFill/>
        </p:spPr>
        <p:txBody>
          <a:bodyPr>
            <a:spAutoFit/>
          </a:bodyPr>
          <a:lstStyle/>
          <a:p>
            <a:pPr marL="457200" indent="-457200">
              <a:buFont typeface="Wingdings" pitchFamily="2" charset="2"/>
              <a:buChar char="§"/>
            </a:pPr>
            <a:r>
              <a:rPr lang="pt-BR" sz="2400" dirty="0" err="1">
                <a:solidFill>
                  <a:srgbClr val="262626"/>
                </a:solidFill>
                <a:latin typeface="Calibri" pitchFamily="34" charset="0"/>
              </a:rPr>
              <a:t>Semi-strucutured</a:t>
            </a:r>
            <a:r>
              <a:rPr lang="pt-BR" sz="2400" dirty="0">
                <a:solidFill>
                  <a:srgbClr val="262626"/>
                </a:solidFill>
                <a:latin typeface="Calibri" pitchFamily="34" charset="0"/>
              </a:rPr>
              <a:t> </a:t>
            </a:r>
            <a:r>
              <a:rPr lang="pt-BR" sz="2400" dirty="0" err="1">
                <a:solidFill>
                  <a:srgbClr val="262626"/>
                </a:solidFill>
                <a:latin typeface="Calibri" pitchFamily="34" charset="0"/>
              </a:rPr>
              <a:t>questionnaire</a:t>
            </a:r>
            <a:r>
              <a:rPr lang="pt-BR" sz="2400" dirty="0">
                <a:solidFill>
                  <a:srgbClr val="262626"/>
                </a:solidFill>
                <a:latin typeface="Calibri" pitchFamily="34" charset="0"/>
              </a:rPr>
              <a:t> – </a:t>
            </a:r>
            <a:r>
              <a:rPr lang="pt-BR" sz="2400" dirty="0" err="1">
                <a:solidFill>
                  <a:srgbClr val="262626"/>
                </a:solidFill>
                <a:latin typeface="Calibri" pitchFamily="34" charset="0"/>
              </a:rPr>
              <a:t>socio-demografic</a:t>
            </a:r>
            <a:r>
              <a:rPr lang="pt-BR" sz="2400" dirty="0">
                <a:solidFill>
                  <a:srgbClr val="262626"/>
                </a:solidFill>
                <a:latin typeface="Calibri" pitchFamily="34" charset="0"/>
              </a:rPr>
              <a:t> (sex, age, income) </a:t>
            </a:r>
            <a:r>
              <a:rPr lang="pt-BR" sz="2400" dirty="0" err="1">
                <a:solidFill>
                  <a:srgbClr val="262626"/>
                </a:solidFill>
                <a:latin typeface="Calibri" pitchFamily="34" charset="0"/>
              </a:rPr>
              <a:t>and</a:t>
            </a:r>
            <a:r>
              <a:rPr lang="pt-BR" sz="2400" dirty="0">
                <a:solidFill>
                  <a:srgbClr val="262626"/>
                </a:solidFill>
                <a:latin typeface="Calibri" pitchFamily="34" charset="0"/>
              </a:rPr>
              <a:t> </a:t>
            </a:r>
            <a:r>
              <a:rPr lang="pt-BR" sz="2400" dirty="0" err="1">
                <a:solidFill>
                  <a:srgbClr val="262626"/>
                </a:solidFill>
                <a:latin typeface="Calibri" pitchFamily="34" charset="0"/>
              </a:rPr>
              <a:t>clinical</a:t>
            </a:r>
            <a:r>
              <a:rPr lang="pt-BR" sz="2400" dirty="0">
                <a:solidFill>
                  <a:srgbClr val="262626"/>
                </a:solidFill>
                <a:latin typeface="Calibri" pitchFamily="34" charset="0"/>
              </a:rPr>
              <a:t> </a:t>
            </a:r>
            <a:r>
              <a:rPr lang="pt-BR" sz="2400" dirty="0" err="1">
                <a:solidFill>
                  <a:srgbClr val="262626"/>
                </a:solidFill>
                <a:latin typeface="Calibri" pitchFamily="34" charset="0"/>
              </a:rPr>
              <a:t>aspects</a:t>
            </a:r>
            <a:r>
              <a:rPr lang="pt-BR" sz="2400" dirty="0">
                <a:solidFill>
                  <a:srgbClr val="262626"/>
                </a:solidFill>
                <a:latin typeface="Calibri" pitchFamily="34" charset="0"/>
              </a:rPr>
              <a:t> (CD4 </a:t>
            </a:r>
            <a:r>
              <a:rPr lang="pt-BR" sz="2400" dirty="0" err="1">
                <a:solidFill>
                  <a:srgbClr val="262626"/>
                </a:solidFill>
                <a:latin typeface="Calibri" pitchFamily="34" charset="0"/>
              </a:rPr>
              <a:t>cell</a:t>
            </a:r>
            <a:r>
              <a:rPr lang="pt-BR" sz="2400" dirty="0">
                <a:solidFill>
                  <a:srgbClr val="262626"/>
                </a:solidFill>
                <a:latin typeface="Calibri" pitchFamily="34" charset="0"/>
              </a:rPr>
              <a:t> </a:t>
            </a:r>
            <a:r>
              <a:rPr lang="pt-BR" sz="2400" dirty="0" err="1">
                <a:solidFill>
                  <a:srgbClr val="262626"/>
                </a:solidFill>
                <a:latin typeface="Calibri" pitchFamily="34" charset="0"/>
              </a:rPr>
              <a:t>count</a:t>
            </a:r>
            <a:r>
              <a:rPr lang="pt-BR" sz="2400" dirty="0">
                <a:solidFill>
                  <a:srgbClr val="262626"/>
                </a:solidFill>
                <a:latin typeface="Calibri" pitchFamily="34" charset="0"/>
              </a:rPr>
              <a:t>, </a:t>
            </a:r>
            <a:r>
              <a:rPr lang="pt-BR" sz="2400" dirty="0" err="1">
                <a:solidFill>
                  <a:srgbClr val="262626"/>
                </a:solidFill>
                <a:latin typeface="Calibri" pitchFamily="34" charset="0"/>
              </a:rPr>
              <a:t>comorbidities</a:t>
            </a:r>
            <a:r>
              <a:rPr lang="pt-BR" sz="2400" dirty="0">
                <a:solidFill>
                  <a:srgbClr val="262626"/>
                </a:solidFill>
                <a:latin typeface="Calibri" pitchFamily="34" charset="0"/>
              </a:rPr>
              <a:t>) </a:t>
            </a:r>
            <a:r>
              <a:rPr lang="pt-BR" sz="2400" dirty="0" err="1">
                <a:solidFill>
                  <a:srgbClr val="262626"/>
                </a:solidFill>
                <a:latin typeface="Calibri" pitchFamily="34" charset="0"/>
              </a:rPr>
              <a:t>and</a:t>
            </a:r>
            <a:r>
              <a:rPr lang="pt-BR" sz="2400" dirty="0">
                <a:solidFill>
                  <a:srgbClr val="262626"/>
                </a:solidFill>
                <a:latin typeface="Calibri" pitchFamily="34" charset="0"/>
              </a:rPr>
              <a:t> </a:t>
            </a:r>
            <a:r>
              <a:rPr lang="en-US" sz="2400" dirty="0" err="1">
                <a:solidFill>
                  <a:srgbClr val="262626"/>
                </a:solidFill>
                <a:latin typeface="Calibri" pitchFamily="34" charset="0"/>
              </a:rPr>
              <a:t>comportamentais</a:t>
            </a:r>
            <a:r>
              <a:rPr lang="en-US" sz="2400" dirty="0">
                <a:solidFill>
                  <a:srgbClr val="262626"/>
                </a:solidFill>
                <a:latin typeface="Calibri" pitchFamily="34" charset="0"/>
              </a:rPr>
              <a:t> (alcohol consumption/ how many times a week) variables</a:t>
            </a:r>
            <a:endParaRPr lang="pt-BR" sz="2400" dirty="0">
              <a:solidFill>
                <a:srgbClr val="262626"/>
              </a:solidFill>
              <a:latin typeface="Calibri" pitchFamily="34" charset="0"/>
            </a:endParaRPr>
          </a:p>
          <a:p>
            <a:pPr marL="457200" indent="-457200">
              <a:buFont typeface="Wingdings" pitchFamily="2" charset="2"/>
              <a:buChar char="§"/>
            </a:pPr>
            <a:endParaRPr lang="pt-BR" sz="2400" dirty="0">
              <a:solidFill>
                <a:srgbClr val="262626"/>
              </a:solidFill>
              <a:latin typeface="Calibri" pitchFamily="34" charset="0"/>
            </a:endParaRPr>
          </a:p>
          <a:p>
            <a:pPr marL="457200" indent="-457200">
              <a:buFont typeface="Wingdings" pitchFamily="2" charset="2"/>
              <a:buChar char="§"/>
            </a:pPr>
            <a:r>
              <a:rPr lang="en-US" sz="2400" dirty="0">
                <a:solidFill>
                  <a:srgbClr val="262626"/>
                </a:solidFill>
                <a:latin typeface="Calibri" pitchFamily="34" charset="0"/>
              </a:rPr>
              <a:t>The Beck Depression Inventory (BDI) was used to assess the intensity of depression</a:t>
            </a:r>
          </a:p>
          <a:p>
            <a:pPr marL="457200" indent="-457200">
              <a:buFont typeface="Wingdings" pitchFamily="2" charset="2"/>
              <a:buChar char="§"/>
            </a:pPr>
            <a:endParaRPr lang="pt-BR" sz="2400" dirty="0">
              <a:solidFill>
                <a:srgbClr val="262626"/>
              </a:solidFill>
              <a:latin typeface="Calibri" pitchFamily="34" charset="0"/>
            </a:endParaRPr>
          </a:p>
          <a:p>
            <a:pPr marL="457200" indent="-457200">
              <a:buFont typeface="Wingdings" pitchFamily="2" charset="2"/>
              <a:buChar char="§"/>
            </a:pPr>
            <a:r>
              <a:rPr lang="en-US" sz="2400" dirty="0">
                <a:solidFill>
                  <a:srgbClr val="262626"/>
                </a:solidFill>
                <a:latin typeface="Calibri" pitchFamily="34" charset="0"/>
              </a:rPr>
              <a:t>The instrument’s minimum score for each item is 0 and the maximum is 3, where 0 means the lack of depressive symptoms and 3 indicates the presence of symptoms. The final score is obtained by the sum of all the points</a:t>
            </a:r>
            <a:endParaRPr lang="pt-BR" sz="2400" dirty="0">
              <a:solidFill>
                <a:srgbClr val="262626"/>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2766535859"/>
              </p:ext>
            </p:extLst>
          </p:nvPr>
        </p:nvGraphicFramePr>
        <p:xfrm>
          <a:off x="696912" y="1371600"/>
          <a:ext cx="7761288"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2438400" y="511175"/>
            <a:ext cx="4267200" cy="708025"/>
          </a:xfrm>
          <a:prstGeom prst="rect">
            <a:avLst/>
          </a:prstGeom>
          <a:noFill/>
        </p:spPr>
        <p:txBody>
          <a:bodyPr>
            <a:spAutoFit/>
          </a:bodyPr>
          <a:lstStyle/>
          <a:p>
            <a:pPr algn="ctr" fontAlgn="auto">
              <a:spcBef>
                <a:spcPts val="0"/>
              </a:spcBef>
              <a:spcAft>
                <a:spcPts val="0"/>
              </a:spcAft>
              <a:defRPr/>
            </a:pPr>
            <a:r>
              <a:rPr lang="pt-BR" sz="4000" b="1" dirty="0" err="1">
                <a:solidFill>
                  <a:srgbClr val="800080"/>
                </a:solidFill>
                <a:effectLst>
                  <a:outerShdw blurRad="38100" dist="38100" dir="2700000" algn="tl">
                    <a:srgbClr val="000000">
                      <a:alpha val="43137"/>
                    </a:srgbClr>
                  </a:outerShdw>
                </a:effectLst>
                <a:latin typeface="+mn-lt"/>
                <a:cs typeface="Times New Roman" panose="02020603050405020304" pitchFamily="18" charset="0"/>
              </a:rPr>
              <a:t>Results</a:t>
            </a:r>
            <a:endParaRPr lang="pt-BR" sz="4000" dirty="0">
              <a:latin typeface="+mn-lt"/>
            </a:endParaRPr>
          </a:p>
        </p:txBody>
      </p:sp>
      <p:graphicFrame>
        <p:nvGraphicFramePr>
          <p:cNvPr id="2" name="Object 4"/>
          <p:cNvGraphicFramePr>
            <a:graphicFrameLocks noChangeAspect="1"/>
          </p:cNvGraphicFramePr>
          <p:nvPr/>
        </p:nvGraphicFramePr>
        <p:xfrm>
          <a:off x="1563688" y="1449388"/>
          <a:ext cx="5994400" cy="396557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81000" y="304800"/>
            <a:ext cx="8458200" cy="1077218"/>
          </a:xfrm>
          <a:prstGeom prst="rect">
            <a:avLst/>
          </a:prstGeom>
        </p:spPr>
        <p:txBody>
          <a:bodyPr>
            <a:spAutoFit/>
          </a:bodyPr>
          <a:lstStyle/>
          <a:p>
            <a:pPr algn="ctr" fontAlgn="auto">
              <a:spcBef>
                <a:spcPts val="0"/>
              </a:spcBef>
              <a:spcAft>
                <a:spcPts val="0"/>
              </a:spcAft>
              <a:defRPr/>
            </a:pPr>
            <a:r>
              <a:rPr lang="en-US" sz="3200" b="1" dirty="0">
                <a:solidFill>
                  <a:srgbClr val="800080"/>
                </a:solidFill>
                <a:effectLst>
                  <a:outerShdw blurRad="38100" dist="38100" dir="2700000" algn="tl">
                    <a:srgbClr val="000000">
                      <a:alpha val="43137"/>
                    </a:srgbClr>
                  </a:outerShdw>
                </a:effectLst>
                <a:latin typeface="+mn-lt"/>
                <a:cs typeface="Times New Roman" panose="02020603050405020304" pitchFamily="18" charset="0"/>
              </a:rPr>
              <a:t>Percentage of </a:t>
            </a:r>
            <a:r>
              <a:rPr lang="en-US" sz="3200" b="1" dirty="0" smtClean="0">
                <a:solidFill>
                  <a:srgbClr val="800080"/>
                </a:solidFill>
                <a:effectLst>
                  <a:outerShdw blurRad="38100" dist="38100" dir="2700000" algn="tl">
                    <a:srgbClr val="000000">
                      <a:alpha val="43137"/>
                    </a:srgbClr>
                  </a:outerShdw>
                </a:effectLst>
                <a:latin typeface="+mn-lt"/>
                <a:cs typeface="Times New Roman" panose="02020603050405020304" pitchFamily="18" charset="0"/>
              </a:rPr>
              <a:t>depression symptoms between men and women</a:t>
            </a:r>
            <a:endParaRPr lang="pt-BR" sz="3200" dirty="0">
              <a:latin typeface="+mn-lt"/>
            </a:endParaRPr>
          </a:p>
        </p:txBody>
      </p:sp>
      <p:graphicFrame>
        <p:nvGraphicFramePr>
          <p:cNvPr id="5" name="Gráfico 4"/>
          <p:cNvGraphicFramePr/>
          <p:nvPr>
            <p:extLst>
              <p:ext uri="{D42A27DB-BD31-4B8C-83A1-F6EECF244321}">
                <p14:modId xmlns:p14="http://schemas.microsoft.com/office/powerpoint/2010/main" xmlns="" val="3415088508"/>
              </p:ext>
            </p:extLst>
          </p:nvPr>
        </p:nvGraphicFramePr>
        <p:xfrm>
          <a:off x="685800" y="1524000"/>
          <a:ext cx="7924800" cy="4851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TotalTime>
  <Words>1127</Words>
  <Application>Microsoft Office PowerPoint</Application>
  <PresentationFormat>On-screen Show (4:3)</PresentationFormat>
  <Paragraphs>160</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Renata Karina Reis</dc:creator>
  <cp:lastModifiedBy>sahoo</cp:lastModifiedBy>
  <cp:revision>107</cp:revision>
  <cp:lastPrinted>2014-10-24T13:41:19Z</cp:lastPrinted>
  <dcterms:created xsi:type="dcterms:W3CDTF">2013-10-09T19:21:07Z</dcterms:created>
  <dcterms:modified xsi:type="dcterms:W3CDTF">2014-10-31T10:23:48Z</dcterms:modified>
</cp:coreProperties>
</file>