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9"/>
  </p:notesMasterIdLst>
  <p:handoutMasterIdLst>
    <p:handoutMasterId r:id="rId20"/>
  </p:handoutMasterIdLst>
  <p:sldIdLst>
    <p:sldId id="257" r:id="rId2"/>
    <p:sldId id="258" r:id="rId3"/>
    <p:sldId id="276" r:id="rId4"/>
    <p:sldId id="259" r:id="rId5"/>
    <p:sldId id="260" r:id="rId6"/>
    <p:sldId id="287" r:id="rId7"/>
    <p:sldId id="277" r:id="rId8"/>
    <p:sldId id="261" r:id="rId9"/>
    <p:sldId id="284" r:id="rId10"/>
    <p:sldId id="285" r:id="rId11"/>
    <p:sldId id="262" r:id="rId12"/>
    <p:sldId id="279" r:id="rId13"/>
    <p:sldId id="281" r:id="rId14"/>
    <p:sldId id="271" r:id="rId15"/>
    <p:sldId id="283" r:id="rId16"/>
    <p:sldId id="274" r:id="rId17"/>
    <p:sldId id="27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0" d="100"/>
          <a:sy n="150" d="100"/>
        </p:scale>
        <p:origin x="-1288" y="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63710443594041"/>
          <c:y val="0.128401199604866"/>
          <c:w val="0.378238754570288"/>
          <c:h val="0.784819443408905"/>
        </c:manualLayout>
      </c:layout>
      <c:pieChart>
        <c:varyColors val="1"/>
        <c:ser>
          <c:idx val="0"/>
          <c:order val="0"/>
          <c:spPr>
            <a:ln>
              <a:solidFill>
                <a:srgbClr val="CCFFCC"/>
              </a:solidFill>
            </a:ln>
          </c:spPr>
          <c:dPt>
            <c:idx val="0"/>
            <c:bubble3D val="0"/>
            <c:spPr>
              <a:solidFill>
                <a:srgbClr val="660066"/>
              </a:solidFill>
              <a:ln>
                <a:solidFill>
                  <a:srgbClr val="660066"/>
                </a:solidFill>
              </a:ln>
            </c:spPr>
          </c:dPt>
          <c:dPt>
            <c:idx val="1"/>
            <c:bubble3D val="0"/>
            <c:spPr>
              <a:solidFill>
                <a:srgbClr val="3366FF"/>
              </a:solidFill>
              <a:ln>
                <a:solidFill>
                  <a:srgbClr val="3366FF"/>
                </a:solidFill>
              </a:ln>
            </c:spPr>
          </c:dPt>
          <c:dPt>
            <c:idx val="2"/>
            <c:bubble3D val="0"/>
            <c:spPr>
              <a:solidFill>
                <a:srgbClr val="CCFFCC"/>
              </a:solidFill>
              <a:ln>
                <a:solidFill>
                  <a:srgbClr val="CCFFCC"/>
                </a:solidFill>
              </a:ln>
            </c:spPr>
          </c:dPt>
          <c:dPt>
            <c:idx val="3"/>
            <c:bubble3D val="0"/>
            <c:spPr>
              <a:solidFill>
                <a:srgbClr val="FFFF00"/>
              </a:solidFill>
              <a:ln>
                <a:solidFill>
                  <a:srgbClr val="FFFF00"/>
                </a:solidFill>
              </a:ln>
            </c:spPr>
          </c:dPt>
          <c:dPt>
            <c:idx val="4"/>
            <c:bubble3D val="0"/>
            <c:spPr>
              <a:solidFill>
                <a:srgbClr val="008000"/>
              </a:solidFill>
              <a:ln>
                <a:solidFill>
                  <a:srgbClr val="008000"/>
                </a:solidFill>
              </a:ln>
            </c:spPr>
          </c:dPt>
          <c:dPt>
            <c:idx val="5"/>
            <c:bubble3D val="0"/>
            <c:spPr>
              <a:solidFill>
                <a:srgbClr val="FF0000"/>
              </a:solidFill>
              <a:ln>
                <a:solidFill>
                  <a:srgbClr val="FF0000"/>
                </a:solidFill>
              </a:ln>
            </c:spPr>
          </c:dPt>
          <c:dPt>
            <c:idx val="6"/>
            <c:bubble3D val="0"/>
            <c:spPr>
              <a:solidFill>
                <a:srgbClr val="FF6600"/>
              </a:solidFill>
              <a:ln>
                <a:solidFill>
                  <a:srgbClr val="FF6600"/>
                </a:solidFill>
              </a:ln>
            </c:spPr>
          </c:dPt>
          <c:dLbls>
            <c:showLegendKey val="0"/>
            <c:showVal val="0"/>
            <c:showCatName val="0"/>
            <c:showSerName val="0"/>
            <c:showPercent val="1"/>
            <c:showBubbleSize val="0"/>
            <c:showLeaderLines val="1"/>
          </c:dLbls>
          <c:cat>
            <c:strRef>
              <c:f>Sheet1!$C$19:$G$25</c:f>
              <c:strCache>
                <c:ptCount val="7"/>
                <c:pt idx="0">
                  <c:v>Fuel</c:v>
                </c:pt>
                <c:pt idx="1">
                  <c:v>Recycled or used in civil engineering projects</c:v>
                </c:pt>
                <c:pt idx="2">
                  <c:v>Converted into ground rubber and recycled into products</c:v>
                </c:pt>
                <c:pt idx="3">
                  <c:v>Converted into ground rubber and used as asphalt</c:v>
                </c:pt>
                <c:pt idx="4">
                  <c:v>Exported</c:v>
                </c:pt>
                <c:pt idx="5">
                  <c:v>Recycled into cut/stamped/punched products</c:v>
                </c:pt>
                <c:pt idx="6">
                  <c:v>Used in agricultural and miscellaneous uses</c:v>
                </c:pt>
              </c:strCache>
            </c:strRef>
          </c:cat>
          <c:val>
            <c:numRef>
              <c:f>Sheet1!$B$19:$B$25</c:f>
              <c:numCache>
                <c:formatCode>General</c:formatCode>
                <c:ptCount val="7"/>
                <c:pt idx="0">
                  <c:v>44.7</c:v>
                </c:pt>
                <c:pt idx="1">
                  <c:v>19.4</c:v>
                </c:pt>
                <c:pt idx="2">
                  <c:v>7.8</c:v>
                </c:pt>
                <c:pt idx="3">
                  <c:v>4.3</c:v>
                </c:pt>
                <c:pt idx="4">
                  <c:v>3.1</c:v>
                </c:pt>
                <c:pt idx="5">
                  <c:v>2.0</c:v>
                </c:pt>
                <c:pt idx="6">
                  <c:v>1.7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15495873479521"/>
          <c:y val="0.177079910933627"/>
          <c:w val="0.482194933601776"/>
          <c:h val="0.743718538072914"/>
        </c:manualLayout>
      </c:layout>
      <c:overlay val="0"/>
      <c:txPr>
        <a:bodyPr/>
        <a:lstStyle/>
        <a:p>
          <a:pPr rtl="0">
            <a:defRPr sz="1000">
              <a:latin typeface="Arial"/>
              <a:cs typeface="Arial"/>
            </a:defRPr>
          </a:pPr>
          <a:endParaRPr lang="en-US"/>
        </a:p>
      </c:txPr>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rgbClr val="FF0000"/>
            </a:solidFill>
            <a:ln>
              <a:solidFill>
                <a:srgbClr val="FF0000"/>
              </a:solidFill>
            </a:ln>
          </c:spPr>
          <c:invertIfNegative val="0"/>
          <c:cat>
            <c:strRef>
              <c:f>Sheet1!$C$30:$C$36</c:f>
              <c:strCache>
                <c:ptCount val="7"/>
                <c:pt idx="0">
                  <c:v>Rubber</c:v>
                </c:pt>
                <c:pt idx="1">
                  <c:v>Carbon black</c:v>
                </c:pt>
                <c:pt idx="2">
                  <c:v>Metal</c:v>
                </c:pt>
                <c:pt idx="3">
                  <c:v>Additives</c:v>
                </c:pt>
                <c:pt idx="4">
                  <c:v>Textile</c:v>
                </c:pt>
                <c:pt idx="5">
                  <c:v>Sulphur</c:v>
                </c:pt>
                <c:pt idx="6">
                  <c:v>Zinc oxide</c:v>
                </c:pt>
              </c:strCache>
            </c:strRef>
          </c:cat>
          <c:val>
            <c:numRef>
              <c:f>Sheet1!$B$30:$B$36</c:f>
              <c:numCache>
                <c:formatCode>General</c:formatCode>
                <c:ptCount val="7"/>
                <c:pt idx="0">
                  <c:v>47.0</c:v>
                </c:pt>
                <c:pt idx="1">
                  <c:v>21.5</c:v>
                </c:pt>
                <c:pt idx="2">
                  <c:v>16.5</c:v>
                </c:pt>
                <c:pt idx="3">
                  <c:v>7.5</c:v>
                </c:pt>
                <c:pt idx="4">
                  <c:v>5.5</c:v>
                </c:pt>
                <c:pt idx="5">
                  <c:v>1.0</c:v>
                </c:pt>
                <c:pt idx="6">
                  <c:v>1.0</c:v>
                </c:pt>
              </c:numCache>
            </c:numRef>
          </c:val>
        </c:ser>
        <c:dLbls>
          <c:showLegendKey val="0"/>
          <c:showVal val="0"/>
          <c:showCatName val="0"/>
          <c:showSerName val="0"/>
          <c:showPercent val="0"/>
          <c:showBubbleSize val="0"/>
        </c:dLbls>
        <c:gapWidth val="150"/>
        <c:shape val="cylinder"/>
        <c:axId val="2098803528"/>
        <c:axId val="2098809288"/>
        <c:axId val="0"/>
      </c:bar3DChart>
      <c:catAx>
        <c:axId val="2098803528"/>
        <c:scaling>
          <c:orientation val="minMax"/>
        </c:scaling>
        <c:delete val="0"/>
        <c:axPos val="b"/>
        <c:title>
          <c:tx>
            <c:rich>
              <a:bodyPr/>
              <a:lstStyle/>
              <a:p>
                <a:pPr>
                  <a:defRPr sz="1400"/>
                </a:pPr>
                <a:r>
                  <a:rPr lang="en-US" sz="1400"/>
                  <a:t>Tire</a:t>
                </a:r>
                <a:r>
                  <a:rPr lang="en-US" sz="1400" baseline="0"/>
                  <a:t> component</a:t>
                </a:r>
                <a:endParaRPr lang="en-US" sz="1400"/>
              </a:p>
            </c:rich>
          </c:tx>
          <c:layout>
            <c:manualLayout>
              <c:xMode val="edge"/>
              <c:yMode val="edge"/>
              <c:x val="0.416987170082001"/>
              <c:y val="0.879658524827254"/>
            </c:manualLayout>
          </c:layout>
          <c:overlay val="0"/>
        </c:title>
        <c:majorTickMark val="out"/>
        <c:minorTickMark val="none"/>
        <c:tickLblPos val="nextTo"/>
        <c:txPr>
          <a:bodyPr/>
          <a:lstStyle/>
          <a:p>
            <a:pPr>
              <a:defRPr sz="1000"/>
            </a:pPr>
            <a:endParaRPr lang="en-US"/>
          </a:p>
        </c:txPr>
        <c:crossAx val="2098809288"/>
        <c:crosses val="autoZero"/>
        <c:auto val="1"/>
        <c:lblAlgn val="ctr"/>
        <c:lblOffset val="100"/>
        <c:noMultiLvlLbl val="0"/>
      </c:catAx>
      <c:valAx>
        <c:axId val="2098809288"/>
        <c:scaling>
          <c:orientation val="minMax"/>
        </c:scaling>
        <c:delete val="0"/>
        <c:axPos val="l"/>
        <c:title>
          <c:tx>
            <c:rich>
              <a:bodyPr rot="-5400000" vert="horz"/>
              <a:lstStyle/>
              <a:p>
                <a:pPr>
                  <a:defRPr sz="1400"/>
                </a:pPr>
                <a:r>
                  <a:rPr lang="en-US" sz="1400"/>
                  <a:t>Percentage (%)</a:t>
                </a:r>
              </a:p>
            </c:rich>
          </c:tx>
          <c:layout>
            <c:manualLayout>
              <c:xMode val="edge"/>
              <c:yMode val="edge"/>
              <c:x val="0.0283890057221108"/>
              <c:y val="0.250780438159516"/>
            </c:manualLayout>
          </c:layout>
          <c:overlay val="0"/>
        </c:title>
        <c:numFmt formatCode="General" sourceLinked="1"/>
        <c:majorTickMark val="out"/>
        <c:minorTickMark val="none"/>
        <c:tickLblPos val="nextTo"/>
        <c:txPr>
          <a:bodyPr/>
          <a:lstStyle/>
          <a:p>
            <a:pPr>
              <a:defRPr sz="1400"/>
            </a:pPr>
            <a:endParaRPr lang="en-US"/>
          </a:p>
        </c:txPr>
        <c:crossAx val="2098803528"/>
        <c:crosses val="autoZero"/>
        <c:crossBetween val="between"/>
        <c:majorUnit val="10.0"/>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8126BD1-55B0-034C-A41F-32A2D3CB8395}" type="datetimeFigureOut">
              <a:rPr lang="en-US" smtClean="0"/>
              <a:t>15/7/15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5EB4528-24F1-1C47-8BB0-8F454B9AFBC0}" type="slidenum">
              <a:rPr lang="en-US" smtClean="0"/>
              <a:t>‹#›</a:t>
            </a:fld>
            <a:endParaRPr lang="en-US"/>
          </a:p>
        </p:txBody>
      </p:sp>
    </p:spTree>
    <p:extLst>
      <p:ext uri="{BB962C8B-B14F-4D97-AF65-F5344CB8AC3E}">
        <p14:creationId xmlns:p14="http://schemas.microsoft.com/office/powerpoint/2010/main" val="4255583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ED50FAF-44EF-1E4E-B812-191FF55EDE57}" type="datetimeFigureOut">
              <a:rPr lang="en-US" smtClean="0"/>
              <a:t>15/7/15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6F14DD4-E7D3-D441-9629-295D9179981E}" type="slidenum">
              <a:rPr lang="en-US" smtClean="0"/>
              <a:t>‹#›</a:t>
            </a:fld>
            <a:endParaRPr lang="en-US"/>
          </a:p>
        </p:txBody>
      </p:sp>
    </p:spTree>
    <p:extLst>
      <p:ext uri="{BB962C8B-B14F-4D97-AF65-F5344CB8AC3E}">
        <p14:creationId xmlns:p14="http://schemas.microsoft.com/office/powerpoint/2010/main" val="1582580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BB2AEBC-D7A9-F04E-8A5D-7FC3C0379D0F}" type="datetime1">
              <a:rPr lang="en-US" smtClean="0"/>
              <a:t>15/7/15</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x-none"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C074B0D-9BD1-A24A-B712-C55B85BEE5BA}" type="datetime1">
              <a:rPr lang="en-US" smtClean="0"/>
              <a:t>15/7/15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5E394DF2-8C4D-334D-84B0-561CF823B47F}" type="datetime1">
              <a:rPr lang="en-US" smtClean="0"/>
              <a:t>15/7/15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7C16C60-03D5-F64C-A7CE-6BBA8ABD170D}" type="datetime1">
              <a:rPr lang="en-US" smtClean="0"/>
              <a:t>15/7/15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162AA1E-3B16-194C-A50C-DAEE2E4A9702}" type="datetime1">
              <a:rPr lang="en-US" smtClean="0"/>
              <a:t>15/7/15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x-none"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x-none"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Date Placeholder 4"/>
          <p:cNvSpPr>
            <a:spLocks noGrp="1"/>
          </p:cNvSpPr>
          <p:nvPr>
            <p:ph type="dt" sz="half" idx="10"/>
          </p:nvPr>
        </p:nvSpPr>
        <p:spPr/>
        <p:txBody>
          <a:bodyPr/>
          <a:lstStyle/>
          <a:p>
            <a:fld id="{4C916B3D-7D5C-E14C-BB8D-22CF12298A81}" type="datetime1">
              <a:rPr lang="en-US" smtClean="0"/>
              <a:t>15/7/15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7" name="Date Placeholder 6"/>
          <p:cNvSpPr>
            <a:spLocks noGrp="1"/>
          </p:cNvSpPr>
          <p:nvPr>
            <p:ph type="dt" sz="half" idx="10"/>
          </p:nvPr>
        </p:nvSpPr>
        <p:spPr/>
        <p:txBody>
          <a:bodyPr/>
          <a:lstStyle/>
          <a:p>
            <a:fld id="{6A5974E9-0798-7C4D-B329-663DE57F3EFF}" type="datetime1">
              <a:rPr lang="en-US" smtClean="0"/>
              <a:t>15/7/15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1C56D4B6-99AB-D04E-945B-E6FC08AD2AE4}" type="datetime1">
              <a:rPr lang="en-US" smtClean="0"/>
              <a:t>15/7/15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88C412C-C4C6-AE4E-ADD0-0051D4A4AFDB}" type="datetime1">
              <a:rPr lang="en-US" smtClean="0"/>
              <a:t>15/7/15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Date Placeholder 4"/>
          <p:cNvSpPr>
            <a:spLocks noGrp="1"/>
          </p:cNvSpPr>
          <p:nvPr>
            <p:ph type="dt" sz="half" idx="10"/>
          </p:nvPr>
        </p:nvSpPr>
        <p:spPr/>
        <p:txBody>
          <a:bodyPr/>
          <a:lstStyle/>
          <a:p>
            <a:fld id="{800030F9-B519-CE40-BF86-455A61A5D170}" type="datetime1">
              <a:rPr lang="en-US" smtClean="0"/>
              <a:t>15/7/15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x-none"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5" name="Date Placeholder 4"/>
          <p:cNvSpPr>
            <a:spLocks noGrp="1"/>
          </p:cNvSpPr>
          <p:nvPr>
            <p:ph type="dt" sz="half" idx="10"/>
          </p:nvPr>
        </p:nvSpPr>
        <p:spPr/>
        <p:txBody>
          <a:bodyPr/>
          <a:lstStyle/>
          <a:p>
            <a:fld id="{03CB7DBD-E8DD-634E-96CE-5E70D34D960D}" type="datetime1">
              <a:rPr lang="en-US" smtClean="0"/>
              <a:t>15/7/15</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x-none"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60E348E-F416-0049-A087-E52BE27177C4}" type="datetime1">
              <a:rPr lang="en-US" smtClean="0"/>
              <a:t>15/7/15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x-none"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 Id="rId3"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228799"/>
            <a:ext cx="9144000" cy="1629201"/>
          </a:xfrm>
          <a:prstGeom prst="rect">
            <a:avLst/>
          </a:prstGeom>
        </p:spPr>
      </p:pic>
      <p:sp>
        <p:nvSpPr>
          <p:cNvPr id="5" name="Rectangle 1039"/>
          <p:cNvSpPr>
            <a:spLocks noChangeArrowheads="1"/>
          </p:cNvSpPr>
          <p:nvPr/>
        </p:nvSpPr>
        <p:spPr bwMode="auto">
          <a:xfrm>
            <a:off x="762000" y="2154111"/>
            <a:ext cx="7696200" cy="3074688"/>
          </a:xfrm>
          <a:prstGeom prst="rect">
            <a:avLst/>
          </a:prstGeom>
          <a:noFill/>
          <a:ln w="9525" algn="ctr">
            <a:noFill/>
            <a:miter lim="800000"/>
            <a:headEnd/>
            <a:tailEnd/>
          </a:ln>
        </p:spPr>
        <p:txBody>
          <a:bodyPr wrap="square">
            <a:spAutoFit/>
          </a:bodyPr>
          <a:lstStyle/>
          <a:p>
            <a:pPr algn="ctr">
              <a:spcBef>
                <a:spcPct val="20000"/>
              </a:spcBef>
              <a:buSzPct val="200000"/>
            </a:pPr>
            <a:r>
              <a:rPr lang="en-US" altLang="zh-CN" sz="2400" b="1" dirty="0" smtClean="0">
                <a:solidFill>
                  <a:srgbClr val="FF0000"/>
                </a:solidFill>
                <a:latin typeface="Calibri" pitchFamily="34" charset="0"/>
                <a:ea typeface="宋体" pitchFamily="2" charset="-122"/>
                <a:cs typeface="Times New Roman" pitchFamily="18" charset="0"/>
              </a:rPr>
              <a:t>Q. Lu</a:t>
            </a:r>
            <a:r>
              <a:rPr lang="en-US" sz="2400" b="1" i="1" baseline="30000" dirty="0" smtClean="0">
                <a:solidFill>
                  <a:srgbClr val="FF0000"/>
                </a:solidFill>
                <a:latin typeface="Calibri" pitchFamily="34" charset="0"/>
                <a:cs typeface="Calibri" pitchFamily="34" charset="0"/>
              </a:rPr>
              <a:t>1</a:t>
            </a:r>
            <a:r>
              <a:rPr lang="en-US" altLang="zh-CN" sz="2400" b="1" dirty="0" smtClean="0">
                <a:solidFill>
                  <a:srgbClr val="FF0000"/>
                </a:solidFill>
                <a:latin typeface="Calibri" pitchFamily="34" charset="0"/>
                <a:ea typeface="宋体" pitchFamily="2" charset="-122"/>
                <a:cs typeface="Times New Roman" pitchFamily="18" charset="0"/>
              </a:rPr>
              <a:t>, </a:t>
            </a:r>
            <a:r>
              <a:rPr lang="en-US" altLang="zh-CN" sz="2400" b="1" u="sng" dirty="0" smtClean="0">
                <a:solidFill>
                  <a:srgbClr val="FF0000"/>
                </a:solidFill>
                <a:latin typeface="Calibri" pitchFamily="34" charset="0"/>
                <a:ea typeface="宋体" pitchFamily="2" charset="-122"/>
                <a:cs typeface="Times New Roman" pitchFamily="18" charset="0"/>
              </a:rPr>
              <a:t>R.A. de Toledo</a:t>
            </a:r>
            <a:r>
              <a:rPr lang="en-US" sz="2400" b="1" i="1" u="sng" baseline="30000" dirty="0" smtClean="0">
                <a:solidFill>
                  <a:srgbClr val="FF0000"/>
                </a:solidFill>
                <a:latin typeface="Calibri" pitchFamily="34" charset="0"/>
                <a:cs typeface="Calibri" pitchFamily="34" charset="0"/>
              </a:rPr>
              <a:t> </a:t>
            </a:r>
            <a:r>
              <a:rPr lang="en-US" sz="2400" b="1" i="1" baseline="30000" dirty="0" smtClean="0">
                <a:solidFill>
                  <a:srgbClr val="FF0000"/>
                </a:solidFill>
                <a:latin typeface="Calibri" pitchFamily="34" charset="0"/>
                <a:cs typeface="Calibri" pitchFamily="34" charset="0"/>
              </a:rPr>
              <a:t>1</a:t>
            </a:r>
            <a:r>
              <a:rPr lang="en-US" altLang="zh-CN" sz="2400" b="1" dirty="0" smtClean="0">
                <a:solidFill>
                  <a:srgbClr val="FF0000"/>
                </a:solidFill>
                <a:latin typeface="Calibri" pitchFamily="34" charset="0"/>
                <a:ea typeface="宋体" pitchFamily="2" charset="-122"/>
                <a:cs typeface="Times New Roman" pitchFamily="18" charset="0"/>
              </a:rPr>
              <a:t>, F. Xie</a:t>
            </a:r>
            <a:r>
              <a:rPr lang="en-US" sz="2400" b="1" i="1" baseline="30000" dirty="0" smtClean="0">
                <a:solidFill>
                  <a:srgbClr val="FF0000"/>
                </a:solidFill>
                <a:latin typeface="Calibri" pitchFamily="34" charset="0"/>
                <a:cs typeface="Calibri" pitchFamily="34" charset="0"/>
              </a:rPr>
              <a:t>1</a:t>
            </a:r>
            <a:r>
              <a:rPr lang="en-US" sz="2400" b="1" i="1" dirty="0" smtClean="0">
                <a:solidFill>
                  <a:srgbClr val="FF0000"/>
                </a:solidFill>
                <a:latin typeface="Calibri" pitchFamily="34" charset="0"/>
                <a:cs typeface="Calibri" pitchFamily="34" charset="0"/>
              </a:rPr>
              <a:t>, </a:t>
            </a:r>
            <a:r>
              <a:rPr lang="en-US" altLang="zh-CN" sz="2400" b="1" dirty="0" smtClean="0">
                <a:solidFill>
                  <a:srgbClr val="FF0000"/>
                </a:solidFill>
                <a:latin typeface="Calibri" pitchFamily="34" charset="0"/>
                <a:ea typeface="宋体" pitchFamily="2" charset="-122"/>
                <a:cs typeface="Times New Roman" pitchFamily="18" charset="0"/>
              </a:rPr>
              <a:t>J. Li</a:t>
            </a:r>
            <a:r>
              <a:rPr lang="en-US" sz="2400" b="1" i="1" baseline="30000" dirty="0" smtClean="0">
                <a:solidFill>
                  <a:srgbClr val="FF0000"/>
                </a:solidFill>
                <a:latin typeface="Calibri" pitchFamily="34" charset="0"/>
                <a:cs typeface="Calibri" pitchFamily="34" charset="0"/>
              </a:rPr>
              <a:t>1,2</a:t>
            </a:r>
            <a:r>
              <a:rPr lang="en-US" altLang="zh-CN" sz="2400" b="1" dirty="0" smtClean="0">
                <a:solidFill>
                  <a:srgbClr val="FF0000"/>
                </a:solidFill>
                <a:latin typeface="Calibri" pitchFamily="34" charset="0"/>
                <a:ea typeface="宋体" pitchFamily="2" charset="-122"/>
                <a:cs typeface="Times New Roman" pitchFamily="18" charset="0"/>
              </a:rPr>
              <a:t>, H. Shim</a:t>
            </a:r>
            <a:r>
              <a:rPr lang="en-US" sz="2400" b="1" i="1" baseline="30000" dirty="0" smtClean="0">
                <a:solidFill>
                  <a:srgbClr val="FF0000"/>
                </a:solidFill>
                <a:latin typeface="Calibri" pitchFamily="34" charset="0"/>
                <a:cs typeface="Calibri" pitchFamily="34" charset="0"/>
              </a:rPr>
              <a:t>1</a:t>
            </a:r>
          </a:p>
          <a:p>
            <a:pPr algn="ctr">
              <a:spcBef>
                <a:spcPct val="20000"/>
              </a:spcBef>
              <a:buSzPct val="200000"/>
            </a:pPr>
            <a:endParaRPr lang="en-US" altLang="zh-CN" sz="2400" dirty="0" smtClean="0">
              <a:latin typeface="Calibri" pitchFamily="34" charset="0"/>
              <a:ea typeface="宋体" pitchFamily="2" charset="-122"/>
              <a:cs typeface="Times New Roman" pitchFamily="18" charset="0"/>
            </a:endParaRPr>
          </a:p>
          <a:p>
            <a:pPr algn="ctr">
              <a:spcAft>
                <a:spcPts val="1800"/>
              </a:spcAft>
            </a:pPr>
            <a:r>
              <a:rPr lang="en-US" i="1" baseline="30000" dirty="0">
                <a:latin typeface="Calibri" pitchFamily="34" charset="0"/>
                <a:cs typeface="Calibri" pitchFamily="34" charset="0"/>
              </a:rPr>
              <a:t>1</a:t>
            </a:r>
            <a:r>
              <a:rPr lang="en-US" i="1" dirty="0" smtClean="0">
                <a:latin typeface="Calibri" pitchFamily="34" charset="0"/>
                <a:cs typeface="Calibri" pitchFamily="34" charset="0"/>
              </a:rPr>
              <a:t>Department of Civil and Environmental Engineering, Faculty of Science and Technology, University of Macau, Macau SAR, China.</a:t>
            </a:r>
          </a:p>
          <a:p>
            <a:pPr algn="ctr"/>
            <a:r>
              <a:rPr lang="en-US" i="1" baseline="30000" dirty="0" smtClean="0">
                <a:latin typeface="Calibri" pitchFamily="34" charset="0"/>
                <a:cs typeface="Calibri" pitchFamily="34" charset="0"/>
              </a:rPr>
              <a:t>2</a:t>
            </a:r>
            <a:r>
              <a:rPr lang="en-US" i="1" dirty="0" smtClean="0">
                <a:latin typeface="Calibri" pitchFamily="34" charset="0"/>
                <a:cs typeface="Calibri" pitchFamily="34" charset="0"/>
              </a:rPr>
              <a:t> College of Natural Resources and Environmental Science, South China Agricultural University, Guangzhou, China.</a:t>
            </a:r>
          </a:p>
          <a:p>
            <a:pPr algn="ctr"/>
            <a:endParaRPr lang="en-US" altLang="zh-CN" i="1" dirty="0">
              <a:latin typeface="Calibri" pitchFamily="34" charset="0"/>
              <a:cs typeface="Calibri" pitchFamily="34" charset="0"/>
            </a:endParaRPr>
          </a:p>
          <a:p>
            <a:pPr algn="ctr"/>
            <a:endParaRPr lang="en-US" altLang="zh-CN" dirty="0" smtClean="0">
              <a:latin typeface="Calibri" pitchFamily="34" charset="0"/>
              <a:cs typeface="Calibri" pitchFamily="34" charset="0"/>
            </a:endParaRPr>
          </a:p>
          <a:p>
            <a:pPr algn="ctr"/>
            <a:endParaRPr lang="zh-CN" altLang="en-US" dirty="0" smtClean="0">
              <a:latin typeface="Calibri" pitchFamily="34" charset="0"/>
              <a:cs typeface="Calibri" pitchFamily="34" charset="0"/>
            </a:endParaRPr>
          </a:p>
        </p:txBody>
      </p:sp>
      <p:sp>
        <p:nvSpPr>
          <p:cNvPr id="6" name="TextBox 5"/>
          <p:cNvSpPr txBox="1">
            <a:spLocks noChangeArrowheads="1"/>
          </p:cNvSpPr>
          <p:nvPr/>
        </p:nvSpPr>
        <p:spPr bwMode="auto">
          <a:xfrm>
            <a:off x="748768" y="283195"/>
            <a:ext cx="7848600" cy="1384995"/>
          </a:xfrm>
          <a:prstGeom prst="rect">
            <a:avLst/>
          </a:prstGeom>
          <a:noFill/>
          <a:ln w="9525">
            <a:noFill/>
            <a:miter lim="800000"/>
            <a:headEnd/>
            <a:tailEnd/>
          </a:ln>
        </p:spPr>
        <p:txBody>
          <a:bodyPr wrap="square">
            <a:spAutoFit/>
          </a:bodyPr>
          <a:lstStyle/>
          <a:p>
            <a:pPr algn="ctr"/>
            <a:r>
              <a:rPr lang="en-GB" sz="2800" dirty="0" smtClean="0">
                <a:latin typeface="Calibri" pitchFamily="34" charset="0"/>
                <a:cs typeface="Calibri" pitchFamily="34" charset="0"/>
              </a:rPr>
              <a:t>Enhanced removal of BTEX/TCE/</a:t>
            </a:r>
            <a:r>
              <a:rPr lang="en-GB" sz="2800" i="1" dirty="0" smtClean="0">
                <a:latin typeface="Calibri" pitchFamily="34" charset="0"/>
                <a:cs typeface="Calibri" pitchFamily="34" charset="0"/>
              </a:rPr>
              <a:t>cis-</a:t>
            </a:r>
            <a:r>
              <a:rPr lang="en-GB" sz="2800" dirty="0" smtClean="0">
                <a:latin typeface="Calibri" pitchFamily="34" charset="0"/>
                <a:cs typeface="Calibri" pitchFamily="34" charset="0"/>
              </a:rPr>
              <a:t>DCE mixture using waste scrap tires immobilized with indigenous </a:t>
            </a:r>
            <a:r>
              <a:rPr lang="en-GB" sz="2800" i="1" dirty="0" smtClean="0">
                <a:latin typeface="Calibri" pitchFamily="34" charset="0"/>
                <a:cs typeface="Calibri" pitchFamily="34" charset="0"/>
              </a:rPr>
              <a:t>Pseudomonas </a:t>
            </a:r>
            <a:r>
              <a:rPr lang="en-GB" sz="2800" dirty="0" smtClean="0">
                <a:latin typeface="Calibri" pitchFamily="34" charset="0"/>
                <a:cs typeface="Calibri" pitchFamily="34" charset="0"/>
              </a:rPr>
              <a:t>sp.</a:t>
            </a:r>
            <a:endParaRPr lang="zh-CN" altLang="en-US" sz="2800" dirty="0">
              <a:solidFill>
                <a:srgbClr val="000000"/>
              </a:solidFill>
              <a:latin typeface="Calibri" pitchFamily="34" charset="0"/>
              <a:cs typeface="Calibri" pitchFamily="34" charset="0"/>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pPr/>
              <a:t>1</a:t>
            </a:fld>
            <a:endParaRPr lang="en-US"/>
          </a:p>
        </p:txBody>
      </p:sp>
    </p:spTree>
    <p:extLst>
      <p:ext uri="{BB962C8B-B14F-4D97-AF65-F5344CB8AC3E}">
        <p14:creationId xmlns:p14="http://schemas.microsoft.com/office/powerpoint/2010/main" val="38433904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22"/>
          <p:cNvSpPr>
            <a:spLocks noChangeArrowheads="1"/>
          </p:cNvSpPr>
          <p:nvPr/>
        </p:nvSpPr>
        <p:spPr bwMode="auto">
          <a:xfrm>
            <a:off x="1524000" y="609600"/>
            <a:ext cx="6019800" cy="609600"/>
          </a:xfrm>
          <a:prstGeom prst="rect">
            <a:avLst/>
          </a:prstGeom>
          <a:noFill/>
          <a:ln w="9525">
            <a:noFill/>
            <a:miter lim="800000"/>
            <a:headEnd/>
            <a:tailEnd/>
          </a:ln>
        </p:spPr>
        <p:txBody>
          <a:bodyPr anchor="b"/>
          <a:lstStyle/>
          <a:p>
            <a:pPr algn="ctr"/>
            <a:endParaRPr lang="en-US" altLang="zh-CN" sz="4000" dirty="0">
              <a:solidFill>
                <a:schemeClr val="tx1"/>
              </a:solidFill>
              <a:latin typeface="Arial"/>
              <a:ea typeface="宋体" pitchFamily="2" charset="-122"/>
              <a:cs typeface="Arial"/>
            </a:endParaRPr>
          </a:p>
        </p:txBody>
      </p:sp>
      <p:sp>
        <p:nvSpPr>
          <p:cNvPr id="4" name="TextBox 9"/>
          <p:cNvSpPr txBox="1">
            <a:spLocks noChangeArrowheads="1"/>
          </p:cNvSpPr>
          <p:nvPr/>
        </p:nvSpPr>
        <p:spPr bwMode="auto">
          <a:xfrm>
            <a:off x="1249828" y="1230207"/>
            <a:ext cx="6781800" cy="461665"/>
          </a:xfrm>
          <a:prstGeom prst="rect">
            <a:avLst/>
          </a:prstGeom>
          <a:noFill/>
          <a:ln w="9525">
            <a:noFill/>
            <a:miter lim="800000"/>
            <a:headEnd/>
            <a:tailEnd/>
          </a:ln>
        </p:spPr>
        <p:txBody>
          <a:bodyPr wrap="square">
            <a:spAutoFit/>
          </a:bodyPr>
          <a:lstStyle/>
          <a:p>
            <a:pPr algn="ctr">
              <a:spcBef>
                <a:spcPct val="20000"/>
              </a:spcBef>
              <a:buSzPct val="200000"/>
            </a:pPr>
            <a:r>
              <a:rPr lang="en-US" sz="2400" dirty="0" smtClean="0">
                <a:solidFill>
                  <a:srgbClr val="0000CC"/>
                </a:solidFill>
                <a:latin typeface="Arial"/>
                <a:cs typeface="Arial"/>
              </a:rPr>
              <a:t>Adsorption kinetics of BTEX onto tire surface</a:t>
            </a:r>
            <a:endParaRPr lang="zh-CN" altLang="en-US" sz="2400" dirty="0">
              <a:solidFill>
                <a:srgbClr val="0000CC"/>
              </a:solidFill>
              <a:latin typeface="Arial"/>
              <a:ea typeface="宋体" pitchFamily="2" charset="-122"/>
              <a:cs typeface="Arial"/>
            </a:endParaRPr>
          </a:p>
        </p:txBody>
      </p:sp>
      <p:sp>
        <p:nvSpPr>
          <p:cNvPr id="5" name="TextBox 9"/>
          <p:cNvSpPr txBox="1">
            <a:spLocks noChangeArrowheads="1"/>
          </p:cNvSpPr>
          <p:nvPr/>
        </p:nvSpPr>
        <p:spPr bwMode="auto">
          <a:xfrm>
            <a:off x="1354670" y="4542851"/>
            <a:ext cx="7315200" cy="2862322"/>
          </a:xfrm>
          <a:prstGeom prst="rect">
            <a:avLst/>
          </a:prstGeom>
          <a:noFill/>
          <a:ln w="9525">
            <a:noFill/>
            <a:miter lim="800000"/>
            <a:headEnd/>
            <a:tailEnd/>
          </a:ln>
        </p:spPr>
        <p:txBody>
          <a:bodyPr wrap="square">
            <a:spAutoFit/>
          </a:bodyPr>
          <a:lstStyle/>
          <a:p>
            <a:pPr marL="285750" indent="-285750">
              <a:buFont typeface="Wingdings" charset="2"/>
              <a:buChar char="ü"/>
            </a:pPr>
            <a:r>
              <a:rPr lang="en-US" sz="2000" b="0" dirty="0" smtClean="0">
                <a:solidFill>
                  <a:schemeClr val="tx1"/>
                </a:solidFill>
                <a:latin typeface="Arial"/>
                <a:cs typeface="Arial"/>
              </a:rPr>
              <a:t> </a:t>
            </a:r>
            <a:r>
              <a:rPr lang="en-US" sz="2000" dirty="0" smtClean="0">
                <a:solidFill>
                  <a:schemeClr val="tx1"/>
                </a:solidFill>
                <a:latin typeface="Arial"/>
                <a:cs typeface="Arial"/>
              </a:rPr>
              <a:t>Sorption capacity (</a:t>
            </a:r>
            <a:r>
              <a:rPr lang="en-US" sz="2000" dirty="0" err="1" smtClean="0">
                <a:solidFill>
                  <a:schemeClr val="tx1"/>
                </a:solidFill>
                <a:latin typeface="Arial"/>
                <a:cs typeface="Arial"/>
              </a:rPr>
              <a:t>q</a:t>
            </a:r>
            <a:r>
              <a:rPr lang="en-US" sz="2000" baseline="-25000" dirty="0" err="1" smtClean="0">
                <a:solidFill>
                  <a:schemeClr val="tx1"/>
                </a:solidFill>
                <a:latin typeface="Arial"/>
                <a:cs typeface="Arial"/>
              </a:rPr>
              <a:t>e</a:t>
            </a:r>
            <a:r>
              <a:rPr lang="en-US" sz="2000" dirty="0" smtClean="0">
                <a:solidFill>
                  <a:schemeClr val="tx1"/>
                </a:solidFill>
                <a:latin typeface="Arial"/>
                <a:cs typeface="Arial"/>
              </a:rPr>
              <a:t>) of adsorbent calculated by:</a:t>
            </a:r>
          </a:p>
          <a:p>
            <a:endParaRPr lang="en-US" altLang="zh-CN" sz="2000" dirty="0">
              <a:latin typeface="Arial"/>
              <a:cs typeface="Arial"/>
            </a:endParaRPr>
          </a:p>
          <a:p>
            <a:endParaRPr lang="en-US" altLang="zh-CN" sz="2000" dirty="0" smtClean="0">
              <a:solidFill>
                <a:schemeClr val="tx1"/>
              </a:solidFill>
              <a:latin typeface="Arial"/>
              <a:cs typeface="Arial"/>
            </a:endParaRPr>
          </a:p>
          <a:p>
            <a:endParaRPr lang="zh-CN" altLang="en-US" sz="2000" dirty="0" smtClean="0">
              <a:solidFill>
                <a:schemeClr val="tx1"/>
              </a:solidFill>
              <a:latin typeface="Arial"/>
              <a:cs typeface="Arial"/>
            </a:endParaRPr>
          </a:p>
          <a:p>
            <a:r>
              <a:rPr lang="en-US" sz="2000" dirty="0" smtClean="0">
                <a:solidFill>
                  <a:schemeClr val="tx1"/>
                </a:solidFill>
                <a:latin typeface="Arial"/>
                <a:cs typeface="Arial"/>
              </a:rPr>
              <a:t>	</a:t>
            </a:r>
            <a:r>
              <a:rPr lang="en-US" sz="2000" i="1" dirty="0" smtClean="0">
                <a:solidFill>
                  <a:schemeClr val="tx1"/>
                </a:solidFill>
                <a:latin typeface="Arial"/>
                <a:cs typeface="Arial"/>
              </a:rPr>
              <a:t>C</a:t>
            </a:r>
            <a:r>
              <a:rPr lang="en-US" sz="2000" i="1" baseline="-25000" dirty="0" smtClean="0">
                <a:solidFill>
                  <a:schemeClr val="tx1"/>
                </a:solidFill>
                <a:latin typeface="Arial"/>
                <a:cs typeface="Arial"/>
              </a:rPr>
              <a:t>0</a:t>
            </a:r>
            <a:r>
              <a:rPr lang="en-US" sz="2000" dirty="0" smtClean="0">
                <a:solidFill>
                  <a:schemeClr val="tx1"/>
                </a:solidFill>
                <a:latin typeface="Arial"/>
                <a:cs typeface="Arial"/>
              </a:rPr>
              <a:t> and C</a:t>
            </a:r>
            <a:r>
              <a:rPr lang="en-US" sz="2000" baseline="-25000" dirty="0" smtClean="0">
                <a:solidFill>
                  <a:schemeClr val="tx1"/>
                </a:solidFill>
                <a:latin typeface="Arial"/>
                <a:cs typeface="Arial"/>
              </a:rPr>
              <a:t>e</a:t>
            </a:r>
            <a:r>
              <a:rPr lang="en-US" sz="2000" dirty="0">
                <a:solidFill>
                  <a:schemeClr val="tx1"/>
                </a:solidFill>
                <a:latin typeface="Arial"/>
                <a:cs typeface="Arial"/>
              </a:rPr>
              <a:t>,</a:t>
            </a:r>
            <a:r>
              <a:rPr lang="en-US" sz="2000" dirty="0" smtClean="0">
                <a:solidFill>
                  <a:schemeClr val="tx1"/>
                </a:solidFill>
                <a:latin typeface="Arial"/>
                <a:cs typeface="Arial"/>
              </a:rPr>
              <a:t> initial and equilibrium concentrations (mg L</a:t>
            </a:r>
            <a:r>
              <a:rPr lang="en-US" sz="2000" baseline="30000" dirty="0" smtClean="0">
                <a:solidFill>
                  <a:schemeClr val="tx1"/>
                </a:solidFill>
                <a:latin typeface="Arial"/>
                <a:cs typeface="Arial"/>
              </a:rPr>
              <a:t>-1</a:t>
            </a:r>
            <a:r>
              <a:rPr lang="en-US" sz="2000" dirty="0" smtClean="0">
                <a:solidFill>
                  <a:schemeClr val="tx1"/>
                </a:solidFill>
                <a:latin typeface="Arial"/>
                <a:cs typeface="Arial"/>
              </a:rPr>
              <a:t>);</a:t>
            </a:r>
          </a:p>
          <a:p>
            <a:r>
              <a:rPr lang="en-US" sz="2000" dirty="0" smtClean="0">
                <a:solidFill>
                  <a:schemeClr val="tx1"/>
                </a:solidFill>
                <a:latin typeface="Arial"/>
                <a:cs typeface="Arial"/>
              </a:rPr>
              <a:t> 	</a:t>
            </a:r>
            <a:r>
              <a:rPr lang="en-US" sz="2000" i="1" dirty="0" smtClean="0">
                <a:solidFill>
                  <a:schemeClr val="tx1"/>
                </a:solidFill>
                <a:latin typeface="Arial"/>
                <a:cs typeface="Arial"/>
              </a:rPr>
              <a:t>m, </a:t>
            </a:r>
            <a:r>
              <a:rPr lang="en-US" sz="2000" dirty="0" smtClean="0">
                <a:solidFill>
                  <a:schemeClr val="tx1"/>
                </a:solidFill>
                <a:latin typeface="Arial"/>
                <a:cs typeface="Arial"/>
              </a:rPr>
              <a:t>mass of adsorbent (g);</a:t>
            </a:r>
            <a:endParaRPr lang="en-US" sz="2000" dirty="0">
              <a:solidFill>
                <a:schemeClr val="tx1"/>
              </a:solidFill>
              <a:latin typeface="Arial"/>
              <a:cs typeface="Arial"/>
            </a:endParaRPr>
          </a:p>
          <a:p>
            <a:r>
              <a:rPr lang="en-US" sz="2000" dirty="0" smtClean="0">
                <a:solidFill>
                  <a:schemeClr val="tx1"/>
                </a:solidFill>
                <a:latin typeface="Arial"/>
                <a:cs typeface="Arial"/>
              </a:rPr>
              <a:t> 	</a:t>
            </a:r>
            <a:r>
              <a:rPr lang="en-US" sz="2000" i="1" dirty="0" smtClean="0">
                <a:solidFill>
                  <a:schemeClr val="tx1"/>
                </a:solidFill>
                <a:latin typeface="Arial"/>
                <a:cs typeface="Arial"/>
              </a:rPr>
              <a:t>V,</a:t>
            </a:r>
            <a:r>
              <a:rPr lang="en-US" sz="2000" dirty="0" smtClean="0">
                <a:solidFill>
                  <a:schemeClr val="tx1"/>
                </a:solidFill>
                <a:latin typeface="Arial"/>
                <a:cs typeface="Arial"/>
              </a:rPr>
              <a:t> solution volume (L).</a:t>
            </a:r>
            <a:endParaRPr lang="zh-CN" altLang="en-US" sz="2000" dirty="0" smtClean="0">
              <a:solidFill>
                <a:schemeClr val="tx1"/>
              </a:solidFill>
              <a:latin typeface="Arial"/>
              <a:cs typeface="Arial"/>
            </a:endParaRPr>
          </a:p>
          <a:p>
            <a:pPr algn="just"/>
            <a:endParaRPr lang="en-US" altLang="zh-CN" sz="2000" dirty="0">
              <a:solidFill>
                <a:schemeClr val="tx1"/>
              </a:solidFill>
              <a:latin typeface="Arial"/>
              <a:cs typeface="Arial"/>
            </a:endParaRPr>
          </a:p>
          <a:p>
            <a:pPr algn="just"/>
            <a:r>
              <a:rPr lang="en-US" altLang="zh-CN" sz="2000" b="0" dirty="0" smtClean="0">
                <a:solidFill>
                  <a:schemeClr val="tx1"/>
                </a:solidFill>
                <a:latin typeface="Arial"/>
                <a:cs typeface="Arial"/>
              </a:rPr>
              <a:t>  </a:t>
            </a:r>
            <a:endParaRPr lang="zh-CN" altLang="en-US" sz="2000" b="0" dirty="0">
              <a:solidFill>
                <a:schemeClr val="tx1"/>
              </a:solidFill>
              <a:latin typeface="Arial"/>
              <a:cs typeface="Arial"/>
            </a:endParaRPr>
          </a:p>
        </p:txBody>
      </p:sp>
      <p:sp>
        <p:nvSpPr>
          <p:cNvPr id="6" name="Rectangle 422"/>
          <p:cNvSpPr>
            <a:spLocks noChangeArrowheads="1"/>
          </p:cNvSpPr>
          <p:nvPr/>
        </p:nvSpPr>
        <p:spPr bwMode="auto">
          <a:xfrm>
            <a:off x="1079394" y="381000"/>
            <a:ext cx="7302606" cy="6096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MATERIALS AND METHODS</a:t>
            </a:r>
            <a:endParaRPr lang="en-US" altLang="zh-CN" sz="4000" b="1" dirty="0">
              <a:solidFill>
                <a:srgbClr val="000090"/>
              </a:solidFill>
              <a:latin typeface="Arial"/>
              <a:ea typeface="宋体" pitchFamily="2" charset="-122"/>
              <a:cs typeface="Arial"/>
            </a:endParaRPr>
          </a:p>
        </p:txBody>
      </p:sp>
      <p:sp>
        <p:nvSpPr>
          <p:cNvPr id="7" name="Rectangle 2"/>
          <p:cNvSpPr>
            <a:spLocks noChangeArrowheads="1"/>
          </p:cNvSpPr>
          <p:nvPr/>
        </p:nvSpPr>
        <p:spPr bwMode="auto">
          <a:xfrm>
            <a:off x="152400" y="-32266"/>
            <a:ext cx="1846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Arial"/>
              <a:cs typeface="Arial"/>
            </a:endParaRPr>
          </a:p>
        </p:txBody>
      </p:sp>
      <p:pic>
        <p:nvPicPr>
          <p:cNvPr id="8"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64933" y="5262991"/>
            <a:ext cx="2971800" cy="427759"/>
          </a:xfrm>
          <a:prstGeom prst="rect">
            <a:avLst/>
          </a:prstGeom>
          <a:noFill/>
        </p:spPr>
      </p:pic>
      <p:sp>
        <p:nvSpPr>
          <p:cNvPr id="9" name="TextBox 8"/>
          <p:cNvSpPr txBox="1"/>
          <p:nvPr/>
        </p:nvSpPr>
        <p:spPr>
          <a:xfrm>
            <a:off x="1395612" y="2126273"/>
            <a:ext cx="7848600" cy="2221121"/>
          </a:xfrm>
          <a:prstGeom prst="rect">
            <a:avLst/>
          </a:prstGeom>
          <a:noFill/>
        </p:spPr>
        <p:txBody>
          <a:bodyPr wrap="square" rtlCol="0">
            <a:spAutoFit/>
          </a:bodyPr>
          <a:lstStyle/>
          <a:p>
            <a:pPr marL="285750" indent="-285750">
              <a:buFont typeface="Wingdings" charset="2"/>
              <a:buChar char="ü"/>
            </a:pPr>
            <a:r>
              <a:rPr lang="en-US" sz="2000" dirty="0" smtClean="0">
                <a:solidFill>
                  <a:schemeClr val="tx1"/>
                </a:solidFill>
                <a:latin typeface="Arial"/>
                <a:cs typeface="Arial"/>
              </a:rPr>
              <a:t>Concentrations used in </a:t>
            </a:r>
            <a:r>
              <a:rPr lang="en-US" sz="2000" dirty="0" err="1" smtClean="0">
                <a:solidFill>
                  <a:schemeClr val="tx1"/>
                </a:solidFill>
                <a:latin typeface="Arial"/>
                <a:cs typeface="Arial"/>
              </a:rPr>
              <a:t>bioremoval</a:t>
            </a:r>
            <a:r>
              <a:rPr lang="en-US" sz="2000" dirty="0" smtClean="0">
                <a:solidFill>
                  <a:schemeClr val="tx1"/>
                </a:solidFill>
                <a:latin typeface="Arial"/>
                <a:cs typeface="Arial"/>
              </a:rPr>
              <a:t> experiments </a:t>
            </a:r>
          </a:p>
          <a:p>
            <a:pPr algn="ctr">
              <a:spcBef>
                <a:spcPts val="600"/>
              </a:spcBef>
            </a:pPr>
            <a:r>
              <a:rPr lang="en-US" sz="2000" dirty="0" smtClean="0">
                <a:solidFill>
                  <a:schemeClr val="tx1"/>
                </a:solidFill>
                <a:latin typeface="Arial"/>
                <a:cs typeface="Arial"/>
              </a:rPr>
              <a:t>    BTEX</a:t>
            </a:r>
            <a:r>
              <a:rPr lang="en-US" sz="2000" dirty="0">
                <a:solidFill>
                  <a:schemeClr val="tx1"/>
                </a:solidFill>
                <a:latin typeface="Arial"/>
                <a:cs typeface="Arial"/>
              </a:rPr>
              <a:t>:</a:t>
            </a:r>
            <a:r>
              <a:rPr lang="en-US" sz="2000" dirty="0" smtClean="0">
                <a:solidFill>
                  <a:schemeClr val="tx1"/>
                </a:solidFill>
                <a:latin typeface="Arial"/>
                <a:cs typeface="Arial"/>
              </a:rPr>
              <a:t> 300 mg L</a:t>
            </a:r>
            <a:r>
              <a:rPr lang="en-US" sz="2000" baseline="30000" dirty="0">
                <a:solidFill>
                  <a:schemeClr val="tx1"/>
                </a:solidFill>
                <a:latin typeface="Arial"/>
                <a:cs typeface="Arial"/>
              </a:rPr>
              <a:t>-</a:t>
            </a:r>
            <a:r>
              <a:rPr lang="en-US" sz="2000" baseline="30000" dirty="0" smtClean="0">
                <a:solidFill>
                  <a:schemeClr val="tx1"/>
                </a:solidFill>
                <a:latin typeface="Arial"/>
                <a:cs typeface="Arial"/>
              </a:rPr>
              <a:t>1</a:t>
            </a:r>
            <a:endParaRPr lang="en-US" sz="2000" dirty="0" smtClean="0">
              <a:solidFill>
                <a:schemeClr val="tx1"/>
              </a:solidFill>
              <a:latin typeface="Arial"/>
              <a:cs typeface="Arial"/>
            </a:endParaRPr>
          </a:p>
          <a:p>
            <a:pPr algn="ctr">
              <a:spcBef>
                <a:spcPts val="600"/>
              </a:spcBef>
            </a:pPr>
            <a:r>
              <a:rPr lang="en-US" sz="2000" dirty="0" smtClean="0">
                <a:solidFill>
                  <a:schemeClr val="tx1"/>
                </a:solidFill>
                <a:latin typeface="Arial"/>
                <a:cs typeface="Arial"/>
              </a:rPr>
              <a:t>TCE</a:t>
            </a:r>
            <a:r>
              <a:rPr lang="en-US" sz="2000" dirty="0">
                <a:solidFill>
                  <a:schemeClr val="tx1"/>
                </a:solidFill>
                <a:latin typeface="Arial"/>
                <a:cs typeface="Arial"/>
              </a:rPr>
              <a:t>:</a:t>
            </a:r>
            <a:r>
              <a:rPr lang="en-US" sz="2000" dirty="0" smtClean="0">
                <a:solidFill>
                  <a:schemeClr val="tx1"/>
                </a:solidFill>
                <a:latin typeface="Arial"/>
                <a:cs typeface="Arial"/>
              </a:rPr>
              <a:t> 10 mg L</a:t>
            </a:r>
            <a:r>
              <a:rPr lang="en-US" sz="2000" baseline="30000" dirty="0">
                <a:solidFill>
                  <a:schemeClr val="tx1"/>
                </a:solidFill>
                <a:latin typeface="Arial"/>
                <a:cs typeface="Arial"/>
              </a:rPr>
              <a:t>-</a:t>
            </a:r>
            <a:r>
              <a:rPr lang="en-US" sz="2000" baseline="30000" dirty="0" smtClean="0">
                <a:solidFill>
                  <a:schemeClr val="tx1"/>
                </a:solidFill>
                <a:latin typeface="Arial"/>
                <a:cs typeface="Arial"/>
              </a:rPr>
              <a:t>1</a:t>
            </a:r>
            <a:endParaRPr lang="en-US" sz="2000" dirty="0" smtClean="0">
              <a:solidFill>
                <a:schemeClr val="tx1"/>
              </a:solidFill>
              <a:latin typeface="Arial"/>
              <a:cs typeface="Arial"/>
            </a:endParaRPr>
          </a:p>
          <a:p>
            <a:pPr algn="ctr">
              <a:spcBef>
                <a:spcPts val="600"/>
              </a:spcBef>
            </a:pPr>
            <a:r>
              <a:rPr lang="en-US" sz="2000" i="1" dirty="0" smtClean="0">
                <a:solidFill>
                  <a:schemeClr val="tx1"/>
                </a:solidFill>
                <a:latin typeface="Arial"/>
                <a:cs typeface="Arial"/>
              </a:rPr>
              <a:t>    </a:t>
            </a:r>
            <a:r>
              <a:rPr lang="en-US" sz="2000" i="1" dirty="0" err="1" smtClean="0">
                <a:solidFill>
                  <a:schemeClr val="tx1"/>
                </a:solidFill>
                <a:latin typeface="Arial"/>
                <a:cs typeface="Arial"/>
              </a:rPr>
              <a:t>cis</a:t>
            </a:r>
            <a:r>
              <a:rPr lang="en-US" sz="2000" dirty="0" smtClean="0">
                <a:solidFill>
                  <a:schemeClr val="tx1"/>
                </a:solidFill>
                <a:latin typeface="Arial"/>
                <a:cs typeface="Arial"/>
              </a:rPr>
              <a:t>-DCE: 5 mg L</a:t>
            </a:r>
            <a:r>
              <a:rPr lang="en-US" sz="2000" baseline="30000" dirty="0">
                <a:solidFill>
                  <a:schemeClr val="tx1"/>
                </a:solidFill>
                <a:latin typeface="Arial"/>
                <a:cs typeface="Arial"/>
              </a:rPr>
              <a:t>-</a:t>
            </a:r>
            <a:r>
              <a:rPr lang="en-US" sz="2000" baseline="30000" dirty="0" smtClean="0">
                <a:solidFill>
                  <a:schemeClr val="tx1"/>
                </a:solidFill>
                <a:latin typeface="Arial"/>
                <a:cs typeface="Arial"/>
              </a:rPr>
              <a:t>1</a:t>
            </a:r>
          </a:p>
          <a:p>
            <a:pPr algn="ctr">
              <a:spcBef>
                <a:spcPts val="600"/>
              </a:spcBef>
            </a:pPr>
            <a:endParaRPr lang="en-US" sz="2000" baseline="30000" dirty="0" smtClean="0">
              <a:solidFill>
                <a:schemeClr val="tx1"/>
              </a:solidFill>
              <a:latin typeface="Arial"/>
              <a:cs typeface="Arial"/>
            </a:endParaRPr>
          </a:p>
          <a:p>
            <a:pPr marL="342900" indent="-342900">
              <a:spcBef>
                <a:spcPts val="600"/>
              </a:spcBef>
              <a:buFont typeface="Wingdings" charset="2"/>
              <a:buChar char="ü"/>
            </a:pPr>
            <a:r>
              <a:rPr lang="en-US" altLang="zh-CN" sz="2000" dirty="0" smtClean="0">
                <a:latin typeface="Arial"/>
                <a:cs typeface="Arial"/>
              </a:rPr>
              <a:t>Sampling: 0.25, 0.5, 1, 1.5, 24, 48, and 72 h</a:t>
            </a:r>
            <a:endParaRPr lang="zh-CN" altLang="en-US" sz="2000" dirty="0">
              <a:solidFill>
                <a:schemeClr val="tx1"/>
              </a:solidFill>
              <a:latin typeface="Arial"/>
              <a:cs typeface="Arial"/>
            </a:endParaRPr>
          </a:p>
        </p:txBody>
      </p:sp>
      <p:sp>
        <p:nvSpPr>
          <p:cNvPr id="10" name="Slide Number Placeholder 10"/>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smtClean="0"/>
              <a:pPr/>
              <a:t>10</a:t>
            </a:fld>
            <a:endParaRPr lang="en-US"/>
          </a:p>
        </p:txBody>
      </p:sp>
    </p:spTree>
    <p:extLst>
      <p:ext uri="{BB962C8B-B14F-4D97-AF65-F5344CB8AC3E}">
        <p14:creationId xmlns:p14="http://schemas.microsoft.com/office/powerpoint/2010/main" val="38740123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2"/>
          <p:cNvSpPr>
            <a:spLocks noChangeArrowheads="1"/>
          </p:cNvSpPr>
          <p:nvPr/>
        </p:nvSpPr>
        <p:spPr bwMode="auto">
          <a:xfrm>
            <a:off x="1043514" y="379309"/>
            <a:ext cx="7010400" cy="6858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MATERIALS AND METHODS</a:t>
            </a:r>
            <a:endParaRPr lang="en-US" altLang="zh-CN" sz="4000" b="1" dirty="0">
              <a:solidFill>
                <a:srgbClr val="000090"/>
              </a:solidFill>
              <a:latin typeface="Arial"/>
              <a:ea typeface="宋体" pitchFamily="2" charset="-122"/>
              <a:cs typeface="Arial"/>
            </a:endParaRPr>
          </a:p>
        </p:txBody>
      </p:sp>
      <p:sp>
        <p:nvSpPr>
          <p:cNvPr id="4" name="TextBox 10"/>
          <p:cNvSpPr txBox="1">
            <a:spLocks noChangeArrowheads="1"/>
          </p:cNvSpPr>
          <p:nvPr/>
        </p:nvSpPr>
        <p:spPr bwMode="auto">
          <a:xfrm>
            <a:off x="1000190" y="1371600"/>
            <a:ext cx="5638800" cy="457200"/>
          </a:xfrm>
          <a:prstGeom prst="rect">
            <a:avLst/>
          </a:prstGeom>
          <a:noFill/>
          <a:ln w="9525">
            <a:noFill/>
            <a:miter lim="800000"/>
            <a:headEnd/>
            <a:tailEnd/>
          </a:ln>
        </p:spPr>
        <p:txBody>
          <a:bodyPr>
            <a:spAutoFit/>
          </a:bodyPr>
          <a:lstStyle/>
          <a:p>
            <a:r>
              <a:rPr lang="en-US" altLang="zh-CN" sz="2400" dirty="0" smtClean="0">
                <a:solidFill>
                  <a:srgbClr val="0000CC"/>
                </a:solidFill>
                <a:latin typeface="Arial"/>
                <a:cs typeface="Arial"/>
              </a:rPr>
              <a:t>Scrap tires</a:t>
            </a:r>
            <a:endParaRPr lang="zh-CN" altLang="en-US" sz="2400" dirty="0">
              <a:solidFill>
                <a:srgbClr val="0000CC"/>
              </a:solidFill>
              <a:latin typeface="Arial"/>
              <a:cs typeface="Arial"/>
            </a:endParaRPr>
          </a:p>
        </p:txBody>
      </p:sp>
      <p:sp>
        <p:nvSpPr>
          <p:cNvPr id="5" name="TextBox 4"/>
          <p:cNvSpPr txBox="1"/>
          <p:nvPr/>
        </p:nvSpPr>
        <p:spPr>
          <a:xfrm>
            <a:off x="800100" y="1990074"/>
            <a:ext cx="7086600" cy="1938992"/>
          </a:xfrm>
          <a:prstGeom prst="rect">
            <a:avLst/>
          </a:prstGeom>
          <a:noFill/>
        </p:spPr>
        <p:txBody>
          <a:bodyPr wrap="square" rtlCol="0">
            <a:spAutoFit/>
          </a:bodyPr>
          <a:lstStyle/>
          <a:p>
            <a:pPr marL="285750" indent="-285750">
              <a:buFont typeface="Wingdings" charset="2"/>
              <a:buChar char="ü"/>
            </a:pPr>
            <a:r>
              <a:rPr lang="en-US" sz="2000" dirty="0" smtClean="0">
                <a:solidFill>
                  <a:schemeClr val="tx1"/>
                </a:solidFill>
                <a:latin typeface="Arial"/>
                <a:cs typeface="Arial"/>
              </a:rPr>
              <a:t>Bridgestone (BATTLAX BT-39 tubeless)</a:t>
            </a:r>
          </a:p>
          <a:p>
            <a:pPr marL="285750" indent="-285750">
              <a:buFont typeface="Wingdings" charset="2"/>
              <a:buChar char="ü"/>
            </a:pPr>
            <a:endParaRPr lang="en-US" sz="2000" dirty="0" smtClean="0">
              <a:solidFill>
                <a:schemeClr val="tx1"/>
              </a:solidFill>
              <a:latin typeface="Arial"/>
              <a:cs typeface="Arial"/>
            </a:endParaRPr>
          </a:p>
          <a:p>
            <a:pPr marL="285750" indent="-285750">
              <a:buFont typeface="Wingdings" charset="2"/>
              <a:buChar char="ü"/>
            </a:pPr>
            <a:r>
              <a:rPr lang="en-US" sz="2000" dirty="0" smtClean="0">
                <a:solidFill>
                  <a:schemeClr val="tx1"/>
                </a:solidFill>
                <a:latin typeface="Arial"/>
                <a:cs typeface="Arial"/>
              </a:rPr>
              <a:t>Cut into small pieces (0.2 cm x 0.2 cm x 0.2 cm)  </a:t>
            </a:r>
          </a:p>
          <a:p>
            <a:pPr marL="285750" indent="-285750">
              <a:buFont typeface="Wingdings" charset="2"/>
              <a:buChar char="ü"/>
            </a:pPr>
            <a:endParaRPr lang="en-US" sz="2000" dirty="0" smtClean="0">
              <a:solidFill>
                <a:schemeClr val="tx1"/>
              </a:solidFill>
              <a:latin typeface="Arial"/>
              <a:cs typeface="Arial"/>
            </a:endParaRPr>
          </a:p>
          <a:p>
            <a:pPr marL="285750" indent="-285750">
              <a:buFont typeface="Wingdings" charset="2"/>
              <a:buChar char="ü"/>
            </a:pPr>
            <a:r>
              <a:rPr lang="en-US" sz="2000" dirty="0" smtClean="0">
                <a:solidFill>
                  <a:schemeClr val="tx1"/>
                </a:solidFill>
                <a:latin typeface="Arial"/>
                <a:cs typeface="Arial"/>
              </a:rPr>
              <a:t>Weighed and autoclaved for 1 h (121°C, 103.5 </a:t>
            </a:r>
            <a:r>
              <a:rPr lang="en-US" sz="2000" dirty="0" err="1" smtClean="0">
                <a:solidFill>
                  <a:schemeClr val="tx1"/>
                </a:solidFill>
                <a:latin typeface="Arial"/>
                <a:cs typeface="Arial"/>
              </a:rPr>
              <a:t>kPa</a:t>
            </a:r>
            <a:r>
              <a:rPr lang="en-US" sz="2000" dirty="0" smtClean="0">
                <a:solidFill>
                  <a:schemeClr val="tx1"/>
                </a:solidFill>
                <a:latin typeface="Arial"/>
                <a:cs typeface="Arial"/>
              </a:rPr>
              <a:t>)</a:t>
            </a:r>
            <a:endParaRPr lang="zh-CN" altLang="en-US" sz="2000" dirty="0" smtClean="0">
              <a:solidFill>
                <a:schemeClr val="tx1"/>
              </a:solidFill>
              <a:latin typeface="Arial"/>
              <a:cs typeface="Arial"/>
            </a:endParaRPr>
          </a:p>
          <a:p>
            <a:endParaRPr lang="zh-CN" altLang="en-US" sz="2000" dirty="0">
              <a:solidFill>
                <a:schemeClr val="tx1"/>
              </a:solidFill>
              <a:latin typeface="Arial"/>
              <a:cs typeface="Arial"/>
            </a:endParaRPr>
          </a:p>
        </p:txBody>
      </p:sp>
      <p:sp>
        <p:nvSpPr>
          <p:cNvPr id="6" name="TextBox 10"/>
          <p:cNvSpPr txBox="1">
            <a:spLocks noChangeArrowheads="1"/>
          </p:cNvSpPr>
          <p:nvPr/>
        </p:nvSpPr>
        <p:spPr bwMode="auto">
          <a:xfrm>
            <a:off x="1043514" y="4429132"/>
            <a:ext cx="5638800" cy="457200"/>
          </a:xfrm>
          <a:prstGeom prst="rect">
            <a:avLst/>
          </a:prstGeom>
          <a:noFill/>
          <a:ln w="9525">
            <a:noFill/>
            <a:miter lim="800000"/>
            <a:headEnd/>
            <a:tailEnd/>
          </a:ln>
        </p:spPr>
        <p:txBody>
          <a:bodyPr>
            <a:spAutoFit/>
          </a:bodyPr>
          <a:lstStyle/>
          <a:p>
            <a:r>
              <a:rPr lang="en-US" altLang="zh-CN" sz="2400" dirty="0" smtClean="0">
                <a:solidFill>
                  <a:srgbClr val="0000CC"/>
                </a:solidFill>
                <a:latin typeface="Arial"/>
                <a:cs typeface="Arial"/>
              </a:rPr>
              <a:t>Microbial culture</a:t>
            </a:r>
            <a:endParaRPr lang="zh-CN" altLang="en-US" sz="2400" dirty="0">
              <a:solidFill>
                <a:srgbClr val="0000CC"/>
              </a:solidFill>
              <a:latin typeface="Arial"/>
              <a:cs typeface="Arial"/>
            </a:endParaRPr>
          </a:p>
        </p:txBody>
      </p:sp>
      <p:sp>
        <p:nvSpPr>
          <p:cNvPr id="8" name="TextBox 7"/>
          <p:cNvSpPr txBox="1"/>
          <p:nvPr/>
        </p:nvSpPr>
        <p:spPr>
          <a:xfrm>
            <a:off x="576573" y="5340687"/>
            <a:ext cx="8428255" cy="1015663"/>
          </a:xfrm>
          <a:prstGeom prst="rect">
            <a:avLst/>
          </a:prstGeom>
          <a:noFill/>
        </p:spPr>
        <p:txBody>
          <a:bodyPr wrap="square" rtlCol="0">
            <a:spAutoFit/>
          </a:bodyPr>
          <a:lstStyle/>
          <a:p>
            <a:pPr marL="285750" indent="-285750">
              <a:buFont typeface="Wingdings" charset="2"/>
              <a:buChar char="ü"/>
            </a:pPr>
            <a:r>
              <a:rPr lang="en-US" sz="2000" dirty="0">
                <a:solidFill>
                  <a:schemeClr val="tx1"/>
                </a:solidFill>
                <a:latin typeface="Arial"/>
                <a:cs typeface="Arial"/>
              </a:rPr>
              <a:t>P</a:t>
            </a:r>
            <a:r>
              <a:rPr lang="en-US" sz="2000" dirty="0" smtClean="0">
                <a:solidFill>
                  <a:schemeClr val="tx1"/>
                </a:solidFill>
                <a:latin typeface="Arial"/>
                <a:cs typeface="Arial"/>
              </a:rPr>
              <a:t>ure culture of </a:t>
            </a:r>
            <a:r>
              <a:rPr lang="en-US" sz="2000" i="1" dirty="0" smtClean="0">
                <a:solidFill>
                  <a:schemeClr val="tx1"/>
                </a:solidFill>
                <a:latin typeface="Arial"/>
                <a:cs typeface="Arial"/>
              </a:rPr>
              <a:t>Pseudomonas </a:t>
            </a:r>
            <a:r>
              <a:rPr lang="en-US" sz="2000" i="1" dirty="0" err="1" smtClean="0">
                <a:solidFill>
                  <a:schemeClr val="tx1"/>
                </a:solidFill>
                <a:latin typeface="Arial"/>
                <a:cs typeface="Arial"/>
              </a:rPr>
              <a:t>plecoglossicida</a:t>
            </a:r>
            <a:endParaRPr lang="en-US" sz="2000" i="1" dirty="0" smtClean="0">
              <a:solidFill>
                <a:schemeClr val="tx1"/>
              </a:solidFill>
              <a:latin typeface="Arial"/>
              <a:cs typeface="Arial"/>
            </a:endParaRPr>
          </a:p>
          <a:p>
            <a:pPr marL="285750" indent="-285750">
              <a:buFont typeface="Wingdings" charset="2"/>
              <a:buChar char="ü"/>
            </a:pPr>
            <a:endParaRPr lang="en-US" sz="2000" i="1" dirty="0">
              <a:latin typeface="Arial"/>
              <a:cs typeface="Arial"/>
            </a:endParaRPr>
          </a:p>
          <a:p>
            <a:pPr marL="285750" indent="-285750">
              <a:buFont typeface="Wingdings" charset="2"/>
              <a:buChar char="ü"/>
            </a:pPr>
            <a:r>
              <a:rPr lang="en-US" sz="2000" dirty="0" smtClean="0">
                <a:solidFill>
                  <a:schemeClr val="tx1"/>
                </a:solidFill>
                <a:latin typeface="Arial"/>
                <a:cs typeface="Arial"/>
              </a:rPr>
              <a:t>Isolated from a heavily petroleum-contaminated site (Xiamen, China)</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 b="13510"/>
          <a:stretch/>
        </p:blipFill>
        <p:spPr bwMode="auto">
          <a:xfrm>
            <a:off x="6429599" y="4200532"/>
            <a:ext cx="2133600" cy="148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Nick\Desktop\DSCF7959.JPG"/>
          <p:cNvPicPr>
            <a:picLocks noChangeAspect="1" noChangeArrowheads="1"/>
          </p:cNvPicPr>
          <p:nvPr/>
        </p:nvPicPr>
        <p:blipFill>
          <a:blip r:embed="rId3" cstate="print"/>
          <a:srcRect/>
          <a:stretch>
            <a:fillRect/>
          </a:stretch>
        </p:blipFill>
        <p:spPr bwMode="auto">
          <a:xfrm>
            <a:off x="6715140" y="1428736"/>
            <a:ext cx="2071702" cy="1553777"/>
          </a:xfrm>
          <a:prstGeom prst="rect">
            <a:avLst/>
          </a:prstGeom>
          <a:noFill/>
        </p:spPr>
      </p:pic>
      <p:sp>
        <p:nvSpPr>
          <p:cNvPr id="11" name="Slide Number Placeholder 10"/>
          <p:cNvSpPr>
            <a:spLocks noGrp="1"/>
          </p:cNvSpPr>
          <p:nvPr>
            <p:ph type="sldNum" sz="quarter" idx="12"/>
          </p:nvPr>
        </p:nvSpPr>
        <p:spPr/>
        <p:txBody>
          <a:bodyPr/>
          <a:lstStyle/>
          <a:p>
            <a:fld id="{FA84A37A-AFC2-4A01-80A1-FC20F2C0D5BB}" type="slidenum">
              <a:rPr lang="en-US" smtClean="0"/>
              <a:pPr/>
              <a:t>11</a:t>
            </a:fld>
            <a:endParaRPr lang="en-US"/>
          </a:p>
        </p:txBody>
      </p:sp>
    </p:spTree>
    <p:extLst>
      <p:ext uri="{BB962C8B-B14F-4D97-AF65-F5344CB8AC3E}">
        <p14:creationId xmlns:p14="http://schemas.microsoft.com/office/powerpoint/2010/main" val="3895225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22"/>
          <p:cNvSpPr>
            <a:spLocks noChangeArrowheads="1"/>
          </p:cNvSpPr>
          <p:nvPr/>
        </p:nvSpPr>
        <p:spPr bwMode="auto">
          <a:xfrm>
            <a:off x="1524000" y="609600"/>
            <a:ext cx="6019800" cy="609600"/>
          </a:xfrm>
          <a:prstGeom prst="rect">
            <a:avLst/>
          </a:prstGeom>
          <a:noFill/>
          <a:ln w="9525">
            <a:noFill/>
            <a:miter lim="800000"/>
            <a:headEnd/>
            <a:tailEnd/>
          </a:ln>
        </p:spPr>
        <p:txBody>
          <a:bodyPr anchor="b"/>
          <a:lstStyle/>
          <a:p>
            <a:pPr algn="ctr"/>
            <a:endParaRPr lang="en-US" altLang="zh-CN" sz="4000" dirty="0">
              <a:solidFill>
                <a:schemeClr val="tx1"/>
              </a:solidFill>
              <a:latin typeface="Arial"/>
              <a:ea typeface="宋体" pitchFamily="2" charset="-122"/>
              <a:cs typeface="Arial"/>
            </a:endParaRPr>
          </a:p>
        </p:txBody>
      </p:sp>
      <p:sp>
        <p:nvSpPr>
          <p:cNvPr id="5" name="TextBox 9"/>
          <p:cNvSpPr txBox="1">
            <a:spLocks noChangeArrowheads="1"/>
          </p:cNvSpPr>
          <p:nvPr/>
        </p:nvSpPr>
        <p:spPr bwMode="auto">
          <a:xfrm>
            <a:off x="1652566" y="780781"/>
            <a:ext cx="6172200" cy="461665"/>
          </a:xfrm>
          <a:prstGeom prst="rect">
            <a:avLst/>
          </a:prstGeom>
          <a:noFill/>
          <a:ln w="9525">
            <a:noFill/>
            <a:miter lim="800000"/>
            <a:headEnd/>
            <a:tailEnd/>
          </a:ln>
        </p:spPr>
        <p:txBody>
          <a:bodyPr wrap="square">
            <a:spAutoFit/>
          </a:bodyPr>
          <a:lstStyle/>
          <a:p>
            <a:r>
              <a:rPr lang="en-US" sz="2400" dirty="0" smtClean="0">
                <a:solidFill>
                  <a:srgbClr val="0000CC"/>
                </a:solidFill>
                <a:latin typeface="Arial"/>
                <a:cs typeface="Arial"/>
              </a:rPr>
              <a:t>Adsorption studies</a:t>
            </a:r>
            <a:endParaRPr lang="zh-CN" altLang="en-US" sz="2400" dirty="0">
              <a:solidFill>
                <a:srgbClr val="0000CC"/>
              </a:solidFill>
              <a:latin typeface="Arial"/>
              <a:cs typeface="Arial"/>
            </a:endParaRPr>
          </a:p>
        </p:txBody>
      </p:sp>
      <p:sp>
        <p:nvSpPr>
          <p:cNvPr id="6" name="Rectangle 1"/>
          <p:cNvSpPr>
            <a:spLocks noChangeArrowheads="1"/>
          </p:cNvSpPr>
          <p:nvPr/>
        </p:nvSpPr>
        <p:spPr bwMode="auto">
          <a:xfrm>
            <a:off x="1178626" y="5826319"/>
            <a:ext cx="7391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lgn="ctr">
              <a:tabLst>
                <a:tab pos="6030913" algn="l"/>
              </a:tabLst>
            </a:pPr>
            <a:r>
              <a:rPr lang="en-US" dirty="0" smtClean="0">
                <a:solidFill>
                  <a:schemeClr val="tx1"/>
                </a:solidFill>
                <a:latin typeface="Arial"/>
                <a:cs typeface="Arial"/>
              </a:rPr>
              <a:t>Adsorption kinetics of individual BTEX compounds (total concentration, 300 mg L</a:t>
            </a:r>
            <a:r>
              <a:rPr lang="en-US" baseline="30000" dirty="0">
                <a:solidFill>
                  <a:schemeClr val="tx1"/>
                </a:solidFill>
                <a:latin typeface="Arial"/>
                <a:cs typeface="Arial"/>
              </a:rPr>
              <a:t>-</a:t>
            </a:r>
            <a:r>
              <a:rPr lang="en-US" baseline="30000" dirty="0" smtClean="0">
                <a:solidFill>
                  <a:schemeClr val="tx1"/>
                </a:solidFill>
                <a:latin typeface="Arial"/>
                <a:cs typeface="Arial"/>
              </a:rPr>
              <a:t>1</a:t>
            </a:r>
            <a:r>
              <a:rPr lang="en-US" dirty="0" smtClean="0">
                <a:solidFill>
                  <a:schemeClr val="tx1"/>
                </a:solidFill>
                <a:latin typeface="Arial"/>
                <a:cs typeface="Arial"/>
              </a:rPr>
              <a:t>), TCE (10 mg L</a:t>
            </a:r>
            <a:r>
              <a:rPr lang="en-US" baseline="30000" dirty="0">
                <a:solidFill>
                  <a:schemeClr val="tx1"/>
                </a:solidFill>
                <a:latin typeface="Arial"/>
                <a:cs typeface="Arial"/>
              </a:rPr>
              <a:t>-1</a:t>
            </a:r>
            <a:r>
              <a:rPr lang="en-US" dirty="0" smtClean="0">
                <a:solidFill>
                  <a:schemeClr val="tx1"/>
                </a:solidFill>
                <a:latin typeface="Arial"/>
                <a:cs typeface="Arial"/>
              </a:rPr>
              <a:t>), and </a:t>
            </a:r>
            <a:r>
              <a:rPr lang="en-US" i="1" dirty="0" smtClean="0">
                <a:solidFill>
                  <a:schemeClr val="tx1"/>
                </a:solidFill>
                <a:latin typeface="Arial"/>
                <a:cs typeface="Arial"/>
              </a:rPr>
              <a:t>cis-</a:t>
            </a:r>
            <a:r>
              <a:rPr lang="en-US" dirty="0" smtClean="0">
                <a:solidFill>
                  <a:schemeClr val="tx1"/>
                </a:solidFill>
                <a:latin typeface="Arial"/>
                <a:cs typeface="Arial"/>
              </a:rPr>
              <a:t>DCE (5 mg L</a:t>
            </a:r>
            <a:r>
              <a:rPr lang="en-US" baseline="30000" dirty="0">
                <a:solidFill>
                  <a:schemeClr val="tx1"/>
                </a:solidFill>
                <a:latin typeface="Arial"/>
                <a:cs typeface="Arial"/>
              </a:rPr>
              <a:t>-1</a:t>
            </a:r>
            <a:r>
              <a:rPr lang="en-US" dirty="0" smtClean="0">
                <a:solidFill>
                  <a:schemeClr val="tx1"/>
                </a:solidFill>
                <a:latin typeface="Arial"/>
                <a:cs typeface="Arial"/>
              </a:rPr>
              <a:t>).  Mass of tire: 26 mg/mg</a:t>
            </a:r>
            <a:r>
              <a:rPr kumimoji="0" lang="en-US" altLang="zh-CN" sz="1600" i="0" u="none" strike="noStrike" cap="none" normalizeH="0" baseline="0" dirty="0" smtClean="0">
                <a:ln>
                  <a:noFill/>
                </a:ln>
                <a:solidFill>
                  <a:schemeClr val="tx1"/>
                </a:solidFill>
                <a:effectLst/>
                <a:latin typeface="Arial"/>
                <a:ea typeface="Times"/>
                <a:cs typeface="Arial"/>
              </a:rPr>
              <a:t>.</a:t>
            </a:r>
            <a:endParaRPr kumimoji="0" lang="en-US" altLang="zh-CN" sz="2400" i="0" u="none" strike="noStrike" cap="none" normalizeH="0" baseline="0" dirty="0" smtClean="0">
              <a:ln>
                <a:noFill/>
              </a:ln>
              <a:solidFill>
                <a:schemeClr val="tx1"/>
              </a:solidFill>
              <a:effectLst/>
              <a:latin typeface="Arial"/>
              <a:ea typeface="宋体" pitchFamily="2" charset="-122"/>
              <a:cs typeface="Arial"/>
            </a:endParaRPr>
          </a:p>
        </p:txBody>
      </p:sp>
      <p:sp>
        <p:nvSpPr>
          <p:cNvPr id="7" name="Rectangle 422"/>
          <p:cNvSpPr>
            <a:spLocks noChangeArrowheads="1"/>
          </p:cNvSpPr>
          <p:nvPr/>
        </p:nvSpPr>
        <p:spPr bwMode="auto">
          <a:xfrm>
            <a:off x="1572024" y="154865"/>
            <a:ext cx="6858000" cy="6096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RESULTS</a:t>
            </a:r>
            <a:endParaRPr lang="en-US" altLang="zh-CN" sz="4000" b="1" dirty="0">
              <a:solidFill>
                <a:srgbClr val="000090"/>
              </a:solidFill>
              <a:latin typeface="Arial"/>
              <a:ea typeface="宋体" pitchFamily="2" charset="-122"/>
              <a:cs typeface="Arial"/>
            </a:endParaRPr>
          </a:p>
        </p:txBody>
      </p:sp>
      <p:sp>
        <p:nvSpPr>
          <p:cNvPr id="9" name="Slide Number Placeholder 7"/>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smtClean="0"/>
              <a:pPr/>
              <a:t>12</a:t>
            </a:fld>
            <a:endParaRPr lang="en-US"/>
          </a:p>
        </p:txBody>
      </p:sp>
      <p:pic>
        <p:nvPicPr>
          <p:cNvPr id="11" name="Picture 10"/>
          <p:cNvPicPr/>
          <p:nvPr/>
        </p:nvPicPr>
        <p:blipFill>
          <a:blip r:embed="rId2" cstate="print"/>
          <a:srcRect/>
          <a:stretch>
            <a:fillRect/>
          </a:stretch>
        </p:blipFill>
        <p:spPr bwMode="auto">
          <a:xfrm>
            <a:off x="1572024" y="1097435"/>
            <a:ext cx="6224566" cy="5046806"/>
          </a:xfrm>
          <a:prstGeom prst="rect">
            <a:avLst/>
          </a:prstGeom>
          <a:noFill/>
          <a:ln w="9525">
            <a:noFill/>
            <a:miter lim="800000"/>
            <a:headEnd/>
            <a:tailEnd/>
          </a:ln>
        </p:spPr>
      </p:pic>
    </p:spTree>
    <p:extLst>
      <p:ext uri="{BB962C8B-B14F-4D97-AF65-F5344CB8AC3E}">
        <p14:creationId xmlns:p14="http://schemas.microsoft.com/office/powerpoint/2010/main" val="31241886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84A37A-AFC2-4A01-80A1-FC20F2C0D5BB}" type="slidenum">
              <a:rPr lang="en-US" smtClean="0"/>
              <a:pPr/>
              <a:t>13</a:t>
            </a:fld>
            <a:endParaRPr lang="en-US"/>
          </a:p>
        </p:txBody>
      </p:sp>
      <p:sp>
        <p:nvSpPr>
          <p:cNvPr id="3" name="Rectangle 422"/>
          <p:cNvSpPr>
            <a:spLocks noChangeArrowheads="1"/>
          </p:cNvSpPr>
          <p:nvPr/>
        </p:nvSpPr>
        <p:spPr bwMode="auto">
          <a:xfrm>
            <a:off x="1524000" y="609600"/>
            <a:ext cx="6019800" cy="609600"/>
          </a:xfrm>
          <a:prstGeom prst="rect">
            <a:avLst/>
          </a:prstGeom>
          <a:noFill/>
          <a:ln w="9525">
            <a:noFill/>
            <a:miter lim="800000"/>
            <a:headEnd/>
            <a:tailEnd/>
          </a:ln>
        </p:spPr>
        <p:txBody>
          <a:bodyPr anchor="b"/>
          <a:lstStyle/>
          <a:p>
            <a:pPr algn="ctr"/>
            <a:endParaRPr lang="en-US" altLang="zh-CN" sz="4000" dirty="0">
              <a:solidFill>
                <a:schemeClr val="tx1"/>
              </a:solidFill>
              <a:latin typeface="Arial"/>
              <a:ea typeface="宋体" pitchFamily="2" charset="-122"/>
              <a:cs typeface="Arial"/>
            </a:endParaRPr>
          </a:p>
        </p:txBody>
      </p:sp>
      <p:sp>
        <p:nvSpPr>
          <p:cNvPr id="4" name="Rectangle 422"/>
          <p:cNvSpPr>
            <a:spLocks noChangeArrowheads="1"/>
          </p:cNvSpPr>
          <p:nvPr/>
        </p:nvSpPr>
        <p:spPr bwMode="auto">
          <a:xfrm>
            <a:off x="1086630" y="304800"/>
            <a:ext cx="6248400" cy="6096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RESULTS</a:t>
            </a:r>
            <a:endParaRPr lang="en-US" altLang="zh-CN" sz="4000" b="1" dirty="0">
              <a:solidFill>
                <a:srgbClr val="000090"/>
              </a:solidFill>
              <a:latin typeface="Arial"/>
              <a:ea typeface="宋体" pitchFamily="2" charset="-122"/>
              <a:cs typeface="Arial"/>
            </a:endParaRPr>
          </a:p>
        </p:txBody>
      </p:sp>
      <p:sp>
        <p:nvSpPr>
          <p:cNvPr id="5" name="TextBox 9"/>
          <p:cNvSpPr txBox="1">
            <a:spLocks noChangeArrowheads="1"/>
          </p:cNvSpPr>
          <p:nvPr/>
        </p:nvSpPr>
        <p:spPr bwMode="auto">
          <a:xfrm>
            <a:off x="1023671" y="988367"/>
            <a:ext cx="7391400" cy="461665"/>
          </a:xfrm>
          <a:prstGeom prst="rect">
            <a:avLst/>
          </a:prstGeom>
          <a:noFill/>
          <a:ln w="9525">
            <a:noFill/>
            <a:miter lim="800000"/>
            <a:headEnd/>
            <a:tailEnd/>
          </a:ln>
        </p:spPr>
        <p:txBody>
          <a:bodyPr wrap="square">
            <a:spAutoFit/>
          </a:bodyPr>
          <a:lstStyle/>
          <a:p>
            <a:r>
              <a:rPr lang="en-US" sz="2400" dirty="0" smtClean="0">
                <a:solidFill>
                  <a:srgbClr val="0000CC"/>
                </a:solidFill>
                <a:latin typeface="Arial"/>
                <a:cs typeface="Arial"/>
              </a:rPr>
              <a:t>Adsorption studies (each BTEX, 100 mg L</a:t>
            </a:r>
            <a:r>
              <a:rPr lang="en-US" sz="2400" baseline="30000" dirty="0" smtClean="0">
                <a:solidFill>
                  <a:srgbClr val="0000CC"/>
                </a:solidFill>
                <a:latin typeface="Arial"/>
                <a:cs typeface="Arial"/>
              </a:rPr>
              <a:t>-1</a:t>
            </a:r>
            <a:r>
              <a:rPr lang="en-US" sz="2400" dirty="0" smtClean="0">
                <a:solidFill>
                  <a:srgbClr val="0000CC"/>
                </a:solidFill>
                <a:latin typeface="Arial"/>
                <a:cs typeface="Arial"/>
              </a:rPr>
              <a:t>)</a:t>
            </a:r>
            <a:endParaRPr lang="zh-CN" altLang="en-US" sz="2400" dirty="0">
              <a:solidFill>
                <a:srgbClr val="0000CC"/>
              </a:solidFill>
              <a:latin typeface="Arial"/>
              <a:cs typeface="Arial"/>
            </a:endParaRPr>
          </a:p>
        </p:txBody>
      </p:sp>
      <p:sp>
        <p:nvSpPr>
          <p:cNvPr id="6" name="Rectangle 1"/>
          <p:cNvSpPr>
            <a:spLocks noChangeArrowheads="1"/>
          </p:cNvSpPr>
          <p:nvPr/>
        </p:nvSpPr>
        <p:spPr bwMode="auto">
          <a:xfrm>
            <a:off x="445148" y="5521146"/>
            <a:ext cx="80158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ctr">
              <a:buAutoNum type="alphaLcParenBoth"/>
              <a:tabLst>
                <a:tab pos="6030913" algn="l"/>
              </a:tabLst>
            </a:pPr>
            <a:r>
              <a:rPr kumimoji="0" lang="en-US" altLang="zh-CN" i="0" u="none" strike="noStrike" cap="none" normalizeH="0" baseline="0" dirty="0" smtClean="0">
                <a:ln>
                  <a:noFill/>
                </a:ln>
                <a:solidFill>
                  <a:srgbClr val="000000"/>
                </a:solidFill>
                <a:effectLst/>
                <a:latin typeface="Arial"/>
                <a:ea typeface="Times"/>
                <a:cs typeface="Arial"/>
              </a:rPr>
              <a:t>Adsorption kinetics of individual BTEX (100 mg</a:t>
            </a:r>
            <a:r>
              <a:rPr lang="en-US" dirty="0">
                <a:solidFill>
                  <a:schemeClr val="tx1"/>
                </a:solidFill>
                <a:latin typeface="Arial"/>
                <a:cs typeface="Arial"/>
              </a:rPr>
              <a:t> L</a:t>
            </a:r>
            <a:r>
              <a:rPr lang="en-US" baseline="30000" dirty="0">
                <a:solidFill>
                  <a:schemeClr val="tx1"/>
                </a:solidFill>
                <a:latin typeface="Arial"/>
                <a:cs typeface="Arial"/>
              </a:rPr>
              <a:t>-1</a:t>
            </a:r>
            <a:r>
              <a:rPr kumimoji="0" lang="en-US" altLang="zh-CN" i="0" u="none" strike="noStrike" cap="none" normalizeH="0" baseline="0" dirty="0" smtClean="0">
                <a:ln>
                  <a:noFill/>
                </a:ln>
                <a:solidFill>
                  <a:srgbClr val="000000"/>
                </a:solidFill>
                <a:effectLst/>
                <a:latin typeface="Arial"/>
                <a:ea typeface="Times"/>
                <a:cs typeface="Arial"/>
              </a:rPr>
              <a:t>). </a:t>
            </a:r>
          </a:p>
          <a:p>
            <a:pPr lvl="0" algn="ctr">
              <a:tabLst>
                <a:tab pos="6030913" algn="l"/>
              </a:tabLst>
            </a:pPr>
            <a:r>
              <a:rPr kumimoji="0" lang="en-US" altLang="zh-CN" i="0" u="none" strike="noStrike" cap="none" normalizeH="0" baseline="0" dirty="0" smtClean="0">
                <a:ln>
                  <a:noFill/>
                </a:ln>
                <a:solidFill>
                  <a:srgbClr val="000000"/>
                </a:solidFill>
                <a:effectLst/>
                <a:latin typeface="Arial"/>
                <a:ea typeface="Times"/>
                <a:cs typeface="Arial"/>
              </a:rPr>
              <a:t>Mass of tire: 26 mg/mg. </a:t>
            </a:r>
          </a:p>
          <a:p>
            <a:pPr lvl="0" algn="ctr">
              <a:tabLst>
                <a:tab pos="6030913" algn="l"/>
              </a:tabLst>
            </a:pPr>
            <a:endParaRPr kumimoji="0" lang="en-US" altLang="zh-CN" i="0" u="none" strike="noStrike" cap="none" normalizeH="0" baseline="0" dirty="0" smtClean="0">
              <a:ln>
                <a:noFill/>
              </a:ln>
              <a:solidFill>
                <a:srgbClr val="000000"/>
              </a:solidFill>
              <a:effectLst/>
              <a:latin typeface="Arial"/>
              <a:ea typeface="Times"/>
              <a:cs typeface="Arial"/>
            </a:endParaRPr>
          </a:p>
          <a:p>
            <a:pPr lvl="0" algn="ctr">
              <a:tabLst>
                <a:tab pos="6030913" algn="l"/>
              </a:tabLst>
            </a:pPr>
            <a:r>
              <a:rPr kumimoji="0" lang="en-US" altLang="zh-CN" i="0" u="none" strike="noStrike" cap="none" normalizeH="0" baseline="0" dirty="0" smtClean="0">
                <a:ln>
                  <a:noFill/>
                </a:ln>
                <a:solidFill>
                  <a:srgbClr val="000000"/>
                </a:solidFill>
                <a:effectLst/>
                <a:latin typeface="Arial"/>
                <a:ea typeface="Times"/>
                <a:cs typeface="Arial"/>
              </a:rPr>
              <a:t>(b) Removal efficiencies for individual BTEX in multi and single solution.</a:t>
            </a:r>
            <a:endParaRPr kumimoji="0" lang="en-US" altLang="zh-CN" i="0" u="none" strike="noStrike" cap="none" normalizeH="0" baseline="0" dirty="0" smtClean="0">
              <a:ln>
                <a:noFill/>
              </a:ln>
              <a:solidFill>
                <a:schemeClr val="tx1"/>
              </a:solidFill>
              <a:effectLst/>
              <a:latin typeface="Arial"/>
              <a:ea typeface="宋体" pitchFamily="2" charset="-122"/>
              <a:cs typeface="Arial"/>
            </a:endParaRPr>
          </a:p>
        </p:txBody>
      </p:sp>
      <p:sp>
        <p:nvSpPr>
          <p:cNvPr id="7" name="TextBox 6"/>
          <p:cNvSpPr txBox="1"/>
          <p:nvPr/>
        </p:nvSpPr>
        <p:spPr>
          <a:xfrm>
            <a:off x="1023671" y="1797815"/>
            <a:ext cx="685800" cy="369332"/>
          </a:xfrm>
          <a:prstGeom prst="rect">
            <a:avLst/>
          </a:prstGeom>
          <a:noFill/>
        </p:spPr>
        <p:txBody>
          <a:bodyPr wrap="square" rtlCol="0">
            <a:spAutoFit/>
          </a:bodyPr>
          <a:lstStyle/>
          <a:p>
            <a:r>
              <a:rPr lang="en-US" dirty="0" smtClean="0">
                <a:solidFill>
                  <a:srgbClr val="000000"/>
                </a:solidFill>
                <a:latin typeface="Arial"/>
                <a:cs typeface="Arial"/>
              </a:rPr>
              <a:t>(a)</a:t>
            </a:r>
            <a:endParaRPr lang="en-US" dirty="0">
              <a:solidFill>
                <a:srgbClr val="000000"/>
              </a:solidFill>
              <a:latin typeface="Arial"/>
              <a:cs typeface="Arial"/>
            </a:endParaRPr>
          </a:p>
        </p:txBody>
      </p:sp>
      <p:pic>
        <p:nvPicPr>
          <p:cNvPr id="9" name="图片 10"/>
          <p:cNvPicPr/>
          <p:nvPr/>
        </p:nvPicPr>
        <p:blipFill>
          <a:blip r:embed="rId2"/>
          <a:srcRect/>
          <a:stretch>
            <a:fillRect/>
          </a:stretch>
        </p:blipFill>
        <p:spPr bwMode="auto">
          <a:xfrm>
            <a:off x="4210830" y="1708519"/>
            <a:ext cx="4917152" cy="3857652"/>
          </a:xfrm>
          <a:prstGeom prst="rect">
            <a:avLst/>
          </a:prstGeom>
          <a:noFill/>
          <a:ln w="9525">
            <a:noFill/>
            <a:miter lim="800000"/>
            <a:headEnd/>
            <a:tailEnd/>
          </a:ln>
        </p:spPr>
      </p:pic>
      <p:sp>
        <p:nvSpPr>
          <p:cNvPr id="10" name="TextBox 9"/>
          <p:cNvSpPr txBox="1"/>
          <p:nvPr/>
        </p:nvSpPr>
        <p:spPr>
          <a:xfrm>
            <a:off x="5156448" y="1818667"/>
            <a:ext cx="576064" cy="369332"/>
          </a:xfrm>
          <a:prstGeom prst="rect">
            <a:avLst/>
          </a:prstGeom>
          <a:noFill/>
        </p:spPr>
        <p:txBody>
          <a:bodyPr wrap="square" rtlCol="0">
            <a:spAutoFit/>
          </a:bodyPr>
          <a:lstStyle/>
          <a:p>
            <a:r>
              <a:rPr lang="en-US" dirty="0" smtClean="0">
                <a:solidFill>
                  <a:srgbClr val="000000"/>
                </a:solidFill>
                <a:latin typeface="Arial"/>
                <a:cs typeface="Arial"/>
              </a:rPr>
              <a:t>(b)</a:t>
            </a:r>
            <a:endParaRPr lang="en-US" dirty="0">
              <a:solidFill>
                <a:srgbClr val="000000"/>
              </a:solidFill>
              <a:latin typeface="Arial"/>
              <a:cs typeface="Arial"/>
            </a:endParaRPr>
          </a:p>
        </p:txBody>
      </p:sp>
      <p:pic>
        <p:nvPicPr>
          <p:cNvPr id="12" name="Picture 11"/>
          <p:cNvPicPr/>
          <p:nvPr/>
        </p:nvPicPr>
        <p:blipFill>
          <a:blip r:embed="rId3" cstate="print"/>
          <a:srcRect/>
          <a:stretch>
            <a:fillRect/>
          </a:stretch>
        </p:blipFill>
        <p:spPr bwMode="auto">
          <a:xfrm>
            <a:off x="532128" y="1760703"/>
            <a:ext cx="4269285" cy="3812627"/>
          </a:xfrm>
          <a:prstGeom prst="rect">
            <a:avLst/>
          </a:prstGeom>
          <a:noFill/>
          <a:ln w="9525">
            <a:noFill/>
            <a:miter lim="800000"/>
            <a:headEnd/>
            <a:tailEnd/>
          </a:ln>
        </p:spPr>
      </p:pic>
      <p:sp>
        <p:nvSpPr>
          <p:cNvPr id="8" name="Rectangle 7"/>
          <p:cNvSpPr/>
          <p:nvPr/>
        </p:nvSpPr>
        <p:spPr>
          <a:xfrm>
            <a:off x="1154363" y="3466058"/>
            <a:ext cx="3146703" cy="1477328"/>
          </a:xfrm>
          <a:prstGeom prst="rect">
            <a:avLst/>
          </a:prstGeom>
        </p:spPr>
        <p:txBody>
          <a:bodyPr wrap="square">
            <a:spAutoFit/>
          </a:bodyPr>
          <a:lstStyle/>
          <a:p>
            <a:pPr lvl="1" algn="ctr">
              <a:spcBef>
                <a:spcPts val="1200"/>
              </a:spcBef>
            </a:pPr>
            <a:r>
              <a:rPr lang="en-US" sz="1000" b="1" dirty="0" err="1">
                <a:solidFill>
                  <a:srgbClr val="000090"/>
                </a:solidFill>
                <a:latin typeface="Arial"/>
                <a:cs typeface="Arial"/>
              </a:rPr>
              <a:t>Octanol</a:t>
            </a:r>
            <a:r>
              <a:rPr lang="en-US" sz="1000" b="1" dirty="0">
                <a:solidFill>
                  <a:srgbClr val="000090"/>
                </a:solidFill>
                <a:latin typeface="Arial"/>
                <a:cs typeface="Arial"/>
              </a:rPr>
              <a:t>-water partitioning coefficient (</a:t>
            </a:r>
            <a:r>
              <a:rPr lang="en-US" sz="1000" b="1" dirty="0" err="1">
                <a:solidFill>
                  <a:srgbClr val="000090"/>
                </a:solidFill>
                <a:latin typeface="Arial"/>
                <a:cs typeface="Arial"/>
              </a:rPr>
              <a:t>K</a:t>
            </a:r>
            <a:r>
              <a:rPr lang="en-US" sz="1000" b="1" baseline="-25000" dirty="0" err="1">
                <a:solidFill>
                  <a:srgbClr val="000090"/>
                </a:solidFill>
                <a:latin typeface="Arial"/>
                <a:cs typeface="Arial"/>
              </a:rPr>
              <a:t>ow</a:t>
            </a:r>
            <a:r>
              <a:rPr lang="en-US" sz="1000" b="1" dirty="0">
                <a:solidFill>
                  <a:srgbClr val="000090"/>
                </a:solidFill>
                <a:latin typeface="Arial"/>
                <a:cs typeface="Arial"/>
              </a:rPr>
              <a:t>) </a:t>
            </a:r>
            <a:endParaRPr lang="en-US" sz="1000" b="1" dirty="0" smtClean="0">
              <a:solidFill>
                <a:srgbClr val="000090"/>
              </a:solidFill>
              <a:latin typeface="Arial"/>
              <a:cs typeface="Arial"/>
            </a:endParaRPr>
          </a:p>
          <a:p>
            <a:pPr lvl="1" algn="ctr">
              <a:spcBef>
                <a:spcPts val="1200"/>
              </a:spcBef>
            </a:pPr>
            <a:r>
              <a:rPr lang="en-US" sz="1000" b="1" dirty="0" smtClean="0">
                <a:solidFill>
                  <a:srgbClr val="000090"/>
                </a:solidFill>
                <a:latin typeface="Arial"/>
                <a:cs typeface="Arial"/>
              </a:rPr>
              <a:t>3.15 </a:t>
            </a:r>
            <a:r>
              <a:rPr lang="en-US" sz="1000" b="1" dirty="0">
                <a:solidFill>
                  <a:srgbClr val="000090"/>
                </a:solidFill>
                <a:latin typeface="Arial"/>
                <a:cs typeface="Arial"/>
              </a:rPr>
              <a:t>(xylenes and </a:t>
            </a:r>
            <a:r>
              <a:rPr lang="en-US" sz="1000" b="1" dirty="0" err="1">
                <a:solidFill>
                  <a:srgbClr val="000090"/>
                </a:solidFill>
                <a:latin typeface="Arial"/>
                <a:cs typeface="Arial"/>
              </a:rPr>
              <a:t>ethylbenzene</a:t>
            </a:r>
            <a:r>
              <a:rPr lang="en-US" sz="1000" b="1" dirty="0" smtClean="0">
                <a:solidFill>
                  <a:srgbClr val="000090"/>
                </a:solidFill>
                <a:latin typeface="Arial"/>
                <a:cs typeface="Arial"/>
              </a:rPr>
              <a:t>)</a:t>
            </a:r>
          </a:p>
          <a:p>
            <a:pPr lvl="1" algn="ctr">
              <a:spcBef>
                <a:spcPts val="1200"/>
              </a:spcBef>
            </a:pPr>
            <a:r>
              <a:rPr lang="en-US" sz="1000" b="1" dirty="0" smtClean="0">
                <a:solidFill>
                  <a:srgbClr val="000090"/>
                </a:solidFill>
                <a:latin typeface="Arial"/>
                <a:cs typeface="Arial"/>
              </a:rPr>
              <a:t>2.73 </a:t>
            </a:r>
            <a:r>
              <a:rPr lang="en-US" sz="1000" b="1" dirty="0">
                <a:solidFill>
                  <a:srgbClr val="000090"/>
                </a:solidFill>
                <a:latin typeface="Arial"/>
                <a:cs typeface="Arial"/>
              </a:rPr>
              <a:t>(toluene</a:t>
            </a:r>
            <a:r>
              <a:rPr lang="en-US" sz="1000" b="1" dirty="0" smtClean="0">
                <a:solidFill>
                  <a:srgbClr val="000090"/>
                </a:solidFill>
                <a:latin typeface="Arial"/>
                <a:cs typeface="Arial"/>
              </a:rPr>
              <a:t>)</a:t>
            </a:r>
          </a:p>
          <a:p>
            <a:pPr lvl="1" algn="ctr">
              <a:spcBef>
                <a:spcPts val="1200"/>
              </a:spcBef>
            </a:pPr>
            <a:r>
              <a:rPr lang="en-US" sz="1000" b="1" dirty="0" smtClean="0">
                <a:solidFill>
                  <a:srgbClr val="000090"/>
                </a:solidFill>
                <a:latin typeface="Arial"/>
                <a:cs typeface="Arial"/>
              </a:rPr>
              <a:t>2.13 </a:t>
            </a:r>
            <a:r>
              <a:rPr lang="en-US" sz="1000" b="1" dirty="0">
                <a:solidFill>
                  <a:srgbClr val="000090"/>
                </a:solidFill>
                <a:latin typeface="Arial"/>
                <a:cs typeface="Arial"/>
              </a:rPr>
              <a:t>(benzene)</a:t>
            </a:r>
          </a:p>
          <a:p>
            <a:pPr algn="ctr"/>
            <a:endParaRPr lang="en-US" altLang="zh-CN" sz="1000" dirty="0">
              <a:latin typeface="Arial"/>
              <a:cs typeface="Arial"/>
            </a:endParaRPr>
          </a:p>
        </p:txBody>
      </p:sp>
    </p:spTree>
    <p:extLst>
      <p:ext uri="{BB962C8B-B14F-4D97-AF65-F5344CB8AC3E}">
        <p14:creationId xmlns:p14="http://schemas.microsoft.com/office/powerpoint/2010/main" val="1017241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2"/>
          <p:cNvSpPr>
            <a:spLocks noChangeArrowheads="1"/>
          </p:cNvSpPr>
          <p:nvPr/>
        </p:nvSpPr>
        <p:spPr bwMode="auto">
          <a:xfrm>
            <a:off x="1371600" y="457200"/>
            <a:ext cx="6019800" cy="609600"/>
          </a:xfrm>
          <a:prstGeom prst="rect">
            <a:avLst/>
          </a:prstGeom>
          <a:noFill/>
          <a:ln w="9525">
            <a:noFill/>
            <a:miter lim="800000"/>
            <a:headEnd/>
            <a:tailEnd/>
          </a:ln>
        </p:spPr>
        <p:txBody>
          <a:bodyPr anchor="b"/>
          <a:lstStyle/>
          <a:p>
            <a:pPr algn="ctr"/>
            <a:endParaRPr lang="en-US" altLang="zh-CN" sz="4000" dirty="0">
              <a:solidFill>
                <a:schemeClr val="tx1"/>
              </a:solidFill>
              <a:latin typeface="Arial"/>
              <a:ea typeface="宋体" pitchFamily="2" charset="-122"/>
              <a:cs typeface="Arial"/>
            </a:endParaRPr>
          </a:p>
        </p:txBody>
      </p:sp>
      <p:sp>
        <p:nvSpPr>
          <p:cNvPr id="4" name="TextBox 9"/>
          <p:cNvSpPr txBox="1">
            <a:spLocks noChangeArrowheads="1"/>
          </p:cNvSpPr>
          <p:nvPr/>
        </p:nvSpPr>
        <p:spPr bwMode="auto">
          <a:xfrm>
            <a:off x="978107" y="1142693"/>
            <a:ext cx="7911469" cy="400110"/>
          </a:xfrm>
          <a:prstGeom prst="rect">
            <a:avLst/>
          </a:prstGeom>
          <a:noFill/>
          <a:ln w="9525">
            <a:noFill/>
            <a:miter lim="800000"/>
            <a:headEnd/>
            <a:tailEnd/>
          </a:ln>
        </p:spPr>
        <p:txBody>
          <a:bodyPr wrap="square">
            <a:spAutoFit/>
          </a:bodyPr>
          <a:lstStyle/>
          <a:p>
            <a:r>
              <a:rPr lang="en-US" sz="2000" b="1" dirty="0" err="1" smtClean="0">
                <a:solidFill>
                  <a:srgbClr val="0000CC"/>
                </a:solidFill>
                <a:latin typeface="Arial"/>
                <a:cs typeface="Arial"/>
              </a:rPr>
              <a:t>Bioremoval</a:t>
            </a:r>
            <a:r>
              <a:rPr lang="en-US" sz="2000" b="1" dirty="0" smtClean="0">
                <a:solidFill>
                  <a:srgbClr val="0000CC"/>
                </a:solidFill>
                <a:latin typeface="Arial"/>
                <a:cs typeface="Arial"/>
              </a:rPr>
              <a:t> by immobilized (attached) microorganisms</a:t>
            </a:r>
            <a:endParaRPr lang="zh-CN" altLang="en-US" sz="2000" b="1" dirty="0">
              <a:solidFill>
                <a:srgbClr val="0000CC"/>
              </a:solidFill>
              <a:latin typeface="Arial"/>
              <a:cs typeface="Arial"/>
            </a:endParaRPr>
          </a:p>
        </p:txBody>
      </p:sp>
      <p:sp>
        <p:nvSpPr>
          <p:cNvPr id="5" name="Rectangle 422"/>
          <p:cNvSpPr>
            <a:spLocks noChangeArrowheads="1"/>
          </p:cNvSpPr>
          <p:nvPr/>
        </p:nvSpPr>
        <p:spPr bwMode="auto">
          <a:xfrm>
            <a:off x="1008736" y="439805"/>
            <a:ext cx="6324600" cy="6096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RESULTS</a:t>
            </a:r>
            <a:endParaRPr lang="en-US" altLang="zh-CN" sz="4000" b="1" dirty="0">
              <a:solidFill>
                <a:srgbClr val="000090"/>
              </a:solidFill>
              <a:latin typeface="Arial"/>
              <a:ea typeface="宋体" pitchFamily="2" charset="-122"/>
              <a:cs typeface="Arial"/>
            </a:endParaRPr>
          </a:p>
        </p:txBody>
      </p:sp>
      <p:sp>
        <p:nvSpPr>
          <p:cNvPr id="6" name="Rectangle 1"/>
          <p:cNvSpPr>
            <a:spLocks noChangeArrowheads="1"/>
          </p:cNvSpPr>
          <p:nvPr/>
        </p:nvSpPr>
        <p:spPr bwMode="auto">
          <a:xfrm>
            <a:off x="579978" y="1566823"/>
            <a:ext cx="8001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030913" algn="l"/>
              </a:tabLst>
            </a:pPr>
            <a:r>
              <a:rPr kumimoji="0" lang="en-US" altLang="zh-CN" sz="1600" i="0" u="none" strike="noStrike" cap="none" normalizeH="0" baseline="0" dirty="0" smtClean="0">
                <a:ln>
                  <a:noFill/>
                </a:ln>
                <a:solidFill>
                  <a:schemeClr val="tx1"/>
                </a:solidFill>
                <a:effectLst/>
                <a:latin typeface="Arial"/>
                <a:ea typeface="Times"/>
                <a:cs typeface="Arial"/>
              </a:rPr>
              <a:t>Removal efficiency (%) for each compound in mixture under different conditions </a:t>
            </a:r>
          </a:p>
          <a:p>
            <a:pPr marL="0" marR="0" lvl="0" indent="0" algn="ctr" defTabSz="914400" rtl="0" eaLnBrk="1" fontAlgn="base" latinLnBrk="0" hangingPunct="1">
              <a:lnSpc>
                <a:spcPct val="100000"/>
              </a:lnSpc>
              <a:spcBef>
                <a:spcPct val="0"/>
              </a:spcBef>
              <a:spcAft>
                <a:spcPct val="0"/>
              </a:spcAft>
              <a:buClrTx/>
              <a:buSzTx/>
              <a:buFontTx/>
              <a:buNone/>
              <a:tabLst>
                <a:tab pos="6030913" algn="l"/>
              </a:tabLst>
            </a:pPr>
            <a:r>
              <a:rPr kumimoji="0" lang="en-US" altLang="zh-CN" sz="1600" i="0" u="none" strike="noStrike" cap="none" normalizeH="0" baseline="0" dirty="0" smtClean="0">
                <a:ln>
                  <a:noFill/>
                </a:ln>
                <a:solidFill>
                  <a:schemeClr val="tx1"/>
                </a:solidFill>
                <a:effectLst/>
                <a:latin typeface="Arial"/>
                <a:ea typeface="Times"/>
                <a:cs typeface="Arial"/>
              </a:rPr>
              <a:t>after 5 days of incubation</a:t>
            </a:r>
            <a:endParaRPr kumimoji="0" lang="en-US" altLang="zh-CN" sz="2400" i="0" u="none" strike="noStrike" cap="none" normalizeH="0" baseline="0" dirty="0" smtClean="0">
              <a:ln>
                <a:noFill/>
              </a:ln>
              <a:solidFill>
                <a:schemeClr val="tx1"/>
              </a:solidFill>
              <a:effectLst/>
              <a:latin typeface="Arial"/>
              <a:ea typeface="宋体" pitchFamily="2" charset="-122"/>
              <a:cs typeface="Arial"/>
            </a:endParaRPr>
          </a:p>
        </p:txBody>
      </p:sp>
      <p:sp>
        <p:nvSpPr>
          <p:cNvPr id="7" name="Rectangle 2"/>
          <p:cNvSpPr>
            <a:spLocks noChangeArrowheads="1"/>
          </p:cNvSpPr>
          <p:nvPr/>
        </p:nvSpPr>
        <p:spPr bwMode="auto">
          <a:xfrm>
            <a:off x="1295400" y="5517232"/>
            <a:ext cx="7086600" cy="1126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1" fontAlgn="base" latinLnBrk="0" hangingPunct="1">
              <a:lnSpc>
                <a:spcPct val="120000"/>
              </a:lnSpc>
              <a:spcBef>
                <a:spcPct val="0"/>
              </a:spcBef>
              <a:spcAft>
                <a:spcPct val="0"/>
              </a:spcAft>
              <a:buClrTx/>
              <a:buSzTx/>
              <a:buFont typeface="Arial" pitchFamily="34" charset="0"/>
              <a:buChar char="•"/>
              <a:tabLst>
                <a:tab pos="6030913" algn="l"/>
              </a:tabLst>
            </a:pPr>
            <a:r>
              <a:rPr kumimoji="0" lang="en-US" altLang="zh-CN" sz="1400" i="0" u="none" strike="noStrike" cap="none" normalizeH="0" baseline="0" dirty="0" smtClean="0">
                <a:ln>
                  <a:noFill/>
                </a:ln>
                <a:solidFill>
                  <a:schemeClr val="tx1"/>
                </a:solidFill>
                <a:effectLst/>
                <a:latin typeface="Arial"/>
                <a:ea typeface="Times" charset="0"/>
                <a:cs typeface="Arial"/>
              </a:rPr>
              <a:t>T: Tire in the absence of microorganisms </a:t>
            </a:r>
          </a:p>
          <a:p>
            <a:pPr marL="171450" marR="0" lvl="0" indent="-171450" algn="l" defTabSz="914400" rtl="0" eaLnBrk="1" fontAlgn="base" latinLnBrk="0" hangingPunct="1">
              <a:lnSpc>
                <a:spcPct val="120000"/>
              </a:lnSpc>
              <a:spcBef>
                <a:spcPct val="0"/>
              </a:spcBef>
              <a:spcAft>
                <a:spcPct val="0"/>
              </a:spcAft>
              <a:buClrTx/>
              <a:buSzTx/>
              <a:buFont typeface="Arial" pitchFamily="34" charset="0"/>
              <a:buChar char="•"/>
              <a:tabLst>
                <a:tab pos="6030913" algn="l"/>
              </a:tabLst>
            </a:pPr>
            <a:r>
              <a:rPr kumimoji="0" lang="en-US" altLang="zh-CN" sz="1400" i="0" u="none" strike="noStrike" cap="none" normalizeH="0" baseline="0" dirty="0" smtClean="0">
                <a:ln>
                  <a:noFill/>
                </a:ln>
                <a:solidFill>
                  <a:schemeClr val="tx1"/>
                </a:solidFill>
                <a:effectLst/>
                <a:latin typeface="Arial"/>
                <a:ea typeface="Times" charset="0"/>
                <a:cs typeface="Arial"/>
              </a:rPr>
              <a:t>MT:</a:t>
            </a:r>
            <a:r>
              <a:rPr kumimoji="0" lang="en-US" altLang="zh-CN" sz="1400" i="0" u="none" strike="noStrike" cap="none" normalizeH="0" dirty="0" smtClean="0">
                <a:ln>
                  <a:noFill/>
                </a:ln>
                <a:solidFill>
                  <a:schemeClr val="tx1"/>
                </a:solidFill>
                <a:effectLst/>
                <a:latin typeface="Arial"/>
                <a:ea typeface="Times" charset="0"/>
                <a:cs typeface="Arial"/>
              </a:rPr>
              <a:t> </a:t>
            </a:r>
            <a:r>
              <a:rPr kumimoji="0" lang="en-US" altLang="zh-CN" sz="1400" i="0" u="none" strike="noStrike" cap="none" normalizeH="0" baseline="0" dirty="0" smtClean="0">
                <a:ln>
                  <a:noFill/>
                </a:ln>
                <a:solidFill>
                  <a:schemeClr val="tx1"/>
                </a:solidFill>
                <a:effectLst/>
                <a:latin typeface="Arial"/>
                <a:ea typeface="Times" charset="0"/>
                <a:cs typeface="Arial"/>
              </a:rPr>
              <a:t>Tire with microorganisms </a:t>
            </a:r>
          </a:p>
          <a:p>
            <a:pPr marL="171450" marR="0" lvl="0" indent="-171450" algn="l" defTabSz="914400" rtl="0" eaLnBrk="1" fontAlgn="base" latinLnBrk="0" hangingPunct="1">
              <a:lnSpc>
                <a:spcPct val="120000"/>
              </a:lnSpc>
              <a:spcBef>
                <a:spcPct val="0"/>
              </a:spcBef>
              <a:spcAft>
                <a:spcPct val="0"/>
              </a:spcAft>
              <a:buClrTx/>
              <a:buSzTx/>
              <a:buFont typeface="Arial" pitchFamily="34" charset="0"/>
              <a:buChar char="•"/>
              <a:tabLst>
                <a:tab pos="6030913" algn="l"/>
              </a:tabLst>
            </a:pPr>
            <a:r>
              <a:rPr kumimoji="0" lang="en-US" altLang="zh-CN" sz="1400" i="0" u="none" strike="noStrike" cap="none" normalizeH="0" baseline="0" dirty="0" smtClean="0">
                <a:ln>
                  <a:noFill/>
                </a:ln>
                <a:solidFill>
                  <a:schemeClr val="tx1"/>
                </a:solidFill>
                <a:effectLst/>
                <a:latin typeface="Arial"/>
                <a:ea typeface="Times" charset="0"/>
                <a:cs typeface="Arial"/>
              </a:rPr>
              <a:t>BM: Microorganisms only </a:t>
            </a:r>
          </a:p>
          <a:p>
            <a:pPr marL="171450" marR="0" lvl="0" indent="-171450" algn="l" defTabSz="914400" rtl="0" eaLnBrk="1" fontAlgn="base" latinLnBrk="0" hangingPunct="1">
              <a:lnSpc>
                <a:spcPct val="120000"/>
              </a:lnSpc>
              <a:spcBef>
                <a:spcPct val="0"/>
              </a:spcBef>
              <a:spcAft>
                <a:spcPct val="0"/>
              </a:spcAft>
              <a:buClrTx/>
              <a:buSzTx/>
              <a:buFont typeface="Arial" pitchFamily="34" charset="0"/>
              <a:buChar char="•"/>
              <a:tabLst>
                <a:tab pos="6030913" algn="l"/>
              </a:tabLst>
            </a:pPr>
            <a:r>
              <a:rPr kumimoji="0" lang="en-US" altLang="zh-CN" sz="1400" i="0" u="none" strike="noStrike" cap="none" normalizeH="0" baseline="0" dirty="0" smtClean="0">
                <a:ln>
                  <a:noFill/>
                </a:ln>
                <a:solidFill>
                  <a:schemeClr val="tx1"/>
                </a:solidFill>
                <a:effectLst/>
                <a:latin typeface="Arial"/>
                <a:ea typeface="Times" charset="0"/>
                <a:cs typeface="Arial"/>
              </a:rPr>
              <a:t>1.5, 3.0, 4.0: Different mass of tires</a:t>
            </a:r>
            <a:endParaRPr kumimoji="0" lang="en-US" altLang="zh-CN" sz="1400" i="0" u="none" strike="noStrike" cap="none" normalizeH="0" baseline="0" dirty="0" smtClean="0">
              <a:ln>
                <a:noFill/>
              </a:ln>
              <a:solidFill>
                <a:schemeClr val="tx1"/>
              </a:solidFill>
              <a:effectLst/>
              <a:latin typeface="Arial"/>
              <a:ea typeface="宋体" pitchFamily="2" charset="-122"/>
              <a:cs typeface="Arial"/>
            </a:endParaRPr>
          </a:p>
        </p:txBody>
      </p:sp>
      <p:graphicFrame>
        <p:nvGraphicFramePr>
          <p:cNvPr id="8" name="表格 9"/>
          <p:cNvGraphicFramePr>
            <a:graphicFrameLocks noGrp="1"/>
          </p:cNvGraphicFramePr>
          <p:nvPr>
            <p:extLst>
              <p:ext uri="{D42A27DB-BD31-4B8C-83A1-F6EECF244321}">
                <p14:modId xmlns:p14="http://schemas.microsoft.com/office/powerpoint/2010/main" val="78210229"/>
              </p:ext>
            </p:extLst>
          </p:nvPr>
        </p:nvGraphicFramePr>
        <p:xfrm>
          <a:off x="597910" y="2161607"/>
          <a:ext cx="8072497" cy="3445065"/>
        </p:xfrm>
        <a:graphic>
          <a:graphicData uri="http://schemas.openxmlformats.org/drawingml/2006/table">
            <a:tbl>
              <a:tblPr/>
              <a:tblGrid>
                <a:gridCol w="967085"/>
                <a:gridCol w="967085"/>
                <a:gridCol w="968700"/>
                <a:gridCol w="1170512"/>
                <a:gridCol w="1093015"/>
                <a:gridCol w="968700"/>
                <a:gridCol w="968700"/>
                <a:gridCol w="968700"/>
              </a:tblGrid>
              <a:tr h="500064">
                <a:tc>
                  <a:txBody>
                    <a:bodyPr/>
                    <a:lstStyle/>
                    <a:p>
                      <a:pPr indent="180340" algn="ctr">
                        <a:lnSpc>
                          <a:spcPts val="1400"/>
                        </a:lnSpc>
                        <a:spcAft>
                          <a:spcPts val="0"/>
                        </a:spcAft>
                        <a:tabLst>
                          <a:tab pos="6031230" algn="l"/>
                          <a:tab pos="266700" algn="l"/>
                        </a:tabLst>
                      </a:pPr>
                      <a:r>
                        <a:rPr lang="en-US" sz="1200" b="1" kern="1200" dirty="0" smtClean="0">
                          <a:solidFill>
                            <a:srgbClr val="000000"/>
                          </a:solidFill>
                          <a:latin typeface="Calibri" pitchFamily="34" charset="0"/>
                          <a:ea typeface="宋体"/>
                          <a:cs typeface="Calibri" pitchFamily="34" charset="0"/>
                        </a:rPr>
                        <a:t>Surface area</a:t>
                      </a:r>
                      <a:endParaRPr lang="zh-CN" sz="1800" b="1" kern="100" dirty="0">
                        <a:latin typeface="Calibri" pitchFamily="34" charset="0"/>
                        <a:ea typeface="宋体"/>
                        <a:cs typeface="Calibri" pitchFamily="34" charset="0"/>
                      </a:endParaRPr>
                    </a:p>
                    <a:p>
                      <a:pPr indent="180340" algn="ctr">
                        <a:lnSpc>
                          <a:spcPts val="1400"/>
                        </a:lnSpc>
                        <a:spcAft>
                          <a:spcPts val="0"/>
                        </a:spcAft>
                        <a:tabLst>
                          <a:tab pos="6031230" algn="l"/>
                          <a:tab pos="266700" algn="l"/>
                        </a:tabLst>
                      </a:pPr>
                      <a:r>
                        <a:rPr lang="en-US" sz="1200" b="1" kern="1200" dirty="0">
                          <a:solidFill>
                            <a:srgbClr val="000000"/>
                          </a:solidFill>
                          <a:latin typeface="Calibri" pitchFamily="34" charset="0"/>
                          <a:ea typeface="宋体"/>
                          <a:cs typeface="Calibri" pitchFamily="34" charset="0"/>
                        </a:rPr>
                        <a:t>(cm</a:t>
                      </a:r>
                      <a:r>
                        <a:rPr lang="en-US" sz="1200" b="1" kern="1200" baseline="30000" dirty="0">
                          <a:solidFill>
                            <a:srgbClr val="000000"/>
                          </a:solidFill>
                          <a:latin typeface="Calibri" pitchFamily="34" charset="0"/>
                          <a:ea typeface="宋体"/>
                          <a:cs typeface="Calibri" pitchFamily="34" charset="0"/>
                        </a:rPr>
                        <a:t>2</a:t>
                      </a:r>
                      <a:r>
                        <a:rPr lang="en-US" sz="1200" b="1" kern="1200" dirty="0">
                          <a:solidFill>
                            <a:srgbClr val="000000"/>
                          </a:solidFill>
                          <a:latin typeface="Calibri" pitchFamily="34" charset="0"/>
                          <a:ea typeface="宋体"/>
                          <a:cs typeface="Calibri" pitchFamily="34" charset="0"/>
                        </a:rPr>
                        <a:t>)</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Benzene</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Toluene</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err="1">
                          <a:solidFill>
                            <a:srgbClr val="000000"/>
                          </a:solidFill>
                          <a:latin typeface="Calibri" pitchFamily="34" charset="0"/>
                          <a:ea typeface="宋体"/>
                          <a:cs typeface="Calibri" pitchFamily="34" charset="0"/>
                        </a:rPr>
                        <a:t>Ethylbenzene</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i="1" kern="100" dirty="0" err="1">
                          <a:solidFill>
                            <a:srgbClr val="000000"/>
                          </a:solidFill>
                          <a:latin typeface="Calibri" pitchFamily="34" charset="0"/>
                          <a:ea typeface="宋体"/>
                          <a:cs typeface="Calibri" pitchFamily="34" charset="0"/>
                        </a:rPr>
                        <a:t>m,p</a:t>
                      </a:r>
                      <a:r>
                        <a:rPr lang="en-US" sz="1200" b="1" kern="100" dirty="0" err="1">
                          <a:solidFill>
                            <a:srgbClr val="000000"/>
                          </a:solidFill>
                          <a:latin typeface="Calibri" pitchFamily="34" charset="0"/>
                          <a:ea typeface="宋体"/>
                          <a:cs typeface="Calibri" pitchFamily="34" charset="0"/>
                        </a:rPr>
                        <a:t>-Xylene</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i="1" kern="100" dirty="0">
                          <a:solidFill>
                            <a:srgbClr val="000000"/>
                          </a:solidFill>
                          <a:latin typeface="Calibri" pitchFamily="34" charset="0"/>
                          <a:ea typeface="宋体"/>
                          <a:cs typeface="Calibri" pitchFamily="34" charset="0"/>
                        </a:rPr>
                        <a:t>o</a:t>
                      </a:r>
                      <a:r>
                        <a:rPr lang="en-US" sz="1200" b="1" kern="100" dirty="0">
                          <a:solidFill>
                            <a:srgbClr val="000000"/>
                          </a:solidFill>
                          <a:latin typeface="Calibri" pitchFamily="34" charset="0"/>
                          <a:ea typeface="宋体"/>
                          <a:cs typeface="Calibri" pitchFamily="34" charset="0"/>
                        </a:rPr>
                        <a:t>-</a:t>
                      </a:r>
                      <a:r>
                        <a:rPr lang="en-US" sz="1200" b="1" kern="100" dirty="0" err="1">
                          <a:solidFill>
                            <a:srgbClr val="000000"/>
                          </a:solidFill>
                          <a:latin typeface="Calibri" pitchFamily="34" charset="0"/>
                          <a:ea typeface="宋体"/>
                          <a:cs typeface="Calibri" pitchFamily="34" charset="0"/>
                        </a:rPr>
                        <a:t>Xylene</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i="1" kern="100" dirty="0" err="1">
                          <a:solidFill>
                            <a:srgbClr val="000000"/>
                          </a:solidFill>
                          <a:latin typeface="Calibri" pitchFamily="34" charset="0"/>
                          <a:ea typeface="宋体"/>
                          <a:cs typeface="Calibri" pitchFamily="34" charset="0"/>
                        </a:rPr>
                        <a:t>cis</a:t>
                      </a:r>
                      <a:r>
                        <a:rPr lang="en-US" sz="1200" b="1" kern="100" dirty="0">
                          <a:solidFill>
                            <a:srgbClr val="000000"/>
                          </a:solidFill>
                          <a:latin typeface="Calibri" pitchFamily="34" charset="0"/>
                          <a:ea typeface="宋体"/>
                          <a:cs typeface="Calibri" pitchFamily="34" charset="0"/>
                        </a:rPr>
                        <a:t>-DCE</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TCE</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775">
                <a:tc>
                  <a:txBody>
                    <a:bodyPr/>
                    <a:lstStyle/>
                    <a:p>
                      <a:pPr indent="180340" algn="just">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T</a:t>
                      </a:r>
                      <a:r>
                        <a:rPr lang="en-US" sz="1200" b="1" kern="100" baseline="30000" dirty="0">
                          <a:solidFill>
                            <a:srgbClr val="000000"/>
                          </a:solidFill>
                          <a:latin typeface="Calibri" pitchFamily="34" charset="0"/>
                          <a:ea typeface="宋体"/>
                          <a:cs typeface="Calibri" pitchFamily="34" charset="0"/>
                        </a:rPr>
                        <a:t>1.5</a:t>
                      </a:r>
                      <a:r>
                        <a:rPr lang="en-US" sz="1200" b="1" kern="1200" dirty="0">
                          <a:solidFill>
                            <a:srgbClr val="000000"/>
                          </a:solidFill>
                          <a:latin typeface="Calibri" pitchFamily="34" charset="0"/>
                          <a:ea typeface="宋体"/>
                          <a:cs typeface="Calibri" pitchFamily="34" charset="0"/>
                        </a:rPr>
                        <a:t>7.2</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70.6±3.2</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75.4±2.3</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92.8±1.4</a:t>
                      </a:r>
                      <a:endParaRPr lang="zh-CN" sz="1800" b="1" kern="10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92.0±1.1</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92.1±0.9</a:t>
                      </a:r>
                      <a:endParaRPr lang="zh-CN" sz="1800" b="1" kern="10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47.0±3.4</a:t>
                      </a:r>
                      <a:endParaRPr lang="zh-CN" sz="1800" b="1" kern="10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54.1±3.4</a:t>
                      </a:r>
                      <a:endParaRPr lang="zh-CN" sz="1800" b="1" kern="100" dirty="0">
                        <a:latin typeface="Calibri" pitchFamily="34" charset="0"/>
                        <a:ea typeface="宋体"/>
                        <a:cs typeface="Calibri"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13775">
                <a:tc>
                  <a:txBody>
                    <a:bodyPr/>
                    <a:lstStyle/>
                    <a:p>
                      <a:pPr indent="180340" algn="just">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T</a:t>
                      </a:r>
                      <a:r>
                        <a:rPr lang="en-US" sz="1200" b="1" kern="100" baseline="30000" dirty="0">
                          <a:solidFill>
                            <a:srgbClr val="000000"/>
                          </a:solidFill>
                          <a:latin typeface="Calibri" pitchFamily="34" charset="0"/>
                          <a:ea typeface="宋体"/>
                          <a:cs typeface="Calibri" pitchFamily="34" charset="0"/>
                        </a:rPr>
                        <a:t>3.0</a:t>
                      </a:r>
                      <a:r>
                        <a:rPr lang="en-US" sz="1200" b="1" kern="100" dirty="0">
                          <a:solidFill>
                            <a:srgbClr val="000000"/>
                          </a:solidFill>
                          <a:latin typeface="Calibri" pitchFamily="34" charset="0"/>
                          <a:ea typeface="宋体"/>
                          <a:cs typeface="Calibri" pitchFamily="34" charset="0"/>
                        </a:rPr>
                        <a:t>14.4</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84.2±2.1</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82.4±1.2</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95.6±1.8</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96.8±0.4</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97.2±0.3</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53.7±3.1</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64.0±2.8</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r>
              <a:tr h="413775">
                <a:tc>
                  <a:txBody>
                    <a:bodyPr/>
                    <a:lstStyle/>
                    <a:p>
                      <a:pPr indent="180340" algn="just">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T</a:t>
                      </a:r>
                      <a:r>
                        <a:rPr lang="en-US" sz="1200" b="1" kern="100" baseline="30000" dirty="0">
                          <a:solidFill>
                            <a:srgbClr val="000000"/>
                          </a:solidFill>
                          <a:latin typeface="Calibri" pitchFamily="34" charset="0"/>
                          <a:ea typeface="宋体"/>
                          <a:cs typeface="Calibri" pitchFamily="34" charset="0"/>
                        </a:rPr>
                        <a:t>4.0</a:t>
                      </a:r>
                      <a:r>
                        <a:rPr lang="en-US" sz="1200" b="1" kern="100" dirty="0">
                          <a:solidFill>
                            <a:srgbClr val="000000"/>
                          </a:solidFill>
                          <a:latin typeface="Calibri" pitchFamily="34" charset="0"/>
                          <a:ea typeface="宋体"/>
                          <a:cs typeface="Calibri" pitchFamily="34" charset="0"/>
                        </a:rPr>
                        <a:t> 19.2</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88.6±1.3</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82.8±2.2</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98.3±0.3</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97.6±0.2</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97.9±0.4</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64.6±2.2</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62.5±2.5</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r>
              <a:tr h="413775">
                <a:tc>
                  <a:txBody>
                    <a:bodyPr/>
                    <a:lstStyle/>
                    <a:p>
                      <a:pPr indent="180340" algn="just">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MT</a:t>
                      </a:r>
                      <a:r>
                        <a:rPr lang="en-US" sz="1200" b="1" kern="100" baseline="30000" dirty="0">
                          <a:solidFill>
                            <a:srgbClr val="000000"/>
                          </a:solidFill>
                          <a:latin typeface="Calibri" pitchFamily="34" charset="0"/>
                          <a:ea typeface="宋体"/>
                          <a:cs typeface="Calibri" pitchFamily="34" charset="0"/>
                        </a:rPr>
                        <a:t>1.5</a:t>
                      </a:r>
                      <a:r>
                        <a:rPr lang="en-US" sz="1200" b="1" kern="1200" dirty="0">
                          <a:solidFill>
                            <a:srgbClr val="000000"/>
                          </a:solidFill>
                          <a:latin typeface="Calibri" pitchFamily="34" charset="0"/>
                          <a:ea typeface="宋体"/>
                          <a:cs typeface="Calibri" pitchFamily="34" charset="0"/>
                        </a:rPr>
                        <a:t>7.2</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99.6±0.2</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100</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95.5±0.7</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96.5±0.3</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98.2±0.2</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60.0±1.7 </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70.3±1.7</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r>
              <a:tr h="413775">
                <a:tc>
                  <a:txBody>
                    <a:bodyPr/>
                    <a:lstStyle/>
                    <a:p>
                      <a:pPr indent="180340" algn="just">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MT</a:t>
                      </a:r>
                      <a:r>
                        <a:rPr lang="en-US" sz="1200" b="1" kern="100" baseline="30000" dirty="0">
                          <a:solidFill>
                            <a:srgbClr val="000000"/>
                          </a:solidFill>
                          <a:latin typeface="Calibri" pitchFamily="34" charset="0"/>
                          <a:ea typeface="宋体"/>
                          <a:cs typeface="Calibri" pitchFamily="34" charset="0"/>
                        </a:rPr>
                        <a:t>3.0</a:t>
                      </a:r>
                      <a:r>
                        <a:rPr lang="en-US" sz="1200" b="1" kern="100" dirty="0">
                          <a:solidFill>
                            <a:srgbClr val="000000"/>
                          </a:solidFill>
                          <a:latin typeface="Calibri" pitchFamily="34" charset="0"/>
                          <a:ea typeface="宋体"/>
                          <a:cs typeface="Calibri" pitchFamily="34" charset="0"/>
                        </a:rPr>
                        <a:t>14.4</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100</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100</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97.8±0.4</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96.3±0.4</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98.5±0.3</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60.8±2.4</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smtClean="0">
                          <a:solidFill>
                            <a:srgbClr val="FF0000"/>
                          </a:solidFill>
                          <a:latin typeface="Calibri" pitchFamily="34" charset="0"/>
                          <a:ea typeface="宋体"/>
                          <a:cs typeface="Calibri" pitchFamily="34" charset="0"/>
                        </a:rPr>
                        <a:t>71.6</a:t>
                      </a:r>
                      <a:r>
                        <a:rPr lang="en-US" sz="1200" b="1" kern="100" dirty="0">
                          <a:solidFill>
                            <a:srgbClr val="FF0000"/>
                          </a:solidFill>
                          <a:latin typeface="Calibri" pitchFamily="34" charset="0"/>
                          <a:ea typeface="宋体"/>
                          <a:cs typeface="Calibri" pitchFamily="34" charset="0"/>
                        </a:rPr>
                        <a:t>±2.5</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r>
              <a:tr h="413775">
                <a:tc>
                  <a:txBody>
                    <a:bodyPr/>
                    <a:lstStyle/>
                    <a:p>
                      <a:pPr indent="180340" algn="just">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MT</a:t>
                      </a:r>
                      <a:r>
                        <a:rPr lang="en-US" sz="1200" b="1" kern="100" baseline="30000" dirty="0">
                          <a:solidFill>
                            <a:srgbClr val="000000"/>
                          </a:solidFill>
                          <a:latin typeface="Calibri" pitchFamily="34" charset="0"/>
                          <a:ea typeface="宋体"/>
                          <a:cs typeface="Calibri" pitchFamily="34" charset="0"/>
                        </a:rPr>
                        <a:t>4.0</a:t>
                      </a:r>
                      <a:r>
                        <a:rPr lang="en-US" sz="1200" b="1" kern="100" dirty="0">
                          <a:solidFill>
                            <a:srgbClr val="000000"/>
                          </a:solidFill>
                          <a:latin typeface="Calibri" pitchFamily="34" charset="0"/>
                          <a:ea typeface="宋体"/>
                          <a:cs typeface="Calibri" pitchFamily="34" charset="0"/>
                        </a:rPr>
                        <a:t>19.2</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100</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100</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100</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a:solidFill>
                            <a:srgbClr val="FF0000"/>
                          </a:solidFill>
                          <a:latin typeface="Calibri" pitchFamily="34" charset="0"/>
                          <a:ea typeface="宋体"/>
                          <a:cs typeface="Calibri" pitchFamily="34" charset="0"/>
                        </a:rPr>
                        <a:t>96.8±0.3</a:t>
                      </a:r>
                      <a:endParaRPr lang="zh-CN" sz="1800" b="1" kern="10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99.0±0.1</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dirty="0">
                          <a:solidFill>
                            <a:srgbClr val="FF0000"/>
                          </a:solidFill>
                          <a:latin typeface="Calibri" pitchFamily="34" charset="0"/>
                          <a:ea typeface="宋体"/>
                          <a:cs typeface="Calibri" pitchFamily="34" charset="0"/>
                        </a:rPr>
                        <a:t>61.6±0.9</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c>
                  <a:txBody>
                    <a:bodyPr/>
                    <a:lstStyle/>
                    <a:p>
                      <a:pPr indent="180340" algn="ctr">
                        <a:lnSpc>
                          <a:spcPts val="1400"/>
                        </a:lnSpc>
                        <a:spcAft>
                          <a:spcPts val="0"/>
                        </a:spcAft>
                        <a:tabLst>
                          <a:tab pos="6031230" algn="l"/>
                          <a:tab pos="266700" algn="l"/>
                        </a:tabLst>
                      </a:pPr>
                      <a:r>
                        <a:rPr lang="en-US" sz="1200" b="1" kern="100" smtClean="0">
                          <a:solidFill>
                            <a:srgbClr val="FF0000"/>
                          </a:solidFill>
                          <a:latin typeface="Calibri" pitchFamily="34" charset="0"/>
                          <a:ea typeface="宋体"/>
                          <a:cs typeface="Calibri" pitchFamily="34" charset="0"/>
                        </a:rPr>
                        <a:t>73.0</a:t>
                      </a:r>
                      <a:r>
                        <a:rPr lang="en-US" sz="1200" b="1" kern="100" dirty="0">
                          <a:solidFill>
                            <a:srgbClr val="FF0000"/>
                          </a:solidFill>
                          <a:latin typeface="Calibri" pitchFamily="34" charset="0"/>
                          <a:ea typeface="宋体"/>
                          <a:cs typeface="Calibri" pitchFamily="34" charset="0"/>
                        </a:rPr>
                        <a:t>±2.8</a:t>
                      </a:r>
                      <a:endParaRPr lang="zh-CN" sz="1800" b="1" kern="100" dirty="0">
                        <a:solidFill>
                          <a:srgbClr val="FF0000"/>
                        </a:solidFill>
                        <a:latin typeface="Calibri" pitchFamily="34" charset="0"/>
                        <a:ea typeface="宋体"/>
                        <a:cs typeface="Calibri" pitchFamily="34" charset="0"/>
                      </a:endParaRPr>
                    </a:p>
                  </a:txBody>
                  <a:tcPr marL="68580" marR="68580" marT="0" marB="0" anchor="ctr">
                    <a:lnL>
                      <a:noFill/>
                    </a:lnL>
                    <a:lnR>
                      <a:noFill/>
                    </a:lnR>
                    <a:lnT>
                      <a:noFill/>
                    </a:lnT>
                    <a:lnB>
                      <a:noFill/>
                    </a:lnB>
                  </a:tcPr>
                </a:tc>
              </a:tr>
              <a:tr h="413775">
                <a:tc>
                  <a:txBody>
                    <a:bodyPr/>
                    <a:lstStyle/>
                    <a:p>
                      <a:pPr indent="180340" algn="just">
                        <a:lnSpc>
                          <a:spcPts val="1400"/>
                        </a:lnSpc>
                        <a:spcAft>
                          <a:spcPts val="0"/>
                        </a:spcAft>
                        <a:tabLst>
                          <a:tab pos="6031230" algn="l"/>
                          <a:tab pos="266700" algn="l"/>
                        </a:tabLst>
                      </a:pPr>
                      <a:r>
                        <a:rPr lang="en-US" sz="1200" b="1" kern="100" dirty="0">
                          <a:solidFill>
                            <a:srgbClr val="000000"/>
                          </a:solidFill>
                          <a:latin typeface="Calibri" pitchFamily="34" charset="0"/>
                          <a:ea typeface="宋体"/>
                          <a:cs typeface="Calibri" pitchFamily="34" charset="0"/>
                        </a:rPr>
                        <a:t>BM </a:t>
                      </a:r>
                      <a:endParaRPr lang="zh-CN" sz="1800" b="1" kern="100" dirty="0">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99.5±0.2</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97.6±0.1</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a:solidFill>
                            <a:srgbClr val="000000"/>
                          </a:solidFill>
                          <a:latin typeface="Calibri" pitchFamily="34" charset="0"/>
                          <a:ea typeface="宋体"/>
                          <a:cs typeface="Calibri" pitchFamily="34" charset="0"/>
                        </a:rPr>
                        <a:t>88.0±0.4</a:t>
                      </a:r>
                      <a:endParaRPr lang="zh-CN" sz="1800" b="1" kern="100">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a:solidFill>
                            <a:srgbClr val="7030A0"/>
                          </a:solidFill>
                          <a:latin typeface="Calibri" pitchFamily="34" charset="0"/>
                          <a:ea typeface="宋体"/>
                          <a:cs typeface="Calibri" pitchFamily="34" charset="0"/>
                        </a:rPr>
                        <a:t>64.5±3.3</a:t>
                      </a:r>
                      <a:endParaRPr lang="zh-CN" sz="1800" b="1" kern="100" dirty="0">
                        <a:solidFill>
                          <a:srgbClr val="7030A0"/>
                        </a:solidFill>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a:solidFill>
                            <a:srgbClr val="7030A0"/>
                          </a:solidFill>
                          <a:latin typeface="Calibri" pitchFamily="34" charset="0"/>
                          <a:ea typeface="宋体"/>
                          <a:cs typeface="Calibri" pitchFamily="34" charset="0"/>
                        </a:rPr>
                        <a:t>56.0±2.7</a:t>
                      </a:r>
                      <a:endParaRPr lang="zh-CN" sz="1800" b="1" kern="100" dirty="0">
                        <a:solidFill>
                          <a:srgbClr val="7030A0"/>
                        </a:solidFill>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a:solidFill>
                            <a:srgbClr val="7030A0"/>
                          </a:solidFill>
                          <a:latin typeface="Calibri" pitchFamily="34" charset="0"/>
                          <a:ea typeface="宋体"/>
                          <a:cs typeface="Calibri" pitchFamily="34" charset="0"/>
                        </a:rPr>
                        <a:t>20.4±1.2</a:t>
                      </a:r>
                      <a:endParaRPr lang="zh-CN" sz="1800" b="1" kern="100" dirty="0">
                        <a:solidFill>
                          <a:srgbClr val="7030A0"/>
                        </a:solidFill>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ts val="1400"/>
                        </a:lnSpc>
                        <a:spcAft>
                          <a:spcPts val="0"/>
                        </a:spcAft>
                        <a:tabLst>
                          <a:tab pos="6031230" algn="l"/>
                          <a:tab pos="266700" algn="l"/>
                        </a:tabLst>
                      </a:pPr>
                      <a:r>
                        <a:rPr lang="en-US" sz="1200" b="1" kern="100" dirty="0">
                          <a:solidFill>
                            <a:srgbClr val="7030A0"/>
                          </a:solidFill>
                          <a:latin typeface="Calibri" pitchFamily="34" charset="0"/>
                          <a:ea typeface="宋体"/>
                          <a:cs typeface="Calibri" pitchFamily="34" charset="0"/>
                        </a:rPr>
                        <a:t>36.3±2.0</a:t>
                      </a:r>
                      <a:endParaRPr lang="zh-CN" sz="1800" b="1" kern="100" dirty="0">
                        <a:solidFill>
                          <a:srgbClr val="7030A0"/>
                        </a:solidFill>
                        <a:latin typeface="Calibri" pitchFamily="34" charset="0"/>
                        <a:ea typeface="宋体"/>
                        <a:cs typeface="Calibri"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sz="quarter" idx="12"/>
          </p:nvPr>
        </p:nvSpPr>
        <p:spPr/>
        <p:txBody>
          <a:bodyPr/>
          <a:lstStyle/>
          <a:p>
            <a:fld id="{FA84A37A-AFC2-4A01-80A1-FC20F2C0D5BB}" type="slidenum">
              <a:rPr lang="en-US" smtClean="0"/>
              <a:pPr/>
              <a:t>14</a:t>
            </a:fld>
            <a:endParaRPr lang="en-US"/>
          </a:p>
        </p:txBody>
      </p:sp>
    </p:spTree>
    <p:extLst>
      <p:ext uri="{BB962C8B-B14F-4D97-AF65-F5344CB8AC3E}">
        <p14:creationId xmlns:p14="http://schemas.microsoft.com/office/powerpoint/2010/main" val="23645477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22"/>
          <p:cNvSpPr>
            <a:spLocks noChangeArrowheads="1"/>
          </p:cNvSpPr>
          <p:nvPr/>
        </p:nvSpPr>
        <p:spPr bwMode="auto">
          <a:xfrm>
            <a:off x="1524000" y="609600"/>
            <a:ext cx="6019800" cy="609600"/>
          </a:xfrm>
          <a:prstGeom prst="rect">
            <a:avLst/>
          </a:prstGeom>
          <a:noFill/>
          <a:ln w="9525">
            <a:noFill/>
            <a:miter lim="800000"/>
            <a:headEnd/>
            <a:tailEnd/>
          </a:ln>
        </p:spPr>
        <p:txBody>
          <a:bodyPr anchor="b"/>
          <a:lstStyle/>
          <a:p>
            <a:pPr algn="ctr"/>
            <a:endParaRPr lang="en-US" altLang="zh-CN" sz="4000" dirty="0">
              <a:solidFill>
                <a:schemeClr val="tx1"/>
              </a:solidFill>
              <a:latin typeface="Arial"/>
              <a:ea typeface="宋体" pitchFamily="2" charset="-122"/>
              <a:cs typeface="Arial"/>
            </a:endParaRPr>
          </a:p>
        </p:txBody>
      </p:sp>
      <p:sp>
        <p:nvSpPr>
          <p:cNvPr id="4" name="TextBox 9"/>
          <p:cNvSpPr txBox="1">
            <a:spLocks noChangeArrowheads="1"/>
          </p:cNvSpPr>
          <p:nvPr/>
        </p:nvSpPr>
        <p:spPr bwMode="auto">
          <a:xfrm>
            <a:off x="1600200" y="5181600"/>
            <a:ext cx="6781800" cy="369888"/>
          </a:xfrm>
          <a:prstGeom prst="rect">
            <a:avLst/>
          </a:prstGeom>
          <a:noFill/>
          <a:ln w="9525">
            <a:noFill/>
            <a:miter lim="800000"/>
            <a:headEnd/>
            <a:tailEnd/>
          </a:ln>
        </p:spPr>
        <p:txBody>
          <a:bodyPr>
            <a:spAutoFit/>
          </a:bodyPr>
          <a:lstStyle/>
          <a:p>
            <a:pPr algn="just">
              <a:spcBef>
                <a:spcPct val="20000"/>
              </a:spcBef>
              <a:buSzPct val="200000"/>
            </a:pPr>
            <a:r>
              <a:rPr lang="en-US" altLang="zh-CN">
                <a:latin typeface="Arial"/>
                <a:ea typeface="宋体" pitchFamily="2" charset="-122"/>
                <a:cs typeface="Arial"/>
              </a:rPr>
              <a:t>==</a:t>
            </a:r>
            <a:endParaRPr lang="zh-CN" altLang="en-US">
              <a:latin typeface="Arial"/>
              <a:ea typeface="宋体" pitchFamily="2" charset="-122"/>
              <a:cs typeface="Arial"/>
            </a:endParaRPr>
          </a:p>
        </p:txBody>
      </p:sp>
      <p:sp>
        <p:nvSpPr>
          <p:cNvPr id="5" name="TextBox 9"/>
          <p:cNvSpPr txBox="1">
            <a:spLocks noChangeArrowheads="1"/>
          </p:cNvSpPr>
          <p:nvPr/>
        </p:nvSpPr>
        <p:spPr bwMode="auto">
          <a:xfrm>
            <a:off x="1043528" y="1135989"/>
            <a:ext cx="6172200" cy="461665"/>
          </a:xfrm>
          <a:prstGeom prst="rect">
            <a:avLst/>
          </a:prstGeom>
          <a:noFill/>
          <a:ln w="9525">
            <a:noFill/>
            <a:miter lim="800000"/>
            <a:headEnd/>
            <a:tailEnd/>
          </a:ln>
        </p:spPr>
        <p:txBody>
          <a:bodyPr wrap="square">
            <a:spAutoFit/>
          </a:bodyPr>
          <a:lstStyle/>
          <a:p>
            <a:r>
              <a:rPr lang="en-US" sz="2400" dirty="0" smtClean="0">
                <a:solidFill>
                  <a:srgbClr val="0000CC"/>
                </a:solidFill>
                <a:latin typeface="Arial"/>
                <a:cs typeface="Arial"/>
              </a:rPr>
              <a:t>Contact angle </a:t>
            </a:r>
            <a:r>
              <a:rPr lang="en-US" sz="2400" dirty="0">
                <a:solidFill>
                  <a:srgbClr val="0000CC"/>
                </a:solidFill>
                <a:latin typeface="Arial"/>
                <a:cs typeface="Arial"/>
              </a:rPr>
              <a:t>(</a:t>
            </a:r>
            <a:r>
              <a:rPr lang="en-US" sz="2400" dirty="0" smtClean="0">
                <a:solidFill>
                  <a:srgbClr val="0000CC"/>
                </a:solidFill>
                <a:latin typeface="Arial"/>
                <a:cs typeface="Arial"/>
              </a:rPr>
              <a:t>93.4±4.1°)</a:t>
            </a:r>
            <a:endParaRPr lang="zh-CN" altLang="en-US" sz="2400" dirty="0">
              <a:solidFill>
                <a:srgbClr val="0000CC"/>
              </a:solidFill>
              <a:latin typeface="Arial"/>
              <a:cs typeface="Arial"/>
            </a:endParaRPr>
          </a:p>
        </p:txBody>
      </p:sp>
      <p:sp>
        <p:nvSpPr>
          <p:cNvPr id="6" name="Rectangle 422"/>
          <p:cNvSpPr>
            <a:spLocks noChangeArrowheads="1"/>
          </p:cNvSpPr>
          <p:nvPr/>
        </p:nvSpPr>
        <p:spPr bwMode="auto">
          <a:xfrm>
            <a:off x="1104013" y="381000"/>
            <a:ext cx="6858000" cy="6096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RESULTS</a:t>
            </a:r>
            <a:endParaRPr lang="en-US" altLang="zh-CN" sz="4000" b="1" dirty="0">
              <a:solidFill>
                <a:srgbClr val="000090"/>
              </a:solidFill>
              <a:latin typeface="Arial"/>
              <a:ea typeface="宋体" pitchFamily="2" charset="-122"/>
              <a:cs typeface="Arial"/>
            </a:endParaRPr>
          </a:p>
        </p:txBody>
      </p:sp>
      <p:sp>
        <p:nvSpPr>
          <p:cNvPr id="7" name="TextBox 6"/>
          <p:cNvSpPr txBox="1"/>
          <p:nvPr/>
        </p:nvSpPr>
        <p:spPr>
          <a:xfrm>
            <a:off x="1071075" y="6226241"/>
            <a:ext cx="7500990" cy="646331"/>
          </a:xfrm>
          <a:prstGeom prst="rect">
            <a:avLst/>
          </a:prstGeom>
          <a:noFill/>
        </p:spPr>
        <p:txBody>
          <a:bodyPr wrap="square" rtlCol="0">
            <a:spAutoFit/>
          </a:bodyPr>
          <a:lstStyle/>
          <a:p>
            <a:r>
              <a:rPr lang="en-US" dirty="0" smtClean="0">
                <a:solidFill>
                  <a:schemeClr val="tx1"/>
                </a:solidFill>
                <a:latin typeface="Arial"/>
                <a:cs typeface="Arial"/>
              </a:rPr>
              <a:t>Measurement of contact angle for tire sample over time. Drop volume:  5 </a:t>
            </a:r>
            <a:r>
              <a:rPr lang="en-US" dirty="0" smtClean="0">
                <a:solidFill>
                  <a:schemeClr val="tx1"/>
                </a:solidFill>
                <a:latin typeface="Arial"/>
                <a:cs typeface="Arial"/>
                <a:sym typeface="Symbol"/>
              </a:rPr>
              <a:t></a:t>
            </a:r>
            <a:r>
              <a:rPr lang="en-US" dirty="0" smtClean="0">
                <a:solidFill>
                  <a:schemeClr val="tx1"/>
                </a:solidFill>
                <a:latin typeface="Arial"/>
                <a:cs typeface="Arial"/>
              </a:rPr>
              <a:t>L. a) Water drop before experiment; b) Water drop after experiment.</a:t>
            </a:r>
            <a:endParaRPr lang="zh-CN" altLang="en-US" dirty="0">
              <a:solidFill>
                <a:schemeClr val="tx1"/>
              </a:solidFill>
              <a:latin typeface="Arial"/>
              <a:cs typeface="Arial"/>
            </a:endParaRPr>
          </a:p>
        </p:txBody>
      </p:sp>
      <p:grpSp>
        <p:nvGrpSpPr>
          <p:cNvPr id="8" name="Group 8"/>
          <p:cNvGrpSpPr>
            <a:grpSpLocks/>
          </p:cNvGrpSpPr>
          <p:nvPr/>
        </p:nvGrpSpPr>
        <p:grpSpPr bwMode="auto">
          <a:xfrm>
            <a:off x="999637" y="1927793"/>
            <a:ext cx="7572428" cy="4286280"/>
            <a:chOff x="0" y="0"/>
            <a:chExt cx="5052695" cy="2196465"/>
          </a:xfrm>
        </p:grpSpPr>
        <p:pic>
          <p:nvPicPr>
            <p:cNvPr id="9" name="Imagem 5"/>
            <p:cNvPicPr>
              <a:picLocks noChangeAspect="1"/>
            </p:cNvPicPr>
            <p:nvPr/>
          </p:nvPicPr>
          <p:blipFill>
            <a:blip r:embed="rId2"/>
            <a:srcRect/>
            <a:stretch>
              <a:fillRect/>
            </a:stretch>
          </p:blipFill>
          <p:spPr bwMode="auto">
            <a:xfrm>
              <a:off x="0" y="0"/>
              <a:ext cx="3693795" cy="2196465"/>
            </a:xfrm>
            <a:prstGeom prst="rect">
              <a:avLst/>
            </a:prstGeom>
            <a:noFill/>
          </p:spPr>
        </p:pic>
        <p:pic>
          <p:nvPicPr>
            <p:cNvPr id="10" name="Imagem 7"/>
            <p:cNvPicPr>
              <a:picLocks noChangeAspect="1"/>
            </p:cNvPicPr>
            <p:nvPr/>
          </p:nvPicPr>
          <p:blipFill>
            <a:blip r:embed="rId3" cstate="print"/>
            <a:srcRect/>
            <a:stretch>
              <a:fillRect/>
            </a:stretch>
          </p:blipFill>
          <p:spPr bwMode="auto">
            <a:xfrm>
              <a:off x="3886200" y="228600"/>
              <a:ext cx="1166495" cy="864235"/>
            </a:xfrm>
            <a:prstGeom prst="rect">
              <a:avLst/>
            </a:prstGeom>
            <a:noFill/>
          </p:spPr>
        </p:pic>
        <p:pic>
          <p:nvPicPr>
            <p:cNvPr id="11" name="Imagem 8"/>
            <p:cNvPicPr>
              <a:picLocks noChangeAspect="1"/>
            </p:cNvPicPr>
            <p:nvPr/>
          </p:nvPicPr>
          <p:blipFill>
            <a:blip r:embed="rId4" cstate="print"/>
            <a:srcRect/>
            <a:stretch>
              <a:fillRect/>
            </a:stretch>
          </p:blipFill>
          <p:spPr bwMode="auto">
            <a:xfrm>
              <a:off x="3886200" y="1257300"/>
              <a:ext cx="1143000" cy="805180"/>
            </a:xfrm>
            <a:prstGeom prst="rect">
              <a:avLst/>
            </a:prstGeom>
            <a:noFill/>
          </p:spPr>
        </p:pic>
        <p:sp>
          <p:nvSpPr>
            <p:cNvPr id="12" name="Text Box 6"/>
            <p:cNvSpPr txBox="1">
              <a:spLocks noChangeArrowheads="1"/>
            </p:cNvSpPr>
            <p:nvPr/>
          </p:nvSpPr>
          <p:spPr bwMode="auto">
            <a:xfrm>
              <a:off x="4686300" y="342900"/>
              <a:ext cx="3429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a:ea typeface="宋体" pitchFamily="2" charset="-122"/>
                  <a:cs typeface="Arial"/>
                </a:rPr>
                <a:t>a</a:t>
              </a:r>
              <a:endParaRPr kumimoji="0" lang="zh-CN" altLang="zh-CN" sz="1800" b="0" i="0" u="none" strike="noStrike" cap="none" normalizeH="0" baseline="0" smtClean="0">
                <a:ln>
                  <a:noFill/>
                </a:ln>
                <a:solidFill>
                  <a:schemeClr val="tx1"/>
                </a:solidFill>
                <a:effectLst/>
                <a:latin typeface="Arial"/>
                <a:ea typeface="宋体" pitchFamily="2" charset="-122"/>
                <a:cs typeface="Arial"/>
              </a:endParaRPr>
            </a:p>
          </p:txBody>
        </p:sp>
        <p:sp>
          <p:nvSpPr>
            <p:cNvPr id="13" name="Text Box 7"/>
            <p:cNvSpPr txBox="1">
              <a:spLocks noChangeArrowheads="1"/>
            </p:cNvSpPr>
            <p:nvPr/>
          </p:nvSpPr>
          <p:spPr bwMode="auto">
            <a:xfrm>
              <a:off x="4686300" y="1257300"/>
              <a:ext cx="3429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a:ea typeface="宋体" pitchFamily="2" charset="-122"/>
                  <a:cs typeface="Arial"/>
                </a:rPr>
                <a:t>b</a:t>
              </a:r>
              <a:endParaRPr kumimoji="0" lang="zh-CN" altLang="zh-CN" sz="1800" b="0" i="0" u="none" strike="noStrike" cap="none" normalizeH="0" baseline="0" smtClean="0">
                <a:ln>
                  <a:noFill/>
                </a:ln>
                <a:solidFill>
                  <a:schemeClr val="tx1"/>
                </a:solidFill>
                <a:effectLst/>
                <a:latin typeface="Arial"/>
                <a:ea typeface="宋体" pitchFamily="2" charset="-122"/>
                <a:cs typeface="Arial"/>
              </a:endParaRPr>
            </a:p>
          </p:txBody>
        </p:sp>
      </p:grpSp>
      <p:sp>
        <p:nvSpPr>
          <p:cNvPr id="14" name="Slide Number Placeholder 12"/>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smtClean="0"/>
              <a:pPr/>
              <a:t>15</a:t>
            </a:fld>
            <a:endParaRPr lang="en-US"/>
          </a:p>
        </p:txBody>
      </p:sp>
    </p:spTree>
    <p:extLst>
      <p:ext uri="{BB962C8B-B14F-4D97-AF65-F5344CB8AC3E}">
        <p14:creationId xmlns:p14="http://schemas.microsoft.com/office/powerpoint/2010/main" val="19562929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2"/>
          <p:cNvSpPr>
            <a:spLocks noChangeArrowheads="1"/>
          </p:cNvSpPr>
          <p:nvPr/>
        </p:nvSpPr>
        <p:spPr bwMode="auto">
          <a:xfrm>
            <a:off x="1300304" y="533400"/>
            <a:ext cx="5486400" cy="6096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CONCLUSION</a:t>
            </a:r>
            <a:endParaRPr lang="en-US" altLang="zh-CN" sz="4000" b="1" dirty="0">
              <a:solidFill>
                <a:srgbClr val="000090"/>
              </a:solidFill>
              <a:latin typeface="Arial"/>
              <a:ea typeface="宋体" pitchFamily="2" charset="-122"/>
              <a:cs typeface="Arial"/>
            </a:endParaRPr>
          </a:p>
        </p:txBody>
      </p:sp>
      <p:sp>
        <p:nvSpPr>
          <p:cNvPr id="4" name="TextBox 3"/>
          <p:cNvSpPr txBox="1">
            <a:spLocks noChangeArrowheads="1"/>
          </p:cNvSpPr>
          <p:nvPr/>
        </p:nvSpPr>
        <p:spPr bwMode="auto">
          <a:xfrm>
            <a:off x="1676400" y="1828800"/>
            <a:ext cx="6096000" cy="369888"/>
          </a:xfrm>
          <a:prstGeom prst="rect">
            <a:avLst/>
          </a:prstGeom>
          <a:noFill/>
          <a:ln w="9525">
            <a:noFill/>
            <a:miter lim="800000"/>
            <a:headEnd/>
            <a:tailEnd/>
          </a:ln>
        </p:spPr>
        <p:txBody>
          <a:bodyPr>
            <a:spAutoFit/>
          </a:bodyPr>
          <a:lstStyle/>
          <a:p>
            <a:endParaRPr lang="zh-CN" altLang="en-US">
              <a:latin typeface="Arial"/>
              <a:cs typeface="Arial"/>
            </a:endParaRPr>
          </a:p>
        </p:txBody>
      </p:sp>
      <p:sp>
        <p:nvSpPr>
          <p:cNvPr id="5" name="TextBox 4"/>
          <p:cNvSpPr txBox="1">
            <a:spLocks noChangeArrowheads="1"/>
          </p:cNvSpPr>
          <p:nvPr/>
        </p:nvSpPr>
        <p:spPr bwMode="auto">
          <a:xfrm>
            <a:off x="955807" y="1462703"/>
            <a:ext cx="7543800" cy="4893647"/>
          </a:xfrm>
          <a:prstGeom prst="rect">
            <a:avLst/>
          </a:prstGeom>
          <a:noFill/>
          <a:ln w="9525">
            <a:noFill/>
            <a:miter lim="800000"/>
            <a:headEnd/>
            <a:tailEnd/>
          </a:ln>
        </p:spPr>
        <p:txBody>
          <a:bodyPr wrap="square">
            <a:spAutoFit/>
          </a:bodyPr>
          <a:lstStyle/>
          <a:p>
            <a:pPr marL="342900" indent="-342900" algn="just">
              <a:buFont typeface="Wingdings" charset="2"/>
              <a:buChar char="ü"/>
            </a:pPr>
            <a:r>
              <a:rPr lang="en-US" sz="2400" dirty="0" smtClean="0">
                <a:solidFill>
                  <a:schemeClr val="tx1"/>
                </a:solidFill>
                <a:latin typeface="Arial"/>
                <a:cs typeface="Arial"/>
              </a:rPr>
              <a:t>Scrap tire (waste) is considered a good candidate to enhance removal of VOCs such as BTEX, </a:t>
            </a:r>
            <a:r>
              <a:rPr lang="en-US" sz="2400" i="1" dirty="0" smtClean="0">
                <a:solidFill>
                  <a:schemeClr val="tx1"/>
                </a:solidFill>
                <a:latin typeface="Arial"/>
                <a:cs typeface="Arial"/>
              </a:rPr>
              <a:t>cis</a:t>
            </a:r>
            <a:r>
              <a:rPr lang="en-US" sz="2400" dirty="0" smtClean="0">
                <a:solidFill>
                  <a:schemeClr val="tx1"/>
                </a:solidFill>
                <a:latin typeface="Arial"/>
                <a:cs typeface="Arial"/>
              </a:rPr>
              <a:t>-DCE, and TCE from liquid phase, due to remarkable adsorption properties as well as capability to immobilize (attach/entrap) microorganisms.</a:t>
            </a:r>
          </a:p>
          <a:p>
            <a:pPr algn="just"/>
            <a:endParaRPr lang="en-US" sz="2400" dirty="0" smtClean="0">
              <a:solidFill>
                <a:schemeClr val="tx1"/>
              </a:solidFill>
              <a:latin typeface="Arial"/>
              <a:cs typeface="Arial"/>
            </a:endParaRPr>
          </a:p>
          <a:p>
            <a:pPr marL="342900" indent="-342900" algn="just">
              <a:buFont typeface="Wingdings" charset="2"/>
              <a:buChar char="ü"/>
            </a:pPr>
            <a:r>
              <a:rPr lang="x-none" sz="2400" dirty="0" smtClean="0">
                <a:solidFill>
                  <a:schemeClr val="tx1"/>
                </a:solidFill>
                <a:latin typeface="Arial"/>
                <a:cs typeface="Arial"/>
              </a:rPr>
              <a:t>Further studies are in progress to evaluate whether the immobilized microorganism possess the same initial removal efficiency after the reutilization cycles, including whether higher concentrations of contaminants can also be applied.</a:t>
            </a:r>
            <a:endParaRPr lang="zh-CN" altLang="en-US" sz="2400" dirty="0" smtClean="0">
              <a:solidFill>
                <a:schemeClr val="tx1"/>
              </a:solidFill>
              <a:latin typeface="Arial"/>
              <a:cs typeface="Arial"/>
            </a:endParaRPr>
          </a:p>
          <a:p>
            <a:pPr algn="just"/>
            <a:endParaRPr lang="zh-CN" altLang="en-US" sz="2400" dirty="0" smtClean="0">
              <a:solidFill>
                <a:schemeClr val="tx1"/>
              </a:solidFill>
              <a:latin typeface="Arial"/>
              <a:cs typeface="Aria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pPr/>
              <a:t>16</a:t>
            </a:fld>
            <a:endParaRPr lang="en-US"/>
          </a:p>
        </p:txBody>
      </p:sp>
    </p:spTree>
    <p:extLst>
      <p:ext uri="{BB962C8B-B14F-4D97-AF65-F5344CB8AC3E}">
        <p14:creationId xmlns:p14="http://schemas.microsoft.com/office/powerpoint/2010/main" val="36294672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95374" y="457200"/>
            <a:ext cx="8229600" cy="1143000"/>
          </a:xfrm>
          <a:prstGeom prst="rect">
            <a:avLst/>
          </a:prstGeom>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4000" b="1" dirty="0" smtClean="0">
                <a:solidFill>
                  <a:srgbClr val="000090"/>
                </a:solidFill>
                <a:latin typeface="Arial"/>
                <a:cs typeface="Arial"/>
              </a:rPr>
              <a:t>ACKNOWLEDGEMENTS</a:t>
            </a:r>
            <a:r>
              <a:rPr lang="zh-CN" altLang="en-US" sz="4000" b="1" dirty="0" smtClean="0">
                <a:solidFill>
                  <a:srgbClr val="000090"/>
                </a:solidFill>
                <a:latin typeface="Arial"/>
                <a:cs typeface="Arial"/>
              </a:rPr>
              <a:t/>
            </a:r>
            <a:br>
              <a:rPr lang="zh-CN" altLang="en-US" sz="4000" b="1" dirty="0" smtClean="0">
                <a:solidFill>
                  <a:srgbClr val="000090"/>
                </a:solidFill>
                <a:latin typeface="Arial"/>
                <a:cs typeface="Arial"/>
              </a:rPr>
            </a:br>
            <a:endParaRPr lang="zh-CN" altLang="en-US" sz="4000" b="1" dirty="0">
              <a:solidFill>
                <a:srgbClr val="000090"/>
              </a:solidFill>
              <a:latin typeface="Arial"/>
              <a:cs typeface="Arial"/>
            </a:endParaRPr>
          </a:p>
        </p:txBody>
      </p:sp>
      <p:sp>
        <p:nvSpPr>
          <p:cNvPr id="3" name="TextBox 2"/>
          <p:cNvSpPr txBox="1"/>
          <p:nvPr/>
        </p:nvSpPr>
        <p:spPr>
          <a:xfrm>
            <a:off x="990600" y="1628800"/>
            <a:ext cx="7467600" cy="3046988"/>
          </a:xfrm>
          <a:prstGeom prst="rect">
            <a:avLst/>
          </a:prstGeom>
          <a:noFill/>
        </p:spPr>
        <p:txBody>
          <a:bodyPr wrap="square" rtlCol="0">
            <a:spAutoFit/>
          </a:bodyPr>
          <a:lstStyle/>
          <a:p>
            <a:pPr algn="just"/>
            <a:r>
              <a:rPr lang="en-US" sz="2400" dirty="0" smtClean="0">
                <a:solidFill>
                  <a:schemeClr val="tx1"/>
                </a:solidFill>
                <a:latin typeface="Arial"/>
                <a:cs typeface="Arial"/>
              </a:rPr>
              <a:t>University of Macau Multi-Year Research Grant (MYRG2014-00112-FST) </a:t>
            </a:r>
            <a:endParaRPr lang="en-US" sz="2400" dirty="0">
              <a:latin typeface="Arial"/>
              <a:cs typeface="Arial"/>
            </a:endParaRPr>
          </a:p>
          <a:p>
            <a:pPr algn="just"/>
            <a:endParaRPr lang="en-US" sz="2400" dirty="0" smtClean="0">
              <a:solidFill>
                <a:schemeClr val="tx1"/>
              </a:solidFill>
              <a:latin typeface="Arial"/>
              <a:cs typeface="Arial"/>
            </a:endParaRPr>
          </a:p>
          <a:p>
            <a:pPr algn="just"/>
            <a:r>
              <a:rPr lang="en-US" sz="2400" dirty="0" smtClean="0">
                <a:solidFill>
                  <a:schemeClr val="tx1"/>
                </a:solidFill>
                <a:latin typeface="Arial"/>
                <a:cs typeface="Arial"/>
              </a:rPr>
              <a:t>Macau Science and Technology Development Fund (FDCT/063/2013/A2)</a:t>
            </a:r>
          </a:p>
          <a:p>
            <a:pPr algn="just"/>
            <a:endParaRPr lang="en-US" sz="2400" dirty="0">
              <a:solidFill>
                <a:schemeClr val="tx1"/>
              </a:solidFill>
              <a:latin typeface="Arial"/>
              <a:cs typeface="Arial"/>
            </a:endParaRPr>
          </a:p>
          <a:p>
            <a:pPr algn="just"/>
            <a:r>
              <a:rPr lang="en-US" sz="2400" dirty="0" smtClean="0">
                <a:solidFill>
                  <a:schemeClr val="tx1"/>
                </a:solidFill>
                <a:latin typeface="Arial"/>
                <a:cs typeface="Arial"/>
              </a:rPr>
              <a:t>Mr. Lu, PhD student; Dr. Li, SCAU/China; Mr. </a:t>
            </a:r>
            <a:r>
              <a:rPr lang="en-US" sz="2400" dirty="0" err="1" smtClean="0">
                <a:solidFill>
                  <a:schemeClr val="tx1"/>
                </a:solidFill>
                <a:latin typeface="Arial"/>
                <a:cs typeface="Arial"/>
              </a:rPr>
              <a:t>Xie</a:t>
            </a:r>
            <a:r>
              <a:rPr lang="en-US" sz="2400" dirty="0" smtClean="0">
                <a:solidFill>
                  <a:schemeClr val="tx1"/>
                </a:solidFill>
                <a:latin typeface="Arial"/>
                <a:cs typeface="Arial"/>
              </a:rPr>
              <a:t>, MS student</a:t>
            </a:r>
          </a:p>
        </p:txBody>
      </p:sp>
      <p:pic>
        <p:nvPicPr>
          <p:cNvPr id="4" name="Picture 3"/>
          <p:cNvPicPr>
            <a:picLocks noChangeAspect="1"/>
          </p:cNvPicPr>
          <p:nvPr/>
        </p:nvPicPr>
        <p:blipFill>
          <a:blip r:embed="rId2"/>
          <a:stretch>
            <a:fillRect/>
          </a:stretch>
        </p:blipFill>
        <p:spPr>
          <a:xfrm>
            <a:off x="3601062" y="4618345"/>
            <a:ext cx="2205549" cy="2239655"/>
          </a:xfrm>
          <a:prstGeom prst="rect">
            <a:avLst/>
          </a:prstGeom>
        </p:spPr>
      </p:pic>
      <p:sp>
        <p:nvSpPr>
          <p:cNvPr id="5" name="Slide Number Placeholder 4"/>
          <p:cNvSpPr>
            <a:spLocks noGrp="1"/>
          </p:cNvSpPr>
          <p:nvPr>
            <p:ph type="sldNum" sz="quarter" idx="12"/>
          </p:nvPr>
        </p:nvSpPr>
        <p:spPr/>
        <p:txBody>
          <a:bodyPr/>
          <a:lstStyle/>
          <a:p>
            <a:fld id="{FA84A37A-AFC2-4A01-80A1-FC20F2C0D5BB}" type="slidenum">
              <a:rPr lang="en-US" smtClean="0"/>
              <a:pPr/>
              <a:t>17</a:t>
            </a:fld>
            <a:endParaRPr lang="en-US"/>
          </a:p>
        </p:txBody>
      </p:sp>
    </p:spTree>
    <p:extLst>
      <p:ext uri="{BB962C8B-B14F-4D97-AF65-F5344CB8AC3E}">
        <p14:creationId xmlns:p14="http://schemas.microsoft.com/office/powerpoint/2010/main" val="15004945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2"/>
          <p:cNvSpPr>
            <a:spLocks noChangeArrowheads="1"/>
          </p:cNvSpPr>
          <p:nvPr/>
        </p:nvSpPr>
        <p:spPr bwMode="auto">
          <a:xfrm>
            <a:off x="375277" y="315432"/>
            <a:ext cx="5029200" cy="609600"/>
          </a:xfrm>
          <a:prstGeom prst="rect">
            <a:avLst/>
          </a:prstGeom>
          <a:noFill/>
          <a:ln w="9525">
            <a:noFill/>
            <a:miter lim="800000"/>
            <a:headEnd/>
            <a:tailEnd/>
          </a:ln>
        </p:spPr>
        <p:txBody>
          <a:bodyPr anchor="b"/>
          <a:lstStyle/>
          <a:p>
            <a:pPr algn="ctr"/>
            <a:r>
              <a:rPr lang="en-US" altLang="zh-CN" sz="4000" b="1" dirty="0" smtClean="0">
                <a:solidFill>
                  <a:srgbClr val="000090"/>
                </a:solidFill>
                <a:latin typeface="Arial"/>
                <a:ea typeface="宋体" pitchFamily="2" charset="-122"/>
                <a:cs typeface="Arial"/>
              </a:rPr>
              <a:t>INTRODUCTION</a:t>
            </a:r>
            <a:endParaRPr lang="en-US" altLang="zh-CN" sz="4000" b="1" dirty="0">
              <a:solidFill>
                <a:srgbClr val="000090"/>
              </a:solidFill>
              <a:latin typeface="Arial"/>
              <a:ea typeface="宋体" pitchFamily="2" charset="-122"/>
              <a:cs typeface="Arial"/>
            </a:endParaRPr>
          </a:p>
        </p:txBody>
      </p:sp>
      <p:sp>
        <p:nvSpPr>
          <p:cNvPr id="10" name="TextBox 9"/>
          <p:cNvSpPr txBox="1">
            <a:spLocks noChangeArrowheads="1"/>
          </p:cNvSpPr>
          <p:nvPr/>
        </p:nvSpPr>
        <p:spPr bwMode="auto">
          <a:xfrm>
            <a:off x="914400" y="1143000"/>
            <a:ext cx="5638800" cy="457200"/>
          </a:xfrm>
          <a:prstGeom prst="rect">
            <a:avLst/>
          </a:prstGeom>
          <a:noFill/>
          <a:ln w="9525">
            <a:noFill/>
            <a:miter lim="800000"/>
            <a:headEnd/>
            <a:tailEnd/>
          </a:ln>
        </p:spPr>
        <p:txBody>
          <a:bodyPr>
            <a:spAutoFit/>
          </a:bodyPr>
          <a:lstStyle/>
          <a:p>
            <a:r>
              <a:rPr lang="en-US" altLang="zh-CN" sz="2400" dirty="0" smtClean="0">
                <a:solidFill>
                  <a:schemeClr val="tx1"/>
                </a:solidFill>
                <a:latin typeface="Arial"/>
                <a:cs typeface="Arial"/>
              </a:rPr>
              <a:t>Waste Tires Recycling</a:t>
            </a:r>
            <a:endParaRPr lang="zh-CN" altLang="en-US" sz="2400" dirty="0">
              <a:solidFill>
                <a:schemeClr val="tx1"/>
              </a:solidFill>
              <a:latin typeface="Arial"/>
              <a:cs typeface="Arial"/>
            </a:endParaRPr>
          </a:p>
        </p:txBody>
      </p:sp>
      <p:sp>
        <p:nvSpPr>
          <p:cNvPr id="11" name="矩形 11"/>
          <p:cNvSpPr/>
          <p:nvPr/>
        </p:nvSpPr>
        <p:spPr>
          <a:xfrm>
            <a:off x="857224" y="1690173"/>
            <a:ext cx="6553200" cy="707886"/>
          </a:xfrm>
          <a:prstGeom prst="rect">
            <a:avLst/>
          </a:prstGeom>
        </p:spPr>
        <p:txBody>
          <a:bodyPr wrap="square">
            <a:spAutoFit/>
          </a:bodyPr>
          <a:lstStyle/>
          <a:p>
            <a:pPr marL="285750" indent="-285750" algn="just" hangingPunct="0">
              <a:buClr>
                <a:schemeClr val="tx1"/>
              </a:buClr>
              <a:buFont typeface="Wingdings" pitchFamily="2" charset="2"/>
              <a:buChar char="ü"/>
            </a:pPr>
            <a:r>
              <a:rPr lang="en-US" sz="2000" dirty="0" smtClean="0">
                <a:solidFill>
                  <a:srgbClr val="FF0000"/>
                </a:solidFill>
                <a:latin typeface="Arial"/>
                <a:cs typeface="Arial"/>
              </a:rPr>
              <a:t>3 billion </a:t>
            </a:r>
            <a:r>
              <a:rPr lang="en-US" sz="2000" dirty="0" smtClean="0">
                <a:solidFill>
                  <a:schemeClr val="tx1"/>
                </a:solidFill>
                <a:latin typeface="Arial"/>
                <a:cs typeface="Arial"/>
              </a:rPr>
              <a:t>car and truck </a:t>
            </a:r>
            <a:r>
              <a:rPr lang="en-US" sz="2000" dirty="0" smtClean="0">
                <a:solidFill>
                  <a:srgbClr val="FF0000"/>
                </a:solidFill>
                <a:latin typeface="Arial"/>
                <a:cs typeface="Arial"/>
              </a:rPr>
              <a:t>tires</a:t>
            </a:r>
            <a:r>
              <a:rPr lang="en-US" sz="2000" dirty="0" smtClean="0">
                <a:solidFill>
                  <a:schemeClr val="tx1"/>
                </a:solidFill>
                <a:latin typeface="Arial"/>
                <a:cs typeface="Arial"/>
              </a:rPr>
              <a:t> are </a:t>
            </a:r>
            <a:r>
              <a:rPr lang="en-US" sz="2000" dirty="0" smtClean="0">
                <a:solidFill>
                  <a:srgbClr val="FF0000"/>
                </a:solidFill>
                <a:latin typeface="Arial"/>
                <a:cs typeface="Arial"/>
              </a:rPr>
              <a:t>discarded</a:t>
            </a:r>
            <a:r>
              <a:rPr lang="en-US" sz="2000" dirty="0" smtClean="0">
                <a:solidFill>
                  <a:schemeClr val="tx1"/>
                </a:solidFill>
                <a:latin typeface="Arial"/>
                <a:cs typeface="Arial"/>
              </a:rPr>
              <a:t> </a:t>
            </a:r>
          </a:p>
          <a:p>
            <a:pPr algn="just" hangingPunct="0">
              <a:buClr>
                <a:schemeClr val="tx1"/>
              </a:buClr>
            </a:pPr>
            <a:endParaRPr lang="en-US" sz="2000" dirty="0" smtClean="0">
              <a:solidFill>
                <a:schemeClr val="tx1"/>
              </a:solidFill>
              <a:latin typeface="Arial"/>
              <a:cs typeface="Arial"/>
            </a:endParaRPr>
          </a:p>
        </p:txBody>
      </p:sp>
      <p:sp>
        <p:nvSpPr>
          <p:cNvPr id="16" name="Slide Number Placeholder 15"/>
          <p:cNvSpPr>
            <a:spLocks noGrp="1"/>
          </p:cNvSpPr>
          <p:nvPr>
            <p:ph type="sldNum" sz="quarter" idx="12"/>
          </p:nvPr>
        </p:nvSpPr>
        <p:spPr/>
        <p:txBody>
          <a:bodyPr/>
          <a:lstStyle/>
          <a:p>
            <a:fld id="{FA84A37A-AFC2-4A01-80A1-FC20F2C0D5BB}" type="slidenum">
              <a:rPr lang="en-US" smtClean="0"/>
              <a:pPr/>
              <a:t>2</a:t>
            </a:fld>
            <a:endParaRPr lang="en-US"/>
          </a:p>
        </p:txBody>
      </p:sp>
      <p:pic>
        <p:nvPicPr>
          <p:cNvPr id="17" name="Picture 16"/>
          <p:cNvPicPr>
            <a:picLocks noChangeAspect="1"/>
          </p:cNvPicPr>
          <p:nvPr/>
        </p:nvPicPr>
        <p:blipFill>
          <a:blip r:embed="rId2"/>
          <a:stretch>
            <a:fillRect/>
          </a:stretch>
        </p:blipFill>
        <p:spPr>
          <a:xfrm>
            <a:off x="0" y="6151562"/>
            <a:ext cx="9144000" cy="706438"/>
          </a:xfrm>
          <a:prstGeom prst="rect">
            <a:avLst/>
          </a:prstGeom>
        </p:spPr>
      </p:pic>
      <p:pic>
        <p:nvPicPr>
          <p:cNvPr id="18" name="Picture 17"/>
          <p:cNvPicPr>
            <a:picLocks noChangeAspect="1"/>
          </p:cNvPicPr>
          <p:nvPr/>
        </p:nvPicPr>
        <p:blipFill>
          <a:blip r:embed="rId3"/>
          <a:stretch>
            <a:fillRect/>
          </a:stretch>
        </p:blipFill>
        <p:spPr>
          <a:xfrm>
            <a:off x="6444276" y="0"/>
            <a:ext cx="2699724" cy="2198005"/>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1821227557"/>
              </p:ext>
            </p:extLst>
          </p:nvPr>
        </p:nvGraphicFramePr>
        <p:xfrm>
          <a:off x="530860" y="2398059"/>
          <a:ext cx="7597442" cy="3661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949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84A37A-AFC2-4A01-80A1-FC20F2C0D5BB}" type="slidenum">
              <a:rPr lang="en-US" smtClean="0"/>
              <a:pPr/>
              <a:t>3</a:t>
            </a:fld>
            <a:endParaRPr lang="en-US"/>
          </a:p>
        </p:txBody>
      </p:sp>
      <p:sp>
        <p:nvSpPr>
          <p:cNvPr id="3" name="Rectangle 422"/>
          <p:cNvSpPr>
            <a:spLocks noChangeArrowheads="1"/>
          </p:cNvSpPr>
          <p:nvPr/>
        </p:nvSpPr>
        <p:spPr bwMode="auto">
          <a:xfrm>
            <a:off x="2247900" y="223180"/>
            <a:ext cx="5029200" cy="609600"/>
          </a:xfrm>
          <a:prstGeom prst="rect">
            <a:avLst/>
          </a:prstGeom>
          <a:noFill/>
          <a:ln w="9525">
            <a:noFill/>
            <a:miter lim="800000"/>
            <a:headEnd/>
            <a:tailEnd/>
          </a:ln>
        </p:spPr>
        <p:txBody>
          <a:bodyPr anchor="b"/>
          <a:lstStyle/>
          <a:p>
            <a:pPr algn="ctr"/>
            <a:r>
              <a:rPr lang="en-US" altLang="zh-CN" sz="4000" b="1" dirty="0" smtClean="0">
                <a:solidFill>
                  <a:srgbClr val="000090"/>
                </a:solidFill>
                <a:latin typeface="Arial"/>
                <a:ea typeface="宋体" pitchFamily="2" charset="-122"/>
                <a:cs typeface="Arial"/>
              </a:rPr>
              <a:t>INTRODUCTION</a:t>
            </a:r>
            <a:endParaRPr lang="en-US" altLang="zh-CN" sz="4000" b="1" dirty="0">
              <a:solidFill>
                <a:srgbClr val="000090"/>
              </a:solidFill>
              <a:latin typeface="Arial"/>
              <a:ea typeface="宋体" pitchFamily="2" charset="-122"/>
              <a:cs typeface="Arial"/>
            </a:endParaRPr>
          </a:p>
        </p:txBody>
      </p:sp>
      <p:sp>
        <p:nvSpPr>
          <p:cNvPr id="4" name="TextBox 3"/>
          <p:cNvSpPr txBox="1"/>
          <p:nvPr/>
        </p:nvSpPr>
        <p:spPr>
          <a:xfrm>
            <a:off x="534136" y="5479430"/>
            <a:ext cx="5029200" cy="400110"/>
          </a:xfrm>
          <a:prstGeom prst="rect">
            <a:avLst/>
          </a:prstGeom>
          <a:noFill/>
        </p:spPr>
        <p:txBody>
          <a:bodyPr wrap="square" rtlCol="0">
            <a:spAutoFit/>
          </a:bodyPr>
          <a:lstStyle/>
          <a:p>
            <a:r>
              <a:rPr lang="en-US" sz="2000" dirty="0" smtClean="0">
                <a:latin typeface="Arial"/>
                <a:cs typeface="Arial"/>
              </a:rPr>
              <a:t>Waste tires: sorption phase</a:t>
            </a:r>
            <a:endParaRPr lang="en-US" sz="2000" dirty="0">
              <a:latin typeface="Arial"/>
              <a:cs typeface="Arial"/>
            </a:endParaRPr>
          </a:p>
        </p:txBody>
      </p:sp>
      <p:sp>
        <p:nvSpPr>
          <p:cNvPr id="5" name="TextBox 4"/>
          <p:cNvSpPr txBox="1"/>
          <p:nvPr/>
        </p:nvSpPr>
        <p:spPr>
          <a:xfrm>
            <a:off x="4836220" y="5444640"/>
            <a:ext cx="4714180" cy="707886"/>
          </a:xfrm>
          <a:prstGeom prst="rect">
            <a:avLst/>
          </a:prstGeom>
          <a:noFill/>
        </p:spPr>
        <p:txBody>
          <a:bodyPr wrap="square" rtlCol="0">
            <a:spAutoFit/>
          </a:bodyPr>
          <a:lstStyle/>
          <a:p>
            <a:r>
              <a:rPr lang="en-US" sz="2000" dirty="0" smtClean="0">
                <a:latin typeface="Arial"/>
                <a:cs typeface="Arial"/>
              </a:rPr>
              <a:t>2,4-dichlorophenol (83% removal)</a:t>
            </a:r>
          </a:p>
          <a:p>
            <a:r>
              <a:rPr lang="en-US" sz="2000" dirty="0" smtClean="0">
                <a:latin typeface="Arial"/>
                <a:cs typeface="Arial"/>
              </a:rPr>
              <a:t>4-nitrophenol (~100% removal)</a:t>
            </a:r>
            <a:endParaRPr lang="en-US" sz="2000" dirty="0">
              <a:latin typeface="Arial"/>
              <a:cs typeface="Arial"/>
            </a:endParaRPr>
          </a:p>
        </p:txBody>
      </p:sp>
      <p:sp>
        <p:nvSpPr>
          <p:cNvPr id="6" name="Right Arrow 5"/>
          <p:cNvSpPr/>
          <p:nvPr/>
        </p:nvSpPr>
        <p:spPr>
          <a:xfrm>
            <a:off x="3879416" y="5479430"/>
            <a:ext cx="835029" cy="5392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4552" y="4801792"/>
            <a:ext cx="8346073" cy="400110"/>
          </a:xfrm>
          <a:prstGeom prst="rect">
            <a:avLst/>
          </a:prstGeom>
          <a:noFill/>
        </p:spPr>
        <p:txBody>
          <a:bodyPr wrap="square" rtlCol="0">
            <a:spAutoFit/>
          </a:bodyPr>
          <a:lstStyle/>
          <a:p>
            <a:r>
              <a:rPr lang="en-US" sz="2000" dirty="0" smtClean="0">
                <a:latin typeface="Arial"/>
                <a:cs typeface="Arial"/>
              </a:rPr>
              <a:t>Two-Phase Partitioning Bioreactor (TPPB) with 10% and 15% (v/v) tires*</a:t>
            </a:r>
            <a:endParaRPr lang="en-US" sz="2000" dirty="0">
              <a:latin typeface="Arial"/>
              <a:cs typeface="Arial"/>
            </a:endParaRPr>
          </a:p>
        </p:txBody>
      </p:sp>
      <p:sp>
        <p:nvSpPr>
          <p:cNvPr id="8" name="TextBox 7"/>
          <p:cNvSpPr txBox="1"/>
          <p:nvPr/>
        </p:nvSpPr>
        <p:spPr>
          <a:xfrm>
            <a:off x="409513" y="6413698"/>
            <a:ext cx="8609864" cy="307777"/>
          </a:xfrm>
          <a:prstGeom prst="rect">
            <a:avLst/>
          </a:prstGeom>
          <a:noFill/>
        </p:spPr>
        <p:txBody>
          <a:bodyPr wrap="square" rtlCol="0">
            <a:spAutoFit/>
          </a:bodyPr>
          <a:lstStyle/>
          <a:p>
            <a:r>
              <a:rPr lang="en-US" sz="1400" dirty="0" smtClean="0">
                <a:latin typeface="Arial"/>
                <a:cs typeface="Arial"/>
              </a:rPr>
              <a:t>* </a:t>
            </a:r>
            <a:r>
              <a:rPr lang="en-US" sz="1400" dirty="0" err="1" smtClean="0">
                <a:latin typeface="Arial"/>
                <a:cs typeface="Arial"/>
              </a:rPr>
              <a:t>Tomeia</a:t>
            </a:r>
            <a:r>
              <a:rPr lang="en-US" sz="1400" dirty="0" smtClean="0">
                <a:latin typeface="Arial"/>
                <a:cs typeface="Arial"/>
              </a:rPr>
              <a:t> MC, </a:t>
            </a:r>
            <a:r>
              <a:rPr lang="en-US" sz="1400" dirty="0" err="1" smtClean="0">
                <a:latin typeface="Arial"/>
                <a:cs typeface="Arial"/>
              </a:rPr>
              <a:t>Angeluccia</a:t>
            </a:r>
            <a:r>
              <a:rPr lang="en-US" sz="1400" dirty="0" smtClean="0">
                <a:latin typeface="Arial"/>
                <a:cs typeface="Arial"/>
              </a:rPr>
              <a:t> DM, </a:t>
            </a:r>
            <a:r>
              <a:rPr lang="en-US" sz="1400" dirty="0" err="1" smtClean="0">
                <a:latin typeface="Arial"/>
                <a:cs typeface="Arial"/>
              </a:rPr>
              <a:t>Daugulis</a:t>
            </a:r>
            <a:r>
              <a:rPr lang="en-US" sz="1400" dirty="0" smtClean="0">
                <a:latin typeface="Arial"/>
                <a:cs typeface="Arial"/>
              </a:rPr>
              <a:t> AJ (2014) Environ </a:t>
            </a:r>
            <a:r>
              <a:rPr lang="en-US" sz="1400" dirty="0" err="1" smtClean="0">
                <a:latin typeface="Arial"/>
                <a:cs typeface="Arial"/>
              </a:rPr>
              <a:t>Technol</a:t>
            </a:r>
            <a:r>
              <a:rPr lang="en-US" sz="1400" dirty="0" smtClean="0">
                <a:latin typeface="Arial"/>
                <a:cs typeface="Arial"/>
              </a:rPr>
              <a:t> 35:75-81</a:t>
            </a:r>
            <a:endParaRPr lang="en-US" sz="1400" dirty="0">
              <a:latin typeface="Arial"/>
              <a:cs typeface="Arial"/>
            </a:endParaRPr>
          </a:p>
        </p:txBody>
      </p:sp>
      <p:graphicFrame>
        <p:nvGraphicFramePr>
          <p:cNvPr id="13" name="Chart 12"/>
          <p:cNvGraphicFramePr>
            <a:graphicFrameLocks/>
          </p:cNvGraphicFramePr>
          <p:nvPr>
            <p:extLst>
              <p:ext uri="{D42A27DB-BD31-4B8C-83A1-F6EECF244321}">
                <p14:modId xmlns:p14="http://schemas.microsoft.com/office/powerpoint/2010/main" val="3859910744"/>
              </p:ext>
            </p:extLst>
          </p:nvPr>
        </p:nvGraphicFramePr>
        <p:xfrm>
          <a:off x="1003828" y="832780"/>
          <a:ext cx="61341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p:cNvSpPr/>
          <p:nvPr/>
        </p:nvSpPr>
        <p:spPr>
          <a:xfrm>
            <a:off x="1861418" y="832780"/>
            <a:ext cx="1652661" cy="37338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722837" y="1687320"/>
            <a:ext cx="3171542" cy="382692"/>
          </a:xfrm>
          <a:prstGeom prst="rect">
            <a:avLst/>
          </a:prstGeom>
          <a:noFill/>
        </p:spPr>
        <p:txBody>
          <a:bodyPr wrap="square" rtlCol="0">
            <a:spAutoFit/>
          </a:bodyPr>
          <a:lstStyle/>
          <a:p>
            <a:r>
              <a:rPr lang="en-US" b="1" dirty="0" smtClean="0">
                <a:latin typeface="Arial"/>
                <a:cs typeface="Arial"/>
              </a:rPr>
              <a:t>Car tire composition</a:t>
            </a:r>
            <a:endParaRPr lang="en-US" b="1" dirty="0">
              <a:latin typeface="Arial"/>
              <a:cs typeface="Arial"/>
            </a:endParaRPr>
          </a:p>
        </p:txBody>
      </p:sp>
    </p:spTree>
    <p:extLst>
      <p:ext uri="{BB962C8B-B14F-4D97-AF65-F5344CB8AC3E}">
        <p14:creationId xmlns:p14="http://schemas.microsoft.com/office/powerpoint/2010/main" val="32840866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2"/>
          <p:cNvSpPr>
            <a:spLocks noChangeArrowheads="1"/>
          </p:cNvSpPr>
          <p:nvPr/>
        </p:nvSpPr>
        <p:spPr bwMode="auto">
          <a:xfrm>
            <a:off x="1219200" y="335435"/>
            <a:ext cx="5029200" cy="609600"/>
          </a:xfrm>
          <a:prstGeom prst="rect">
            <a:avLst/>
          </a:prstGeom>
          <a:noFill/>
          <a:ln w="9525">
            <a:noFill/>
            <a:miter lim="800000"/>
            <a:headEnd/>
            <a:tailEnd/>
          </a:ln>
        </p:spPr>
        <p:txBody>
          <a:bodyPr anchor="b"/>
          <a:lstStyle/>
          <a:p>
            <a:pPr algn="ctr"/>
            <a:r>
              <a:rPr lang="en-US" altLang="zh-CN" sz="4000" b="1" dirty="0" smtClean="0">
                <a:solidFill>
                  <a:srgbClr val="000090"/>
                </a:solidFill>
                <a:latin typeface="Arial"/>
                <a:ea typeface="宋体" pitchFamily="2" charset="-122"/>
                <a:cs typeface="Arial"/>
              </a:rPr>
              <a:t>BACKGROUND</a:t>
            </a:r>
            <a:endParaRPr lang="en-US" altLang="zh-CN" sz="4000" b="1" dirty="0">
              <a:solidFill>
                <a:srgbClr val="000090"/>
              </a:solidFill>
              <a:latin typeface="Arial"/>
              <a:ea typeface="宋体" pitchFamily="2" charset="-122"/>
              <a:cs typeface="Arial"/>
            </a:endParaRPr>
          </a:p>
        </p:txBody>
      </p:sp>
      <p:pic>
        <p:nvPicPr>
          <p:cNvPr id="4" name="Picture 12" descr="leaking.jpg"/>
          <p:cNvPicPr>
            <a:picLocks noChangeAspect="1"/>
          </p:cNvPicPr>
          <p:nvPr/>
        </p:nvPicPr>
        <p:blipFill>
          <a:blip r:embed="rId2" cstate="print"/>
          <a:srcRect/>
          <a:stretch>
            <a:fillRect/>
          </a:stretch>
        </p:blipFill>
        <p:spPr bwMode="auto">
          <a:xfrm>
            <a:off x="7214598" y="4219322"/>
            <a:ext cx="1698356" cy="1905000"/>
          </a:xfrm>
          <a:prstGeom prst="rect">
            <a:avLst/>
          </a:prstGeom>
          <a:noFill/>
          <a:ln w="9525">
            <a:noFill/>
            <a:miter lim="800000"/>
            <a:headEnd/>
            <a:tailEnd/>
          </a:ln>
        </p:spPr>
      </p:pic>
      <p:sp>
        <p:nvSpPr>
          <p:cNvPr id="5" name="Rectangle 10"/>
          <p:cNvSpPr>
            <a:spLocks noChangeArrowheads="1"/>
          </p:cNvSpPr>
          <p:nvPr/>
        </p:nvSpPr>
        <p:spPr bwMode="auto">
          <a:xfrm>
            <a:off x="0" y="1437005"/>
            <a:ext cx="7696200" cy="2862322"/>
          </a:xfrm>
          <a:prstGeom prst="rect">
            <a:avLst/>
          </a:prstGeom>
          <a:noFill/>
          <a:ln w="9525">
            <a:noFill/>
            <a:miter lim="800000"/>
            <a:headEnd/>
            <a:tailEnd/>
          </a:ln>
        </p:spPr>
        <p:txBody>
          <a:bodyPr wrap="square">
            <a:spAutoFit/>
          </a:bodyPr>
          <a:lstStyle/>
          <a:p>
            <a:pPr marL="285750" indent="-285750" algn="just">
              <a:buClr>
                <a:schemeClr val="tx1"/>
              </a:buClr>
              <a:buFont typeface="Wingdings" charset="2"/>
              <a:buChar char="ü"/>
            </a:pPr>
            <a:r>
              <a:rPr lang="en-US" altLang="zh-CN" sz="2000" dirty="0">
                <a:solidFill>
                  <a:srgbClr val="FF0000"/>
                </a:solidFill>
                <a:latin typeface="Arial"/>
                <a:cs typeface="Arial"/>
              </a:rPr>
              <a:t>BTEX</a:t>
            </a:r>
            <a:r>
              <a:rPr lang="en-US" altLang="zh-CN" sz="2000" dirty="0">
                <a:solidFill>
                  <a:schemeClr val="tx1"/>
                </a:solidFill>
                <a:latin typeface="Arial"/>
                <a:cs typeface="Arial"/>
              </a:rPr>
              <a:t>: </a:t>
            </a:r>
            <a:r>
              <a:rPr lang="en-US" altLang="zh-CN" sz="2000" dirty="0">
                <a:solidFill>
                  <a:srgbClr val="FF0000"/>
                </a:solidFill>
                <a:latin typeface="Arial"/>
                <a:cs typeface="Arial"/>
              </a:rPr>
              <a:t>B</a:t>
            </a:r>
            <a:r>
              <a:rPr lang="en-US" altLang="zh-CN" sz="2000" dirty="0" smtClean="0">
                <a:solidFill>
                  <a:schemeClr val="tx1"/>
                </a:solidFill>
                <a:latin typeface="Arial"/>
                <a:cs typeface="Arial"/>
              </a:rPr>
              <a:t>enzene, </a:t>
            </a:r>
            <a:r>
              <a:rPr lang="en-US" altLang="zh-CN" sz="2000" dirty="0">
                <a:solidFill>
                  <a:srgbClr val="FF0000"/>
                </a:solidFill>
                <a:latin typeface="Arial"/>
                <a:cs typeface="Arial"/>
              </a:rPr>
              <a:t>T</a:t>
            </a:r>
            <a:r>
              <a:rPr lang="en-US" altLang="zh-CN" sz="2000" dirty="0" smtClean="0">
                <a:solidFill>
                  <a:schemeClr val="tx1"/>
                </a:solidFill>
                <a:latin typeface="Arial"/>
                <a:cs typeface="Arial"/>
              </a:rPr>
              <a:t>oluene, </a:t>
            </a:r>
            <a:r>
              <a:rPr lang="en-US" altLang="zh-CN" sz="2000" dirty="0" err="1" smtClean="0">
                <a:solidFill>
                  <a:srgbClr val="FF0000"/>
                </a:solidFill>
                <a:latin typeface="Arial"/>
                <a:cs typeface="Arial"/>
              </a:rPr>
              <a:t>E</a:t>
            </a:r>
            <a:r>
              <a:rPr lang="en-US" altLang="zh-CN" sz="2000" dirty="0" err="1" smtClean="0">
                <a:solidFill>
                  <a:schemeClr val="tx1"/>
                </a:solidFill>
                <a:latin typeface="Arial"/>
                <a:cs typeface="Arial"/>
              </a:rPr>
              <a:t>thylbenzene</a:t>
            </a:r>
            <a:r>
              <a:rPr lang="en-US" altLang="zh-CN" sz="2000" dirty="0" smtClean="0">
                <a:solidFill>
                  <a:schemeClr val="tx1"/>
                </a:solidFill>
                <a:latin typeface="Arial"/>
                <a:cs typeface="Arial"/>
              </a:rPr>
              <a:t>, and </a:t>
            </a:r>
            <a:r>
              <a:rPr lang="en-US" altLang="zh-CN" sz="2000" dirty="0">
                <a:solidFill>
                  <a:srgbClr val="FF0000"/>
                </a:solidFill>
                <a:latin typeface="Arial"/>
                <a:cs typeface="Arial"/>
              </a:rPr>
              <a:t>X</a:t>
            </a:r>
            <a:r>
              <a:rPr lang="en-US" altLang="zh-CN" sz="2000" dirty="0" smtClean="0">
                <a:solidFill>
                  <a:schemeClr val="tx1"/>
                </a:solidFill>
                <a:latin typeface="Arial"/>
                <a:cs typeface="Arial"/>
              </a:rPr>
              <a:t>ylenes (</a:t>
            </a:r>
            <a:r>
              <a:rPr lang="en-US" altLang="zh-CN" sz="2000" i="1" dirty="0" err="1" smtClean="0">
                <a:solidFill>
                  <a:schemeClr val="tx1"/>
                </a:solidFill>
                <a:latin typeface="Arial"/>
                <a:cs typeface="Arial"/>
              </a:rPr>
              <a:t>ortho</a:t>
            </a:r>
            <a:r>
              <a:rPr lang="en-US" altLang="zh-CN" sz="2000" dirty="0" smtClean="0">
                <a:solidFill>
                  <a:schemeClr val="tx1"/>
                </a:solidFill>
                <a:latin typeface="Arial"/>
                <a:cs typeface="Arial"/>
              </a:rPr>
              <a:t>-, </a:t>
            </a:r>
            <a:r>
              <a:rPr lang="en-US" altLang="zh-CN" sz="2000" i="1" dirty="0" smtClean="0">
                <a:solidFill>
                  <a:schemeClr val="tx1"/>
                </a:solidFill>
                <a:latin typeface="Arial"/>
                <a:cs typeface="Arial"/>
              </a:rPr>
              <a:t>meta</a:t>
            </a:r>
            <a:r>
              <a:rPr lang="en-US" altLang="zh-CN" sz="2000" dirty="0" smtClean="0">
                <a:solidFill>
                  <a:schemeClr val="tx1"/>
                </a:solidFill>
                <a:latin typeface="Arial"/>
                <a:cs typeface="Arial"/>
              </a:rPr>
              <a:t>-, and </a:t>
            </a:r>
            <a:r>
              <a:rPr lang="en-US" altLang="zh-CN" sz="2000" i="1" dirty="0" smtClean="0">
                <a:solidFill>
                  <a:schemeClr val="tx1"/>
                </a:solidFill>
                <a:latin typeface="Arial"/>
                <a:cs typeface="Arial"/>
              </a:rPr>
              <a:t>para</a:t>
            </a:r>
            <a:r>
              <a:rPr lang="en-US" altLang="zh-CN" sz="2000" dirty="0" smtClean="0">
                <a:solidFill>
                  <a:schemeClr val="tx1"/>
                </a:solidFill>
                <a:latin typeface="Arial"/>
                <a:cs typeface="Arial"/>
              </a:rPr>
              <a:t>-)</a:t>
            </a:r>
          </a:p>
          <a:p>
            <a:pPr marL="285750" indent="-285750" algn="just">
              <a:buClr>
                <a:schemeClr val="tx1"/>
              </a:buClr>
              <a:buFont typeface="Wingdings" charset="2"/>
              <a:buChar char="ü"/>
            </a:pPr>
            <a:endParaRPr lang="en-US" altLang="zh-CN" sz="2000" dirty="0" smtClean="0">
              <a:solidFill>
                <a:schemeClr val="tx1"/>
              </a:solidFill>
              <a:latin typeface="Arial"/>
              <a:cs typeface="Arial"/>
            </a:endParaRPr>
          </a:p>
          <a:p>
            <a:pPr marL="1200150" lvl="2" indent="-285750" algn="just">
              <a:spcBef>
                <a:spcPts val="600"/>
              </a:spcBef>
              <a:spcAft>
                <a:spcPts val="0"/>
              </a:spcAft>
              <a:buClr>
                <a:schemeClr val="tx1"/>
              </a:buClr>
              <a:buFont typeface="Arial"/>
              <a:buChar char="•"/>
            </a:pPr>
            <a:r>
              <a:rPr lang="en-US" altLang="zh-CN" sz="2000" dirty="0" smtClean="0">
                <a:solidFill>
                  <a:schemeClr val="tx1"/>
                </a:solidFill>
                <a:latin typeface="Arial"/>
                <a:cs typeface="Arial"/>
              </a:rPr>
              <a:t>Major </a:t>
            </a:r>
            <a:r>
              <a:rPr lang="en-US" altLang="zh-CN" sz="2000" dirty="0" err="1" smtClean="0">
                <a:solidFill>
                  <a:schemeClr val="tx1"/>
                </a:solidFill>
                <a:latin typeface="Arial"/>
                <a:cs typeface="Arial"/>
              </a:rPr>
              <a:t>monoaromatic</a:t>
            </a:r>
            <a:r>
              <a:rPr lang="en-US" altLang="zh-CN" sz="2000" dirty="0" smtClean="0">
                <a:solidFill>
                  <a:schemeClr val="tx1"/>
                </a:solidFill>
                <a:latin typeface="Arial"/>
                <a:cs typeface="Arial"/>
              </a:rPr>
              <a:t> components in petroleum products</a:t>
            </a:r>
          </a:p>
          <a:p>
            <a:pPr marL="1200150" lvl="2" indent="-285750" algn="just">
              <a:spcBef>
                <a:spcPts val="600"/>
              </a:spcBef>
              <a:spcAft>
                <a:spcPts val="0"/>
              </a:spcAft>
              <a:buClr>
                <a:schemeClr val="tx1"/>
              </a:buClr>
              <a:buFont typeface="Arial"/>
              <a:buChar char="•"/>
            </a:pPr>
            <a:r>
              <a:rPr lang="en-US" altLang="zh-CN" sz="2000" dirty="0" smtClean="0">
                <a:solidFill>
                  <a:schemeClr val="tx1"/>
                </a:solidFill>
                <a:latin typeface="Arial"/>
                <a:cs typeface="Arial"/>
              </a:rPr>
              <a:t>Industrial </a:t>
            </a:r>
            <a:r>
              <a:rPr lang="en-US" altLang="zh-CN" sz="2000" dirty="0">
                <a:solidFill>
                  <a:schemeClr val="tx1"/>
                </a:solidFill>
                <a:latin typeface="Arial"/>
                <a:cs typeface="Arial"/>
              </a:rPr>
              <a:t>solvents </a:t>
            </a:r>
            <a:r>
              <a:rPr lang="en-US" altLang="zh-CN" sz="2000" dirty="0" smtClean="0">
                <a:solidFill>
                  <a:schemeClr val="tx1"/>
                </a:solidFill>
                <a:latin typeface="Arial"/>
                <a:cs typeface="Arial"/>
              </a:rPr>
              <a:t>and equipment cleansing</a:t>
            </a:r>
          </a:p>
          <a:p>
            <a:pPr marL="1200150" lvl="2" indent="-285750" algn="just">
              <a:spcBef>
                <a:spcPts val="600"/>
              </a:spcBef>
              <a:buClr>
                <a:schemeClr val="tx1"/>
              </a:buClr>
              <a:buFont typeface="Arial"/>
              <a:buChar char="•"/>
            </a:pPr>
            <a:r>
              <a:rPr lang="en-US" altLang="zh-CN" sz="2000" dirty="0" smtClean="0">
                <a:solidFill>
                  <a:schemeClr val="tx1"/>
                </a:solidFill>
                <a:latin typeface="Arial"/>
                <a:cs typeface="Arial"/>
              </a:rPr>
              <a:t>Among priority </a:t>
            </a:r>
            <a:r>
              <a:rPr lang="en-US" altLang="zh-CN" sz="2000" dirty="0">
                <a:solidFill>
                  <a:schemeClr val="tx1"/>
                </a:solidFill>
                <a:latin typeface="Arial"/>
                <a:cs typeface="Arial"/>
              </a:rPr>
              <a:t>pollutants </a:t>
            </a:r>
            <a:r>
              <a:rPr lang="en-US" altLang="zh-CN" sz="2000" dirty="0" smtClean="0">
                <a:solidFill>
                  <a:schemeClr val="tx1"/>
                </a:solidFill>
                <a:latin typeface="Arial"/>
                <a:cs typeface="Arial"/>
              </a:rPr>
              <a:t>(US EPA)</a:t>
            </a:r>
          </a:p>
          <a:p>
            <a:pPr marL="1200150" lvl="2" indent="-285750" algn="just">
              <a:spcBef>
                <a:spcPts val="600"/>
              </a:spcBef>
              <a:buClr>
                <a:schemeClr val="tx1"/>
              </a:buClr>
              <a:buFont typeface="Arial"/>
              <a:buChar char="•"/>
            </a:pPr>
            <a:r>
              <a:rPr lang="en-US" altLang="ko-KR" sz="2000" dirty="0" smtClean="0">
                <a:latin typeface="Arial"/>
                <a:cs typeface="Arial"/>
              </a:rPr>
              <a:t>Benzene (carcinogen)</a:t>
            </a:r>
            <a:endParaRPr lang="en-US" altLang="ko-KR" sz="2000" dirty="0" smtClean="0">
              <a:solidFill>
                <a:srgbClr val="FF0000"/>
              </a:solidFill>
              <a:latin typeface="Arial"/>
              <a:cs typeface="Arial"/>
            </a:endParaRPr>
          </a:p>
          <a:p>
            <a:pPr lvl="2" algn="just">
              <a:buClr>
                <a:schemeClr val="tx1"/>
              </a:buClr>
            </a:pPr>
            <a:r>
              <a:rPr lang="en-US" altLang="ko-KR" sz="2000" dirty="0">
                <a:solidFill>
                  <a:srgbClr val="FF0000"/>
                </a:solidFill>
                <a:latin typeface="Arial"/>
                <a:cs typeface="Arial"/>
              </a:rPr>
              <a:t> </a:t>
            </a:r>
            <a:r>
              <a:rPr lang="en-US" altLang="ko-KR" sz="2000" dirty="0" smtClean="0">
                <a:solidFill>
                  <a:srgbClr val="FF0000"/>
                </a:solidFill>
                <a:latin typeface="Arial"/>
                <a:cs typeface="Arial"/>
              </a:rPr>
              <a:t>            </a:t>
            </a:r>
            <a:endParaRPr lang="en-US" altLang="zh-CN" b="0" dirty="0">
              <a:solidFill>
                <a:schemeClr val="tx1"/>
              </a:solidFill>
              <a:latin typeface="Arial"/>
              <a:cs typeface="Arial"/>
            </a:endParaRPr>
          </a:p>
        </p:txBody>
      </p:sp>
      <p:pic>
        <p:nvPicPr>
          <p:cNvPr id="6"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7696200" y="335435"/>
            <a:ext cx="1222375" cy="10858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FA84A37A-AFC2-4A01-80A1-FC20F2C0D5BB}" type="slidenum">
              <a:rPr lang="en-US" smtClean="0"/>
              <a:pPr/>
              <a:t>4</a:t>
            </a:fld>
            <a:endParaRPr lang="en-US"/>
          </a:p>
        </p:txBody>
      </p:sp>
      <p:sp>
        <p:nvSpPr>
          <p:cNvPr id="9" name="TextBox 15"/>
          <p:cNvSpPr txBox="1">
            <a:spLocks noChangeArrowheads="1"/>
          </p:cNvSpPr>
          <p:nvPr/>
        </p:nvSpPr>
        <p:spPr bwMode="auto">
          <a:xfrm>
            <a:off x="802004" y="5333467"/>
            <a:ext cx="5943600" cy="400110"/>
          </a:xfrm>
          <a:prstGeom prst="rect">
            <a:avLst/>
          </a:prstGeom>
          <a:noFill/>
          <a:ln w="9525">
            <a:noFill/>
            <a:miter lim="800000"/>
            <a:headEnd/>
            <a:tailEnd/>
          </a:ln>
        </p:spPr>
        <p:txBody>
          <a:bodyPr>
            <a:spAutoFit/>
          </a:bodyPr>
          <a:lstStyle/>
          <a:p>
            <a:pPr marL="342900" indent="-342900" algn="just">
              <a:spcBef>
                <a:spcPts val="1200"/>
              </a:spcBef>
              <a:buClr>
                <a:schemeClr val="tx1"/>
              </a:buClr>
              <a:buFont typeface="Arial"/>
              <a:buChar char="•"/>
            </a:pPr>
            <a:r>
              <a:rPr lang="en-US" altLang="zh-CN" sz="2000" dirty="0" smtClean="0">
                <a:solidFill>
                  <a:schemeClr val="tx1"/>
                </a:solidFill>
                <a:latin typeface="Arial"/>
                <a:cs typeface="Arial"/>
              </a:rPr>
              <a:t>Spills from leaking oil tanks</a:t>
            </a:r>
          </a:p>
        </p:txBody>
      </p:sp>
      <p:sp>
        <p:nvSpPr>
          <p:cNvPr id="10" name="TextBox 15"/>
          <p:cNvSpPr txBox="1">
            <a:spLocks noChangeArrowheads="1"/>
          </p:cNvSpPr>
          <p:nvPr/>
        </p:nvSpPr>
        <p:spPr bwMode="auto">
          <a:xfrm>
            <a:off x="118533" y="4579860"/>
            <a:ext cx="5943600" cy="400110"/>
          </a:xfrm>
          <a:prstGeom prst="rect">
            <a:avLst/>
          </a:prstGeom>
          <a:noFill/>
          <a:ln w="9525">
            <a:noFill/>
            <a:miter lim="800000"/>
            <a:headEnd/>
            <a:tailEnd/>
          </a:ln>
        </p:spPr>
        <p:txBody>
          <a:bodyPr>
            <a:spAutoFit/>
          </a:bodyPr>
          <a:lstStyle/>
          <a:p>
            <a:pPr marL="342900" indent="-342900" algn="just">
              <a:spcBef>
                <a:spcPts val="1200"/>
              </a:spcBef>
              <a:buClr>
                <a:schemeClr val="tx1"/>
              </a:buClr>
              <a:buFont typeface="Wingdings" charset="2"/>
              <a:buChar char="ü"/>
            </a:pPr>
            <a:r>
              <a:rPr lang="en-US" altLang="zh-CN" sz="2000" dirty="0" smtClean="0">
                <a:solidFill>
                  <a:schemeClr val="tx1"/>
                </a:solidFill>
                <a:latin typeface="Arial"/>
                <a:cs typeface="Arial"/>
              </a:rPr>
              <a:t>Common source </a:t>
            </a:r>
            <a:r>
              <a:rPr lang="en-US" altLang="zh-CN" sz="2000" dirty="0" smtClean="0">
                <a:latin typeface="Arial"/>
                <a:cs typeface="Arial"/>
              </a:rPr>
              <a:t>of </a:t>
            </a:r>
            <a:r>
              <a:rPr lang="en-US" altLang="zh-CN" sz="2000" dirty="0" smtClean="0">
                <a:solidFill>
                  <a:schemeClr val="tx1"/>
                </a:solidFill>
                <a:latin typeface="Arial"/>
                <a:cs typeface="Arial"/>
              </a:rPr>
              <a:t>BTEX contamination:</a:t>
            </a:r>
          </a:p>
        </p:txBody>
      </p:sp>
    </p:spTree>
    <p:extLst>
      <p:ext uri="{BB962C8B-B14F-4D97-AF65-F5344CB8AC3E}">
        <p14:creationId xmlns:p14="http://schemas.microsoft.com/office/powerpoint/2010/main" val="14159548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2"/>
          <p:cNvSpPr>
            <a:spLocks noChangeArrowheads="1"/>
          </p:cNvSpPr>
          <p:nvPr/>
        </p:nvSpPr>
        <p:spPr bwMode="auto">
          <a:xfrm>
            <a:off x="1897661" y="335435"/>
            <a:ext cx="5029200" cy="609600"/>
          </a:xfrm>
          <a:prstGeom prst="rect">
            <a:avLst/>
          </a:prstGeom>
          <a:noFill/>
          <a:ln w="9525">
            <a:noFill/>
            <a:miter lim="800000"/>
            <a:headEnd/>
            <a:tailEnd/>
          </a:ln>
        </p:spPr>
        <p:txBody>
          <a:bodyPr anchor="b"/>
          <a:lstStyle/>
          <a:p>
            <a:pPr algn="ctr"/>
            <a:r>
              <a:rPr lang="en-US" altLang="zh-CN" sz="4000" b="1" dirty="0" smtClean="0">
                <a:solidFill>
                  <a:srgbClr val="000090"/>
                </a:solidFill>
                <a:latin typeface="Arial"/>
                <a:ea typeface="宋体" pitchFamily="2" charset="-122"/>
                <a:cs typeface="Arial"/>
              </a:rPr>
              <a:t>BACKGROUND</a:t>
            </a:r>
            <a:endParaRPr lang="en-US" altLang="zh-CN" sz="4000" b="1" dirty="0">
              <a:solidFill>
                <a:srgbClr val="000090"/>
              </a:solidFill>
              <a:latin typeface="Arial"/>
              <a:ea typeface="宋体" pitchFamily="2" charset="-122"/>
              <a:cs typeface="Arial"/>
            </a:endParaRPr>
          </a:p>
        </p:txBody>
      </p:sp>
      <p:sp>
        <p:nvSpPr>
          <p:cNvPr id="3" name="矩形 11"/>
          <p:cNvSpPr/>
          <p:nvPr/>
        </p:nvSpPr>
        <p:spPr>
          <a:xfrm>
            <a:off x="198567" y="1219200"/>
            <a:ext cx="8488233" cy="2215991"/>
          </a:xfrm>
          <a:prstGeom prst="rect">
            <a:avLst/>
          </a:prstGeom>
        </p:spPr>
        <p:txBody>
          <a:bodyPr wrap="square">
            <a:spAutoFit/>
          </a:bodyPr>
          <a:lstStyle/>
          <a:p>
            <a:pPr marL="285750" indent="-285750" algn="just">
              <a:buFont typeface="Wingdings" pitchFamily="2" charset="2"/>
              <a:buChar char="ü"/>
            </a:pPr>
            <a:r>
              <a:rPr lang="en-US" altLang="zh-CN" sz="2000" dirty="0" smtClean="0">
                <a:solidFill>
                  <a:schemeClr val="tx1"/>
                </a:solidFill>
                <a:latin typeface="Arial"/>
                <a:cs typeface="Arial"/>
              </a:rPr>
              <a:t>Chlorinated </a:t>
            </a:r>
            <a:r>
              <a:rPr lang="en-US" altLang="zh-CN" sz="2000" dirty="0">
                <a:solidFill>
                  <a:schemeClr val="tx1"/>
                </a:solidFill>
                <a:latin typeface="Arial"/>
                <a:cs typeface="Arial"/>
              </a:rPr>
              <a:t>A</a:t>
            </a:r>
            <a:r>
              <a:rPr lang="en-US" altLang="ko-KR" sz="2000" dirty="0" smtClean="0">
                <a:solidFill>
                  <a:schemeClr val="tx1"/>
                </a:solidFill>
                <a:latin typeface="Arial"/>
                <a:cs typeface="Arial"/>
              </a:rPr>
              <a:t>liphatic </a:t>
            </a:r>
            <a:r>
              <a:rPr lang="en-US" altLang="ko-KR" sz="2000" dirty="0">
                <a:solidFill>
                  <a:schemeClr val="tx1"/>
                </a:solidFill>
                <a:latin typeface="Arial"/>
                <a:cs typeface="Arial"/>
              </a:rPr>
              <a:t>H</a:t>
            </a:r>
            <a:r>
              <a:rPr lang="en-US" altLang="ko-KR" sz="2000" dirty="0" smtClean="0">
                <a:solidFill>
                  <a:schemeClr val="tx1"/>
                </a:solidFill>
                <a:latin typeface="Arial"/>
                <a:cs typeface="Arial"/>
              </a:rPr>
              <a:t>ydrocarbons (CAHs)</a:t>
            </a:r>
            <a:r>
              <a:rPr lang="en-US" altLang="zh-CN" sz="2000" dirty="0" smtClean="0">
                <a:solidFill>
                  <a:schemeClr val="tx1"/>
                </a:solidFill>
                <a:latin typeface="Arial"/>
                <a:cs typeface="Arial"/>
              </a:rPr>
              <a:t>: </a:t>
            </a:r>
          </a:p>
          <a:p>
            <a:pPr algn="just"/>
            <a:endParaRPr lang="en-US" altLang="zh-CN" sz="2000" dirty="0" smtClean="0">
              <a:solidFill>
                <a:schemeClr val="tx1"/>
              </a:solidFill>
              <a:latin typeface="Arial"/>
              <a:cs typeface="Arial"/>
            </a:endParaRPr>
          </a:p>
          <a:p>
            <a:pPr marL="1657350" lvl="3" indent="-285750">
              <a:buFont typeface="Arial"/>
              <a:buChar char="•"/>
            </a:pPr>
            <a:r>
              <a:rPr lang="en-US" altLang="zh-CN" sz="2000" dirty="0" smtClean="0">
                <a:latin typeface="Arial"/>
                <a:cs typeface="Arial"/>
              </a:rPr>
              <a:t>Most wi</a:t>
            </a:r>
            <a:r>
              <a:rPr lang="en-US" altLang="zh-CN" sz="2000" dirty="0" smtClean="0">
                <a:solidFill>
                  <a:schemeClr val="tx1"/>
                </a:solidFill>
                <a:latin typeface="Arial"/>
                <a:cs typeface="Arial"/>
              </a:rPr>
              <a:t>despread contaminants in subsurface</a:t>
            </a:r>
            <a:endParaRPr lang="en-US" altLang="ko-KR" sz="2000" dirty="0">
              <a:solidFill>
                <a:schemeClr val="tx1"/>
              </a:solidFill>
              <a:latin typeface="Arial"/>
              <a:cs typeface="Arial"/>
            </a:endParaRPr>
          </a:p>
          <a:p>
            <a:pPr marL="1657350" lvl="3" indent="-285750">
              <a:buFont typeface="Arial"/>
              <a:buChar char="•"/>
            </a:pPr>
            <a:r>
              <a:rPr lang="en-US" altLang="zh-CN" sz="2000" dirty="0" smtClean="0">
                <a:solidFill>
                  <a:schemeClr val="tx1"/>
                </a:solidFill>
                <a:latin typeface="Arial"/>
                <a:cs typeface="Arial"/>
              </a:rPr>
              <a:t>Cleaning and degreasing solvents</a:t>
            </a:r>
            <a:endParaRPr lang="en-US" altLang="zh-CN" sz="2000" dirty="0">
              <a:solidFill>
                <a:schemeClr val="tx1"/>
              </a:solidFill>
              <a:latin typeface="Arial"/>
              <a:cs typeface="Arial"/>
            </a:endParaRPr>
          </a:p>
          <a:p>
            <a:pPr marL="1657350" lvl="3" indent="-285750">
              <a:buFont typeface="Arial"/>
              <a:buChar char="•"/>
            </a:pPr>
            <a:endParaRPr lang="en-US" altLang="zh-CN" dirty="0" smtClean="0">
              <a:solidFill>
                <a:schemeClr val="tx1"/>
              </a:solidFill>
              <a:latin typeface="Arial"/>
              <a:cs typeface="Arial"/>
            </a:endParaRPr>
          </a:p>
          <a:p>
            <a:pPr marL="285750" indent="-285750" algn="just">
              <a:buFont typeface="Wingdings" pitchFamily="2" charset="2"/>
              <a:buChar char="ü"/>
            </a:pPr>
            <a:r>
              <a:rPr lang="en-US" altLang="zh-CN" sz="2000" dirty="0" err="1" smtClean="0">
                <a:latin typeface="Arial"/>
                <a:cs typeface="Arial"/>
              </a:rPr>
              <a:t>P</a:t>
            </a:r>
            <a:r>
              <a:rPr lang="en-US" altLang="zh-CN" sz="2000" dirty="0" err="1" smtClean="0">
                <a:solidFill>
                  <a:schemeClr val="tx1"/>
                </a:solidFill>
                <a:latin typeface="Arial"/>
                <a:cs typeface="Arial"/>
              </a:rPr>
              <a:t>erchloroethylene</a:t>
            </a:r>
            <a:r>
              <a:rPr lang="en-US" altLang="zh-CN" sz="2000" dirty="0" smtClean="0">
                <a:solidFill>
                  <a:schemeClr val="tx1"/>
                </a:solidFill>
                <a:latin typeface="Arial"/>
                <a:cs typeface="Arial"/>
              </a:rPr>
              <a:t> (PCE), trichloroethylene (TCE), </a:t>
            </a:r>
            <a:r>
              <a:rPr lang="en-US" altLang="zh-CN" sz="2000" dirty="0" err="1" smtClean="0">
                <a:solidFill>
                  <a:schemeClr val="tx1"/>
                </a:solidFill>
                <a:latin typeface="Arial"/>
                <a:cs typeface="Arial"/>
              </a:rPr>
              <a:t>dichloroethylenes</a:t>
            </a:r>
            <a:r>
              <a:rPr lang="en-US" altLang="zh-CN" sz="2000" dirty="0" smtClean="0">
                <a:solidFill>
                  <a:schemeClr val="tx1"/>
                </a:solidFill>
                <a:latin typeface="Arial"/>
                <a:cs typeface="Arial"/>
              </a:rPr>
              <a:t> (DCEs)</a:t>
            </a:r>
            <a:r>
              <a:rPr lang="en-US" altLang="ko-KR" sz="2000" dirty="0" smtClean="0">
                <a:solidFill>
                  <a:schemeClr val="tx1"/>
                </a:solidFill>
                <a:latin typeface="Arial"/>
                <a:cs typeface="Arial"/>
              </a:rPr>
              <a:t>,</a:t>
            </a:r>
            <a:r>
              <a:rPr lang="en-US" altLang="zh-CN" sz="2000" dirty="0" smtClean="0">
                <a:solidFill>
                  <a:schemeClr val="tx1"/>
                </a:solidFill>
                <a:latin typeface="Arial"/>
                <a:cs typeface="Arial"/>
              </a:rPr>
              <a:t> vinyl chloride (VC). </a:t>
            </a:r>
            <a:endParaRPr lang="en-US" altLang="zh-CN" sz="2000" dirty="0">
              <a:solidFill>
                <a:schemeClr val="tx1"/>
              </a:solidFill>
              <a:latin typeface="Arial"/>
              <a:cs typeface="Arial"/>
            </a:endParaRPr>
          </a:p>
        </p:txBody>
      </p:sp>
      <p:pic>
        <p:nvPicPr>
          <p:cNvPr id="4" name="Picture 6"/>
          <p:cNvPicPr>
            <a:picLocks noChangeAspect="1"/>
          </p:cNvPicPr>
          <p:nvPr/>
        </p:nvPicPr>
        <p:blipFill>
          <a:blip r:embed="rId2"/>
          <a:srcRect/>
          <a:stretch>
            <a:fillRect/>
          </a:stretch>
        </p:blipFill>
        <p:spPr bwMode="auto">
          <a:xfrm>
            <a:off x="3098799" y="3587591"/>
            <a:ext cx="2554287" cy="1935402"/>
          </a:xfrm>
          <a:prstGeom prst="rect">
            <a:avLst/>
          </a:prstGeom>
          <a:noFill/>
          <a:ln w="9525">
            <a:noFill/>
            <a:miter lim="800000"/>
            <a:headEnd/>
            <a:tailEnd/>
          </a:ln>
        </p:spPr>
      </p:pic>
      <p:sp>
        <p:nvSpPr>
          <p:cNvPr id="6" name="矩形 14"/>
          <p:cNvSpPr/>
          <p:nvPr/>
        </p:nvSpPr>
        <p:spPr>
          <a:xfrm>
            <a:off x="-1087632" y="5399704"/>
            <a:ext cx="9368032" cy="1015663"/>
          </a:xfrm>
          <a:prstGeom prst="rect">
            <a:avLst/>
          </a:prstGeom>
        </p:spPr>
        <p:txBody>
          <a:bodyPr wrap="square">
            <a:spAutoFit/>
          </a:bodyPr>
          <a:lstStyle/>
          <a:p>
            <a:pPr lvl="3" algn="just"/>
            <a:endParaRPr lang="en-US" altLang="zh-CN" sz="2000" dirty="0">
              <a:solidFill>
                <a:srgbClr val="FF0000"/>
              </a:solidFill>
              <a:latin typeface="Arial"/>
              <a:cs typeface="Arial"/>
            </a:endParaRPr>
          </a:p>
          <a:p>
            <a:pPr marL="1657350" lvl="3" indent="-285750" algn="just">
              <a:buFont typeface="Wingdings" pitchFamily="2" charset="2"/>
              <a:buChar char="ü"/>
            </a:pPr>
            <a:r>
              <a:rPr lang="en-US" altLang="zh-CN" sz="2000" dirty="0" smtClean="0">
                <a:solidFill>
                  <a:srgbClr val="FF0000"/>
                </a:solidFill>
                <a:latin typeface="Arial"/>
                <a:cs typeface="Arial"/>
              </a:rPr>
              <a:t>TCE: the most frequently found contaminant in groundwater (US)</a:t>
            </a:r>
          </a:p>
          <a:p>
            <a:pPr marL="1714500" lvl="3" indent="-342900" algn="just">
              <a:buFont typeface="Wingdings" charset="2"/>
              <a:buChar char="ü"/>
            </a:pPr>
            <a:r>
              <a:rPr lang="en-US" altLang="zh-CN" sz="2000" dirty="0" smtClean="0">
                <a:solidFill>
                  <a:srgbClr val="FF0000"/>
                </a:solidFill>
                <a:latin typeface="Arial"/>
                <a:cs typeface="Arial"/>
              </a:rPr>
              <a:t>Carcinogen</a:t>
            </a:r>
            <a:endParaRPr lang="en-US" altLang="zh-CN" sz="2000" dirty="0">
              <a:solidFill>
                <a:srgbClr val="FF0000"/>
              </a:solidFill>
              <a:latin typeface="Arial"/>
              <a:cs typeface="Arial"/>
            </a:endParaRPr>
          </a:p>
        </p:txBody>
      </p:sp>
      <p:sp>
        <p:nvSpPr>
          <p:cNvPr id="8" name="Slide Number Placeholder 7"/>
          <p:cNvSpPr>
            <a:spLocks noGrp="1"/>
          </p:cNvSpPr>
          <p:nvPr>
            <p:ph type="sldNum" sz="quarter" idx="12"/>
          </p:nvPr>
        </p:nvSpPr>
        <p:spPr/>
        <p:txBody>
          <a:bodyPr/>
          <a:lstStyle/>
          <a:p>
            <a:fld id="{FA84A37A-AFC2-4A01-80A1-FC20F2C0D5BB}" type="slidenum">
              <a:rPr lang="en-US" smtClean="0"/>
              <a:pPr/>
              <a:t>5</a:t>
            </a:fld>
            <a:endParaRPr lang="en-US"/>
          </a:p>
        </p:txBody>
      </p:sp>
    </p:spTree>
    <p:extLst>
      <p:ext uri="{BB962C8B-B14F-4D97-AF65-F5344CB8AC3E}">
        <p14:creationId xmlns:p14="http://schemas.microsoft.com/office/powerpoint/2010/main" val="2600042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057" y="1399342"/>
            <a:ext cx="3634529" cy="369332"/>
          </a:xfrm>
          <a:prstGeom prst="rect">
            <a:avLst/>
          </a:prstGeom>
        </p:spPr>
        <p:txBody>
          <a:bodyPr wrap="none">
            <a:spAutoFit/>
          </a:bodyPr>
          <a:lstStyle/>
          <a:p>
            <a:r>
              <a:rPr lang="en-US" b="1" dirty="0">
                <a:latin typeface="Arial"/>
                <a:cs typeface="Arial"/>
              </a:rPr>
              <a:t>Microbial degradation of </a:t>
            </a:r>
            <a:r>
              <a:rPr lang="en-US" b="1" dirty="0" smtClean="0">
                <a:latin typeface="Arial"/>
                <a:cs typeface="Arial"/>
              </a:rPr>
              <a:t>CAHs: </a:t>
            </a:r>
            <a:r>
              <a:rPr lang="en-US" b="1" dirty="0" smtClean="0">
                <a:solidFill>
                  <a:srgbClr val="FF0000"/>
                </a:solidFill>
                <a:latin typeface="Arial"/>
                <a:cs typeface="Arial"/>
              </a:rPr>
              <a:t> </a:t>
            </a:r>
            <a:endParaRPr lang="en-US" b="1" dirty="0">
              <a:solidFill>
                <a:srgbClr val="FF0000"/>
              </a:solidFill>
              <a:latin typeface="Arial"/>
              <a:cs typeface="Arial"/>
            </a:endParaRPr>
          </a:p>
        </p:txBody>
      </p:sp>
      <p:sp>
        <p:nvSpPr>
          <p:cNvPr id="5" name="Rectangle 4"/>
          <p:cNvSpPr/>
          <p:nvPr/>
        </p:nvSpPr>
        <p:spPr>
          <a:xfrm>
            <a:off x="686057" y="1783725"/>
            <a:ext cx="7198194" cy="484748"/>
          </a:xfrm>
          <a:prstGeom prst="rect">
            <a:avLst/>
          </a:prstGeom>
        </p:spPr>
        <p:txBody>
          <a:bodyPr wrap="square">
            <a:spAutoFit/>
          </a:bodyPr>
          <a:lstStyle/>
          <a:p>
            <a:pPr marL="285750" indent="-285750">
              <a:lnSpc>
                <a:spcPct val="150000"/>
              </a:lnSpc>
              <a:buFont typeface="Wingdings" charset="2"/>
              <a:buChar char="Ø"/>
            </a:pPr>
            <a:r>
              <a:rPr lang="en-US" dirty="0">
                <a:latin typeface="Arial"/>
                <a:cs typeface="Arial"/>
              </a:rPr>
              <a:t>anaerobic reductive </a:t>
            </a:r>
            <a:r>
              <a:rPr lang="en-US" dirty="0" err="1">
                <a:latin typeface="Arial"/>
                <a:cs typeface="Arial"/>
              </a:rPr>
              <a:t>dechlorination</a:t>
            </a:r>
            <a:r>
              <a:rPr lang="en-US" dirty="0">
                <a:latin typeface="Arial"/>
                <a:cs typeface="Arial"/>
              </a:rPr>
              <a:t> </a:t>
            </a:r>
            <a:r>
              <a:rPr lang="en-US" dirty="0" smtClean="0">
                <a:latin typeface="Arial"/>
                <a:cs typeface="Arial"/>
              </a:rPr>
              <a:t>(</a:t>
            </a:r>
            <a:r>
              <a:rPr lang="en-US" i="1" dirty="0" err="1" smtClean="0">
                <a:latin typeface="Arial"/>
                <a:cs typeface="Arial"/>
              </a:rPr>
              <a:t>Dehalococcoides</a:t>
            </a:r>
            <a:r>
              <a:rPr lang="en-US" dirty="0" smtClean="0">
                <a:latin typeface="Arial"/>
                <a:cs typeface="Arial"/>
              </a:rPr>
              <a:t>)</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314268" y="2512977"/>
            <a:ext cx="4238932" cy="1169113"/>
          </a:xfrm>
          <a:prstGeom prst="rect">
            <a:avLst/>
          </a:prstGeom>
        </p:spPr>
      </p:pic>
      <p:sp>
        <p:nvSpPr>
          <p:cNvPr id="7" name="Slide Number Placeholder 12"/>
          <p:cNvSpPr txBox="1">
            <a:spLocks/>
          </p:cNvSpPr>
          <p:nvPr/>
        </p:nvSpPr>
        <p:spPr>
          <a:xfrm>
            <a:off x="8113876" y="6356350"/>
            <a:ext cx="762000" cy="2714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E4BAC9-6D41-4691-9299-18EF07EF0177}" type="slidenum">
              <a:rPr lang="en-US" smtClean="0">
                <a:solidFill>
                  <a:srgbClr val="000000"/>
                </a:solidFill>
              </a:rPr>
              <a:pPr/>
              <a:t>6</a:t>
            </a:fld>
            <a:endParaRPr lang="en-US" dirty="0">
              <a:solidFill>
                <a:srgbClr val="000000"/>
              </a:solidFill>
            </a:endParaRPr>
          </a:p>
        </p:txBody>
      </p:sp>
      <p:pic>
        <p:nvPicPr>
          <p:cNvPr id="8" name="Picture 7"/>
          <p:cNvPicPr>
            <a:picLocks noChangeAspect="1"/>
          </p:cNvPicPr>
          <p:nvPr/>
        </p:nvPicPr>
        <p:blipFill>
          <a:blip r:embed="rId4"/>
          <a:stretch>
            <a:fillRect/>
          </a:stretch>
        </p:blipFill>
        <p:spPr>
          <a:xfrm>
            <a:off x="2133600" y="4328516"/>
            <a:ext cx="5020481" cy="2299297"/>
          </a:xfrm>
          <a:prstGeom prst="rect">
            <a:avLst/>
          </a:prstGeom>
        </p:spPr>
      </p:pic>
      <p:sp>
        <p:nvSpPr>
          <p:cNvPr id="9" name="Rectangle 8"/>
          <p:cNvSpPr/>
          <p:nvPr/>
        </p:nvSpPr>
        <p:spPr>
          <a:xfrm>
            <a:off x="686057" y="3682090"/>
            <a:ext cx="7198194" cy="484748"/>
          </a:xfrm>
          <a:prstGeom prst="rect">
            <a:avLst/>
          </a:prstGeom>
        </p:spPr>
        <p:txBody>
          <a:bodyPr wrap="square">
            <a:spAutoFit/>
          </a:bodyPr>
          <a:lstStyle/>
          <a:p>
            <a:pPr marL="285750" indent="-285750">
              <a:lnSpc>
                <a:spcPct val="150000"/>
              </a:lnSpc>
              <a:buFont typeface="Wingdings" charset="2"/>
              <a:buChar char="Ø"/>
            </a:pPr>
            <a:r>
              <a:rPr lang="en-US" dirty="0" smtClean="0">
                <a:latin typeface="Arial"/>
                <a:cs typeface="Arial"/>
              </a:rPr>
              <a:t> Aerobic </a:t>
            </a:r>
            <a:r>
              <a:rPr lang="en-US" dirty="0" err="1" smtClean="0">
                <a:latin typeface="Arial"/>
                <a:cs typeface="Arial"/>
              </a:rPr>
              <a:t>cometabolism</a:t>
            </a:r>
            <a:endParaRPr lang="en-US" dirty="0" smtClean="0">
              <a:latin typeface="Arial"/>
              <a:cs typeface="Arial"/>
            </a:endParaRPr>
          </a:p>
        </p:txBody>
      </p:sp>
      <p:sp>
        <p:nvSpPr>
          <p:cNvPr id="10" name="Rectangle 422"/>
          <p:cNvSpPr>
            <a:spLocks noChangeArrowheads="1"/>
          </p:cNvSpPr>
          <p:nvPr/>
        </p:nvSpPr>
        <p:spPr bwMode="auto">
          <a:xfrm>
            <a:off x="686057" y="332203"/>
            <a:ext cx="5029200" cy="609600"/>
          </a:xfrm>
          <a:prstGeom prst="rect">
            <a:avLst/>
          </a:prstGeom>
          <a:noFill/>
          <a:ln w="9525">
            <a:noFill/>
            <a:miter lim="800000"/>
            <a:headEnd/>
            <a:tailEnd/>
          </a:ln>
        </p:spPr>
        <p:txBody>
          <a:bodyPr anchor="b"/>
          <a:lstStyle/>
          <a:p>
            <a:pPr algn="ctr"/>
            <a:r>
              <a:rPr lang="en-US" altLang="zh-CN" sz="4000" b="1" dirty="0" smtClean="0">
                <a:solidFill>
                  <a:srgbClr val="000090"/>
                </a:solidFill>
                <a:latin typeface="Arial"/>
                <a:ea typeface="宋体" pitchFamily="2" charset="-122"/>
                <a:cs typeface="Arial"/>
              </a:rPr>
              <a:t>BACKGROUND</a:t>
            </a:r>
            <a:endParaRPr lang="en-US" altLang="zh-CN" sz="4000" b="1" dirty="0">
              <a:solidFill>
                <a:srgbClr val="000090"/>
              </a:solidFill>
              <a:latin typeface="Arial"/>
              <a:ea typeface="宋体" pitchFamily="2" charset="-122"/>
              <a:cs typeface="Arial"/>
            </a:endParaRPr>
          </a:p>
        </p:txBody>
      </p:sp>
    </p:spTree>
    <p:extLst>
      <p:ext uri="{BB962C8B-B14F-4D97-AF65-F5344CB8AC3E}">
        <p14:creationId xmlns:p14="http://schemas.microsoft.com/office/powerpoint/2010/main" val="2842215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84A37A-AFC2-4A01-80A1-FC20F2C0D5BB}" type="slidenum">
              <a:rPr lang="en-US" smtClean="0"/>
              <a:pPr/>
              <a:t>7</a:t>
            </a:fld>
            <a:endParaRPr lang="en-US"/>
          </a:p>
        </p:txBody>
      </p:sp>
      <p:sp>
        <p:nvSpPr>
          <p:cNvPr id="3" name="Rectangle 422"/>
          <p:cNvSpPr>
            <a:spLocks noChangeArrowheads="1"/>
          </p:cNvSpPr>
          <p:nvPr/>
        </p:nvSpPr>
        <p:spPr bwMode="auto">
          <a:xfrm>
            <a:off x="1897661" y="318040"/>
            <a:ext cx="5029200" cy="609600"/>
          </a:xfrm>
          <a:prstGeom prst="rect">
            <a:avLst/>
          </a:prstGeom>
          <a:noFill/>
          <a:ln w="9525">
            <a:noFill/>
            <a:miter lim="800000"/>
            <a:headEnd/>
            <a:tailEnd/>
          </a:ln>
        </p:spPr>
        <p:txBody>
          <a:bodyPr anchor="b"/>
          <a:lstStyle/>
          <a:p>
            <a:pPr algn="ctr"/>
            <a:r>
              <a:rPr lang="en-US" altLang="zh-CN" sz="4000" b="1" dirty="0" smtClean="0">
                <a:solidFill>
                  <a:srgbClr val="000090"/>
                </a:solidFill>
                <a:latin typeface="Arial"/>
                <a:ea typeface="宋体" pitchFamily="2" charset="-122"/>
                <a:cs typeface="Arial"/>
              </a:rPr>
              <a:t>BACKGROUND</a:t>
            </a:r>
            <a:endParaRPr lang="en-US" altLang="zh-CN" sz="4000" b="1" dirty="0">
              <a:solidFill>
                <a:srgbClr val="000090"/>
              </a:solidFill>
              <a:latin typeface="Arial"/>
              <a:ea typeface="宋体" pitchFamily="2" charset="-122"/>
              <a:cs typeface="Arial"/>
            </a:endParaRPr>
          </a:p>
        </p:txBody>
      </p:sp>
      <p:sp>
        <p:nvSpPr>
          <p:cNvPr id="4" name="TextBox 3"/>
          <p:cNvSpPr txBox="1"/>
          <p:nvPr/>
        </p:nvSpPr>
        <p:spPr>
          <a:xfrm>
            <a:off x="695857" y="1809086"/>
            <a:ext cx="4853606" cy="400110"/>
          </a:xfrm>
          <a:prstGeom prst="rect">
            <a:avLst/>
          </a:prstGeom>
          <a:noFill/>
        </p:spPr>
        <p:txBody>
          <a:bodyPr wrap="square" rtlCol="0">
            <a:spAutoFit/>
          </a:bodyPr>
          <a:lstStyle/>
          <a:p>
            <a:pPr marL="342900" indent="-342900">
              <a:buFont typeface="Wingdings" charset="2"/>
              <a:buChar char="ü"/>
            </a:pPr>
            <a:r>
              <a:rPr lang="en-US" sz="2000" dirty="0" smtClean="0">
                <a:latin typeface="Arial"/>
                <a:cs typeface="Arial"/>
              </a:rPr>
              <a:t>BTEX and CAHs:                          </a:t>
            </a:r>
            <a:endParaRPr lang="en-US" sz="2000" dirty="0">
              <a:latin typeface="Arial"/>
              <a:cs typeface="Arial"/>
            </a:endParaRPr>
          </a:p>
        </p:txBody>
      </p:sp>
      <p:sp>
        <p:nvSpPr>
          <p:cNvPr id="5" name="TextBox 4"/>
          <p:cNvSpPr txBox="1"/>
          <p:nvPr/>
        </p:nvSpPr>
        <p:spPr>
          <a:xfrm>
            <a:off x="643669" y="3341548"/>
            <a:ext cx="4453487" cy="400110"/>
          </a:xfrm>
          <a:prstGeom prst="rect">
            <a:avLst/>
          </a:prstGeom>
          <a:noFill/>
        </p:spPr>
        <p:txBody>
          <a:bodyPr wrap="square" rtlCol="0">
            <a:spAutoFit/>
          </a:bodyPr>
          <a:lstStyle/>
          <a:p>
            <a:pPr marL="342900" indent="-342900">
              <a:buFont typeface="Wingdings" charset="2"/>
              <a:buChar char="ü"/>
            </a:pPr>
            <a:r>
              <a:rPr lang="en-US" sz="2000" dirty="0" smtClean="0">
                <a:latin typeface="Arial"/>
                <a:cs typeface="Arial"/>
              </a:rPr>
              <a:t>BTEX/CAHs mixture: </a:t>
            </a:r>
            <a:r>
              <a:rPr lang="en-US" sz="2000" b="1" dirty="0" smtClean="0">
                <a:solidFill>
                  <a:srgbClr val="FF0000"/>
                </a:solidFill>
                <a:latin typeface="Arial"/>
                <a:cs typeface="Arial"/>
              </a:rPr>
              <a:t>biological</a:t>
            </a:r>
            <a:r>
              <a:rPr lang="en-US" sz="2000" dirty="0">
                <a:latin typeface="Arial"/>
                <a:cs typeface="Arial"/>
              </a:rPr>
              <a:t> </a:t>
            </a:r>
            <a:r>
              <a:rPr lang="en-US" sz="2000" dirty="0" smtClean="0">
                <a:latin typeface="Arial"/>
                <a:cs typeface="Arial"/>
              </a:rPr>
              <a:t> </a:t>
            </a:r>
            <a:endParaRPr lang="en-US" sz="2000" dirty="0">
              <a:latin typeface="Arial"/>
              <a:cs typeface="Arial"/>
            </a:endParaRPr>
          </a:p>
        </p:txBody>
      </p:sp>
      <p:sp>
        <p:nvSpPr>
          <p:cNvPr id="6" name="TextBox 5"/>
          <p:cNvSpPr txBox="1"/>
          <p:nvPr/>
        </p:nvSpPr>
        <p:spPr>
          <a:xfrm>
            <a:off x="3270530" y="1491270"/>
            <a:ext cx="2418105" cy="1015663"/>
          </a:xfrm>
          <a:prstGeom prst="rect">
            <a:avLst/>
          </a:prstGeom>
          <a:noFill/>
        </p:spPr>
        <p:txBody>
          <a:bodyPr wrap="square" rtlCol="0">
            <a:spAutoFit/>
          </a:bodyPr>
          <a:lstStyle/>
          <a:p>
            <a:r>
              <a:rPr lang="en-US" sz="2000" dirty="0" smtClean="0">
                <a:latin typeface="Arial"/>
                <a:cs typeface="Arial"/>
              </a:rPr>
              <a:t>Soil</a:t>
            </a:r>
          </a:p>
          <a:p>
            <a:r>
              <a:rPr lang="en-US" sz="2000" dirty="0" smtClean="0">
                <a:latin typeface="Arial"/>
                <a:cs typeface="Arial"/>
              </a:rPr>
              <a:t>                  </a:t>
            </a:r>
            <a:endParaRPr lang="en-US" sz="2000" dirty="0">
              <a:latin typeface="Arial"/>
              <a:cs typeface="Arial"/>
            </a:endParaRPr>
          </a:p>
          <a:p>
            <a:r>
              <a:rPr lang="en-US" sz="2000" dirty="0" smtClean="0">
                <a:latin typeface="Arial"/>
                <a:cs typeface="Arial"/>
              </a:rPr>
              <a:t>Water</a:t>
            </a:r>
            <a:endParaRPr lang="en-US" sz="2000" dirty="0">
              <a:latin typeface="Arial"/>
              <a:cs typeface="Arial"/>
            </a:endParaRPr>
          </a:p>
        </p:txBody>
      </p:sp>
      <p:sp>
        <p:nvSpPr>
          <p:cNvPr id="7" name="Right Arrow 6"/>
          <p:cNvSpPr/>
          <p:nvPr/>
        </p:nvSpPr>
        <p:spPr>
          <a:xfrm>
            <a:off x="4108999" y="1809086"/>
            <a:ext cx="626272" cy="4001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49370" y="5892909"/>
            <a:ext cx="8194629" cy="400110"/>
          </a:xfrm>
          <a:prstGeom prst="rect">
            <a:avLst/>
          </a:prstGeom>
          <a:noFill/>
        </p:spPr>
        <p:txBody>
          <a:bodyPr wrap="square" rtlCol="0">
            <a:spAutoFit/>
          </a:bodyPr>
          <a:lstStyle/>
          <a:p>
            <a:r>
              <a:rPr lang="en-US" sz="2000" b="1" dirty="0" smtClean="0">
                <a:solidFill>
                  <a:srgbClr val="FF0000"/>
                </a:solidFill>
                <a:latin typeface="Arial"/>
                <a:cs typeface="Arial"/>
              </a:rPr>
              <a:t>Hybrid technology (biological + physical)</a:t>
            </a:r>
            <a:endParaRPr lang="en-US" sz="2000" b="1" dirty="0">
              <a:solidFill>
                <a:srgbClr val="FF0000"/>
              </a:solidFill>
              <a:latin typeface="Arial"/>
              <a:cs typeface="Arial"/>
            </a:endParaRPr>
          </a:p>
        </p:txBody>
      </p:sp>
      <p:sp>
        <p:nvSpPr>
          <p:cNvPr id="9" name="TextBox 8"/>
          <p:cNvSpPr txBox="1"/>
          <p:nvPr/>
        </p:nvSpPr>
        <p:spPr>
          <a:xfrm>
            <a:off x="949371" y="4313972"/>
            <a:ext cx="6033121" cy="400110"/>
          </a:xfrm>
          <a:prstGeom prst="rect">
            <a:avLst/>
          </a:prstGeom>
          <a:noFill/>
        </p:spPr>
        <p:txBody>
          <a:bodyPr wrap="square" rtlCol="0">
            <a:spAutoFit/>
          </a:bodyPr>
          <a:lstStyle/>
          <a:p>
            <a:r>
              <a:rPr lang="en-US" sz="2000" dirty="0" smtClean="0">
                <a:latin typeface="Arial"/>
                <a:cs typeface="Arial"/>
              </a:rPr>
              <a:t>Further improvements: CAHs removal </a:t>
            </a:r>
            <a:endParaRPr lang="en-US" sz="2000" dirty="0">
              <a:latin typeface="Arial"/>
              <a:cs typeface="Arial"/>
            </a:endParaRPr>
          </a:p>
        </p:txBody>
      </p:sp>
      <p:sp>
        <p:nvSpPr>
          <p:cNvPr id="10" name="Down Arrow 9"/>
          <p:cNvSpPr/>
          <p:nvPr/>
        </p:nvSpPr>
        <p:spPr>
          <a:xfrm>
            <a:off x="1217750" y="4888008"/>
            <a:ext cx="556686" cy="8048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007453" y="1491270"/>
            <a:ext cx="2418105" cy="1277273"/>
          </a:xfrm>
          <a:prstGeom prst="rect">
            <a:avLst/>
          </a:prstGeom>
          <a:noFill/>
        </p:spPr>
        <p:txBody>
          <a:bodyPr wrap="square" rtlCol="0">
            <a:spAutoFit/>
          </a:bodyPr>
          <a:lstStyle/>
          <a:p>
            <a:pPr>
              <a:lnSpc>
                <a:spcPct val="130000"/>
              </a:lnSpc>
            </a:pPr>
            <a:r>
              <a:rPr lang="en-US" sz="2000" b="1" dirty="0" smtClean="0">
                <a:solidFill>
                  <a:srgbClr val="FF0000"/>
                </a:solidFill>
                <a:latin typeface="Arial"/>
                <a:cs typeface="Arial"/>
              </a:rPr>
              <a:t>Biological </a:t>
            </a:r>
          </a:p>
          <a:p>
            <a:pPr>
              <a:lnSpc>
                <a:spcPct val="130000"/>
              </a:lnSpc>
            </a:pPr>
            <a:r>
              <a:rPr lang="en-US" sz="2000" dirty="0" smtClean="0">
                <a:latin typeface="Arial"/>
                <a:cs typeface="Arial"/>
              </a:rPr>
              <a:t>Chemical</a:t>
            </a:r>
          </a:p>
          <a:p>
            <a:pPr>
              <a:lnSpc>
                <a:spcPct val="130000"/>
              </a:lnSpc>
            </a:pPr>
            <a:r>
              <a:rPr lang="en-US" sz="2000" dirty="0" smtClean="0">
                <a:latin typeface="Arial"/>
                <a:cs typeface="Arial"/>
              </a:rPr>
              <a:t>Physical</a:t>
            </a:r>
          </a:p>
        </p:txBody>
      </p:sp>
      <p:sp>
        <p:nvSpPr>
          <p:cNvPr id="12" name="TextBox 11"/>
          <p:cNvSpPr txBox="1"/>
          <p:nvPr/>
        </p:nvSpPr>
        <p:spPr>
          <a:xfrm>
            <a:off x="5688634" y="3094666"/>
            <a:ext cx="3455365" cy="1631216"/>
          </a:xfrm>
          <a:prstGeom prst="rect">
            <a:avLst/>
          </a:prstGeom>
          <a:noFill/>
        </p:spPr>
        <p:txBody>
          <a:bodyPr wrap="square" rtlCol="0">
            <a:spAutoFit/>
          </a:bodyPr>
          <a:lstStyle/>
          <a:p>
            <a:r>
              <a:rPr lang="en-US" sz="2000" dirty="0" smtClean="0">
                <a:latin typeface="Arial"/>
                <a:cs typeface="Arial"/>
              </a:rPr>
              <a:t>Cost-effective</a:t>
            </a:r>
          </a:p>
          <a:p>
            <a:r>
              <a:rPr lang="en-US" sz="2000" dirty="0" smtClean="0">
                <a:latin typeface="Arial"/>
                <a:cs typeface="Arial"/>
              </a:rPr>
              <a:t>                  </a:t>
            </a:r>
            <a:endParaRPr lang="en-US" sz="2000" dirty="0">
              <a:latin typeface="Arial"/>
              <a:cs typeface="Arial"/>
            </a:endParaRPr>
          </a:p>
          <a:p>
            <a:r>
              <a:rPr lang="en-US" sz="2000" dirty="0" smtClean="0">
                <a:latin typeface="Arial"/>
                <a:cs typeface="Arial"/>
              </a:rPr>
              <a:t>Environmental-friendly</a:t>
            </a:r>
          </a:p>
          <a:p>
            <a:endParaRPr lang="en-US" sz="2000" dirty="0">
              <a:latin typeface="Arial"/>
              <a:cs typeface="Arial"/>
            </a:endParaRPr>
          </a:p>
          <a:p>
            <a:r>
              <a:rPr lang="en-US" sz="2000" dirty="0" smtClean="0">
                <a:latin typeface="Arial"/>
                <a:cs typeface="Arial"/>
              </a:rPr>
              <a:t>Contaminant mineralization</a:t>
            </a:r>
            <a:endParaRPr lang="en-US" sz="2000" dirty="0">
              <a:latin typeface="Arial"/>
              <a:cs typeface="Arial"/>
            </a:endParaRPr>
          </a:p>
        </p:txBody>
      </p:sp>
      <p:sp>
        <p:nvSpPr>
          <p:cNvPr id="13" name="Right Arrow 12"/>
          <p:cNvSpPr/>
          <p:nvPr/>
        </p:nvSpPr>
        <p:spPr>
          <a:xfrm>
            <a:off x="4957980" y="3367653"/>
            <a:ext cx="626272" cy="4001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3326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1322602" y="1787617"/>
            <a:ext cx="6934200" cy="1200329"/>
          </a:xfrm>
          <a:prstGeom prst="rect">
            <a:avLst/>
          </a:prstGeom>
        </p:spPr>
        <p:txBody>
          <a:bodyPr wrap="square">
            <a:spAutoFit/>
          </a:bodyPr>
          <a:lstStyle/>
          <a:p>
            <a:pPr marL="285750" indent="-285750" algn="just" hangingPunct="0">
              <a:buFont typeface="Wingdings" pitchFamily="2" charset="2"/>
              <a:buChar char="ü"/>
            </a:pPr>
            <a:r>
              <a:rPr lang="en-US" altLang="zh-CN" sz="2400" dirty="0" smtClean="0">
                <a:solidFill>
                  <a:srgbClr val="000000"/>
                </a:solidFill>
                <a:latin typeface="Arial"/>
                <a:cs typeface="Arial"/>
              </a:rPr>
              <a:t>To remove BTEX/</a:t>
            </a:r>
            <a:r>
              <a:rPr lang="en-US" altLang="zh-CN" sz="2400" i="1" dirty="0" smtClean="0">
                <a:solidFill>
                  <a:srgbClr val="000000"/>
                </a:solidFill>
                <a:latin typeface="Arial"/>
                <a:cs typeface="Arial"/>
              </a:rPr>
              <a:t>cis</a:t>
            </a:r>
            <a:r>
              <a:rPr lang="en-US" altLang="zh-CN" sz="2400" dirty="0" smtClean="0">
                <a:solidFill>
                  <a:srgbClr val="000000"/>
                </a:solidFill>
                <a:latin typeface="Arial"/>
                <a:cs typeface="Arial"/>
              </a:rPr>
              <a:t>-DCE/TCE mixture from artificially contaminated water using indigenous bacterial isolate, </a:t>
            </a:r>
            <a:r>
              <a:rPr lang="en-US" sz="2400" i="1" dirty="0" smtClean="0">
                <a:solidFill>
                  <a:srgbClr val="000000"/>
                </a:solidFill>
                <a:latin typeface="Arial"/>
                <a:cs typeface="Arial"/>
              </a:rPr>
              <a:t>Pseudomonas </a:t>
            </a:r>
            <a:r>
              <a:rPr lang="en-US" sz="2400" i="1" dirty="0" err="1" smtClean="0">
                <a:solidFill>
                  <a:srgbClr val="000000"/>
                </a:solidFill>
                <a:latin typeface="Arial"/>
                <a:cs typeface="Arial"/>
              </a:rPr>
              <a:t>plecoglossicida</a:t>
            </a:r>
            <a:endParaRPr lang="en-US" altLang="zh-CN" sz="2400" dirty="0">
              <a:solidFill>
                <a:srgbClr val="000000"/>
              </a:solidFill>
              <a:latin typeface="Arial"/>
              <a:cs typeface="Arial"/>
            </a:endParaRPr>
          </a:p>
        </p:txBody>
      </p:sp>
      <p:sp>
        <p:nvSpPr>
          <p:cNvPr id="3" name="矩形 13"/>
          <p:cNvSpPr/>
          <p:nvPr/>
        </p:nvSpPr>
        <p:spPr>
          <a:xfrm>
            <a:off x="1357290" y="3734172"/>
            <a:ext cx="6899512" cy="1200329"/>
          </a:xfrm>
          <a:prstGeom prst="rect">
            <a:avLst/>
          </a:prstGeom>
        </p:spPr>
        <p:txBody>
          <a:bodyPr wrap="square">
            <a:spAutoFit/>
          </a:bodyPr>
          <a:lstStyle/>
          <a:p>
            <a:pPr marL="285750" indent="-285750" algn="just" hangingPunct="0">
              <a:buFont typeface="Wingdings" pitchFamily="2" charset="2"/>
              <a:buChar char="ü"/>
            </a:pPr>
            <a:r>
              <a:rPr lang="en-US" sz="2400" dirty="0" smtClean="0">
                <a:latin typeface="Arial"/>
                <a:cs typeface="Arial"/>
              </a:rPr>
              <a:t>To utilize scrap tires (waste) for hybrid/enhanced removal of mixture; physical/adsorption and biological/immobilization</a:t>
            </a:r>
            <a:endParaRPr lang="en-US" altLang="zh-CN" sz="2400" dirty="0">
              <a:latin typeface="Arial"/>
              <a:cs typeface="Arial"/>
            </a:endParaRPr>
          </a:p>
        </p:txBody>
      </p:sp>
      <p:sp>
        <p:nvSpPr>
          <p:cNvPr id="4" name="Rectangle 422"/>
          <p:cNvSpPr>
            <a:spLocks noChangeArrowheads="1"/>
          </p:cNvSpPr>
          <p:nvPr/>
        </p:nvSpPr>
        <p:spPr bwMode="auto">
          <a:xfrm>
            <a:off x="2030218" y="457200"/>
            <a:ext cx="5029200" cy="609600"/>
          </a:xfrm>
          <a:prstGeom prst="rect">
            <a:avLst/>
          </a:prstGeom>
          <a:noFill/>
          <a:ln w="9525">
            <a:noFill/>
            <a:miter lim="800000"/>
            <a:headEnd/>
            <a:tailEnd/>
          </a:ln>
        </p:spPr>
        <p:txBody>
          <a:bodyPr anchor="b"/>
          <a:lstStyle/>
          <a:p>
            <a:pPr algn="ctr"/>
            <a:r>
              <a:rPr lang="en-US" altLang="zh-CN" sz="4000" b="1" dirty="0" smtClean="0">
                <a:solidFill>
                  <a:srgbClr val="000090"/>
                </a:solidFill>
                <a:latin typeface="Arial"/>
                <a:ea typeface="宋体" pitchFamily="2" charset="-122"/>
                <a:cs typeface="Arial"/>
              </a:rPr>
              <a:t>OBJECTIVES</a:t>
            </a:r>
            <a:endParaRPr lang="en-US" altLang="zh-CN" sz="4000" b="1" dirty="0">
              <a:solidFill>
                <a:srgbClr val="000090"/>
              </a:solidFill>
              <a:latin typeface="Arial"/>
              <a:ea typeface="宋体" pitchFamily="2" charset="-122"/>
              <a:cs typeface="Aria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pPr/>
              <a:t>8</a:t>
            </a:fld>
            <a:endParaRPr lang="en-US"/>
          </a:p>
        </p:txBody>
      </p:sp>
    </p:spTree>
    <p:extLst>
      <p:ext uri="{BB962C8B-B14F-4D97-AF65-F5344CB8AC3E}">
        <p14:creationId xmlns:p14="http://schemas.microsoft.com/office/powerpoint/2010/main" val="37594016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84A37A-AFC2-4A01-80A1-FC20F2C0D5BB}" type="slidenum">
              <a:rPr lang="en-US" smtClean="0"/>
              <a:pPr/>
              <a:t>9</a:t>
            </a:fld>
            <a:endParaRPr lang="en-US"/>
          </a:p>
        </p:txBody>
      </p:sp>
      <p:sp>
        <p:nvSpPr>
          <p:cNvPr id="3" name="TextBox 10"/>
          <p:cNvSpPr txBox="1">
            <a:spLocks noChangeArrowheads="1"/>
          </p:cNvSpPr>
          <p:nvPr/>
        </p:nvSpPr>
        <p:spPr bwMode="auto">
          <a:xfrm>
            <a:off x="904440" y="988367"/>
            <a:ext cx="5791200" cy="461665"/>
          </a:xfrm>
          <a:prstGeom prst="rect">
            <a:avLst/>
          </a:prstGeom>
          <a:noFill/>
          <a:ln w="9525">
            <a:noFill/>
            <a:miter lim="800000"/>
            <a:headEnd/>
            <a:tailEnd/>
          </a:ln>
        </p:spPr>
        <p:txBody>
          <a:bodyPr>
            <a:spAutoFit/>
          </a:bodyPr>
          <a:lstStyle/>
          <a:p>
            <a:r>
              <a:rPr lang="en-US" sz="2400" dirty="0" smtClean="0">
                <a:solidFill>
                  <a:srgbClr val="0000CC"/>
                </a:solidFill>
                <a:latin typeface="Arial"/>
                <a:cs typeface="Arial"/>
              </a:rPr>
              <a:t>Experimental setup</a:t>
            </a:r>
            <a:endParaRPr lang="zh-CN" altLang="en-US" sz="2400" dirty="0">
              <a:solidFill>
                <a:srgbClr val="0000CC"/>
              </a:solidFill>
              <a:latin typeface="Arial"/>
              <a:cs typeface="Arial"/>
            </a:endParaRPr>
          </a:p>
        </p:txBody>
      </p:sp>
      <p:sp>
        <p:nvSpPr>
          <p:cNvPr id="4" name="TextBox 13"/>
          <p:cNvSpPr txBox="1">
            <a:spLocks noChangeArrowheads="1"/>
          </p:cNvSpPr>
          <p:nvPr/>
        </p:nvSpPr>
        <p:spPr bwMode="auto">
          <a:xfrm>
            <a:off x="562303" y="4470108"/>
            <a:ext cx="6934200" cy="1938992"/>
          </a:xfrm>
          <a:prstGeom prst="rect">
            <a:avLst/>
          </a:prstGeom>
          <a:noFill/>
          <a:ln w="9525">
            <a:noFill/>
            <a:miter lim="800000"/>
            <a:headEnd/>
            <a:tailEnd/>
          </a:ln>
        </p:spPr>
        <p:txBody>
          <a:bodyPr>
            <a:spAutoFit/>
          </a:bodyPr>
          <a:lstStyle/>
          <a:p>
            <a:pPr algn="just"/>
            <a:r>
              <a:rPr lang="en-US" sz="2000" u="sng" dirty="0" smtClean="0">
                <a:solidFill>
                  <a:schemeClr val="tx1"/>
                </a:solidFill>
                <a:latin typeface="Arial"/>
                <a:cs typeface="Arial"/>
              </a:rPr>
              <a:t>Contaminants concentrations:</a:t>
            </a:r>
          </a:p>
          <a:p>
            <a:pPr marL="285750" indent="-285750" algn="just">
              <a:spcBef>
                <a:spcPts val="1200"/>
              </a:spcBef>
              <a:buFont typeface="Arial"/>
              <a:buChar char="•"/>
            </a:pPr>
            <a:r>
              <a:rPr lang="en-US" sz="2000" dirty="0" smtClean="0">
                <a:solidFill>
                  <a:schemeClr val="tx1"/>
                </a:solidFill>
                <a:latin typeface="Arial"/>
                <a:cs typeface="Arial"/>
              </a:rPr>
              <a:t>BTEX (300 mg L</a:t>
            </a:r>
            <a:r>
              <a:rPr lang="en-US" sz="2000" baseline="30000" dirty="0" smtClean="0">
                <a:solidFill>
                  <a:schemeClr val="tx1"/>
                </a:solidFill>
                <a:latin typeface="Arial"/>
                <a:cs typeface="Arial"/>
              </a:rPr>
              <a:t>-1</a:t>
            </a:r>
            <a:r>
              <a:rPr lang="en-US" sz="2000" dirty="0" smtClean="0">
                <a:solidFill>
                  <a:schemeClr val="tx1"/>
                </a:solidFill>
                <a:latin typeface="Arial"/>
                <a:cs typeface="Arial"/>
              </a:rPr>
              <a:t>): based on mass fractions in crude oil (benzene: toluene: </a:t>
            </a:r>
            <a:r>
              <a:rPr lang="en-US" sz="2000" dirty="0" err="1" smtClean="0">
                <a:solidFill>
                  <a:schemeClr val="tx1"/>
                </a:solidFill>
                <a:latin typeface="Arial"/>
                <a:cs typeface="Arial"/>
              </a:rPr>
              <a:t>ethylbenzene</a:t>
            </a:r>
            <a:r>
              <a:rPr lang="en-US" sz="2000" dirty="0" smtClean="0">
                <a:solidFill>
                  <a:schemeClr val="tx1"/>
                </a:solidFill>
                <a:latin typeface="Arial"/>
                <a:cs typeface="Arial"/>
              </a:rPr>
              <a:t>:</a:t>
            </a:r>
            <a:r>
              <a:rPr lang="en-US" sz="2000" i="1" dirty="0" smtClean="0">
                <a:solidFill>
                  <a:schemeClr val="tx1"/>
                </a:solidFill>
                <a:latin typeface="Arial"/>
                <a:cs typeface="Arial"/>
              </a:rPr>
              <a:t> o</a:t>
            </a:r>
            <a:r>
              <a:rPr lang="en-US" sz="2000" dirty="0" smtClean="0">
                <a:solidFill>
                  <a:schemeClr val="tx1"/>
                </a:solidFill>
                <a:latin typeface="Arial"/>
                <a:cs typeface="Arial"/>
              </a:rPr>
              <a:t>-xylene:</a:t>
            </a:r>
            <a:r>
              <a:rPr lang="en-US" sz="2000" i="1" dirty="0" smtClean="0">
                <a:solidFill>
                  <a:schemeClr val="tx1"/>
                </a:solidFill>
                <a:latin typeface="Arial"/>
                <a:cs typeface="Arial"/>
              </a:rPr>
              <a:t> m</a:t>
            </a:r>
            <a:r>
              <a:rPr lang="en-US" sz="2000" dirty="0" smtClean="0">
                <a:solidFill>
                  <a:schemeClr val="tx1"/>
                </a:solidFill>
                <a:latin typeface="Arial"/>
                <a:cs typeface="Arial"/>
              </a:rPr>
              <a:t>-xylene:</a:t>
            </a:r>
            <a:r>
              <a:rPr lang="en-US" sz="2000" i="1" dirty="0" smtClean="0">
                <a:solidFill>
                  <a:schemeClr val="tx1"/>
                </a:solidFill>
                <a:latin typeface="Arial"/>
                <a:cs typeface="Arial"/>
              </a:rPr>
              <a:t> p</a:t>
            </a:r>
            <a:r>
              <a:rPr lang="en-US" sz="2000" dirty="0" smtClean="0">
                <a:solidFill>
                  <a:schemeClr val="tx1"/>
                </a:solidFill>
                <a:latin typeface="Arial"/>
                <a:cs typeface="Arial"/>
              </a:rPr>
              <a:t>-xylene at 22.7%: 48.3%: 4.6%: 6.3%: 6.9%: 11.1%)</a:t>
            </a:r>
          </a:p>
          <a:p>
            <a:pPr marL="285750" indent="-285750" algn="just">
              <a:spcBef>
                <a:spcPts val="1200"/>
              </a:spcBef>
              <a:buFont typeface="Arial"/>
              <a:buChar char="•"/>
            </a:pPr>
            <a:r>
              <a:rPr lang="en-US" sz="2000" dirty="0" smtClean="0">
                <a:solidFill>
                  <a:schemeClr val="tx1"/>
                </a:solidFill>
                <a:latin typeface="Arial"/>
                <a:cs typeface="Arial"/>
              </a:rPr>
              <a:t>TCE (10 mg</a:t>
            </a:r>
            <a:r>
              <a:rPr lang="en-US" sz="2000" dirty="0">
                <a:solidFill>
                  <a:schemeClr val="tx1"/>
                </a:solidFill>
                <a:latin typeface="Arial"/>
                <a:cs typeface="Arial"/>
              </a:rPr>
              <a:t> </a:t>
            </a:r>
            <a:r>
              <a:rPr lang="en-US" sz="2000" dirty="0" smtClean="0">
                <a:solidFill>
                  <a:schemeClr val="tx1"/>
                </a:solidFill>
                <a:latin typeface="Arial"/>
                <a:cs typeface="Arial"/>
              </a:rPr>
              <a:t>L</a:t>
            </a:r>
            <a:r>
              <a:rPr lang="en-US" sz="2000" baseline="30000" dirty="0" smtClean="0">
                <a:solidFill>
                  <a:schemeClr val="tx1"/>
                </a:solidFill>
                <a:latin typeface="Arial"/>
                <a:cs typeface="Arial"/>
              </a:rPr>
              <a:t>-1</a:t>
            </a:r>
            <a:r>
              <a:rPr lang="en-US" sz="2000" dirty="0" smtClean="0">
                <a:solidFill>
                  <a:schemeClr val="tx1"/>
                </a:solidFill>
                <a:latin typeface="Arial"/>
                <a:cs typeface="Arial"/>
              </a:rPr>
              <a:t>) and </a:t>
            </a:r>
            <a:r>
              <a:rPr lang="en-US" sz="2000" i="1" dirty="0" err="1" smtClean="0">
                <a:solidFill>
                  <a:schemeClr val="tx1"/>
                </a:solidFill>
                <a:latin typeface="Arial"/>
                <a:cs typeface="Arial"/>
              </a:rPr>
              <a:t>cis</a:t>
            </a:r>
            <a:r>
              <a:rPr lang="en-US" sz="2000" dirty="0" smtClean="0">
                <a:solidFill>
                  <a:schemeClr val="tx1"/>
                </a:solidFill>
                <a:latin typeface="Arial"/>
                <a:cs typeface="Arial"/>
              </a:rPr>
              <a:t>-DCE (5 mg L</a:t>
            </a:r>
            <a:r>
              <a:rPr lang="en-US" sz="2000" baseline="30000" dirty="0">
                <a:solidFill>
                  <a:schemeClr val="tx1"/>
                </a:solidFill>
                <a:latin typeface="Arial"/>
                <a:cs typeface="Arial"/>
              </a:rPr>
              <a:t>-1</a:t>
            </a:r>
            <a:r>
              <a:rPr lang="en-US" sz="2000" dirty="0" smtClean="0">
                <a:solidFill>
                  <a:schemeClr val="tx1"/>
                </a:solidFill>
                <a:latin typeface="Arial"/>
                <a:cs typeface="Arial"/>
              </a:rPr>
              <a:t>)</a:t>
            </a:r>
            <a:endParaRPr lang="en-US" altLang="zh-CN" sz="2000" dirty="0">
              <a:solidFill>
                <a:schemeClr val="tx1"/>
              </a:solidFill>
              <a:latin typeface="Arial"/>
              <a:cs typeface="Arial"/>
            </a:endParaRPr>
          </a:p>
        </p:txBody>
      </p:sp>
      <p:sp>
        <p:nvSpPr>
          <p:cNvPr id="5" name="Rectangle 81"/>
          <p:cNvSpPr>
            <a:spLocks noChangeArrowheads="1"/>
          </p:cNvSpPr>
          <p:nvPr/>
        </p:nvSpPr>
        <p:spPr bwMode="auto">
          <a:xfrm>
            <a:off x="0" y="-184666"/>
            <a:ext cx="184666" cy="369332"/>
          </a:xfrm>
          <a:prstGeom prst="rect">
            <a:avLst/>
          </a:prstGeom>
          <a:noFill/>
          <a:ln w="9525">
            <a:noFill/>
            <a:miter lim="800000"/>
            <a:headEnd/>
            <a:tailEnd/>
          </a:ln>
        </p:spPr>
        <p:txBody>
          <a:bodyPr wrap="none" anchor="ctr">
            <a:spAutoFit/>
          </a:bodyPr>
          <a:lstStyle/>
          <a:p>
            <a:endParaRPr lang="zh-CN" altLang="en-US">
              <a:latin typeface="Arial"/>
              <a:cs typeface="Arial"/>
            </a:endParaRPr>
          </a:p>
        </p:txBody>
      </p:sp>
      <p:sp>
        <p:nvSpPr>
          <p:cNvPr id="6" name="Rectangle 422"/>
          <p:cNvSpPr>
            <a:spLocks noChangeArrowheads="1"/>
          </p:cNvSpPr>
          <p:nvPr/>
        </p:nvSpPr>
        <p:spPr bwMode="auto">
          <a:xfrm>
            <a:off x="892840" y="228600"/>
            <a:ext cx="7876688" cy="609600"/>
          </a:xfrm>
          <a:prstGeom prst="rect">
            <a:avLst/>
          </a:prstGeom>
          <a:noFill/>
          <a:ln w="9525">
            <a:noFill/>
            <a:miter lim="800000"/>
            <a:headEnd/>
            <a:tailEnd/>
          </a:ln>
        </p:spPr>
        <p:txBody>
          <a:bodyPr anchor="b"/>
          <a:lstStyle/>
          <a:p>
            <a:r>
              <a:rPr lang="en-US" altLang="zh-CN" sz="4000" b="1" dirty="0" smtClean="0">
                <a:solidFill>
                  <a:srgbClr val="000090"/>
                </a:solidFill>
                <a:latin typeface="Arial"/>
                <a:ea typeface="宋体" pitchFamily="2" charset="-122"/>
                <a:cs typeface="Arial"/>
              </a:rPr>
              <a:t>MATERIALS AND METHODS</a:t>
            </a:r>
            <a:endParaRPr lang="en-US" altLang="zh-CN" sz="4000" b="1" dirty="0">
              <a:solidFill>
                <a:srgbClr val="000090"/>
              </a:solidFill>
              <a:latin typeface="Arial"/>
              <a:ea typeface="宋体" pitchFamily="2" charset="-122"/>
              <a:cs typeface="Arial"/>
            </a:endParaRPr>
          </a:p>
        </p:txBody>
      </p:sp>
      <p:sp>
        <p:nvSpPr>
          <p:cNvPr id="7" name="TextBox 6"/>
          <p:cNvSpPr txBox="1"/>
          <p:nvPr/>
        </p:nvSpPr>
        <p:spPr>
          <a:xfrm>
            <a:off x="562303" y="2124451"/>
            <a:ext cx="7899880" cy="2523768"/>
          </a:xfrm>
          <a:prstGeom prst="rect">
            <a:avLst/>
          </a:prstGeom>
          <a:noFill/>
        </p:spPr>
        <p:txBody>
          <a:bodyPr wrap="square" rtlCol="0">
            <a:spAutoFit/>
          </a:bodyPr>
          <a:lstStyle/>
          <a:p>
            <a:pPr algn="just"/>
            <a:r>
              <a:rPr lang="en-US" sz="2000" u="sng" dirty="0" smtClean="0">
                <a:solidFill>
                  <a:schemeClr val="tx1"/>
                </a:solidFill>
                <a:latin typeface="Arial"/>
                <a:cs typeface="Arial"/>
              </a:rPr>
              <a:t>Serum bottle:</a:t>
            </a:r>
            <a:r>
              <a:rPr lang="en-US" sz="2000" dirty="0" smtClean="0">
                <a:solidFill>
                  <a:schemeClr val="tx1"/>
                </a:solidFill>
                <a:latin typeface="Arial"/>
                <a:cs typeface="Arial"/>
              </a:rPr>
              <a:t> MSM (mineral salts medium) solution (45 mL)</a:t>
            </a:r>
          </a:p>
          <a:p>
            <a:pPr algn="just"/>
            <a:r>
              <a:rPr lang="en-US" sz="2000" dirty="0">
                <a:latin typeface="Arial"/>
                <a:cs typeface="Arial"/>
              </a:rPr>
              <a:t> </a:t>
            </a:r>
            <a:r>
              <a:rPr lang="en-US" sz="2000" dirty="0" smtClean="0">
                <a:latin typeface="Arial"/>
                <a:cs typeface="Arial"/>
              </a:rPr>
              <a:t>                    </a:t>
            </a:r>
            <a:r>
              <a:rPr lang="en-US" sz="2000" dirty="0" smtClean="0">
                <a:solidFill>
                  <a:schemeClr val="tx1"/>
                </a:solidFill>
                <a:latin typeface="Arial"/>
                <a:cs typeface="Arial"/>
              </a:rPr>
              <a:t> </a:t>
            </a:r>
            <a:r>
              <a:rPr lang="en-US" sz="2000" dirty="0">
                <a:latin typeface="Arial"/>
                <a:cs typeface="Arial"/>
              </a:rPr>
              <a:t>C</a:t>
            </a:r>
            <a:r>
              <a:rPr lang="en-US" sz="2000" dirty="0" smtClean="0">
                <a:solidFill>
                  <a:schemeClr val="tx1"/>
                </a:solidFill>
                <a:latin typeface="Arial"/>
                <a:cs typeface="Arial"/>
              </a:rPr>
              <a:t>ontaminants  </a:t>
            </a:r>
          </a:p>
          <a:p>
            <a:pPr algn="just"/>
            <a:r>
              <a:rPr lang="en-US" sz="2000" dirty="0" smtClean="0">
                <a:solidFill>
                  <a:schemeClr val="tx1"/>
                </a:solidFill>
                <a:latin typeface="Arial"/>
                <a:cs typeface="Arial"/>
              </a:rPr>
              <a:t>                      Inoculum (5 mL)</a:t>
            </a:r>
          </a:p>
          <a:p>
            <a:pPr algn="just"/>
            <a:r>
              <a:rPr lang="en-US" sz="2000" dirty="0" smtClean="0">
                <a:solidFill>
                  <a:schemeClr val="tx1"/>
                </a:solidFill>
                <a:latin typeface="Arial"/>
                <a:cs typeface="Arial"/>
              </a:rPr>
              <a:t>                      </a:t>
            </a:r>
            <a:r>
              <a:rPr lang="en-US" sz="2000" dirty="0">
                <a:latin typeface="Arial"/>
                <a:cs typeface="Arial"/>
              </a:rPr>
              <a:t>S</a:t>
            </a:r>
            <a:r>
              <a:rPr lang="en-US" sz="2000" dirty="0" smtClean="0">
                <a:solidFill>
                  <a:schemeClr val="tx1"/>
                </a:solidFill>
                <a:latin typeface="Arial"/>
                <a:cs typeface="Arial"/>
              </a:rPr>
              <a:t>crap tires (1.3, 2.8, and 4.0 g).</a:t>
            </a:r>
          </a:p>
          <a:p>
            <a:pPr algn="just">
              <a:spcBef>
                <a:spcPts val="1200"/>
              </a:spcBef>
            </a:pPr>
            <a:endParaRPr lang="en-US" altLang="zh-CN" sz="2000" dirty="0" smtClean="0">
              <a:solidFill>
                <a:schemeClr val="tx1"/>
              </a:solidFill>
              <a:latin typeface="Arial"/>
              <a:cs typeface="Arial"/>
            </a:endParaRPr>
          </a:p>
          <a:p>
            <a:pPr algn="just">
              <a:spcBef>
                <a:spcPts val="1200"/>
              </a:spcBef>
            </a:pPr>
            <a:r>
              <a:rPr lang="en-US" altLang="zh-CN" sz="2000" dirty="0" smtClean="0">
                <a:solidFill>
                  <a:schemeClr val="tx1"/>
                </a:solidFill>
                <a:latin typeface="Arial"/>
                <a:cs typeface="Arial"/>
              </a:rPr>
              <a:t>Incubation: 150 rpm , 25</a:t>
            </a:r>
            <a:r>
              <a:rPr lang="en-US" sz="2000" dirty="0" smtClean="0">
                <a:solidFill>
                  <a:schemeClr val="tx1"/>
                </a:solidFill>
                <a:latin typeface="Arial"/>
                <a:cs typeface="Arial"/>
              </a:rPr>
              <a:t>°C, pH 7, 5 days.</a:t>
            </a:r>
            <a:endParaRPr lang="zh-CN" altLang="en-US" sz="2000" dirty="0" smtClean="0">
              <a:solidFill>
                <a:schemeClr val="tx1"/>
              </a:solidFill>
              <a:latin typeface="Arial"/>
              <a:cs typeface="Arial"/>
            </a:endParaRPr>
          </a:p>
          <a:p>
            <a:pPr algn="just"/>
            <a:endParaRPr lang="zh-CN" altLang="en-US" dirty="0">
              <a:solidFill>
                <a:schemeClr val="tx1"/>
              </a:solidFill>
              <a:latin typeface="Arial"/>
              <a:cs typeface="Arial"/>
            </a:endParaRPr>
          </a:p>
        </p:txBody>
      </p:sp>
      <p:pic>
        <p:nvPicPr>
          <p:cNvPr id="8" name="图片 14" descr="1.png"/>
          <p:cNvPicPr>
            <a:picLocks noChangeAspect="1"/>
          </p:cNvPicPr>
          <p:nvPr/>
        </p:nvPicPr>
        <p:blipFill>
          <a:blip r:embed="rId2"/>
          <a:stretch>
            <a:fillRect/>
          </a:stretch>
        </p:blipFill>
        <p:spPr>
          <a:xfrm>
            <a:off x="7673008" y="4631286"/>
            <a:ext cx="1365875" cy="1752600"/>
          </a:xfrm>
          <a:prstGeom prst="rect">
            <a:avLst/>
          </a:prstGeom>
        </p:spPr>
      </p:pic>
      <p:sp>
        <p:nvSpPr>
          <p:cNvPr id="9" name="Slide Number Placeholder 8"/>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smtClean="0"/>
              <a:pPr/>
              <a:t>9</a:t>
            </a:fld>
            <a:endParaRPr lang="en-US"/>
          </a:p>
        </p:txBody>
      </p:sp>
      <p:sp>
        <p:nvSpPr>
          <p:cNvPr id="10" name="TextBox 9"/>
          <p:cNvSpPr txBox="1"/>
          <p:nvPr/>
        </p:nvSpPr>
        <p:spPr>
          <a:xfrm>
            <a:off x="562303" y="1600345"/>
            <a:ext cx="7110705" cy="400110"/>
          </a:xfrm>
          <a:prstGeom prst="rect">
            <a:avLst/>
          </a:prstGeom>
          <a:noFill/>
        </p:spPr>
        <p:txBody>
          <a:bodyPr wrap="square" rtlCol="0">
            <a:spAutoFit/>
          </a:bodyPr>
          <a:lstStyle/>
          <a:p>
            <a:r>
              <a:rPr lang="en-US" sz="2000" dirty="0" smtClean="0">
                <a:latin typeface="Arial"/>
                <a:cs typeface="Arial"/>
              </a:rPr>
              <a:t>Microcosms: suspended and immobilized systems</a:t>
            </a:r>
            <a:endParaRPr lang="en-US" sz="2000" dirty="0">
              <a:latin typeface="Arial"/>
              <a:cs typeface="Arial"/>
            </a:endParaRPr>
          </a:p>
        </p:txBody>
      </p:sp>
    </p:spTree>
    <p:extLst>
      <p:ext uri="{BB962C8B-B14F-4D97-AF65-F5344CB8AC3E}">
        <p14:creationId xmlns:p14="http://schemas.microsoft.com/office/powerpoint/2010/main" val="11859829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19187</TotalTime>
  <Words>1173</Words>
  <Application>Microsoft Macintosh PowerPoint</Application>
  <PresentationFormat>On-screen Show (4:3)</PresentationFormat>
  <Paragraphs>223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MacBook Air</dc:creator>
  <cp:lastModifiedBy>Renata Alves de Toledo</cp:lastModifiedBy>
  <cp:revision>47</cp:revision>
  <dcterms:created xsi:type="dcterms:W3CDTF">2015-06-15T09:53:00Z</dcterms:created>
  <dcterms:modified xsi:type="dcterms:W3CDTF">2015-07-17T12:52:04Z</dcterms:modified>
</cp:coreProperties>
</file>