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72" r:id="rId2"/>
    <p:sldId id="273" r:id="rId3"/>
    <p:sldId id="257" r:id="rId4"/>
    <p:sldId id="258" r:id="rId5"/>
    <p:sldId id="260" r:id="rId6"/>
    <p:sldId id="262" r:id="rId7"/>
    <p:sldId id="263" r:id="rId8"/>
    <p:sldId id="264" r:id="rId9"/>
    <p:sldId id="265" r:id="rId10"/>
    <p:sldId id="267" r:id="rId11"/>
    <p:sldId id="274" r:id="rId12"/>
    <p:sldId id="275" r:id="rId13"/>
    <p:sldId id="308" r:id="rId14"/>
    <p:sldId id="309" r:id="rId15"/>
    <p:sldId id="310"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5" r:id="rId45"/>
    <p:sldId id="306" r:id="rId46"/>
    <p:sldId id="3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86521" autoAdjust="0"/>
  </p:normalViewPr>
  <p:slideViewPr>
    <p:cSldViewPr>
      <p:cViewPr>
        <p:scale>
          <a:sx n="68" d="100"/>
          <a:sy n="68" d="100"/>
        </p:scale>
        <p:origin x="-576" y="21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108"/>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ody\Documents\AR%20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ody\Documents\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ody\Desktop\CGD%20THESIS%202\CD3%20ab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ody\Documents\CD45R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ody\Documents\AR%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ar-EG"/>
            </a:pPr>
            <a:r>
              <a:rPr lang="en-US" sz="2400" dirty="0">
                <a:solidFill>
                  <a:schemeClr val="tx1"/>
                </a:solidFill>
                <a:latin typeface="Times New Roman" pitchFamily="18" charset="0"/>
                <a:cs typeface="Times New Roman" pitchFamily="18" charset="0"/>
              </a:rPr>
              <a:t>Consanguinity in CGD patients</a:t>
            </a:r>
          </a:p>
        </c:rich>
      </c:tx>
      <c:layout>
        <c:manualLayout>
          <c:xMode val="edge"/>
          <c:yMode val="edge"/>
          <c:x val="0.10304001473500023"/>
          <c:y val="3.265306122448982E-2"/>
        </c:manualLayout>
      </c:layout>
    </c:title>
    <c:view3D>
      <c:rotX val="30"/>
      <c:perspective val="30"/>
    </c:view3D>
    <c:plotArea>
      <c:layout/>
      <c:pie3DChart>
        <c:varyColors val="1"/>
        <c:ser>
          <c:idx val="0"/>
          <c:order val="0"/>
          <c:spPr>
            <a:solidFill>
              <a:srgbClr val="002060"/>
            </a:solidFill>
          </c:spPr>
          <c:dPt>
            <c:idx val="0"/>
            <c:spPr>
              <a:solidFill>
                <a:srgbClr val="800000"/>
              </a:solidFill>
            </c:spPr>
          </c:dPt>
          <c:dLbls>
            <c:txPr>
              <a:bodyPr/>
              <a:lstStyle/>
              <a:p>
                <a:pPr>
                  <a:defRPr lang="ar-EG"/>
                </a:pPr>
                <a:endParaRPr lang="en-US"/>
              </a:p>
            </c:txPr>
            <c:showPercent val="1"/>
          </c:dLbls>
          <c:cat>
            <c:strRef>
              <c:f>Sheet1!$A$1:$A$2</c:f>
              <c:strCache>
                <c:ptCount val="2"/>
                <c:pt idx="0">
                  <c:v>Positive</c:v>
                </c:pt>
                <c:pt idx="1">
                  <c:v>Negative</c:v>
                </c:pt>
              </c:strCache>
            </c:strRef>
          </c:cat>
          <c:val>
            <c:numRef>
              <c:f>Sheet1!$B$1:$B$2</c:f>
              <c:numCache>
                <c:formatCode>0.00%</c:formatCode>
                <c:ptCount val="2"/>
                <c:pt idx="0">
                  <c:v>0.93300000000000005</c:v>
                </c:pt>
                <c:pt idx="1">
                  <c:v>6.7000000000000046E-2</c:v>
                </c:pt>
              </c:numCache>
            </c:numRef>
          </c:val>
        </c:ser>
        <c:dLbls>
          <c:showPercent val="1"/>
        </c:dLbls>
      </c:pie3DChart>
    </c:plotArea>
    <c:legend>
      <c:legendPos val="t"/>
      <c:layout>
        <c:manualLayout>
          <c:xMode val="edge"/>
          <c:yMode val="edge"/>
          <c:x val="0.25047047244094506"/>
          <c:y val="0.22095800524934392"/>
          <c:w val="0.47537701855064751"/>
          <c:h val="0.11728037671761628"/>
        </c:manualLayout>
      </c:layout>
      <c:txPr>
        <a:bodyPr/>
        <a:lstStyle/>
        <a:p>
          <a:pPr>
            <a:defRPr lang="ar-EG"/>
          </a:pPr>
          <a:endParaRPr lang="en-US"/>
        </a:p>
      </c:txPr>
    </c:legend>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ar-EG"/>
          </a:pPr>
          <a:endParaRPr lang="en-US"/>
        </a:p>
      </c:txPr>
    </c:title>
    <c:plotArea>
      <c:layout/>
      <c:barChart>
        <c:barDir val="bar"/>
        <c:grouping val="clustered"/>
        <c:ser>
          <c:idx val="0"/>
          <c:order val="0"/>
          <c:tx>
            <c:strRef>
              <c:f>Sheet1!$B$1</c:f>
              <c:strCache>
                <c:ptCount val="1"/>
                <c:pt idx="0">
                  <c:v>CD45RO</c:v>
                </c:pt>
              </c:strCache>
            </c:strRef>
          </c:tx>
          <c:spPr>
            <a:solidFill>
              <a:srgbClr val="800000"/>
            </a:solidFill>
          </c:spPr>
          <c:dPt>
            <c:idx val="0"/>
            <c:spPr>
              <a:solidFill>
                <a:srgbClr val="002060"/>
              </a:solidFill>
            </c:spPr>
          </c:dPt>
          <c:cat>
            <c:strRef>
              <c:f>Sheet1!$A$2:$A$3</c:f>
              <c:strCache>
                <c:ptCount val="2"/>
                <c:pt idx="0">
                  <c:v>Autosomal recessive</c:v>
                </c:pt>
                <c:pt idx="1">
                  <c:v>X-linked</c:v>
                </c:pt>
              </c:strCache>
            </c:strRef>
          </c:cat>
          <c:val>
            <c:numRef>
              <c:f>Sheet1!$B$2:$B$3</c:f>
              <c:numCache>
                <c:formatCode>#,##0.00%</c:formatCode>
                <c:ptCount val="2"/>
                <c:pt idx="0">
                  <c:v>0.32547058823529451</c:v>
                </c:pt>
                <c:pt idx="1">
                  <c:v>0.43800000000000017</c:v>
                </c:pt>
              </c:numCache>
            </c:numRef>
          </c:val>
        </c:ser>
        <c:gapWidth val="75"/>
        <c:overlap val="-25"/>
        <c:axId val="57234560"/>
        <c:axId val="57236096"/>
      </c:barChart>
      <c:catAx>
        <c:axId val="57234560"/>
        <c:scaling>
          <c:orientation val="minMax"/>
        </c:scaling>
        <c:axPos val="l"/>
        <c:majorTickMark val="none"/>
        <c:tickLblPos val="nextTo"/>
        <c:txPr>
          <a:bodyPr/>
          <a:lstStyle/>
          <a:p>
            <a:pPr>
              <a:defRPr lang="ar-EG"/>
            </a:pPr>
            <a:endParaRPr lang="en-US"/>
          </a:p>
        </c:txPr>
        <c:crossAx val="57236096"/>
        <c:crosses val="autoZero"/>
        <c:auto val="1"/>
        <c:lblAlgn val="ctr"/>
        <c:lblOffset val="100"/>
      </c:catAx>
      <c:valAx>
        <c:axId val="57236096"/>
        <c:scaling>
          <c:orientation val="minMax"/>
        </c:scaling>
        <c:axPos val="b"/>
        <c:majorGridlines/>
        <c:numFmt formatCode="0%" sourceLinked="0"/>
        <c:majorTickMark val="none"/>
        <c:tickLblPos val="nextTo"/>
        <c:spPr>
          <a:ln w="9525">
            <a:noFill/>
          </a:ln>
        </c:spPr>
        <c:txPr>
          <a:bodyPr/>
          <a:lstStyle/>
          <a:p>
            <a:pPr>
              <a:defRPr lang="ar-EG"/>
            </a:pPr>
            <a:endParaRPr lang="en-US"/>
          </a:p>
        </c:txPr>
        <c:crossAx val="57234560"/>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4"/>
  <c:chart>
    <c:title>
      <c:layout/>
      <c:txPr>
        <a:bodyPr/>
        <a:lstStyle/>
        <a:p>
          <a:pPr>
            <a:defRPr lang="ar-EG"/>
          </a:pPr>
          <a:endParaRPr lang="en-US"/>
        </a:p>
      </c:txPr>
    </c:title>
    <c:plotArea>
      <c:layout/>
      <c:barChart>
        <c:barDir val="bar"/>
        <c:grouping val="clustered"/>
        <c:ser>
          <c:idx val="0"/>
          <c:order val="0"/>
          <c:tx>
            <c:strRef>
              <c:f>Sheet1!$B$1</c:f>
              <c:strCache>
                <c:ptCount val="1"/>
                <c:pt idx="0">
                  <c:v>CD27 cells</c:v>
                </c:pt>
              </c:strCache>
            </c:strRef>
          </c:tx>
          <c:spPr>
            <a:solidFill>
              <a:srgbClr val="800000"/>
            </a:solidFill>
          </c:spPr>
          <c:dPt>
            <c:idx val="0"/>
            <c:spPr>
              <a:solidFill>
                <a:srgbClr val="002060"/>
              </a:solidFill>
            </c:spPr>
          </c:dPt>
          <c:cat>
            <c:strRef>
              <c:f>Sheet1!$A$2:$A$3</c:f>
              <c:strCache>
                <c:ptCount val="2"/>
                <c:pt idx="0">
                  <c:v>Autosomal recessive</c:v>
                </c:pt>
                <c:pt idx="1">
                  <c:v>X-linked</c:v>
                </c:pt>
              </c:strCache>
            </c:strRef>
          </c:cat>
          <c:val>
            <c:numRef>
              <c:f>Sheet1!$B$2:$B$3</c:f>
              <c:numCache>
                <c:formatCode>0.00%</c:formatCode>
                <c:ptCount val="2"/>
                <c:pt idx="0">
                  <c:v>0.15800000000000008</c:v>
                </c:pt>
                <c:pt idx="1">
                  <c:v>0.112</c:v>
                </c:pt>
              </c:numCache>
            </c:numRef>
          </c:val>
        </c:ser>
        <c:axId val="57286016"/>
        <c:axId val="57300096"/>
      </c:barChart>
      <c:catAx>
        <c:axId val="57286016"/>
        <c:scaling>
          <c:orientation val="minMax"/>
        </c:scaling>
        <c:axPos val="l"/>
        <c:tickLblPos val="nextTo"/>
        <c:txPr>
          <a:bodyPr/>
          <a:lstStyle/>
          <a:p>
            <a:pPr>
              <a:defRPr lang="ar-EG"/>
            </a:pPr>
            <a:endParaRPr lang="en-US"/>
          </a:p>
        </c:txPr>
        <c:crossAx val="57300096"/>
        <c:crosses val="autoZero"/>
        <c:auto val="1"/>
        <c:lblAlgn val="ctr"/>
        <c:lblOffset val="100"/>
      </c:catAx>
      <c:valAx>
        <c:axId val="57300096"/>
        <c:scaling>
          <c:orientation val="minMax"/>
        </c:scaling>
        <c:axPos val="b"/>
        <c:majorGridlines/>
        <c:numFmt formatCode="0%" sourceLinked="0"/>
        <c:tickLblPos val="nextTo"/>
        <c:txPr>
          <a:bodyPr/>
          <a:lstStyle/>
          <a:p>
            <a:pPr>
              <a:defRPr lang="ar-EG"/>
            </a:pPr>
            <a:endParaRPr lang="en-US"/>
          </a:p>
        </c:txPr>
        <c:crossAx val="57286016"/>
        <c:crosses val="autoZero"/>
        <c:crossBetween val="between"/>
      </c:valAx>
    </c:plotArea>
    <c:legend>
      <c:legendPos val="r"/>
      <c:layout/>
      <c:txPr>
        <a:bodyPr/>
        <a:lstStyle/>
        <a:p>
          <a:pPr>
            <a:defRPr lang="ar-EG"/>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lang="ar-EG"/>
            </a:pPr>
            <a:r>
              <a:rPr lang="en-US" sz="2400" dirty="0">
                <a:solidFill>
                  <a:schemeClr val="tx1"/>
                </a:solidFill>
                <a:latin typeface="Times New Roman" pitchFamily="18" charset="0"/>
                <a:cs typeface="Times New Roman" pitchFamily="18" charset="0"/>
              </a:rPr>
              <a:t>Mode</a:t>
            </a:r>
            <a:r>
              <a:rPr lang="en-US" sz="2400" baseline="0" dirty="0">
                <a:solidFill>
                  <a:schemeClr val="tx1"/>
                </a:solidFill>
                <a:latin typeface="Times New Roman" pitchFamily="18" charset="0"/>
                <a:cs typeface="Times New Roman" pitchFamily="18" charset="0"/>
              </a:rPr>
              <a:t> of inheritance</a:t>
            </a:r>
            <a:endParaRPr lang="en-US" sz="2400" dirty="0">
              <a:solidFill>
                <a:schemeClr val="tx1"/>
              </a:solidFill>
              <a:latin typeface="Times New Roman" pitchFamily="18" charset="0"/>
              <a:cs typeface="Times New Roman" pitchFamily="18" charset="0"/>
            </a:endParaRPr>
          </a:p>
        </c:rich>
      </c:tx>
      <c:layout>
        <c:manualLayout>
          <c:xMode val="edge"/>
          <c:yMode val="edge"/>
          <c:x val="0.17818866759302143"/>
          <c:y val="5.4545454545454522E-2"/>
        </c:manualLayout>
      </c:layout>
    </c:title>
    <c:view3D>
      <c:rotX val="30"/>
      <c:perspective val="30"/>
    </c:view3D>
    <c:plotArea>
      <c:layout/>
      <c:pie3DChart>
        <c:varyColors val="1"/>
        <c:ser>
          <c:idx val="0"/>
          <c:order val="0"/>
          <c:spPr>
            <a:solidFill>
              <a:srgbClr val="CC3300"/>
            </a:solidFill>
          </c:spPr>
          <c:explosion val="25"/>
          <c:dPt>
            <c:idx val="0"/>
            <c:spPr>
              <a:solidFill>
                <a:srgbClr val="800000"/>
              </a:solidFill>
            </c:spPr>
          </c:dPt>
          <c:dPt>
            <c:idx val="1"/>
            <c:spPr>
              <a:solidFill>
                <a:srgbClr val="002060"/>
              </a:solidFill>
            </c:spPr>
          </c:dPt>
          <c:dLbls>
            <c:txPr>
              <a:bodyPr/>
              <a:lstStyle/>
              <a:p>
                <a:pPr>
                  <a:defRPr lang="ar-EG"/>
                </a:pPr>
                <a:endParaRPr lang="en-US"/>
              </a:p>
            </c:txPr>
            <c:showPercent val="1"/>
          </c:dLbls>
          <c:cat>
            <c:strRef>
              <c:f>Sheet1!$A$2:$A$3</c:f>
              <c:strCache>
                <c:ptCount val="2"/>
                <c:pt idx="0">
                  <c:v>Autosomal recessive</c:v>
                </c:pt>
                <c:pt idx="1">
                  <c:v>X-Linked</c:v>
                </c:pt>
              </c:strCache>
            </c:strRef>
          </c:cat>
          <c:val>
            <c:numRef>
              <c:f>Sheet1!$B$2:$B$3</c:f>
              <c:numCache>
                <c:formatCode>0.00%</c:formatCode>
                <c:ptCount val="2"/>
                <c:pt idx="0">
                  <c:v>0.56699999999999995</c:v>
                </c:pt>
                <c:pt idx="1">
                  <c:v>0.43300000000000016</c:v>
                </c:pt>
              </c:numCache>
            </c:numRef>
          </c:val>
        </c:ser>
        <c:dLbls>
          <c:showPercent val="1"/>
        </c:dLbls>
      </c:pie3DChart>
    </c:plotArea>
    <c:legend>
      <c:legendPos val="r"/>
      <c:layout>
        <c:manualLayout>
          <c:xMode val="edge"/>
          <c:yMode val="edge"/>
          <c:x val="0.6805324011222732"/>
          <c:y val="0.42756570428696428"/>
          <c:w val="0.30222621956738183"/>
          <c:h val="0.22481294838145241"/>
        </c:manualLayout>
      </c:layout>
      <c:txPr>
        <a:bodyPr/>
        <a:lstStyle/>
        <a:p>
          <a:pPr>
            <a:defRPr lang="ar-EG"/>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ar-EG"/>
          </a:pPr>
          <a:endParaRPr lang="en-US"/>
        </a:p>
      </c:txPr>
    </c:title>
    <c:view3D>
      <c:rAngAx val="1"/>
    </c:view3D>
    <c:plotArea>
      <c:layout/>
      <c:bar3DChart>
        <c:barDir val="col"/>
        <c:grouping val="clustered"/>
        <c:ser>
          <c:idx val="0"/>
          <c:order val="0"/>
          <c:tx>
            <c:strRef>
              <c:f>Sheet1!$B$1</c:f>
              <c:strCache>
                <c:ptCount val="1"/>
                <c:pt idx="0">
                  <c:v>Total lymphocytes</c:v>
                </c:pt>
              </c:strCache>
            </c:strRef>
          </c:tx>
          <c:spPr>
            <a:solidFill>
              <a:srgbClr val="002060"/>
            </a:solidFill>
          </c:spPr>
          <c:dPt>
            <c:idx val="1"/>
            <c:spPr>
              <a:solidFill>
                <a:srgbClr val="800000"/>
              </a:solidFill>
            </c:spPr>
          </c:dPt>
          <c:cat>
            <c:strRef>
              <c:f>Sheet1!$A$2:$A$3</c:f>
              <c:strCache>
                <c:ptCount val="2"/>
                <c:pt idx="0">
                  <c:v>Control group</c:v>
                </c:pt>
                <c:pt idx="1">
                  <c:v>CGD patients</c:v>
                </c:pt>
              </c:strCache>
            </c:strRef>
          </c:cat>
          <c:val>
            <c:numRef>
              <c:f>Sheet1!$B$2:$B$3</c:f>
              <c:numCache>
                <c:formatCode>0.00%</c:formatCode>
                <c:ptCount val="2"/>
                <c:pt idx="0">
                  <c:v>0.42860000000000015</c:v>
                </c:pt>
                <c:pt idx="1">
                  <c:v>0.35440000000000021</c:v>
                </c:pt>
              </c:numCache>
            </c:numRef>
          </c:val>
        </c:ser>
        <c:shape val="box"/>
        <c:axId val="54384512"/>
        <c:axId val="54386048"/>
        <c:axId val="0"/>
      </c:bar3DChart>
      <c:catAx>
        <c:axId val="54384512"/>
        <c:scaling>
          <c:orientation val="minMax"/>
        </c:scaling>
        <c:axPos val="b"/>
        <c:tickLblPos val="nextTo"/>
        <c:txPr>
          <a:bodyPr/>
          <a:lstStyle/>
          <a:p>
            <a:pPr>
              <a:defRPr lang="ar-EG"/>
            </a:pPr>
            <a:endParaRPr lang="en-US"/>
          </a:p>
        </c:txPr>
        <c:crossAx val="54386048"/>
        <c:crosses val="autoZero"/>
        <c:auto val="1"/>
        <c:lblAlgn val="ctr"/>
        <c:lblOffset val="100"/>
      </c:catAx>
      <c:valAx>
        <c:axId val="54386048"/>
        <c:scaling>
          <c:orientation val="minMax"/>
        </c:scaling>
        <c:axPos val="l"/>
        <c:majorGridlines/>
        <c:numFmt formatCode="0%" sourceLinked="0"/>
        <c:tickLblPos val="nextTo"/>
        <c:txPr>
          <a:bodyPr/>
          <a:lstStyle/>
          <a:p>
            <a:pPr>
              <a:defRPr lang="ar-EG"/>
            </a:pPr>
            <a:endParaRPr lang="en-US"/>
          </a:p>
        </c:txPr>
        <c:crossAx val="54384512"/>
        <c:crosses val="autoZero"/>
        <c:crossBetween val="between"/>
      </c:valAx>
    </c:plotArea>
    <c:legend>
      <c:legendPos val="r"/>
      <c:layout/>
      <c:txPr>
        <a:bodyPr/>
        <a:lstStyle/>
        <a:p>
          <a:pPr>
            <a:defRPr lang="ar-EG"/>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lang="ar-EG"/>
            </a:pPr>
            <a:r>
              <a:rPr lang="en-US"/>
              <a:t>CD45RA</a:t>
            </a:r>
            <a:r>
              <a:rPr lang="en-US" baseline="30000"/>
              <a:t>+</a:t>
            </a:r>
            <a:r>
              <a:rPr lang="en-US" baseline="0"/>
              <a:t> cells</a:t>
            </a:r>
            <a:endParaRPr lang="en-US"/>
          </a:p>
        </c:rich>
      </c:tx>
      <c:layout/>
    </c:title>
    <c:view3D>
      <c:rAngAx val="1"/>
    </c:view3D>
    <c:plotArea>
      <c:layout/>
      <c:bar3DChart>
        <c:barDir val="col"/>
        <c:grouping val="clustered"/>
        <c:ser>
          <c:idx val="0"/>
          <c:order val="0"/>
          <c:tx>
            <c:strRef>
              <c:f>Sheet1!$B$1</c:f>
              <c:strCache>
                <c:ptCount val="1"/>
                <c:pt idx="0">
                  <c:v>CD45RA</c:v>
                </c:pt>
              </c:strCache>
            </c:strRef>
          </c:tx>
          <c:dPt>
            <c:idx val="0"/>
            <c:spPr>
              <a:solidFill>
                <a:srgbClr val="002060"/>
              </a:solidFill>
            </c:spPr>
          </c:dPt>
          <c:dPt>
            <c:idx val="1"/>
            <c:spPr>
              <a:solidFill>
                <a:srgbClr val="800000"/>
              </a:solidFill>
            </c:spPr>
          </c:dPt>
          <c:cat>
            <c:strRef>
              <c:f>Sheet1!$A$2:$A$3</c:f>
              <c:strCache>
                <c:ptCount val="2"/>
                <c:pt idx="0">
                  <c:v>Control group</c:v>
                </c:pt>
                <c:pt idx="1">
                  <c:v>CGD patients</c:v>
                </c:pt>
              </c:strCache>
            </c:strRef>
          </c:cat>
          <c:val>
            <c:numRef>
              <c:f>Sheet1!$B$2:$B$3</c:f>
              <c:numCache>
                <c:formatCode>General</c:formatCode>
                <c:ptCount val="2"/>
                <c:pt idx="0">
                  <c:v>1434.96</c:v>
                </c:pt>
                <c:pt idx="1">
                  <c:v>1027.6899999999998</c:v>
                </c:pt>
              </c:numCache>
            </c:numRef>
          </c:val>
        </c:ser>
        <c:shape val="box"/>
        <c:axId val="54776960"/>
        <c:axId val="54778496"/>
        <c:axId val="0"/>
      </c:bar3DChart>
      <c:catAx>
        <c:axId val="54776960"/>
        <c:scaling>
          <c:orientation val="minMax"/>
        </c:scaling>
        <c:axPos val="b"/>
        <c:tickLblPos val="nextTo"/>
        <c:txPr>
          <a:bodyPr/>
          <a:lstStyle/>
          <a:p>
            <a:pPr>
              <a:defRPr lang="ar-EG"/>
            </a:pPr>
            <a:endParaRPr lang="en-US"/>
          </a:p>
        </c:txPr>
        <c:crossAx val="54778496"/>
        <c:crosses val="autoZero"/>
        <c:auto val="1"/>
        <c:lblAlgn val="ctr"/>
        <c:lblOffset val="100"/>
      </c:catAx>
      <c:valAx>
        <c:axId val="54778496"/>
        <c:scaling>
          <c:orientation val="minMax"/>
        </c:scaling>
        <c:axPos val="l"/>
        <c:majorGridlines/>
        <c:numFmt formatCode="General" sourceLinked="1"/>
        <c:tickLblPos val="nextTo"/>
        <c:txPr>
          <a:bodyPr/>
          <a:lstStyle/>
          <a:p>
            <a:pPr>
              <a:defRPr lang="ar-EG"/>
            </a:pPr>
            <a:endParaRPr lang="en-US"/>
          </a:p>
        </c:txPr>
        <c:crossAx val="54776960"/>
        <c:crosses val="autoZero"/>
        <c:crossBetween val="between"/>
      </c:valAx>
      <c:spPr>
        <a:noFill/>
        <a:ln w="25400">
          <a:noFill/>
        </a:ln>
      </c:spPr>
    </c:plotArea>
    <c:legend>
      <c:legendPos val="r"/>
      <c:layout/>
      <c:txPr>
        <a:bodyPr/>
        <a:lstStyle/>
        <a:p>
          <a:pPr>
            <a:defRPr lang="ar-EG"/>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ar-EG"/>
          </a:pPr>
          <a:endParaRPr lang="en-US"/>
        </a:p>
      </c:txPr>
    </c:title>
    <c:view3D>
      <c:rAngAx val="1"/>
    </c:view3D>
    <c:plotArea>
      <c:layout/>
      <c:bar3DChart>
        <c:barDir val="col"/>
        <c:grouping val="clustered"/>
        <c:ser>
          <c:idx val="0"/>
          <c:order val="0"/>
          <c:tx>
            <c:strRef>
              <c:f>Sheet1!$B$1</c:f>
              <c:strCache>
                <c:ptCount val="1"/>
                <c:pt idx="0">
                  <c:v>CD45RO</c:v>
                </c:pt>
              </c:strCache>
            </c:strRef>
          </c:tx>
          <c:spPr>
            <a:solidFill>
              <a:srgbClr val="002060"/>
            </a:solidFill>
          </c:spPr>
          <c:dPt>
            <c:idx val="1"/>
            <c:spPr>
              <a:solidFill>
                <a:srgbClr val="800000"/>
              </a:solidFill>
            </c:spPr>
          </c:dPt>
          <c:cat>
            <c:strRef>
              <c:f>Sheet1!$A$2:$A$3</c:f>
              <c:strCache>
                <c:ptCount val="2"/>
                <c:pt idx="0">
                  <c:v>Control group</c:v>
                </c:pt>
                <c:pt idx="1">
                  <c:v>CGD patients</c:v>
                </c:pt>
              </c:strCache>
            </c:strRef>
          </c:cat>
          <c:val>
            <c:numRef>
              <c:f>Sheet1!$B$2:$B$3</c:f>
              <c:numCache>
                <c:formatCode>0.00%</c:formatCode>
                <c:ptCount val="2"/>
                <c:pt idx="0">
                  <c:v>0.31180000000000024</c:v>
                </c:pt>
                <c:pt idx="1">
                  <c:v>0.37420000000000014</c:v>
                </c:pt>
              </c:numCache>
            </c:numRef>
          </c:val>
        </c:ser>
        <c:shape val="box"/>
        <c:axId val="57036800"/>
        <c:axId val="57038336"/>
        <c:axId val="0"/>
      </c:bar3DChart>
      <c:catAx>
        <c:axId val="57036800"/>
        <c:scaling>
          <c:orientation val="minMax"/>
        </c:scaling>
        <c:axPos val="b"/>
        <c:tickLblPos val="nextTo"/>
        <c:txPr>
          <a:bodyPr/>
          <a:lstStyle/>
          <a:p>
            <a:pPr>
              <a:defRPr lang="ar-EG"/>
            </a:pPr>
            <a:endParaRPr lang="en-US"/>
          </a:p>
        </c:txPr>
        <c:crossAx val="57038336"/>
        <c:crosses val="autoZero"/>
        <c:auto val="1"/>
        <c:lblAlgn val="ctr"/>
        <c:lblOffset val="100"/>
      </c:catAx>
      <c:valAx>
        <c:axId val="57038336"/>
        <c:scaling>
          <c:orientation val="minMax"/>
        </c:scaling>
        <c:axPos val="l"/>
        <c:majorGridlines/>
        <c:numFmt formatCode="0%" sourceLinked="0"/>
        <c:tickLblPos val="nextTo"/>
        <c:txPr>
          <a:bodyPr/>
          <a:lstStyle/>
          <a:p>
            <a:pPr>
              <a:defRPr lang="ar-EG"/>
            </a:pPr>
            <a:endParaRPr lang="en-US"/>
          </a:p>
        </c:txPr>
        <c:crossAx val="57036800"/>
        <c:crosses val="autoZero"/>
        <c:crossBetween val="between"/>
      </c:valAx>
    </c:plotArea>
    <c:legend>
      <c:legendPos val="r"/>
      <c:layout/>
      <c:txPr>
        <a:bodyPr/>
        <a:lstStyle/>
        <a:p>
          <a:pPr>
            <a:defRPr lang="ar-EG"/>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ar-EG"/>
            </a:pPr>
            <a:r>
              <a:rPr lang="en-US"/>
              <a:t>CD27</a:t>
            </a:r>
            <a:r>
              <a:rPr lang="en-US" baseline="30000"/>
              <a:t>+</a:t>
            </a:r>
            <a:r>
              <a:rPr lang="en-US"/>
              <a:t> cells</a:t>
            </a:r>
          </a:p>
        </c:rich>
      </c:tx>
      <c:layout/>
    </c:title>
    <c:view3D>
      <c:rAngAx val="1"/>
    </c:view3D>
    <c:plotArea>
      <c:layout/>
      <c:bar3DChart>
        <c:barDir val="col"/>
        <c:grouping val="clustered"/>
        <c:ser>
          <c:idx val="0"/>
          <c:order val="0"/>
          <c:tx>
            <c:strRef>
              <c:f>Sheet1!$B$1</c:f>
              <c:strCache>
                <c:ptCount val="1"/>
                <c:pt idx="0">
                  <c:v>CD27 cells</c:v>
                </c:pt>
              </c:strCache>
            </c:strRef>
          </c:tx>
          <c:spPr>
            <a:solidFill>
              <a:srgbClr val="002060"/>
            </a:solidFill>
          </c:spPr>
          <c:dPt>
            <c:idx val="1"/>
            <c:spPr>
              <a:solidFill>
                <a:srgbClr val="800000"/>
              </a:solidFill>
            </c:spPr>
          </c:dPt>
          <c:cat>
            <c:strRef>
              <c:f>Sheet1!$A$2:$A$3</c:f>
              <c:strCache>
                <c:ptCount val="2"/>
                <c:pt idx="0">
                  <c:v>control group</c:v>
                </c:pt>
                <c:pt idx="1">
                  <c:v>CGD patients</c:v>
                </c:pt>
              </c:strCache>
            </c:strRef>
          </c:cat>
          <c:val>
            <c:numRef>
              <c:f>Sheet1!$B$2:$B$3</c:f>
              <c:numCache>
                <c:formatCode>General</c:formatCode>
                <c:ptCount val="2"/>
                <c:pt idx="0">
                  <c:v>77.05</c:v>
                </c:pt>
                <c:pt idx="1">
                  <c:v>61.7</c:v>
                </c:pt>
              </c:numCache>
            </c:numRef>
          </c:val>
        </c:ser>
        <c:shape val="box"/>
        <c:axId val="57096832"/>
        <c:axId val="57098624"/>
        <c:axId val="0"/>
      </c:bar3DChart>
      <c:catAx>
        <c:axId val="57096832"/>
        <c:scaling>
          <c:orientation val="minMax"/>
        </c:scaling>
        <c:axPos val="b"/>
        <c:tickLblPos val="nextTo"/>
        <c:txPr>
          <a:bodyPr/>
          <a:lstStyle/>
          <a:p>
            <a:pPr>
              <a:defRPr lang="ar-EG"/>
            </a:pPr>
            <a:endParaRPr lang="en-US"/>
          </a:p>
        </c:txPr>
        <c:crossAx val="57098624"/>
        <c:crosses val="autoZero"/>
        <c:auto val="1"/>
        <c:lblAlgn val="ctr"/>
        <c:lblOffset val="100"/>
      </c:catAx>
      <c:valAx>
        <c:axId val="57098624"/>
        <c:scaling>
          <c:orientation val="minMax"/>
        </c:scaling>
        <c:axPos val="l"/>
        <c:majorGridlines/>
        <c:numFmt formatCode="General" sourceLinked="1"/>
        <c:tickLblPos val="nextTo"/>
        <c:txPr>
          <a:bodyPr/>
          <a:lstStyle/>
          <a:p>
            <a:pPr>
              <a:defRPr lang="ar-EG"/>
            </a:pPr>
            <a:endParaRPr lang="en-US"/>
          </a:p>
        </c:txPr>
        <c:crossAx val="57096832"/>
        <c:crosses val="autoZero"/>
        <c:crossBetween val="between"/>
      </c:valAx>
    </c:plotArea>
    <c:legend>
      <c:legendPos val="r"/>
      <c:layout/>
      <c:txPr>
        <a:bodyPr/>
        <a:lstStyle/>
        <a:p>
          <a:pPr>
            <a:defRPr lang="ar-EG"/>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ar-EG"/>
          </a:pPr>
          <a:endParaRPr lang="en-US"/>
        </a:p>
      </c:txPr>
    </c:title>
    <c:plotArea>
      <c:layout/>
      <c:barChart>
        <c:barDir val="bar"/>
        <c:grouping val="clustered"/>
        <c:ser>
          <c:idx val="0"/>
          <c:order val="0"/>
          <c:tx>
            <c:strRef>
              <c:f>Sheet1!$B$1</c:f>
              <c:strCache>
                <c:ptCount val="1"/>
                <c:pt idx="0">
                  <c:v>CD45RA</c:v>
                </c:pt>
              </c:strCache>
            </c:strRef>
          </c:tx>
          <c:spPr>
            <a:solidFill>
              <a:srgbClr val="002060"/>
            </a:solidFill>
          </c:spPr>
          <c:dPt>
            <c:idx val="1"/>
            <c:spPr>
              <a:solidFill>
                <a:srgbClr val="800000"/>
              </a:solidFill>
            </c:spPr>
          </c:dPt>
          <c:cat>
            <c:strRef>
              <c:f>Sheet1!$A$2:$A$3</c:f>
              <c:strCache>
                <c:ptCount val="2"/>
                <c:pt idx="0">
                  <c:v>Autosomal recessive</c:v>
                </c:pt>
                <c:pt idx="1">
                  <c:v>X-linked</c:v>
                </c:pt>
              </c:strCache>
            </c:strRef>
          </c:cat>
          <c:val>
            <c:numRef>
              <c:f>Sheet1!$B$2:$B$3</c:f>
              <c:numCache>
                <c:formatCode>General</c:formatCode>
                <c:ptCount val="2"/>
                <c:pt idx="0" formatCode="#,##0.00">
                  <c:v>1332.5</c:v>
                </c:pt>
                <c:pt idx="1">
                  <c:v>629.02</c:v>
                </c:pt>
              </c:numCache>
            </c:numRef>
          </c:val>
        </c:ser>
        <c:axId val="57136640"/>
        <c:axId val="57138176"/>
      </c:barChart>
      <c:catAx>
        <c:axId val="57136640"/>
        <c:scaling>
          <c:orientation val="minMax"/>
        </c:scaling>
        <c:delete val="1"/>
        <c:axPos val="l"/>
        <c:tickLblPos val="nextTo"/>
        <c:crossAx val="57138176"/>
        <c:crosses val="autoZero"/>
        <c:auto val="1"/>
        <c:lblAlgn val="ctr"/>
        <c:lblOffset val="100"/>
      </c:catAx>
      <c:valAx>
        <c:axId val="57138176"/>
        <c:scaling>
          <c:orientation val="minMax"/>
        </c:scaling>
        <c:axPos val="b"/>
        <c:majorGridlines/>
        <c:numFmt formatCode="#,##0" sourceLinked="0"/>
        <c:tickLblPos val="nextTo"/>
        <c:txPr>
          <a:bodyPr/>
          <a:lstStyle/>
          <a:p>
            <a:pPr>
              <a:defRPr lang="ar-EG"/>
            </a:pPr>
            <a:endParaRPr lang="en-US"/>
          </a:p>
        </c:txPr>
        <c:crossAx val="57136640"/>
        <c:crosses val="autoZero"/>
        <c:crossBetween val="between"/>
      </c:valAx>
    </c:plotArea>
    <c:legend>
      <c:legendPos val="r"/>
      <c:layout/>
      <c:txPr>
        <a:bodyPr/>
        <a:lstStyle/>
        <a:p>
          <a:pPr>
            <a:defRPr lang="ar-EG"/>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layout/>
      <c:txPr>
        <a:bodyPr/>
        <a:lstStyle/>
        <a:p>
          <a:pPr>
            <a:defRPr lang="ar-EG"/>
          </a:pPr>
          <a:endParaRPr lang="en-US"/>
        </a:p>
      </c:txPr>
    </c:title>
    <c:plotArea>
      <c:layout/>
      <c:barChart>
        <c:barDir val="bar"/>
        <c:grouping val="clustered"/>
        <c:ser>
          <c:idx val="0"/>
          <c:order val="0"/>
          <c:tx>
            <c:strRef>
              <c:f>Sheet1!$B$1</c:f>
              <c:strCache>
                <c:ptCount val="1"/>
                <c:pt idx="0">
                  <c:v>CD45RA</c:v>
                </c:pt>
              </c:strCache>
            </c:strRef>
          </c:tx>
          <c:spPr>
            <a:solidFill>
              <a:srgbClr val="C00000"/>
            </a:solidFill>
          </c:spPr>
          <c:dPt>
            <c:idx val="0"/>
            <c:spPr>
              <a:solidFill>
                <a:srgbClr val="002060"/>
              </a:solidFill>
            </c:spPr>
          </c:dPt>
          <c:dPt>
            <c:idx val="1"/>
            <c:spPr>
              <a:solidFill>
                <a:srgbClr val="800000"/>
              </a:solidFill>
            </c:spPr>
          </c:dPt>
          <c:cat>
            <c:strRef>
              <c:f>Sheet1!$A$2:$A$3</c:f>
              <c:strCache>
                <c:ptCount val="2"/>
                <c:pt idx="0">
                  <c:v>Autosomal recessive</c:v>
                </c:pt>
                <c:pt idx="1">
                  <c:v>X-linked</c:v>
                </c:pt>
              </c:strCache>
            </c:strRef>
          </c:cat>
          <c:val>
            <c:numRef>
              <c:f>Sheet1!$B$2:$B$3</c:f>
              <c:numCache>
                <c:formatCode>0.00%</c:formatCode>
                <c:ptCount val="2"/>
                <c:pt idx="0">
                  <c:v>0.44620000000000004</c:v>
                </c:pt>
                <c:pt idx="1">
                  <c:v>0.23619999999999999</c:v>
                </c:pt>
              </c:numCache>
            </c:numRef>
          </c:val>
        </c:ser>
        <c:axId val="57176064"/>
        <c:axId val="57177600"/>
      </c:barChart>
      <c:catAx>
        <c:axId val="57176064"/>
        <c:scaling>
          <c:orientation val="minMax"/>
        </c:scaling>
        <c:axPos val="l"/>
        <c:tickLblPos val="nextTo"/>
        <c:txPr>
          <a:bodyPr/>
          <a:lstStyle/>
          <a:p>
            <a:pPr>
              <a:defRPr lang="ar-EG"/>
            </a:pPr>
            <a:endParaRPr lang="en-US"/>
          </a:p>
        </c:txPr>
        <c:crossAx val="57177600"/>
        <c:crosses val="autoZero"/>
        <c:auto val="1"/>
        <c:lblAlgn val="ctr"/>
        <c:lblOffset val="100"/>
      </c:catAx>
      <c:valAx>
        <c:axId val="57177600"/>
        <c:scaling>
          <c:orientation val="minMax"/>
        </c:scaling>
        <c:axPos val="b"/>
        <c:majorGridlines/>
        <c:numFmt formatCode="0%" sourceLinked="0"/>
        <c:tickLblPos val="nextTo"/>
        <c:txPr>
          <a:bodyPr/>
          <a:lstStyle/>
          <a:p>
            <a:pPr>
              <a:defRPr lang="ar-EG"/>
            </a:pPr>
            <a:endParaRPr lang="en-US"/>
          </a:p>
        </c:txPr>
        <c:crossAx val="57176064"/>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gapWidth val="75"/>
        <c:overlap val="-25"/>
        <c:axId val="57212928"/>
        <c:axId val="57214464"/>
      </c:barChart>
      <c:catAx>
        <c:axId val="57212928"/>
        <c:scaling>
          <c:orientation val="minMax"/>
        </c:scaling>
        <c:axPos val="l"/>
        <c:majorTickMark val="none"/>
        <c:tickLblPos val="nextTo"/>
        <c:txPr>
          <a:bodyPr/>
          <a:lstStyle/>
          <a:p>
            <a:pPr>
              <a:defRPr lang="ar-EG"/>
            </a:pPr>
            <a:endParaRPr lang="en-US"/>
          </a:p>
        </c:txPr>
        <c:crossAx val="57214464"/>
        <c:crosses val="autoZero"/>
        <c:auto val="1"/>
        <c:lblAlgn val="ctr"/>
        <c:lblOffset val="100"/>
      </c:catAx>
      <c:valAx>
        <c:axId val="57214464"/>
        <c:scaling>
          <c:orientation val="minMax"/>
        </c:scaling>
        <c:axPos val="b"/>
        <c:majorGridlines/>
        <c:numFmt formatCode="#,##0.00%" sourceLinked="1"/>
        <c:majorTickMark val="none"/>
        <c:tickLblPos val="nextTo"/>
        <c:spPr>
          <a:ln w="9525">
            <a:noFill/>
          </a:ln>
        </c:spPr>
        <c:txPr>
          <a:bodyPr/>
          <a:lstStyle/>
          <a:p>
            <a:pPr>
              <a:defRPr lang="ar-EG"/>
            </a:pPr>
            <a:endParaRPr lang="en-US"/>
          </a:p>
        </c:txPr>
        <c:crossAx val="57212928"/>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868F47-9F3B-4794-9C92-51D8B8182E53}" type="datetimeFigureOut">
              <a:rPr lang="ar-EG" smtClean="0"/>
              <a:pPr/>
              <a:t>07/12/1435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7E3953-AA12-4615-9AE6-7FD2C14D52C0}" type="slidenum">
              <a:rPr lang="ar-EG" smtClean="0"/>
              <a:pPr/>
              <a:t>‹#›</a:t>
            </a:fld>
            <a:endParaRPr lang="ar-EG"/>
          </a:p>
        </p:txBody>
      </p:sp>
    </p:spTree>
    <p:extLst>
      <p:ext uri="{BB962C8B-B14F-4D97-AF65-F5344CB8AC3E}">
        <p14:creationId xmlns="" xmlns:p14="http://schemas.microsoft.com/office/powerpoint/2010/main" val="290281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7E3953-AA12-4615-9AE6-7FD2C14D52C0}" type="slidenum">
              <a:rPr lang="ar-EG" smtClean="0"/>
              <a:pPr/>
              <a:t>7</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just" rtl="0">
              <a:lnSpc>
                <a:spcPts val="3100"/>
              </a:lnSpc>
            </a:pPr>
            <a:r>
              <a:rPr lang="en-US" sz="2000" dirty="0" smtClean="0"/>
              <a:t>A stimulation index (SI) was calculated for gated </a:t>
            </a:r>
            <a:r>
              <a:rPr lang="en-US" sz="2000" dirty="0" err="1" smtClean="0"/>
              <a:t>neutrophils</a:t>
            </a:r>
            <a:r>
              <a:rPr lang="en-US" sz="2000" dirty="0" smtClean="0"/>
              <a:t> by dividing the mean fluorescent intensity (MFI) of stimulated cells by the MFI of </a:t>
            </a:r>
            <a:r>
              <a:rPr lang="en-US" sz="2000" dirty="0" err="1" smtClean="0"/>
              <a:t>unstimulated</a:t>
            </a:r>
            <a:r>
              <a:rPr lang="en-US" sz="2000" dirty="0" smtClean="0"/>
              <a:t> cells.  SI of 70 was considered the cutoff for our lab.</a:t>
            </a:r>
          </a:p>
          <a:p>
            <a:r>
              <a:rPr lang="en-US" sz="1200" dirty="0" err="1" smtClean="0"/>
              <a:t>phorbolmyristate</a:t>
            </a:r>
            <a:r>
              <a:rPr lang="en-US" sz="1200" dirty="0" smtClean="0"/>
              <a:t> acetate</a:t>
            </a:r>
            <a:endParaRPr lang="en-US" dirty="0"/>
          </a:p>
        </p:txBody>
      </p:sp>
      <p:sp>
        <p:nvSpPr>
          <p:cNvPr id="4" name="Slide Number Placeholder 3"/>
          <p:cNvSpPr>
            <a:spLocks noGrp="1"/>
          </p:cNvSpPr>
          <p:nvPr>
            <p:ph type="sldNum" sz="quarter" idx="10"/>
          </p:nvPr>
        </p:nvSpPr>
        <p:spPr/>
        <p:txBody>
          <a:bodyPr/>
          <a:lstStyle/>
          <a:p>
            <a:fld id="{B17E3953-AA12-4615-9AE6-7FD2C14D52C0}" type="slidenum">
              <a:rPr lang="ar-EG" smtClean="0"/>
              <a:pPr/>
              <a:t>14</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cytometry shows reduction of CD27</a:t>
            </a:r>
            <a:r>
              <a:rPr lang="en-US" baseline="0" dirty="0" smtClean="0"/>
              <a:t> on total lymphocytes.</a:t>
            </a:r>
            <a:endParaRPr lang="en-US" dirty="0"/>
          </a:p>
        </p:txBody>
      </p:sp>
      <p:sp>
        <p:nvSpPr>
          <p:cNvPr id="4" name="Slide Number Placeholder 3"/>
          <p:cNvSpPr>
            <a:spLocks noGrp="1"/>
          </p:cNvSpPr>
          <p:nvPr>
            <p:ph type="sldNum" sz="quarter" idx="10"/>
          </p:nvPr>
        </p:nvSpPr>
        <p:spPr/>
        <p:txBody>
          <a:bodyPr/>
          <a:lstStyle/>
          <a:p>
            <a:fld id="{ED11E090-CFC8-4CE6-BC67-67D4C4D6C252}" type="slidenum">
              <a:rPr lang="en-US" smtClean="0"/>
              <a:pPr/>
              <a:t>33</a:t>
            </a:fld>
            <a:endParaRPr lang="en-US"/>
          </a:p>
        </p:txBody>
      </p:sp>
    </p:spTree>
    <p:extLst>
      <p:ext uri="{BB962C8B-B14F-4D97-AF65-F5344CB8AC3E}">
        <p14:creationId xmlns="" xmlns:p14="http://schemas.microsoft.com/office/powerpoint/2010/main" val="117586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cytometry shows reduction of CD27 on B lymphocytes.</a:t>
            </a:r>
            <a:endParaRPr lang="en-US" dirty="0"/>
          </a:p>
        </p:txBody>
      </p:sp>
      <p:sp>
        <p:nvSpPr>
          <p:cNvPr id="4" name="Slide Number Placeholder 3"/>
          <p:cNvSpPr>
            <a:spLocks noGrp="1"/>
          </p:cNvSpPr>
          <p:nvPr>
            <p:ph type="sldNum" sz="quarter" idx="10"/>
          </p:nvPr>
        </p:nvSpPr>
        <p:spPr/>
        <p:txBody>
          <a:bodyPr/>
          <a:lstStyle/>
          <a:p>
            <a:fld id="{ED11E090-CFC8-4CE6-BC67-67D4C4D6C252}" type="slidenum">
              <a:rPr lang="en-US" smtClean="0"/>
              <a:pPr/>
              <a:t>34</a:t>
            </a:fld>
            <a:endParaRPr lang="en-US"/>
          </a:p>
        </p:txBody>
      </p:sp>
    </p:spTree>
    <p:extLst>
      <p:ext uri="{BB962C8B-B14F-4D97-AF65-F5344CB8AC3E}">
        <p14:creationId xmlns="" xmlns:p14="http://schemas.microsoft.com/office/powerpoint/2010/main" val="361984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cytometry shows reduction</a:t>
            </a:r>
            <a:r>
              <a:rPr lang="en-US" baseline="0" dirty="0" smtClean="0"/>
              <a:t> of CD45RA on T lymphocytes.</a:t>
            </a:r>
            <a:endParaRPr lang="en-US" dirty="0"/>
          </a:p>
        </p:txBody>
      </p:sp>
      <p:sp>
        <p:nvSpPr>
          <p:cNvPr id="4" name="Slide Number Placeholder 3"/>
          <p:cNvSpPr>
            <a:spLocks noGrp="1"/>
          </p:cNvSpPr>
          <p:nvPr>
            <p:ph type="sldNum" sz="quarter" idx="10"/>
          </p:nvPr>
        </p:nvSpPr>
        <p:spPr/>
        <p:txBody>
          <a:bodyPr/>
          <a:lstStyle/>
          <a:p>
            <a:fld id="{ED11E090-CFC8-4CE6-BC67-67D4C4D6C252}" type="slidenum">
              <a:rPr lang="en-US" smtClean="0"/>
              <a:pPr/>
              <a:t>35</a:t>
            </a:fld>
            <a:endParaRPr lang="en-US"/>
          </a:p>
        </p:txBody>
      </p:sp>
    </p:spTree>
    <p:extLst>
      <p:ext uri="{BB962C8B-B14F-4D97-AF65-F5344CB8AC3E}">
        <p14:creationId xmlns="" xmlns:p14="http://schemas.microsoft.com/office/powerpoint/2010/main" val="322581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cytometry shows increase</a:t>
            </a:r>
            <a:r>
              <a:rPr lang="en-US" baseline="0" dirty="0" smtClean="0"/>
              <a:t> in CD45RO on T lymphocytes.</a:t>
            </a:r>
            <a:endParaRPr lang="en-US" dirty="0"/>
          </a:p>
        </p:txBody>
      </p:sp>
      <p:sp>
        <p:nvSpPr>
          <p:cNvPr id="4" name="Slide Number Placeholder 3"/>
          <p:cNvSpPr>
            <a:spLocks noGrp="1"/>
          </p:cNvSpPr>
          <p:nvPr>
            <p:ph type="sldNum" sz="quarter" idx="10"/>
          </p:nvPr>
        </p:nvSpPr>
        <p:spPr/>
        <p:txBody>
          <a:bodyPr/>
          <a:lstStyle/>
          <a:p>
            <a:fld id="{ED11E090-CFC8-4CE6-BC67-67D4C4D6C252}" type="slidenum">
              <a:rPr lang="en-US" smtClean="0"/>
              <a:pPr/>
              <a:t>36</a:t>
            </a:fld>
            <a:endParaRPr lang="en-US"/>
          </a:p>
        </p:txBody>
      </p:sp>
    </p:spTree>
    <p:extLst>
      <p:ext uri="{BB962C8B-B14F-4D97-AF65-F5344CB8AC3E}">
        <p14:creationId xmlns="" xmlns:p14="http://schemas.microsoft.com/office/powerpoint/2010/main" val="265040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Flow cytometry shows reduction of CD27 on B lymphocytes</a:t>
            </a:r>
          </a:p>
        </p:txBody>
      </p:sp>
      <p:sp>
        <p:nvSpPr>
          <p:cNvPr id="4" name="Slide Number Placeholder 3"/>
          <p:cNvSpPr>
            <a:spLocks noGrp="1"/>
          </p:cNvSpPr>
          <p:nvPr>
            <p:ph type="sldNum" sz="quarter" idx="10"/>
          </p:nvPr>
        </p:nvSpPr>
        <p:spPr/>
        <p:txBody>
          <a:bodyPr/>
          <a:lstStyle/>
          <a:p>
            <a:fld id="{ED11E090-CFC8-4CE6-BC67-67D4C4D6C252}" type="slidenum">
              <a:rPr lang="en-US" smtClean="0"/>
              <a:pPr/>
              <a:t>37</a:t>
            </a:fld>
            <a:endParaRPr lang="en-US"/>
          </a:p>
        </p:txBody>
      </p:sp>
    </p:spTree>
    <p:extLst>
      <p:ext uri="{BB962C8B-B14F-4D97-AF65-F5344CB8AC3E}">
        <p14:creationId xmlns="" xmlns:p14="http://schemas.microsoft.com/office/powerpoint/2010/main" val="331115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Flow cytometry shows reduction</a:t>
            </a:r>
            <a:r>
              <a:rPr lang="en-US" baseline="0" dirty="0" smtClean="0"/>
              <a:t> of CD45RA on T lymphocytes.</a:t>
            </a:r>
            <a:endParaRPr lang="en-US" dirty="0" smtClean="0"/>
          </a:p>
        </p:txBody>
      </p:sp>
      <p:sp>
        <p:nvSpPr>
          <p:cNvPr id="4" name="Slide Number Placeholder 3"/>
          <p:cNvSpPr>
            <a:spLocks noGrp="1"/>
          </p:cNvSpPr>
          <p:nvPr>
            <p:ph type="sldNum" sz="quarter" idx="10"/>
          </p:nvPr>
        </p:nvSpPr>
        <p:spPr/>
        <p:txBody>
          <a:bodyPr/>
          <a:lstStyle/>
          <a:p>
            <a:fld id="{ED11E090-CFC8-4CE6-BC67-67D4C4D6C252}" type="slidenum">
              <a:rPr lang="en-US" smtClean="0"/>
              <a:pPr/>
              <a:t>38</a:t>
            </a:fld>
            <a:endParaRPr lang="en-US"/>
          </a:p>
        </p:txBody>
      </p:sp>
    </p:spTree>
    <p:extLst>
      <p:ext uri="{BB962C8B-B14F-4D97-AF65-F5344CB8AC3E}">
        <p14:creationId xmlns="" xmlns:p14="http://schemas.microsoft.com/office/powerpoint/2010/main" val="359661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Flow cytometry shows increase</a:t>
            </a:r>
            <a:r>
              <a:rPr lang="en-US" baseline="0" dirty="0" smtClean="0"/>
              <a:t> in CD45RO on T lymphocytes.</a:t>
            </a:r>
            <a:endParaRPr lang="en-US" dirty="0" smtClean="0"/>
          </a:p>
        </p:txBody>
      </p:sp>
      <p:sp>
        <p:nvSpPr>
          <p:cNvPr id="4" name="Slide Number Placeholder 3"/>
          <p:cNvSpPr>
            <a:spLocks noGrp="1"/>
          </p:cNvSpPr>
          <p:nvPr>
            <p:ph type="sldNum" sz="quarter" idx="10"/>
          </p:nvPr>
        </p:nvSpPr>
        <p:spPr/>
        <p:txBody>
          <a:bodyPr/>
          <a:lstStyle/>
          <a:p>
            <a:fld id="{ED11E090-CFC8-4CE6-BC67-67D4C4D6C252}" type="slidenum">
              <a:rPr lang="en-US" smtClean="0"/>
              <a:pPr/>
              <a:t>39</a:t>
            </a:fld>
            <a:endParaRPr lang="en-US"/>
          </a:p>
        </p:txBody>
      </p:sp>
    </p:spTree>
    <p:extLst>
      <p:ext uri="{BB962C8B-B14F-4D97-AF65-F5344CB8AC3E}">
        <p14:creationId xmlns="" xmlns:p14="http://schemas.microsoft.com/office/powerpoint/2010/main" val="672276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043" y="1981200"/>
            <a:ext cx="7777957" cy="2971800"/>
          </a:xfrm>
        </p:spPr>
        <p:txBody>
          <a:bodyPr>
            <a:normAutofit/>
          </a:bodyPr>
          <a:lstStyle/>
          <a:p>
            <a:pPr algn="ctr"/>
            <a:r>
              <a:rPr lang="en-US" sz="4400" b="1" dirty="0" smtClean="0">
                <a:solidFill>
                  <a:schemeClr val="accent2">
                    <a:lumMod val="75000"/>
                  </a:schemeClr>
                </a:solidFill>
                <a:effectLst/>
              </a:rPr>
              <a:t>Alteration </a:t>
            </a:r>
            <a:r>
              <a:rPr lang="en-US" sz="4400" b="1" dirty="0">
                <a:solidFill>
                  <a:schemeClr val="accent2">
                    <a:lumMod val="75000"/>
                  </a:schemeClr>
                </a:solidFill>
                <a:effectLst/>
              </a:rPr>
              <a:t>of B and T cell </a:t>
            </a:r>
            <a:r>
              <a:rPr lang="en-US" sz="4400" b="1" dirty="0" smtClean="0">
                <a:solidFill>
                  <a:schemeClr val="accent2">
                    <a:lumMod val="75000"/>
                  </a:schemeClr>
                </a:solidFill>
                <a:effectLst/>
              </a:rPr>
              <a:t>Markers in Chronic Granulomatous Disease (CGD) Patients</a:t>
            </a:r>
            <a:endParaRPr lang="en-US" sz="4400" dirty="0">
              <a:solidFill>
                <a:schemeClr val="accent2">
                  <a:lumMod val="75000"/>
                </a:schemeClr>
              </a:solidFill>
            </a:endParaRPr>
          </a:p>
        </p:txBody>
      </p:sp>
      <p:pic>
        <p:nvPicPr>
          <p:cNvPr id="1026" name="Picture 2" descr="C:\Users\123\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77200" y="381000"/>
            <a:ext cx="80962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123\Desktop\CU_Medicine_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483900" y="381000"/>
            <a:ext cx="773113" cy="108284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61225" y="1381225"/>
            <a:ext cx="1600200" cy="246221"/>
          </a:xfrm>
          <a:prstGeom prst="rect">
            <a:avLst/>
          </a:prstGeom>
          <a:noFill/>
        </p:spPr>
        <p:txBody>
          <a:bodyPr wrap="square" rtlCol="1">
            <a:spAutoFit/>
          </a:bodyPr>
          <a:lstStyle/>
          <a:p>
            <a:r>
              <a:rPr lang="en-US" sz="1000" dirty="0" smtClean="0"/>
              <a:t>Faculty of Medicine</a:t>
            </a:r>
            <a:endParaRPr lang="ar-EG" sz="1000" dirty="0"/>
          </a:p>
        </p:txBody>
      </p:sp>
    </p:spTree>
    <p:extLst>
      <p:ext uri="{BB962C8B-B14F-4D97-AF65-F5344CB8AC3E}">
        <p14:creationId xmlns="" xmlns:p14="http://schemas.microsoft.com/office/powerpoint/2010/main" val="9151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Autofit/>
          </a:bodyPr>
          <a:lstStyle/>
          <a:p>
            <a:pPr algn="just" rtl="0">
              <a:lnSpc>
                <a:spcPct val="150000"/>
              </a:lnSpc>
              <a:spcAft>
                <a:spcPts val="600"/>
              </a:spcAft>
            </a:pPr>
            <a:r>
              <a:rPr lang="en-US" sz="2400" dirty="0" smtClean="0"/>
              <a:t>All patients were diagnosed as CGD according to the </a:t>
            </a:r>
            <a:r>
              <a:rPr lang="en-US" sz="2400" b="1" dirty="0" smtClean="0"/>
              <a:t>European Society of Immunodeficiency Diseases (ESID’s) diagnostic criteria</a:t>
            </a:r>
            <a:r>
              <a:rPr lang="en-US" sz="2400" dirty="0" smtClean="0"/>
              <a:t> mainly presenting </a:t>
            </a:r>
            <a:r>
              <a:rPr lang="en-US" sz="2400" dirty="0" smtClean="0"/>
              <a:t>with:</a:t>
            </a:r>
          </a:p>
          <a:p>
            <a:pPr algn="just" rtl="0">
              <a:lnSpc>
                <a:spcPct val="150000"/>
              </a:lnSpc>
              <a:spcAft>
                <a:spcPts val="600"/>
              </a:spcAft>
            </a:pPr>
            <a:r>
              <a:rPr lang="en-US" sz="2400" dirty="0" smtClean="0"/>
              <a:t>Deep </a:t>
            </a:r>
            <a:r>
              <a:rPr lang="en-US" sz="2400" dirty="0" smtClean="0"/>
              <a:t>seated infection (liver, </a:t>
            </a:r>
            <a:r>
              <a:rPr lang="en-US" sz="2400" dirty="0" err="1" smtClean="0"/>
              <a:t>peri</a:t>
            </a:r>
            <a:r>
              <a:rPr lang="en-US" sz="2400" dirty="0" smtClean="0"/>
              <a:t>-rectal </a:t>
            </a:r>
            <a:r>
              <a:rPr lang="en-US" sz="2400" dirty="0" smtClean="0"/>
              <a:t>or lung abscess; adenitis; or osteomyelitis) </a:t>
            </a:r>
            <a:endParaRPr lang="en-US" sz="2400" dirty="0" smtClean="0"/>
          </a:p>
          <a:p>
            <a:pPr algn="just" rtl="0">
              <a:lnSpc>
                <a:spcPct val="150000"/>
              </a:lnSpc>
              <a:spcAft>
                <a:spcPts val="600"/>
              </a:spcAft>
            </a:pPr>
            <a:r>
              <a:rPr lang="en-US" sz="2400" dirty="0" smtClean="0"/>
              <a:t>Staphylococcus</a:t>
            </a:r>
            <a:r>
              <a:rPr lang="en-US" sz="2400" dirty="0" smtClean="0"/>
              <a:t>, </a:t>
            </a:r>
            <a:r>
              <a:rPr lang="en-US" sz="2400" dirty="0" err="1" smtClean="0"/>
              <a:t>Serratia</a:t>
            </a:r>
            <a:r>
              <a:rPr lang="en-US" sz="2400" dirty="0" smtClean="0"/>
              <a:t> </a:t>
            </a:r>
            <a:r>
              <a:rPr lang="en-US" sz="2400" dirty="0" err="1" smtClean="0"/>
              <a:t>Marcescens</a:t>
            </a:r>
            <a:r>
              <a:rPr lang="en-US" sz="2400" dirty="0" smtClean="0"/>
              <a:t>, Candida or </a:t>
            </a:r>
            <a:r>
              <a:rPr lang="en-US" sz="2400" dirty="0" err="1" smtClean="0"/>
              <a:t>Aspergillus</a:t>
            </a:r>
            <a:r>
              <a:rPr lang="en-US" sz="2400" dirty="0" smtClean="0"/>
              <a:t> </a:t>
            </a:r>
            <a:endParaRPr lang="en-US" sz="2400" dirty="0" smtClean="0"/>
          </a:p>
          <a:p>
            <a:pPr algn="just" rtl="0">
              <a:lnSpc>
                <a:spcPct val="150000"/>
              </a:lnSpc>
              <a:spcAft>
                <a:spcPts val="600"/>
              </a:spcAft>
            </a:pPr>
            <a:r>
              <a:rPr lang="en-US" sz="2400" dirty="0" smtClean="0"/>
              <a:t> Diffuse </a:t>
            </a:r>
            <a:r>
              <a:rPr lang="en-US" sz="2400" dirty="0" err="1" smtClean="0"/>
              <a:t>granulomata</a:t>
            </a:r>
            <a:r>
              <a:rPr lang="en-US" sz="2400" dirty="0" smtClean="0"/>
              <a:t> in respiratory, gastrointestinal or </a:t>
            </a:r>
            <a:r>
              <a:rPr lang="en-US" sz="2400" dirty="0" err="1" smtClean="0"/>
              <a:t>urogenital</a:t>
            </a:r>
            <a:r>
              <a:rPr lang="en-US" sz="2400" dirty="0" smtClean="0"/>
              <a:t> tracts.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81288" cy="6019800"/>
          </a:xfrm>
        </p:spPr>
        <p:txBody>
          <a:bodyPr>
            <a:normAutofit/>
          </a:bodyPr>
          <a:lstStyle/>
          <a:p>
            <a:pPr marL="0" indent="0" algn="l" rtl="0">
              <a:lnSpc>
                <a:spcPct val="150000"/>
              </a:lnSpc>
              <a:buNone/>
            </a:pPr>
            <a:r>
              <a:rPr lang="en-US" b="1" u="sng" dirty="0" smtClean="0">
                <a:solidFill>
                  <a:srgbClr val="C00000"/>
                </a:solidFill>
              </a:rPr>
              <a:t>All the patients and controls were subjected to full history taking and complete clinical examination with reference to:</a:t>
            </a:r>
            <a:endParaRPr lang="en-US" b="1" dirty="0" smtClean="0">
              <a:solidFill>
                <a:srgbClr val="C00000"/>
              </a:solidFill>
            </a:endParaRPr>
          </a:p>
          <a:p>
            <a:pPr lvl="0" algn="l" rtl="0">
              <a:lnSpc>
                <a:spcPct val="150000"/>
              </a:lnSpc>
            </a:pPr>
            <a:r>
              <a:rPr lang="en-US" dirty="0" smtClean="0"/>
              <a:t>Age, sex, family history (consanguinity).</a:t>
            </a:r>
          </a:p>
          <a:p>
            <a:pPr lvl="0" algn="l" rtl="0">
              <a:lnSpc>
                <a:spcPct val="150000"/>
              </a:lnSpc>
            </a:pPr>
            <a:r>
              <a:rPr lang="en-US" dirty="0" smtClean="0"/>
              <a:t>Onset, course &amp; duration of the disease.</a:t>
            </a:r>
          </a:p>
          <a:p>
            <a:pPr lvl="0" algn="l" rtl="0">
              <a:lnSpc>
                <a:spcPct val="150000"/>
              </a:lnSpc>
            </a:pPr>
            <a:r>
              <a:rPr lang="en-US" dirty="0" smtClean="0"/>
              <a:t>Full general examination with emphasis on site of abscesses and the presence of lymphadenopathy </a:t>
            </a:r>
            <a:endParaRPr lang="en-US" dirty="0"/>
          </a:p>
        </p:txBody>
      </p:sp>
    </p:spTree>
    <p:extLst>
      <p:ext uri="{BB962C8B-B14F-4D97-AF65-F5344CB8AC3E}">
        <p14:creationId xmlns="" xmlns:p14="http://schemas.microsoft.com/office/powerpoint/2010/main" val="7186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81288" cy="6019800"/>
          </a:xfrm>
        </p:spPr>
        <p:txBody>
          <a:bodyPr>
            <a:normAutofit/>
          </a:bodyPr>
          <a:lstStyle/>
          <a:p>
            <a:pPr marL="0" indent="0" algn="just" rtl="0">
              <a:spcBef>
                <a:spcPts val="600"/>
              </a:spcBef>
              <a:spcAft>
                <a:spcPts val="600"/>
              </a:spcAft>
              <a:buNone/>
            </a:pPr>
            <a:r>
              <a:rPr lang="en-US" b="1" dirty="0">
                <a:solidFill>
                  <a:srgbClr val="C00000"/>
                </a:solidFill>
                <a:latin typeface="Times New Roman" pitchFamily="18" charset="0"/>
                <a:cs typeface="Times New Roman" pitchFamily="18" charset="0"/>
              </a:rPr>
              <a:t>All patients and controls were subjected to</a:t>
            </a:r>
            <a:r>
              <a:rPr lang="en-US" b="1" dirty="0" smtClean="0">
                <a:solidFill>
                  <a:srgbClr val="C00000"/>
                </a:solidFill>
                <a:latin typeface="Times New Roman" pitchFamily="18" charset="0"/>
                <a:cs typeface="Times New Roman" pitchFamily="18" charset="0"/>
              </a:rPr>
              <a:t>:</a:t>
            </a:r>
            <a:endParaRPr lang="en-US" b="1" i="1" dirty="0" smtClean="0">
              <a:solidFill>
                <a:srgbClr val="C00000"/>
              </a:solidFill>
              <a:latin typeface="Times New Roman" pitchFamily="18" charset="0"/>
              <a:cs typeface="Times New Roman" pitchFamily="18" charset="0"/>
            </a:endParaRPr>
          </a:p>
          <a:p>
            <a:pPr algn="just" rtl="0">
              <a:spcBef>
                <a:spcPts val="600"/>
              </a:spcBef>
              <a:spcAft>
                <a:spcPts val="600"/>
              </a:spcAft>
            </a:pPr>
            <a:r>
              <a:rPr lang="en-US" b="1" i="1" dirty="0" smtClean="0">
                <a:solidFill>
                  <a:srgbClr val="C00000"/>
                </a:solidFill>
                <a:latin typeface="Times New Roman" pitchFamily="18" charset="0"/>
                <a:cs typeface="Times New Roman" pitchFamily="18" charset="0"/>
              </a:rPr>
              <a:t>1</a:t>
            </a:r>
            <a:r>
              <a:rPr lang="en-US" b="1" i="1" dirty="0">
                <a:solidFill>
                  <a:srgbClr val="C00000"/>
                </a:solidFill>
                <a:latin typeface="Times New Roman" pitchFamily="18" charset="0"/>
                <a:cs typeface="Times New Roman" pitchFamily="18" charset="0"/>
              </a:rPr>
              <a:t>.</a:t>
            </a:r>
            <a:r>
              <a:rPr lang="en-US" i="1" dirty="0">
                <a:solidFill>
                  <a:srgbClr val="C00000"/>
                </a:solidFill>
                <a:latin typeface="Times New Roman" pitchFamily="18" charset="0"/>
                <a:cs typeface="Times New Roman" pitchFamily="18" charset="0"/>
              </a:rPr>
              <a:t> </a:t>
            </a:r>
            <a:r>
              <a:rPr lang="en-US" b="1" i="1" dirty="0">
                <a:solidFill>
                  <a:srgbClr val="C00000"/>
                </a:solidFill>
                <a:latin typeface="Times New Roman" pitchFamily="18" charset="0"/>
                <a:cs typeface="Times New Roman" pitchFamily="18" charset="0"/>
              </a:rPr>
              <a:t>Routine laboratory investigations</a:t>
            </a:r>
            <a:r>
              <a:rPr lang="en-US" i="1" dirty="0">
                <a:solidFill>
                  <a:srgbClr val="C00000"/>
                </a:solidFill>
                <a:latin typeface="Times New Roman" pitchFamily="18" charset="0"/>
                <a:cs typeface="Times New Roman" pitchFamily="18" charset="0"/>
              </a:rPr>
              <a:t>:</a:t>
            </a:r>
            <a:endParaRPr lang="en-US" dirty="0">
              <a:solidFill>
                <a:srgbClr val="C00000"/>
              </a:solidFill>
              <a:latin typeface="Times New Roman" pitchFamily="18" charset="0"/>
              <a:cs typeface="Times New Roman" pitchFamily="18" charset="0"/>
            </a:endParaRPr>
          </a:p>
          <a:p>
            <a:pPr lvl="1" algn="just" rtl="0">
              <a:spcBef>
                <a:spcPts val="600"/>
              </a:spcBef>
              <a:spcAft>
                <a:spcPts val="600"/>
              </a:spcAft>
            </a:pPr>
            <a:r>
              <a:rPr lang="en-US" dirty="0" smtClean="0">
                <a:latin typeface="Times New Roman" pitchFamily="18" charset="0"/>
                <a:cs typeface="Times New Roman" pitchFamily="18" charset="0"/>
              </a:rPr>
              <a:t>Complete </a:t>
            </a:r>
            <a:r>
              <a:rPr lang="en-US" dirty="0">
                <a:latin typeface="Times New Roman" pitchFamily="18" charset="0"/>
                <a:cs typeface="Times New Roman" pitchFamily="18" charset="0"/>
              </a:rPr>
              <a:t>blood picture including HB%, Red cell indices (MCV</a:t>
            </a:r>
            <a:r>
              <a:rPr lang="en-US" dirty="0" smtClean="0">
                <a:latin typeface="Times New Roman" pitchFamily="18" charset="0"/>
                <a:cs typeface="Times New Roman" pitchFamily="18" charset="0"/>
              </a:rPr>
              <a:t>, MCH</a:t>
            </a:r>
            <a:r>
              <a:rPr lang="en-US" dirty="0">
                <a:latin typeface="Times New Roman" pitchFamily="18" charset="0"/>
                <a:cs typeface="Times New Roman" pitchFamily="18" charset="0"/>
              </a:rPr>
              <a:t>) , differential WBCs count and platelets </a:t>
            </a:r>
            <a:r>
              <a:rPr lang="en-US" dirty="0" smtClean="0">
                <a:latin typeface="Times New Roman" pitchFamily="18" charset="0"/>
                <a:cs typeface="Times New Roman" pitchFamily="18" charset="0"/>
              </a:rPr>
              <a:t>count.</a:t>
            </a:r>
            <a:endParaRPr lang="en-US" dirty="0">
              <a:latin typeface="Times New Roman" pitchFamily="18" charset="0"/>
              <a:cs typeface="Times New Roman" pitchFamily="18" charset="0"/>
            </a:endParaRPr>
          </a:p>
          <a:p>
            <a:pPr lvl="1" algn="just" rtl="0">
              <a:spcBef>
                <a:spcPts val="600"/>
              </a:spcBef>
              <a:spcAft>
                <a:spcPts val="600"/>
              </a:spcAft>
            </a:pPr>
            <a:r>
              <a:rPr lang="en-US" dirty="0">
                <a:latin typeface="Times New Roman" pitchFamily="18" charset="0"/>
                <a:cs typeface="Times New Roman" pitchFamily="18" charset="0"/>
              </a:rPr>
              <a:t>CRP &amp; </a:t>
            </a:r>
            <a:r>
              <a:rPr lang="en-US" dirty="0" smtClean="0">
                <a:latin typeface="Times New Roman" pitchFamily="18" charset="0"/>
                <a:cs typeface="Times New Roman" pitchFamily="18" charset="0"/>
              </a:rPr>
              <a:t>ESR.</a:t>
            </a:r>
            <a:endParaRPr lang="en-US" dirty="0">
              <a:latin typeface="Times New Roman" pitchFamily="18" charset="0"/>
              <a:cs typeface="Times New Roman" pitchFamily="18" charset="0"/>
            </a:endParaRPr>
          </a:p>
          <a:p>
            <a:pPr lvl="1" algn="just" rtl="0">
              <a:spcBef>
                <a:spcPts val="600"/>
              </a:spcBef>
              <a:spcAft>
                <a:spcPts val="600"/>
              </a:spcAft>
            </a:pPr>
            <a:r>
              <a:rPr lang="en-US" dirty="0" smtClean="0">
                <a:latin typeface="Times New Roman" pitchFamily="18" charset="0"/>
                <a:cs typeface="Times New Roman" pitchFamily="18" charset="0"/>
              </a:rPr>
              <a:t>Chemistry.</a:t>
            </a:r>
            <a:endParaRPr lang="en-US" dirty="0">
              <a:latin typeface="Times New Roman" pitchFamily="18" charset="0"/>
              <a:cs typeface="Times New Roman" pitchFamily="18" charset="0"/>
            </a:endParaRPr>
          </a:p>
          <a:p>
            <a:pPr lvl="1" algn="just" rtl="0">
              <a:spcBef>
                <a:spcPts val="600"/>
              </a:spcBef>
              <a:spcAft>
                <a:spcPts val="600"/>
              </a:spcAft>
            </a:pPr>
            <a:r>
              <a:rPr lang="en-US" dirty="0" smtClean="0">
                <a:latin typeface="Times New Roman" pitchFamily="18" charset="0"/>
                <a:cs typeface="Times New Roman" pitchFamily="18" charset="0"/>
              </a:rPr>
              <a:t>Culture.</a:t>
            </a:r>
            <a:endParaRPr lang="en-US" dirty="0">
              <a:latin typeface="Times New Roman" pitchFamily="18" charset="0"/>
              <a:cs typeface="Times New Roman" pitchFamily="18" charset="0"/>
            </a:endParaRPr>
          </a:p>
          <a:p>
            <a:pPr algn="just" rtl="0">
              <a:spcBef>
                <a:spcPts val="600"/>
              </a:spcBef>
              <a:spcAft>
                <a:spcPts val="600"/>
              </a:spcAft>
            </a:pPr>
            <a:r>
              <a:rPr lang="en-US" b="1" i="1" dirty="0">
                <a:solidFill>
                  <a:srgbClr val="C00000"/>
                </a:solidFill>
                <a:latin typeface="Times New Roman" pitchFamily="18" charset="0"/>
                <a:cs typeface="Times New Roman" pitchFamily="18" charset="0"/>
              </a:rPr>
              <a:t>2. Radiological investigations:</a:t>
            </a:r>
            <a:endParaRPr lang="en-US" dirty="0">
              <a:solidFill>
                <a:srgbClr val="C00000"/>
              </a:solidFill>
              <a:latin typeface="Times New Roman" pitchFamily="18" charset="0"/>
              <a:cs typeface="Times New Roman" pitchFamily="18" charset="0"/>
            </a:endParaRPr>
          </a:p>
          <a:p>
            <a:pPr lvl="1" algn="just" rtl="0">
              <a:spcBef>
                <a:spcPts val="600"/>
              </a:spcBef>
              <a:spcAft>
                <a:spcPts val="600"/>
              </a:spcAft>
            </a:pPr>
            <a:r>
              <a:rPr lang="en-US" dirty="0">
                <a:latin typeface="Times New Roman" pitchFamily="18" charset="0"/>
                <a:cs typeface="Times New Roman" pitchFamily="18" charset="0"/>
              </a:rPr>
              <a:t>Chest: x-ray and </a:t>
            </a:r>
            <a:r>
              <a:rPr lang="en-US" dirty="0" smtClean="0">
                <a:latin typeface="Times New Roman" pitchFamily="18" charset="0"/>
                <a:cs typeface="Times New Roman" pitchFamily="18" charset="0"/>
              </a:rPr>
              <a:t>CT.</a:t>
            </a:r>
            <a:endParaRPr lang="en-US" dirty="0">
              <a:latin typeface="Times New Roman" pitchFamily="18" charset="0"/>
              <a:cs typeface="Times New Roman" pitchFamily="18" charset="0"/>
            </a:endParaRPr>
          </a:p>
          <a:p>
            <a:pPr lvl="1" algn="just" rtl="0">
              <a:spcBef>
                <a:spcPts val="600"/>
              </a:spcBef>
              <a:spcAft>
                <a:spcPts val="600"/>
              </a:spcAft>
            </a:pPr>
            <a:r>
              <a:rPr lang="en-US" dirty="0">
                <a:latin typeface="Times New Roman" pitchFamily="18" charset="0"/>
                <a:cs typeface="Times New Roman" pitchFamily="18" charset="0"/>
              </a:rPr>
              <a:t>Abdomen: ultrasound and </a:t>
            </a:r>
            <a:r>
              <a:rPr lang="en-US" dirty="0" smtClean="0">
                <a:latin typeface="Times New Roman" pitchFamily="18" charset="0"/>
                <a:cs typeface="Times New Roman" pitchFamily="18" charset="0"/>
              </a:rPr>
              <a:t>CT.</a:t>
            </a:r>
            <a:endParaRPr lang="en-US" dirty="0">
              <a:latin typeface="Times New Roman" pitchFamily="18" charset="0"/>
              <a:cs typeface="Times New Roman" pitchFamily="18" charset="0"/>
            </a:endParaRPr>
          </a:p>
          <a:p>
            <a:pPr lvl="1" algn="just" rtl="0">
              <a:spcBef>
                <a:spcPts val="600"/>
              </a:spcBef>
              <a:spcAft>
                <a:spcPts val="600"/>
              </a:spcAft>
            </a:pPr>
            <a:r>
              <a:rPr lang="en-US" dirty="0">
                <a:latin typeface="Times New Roman" pitchFamily="18" charset="0"/>
                <a:cs typeface="Times New Roman" pitchFamily="18" charset="0"/>
              </a:rPr>
              <a:t>Bone: </a:t>
            </a:r>
            <a:r>
              <a:rPr lang="en-US" dirty="0" smtClean="0">
                <a:latin typeface="Times New Roman" pitchFamily="18" charset="0"/>
                <a:cs typeface="Times New Roman" pitchFamily="18" charset="0"/>
              </a:rPr>
              <a:t>x-ray.</a:t>
            </a:r>
            <a:r>
              <a:rPr lang="en-US" b="1" i="1" dirty="0" smtClean="0">
                <a:solidFill>
                  <a:schemeClr val="bg1"/>
                </a:solidFill>
                <a:latin typeface="Times New Roman" pitchFamily="18" charset="0"/>
                <a:cs typeface="Times New Roman" pitchFamily="18" charset="0"/>
              </a:rPr>
              <a:t>3.Special </a:t>
            </a:r>
            <a:r>
              <a:rPr lang="en-US" b="1" i="1" dirty="0">
                <a:solidFill>
                  <a:schemeClr val="bg1"/>
                </a:solidFill>
                <a:latin typeface="Times New Roman" pitchFamily="18" charset="0"/>
                <a:cs typeface="Times New Roman" pitchFamily="18" charset="0"/>
              </a:rPr>
              <a:t>investigations:</a:t>
            </a:r>
            <a:r>
              <a:rPr lang="en-US" b="1" i="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90286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05088" cy="5715000"/>
          </a:xfrm>
        </p:spPr>
        <p:txBody>
          <a:bodyPr>
            <a:normAutofit/>
          </a:bodyPr>
          <a:lstStyle/>
          <a:p>
            <a:pPr marL="0" indent="0" algn="just" rtl="0">
              <a:buNone/>
            </a:pPr>
            <a:r>
              <a:rPr lang="en-US" sz="2800" b="1" dirty="0" smtClean="0">
                <a:solidFill>
                  <a:srgbClr val="FF0000"/>
                </a:solidFill>
                <a:latin typeface="Times New Roman" pitchFamily="18" charset="0"/>
                <a:cs typeface="Times New Roman" pitchFamily="18" charset="0"/>
              </a:rPr>
              <a:t>Group </a:t>
            </a:r>
            <a:r>
              <a:rPr lang="en-US" sz="2800" b="1" dirty="0">
                <a:solidFill>
                  <a:srgbClr val="FF0000"/>
                </a:solidFill>
                <a:latin typeface="Times New Roman" pitchFamily="18" charset="0"/>
                <a:cs typeface="Times New Roman" pitchFamily="18" charset="0"/>
              </a:rPr>
              <a:t>I:</a:t>
            </a:r>
            <a:r>
              <a:rPr lang="en-US" sz="2800" dirty="0">
                <a:solidFill>
                  <a:srgbClr val="FF0000"/>
                </a:solidFill>
                <a:latin typeface="Times New Roman" pitchFamily="18" charset="0"/>
                <a:cs typeface="Times New Roman" pitchFamily="18" charset="0"/>
              </a:rPr>
              <a:t> </a:t>
            </a:r>
          </a:p>
          <a:p>
            <a:pPr algn="just" rtl="0"/>
            <a:r>
              <a:rPr lang="en-US" sz="2800" dirty="0" smtClean="0">
                <a:latin typeface="Times New Roman" pitchFamily="18" charset="0"/>
                <a:cs typeface="Times New Roman" pitchFamily="18" charset="0"/>
              </a:rPr>
              <a:t>Twenty </a:t>
            </a:r>
            <a:r>
              <a:rPr lang="en-US" sz="2800" dirty="0">
                <a:latin typeface="Times New Roman" pitchFamily="18" charset="0"/>
                <a:cs typeface="Times New Roman" pitchFamily="18" charset="0"/>
              </a:rPr>
              <a:t>patients suffering from chronic granulomatous disease diagnosed by DHR test (</a:t>
            </a:r>
            <a:r>
              <a:rPr lang="en-US" sz="2800" dirty="0" err="1">
                <a:latin typeface="Times New Roman" pitchFamily="18" charset="0"/>
                <a:cs typeface="Times New Roman" pitchFamily="18" charset="0"/>
              </a:rPr>
              <a:t>dihydrorhodamine</a:t>
            </a:r>
            <a:r>
              <a:rPr lang="en-US" sz="2800" dirty="0" smtClean="0">
                <a:latin typeface="Times New Roman" pitchFamily="18" charset="0"/>
                <a:cs typeface="Times New Roman" pitchFamily="18" charset="0"/>
              </a:rPr>
              <a:t>). This </a:t>
            </a:r>
            <a:r>
              <a:rPr lang="en-US" sz="2800" dirty="0">
                <a:latin typeface="Times New Roman" pitchFamily="18" charset="0"/>
                <a:cs typeface="Times New Roman" pitchFamily="18" charset="0"/>
              </a:rPr>
              <a:t>group included  22 males (73.3%) and 8 females (26.7%), their ages ranged from 40 days to 16 </a:t>
            </a:r>
            <a:r>
              <a:rPr lang="en-US" sz="2800" dirty="0" smtClean="0">
                <a:latin typeface="Times New Roman" pitchFamily="18" charset="0"/>
                <a:cs typeface="Times New Roman" pitchFamily="18" charset="0"/>
              </a:rPr>
              <a:t>years.</a:t>
            </a:r>
            <a:endParaRPr lang="en-US" sz="2800" dirty="0">
              <a:latin typeface="Times New Roman" pitchFamily="18" charset="0"/>
              <a:cs typeface="Times New Roman" pitchFamily="18" charset="0"/>
            </a:endParaRPr>
          </a:p>
          <a:p>
            <a:pPr marL="0" indent="0" algn="just" rtl="0">
              <a:buNone/>
            </a:pPr>
            <a:endParaRPr lang="en-US" sz="2800" b="1" dirty="0" smtClean="0">
              <a:solidFill>
                <a:srgbClr val="FF0000"/>
              </a:solidFill>
              <a:latin typeface="Times New Roman" pitchFamily="18" charset="0"/>
              <a:cs typeface="Times New Roman" pitchFamily="18" charset="0"/>
            </a:endParaRPr>
          </a:p>
          <a:p>
            <a:pPr marL="0" indent="0" algn="just" rtl="0">
              <a:buNone/>
            </a:pPr>
            <a:r>
              <a:rPr lang="en-US" sz="2800" b="1" dirty="0" smtClean="0">
                <a:solidFill>
                  <a:srgbClr val="FF0000"/>
                </a:solidFill>
                <a:latin typeface="Times New Roman" pitchFamily="18" charset="0"/>
                <a:cs typeface="Times New Roman" pitchFamily="18" charset="0"/>
              </a:rPr>
              <a:t>Group </a:t>
            </a:r>
            <a:r>
              <a:rPr lang="en-US" sz="2800" b="1" dirty="0">
                <a:solidFill>
                  <a:srgbClr val="FF0000"/>
                </a:solidFill>
                <a:latin typeface="Times New Roman" pitchFamily="18" charset="0"/>
                <a:cs typeface="Times New Roman" pitchFamily="18" charset="0"/>
              </a:rPr>
              <a:t>II:</a:t>
            </a:r>
          </a:p>
          <a:p>
            <a:pPr algn="just" rtl="0"/>
            <a:r>
              <a:rPr lang="en-US" sz="2800" dirty="0" smtClean="0">
                <a:latin typeface="Times New Roman" pitchFamily="18" charset="0"/>
                <a:cs typeface="Times New Roman" pitchFamily="18" charset="0"/>
              </a:rPr>
              <a:t>Twenty </a:t>
            </a:r>
            <a:r>
              <a:rPr lang="en-US" sz="2800" dirty="0">
                <a:latin typeface="Times New Roman" pitchFamily="18" charset="0"/>
                <a:cs typeface="Times New Roman" pitchFamily="18" charset="0"/>
              </a:rPr>
              <a:t>healthy children of matched age &amp; sex </a:t>
            </a:r>
            <a:r>
              <a:rPr lang="en-US" sz="2800" dirty="0" smtClean="0">
                <a:latin typeface="Times New Roman" pitchFamily="18" charset="0"/>
                <a:cs typeface="Times New Roman" pitchFamily="18" charset="0"/>
              </a:rPr>
              <a:t>as </a:t>
            </a:r>
            <a:r>
              <a:rPr lang="en-US" sz="2800" dirty="0">
                <a:latin typeface="Times New Roman" pitchFamily="18" charset="0"/>
                <a:cs typeface="Times New Roman" pitchFamily="18" charset="0"/>
              </a:rPr>
              <a:t>control </a:t>
            </a:r>
            <a:r>
              <a:rPr lang="en-US" sz="2800" dirty="0" smtClean="0">
                <a:latin typeface="Times New Roman" pitchFamily="18" charset="0"/>
                <a:cs typeface="Times New Roman" pitchFamily="18" charset="0"/>
              </a:rPr>
              <a:t>group with normal DHR test.  </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6177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152400" y="1066800"/>
            <a:ext cx="5707786" cy="2349624"/>
          </a:xfrm>
          <a:prstGeom prst="rect">
            <a:avLst/>
          </a:prstGeom>
          <a:noFill/>
          <a:ln>
            <a:noFill/>
          </a:ln>
          <a:effectLst>
            <a:glow rad="127000">
              <a:srgbClr val="6BDBFA"/>
            </a:glow>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147248" cy="563562"/>
          </a:xfrm>
        </p:spPr>
        <p:txBody>
          <a:bodyPr>
            <a:normAutofit fontScale="90000"/>
          </a:bodyPr>
          <a:lstStyle/>
          <a:p>
            <a:pPr algn="ctr" rtl="0"/>
            <a:r>
              <a:rPr lang="en-US" sz="4400" b="1" dirty="0" smtClean="0">
                <a:solidFill>
                  <a:srgbClr val="FF0000"/>
                </a:solidFill>
              </a:rPr>
              <a:t>DHR</a:t>
            </a:r>
            <a:endParaRPr lang="ar-EG" sz="4400" b="1" dirty="0">
              <a:solidFill>
                <a:srgbClr val="FF0000"/>
              </a:solidFill>
            </a:endParaRPr>
          </a:p>
        </p:txBody>
      </p:sp>
      <p:pic>
        <p:nvPicPr>
          <p:cNvPr id="1638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0186" y="1066800"/>
            <a:ext cx="3207614" cy="2349624"/>
          </a:xfrm>
          <a:prstGeom prst="rect">
            <a:avLst/>
          </a:prstGeom>
          <a:noFill/>
          <a:ln>
            <a:noFill/>
          </a:ln>
          <a:effectLst>
            <a:glow rad="127000">
              <a:srgbClr val="6BDBFA"/>
            </a:glow>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200" y="4038600"/>
            <a:ext cx="5863952" cy="2220676"/>
          </a:xfrm>
          <a:prstGeom prst="rect">
            <a:avLst/>
          </a:prstGeom>
          <a:noFill/>
          <a:ln>
            <a:noFill/>
          </a:ln>
          <a:effectLst>
            <a:glow rad="127000">
              <a:srgbClr val="6BDBFA"/>
            </a:glow>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940152" y="4038600"/>
            <a:ext cx="3127648" cy="2220675"/>
          </a:xfrm>
          <a:prstGeom prst="rect">
            <a:avLst/>
          </a:prstGeom>
          <a:noFill/>
          <a:ln>
            <a:noFill/>
          </a:ln>
          <a:effectLst>
            <a:glow rad="127000">
              <a:srgbClr val="6BDBFA"/>
            </a:glow>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3810000" y="6324600"/>
            <a:ext cx="3124200" cy="400110"/>
          </a:xfrm>
          <a:prstGeom prst="rect">
            <a:avLst/>
          </a:prstGeom>
          <a:noFill/>
        </p:spPr>
        <p:txBody>
          <a:bodyPr wrap="square" rtlCol="1">
            <a:spAutoFit/>
          </a:bodyPr>
          <a:lstStyle/>
          <a:p>
            <a:r>
              <a:rPr lang="en-US" sz="2000" dirty="0" smtClean="0">
                <a:latin typeface="Times New Roman" pitchFamily="18" charset="0"/>
                <a:cs typeface="Times New Roman" pitchFamily="18" charset="0"/>
              </a:rPr>
              <a:t>After stimulation with PMA</a:t>
            </a:r>
            <a:endParaRPr lang="ar-EG" sz="2000" dirty="0">
              <a:latin typeface="Times New Roman" pitchFamily="18" charset="0"/>
              <a:cs typeface="Times New Roman" pitchFamily="18" charset="0"/>
            </a:endParaRPr>
          </a:p>
        </p:txBody>
      </p:sp>
      <p:sp>
        <p:nvSpPr>
          <p:cNvPr id="8" name="TextBox 7"/>
          <p:cNvSpPr txBox="1"/>
          <p:nvPr/>
        </p:nvSpPr>
        <p:spPr>
          <a:xfrm>
            <a:off x="2819400" y="3544669"/>
            <a:ext cx="3581400" cy="677108"/>
          </a:xfrm>
          <a:prstGeom prst="rect">
            <a:avLst/>
          </a:prstGeom>
          <a:noFill/>
        </p:spPr>
        <p:txBody>
          <a:bodyPr wrap="square" rtlCol="1">
            <a:spAutoFit/>
          </a:bodyPr>
          <a:lstStyle/>
          <a:p>
            <a:r>
              <a:rPr lang="en-US" sz="2000" dirty="0" smtClean="0">
                <a:latin typeface="Times New Roman" pitchFamily="18" charset="0"/>
                <a:cs typeface="Times New Roman" pitchFamily="18" charset="0"/>
              </a:rPr>
              <a:t>Before stimulation with PMA</a:t>
            </a:r>
            <a:endParaRPr lang="ar-EG" sz="2000" dirty="0" smtClean="0">
              <a:latin typeface="Times New Roman" pitchFamily="18" charset="0"/>
              <a:cs typeface="Times New Roman" pitchFamily="18" charset="0"/>
            </a:endParaRPr>
          </a:p>
          <a:p>
            <a:endParaRPr lang="ar-EG" b="1" dirty="0"/>
          </a:p>
        </p:txBody>
      </p:sp>
    </p:spTree>
    <p:extLst>
      <p:ext uri="{BB962C8B-B14F-4D97-AF65-F5344CB8AC3E}">
        <p14:creationId xmlns="" xmlns:p14="http://schemas.microsoft.com/office/powerpoint/2010/main" val="211561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1000"/>
                                        <p:tgtEl>
                                          <p:spTgt spid="16387"/>
                                        </p:tgtEl>
                                      </p:cBhvr>
                                    </p:animEffect>
                                    <p:anim calcmode="lin" valueType="num">
                                      <p:cBhvr>
                                        <p:cTn id="18" dur="1000" fill="hold"/>
                                        <p:tgtEl>
                                          <p:spTgt spid="16387"/>
                                        </p:tgtEl>
                                        <p:attrNameLst>
                                          <p:attrName>ppt_x</p:attrName>
                                        </p:attrNameLst>
                                      </p:cBhvr>
                                      <p:tavLst>
                                        <p:tav tm="0">
                                          <p:val>
                                            <p:strVal val="#ppt_x"/>
                                          </p:val>
                                        </p:tav>
                                        <p:tav tm="100000">
                                          <p:val>
                                            <p:strVal val="#ppt_x"/>
                                          </p:val>
                                        </p:tav>
                                      </p:tavLst>
                                    </p:anim>
                                    <p:anim calcmode="lin" valueType="num">
                                      <p:cBhvr>
                                        <p:cTn id="19" dur="1000" fill="hold"/>
                                        <p:tgtEl>
                                          <p:spTgt spid="1638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1000"/>
                                        <p:tgtEl>
                                          <p:spTgt spid="16389"/>
                                        </p:tgtEl>
                                      </p:cBhvr>
                                    </p:animEffect>
                                    <p:anim calcmode="lin" valueType="num">
                                      <p:cBhvr>
                                        <p:cTn id="28" dur="1000" fill="hold"/>
                                        <p:tgtEl>
                                          <p:spTgt spid="16389"/>
                                        </p:tgtEl>
                                        <p:attrNameLst>
                                          <p:attrName>ppt_x</p:attrName>
                                        </p:attrNameLst>
                                      </p:cBhvr>
                                      <p:tavLst>
                                        <p:tav tm="0">
                                          <p:val>
                                            <p:strVal val="#ppt_x"/>
                                          </p:val>
                                        </p:tav>
                                        <p:tav tm="100000">
                                          <p:val>
                                            <p:strVal val="#ppt_x"/>
                                          </p:val>
                                        </p:tav>
                                      </p:tavLst>
                                    </p:anim>
                                    <p:anim calcmode="lin" valueType="num">
                                      <p:cBhvr>
                                        <p:cTn id="29" dur="1000" fill="hold"/>
                                        <p:tgtEl>
                                          <p:spTgt spid="1638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16216" y="497791"/>
            <a:ext cx="2365006" cy="2057400"/>
          </a:xfrm>
          <a:prstGeom prst="rect">
            <a:avLst/>
          </a:prstGeom>
          <a:noFill/>
          <a:ln>
            <a:noFill/>
          </a:ln>
          <a:effectLst>
            <a:glow rad="127000">
              <a:srgbClr val="6BDBFA"/>
            </a:glow>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894"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3393391"/>
            <a:ext cx="6172200" cy="2197892"/>
          </a:xfrm>
          <a:prstGeom prst="rect">
            <a:avLst/>
          </a:prstGeom>
          <a:noFill/>
          <a:ln>
            <a:noFill/>
          </a:ln>
          <a:effectLst>
            <a:glow rad="127000">
              <a:srgbClr val="6BDBFA"/>
            </a:glow>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895"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16216" y="3496117"/>
            <a:ext cx="2386205" cy="2107074"/>
          </a:xfrm>
          <a:prstGeom prst="rect">
            <a:avLst/>
          </a:prstGeom>
          <a:noFill/>
          <a:ln>
            <a:noFill/>
          </a:ln>
          <a:effectLst>
            <a:glow rad="127000">
              <a:srgbClr val="6BDBFA"/>
            </a:glow>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5">
            <a:extLst>
              <a:ext uri="{28A0092B-C50C-407E-A947-70E740481C1C}">
                <a14:useLocalDpi xmlns="" xmlns:a14="http://schemas.microsoft.com/office/drawing/2010/main" val="0"/>
              </a:ext>
            </a:extLst>
          </a:blip>
          <a:srcRect/>
          <a:stretch>
            <a:fillRect/>
          </a:stretch>
        </p:blipFill>
        <p:spPr bwMode="auto">
          <a:xfrm>
            <a:off x="228600" y="457200"/>
            <a:ext cx="6096000" cy="2138581"/>
          </a:xfrm>
          <a:prstGeom prst="rect">
            <a:avLst/>
          </a:prstGeom>
          <a:noFill/>
          <a:ln>
            <a:noFill/>
          </a:ln>
          <a:effectLst>
            <a:glow rad="127000">
              <a:srgbClr val="6BDBFA"/>
            </a:glow>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2438400" y="2908336"/>
            <a:ext cx="3657600" cy="400110"/>
          </a:xfrm>
          <a:prstGeom prst="rect">
            <a:avLst/>
          </a:prstGeom>
          <a:noFill/>
        </p:spPr>
        <p:txBody>
          <a:bodyPr wrap="square" rtlCol="0">
            <a:spAutoFit/>
          </a:bodyPr>
          <a:lstStyle/>
          <a:p>
            <a:r>
              <a:rPr lang="en-US" sz="2000" dirty="0">
                <a:latin typeface="Times New Roman" pitchFamily="18" charset="0"/>
                <a:cs typeface="Times New Roman" pitchFamily="18" charset="0"/>
              </a:rPr>
              <a:t>Before stimulation with </a:t>
            </a:r>
            <a:r>
              <a:rPr lang="en-US" sz="2000" dirty="0" smtClean="0">
                <a:latin typeface="Times New Roman" pitchFamily="18" charset="0"/>
                <a:cs typeface="Times New Roman" pitchFamily="18" charset="0"/>
              </a:rPr>
              <a:t>PMA</a:t>
            </a:r>
            <a:endParaRPr lang="ar-EG" sz="2000" dirty="0">
              <a:latin typeface="Times New Roman" pitchFamily="18" charset="0"/>
              <a:cs typeface="Times New Roman" pitchFamily="18" charset="0"/>
            </a:endParaRPr>
          </a:p>
        </p:txBody>
      </p:sp>
      <p:sp>
        <p:nvSpPr>
          <p:cNvPr id="5" name="TextBox 4"/>
          <p:cNvSpPr txBox="1"/>
          <p:nvPr/>
        </p:nvSpPr>
        <p:spPr>
          <a:xfrm>
            <a:off x="2431869" y="5734062"/>
            <a:ext cx="4191000" cy="400110"/>
          </a:xfrm>
          <a:prstGeom prst="rect">
            <a:avLst/>
          </a:prstGeom>
          <a:noFill/>
        </p:spPr>
        <p:txBody>
          <a:bodyPr wrap="square" rtlCol="0">
            <a:spAutoFit/>
          </a:bodyPr>
          <a:lstStyle/>
          <a:p>
            <a:r>
              <a:rPr lang="en-US" sz="2000" dirty="0">
                <a:latin typeface="Times New Roman" pitchFamily="18" charset="0"/>
                <a:cs typeface="Times New Roman" pitchFamily="18" charset="0"/>
              </a:rPr>
              <a:t>After stimulation with PMA</a:t>
            </a:r>
            <a:endParaRPr lang="ar-EG"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920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1000" fill="hold"/>
                                        <p:tgtEl>
                                          <p:spTgt spid="378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fade">
                                      <p:cBhvr>
                                        <p:cTn id="12" dur="1000"/>
                                        <p:tgtEl>
                                          <p:spTgt spid="37894"/>
                                        </p:tgtEl>
                                      </p:cBhvr>
                                    </p:animEffect>
                                    <p:anim calcmode="lin" valueType="num">
                                      <p:cBhvr>
                                        <p:cTn id="13" dur="1000" fill="hold"/>
                                        <p:tgtEl>
                                          <p:spTgt spid="37894"/>
                                        </p:tgtEl>
                                        <p:attrNameLst>
                                          <p:attrName>ppt_x</p:attrName>
                                        </p:attrNameLst>
                                      </p:cBhvr>
                                      <p:tavLst>
                                        <p:tav tm="0">
                                          <p:val>
                                            <p:strVal val="#ppt_x"/>
                                          </p:val>
                                        </p:tav>
                                        <p:tav tm="100000">
                                          <p:val>
                                            <p:strVal val="#ppt_x"/>
                                          </p:val>
                                        </p:tav>
                                      </p:tavLst>
                                    </p:anim>
                                    <p:anim calcmode="lin" valueType="num">
                                      <p:cBhvr>
                                        <p:cTn id="14" dur="1000" fill="hold"/>
                                        <p:tgtEl>
                                          <p:spTgt spid="3789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fade">
                                      <p:cBhvr>
                                        <p:cTn id="17" dur="1000"/>
                                        <p:tgtEl>
                                          <p:spTgt spid="37895"/>
                                        </p:tgtEl>
                                      </p:cBhvr>
                                    </p:animEffect>
                                    <p:anim calcmode="lin" valueType="num">
                                      <p:cBhvr>
                                        <p:cTn id="18" dur="1000" fill="hold"/>
                                        <p:tgtEl>
                                          <p:spTgt spid="37895"/>
                                        </p:tgtEl>
                                        <p:attrNameLst>
                                          <p:attrName>ppt_x</p:attrName>
                                        </p:attrNameLst>
                                      </p:cBhvr>
                                      <p:tavLst>
                                        <p:tav tm="0">
                                          <p:val>
                                            <p:strVal val="#ppt_x"/>
                                          </p:val>
                                        </p:tav>
                                        <p:tav tm="100000">
                                          <p:val>
                                            <p:strVal val="#ppt_x"/>
                                          </p:val>
                                        </p:tav>
                                      </p:tavLst>
                                    </p:anim>
                                    <p:anim calcmode="lin" valueType="num">
                                      <p:cBhvr>
                                        <p:cTn id="19" dur="1000" fill="hold"/>
                                        <p:tgtEl>
                                          <p:spTgt spid="3789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3000"/>
          </a:xfrm>
        </p:spPr>
        <p:txBody>
          <a:bodyPr>
            <a:normAutofit fontScale="92500" lnSpcReduction="20000"/>
          </a:bodyPr>
          <a:lstStyle/>
          <a:p>
            <a:pPr marL="0" indent="0" algn="l" rtl="0">
              <a:lnSpc>
                <a:spcPct val="150000"/>
              </a:lnSpc>
              <a:buNone/>
            </a:pPr>
            <a:r>
              <a:rPr lang="en-US" i="1" dirty="0">
                <a:solidFill>
                  <a:schemeClr val="accent2">
                    <a:lumMod val="75000"/>
                  </a:schemeClr>
                </a:solidFill>
              </a:rPr>
              <a:t> </a:t>
            </a:r>
            <a:r>
              <a:rPr lang="en-US" sz="3600" b="1" i="1" dirty="0">
                <a:solidFill>
                  <a:schemeClr val="accent2">
                    <a:lumMod val="75000"/>
                  </a:schemeClr>
                </a:solidFill>
                <a:latin typeface="Times New Roman" pitchFamily="18" charset="0"/>
                <a:cs typeface="Times New Roman" pitchFamily="18" charset="0"/>
              </a:rPr>
              <a:t>Sample collection:</a:t>
            </a:r>
            <a:endParaRPr lang="en-US" sz="3600" b="1" dirty="0">
              <a:solidFill>
                <a:schemeClr val="accent2">
                  <a:lumMod val="75000"/>
                </a:schemeClr>
              </a:solidFill>
              <a:latin typeface="Times New Roman" pitchFamily="18" charset="0"/>
              <a:cs typeface="Times New Roman" pitchFamily="18" charset="0"/>
            </a:endParaRPr>
          </a:p>
          <a:p>
            <a:pPr algn="l" rtl="0">
              <a:lnSpc>
                <a:spcPct val="150000"/>
              </a:lnSpc>
            </a:pPr>
            <a:r>
              <a:rPr lang="en-US" sz="2400" dirty="0"/>
              <a:t>Samples were collected by  venipuncture under complete sterile conditions from cases and controls after </a:t>
            </a:r>
            <a:r>
              <a:rPr lang="en-US" sz="2400" dirty="0" smtClean="0"/>
              <a:t> oral and written consent were taken from the parents.</a:t>
            </a:r>
            <a:endParaRPr lang="en-US" sz="2400" dirty="0"/>
          </a:p>
          <a:p>
            <a:pPr algn="l" rtl="0">
              <a:lnSpc>
                <a:spcPct val="150000"/>
              </a:lnSpc>
            </a:pPr>
            <a:r>
              <a:rPr lang="en-US" sz="2400" dirty="0"/>
              <a:t>Three ml of venous blood was obtained from each of the cases and controls and preserved in K</a:t>
            </a:r>
            <a:r>
              <a:rPr lang="en-US" sz="2400" b="1" baseline="-25000" dirty="0"/>
              <a:t>2</a:t>
            </a:r>
            <a:r>
              <a:rPr lang="en-US" sz="2400" dirty="0"/>
              <a:t>EDTA (ethylene diamine tetra-acetic acid) and was processed within few hours from sampling.</a:t>
            </a:r>
          </a:p>
          <a:p>
            <a:pPr algn="l" rtl="0">
              <a:lnSpc>
                <a:spcPct val="150000"/>
              </a:lnSpc>
            </a:pPr>
            <a:r>
              <a:rPr lang="en-US" sz="2400" dirty="0"/>
              <a:t>All samples were collected at room temperature.</a:t>
            </a:r>
          </a:p>
          <a:p>
            <a:pPr algn="l" rtl="0"/>
            <a:endParaRPr lang="en-US" dirty="0"/>
          </a:p>
        </p:txBody>
      </p:sp>
      <p:sp>
        <p:nvSpPr>
          <p:cNvPr id="2" name="Title 1"/>
          <p:cNvSpPr>
            <a:spLocks noGrp="1"/>
          </p:cNvSpPr>
          <p:nvPr>
            <p:ph type="title"/>
          </p:nvPr>
        </p:nvSpPr>
        <p:spPr>
          <a:xfrm>
            <a:off x="457200" y="304800"/>
            <a:ext cx="8229600" cy="914400"/>
          </a:xfrm>
        </p:spPr>
        <p:txBody>
          <a:bodyPr>
            <a:normAutofit/>
          </a:bodyPr>
          <a:lstStyle/>
          <a:p>
            <a:r>
              <a:rPr lang="en-US" b="1" i="1" u="sng" dirty="0">
                <a:solidFill>
                  <a:srgbClr val="800000"/>
                </a:solidFill>
                <a:effectLst/>
                <a:latin typeface="Times New Roman" pitchFamily="18" charset="0"/>
                <a:cs typeface="Times New Roman" pitchFamily="18" charset="0"/>
              </a:rPr>
              <a:t>Flow cytometric analysis</a:t>
            </a:r>
            <a:r>
              <a:rPr lang="en-US" b="1" i="1" u="sng" dirty="0" smtClean="0">
                <a:solidFill>
                  <a:srgbClr val="800000"/>
                </a:solidFill>
                <a:effectLst/>
                <a:latin typeface="Times New Roman" pitchFamily="18" charset="0"/>
                <a:cs typeface="Times New Roman" pitchFamily="18" charset="0"/>
              </a:rPr>
              <a:t>:</a:t>
            </a:r>
            <a:endParaRPr lang="en-US" dirty="0">
              <a:solidFill>
                <a:srgbClr val="800000"/>
              </a:solidFill>
            </a:endParaRPr>
          </a:p>
        </p:txBody>
      </p:sp>
    </p:spTree>
    <p:extLst>
      <p:ext uri="{BB962C8B-B14F-4D97-AF65-F5344CB8AC3E}">
        <p14:creationId xmlns="" xmlns:p14="http://schemas.microsoft.com/office/powerpoint/2010/main" val="22433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705088" cy="6019800"/>
          </a:xfrm>
        </p:spPr>
        <p:txBody>
          <a:bodyPr>
            <a:normAutofit/>
          </a:bodyPr>
          <a:lstStyle/>
          <a:p>
            <a:pPr marL="0" indent="0" algn="l" rtl="0">
              <a:lnSpc>
                <a:spcPct val="150000"/>
              </a:lnSpc>
              <a:buNone/>
            </a:pPr>
            <a:r>
              <a:rPr lang="en-US" sz="3600" b="1" i="1" dirty="0">
                <a:solidFill>
                  <a:srgbClr val="FF0000"/>
                </a:solidFill>
                <a:latin typeface="Times New Roman" pitchFamily="18" charset="0"/>
                <a:cs typeface="Times New Roman" pitchFamily="18" charset="0"/>
              </a:rPr>
              <a:t>Reagents:</a:t>
            </a:r>
            <a:endParaRPr lang="en-US" sz="3600" b="1" dirty="0">
              <a:solidFill>
                <a:srgbClr val="FF0000"/>
              </a:solidFill>
              <a:latin typeface="Times New Roman" pitchFamily="18" charset="0"/>
              <a:cs typeface="Times New Roman" pitchFamily="18" charset="0"/>
            </a:endParaRPr>
          </a:p>
          <a:p>
            <a:pPr marL="0" indent="0" algn="l" rtl="0">
              <a:lnSpc>
                <a:spcPct val="150000"/>
              </a:lnSpc>
              <a:buNone/>
            </a:pPr>
            <a:r>
              <a:rPr lang="en-US" sz="2800" b="1" u="sng" dirty="0" smtClean="0">
                <a:latin typeface="Times New Roman" pitchFamily="18" charset="0"/>
                <a:cs typeface="Times New Roman" pitchFamily="18" charset="0"/>
              </a:rPr>
              <a:t>The </a:t>
            </a:r>
            <a:r>
              <a:rPr lang="en-US" sz="2800" b="1" u="sng" dirty="0">
                <a:latin typeface="Times New Roman" pitchFamily="18" charset="0"/>
                <a:cs typeface="Times New Roman" pitchFamily="18" charset="0"/>
              </a:rPr>
              <a:t>following monoclonal antibodies were used:</a:t>
            </a:r>
          </a:p>
          <a:p>
            <a:pPr lvl="0" algn="l" rtl="0">
              <a:lnSpc>
                <a:spcPct val="150000"/>
              </a:lnSpc>
            </a:pPr>
            <a:r>
              <a:rPr lang="en-US" sz="2400" dirty="0">
                <a:latin typeface="Times New Roman" pitchFamily="18" charset="0"/>
                <a:cs typeface="Times New Roman" pitchFamily="18" charset="0"/>
              </a:rPr>
              <a:t>Anti-CD3 with </a:t>
            </a:r>
            <a:r>
              <a:rPr lang="en-US" sz="2400" dirty="0" smtClean="0">
                <a:latin typeface="Times New Roman" pitchFamily="18" charset="0"/>
                <a:cs typeface="Times New Roman" pitchFamily="18" charset="0"/>
              </a:rPr>
              <a:t>ECD (energy coupled dye) </a:t>
            </a:r>
            <a:r>
              <a:rPr lang="en-US" sz="2400" dirty="0">
                <a:latin typeface="Times New Roman" pitchFamily="18" charset="0"/>
                <a:cs typeface="Times New Roman" pitchFamily="18" charset="0"/>
              </a:rPr>
              <a:t>as pan </a:t>
            </a:r>
            <a:r>
              <a:rPr lang="en-US" sz="2400" dirty="0" smtClean="0">
                <a:latin typeface="Times New Roman" pitchFamily="18" charset="0"/>
                <a:cs typeface="Times New Roman" pitchFamily="18" charset="0"/>
              </a:rPr>
              <a:t>T-lymphocyte </a:t>
            </a:r>
            <a:r>
              <a:rPr lang="en-US" sz="2400" dirty="0">
                <a:latin typeface="Times New Roman" pitchFamily="18" charset="0"/>
                <a:cs typeface="Times New Roman" pitchFamily="18" charset="0"/>
              </a:rPr>
              <a:t>marker. </a:t>
            </a:r>
          </a:p>
          <a:p>
            <a:pPr lvl="0" algn="l" rtl="0">
              <a:lnSpc>
                <a:spcPct val="150000"/>
              </a:lnSpc>
            </a:pPr>
            <a:r>
              <a:rPr lang="en-US" sz="2400" dirty="0">
                <a:latin typeface="Times New Roman" pitchFamily="18" charset="0"/>
                <a:cs typeface="Times New Roman" pitchFamily="18" charset="0"/>
              </a:rPr>
              <a:t>Anti-CD19 with PC5 </a:t>
            </a:r>
            <a:r>
              <a:rPr lang="en-US" sz="2400" dirty="0" smtClean="0">
                <a:latin typeface="Times New Roman" pitchFamily="18" charset="0"/>
                <a:cs typeface="Times New Roman" pitchFamily="18" charset="0"/>
              </a:rPr>
              <a:t>(phycoerythrin cyanin 5) as </a:t>
            </a:r>
            <a:r>
              <a:rPr lang="en-US" sz="2400" dirty="0">
                <a:latin typeface="Times New Roman" pitchFamily="18" charset="0"/>
                <a:cs typeface="Times New Roman" pitchFamily="18" charset="0"/>
              </a:rPr>
              <a:t>pan B-lymphocyte  marker. </a:t>
            </a:r>
          </a:p>
          <a:p>
            <a:pPr lvl="0" algn="l" rtl="0">
              <a:lnSpc>
                <a:spcPct val="150000"/>
              </a:lnSpc>
            </a:pPr>
            <a:r>
              <a:rPr lang="en-US" sz="2400" dirty="0">
                <a:latin typeface="Times New Roman" pitchFamily="18" charset="0"/>
                <a:cs typeface="Times New Roman" pitchFamily="18" charset="0"/>
              </a:rPr>
              <a:t> Anti-CD27  with PC7 (phycoerythrin cyanin </a:t>
            </a:r>
            <a:r>
              <a:rPr lang="en-US" sz="2400" dirty="0" smtClean="0">
                <a:latin typeface="Times New Roman" pitchFamily="18" charset="0"/>
                <a:cs typeface="Times New Roman" pitchFamily="18" charset="0"/>
              </a:rPr>
              <a:t>7) </a:t>
            </a:r>
            <a:r>
              <a:rPr lang="en-US" sz="2400" dirty="0">
                <a:latin typeface="Times New Roman" pitchFamily="18" charset="0"/>
                <a:cs typeface="Times New Roman" pitchFamily="18" charset="0"/>
              </a:rPr>
              <a:t>.</a:t>
            </a:r>
          </a:p>
          <a:p>
            <a:pPr lvl="0" algn="l" rtl="0">
              <a:lnSpc>
                <a:spcPct val="150000"/>
              </a:lnSpc>
            </a:pPr>
            <a:r>
              <a:rPr lang="en-US" sz="2400" dirty="0" smtClean="0">
                <a:latin typeface="Times New Roman" pitchFamily="18" charset="0"/>
                <a:cs typeface="Times New Roman" pitchFamily="18" charset="0"/>
              </a:rPr>
              <a:t>Anti-CD45RA with FITC (fluorescein isothiocyanate) .</a:t>
            </a:r>
            <a:endParaRPr lang="en-US" sz="2400" dirty="0">
              <a:latin typeface="Times New Roman" pitchFamily="18" charset="0"/>
              <a:cs typeface="Times New Roman" pitchFamily="18" charset="0"/>
            </a:endParaRPr>
          </a:p>
          <a:p>
            <a:pPr lvl="0" algn="l" rtl="0">
              <a:lnSpc>
                <a:spcPct val="150000"/>
              </a:lnSpc>
            </a:pPr>
            <a:r>
              <a:rPr lang="en-US" sz="2400" dirty="0">
                <a:latin typeface="Times New Roman" pitchFamily="18" charset="0"/>
                <a:cs typeface="Times New Roman" pitchFamily="18" charset="0"/>
              </a:rPr>
              <a:t>Anti-CD45RO with PE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phycoerythrin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418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552688" cy="5943600"/>
          </a:xfrm>
        </p:spPr>
        <p:txBody>
          <a:bodyPr/>
          <a:lstStyle/>
          <a:p>
            <a:pPr marL="0" indent="0" algn="l" rtl="0">
              <a:lnSpc>
                <a:spcPct val="150000"/>
              </a:lnSpc>
              <a:buNone/>
            </a:pPr>
            <a:r>
              <a:rPr lang="en-US" sz="3600" b="1" i="1" dirty="0">
                <a:solidFill>
                  <a:srgbClr val="FF0000"/>
                </a:solidFill>
                <a:latin typeface="Times New Roman" pitchFamily="18" charset="0"/>
                <a:cs typeface="Times New Roman" pitchFamily="18" charset="0"/>
              </a:rPr>
              <a:t>Procedure:</a:t>
            </a:r>
            <a:endParaRPr lang="en-US" sz="3600" b="1" dirty="0">
              <a:solidFill>
                <a:srgbClr val="FF0000"/>
              </a:solidFill>
              <a:latin typeface="Times New Roman" pitchFamily="18" charset="0"/>
              <a:cs typeface="Times New Roman" pitchFamily="18" charset="0"/>
            </a:endParaRPr>
          </a:p>
          <a:p>
            <a:pPr algn="just" rtl="0">
              <a:lnSpc>
                <a:spcPct val="150000"/>
              </a:lnSpc>
            </a:pPr>
            <a:r>
              <a:rPr lang="en-US" sz="2400" dirty="0"/>
              <a:t>50 µl from the cells are added to 1.5 µl from each of the five monoclonal antibodies and incubated for 20 minutes in dark room then added 1cm from lysing reagent </a:t>
            </a:r>
            <a:r>
              <a:rPr lang="en-US" sz="2400" dirty="0" smtClean="0"/>
              <a:t>and </a:t>
            </a:r>
            <a:r>
              <a:rPr lang="en-US" sz="2400" dirty="0"/>
              <a:t>incubated for another 20 minutes in dark room.</a:t>
            </a:r>
          </a:p>
          <a:p>
            <a:pPr algn="just" rtl="0">
              <a:lnSpc>
                <a:spcPct val="150000"/>
              </a:lnSpc>
            </a:pPr>
            <a:r>
              <a:rPr lang="en-US" sz="2400" dirty="0"/>
              <a:t>The staining samples were finally mixed and ready for analysis by flow </a:t>
            </a:r>
            <a:r>
              <a:rPr lang="en-US" sz="2400" dirty="0" err="1"/>
              <a:t>cytometry</a:t>
            </a:r>
            <a:r>
              <a:rPr lang="en-US" sz="2400" dirty="0" smtClean="0"/>
              <a:t>.</a:t>
            </a:r>
            <a:endParaRPr lang="en-US" sz="2400" dirty="0"/>
          </a:p>
        </p:txBody>
      </p:sp>
    </p:spTree>
    <p:extLst>
      <p:ext uri="{BB962C8B-B14F-4D97-AF65-F5344CB8AC3E}">
        <p14:creationId xmlns="" xmlns:p14="http://schemas.microsoft.com/office/powerpoint/2010/main" val="108354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28888" cy="6248400"/>
          </a:xfrm>
        </p:spPr>
        <p:txBody>
          <a:bodyPr>
            <a:normAutofit/>
          </a:bodyPr>
          <a:lstStyle/>
          <a:p>
            <a:pPr marL="0" indent="0" algn="l" rtl="0">
              <a:lnSpc>
                <a:spcPct val="150000"/>
              </a:lnSpc>
              <a:buNone/>
            </a:pPr>
            <a:r>
              <a:rPr lang="en-US" sz="3600" b="1" i="1" dirty="0" smtClean="0">
                <a:solidFill>
                  <a:srgbClr val="FF0000"/>
                </a:solidFill>
                <a:latin typeface="Times New Roman" pitchFamily="18" charset="0"/>
                <a:cs typeface="Times New Roman" pitchFamily="18" charset="0"/>
              </a:rPr>
              <a:t>Analysis </a:t>
            </a:r>
            <a:r>
              <a:rPr lang="en-US" sz="3600" b="1" i="1" dirty="0">
                <a:solidFill>
                  <a:srgbClr val="FF0000"/>
                </a:solidFill>
                <a:latin typeface="Times New Roman" pitchFamily="18" charset="0"/>
                <a:cs typeface="Times New Roman" pitchFamily="18" charset="0"/>
              </a:rPr>
              <a:t>of samples:</a:t>
            </a:r>
            <a:endParaRPr lang="en-US" sz="3600" b="1" dirty="0">
              <a:solidFill>
                <a:srgbClr val="FF0000"/>
              </a:solidFill>
              <a:latin typeface="Times New Roman" pitchFamily="18" charset="0"/>
              <a:cs typeface="Times New Roman" pitchFamily="18" charset="0"/>
            </a:endParaRPr>
          </a:p>
          <a:p>
            <a:pPr algn="l" rtl="0">
              <a:lnSpc>
                <a:spcPct val="150000"/>
              </a:lnSpc>
            </a:pPr>
            <a:r>
              <a:rPr lang="en-US" sz="2400" dirty="0"/>
              <a:t>Samples are analyzed immediately. Analysis of lymphocytes were done using EPICS ELITE Coulter flow cytometer. The wavelengths were adjusted according to the fluorochrome. </a:t>
            </a:r>
          </a:p>
          <a:p>
            <a:pPr algn="l" rtl="0">
              <a:lnSpc>
                <a:spcPct val="150000"/>
              </a:lnSpc>
            </a:pPr>
            <a:r>
              <a:rPr lang="en-US" sz="2400" dirty="0"/>
              <a:t>The region of lymphocytes was identified by their size and granularity and thus they were gated upon.</a:t>
            </a:r>
          </a:p>
        </p:txBody>
      </p:sp>
    </p:spTree>
    <p:extLst>
      <p:ext uri="{BB962C8B-B14F-4D97-AF65-F5344CB8AC3E}">
        <p14:creationId xmlns="" xmlns:p14="http://schemas.microsoft.com/office/powerpoint/2010/main" val="365336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05088" cy="3200400"/>
          </a:xfrm>
        </p:spPr>
        <p:txBody>
          <a:bodyPr>
            <a:noAutofit/>
          </a:bodyPr>
          <a:lstStyle/>
          <a:p>
            <a:pPr marL="82296" indent="0" algn="ctr" rtl="0">
              <a:buNone/>
            </a:pPr>
            <a:endParaRPr lang="en-US" sz="1800" dirty="0" smtClean="0">
              <a:latin typeface="Times New Roman" pitchFamily="18" charset="0"/>
              <a:cs typeface="Times New Roman" pitchFamily="18" charset="0"/>
            </a:endParaRPr>
          </a:p>
          <a:p>
            <a:pPr marL="82296" indent="0" algn="ctr" rtl="0">
              <a:buNone/>
            </a:pPr>
            <a:r>
              <a:rPr lang="en-US" sz="1800" dirty="0" smtClean="0">
                <a:latin typeface="Times New Roman" pitchFamily="18" charset="0"/>
                <a:cs typeface="Times New Roman" pitchFamily="18" charset="0"/>
              </a:rPr>
              <a:t>By</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  </a:t>
            </a:r>
            <a:br>
              <a:rPr lang="en-US" sz="1800" dirty="0">
                <a:latin typeface="Times New Roman" pitchFamily="18" charset="0"/>
                <a:cs typeface="Times New Roman" pitchFamily="18" charset="0"/>
              </a:rPr>
            </a:br>
            <a:r>
              <a:rPr lang="en-US" sz="2400" b="1" dirty="0" err="1" smtClean="0">
                <a:solidFill>
                  <a:srgbClr val="C00000"/>
                </a:solidFill>
                <a:latin typeface="Times New Roman" pitchFamily="18" charset="0"/>
                <a:cs typeface="Times New Roman" pitchFamily="18" charset="0"/>
              </a:rPr>
              <a:t>Reem</a:t>
            </a:r>
            <a:r>
              <a:rPr lang="en-US" sz="2400" b="1" dirty="0" smtClean="0">
                <a:solidFill>
                  <a:srgbClr val="C00000"/>
                </a:solidFill>
                <a:latin typeface="Times New Roman" pitchFamily="18" charset="0"/>
                <a:cs typeface="Times New Roman" pitchFamily="18" charset="0"/>
              </a:rPr>
              <a:t> J. </a:t>
            </a:r>
            <a:r>
              <a:rPr lang="en-US" sz="2400" b="1" dirty="0" err="1" smtClean="0">
                <a:solidFill>
                  <a:srgbClr val="C00000"/>
                </a:solidFill>
                <a:latin typeface="Times New Roman" pitchFamily="18" charset="0"/>
                <a:cs typeface="Times New Roman" pitchFamily="18" charset="0"/>
              </a:rPr>
              <a:t>Farid</a:t>
            </a:r>
            <a:r>
              <a:rPr lang="en-US" sz="2400" b="1" baseline="30000" dirty="0" smtClean="0">
                <a:solidFill>
                  <a:srgbClr val="C0000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Safa</a:t>
            </a:r>
            <a:r>
              <a:rPr lang="en-US" sz="2400" dirty="0" smtClean="0">
                <a:latin typeface="Times New Roman" pitchFamily="18" charset="0"/>
                <a:cs typeface="Times New Roman" pitchFamily="18" charset="0"/>
              </a:rPr>
              <a:t> S. </a:t>
            </a:r>
            <a:r>
              <a:rPr lang="en-US" sz="2400" dirty="0" err="1" smtClean="0">
                <a:latin typeface="Times New Roman" pitchFamily="18" charset="0"/>
                <a:cs typeface="Times New Roman" pitchFamily="18" charset="0"/>
              </a:rPr>
              <a:t>Meshaal</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Rabab</a:t>
            </a:r>
            <a:r>
              <a:rPr lang="en-US" sz="2400" dirty="0" smtClean="0">
                <a:latin typeface="Times New Roman" pitchFamily="18" charset="0"/>
                <a:cs typeface="Times New Roman" pitchFamily="18" charset="0"/>
              </a:rPr>
              <a:t> El </a:t>
            </a:r>
            <a:r>
              <a:rPr lang="en-US" sz="2400" dirty="0" err="1" smtClean="0">
                <a:latin typeface="Times New Roman" pitchFamily="18" charset="0"/>
                <a:cs typeface="Times New Roman" pitchFamily="18" charset="0"/>
              </a:rPr>
              <a:t>Hawary</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pPr marL="82296" indent="0" algn="ctr" rtl="0">
              <a:buNone/>
            </a:pPr>
            <a:r>
              <a:rPr lang="en-US" sz="2400" dirty="0" err="1" smtClean="0">
                <a:latin typeface="Times New Roman" pitchFamily="18" charset="0"/>
                <a:cs typeface="Times New Roman" pitchFamily="18" charset="0"/>
              </a:rPr>
              <a:t>Engy</a:t>
            </a:r>
            <a:r>
              <a:rPr lang="en-US" sz="2400" dirty="0" smtClean="0">
                <a:latin typeface="Times New Roman" pitchFamily="18" charset="0"/>
                <a:cs typeface="Times New Roman" pitchFamily="18" charset="0"/>
              </a:rPr>
              <a:t> M. </a:t>
            </a:r>
            <a:r>
              <a:rPr lang="en-US" sz="2400" dirty="0" err="1" smtClean="0">
                <a:latin typeface="Times New Roman" pitchFamily="18" charset="0"/>
                <a:cs typeface="Times New Roman" pitchFamily="18" charset="0"/>
              </a:rPr>
              <a:t>Fekry</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nl-NL" sz="2400" dirty="0">
                <a:latin typeface="Times New Roman" pitchFamily="18" charset="0"/>
                <a:cs typeface="Times New Roman" pitchFamily="18" charset="0"/>
              </a:rPr>
              <a:t>Diana </a:t>
            </a:r>
            <a:r>
              <a:rPr lang="nl-NL" sz="2400" dirty="0" smtClean="0">
                <a:latin typeface="Times New Roman" pitchFamily="18" charset="0"/>
                <a:cs typeface="Times New Roman" pitchFamily="18" charset="0"/>
              </a:rPr>
              <a:t>N. Masoud</a:t>
            </a:r>
            <a:r>
              <a:rPr lang="nl-NL" sz="2400" baseline="30000" dirty="0" smtClean="0">
                <a:latin typeface="Times New Roman" pitchFamily="18" charset="0"/>
                <a:cs typeface="Times New Roman" pitchFamily="18" charset="0"/>
              </a:rPr>
              <a:t>*</a:t>
            </a:r>
            <a:r>
              <a:rPr lang="nl-NL"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Aisha M. El </a:t>
            </a:r>
            <a:r>
              <a:rPr lang="en-US" sz="2400" dirty="0" err="1" smtClean="0">
                <a:latin typeface="Times New Roman" pitchFamily="18" charset="0"/>
                <a:cs typeface="Times New Roman" pitchFamily="18" charset="0"/>
              </a:rPr>
              <a:t>Marsafy</a:t>
            </a:r>
            <a:r>
              <a:rPr lang="en-US" sz="2400" baseline="30000" dirty="0" smtClean="0">
                <a:latin typeface="Times New Roman" pitchFamily="18" charset="0"/>
                <a:cs typeface="Times New Roman" pitchFamily="18" charset="0"/>
              </a:rPr>
              <a:t>**</a:t>
            </a:r>
          </a:p>
          <a:p>
            <a:pPr marL="82296" indent="0" algn="ctr"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000" dirty="0" smtClean="0">
                <a:latin typeface="Times New Roman" pitchFamily="18" charset="0"/>
                <a:cs typeface="Times New Roman" pitchFamily="18" charset="0"/>
              </a:rPr>
              <a:t>Departments of Clinical and Chemical Pathology</a:t>
            </a:r>
            <a:r>
              <a:rPr lang="en-US" sz="2000" baseline="30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Pediatrics</a:t>
            </a:r>
            <a:r>
              <a:rPr lang="en-US" sz="2000" baseline="30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Faculty of Medicine - Cairo </a:t>
            </a:r>
            <a:r>
              <a:rPr lang="en-US" sz="2000" dirty="0" smtClean="0">
                <a:latin typeface="Times New Roman" pitchFamily="18" charset="0"/>
                <a:cs typeface="Times New Roman" pitchFamily="18" charset="0"/>
              </a:rPr>
              <a:t>University.</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40000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
                                            <p:txEl>
                                              <p:pRg st="2" end="2"/>
                                            </p:txEl>
                                          </p:spTgt>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81288" cy="6096000"/>
          </a:xfrm>
        </p:spPr>
        <p:txBody>
          <a:bodyPr/>
          <a:lstStyle/>
          <a:p>
            <a:pPr marL="0" indent="0" algn="l" rtl="0">
              <a:lnSpc>
                <a:spcPct val="150000"/>
              </a:lnSpc>
              <a:buNone/>
            </a:pPr>
            <a:r>
              <a:rPr lang="en-US" sz="3600" b="1" i="1" dirty="0">
                <a:solidFill>
                  <a:srgbClr val="FF0000"/>
                </a:solidFill>
                <a:latin typeface="Times New Roman" pitchFamily="18" charset="0"/>
                <a:cs typeface="Times New Roman" pitchFamily="18" charset="0"/>
              </a:rPr>
              <a:t>Interpretation of results:</a:t>
            </a:r>
            <a:endParaRPr lang="en-US" sz="3600" b="1" dirty="0">
              <a:solidFill>
                <a:srgbClr val="FF0000"/>
              </a:solidFill>
              <a:latin typeface="Times New Roman" pitchFamily="18" charset="0"/>
              <a:cs typeface="Times New Roman" pitchFamily="18" charset="0"/>
            </a:endParaRPr>
          </a:p>
          <a:p>
            <a:pPr algn="just" rtl="0">
              <a:lnSpc>
                <a:spcPct val="150000"/>
              </a:lnSpc>
            </a:pPr>
            <a:r>
              <a:rPr lang="en-US" sz="2800" dirty="0">
                <a:latin typeface="Times New Roman" pitchFamily="18" charset="0"/>
                <a:cs typeface="Times New Roman" pitchFamily="18" charset="0"/>
              </a:rPr>
              <a:t>The number of lymphocytes expressing the CD3, CD19, CD27, CD45RA or </a:t>
            </a:r>
            <a:r>
              <a:rPr lang="en-US" sz="2800" dirty="0" smtClean="0">
                <a:latin typeface="Times New Roman" pitchFamily="18" charset="0"/>
                <a:cs typeface="Times New Roman" pitchFamily="18" charset="0"/>
              </a:rPr>
              <a:t>CD45RO </a:t>
            </a:r>
            <a:r>
              <a:rPr lang="en-US" sz="2800" dirty="0">
                <a:latin typeface="Times New Roman" pitchFamily="18" charset="0"/>
                <a:cs typeface="Times New Roman" pitchFamily="18" charset="0"/>
              </a:rPr>
              <a:t>emit fluorescence signals which were multiplied by PMT (photomultiplier tube) then the computer analyzed the data and expressed them as percentage of cells. </a:t>
            </a:r>
          </a:p>
        </p:txBody>
      </p:sp>
    </p:spTree>
    <p:extLst>
      <p:ext uri="{BB962C8B-B14F-4D97-AF65-F5344CB8AC3E}">
        <p14:creationId xmlns="" xmlns:p14="http://schemas.microsoft.com/office/powerpoint/2010/main" val="54897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33688" cy="6172200"/>
          </a:xfrm>
        </p:spPr>
        <p:txBody>
          <a:bodyPr>
            <a:normAutofit/>
          </a:bodyPr>
          <a:lstStyle/>
          <a:p>
            <a:pPr marL="82296" indent="0">
              <a:buNone/>
            </a:pPr>
            <a:r>
              <a:rPr lang="en-US" sz="54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marL="82296" indent="0">
              <a:buNone/>
            </a:pPr>
            <a:endParaRPr lang="en-US" sz="54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82296" indent="0" algn="ctr">
              <a:buNone/>
            </a:pPr>
            <a:r>
              <a:rPr lang="en-US" sz="7200" b="1" dirty="0" smtClean="0">
                <a:solidFill>
                  <a:srgbClr val="C00000"/>
                </a:solidFill>
                <a:latin typeface="Times New Roman" pitchFamily="18" charset="0"/>
                <a:cs typeface="Times New Roman" pitchFamily="18" charset="0"/>
              </a:rPr>
              <a:t>RESULTS</a:t>
            </a:r>
            <a:endParaRPr lang="en-US" sz="7200" b="1" dirty="0">
              <a:solidFill>
                <a:srgbClr val="C00000"/>
              </a:solidFill>
            </a:endParaRPr>
          </a:p>
        </p:txBody>
      </p:sp>
      <p:pic>
        <p:nvPicPr>
          <p:cNvPr id="7" name="Picture 2" descr="C:\Users\123\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77200" y="381000"/>
            <a:ext cx="80962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C:\Users\123\Desktop\CU_Medicine_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483900" y="381000"/>
            <a:ext cx="773113" cy="108284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61225" y="1381225"/>
            <a:ext cx="1600200" cy="246221"/>
          </a:xfrm>
          <a:prstGeom prst="rect">
            <a:avLst/>
          </a:prstGeom>
          <a:noFill/>
        </p:spPr>
        <p:txBody>
          <a:bodyPr wrap="square" rtlCol="1">
            <a:spAutoFit/>
          </a:bodyPr>
          <a:lstStyle/>
          <a:p>
            <a:r>
              <a:rPr lang="en-US" sz="1000" dirty="0" smtClean="0"/>
              <a:t>Faculty of Medicine</a:t>
            </a:r>
            <a:endParaRPr lang="ar-EG" sz="1000" dirty="0"/>
          </a:p>
        </p:txBody>
      </p:sp>
    </p:spTree>
    <p:extLst>
      <p:ext uri="{BB962C8B-B14F-4D97-AF65-F5344CB8AC3E}">
        <p14:creationId xmlns="" xmlns:p14="http://schemas.microsoft.com/office/powerpoint/2010/main" val="3643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729342460"/>
              </p:ext>
            </p:extLst>
          </p:nvPr>
        </p:nvGraphicFramePr>
        <p:xfrm>
          <a:off x="228600" y="762000"/>
          <a:ext cx="4495800" cy="518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 xmlns:p14="http://schemas.microsoft.com/office/powerpoint/2010/main" val="844448669"/>
              </p:ext>
            </p:extLst>
          </p:nvPr>
        </p:nvGraphicFramePr>
        <p:xfrm>
          <a:off x="4495800" y="685800"/>
          <a:ext cx="4419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7855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58200" cy="2209800"/>
          </a:xfrm>
        </p:spPr>
        <p:txBody>
          <a:bodyPr/>
          <a:lstStyle/>
          <a:p>
            <a:pPr marL="0" lvl="0" indent="0" algn="ctr">
              <a:buNone/>
            </a:pPr>
            <a:r>
              <a:rPr lang="en-US" sz="5400" b="1" dirty="0" smtClean="0">
                <a:solidFill>
                  <a:srgbClr val="C00000"/>
                </a:solidFill>
                <a:latin typeface="Times New Roman" pitchFamily="18" charset="0"/>
                <a:cs typeface="Times New Roman" pitchFamily="18" charset="0"/>
              </a:rPr>
              <a:t>Comparison between CGD patients and Control group</a:t>
            </a:r>
            <a:endParaRPr lang="en-US" sz="5400" dirty="0" smtClean="0">
              <a:solidFill>
                <a:srgbClr val="C00000"/>
              </a:solidFill>
              <a:latin typeface="Times New Roman" pitchFamily="18" charset="0"/>
              <a:cs typeface="Times New Roman" pitchFamily="18" charset="0"/>
            </a:endParaRPr>
          </a:p>
          <a:p>
            <a:pPr algn="ctr"/>
            <a:endParaRPr lang="en-US" dirty="0">
              <a:solidFill>
                <a:srgbClr val="C00000"/>
              </a:solidFill>
            </a:endParaRPr>
          </a:p>
        </p:txBody>
      </p:sp>
    </p:spTree>
    <p:extLst>
      <p:ext uri="{BB962C8B-B14F-4D97-AF65-F5344CB8AC3E}">
        <p14:creationId xmlns="" xmlns:p14="http://schemas.microsoft.com/office/powerpoint/2010/main" val="366880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5105400"/>
            <a:ext cx="8839200" cy="769441"/>
          </a:xfrm>
          <a:prstGeom prst="rect">
            <a:avLst/>
          </a:prstGeom>
        </p:spPr>
        <p:txBody>
          <a:bodyPr wrap="square">
            <a:spAutoFit/>
          </a:bodyPr>
          <a:lstStyle/>
          <a:p>
            <a:pPr lvl="0"/>
            <a:r>
              <a:rPr lang="en-US" sz="2200" dirty="0" smtClean="0">
                <a:latin typeface="Times New Roman" pitchFamily="18" charset="0"/>
                <a:cs typeface="Times New Roman" pitchFamily="18" charset="0"/>
              </a:rPr>
              <a:t>There was </a:t>
            </a:r>
            <a:r>
              <a:rPr lang="en-US" sz="2200" dirty="0">
                <a:latin typeface="Times New Roman" pitchFamily="18" charset="0"/>
                <a:cs typeface="Times New Roman" pitchFamily="18" charset="0"/>
              </a:rPr>
              <a:t>a statistically significant decrease in the percentage of </a:t>
            </a:r>
            <a:r>
              <a:rPr lang="en-US" sz="2200" dirty="0" smtClean="0">
                <a:latin typeface="Times New Roman" pitchFamily="18" charset="0"/>
                <a:cs typeface="Times New Roman" pitchFamily="18" charset="0"/>
              </a:rPr>
              <a:t>total lymphocytes </a:t>
            </a:r>
            <a:r>
              <a:rPr lang="en-US" sz="2200" dirty="0">
                <a:latin typeface="Times New Roman" pitchFamily="18" charset="0"/>
                <a:cs typeface="Times New Roman" pitchFamily="18" charset="0"/>
              </a:rPr>
              <a:t>in CGD patients in comparison to the control group</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973408489"/>
              </p:ext>
            </p:extLst>
          </p:nvPr>
        </p:nvGraphicFramePr>
        <p:xfrm>
          <a:off x="533400" y="381000"/>
          <a:ext cx="8229600" cy="4479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534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5181600"/>
            <a:ext cx="8781288" cy="914400"/>
          </a:xfrm>
        </p:spPr>
        <p:txBody>
          <a:bodyPr>
            <a:normAutofit/>
          </a:bodyPr>
          <a:lstStyle/>
          <a:p>
            <a:pPr lvl="0" algn="l" rtl="0"/>
            <a:r>
              <a:rPr lang="en-US" sz="2000" dirty="0" smtClean="0">
                <a:latin typeface="Times New Roman" pitchFamily="18" charset="0"/>
                <a:cs typeface="Times New Roman" pitchFamily="18" charset="0"/>
              </a:rPr>
              <a:t>On </a:t>
            </a:r>
            <a:r>
              <a:rPr lang="en-US" sz="2000" dirty="0">
                <a:latin typeface="Times New Roman" pitchFamily="18" charset="0"/>
                <a:cs typeface="Times New Roman" pitchFamily="18" charset="0"/>
              </a:rPr>
              <a:t>gating on CD3</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lymphocytes, CGD patients </a:t>
            </a:r>
            <a:r>
              <a:rPr lang="en-US" sz="2000" dirty="0" smtClean="0">
                <a:latin typeface="Times New Roman" pitchFamily="18" charset="0"/>
                <a:cs typeface="Times New Roman" pitchFamily="18" charset="0"/>
              </a:rPr>
              <a:t>had </a:t>
            </a:r>
            <a:r>
              <a:rPr lang="en-US" sz="2000" dirty="0">
                <a:latin typeface="Times New Roman" pitchFamily="18" charset="0"/>
                <a:cs typeface="Times New Roman" pitchFamily="18" charset="0"/>
              </a:rPr>
              <a:t>a statistically significant decrease in the absolute count of CD45RA</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cells compared to the control group</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aphicFrame>
        <p:nvGraphicFramePr>
          <p:cNvPr id="5" name="Chart 4"/>
          <p:cNvGraphicFramePr/>
          <p:nvPr>
            <p:extLst>
              <p:ext uri="{D42A27DB-BD31-4B8C-83A1-F6EECF244321}">
                <p14:modId xmlns="" xmlns:p14="http://schemas.microsoft.com/office/powerpoint/2010/main" val="564179280"/>
              </p:ext>
            </p:extLst>
          </p:nvPr>
        </p:nvGraphicFramePr>
        <p:xfrm>
          <a:off x="228600" y="228600"/>
          <a:ext cx="86106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8081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876800"/>
            <a:ext cx="8991600" cy="1295400"/>
          </a:xfrm>
        </p:spPr>
        <p:txBody>
          <a:bodyPr>
            <a:normAutofit/>
          </a:bodyPr>
          <a:lstStyle/>
          <a:p>
            <a:pPr lvl="0" algn="l" rtl="0"/>
            <a:r>
              <a:rPr lang="en-US" sz="2200" dirty="0" smtClean="0"/>
              <a:t>There was </a:t>
            </a:r>
            <a:r>
              <a:rPr lang="en-US" sz="2200" dirty="0"/>
              <a:t>an almost significant increase in the percentage of CD45RO</a:t>
            </a:r>
            <a:r>
              <a:rPr lang="en-US" sz="2200" baseline="30000" dirty="0"/>
              <a:t>+ </a:t>
            </a:r>
            <a:r>
              <a:rPr lang="en-US" sz="2200" dirty="0"/>
              <a:t>cells on gating on CD3</a:t>
            </a:r>
            <a:r>
              <a:rPr lang="en-US" sz="2200" baseline="30000" dirty="0"/>
              <a:t>+ </a:t>
            </a:r>
            <a:r>
              <a:rPr lang="en-US" sz="2200" dirty="0" smtClean="0"/>
              <a:t>cells in CGD patients in comparison to the control group.</a:t>
            </a:r>
            <a:endParaRPr lang="en-US" sz="2200" dirty="0"/>
          </a:p>
        </p:txBody>
      </p:sp>
      <p:graphicFrame>
        <p:nvGraphicFramePr>
          <p:cNvPr id="6" name="Chart 5"/>
          <p:cNvGraphicFramePr>
            <a:graphicFrameLocks/>
          </p:cNvGraphicFramePr>
          <p:nvPr>
            <p:extLst>
              <p:ext uri="{D42A27DB-BD31-4B8C-83A1-F6EECF244321}">
                <p14:modId xmlns="" xmlns:p14="http://schemas.microsoft.com/office/powerpoint/2010/main" val="1030255159"/>
              </p:ext>
            </p:extLst>
          </p:nvPr>
        </p:nvGraphicFramePr>
        <p:xfrm>
          <a:off x="685800" y="228600"/>
          <a:ext cx="76962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5033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800600"/>
            <a:ext cx="8781288" cy="1600200"/>
          </a:xfrm>
        </p:spPr>
        <p:txBody>
          <a:bodyPr>
            <a:normAutofit/>
          </a:bodyPr>
          <a:lstStyle/>
          <a:p>
            <a:pPr lvl="0" algn="l" rtl="0"/>
            <a:r>
              <a:rPr lang="en-US" sz="2200" dirty="0" smtClean="0">
                <a:latin typeface="Times New Roman" pitchFamily="18" charset="0"/>
                <a:cs typeface="Times New Roman" pitchFamily="18" charset="0"/>
              </a:rPr>
              <a:t>On </a:t>
            </a:r>
            <a:r>
              <a:rPr lang="en-US" sz="2200" dirty="0">
                <a:latin typeface="Times New Roman" pitchFamily="18" charset="0"/>
                <a:cs typeface="Times New Roman" pitchFamily="18" charset="0"/>
              </a:rPr>
              <a:t>gating on CD19</a:t>
            </a:r>
            <a:r>
              <a:rPr lang="en-US" sz="2200" baseline="30000" dirty="0">
                <a:latin typeface="Times New Roman" pitchFamily="18" charset="0"/>
                <a:cs typeface="Times New Roman" pitchFamily="18" charset="0"/>
              </a:rPr>
              <a:t>+ </a:t>
            </a:r>
            <a:r>
              <a:rPr lang="en-US" sz="2200" dirty="0">
                <a:latin typeface="Times New Roman" pitchFamily="18" charset="0"/>
                <a:cs typeface="Times New Roman" pitchFamily="18" charset="0"/>
              </a:rPr>
              <a:t>cells, there </a:t>
            </a:r>
            <a:r>
              <a:rPr lang="en-US" sz="2200" dirty="0" smtClean="0">
                <a:latin typeface="Times New Roman" pitchFamily="18" charset="0"/>
                <a:cs typeface="Times New Roman" pitchFamily="18" charset="0"/>
              </a:rPr>
              <a:t>was </a:t>
            </a:r>
            <a:r>
              <a:rPr lang="en-US" sz="2200" dirty="0">
                <a:latin typeface="Times New Roman" pitchFamily="18" charset="0"/>
                <a:cs typeface="Times New Roman" pitchFamily="18" charset="0"/>
              </a:rPr>
              <a:t>a decrease in the absolute count of CD27</a:t>
            </a:r>
            <a:r>
              <a:rPr lang="en-US" sz="2200" baseline="30000" dirty="0">
                <a:latin typeface="Times New Roman" pitchFamily="18" charset="0"/>
                <a:cs typeface="Times New Roman" pitchFamily="18" charset="0"/>
              </a:rPr>
              <a:t>+</a:t>
            </a:r>
            <a:r>
              <a:rPr lang="en-US" sz="2200" dirty="0">
                <a:latin typeface="Times New Roman" pitchFamily="18" charset="0"/>
                <a:cs typeface="Times New Roman" pitchFamily="18" charset="0"/>
              </a:rPr>
              <a:t>cells in CGD patients in comparison to control group with no statistical significance.</a:t>
            </a:r>
            <a:r>
              <a:rPr lang="en-US" sz="2200" baseline="30000" dirty="0">
                <a:latin typeface="Times New Roman" pitchFamily="18" charset="0"/>
                <a:cs typeface="Times New Roman" pitchFamily="18" charset="0"/>
              </a:rPr>
              <a:t>   </a:t>
            </a:r>
            <a:endParaRPr lang="en-US" sz="2200" dirty="0"/>
          </a:p>
          <a:p>
            <a:pPr algn="l" rtl="0"/>
            <a:endParaRPr lang="en-US" sz="2200" dirty="0"/>
          </a:p>
        </p:txBody>
      </p:sp>
      <p:graphicFrame>
        <p:nvGraphicFramePr>
          <p:cNvPr id="5" name="Chart 4"/>
          <p:cNvGraphicFramePr/>
          <p:nvPr>
            <p:extLst>
              <p:ext uri="{D42A27DB-BD31-4B8C-83A1-F6EECF244321}">
                <p14:modId xmlns="" xmlns:p14="http://schemas.microsoft.com/office/powerpoint/2010/main" val="1312880935"/>
              </p:ext>
            </p:extLst>
          </p:nvPr>
        </p:nvGraphicFramePr>
        <p:xfrm>
          <a:off x="304800" y="228600"/>
          <a:ext cx="8610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46795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793480" cy="2438400"/>
          </a:xfrm>
        </p:spPr>
        <p:txBody>
          <a:bodyPr/>
          <a:lstStyle/>
          <a:p>
            <a:pPr marL="0" lvl="0" indent="0" algn="ctr">
              <a:buNone/>
            </a:pPr>
            <a:r>
              <a:rPr lang="en-US" sz="4800" b="1" dirty="0" smtClean="0">
                <a:solidFill>
                  <a:srgbClr val="C00000"/>
                </a:solidFill>
                <a:latin typeface="Times New Roman" pitchFamily="18" charset="0"/>
                <a:cs typeface="Times New Roman" pitchFamily="18" charset="0"/>
              </a:rPr>
              <a:t>Comparison </a:t>
            </a:r>
            <a:r>
              <a:rPr lang="en-US" sz="4800" b="1" dirty="0">
                <a:solidFill>
                  <a:srgbClr val="C00000"/>
                </a:solidFill>
                <a:latin typeface="Times New Roman" pitchFamily="18" charset="0"/>
                <a:cs typeface="Times New Roman" pitchFamily="18" charset="0"/>
              </a:rPr>
              <a:t>between </a:t>
            </a:r>
            <a:r>
              <a:rPr lang="en-US" sz="4800" b="1" dirty="0" smtClean="0">
                <a:solidFill>
                  <a:srgbClr val="C00000"/>
                </a:solidFill>
                <a:latin typeface="Times New Roman" pitchFamily="18" charset="0"/>
                <a:cs typeface="Times New Roman" pitchFamily="18" charset="0"/>
              </a:rPr>
              <a:t>Autosomal Recessive and X-linked </a:t>
            </a:r>
            <a:r>
              <a:rPr lang="en-US" sz="4800" b="1" dirty="0">
                <a:solidFill>
                  <a:srgbClr val="C00000"/>
                </a:solidFill>
                <a:latin typeface="Times New Roman" pitchFamily="18" charset="0"/>
                <a:cs typeface="Times New Roman" pitchFamily="18" charset="0"/>
              </a:rPr>
              <a:t>CGD </a:t>
            </a:r>
            <a:r>
              <a:rPr lang="en-US" sz="4800" b="1" dirty="0" smtClean="0">
                <a:solidFill>
                  <a:srgbClr val="C00000"/>
                </a:solidFill>
                <a:latin typeface="Times New Roman" pitchFamily="18" charset="0"/>
                <a:cs typeface="Times New Roman" pitchFamily="18" charset="0"/>
              </a:rPr>
              <a:t>Patients </a:t>
            </a:r>
            <a:endParaRPr lang="en-US" sz="4800"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40700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 y="4648200"/>
            <a:ext cx="8781288" cy="1447800"/>
          </a:xfrm>
        </p:spPr>
        <p:txBody>
          <a:bodyPr>
            <a:normAutofit/>
          </a:bodyPr>
          <a:lstStyle/>
          <a:p>
            <a:pPr lvl="0" algn="just" rtl="0"/>
            <a:r>
              <a:rPr lang="en-US" sz="2000" dirty="0"/>
              <a:t>On gating on CD3</a:t>
            </a:r>
            <a:r>
              <a:rPr lang="en-US" sz="2000" baseline="30000" dirty="0"/>
              <a:t>+</a:t>
            </a:r>
            <a:r>
              <a:rPr lang="en-US" sz="2000" dirty="0"/>
              <a:t>Lymphocytes, there </a:t>
            </a:r>
            <a:r>
              <a:rPr lang="en-US" sz="2000" dirty="0" smtClean="0"/>
              <a:t>was </a:t>
            </a:r>
            <a:r>
              <a:rPr lang="en-US" sz="2000" dirty="0"/>
              <a:t>a statistically significant decrease in the percentage and the absolute count of CD45RA </a:t>
            </a:r>
            <a:r>
              <a:rPr lang="en-US" sz="2000" baseline="30000" dirty="0"/>
              <a:t>+ </a:t>
            </a:r>
            <a:r>
              <a:rPr lang="en-US" sz="2000" dirty="0"/>
              <a:t>cells </a:t>
            </a:r>
            <a:r>
              <a:rPr lang="en-US" sz="2000" dirty="0" smtClean="0"/>
              <a:t>in </a:t>
            </a:r>
            <a:r>
              <a:rPr lang="en-US" sz="2000" dirty="0"/>
              <a:t>X-linked CGD patients in comparison to autosomal recessive CGD patients.</a:t>
            </a:r>
          </a:p>
          <a:p>
            <a:pPr algn="just" rtl="0"/>
            <a:endParaRPr lang="en-US" sz="2000" dirty="0"/>
          </a:p>
        </p:txBody>
      </p:sp>
      <p:graphicFrame>
        <p:nvGraphicFramePr>
          <p:cNvPr id="5" name="Chart 4"/>
          <p:cNvGraphicFramePr/>
          <p:nvPr>
            <p:extLst>
              <p:ext uri="{D42A27DB-BD31-4B8C-83A1-F6EECF244321}">
                <p14:modId xmlns="" xmlns:p14="http://schemas.microsoft.com/office/powerpoint/2010/main" val="3587273075"/>
              </p:ext>
            </p:extLst>
          </p:nvPr>
        </p:nvGraphicFramePr>
        <p:xfrm>
          <a:off x="4953000" y="228600"/>
          <a:ext cx="38100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 xmlns:p14="http://schemas.microsoft.com/office/powerpoint/2010/main" val="3462387264"/>
              </p:ext>
            </p:extLst>
          </p:nvPr>
        </p:nvGraphicFramePr>
        <p:xfrm>
          <a:off x="304800" y="304800"/>
          <a:ext cx="4114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52996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a:bodyPr>
          <a:lstStyle/>
          <a:p>
            <a:pPr algn="just" rtl="0">
              <a:lnSpc>
                <a:spcPct val="160000"/>
              </a:lnSpc>
              <a:spcAft>
                <a:spcPts val="600"/>
              </a:spcAft>
            </a:pPr>
            <a:r>
              <a:rPr lang="en-US" sz="2400" dirty="0"/>
              <a:t>Chronic </a:t>
            </a:r>
            <a:r>
              <a:rPr lang="en-US" sz="2400" dirty="0" err="1"/>
              <a:t>granulomatous</a:t>
            </a:r>
            <a:r>
              <a:rPr lang="en-US" sz="2400" dirty="0"/>
              <a:t> disease (CGD) is a primary immunodeficiency disorder caused by inherited defects in the NADPH oxidase </a:t>
            </a:r>
            <a:r>
              <a:rPr lang="en-US" sz="2400" dirty="0" smtClean="0"/>
              <a:t>complex.</a:t>
            </a:r>
            <a:endParaRPr lang="en-US" sz="2400" dirty="0"/>
          </a:p>
          <a:p>
            <a:pPr algn="just" rtl="0">
              <a:lnSpc>
                <a:spcPct val="160000"/>
              </a:lnSpc>
              <a:spcAft>
                <a:spcPts val="600"/>
              </a:spcAft>
            </a:pPr>
            <a:r>
              <a:rPr lang="en-US" sz="2400" dirty="0"/>
              <a:t>This enzyme complex is used by </a:t>
            </a:r>
            <a:r>
              <a:rPr lang="en-US" sz="2400" dirty="0" err="1"/>
              <a:t>phagocytic</a:t>
            </a:r>
            <a:r>
              <a:rPr lang="en-US" sz="2400" dirty="0"/>
              <a:t> cells to generate </a:t>
            </a:r>
            <a:r>
              <a:rPr lang="en-US" sz="2400" dirty="0" err="1"/>
              <a:t>microbicidal</a:t>
            </a:r>
            <a:r>
              <a:rPr lang="en-US" sz="2400" dirty="0"/>
              <a:t> superoxide and its metabolites hydrogen peroxide, hydroxyl anion, and </a:t>
            </a:r>
            <a:r>
              <a:rPr lang="en-US" sz="2400" dirty="0" err="1"/>
              <a:t>hypochloric</a:t>
            </a:r>
            <a:r>
              <a:rPr lang="en-US" sz="2400" dirty="0"/>
              <a:t> acid </a:t>
            </a:r>
            <a:r>
              <a:rPr lang="en-US" sz="2400" dirty="0" smtClean="0"/>
              <a:t>. </a:t>
            </a:r>
            <a:endParaRPr lang="en-US" sz="2400" dirty="0"/>
          </a:p>
        </p:txBody>
      </p:sp>
      <p:sp>
        <p:nvSpPr>
          <p:cNvPr id="2" name="Title 1"/>
          <p:cNvSpPr>
            <a:spLocks noGrp="1"/>
          </p:cNvSpPr>
          <p:nvPr>
            <p:ph type="title"/>
          </p:nvPr>
        </p:nvSpPr>
        <p:spPr>
          <a:xfrm>
            <a:off x="457200" y="704088"/>
            <a:ext cx="8229600" cy="852704"/>
          </a:xfrm>
        </p:spPr>
        <p:txBody>
          <a:bodyPr/>
          <a:lstStyle/>
          <a:p>
            <a:r>
              <a:rPr lang="en-US" b="1" dirty="0" smtClean="0">
                <a:solidFill>
                  <a:srgbClr val="C00000"/>
                </a:solidFill>
              </a:rPr>
              <a:t>INTRODUCTION</a:t>
            </a:r>
            <a:endParaRPr lang="ar-E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648200"/>
            <a:ext cx="8705088" cy="2057400"/>
          </a:xfrm>
        </p:spPr>
        <p:txBody>
          <a:bodyPr>
            <a:noAutofit/>
          </a:bodyPr>
          <a:lstStyle/>
          <a:p>
            <a:pPr algn="just" rtl="0"/>
            <a:r>
              <a:rPr lang="en-US" sz="2000" dirty="0"/>
              <a:t>On gating on CD3</a:t>
            </a:r>
            <a:r>
              <a:rPr lang="en-US" sz="2000" baseline="30000" dirty="0"/>
              <a:t>+</a:t>
            </a:r>
            <a:r>
              <a:rPr lang="en-US" sz="2000" dirty="0"/>
              <a:t>Lymphocytes, there </a:t>
            </a:r>
            <a:r>
              <a:rPr lang="en-US" sz="2000" dirty="0" smtClean="0"/>
              <a:t>was </a:t>
            </a:r>
            <a:r>
              <a:rPr lang="en-US" sz="2000" dirty="0"/>
              <a:t>a statistically significant increase in the percentage of </a:t>
            </a:r>
            <a:r>
              <a:rPr lang="en-US" sz="2000" dirty="0" smtClean="0"/>
              <a:t>CD45RO</a:t>
            </a:r>
            <a:r>
              <a:rPr lang="en-US" sz="2000" baseline="30000" dirty="0" smtClean="0"/>
              <a:t>+</a:t>
            </a:r>
            <a:r>
              <a:rPr lang="en-US" sz="2000" dirty="0" smtClean="0"/>
              <a:t>cells </a:t>
            </a:r>
            <a:r>
              <a:rPr lang="en-US" sz="2000" dirty="0"/>
              <a:t>in X-linked CGD patients in comparison to autosomal recessive CGD patients.</a:t>
            </a:r>
          </a:p>
        </p:txBody>
      </p:sp>
      <p:graphicFrame>
        <p:nvGraphicFramePr>
          <p:cNvPr id="4" name="Chart 3"/>
          <p:cNvGraphicFramePr/>
          <p:nvPr>
            <p:extLst>
              <p:ext uri="{D42A27DB-BD31-4B8C-83A1-F6EECF244321}">
                <p14:modId xmlns="" xmlns:p14="http://schemas.microsoft.com/office/powerpoint/2010/main" val="3064921711"/>
              </p:ext>
            </p:extLst>
          </p:nvPr>
        </p:nvGraphicFramePr>
        <p:xfrm>
          <a:off x="381000" y="914400"/>
          <a:ext cx="8686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 xmlns:p14="http://schemas.microsoft.com/office/powerpoint/2010/main" val="1637212238"/>
              </p:ext>
            </p:extLst>
          </p:nvPr>
        </p:nvGraphicFramePr>
        <p:xfrm>
          <a:off x="685800" y="2286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7490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953000"/>
            <a:ext cx="8686801" cy="1600200"/>
          </a:xfrm>
        </p:spPr>
        <p:txBody>
          <a:bodyPr>
            <a:normAutofit/>
          </a:bodyPr>
          <a:lstStyle/>
          <a:p>
            <a:pPr lvl="0" algn="l" rtl="0"/>
            <a:r>
              <a:rPr lang="en-US" sz="2000" dirty="0" smtClean="0"/>
              <a:t>On </a:t>
            </a:r>
            <a:r>
              <a:rPr lang="en-US" sz="2000" dirty="0"/>
              <a:t>Gating on CD19</a:t>
            </a:r>
            <a:r>
              <a:rPr lang="en-US" sz="2000" baseline="30000" dirty="0"/>
              <a:t>+</a:t>
            </a:r>
            <a:r>
              <a:rPr lang="en-US" sz="2000" dirty="0"/>
              <a:t>lymphocytes, There </a:t>
            </a:r>
            <a:r>
              <a:rPr lang="en-US" sz="2000" dirty="0" smtClean="0"/>
              <a:t>was </a:t>
            </a:r>
            <a:r>
              <a:rPr lang="en-US" sz="2000" dirty="0"/>
              <a:t>a statistically significant decrease in the percentage of CD27in X-linked CGD patients in comparison to autosomal recessive CGD patients</a:t>
            </a:r>
            <a:r>
              <a:rPr lang="en-US" sz="2000" dirty="0" smtClean="0"/>
              <a:t>.</a:t>
            </a:r>
            <a:endParaRPr lang="en-US" sz="2000" dirty="0"/>
          </a:p>
        </p:txBody>
      </p:sp>
      <p:graphicFrame>
        <p:nvGraphicFramePr>
          <p:cNvPr id="6" name="Chart 5"/>
          <p:cNvGraphicFramePr>
            <a:graphicFrameLocks/>
          </p:cNvGraphicFramePr>
          <p:nvPr>
            <p:extLst>
              <p:ext uri="{D42A27DB-BD31-4B8C-83A1-F6EECF244321}">
                <p14:modId xmlns="" xmlns:p14="http://schemas.microsoft.com/office/powerpoint/2010/main" val="639568614"/>
              </p:ext>
            </p:extLst>
          </p:nvPr>
        </p:nvGraphicFramePr>
        <p:xfrm>
          <a:off x="533400" y="304800"/>
          <a:ext cx="8305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78925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1447800"/>
          </a:xfrm>
        </p:spPr>
        <p:txBody>
          <a:bodyPr/>
          <a:lstStyle/>
          <a:p>
            <a:pPr marL="0" indent="0" algn="ctr" rtl="0">
              <a:buNone/>
            </a:pPr>
            <a:r>
              <a:rPr lang="en-US" sz="7200" b="1" dirty="0" smtClean="0">
                <a:solidFill>
                  <a:srgbClr val="C00000"/>
                </a:solidFill>
                <a:latin typeface="Times New Roman" pitchFamily="18" charset="0"/>
                <a:cs typeface="Times New Roman" pitchFamily="18" charset="0"/>
              </a:rPr>
              <a:t>Case Presentation</a:t>
            </a:r>
            <a:endParaRPr lang="en-US" sz="7200" b="1" dirty="0">
              <a:solidFill>
                <a:srgbClr val="C00000"/>
              </a:solidFill>
              <a:latin typeface="Times New Roman" pitchFamily="18" charset="0"/>
              <a:cs typeface="Times New Roman" pitchFamily="18" charset="0"/>
            </a:endParaRPr>
          </a:p>
        </p:txBody>
      </p:sp>
      <p:pic>
        <p:nvPicPr>
          <p:cNvPr id="4" name="Picture 2" descr="C:\Users\123\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77200" y="381000"/>
            <a:ext cx="80962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123\Desktop\CU_Medicine_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483900" y="381000"/>
            <a:ext cx="773113" cy="108284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61225" y="1381225"/>
            <a:ext cx="1600200" cy="246221"/>
          </a:xfrm>
          <a:prstGeom prst="rect">
            <a:avLst/>
          </a:prstGeom>
          <a:noFill/>
        </p:spPr>
        <p:txBody>
          <a:bodyPr wrap="square" rtlCol="1">
            <a:spAutoFit/>
          </a:bodyPr>
          <a:lstStyle/>
          <a:p>
            <a:r>
              <a:rPr lang="en-US" sz="1000" dirty="0" smtClean="0"/>
              <a:t>Faculty of Medicine</a:t>
            </a:r>
            <a:endParaRPr lang="ar-EG" sz="1000" dirty="0"/>
          </a:p>
        </p:txBody>
      </p:sp>
    </p:spTree>
    <p:extLst>
      <p:ext uri="{BB962C8B-B14F-4D97-AF65-F5344CB8AC3E}">
        <p14:creationId xmlns="" xmlns:p14="http://schemas.microsoft.com/office/powerpoint/2010/main" val="9592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BEBA8EAE-BF5A-486C-A8C5-ECC9F3942E4B}">
                <a14:imgProps xmlns="" xmlns:a14="http://schemas.microsoft.com/office/drawing/2010/main">
                  <a14:imgLayer r:embed="rId4">
                    <a14:imgEffect>
                      <a14:brightnessContrast contrast="-20000"/>
                    </a14:imgEffect>
                  </a14:imgLayer>
                </a14:imgProps>
              </a:ext>
              <a:ext uri="{28A0092B-C50C-407E-A947-70E740481C1C}">
                <a14:useLocalDpi xmlns="" xmlns:a14="http://schemas.microsoft.com/office/drawing/2010/main" val="0"/>
              </a:ext>
            </a:extLst>
          </a:blip>
          <a:stretch>
            <a:fillRect/>
          </a:stretch>
        </p:blipFill>
        <p:spPr bwMode="auto">
          <a:xfrm>
            <a:off x="1450310" y="1371600"/>
            <a:ext cx="5974772" cy="4249206"/>
          </a:xfrm>
          <a:prstGeom prst="rect">
            <a:avLst/>
          </a:prstGeom>
          <a:solidFill>
            <a:schemeClr val="tx2">
              <a:lumMod val="90000"/>
            </a:schemeClr>
          </a:solidFill>
          <a:ln>
            <a:solidFill>
              <a:schemeClr val="bg2">
                <a:lumMod val="20000"/>
                <a:lumOff val="80000"/>
              </a:schemeClr>
            </a:solidFill>
          </a:ln>
          <a:effectLst>
            <a:glow rad="127000">
              <a:schemeClr val="bg2">
                <a:lumMod val="40000"/>
                <a:lumOff val="60000"/>
                <a:alpha val="77000"/>
              </a:schemeClr>
            </a:glow>
            <a:softEdge rad="127000"/>
          </a:effectLst>
          <a:extLst/>
        </p:spPr>
      </p:pic>
      <p:sp>
        <p:nvSpPr>
          <p:cNvPr id="2" name="Title 1"/>
          <p:cNvSpPr>
            <a:spLocks noGrp="1"/>
          </p:cNvSpPr>
          <p:nvPr>
            <p:ph type="title"/>
          </p:nvPr>
        </p:nvSpPr>
        <p:spPr>
          <a:xfrm>
            <a:off x="457200" y="381000"/>
            <a:ext cx="8229600" cy="838200"/>
          </a:xfrm>
        </p:spPr>
        <p:txBody>
          <a:bodyPr>
            <a:normAutofit/>
          </a:bodyPr>
          <a:lstStyle/>
          <a:p>
            <a:pPr algn="ctr" rtl="0"/>
            <a:r>
              <a:rPr lang="en-US" dirty="0" smtClean="0">
                <a:solidFill>
                  <a:srgbClr val="FF0000"/>
                </a:solidFill>
                <a:latin typeface="Times New Roman" pitchFamily="18" charset="0"/>
                <a:cs typeface="Times New Roman" pitchFamily="18" charset="0"/>
              </a:rPr>
              <a:t>Case (1)</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6992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609600" y="1219200"/>
            <a:ext cx="7848600" cy="4495799"/>
          </a:xfrm>
          <a:prstGeom prst="rect">
            <a:avLst/>
          </a:prstGeom>
          <a:blipFill>
            <a:blip r:embed="rId4"/>
            <a:tile tx="0" ty="0" sx="100000" sy="100000" flip="none" algn="tl"/>
          </a:blipFill>
          <a:ln>
            <a:solidFill>
              <a:schemeClr val="tx1">
                <a:lumMod val="95000"/>
              </a:schemeClr>
            </a:solidFill>
          </a:ln>
          <a:effectLst>
            <a:glow rad="127000">
              <a:srgbClr val="6BDBFA">
                <a:alpha val="89000"/>
              </a:srgbClr>
            </a:glow>
            <a:outerShdw dist="35921" dir="2700000" algn="ctr" rotWithShape="0">
              <a:schemeClr val="bg2"/>
            </a:outerShdw>
            <a:softEdge rad="127000"/>
          </a:effectLst>
        </p:spPr>
      </p:pic>
    </p:spTree>
    <p:extLst>
      <p:ext uri="{BB962C8B-B14F-4D97-AF65-F5344CB8AC3E}">
        <p14:creationId xmlns="" xmlns:p14="http://schemas.microsoft.com/office/powerpoint/2010/main" val="75902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bwMode="auto">
          <a:xfrm>
            <a:off x="1676400" y="838200"/>
            <a:ext cx="5669986" cy="4366419"/>
          </a:xfrm>
          <a:prstGeom prst="rect">
            <a:avLst/>
          </a:prstGeom>
          <a:noFill/>
          <a:ln>
            <a:noFill/>
          </a:ln>
          <a:effectLst>
            <a:glow rad="127000">
              <a:srgbClr val="6BDBFA">
                <a:alpha val="89000"/>
              </a:srgbClr>
            </a:glow>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1454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0" y="838200"/>
            <a:ext cx="7924800" cy="4572000"/>
          </a:xfrm>
          <a:prstGeom prst="rect">
            <a:avLst/>
          </a:prstGeom>
          <a:noFill/>
          <a:ln>
            <a:noFill/>
          </a:ln>
          <a:effectLst>
            <a:glow rad="127000">
              <a:srgbClr val="6BDBFA">
                <a:alpha val="92000"/>
              </a:srgbClr>
            </a:glow>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5781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685800" y="1447800"/>
            <a:ext cx="7848599" cy="4495799"/>
          </a:xfrm>
          <a:prstGeom prst="rect">
            <a:avLst/>
          </a:prstGeom>
          <a:noFill/>
          <a:ln>
            <a:noFill/>
          </a:ln>
          <a:effectLst>
            <a:glow rad="127000">
              <a:srgbClr val="6BDBFA">
                <a:alpha val="90000"/>
              </a:srgbClr>
            </a:glow>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304800"/>
            <a:ext cx="8229600" cy="1066800"/>
          </a:xfrm>
        </p:spPr>
        <p:txBody>
          <a:bodyPr/>
          <a:lstStyle/>
          <a:p>
            <a:pPr algn="ctr"/>
            <a:r>
              <a:rPr lang="en-US" dirty="0" smtClean="0">
                <a:solidFill>
                  <a:srgbClr val="FF0000"/>
                </a:solidFill>
              </a:rPr>
              <a:t>Case (2)</a:t>
            </a:r>
            <a:endParaRPr lang="en-US" dirty="0">
              <a:solidFill>
                <a:srgbClr val="FF0000"/>
              </a:solidFill>
            </a:endParaRPr>
          </a:p>
        </p:txBody>
      </p:sp>
    </p:spTree>
    <p:extLst>
      <p:ext uri="{BB962C8B-B14F-4D97-AF65-F5344CB8AC3E}">
        <p14:creationId xmlns="" xmlns:p14="http://schemas.microsoft.com/office/powerpoint/2010/main" val="13614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143000"/>
            <a:ext cx="8077200" cy="4648200"/>
          </a:xfrm>
          <a:prstGeom prst="rect">
            <a:avLst/>
          </a:prstGeom>
          <a:noFill/>
          <a:ln>
            <a:noFill/>
          </a:ln>
          <a:effectLst>
            <a:glow rad="127000">
              <a:srgbClr val="6BDBFA"/>
            </a:glow>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9904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762000"/>
            <a:ext cx="8001000" cy="5029200"/>
          </a:xfrm>
          <a:prstGeom prst="rect">
            <a:avLst/>
          </a:prstGeom>
          <a:noFill/>
          <a:ln>
            <a:noFill/>
          </a:ln>
          <a:effectLst>
            <a:glow rad="127000">
              <a:srgbClr val="6BDBFA">
                <a:alpha val="92000"/>
              </a:srgbClr>
            </a:glow>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898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200"/>
          </a:xfrm>
        </p:spPr>
        <p:txBody>
          <a:bodyPr>
            <a:noAutofit/>
          </a:bodyPr>
          <a:lstStyle/>
          <a:p>
            <a:pPr algn="just" rtl="0">
              <a:lnSpc>
                <a:spcPct val="150000"/>
              </a:lnSpc>
              <a:spcAft>
                <a:spcPts val="600"/>
              </a:spcAft>
            </a:pPr>
            <a:r>
              <a:rPr lang="en-US" sz="2400" dirty="0" smtClean="0"/>
              <a:t>Decreased superoxide production represents the major pathophysiologic mechanism during CGD, not only because NADPH oxidase is a critical host defense mechanism, but also because it may be associated with important pathways that connect innate and adaptive immunity.</a:t>
            </a:r>
          </a:p>
          <a:p>
            <a:pPr algn="just" rtl="0">
              <a:lnSpc>
                <a:spcPct val="150000"/>
              </a:lnSpc>
              <a:spcAft>
                <a:spcPts val="600"/>
              </a:spcAft>
            </a:pPr>
            <a:r>
              <a:rPr lang="en-US" sz="2400" dirty="0" smtClean="0"/>
              <a:t>Autoimmune diseases resembling systemic lupus </a:t>
            </a:r>
            <a:r>
              <a:rPr lang="en-US" sz="2400" dirty="0" err="1" smtClean="0"/>
              <a:t>erythematosus</a:t>
            </a:r>
            <a:r>
              <a:rPr lang="en-US" sz="2400" dirty="0" smtClean="0"/>
              <a:t> and inflammatory bowel disease are also experienced by CGD patients and their relatives.</a:t>
            </a:r>
            <a:endParaRPr lang="ar-EG"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67000"/>
            <a:ext cx="8476488" cy="990600"/>
          </a:xfrm>
        </p:spPr>
        <p:txBody>
          <a:bodyPr>
            <a:normAutofit fontScale="92500" lnSpcReduction="20000"/>
          </a:bodyPr>
          <a:lstStyle/>
          <a:p>
            <a:pPr marL="82296" indent="0" algn="ctr">
              <a:buNone/>
            </a:pPr>
            <a:r>
              <a:rPr lang="en-US" sz="7200" b="1" dirty="0" smtClean="0">
                <a:solidFill>
                  <a:srgbClr val="C00000"/>
                </a:solidFill>
                <a:latin typeface="Times New Roman" pitchFamily="18" charset="0"/>
                <a:cs typeface="Times New Roman" pitchFamily="18" charset="0"/>
              </a:rPr>
              <a:t>DISCUSSION</a:t>
            </a:r>
            <a:endParaRPr lang="en-US" sz="5400" b="1" dirty="0">
              <a:solidFill>
                <a:srgbClr val="C00000"/>
              </a:solidFill>
            </a:endParaRPr>
          </a:p>
        </p:txBody>
      </p:sp>
      <p:pic>
        <p:nvPicPr>
          <p:cNvPr id="4" name="Picture 2" descr="C:\Users\123\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77200" y="381000"/>
            <a:ext cx="80962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123\Desktop\CU_Medicine_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483900" y="381000"/>
            <a:ext cx="773113" cy="108284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61225" y="1381225"/>
            <a:ext cx="1600200" cy="246221"/>
          </a:xfrm>
          <a:prstGeom prst="rect">
            <a:avLst/>
          </a:prstGeom>
          <a:noFill/>
        </p:spPr>
        <p:txBody>
          <a:bodyPr wrap="square" rtlCol="1">
            <a:spAutoFit/>
          </a:bodyPr>
          <a:lstStyle/>
          <a:p>
            <a:r>
              <a:rPr lang="en-US" sz="1000" dirty="0" smtClean="0"/>
              <a:t>Faculty of Medicine</a:t>
            </a:r>
            <a:endParaRPr lang="ar-EG" sz="1000" dirty="0"/>
          </a:p>
        </p:txBody>
      </p:sp>
    </p:spTree>
    <p:extLst>
      <p:ext uri="{BB962C8B-B14F-4D97-AF65-F5344CB8AC3E}">
        <p14:creationId xmlns="" xmlns:p14="http://schemas.microsoft.com/office/powerpoint/2010/main" val="9244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34000"/>
          </a:xfrm>
        </p:spPr>
        <p:txBody>
          <a:bodyPr>
            <a:normAutofit fontScale="85000" lnSpcReduction="10000"/>
          </a:bodyPr>
          <a:lstStyle/>
          <a:p>
            <a:pPr algn="just" rtl="0">
              <a:lnSpc>
                <a:spcPct val="150000"/>
              </a:lnSpc>
            </a:pPr>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he </a:t>
            </a:r>
            <a:r>
              <a:rPr lang="en-US" sz="2800" dirty="0">
                <a:latin typeface="Times New Roman" pitchFamily="18" charset="0"/>
                <a:cs typeface="Times New Roman" pitchFamily="18" charset="0"/>
              </a:rPr>
              <a:t>memory B </a:t>
            </a:r>
            <a:r>
              <a:rPr lang="en-US" sz="2800" dirty="0" smtClean="0">
                <a:latin typeface="Times New Roman" pitchFamily="18" charset="0"/>
                <a:cs typeface="Times New Roman" pitchFamily="18" charset="0"/>
              </a:rPr>
              <a:t>cells (CD27+) </a:t>
            </a:r>
            <a:r>
              <a:rPr lang="en-US" sz="2800" dirty="0">
                <a:latin typeface="Times New Roman" pitchFamily="18" charset="0"/>
                <a:cs typeface="Times New Roman" pitchFamily="18" charset="0"/>
              </a:rPr>
              <a:t>among our patients were lower than the normal </a:t>
            </a:r>
            <a:r>
              <a:rPr lang="en-US" sz="2800" dirty="0" smtClean="0">
                <a:latin typeface="Times New Roman" pitchFamily="18" charset="0"/>
                <a:cs typeface="Times New Roman" pitchFamily="18" charset="0"/>
              </a:rPr>
              <a:t>controls with no statistical significance. </a:t>
            </a:r>
            <a:endParaRPr lang="en-US" sz="2800" dirty="0" smtClean="0">
              <a:latin typeface="Times New Roman" pitchFamily="18" charset="0"/>
              <a:cs typeface="Times New Roman" pitchFamily="18" charset="0"/>
            </a:endParaRPr>
          </a:p>
          <a:p>
            <a:pPr algn="just" rtl="0">
              <a:lnSpc>
                <a:spcPct val="150000"/>
              </a:lnSpc>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X-linked CGD patients revealed a statistical significant decrease </a:t>
            </a:r>
            <a:r>
              <a:rPr lang="en-US" sz="2800" dirty="0">
                <a:latin typeface="Times New Roman" pitchFamily="18" charset="0"/>
                <a:cs typeface="Times New Roman" pitchFamily="18" charset="0"/>
              </a:rPr>
              <a:t>in CD27+B </a:t>
            </a:r>
            <a:r>
              <a:rPr lang="en-US" sz="2800" dirty="0" smtClean="0">
                <a:latin typeface="Times New Roman" pitchFamily="18" charset="0"/>
                <a:cs typeface="Times New Roman" pitchFamily="18" charset="0"/>
              </a:rPr>
              <a:t>cells in comparison to autosomal recessive CGD patients. </a:t>
            </a:r>
            <a:endParaRPr lang="en-US" sz="2800" dirty="0" smtClean="0">
              <a:latin typeface="Times New Roman" pitchFamily="18" charset="0"/>
              <a:cs typeface="Times New Roman" pitchFamily="18" charset="0"/>
            </a:endParaRPr>
          </a:p>
          <a:p>
            <a:pPr algn="just" rtl="0">
              <a:lnSpc>
                <a:spcPct val="150000"/>
              </a:lnSpc>
            </a:pPr>
            <a:r>
              <a:rPr lang="en-US" sz="2800" dirty="0" smtClean="0">
                <a:latin typeface="Times New Roman" pitchFamily="18" charset="0"/>
                <a:cs typeface="Times New Roman" pitchFamily="18" charset="0"/>
              </a:rPr>
              <a:t>This </a:t>
            </a:r>
            <a:r>
              <a:rPr lang="en-US" sz="2800" dirty="0">
                <a:latin typeface="Times New Roman" pitchFamily="18" charset="0"/>
                <a:cs typeface="Times New Roman" pitchFamily="18" charset="0"/>
              </a:rPr>
              <a:t>may explain why the difference did not mount a statistical significant between the control group and the CGD patients as most of our patients are autosomal recessive while most of recorded CGD patients worldwide are mainly X-linked</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9488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05088" cy="6324600"/>
          </a:xfrm>
        </p:spPr>
        <p:txBody>
          <a:bodyPr>
            <a:normAutofit/>
          </a:bodyPr>
          <a:lstStyle/>
          <a:p>
            <a:pPr algn="just" rtl="0">
              <a:lnSpc>
                <a:spcPct val="150000"/>
              </a:lnSpc>
              <a:buFont typeface="Arial" pitchFamily="34" charset="0"/>
              <a:buChar char="•"/>
            </a:pPr>
            <a:r>
              <a:rPr lang="en-US" sz="2600" dirty="0" smtClean="0">
                <a:latin typeface="Times New Roman" pitchFamily="18" charset="0"/>
                <a:cs typeface="Times New Roman" pitchFamily="18" charset="0"/>
              </a:rPr>
              <a:t>These </a:t>
            </a:r>
            <a:r>
              <a:rPr lang="en-US" sz="2600" dirty="0">
                <a:latin typeface="Times New Roman" pitchFamily="18" charset="0"/>
                <a:cs typeface="Times New Roman" pitchFamily="18" charset="0"/>
              </a:rPr>
              <a:t>results suggest a role for NADPH in the process of memory B cell formation. This in turn is in agreement </a:t>
            </a:r>
            <a:r>
              <a:rPr lang="en-US" sz="2600" dirty="0" smtClean="0">
                <a:latin typeface="Times New Roman" pitchFamily="18" charset="0"/>
                <a:cs typeface="Times New Roman" pitchFamily="18" charset="0"/>
              </a:rPr>
              <a:t>with</a:t>
            </a:r>
            <a:r>
              <a:rPr lang="en-US" sz="2600" dirty="0" smtClean="0">
                <a:solidFill>
                  <a:schemeClr val="bg1"/>
                </a:solidFill>
                <a:latin typeface="Times New Roman" pitchFamily="18" charset="0"/>
                <a:cs typeface="Times New Roman" pitchFamily="18" charset="0"/>
              </a:rPr>
              <a:t> </a:t>
            </a:r>
            <a:r>
              <a:rPr lang="en-US" sz="2600" b="1" i="1" dirty="0" smtClean="0">
                <a:solidFill>
                  <a:srgbClr val="FF0000"/>
                </a:solidFill>
                <a:latin typeface="Times New Roman" pitchFamily="18" charset="0"/>
                <a:cs typeface="Times New Roman" pitchFamily="18" charset="0"/>
              </a:rPr>
              <a:t>Bleesing et al., 2006,</a:t>
            </a:r>
            <a:r>
              <a:rPr lang="en-US" sz="2600" dirty="0" smtClean="0">
                <a:solidFill>
                  <a:srgbClr val="FF0000"/>
                </a:solidFill>
                <a:latin typeface="Times New Roman" pitchFamily="18" charset="0"/>
                <a:cs typeface="Times New Roman" pitchFamily="18" charset="0"/>
              </a:rPr>
              <a:t>  </a:t>
            </a:r>
            <a:r>
              <a:rPr lang="en-US" sz="2600" b="1" i="1" dirty="0">
                <a:solidFill>
                  <a:srgbClr val="FF0000"/>
                </a:solidFill>
                <a:latin typeface="Times New Roman" pitchFamily="18" charset="0"/>
                <a:cs typeface="Times New Roman" pitchFamily="18" charset="0"/>
              </a:rPr>
              <a:t>Moir et al., 2012</a:t>
            </a:r>
            <a:r>
              <a:rPr lang="en-US" sz="2600" dirty="0">
                <a:solidFill>
                  <a:srgbClr val="FF0000"/>
                </a:solidFill>
                <a:latin typeface="Times New Roman" pitchFamily="18" charset="0"/>
                <a:cs typeface="Times New Roman" pitchFamily="18" charset="0"/>
              </a:rPr>
              <a:t> </a:t>
            </a:r>
            <a:r>
              <a:rPr lang="en-US" sz="2600" dirty="0">
                <a:latin typeface="Times New Roman" pitchFamily="18" charset="0"/>
                <a:cs typeface="Times New Roman" pitchFamily="18" charset="0"/>
              </a:rPr>
              <a:t>and </a:t>
            </a:r>
            <a:r>
              <a:rPr lang="en-US" sz="2600" b="1" i="1" dirty="0">
                <a:solidFill>
                  <a:srgbClr val="FF0000"/>
                </a:solidFill>
                <a:latin typeface="Times New Roman" pitchFamily="18" charset="0"/>
                <a:cs typeface="Times New Roman" pitchFamily="18" charset="0"/>
              </a:rPr>
              <a:t>Mohsenzadegan et al., 2014</a:t>
            </a:r>
            <a:r>
              <a:rPr lang="en-US" sz="2600" dirty="0">
                <a:solidFill>
                  <a:srgbClr val="FF0000"/>
                </a:solidFill>
                <a:latin typeface="Times New Roman" pitchFamily="18" charset="0"/>
                <a:cs typeface="Times New Roman" pitchFamily="18" charset="0"/>
              </a:rPr>
              <a:t> </a:t>
            </a:r>
            <a:r>
              <a:rPr lang="en-US" sz="2600" dirty="0">
                <a:latin typeface="Times New Roman" pitchFamily="18" charset="0"/>
                <a:cs typeface="Times New Roman" pitchFamily="18" charset="0"/>
              </a:rPr>
              <a:t>who investigated memory B cells in the blood of CGD patients and evaluated their functional capabilities and demonstrated that the overall number of peripheral blood memory B cells is reduced in CGD patients compared with healthy controls.</a:t>
            </a:r>
            <a:r>
              <a:rPr lang="en-US" sz="2600" dirty="0">
                <a:solidFill>
                  <a:schemeClr val="bg1"/>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66062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05088" cy="5791200"/>
          </a:xfrm>
        </p:spPr>
        <p:txBody>
          <a:bodyPr>
            <a:normAutofit fontScale="92500"/>
          </a:bodyPr>
          <a:lstStyle/>
          <a:p>
            <a:pPr algn="just" rtl="0">
              <a:lnSpc>
                <a:spcPct val="150000"/>
              </a:lnSpc>
            </a:pPr>
            <a:r>
              <a:rPr lang="en-US" sz="2600" dirty="0" smtClean="0">
                <a:latin typeface="Times New Roman" pitchFamily="18" charset="0"/>
                <a:cs typeface="Times New Roman" pitchFamily="18" charset="0"/>
              </a:rPr>
              <a:t>This </a:t>
            </a:r>
            <a:r>
              <a:rPr lang="en-US" sz="2600" dirty="0">
                <a:latin typeface="Times New Roman" pitchFamily="18" charset="0"/>
                <a:cs typeface="Times New Roman" pitchFamily="18" charset="0"/>
              </a:rPr>
              <a:t>study  </a:t>
            </a:r>
            <a:r>
              <a:rPr lang="en-US" sz="2600" dirty="0" smtClean="0">
                <a:latin typeface="Times New Roman" pitchFamily="18" charset="0"/>
                <a:cs typeface="Times New Roman" pitchFamily="18" charset="0"/>
              </a:rPr>
              <a:t>also </a:t>
            </a:r>
            <a:r>
              <a:rPr lang="en-US" sz="2600" dirty="0">
                <a:latin typeface="Times New Roman" pitchFamily="18" charset="0"/>
                <a:cs typeface="Times New Roman" pitchFamily="18" charset="0"/>
              </a:rPr>
              <a:t>revealed a statistical significant decrease in expression of CD45RA</a:t>
            </a:r>
            <a:r>
              <a:rPr lang="en-US" sz="2600" baseline="30000" dirty="0">
                <a:latin typeface="Times New Roman" pitchFamily="18" charset="0"/>
                <a:cs typeface="Times New Roman" pitchFamily="18" charset="0"/>
              </a:rPr>
              <a:t>+ </a:t>
            </a:r>
            <a:r>
              <a:rPr lang="en-US" sz="2600" dirty="0">
                <a:latin typeface="Times New Roman" pitchFamily="18" charset="0"/>
                <a:cs typeface="Times New Roman" pitchFamily="18" charset="0"/>
              </a:rPr>
              <a:t>T-lymphocytes and an almost significant increase in the percentage of CD45RO</a:t>
            </a:r>
            <a:r>
              <a:rPr lang="en-US" sz="2600" baseline="30000" dirty="0">
                <a:latin typeface="Times New Roman" pitchFamily="18" charset="0"/>
                <a:cs typeface="Times New Roman" pitchFamily="18" charset="0"/>
              </a:rPr>
              <a:t>+ </a:t>
            </a:r>
            <a:r>
              <a:rPr lang="en-US" sz="2600" dirty="0">
                <a:latin typeface="Times New Roman" pitchFamily="18" charset="0"/>
                <a:cs typeface="Times New Roman" pitchFamily="18" charset="0"/>
              </a:rPr>
              <a:t>T-lymphocytes in CGD patients </a:t>
            </a:r>
            <a:r>
              <a:rPr lang="en-US" sz="2600" dirty="0" smtClean="0">
                <a:latin typeface="Times New Roman" pitchFamily="18" charset="0"/>
                <a:cs typeface="Times New Roman" pitchFamily="18" charset="0"/>
              </a:rPr>
              <a:t>compared </a:t>
            </a:r>
            <a:r>
              <a:rPr lang="en-US" sz="2600" dirty="0">
                <a:latin typeface="Times New Roman" pitchFamily="18" charset="0"/>
                <a:cs typeface="Times New Roman" pitchFamily="18" charset="0"/>
              </a:rPr>
              <a:t>to the healthy control group</a:t>
            </a:r>
            <a:r>
              <a:rPr lang="en-US" sz="2600" dirty="0" smtClean="0">
                <a:latin typeface="Times New Roman" pitchFamily="18" charset="0"/>
                <a:cs typeface="Times New Roman" pitchFamily="18" charset="0"/>
              </a:rPr>
              <a:t>.</a:t>
            </a:r>
          </a:p>
          <a:p>
            <a:pPr algn="just" rtl="0">
              <a:lnSpc>
                <a:spcPct val="150000"/>
              </a:lnSpc>
            </a:pPr>
            <a:r>
              <a:rPr lang="en-US" sz="2600" dirty="0" smtClean="0">
                <a:latin typeface="Times New Roman" pitchFamily="18" charset="0"/>
                <a:cs typeface="Times New Roman" pitchFamily="18" charset="0"/>
              </a:rPr>
              <a:t>This is in </a:t>
            </a:r>
            <a:r>
              <a:rPr lang="en-US" sz="2600" dirty="0">
                <a:latin typeface="Times New Roman" pitchFamily="18" charset="0"/>
                <a:cs typeface="Times New Roman" pitchFamily="18" charset="0"/>
              </a:rPr>
              <a:t>agreement with </a:t>
            </a:r>
            <a:r>
              <a:rPr lang="en-US" sz="2600" b="1" i="1" dirty="0" smtClean="0">
                <a:solidFill>
                  <a:srgbClr val="FF0000"/>
                </a:solidFill>
              </a:rPr>
              <a:t>Whitmire </a:t>
            </a:r>
            <a:r>
              <a:rPr lang="en-US" sz="2600" b="1" i="1" dirty="0">
                <a:solidFill>
                  <a:srgbClr val="FF0000"/>
                </a:solidFill>
              </a:rPr>
              <a:t>et al., </a:t>
            </a:r>
            <a:r>
              <a:rPr lang="en-US" sz="2600" b="1" i="1" dirty="0" smtClean="0">
                <a:solidFill>
                  <a:srgbClr val="FF0000"/>
                </a:solidFill>
              </a:rPr>
              <a:t>2007</a:t>
            </a:r>
            <a:r>
              <a:rPr lang="en-US" sz="2600" b="1" i="1" dirty="0" smtClean="0"/>
              <a:t> </a:t>
            </a:r>
            <a:r>
              <a:rPr lang="en-US" sz="2600" b="1" i="1" dirty="0"/>
              <a:t>,</a:t>
            </a:r>
            <a:r>
              <a:rPr lang="en-US" sz="2600" dirty="0" smtClean="0"/>
              <a:t> </a:t>
            </a:r>
            <a:r>
              <a:rPr lang="en-US" sz="2600" b="1" i="1" dirty="0">
                <a:solidFill>
                  <a:srgbClr val="FF0000"/>
                </a:solidFill>
              </a:rPr>
              <a:t>Kraaij et al., </a:t>
            </a:r>
            <a:r>
              <a:rPr lang="en-US" sz="2600" b="1" i="1" dirty="0" smtClean="0">
                <a:solidFill>
                  <a:srgbClr val="FF0000"/>
                </a:solidFill>
              </a:rPr>
              <a:t>2010 </a:t>
            </a:r>
            <a:r>
              <a:rPr lang="en-US" sz="2600" b="1" i="1" dirty="0" smtClean="0"/>
              <a:t>and </a:t>
            </a:r>
            <a:r>
              <a:rPr lang="en-US" sz="2600" b="1" i="1" dirty="0" smtClean="0">
                <a:solidFill>
                  <a:srgbClr val="FF0000"/>
                </a:solidFill>
              </a:rPr>
              <a:t>Shatynski et al., 2011</a:t>
            </a:r>
            <a:r>
              <a:rPr lang="en-US" sz="2600" dirty="0" smtClean="0">
                <a:solidFill>
                  <a:srgbClr val="FF000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that revealed that </a:t>
            </a:r>
            <a:r>
              <a:rPr lang="en-US" sz="2600" dirty="0">
                <a:latin typeface="Times New Roman" pitchFamily="18" charset="0"/>
                <a:cs typeface="Times New Roman" pitchFamily="18" charset="0"/>
              </a:rPr>
              <a:t>a defective NADPH oxidase in CGD patients leads to a diminished </a:t>
            </a:r>
            <a:r>
              <a:rPr lang="en-US" sz="2600" dirty="0" smtClean="0">
                <a:latin typeface="Times New Roman" pitchFamily="18" charset="0"/>
                <a:cs typeface="Times New Roman" pitchFamily="18" charset="0"/>
              </a:rPr>
              <a:t>T-cell suppression </a:t>
            </a:r>
            <a:r>
              <a:rPr lang="en-US" sz="2600" dirty="0">
                <a:latin typeface="Times New Roman" pitchFamily="18" charset="0"/>
                <a:cs typeface="Times New Roman" pitchFamily="18" charset="0"/>
              </a:rPr>
              <a:t>and increased IFN-γ, consequently increased conversion of naïve T-cells (CD45RA</a:t>
            </a:r>
            <a:r>
              <a:rPr lang="en-US" sz="2600" baseline="30000" dirty="0">
                <a:latin typeface="Times New Roman" pitchFamily="18" charset="0"/>
                <a:cs typeface="Times New Roman" pitchFamily="18" charset="0"/>
              </a:rPr>
              <a:t>+</a:t>
            </a:r>
            <a:r>
              <a:rPr lang="en-US" sz="2600" dirty="0">
                <a:latin typeface="Times New Roman" pitchFamily="18" charset="0"/>
                <a:cs typeface="Times New Roman" pitchFamily="18" charset="0"/>
              </a:rPr>
              <a:t>) to memory T-cells (CD45RO</a:t>
            </a:r>
            <a:r>
              <a:rPr lang="en-US"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23154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362200"/>
            <a:ext cx="8781288" cy="1143000"/>
          </a:xfrm>
        </p:spPr>
        <p:txBody>
          <a:bodyPr>
            <a:normAutofit lnSpcReduction="10000"/>
          </a:bodyPr>
          <a:lstStyle/>
          <a:p>
            <a:pPr marL="82296" indent="0" algn="ctr">
              <a:buNone/>
            </a:pPr>
            <a:r>
              <a:rPr lang="en-US" sz="7200" b="1" dirty="0" smtClean="0">
                <a:solidFill>
                  <a:srgbClr val="C00000"/>
                </a:solidFill>
                <a:latin typeface="Times New Roman" pitchFamily="18" charset="0"/>
                <a:cs typeface="Times New Roman" pitchFamily="18" charset="0"/>
              </a:rPr>
              <a:t>Conclusion</a:t>
            </a:r>
            <a:endParaRPr lang="en-US" sz="7200" b="1" dirty="0">
              <a:solidFill>
                <a:srgbClr val="C00000"/>
              </a:solidFill>
            </a:endParaRPr>
          </a:p>
        </p:txBody>
      </p:sp>
      <p:pic>
        <p:nvPicPr>
          <p:cNvPr id="4" name="Picture 2" descr="C:\Users\123\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77200" y="381000"/>
            <a:ext cx="80962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123\Desktop\CU_Medicine_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483900" y="381000"/>
            <a:ext cx="773113" cy="108284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61225" y="1381225"/>
            <a:ext cx="1600200" cy="246221"/>
          </a:xfrm>
          <a:prstGeom prst="rect">
            <a:avLst/>
          </a:prstGeom>
          <a:noFill/>
        </p:spPr>
        <p:txBody>
          <a:bodyPr wrap="square" rtlCol="1">
            <a:spAutoFit/>
          </a:bodyPr>
          <a:lstStyle/>
          <a:p>
            <a:r>
              <a:rPr lang="en-US" sz="1000" dirty="0" smtClean="0"/>
              <a:t>Faculty of Medicine</a:t>
            </a:r>
            <a:endParaRPr lang="ar-EG" sz="1000" dirty="0"/>
          </a:p>
        </p:txBody>
      </p:sp>
    </p:spTree>
    <p:extLst>
      <p:ext uri="{BB962C8B-B14F-4D97-AF65-F5344CB8AC3E}">
        <p14:creationId xmlns="" xmlns:p14="http://schemas.microsoft.com/office/powerpoint/2010/main" val="346564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76488" cy="5562600"/>
          </a:xfrm>
        </p:spPr>
        <p:txBody>
          <a:bodyPr>
            <a:normAutofit/>
          </a:bodyPr>
          <a:lstStyle/>
          <a:p>
            <a:pPr algn="just" rtl="0">
              <a:lnSpc>
                <a:spcPct val="150000"/>
              </a:lnSpc>
            </a:pPr>
            <a:r>
              <a:rPr lang="en-US" sz="2400" dirty="0" smtClean="0">
                <a:latin typeface="Times New Roman" pitchFamily="18" charset="0"/>
                <a:cs typeface="Times New Roman" pitchFamily="18" charset="0"/>
              </a:rPr>
              <a:t>Although </a:t>
            </a:r>
            <a:r>
              <a:rPr lang="en-US" sz="2400" dirty="0">
                <a:latin typeface="Times New Roman" pitchFamily="18" charset="0"/>
                <a:cs typeface="Times New Roman" pitchFamily="18" charset="0"/>
              </a:rPr>
              <a:t>CGD is caused by defect in the phagocytic cell function, it plays a role in adaptive immune response reflected in both the T and B cells. The key finding of this study revealed that patients with CGD show reduction in the percentage of total lymphocytes with a decreased population of CD27-positive B cells and CD45RA naïve T cells on one hand and an increased population of CD45 RO memory T cells on the other hand</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81651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23\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77200" y="381000"/>
            <a:ext cx="80962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123\Desktop\CU_Medicine_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483900" y="381000"/>
            <a:ext cx="773113" cy="108284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61225" y="1381225"/>
            <a:ext cx="1600200" cy="246221"/>
          </a:xfrm>
          <a:prstGeom prst="rect">
            <a:avLst/>
          </a:prstGeom>
          <a:noFill/>
        </p:spPr>
        <p:txBody>
          <a:bodyPr wrap="square" rtlCol="1">
            <a:spAutoFit/>
          </a:bodyPr>
          <a:lstStyle/>
          <a:p>
            <a:r>
              <a:rPr lang="en-US" sz="1000" dirty="0" smtClean="0"/>
              <a:t>Faculty of Medicine</a:t>
            </a:r>
            <a:endParaRPr lang="ar-EG" sz="1000" dirty="0"/>
          </a:p>
        </p:txBody>
      </p:sp>
      <p:pic>
        <p:nvPicPr>
          <p:cNvPr id="7" name="Picture 5" descr="http://www.mrwallpaper.com/wallpapers/Thank-you.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0898" y="1627447"/>
            <a:ext cx="7027003" cy="439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725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250" fill="hold"/>
                                        <p:tgtEl>
                                          <p:spTgt spid="7"/>
                                        </p:tgtEl>
                                        <p:attrNameLst>
                                          <p:attrName>ppt_w</p:attrName>
                                        </p:attrNameLst>
                                      </p:cBhvr>
                                      <p:tavLst>
                                        <p:tav tm="0">
                                          <p:val>
                                            <p:fltVal val="0"/>
                                          </p:val>
                                        </p:tav>
                                        <p:tav tm="100000">
                                          <p:val>
                                            <p:strVal val="#ppt_w"/>
                                          </p:val>
                                        </p:tav>
                                      </p:tavLst>
                                    </p:anim>
                                    <p:anim calcmode="lin" valueType="num">
                                      <p:cBhvr>
                                        <p:cTn id="8" dur="2250" fill="hold"/>
                                        <p:tgtEl>
                                          <p:spTgt spid="7"/>
                                        </p:tgtEl>
                                        <p:attrNameLst>
                                          <p:attrName>ppt_h</p:attrName>
                                        </p:attrNameLst>
                                      </p:cBhvr>
                                      <p:tavLst>
                                        <p:tav tm="0">
                                          <p:val>
                                            <p:fltVal val="0"/>
                                          </p:val>
                                        </p:tav>
                                        <p:tav tm="100000">
                                          <p:val>
                                            <p:strVal val="#ppt_h"/>
                                          </p:val>
                                        </p:tav>
                                      </p:tavLst>
                                    </p:anim>
                                    <p:anim calcmode="lin" valueType="num">
                                      <p:cBhvr>
                                        <p:cTn id="9" dur="2250" fill="hold"/>
                                        <p:tgtEl>
                                          <p:spTgt spid="7"/>
                                        </p:tgtEl>
                                        <p:attrNameLst>
                                          <p:attrName>style.rotation</p:attrName>
                                        </p:attrNameLst>
                                      </p:cBhvr>
                                      <p:tavLst>
                                        <p:tav tm="0">
                                          <p:val>
                                            <p:fltVal val="90"/>
                                          </p:val>
                                        </p:tav>
                                        <p:tav tm="100000">
                                          <p:val>
                                            <p:fltVal val="0"/>
                                          </p:val>
                                        </p:tav>
                                      </p:tavLst>
                                    </p:anim>
                                    <p:animEffect transition="in" filter="fade">
                                      <p:cBhvr>
                                        <p:cTn id="10"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Autofit/>
          </a:bodyPr>
          <a:lstStyle/>
          <a:p>
            <a:pPr algn="just" rtl="0">
              <a:spcBef>
                <a:spcPts val="600"/>
              </a:spcBef>
              <a:spcAft>
                <a:spcPts val="600"/>
              </a:spcAft>
            </a:pPr>
            <a:r>
              <a:rPr lang="en-US" sz="2400" dirty="0"/>
              <a:t>Classified into</a:t>
            </a:r>
          </a:p>
          <a:p>
            <a:pPr lvl="1" algn="just" rtl="0">
              <a:spcBef>
                <a:spcPts val="600"/>
              </a:spcBef>
              <a:spcAft>
                <a:spcPts val="600"/>
              </a:spcAft>
            </a:pPr>
            <a:r>
              <a:rPr lang="en-US" sz="2000" dirty="0" smtClean="0"/>
              <a:t>Naïve </a:t>
            </a:r>
            <a:endParaRPr lang="en-US" sz="2000" dirty="0"/>
          </a:p>
          <a:p>
            <a:pPr lvl="1" algn="just" rtl="0">
              <a:spcBef>
                <a:spcPts val="600"/>
              </a:spcBef>
              <a:spcAft>
                <a:spcPts val="600"/>
              </a:spcAft>
            </a:pPr>
            <a:r>
              <a:rPr lang="en-US" sz="2000" dirty="0" smtClean="0"/>
              <a:t>Antigen </a:t>
            </a:r>
            <a:r>
              <a:rPr lang="en-US" sz="2000" dirty="0"/>
              <a:t>experienced populations (memory)</a:t>
            </a:r>
          </a:p>
          <a:p>
            <a:pPr algn="just" rtl="0">
              <a:spcBef>
                <a:spcPts val="600"/>
              </a:spcBef>
              <a:spcAft>
                <a:spcPts val="600"/>
              </a:spcAft>
            </a:pPr>
            <a:r>
              <a:rPr lang="en-US" sz="2400" dirty="0" smtClean="0"/>
              <a:t>Classification </a:t>
            </a:r>
            <a:r>
              <a:rPr lang="en-US" sz="2400" dirty="0"/>
              <a:t>is based on markers as </a:t>
            </a:r>
            <a:r>
              <a:rPr lang="en-US" sz="2400" b="1" dirty="0">
                <a:solidFill>
                  <a:srgbClr val="FF0000"/>
                </a:solidFill>
              </a:rPr>
              <a:t>CD45</a:t>
            </a:r>
            <a:endParaRPr lang="en-US" sz="2400" dirty="0"/>
          </a:p>
          <a:p>
            <a:pPr algn="just" rtl="0">
              <a:spcBef>
                <a:spcPts val="600"/>
              </a:spcBef>
              <a:spcAft>
                <a:spcPts val="600"/>
              </a:spcAft>
            </a:pPr>
            <a:r>
              <a:rPr lang="en-US" sz="2400" b="1" dirty="0" smtClean="0">
                <a:solidFill>
                  <a:srgbClr val="FF0000"/>
                </a:solidFill>
              </a:rPr>
              <a:t>CD45</a:t>
            </a:r>
            <a:r>
              <a:rPr lang="en-US" sz="2400" dirty="0"/>
              <a:t>; a protein tyrosine phosphatase regulating </a:t>
            </a:r>
            <a:r>
              <a:rPr lang="en-US" sz="2400" dirty="0" err="1"/>
              <a:t>src</a:t>
            </a:r>
            <a:r>
              <a:rPr lang="en-US" sz="2400" dirty="0"/>
              <a:t>-family kinases expressed on all hematopoietic cells. </a:t>
            </a:r>
          </a:p>
          <a:p>
            <a:pPr algn="just" rtl="0">
              <a:spcBef>
                <a:spcPts val="600"/>
              </a:spcBef>
              <a:spcAft>
                <a:spcPts val="600"/>
              </a:spcAft>
            </a:pPr>
            <a:r>
              <a:rPr lang="en-US" sz="2400" dirty="0" smtClean="0">
                <a:solidFill>
                  <a:srgbClr val="C00000"/>
                </a:solidFill>
              </a:rPr>
              <a:t>CD45 </a:t>
            </a:r>
            <a:r>
              <a:rPr lang="en-US" sz="2400" dirty="0"/>
              <a:t>can have many isoforms (CD45</a:t>
            </a:r>
            <a:r>
              <a:rPr lang="en-US" sz="2400" dirty="0">
                <a:solidFill>
                  <a:srgbClr val="C00000"/>
                </a:solidFill>
              </a:rPr>
              <a:t>RA</a:t>
            </a:r>
            <a:r>
              <a:rPr lang="en-US" sz="2400" dirty="0"/>
              <a:t>, CD45</a:t>
            </a:r>
            <a:r>
              <a:rPr lang="en-US" sz="2400" dirty="0">
                <a:solidFill>
                  <a:srgbClr val="C00000"/>
                </a:solidFill>
              </a:rPr>
              <a:t>RB</a:t>
            </a:r>
            <a:r>
              <a:rPr lang="en-US" sz="2400" dirty="0"/>
              <a:t>, CD45</a:t>
            </a:r>
            <a:r>
              <a:rPr lang="en-US" sz="2400" dirty="0">
                <a:solidFill>
                  <a:srgbClr val="C00000"/>
                </a:solidFill>
              </a:rPr>
              <a:t>RC</a:t>
            </a:r>
            <a:r>
              <a:rPr lang="en-US" sz="2400" dirty="0"/>
              <a:t> and CD45</a:t>
            </a:r>
            <a:r>
              <a:rPr lang="en-US" sz="2400" dirty="0">
                <a:solidFill>
                  <a:srgbClr val="C00000"/>
                </a:solidFill>
              </a:rPr>
              <a:t>RO</a:t>
            </a:r>
            <a:r>
              <a:rPr lang="en-US" sz="2400" dirty="0"/>
              <a:t>) Based on alternative splicing of exons that comprise the extracellular domain. </a:t>
            </a:r>
          </a:p>
        </p:txBody>
      </p:sp>
      <p:sp>
        <p:nvSpPr>
          <p:cNvPr id="2" name="Title 1"/>
          <p:cNvSpPr>
            <a:spLocks noGrp="1"/>
          </p:cNvSpPr>
          <p:nvPr>
            <p:ph type="title"/>
          </p:nvPr>
        </p:nvSpPr>
        <p:spPr/>
        <p:txBody>
          <a:bodyPr>
            <a:normAutofit/>
          </a:bodyPr>
          <a:lstStyle/>
          <a:p>
            <a:pPr algn="l"/>
            <a:r>
              <a:rPr lang="en-US" dirty="0">
                <a:solidFill>
                  <a:srgbClr val="C00000"/>
                </a:solidFill>
              </a:rPr>
              <a:t>T </a:t>
            </a:r>
            <a:r>
              <a:rPr lang="en-US" dirty="0" smtClean="0">
                <a:solidFill>
                  <a:srgbClr val="C00000"/>
                </a:solidFill>
              </a:rPr>
              <a:t>lymphocytes</a:t>
            </a:r>
            <a:endParaRPr lang="ar-E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0296"/>
            <a:ext cx="8229600" cy="5708104"/>
          </a:xfrm>
        </p:spPr>
        <p:txBody>
          <a:bodyPr>
            <a:normAutofit lnSpcReduction="10000"/>
          </a:bodyPr>
          <a:lstStyle/>
          <a:p>
            <a:pPr algn="just" rtl="0">
              <a:lnSpc>
                <a:spcPct val="150000"/>
              </a:lnSpc>
              <a:spcAft>
                <a:spcPts val="600"/>
              </a:spcAft>
            </a:pPr>
            <a:r>
              <a:rPr lang="en-US" sz="2400" dirty="0"/>
              <a:t>Isoforms can be identified specifically by the binding of monoclonal antibodies and are differentially expressed depending on the cell’s activation status.</a:t>
            </a:r>
            <a:endParaRPr lang="ar-EG" sz="2400" dirty="0"/>
          </a:p>
          <a:p>
            <a:pPr algn="just" rtl="0">
              <a:lnSpc>
                <a:spcPct val="150000"/>
              </a:lnSpc>
              <a:spcAft>
                <a:spcPts val="600"/>
              </a:spcAft>
            </a:pPr>
            <a:r>
              <a:rPr lang="en-US" sz="2400" b="1" dirty="0" smtClean="0">
                <a:solidFill>
                  <a:srgbClr val="FF0000"/>
                </a:solidFill>
              </a:rPr>
              <a:t>CD45RA</a:t>
            </a:r>
            <a:r>
              <a:rPr lang="en-US" sz="2400" dirty="0" smtClean="0"/>
              <a:t> is expressed on naïve T cells. </a:t>
            </a:r>
            <a:endParaRPr lang="en-US" sz="2400" dirty="0" smtClean="0"/>
          </a:p>
          <a:p>
            <a:pPr algn="just" rtl="0">
              <a:lnSpc>
                <a:spcPct val="150000"/>
              </a:lnSpc>
              <a:spcAft>
                <a:spcPts val="600"/>
              </a:spcAft>
            </a:pPr>
            <a:r>
              <a:rPr lang="en-US" sz="2400" dirty="0" smtClean="0"/>
              <a:t>After </a:t>
            </a:r>
            <a:r>
              <a:rPr lang="en-US" sz="2400" dirty="0" smtClean="0"/>
              <a:t>antigen experience, </a:t>
            </a:r>
            <a:r>
              <a:rPr lang="en-US" sz="2400" b="1" dirty="0" smtClean="0"/>
              <a:t>central and effector</a:t>
            </a:r>
            <a:r>
              <a:rPr lang="en-US" sz="2400" dirty="0" smtClean="0"/>
              <a:t> </a:t>
            </a:r>
            <a:r>
              <a:rPr lang="en-US" sz="2400" b="1" dirty="0" smtClean="0"/>
              <a:t>memory T </a:t>
            </a:r>
            <a:r>
              <a:rPr lang="en-US" sz="2400" dirty="0" smtClean="0"/>
              <a:t>cells gain expression of </a:t>
            </a:r>
            <a:r>
              <a:rPr lang="en-US" sz="2400" b="1" dirty="0" smtClean="0">
                <a:solidFill>
                  <a:srgbClr val="FF0000"/>
                </a:solidFill>
              </a:rPr>
              <a:t>CD45RO</a:t>
            </a:r>
            <a:r>
              <a:rPr lang="en-US" sz="2400" dirty="0" smtClean="0"/>
              <a:t> and lose expression of CD45RA. </a:t>
            </a:r>
          </a:p>
          <a:p>
            <a:pPr algn="just" rtl="0">
              <a:lnSpc>
                <a:spcPct val="150000"/>
              </a:lnSpc>
              <a:spcAft>
                <a:spcPts val="600"/>
              </a:spcAft>
            </a:pPr>
            <a:r>
              <a:rPr lang="en-US" sz="2400" b="1" dirty="0" smtClean="0">
                <a:solidFill>
                  <a:srgbClr val="FF0000"/>
                </a:solidFill>
              </a:rPr>
              <a:t>CD27</a:t>
            </a:r>
            <a:r>
              <a:rPr lang="en-US" sz="2400" dirty="0" smtClean="0"/>
              <a:t> </a:t>
            </a:r>
            <a:r>
              <a:rPr lang="en-US" sz="2400" dirty="0" smtClean="0"/>
              <a:t>is considered an immunophenotypic marker identifying peripheral blood </a:t>
            </a:r>
            <a:r>
              <a:rPr lang="en-US" sz="2400" b="1" dirty="0" smtClean="0"/>
              <a:t>memory B cells</a:t>
            </a:r>
            <a:r>
              <a:rPr lang="en-US" sz="2400" dirty="0" smtClean="0"/>
              <a:t>.</a:t>
            </a:r>
            <a:endParaRPr lang="ar-E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33400"/>
            <a:ext cx="8229600" cy="5647184"/>
          </a:xfrm>
        </p:spPr>
        <p:txBody>
          <a:bodyPr>
            <a:noAutofit/>
          </a:bodyPr>
          <a:lstStyle/>
          <a:p>
            <a:pPr algn="just" rtl="0">
              <a:lnSpc>
                <a:spcPts val="3800"/>
              </a:lnSpc>
              <a:spcAft>
                <a:spcPts val="600"/>
              </a:spcAft>
            </a:pPr>
            <a:r>
              <a:rPr lang="en-US" sz="2400" dirty="0" smtClean="0"/>
              <a:t>There is an established O generating NADPH oxidase in B cells however differing from that in professional phagocytes; </a:t>
            </a:r>
            <a:endParaRPr lang="en-US" sz="2400" dirty="0" smtClean="0"/>
          </a:p>
          <a:p>
            <a:pPr algn="just" rtl="0">
              <a:lnSpc>
                <a:spcPts val="3800"/>
              </a:lnSpc>
              <a:spcAft>
                <a:spcPts val="600"/>
              </a:spcAft>
            </a:pPr>
            <a:r>
              <a:rPr lang="en-US" sz="2400" dirty="0" smtClean="0"/>
              <a:t> </a:t>
            </a:r>
            <a:r>
              <a:rPr lang="en-US" sz="2400" dirty="0" smtClean="0"/>
              <a:t>B cells produce only a small amount of superoxide even when fully stimulated by various stimuli</a:t>
            </a:r>
            <a:r>
              <a:rPr lang="en-US" sz="2400" dirty="0" smtClean="0"/>
              <a:t>.</a:t>
            </a:r>
          </a:p>
          <a:p>
            <a:pPr algn="just" rtl="0">
              <a:lnSpc>
                <a:spcPts val="3800"/>
              </a:lnSpc>
              <a:spcAft>
                <a:spcPts val="600"/>
              </a:spcAft>
            </a:pPr>
            <a:r>
              <a:rPr lang="en-US" sz="2400" dirty="0" smtClean="0"/>
              <a:t> </a:t>
            </a:r>
            <a:r>
              <a:rPr lang="en-US" sz="2400" dirty="0" smtClean="0"/>
              <a:t>B lymphocytes use their slowly generated O</a:t>
            </a:r>
            <a:r>
              <a:rPr lang="en-US" sz="2400" baseline="-25000" dirty="0" smtClean="0"/>
              <a:t>2</a:t>
            </a:r>
            <a:r>
              <a:rPr lang="en-US" sz="2400" dirty="0" smtClean="0"/>
              <a:t>- and H</a:t>
            </a:r>
            <a:r>
              <a:rPr lang="en-US" sz="2400" baseline="-25000" dirty="0" smtClean="0"/>
              <a:t>2</a:t>
            </a:r>
            <a:r>
              <a:rPr lang="en-US" sz="2400" dirty="0" smtClean="0"/>
              <a:t>O</a:t>
            </a:r>
            <a:r>
              <a:rPr lang="en-US" sz="2400" baseline="-25000" dirty="0" smtClean="0"/>
              <a:t>2</a:t>
            </a:r>
            <a:r>
              <a:rPr lang="en-US" sz="2400" dirty="0" smtClean="0"/>
              <a:t> for other purposes like acting as second messenger in signal transduction pathways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lgn="just" rtl="0">
              <a:lnSpc>
                <a:spcPct val="150000"/>
              </a:lnSpc>
            </a:pPr>
            <a:r>
              <a:rPr lang="en-US" sz="3200" b="1" dirty="0" smtClean="0"/>
              <a:t>This study was done to characterize the </a:t>
            </a:r>
            <a:r>
              <a:rPr lang="en-US" sz="3200" b="1" i="1" dirty="0" smtClean="0"/>
              <a:t>naive</a:t>
            </a:r>
            <a:r>
              <a:rPr lang="en-US" sz="3200" b="1" dirty="0" smtClean="0"/>
              <a:t> and </a:t>
            </a:r>
            <a:r>
              <a:rPr lang="en-US" sz="3200" b="1" i="1" dirty="0" smtClean="0"/>
              <a:t>memory</a:t>
            </a:r>
            <a:r>
              <a:rPr lang="en-US" sz="3200" b="1" dirty="0" smtClean="0"/>
              <a:t> compartments of </a:t>
            </a:r>
            <a:r>
              <a:rPr lang="en-US" sz="3200" b="1" i="1" dirty="0" smtClean="0"/>
              <a:t>B</a:t>
            </a:r>
            <a:r>
              <a:rPr lang="en-US" sz="3200" b="1" dirty="0" smtClean="0"/>
              <a:t> and </a:t>
            </a:r>
            <a:r>
              <a:rPr lang="en-US" sz="3200" b="1" i="1" dirty="0" smtClean="0"/>
              <a:t>T</a:t>
            </a:r>
            <a:r>
              <a:rPr lang="en-US" sz="3200" b="1" dirty="0" smtClean="0"/>
              <a:t> lymphocytes in patients with CGD and establish correlation with their clinical phenotype. </a:t>
            </a:r>
            <a:endParaRPr lang="ar-EG" sz="3200" b="1" dirty="0" smtClean="0"/>
          </a:p>
          <a:p>
            <a:pPr algn="just" rtl="0">
              <a:lnSpc>
                <a:spcPct val="150000"/>
              </a:lnSpc>
            </a:pPr>
            <a:endParaRPr lang="ar-EG"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lnSpc>
                <a:spcPct val="150000"/>
              </a:lnSpc>
            </a:pPr>
            <a:r>
              <a:rPr lang="en-US" sz="2400" dirty="0" smtClean="0"/>
              <a:t>The study included twenty patients with CGD (CGD group) and twenty healthy age and sex matched group (control group). The patients were recruited from the Primary Immunodeficiency clinic at Cairo University Specialized Pediatric Hospital, from 2012 through 2014. The study was approved by the Clinical Pathology department‘s ethical committee.</a:t>
            </a:r>
            <a:endParaRPr lang="ar-EG" sz="2400" dirty="0"/>
          </a:p>
        </p:txBody>
      </p:sp>
      <p:sp>
        <p:nvSpPr>
          <p:cNvPr id="2" name="Title 1"/>
          <p:cNvSpPr>
            <a:spLocks noGrp="1"/>
          </p:cNvSpPr>
          <p:nvPr>
            <p:ph type="title"/>
          </p:nvPr>
        </p:nvSpPr>
        <p:spPr/>
        <p:txBody>
          <a:bodyPr/>
          <a:lstStyle/>
          <a:p>
            <a:r>
              <a:rPr lang="en-US" b="1" dirty="0" smtClean="0">
                <a:solidFill>
                  <a:srgbClr val="C00000"/>
                </a:solidFill>
              </a:rPr>
              <a:t>             SUBJECTS</a:t>
            </a:r>
            <a:endParaRPr lang="ar-E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1119</TotalTime>
  <Words>1640</Words>
  <Application>Microsoft Office PowerPoint</Application>
  <PresentationFormat>On-screen Show (4:3)</PresentationFormat>
  <Paragraphs>133</Paragraphs>
  <Slides>46</Slides>
  <Notes>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Alteration of B and T cell Markers in Chronic Granulomatous Disease (CGD) Patients</vt:lpstr>
      <vt:lpstr>Slide 2</vt:lpstr>
      <vt:lpstr>INTRODUCTION</vt:lpstr>
      <vt:lpstr>Slide 4</vt:lpstr>
      <vt:lpstr>T lymphocytes</vt:lpstr>
      <vt:lpstr>Slide 6</vt:lpstr>
      <vt:lpstr>Slide 7</vt:lpstr>
      <vt:lpstr>Slide 8</vt:lpstr>
      <vt:lpstr>             SUBJECTS</vt:lpstr>
      <vt:lpstr>Slide 10</vt:lpstr>
      <vt:lpstr>Slide 11</vt:lpstr>
      <vt:lpstr>Slide 12</vt:lpstr>
      <vt:lpstr>Slide 13</vt:lpstr>
      <vt:lpstr>DHR</vt:lpstr>
      <vt:lpstr>Slide 15</vt:lpstr>
      <vt:lpstr>Flow cytometric analysis: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Case (1)</vt:lpstr>
      <vt:lpstr>Slide 34</vt:lpstr>
      <vt:lpstr>Slide 35</vt:lpstr>
      <vt:lpstr>Slide 36</vt:lpstr>
      <vt:lpstr>Case (2)</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117</cp:revision>
  <dcterms:created xsi:type="dcterms:W3CDTF">2006-08-16T00:00:00Z</dcterms:created>
  <dcterms:modified xsi:type="dcterms:W3CDTF">2014-10-01T17:32:12Z</dcterms:modified>
</cp:coreProperties>
</file>