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44" r:id="rId4"/>
    <p:sldMasterId id="2147483768" r:id="rId5"/>
    <p:sldMasterId id="2147483780" r:id="rId6"/>
  </p:sldMasterIdLst>
  <p:sldIdLst>
    <p:sldId id="256" r:id="rId7"/>
    <p:sldId id="257" r:id="rId8"/>
    <p:sldId id="264" r:id="rId9"/>
    <p:sldId id="258" r:id="rId10"/>
    <p:sldId id="259" r:id="rId11"/>
    <p:sldId id="265" r:id="rId12"/>
    <p:sldId id="270" r:id="rId13"/>
    <p:sldId id="274" r:id="rId14"/>
    <p:sldId id="272" r:id="rId15"/>
    <p:sldId id="266" r:id="rId16"/>
    <p:sldId id="268" r:id="rId17"/>
    <p:sldId id="267" r:id="rId18"/>
    <p:sldId id="269" r:id="rId19"/>
    <p:sldId id="260" r:id="rId20"/>
    <p:sldId id="261" r:id="rId21"/>
    <p:sldId id="263" r:id="rId22"/>
    <p:sldId id="27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45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73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07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34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40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25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163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902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62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63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49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8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1555204-5C12-43D5-908F-467EAAE94C4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B9CF36F-7A51-4E7F-B234-4A93D4B4FEB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4800"/>
            <a:ext cx="9220200" cy="2079625"/>
          </a:xfrm>
        </p:spPr>
        <p:txBody>
          <a:bodyPr>
            <a:noAutofit/>
          </a:bodyPr>
          <a:lstStyle/>
          <a:p>
            <a:r>
              <a:rPr lang="en-GB" sz="3600" b="1" dirty="0"/>
              <a:t>Effect of harvest and post-harvest processing methods on quality of bêche-de-mer in Fiji Islands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33600"/>
            <a:ext cx="9144000" cy="4419600"/>
          </a:xfrm>
        </p:spPr>
        <p:txBody>
          <a:bodyPr>
            <a:normAutofit/>
          </a:bodyPr>
          <a:lstStyle/>
          <a:p>
            <a:r>
              <a:rPr lang="en-US" dirty="0"/>
              <a:t>Ravinesh </a:t>
            </a:r>
            <a:r>
              <a:rPr lang="en-US" dirty="0" smtClean="0"/>
              <a:t>Ram</a:t>
            </a:r>
            <a:r>
              <a:rPr lang="en-US" baseline="30000" dirty="0" smtClean="0"/>
              <a:t>1</a:t>
            </a:r>
            <a:r>
              <a:rPr lang="en-US" dirty="0" smtClean="0"/>
              <a:t>,  </a:t>
            </a:r>
            <a:r>
              <a:rPr lang="en-US" dirty="0" err="1"/>
              <a:t>Roveena</a:t>
            </a:r>
            <a:r>
              <a:rPr lang="en-US" dirty="0"/>
              <a:t> </a:t>
            </a:r>
            <a:r>
              <a:rPr lang="en-US" dirty="0" err="1"/>
              <a:t>Vandana</a:t>
            </a:r>
            <a:r>
              <a:rPr lang="en-US" dirty="0"/>
              <a:t> </a:t>
            </a:r>
            <a:r>
              <a:rPr lang="en-US" dirty="0" smtClean="0"/>
              <a:t>Chand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and Paul C. </a:t>
            </a:r>
            <a:r>
              <a:rPr lang="en-US" dirty="0" smtClean="0"/>
              <a:t>Southgate</a:t>
            </a:r>
            <a:r>
              <a:rPr lang="en-US" baseline="30000" dirty="0" smtClean="0"/>
              <a:t>1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3200400"/>
            <a:ext cx="8839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GB" dirty="0" smtClean="0"/>
              <a:t>School </a:t>
            </a:r>
            <a:r>
              <a:rPr lang="en-GB" dirty="0"/>
              <a:t>of Marine and Tropical Biology, Faculty of Science and Engineering, James   Cook University, Townsville, </a:t>
            </a:r>
            <a:r>
              <a:rPr lang="en-GB" dirty="0" smtClean="0"/>
              <a:t>Australia</a:t>
            </a:r>
          </a:p>
          <a:p>
            <a:pPr lvl="0"/>
            <a:endParaRPr lang="en-GB" dirty="0" smtClean="0"/>
          </a:p>
          <a:p>
            <a:pPr marL="342900" lvl="0" indent="-342900">
              <a:buFont typeface="+mj-lt"/>
              <a:buAutoNum type="arabicPeriod" startAt="2"/>
            </a:pPr>
            <a:r>
              <a:rPr lang="en-GB" dirty="0" smtClean="0"/>
              <a:t>School </a:t>
            </a:r>
            <a:r>
              <a:rPr lang="en-GB" dirty="0"/>
              <a:t>of Biological and Chemical Sciences, Faculty of Science Technology and Environment, University of the South Pacific, Suva, Fiji </a:t>
            </a:r>
            <a:r>
              <a:rPr lang="en-GB" dirty="0" smtClean="0"/>
              <a:t>Islands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876800"/>
            <a:ext cx="3163887" cy="140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29199"/>
            <a:ext cx="2514600" cy="110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30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recent papers 27may2014\Sea cucumber workshop lautoka\live sea cucumbers\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4470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657"/>
            <a:ext cx="91440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Species difficult to handle</a:t>
            </a:r>
            <a:endParaRPr lang="en-US" dirty="0"/>
          </a:p>
        </p:txBody>
      </p:sp>
      <p:pic>
        <p:nvPicPr>
          <p:cNvPr id="1027" name="Picture 3" descr="C:\Users\User\Documents\recent papers 27may2014\Sea cucumber workshop lautoka\last day pics\DSC026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870960"/>
            <a:ext cx="45212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72200" y="1371599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/>
              <a:t>Holothuria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hermanni</a:t>
            </a:r>
            <a:endParaRPr lang="en-US" sz="2400" i="1" dirty="0" smtClean="0"/>
          </a:p>
          <a:p>
            <a:r>
              <a:rPr lang="en-US" sz="2400" dirty="0" smtClean="0"/>
              <a:t>(Curry fish)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304799" y="4724400"/>
            <a:ext cx="3733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/>
              <a:t>Stichopus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Chloloronotos</a:t>
            </a:r>
            <a:endParaRPr lang="en-US" sz="2400" i="1" dirty="0" smtClean="0"/>
          </a:p>
          <a:p>
            <a:r>
              <a:rPr lang="en-US" sz="2400" dirty="0" smtClean="0"/>
              <a:t>(Green fish)</a:t>
            </a:r>
            <a:endParaRPr lang="en-US" sz="2400" dirty="0"/>
          </a:p>
        </p:txBody>
      </p:sp>
      <p:sp>
        <p:nvSpPr>
          <p:cNvPr id="5" name="Right Arrow 4"/>
          <p:cNvSpPr/>
          <p:nvPr/>
        </p:nvSpPr>
        <p:spPr>
          <a:xfrm>
            <a:off x="3429000" y="4774334"/>
            <a:ext cx="990600" cy="3581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flipH="1">
            <a:off x="4863192" y="1515694"/>
            <a:ext cx="1156607" cy="358140"/>
          </a:xfrm>
          <a:prstGeom prst="rightArrow">
            <a:avLst>
              <a:gd name="adj1" fmla="val 5729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8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0480"/>
            <a:ext cx="8229600" cy="792162"/>
          </a:xfrm>
        </p:spPr>
        <p:txBody>
          <a:bodyPr/>
          <a:lstStyle/>
          <a:p>
            <a:r>
              <a:rPr lang="en-US" dirty="0" smtClean="0"/>
              <a:t>Poorly smoked products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458200" cy="545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21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319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Poor quality products </a:t>
            </a:r>
            <a:endParaRPr lang="en-US" dirty="0"/>
          </a:p>
        </p:txBody>
      </p:sp>
      <p:pic>
        <p:nvPicPr>
          <p:cNvPr id="3073" name="Picture 42" descr="PIC_07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295400"/>
            <a:ext cx="361784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43" descr="PIC_07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228" y="1295400"/>
            <a:ext cx="378018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77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Good quality products </a:t>
            </a:r>
            <a:endParaRPr lang="en-US" dirty="0"/>
          </a:p>
        </p:txBody>
      </p:sp>
      <p:pic>
        <p:nvPicPr>
          <p:cNvPr id="4098" name="Picture 2" descr="C:\BDM pictures\star dragon pics\DSCI0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03" y="1752600"/>
            <a:ext cx="4343400" cy="317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BDM pictures\Star dragon\IMG_13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503" y="1702798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87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868362"/>
          </a:xfrm>
        </p:spPr>
        <p:txBody>
          <a:bodyPr/>
          <a:lstStyle/>
          <a:p>
            <a:r>
              <a:rPr lang="en-US" dirty="0" smtClean="0"/>
              <a:t>Implications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/>
          <a:lstStyle/>
          <a:p>
            <a:r>
              <a:rPr lang="en-US" dirty="0" smtClean="0"/>
              <a:t>Improving the processing techniques will help the fishers of the Pacific to process better yield. </a:t>
            </a:r>
          </a:p>
          <a:p>
            <a:r>
              <a:rPr lang="en-US" dirty="0" smtClean="0"/>
              <a:t>Processing manuals be designed for individual species and distributed to fishers and processors conversed in vernacular languages </a:t>
            </a:r>
            <a:r>
              <a:rPr lang="en-US" dirty="0" smtClean="0"/>
              <a:t>(currently underway)</a:t>
            </a:r>
            <a:endParaRPr lang="en-US" dirty="0" smtClean="0"/>
          </a:p>
          <a:p>
            <a:r>
              <a:rPr lang="en-US" dirty="0" smtClean="0"/>
              <a:t>Workshops/training and awareness be raised on sea cucumber harvesting and processing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64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5181600"/>
          </a:xfrm>
        </p:spPr>
        <p:txBody>
          <a:bodyPr/>
          <a:lstStyle/>
          <a:p>
            <a:r>
              <a:rPr lang="en-US" dirty="0" smtClean="0"/>
              <a:t>Sea cucumber processing technique in Fiji is used from the 1800’s</a:t>
            </a:r>
          </a:p>
          <a:p>
            <a:r>
              <a:rPr lang="en-US" dirty="0" smtClean="0"/>
              <a:t>Processed by series of boiling and drying process</a:t>
            </a:r>
          </a:p>
          <a:p>
            <a:r>
              <a:rPr lang="en-US" dirty="0" smtClean="0"/>
              <a:t>First boil, cut and gut and smoke drying were difficult steps in processing technique identified by the </a:t>
            </a:r>
            <a:r>
              <a:rPr lang="en-US" dirty="0" smtClean="0"/>
              <a:t>processors</a:t>
            </a:r>
          </a:p>
          <a:p>
            <a:r>
              <a:rPr lang="en-US" dirty="0" smtClean="0"/>
              <a:t>Follow up study in progress (“</a:t>
            </a:r>
            <a:r>
              <a:rPr lang="en-US" i="1" dirty="0" smtClean="0"/>
              <a:t>Impacts of processing techniques on quality and nutritional composition of tropical sea cucumbers</a:t>
            </a:r>
            <a:r>
              <a:rPr lang="en-US" dirty="0" smtClean="0"/>
              <a:t>”- JCU)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52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SPC, </a:t>
            </a:r>
            <a:r>
              <a:rPr lang="en-US" i="1" dirty="0"/>
              <a:t>Sea cucumbers and </a:t>
            </a:r>
            <a:r>
              <a:rPr lang="en-US" i="1" dirty="0" err="1"/>
              <a:t>beche</a:t>
            </a:r>
            <a:r>
              <a:rPr lang="en-US" i="1" dirty="0"/>
              <a:t>-de-mer of the tropical pacific. Handbook No. 18</a:t>
            </a:r>
            <a:r>
              <a:rPr lang="en-US" dirty="0"/>
              <a:t>. 1994, </a:t>
            </a:r>
            <a:r>
              <a:rPr lang="en-US" dirty="0" err="1"/>
              <a:t>Noumea</a:t>
            </a:r>
            <a:r>
              <a:rPr lang="en-US" dirty="0"/>
              <a:t>: SPC. 51.</a:t>
            </a:r>
          </a:p>
          <a:p>
            <a:r>
              <a:rPr lang="en-US" dirty="0" err="1"/>
              <a:t>Seeto</a:t>
            </a:r>
            <a:r>
              <a:rPr lang="en-US" dirty="0"/>
              <a:t>, J., </a:t>
            </a:r>
            <a:r>
              <a:rPr lang="en-US" i="1" dirty="0"/>
              <a:t>Bêche-de-mer processing – a little more effort to get much more money while saving precious resources.</a:t>
            </a:r>
            <a:r>
              <a:rPr lang="en-US" dirty="0"/>
              <a:t> SPC Bêche-de-mer information bulletin, 1999. </a:t>
            </a:r>
            <a:r>
              <a:rPr lang="en-US" b="1" dirty="0"/>
              <a:t>11</a:t>
            </a:r>
            <a:r>
              <a:rPr lang="en-US" dirty="0"/>
              <a:t>: p. 2-3.</a:t>
            </a:r>
          </a:p>
          <a:p>
            <a:r>
              <a:rPr lang="en-US" dirty="0" err="1"/>
              <a:t>Sachithananthan</a:t>
            </a:r>
            <a:r>
              <a:rPr lang="en-US" dirty="0"/>
              <a:t>, K., et al., </a:t>
            </a:r>
            <a:r>
              <a:rPr lang="en-US" i="1" dirty="0"/>
              <a:t>Report on the national workshop on fish handling in Zanzibar</a:t>
            </a:r>
            <a:r>
              <a:rPr lang="en-US" dirty="0"/>
              <a:t>, in </a:t>
            </a:r>
            <a:r>
              <a:rPr lang="en-US" i="1" dirty="0"/>
              <a:t>United Republic of Tanzania and report on the Tanzania/ SWIOP national workshop on Bêche-de-mer processing</a:t>
            </a:r>
            <a:r>
              <a:rPr lang="en-US" dirty="0"/>
              <a:t>. 1985, National workshop on fish handling. p. 45-83.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5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248400"/>
            <a:ext cx="8229600" cy="265176"/>
          </a:xfrm>
        </p:spPr>
        <p:txBody>
          <a:bodyPr>
            <a:no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Source: https://i.chzbgr.com/maxW500/5895416832/h88F92155/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8077200" cy="472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8559" y="228600"/>
            <a:ext cx="3875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Thank you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980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772400" cy="792162"/>
          </a:xfrm>
        </p:spPr>
        <p:txBody>
          <a:bodyPr/>
          <a:lstStyle/>
          <a:p>
            <a:r>
              <a:rPr lang="en-US" dirty="0" smtClean="0"/>
              <a:t>Introduction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219200"/>
            <a:ext cx="8229600" cy="5334000"/>
          </a:xfrm>
        </p:spPr>
        <p:txBody>
          <a:bodyPr/>
          <a:lstStyle/>
          <a:p>
            <a:r>
              <a:rPr lang="en-US" dirty="0" smtClean="0"/>
              <a:t>Sea cucumber a delicacy for Asians</a:t>
            </a:r>
          </a:p>
          <a:p>
            <a:r>
              <a:rPr lang="en-US" dirty="0" smtClean="0"/>
              <a:t>Harvested in Fiji for over 2 centuries </a:t>
            </a:r>
            <a:endParaRPr lang="en-US" dirty="0" smtClean="0"/>
          </a:p>
          <a:p>
            <a:r>
              <a:rPr lang="en-US" dirty="0" smtClean="0"/>
              <a:t>Sea cucumbers are nutritionally rich in protein (43%), minerals (21%), fatty acids (5-61%). </a:t>
            </a:r>
            <a:endParaRPr lang="en-US" dirty="0" smtClean="0"/>
          </a:p>
          <a:p>
            <a:r>
              <a:rPr lang="en-US" dirty="0" smtClean="0"/>
              <a:t>Has </a:t>
            </a:r>
            <a:r>
              <a:rPr lang="en-US" dirty="0" smtClean="0"/>
              <a:t>a number of health benefits </a:t>
            </a:r>
            <a:r>
              <a:rPr lang="en-US" dirty="0" smtClean="0"/>
              <a:t>and </a:t>
            </a:r>
            <a:r>
              <a:rPr lang="en-US" dirty="0"/>
              <a:t>serve as a tonic and traditional remedy for  hypertension, asthma, rheumatism, cuts and burns, impotence and </a:t>
            </a:r>
            <a:r>
              <a:rPr lang="en-US" dirty="0" smtClean="0"/>
              <a:t>constipations. </a:t>
            </a:r>
            <a:endParaRPr lang="en-US" dirty="0" smtClean="0"/>
          </a:p>
          <a:p>
            <a:r>
              <a:rPr lang="en-US" dirty="0" smtClean="0"/>
              <a:t>Sea </a:t>
            </a:r>
            <a:r>
              <a:rPr lang="en-US" dirty="0" smtClean="0"/>
              <a:t>cucumber in perishable state processed to a dry form known as bêche-de-mer. </a:t>
            </a:r>
          </a:p>
          <a:p>
            <a:r>
              <a:rPr lang="en-US" dirty="0" smtClean="0"/>
              <a:t>Simple processing – boiling and drying stages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4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" y="6531"/>
            <a:ext cx="9078686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Location of study </a:t>
            </a:r>
            <a:r>
              <a:rPr lang="en-US" b="1" dirty="0" smtClean="0"/>
              <a:t>site</a:t>
            </a:r>
            <a:endParaRPr lang="en-US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1999"/>
            <a:ext cx="7924800" cy="542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" y="6340619"/>
            <a:ext cx="815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http</a:t>
            </a:r>
            <a:r>
              <a:rPr lang="en-US" sz="1400" dirty="0"/>
              <a:t>://www.taveunidive.com/sg_userfiles/world_according_to_Fiji_Map.png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8081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collected through formal and informal interviews with the fishers (n=86), middleperson (n=8), and the bêche-de-mer exporters (n=5) (Chinese nationals).</a:t>
            </a:r>
          </a:p>
          <a:p>
            <a:r>
              <a:rPr lang="en-US" dirty="0" smtClean="0"/>
              <a:t>Data </a:t>
            </a:r>
            <a:r>
              <a:rPr lang="en-US" dirty="0" err="1" smtClean="0"/>
              <a:t>analysed</a:t>
            </a:r>
            <a:r>
              <a:rPr lang="en-US" dirty="0" smtClean="0"/>
              <a:t> using SPSS statistical software by the method of Logistic regression and </a:t>
            </a:r>
            <a:r>
              <a:rPr lang="en-US" dirty="0" err="1" smtClean="0"/>
              <a:t>Hosmer</a:t>
            </a:r>
            <a:r>
              <a:rPr lang="en-US" dirty="0" smtClean="0"/>
              <a:t> and </a:t>
            </a:r>
            <a:r>
              <a:rPr lang="en-US" dirty="0" err="1" smtClean="0"/>
              <a:t>Lemeshow</a:t>
            </a:r>
            <a:r>
              <a:rPr lang="en-US" dirty="0" smtClean="0"/>
              <a:t> test.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and Methods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17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 cucumber processing technique used in Fiji Islands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and 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3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472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1"/>
            <a:ext cx="9135291" cy="607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6214348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first cook, cutting and gutting, smoke drying (P </a:t>
            </a:r>
            <a:r>
              <a:rPr lang="en-GB" sz="2400" u="sng" dirty="0"/>
              <a:t>&lt;</a:t>
            </a:r>
            <a:r>
              <a:rPr lang="en-GB" sz="2400" dirty="0"/>
              <a:t> 0.04; P </a:t>
            </a:r>
            <a:r>
              <a:rPr lang="en-GB" sz="2400" u="sng" dirty="0"/>
              <a:t>&lt;</a:t>
            </a:r>
            <a:r>
              <a:rPr lang="en-GB" sz="2400" dirty="0"/>
              <a:t> 0.05)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802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Collagen stain – dry salting process </a:t>
            </a:r>
            <a:endParaRPr lang="en-US" dirty="0"/>
          </a:p>
        </p:txBody>
      </p:sp>
      <p:pic>
        <p:nvPicPr>
          <p:cNvPr id="4098" name="Picture 2" descr="C:\Users\User\Desktop\PhD papers from thesis\Papers from MSc thesis\Histology\Picro\picros 2\Slide 4, picro G x 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490" y="3838484"/>
            <a:ext cx="3262751" cy="244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PhD papers from thesis\Papers from MSc thesis\Histology\Picro\picros 2\Slide 3, picro G x 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84" y="3838484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PhD papers from thesis\Papers from MSc thesis\Histology\Picro\picros 1\Slide 2, picro g x 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99793"/>
            <a:ext cx="3215418" cy="247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PhD papers from thesis\Papers from MSc thesis\Histology\Picro\picros 1\Slide 1, Picro G x 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990602"/>
            <a:ext cx="3200400" cy="24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346915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 hours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36481" y="2895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36 hours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631481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48 hours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00" y="5791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72 hours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933701" y="6321527"/>
            <a:ext cx="4587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Picrogomori</a:t>
            </a:r>
            <a:r>
              <a:rPr lang="en-US" dirty="0" smtClean="0"/>
              <a:t> stain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43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BDM pictures\SEA CUCUMBER\IMG_07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23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505</Words>
  <Application>Microsoft Office PowerPoint</Application>
  <PresentationFormat>On-screen Show (4:3)</PresentationFormat>
  <Paragraphs>49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Office Theme</vt:lpstr>
      <vt:lpstr>Apex</vt:lpstr>
      <vt:lpstr>Equity</vt:lpstr>
      <vt:lpstr>Slipstream</vt:lpstr>
      <vt:lpstr>Concourse</vt:lpstr>
      <vt:lpstr>Oriel</vt:lpstr>
      <vt:lpstr>Effect of harvest and post-harvest processing methods on quality of bêche-de-mer in Fiji Islands </vt:lpstr>
      <vt:lpstr>Introduction </vt:lpstr>
      <vt:lpstr>Location of study site</vt:lpstr>
      <vt:lpstr>Materials and Methods</vt:lpstr>
      <vt:lpstr>Results and Discussion</vt:lpstr>
      <vt:lpstr>PowerPoint Presentation</vt:lpstr>
      <vt:lpstr>PowerPoint Presentation</vt:lpstr>
      <vt:lpstr>Collagen stain – dry salting process </vt:lpstr>
      <vt:lpstr>PowerPoint Presentation</vt:lpstr>
      <vt:lpstr>Species difficult to handle</vt:lpstr>
      <vt:lpstr>Poorly smoked products</vt:lpstr>
      <vt:lpstr>Poor quality products </vt:lpstr>
      <vt:lpstr>Good quality products </vt:lpstr>
      <vt:lpstr>Implications </vt:lpstr>
      <vt:lpstr>Conclusion </vt:lpstr>
      <vt:lpstr>References </vt:lpstr>
      <vt:lpstr>Source: https://i.chzbgr.com/maxW500/5895416832/h88F92155/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 of harvest and post-harvest processing methods on quality of bêche-de-mer in Fiji Islands </dc:title>
  <dc:creator>Ravinesh Ram</dc:creator>
  <cp:lastModifiedBy>Ravinesh Ram</cp:lastModifiedBy>
  <cp:revision>24</cp:revision>
  <dcterms:created xsi:type="dcterms:W3CDTF">2014-07-15T21:55:36Z</dcterms:created>
  <dcterms:modified xsi:type="dcterms:W3CDTF">2014-07-22T08:57:56Z</dcterms:modified>
</cp:coreProperties>
</file>