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85" r:id="rId2"/>
    <p:sldId id="284" r:id="rId3"/>
    <p:sldId id="295" r:id="rId4"/>
    <p:sldId id="286" r:id="rId5"/>
    <p:sldId id="287" r:id="rId6"/>
    <p:sldId id="288" r:id="rId7"/>
    <p:sldId id="257" r:id="rId8"/>
    <p:sldId id="258" r:id="rId9"/>
    <p:sldId id="259" r:id="rId10"/>
    <p:sldId id="260" r:id="rId11"/>
    <p:sldId id="261" r:id="rId12"/>
    <p:sldId id="262" r:id="rId13"/>
    <p:sldId id="278" r:id="rId14"/>
    <p:sldId id="263" r:id="rId15"/>
    <p:sldId id="264" r:id="rId16"/>
    <p:sldId id="266" r:id="rId17"/>
    <p:sldId id="294" r:id="rId18"/>
    <p:sldId id="292" r:id="rId19"/>
    <p:sldId id="293" r:id="rId20"/>
    <p:sldId id="290" r:id="rId21"/>
    <p:sldId id="291" r:id="rId22"/>
    <p:sldId id="296" r:id="rId23"/>
    <p:sldId id="268" r:id="rId24"/>
    <p:sldId id="269" r:id="rId25"/>
    <p:sldId id="270" r:id="rId26"/>
    <p:sldId id="271" r:id="rId27"/>
    <p:sldId id="272" r:id="rId28"/>
    <p:sldId id="27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00FF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-102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data%20cumin%20201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H:\data%20cumin%20201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H:\data%20cumin%202013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NRCSS\Land%20configuration%20and%20irrigation\babycorn%20mazie\babycorn%20mazie-cumin%20B2%20field%2036%20bed\water%20observation%20B2%20field%2036%20bed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NRCSS\Land%20configuration%20and%20irrigation\babycorn%20mazie\babycorn%20mazie-cumin%20B2%20field%2036%20bed\water%20observation%20B2%20field%2036%20bed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H:\data%20cumin%202013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H:\data%20cumin%2020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5"/>
  <c:chart>
    <c:title>
      <c:layout>
        <c:manualLayout>
          <c:xMode val="edge"/>
          <c:yMode val="edge"/>
          <c:x val="0.2413971462571495"/>
          <c:y val="0.93008323959505068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6.6537102382885682E-2"/>
          <c:y val="3.495672706339218E-2"/>
          <c:w val="0.87959089504191867"/>
          <c:h val="0.65628083989501362"/>
        </c:manualLayout>
      </c:layout>
      <c:bar3DChart>
        <c:barDir val="col"/>
        <c:grouping val="clustered"/>
        <c:ser>
          <c:idx val="0"/>
          <c:order val="0"/>
          <c:tx>
            <c:strRef>
              <c:f>Sheet3!$D$53</c:f>
              <c:strCache>
                <c:ptCount val="1"/>
                <c:pt idx="0">
                  <c:v>Plant height at Harvest (cm)</c:v>
                </c:pt>
              </c:strCache>
            </c:strRef>
          </c:tx>
          <c:cat>
            <c:strRef>
              <c:f>Sheet3!$B$54:$B$60</c:f>
              <c:strCache>
                <c:ptCount val="7"/>
                <c:pt idx="0">
                  <c:v>Flood</c:v>
                </c:pt>
                <c:pt idx="1">
                  <c:v>Drip</c:v>
                </c:pt>
                <c:pt idx="2">
                  <c:v>Sprinkler</c:v>
                </c:pt>
                <c:pt idx="4">
                  <c:v>Flat</c:v>
                </c:pt>
                <c:pt idx="5">
                  <c:v>Normal bed</c:v>
                </c:pt>
                <c:pt idx="6">
                  <c:v>Wider bed</c:v>
                </c:pt>
              </c:strCache>
            </c:strRef>
          </c:cat>
          <c:val>
            <c:numRef>
              <c:f>Sheet3!$D$54:$D$60</c:f>
              <c:numCache>
                <c:formatCode>0.00</c:formatCode>
                <c:ptCount val="7"/>
                <c:pt idx="0">
                  <c:v>27.58333333333329</c:v>
                </c:pt>
                <c:pt idx="1">
                  <c:v>30.783333333333285</c:v>
                </c:pt>
                <c:pt idx="2">
                  <c:v>29.8</c:v>
                </c:pt>
                <c:pt idx="4">
                  <c:v>29.116666666666678</c:v>
                </c:pt>
                <c:pt idx="5">
                  <c:v>29.333333333333304</c:v>
                </c:pt>
                <c:pt idx="6">
                  <c:v>29.716666666666683</c:v>
                </c:pt>
              </c:numCache>
            </c:numRef>
          </c:val>
        </c:ser>
        <c:dLbls/>
        <c:shape val="box"/>
        <c:axId val="65012096"/>
        <c:axId val="65013632"/>
        <c:axId val="0"/>
      </c:bar3DChart>
      <c:catAx>
        <c:axId val="65012096"/>
        <c:scaling>
          <c:orientation val="minMax"/>
        </c:scaling>
        <c:axPos val="b"/>
        <c:numFmt formatCode="General" sourceLinked="0"/>
        <c:tickLblPos val="nextTo"/>
        <c:crossAx val="65013632"/>
        <c:crosses val="autoZero"/>
        <c:auto val="1"/>
        <c:lblAlgn val="ctr"/>
        <c:lblOffset val="100"/>
      </c:catAx>
      <c:valAx>
        <c:axId val="65013632"/>
        <c:scaling>
          <c:orientation val="minMax"/>
          <c:min val="12"/>
        </c:scaling>
        <c:axPos val="l"/>
        <c:majorGridlines/>
        <c:numFmt formatCode="0.0" sourceLinked="0"/>
        <c:tickLblPos val="nextTo"/>
        <c:crossAx val="65012096"/>
        <c:crosses val="autoZero"/>
        <c:crossBetween val="between"/>
        <c:majorUnit val="2"/>
      </c:valAx>
    </c:plotArea>
    <c:plotVisOnly val="1"/>
    <c:dispBlanksAs val="gap"/>
  </c:chart>
  <c:txPr>
    <a:bodyPr/>
    <a:lstStyle/>
    <a:p>
      <a:pPr>
        <a:defRPr sz="1800" b="1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7"/>
  <c:chart>
    <c:title>
      <c:layout>
        <c:manualLayout>
          <c:xMode val="edge"/>
          <c:yMode val="edge"/>
          <c:x val="0.23059200933216692"/>
          <c:y val="0.910161245308033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0.11462411401473364"/>
          <c:y val="3.4956727063392173E-2"/>
          <c:w val="0.83150392432829967"/>
          <c:h val="0.58940087179961209"/>
        </c:manualLayout>
      </c:layout>
      <c:bar3DChart>
        <c:barDir val="col"/>
        <c:grouping val="clustered"/>
        <c:ser>
          <c:idx val="0"/>
          <c:order val="0"/>
          <c:tx>
            <c:strRef>
              <c:f>Sheet3!$E$53</c:f>
              <c:strCache>
                <c:ptCount val="1"/>
                <c:pt idx="0">
                  <c:v>Primary branch/plant</c:v>
                </c:pt>
              </c:strCache>
            </c:strRef>
          </c:tx>
          <c:cat>
            <c:strRef>
              <c:f>Sheet3!$B$54:$B$60</c:f>
              <c:strCache>
                <c:ptCount val="7"/>
                <c:pt idx="0">
                  <c:v>Flood</c:v>
                </c:pt>
                <c:pt idx="1">
                  <c:v>Drip</c:v>
                </c:pt>
                <c:pt idx="2">
                  <c:v>Sprinkler</c:v>
                </c:pt>
                <c:pt idx="4">
                  <c:v>Flat</c:v>
                </c:pt>
                <c:pt idx="5">
                  <c:v>Normal bed</c:v>
                </c:pt>
                <c:pt idx="6">
                  <c:v>Wider bed</c:v>
                </c:pt>
              </c:strCache>
            </c:strRef>
          </c:cat>
          <c:val>
            <c:numRef>
              <c:f>Sheet3!$E$54:$E$60</c:f>
              <c:numCache>
                <c:formatCode>0.00</c:formatCode>
                <c:ptCount val="7"/>
                <c:pt idx="0">
                  <c:v>6.1666666666666679</c:v>
                </c:pt>
                <c:pt idx="1">
                  <c:v>6.5833333333333384</c:v>
                </c:pt>
                <c:pt idx="2">
                  <c:v>5.9666666666666694</c:v>
                </c:pt>
                <c:pt idx="4">
                  <c:v>6.1333333333333373</c:v>
                </c:pt>
                <c:pt idx="5">
                  <c:v>6.3166666666666664</c:v>
                </c:pt>
                <c:pt idx="6">
                  <c:v>6.2666666666666684</c:v>
                </c:pt>
              </c:numCache>
            </c:numRef>
          </c:val>
        </c:ser>
        <c:dLbls/>
        <c:shape val="box"/>
        <c:axId val="65031168"/>
        <c:axId val="65053440"/>
        <c:axId val="0"/>
      </c:bar3DChart>
      <c:catAx>
        <c:axId val="65031168"/>
        <c:scaling>
          <c:orientation val="minMax"/>
        </c:scaling>
        <c:axPos val="b"/>
        <c:numFmt formatCode="General" sourceLinked="0"/>
        <c:tickLblPos val="nextTo"/>
        <c:crossAx val="65053440"/>
        <c:crosses val="autoZero"/>
        <c:auto val="1"/>
        <c:lblAlgn val="ctr"/>
        <c:lblOffset val="100"/>
      </c:catAx>
      <c:valAx>
        <c:axId val="65053440"/>
        <c:scaling>
          <c:orientation val="minMax"/>
          <c:max val="7"/>
          <c:min val="4"/>
        </c:scaling>
        <c:axPos val="l"/>
        <c:majorGridlines/>
        <c:numFmt formatCode="0.0" sourceLinked="0"/>
        <c:tickLblPos val="nextTo"/>
        <c:crossAx val="65031168"/>
        <c:crosses val="autoZero"/>
        <c:crossBetween val="between"/>
        <c:majorUnit val="0.5"/>
      </c:valAx>
    </c:plotArea>
    <c:plotVisOnly val="1"/>
    <c:dispBlanksAs val="gap"/>
  </c:chart>
  <c:txPr>
    <a:bodyPr/>
    <a:lstStyle/>
    <a:p>
      <a:pPr>
        <a:defRPr sz="1600" b="1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8"/>
  <c:chart>
    <c:title>
      <c:layout>
        <c:manualLayout>
          <c:xMode val="edge"/>
          <c:yMode val="edge"/>
          <c:x val="0.15476105341904733"/>
          <c:y val="0.88565321832989796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0.11784472593099773"/>
          <c:y val="4.6288144149356697E-2"/>
          <c:w val="0.82828331241203568"/>
          <c:h val="0.51532677612329425"/>
        </c:manualLayout>
      </c:layout>
      <c:bar3DChart>
        <c:barDir val="col"/>
        <c:grouping val="clustered"/>
        <c:ser>
          <c:idx val="0"/>
          <c:order val="0"/>
          <c:tx>
            <c:strRef>
              <c:f>Sheet3!$F$53</c:f>
              <c:strCache>
                <c:ptCount val="1"/>
                <c:pt idx="0">
                  <c:v>Secondary branch/plant</c:v>
                </c:pt>
              </c:strCache>
            </c:strRef>
          </c:tx>
          <c:cat>
            <c:strRef>
              <c:f>Sheet3!$B$54:$B$60</c:f>
              <c:strCache>
                <c:ptCount val="7"/>
                <c:pt idx="0">
                  <c:v>Flood</c:v>
                </c:pt>
                <c:pt idx="1">
                  <c:v>Drip</c:v>
                </c:pt>
                <c:pt idx="2">
                  <c:v>Sprinkler</c:v>
                </c:pt>
                <c:pt idx="4">
                  <c:v>Flat</c:v>
                </c:pt>
                <c:pt idx="5">
                  <c:v>Normal bed</c:v>
                </c:pt>
                <c:pt idx="6">
                  <c:v>Wider bed</c:v>
                </c:pt>
              </c:strCache>
            </c:strRef>
          </c:cat>
          <c:val>
            <c:numRef>
              <c:f>Sheet3!$F$54:$F$60</c:f>
              <c:numCache>
                <c:formatCode>0.00</c:formatCode>
                <c:ptCount val="7"/>
                <c:pt idx="0">
                  <c:v>9.8833333333333346</c:v>
                </c:pt>
                <c:pt idx="1">
                  <c:v>9.7833333333333332</c:v>
                </c:pt>
                <c:pt idx="2">
                  <c:v>9.2000000000000011</c:v>
                </c:pt>
                <c:pt idx="4">
                  <c:v>9.3166666666666771</c:v>
                </c:pt>
                <c:pt idx="5">
                  <c:v>9.9666666666666774</c:v>
                </c:pt>
                <c:pt idx="6">
                  <c:v>9.5833333333333357</c:v>
                </c:pt>
              </c:numCache>
            </c:numRef>
          </c:val>
        </c:ser>
        <c:dLbls/>
        <c:shape val="box"/>
        <c:axId val="64684800"/>
        <c:axId val="64686336"/>
        <c:axId val="0"/>
      </c:bar3DChart>
      <c:catAx>
        <c:axId val="64684800"/>
        <c:scaling>
          <c:orientation val="minMax"/>
        </c:scaling>
        <c:axPos val="b"/>
        <c:numFmt formatCode="General" sourceLinked="0"/>
        <c:tickLblPos val="nextTo"/>
        <c:crossAx val="64686336"/>
        <c:crosses val="autoZero"/>
        <c:auto val="1"/>
        <c:lblAlgn val="ctr"/>
        <c:lblOffset val="100"/>
      </c:catAx>
      <c:valAx>
        <c:axId val="64686336"/>
        <c:scaling>
          <c:orientation val="minMax"/>
          <c:max val="9"/>
          <c:min val="6"/>
        </c:scaling>
        <c:axPos val="l"/>
        <c:majorGridlines/>
        <c:numFmt formatCode="0.0" sourceLinked="0"/>
        <c:tickLblPos val="nextTo"/>
        <c:crossAx val="64684800"/>
        <c:crosses val="autoZero"/>
        <c:crossBetween val="between"/>
        <c:majorUnit val="1"/>
      </c:valAx>
    </c:plotArea>
    <c:plotVisOnly val="1"/>
    <c:dispBlanksAs val="gap"/>
  </c:chart>
  <c:txPr>
    <a:bodyPr/>
    <a:lstStyle/>
    <a:p>
      <a:pPr>
        <a:defRPr sz="1600" b="1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1600"/>
            </a:pPr>
            <a:r>
              <a:rPr lang="en-US" sz="1600"/>
              <a:t>water applied per irrigation (ha cm)</a:t>
            </a:r>
          </a:p>
        </c:rich>
      </c:tx>
      <c:layout>
        <c:manualLayout>
          <c:xMode val="edge"/>
          <c:yMode val="edge"/>
          <c:x val="0.11434129201591736"/>
          <c:y val="0.91218071145362145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0.11966887921428029"/>
          <c:y val="3.3073155772821369E-2"/>
          <c:w val="0.83545756780402447"/>
          <c:h val="0.75646037666344446"/>
        </c:manualLayout>
      </c:layout>
      <c:bar3DChart>
        <c:barDir val="col"/>
        <c:grouping val="stacked"/>
        <c:ser>
          <c:idx val="0"/>
          <c:order val="0"/>
          <c:tx>
            <c:strRef>
              <c:f>Sheet1!$V$15</c:f>
              <c:strCache>
                <c:ptCount val="1"/>
                <c:pt idx="0">
                  <c:v>Ist Irrigation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Sheet1!$U$16:$U$22</c:f>
              <c:strCache>
                <c:ptCount val="7"/>
                <c:pt idx="0">
                  <c:v>Flood</c:v>
                </c:pt>
                <c:pt idx="1">
                  <c:v>Drip</c:v>
                </c:pt>
                <c:pt idx="2">
                  <c:v>Sprinkler</c:v>
                </c:pt>
                <c:pt idx="4">
                  <c:v>Flat</c:v>
                </c:pt>
                <c:pt idx="5">
                  <c:v>Normal bed</c:v>
                </c:pt>
                <c:pt idx="6">
                  <c:v>Wider bed</c:v>
                </c:pt>
              </c:strCache>
            </c:strRef>
          </c:cat>
          <c:val>
            <c:numRef>
              <c:f>Sheet1!$V$16:$V$22</c:f>
              <c:numCache>
                <c:formatCode>0.00</c:formatCode>
                <c:ptCount val="7"/>
                <c:pt idx="0">
                  <c:v>4.405555555555539</c:v>
                </c:pt>
                <c:pt idx="1">
                  <c:v>2.1333333333333342</c:v>
                </c:pt>
                <c:pt idx="2">
                  <c:v>1.8560000000000001</c:v>
                </c:pt>
                <c:pt idx="4">
                  <c:v>2.8396543209876537</c:v>
                </c:pt>
                <c:pt idx="5">
                  <c:v>2.7989135802469245</c:v>
                </c:pt>
                <c:pt idx="6">
                  <c:v>2.7563209876543211</c:v>
                </c:pt>
              </c:numCache>
            </c:numRef>
          </c:val>
        </c:ser>
        <c:ser>
          <c:idx val="1"/>
          <c:order val="1"/>
          <c:tx>
            <c:strRef>
              <c:f>Sheet1!$W$15</c:f>
              <c:strCache>
                <c:ptCount val="1"/>
                <c:pt idx="0">
                  <c:v>IInd Irrigation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Sheet1!$U$16:$U$22</c:f>
              <c:strCache>
                <c:ptCount val="7"/>
                <c:pt idx="0">
                  <c:v>Flood</c:v>
                </c:pt>
                <c:pt idx="1">
                  <c:v>Drip</c:v>
                </c:pt>
                <c:pt idx="2">
                  <c:v>Sprinkler</c:v>
                </c:pt>
                <c:pt idx="4">
                  <c:v>Flat</c:v>
                </c:pt>
                <c:pt idx="5">
                  <c:v>Normal bed</c:v>
                </c:pt>
                <c:pt idx="6">
                  <c:v>Wider bed</c:v>
                </c:pt>
              </c:strCache>
            </c:strRef>
          </c:cat>
          <c:val>
            <c:numRef>
              <c:f>Sheet1!$W$16:$W$22</c:f>
              <c:numCache>
                <c:formatCode>0.00</c:formatCode>
                <c:ptCount val="7"/>
                <c:pt idx="0">
                  <c:v>4.5191111111111111</c:v>
                </c:pt>
                <c:pt idx="1">
                  <c:v>1.4221481481481482</c:v>
                </c:pt>
                <c:pt idx="2">
                  <c:v>0.96000000000000063</c:v>
                </c:pt>
                <c:pt idx="4">
                  <c:v>2.2946666666666666</c:v>
                </c:pt>
                <c:pt idx="5">
                  <c:v>2.3631851851851837</c:v>
                </c:pt>
                <c:pt idx="6">
                  <c:v>2.2434074074074211</c:v>
                </c:pt>
              </c:numCache>
            </c:numRef>
          </c:val>
        </c:ser>
        <c:ser>
          <c:idx val="2"/>
          <c:order val="2"/>
          <c:tx>
            <c:strRef>
              <c:f>Sheet1!$X$15</c:f>
              <c:strCache>
                <c:ptCount val="1"/>
                <c:pt idx="0">
                  <c:v>IIIrd Irrigation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Sheet1!$U$16:$U$22</c:f>
              <c:strCache>
                <c:ptCount val="7"/>
                <c:pt idx="0">
                  <c:v>Flood</c:v>
                </c:pt>
                <c:pt idx="1">
                  <c:v>Drip</c:v>
                </c:pt>
                <c:pt idx="2">
                  <c:v>Sprinkler</c:v>
                </c:pt>
                <c:pt idx="4">
                  <c:v>Flat</c:v>
                </c:pt>
                <c:pt idx="5">
                  <c:v>Normal bed</c:v>
                </c:pt>
                <c:pt idx="6">
                  <c:v>Wider bed</c:v>
                </c:pt>
              </c:strCache>
            </c:strRef>
          </c:cat>
          <c:val>
            <c:numRef>
              <c:f>Sheet1!$X$16:$X$22</c:f>
              <c:numCache>
                <c:formatCode>0.00</c:formatCode>
                <c:ptCount val="7"/>
                <c:pt idx="0">
                  <c:v>4.536407407407407</c:v>
                </c:pt>
                <c:pt idx="1">
                  <c:v>1.8518148148148148</c:v>
                </c:pt>
                <c:pt idx="2">
                  <c:v>1.259851851851852</c:v>
                </c:pt>
                <c:pt idx="4">
                  <c:v>2.6412345679012486</c:v>
                </c:pt>
                <c:pt idx="5">
                  <c:v>2.5069753086419801</c:v>
                </c:pt>
                <c:pt idx="6">
                  <c:v>2.4998641975308549</c:v>
                </c:pt>
              </c:numCache>
            </c:numRef>
          </c:val>
        </c:ser>
        <c:dLbls/>
        <c:shape val="box"/>
        <c:axId val="64742144"/>
        <c:axId val="64743680"/>
        <c:axId val="0"/>
      </c:bar3DChart>
      <c:catAx>
        <c:axId val="64742144"/>
        <c:scaling>
          <c:orientation val="minMax"/>
        </c:scaling>
        <c:axPos val="b"/>
        <c:numFmt formatCode="General" sourceLinked="0"/>
        <c:tickLblPos val="nextTo"/>
        <c:txPr>
          <a:bodyPr rot="-1380000" vert="horz"/>
          <a:lstStyle/>
          <a:p>
            <a:pPr>
              <a:defRPr sz="1100"/>
            </a:pPr>
            <a:endParaRPr lang="en-US"/>
          </a:p>
        </c:txPr>
        <c:crossAx val="64743680"/>
        <c:crosses val="autoZero"/>
        <c:auto val="1"/>
        <c:lblAlgn val="ctr"/>
        <c:lblOffset val="100"/>
      </c:catAx>
      <c:valAx>
        <c:axId val="64743680"/>
        <c:scaling>
          <c:orientation val="minMax"/>
        </c:scaling>
        <c:axPos val="l"/>
        <c:majorGridlines/>
        <c:numFmt formatCode="0.0" sourceLinked="0"/>
        <c:tickLblPos val="nextTo"/>
        <c:crossAx val="64742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1240720104651887"/>
          <c:y val="4.1711868534268885E-2"/>
          <c:w val="0.5736178139022946"/>
          <c:h val="0.29933780090734591"/>
        </c:manualLayout>
      </c:layout>
    </c:legend>
    <c:plotVisOnly val="1"/>
    <c:dispBlanksAs val="gap"/>
  </c:chart>
  <c:spPr>
    <a:solidFill>
      <a:srgbClr val="0000FF">
        <a:alpha val="95000"/>
      </a:srgbClr>
    </a:solidFill>
  </c:spPr>
  <c:txPr>
    <a:bodyPr/>
    <a:lstStyle/>
    <a:p>
      <a:pPr>
        <a:defRPr sz="1600" b="1">
          <a:solidFill>
            <a:schemeClr val="bg1"/>
          </a:solidFill>
        </a:defRPr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Total water applied (ha cm)</a:t>
            </a:r>
          </a:p>
        </c:rich>
      </c:tx>
      <c:layout>
        <c:manualLayout>
          <c:xMode val="edge"/>
          <c:yMode val="edge"/>
          <c:x val="0.22439802663555911"/>
          <c:y val="0.90664041994750777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0.10212515540820623"/>
          <c:y val="5.6488414672643504E-2"/>
          <c:w val="0.84977559055118812"/>
          <c:h val="0.60289953370072447"/>
        </c:manualLayout>
      </c:layout>
      <c:bar3DChart>
        <c:barDir val="col"/>
        <c:grouping val="clustered"/>
        <c:ser>
          <c:idx val="0"/>
          <c:order val="0"/>
          <c:tx>
            <c:strRef>
              <c:f>Sheet1!$Z$15</c:f>
              <c:strCache>
                <c:ptCount val="1"/>
                <c:pt idx="0">
                  <c:v>Total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Sheet1!$Y$16:$Y$22</c:f>
              <c:strCache>
                <c:ptCount val="7"/>
                <c:pt idx="0">
                  <c:v>Flood</c:v>
                </c:pt>
                <c:pt idx="1">
                  <c:v>Drip</c:v>
                </c:pt>
                <c:pt idx="2">
                  <c:v>Sprinkler</c:v>
                </c:pt>
                <c:pt idx="4">
                  <c:v>Flat</c:v>
                </c:pt>
                <c:pt idx="5">
                  <c:v>Normal bed</c:v>
                </c:pt>
                <c:pt idx="6">
                  <c:v>Wider bed</c:v>
                </c:pt>
              </c:strCache>
            </c:strRef>
          </c:cat>
          <c:val>
            <c:numRef>
              <c:f>Sheet1!$Z$16:$Z$22</c:f>
              <c:numCache>
                <c:formatCode>0.00</c:formatCode>
                <c:ptCount val="7"/>
                <c:pt idx="0">
                  <c:v>13.461074074074073</c:v>
                </c:pt>
                <c:pt idx="1">
                  <c:v>5.4072962962962965</c:v>
                </c:pt>
                <c:pt idx="2">
                  <c:v>4.0758518518518505</c:v>
                </c:pt>
                <c:pt idx="4">
                  <c:v>7.7755555555555445</c:v>
                </c:pt>
                <c:pt idx="5">
                  <c:v>7.6690740740740759</c:v>
                </c:pt>
                <c:pt idx="6">
                  <c:v>7.4995925925926121</c:v>
                </c:pt>
              </c:numCache>
            </c:numRef>
          </c:val>
        </c:ser>
        <c:dLbls/>
        <c:shape val="box"/>
        <c:axId val="65297024"/>
        <c:axId val="65298816"/>
        <c:axId val="0"/>
      </c:bar3DChart>
      <c:catAx>
        <c:axId val="6529702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65298816"/>
        <c:crosses val="autoZero"/>
        <c:auto val="1"/>
        <c:lblAlgn val="ctr"/>
        <c:lblOffset val="100"/>
      </c:catAx>
      <c:valAx>
        <c:axId val="65298816"/>
        <c:scaling>
          <c:orientation val="minMax"/>
        </c:scaling>
        <c:axPos val="l"/>
        <c:majorGridlines/>
        <c:numFmt formatCode="0.0" sourceLinked="0"/>
        <c:tickLblPos val="nextTo"/>
        <c:crossAx val="65297024"/>
        <c:crosses val="autoZero"/>
        <c:crossBetween val="between"/>
      </c:valAx>
    </c:plotArea>
    <c:plotVisOnly val="1"/>
    <c:dispBlanksAs val="gap"/>
  </c:chart>
  <c:spPr>
    <a:solidFill>
      <a:srgbClr val="0000FF"/>
    </a:solidFill>
  </c:spPr>
  <c:txPr>
    <a:bodyPr/>
    <a:lstStyle/>
    <a:p>
      <a:pPr>
        <a:defRPr sz="1600" b="1">
          <a:solidFill>
            <a:schemeClr val="bg1"/>
          </a:solidFill>
        </a:defRPr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3"/>
  <c:chart>
    <c:title>
      <c:layout>
        <c:manualLayout>
          <c:xMode val="edge"/>
          <c:yMode val="edge"/>
          <c:x val="0.27510446884928891"/>
          <c:y val="0.91005451241671753"/>
        </c:manualLayout>
      </c:layout>
      <c:txPr>
        <a:bodyPr/>
        <a:lstStyle/>
        <a:p>
          <a:pPr>
            <a:defRPr>
              <a:solidFill>
                <a:srgbClr val="003300"/>
              </a:solidFill>
            </a:defRPr>
          </a:pPr>
          <a:endParaRPr lang="en-US"/>
        </a:p>
      </c:txPr>
    </c:title>
    <c:view3D>
      <c:rAngAx val="1"/>
    </c:view3D>
    <c:plotArea>
      <c:layout>
        <c:manualLayout>
          <c:layoutTarget val="inner"/>
          <c:xMode val="edge"/>
          <c:yMode val="edge"/>
          <c:x val="0.14120786710871666"/>
          <c:y val="6.0433802651991927E-2"/>
          <c:w val="0.85808986047796654"/>
          <c:h val="0.57239349888956192"/>
        </c:manualLayout>
      </c:layout>
      <c:bar3DChart>
        <c:barDir val="col"/>
        <c:grouping val="clustered"/>
        <c:ser>
          <c:idx val="0"/>
          <c:order val="0"/>
          <c:tx>
            <c:strRef>
              <c:f>Sheet3!$C$53</c:f>
              <c:strCache>
                <c:ptCount val="1"/>
                <c:pt idx="0">
                  <c:v>Cumin Yield kg/ha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Sheet3!$B$54:$B$60</c:f>
              <c:strCache>
                <c:ptCount val="7"/>
                <c:pt idx="0">
                  <c:v>Flood</c:v>
                </c:pt>
                <c:pt idx="1">
                  <c:v>Drip</c:v>
                </c:pt>
                <c:pt idx="2">
                  <c:v>Sprinkler</c:v>
                </c:pt>
                <c:pt idx="4">
                  <c:v>Flat</c:v>
                </c:pt>
                <c:pt idx="5">
                  <c:v>Normal bed</c:v>
                </c:pt>
                <c:pt idx="6">
                  <c:v>Wider bed</c:v>
                </c:pt>
              </c:strCache>
            </c:strRef>
          </c:cat>
          <c:val>
            <c:numRef>
              <c:f>Sheet3!$C$54:$C$60</c:f>
              <c:numCache>
                <c:formatCode>0.00</c:formatCode>
                <c:ptCount val="7"/>
                <c:pt idx="0">
                  <c:v>325.39682539682536</c:v>
                </c:pt>
                <c:pt idx="1">
                  <c:v>523.80952380952317</c:v>
                </c:pt>
                <c:pt idx="2">
                  <c:v>430.95238095238074</c:v>
                </c:pt>
                <c:pt idx="4">
                  <c:v>295.23809523809484</c:v>
                </c:pt>
                <c:pt idx="5">
                  <c:v>563.49206349206293</c:v>
                </c:pt>
                <c:pt idx="6">
                  <c:v>421.42857142857093</c:v>
                </c:pt>
              </c:numCache>
            </c:numRef>
          </c:val>
        </c:ser>
        <c:dLbls/>
        <c:shape val="box"/>
        <c:axId val="65342080"/>
        <c:axId val="65352064"/>
        <c:axId val="0"/>
      </c:bar3DChart>
      <c:catAx>
        <c:axId val="65342080"/>
        <c:scaling>
          <c:orientation val="minMax"/>
        </c:scaling>
        <c:axPos val="b"/>
        <c:numFmt formatCode="General" sourceLinked="0"/>
        <c:tickLblPos val="nextTo"/>
        <c:crossAx val="65352064"/>
        <c:crosses val="autoZero"/>
        <c:auto val="1"/>
        <c:lblAlgn val="ctr"/>
        <c:lblOffset val="100"/>
      </c:catAx>
      <c:valAx>
        <c:axId val="65352064"/>
        <c:scaling>
          <c:orientation val="minMax"/>
        </c:scaling>
        <c:axPos val="l"/>
        <c:majorGridlines/>
        <c:numFmt formatCode="0.0" sourceLinked="0"/>
        <c:tickLblPos val="nextTo"/>
        <c:crossAx val="6534208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 b="1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Water productivity kg grain/ha cm water</a:t>
            </a:r>
          </a:p>
        </c:rich>
      </c:tx>
      <c:layout>
        <c:manualLayout>
          <c:xMode val="edge"/>
          <c:yMode val="edge"/>
          <c:x val="0.20076318301121468"/>
          <c:y val="0.92199265852638024"/>
        </c:manualLayout>
      </c:layout>
      <c:overlay val="1"/>
    </c:title>
    <c:view3D>
      <c:rAngAx val="1"/>
    </c:view3D>
    <c:plotArea>
      <c:layout>
        <c:manualLayout>
          <c:layoutTarget val="inner"/>
          <c:xMode val="edge"/>
          <c:yMode val="edge"/>
          <c:x val="0.15855774278215282"/>
          <c:y val="2.8252405949256338E-2"/>
          <c:w val="0.6599689413823272"/>
          <c:h val="0.76219445395412599"/>
        </c:manualLayout>
      </c:layout>
      <c:bar3DChart>
        <c:barDir val="col"/>
        <c:grouping val="standard"/>
        <c:ser>
          <c:idx val="0"/>
          <c:order val="0"/>
          <c:tx>
            <c:strRef>
              <c:f>Sheet3!$AD$45</c:f>
              <c:strCache>
                <c:ptCount val="1"/>
                <c:pt idx="0">
                  <c:v>Flat</c:v>
                </c:pt>
              </c:strCache>
            </c:strRef>
          </c:tx>
          <c:dLbls>
            <c:dLbl>
              <c:idx val="1"/>
              <c:layout>
                <c:manualLayout>
                  <c:x val="1.9696850393700803E-2"/>
                  <c:y val="1.132485591053017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636363636363641E-2"/>
                  <c:y val="-2.5641030817894401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00FF"/>
                    </a:solidFill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Sheet3!$AC$46:$AC$48</c:f>
              <c:strCache>
                <c:ptCount val="3"/>
                <c:pt idx="0">
                  <c:v>Flood</c:v>
                </c:pt>
                <c:pt idx="1">
                  <c:v>Sprinkler</c:v>
                </c:pt>
                <c:pt idx="2">
                  <c:v>Drip</c:v>
                </c:pt>
              </c:strCache>
            </c:strRef>
          </c:cat>
          <c:val>
            <c:numRef>
              <c:f>Sheet3!$AD$46:$AD$48</c:f>
              <c:numCache>
                <c:formatCode>0.0</c:formatCode>
                <c:ptCount val="3"/>
                <c:pt idx="0">
                  <c:v>7.4080000000000004</c:v>
                </c:pt>
                <c:pt idx="1">
                  <c:v>37.120000000000012</c:v>
                </c:pt>
                <c:pt idx="2">
                  <c:v>50.165000000000013</c:v>
                </c:pt>
              </c:numCache>
            </c:numRef>
          </c:val>
        </c:ser>
        <c:ser>
          <c:idx val="1"/>
          <c:order val="1"/>
          <c:tx>
            <c:strRef>
              <c:f>Sheet3!$AE$45</c:f>
              <c:strCache>
                <c:ptCount val="1"/>
                <c:pt idx="0">
                  <c:v>Wider bed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C00000"/>
                    </a:solidFill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Sheet3!$AC$46:$AC$48</c:f>
              <c:strCache>
                <c:ptCount val="3"/>
                <c:pt idx="0">
                  <c:v>Flood</c:v>
                </c:pt>
                <c:pt idx="1">
                  <c:v>Sprinkler</c:v>
                </c:pt>
                <c:pt idx="2">
                  <c:v>Drip</c:v>
                </c:pt>
              </c:strCache>
            </c:strRef>
          </c:cat>
          <c:val>
            <c:numRef>
              <c:f>Sheet3!$AE$46:$AE$48</c:f>
              <c:numCache>
                <c:formatCode>0.0</c:formatCode>
                <c:ptCount val="3"/>
                <c:pt idx="0">
                  <c:v>15.82</c:v>
                </c:pt>
                <c:pt idx="1">
                  <c:v>44.44</c:v>
                </c:pt>
                <c:pt idx="2">
                  <c:v>63.545000000000002</c:v>
                </c:pt>
              </c:numCache>
            </c:numRef>
          </c:val>
        </c:ser>
        <c:ser>
          <c:idx val="2"/>
          <c:order val="2"/>
          <c:tx>
            <c:strRef>
              <c:f>Sheet3!$AF$45</c:f>
              <c:strCache>
                <c:ptCount val="1"/>
                <c:pt idx="0">
                  <c:v>Normal bed</c:v>
                </c:pt>
              </c:strCache>
            </c:strRef>
          </c:tx>
          <c:dLbls>
            <c:dLbl>
              <c:idx val="0"/>
              <c:layout>
                <c:manualLayout>
                  <c:x val="4.5454545454545478E-3"/>
                  <c:y val="-2.3076927736104948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706871868289212E-2"/>
                  <c:y val="-7.6923092453683138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646265807683137E-2"/>
                  <c:y val="-6.9723414036627178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8000"/>
                    </a:solidFill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Sheet3!$AC$46:$AC$48</c:f>
              <c:strCache>
                <c:ptCount val="3"/>
                <c:pt idx="0">
                  <c:v>Flood</c:v>
                </c:pt>
                <c:pt idx="1">
                  <c:v>Sprinkler</c:v>
                </c:pt>
                <c:pt idx="2">
                  <c:v>Drip</c:v>
                </c:pt>
              </c:strCache>
            </c:strRef>
          </c:cat>
          <c:val>
            <c:numRef>
              <c:f>Sheet3!$AF$46:$AF$48</c:f>
              <c:numCache>
                <c:formatCode>0.0</c:formatCode>
                <c:ptCount val="3"/>
                <c:pt idx="0">
                  <c:v>23.282999999999983</c:v>
                </c:pt>
                <c:pt idx="1">
                  <c:v>55.55</c:v>
                </c:pt>
                <c:pt idx="2">
                  <c:v>107.018</c:v>
                </c:pt>
              </c:numCache>
            </c:numRef>
          </c:val>
        </c:ser>
        <c:dLbls/>
        <c:shape val="cylinder"/>
        <c:axId val="65829504"/>
        <c:axId val="65835392"/>
        <c:axId val="33409216"/>
      </c:bar3DChart>
      <c:catAx>
        <c:axId val="65829504"/>
        <c:scaling>
          <c:orientation val="minMax"/>
        </c:scaling>
        <c:axPos val="b"/>
        <c:numFmt formatCode="General" sourceLinked="0"/>
        <c:tickLblPos val="nextTo"/>
        <c:crossAx val="65835392"/>
        <c:crosses val="autoZero"/>
        <c:lblAlgn val="ctr"/>
        <c:lblOffset val="100"/>
      </c:catAx>
      <c:valAx>
        <c:axId val="6583539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kg grain/ha cm</a:t>
                </a:r>
              </a:p>
            </c:rich>
          </c:tx>
          <c:layout/>
        </c:title>
        <c:numFmt formatCode="0.0" sourceLinked="0"/>
        <c:tickLblPos val="nextTo"/>
        <c:crossAx val="65829504"/>
        <c:crosses val="autoZero"/>
        <c:crossBetween val="between"/>
      </c:valAx>
      <c:serAx>
        <c:axId val="33409216"/>
        <c:scaling>
          <c:orientation val="minMax"/>
        </c:scaling>
        <c:axPos val="b"/>
        <c:tickLblPos val="nextTo"/>
        <c:crossAx val="65835392"/>
        <c:crosses val="autoZero"/>
      </c:serAx>
    </c:plotArea>
    <c:legend>
      <c:legendPos val="r"/>
      <c:layout>
        <c:manualLayout>
          <c:xMode val="edge"/>
          <c:yMode val="edge"/>
          <c:x val="0.76939020122484914"/>
          <c:y val="0.1614610673665792"/>
          <c:w val="0.20468313051777637"/>
          <c:h val="0.36226268591426147"/>
        </c:manualLayout>
      </c:layout>
    </c:legend>
    <c:plotVisOnly val="1"/>
    <c:dispBlanksAs val="gap"/>
  </c:chart>
  <c:txPr>
    <a:bodyPr/>
    <a:lstStyle/>
    <a:p>
      <a:pPr>
        <a:defRPr sz="2000" b="1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6367A-BABD-46D2-9583-9D50B8A29F56}" type="datetimeFigureOut">
              <a:rPr lang="en-IN" smtClean="0"/>
              <a:pPr/>
              <a:t>10/28/2014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387B7-0E6D-45B7-93FD-BEC423410B2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275853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C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0D88BF-74E2-48AB-B32A-EDA6BA8648C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0860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85F1-8494-4AF3-A336-12EA424D5936}" type="datetimeFigureOut">
              <a:rPr lang="en-IN" smtClean="0"/>
              <a:pPr/>
              <a:t>10/28/2014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4CB500C-B1B9-43AB-87B6-DBE3CB6A217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206614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85F1-8494-4AF3-A336-12EA424D5936}" type="datetimeFigureOut">
              <a:rPr lang="en-IN" smtClean="0"/>
              <a:pPr/>
              <a:t>10/28/2014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4CB500C-B1B9-43AB-87B6-DBE3CB6A217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452847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85F1-8494-4AF3-A336-12EA424D5936}" type="datetimeFigureOut">
              <a:rPr lang="en-IN" smtClean="0"/>
              <a:pPr/>
              <a:t>10/28/2014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4CB500C-B1B9-43AB-87B6-DBE3CB6A217E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65135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85F1-8494-4AF3-A336-12EA424D5936}" type="datetimeFigureOut">
              <a:rPr lang="en-IN" smtClean="0"/>
              <a:pPr/>
              <a:t>10/28/2014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4CB500C-B1B9-43AB-87B6-DBE3CB6A217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27322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85F1-8494-4AF3-A336-12EA424D5936}" type="datetimeFigureOut">
              <a:rPr lang="en-IN" smtClean="0"/>
              <a:pPr/>
              <a:t>10/28/2014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4CB500C-B1B9-43AB-87B6-DBE3CB6A217E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725873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85F1-8494-4AF3-A336-12EA424D5936}" type="datetimeFigureOut">
              <a:rPr lang="en-IN" smtClean="0"/>
              <a:pPr/>
              <a:t>10/28/2014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4CB500C-B1B9-43AB-87B6-DBE3CB6A217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401836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85F1-8494-4AF3-A336-12EA424D5936}" type="datetimeFigureOut">
              <a:rPr lang="en-IN" smtClean="0"/>
              <a:pPr/>
              <a:t>10/28/2014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B500C-B1B9-43AB-87B6-DBE3CB6A217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176983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85F1-8494-4AF3-A336-12EA424D5936}" type="datetimeFigureOut">
              <a:rPr lang="en-IN" smtClean="0"/>
              <a:pPr/>
              <a:t>10/28/2014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B500C-B1B9-43AB-87B6-DBE3CB6A217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6517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85F1-8494-4AF3-A336-12EA424D5936}" type="datetimeFigureOut">
              <a:rPr lang="en-IN" smtClean="0"/>
              <a:pPr/>
              <a:t>10/28/2014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B500C-B1B9-43AB-87B6-DBE3CB6A217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794997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85F1-8494-4AF3-A336-12EA424D5936}" type="datetimeFigureOut">
              <a:rPr lang="en-IN" smtClean="0"/>
              <a:pPr/>
              <a:t>10/28/2014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4CB500C-B1B9-43AB-87B6-DBE3CB6A217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885384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85F1-8494-4AF3-A336-12EA424D5936}" type="datetimeFigureOut">
              <a:rPr lang="en-IN" smtClean="0"/>
              <a:pPr/>
              <a:t>10/28/2014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4CB500C-B1B9-43AB-87B6-DBE3CB6A217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633838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85F1-8494-4AF3-A336-12EA424D5936}" type="datetimeFigureOut">
              <a:rPr lang="en-IN" smtClean="0"/>
              <a:pPr/>
              <a:t>10/28/2014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4CB500C-B1B9-43AB-87B6-DBE3CB6A217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139676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85F1-8494-4AF3-A336-12EA424D5936}" type="datetimeFigureOut">
              <a:rPr lang="en-IN" smtClean="0"/>
              <a:pPr/>
              <a:t>10/28/2014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B500C-B1B9-43AB-87B6-DBE3CB6A217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660332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85F1-8494-4AF3-A336-12EA424D5936}" type="datetimeFigureOut">
              <a:rPr lang="en-IN" smtClean="0"/>
              <a:pPr/>
              <a:t>10/28/2014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B500C-B1B9-43AB-87B6-DBE3CB6A217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185515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85F1-8494-4AF3-A336-12EA424D5936}" type="datetimeFigureOut">
              <a:rPr lang="en-IN" smtClean="0"/>
              <a:pPr/>
              <a:t>10/28/2014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B500C-B1B9-43AB-87B6-DBE3CB6A217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158916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585F1-8494-4AF3-A336-12EA424D5936}" type="datetimeFigureOut">
              <a:rPr lang="en-IN" smtClean="0"/>
              <a:pPr/>
              <a:t>10/28/2014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4CB500C-B1B9-43AB-87B6-DBE3CB6A217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83985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585F1-8494-4AF3-A336-12EA424D5936}" type="datetimeFigureOut">
              <a:rPr lang="en-IN" smtClean="0"/>
              <a:pPr/>
              <a:t>10/28/2014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4CB500C-B1B9-43AB-87B6-DBE3CB6A217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00097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3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40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DCIM\101MSDCF\DSC04015.JPG"/>
          <p:cNvPicPr>
            <a:picLocks noChangeAspect="1" noChangeArrowheads="1"/>
          </p:cNvPicPr>
          <p:nvPr/>
        </p:nvPicPr>
        <p:blipFill>
          <a:blip r:embed="rId2" cstate="print"/>
          <a:srcRect l="10000" r="32500" b="50000"/>
          <a:stretch>
            <a:fillRect/>
          </a:stretch>
        </p:blipFill>
        <p:spPr bwMode="auto">
          <a:xfrm>
            <a:off x="484093" y="1745260"/>
            <a:ext cx="11403105" cy="25146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100416" y="376244"/>
            <a:ext cx="97267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3200" b="1" dirty="0" smtClean="0">
                <a:solidFill>
                  <a:srgbClr val="004D1F"/>
                </a:solidFill>
                <a:latin typeface="Tw Cen MT" panose="020B0602020104020603" pitchFamily="34" charset="0"/>
              </a:rPr>
              <a:t>Yield and water productivity of  cumin as influenced by irrigation techniques and land configuration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200759" y="5297705"/>
            <a:ext cx="71447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b="1" dirty="0" err="1" smtClean="0">
                <a:solidFill>
                  <a:srgbClr val="0000FF"/>
                </a:solidFill>
                <a:latin typeface="Tw Cen MT" panose="020B0602020104020603" pitchFamily="34" charset="0"/>
              </a:rPr>
              <a:t>Dr.</a:t>
            </a:r>
            <a:r>
              <a:rPr lang="en-IN" sz="2800" b="1" dirty="0" smtClean="0">
                <a:solidFill>
                  <a:srgbClr val="0000FF"/>
                </a:solidFill>
                <a:latin typeface="Tw Cen MT" panose="020B0602020104020603" pitchFamily="34" charset="0"/>
              </a:rPr>
              <a:t> </a:t>
            </a:r>
            <a:r>
              <a:rPr lang="en-IN" sz="2800" b="1" dirty="0" err="1" smtClean="0">
                <a:solidFill>
                  <a:srgbClr val="0000FF"/>
                </a:solidFill>
                <a:latin typeface="Tw Cen MT" panose="020B0602020104020603" pitchFamily="34" charset="0"/>
              </a:rPr>
              <a:t>Ravindra</a:t>
            </a:r>
            <a:r>
              <a:rPr lang="en-IN" sz="2800" b="1" dirty="0" smtClean="0">
                <a:solidFill>
                  <a:srgbClr val="0000FF"/>
                </a:solidFill>
                <a:latin typeface="Tw Cen MT" panose="020B0602020104020603" pitchFamily="34" charset="0"/>
              </a:rPr>
              <a:t> Singh </a:t>
            </a:r>
          </a:p>
          <a:p>
            <a:pPr algn="ctr"/>
            <a:r>
              <a:rPr lang="en-IN" sz="2800" b="1" dirty="0" smtClean="0">
                <a:solidFill>
                  <a:srgbClr val="003300"/>
                </a:solidFill>
                <a:latin typeface="Tw Cen MT" panose="020B0602020104020603" pitchFamily="34" charset="0"/>
              </a:rPr>
              <a:t>ICAR-National </a:t>
            </a:r>
            <a:r>
              <a:rPr lang="en-IN" sz="2800" b="1" dirty="0" smtClean="0">
                <a:solidFill>
                  <a:srgbClr val="003300"/>
                </a:solidFill>
                <a:latin typeface="Tw Cen MT" panose="020B0602020104020603" pitchFamily="34" charset="0"/>
              </a:rPr>
              <a:t>Research Centre on Seed Spices, </a:t>
            </a:r>
            <a:r>
              <a:rPr lang="en-IN" sz="2800" b="1" dirty="0" smtClean="0">
                <a:solidFill>
                  <a:srgbClr val="003300"/>
                </a:solidFill>
                <a:latin typeface="Tw Cen MT" panose="020B0602020104020603" pitchFamily="34" charset="0"/>
              </a:rPr>
              <a:t>Ajmer, Rajasthan, India- 305206</a:t>
            </a:r>
            <a:endParaRPr lang="en-IN" sz="2800" dirty="0">
              <a:solidFill>
                <a:srgbClr val="003300"/>
              </a:solidFill>
            </a:endParaRPr>
          </a:p>
        </p:txBody>
      </p:sp>
      <p:pic>
        <p:nvPicPr>
          <p:cNvPr id="9" name="Picture 1" descr="NRCSS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10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510988" y="4226234"/>
            <a:ext cx="109055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000" b="1" dirty="0" smtClean="0">
                <a:solidFill>
                  <a:srgbClr val="000000"/>
                </a:solidFill>
                <a:latin typeface="Tw Cen MT" panose="020B0602020104020603" pitchFamily="34" charset="0"/>
              </a:rPr>
              <a:t>3rd International Conference </a:t>
            </a:r>
          </a:p>
          <a:p>
            <a:pPr algn="ctr"/>
            <a:r>
              <a:rPr lang="en-IN" sz="2000" b="1" dirty="0" smtClean="0">
                <a:solidFill>
                  <a:srgbClr val="000000"/>
                </a:solidFill>
                <a:latin typeface="Tw Cen MT" panose="020B0602020104020603" pitchFamily="34" charset="0"/>
              </a:rPr>
              <a:t>October 27-29, 2014   </a:t>
            </a:r>
          </a:p>
          <a:p>
            <a:pPr algn="ctr"/>
            <a:r>
              <a:rPr lang="en-IN" sz="2000" b="1" dirty="0" smtClean="0">
                <a:solidFill>
                  <a:srgbClr val="000000"/>
                </a:solidFill>
                <a:latin typeface="Tw Cen MT" panose="020B0602020104020603" pitchFamily="34" charset="0"/>
              </a:rPr>
              <a:t>Hyderabad International Convention Centre, Hyderabad, India</a:t>
            </a:r>
          </a:p>
        </p:txBody>
      </p:sp>
    </p:spTree>
    <p:extLst>
      <p:ext uri="{BB962C8B-B14F-4D97-AF65-F5344CB8AC3E}">
        <p14:creationId xmlns:p14="http://schemas.microsoft.com/office/powerpoint/2010/main" xmlns="" val="374448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2C7E2C-76CE-4B3E-93B0-AA7065A08659}" type="datetime1">
              <a:rPr lang="en-US" smtClean="0"/>
              <a:pPr>
                <a:defRPr/>
              </a:pPr>
              <a:t>10/28/2014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828801" y="990600"/>
          <a:ext cx="8610603" cy="5446568"/>
        </p:xfrm>
        <a:graphic>
          <a:graphicData uri="http://schemas.openxmlformats.org/drawingml/2006/table">
            <a:tbl>
              <a:tblPr/>
              <a:tblGrid>
                <a:gridCol w="1793877"/>
                <a:gridCol w="973818"/>
                <a:gridCol w="973818"/>
                <a:gridCol w="973818"/>
                <a:gridCol w="973818"/>
                <a:gridCol w="973818"/>
                <a:gridCol w="973818"/>
                <a:gridCol w="973818"/>
              </a:tblGrid>
              <a:tr h="6858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Treatment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Plant height at Harvest (cm)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Primary branch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/</a:t>
                      </a: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plant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Secondary branch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/</a:t>
                      </a: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plant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Umbel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/</a:t>
                      </a: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plant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umbellete/umbel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 of seeds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/</a:t>
                      </a:r>
                    </a:p>
                    <a:p>
                      <a:pPr algn="ctr" fontAlgn="t"/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umbellete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test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weight (g)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28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Irrigation </a:t>
                      </a:r>
                      <a:r>
                        <a:rPr lang="en-US" sz="24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methods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642">
                <a:tc>
                  <a:txBody>
                    <a:bodyPr/>
                    <a:lstStyle/>
                    <a:p>
                      <a:pPr marL="0" indent="173038" algn="l" fontAlgn="b"/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Flood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27.58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642">
                <a:tc>
                  <a:txBody>
                    <a:bodyPr/>
                    <a:lstStyle/>
                    <a:p>
                      <a:pPr marL="0" indent="173038" algn="l" fontAlgn="b"/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Drip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642">
                <a:tc>
                  <a:txBody>
                    <a:bodyPr/>
                    <a:lstStyle/>
                    <a:p>
                      <a:pPr marL="0" indent="173038" algn="l" fontAlgn="b"/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Sprinkler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29.80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64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CD at 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43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Land </a:t>
                      </a:r>
                      <a:r>
                        <a:rPr lang="en-US" sz="24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Configuration</a:t>
                      </a:r>
                      <a:endParaRPr lang="en-US" sz="24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642">
                <a:tc>
                  <a:txBody>
                    <a:bodyPr/>
                    <a:lstStyle/>
                    <a:p>
                      <a:pPr marL="0" indent="173038" algn="l" fontAlgn="b"/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Flat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29.12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284">
                <a:tc>
                  <a:txBody>
                    <a:bodyPr/>
                    <a:lstStyle/>
                    <a:p>
                      <a:pPr marL="0" indent="173038" algn="l" fontAlgn="b"/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Normal bed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29.33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22.57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284">
                <a:tc>
                  <a:txBody>
                    <a:bodyPr/>
                    <a:lstStyle/>
                    <a:p>
                      <a:pPr marL="0" indent="173038" algn="l" fontAlgn="b"/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Wider bed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29.72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23.37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64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CD at 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1" descr="NRCSS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9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2449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2C7E2C-76CE-4B3E-93B0-AA7065A08659}" type="datetime1">
              <a:rPr lang="en-US" smtClean="0"/>
              <a:pPr>
                <a:defRPr/>
              </a:pPr>
              <a:t>10/28/2014</a:t>
            </a:fld>
            <a:endParaRPr lang="en-US"/>
          </a:p>
        </p:txBody>
      </p:sp>
      <p:graphicFrame>
        <p:nvGraphicFramePr>
          <p:cNvPr id="10" name="Chart 9"/>
          <p:cNvGraphicFramePr/>
          <p:nvPr/>
        </p:nvGraphicFramePr>
        <p:xfrm>
          <a:off x="2590801" y="609600"/>
          <a:ext cx="6629399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1" descr="NRCSS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8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5771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2C7E2C-76CE-4B3E-93B0-AA7065A08659}" type="datetime1">
              <a:rPr lang="en-US" smtClean="0"/>
              <a:pPr>
                <a:defRPr/>
              </a:pPr>
              <a:t>10/28/2014</a:t>
            </a:fld>
            <a:endParaRPr lang="en-US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xmlns="" val="3661868423"/>
              </p:ext>
            </p:extLst>
          </p:nvPr>
        </p:nvGraphicFramePr>
        <p:xfrm>
          <a:off x="995194" y="1506071"/>
          <a:ext cx="5154706" cy="4016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xmlns="" val="3725422088"/>
              </p:ext>
            </p:extLst>
          </p:nvPr>
        </p:nvGraphicFramePr>
        <p:xfrm>
          <a:off x="6248399" y="1371601"/>
          <a:ext cx="5020235" cy="3829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1" descr="NRCSS 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10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7925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/>
        </p:nvGraphicFramePr>
        <p:xfrm>
          <a:off x="1524000" y="1219199"/>
          <a:ext cx="4724400" cy="5336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xmlns="" val="3779036641"/>
              </p:ext>
            </p:extLst>
          </p:nvPr>
        </p:nvGraphicFramePr>
        <p:xfrm>
          <a:off x="6324599" y="1295399"/>
          <a:ext cx="4554071" cy="5244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2810435" y="121023"/>
            <a:ext cx="6781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3300"/>
                </a:solidFill>
              </a:rPr>
              <a:t>Irrigation water applied</a:t>
            </a:r>
            <a:endParaRPr lang="en-US" b="1" dirty="0">
              <a:solidFill>
                <a:srgbClr val="003300"/>
              </a:solidFill>
            </a:endParaRPr>
          </a:p>
        </p:txBody>
      </p:sp>
      <p:pic>
        <p:nvPicPr>
          <p:cNvPr id="9" name="Picture 1" descr="NRCSS 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10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0032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2C7E2C-76CE-4B3E-93B0-AA7065A08659}" type="datetime1">
              <a:rPr lang="en-US" smtClean="0"/>
              <a:pPr>
                <a:defRPr/>
              </a:pPr>
              <a:t>10/28/2014</a:t>
            </a:fld>
            <a:endParaRPr lang="en-US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xmlns="" val="1183678782"/>
              </p:ext>
            </p:extLst>
          </p:nvPr>
        </p:nvGraphicFramePr>
        <p:xfrm>
          <a:off x="1187825" y="914400"/>
          <a:ext cx="57912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47682341"/>
              </p:ext>
            </p:extLst>
          </p:nvPr>
        </p:nvGraphicFramePr>
        <p:xfrm>
          <a:off x="7378702" y="1295402"/>
          <a:ext cx="4129193" cy="1945341"/>
        </p:xfrm>
        <a:graphic>
          <a:graphicData uri="http://schemas.openxmlformats.org/drawingml/2006/table">
            <a:tbl>
              <a:tblPr/>
              <a:tblGrid>
                <a:gridCol w="1087049"/>
                <a:gridCol w="764518"/>
                <a:gridCol w="764518"/>
                <a:gridCol w="748590"/>
                <a:gridCol w="764518"/>
              </a:tblGrid>
              <a:tr h="5539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Mean 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8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404.8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392.9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325.4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8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357.2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761.9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452.4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523.8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8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350.0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523.8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419.0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431.0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Mean 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295.3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563.5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421.4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1112689"/>
              </p:ext>
            </p:extLst>
          </p:nvPr>
        </p:nvGraphicFramePr>
        <p:xfrm>
          <a:off x="7391400" y="3276601"/>
          <a:ext cx="4116494" cy="2516505"/>
        </p:xfrm>
        <a:graphic>
          <a:graphicData uri="http://schemas.openxmlformats.org/drawingml/2006/table">
            <a:tbl>
              <a:tblPr/>
              <a:tblGrid>
                <a:gridCol w="1329943"/>
                <a:gridCol w="935346"/>
                <a:gridCol w="935346"/>
                <a:gridCol w="915859"/>
              </a:tblGrid>
              <a:tr h="2689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Factors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C.D.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SE(d)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SE(m)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Factor(A)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Factor(B)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88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Factor(B)at same level of 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88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Factor(A)at same level of 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Picture 1" descr="NRCSS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11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1520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0" y="-1"/>
            <a:ext cx="9327776" cy="1199745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solidFill>
                  <a:srgbClr val="003300"/>
                </a:solidFill>
              </a:rPr>
              <a:t>Grain Yield and water productivity of cumin </a:t>
            </a:r>
            <a:br>
              <a:rPr lang="en-US" sz="2800" b="1" dirty="0">
                <a:solidFill>
                  <a:srgbClr val="003300"/>
                </a:solidFill>
              </a:rPr>
            </a:br>
            <a:r>
              <a:rPr lang="en-US" sz="2800" b="1" dirty="0">
                <a:solidFill>
                  <a:srgbClr val="003300"/>
                </a:solidFill>
              </a:rPr>
              <a:t>as influenced by irrigation technique and land configuration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2C7E2C-76CE-4B3E-93B0-AA7065A08659}" type="datetime1">
              <a:rPr lang="en-US" smtClean="0"/>
              <a:pPr>
                <a:defRPr/>
              </a:pPr>
              <a:t>10/28/2014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81201" y="1447800"/>
          <a:ext cx="8305801" cy="4974128"/>
        </p:xfrm>
        <a:graphic>
          <a:graphicData uri="http://schemas.openxmlformats.org/drawingml/2006/table">
            <a:tbl>
              <a:tblPr/>
              <a:tblGrid>
                <a:gridCol w="2514600"/>
                <a:gridCol w="1524000"/>
                <a:gridCol w="1905000"/>
                <a:gridCol w="2362201"/>
              </a:tblGrid>
              <a:tr h="10668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Treatment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Cumin Yield kg/ha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water </a:t>
                      </a: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applied</a:t>
                      </a:r>
                    </a:p>
                    <a:p>
                      <a:pPr algn="ctr" fontAlgn="t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 cm)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productivity kg grain/ha cm </a:t>
                      </a: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irrigation 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28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Irrigation </a:t>
                      </a:r>
                      <a:r>
                        <a:rPr lang="en-US" sz="24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methods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64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Flood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325.40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64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Drip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523.81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7.12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73.58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64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Sprinkler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430.95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45.70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64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CD at 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43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Land </a:t>
                      </a:r>
                      <a:r>
                        <a:rPr lang="en-US" sz="2400" b="1" i="0" u="none" strike="noStrike" dirty="0" smtClean="0">
                          <a:solidFill>
                            <a:srgbClr val="0000FF"/>
                          </a:solidFill>
                          <a:latin typeface="Calibri"/>
                        </a:rPr>
                        <a:t>Configuration</a:t>
                      </a:r>
                      <a:endParaRPr lang="en-US" sz="2400" b="1" i="0" u="none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64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Flat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295.24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13.57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31.56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28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Normal bed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563.49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11.31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61.95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28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Wider bed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421.43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41.27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64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CD at 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35.0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1" descr="NRCSS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10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6128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066800"/>
          </a:xfrm>
          <a:noFill/>
          <a:effectLst/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3300"/>
                </a:solidFill>
              </a:rPr>
              <a:t>Water productivity (cumin)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1828800" y="1143000"/>
          <a:ext cx="8382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1" descr="NRCSS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10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2258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9624" y="296577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300"/>
                </a:solidFill>
              </a:rPr>
              <a:t>Salient findings: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0" y="1295401"/>
            <a:ext cx="8382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C00000"/>
                </a:solidFill>
              </a:rPr>
              <a:t>Cumin: </a:t>
            </a:r>
          </a:p>
          <a:p>
            <a:pPr marL="393700" indent="-393700" algn="just">
              <a:buFont typeface="Wingdings" pitchFamily="2" charset="2"/>
              <a:buChar char="Ø"/>
            </a:pPr>
            <a:r>
              <a:rPr lang="en-IN" sz="2400" b="1" dirty="0">
                <a:solidFill>
                  <a:srgbClr val="0000FF"/>
                </a:solidFill>
              </a:rPr>
              <a:t>Irrigation with drip and micro sprinkler not only enhanced the yield  (523.8 and 430.9 kg/ha) than flood irrigation (325.4 kg/ha) but also gave higher water productivity 102.3 and  79.3 kg grain/ha cm irrigation water than flood irrigation methods (17.9 kg grain/ha cm). </a:t>
            </a:r>
          </a:p>
          <a:p>
            <a:pPr marL="393700" indent="-393700" algn="just">
              <a:buFont typeface="Wingdings" pitchFamily="2" charset="2"/>
              <a:buChar char="Ø"/>
            </a:pPr>
            <a:endParaRPr lang="en-IN" sz="2400" b="1" dirty="0"/>
          </a:p>
          <a:p>
            <a:pPr marL="393700" indent="-393700" algn="just">
              <a:buFont typeface="Wingdings" pitchFamily="2" charset="2"/>
              <a:buChar char="Ø"/>
            </a:pPr>
            <a:r>
              <a:rPr lang="en-IN" sz="2400" b="1" dirty="0">
                <a:solidFill>
                  <a:srgbClr val="00CC00"/>
                </a:solidFill>
              </a:rPr>
              <a:t>Among land configuration treatments, sowing of 3 rows of cumin on raised beds (75 cm) enhanced the grain yield by 268.2 and 142.0 kg/ha and water productivity by 42.8 and 28.5 kg grain/ha cm irrigation water than flat bed and wider raised beds (150 cm). </a:t>
            </a:r>
            <a:endParaRPr lang="en-US" sz="2400" b="1" dirty="0">
              <a:solidFill>
                <a:srgbClr val="00CC00"/>
              </a:solidFill>
            </a:endParaRPr>
          </a:p>
          <a:p>
            <a:pPr algn="just"/>
            <a:endParaRPr lang="en-US" sz="2400" b="1" dirty="0"/>
          </a:p>
        </p:txBody>
      </p:sp>
      <p:pic>
        <p:nvPicPr>
          <p:cNvPr id="8" name="Picture 1" descr="NRCSS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9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7500083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8494059" cy="838200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003300"/>
                </a:solidFill>
              </a:rPr>
              <a:t>CUMIN Experiment</a:t>
            </a:r>
            <a:endParaRPr lang="en-IN" sz="2400" b="1" dirty="0">
              <a:solidFill>
                <a:srgbClr val="003300"/>
              </a:solidFill>
            </a:endParaRPr>
          </a:p>
        </p:txBody>
      </p:sp>
      <p:pic>
        <p:nvPicPr>
          <p:cNvPr id="4" name="Content Placeholder 3" descr="D:\Picture 29.07.2011\Water Prod\DSCN170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8418" y="1052736"/>
            <a:ext cx="6606603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NRCSS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6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97880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00643"/>
            <a:ext cx="8686800" cy="838200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003300"/>
                </a:solidFill>
              </a:rPr>
              <a:t>CUMIN: Flowering initiatio</a:t>
            </a:r>
            <a:r>
              <a:rPr lang="en-US" sz="2400" dirty="0">
                <a:solidFill>
                  <a:srgbClr val="003300"/>
                </a:solidFill>
              </a:rPr>
              <a:t>n</a:t>
            </a:r>
            <a:endParaRPr lang="en-IN" sz="2400" dirty="0">
              <a:solidFill>
                <a:srgbClr val="003300"/>
              </a:solidFill>
            </a:endParaRPr>
          </a:p>
        </p:txBody>
      </p:sp>
      <p:pic>
        <p:nvPicPr>
          <p:cNvPr id="4" name="Picture 2" descr="F:\Water Prod\DSCN19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0845" y="1052736"/>
            <a:ext cx="6381749" cy="5616624"/>
          </a:xfrm>
          <a:prstGeom prst="rect">
            <a:avLst/>
          </a:prstGeom>
          <a:noFill/>
        </p:spPr>
      </p:pic>
      <p:pic>
        <p:nvPicPr>
          <p:cNvPr id="5" name="Picture 1" descr="NRCSS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6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21901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8229600" cy="89535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006600"/>
                </a:solidFill>
                <a:latin typeface="CG Times" pitchFamily="18" charset="0"/>
              </a:rPr>
              <a:t>CUMIN</a:t>
            </a:r>
          </a:p>
        </p:txBody>
      </p:sp>
      <p:pic>
        <p:nvPicPr>
          <p:cNvPr id="75779" name="Picture 9" descr="DSCF024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72200" y="1371600"/>
            <a:ext cx="4038600" cy="4572000"/>
          </a:xfrm>
          <a:noFill/>
        </p:spPr>
      </p:pic>
      <p:pic>
        <p:nvPicPr>
          <p:cNvPr id="75780" name="Picture 9" descr="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371600"/>
            <a:ext cx="3810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11" descr="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1" y="1371600"/>
            <a:ext cx="41576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402106" y="6145306"/>
            <a:ext cx="6145306" cy="37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Cumin Plant                                           Cumin Seed </a:t>
            </a:r>
            <a:endParaRPr lang="en-IN" dirty="0"/>
          </a:p>
        </p:txBody>
      </p:sp>
      <p:pic>
        <p:nvPicPr>
          <p:cNvPr id="7" name="Picture 1" descr="NRCSS log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8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0803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003300"/>
                </a:solidFill>
              </a:rPr>
              <a:t>Effects of Irrigation methods and water conservation on Yield &amp; Yield Attributes of CUMIN – Pooled Data</a:t>
            </a:r>
            <a:endParaRPr lang="en-IN" sz="2400" dirty="0">
              <a:solidFill>
                <a:srgbClr val="0033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703388" y="888699"/>
          <a:ext cx="8785224" cy="4768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308"/>
                <a:gridCol w="1272100"/>
                <a:gridCol w="1464204"/>
                <a:gridCol w="1464204"/>
                <a:gridCol w="1464204"/>
                <a:gridCol w="1464204"/>
              </a:tblGrid>
              <a:tr h="7893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FF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Treatment</a:t>
                      </a:r>
                      <a:r>
                        <a:rPr lang="en-US" sz="1800" b="0" dirty="0" smtClean="0">
                          <a:solidFill>
                            <a:srgbClr val="FFFF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en-US" sz="1800" b="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i="0" u="none" strike="noStrike" dirty="0">
                          <a:solidFill>
                            <a:srgbClr val="FFFF00"/>
                          </a:solidFill>
                          <a:latin typeface="Arial"/>
                        </a:rPr>
                        <a:t>Umbel/Pl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i="0" u="none" strike="noStrike" dirty="0" smtClean="0">
                          <a:solidFill>
                            <a:srgbClr val="FFFF00"/>
                          </a:solidFill>
                          <a:latin typeface="Arial"/>
                        </a:rPr>
                        <a:t>Umbellate/Pl</a:t>
                      </a:r>
                      <a:endParaRPr lang="en-IN" sz="1600" b="1" i="0" u="none" strike="noStrike" dirty="0">
                        <a:solidFill>
                          <a:srgbClr val="FFFF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i="0" u="none" strike="noStrike" dirty="0">
                          <a:solidFill>
                            <a:srgbClr val="FFFF00"/>
                          </a:solidFill>
                          <a:latin typeface="Arial"/>
                        </a:rPr>
                        <a:t>Seed Wt/Pl gm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i="0" u="none" strike="noStrike" dirty="0">
                          <a:solidFill>
                            <a:srgbClr val="FFFF00"/>
                          </a:solidFill>
                          <a:latin typeface="Arial"/>
                        </a:rPr>
                        <a:t>Test Wt gm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i="0" u="none" strike="noStrike" dirty="0">
                          <a:solidFill>
                            <a:srgbClr val="FFFF00"/>
                          </a:solidFill>
                          <a:latin typeface="Arial"/>
                        </a:rPr>
                        <a:t>Yield kg/ha</a:t>
                      </a:r>
                    </a:p>
                  </a:txBody>
                  <a:tcPr marL="9525" marR="9525" marT="9525" marB="0" anchor="ctr"/>
                </a:tc>
              </a:tr>
              <a:tr h="544183">
                <a:tc gridSpan="6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Irrigation Methods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5441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I1 flood</a:t>
                      </a:r>
                      <a:endParaRPr lang="en-US" sz="18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8.16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34.15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4.21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485.82</a:t>
                      </a:r>
                    </a:p>
                  </a:txBody>
                  <a:tcPr marL="9525" marR="9525" marT="9525" marB="0" anchor="ctr"/>
                </a:tc>
              </a:tr>
              <a:tr h="5441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I2 Drip </a:t>
                      </a:r>
                      <a:endParaRPr lang="en-US" sz="18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9.26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37.38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4.36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533.68</a:t>
                      </a:r>
                    </a:p>
                  </a:txBody>
                  <a:tcPr marL="9525" marR="9525" marT="9525" marB="0" anchor="ctr"/>
                </a:tc>
              </a:tr>
              <a:tr h="71371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I3 Low 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 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Drip</a:t>
                      </a:r>
                      <a:endParaRPr lang="en-US" sz="18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9.68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39.08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4.25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4.68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607.52</a:t>
                      </a:r>
                    </a:p>
                  </a:txBody>
                  <a:tcPr marL="9525" marR="9525" marT="9525" marB="0" anchor="ctr"/>
                </a:tc>
              </a:tr>
              <a:tr h="5441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Em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±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0.22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8.61</a:t>
                      </a:r>
                    </a:p>
                  </a:txBody>
                  <a:tcPr marL="9525" marR="9525" marT="9525" marB="0" anchor="ctr"/>
                </a:tc>
              </a:tr>
              <a:tr h="5441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CD(0.05)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28.06</a:t>
                      </a:r>
                    </a:p>
                  </a:txBody>
                  <a:tcPr marL="9525" marR="9525" marT="9525" marB="0" anchor="ctr"/>
                </a:tc>
              </a:tr>
              <a:tr h="5441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CV %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12.07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9.52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7.77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5" name="Picture 1" descr="NRCSS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6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98317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88640"/>
            <a:ext cx="9144000" cy="95436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00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Irrigation water applied and water use efficiency</a:t>
            </a:r>
            <a:endParaRPr lang="en-IN" sz="2800" b="1" dirty="0">
              <a:solidFill>
                <a:srgbClr val="0033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65345978"/>
              </p:ext>
            </p:extLst>
          </p:nvPr>
        </p:nvGraphicFramePr>
        <p:xfrm>
          <a:off x="699359" y="1851681"/>
          <a:ext cx="10945794" cy="3460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1713"/>
                <a:gridCol w="1496885"/>
                <a:gridCol w="1824299"/>
                <a:gridCol w="1824299"/>
                <a:gridCol w="1824299"/>
                <a:gridCol w="1824299"/>
              </a:tblGrid>
              <a:tr h="10434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r>
                        <a:rPr lang="en-US" sz="2400" dirty="0">
                          <a:solidFill>
                            <a:srgbClr val="003300"/>
                          </a:solidFill>
                          <a:latin typeface="Calibri"/>
                          <a:ea typeface="Calibri"/>
                          <a:cs typeface="Times New Roman"/>
                        </a:rPr>
                        <a:t>Treatment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r>
                        <a:rPr lang="en-US" sz="2400" dirty="0">
                          <a:solidFill>
                            <a:srgbClr val="003300"/>
                          </a:solidFill>
                          <a:latin typeface="Calibri"/>
                          <a:ea typeface="Calibri"/>
                          <a:cs typeface="Times New Roman"/>
                        </a:rPr>
                        <a:t>Irrigation </a:t>
                      </a:r>
                      <a:r>
                        <a:rPr lang="en-US" sz="2400" dirty="0" smtClean="0">
                          <a:solidFill>
                            <a:srgbClr val="0033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applied </a:t>
                      </a:r>
                      <a:r>
                        <a:rPr lang="en-US" sz="2400" dirty="0">
                          <a:solidFill>
                            <a:srgbClr val="003300"/>
                          </a:solidFill>
                          <a:latin typeface="Calibri"/>
                          <a:ea typeface="Calibri"/>
                          <a:cs typeface="Times New Roman"/>
                        </a:rPr>
                        <a:t>(mm)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r>
                        <a:rPr lang="en-US" sz="2400" dirty="0">
                          <a:solidFill>
                            <a:srgbClr val="0033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Rainfall during crop season (mm)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r>
                        <a:rPr lang="en-US" sz="2400" dirty="0">
                          <a:solidFill>
                            <a:srgbClr val="003300"/>
                          </a:solidFill>
                          <a:latin typeface="Calibri"/>
                          <a:ea typeface="Calibri"/>
                          <a:cs typeface="Times New Roman"/>
                        </a:rPr>
                        <a:t>Total water applied (mm)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r>
                        <a:rPr lang="en-US" sz="2400" dirty="0" smtClean="0">
                          <a:solidFill>
                            <a:srgbClr val="003300"/>
                          </a:solidFill>
                          <a:latin typeface="Calibri"/>
                          <a:ea typeface="Calibri"/>
                          <a:cs typeface="Times New Roman"/>
                        </a:rPr>
                        <a:t>Yield in kg/ha</a:t>
                      </a:r>
                      <a:endParaRPr lang="en-US" sz="2400" dirty="0">
                        <a:solidFill>
                          <a:srgbClr val="0033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r>
                        <a:rPr lang="en-US" sz="2400" dirty="0">
                          <a:solidFill>
                            <a:srgbClr val="0033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Water use efficiency  (kg/ha/mm </a:t>
                      </a:r>
                      <a:r>
                        <a:rPr lang="en-US" sz="2400" dirty="0" smtClean="0">
                          <a:solidFill>
                            <a:srgbClr val="003300"/>
                          </a:solidFill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en-US" sz="2400" dirty="0">
                        <a:solidFill>
                          <a:srgbClr val="0033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328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CUMIN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/>
                </a:tc>
              </a:tr>
              <a:tr h="3690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r>
                        <a:rPr lang="en-US" sz="2000" b="1" dirty="0">
                          <a:latin typeface="Calibri"/>
                          <a:ea typeface="Calibri"/>
                          <a:cs typeface="Times New Roman"/>
                        </a:rPr>
                        <a:t>Flood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r>
                        <a:rPr lang="en-US" sz="2000" b="1" dirty="0" smtClean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76</a:t>
                      </a:r>
                      <a:endParaRPr lang="en-US" sz="20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r>
                        <a:rPr lang="en-US" sz="2000" b="1" dirty="0" smtClean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226</a:t>
                      </a:r>
                      <a:endParaRPr lang="en-US" sz="20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 dirty="0">
                          <a:solidFill>
                            <a:srgbClr val="7030A0"/>
                          </a:solidFill>
                          <a:latin typeface="Arial"/>
                        </a:rPr>
                        <a:t>613.43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r>
                        <a:rPr lang="en-US" sz="2000" b="1" dirty="0" smtClean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2.03</a:t>
                      </a:r>
                      <a:endParaRPr lang="en-US" sz="20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583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r>
                        <a:rPr lang="en-US" sz="2000" b="1" dirty="0">
                          <a:latin typeface="Calibri"/>
                          <a:ea typeface="Calibri"/>
                          <a:cs typeface="Times New Roman"/>
                        </a:rPr>
                        <a:t>Drip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447925" algn="l"/>
                        </a:tabLst>
                        <a:defRPr/>
                      </a:pPr>
                      <a:endParaRPr lang="en-US" sz="2000" b="1" dirty="0" smtClean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447925" algn="l"/>
                        </a:tabLst>
                        <a:defRPr/>
                      </a:pPr>
                      <a:r>
                        <a:rPr lang="en-US" sz="2000" b="1" dirty="0" smtClean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76</a:t>
                      </a:r>
                      <a:endParaRPr lang="en-US" sz="20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r>
                        <a:rPr lang="en-US" sz="2000" b="1" dirty="0" smtClean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176</a:t>
                      </a:r>
                      <a:endParaRPr lang="en-US" sz="20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 dirty="0">
                          <a:solidFill>
                            <a:srgbClr val="7030A0"/>
                          </a:solidFill>
                          <a:latin typeface="Arial"/>
                        </a:rPr>
                        <a:t>644.29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r>
                        <a:rPr lang="en-US" sz="2000" b="1" dirty="0" smtClean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2.56</a:t>
                      </a:r>
                      <a:endParaRPr lang="en-US" sz="20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680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r>
                        <a:rPr lang="en-US" sz="2000" b="1" dirty="0">
                          <a:latin typeface="Calibri"/>
                          <a:ea typeface="Calibri"/>
                          <a:cs typeface="Times New Roman"/>
                        </a:rPr>
                        <a:t>Low Pr drip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447925" algn="l"/>
                        </a:tabLst>
                        <a:defRPr/>
                      </a:pPr>
                      <a:r>
                        <a:rPr lang="en-US" sz="2000" b="1" dirty="0" smtClean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76</a:t>
                      </a:r>
                      <a:endParaRPr lang="en-US" sz="20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r>
                        <a:rPr lang="en-US" sz="2000" b="1" dirty="0" smtClean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176</a:t>
                      </a:r>
                      <a:endParaRPr lang="en-US" sz="20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 dirty="0" smtClean="0">
                          <a:solidFill>
                            <a:srgbClr val="7030A0"/>
                          </a:solidFill>
                          <a:latin typeface="Arial"/>
                        </a:rPr>
                        <a:t>607.52</a:t>
                      </a:r>
                      <a:endParaRPr lang="en-IN" sz="2000" b="1" i="0" u="none" strike="noStrike" dirty="0">
                        <a:solidFill>
                          <a:srgbClr val="7030A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3.45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Picture 1" descr="NRCSS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6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22037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653988" y="354025"/>
            <a:ext cx="9471212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Future Thrust Areas for Cumin Production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marL="465138" indent="-465138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Application of resource conserving technologies (RCTs) and conservation agriculture (CA) in seed spices</a:t>
            </a:r>
          </a:p>
          <a:p>
            <a:pPr marL="465138" indent="-465138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Application of micro irrigation and fertigation technology in seed spices</a:t>
            </a:r>
          </a:p>
          <a:p>
            <a:pPr marL="465138" indent="-465138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Application of protected cultivation technology</a:t>
            </a:r>
          </a:p>
          <a:p>
            <a:pPr marL="465138" indent="-465138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Off season coriander cultivation under Shade net houses /Walk In Tunnels</a:t>
            </a:r>
          </a:p>
          <a:p>
            <a:pPr marL="465138" indent="-465138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Insect proof net houses for safe seed spices cultivation</a:t>
            </a:r>
          </a:p>
          <a:p>
            <a:pPr marL="465138" indent="-465138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Modern nursery raising technology  for seed spices cultivation</a:t>
            </a:r>
            <a:endParaRPr lang="en-US" sz="4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465138" indent="-465138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Mulching </a:t>
            </a:r>
          </a:p>
        </p:txBody>
      </p:sp>
      <p:pic>
        <p:nvPicPr>
          <p:cNvPr id="3" name="Picture 1" descr="NRCSS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4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6474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041" y="148462"/>
            <a:ext cx="10053918" cy="762000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3300"/>
                </a:solidFill>
              </a:rPr>
              <a:t>Sowing by bed planter (FIRB 75 and 150 cm)</a:t>
            </a:r>
          </a:p>
        </p:txBody>
      </p:sp>
      <p:grpSp>
        <p:nvGrpSpPr>
          <p:cNvPr id="3" name="Group 5"/>
          <p:cNvGrpSpPr/>
          <p:nvPr/>
        </p:nvGrpSpPr>
        <p:grpSpPr>
          <a:xfrm>
            <a:off x="2438400" y="1295400"/>
            <a:ext cx="7315200" cy="2743200"/>
            <a:chOff x="0" y="1295400"/>
            <a:chExt cx="7315200" cy="2743200"/>
          </a:xfrm>
        </p:grpSpPr>
        <p:pic>
          <p:nvPicPr>
            <p:cNvPr id="1026" name="Picture 2" descr="C:\Users\Ravindra\Pictures\Fertigation 2012-13\DSC0402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295400"/>
              <a:ext cx="3657600" cy="2743200"/>
            </a:xfrm>
            <a:prstGeom prst="rect">
              <a:avLst/>
            </a:prstGeom>
            <a:noFill/>
          </p:spPr>
        </p:pic>
        <p:pic>
          <p:nvPicPr>
            <p:cNvPr id="1027" name="Picture 3" descr="C:\Users\Ravindra\Pictures\Fertigation 2012-13\DSC0402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57600" y="1295400"/>
              <a:ext cx="3657600" cy="2743200"/>
            </a:xfrm>
            <a:prstGeom prst="rect">
              <a:avLst/>
            </a:prstGeom>
            <a:noFill/>
          </p:spPr>
        </p:pic>
      </p:grpSp>
      <p:pic>
        <p:nvPicPr>
          <p:cNvPr id="1028" name="Picture 4" descr="C:\Users\Ravindra\Pictures\Fertigation 2012-13\DSC04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4028094"/>
            <a:ext cx="3657600" cy="2743200"/>
          </a:xfrm>
          <a:prstGeom prst="rect">
            <a:avLst/>
          </a:prstGeom>
          <a:noFill/>
        </p:spPr>
      </p:pic>
      <p:pic>
        <p:nvPicPr>
          <p:cNvPr id="1029" name="Picture 5" descr="C:\Users\Ravindra\Pictures\Fertigation 2012-13\DSC040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035970"/>
            <a:ext cx="3657600" cy="2743200"/>
          </a:xfrm>
          <a:prstGeom prst="rect">
            <a:avLst/>
          </a:prstGeom>
          <a:noFill/>
        </p:spPr>
      </p:pic>
      <p:pic>
        <p:nvPicPr>
          <p:cNvPr id="10" name="Picture 1" descr="NRCSS log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11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5650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351787" y="732784"/>
            <a:ext cx="7694612" cy="5773738"/>
            <a:chOff x="97280" y="228600"/>
            <a:chExt cx="7695392" cy="5773976"/>
          </a:xfrm>
        </p:grpSpPr>
        <p:pic>
          <p:nvPicPr>
            <p:cNvPr id="2048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36464" y="3111224"/>
              <a:ext cx="3840000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2672" y="228600"/>
              <a:ext cx="3840000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280" y="3122576"/>
              <a:ext cx="3840000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7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7008" y="236704"/>
              <a:ext cx="3840000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Rectangle 13"/>
          <p:cNvSpPr/>
          <p:nvPr/>
        </p:nvSpPr>
        <p:spPr>
          <a:xfrm>
            <a:off x="1586753" y="80683"/>
            <a:ext cx="92246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IN" sz="2800" b="1" dirty="0"/>
              <a:t>RAISED BEDS EQUIPPED WITH DRIP FERTIGATION</a:t>
            </a:r>
            <a:endParaRPr lang="en-IN" sz="2800" dirty="0"/>
          </a:p>
        </p:txBody>
      </p:sp>
      <p:pic>
        <p:nvPicPr>
          <p:cNvPr id="10" name="Picture 1" descr="NRCSS log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11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8472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2438400" y="1066800"/>
            <a:ext cx="7315200" cy="5486400"/>
            <a:chOff x="0" y="0"/>
            <a:chExt cx="7315200" cy="5486400"/>
          </a:xfrm>
        </p:grpSpPr>
        <p:pic>
          <p:nvPicPr>
            <p:cNvPr id="2050" name="Picture 2" descr="C:\Users\Ravindra\Pictures\Fertigation 2012-13\DSC04045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3657600" cy="2743200"/>
            </a:xfrm>
            <a:prstGeom prst="rect">
              <a:avLst/>
            </a:prstGeom>
            <a:noFill/>
          </p:spPr>
        </p:pic>
        <p:pic>
          <p:nvPicPr>
            <p:cNvPr id="2051" name="Picture 3" descr="C:\Users\Ravindra\Pictures\Fertigation 2012-13\DSC0405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57600" y="0"/>
              <a:ext cx="3657600" cy="2743200"/>
            </a:xfrm>
            <a:prstGeom prst="rect">
              <a:avLst/>
            </a:prstGeom>
            <a:noFill/>
          </p:spPr>
        </p:pic>
        <p:grpSp>
          <p:nvGrpSpPr>
            <p:cNvPr id="3" name="Group 7"/>
            <p:cNvGrpSpPr/>
            <p:nvPr/>
          </p:nvGrpSpPr>
          <p:grpSpPr>
            <a:xfrm>
              <a:off x="0" y="2740570"/>
              <a:ext cx="7315200" cy="2745830"/>
              <a:chOff x="0" y="2740570"/>
              <a:chExt cx="7315200" cy="2745830"/>
            </a:xfrm>
          </p:grpSpPr>
          <p:pic>
            <p:nvPicPr>
              <p:cNvPr id="2052" name="Picture 4" descr="C:\Users\Ravindra\Pictures\Fertigation 2012-13\DSC04059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2740570"/>
                <a:ext cx="3657600" cy="2743200"/>
              </a:xfrm>
              <a:prstGeom prst="rect">
                <a:avLst/>
              </a:prstGeom>
              <a:noFill/>
            </p:spPr>
          </p:pic>
          <p:pic>
            <p:nvPicPr>
              <p:cNvPr id="2053" name="Picture 5" descr="C:\Users\Ravindra\Pictures\Fertigation 2012-13\DSC04091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57600" y="2743200"/>
                <a:ext cx="3657600" cy="274320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0" name="TextBox 9"/>
          <p:cNvSpPr txBox="1"/>
          <p:nvPr/>
        </p:nvSpPr>
        <p:spPr>
          <a:xfrm>
            <a:off x="2362200" y="304801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Drip installation and Irrigation</a:t>
            </a:r>
          </a:p>
        </p:txBody>
      </p:sp>
      <p:pic>
        <p:nvPicPr>
          <p:cNvPr id="12" name="Picture 1" descr="NRCSS log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13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7362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124576" y="457201"/>
            <a:ext cx="3840163" cy="2879725"/>
            <a:chOff x="0" y="0"/>
            <a:chExt cx="3840000" cy="2880000"/>
          </a:xfrm>
        </p:grpSpPr>
        <p:pic>
          <p:nvPicPr>
            <p:cNvPr id="2356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3840000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6" name="TextBox 9"/>
            <p:cNvSpPr txBox="1">
              <a:spLocks noChangeArrowheads="1"/>
            </p:cNvSpPr>
            <p:nvPr/>
          </p:nvSpPr>
          <p:spPr bwMode="auto">
            <a:xfrm>
              <a:off x="2257590" y="304800"/>
              <a:ext cx="7524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  <a:latin typeface="Calibri" pitchFamily="34" charset="0"/>
                </a:rPr>
                <a:t>Fennel</a:t>
              </a:r>
              <a:endParaRPr lang="en-IN" sz="1600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23555" name="TextBox 10"/>
          <p:cNvSpPr txBox="1">
            <a:spLocks noChangeArrowheads="1"/>
          </p:cNvSpPr>
          <p:nvPr/>
        </p:nvSpPr>
        <p:spPr bwMode="auto">
          <a:xfrm>
            <a:off x="4067175" y="6367463"/>
            <a:ext cx="403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3300"/>
                </a:solidFill>
                <a:latin typeface="Calibri" pitchFamily="34" charset="0"/>
              </a:rPr>
              <a:t>FIRB  of 75 cm with Drip </a:t>
            </a:r>
            <a:r>
              <a:rPr lang="en-US" sz="2000" b="1" dirty="0" err="1">
                <a:solidFill>
                  <a:srgbClr val="003300"/>
                </a:solidFill>
                <a:latin typeface="Calibri" pitchFamily="34" charset="0"/>
              </a:rPr>
              <a:t>Fertigation</a:t>
            </a:r>
            <a:endParaRPr lang="en-IN" sz="2000" b="1" dirty="0">
              <a:solidFill>
                <a:srgbClr val="003300"/>
              </a:solidFill>
              <a:latin typeface="Calibri" pitchFamily="34" charset="0"/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105526" y="3352801"/>
            <a:ext cx="3840163" cy="2879725"/>
            <a:chOff x="3846675" y="-3450"/>
            <a:chExt cx="3840000" cy="2880000"/>
          </a:xfrm>
        </p:grpSpPr>
        <p:pic>
          <p:nvPicPr>
            <p:cNvPr id="2356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6675" y="-3450"/>
              <a:ext cx="3840000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4" name="TextBox 11"/>
            <p:cNvSpPr txBox="1">
              <a:spLocks noChangeArrowheads="1"/>
            </p:cNvSpPr>
            <p:nvPr/>
          </p:nvSpPr>
          <p:spPr bwMode="auto">
            <a:xfrm>
              <a:off x="6466050" y="225150"/>
              <a:ext cx="7524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b="1">
                  <a:solidFill>
                    <a:srgbClr val="0000FF"/>
                  </a:solidFill>
                  <a:latin typeface="Calibri" pitchFamily="34" charset="0"/>
                </a:rPr>
                <a:t>Dill</a:t>
              </a:r>
              <a:endParaRPr lang="en-IN" sz="1600" b="1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2209801" y="457201"/>
            <a:ext cx="3840163" cy="2879725"/>
            <a:chOff x="0" y="2895600"/>
            <a:chExt cx="3840000" cy="2880000"/>
          </a:xfrm>
        </p:grpSpPr>
        <p:pic>
          <p:nvPicPr>
            <p:cNvPr id="2356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895600"/>
              <a:ext cx="3840000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2" name="TextBox 12"/>
            <p:cNvSpPr txBox="1">
              <a:spLocks noChangeArrowheads="1"/>
            </p:cNvSpPr>
            <p:nvPr/>
          </p:nvSpPr>
          <p:spPr bwMode="auto">
            <a:xfrm>
              <a:off x="2552700" y="3200400"/>
              <a:ext cx="10668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b="1">
                  <a:solidFill>
                    <a:srgbClr val="0000FF"/>
                  </a:solidFill>
                  <a:latin typeface="Calibri" pitchFamily="34" charset="0"/>
                </a:rPr>
                <a:t>Coriander</a:t>
              </a:r>
              <a:endParaRPr lang="en-IN" sz="1600" b="1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219326" y="3352801"/>
            <a:ext cx="3840163" cy="2879725"/>
            <a:chOff x="3886200" y="2971800"/>
            <a:chExt cx="3840000" cy="2880000"/>
          </a:xfrm>
        </p:grpSpPr>
        <p:pic>
          <p:nvPicPr>
            <p:cNvPr id="23559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86200" y="2971800"/>
              <a:ext cx="3840000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Box 13"/>
            <p:cNvSpPr txBox="1">
              <a:spLocks noChangeArrowheads="1"/>
            </p:cNvSpPr>
            <p:nvPr/>
          </p:nvSpPr>
          <p:spPr bwMode="auto">
            <a:xfrm>
              <a:off x="6276975" y="3124200"/>
              <a:ext cx="13716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b="1">
                  <a:solidFill>
                    <a:srgbClr val="0000FF"/>
                  </a:solidFill>
                  <a:latin typeface="Calibri" pitchFamily="34" charset="0"/>
                </a:rPr>
                <a:t>Fenugreek </a:t>
              </a:r>
              <a:endParaRPr lang="en-IN" sz="1600" b="1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pic>
        <p:nvPicPr>
          <p:cNvPr id="17" name="Picture 1" descr="NRCSS log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18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2940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1" y="92076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1" y="2987676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0638" y="2971801"/>
            <a:ext cx="384016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Box 8"/>
          <p:cNvSpPr txBox="1">
            <a:spLocks noChangeArrowheads="1"/>
          </p:cNvSpPr>
          <p:nvPr/>
        </p:nvSpPr>
        <p:spPr bwMode="auto">
          <a:xfrm>
            <a:off x="4267200" y="6019800"/>
            <a:ext cx="403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3300"/>
                </a:solidFill>
                <a:latin typeface="Calibri" pitchFamily="34" charset="0"/>
              </a:rPr>
              <a:t>FIRB  of 150 cm with Drip </a:t>
            </a:r>
            <a:r>
              <a:rPr lang="en-US" sz="2000" b="1" dirty="0" err="1">
                <a:solidFill>
                  <a:srgbClr val="003300"/>
                </a:solidFill>
                <a:latin typeface="Calibri" pitchFamily="34" charset="0"/>
              </a:rPr>
              <a:t>Fertigation</a:t>
            </a:r>
            <a:endParaRPr lang="en-IN" sz="2000" b="1" dirty="0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24582" name="TextBox 9"/>
          <p:cNvSpPr txBox="1">
            <a:spLocks noChangeArrowheads="1"/>
          </p:cNvSpPr>
          <p:nvPr/>
        </p:nvSpPr>
        <p:spPr bwMode="auto">
          <a:xfrm>
            <a:off x="3200400" y="533400"/>
            <a:ext cx="1066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latin typeface="Calibri" pitchFamily="34" charset="0"/>
              </a:rPr>
              <a:t>Fenugreek</a:t>
            </a:r>
            <a:endParaRPr lang="en-IN" sz="1600" b="1">
              <a:latin typeface="Calibri" pitchFamily="34" charset="0"/>
            </a:endParaRPr>
          </a:p>
        </p:txBody>
      </p:sp>
      <p:sp>
        <p:nvSpPr>
          <p:cNvPr id="24583" name="TextBox 10"/>
          <p:cNvSpPr txBox="1">
            <a:spLocks noChangeArrowheads="1"/>
          </p:cNvSpPr>
          <p:nvPr/>
        </p:nvSpPr>
        <p:spPr bwMode="auto">
          <a:xfrm>
            <a:off x="8686800" y="381000"/>
            <a:ext cx="1066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0000FF"/>
                </a:solidFill>
                <a:latin typeface="Calibri" pitchFamily="34" charset="0"/>
              </a:rPr>
              <a:t>Fennel</a:t>
            </a:r>
            <a:endParaRPr lang="en-IN" sz="16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4584" name="TextBox 11"/>
          <p:cNvSpPr txBox="1">
            <a:spLocks noChangeArrowheads="1"/>
          </p:cNvSpPr>
          <p:nvPr/>
        </p:nvSpPr>
        <p:spPr bwMode="auto">
          <a:xfrm>
            <a:off x="4876800" y="3276600"/>
            <a:ext cx="1066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0000FF"/>
                </a:solidFill>
                <a:latin typeface="Calibri" pitchFamily="34" charset="0"/>
              </a:rPr>
              <a:t>Ajwain</a:t>
            </a:r>
            <a:endParaRPr lang="en-IN" sz="1600" b="1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2458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2038" y="304801"/>
            <a:ext cx="384016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6" name="TextBox 13"/>
          <p:cNvSpPr txBox="1">
            <a:spLocks noChangeArrowheads="1"/>
          </p:cNvSpPr>
          <p:nvPr/>
        </p:nvSpPr>
        <p:spPr bwMode="auto">
          <a:xfrm>
            <a:off x="4800600" y="457200"/>
            <a:ext cx="1066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0000FF"/>
                </a:solidFill>
                <a:latin typeface="Calibri" pitchFamily="34" charset="0"/>
              </a:rPr>
              <a:t>Coriander</a:t>
            </a:r>
            <a:endParaRPr lang="en-IN" sz="1600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4587" name="TextBox 14"/>
          <p:cNvSpPr txBox="1">
            <a:spLocks noChangeArrowheads="1"/>
          </p:cNvSpPr>
          <p:nvPr/>
        </p:nvSpPr>
        <p:spPr bwMode="auto">
          <a:xfrm>
            <a:off x="8991600" y="3124200"/>
            <a:ext cx="1066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0000FF"/>
                </a:solidFill>
                <a:latin typeface="Calibri" pitchFamily="34" charset="0"/>
              </a:rPr>
              <a:t>Fenugreek</a:t>
            </a:r>
            <a:endParaRPr lang="en-IN" sz="1600" b="1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14" name="Picture 1" descr="NRCSS log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15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636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Ravindra\Pictures\Fertigation 2012-13\03-2013\DSC05860.JPG"/>
          <p:cNvPicPr>
            <a:picLocks noChangeAspect="1" noChangeArrowheads="1"/>
          </p:cNvPicPr>
          <p:nvPr/>
        </p:nvPicPr>
        <p:blipFill>
          <a:blip r:embed="rId2" cstate="print"/>
          <a:srcRect b="12222"/>
          <a:stretch>
            <a:fillRect/>
          </a:stretch>
        </p:blipFill>
        <p:spPr bwMode="auto">
          <a:xfrm>
            <a:off x="1524000" y="742664"/>
            <a:ext cx="9144000" cy="611533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884895" y="5204012"/>
            <a:ext cx="3939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Thanks</a:t>
            </a:r>
            <a:endParaRPr lang="en-IN" sz="7200" b="1" dirty="0"/>
          </a:p>
        </p:txBody>
      </p:sp>
      <p:pic>
        <p:nvPicPr>
          <p:cNvPr id="7" name="Picture 1" descr="NRCSS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8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9060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7023" y="93967"/>
            <a:ext cx="8153400" cy="685800"/>
          </a:xfrm>
        </p:spPr>
        <p:txBody>
          <a:bodyPr rtlCol="0">
            <a:normAutofit fontScale="90000"/>
          </a:bodyPr>
          <a:lstStyle/>
          <a:p>
            <a:pPr algn="l">
              <a:defRPr/>
            </a:pPr>
            <a:r>
              <a:rPr lang="en-US" dirty="0" smtClean="0">
                <a:solidFill>
                  <a:srgbClr val="003300"/>
                </a:solidFill>
                <a:effectLst/>
              </a:rPr>
              <a:t> Climatic Requirement</a:t>
            </a:r>
            <a:endParaRPr lang="en-US" dirty="0">
              <a:solidFill>
                <a:srgbClr val="003300"/>
              </a:solidFill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1143000"/>
            <a:ext cx="8686800" cy="5410200"/>
          </a:xfrm>
        </p:spPr>
        <p:txBody>
          <a:bodyPr rtlCol="0">
            <a:normAutofit fontScale="62500" lnSpcReduction="20000"/>
          </a:bodyPr>
          <a:lstStyle/>
          <a:p>
            <a:pPr marL="457200" indent="-457200" algn="just"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Moderately cool and  dry climate. </a:t>
            </a:r>
          </a:p>
          <a:p>
            <a:pPr marL="457200" indent="-457200" algn="just">
              <a:defRPr/>
            </a:pPr>
            <a:endParaRPr lang="en-US" sz="3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  <a:defRPr/>
            </a:pPr>
            <a:r>
              <a:rPr lang="en-US" sz="3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It does not prefer humidity in atmosphere during flowering </a:t>
            </a:r>
          </a:p>
          <a:p>
            <a:pPr marL="457200" indent="-457200" algn="just">
              <a:defRPr/>
            </a:pPr>
            <a:r>
              <a:rPr lang="en-US" sz="3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457200" indent="-457200" algn="just">
              <a:buFont typeface="Wingdings" pitchFamily="2" charset="2"/>
              <a:buChar char="Ø"/>
              <a:defRPr/>
            </a:pPr>
            <a:r>
              <a:rPr lang="en-US" sz="3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Susceptible  to  frost  injury  during flowering  and  early  fruit  setting  stage.  </a:t>
            </a:r>
          </a:p>
          <a:p>
            <a:pPr marL="457200" indent="-457200" algn="just">
              <a:buFont typeface="Wingdings" pitchFamily="2" charset="2"/>
              <a:buChar char="Ø"/>
              <a:defRPr/>
            </a:pPr>
            <a:r>
              <a:rPr lang="en-US" sz="3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Rain during flowering or early fruit setting and at the time of    maturity period is highly undesirable.</a:t>
            </a:r>
          </a:p>
          <a:p>
            <a:pPr marL="457200" indent="-457200" algn="just">
              <a:defRPr/>
            </a:pPr>
            <a:endParaRPr lang="en-US" sz="3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  <a:defRPr/>
            </a:pPr>
            <a:r>
              <a:rPr lang="en-US" sz="3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Cumin crop requires cool (15-25</a:t>
            </a:r>
            <a:r>
              <a:rPr lang="en-US" sz="34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sz="3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 temperature) and dry climate  for good growth and production. </a:t>
            </a:r>
          </a:p>
          <a:p>
            <a:pPr marL="457200" indent="-457200" algn="just">
              <a:buFont typeface="Wingdings" pitchFamily="2" charset="2"/>
              <a:buChar char="Ø"/>
              <a:defRPr/>
            </a:pPr>
            <a:endParaRPr lang="en-US" sz="3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  <a:defRPr/>
            </a:pPr>
            <a:r>
              <a:rPr lang="en-US" sz="3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High humidity, cloudy weather, more dew and unseasonal rain after  flowering of the crop are detrimental to cumin crop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1" descr="NRCSS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5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2795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2" descr="MAP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4114" y="1125539"/>
            <a:ext cx="3779837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132514" y="620714"/>
            <a:ext cx="4535487" cy="5113337"/>
            <a:chOff x="720" y="540"/>
            <a:chExt cx="4320" cy="3240"/>
          </a:xfrm>
        </p:grpSpPr>
        <p:pic>
          <p:nvPicPr>
            <p:cNvPr id="44038" name="Picture 7" descr="dark_zon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0" y="540"/>
              <a:ext cx="4320" cy="3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104" y="1304"/>
              <a:ext cx="2088" cy="1578"/>
              <a:chOff x="2104" y="1304"/>
              <a:chExt cx="2088" cy="1578"/>
            </a:xfrm>
          </p:grpSpPr>
          <p:sp>
            <p:nvSpPr>
              <p:cNvPr id="44040" name="Text Box 9"/>
              <p:cNvSpPr txBox="1">
                <a:spLocks noChangeArrowheads="1"/>
              </p:cNvSpPr>
              <p:nvPr/>
            </p:nvSpPr>
            <p:spPr bwMode="auto">
              <a:xfrm>
                <a:off x="2104" y="2630"/>
                <a:ext cx="384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>
                    <a:solidFill>
                      <a:srgbClr val="FFFF00"/>
                    </a:solidFill>
                  </a:rPr>
                  <a:t>Jalore</a:t>
                </a:r>
              </a:p>
            </p:txBody>
          </p:sp>
          <p:sp>
            <p:nvSpPr>
              <p:cNvPr id="44041" name="Text Box 10"/>
              <p:cNvSpPr txBox="1">
                <a:spLocks noChangeArrowheads="1"/>
              </p:cNvSpPr>
              <p:nvPr/>
            </p:nvSpPr>
            <p:spPr bwMode="auto">
              <a:xfrm>
                <a:off x="2457" y="2382"/>
                <a:ext cx="383" cy="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00">
                    <a:solidFill>
                      <a:srgbClr val="FFFF00"/>
                    </a:solidFill>
                  </a:rPr>
                  <a:t>Pali</a:t>
                </a:r>
              </a:p>
            </p:txBody>
          </p:sp>
          <p:sp>
            <p:nvSpPr>
              <p:cNvPr id="44042" name="Text Box 11"/>
              <p:cNvSpPr txBox="1">
                <a:spLocks noChangeArrowheads="1"/>
              </p:cNvSpPr>
              <p:nvPr/>
            </p:nvSpPr>
            <p:spPr bwMode="auto">
              <a:xfrm>
                <a:off x="2217" y="2036"/>
                <a:ext cx="478" cy="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00">
                    <a:solidFill>
                      <a:srgbClr val="FFFF00"/>
                    </a:solidFill>
                  </a:rPr>
                  <a:t>Jodhpur</a:t>
                </a:r>
              </a:p>
            </p:txBody>
          </p:sp>
          <p:sp>
            <p:nvSpPr>
              <p:cNvPr id="44043" name="Text Box 12"/>
              <p:cNvSpPr txBox="1">
                <a:spLocks noChangeArrowheads="1"/>
              </p:cNvSpPr>
              <p:nvPr/>
            </p:nvSpPr>
            <p:spPr bwMode="auto">
              <a:xfrm>
                <a:off x="2745" y="1950"/>
                <a:ext cx="384" cy="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>
                    <a:solidFill>
                      <a:srgbClr val="FFFF00"/>
                    </a:solidFill>
                  </a:rPr>
                  <a:t>Nagaur</a:t>
                </a:r>
              </a:p>
            </p:txBody>
          </p:sp>
          <p:sp>
            <p:nvSpPr>
              <p:cNvPr id="44044" name="Text Box 13"/>
              <p:cNvSpPr txBox="1">
                <a:spLocks noChangeArrowheads="1"/>
              </p:cNvSpPr>
              <p:nvPr/>
            </p:nvSpPr>
            <p:spPr bwMode="auto">
              <a:xfrm>
                <a:off x="3119" y="1831"/>
                <a:ext cx="386" cy="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900">
                    <a:solidFill>
                      <a:srgbClr val="FFFF00"/>
                    </a:solidFill>
                  </a:rPr>
                  <a:t>Sikar</a:t>
                </a:r>
              </a:p>
            </p:txBody>
          </p:sp>
          <p:sp>
            <p:nvSpPr>
              <p:cNvPr id="44045" name="Text Box 14"/>
              <p:cNvSpPr txBox="1">
                <a:spLocks noChangeArrowheads="1"/>
              </p:cNvSpPr>
              <p:nvPr/>
            </p:nvSpPr>
            <p:spPr bwMode="auto">
              <a:xfrm>
                <a:off x="3289" y="2036"/>
                <a:ext cx="383" cy="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>
                    <a:solidFill>
                      <a:srgbClr val="FFFF00"/>
                    </a:solidFill>
                  </a:rPr>
                  <a:t>Jaipur</a:t>
                </a:r>
              </a:p>
            </p:txBody>
          </p:sp>
          <p:sp>
            <p:nvSpPr>
              <p:cNvPr id="44046" name="Text Box 15"/>
              <p:cNvSpPr txBox="1">
                <a:spLocks noChangeArrowheads="1"/>
              </p:cNvSpPr>
              <p:nvPr/>
            </p:nvSpPr>
            <p:spPr bwMode="auto">
              <a:xfrm>
                <a:off x="3047" y="1663"/>
                <a:ext cx="753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800">
                    <a:solidFill>
                      <a:srgbClr val="FFFF00"/>
                    </a:solidFill>
                  </a:rPr>
                  <a:t>Jhunjhunu</a:t>
                </a:r>
              </a:p>
            </p:txBody>
          </p:sp>
          <p:sp>
            <p:nvSpPr>
              <p:cNvPr id="44047" name="Text Box 16"/>
              <p:cNvSpPr txBox="1">
                <a:spLocks noChangeArrowheads="1"/>
              </p:cNvSpPr>
              <p:nvPr/>
            </p:nvSpPr>
            <p:spPr bwMode="auto">
              <a:xfrm>
                <a:off x="3551" y="1822"/>
                <a:ext cx="385" cy="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900">
                    <a:solidFill>
                      <a:srgbClr val="FFFF00"/>
                    </a:solidFill>
                  </a:rPr>
                  <a:t>Alwar</a:t>
                </a:r>
              </a:p>
            </p:txBody>
          </p:sp>
          <p:sp>
            <p:nvSpPr>
              <p:cNvPr id="44048" name="Rectangle 17"/>
              <p:cNvSpPr>
                <a:spLocks noChangeArrowheads="1"/>
              </p:cNvSpPr>
              <p:nvPr/>
            </p:nvSpPr>
            <p:spPr bwMode="auto">
              <a:xfrm>
                <a:off x="3760" y="1304"/>
                <a:ext cx="432" cy="144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1703389" y="5229226"/>
            <a:ext cx="92156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Garamond" pitchFamily="18" charset="0"/>
              </a:rPr>
              <a:t>Most of the Seed Spices can’t tolerate frost and therefore, Rajasthan offers an ideal climate for the cultivation of these crops </a:t>
            </a:r>
          </a:p>
        </p:txBody>
      </p:sp>
      <p:pic>
        <p:nvPicPr>
          <p:cNvPr id="16" name="Picture 1" descr="NRCSS 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17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3534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AGE_03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277" t="25275" r="16934" b="18831"/>
          <a:stretch>
            <a:fillRect/>
          </a:stretch>
        </p:blipFill>
        <p:spPr bwMode="auto">
          <a:xfrm>
            <a:off x="6672263" y="1268414"/>
            <a:ext cx="3675062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 descr="C:\Documents and Settings\USER\My Documents\files on quantitative genetics\documents-PROJECT\cumi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1143000"/>
            <a:ext cx="4572000" cy="478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itle 7"/>
          <p:cNvSpPr>
            <a:spLocks noGrp="1"/>
          </p:cNvSpPr>
          <p:nvPr>
            <p:ph type="title" idx="4294967295"/>
          </p:nvPr>
        </p:nvSpPr>
        <p:spPr bwMode="auto">
          <a:xfrm>
            <a:off x="5083175" y="82668"/>
            <a:ext cx="1589088" cy="915987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normAutofit fontScale="90000"/>
          </a:bodyPr>
          <a:lstStyle/>
          <a:p>
            <a:r>
              <a:rPr lang="en-US" sz="3800"/>
              <a:t>Cumin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6570964" y="4792548"/>
            <a:ext cx="499632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Garamond" pitchFamily="18" charset="0"/>
              </a:rPr>
              <a:t>Cumin is concentrated in the districts of Jodhpur, </a:t>
            </a:r>
            <a:r>
              <a:rPr lang="en-US" sz="2000" b="1" dirty="0" err="1">
                <a:latin typeface="Garamond" pitchFamily="18" charset="0"/>
              </a:rPr>
              <a:t>Jalore</a:t>
            </a:r>
            <a:r>
              <a:rPr lang="en-US" sz="2000" b="1" dirty="0">
                <a:latin typeface="Garamond" pitchFamily="18" charset="0"/>
              </a:rPr>
              <a:t> and </a:t>
            </a:r>
            <a:r>
              <a:rPr lang="en-US" sz="2000" b="1" dirty="0" err="1">
                <a:latin typeface="Garamond" pitchFamily="18" charset="0"/>
              </a:rPr>
              <a:t>Barmer</a:t>
            </a:r>
            <a:r>
              <a:rPr lang="en-US" sz="2000" b="1" dirty="0">
                <a:latin typeface="Garamond" pitchFamily="18" charset="0"/>
              </a:rPr>
              <a:t> contributing to 70% of the total area of the state </a:t>
            </a:r>
          </a:p>
        </p:txBody>
      </p:sp>
      <p:pic>
        <p:nvPicPr>
          <p:cNvPr id="6" name="Picture 1" descr="NRCSS 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7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2027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umin"/>
          <p:cNvPicPr>
            <a:picLocks noChangeAspect="1" noChangeArrowheads="1"/>
          </p:cNvPicPr>
          <p:nvPr/>
        </p:nvPicPr>
        <p:blipFill>
          <a:blip r:embed="rId2" cstate="print"/>
          <a:srcRect b="6540"/>
          <a:stretch>
            <a:fillRect/>
          </a:stretch>
        </p:blipFill>
        <p:spPr bwMode="auto">
          <a:xfrm>
            <a:off x="2211388" y="609600"/>
            <a:ext cx="7847012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501153" y="76201"/>
            <a:ext cx="7436597" cy="52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4" tIns="45698" rIns="91394" bIns="45698"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lang="en-US" sz="2800" b="1" dirty="0"/>
              <a:t>Major cumin growing districts of Gujarat</a:t>
            </a:r>
          </a:p>
        </p:txBody>
      </p:sp>
      <p:pic>
        <p:nvPicPr>
          <p:cNvPr id="14340" name="Picture 4" descr="GC-4 pla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685800"/>
            <a:ext cx="1403350" cy="1600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341" name="Picture 5" descr="cumin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5388" y="5334001"/>
            <a:ext cx="1293812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NRCSS log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7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2553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814" y="221296"/>
            <a:ext cx="3733800" cy="868362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3300"/>
                </a:solidFill>
              </a:rPr>
              <a:t>Objective:</a:t>
            </a:r>
            <a:endParaRPr lang="en-US" sz="4000" b="1" dirty="0">
              <a:solidFill>
                <a:srgbClr val="00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872" y="1703295"/>
            <a:ext cx="9354446" cy="4525963"/>
          </a:xfrm>
        </p:spPr>
        <p:txBody>
          <a:bodyPr>
            <a:normAutofit/>
          </a:bodyPr>
          <a:lstStyle/>
          <a:p>
            <a:pPr lvl="0" algn="just"/>
            <a:r>
              <a:rPr lang="en-IN" sz="2800" dirty="0" smtClean="0">
                <a:solidFill>
                  <a:schemeClr val="tx1"/>
                </a:solidFill>
              </a:rPr>
              <a:t>To find out the suitable planting and Irrigation methods for seed spices</a:t>
            </a:r>
            <a:endParaRPr lang="en-US" sz="2800" dirty="0" smtClean="0">
              <a:solidFill>
                <a:schemeClr val="tx1"/>
              </a:solidFill>
            </a:endParaRPr>
          </a:p>
          <a:p>
            <a:pPr lvl="0" algn="just"/>
            <a:r>
              <a:rPr lang="en-US" sz="2800" dirty="0" smtClean="0">
                <a:solidFill>
                  <a:schemeClr val="tx1"/>
                </a:solidFill>
              </a:rPr>
              <a:t>To work out the economics of seed spices production under different land configuration and irrigation systems under maize based cropping system</a:t>
            </a:r>
          </a:p>
          <a:p>
            <a:pPr lvl="0" algn="just"/>
            <a:r>
              <a:rPr lang="en-US" sz="2800" dirty="0" smtClean="0">
                <a:solidFill>
                  <a:schemeClr val="tx1"/>
                </a:solidFill>
              </a:rPr>
              <a:t>To quantify the water productivity of seed spices</a:t>
            </a:r>
          </a:p>
          <a:p>
            <a:pPr algn="just"/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6" name="Picture 1" descr="NRCSS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7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932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0701" y="166911"/>
            <a:ext cx="3166899" cy="128089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3300"/>
                </a:solidFill>
              </a:rPr>
              <a:t>Treatments</a:t>
            </a:r>
            <a:r>
              <a:rPr lang="en-US" dirty="0" smtClean="0">
                <a:solidFill>
                  <a:srgbClr val="003300"/>
                </a:solidFill>
              </a:rPr>
              <a:t/>
            </a:r>
            <a:br>
              <a:rPr lang="en-US" dirty="0" smtClean="0">
                <a:solidFill>
                  <a:srgbClr val="003300"/>
                </a:solidFill>
              </a:rPr>
            </a:br>
            <a:endParaRPr lang="en-US" dirty="0">
              <a:solidFill>
                <a:srgbClr val="00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143001"/>
            <a:ext cx="5715000" cy="38099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00B050"/>
                </a:solidFill>
              </a:rPr>
              <a:t>Main Plot: Irrigation Methods (3)</a:t>
            </a:r>
          </a:p>
          <a:p>
            <a:pPr marL="808038" indent="-457200">
              <a:buFont typeface="+mj-lt"/>
              <a:buAutoNum type="alphaLcPeriod"/>
            </a:pPr>
            <a:r>
              <a:rPr lang="en-US" b="1" dirty="0" smtClean="0">
                <a:solidFill>
                  <a:schemeClr val="tx1"/>
                </a:solidFill>
              </a:rPr>
              <a:t>Drip Irrigation </a:t>
            </a:r>
          </a:p>
          <a:p>
            <a:pPr marL="808038" indent="-457200">
              <a:buFont typeface="+mj-lt"/>
              <a:buAutoNum type="alphaLcPeriod"/>
            </a:pPr>
            <a:r>
              <a:rPr lang="en-US" b="1" dirty="0" smtClean="0">
                <a:solidFill>
                  <a:schemeClr val="tx1"/>
                </a:solidFill>
              </a:rPr>
              <a:t>Flood Irrigation </a:t>
            </a:r>
          </a:p>
          <a:p>
            <a:pPr marL="808038" indent="-457200">
              <a:buFont typeface="+mj-lt"/>
              <a:buAutoNum type="alphaLcPeriod"/>
            </a:pPr>
            <a:r>
              <a:rPr lang="en-US" b="1" dirty="0" smtClean="0">
                <a:solidFill>
                  <a:schemeClr val="tx1"/>
                </a:solidFill>
              </a:rPr>
              <a:t>Micro Sprinkler Irrigation </a:t>
            </a:r>
          </a:p>
          <a:p>
            <a:pPr>
              <a:buNone/>
            </a:pPr>
            <a:r>
              <a:rPr lang="en-US" sz="2000" b="1" dirty="0" smtClean="0">
                <a:solidFill>
                  <a:srgbClr val="00B050"/>
                </a:solidFill>
              </a:rPr>
              <a:t>Sub Plot: Land Configuration (3)</a:t>
            </a:r>
          </a:p>
          <a:p>
            <a:pPr marL="808038" indent="-457200">
              <a:buFont typeface="+mj-lt"/>
              <a:buAutoNum type="alphaLcPeriod"/>
            </a:pPr>
            <a:r>
              <a:rPr lang="en-US" b="1" dirty="0" smtClean="0">
                <a:solidFill>
                  <a:schemeClr val="tx1"/>
                </a:solidFill>
              </a:rPr>
              <a:t>Flat bed</a:t>
            </a:r>
          </a:p>
          <a:p>
            <a:pPr marL="808038" indent="-457200">
              <a:buFont typeface="+mj-lt"/>
              <a:buAutoNum type="alphaLcPeriod"/>
            </a:pPr>
            <a:r>
              <a:rPr lang="en-US" b="1" dirty="0" smtClean="0">
                <a:solidFill>
                  <a:schemeClr val="tx1"/>
                </a:solidFill>
              </a:rPr>
              <a:t>FIRB (75 cm, Normal bed) </a:t>
            </a:r>
          </a:p>
          <a:p>
            <a:pPr marL="808038" indent="-457200">
              <a:buFont typeface="+mj-lt"/>
              <a:buAutoNum type="alphaLcPeriod"/>
            </a:pPr>
            <a:r>
              <a:rPr lang="en-US" b="1" dirty="0" smtClean="0">
                <a:solidFill>
                  <a:schemeClr val="tx1"/>
                </a:solidFill>
              </a:rPr>
              <a:t>FIRB (150 cm, Wider bed) </a:t>
            </a:r>
          </a:p>
          <a:p>
            <a:pPr>
              <a:buNone/>
            </a:pP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E:\Photo mobile\201012\201012A0\131220101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0592" y="1143000"/>
            <a:ext cx="3137408" cy="2353056"/>
          </a:xfrm>
          <a:prstGeom prst="rect">
            <a:avLst/>
          </a:prstGeom>
          <a:noFill/>
        </p:spPr>
      </p:pic>
      <p:pic>
        <p:nvPicPr>
          <p:cNvPr id="3075" name="Picture 3" descr="E:\Photo mobile\201012\201012A0\131220101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3505200"/>
            <a:ext cx="3124200" cy="234315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995194" y="5029200"/>
            <a:ext cx="9144000" cy="160407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en-US" sz="2000" b="1" dirty="0">
                <a:ln w="1905"/>
              </a:rPr>
              <a:t>Number of Treatments: 09; Replication: 4 ; 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en-US" sz="2000" b="1" dirty="0">
                <a:ln w="1905"/>
              </a:rPr>
              <a:t>Total Plots: 36; Design: Split Plot, 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en-US" sz="2000" b="1" dirty="0">
                <a:ln w="1905"/>
              </a:rPr>
              <a:t>Plot size: 13.5 </a:t>
            </a:r>
            <a:r>
              <a:rPr lang="en-US" sz="2000" b="1" dirty="0" smtClean="0">
                <a:ln w="1905"/>
              </a:rPr>
              <a:t>m</a:t>
            </a:r>
            <a:r>
              <a:rPr lang="en-US" sz="2000" b="1" baseline="30000" dirty="0" smtClean="0">
                <a:ln w="1905"/>
              </a:rPr>
              <a:t>2</a:t>
            </a:r>
            <a:endParaRPr lang="en-US" sz="2000" b="1" dirty="0">
              <a:ln w="1905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sz="2000" b="1" dirty="0">
                <a:ln w="1905"/>
              </a:rPr>
              <a:t>Varieties: GC-4 (Cumin), </a:t>
            </a:r>
          </a:p>
        </p:txBody>
      </p:sp>
      <p:pic>
        <p:nvPicPr>
          <p:cNvPr id="9" name="Picture 1" descr="NRCSS 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10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8861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524000" y="0"/>
            <a:ext cx="9144000" cy="6858000"/>
            <a:chOff x="0" y="457200"/>
            <a:chExt cx="7924800" cy="5943600"/>
          </a:xfrm>
        </p:grpSpPr>
        <p:pic>
          <p:nvPicPr>
            <p:cNvPr id="1027" name="Picture 3" descr="E:\Photo mobile\201102\201102A0\02022011179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57200"/>
              <a:ext cx="3962400" cy="2971800"/>
            </a:xfrm>
            <a:prstGeom prst="rect">
              <a:avLst/>
            </a:prstGeom>
            <a:noFill/>
          </p:spPr>
        </p:pic>
        <p:pic>
          <p:nvPicPr>
            <p:cNvPr id="1028" name="Picture 4" descr="E:\Photo mobile\201102\201102A0\02022011178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62400" y="457200"/>
              <a:ext cx="3962400" cy="2971800"/>
            </a:xfrm>
            <a:prstGeom prst="rect">
              <a:avLst/>
            </a:prstGeom>
            <a:noFill/>
          </p:spPr>
        </p:pic>
        <p:pic>
          <p:nvPicPr>
            <p:cNvPr id="1029" name="Picture 5" descr="E:\Photo mobile\201102\201102A0\04022011180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429000"/>
              <a:ext cx="3962400" cy="2971800"/>
            </a:xfrm>
            <a:prstGeom prst="rect">
              <a:avLst/>
            </a:prstGeom>
            <a:noFill/>
          </p:spPr>
        </p:pic>
        <p:pic>
          <p:nvPicPr>
            <p:cNvPr id="1030" name="Picture 6" descr="E:\Photo mobile\201102\201102A0\040220111806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62400" y="3429000"/>
              <a:ext cx="3962400" cy="2971800"/>
            </a:xfrm>
            <a:prstGeom prst="rect">
              <a:avLst/>
            </a:prstGeom>
            <a:noFill/>
          </p:spPr>
        </p:pic>
      </p:grpSp>
      <p:pic>
        <p:nvPicPr>
          <p:cNvPr id="9" name="Picture 1" descr="NRCSS log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82" y="39741"/>
            <a:ext cx="968412" cy="1160004"/>
          </a:xfrm>
          <a:prstGeom prst="rect">
            <a:avLst/>
          </a:prstGeom>
          <a:noFill/>
        </p:spPr>
      </p:pic>
      <p:pic>
        <p:nvPicPr>
          <p:cNvPr id="10" name="Picture 2" descr="C:\Users\Ravindra\Pictures\Still%20Logo[1]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40035" y="93967"/>
            <a:ext cx="1054516" cy="1277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1040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309</TotalTime>
  <Words>961</Words>
  <Application>Microsoft Office PowerPoint</Application>
  <PresentationFormat>Custom</PresentationFormat>
  <Paragraphs>356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Wisp</vt:lpstr>
      <vt:lpstr>Slide 1</vt:lpstr>
      <vt:lpstr>CUMIN</vt:lpstr>
      <vt:lpstr> Climatic Requirement</vt:lpstr>
      <vt:lpstr>Slide 4</vt:lpstr>
      <vt:lpstr>Cumin</vt:lpstr>
      <vt:lpstr>Slide 6</vt:lpstr>
      <vt:lpstr>Objective:</vt:lpstr>
      <vt:lpstr>Treatments </vt:lpstr>
      <vt:lpstr>Slide 9</vt:lpstr>
      <vt:lpstr>Slide 10</vt:lpstr>
      <vt:lpstr>Slide 11</vt:lpstr>
      <vt:lpstr>Slide 12</vt:lpstr>
      <vt:lpstr>Slide 13</vt:lpstr>
      <vt:lpstr>Slide 14</vt:lpstr>
      <vt:lpstr>Grain Yield and water productivity of cumin  as influenced by irrigation technique and land configuration</vt:lpstr>
      <vt:lpstr>Water productivity (cumin)</vt:lpstr>
      <vt:lpstr>Slide 17</vt:lpstr>
      <vt:lpstr>CUMIN Experiment</vt:lpstr>
      <vt:lpstr>CUMIN: Flowering initiation</vt:lpstr>
      <vt:lpstr>Effects of Irrigation methods and water conservation on Yield &amp; Yield Attributes of CUMIN – Pooled Data</vt:lpstr>
      <vt:lpstr>Irrigation water applied and water use efficiency</vt:lpstr>
      <vt:lpstr>Slide 22</vt:lpstr>
      <vt:lpstr>Sowing by bed planter (FIRB 75 and 150 cm)</vt:lpstr>
      <vt:lpstr>Slide 24</vt:lpstr>
      <vt:lpstr>Slide 25</vt:lpstr>
      <vt:lpstr>Slide 26</vt:lpstr>
      <vt:lpstr>Slide 27</vt:lpstr>
      <vt:lpstr>Slide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nrcss</cp:lastModifiedBy>
  <cp:revision>18</cp:revision>
  <dcterms:created xsi:type="dcterms:W3CDTF">2014-10-25T05:48:12Z</dcterms:created>
  <dcterms:modified xsi:type="dcterms:W3CDTF">2014-10-28T06:49:16Z</dcterms:modified>
</cp:coreProperties>
</file>