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xls" ContentType="application/vnd.ms-exce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embeddings/oleObject1.bin" ContentType="application/vnd.openxmlformats-officedocument.oleObject"/>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63"/>
  </p:notesMasterIdLst>
  <p:sldIdLst>
    <p:sldId id="256" r:id="rId2"/>
    <p:sldId id="354" r:id="rId3"/>
    <p:sldId id="353" r:id="rId4"/>
    <p:sldId id="292" r:id="rId5"/>
    <p:sldId id="259" r:id="rId6"/>
    <p:sldId id="258" r:id="rId7"/>
    <p:sldId id="260" r:id="rId8"/>
    <p:sldId id="262" r:id="rId9"/>
    <p:sldId id="263" r:id="rId10"/>
    <p:sldId id="264" r:id="rId11"/>
    <p:sldId id="270" r:id="rId12"/>
    <p:sldId id="268" r:id="rId13"/>
    <p:sldId id="271" r:id="rId14"/>
    <p:sldId id="356" r:id="rId15"/>
    <p:sldId id="312" r:id="rId16"/>
    <p:sldId id="316" r:id="rId17"/>
    <p:sldId id="315" r:id="rId18"/>
    <p:sldId id="272" r:id="rId19"/>
    <p:sldId id="293" r:id="rId20"/>
    <p:sldId id="300" r:id="rId21"/>
    <p:sldId id="295" r:id="rId22"/>
    <p:sldId id="273" r:id="rId23"/>
    <p:sldId id="274" r:id="rId24"/>
    <p:sldId id="276" r:id="rId25"/>
    <p:sldId id="277" r:id="rId26"/>
    <p:sldId id="278" r:id="rId27"/>
    <p:sldId id="326" r:id="rId28"/>
    <p:sldId id="324" r:id="rId29"/>
    <p:sldId id="280" r:id="rId30"/>
    <p:sldId id="318" r:id="rId31"/>
    <p:sldId id="296" r:id="rId32"/>
    <p:sldId id="297" r:id="rId33"/>
    <p:sldId id="320" r:id="rId34"/>
    <p:sldId id="301" r:id="rId35"/>
    <p:sldId id="281" r:id="rId36"/>
    <p:sldId id="302" r:id="rId37"/>
    <p:sldId id="303" r:id="rId38"/>
    <p:sldId id="304" r:id="rId39"/>
    <p:sldId id="305" r:id="rId40"/>
    <p:sldId id="306" r:id="rId41"/>
    <p:sldId id="307" r:id="rId42"/>
    <p:sldId id="308" r:id="rId43"/>
    <p:sldId id="327" r:id="rId44"/>
    <p:sldId id="328" r:id="rId45"/>
    <p:sldId id="309" r:id="rId46"/>
    <p:sldId id="285" r:id="rId47"/>
    <p:sldId id="286" r:id="rId48"/>
    <p:sldId id="287" r:id="rId49"/>
    <p:sldId id="288" r:id="rId50"/>
    <p:sldId id="331" r:id="rId51"/>
    <p:sldId id="336" r:id="rId52"/>
    <p:sldId id="343" r:id="rId53"/>
    <p:sldId id="337" r:id="rId54"/>
    <p:sldId id="335" r:id="rId55"/>
    <p:sldId id="339" r:id="rId56"/>
    <p:sldId id="341" r:id="rId57"/>
    <p:sldId id="345" r:id="rId58"/>
    <p:sldId id="347" r:id="rId59"/>
    <p:sldId id="348" r:id="rId60"/>
    <p:sldId id="349" r:id="rId61"/>
    <p:sldId id="352" r:id="rId6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2" d="100"/>
          <a:sy n="92" d="100"/>
        </p:scale>
        <p:origin x="-1824" y="-12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notesMaster" Target="notesMasters/notesMaster1.xml"/><Relationship Id="rId64" Type="http://schemas.openxmlformats.org/officeDocument/2006/relationships/printerSettings" Target="printerSettings/printerSettings1.bin"/><Relationship Id="rId65" Type="http://schemas.openxmlformats.org/officeDocument/2006/relationships/presProps" Target="presProps.xml"/><Relationship Id="rId66" Type="http://schemas.openxmlformats.org/officeDocument/2006/relationships/viewProps" Target="viewProps.xml"/><Relationship Id="rId67" Type="http://schemas.openxmlformats.org/officeDocument/2006/relationships/theme" Target="theme/theme1.xml"/><Relationship Id="rId68"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FB03CF-D371-42E6-867A-5559F024F260}" type="datetimeFigureOut">
              <a:rPr lang="en-US" smtClean="0"/>
              <a:pPr/>
              <a:t>6/11/15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BFA8DC-5DAA-402D-AE1F-9D5B960BA96E}" type="slidenum">
              <a:rPr lang="en-GB" smtClean="0"/>
              <a:pPr/>
              <a:t>‹#›</a:t>
            </a:fld>
            <a:endParaRPr lang="en-GB"/>
          </a:p>
        </p:txBody>
      </p:sp>
    </p:spTree>
    <p:extLst>
      <p:ext uri="{BB962C8B-B14F-4D97-AF65-F5344CB8AC3E}">
        <p14:creationId xmlns:p14="http://schemas.microsoft.com/office/powerpoint/2010/main" val="14959676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0402" name="Rectangle 7"/>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chemeClr val="bg1"/>
                </a:solidFill>
                <a:latin typeface="Arial" charset="0"/>
                <a:ea typeface="Microsoft YaHei" charset="0"/>
                <a:cs typeface="Microsoft YaHei" charset="0"/>
              </a:defRPr>
            </a:lvl1pPr>
            <a:lvl2pPr eaLnBrk="0" hangingPunct="0">
              <a:tabLst>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chemeClr val="bg1"/>
                </a:solidFill>
                <a:latin typeface="Arial" charset="0"/>
                <a:ea typeface="Microsoft YaHei" charset="0"/>
                <a:cs typeface="Microsoft YaHei" charset="0"/>
              </a:defRPr>
            </a:lvl2pPr>
            <a:lvl3pPr eaLnBrk="0" hangingPunct="0">
              <a:tabLst>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chemeClr val="bg1"/>
                </a:solidFill>
                <a:latin typeface="Arial" charset="0"/>
                <a:ea typeface="Microsoft YaHei" charset="0"/>
                <a:cs typeface="Microsoft YaHei" charset="0"/>
              </a:defRPr>
            </a:lvl3pPr>
            <a:lvl4pPr eaLnBrk="0" hangingPunct="0">
              <a:tabLst>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chemeClr val="bg1"/>
                </a:solidFill>
                <a:latin typeface="Arial" charset="0"/>
                <a:ea typeface="Microsoft YaHei" charset="0"/>
                <a:cs typeface="Microsoft YaHei" charset="0"/>
              </a:defRPr>
            </a:lvl4pPr>
            <a:lvl5pPr eaLnBrk="0" hangingPunct="0">
              <a:tabLst>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chemeClr val="bg1"/>
                </a:solidFill>
                <a:latin typeface="Arial" charset="0"/>
                <a:ea typeface="Microsoft YaHei" charset="0"/>
                <a:cs typeface="Microsoft YaHei" charset="0"/>
              </a:defRPr>
            </a:lvl5pPr>
            <a:lvl6pPr marL="2514600" indent="-228600" algn="just" defTabSz="449263" eaLnBrk="0" fontAlgn="base" hangingPunct="0">
              <a:spcBef>
                <a:spcPts val="1125"/>
              </a:spcBef>
              <a:spcAft>
                <a:spcPct val="0"/>
              </a:spcAft>
              <a:buClr>
                <a:srgbClr val="000000"/>
              </a:buClr>
              <a:buSzPct val="100000"/>
              <a:buFont typeface="Times New Roman" charset="0"/>
              <a:tabLst>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chemeClr val="bg1"/>
                </a:solidFill>
                <a:latin typeface="Arial" charset="0"/>
                <a:ea typeface="Microsoft YaHei" charset="0"/>
                <a:cs typeface="Microsoft YaHei" charset="0"/>
              </a:defRPr>
            </a:lvl6pPr>
            <a:lvl7pPr marL="2971800" indent="-228600" algn="just" defTabSz="449263" eaLnBrk="0" fontAlgn="base" hangingPunct="0">
              <a:spcBef>
                <a:spcPts val="1125"/>
              </a:spcBef>
              <a:spcAft>
                <a:spcPct val="0"/>
              </a:spcAft>
              <a:buClr>
                <a:srgbClr val="000000"/>
              </a:buClr>
              <a:buSzPct val="100000"/>
              <a:buFont typeface="Times New Roman" charset="0"/>
              <a:tabLst>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chemeClr val="bg1"/>
                </a:solidFill>
                <a:latin typeface="Arial" charset="0"/>
                <a:ea typeface="Microsoft YaHei" charset="0"/>
                <a:cs typeface="Microsoft YaHei" charset="0"/>
              </a:defRPr>
            </a:lvl7pPr>
            <a:lvl8pPr marL="3429000" indent="-228600" algn="just" defTabSz="449263" eaLnBrk="0" fontAlgn="base" hangingPunct="0">
              <a:spcBef>
                <a:spcPts val="1125"/>
              </a:spcBef>
              <a:spcAft>
                <a:spcPct val="0"/>
              </a:spcAft>
              <a:buClr>
                <a:srgbClr val="000000"/>
              </a:buClr>
              <a:buSzPct val="100000"/>
              <a:buFont typeface="Times New Roman" charset="0"/>
              <a:tabLst>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chemeClr val="bg1"/>
                </a:solidFill>
                <a:latin typeface="Arial" charset="0"/>
                <a:ea typeface="Microsoft YaHei" charset="0"/>
                <a:cs typeface="Microsoft YaHei" charset="0"/>
              </a:defRPr>
            </a:lvl8pPr>
            <a:lvl9pPr marL="3886200" indent="-228600" algn="just" defTabSz="449263" eaLnBrk="0" fontAlgn="base" hangingPunct="0">
              <a:spcBef>
                <a:spcPts val="1125"/>
              </a:spcBef>
              <a:spcAft>
                <a:spcPct val="0"/>
              </a:spcAft>
              <a:buClr>
                <a:srgbClr val="000000"/>
              </a:buClr>
              <a:buSzPct val="100000"/>
              <a:buFont typeface="Times New Roman" charset="0"/>
              <a:tabLst>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chemeClr val="bg1"/>
                </a:solidFill>
                <a:latin typeface="Arial" charset="0"/>
                <a:ea typeface="Microsoft YaHei" charset="0"/>
                <a:cs typeface="Microsoft YaHei" charset="0"/>
              </a:defRPr>
            </a:lvl9pPr>
          </a:lstStyle>
          <a:p>
            <a:pPr eaLnBrk="1" hangingPunct="1"/>
            <a:fld id="{12DF5FDC-1251-854E-B4DE-956E46A937FC}" type="slidenum">
              <a:rPr lang="en-US" sz="1200">
                <a:solidFill>
                  <a:srgbClr val="000000"/>
                </a:solidFill>
                <a:latin typeface="Times New Roman" charset="0"/>
              </a:rPr>
              <a:pPr eaLnBrk="1" hangingPunct="1"/>
              <a:t>61</a:t>
            </a:fld>
            <a:endParaRPr lang="en-US" sz="1200">
              <a:solidFill>
                <a:srgbClr val="000000"/>
              </a:solidFill>
              <a:latin typeface="Times New Roman" charset="0"/>
            </a:endParaRPr>
          </a:p>
        </p:txBody>
      </p:sp>
      <p:sp>
        <p:nvSpPr>
          <p:cNvPr id="230403"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230404" name="Rectangle 2"/>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none" anchor="ctr"/>
          <a:lstStyle/>
          <a:p>
            <a:endParaRPr lang="en-US">
              <a:latin typeface="Times New Roman"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02FA75BF-DF19-4666-B2ED-F3E5621720D6}" type="datetimeFigureOut">
              <a:rPr lang="en-US" smtClean="0"/>
              <a:pPr/>
              <a:t>6/11/15</a:t>
            </a:fld>
            <a:endParaRPr lang="en-GB"/>
          </a:p>
        </p:txBody>
      </p:sp>
      <p:sp>
        <p:nvSpPr>
          <p:cNvPr id="19" name="Footer Placeholder 18"/>
          <p:cNvSpPr>
            <a:spLocks noGrp="1"/>
          </p:cNvSpPr>
          <p:nvPr>
            <p:ph type="ftr" sz="quarter" idx="11"/>
          </p:nvPr>
        </p:nvSpPr>
        <p:spPr/>
        <p:txBody>
          <a:bodyPr/>
          <a:lstStyle/>
          <a:p>
            <a:endParaRPr lang="en-GB"/>
          </a:p>
        </p:txBody>
      </p:sp>
      <p:sp>
        <p:nvSpPr>
          <p:cNvPr id="27" name="Slide Number Placeholder 26"/>
          <p:cNvSpPr>
            <a:spLocks noGrp="1"/>
          </p:cNvSpPr>
          <p:nvPr>
            <p:ph type="sldNum" sz="quarter" idx="12"/>
          </p:nvPr>
        </p:nvSpPr>
        <p:spPr/>
        <p:txBody>
          <a:bodyPr/>
          <a:lstStyle/>
          <a:p>
            <a:fld id="{927FAD3F-FB6C-41B8-9873-E09455D6AC82}" type="slidenum">
              <a:rPr lang="en-GB" smtClean="0"/>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2FA75BF-DF19-4666-B2ED-F3E5621720D6}" type="datetimeFigureOut">
              <a:rPr lang="en-US" smtClean="0"/>
              <a:pPr/>
              <a:t>6/11/15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7FAD3F-FB6C-41B8-9873-E09455D6AC82}"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2FA75BF-DF19-4666-B2ED-F3E5621720D6}" type="datetimeFigureOut">
              <a:rPr lang="en-US" smtClean="0"/>
              <a:pPr/>
              <a:t>6/11/15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7FAD3F-FB6C-41B8-9873-E09455D6AC82}" type="slidenum">
              <a:rPr lang="en-GB" smtClean="0"/>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IN"/>
          </a:p>
        </p:txBody>
      </p:sp>
      <p:sp>
        <p:nvSpPr>
          <p:cNvPr id="3" name="Chart Placeholder 2"/>
          <p:cNvSpPr>
            <a:spLocks noGrp="1"/>
          </p:cNvSpPr>
          <p:nvPr>
            <p:ph type="chart" idx="1"/>
          </p:nvPr>
        </p:nvSpPr>
        <p:spPr>
          <a:xfrm>
            <a:off x="685800" y="1981200"/>
            <a:ext cx="7772400" cy="4114800"/>
          </a:xfrm>
        </p:spPr>
        <p:txBody>
          <a:bodyPr/>
          <a:lstStyle/>
          <a:p>
            <a:pPr lvl="0"/>
            <a:endParaRPr lang="en-IN" noProof="0"/>
          </a:p>
        </p:txBody>
      </p:sp>
      <p:sp>
        <p:nvSpPr>
          <p:cNvPr id="4" name="Date Placeholder 3"/>
          <p:cNvSpPr>
            <a:spLocks noGrp="1"/>
          </p:cNvSpPr>
          <p:nvPr>
            <p:ph type="dt" sz="half" idx="10"/>
          </p:nvPr>
        </p:nvSpPr>
        <p:spPr>
          <a:xfrm>
            <a:off x="685800" y="6248400"/>
            <a:ext cx="1905000" cy="457200"/>
          </a:xfrm>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248400"/>
            <a:ext cx="1905000" cy="457200"/>
          </a:xfrm>
        </p:spPr>
        <p:txBody>
          <a:bodyPr/>
          <a:lstStyle>
            <a:lvl1pPr>
              <a:defRPr/>
            </a:lvl1pPr>
          </a:lstStyle>
          <a:p>
            <a:pPr>
              <a:defRPr/>
            </a:pPr>
            <a:fld id="{E5E7BA2A-E395-419D-A211-00F2F4259EE0}" type="slidenum">
              <a:rPr lang="en-US"/>
              <a:pPr>
                <a:defRPr/>
              </a:pPr>
              <a:t>‹#›</a:t>
            </a:fld>
            <a:endParaRPr lang="en-US"/>
          </a:p>
        </p:txBody>
      </p:sp>
    </p:spTree>
  </p:cSld>
  <p:clrMapOvr>
    <a:masterClrMapping/>
  </p:clrMapOvr>
  <p:transition xmlns:p14="http://schemas.microsoft.com/office/powerpoint/2010/main"/>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28600"/>
            <a:ext cx="8229600" cy="586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24"/>
          <p:cNvSpPr>
            <a:spLocks noGrp="1" noChangeArrowheads="1"/>
          </p:cNvSpPr>
          <p:nvPr>
            <p:ph type="dt" sz="half" idx="10"/>
          </p:nvPr>
        </p:nvSpPr>
        <p:spPr>
          <a:ln/>
        </p:spPr>
        <p:txBody>
          <a:bodyPr/>
          <a:lstStyle>
            <a:lvl1pPr>
              <a:defRPr/>
            </a:lvl1pPr>
          </a:lstStyle>
          <a:p>
            <a:pPr>
              <a:defRPr/>
            </a:pPr>
            <a:endParaRPr lang="en-US"/>
          </a:p>
        </p:txBody>
      </p:sp>
      <p:sp>
        <p:nvSpPr>
          <p:cNvPr id="4" name="Rectangle 25"/>
          <p:cNvSpPr>
            <a:spLocks noGrp="1" noChangeArrowheads="1"/>
          </p:cNvSpPr>
          <p:nvPr>
            <p:ph type="ftr" sz="quarter" idx="11"/>
          </p:nvPr>
        </p:nvSpPr>
        <p:spPr>
          <a:ln/>
        </p:spPr>
        <p:txBody>
          <a:bodyPr/>
          <a:lstStyle>
            <a:lvl1pPr>
              <a:defRPr/>
            </a:lvl1pPr>
          </a:lstStyle>
          <a:p>
            <a:pPr>
              <a:defRPr/>
            </a:pPr>
            <a:endParaRPr lang="en-US"/>
          </a:p>
        </p:txBody>
      </p:sp>
      <p:sp>
        <p:nvSpPr>
          <p:cNvPr id="5" name="Rectangle 26"/>
          <p:cNvSpPr>
            <a:spLocks noGrp="1" noChangeArrowheads="1"/>
          </p:cNvSpPr>
          <p:nvPr>
            <p:ph type="sldNum" sz="quarter" idx="12"/>
          </p:nvPr>
        </p:nvSpPr>
        <p:spPr>
          <a:ln/>
        </p:spPr>
        <p:txBody>
          <a:bodyPr/>
          <a:lstStyle>
            <a:lvl1pPr>
              <a:defRPr/>
            </a:lvl1pPr>
          </a:lstStyle>
          <a:p>
            <a:pPr>
              <a:defRPr/>
            </a:pPr>
            <a:fld id="{2C0FA465-DCB4-4E9B-B505-B3648FCFF01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2FA75BF-DF19-4666-B2ED-F3E5621720D6}" type="datetimeFigureOut">
              <a:rPr lang="en-US" smtClean="0"/>
              <a:pPr/>
              <a:t>6/11/15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7FAD3F-FB6C-41B8-9873-E09455D6AC82}"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2FA75BF-DF19-4666-B2ED-F3E5621720D6}" type="datetimeFigureOut">
              <a:rPr lang="en-US" smtClean="0"/>
              <a:pPr/>
              <a:t>6/11/15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7FAD3F-FB6C-41B8-9873-E09455D6AC82}" type="slidenum">
              <a:rPr lang="en-GB" smtClean="0"/>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2FA75BF-DF19-4666-B2ED-F3E5621720D6}" type="datetimeFigureOut">
              <a:rPr lang="en-US" smtClean="0"/>
              <a:pPr/>
              <a:t>6/11/15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7FAD3F-FB6C-41B8-9873-E09455D6AC82}"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2FA75BF-DF19-4666-B2ED-F3E5621720D6}" type="datetimeFigureOut">
              <a:rPr lang="en-US" smtClean="0"/>
              <a:pPr/>
              <a:t>6/11/15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7FAD3F-FB6C-41B8-9873-E09455D6AC82}"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2FA75BF-DF19-4666-B2ED-F3E5621720D6}" type="datetimeFigureOut">
              <a:rPr lang="en-US" smtClean="0"/>
              <a:pPr/>
              <a:t>6/11/15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7FAD3F-FB6C-41B8-9873-E09455D6AC82}"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FA75BF-DF19-4666-B2ED-F3E5621720D6}" type="datetimeFigureOut">
              <a:rPr lang="en-US" smtClean="0"/>
              <a:pPr/>
              <a:t>6/11/15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7FAD3F-FB6C-41B8-9873-E09455D6AC82}"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2FA75BF-DF19-4666-B2ED-F3E5621720D6}" type="datetimeFigureOut">
              <a:rPr lang="en-US" smtClean="0"/>
              <a:pPr/>
              <a:t>6/11/15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7FAD3F-FB6C-41B8-9873-E09455D6AC82}"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2FA75BF-DF19-4666-B2ED-F3E5621720D6}" type="datetimeFigureOut">
              <a:rPr lang="en-US" smtClean="0"/>
              <a:pPr/>
              <a:t>6/11/15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8077200" y="6356350"/>
            <a:ext cx="609600" cy="365125"/>
          </a:xfrm>
        </p:spPr>
        <p:txBody>
          <a:bodyPr/>
          <a:lstStyle/>
          <a:p>
            <a:fld id="{927FAD3F-FB6C-41B8-9873-E09455D6AC82}" type="slidenum">
              <a:rPr lang="en-GB" smtClean="0"/>
              <a:pPr/>
              <a:t>‹#›</a:t>
            </a:fld>
            <a:endParaRPr lang="en-GB"/>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02FA75BF-DF19-4666-B2ED-F3E5621720D6}" type="datetimeFigureOut">
              <a:rPr lang="en-US" smtClean="0"/>
              <a:pPr/>
              <a:t>6/11/15</a:t>
            </a:fld>
            <a:endParaRPr lang="en-GB"/>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GB"/>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27FAD3F-FB6C-41B8-9873-E09455D6AC82}" type="slidenum">
              <a:rPr lang="en-GB" smtClean="0"/>
              <a:pPr/>
              <a:t>‹#›</a:t>
            </a:fld>
            <a:endParaRPr lang="en-GB"/>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 Id="rId3"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5" Type="http://schemas.openxmlformats.org/officeDocument/2006/relationships/image" Target="../media/image14.jpeg"/><Relationship Id="rId6" Type="http://schemas.openxmlformats.org/officeDocument/2006/relationships/image" Target="../media/image15.png"/><Relationship Id="rId7" Type="http://schemas.openxmlformats.org/officeDocument/2006/relationships/image" Target="../media/image16.jpeg"/><Relationship Id="rId1" Type="http://schemas.openxmlformats.org/officeDocument/2006/relationships/slideLayout" Target="../slideLayouts/slideLayout7.xml"/><Relationship Id="rId2" Type="http://schemas.openxmlformats.org/officeDocument/2006/relationships/image" Target="../media/image1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21.jpeg"/><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5.png"/><Relationship Id="rId1" Type="http://schemas.openxmlformats.org/officeDocument/2006/relationships/slideLayout" Target="../slideLayouts/slideLayout7.xml"/><Relationship Id="rId2" Type="http://schemas.openxmlformats.org/officeDocument/2006/relationships/image" Target="../media/image22.png"/></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4" Type="http://schemas.openxmlformats.org/officeDocument/2006/relationships/image" Target="../media/image28.jpeg"/><Relationship Id="rId1" Type="http://schemas.openxmlformats.org/officeDocument/2006/relationships/slideLayout" Target="../slideLayouts/slideLayout7.xml"/><Relationship Id="rId2" Type="http://schemas.openxmlformats.org/officeDocument/2006/relationships/image" Target="../media/image26.jpeg"/></Relationships>
</file>

<file path=ppt/slides/_rels/slide29.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image" Target="../media/image31.png"/><Relationship Id="rId5" Type="http://schemas.openxmlformats.org/officeDocument/2006/relationships/image" Target="../media/image32.png"/><Relationship Id="rId1" Type="http://schemas.openxmlformats.org/officeDocument/2006/relationships/slideLayout" Target="../slideLayouts/slideLayout2.xml"/><Relationship Id="rId2" Type="http://schemas.openxmlformats.org/officeDocument/2006/relationships/image" Target="../media/image2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34.jpeg"/><Relationship Id="rId4" Type="http://schemas.openxmlformats.org/officeDocument/2006/relationships/image" Target="../media/image35.jpeg"/><Relationship Id="rId5" Type="http://schemas.openxmlformats.org/officeDocument/2006/relationships/image" Target="../media/image36.jpeg"/><Relationship Id="rId1" Type="http://schemas.openxmlformats.org/officeDocument/2006/relationships/slideLayout" Target="../slideLayouts/slideLayout2.xml"/><Relationship Id="rId2" Type="http://schemas.openxmlformats.org/officeDocument/2006/relationships/image" Target="../media/image33.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Microsoft_Excel_97_-_2004_Worksheet1.xls"/><Relationship Id="rId4" Type="http://schemas.openxmlformats.org/officeDocument/2006/relationships/image" Target="../media/image37.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40.png"/><Relationship Id="rId5" Type="http://schemas.openxmlformats.org/officeDocument/2006/relationships/image" Target="../media/image41.png"/><Relationship Id="rId1" Type="http://schemas.openxmlformats.org/officeDocument/2006/relationships/slideLayout" Target="../slideLayouts/slideLayout7.xml"/><Relationship Id="rId2" Type="http://schemas.openxmlformats.org/officeDocument/2006/relationships/image" Target="../media/image38.png"/></Relationships>
</file>

<file path=ppt/slides/_rels/slide44.xml.rels><?xml version="1.0" encoding="UTF-8" standalone="yes"?>
<Relationships xmlns="http://schemas.openxmlformats.org/package/2006/relationships"><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1" Type="http://schemas.openxmlformats.org/officeDocument/2006/relationships/slideLayout" Target="../slideLayouts/slideLayout7.xml"/><Relationship Id="rId2" Type="http://schemas.openxmlformats.org/officeDocument/2006/relationships/image" Target="../media/image42.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46.emf"/><Relationship Id="rId1" Type="http://schemas.openxmlformats.org/officeDocument/2006/relationships/vmlDrawing" Target="../drawings/vmlDrawing2.vml"/><Relationship Id="rId2"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openxmlformats.org/officeDocument/2006/relationships/image" Target="../media/image48.jpeg"/><Relationship Id="rId4" Type="http://schemas.openxmlformats.org/officeDocument/2006/relationships/image" Target="../media/image49.jpeg"/><Relationship Id="rId5" Type="http://schemas.openxmlformats.org/officeDocument/2006/relationships/image" Target="../media/image50.jpeg"/><Relationship Id="rId1" Type="http://schemas.openxmlformats.org/officeDocument/2006/relationships/slideLayout" Target="../slideLayouts/slideLayout2.xml"/><Relationship Id="rId2" Type="http://schemas.openxmlformats.org/officeDocument/2006/relationships/image" Target="../media/image47.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51.jpeg"/><Relationship Id="rId3" Type="http://schemas.openxmlformats.org/officeDocument/2006/relationships/image" Target="../media/image52.jpe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wmf"/></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5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642918"/>
            <a:ext cx="7851648" cy="1828800"/>
          </a:xfrm>
        </p:spPr>
        <p:txBody>
          <a:bodyPr>
            <a:normAutofit fontScale="90000"/>
          </a:bodyPr>
          <a:lstStyle/>
          <a:p>
            <a:pPr algn="ctr"/>
            <a:r>
              <a:rPr lang="en-GB" sz="4400" dirty="0" smtClean="0"/>
              <a:t>Conserving River Biodiversity in the Ganges-Brahmaputra-</a:t>
            </a:r>
            <a:r>
              <a:rPr lang="en-GB" sz="4400" dirty="0" err="1" smtClean="0"/>
              <a:t>Meghna</a:t>
            </a:r>
            <a:r>
              <a:rPr lang="en-GB" sz="4400" dirty="0" smtClean="0"/>
              <a:t> River Basin in the Indian Sub-continent</a:t>
            </a:r>
            <a:endParaRPr lang="en-GB" sz="4400" dirty="0"/>
          </a:p>
        </p:txBody>
      </p:sp>
      <p:sp>
        <p:nvSpPr>
          <p:cNvPr id="3" name="Subtitle 2"/>
          <p:cNvSpPr>
            <a:spLocks noGrp="1"/>
          </p:cNvSpPr>
          <p:nvPr>
            <p:ph type="subTitle" idx="1"/>
          </p:nvPr>
        </p:nvSpPr>
        <p:spPr>
          <a:xfrm>
            <a:off x="1217898" y="4105292"/>
            <a:ext cx="7854696" cy="1752600"/>
          </a:xfrm>
        </p:spPr>
        <p:txBody>
          <a:bodyPr>
            <a:normAutofit fontScale="92500" lnSpcReduction="20000"/>
          </a:bodyPr>
          <a:lstStyle/>
          <a:p>
            <a:pPr algn="ctr"/>
            <a:r>
              <a:rPr lang="en-GB" i="1" dirty="0" smtClean="0">
                <a:solidFill>
                  <a:srgbClr val="FFFF00"/>
                </a:solidFill>
              </a:rPr>
              <a:t> </a:t>
            </a:r>
            <a:r>
              <a:rPr lang="en-GB" i="1" dirty="0" err="1" smtClean="0">
                <a:solidFill>
                  <a:srgbClr val="FFFF00"/>
                </a:solidFill>
              </a:rPr>
              <a:t>Ravindra</a:t>
            </a:r>
            <a:r>
              <a:rPr lang="en-GB" i="1" dirty="0" smtClean="0">
                <a:solidFill>
                  <a:srgbClr val="FFFF00"/>
                </a:solidFill>
              </a:rPr>
              <a:t> Kumar </a:t>
            </a:r>
            <a:r>
              <a:rPr lang="en-GB" i="1" dirty="0" err="1" smtClean="0">
                <a:solidFill>
                  <a:srgbClr val="FFFF00"/>
                </a:solidFill>
              </a:rPr>
              <a:t>Sinha</a:t>
            </a:r>
            <a:r>
              <a:rPr lang="en-GB" i="1" dirty="0" smtClean="0">
                <a:solidFill>
                  <a:srgbClr val="FFFF00"/>
                </a:solidFill>
              </a:rPr>
              <a:t>, </a:t>
            </a:r>
            <a:r>
              <a:rPr lang="en-GB" i="1" dirty="0" err="1" smtClean="0">
                <a:solidFill>
                  <a:srgbClr val="FFFF00"/>
                </a:solidFill>
              </a:rPr>
              <a:t>Ph.D</a:t>
            </a:r>
            <a:endParaRPr lang="en-GB" i="1" dirty="0" smtClean="0">
              <a:solidFill>
                <a:srgbClr val="FFFF00"/>
              </a:solidFill>
            </a:endParaRPr>
          </a:p>
          <a:p>
            <a:pPr algn="ctr"/>
            <a:r>
              <a:rPr lang="en-GB" i="1" dirty="0" smtClean="0">
                <a:solidFill>
                  <a:srgbClr val="FFFF00"/>
                </a:solidFill>
              </a:rPr>
              <a:t>Professor and Head</a:t>
            </a:r>
          </a:p>
          <a:p>
            <a:pPr algn="ctr"/>
            <a:r>
              <a:rPr lang="en-GB" i="1" dirty="0" smtClean="0">
                <a:solidFill>
                  <a:srgbClr val="FFFF00"/>
                </a:solidFill>
              </a:rPr>
              <a:t>University Department of Zoology</a:t>
            </a:r>
          </a:p>
          <a:p>
            <a:pPr algn="ctr"/>
            <a:r>
              <a:rPr lang="en-GB" i="1" dirty="0" smtClean="0">
                <a:solidFill>
                  <a:srgbClr val="FFFF00"/>
                </a:solidFill>
              </a:rPr>
              <a:t>Patna University, Patna 800 005 India</a:t>
            </a:r>
          </a:p>
          <a:p>
            <a:pPr algn="ctr"/>
            <a:r>
              <a:rPr lang="en-GB" sz="1800" i="1" dirty="0" smtClean="0">
                <a:solidFill>
                  <a:srgbClr val="FFFF00"/>
                </a:solidFill>
              </a:rPr>
              <a:t>Email: rksinha.pu@gmail.com</a:t>
            </a:r>
            <a:endParaRPr lang="en-GB" sz="1900" i="1" dirty="0" smtClean="0">
              <a:solidFill>
                <a:srgbClr val="FFFF00"/>
              </a:solidFill>
            </a:endParaRPr>
          </a:p>
          <a:p>
            <a:pPr algn="ctr"/>
            <a:endParaRPr lang="en-GB" i="1" dirty="0">
              <a:solidFill>
                <a:srgbClr val="FFFF00"/>
              </a:solidFill>
            </a:endParaRPr>
          </a:p>
        </p:txBody>
      </p:sp>
      <p:sp>
        <p:nvSpPr>
          <p:cNvPr id="4" name="TextBox 3"/>
          <p:cNvSpPr txBox="1"/>
          <p:nvPr/>
        </p:nvSpPr>
        <p:spPr>
          <a:xfrm>
            <a:off x="428596" y="142852"/>
            <a:ext cx="5297268" cy="276999"/>
          </a:xfrm>
          <a:prstGeom prst="rect">
            <a:avLst/>
          </a:prstGeom>
          <a:noFill/>
        </p:spPr>
        <p:txBody>
          <a:bodyPr wrap="none" rtlCol="0">
            <a:spAutoFit/>
          </a:bodyPr>
          <a:lstStyle/>
          <a:p>
            <a:r>
              <a:rPr lang="en-GB" sz="1200" dirty="0" smtClean="0"/>
              <a:t>4</a:t>
            </a:r>
            <a:r>
              <a:rPr lang="en-GB" sz="1200" baseline="30000" dirty="0" smtClean="0"/>
              <a:t>th</a:t>
            </a:r>
            <a:r>
              <a:rPr lang="en-GB" sz="1200" dirty="0" smtClean="0"/>
              <a:t> International Conference on Biodiversity, Las Vegas, USA. June 15-17, 2015</a:t>
            </a:r>
            <a:endParaRPr lang="en-GB" sz="1200"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52"/>
            <a:ext cx="8229600" cy="500066"/>
          </a:xfrm>
        </p:spPr>
        <p:txBody>
          <a:bodyPr>
            <a:normAutofit fontScale="90000"/>
          </a:bodyPr>
          <a:lstStyle/>
          <a:p>
            <a:pPr algn="ctr"/>
            <a:r>
              <a:rPr lang="en-GB" dirty="0" smtClean="0"/>
              <a:t>Ganges Basin</a:t>
            </a:r>
            <a:endParaRPr lang="en-GB" dirty="0"/>
          </a:p>
        </p:txBody>
      </p:sp>
      <p:sp>
        <p:nvSpPr>
          <p:cNvPr id="3" name="Content Placeholder 2"/>
          <p:cNvSpPr>
            <a:spLocks noGrp="1"/>
          </p:cNvSpPr>
          <p:nvPr>
            <p:ph idx="1"/>
          </p:nvPr>
        </p:nvSpPr>
        <p:spPr>
          <a:xfrm>
            <a:off x="457200" y="714356"/>
            <a:ext cx="8229600" cy="5610244"/>
          </a:xfrm>
        </p:spPr>
        <p:txBody>
          <a:bodyPr/>
          <a:lstStyle/>
          <a:p>
            <a:r>
              <a:rPr lang="en-US" dirty="0" smtClean="0"/>
              <a:t>The Ganges originates from the ice cave at </a:t>
            </a:r>
            <a:r>
              <a:rPr lang="en-US" dirty="0" err="1" smtClean="0"/>
              <a:t>Gaumukh</a:t>
            </a:r>
            <a:r>
              <a:rPr lang="en-US" dirty="0" smtClean="0"/>
              <a:t> of the </a:t>
            </a:r>
            <a:r>
              <a:rPr lang="en-US" dirty="0" err="1" smtClean="0"/>
              <a:t>Gangotri</a:t>
            </a:r>
            <a:r>
              <a:rPr lang="en-US" dirty="0" smtClean="0"/>
              <a:t> glacier in the </a:t>
            </a:r>
            <a:r>
              <a:rPr lang="en-US" dirty="0" err="1" smtClean="0"/>
              <a:t>Garhwal</a:t>
            </a:r>
            <a:r>
              <a:rPr lang="en-US" dirty="0" smtClean="0"/>
              <a:t> Himalayas at an elevation of 4100 meter under the name of Bhagirathi. Another tributary, the River </a:t>
            </a:r>
            <a:r>
              <a:rPr lang="en-US" dirty="0" err="1" smtClean="0"/>
              <a:t>Alaknanda</a:t>
            </a:r>
            <a:r>
              <a:rPr lang="en-US" dirty="0" smtClean="0"/>
              <a:t>, originates from the </a:t>
            </a:r>
            <a:r>
              <a:rPr lang="en-US" dirty="0" err="1" smtClean="0"/>
              <a:t>Satopanth</a:t>
            </a:r>
            <a:r>
              <a:rPr lang="en-US" dirty="0" smtClean="0"/>
              <a:t> Glacier almost at the same altitude, 8 km from </a:t>
            </a:r>
            <a:r>
              <a:rPr lang="en-US" dirty="0" err="1" smtClean="0"/>
              <a:t>Badrinath</a:t>
            </a:r>
            <a:r>
              <a:rPr lang="en-US" dirty="0" smtClean="0"/>
              <a:t> shrine. Both Bhagirathi and </a:t>
            </a:r>
            <a:r>
              <a:rPr lang="en-US" dirty="0" err="1" smtClean="0"/>
              <a:t>Alaknanda</a:t>
            </a:r>
            <a:r>
              <a:rPr lang="en-US" dirty="0" smtClean="0"/>
              <a:t> flow separately for about 200 km before merging together at </a:t>
            </a:r>
            <a:r>
              <a:rPr lang="en-US" dirty="0" err="1" smtClean="0"/>
              <a:t>Devprayag</a:t>
            </a:r>
            <a:r>
              <a:rPr lang="en-US" dirty="0" smtClean="0"/>
              <a:t> and attain the name of River Ganges. The Ganges traverses for 2784 km from </a:t>
            </a:r>
            <a:r>
              <a:rPr lang="en-US" dirty="0" err="1" smtClean="0"/>
              <a:t>Gaumukh</a:t>
            </a:r>
            <a:r>
              <a:rPr lang="en-US" dirty="0" smtClean="0"/>
              <a:t> to Ganga </a:t>
            </a:r>
            <a:r>
              <a:rPr lang="en-US" dirty="0" err="1" smtClean="0"/>
              <a:t>Sagar</a:t>
            </a:r>
            <a:r>
              <a:rPr lang="en-US" dirty="0" smtClean="0"/>
              <a:t> Island where it joins the Bay of Bengal.</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B-25"/>
          <p:cNvPicPr>
            <a:picLocks noChangeAspect="1" noChangeArrowheads="1"/>
          </p:cNvPicPr>
          <p:nvPr/>
        </p:nvPicPr>
        <p:blipFill>
          <a:blip r:embed="rId2"/>
          <a:srcRect/>
          <a:stretch>
            <a:fillRect/>
          </a:stretch>
        </p:blipFill>
        <p:spPr bwMode="auto">
          <a:xfrm>
            <a:off x="609600" y="838200"/>
            <a:ext cx="2590800" cy="2541588"/>
          </a:xfrm>
          <a:prstGeom prst="rect">
            <a:avLst/>
          </a:prstGeom>
          <a:noFill/>
          <a:ln w="9525">
            <a:noFill/>
            <a:miter lim="800000"/>
            <a:headEnd/>
            <a:tailEnd/>
          </a:ln>
        </p:spPr>
      </p:pic>
      <p:pic>
        <p:nvPicPr>
          <p:cNvPr id="5123" name="Picture 5" descr="B-26"/>
          <p:cNvPicPr>
            <a:picLocks noChangeAspect="1" noChangeArrowheads="1"/>
          </p:cNvPicPr>
          <p:nvPr/>
        </p:nvPicPr>
        <p:blipFill>
          <a:blip r:embed="rId3"/>
          <a:srcRect/>
          <a:stretch>
            <a:fillRect/>
          </a:stretch>
        </p:blipFill>
        <p:spPr bwMode="auto">
          <a:xfrm>
            <a:off x="6172200" y="887413"/>
            <a:ext cx="2590800" cy="2541587"/>
          </a:xfrm>
          <a:prstGeom prst="rect">
            <a:avLst/>
          </a:prstGeom>
          <a:noFill/>
          <a:ln w="9525">
            <a:noFill/>
            <a:miter lim="800000"/>
            <a:headEnd/>
            <a:tailEnd/>
          </a:ln>
        </p:spPr>
      </p:pic>
      <p:pic>
        <p:nvPicPr>
          <p:cNvPr id="5124" name="Picture 6" descr="B-27"/>
          <p:cNvPicPr>
            <a:picLocks noChangeAspect="1" noChangeArrowheads="1"/>
          </p:cNvPicPr>
          <p:nvPr/>
        </p:nvPicPr>
        <p:blipFill>
          <a:blip r:embed="rId4"/>
          <a:srcRect/>
          <a:stretch>
            <a:fillRect/>
          </a:stretch>
        </p:blipFill>
        <p:spPr bwMode="auto">
          <a:xfrm>
            <a:off x="3490913" y="798513"/>
            <a:ext cx="2541587" cy="2630487"/>
          </a:xfrm>
          <a:prstGeom prst="rect">
            <a:avLst/>
          </a:prstGeom>
          <a:noFill/>
          <a:ln w="9525">
            <a:noFill/>
            <a:miter lim="800000"/>
            <a:headEnd/>
            <a:tailEnd/>
          </a:ln>
        </p:spPr>
      </p:pic>
      <p:pic>
        <p:nvPicPr>
          <p:cNvPr id="5125" name="Picture 9" descr="H-48"/>
          <p:cNvPicPr>
            <a:picLocks noChangeAspect="1" noChangeArrowheads="1"/>
          </p:cNvPicPr>
          <p:nvPr/>
        </p:nvPicPr>
        <p:blipFill>
          <a:blip r:embed="rId5"/>
          <a:srcRect/>
          <a:stretch>
            <a:fillRect/>
          </a:stretch>
        </p:blipFill>
        <p:spPr bwMode="auto">
          <a:xfrm>
            <a:off x="5138738" y="3654425"/>
            <a:ext cx="3548062" cy="2441575"/>
          </a:xfrm>
          <a:prstGeom prst="rect">
            <a:avLst/>
          </a:prstGeom>
          <a:noFill/>
          <a:ln w="9525">
            <a:noFill/>
            <a:miter lim="800000"/>
            <a:headEnd/>
            <a:tailEnd/>
          </a:ln>
        </p:spPr>
      </p:pic>
      <p:sp>
        <p:nvSpPr>
          <p:cNvPr id="5126" name="Text Box 10"/>
          <p:cNvSpPr txBox="1">
            <a:spLocks noChangeArrowheads="1"/>
          </p:cNvSpPr>
          <p:nvPr/>
        </p:nvSpPr>
        <p:spPr bwMode="auto">
          <a:xfrm>
            <a:off x="0" y="0"/>
            <a:ext cx="9144000" cy="457200"/>
          </a:xfrm>
          <a:prstGeom prst="rect">
            <a:avLst/>
          </a:prstGeom>
          <a:noFill/>
          <a:ln w="9525">
            <a:noFill/>
            <a:miter lim="800000"/>
            <a:headEnd/>
            <a:tailEnd/>
          </a:ln>
        </p:spPr>
        <p:txBody>
          <a:bodyPr>
            <a:spAutoFit/>
          </a:bodyPr>
          <a:lstStyle/>
          <a:p>
            <a:pPr algn="ctr"/>
            <a:r>
              <a:rPr lang="en-US" altLang="en-US" sz="2400" dirty="0"/>
              <a:t> </a:t>
            </a:r>
            <a:r>
              <a:rPr lang="en-US" altLang="en-US" sz="2000" b="1" dirty="0" err="1" smtClean="0">
                <a:solidFill>
                  <a:srgbClr val="FF0000"/>
                </a:solidFill>
              </a:rPr>
              <a:t>Gaumukh</a:t>
            </a:r>
            <a:r>
              <a:rPr lang="en-US" altLang="en-US" sz="2000" b="1" dirty="0">
                <a:solidFill>
                  <a:srgbClr val="FF0000"/>
                </a:solidFill>
              </a:rPr>
              <a:t>, the origin point of the </a:t>
            </a:r>
            <a:r>
              <a:rPr lang="en-US" altLang="en-US" sz="2000" b="1" dirty="0" smtClean="0">
                <a:solidFill>
                  <a:srgbClr val="FF0000"/>
                </a:solidFill>
              </a:rPr>
              <a:t>Ganges </a:t>
            </a:r>
            <a:r>
              <a:rPr lang="en-US" altLang="en-US" sz="2000" b="1" dirty="0">
                <a:solidFill>
                  <a:srgbClr val="FF0000"/>
                </a:solidFill>
              </a:rPr>
              <a:t>(4100 m </a:t>
            </a:r>
            <a:r>
              <a:rPr lang="en-US" altLang="en-US" sz="2000" b="1" dirty="0" err="1">
                <a:solidFill>
                  <a:srgbClr val="FF0000"/>
                </a:solidFill>
              </a:rPr>
              <a:t>asl</a:t>
            </a:r>
            <a:r>
              <a:rPr lang="en-US" altLang="en-US" sz="2000" b="1" dirty="0">
                <a:solidFill>
                  <a:srgbClr val="FF0000"/>
                </a:solidFill>
              </a:rPr>
              <a:t>, 30</a:t>
            </a:r>
            <a:r>
              <a:rPr lang="en-US" altLang="en-US" sz="2000" b="1" baseline="30000" dirty="0">
                <a:solidFill>
                  <a:srgbClr val="FF0000"/>
                </a:solidFill>
              </a:rPr>
              <a:t>0</a:t>
            </a:r>
            <a:r>
              <a:rPr lang="en-US" altLang="en-US" sz="2000" b="1" dirty="0">
                <a:solidFill>
                  <a:srgbClr val="FF0000"/>
                </a:solidFill>
              </a:rPr>
              <a:t>55’ N, 79</a:t>
            </a:r>
            <a:r>
              <a:rPr lang="en-US" altLang="en-US" sz="2000" b="1" baseline="30000" dirty="0">
                <a:solidFill>
                  <a:srgbClr val="FF0000"/>
                </a:solidFill>
              </a:rPr>
              <a:t>0</a:t>
            </a:r>
            <a:r>
              <a:rPr lang="en-US" altLang="en-US" sz="2000" b="1" dirty="0">
                <a:solidFill>
                  <a:srgbClr val="FF0000"/>
                </a:solidFill>
              </a:rPr>
              <a:t>07’ E</a:t>
            </a:r>
          </a:p>
        </p:txBody>
      </p:sp>
      <p:sp>
        <p:nvSpPr>
          <p:cNvPr id="5127" name="Text Box 11"/>
          <p:cNvSpPr txBox="1">
            <a:spLocks noChangeArrowheads="1"/>
          </p:cNvSpPr>
          <p:nvPr/>
        </p:nvSpPr>
        <p:spPr bwMode="auto">
          <a:xfrm>
            <a:off x="685800" y="4267200"/>
            <a:ext cx="4114800" cy="1754188"/>
          </a:xfrm>
          <a:prstGeom prst="rect">
            <a:avLst/>
          </a:prstGeom>
          <a:noFill/>
          <a:ln w="9525">
            <a:noFill/>
            <a:miter lim="800000"/>
            <a:headEnd/>
            <a:tailEnd/>
          </a:ln>
        </p:spPr>
        <p:txBody>
          <a:bodyPr>
            <a:spAutoFit/>
          </a:bodyPr>
          <a:lstStyle/>
          <a:p>
            <a:r>
              <a:rPr lang="en-US" altLang="en-US" b="1"/>
              <a:t>The Gangotri Glacier system is a cluster of many glaciers comprising the main Gangotri Glacier (length: 30.20 km; width: 0.20 – 2.35 km; area: 86.32 km</a:t>
            </a:r>
            <a:r>
              <a:rPr lang="en-US" altLang="en-US" b="1" baseline="30000"/>
              <a:t>2</a:t>
            </a:r>
            <a:r>
              <a:rPr lang="en-US" altLang="en-US" b="1"/>
              <a:t>). It is retreating @ 28m/yr.</a:t>
            </a:r>
          </a:p>
        </p:txBody>
      </p:sp>
      <p:sp>
        <p:nvSpPr>
          <p:cNvPr id="5128" name="Text Box 14"/>
          <p:cNvSpPr txBox="1">
            <a:spLocks noChangeArrowheads="1"/>
          </p:cNvSpPr>
          <p:nvPr/>
        </p:nvSpPr>
        <p:spPr bwMode="auto">
          <a:xfrm>
            <a:off x="457200" y="3389313"/>
            <a:ext cx="3178175" cy="641350"/>
          </a:xfrm>
          <a:prstGeom prst="rect">
            <a:avLst/>
          </a:prstGeom>
          <a:noFill/>
          <a:ln w="9525">
            <a:noFill/>
            <a:miter lim="800000"/>
            <a:headEnd/>
            <a:tailEnd/>
          </a:ln>
        </p:spPr>
        <p:txBody>
          <a:bodyPr>
            <a:spAutoFit/>
          </a:bodyPr>
          <a:lstStyle/>
          <a:p>
            <a:r>
              <a:rPr lang="en-US" altLang="en-US" dirty="0"/>
              <a:t>Shiva </a:t>
            </a:r>
            <a:r>
              <a:rPr lang="en-US" altLang="en-US" dirty="0" err="1"/>
              <a:t>Linga</a:t>
            </a:r>
            <a:r>
              <a:rPr lang="en-US" altLang="en-US" dirty="0"/>
              <a:t> Peak behind </a:t>
            </a:r>
            <a:r>
              <a:rPr lang="en-US" altLang="en-US" dirty="0" err="1" smtClean="0"/>
              <a:t>Gaumukh</a:t>
            </a:r>
            <a:endParaRPr lang="en-US" altLang="en-US" dirty="0"/>
          </a:p>
        </p:txBody>
      </p:sp>
      <p:pic>
        <p:nvPicPr>
          <p:cNvPr id="5129" name="Picture 15" descr="H-48"/>
          <p:cNvPicPr>
            <a:picLocks noChangeAspect="1" noChangeArrowheads="1"/>
          </p:cNvPicPr>
          <p:nvPr/>
        </p:nvPicPr>
        <p:blipFill>
          <a:blip r:embed="rId5"/>
          <a:srcRect/>
          <a:stretch>
            <a:fillRect/>
          </a:stretch>
        </p:blipFill>
        <p:spPr bwMode="auto">
          <a:xfrm>
            <a:off x="5105400" y="3657600"/>
            <a:ext cx="3548063" cy="244157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6" descr="B-30"/>
          <p:cNvPicPr>
            <a:picLocks noChangeAspect="1" noChangeArrowheads="1"/>
          </p:cNvPicPr>
          <p:nvPr/>
        </p:nvPicPr>
        <p:blipFill>
          <a:blip r:embed="rId2"/>
          <a:srcRect/>
          <a:stretch>
            <a:fillRect/>
          </a:stretch>
        </p:blipFill>
        <p:spPr bwMode="auto">
          <a:xfrm>
            <a:off x="381000" y="457200"/>
            <a:ext cx="4419600" cy="3925888"/>
          </a:xfrm>
          <a:prstGeom prst="rect">
            <a:avLst/>
          </a:prstGeom>
          <a:noFill/>
          <a:ln w="9525">
            <a:noFill/>
            <a:miter lim="800000"/>
            <a:headEnd/>
            <a:tailEnd/>
          </a:ln>
        </p:spPr>
      </p:pic>
      <p:pic>
        <p:nvPicPr>
          <p:cNvPr id="7171" name="Picture 8" descr="Ganga at Gangotri"/>
          <p:cNvPicPr>
            <a:picLocks noChangeAspect="1" noChangeArrowheads="1"/>
          </p:cNvPicPr>
          <p:nvPr/>
        </p:nvPicPr>
        <p:blipFill>
          <a:blip r:embed="rId3"/>
          <a:srcRect/>
          <a:stretch>
            <a:fillRect/>
          </a:stretch>
        </p:blipFill>
        <p:spPr bwMode="auto">
          <a:xfrm>
            <a:off x="5181600" y="457200"/>
            <a:ext cx="3819556" cy="4043370"/>
          </a:xfrm>
          <a:prstGeom prst="rect">
            <a:avLst/>
          </a:prstGeom>
          <a:noFill/>
          <a:ln w="9525">
            <a:noFill/>
            <a:miter lim="800000"/>
            <a:headEnd/>
            <a:tailEnd/>
          </a:ln>
        </p:spPr>
      </p:pic>
      <p:sp>
        <p:nvSpPr>
          <p:cNvPr id="7172" name="Text Box 9"/>
          <p:cNvSpPr txBox="1">
            <a:spLocks noChangeArrowheads="1"/>
          </p:cNvSpPr>
          <p:nvPr/>
        </p:nvSpPr>
        <p:spPr bwMode="auto">
          <a:xfrm>
            <a:off x="1371600" y="5486400"/>
            <a:ext cx="6255302" cy="707886"/>
          </a:xfrm>
          <a:prstGeom prst="rect">
            <a:avLst/>
          </a:prstGeom>
          <a:noFill/>
          <a:ln w="9525">
            <a:noFill/>
            <a:miter lim="800000"/>
            <a:headEnd/>
            <a:tailEnd/>
          </a:ln>
        </p:spPr>
        <p:txBody>
          <a:bodyPr wrap="none">
            <a:spAutoFit/>
          </a:bodyPr>
          <a:lstStyle/>
          <a:p>
            <a:r>
              <a:rPr lang="en-US" altLang="en-US" b="1" dirty="0"/>
              <a:t>                           </a:t>
            </a:r>
            <a:r>
              <a:rPr lang="en-US" altLang="en-US" sz="4000" b="1" dirty="0" smtClean="0"/>
              <a:t>Ganges </a:t>
            </a:r>
            <a:r>
              <a:rPr lang="en-US" altLang="en-US" sz="4000" b="1" dirty="0"/>
              <a:t>at </a:t>
            </a:r>
            <a:r>
              <a:rPr lang="en-US" altLang="en-US" sz="4000" b="1" dirty="0" err="1"/>
              <a:t>Gangotri</a:t>
            </a:r>
            <a:endParaRPr lang="en-US" altLang="en-US" sz="4000" b="1" dirty="0"/>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Proposed dams on Ganga in Garhwal Region"/>
          <p:cNvPicPr>
            <a:picLocks noChangeAspect="1" noChangeArrowheads="1"/>
          </p:cNvPicPr>
          <p:nvPr/>
        </p:nvPicPr>
        <p:blipFill>
          <a:blip r:embed="rId2"/>
          <a:srcRect l="10930" t="2036" r="9070" b="16278"/>
          <a:stretch>
            <a:fillRect/>
          </a:stretch>
        </p:blipFill>
        <p:spPr bwMode="auto">
          <a:xfrm>
            <a:off x="293677" y="990600"/>
            <a:ext cx="2849563" cy="3048000"/>
          </a:xfrm>
          <a:prstGeom prst="rect">
            <a:avLst/>
          </a:prstGeom>
          <a:noFill/>
          <a:ln w="9525">
            <a:noFill/>
            <a:miter lim="800000"/>
            <a:headEnd/>
            <a:tailEnd/>
          </a:ln>
        </p:spPr>
      </p:pic>
      <p:pic>
        <p:nvPicPr>
          <p:cNvPr id="3" name="Picture 5" descr="DSC07774"/>
          <p:cNvPicPr>
            <a:picLocks noChangeAspect="1" noChangeArrowheads="1"/>
          </p:cNvPicPr>
          <p:nvPr/>
        </p:nvPicPr>
        <p:blipFill>
          <a:blip r:embed="rId3"/>
          <a:srcRect/>
          <a:stretch>
            <a:fillRect/>
          </a:stretch>
        </p:blipFill>
        <p:spPr bwMode="auto">
          <a:xfrm>
            <a:off x="3352800" y="1000108"/>
            <a:ext cx="2647960" cy="3000396"/>
          </a:xfrm>
          <a:prstGeom prst="rect">
            <a:avLst/>
          </a:prstGeom>
          <a:noFill/>
          <a:ln w="9525">
            <a:noFill/>
            <a:miter lim="800000"/>
            <a:headEnd/>
            <a:tailEnd/>
          </a:ln>
        </p:spPr>
      </p:pic>
      <p:pic>
        <p:nvPicPr>
          <p:cNvPr id="4" name="Picture 6" descr="DSC07779"/>
          <p:cNvPicPr>
            <a:picLocks noChangeAspect="1" noChangeArrowheads="1"/>
          </p:cNvPicPr>
          <p:nvPr/>
        </p:nvPicPr>
        <p:blipFill>
          <a:blip r:embed="rId4"/>
          <a:srcRect/>
          <a:stretch>
            <a:fillRect/>
          </a:stretch>
        </p:blipFill>
        <p:spPr bwMode="auto">
          <a:xfrm>
            <a:off x="6286512" y="1000108"/>
            <a:ext cx="2643206" cy="3000396"/>
          </a:xfrm>
          <a:prstGeom prst="rect">
            <a:avLst/>
          </a:prstGeom>
          <a:noFill/>
          <a:ln w="9525">
            <a:noFill/>
            <a:miter lim="800000"/>
            <a:headEnd/>
            <a:tailEnd/>
          </a:ln>
        </p:spPr>
      </p:pic>
      <p:pic>
        <p:nvPicPr>
          <p:cNvPr id="5" name="Picture 8" descr="DSC07782"/>
          <p:cNvPicPr>
            <a:picLocks noChangeAspect="1" noChangeArrowheads="1"/>
          </p:cNvPicPr>
          <p:nvPr/>
        </p:nvPicPr>
        <p:blipFill>
          <a:blip r:embed="rId5"/>
          <a:srcRect/>
          <a:stretch>
            <a:fillRect/>
          </a:stretch>
        </p:blipFill>
        <p:spPr bwMode="auto">
          <a:xfrm>
            <a:off x="357158" y="4165600"/>
            <a:ext cx="2959100" cy="2235200"/>
          </a:xfrm>
          <a:prstGeom prst="rect">
            <a:avLst/>
          </a:prstGeom>
          <a:noFill/>
          <a:ln w="9525">
            <a:noFill/>
            <a:miter lim="800000"/>
            <a:headEnd/>
            <a:tailEnd/>
          </a:ln>
        </p:spPr>
      </p:pic>
      <p:pic>
        <p:nvPicPr>
          <p:cNvPr id="6" name="Picture 2"/>
          <p:cNvPicPr>
            <a:picLocks noChangeAspect="1" noChangeArrowheads="1"/>
          </p:cNvPicPr>
          <p:nvPr/>
        </p:nvPicPr>
        <p:blipFill>
          <a:blip r:embed="rId6" cstate="print"/>
          <a:srcRect/>
          <a:stretch>
            <a:fillRect/>
          </a:stretch>
        </p:blipFill>
        <p:spPr>
          <a:xfrm>
            <a:off x="3571868" y="4246721"/>
            <a:ext cx="2909878" cy="2182675"/>
          </a:xfrm>
          <a:prstGeom prst="rect">
            <a:avLst/>
          </a:prstGeom>
          <a:noFill/>
        </p:spPr>
      </p:pic>
      <p:pic>
        <p:nvPicPr>
          <p:cNvPr id="7" name="Picture 5" descr="http://2.bp.blogspot.com/-Xl4l3Pj0oCU/TuRUIiEOOjI/AAAAAAAAvv8/poJtWIvK8Zg/s1600/River+Ganga+-+Part+II+%252813%2529.jpg"/>
          <p:cNvPicPr>
            <a:picLocks noChangeAspect="1" noChangeArrowheads="1"/>
          </p:cNvPicPr>
          <p:nvPr/>
        </p:nvPicPr>
        <p:blipFill>
          <a:blip r:embed="rId7"/>
          <a:srcRect/>
          <a:stretch>
            <a:fillRect/>
          </a:stretch>
        </p:blipFill>
        <p:spPr bwMode="auto">
          <a:xfrm>
            <a:off x="6585228" y="4214819"/>
            <a:ext cx="2482572" cy="2214578"/>
          </a:xfrm>
          <a:prstGeom prst="rect">
            <a:avLst/>
          </a:prstGeom>
          <a:noFill/>
          <a:ln w="9525">
            <a:noFill/>
            <a:miter lim="800000"/>
            <a:headEnd/>
            <a:tailEnd/>
          </a:ln>
        </p:spPr>
      </p:pic>
      <p:sp>
        <p:nvSpPr>
          <p:cNvPr id="8" name="TextBox 7"/>
          <p:cNvSpPr txBox="1"/>
          <p:nvPr/>
        </p:nvSpPr>
        <p:spPr>
          <a:xfrm>
            <a:off x="571472" y="214290"/>
            <a:ext cx="8299514" cy="461665"/>
          </a:xfrm>
          <a:prstGeom prst="rect">
            <a:avLst/>
          </a:prstGeom>
          <a:noFill/>
        </p:spPr>
        <p:txBody>
          <a:bodyPr wrap="square" rtlCol="0">
            <a:spAutoFit/>
          </a:bodyPr>
          <a:lstStyle/>
          <a:p>
            <a:pPr algn="ctr"/>
            <a:r>
              <a:rPr lang="en-GB" sz="2400" dirty="0" smtClean="0">
                <a:solidFill>
                  <a:srgbClr val="0033CC"/>
                </a:solidFill>
              </a:rPr>
              <a:t>Natural and Regulated Flow in the Ganges in the Himalayas</a:t>
            </a:r>
            <a:endParaRPr lang="en-GB" sz="2400" dirty="0">
              <a:solidFill>
                <a:srgbClr val="0033CC"/>
              </a:solidFill>
            </a:endParaRP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27384"/>
            <a:ext cx="9144000" cy="6813376"/>
          </a:xfrm>
          <a:prstGeom prst="rect">
            <a:avLst/>
          </a:prstGeom>
          <a:noFill/>
          <a:ln w="9525">
            <a:noFill/>
            <a:miter lim="800000"/>
            <a:headEnd/>
            <a:tailEnd/>
          </a:ln>
          <a:effectLst/>
        </p:spPr>
      </p:pic>
      <p:sp>
        <p:nvSpPr>
          <p:cNvPr id="3" name="TextBox 2"/>
          <p:cNvSpPr txBox="1"/>
          <p:nvPr/>
        </p:nvSpPr>
        <p:spPr>
          <a:xfrm>
            <a:off x="5364088" y="3857628"/>
            <a:ext cx="1989199" cy="369332"/>
          </a:xfrm>
          <a:prstGeom prst="rect">
            <a:avLst/>
          </a:prstGeom>
          <a:noFill/>
        </p:spPr>
        <p:txBody>
          <a:bodyPr wrap="none" rtlCol="0">
            <a:spAutoFit/>
          </a:bodyPr>
          <a:lstStyle/>
          <a:p>
            <a:r>
              <a:rPr lang="en-US" altLang="en-US" b="1" dirty="0" err="1" smtClean="0">
                <a:solidFill>
                  <a:srgbClr val="0033CC"/>
                </a:solidFill>
              </a:rPr>
              <a:t>Alaknanda</a:t>
            </a:r>
            <a:r>
              <a:rPr lang="en-US" altLang="en-US" b="1" dirty="0" smtClean="0">
                <a:solidFill>
                  <a:srgbClr val="0033CC"/>
                </a:solidFill>
              </a:rPr>
              <a:t> River</a:t>
            </a:r>
            <a:endParaRPr lang="en-GB" dirty="0">
              <a:solidFill>
                <a:srgbClr val="0033CC"/>
              </a:solidFill>
            </a:endParaRPr>
          </a:p>
        </p:txBody>
      </p:sp>
      <p:sp>
        <p:nvSpPr>
          <p:cNvPr id="4" name="TextBox 3"/>
          <p:cNvSpPr txBox="1"/>
          <p:nvPr/>
        </p:nvSpPr>
        <p:spPr>
          <a:xfrm>
            <a:off x="2786050" y="5786454"/>
            <a:ext cx="1977914" cy="369332"/>
          </a:xfrm>
          <a:prstGeom prst="rect">
            <a:avLst/>
          </a:prstGeom>
          <a:noFill/>
        </p:spPr>
        <p:txBody>
          <a:bodyPr wrap="none" rtlCol="0">
            <a:spAutoFit/>
          </a:bodyPr>
          <a:lstStyle/>
          <a:p>
            <a:r>
              <a:rPr lang="en-US" altLang="en-US" b="1" dirty="0" smtClean="0">
                <a:solidFill>
                  <a:srgbClr val="0033CC"/>
                </a:solidFill>
              </a:rPr>
              <a:t>Bhagirathi River</a:t>
            </a:r>
            <a:endParaRPr lang="en-GB" dirty="0">
              <a:solidFill>
                <a:srgbClr val="0033CC"/>
              </a:solidFill>
            </a:endParaRPr>
          </a:p>
        </p:txBody>
      </p:sp>
      <p:sp>
        <p:nvSpPr>
          <p:cNvPr id="5" name="TextBox 4"/>
          <p:cNvSpPr txBox="1"/>
          <p:nvPr/>
        </p:nvSpPr>
        <p:spPr>
          <a:xfrm>
            <a:off x="7452320" y="6239053"/>
            <a:ext cx="1604670" cy="646331"/>
          </a:xfrm>
          <a:prstGeom prst="rect">
            <a:avLst/>
          </a:prstGeom>
          <a:noFill/>
        </p:spPr>
        <p:txBody>
          <a:bodyPr wrap="none" rtlCol="0">
            <a:spAutoFit/>
          </a:bodyPr>
          <a:lstStyle/>
          <a:p>
            <a:r>
              <a:rPr lang="en-US" altLang="en-US" b="1" dirty="0" smtClean="0">
                <a:solidFill>
                  <a:srgbClr val="0033CC"/>
                </a:solidFill>
              </a:rPr>
              <a:t>Ganges River</a:t>
            </a:r>
          </a:p>
          <a:p>
            <a:endParaRPr lang="en-GB" dirty="0"/>
          </a:p>
        </p:txBody>
      </p:sp>
    </p:spTree>
    <p:extLst>
      <p:ext uri="{BB962C8B-B14F-4D97-AF65-F5344CB8AC3E}">
        <p14:creationId xmlns:p14="http://schemas.microsoft.com/office/powerpoint/2010/main" val="311310334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a:srcRect/>
          <a:stretch>
            <a:fillRect/>
          </a:stretch>
        </p:blipFill>
        <p:spPr bwMode="auto">
          <a:xfrm>
            <a:off x="533400" y="566738"/>
            <a:ext cx="8305800" cy="6219825"/>
          </a:xfrm>
          <a:prstGeom prst="rect">
            <a:avLst/>
          </a:prstGeom>
          <a:noFill/>
          <a:ln w="9525">
            <a:noFill/>
            <a:miter lim="800000"/>
            <a:headEnd/>
            <a:tailEnd/>
          </a:ln>
        </p:spPr>
      </p:pic>
      <p:sp>
        <p:nvSpPr>
          <p:cNvPr id="11267" name="Rectangle 2"/>
          <p:cNvSpPr>
            <a:spLocks noChangeArrowheads="1"/>
          </p:cNvSpPr>
          <p:nvPr/>
        </p:nvSpPr>
        <p:spPr bwMode="auto">
          <a:xfrm>
            <a:off x="0" y="0"/>
            <a:ext cx="8858250" cy="523875"/>
          </a:xfrm>
          <a:prstGeom prst="rect">
            <a:avLst/>
          </a:prstGeom>
          <a:noFill/>
          <a:ln w="9525">
            <a:noFill/>
            <a:miter lim="800000"/>
            <a:headEnd/>
            <a:tailEnd/>
          </a:ln>
        </p:spPr>
        <p:txBody>
          <a:bodyPr>
            <a:spAutoFit/>
          </a:bodyPr>
          <a:lstStyle/>
          <a:p>
            <a:pPr>
              <a:defRPr/>
            </a:pPr>
            <a:r>
              <a:rPr lang="en-US" sz="2800" cap="small" dirty="0">
                <a:latin typeface="Constantia" pitchFamily="18" charset="0"/>
                <a:ea typeface="Calibri" pitchFamily="34" charset="0"/>
                <a:cs typeface="Calibri" pitchFamily="34" charset="0"/>
              </a:rPr>
              <a:t>Line Diagram of Ganga River With Major Tributaries</a:t>
            </a:r>
            <a:endParaRPr lang="en-IN" sz="2800" cap="small" dirty="0">
              <a:latin typeface="Constantia" pitchFamily="18" charset="0"/>
              <a:ea typeface="Calibri" pitchFamily="34" charset="0"/>
              <a:cs typeface="Calibri"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Box 1"/>
          <p:cNvSpPr txBox="1">
            <a:spLocks noChangeArrowheads="1"/>
          </p:cNvSpPr>
          <p:nvPr/>
        </p:nvSpPr>
        <p:spPr bwMode="auto">
          <a:xfrm>
            <a:off x="381000" y="771525"/>
            <a:ext cx="8305800" cy="523875"/>
          </a:xfrm>
          <a:prstGeom prst="rect">
            <a:avLst/>
          </a:prstGeom>
          <a:noFill/>
          <a:ln w="9525">
            <a:noFill/>
            <a:miter lim="800000"/>
            <a:headEnd/>
            <a:tailEnd/>
          </a:ln>
        </p:spPr>
        <p:txBody>
          <a:bodyPr>
            <a:spAutoFit/>
          </a:bodyPr>
          <a:lstStyle/>
          <a:p>
            <a:pPr algn="ctr"/>
            <a:r>
              <a:rPr lang="en-US" altLang="en-US" sz="2800">
                <a:latin typeface="Verdana" pitchFamily="34" charset="0"/>
              </a:rPr>
              <a:t>Bioresources of the Ganges</a:t>
            </a:r>
          </a:p>
        </p:txBody>
      </p:sp>
      <p:sp>
        <p:nvSpPr>
          <p:cNvPr id="3" name="TextBox 2"/>
          <p:cNvSpPr txBox="1">
            <a:spLocks noChangeArrowheads="1"/>
          </p:cNvSpPr>
          <p:nvPr/>
        </p:nvSpPr>
        <p:spPr bwMode="auto">
          <a:xfrm>
            <a:off x="990600" y="1371600"/>
            <a:ext cx="7010400" cy="3970338"/>
          </a:xfrm>
          <a:prstGeom prst="rect">
            <a:avLst/>
          </a:prstGeom>
          <a:noFill/>
          <a:ln w="9525">
            <a:noFill/>
            <a:miter lim="800000"/>
            <a:headEnd/>
            <a:tailEnd/>
          </a:ln>
        </p:spPr>
        <p:txBody>
          <a:bodyPr>
            <a:spAutoFit/>
          </a:bodyPr>
          <a:lstStyle/>
          <a:p>
            <a:pPr marL="177800" indent="-177800" algn="just"/>
            <a:r>
              <a:rPr lang="en-US" altLang="en-US" sz="2800">
                <a:solidFill>
                  <a:srgbClr val="00B050"/>
                </a:solidFill>
                <a:cs typeface="Arial" pitchFamily="34" charset="0"/>
              </a:rPr>
              <a:t>Fungi</a:t>
            </a:r>
          </a:p>
          <a:p>
            <a:pPr marL="177800" indent="-177800" algn="just">
              <a:buFontTx/>
              <a:buChar char="•"/>
            </a:pPr>
            <a:r>
              <a:rPr lang="en-US" altLang="en-US" sz="2800">
                <a:solidFill>
                  <a:srgbClr val="FF0000"/>
                </a:solidFill>
                <a:cs typeface="Arial" pitchFamily="34" charset="0"/>
              </a:rPr>
              <a:t>In water		         : 51 species</a:t>
            </a:r>
          </a:p>
          <a:p>
            <a:pPr marL="177800" indent="-177800" algn="just">
              <a:buFontTx/>
              <a:buChar char="•"/>
            </a:pPr>
            <a:r>
              <a:rPr lang="en-US" altLang="en-US" sz="2800">
                <a:solidFill>
                  <a:srgbClr val="FF0000"/>
                </a:solidFill>
                <a:cs typeface="Arial" pitchFamily="34" charset="0"/>
              </a:rPr>
              <a:t>In sediment		: 54 species</a:t>
            </a:r>
          </a:p>
          <a:p>
            <a:pPr marL="177800" indent="-177800" algn="just">
              <a:buFontTx/>
              <a:buChar char="•"/>
            </a:pPr>
            <a:r>
              <a:rPr lang="en-US" altLang="en-US" sz="2800">
                <a:solidFill>
                  <a:srgbClr val="FF0000"/>
                </a:solidFill>
                <a:cs typeface="Arial" pitchFamily="34" charset="0"/>
              </a:rPr>
              <a:t>Dominant genera.	:</a:t>
            </a:r>
            <a:r>
              <a:rPr lang="en-US" altLang="en-US" sz="2800" i="1">
                <a:solidFill>
                  <a:srgbClr val="FF0000"/>
                </a:solidFill>
                <a:cs typeface="Arial" pitchFamily="34" charset="0"/>
              </a:rPr>
              <a:t>Aspergillus</a:t>
            </a:r>
            <a:r>
              <a:rPr lang="en-US" altLang="en-US" sz="2800">
                <a:solidFill>
                  <a:srgbClr val="FF0000"/>
                </a:solidFill>
                <a:cs typeface="Arial" pitchFamily="34" charset="0"/>
              </a:rPr>
              <a:t>(</a:t>
            </a:r>
            <a:r>
              <a:rPr lang="en-US" altLang="en-US">
                <a:solidFill>
                  <a:srgbClr val="FF0000"/>
                </a:solidFill>
                <a:cs typeface="Arial" pitchFamily="34" charset="0"/>
              </a:rPr>
              <a:t>11</a:t>
            </a:r>
            <a:r>
              <a:rPr lang="en-US" altLang="en-US" sz="2800">
                <a:solidFill>
                  <a:srgbClr val="FF0000"/>
                </a:solidFill>
                <a:cs typeface="Arial" pitchFamily="34" charset="0"/>
              </a:rPr>
              <a:t> </a:t>
            </a:r>
            <a:r>
              <a:rPr lang="en-US" altLang="en-US">
                <a:solidFill>
                  <a:srgbClr val="FF0000"/>
                </a:solidFill>
                <a:cs typeface="Arial" pitchFamily="34" charset="0"/>
              </a:rPr>
              <a:t>sps</a:t>
            </a:r>
            <a:r>
              <a:rPr lang="en-US" altLang="en-US" sz="2800">
                <a:solidFill>
                  <a:srgbClr val="FF0000"/>
                </a:solidFill>
                <a:cs typeface="Arial" pitchFamily="34" charset="0"/>
              </a:rPr>
              <a:t>.)</a:t>
            </a:r>
          </a:p>
          <a:p>
            <a:pPr marL="177800" indent="-177800" algn="just"/>
            <a:r>
              <a:rPr lang="en-US" altLang="en-US" sz="2800">
                <a:solidFill>
                  <a:srgbClr val="00B050"/>
                </a:solidFill>
                <a:cs typeface="Arial" pitchFamily="34" charset="0"/>
              </a:rPr>
              <a:t>Algae</a:t>
            </a:r>
          </a:p>
          <a:p>
            <a:pPr marL="177800" indent="-177800" algn="just">
              <a:buFontTx/>
              <a:buChar char="•"/>
            </a:pPr>
            <a:r>
              <a:rPr lang="en-US" altLang="en-US" sz="2800">
                <a:solidFill>
                  <a:srgbClr val="FF0000"/>
                </a:solidFill>
                <a:cs typeface="Arial" pitchFamily="34" charset="0"/>
              </a:rPr>
              <a:t>Chlorophyceae		: 264 species</a:t>
            </a:r>
          </a:p>
          <a:p>
            <a:pPr marL="177800" indent="-177800" algn="just">
              <a:buFontTx/>
              <a:buChar char="•"/>
            </a:pPr>
            <a:r>
              <a:rPr lang="en-US" altLang="en-US" sz="2800">
                <a:solidFill>
                  <a:srgbClr val="FF0000"/>
                </a:solidFill>
                <a:cs typeface="Arial" pitchFamily="34" charset="0"/>
              </a:rPr>
              <a:t>Cyanophyceae		: 237 species</a:t>
            </a:r>
          </a:p>
          <a:p>
            <a:pPr marL="177800" indent="-177800" algn="just">
              <a:buFontTx/>
              <a:buChar char="•"/>
            </a:pPr>
            <a:r>
              <a:rPr lang="en-US" altLang="en-US" sz="2800">
                <a:solidFill>
                  <a:srgbClr val="FF0000"/>
                </a:solidFill>
                <a:cs typeface="Arial" pitchFamily="34" charset="0"/>
              </a:rPr>
              <a:t>Bacillariophyceae	: 240 species</a:t>
            </a:r>
          </a:p>
          <a:p>
            <a:pPr marL="177800" indent="-177800" algn="just"/>
            <a:r>
              <a:rPr lang="en-US" altLang="en-US" sz="2800">
                <a:solidFill>
                  <a:srgbClr val="00B050"/>
                </a:solidFill>
                <a:cs typeface="Arial" pitchFamily="34" charset="0"/>
              </a:rPr>
              <a:t>Macrophytes                : </a:t>
            </a:r>
            <a:r>
              <a:rPr lang="en-US" altLang="en-US" sz="2800">
                <a:cs typeface="Arial" pitchFamily="34" charset="0"/>
              </a:rPr>
              <a:t>79 species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762000" y="-76200"/>
            <a:ext cx="8382000" cy="7478713"/>
          </a:xfrm>
          <a:prstGeom prst="rect">
            <a:avLst/>
          </a:prstGeom>
          <a:noFill/>
          <a:ln>
            <a:noFill/>
          </a:ln>
          <a:extLst/>
        </p:spPr>
        <p:txBody>
          <a:bodyPr>
            <a:spAutoFit/>
          </a:bodyPr>
          <a:lstStyle>
            <a:lvl1pPr marL="177800" indent="-177800">
              <a:spcBef>
                <a:spcPct val="20000"/>
              </a:spcBef>
              <a:buClr>
                <a:schemeClr val="tx2"/>
              </a:buClr>
              <a:buChar char="•"/>
              <a:defRPr sz="3200">
                <a:solidFill>
                  <a:schemeClr val="tx1"/>
                </a:solidFill>
                <a:latin typeface="Arial" pitchFamily="34" charset="0"/>
              </a:defRPr>
            </a:lvl1pPr>
            <a:lvl2pPr marL="635000" indent="-177800">
              <a:spcBef>
                <a:spcPct val="20000"/>
              </a:spcBef>
              <a:buChar char="–"/>
              <a:defRPr sz="2800">
                <a:solidFill>
                  <a:schemeClr val="tx1"/>
                </a:solidFill>
                <a:latin typeface="Arial" pitchFamily="34" charset="0"/>
              </a:defRPr>
            </a:lvl2pPr>
            <a:lvl3pPr marL="1143000" indent="-228600">
              <a:spcBef>
                <a:spcPct val="20000"/>
              </a:spcBef>
              <a:buClr>
                <a:schemeClr val="tx2"/>
              </a:buClr>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lr>
                <a:schemeClr val="tx2"/>
              </a:buClr>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itchFamily="34" charset="0"/>
              </a:defRPr>
            </a:lvl9pPr>
          </a:lstStyle>
          <a:p>
            <a:pPr algn="just">
              <a:spcBef>
                <a:spcPct val="0"/>
              </a:spcBef>
              <a:buClrTx/>
              <a:buFontTx/>
              <a:buNone/>
              <a:defRPr/>
            </a:pPr>
            <a:r>
              <a:rPr lang="en-US" altLang="en-US" sz="2400" dirty="0" smtClean="0">
                <a:solidFill>
                  <a:srgbClr val="FFFF00"/>
                </a:solidFill>
                <a:cs typeface="Arial" pitchFamily="34" charset="0"/>
              </a:rPr>
              <a:t>Invertebrates</a:t>
            </a:r>
          </a:p>
          <a:p>
            <a:pPr lvl="1" algn="just">
              <a:spcBef>
                <a:spcPct val="0"/>
              </a:spcBef>
              <a:buFont typeface="Arial" pitchFamily="34" charset="0"/>
              <a:buChar char="•"/>
              <a:defRPr/>
            </a:pPr>
            <a:r>
              <a:rPr lang="en-US" altLang="en-US" sz="2400" dirty="0" smtClean="0">
                <a:solidFill>
                  <a:srgbClr val="FF0000"/>
                </a:solidFill>
                <a:cs typeface="Arial" pitchFamily="34" charset="0"/>
              </a:rPr>
              <a:t>Protozoa:                  28 species</a:t>
            </a:r>
          </a:p>
          <a:p>
            <a:pPr lvl="1" algn="just">
              <a:spcBef>
                <a:spcPct val="0"/>
              </a:spcBef>
              <a:buFont typeface="Arial" pitchFamily="34" charset="0"/>
              <a:buChar char="•"/>
              <a:defRPr/>
            </a:pPr>
            <a:r>
              <a:rPr lang="en-US" altLang="en-US" sz="2400" dirty="0" err="1" smtClean="0">
                <a:solidFill>
                  <a:srgbClr val="FF0000"/>
                </a:solidFill>
                <a:cs typeface="Arial" pitchFamily="34" charset="0"/>
              </a:rPr>
              <a:t>Rotifera</a:t>
            </a:r>
            <a:r>
              <a:rPr lang="en-US" altLang="en-US" sz="2400" dirty="0" smtClean="0">
                <a:solidFill>
                  <a:srgbClr val="FF0000"/>
                </a:solidFill>
                <a:cs typeface="Arial" pitchFamily="34" charset="0"/>
              </a:rPr>
              <a:t>:                  104 </a:t>
            </a:r>
            <a:r>
              <a:rPr lang="en-US" altLang="en-US" sz="2400" dirty="0" err="1" smtClean="0">
                <a:solidFill>
                  <a:srgbClr val="FF0000"/>
                </a:solidFill>
                <a:cs typeface="Arial" pitchFamily="34" charset="0"/>
              </a:rPr>
              <a:t>spesies</a:t>
            </a:r>
            <a:endParaRPr lang="en-US" altLang="en-US" sz="2400" dirty="0" smtClean="0">
              <a:solidFill>
                <a:srgbClr val="FF0000"/>
              </a:solidFill>
              <a:cs typeface="Arial" pitchFamily="34" charset="0"/>
            </a:endParaRPr>
          </a:p>
          <a:p>
            <a:pPr lvl="1" algn="just">
              <a:spcBef>
                <a:spcPct val="0"/>
              </a:spcBef>
              <a:buFont typeface="Arial" pitchFamily="34" charset="0"/>
              <a:buChar char="•"/>
              <a:defRPr/>
            </a:pPr>
            <a:r>
              <a:rPr lang="en-US" altLang="en-US" sz="2400" dirty="0" err="1" smtClean="0">
                <a:solidFill>
                  <a:srgbClr val="FF0000"/>
                </a:solidFill>
                <a:cs typeface="Arial" pitchFamily="34" charset="0"/>
              </a:rPr>
              <a:t>Oligochaetes</a:t>
            </a:r>
            <a:r>
              <a:rPr lang="en-US" altLang="en-US" sz="2400" dirty="0" smtClean="0">
                <a:solidFill>
                  <a:srgbClr val="FF0000"/>
                </a:solidFill>
                <a:cs typeface="Arial" pitchFamily="34" charset="0"/>
              </a:rPr>
              <a:t>:           37 species</a:t>
            </a:r>
          </a:p>
          <a:p>
            <a:pPr lvl="1" algn="just">
              <a:spcBef>
                <a:spcPct val="0"/>
              </a:spcBef>
              <a:buFont typeface="Arial" pitchFamily="34" charset="0"/>
              <a:buChar char="•"/>
              <a:defRPr/>
            </a:pPr>
            <a:r>
              <a:rPr lang="en-US" altLang="en-US" sz="2400" dirty="0" err="1" smtClean="0">
                <a:solidFill>
                  <a:srgbClr val="FF0000"/>
                </a:solidFill>
                <a:cs typeface="Arial" pitchFamily="34" charset="0"/>
              </a:rPr>
              <a:t>Polychaetes</a:t>
            </a:r>
            <a:r>
              <a:rPr lang="en-US" altLang="en-US" sz="2400" dirty="0" smtClean="0">
                <a:solidFill>
                  <a:srgbClr val="FF0000"/>
                </a:solidFill>
                <a:cs typeface="Arial" pitchFamily="34" charset="0"/>
              </a:rPr>
              <a:t>:             11 species</a:t>
            </a:r>
          </a:p>
          <a:p>
            <a:pPr lvl="1" algn="just">
              <a:spcBef>
                <a:spcPct val="0"/>
              </a:spcBef>
              <a:buFont typeface="Arial" pitchFamily="34" charset="0"/>
              <a:buChar char="•"/>
              <a:defRPr/>
            </a:pPr>
            <a:r>
              <a:rPr lang="en-US" altLang="en-US" sz="2400" dirty="0" err="1" smtClean="0">
                <a:solidFill>
                  <a:srgbClr val="FF0000"/>
                </a:solidFill>
                <a:cs typeface="Arial" pitchFamily="34" charset="0"/>
              </a:rPr>
              <a:t>Hirudinea</a:t>
            </a:r>
            <a:r>
              <a:rPr lang="en-US" altLang="en-US" sz="2400" dirty="0" smtClean="0">
                <a:solidFill>
                  <a:srgbClr val="FF0000"/>
                </a:solidFill>
                <a:cs typeface="Arial" pitchFamily="34" charset="0"/>
              </a:rPr>
              <a:t>:                 14 species</a:t>
            </a:r>
          </a:p>
          <a:p>
            <a:pPr lvl="1" algn="just">
              <a:spcBef>
                <a:spcPct val="0"/>
              </a:spcBef>
              <a:buFont typeface="Arial" pitchFamily="34" charset="0"/>
              <a:buChar char="•"/>
              <a:defRPr/>
            </a:pPr>
            <a:r>
              <a:rPr lang="en-US" altLang="en-US" sz="2400" dirty="0" err="1" smtClean="0">
                <a:solidFill>
                  <a:srgbClr val="FF0000"/>
                </a:solidFill>
                <a:cs typeface="Arial" pitchFamily="34" charset="0"/>
              </a:rPr>
              <a:t>Cladocera</a:t>
            </a:r>
            <a:r>
              <a:rPr lang="en-US" altLang="en-US" sz="2400" dirty="0" smtClean="0">
                <a:solidFill>
                  <a:srgbClr val="FF0000"/>
                </a:solidFill>
                <a:cs typeface="Arial" pitchFamily="34" charset="0"/>
              </a:rPr>
              <a:t>:                 36 species</a:t>
            </a:r>
          </a:p>
          <a:p>
            <a:pPr lvl="1" algn="just">
              <a:spcBef>
                <a:spcPct val="0"/>
              </a:spcBef>
              <a:buFont typeface="Arial" pitchFamily="34" charset="0"/>
              <a:buChar char="•"/>
              <a:defRPr/>
            </a:pPr>
            <a:r>
              <a:rPr lang="en-US" altLang="en-US" sz="2400" dirty="0" smtClean="0">
                <a:solidFill>
                  <a:srgbClr val="FF0000"/>
                </a:solidFill>
                <a:cs typeface="Arial" pitchFamily="34" charset="0"/>
              </a:rPr>
              <a:t>Bivalves:                    36 species</a:t>
            </a:r>
          </a:p>
          <a:p>
            <a:pPr lvl="1" algn="just">
              <a:spcBef>
                <a:spcPct val="0"/>
              </a:spcBef>
              <a:buFont typeface="Arial" pitchFamily="34" charset="0"/>
              <a:buChar char="•"/>
              <a:defRPr/>
            </a:pPr>
            <a:r>
              <a:rPr lang="en-US" altLang="en-US" sz="2400" dirty="0" smtClean="0">
                <a:solidFill>
                  <a:srgbClr val="FF0000"/>
                </a:solidFill>
                <a:cs typeface="Arial" pitchFamily="34" charset="0"/>
              </a:rPr>
              <a:t>Gastropods:               40 species</a:t>
            </a:r>
          </a:p>
          <a:p>
            <a:pPr algn="just">
              <a:spcBef>
                <a:spcPct val="0"/>
              </a:spcBef>
              <a:buClrTx/>
              <a:buFontTx/>
              <a:buNone/>
              <a:defRPr/>
            </a:pPr>
            <a:r>
              <a:rPr lang="en-US" altLang="en-US" sz="2400" dirty="0" smtClean="0">
                <a:solidFill>
                  <a:srgbClr val="FF0000"/>
                </a:solidFill>
                <a:cs typeface="Arial" pitchFamily="34" charset="0"/>
              </a:rPr>
              <a:t>New records</a:t>
            </a:r>
          </a:p>
          <a:p>
            <a:pPr marL="457200" lvl="1" indent="0" algn="just">
              <a:spcBef>
                <a:spcPct val="0"/>
              </a:spcBef>
              <a:buFontTx/>
              <a:buNone/>
              <a:defRPr/>
            </a:pPr>
            <a:r>
              <a:rPr lang="en-US" altLang="en-US" sz="2400" dirty="0" smtClean="0">
                <a:cs typeface="Arial" pitchFamily="34" charset="0"/>
              </a:rPr>
              <a:t>39 aquatic Annelids</a:t>
            </a:r>
          </a:p>
          <a:p>
            <a:pPr lvl="1" algn="just">
              <a:spcBef>
                <a:spcPct val="0"/>
              </a:spcBef>
              <a:buFont typeface="Arial" pitchFamily="34" charset="0"/>
              <a:buChar char="•"/>
              <a:defRPr/>
            </a:pPr>
            <a:r>
              <a:rPr lang="en-US" altLang="en-US" sz="2400" dirty="0" smtClean="0">
                <a:solidFill>
                  <a:srgbClr val="FF0000"/>
                </a:solidFill>
                <a:cs typeface="Arial" pitchFamily="34" charset="0"/>
              </a:rPr>
              <a:t>27 </a:t>
            </a:r>
            <a:r>
              <a:rPr lang="en-US" altLang="en-US" sz="2400" dirty="0" err="1" smtClean="0">
                <a:solidFill>
                  <a:srgbClr val="FF0000"/>
                </a:solidFill>
                <a:cs typeface="Arial" pitchFamily="34" charset="0"/>
              </a:rPr>
              <a:t>Oligochaeta</a:t>
            </a:r>
            <a:endParaRPr lang="en-US" altLang="en-US" sz="2400" dirty="0" smtClean="0">
              <a:solidFill>
                <a:srgbClr val="FF0000"/>
              </a:solidFill>
              <a:cs typeface="Arial" pitchFamily="34" charset="0"/>
            </a:endParaRPr>
          </a:p>
          <a:p>
            <a:pPr lvl="1" algn="just">
              <a:spcBef>
                <a:spcPct val="0"/>
              </a:spcBef>
              <a:buFont typeface="Arial" pitchFamily="34" charset="0"/>
              <a:buChar char="•"/>
              <a:defRPr/>
            </a:pPr>
            <a:r>
              <a:rPr lang="en-US" altLang="en-US" sz="2400" dirty="0" smtClean="0">
                <a:solidFill>
                  <a:srgbClr val="FF0000"/>
                </a:solidFill>
                <a:cs typeface="Arial" pitchFamily="34" charset="0"/>
              </a:rPr>
              <a:t>10 </a:t>
            </a:r>
            <a:r>
              <a:rPr lang="en-US" altLang="en-US" sz="2400" dirty="0" err="1" smtClean="0">
                <a:solidFill>
                  <a:srgbClr val="FF0000"/>
                </a:solidFill>
                <a:cs typeface="Arial" pitchFamily="34" charset="0"/>
              </a:rPr>
              <a:t>Hirudinea</a:t>
            </a:r>
            <a:endParaRPr lang="en-US" altLang="en-US" sz="2400" dirty="0" smtClean="0">
              <a:solidFill>
                <a:srgbClr val="FF0000"/>
              </a:solidFill>
              <a:cs typeface="Arial" pitchFamily="34" charset="0"/>
            </a:endParaRPr>
          </a:p>
          <a:p>
            <a:pPr lvl="1" algn="just">
              <a:spcBef>
                <a:spcPct val="0"/>
              </a:spcBef>
              <a:buFont typeface="Arial" pitchFamily="34" charset="0"/>
              <a:buChar char="•"/>
              <a:defRPr/>
            </a:pPr>
            <a:r>
              <a:rPr lang="en-US" altLang="en-US" sz="2400" dirty="0" smtClean="0">
                <a:solidFill>
                  <a:srgbClr val="FF0000"/>
                </a:solidFill>
                <a:cs typeface="Arial" pitchFamily="34" charset="0"/>
              </a:rPr>
              <a:t>2 </a:t>
            </a:r>
            <a:r>
              <a:rPr lang="en-US" altLang="en-US" sz="2400" dirty="0" err="1" smtClean="0">
                <a:solidFill>
                  <a:srgbClr val="FF0000"/>
                </a:solidFill>
                <a:cs typeface="Arial" pitchFamily="34" charset="0"/>
              </a:rPr>
              <a:t>Polychaeta</a:t>
            </a:r>
            <a:endParaRPr lang="en-US" altLang="en-US" sz="2400" dirty="0" smtClean="0">
              <a:solidFill>
                <a:srgbClr val="FF0000"/>
              </a:solidFill>
              <a:cs typeface="Arial" pitchFamily="34" charset="0"/>
            </a:endParaRPr>
          </a:p>
          <a:p>
            <a:pPr algn="just">
              <a:spcBef>
                <a:spcPct val="0"/>
              </a:spcBef>
              <a:buClrTx/>
              <a:buFontTx/>
              <a:buNone/>
              <a:defRPr/>
            </a:pPr>
            <a:r>
              <a:rPr lang="en-US" altLang="en-US" sz="2400" dirty="0" smtClean="0">
                <a:solidFill>
                  <a:srgbClr val="FF0000"/>
                </a:solidFill>
                <a:cs typeface="Arial" pitchFamily="34" charset="0"/>
              </a:rPr>
              <a:t>Fish:</a:t>
            </a:r>
            <a:r>
              <a:rPr lang="en-US" altLang="en-US" sz="2400" dirty="0" smtClean="0">
                <a:solidFill>
                  <a:srgbClr val="00B050"/>
                </a:solidFill>
                <a:cs typeface="Arial" pitchFamily="34" charset="0"/>
              </a:rPr>
              <a:t>                           </a:t>
            </a:r>
            <a:r>
              <a:rPr lang="en-US" altLang="en-US" sz="2400" dirty="0" smtClean="0">
                <a:cs typeface="Arial" pitchFamily="34" charset="0"/>
              </a:rPr>
              <a:t>375 species</a:t>
            </a:r>
          </a:p>
          <a:p>
            <a:pPr algn="just">
              <a:spcBef>
                <a:spcPct val="0"/>
              </a:spcBef>
              <a:buClrTx/>
              <a:buFontTx/>
              <a:buNone/>
              <a:defRPr/>
            </a:pPr>
            <a:r>
              <a:rPr lang="en-US" altLang="en-US" sz="2400" dirty="0" smtClean="0">
                <a:solidFill>
                  <a:srgbClr val="FF0000"/>
                </a:solidFill>
                <a:cs typeface="Arial" pitchFamily="34" charset="0"/>
              </a:rPr>
              <a:t>Amphibians:</a:t>
            </a:r>
            <a:r>
              <a:rPr lang="en-US" altLang="en-US" sz="2400" dirty="0" smtClean="0">
                <a:solidFill>
                  <a:srgbClr val="00B050"/>
                </a:solidFill>
                <a:cs typeface="Arial" pitchFamily="34" charset="0"/>
              </a:rPr>
              <a:t>                 </a:t>
            </a:r>
            <a:r>
              <a:rPr lang="en-US" altLang="en-US" sz="2400" dirty="0" smtClean="0">
                <a:cs typeface="Arial" pitchFamily="34" charset="0"/>
              </a:rPr>
              <a:t>11 species</a:t>
            </a:r>
          </a:p>
          <a:p>
            <a:pPr algn="just">
              <a:spcBef>
                <a:spcPct val="0"/>
              </a:spcBef>
              <a:buClrTx/>
              <a:buFontTx/>
              <a:buNone/>
              <a:defRPr/>
            </a:pPr>
            <a:r>
              <a:rPr lang="en-US" altLang="en-US" sz="2400" dirty="0" smtClean="0">
                <a:solidFill>
                  <a:srgbClr val="FF0000"/>
                </a:solidFill>
                <a:cs typeface="Arial" pitchFamily="34" charset="0"/>
              </a:rPr>
              <a:t>Reptiles: </a:t>
            </a:r>
            <a:r>
              <a:rPr lang="en-US" altLang="en-US" sz="2400" dirty="0" smtClean="0">
                <a:solidFill>
                  <a:srgbClr val="00B050"/>
                </a:solidFill>
                <a:cs typeface="Arial" pitchFamily="34" charset="0"/>
              </a:rPr>
              <a:t>                      </a:t>
            </a:r>
            <a:r>
              <a:rPr lang="en-US" altLang="en-US" sz="2400" dirty="0" smtClean="0">
                <a:cs typeface="Arial" pitchFamily="34" charset="0"/>
              </a:rPr>
              <a:t>27 species</a:t>
            </a:r>
          </a:p>
          <a:p>
            <a:pPr algn="just">
              <a:spcBef>
                <a:spcPct val="0"/>
              </a:spcBef>
              <a:buClrTx/>
              <a:buFontTx/>
              <a:buNone/>
              <a:defRPr/>
            </a:pPr>
            <a:r>
              <a:rPr lang="en-US" altLang="en-US" sz="2400" dirty="0" smtClean="0">
                <a:solidFill>
                  <a:srgbClr val="FF0000"/>
                </a:solidFill>
                <a:cs typeface="Arial" pitchFamily="34" charset="0"/>
              </a:rPr>
              <a:t>Aves</a:t>
            </a:r>
            <a:r>
              <a:rPr lang="en-US" altLang="en-US" sz="2400" dirty="0" smtClean="0">
                <a:solidFill>
                  <a:srgbClr val="00B050"/>
                </a:solidFill>
                <a:cs typeface="Arial" pitchFamily="34" charset="0"/>
              </a:rPr>
              <a:t>:                          </a:t>
            </a:r>
            <a:r>
              <a:rPr lang="en-US" altLang="en-US" sz="2400" dirty="0" smtClean="0">
                <a:cs typeface="Arial" pitchFamily="34" charset="0"/>
              </a:rPr>
              <a:t>177 species</a:t>
            </a:r>
          </a:p>
          <a:p>
            <a:pPr algn="just">
              <a:spcBef>
                <a:spcPct val="0"/>
              </a:spcBef>
              <a:buClrTx/>
              <a:buFontTx/>
              <a:buNone/>
              <a:defRPr/>
            </a:pPr>
            <a:r>
              <a:rPr lang="en-US" altLang="en-US" sz="2400" dirty="0" smtClean="0">
                <a:solidFill>
                  <a:srgbClr val="FF0000"/>
                </a:solidFill>
                <a:cs typeface="Arial" pitchFamily="34" charset="0"/>
              </a:rPr>
              <a:t>Mammals:</a:t>
            </a:r>
            <a:r>
              <a:rPr lang="en-US" altLang="en-US" sz="2400" dirty="0" smtClean="0">
                <a:solidFill>
                  <a:srgbClr val="00B050"/>
                </a:solidFill>
                <a:cs typeface="Arial" pitchFamily="34" charset="0"/>
              </a:rPr>
              <a:t>                    </a:t>
            </a:r>
            <a:r>
              <a:rPr lang="en-US" altLang="en-US" sz="2400" dirty="0" smtClean="0">
                <a:cs typeface="Arial" pitchFamily="34" charset="0"/>
              </a:rPr>
              <a:t>11 species</a:t>
            </a:r>
            <a:endParaRPr lang="en-US" altLang="en-US" sz="2400" dirty="0" smtClean="0">
              <a:solidFill>
                <a:srgbClr val="00B050"/>
              </a:solidFill>
              <a:cs typeface="Arial" pitchFamily="34" charset="0"/>
            </a:endParaRPr>
          </a:p>
          <a:p>
            <a:pPr lvl="1" algn="just">
              <a:spcBef>
                <a:spcPct val="0"/>
              </a:spcBef>
              <a:buFontTx/>
              <a:buNone/>
              <a:defRPr/>
            </a:pPr>
            <a:endParaRPr lang="en-US" altLang="en-US" sz="2400" dirty="0" smtClean="0">
              <a:solidFill>
                <a:srgbClr val="FF0000"/>
              </a:solidFill>
              <a:cs typeface="Arial" pitchFamily="34"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52"/>
            <a:ext cx="8229600" cy="500066"/>
          </a:xfrm>
        </p:spPr>
        <p:txBody>
          <a:bodyPr>
            <a:normAutofit/>
          </a:bodyPr>
          <a:lstStyle/>
          <a:p>
            <a:pPr algn="ctr"/>
            <a:r>
              <a:rPr lang="en-GB" sz="2400" b="1" dirty="0" smtClean="0">
                <a:solidFill>
                  <a:srgbClr val="FF0000"/>
                </a:solidFill>
              </a:rPr>
              <a:t>Biodiversity in the Himalayan Ganges</a:t>
            </a:r>
            <a:endParaRPr lang="en-GB" sz="2400" b="1" dirty="0">
              <a:solidFill>
                <a:srgbClr val="FF0000"/>
              </a:solidFill>
            </a:endParaRPr>
          </a:p>
        </p:txBody>
      </p:sp>
      <p:sp>
        <p:nvSpPr>
          <p:cNvPr id="3" name="Content Placeholder 2"/>
          <p:cNvSpPr>
            <a:spLocks noGrp="1"/>
          </p:cNvSpPr>
          <p:nvPr>
            <p:ph idx="1"/>
          </p:nvPr>
        </p:nvSpPr>
        <p:spPr>
          <a:xfrm>
            <a:off x="457200" y="785794"/>
            <a:ext cx="8229600" cy="5538806"/>
          </a:xfrm>
        </p:spPr>
        <p:txBody>
          <a:bodyPr>
            <a:normAutofit fontScale="92500" lnSpcReduction="10000"/>
          </a:bodyPr>
          <a:lstStyle/>
          <a:p>
            <a:pPr algn="just"/>
            <a:r>
              <a:rPr lang="en-US" dirty="0" smtClean="0"/>
              <a:t>In the Himalayan segment from </a:t>
            </a:r>
            <a:r>
              <a:rPr lang="en-US" dirty="0" err="1" smtClean="0"/>
              <a:t>Gaumukh</a:t>
            </a:r>
            <a:r>
              <a:rPr lang="en-US" dirty="0" smtClean="0"/>
              <a:t> to Haridwar (294 km), the river flows in gorges and on steep gradient of 1 in 67. </a:t>
            </a:r>
          </a:p>
          <a:p>
            <a:pPr algn="just"/>
            <a:r>
              <a:rPr lang="en-US" dirty="0" smtClean="0"/>
              <a:t>The river bed is composed mostly of rocks, boulders intermingled with pebbles and sand, carries cold water, has less pollution sources, and is highly sensitive and has fragile ecosystem and biodiversity. </a:t>
            </a:r>
          </a:p>
          <a:p>
            <a:pPr algn="just"/>
            <a:r>
              <a:rPr lang="en-GB" dirty="0" smtClean="0"/>
              <a:t>The Himalayan Ganges </a:t>
            </a:r>
            <a:r>
              <a:rPr lang="en-GB" dirty="0" smtClean="0">
                <a:solidFill>
                  <a:srgbClr val="FF0000"/>
                </a:solidFill>
              </a:rPr>
              <a:t>supports a distinct biodiversity with rich habitat diversity in terms of rapids, runs, riffles, and pools</a:t>
            </a:r>
            <a:r>
              <a:rPr lang="en-GB" dirty="0" smtClean="0"/>
              <a:t>. Biodiversity in the stretch are represented by  plant diversity (</a:t>
            </a:r>
            <a:r>
              <a:rPr lang="en-GB" dirty="0" err="1" smtClean="0"/>
              <a:t>periphyton</a:t>
            </a:r>
            <a:r>
              <a:rPr lang="en-GB" dirty="0" smtClean="0"/>
              <a:t> and phytoplankton), animal diversity (zooplankton, zoobenthos, fish and other vertebrates) and microbes (bacteria, fungi, </a:t>
            </a:r>
            <a:r>
              <a:rPr lang="en-GB" dirty="0" err="1" smtClean="0"/>
              <a:t>actinomycetes</a:t>
            </a:r>
            <a:r>
              <a:rPr lang="en-GB" dirty="0" smtClean="0"/>
              <a:t>). </a:t>
            </a:r>
            <a:r>
              <a:rPr lang="en-GB" dirty="0" err="1"/>
              <a:t>Macrozoobenthos</a:t>
            </a:r>
            <a:r>
              <a:rPr lang="en-GB" dirty="0"/>
              <a:t> are extremely diverse group of animals dwelling in </a:t>
            </a:r>
            <a:r>
              <a:rPr lang="en-GB" dirty="0" smtClean="0"/>
              <a:t>this part of the Ganges.</a:t>
            </a:r>
            <a:endParaRPr lang="en-US" dirty="0" smtClean="0"/>
          </a:p>
          <a:p>
            <a:pPr>
              <a:buNone/>
            </a:pPr>
            <a:endParaRPr lang="en-GB" dirty="0"/>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52"/>
            <a:ext cx="8229600" cy="500066"/>
          </a:xfrm>
        </p:spPr>
        <p:txBody>
          <a:bodyPr>
            <a:normAutofit/>
          </a:bodyPr>
          <a:lstStyle/>
          <a:p>
            <a:pPr algn="ctr"/>
            <a:r>
              <a:rPr lang="en-GB" sz="2800" b="1" dirty="0" smtClean="0">
                <a:solidFill>
                  <a:srgbClr val="FF0000"/>
                </a:solidFill>
              </a:rPr>
              <a:t>Biodiversity in the Himalayan Ganges</a:t>
            </a:r>
            <a:endParaRPr lang="en-GB" sz="2800" b="1" dirty="0">
              <a:solidFill>
                <a:srgbClr val="FF0000"/>
              </a:solidFill>
            </a:endParaRPr>
          </a:p>
        </p:txBody>
      </p:sp>
      <p:sp>
        <p:nvSpPr>
          <p:cNvPr id="3" name="Content Placeholder 2"/>
          <p:cNvSpPr>
            <a:spLocks noGrp="1"/>
          </p:cNvSpPr>
          <p:nvPr>
            <p:ph idx="1"/>
          </p:nvPr>
        </p:nvSpPr>
        <p:spPr>
          <a:xfrm>
            <a:off x="457200" y="928670"/>
            <a:ext cx="8229600" cy="5395930"/>
          </a:xfrm>
        </p:spPr>
        <p:txBody>
          <a:bodyPr/>
          <a:lstStyle/>
          <a:p>
            <a:r>
              <a:rPr lang="en-GB" dirty="0" err="1" smtClean="0"/>
              <a:t>Macrozoobenthos</a:t>
            </a:r>
            <a:r>
              <a:rPr lang="en-GB" dirty="0" smtClean="0"/>
              <a:t> are represented by nymphs and larvae of </a:t>
            </a:r>
            <a:r>
              <a:rPr lang="en-GB" dirty="0" err="1" smtClean="0"/>
              <a:t>Ephemeroptera</a:t>
            </a:r>
            <a:r>
              <a:rPr lang="en-GB" dirty="0" smtClean="0"/>
              <a:t> (15 species), </a:t>
            </a:r>
            <a:r>
              <a:rPr lang="en-GB" dirty="0" err="1" smtClean="0"/>
              <a:t>Plecoptera</a:t>
            </a:r>
            <a:r>
              <a:rPr lang="en-GB" dirty="0" smtClean="0"/>
              <a:t> (5 species), </a:t>
            </a:r>
            <a:r>
              <a:rPr lang="en-GB" dirty="0" err="1" smtClean="0"/>
              <a:t>Trichoptera</a:t>
            </a:r>
            <a:r>
              <a:rPr lang="en-GB" dirty="0" smtClean="0"/>
              <a:t> (4 species), </a:t>
            </a:r>
            <a:r>
              <a:rPr lang="en-GB" dirty="0" err="1" smtClean="0"/>
              <a:t>Hemiptera</a:t>
            </a:r>
            <a:r>
              <a:rPr lang="en-GB" dirty="0" smtClean="0"/>
              <a:t> (3 species), </a:t>
            </a:r>
            <a:r>
              <a:rPr lang="en-GB" dirty="0" err="1" smtClean="0"/>
              <a:t>Diptera</a:t>
            </a:r>
            <a:r>
              <a:rPr lang="en-GB" dirty="0" smtClean="0"/>
              <a:t> (7 species), </a:t>
            </a:r>
            <a:r>
              <a:rPr lang="en-GB" dirty="0" err="1" smtClean="0"/>
              <a:t>Coleoptera</a:t>
            </a:r>
            <a:r>
              <a:rPr lang="en-GB" dirty="0" smtClean="0"/>
              <a:t> (8 species), </a:t>
            </a:r>
            <a:r>
              <a:rPr lang="en-GB" dirty="0" err="1" smtClean="0"/>
              <a:t>Odonata</a:t>
            </a:r>
            <a:r>
              <a:rPr lang="en-GB" dirty="0" smtClean="0"/>
              <a:t> (5 species), Mollusca (4 genera), and Annelida (2 genera). </a:t>
            </a:r>
          </a:p>
          <a:p>
            <a:r>
              <a:rPr lang="en-GB" dirty="0" smtClean="0"/>
              <a:t>As the river flows down through the plains the diversity gets richer.</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
          <p:cNvGrpSpPr>
            <a:grpSpLocks noGrp="1"/>
          </p:cNvGrpSpPr>
          <p:nvPr/>
        </p:nvGrpSpPr>
        <p:grpSpPr bwMode="auto">
          <a:xfrm>
            <a:off x="612775" y="1600200"/>
            <a:ext cx="8153400" cy="4495800"/>
            <a:chOff x="672" y="431"/>
            <a:chExt cx="4896" cy="3458"/>
          </a:xfrm>
        </p:grpSpPr>
        <p:pic>
          <p:nvPicPr>
            <p:cNvPr id="3" name="Picture 13" descr="river basins final"/>
            <p:cNvPicPr>
              <a:picLocks noChangeAspect="1" noChangeArrowheads="1"/>
            </p:cNvPicPr>
            <p:nvPr/>
          </p:nvPicPr>
          <p:blipFill>
            <a:blip r:embed="rId2"/>
            <a:srcRect/>
            <a:stretch>
              <a:fillRect/>
            </a:stretch>
          </p:blipFill>
          <p:spPr bwMode="auto">
            <a:xfrm>
              <a:off x="672" y="431"/>
              <a:ext cx="4896" cy="3458"/>
            </a:xfrm>
            <a:prstGeom prst="rect">
              <a:avLst/>
            </a:prstGeom>
            <a:noFill/>
            <a:ln w="38100" cmpd="dbl">
              <a:solidFill>
                <a:srgbClr val="000000"/>
              </a:solidFill>
              <a:miter lim="800000"/>
              <a:headEnd/>
              <a:tailEnd/>
            </a:ln>
          </p:spPr>
        </p:pic>
        <p:sp>
          <p:nvSpPr>
            <p:cNvPr id="4" name="Text Box 14"/>
            <p:cNvSpPr txBox="1">
              <a:spLocks noChangeArrowheads="1"/>
            </p:cNvSpPr>
            <p:nvPr/>
          </p:nvSpPr>
          <p:spPr bwMode="auto">
            <a:xfrm>
              <a:off x="1589" y="1230"/>
              <a:ext cx="421" cy="204"/>
            </a:xfrm>
            <a:prstGeom prst="rect">
              <a:avLst/>
            </a:prstGeom>
            <a:noFill/>
            <a:ln w="9525">
              <a:noFill/>
              <a:miter lim="800000"/>
              <a:headEnd/>
              <a:tailEnd/>
            </a:ln>
          </p:spPr>
          <p:txBody>
            <a:bodyPr wrap="none">
              <a:spAutoFit/>
            </a:bodyPr>
            <a:lstStyle/>
            <a:p>
              <a:r>
                <a:rPr lang="en-US" sz="1400" b="1"/>
                <a:t>Indus</a:t>
              </a:r>
            </a:p>
          </p:txBody>
        </p:sp>
        <p:sp>
          <p:nvSpPr>
            <p:cNvPr id="5" name="Text Box 15"/>
            <p:cNvSpPr txBox="1">
              <a:spLocks noChangeArrowheads="1"/>
            </p:cNvSpPr>
            <p:nvPr/>
          </p:nvSpPr>
          <p:spPr bwMode="auto">
            <a:xfrm>
              <a:off x="2189" y="1680"/>
              <a:ext cx="472" cy="204"/>
            </a:xfrm>
            <a:prstGeom prst="rect">
              <a:avLst/>
            </a:prstGeom>
            <a:noFill/>
            <a:ln w="9525">
              <a:noFill/>
              <a:miter lim="800000"/>
              <a:headEnd/>
              <a:tailEnd/>
            </a:ln>
          </p:spPr>
          <p:txBody>
            <a:bodyPr wrap="none">
              <a:spAutoFit/>
            </a:bodyPr>
            <a:lstStyle/>
            <a:p>
              <a:r>
                <a:rPr lang="en-US" sz="1400" b="1" dirty="0" err="1"/>
                <a:t>Ganga</a:t>
              </a:r>
              <a:endParaRPr lang="en-US" sz="1400" b="1" dirty="0"/>
            </a:p>
          </p:txBody>
        </p:sp>
        <p:sp>
          <p:nvSpPr>
            <p:cNvPr id="6" name="Text Box 16"/>
            <p:cNvSpPr txBox="1">
              <a:spLocks noChangeArrowheads="1"/>
            </p:cNvSpPr>
            <p:nvPr/>
          </p:nvSpPr>
          <p:spPr bwMode="auto">
            <a:xfrm>
              <a:off x="2804" y="1607"/>
              <a:ext cx="828" cy="204"/>
            </a:xfrm>
            <a:prstGeom prst="rect">
              <a:avLst/>
            </a:prstGeom>
            <a:noFill/>
            <a:ln w="9525">
              <a:noFill/>
              <a:miter lim="800000"/>
              <a:headEnd/>
              <a:tailEnd/>
            </a:ln>
          </p:spPr>
          <p:txBody>
            <a:bodyPr wrap="none">
              <a:spAutoFit/>
            </a:bodyPr>
            <a:lstStyle/>
            <a:p>
              <a:r>
                <a:rPr lang="en-US" sz="1400" b="1"/>
                <a:t>Brahmaputra</a:t>
              </a:r>
            </a:p>
          </p:txBody>
        </p:sp>
        <p:sp>
          <p:nvSpPr>
            <p:cNvPr id="7" name="Text Box 17"/>
            <p:cNvSpPr txBox="1">
              <a:spLocks noChangeArrowheads="1"/>
            </p:cNvSpPr>
            <p:nvPr/>
          </p:nvSpPr>
          <p:spPr bwMode="auto">
            <a:xfrm rot="-3980211">
              <a:off x="3167" y="2038"/>
              <a:ext cx="682" cy="196"/>
            </a:xfrm>
            <a:prstGeom prst="rect">
              <a:avLst/>
            </a:prstGeom>
            <a:noFill/>
            <a:ln w="9525">
              <a:noFill/>
              <a:miter lim="800000"/>
              <a:headEnd/>
              <a:tailEnd/>
            </a:ln>
          </p:spPr>
          <p:txBody>
            <a:bodyPr wrap="none">
              <a:spAutoFit/>
            </a:bodyPr>
            <a:lstStyle/>
            <a:p>
              <a:r>
                <a:rPr lang="en-US" sz="1400" b="1"/>
                <a:t>Irrawaddy</a:t>
              </a:r>
            </a:p>
          </p:txBody>
        </p:sp>
        <p:sp>
          <p:nvSpPr>
            <p:cNvPr id="8" name="Text Box 18"/>
            <p:cNvSpPr txBox="1">
              <a:spLocks noChangeArrowheads="1"/>
            </p:cNvSpPr>
            <p:nvPr/>
          </p:nvSpPr>
          <p:spPr bwMode="auto">
            <a:xfrm rot="-4867705">
              <a:off x="3354" y="2384"/>
              <a:ext cx="596" cy="195"/>
            </a:xfrm>
            <a:prstGeom prst="rect">
              <a:avLst/>
            </a:prstGeom>
            <a:noFill/>
            <a:ln w="9525">
              <a:noFill/>
              <a:miter lim="800000"/>
              <a:headEnd/>
              <a:tailEnd/>
            </a:ln>
          </p:spPr>
          <p:txBody>
            <a:bodyPr wrap="none">
              <a:spAutoFit/>
            </a:bodyPr>
            <a:lstStyle/>
            <a:p>
              <a:r>
                <a:rPr lang="en-US" sz="1400" b="1"/>
                <a:t>Salween</a:t>
              </a:r>
            </a:p>
          </p:txBody>
        </p:sp>
        <p:sp>
          <p:nvSpPr>
            <p:cNvPr id="9" name="Text Box 19"/>
            <p:cNvSpPr txBox="1">
              <a:spLocks noChangeArrowheads="1"/>
            </p:cNvSpPr>
            <p:nvPr/>
          </p:nvSpPr>
          <p:spPr bwMode="auto">
            <a:xfrm>
              <a:off x="3938" y="2715"/>
              <a:ext cx="548" cy="203"/>
            </a:xfrm>
            <a:prstGeom prst="rect">
              <a:avLst/>
            </a:prstGeom>
            <a:noFill/>
            <a:ln w="9525">
              <a:noFill/>
              <a:miter lim="800000"/>
              <a:headEnd/>
              <a:tailEnd/>
            </a:ln>
          </p:spPr>
          <p:txBody>
            <a:bodyPr wrap="none">
              <a:spAutoFit/>
            </a:bodyPr>
            <a:lstStyle/>
            <a:p>
              <a:r>
                <a:rPr lang="en-US" sz="1400" b="1"/>
                <a:t>Mekong</a:t>
              </a:r>
            </a:p>
          </p:txBody>
        </p:sp>
        <p:sp>
          <p:nvSpPr>
            <p:cNvPr id="10" name="Text Box 20"/>
            <p:cNvSpPr txBox="1">
              <a:spLocks noChangeArrowheads="1"/>
            </p:cNvSpPr>
            <p:nvPr/>
          </p:nvSpPr>
          <p:spPr bwMode="auto">
            <a:xfrm>
              <a:off x="4730" y="1296"/>
              <a:ext cx="554" cy="203"/>
            </a:xfrm>
            <a:prstGeom prst="rect">
              <a:avLst/>
            </a:prstGeom>
            <a:noFill/>
            <a:ln w="9525">
              <a:noFill/>
              <a:miter lim="800000"/>
              <a:headEnd/>
              <a:tailEnd/>
            </a:ln>
          </p:spPr>
          <p:txBody>
            <a:bodyPr wrap="none">
              <a:spAutoFit/>
            </a:bodyPr>
            <a:lstStyle/>
            <a:p>
              <a:r>
                <a:rPr lang="en-US" sz="1400" b="1"/>
                <a:t>Yangtze</a:t>
              </a:r>
            </a:p>
          </p:txBody>
        </p:sp>
        <p:sp>
          <p:nvSpPr>
            <p:cNvPr id="11" name="Text Box 21"/>
            <p:cNvSpPr txBox="1">
              <a:spLocks noChangeArrowheads="1"/>
            </p:cNvSpPr>
            <p:nvPr/>
          </p:nvSpPr>
          <p:spPr bwMode="auto">
            <a:xfrm>
              <a:off x="4085" y="855"/>
              <a:ext cx="479" cy="203"/>
            </a:xfrm>
            <a:prstGeom prst="rect">
              <a:avLst/>
            </a:prstGeom>
            <a:noFill/>
            <a:ln w="9525">
              <a:noFill/>
              <a:miter lim="800000"/>
              <a:headEnd/>
              <a:tailEnd/>
            </a:ln>
          </p:spPr>
          <p:txBody>
            <a:bodyPr wrap="none">
              <a:spAutoFit/>
            </a:bodyPr>
            <a:lstStyle/>
            <a:p>
              <a:r>
                <a:rPr lang="en-US" sz="1400" b="1"/>
                <a:t>Yellow</a:t>
              </a:r>
            </a:p>
          </p:txBody>
        </p:sp>
      </p:grpSp>
      <p:sp>
        <p:nvSpPr>
          <p:cNvPr id="12" name="TextBox 11"/>
          <p:cNvSpPr txBox="1"/>
          <p:nvPr/>
        </p:nvSpPr>
        <p:spPr>
          <a:xfrm>
            <a:off x="1886851" y="836712"/>
            <a:ext cx="5961563" cy="523220"/>
          </a:xfrm>
          <a:prstGeom prst="rect">
            <a:avLst/>
          </a:prstGeom>
          <a:noFill/>
        </p:spPr>
        <p:txBody>
          <a:bodyPr wrap="none" rtlCol="0">
            <a:spAutoFit/>
          </a:bodyPr>
          <a:lstStyle/>
          <a:p>
            <a:pPr algn="ctr"/>
            <a:r>
              <a:rPr lang="en-US" sz="2800" dirty="0">
                <a:solidFill>
                  <a:srgbClr val="FF0000"/>
                </a:solidFill>
              </a:rPr>
              <a:t>Hindu Kush Himalayan River System</a:t>
            </a:r>
          </a:p>
        </p:txBody>
      </p:sp>
      <p:sp>
        <p:nvSpPr>
          <p:cNvPr id="13" name="Rectangle 12"/>
          <p:cNvSpPr/>
          <p:nvPr/>
        </p:nvSpPr>
        <p:spPr>
          <a:xfrm>
            <a:off x="2843808" y="5302949"/>
            <a:ext cx="5760640" cy="830997"/>
          </a:xfrm>
          <a:prstGeom prst="rect">
            <a:avLst/>
          </a:prstGeom>
        </p:spPr>
        <p:txBody>
          <a:bodyPr wrap="square">
            <a:spAutoFit/>
          </a:bodyPr>
          <a:lstStyle/>
          <a:p>
            <a:r>
              <a:rPr lang="en-US" sz="2400" dirty="0">
                <a:solidFill>
                  <a:srgbClr val="FF0000"/>
                </a:solidFill>
              </a:rPr>
              <a:t>Headwaters of </a:t>
            </a:r>
            <a:r>
              <a:rPr lang="en-US" sz="2400" dirty="0" smtClean="0">
                <a:solidFill>
                  <a:srgbClr val="FF0000"/>
                </a:solidFill>
              </a:rPr>
              <a:t>eight </a:t>
            </a:r>
            <a:r>
              <a:rPr lang="en-US" sz="2400" dirty="0">
                <a:solidFill>
                  <a:srgbClr val="FF0000"/>
                </a:solidFill>
              </a:rPr>
              <a:t>large river systems of Asia – habitat of 1/5</a:t>
            </a:r>
            <a:r>
              <a:rPr lang="en-US" sz="2400" baseline="30000" dirty="0">
                <a:solidFill>
                  <a:srgbClr val="FF0000"/>
                </a:solidFill>
              </a:rPr>
              <a:t>th</a:t>
            </a:r>
            <a:r>
              <a:rPr lang="en-US" sz="2400" dirty="0">
                <a:solidFill>
                  <a:srgbClr val="FF0000"/>
                </a:solidFill>
              </a:rPr>
              <a:t> of world population</a:t>
            </a:r>
            <a:endParaRPr lang="en-US" sz="2400" dirty="0">
              <a:solidFill>
                <a:srgbClr val="FF0000"/>
              </a:solidFill>
            </a:endParaRPr>
          </a:p>
        </p:txBody>
      </p:sp>
    </p:spTree>
    <p:extLst>
      <p:ext uri="{BB962C8B-B14F-4D97-AF65-F5344CB8AC3E}">
        <p14:creationId xmlns:p14="http://schemas.microsoft.com/office/powerpoint/2010/main" val="352498403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290"/>
            <a:ext cx="8229600" cy="428628"/>
          </a:xfrm>
        </p:spPr>
        <p:txBody>
          <a:bodyPr>
            <a:normAutofit/>
          </a:bodyPr>
          <a:lstStyle/>
          <a:p>
            <a:pPr algn="ctr"/>
            <a:r>
              <a:rPr lang="en-GB" sz="2400" b="1" dirty="0" smtClean="0">
                <a:solidFill>
                  <a:srgbClr val="FF0000"/>
                </a:solidFill>
              </a:rPr>
              <a:t>Fish in the Himalayan Ganges</a:t>
            </a:r>
            <a:endParaRPr lang="en-GB" sz="2400" b="1" dirty="0">
              <a:solidFill>
                <a:srgbClr val="FF0000"/>
              </a:solidFill>
            </a:endParaRPr>
          </a:p>
        </p:txBody>
      </p:sp>
      <p:sp>
        <p:nvSpPr>
          <p:cNvPr id="3" name="Content Placeholder 2"/>
          <p:cNvSpPr>
            <a:spLocks noGrp="1"/>
          </p:cNvSpPr>
          <p:nvPr>
            <p:ph idx="1"/>
          </p:nvPr>
        </p:nvSpPr>
        <p:spPr>
          <a:xfrm>
            <a:off x="457200" y="785794"/>
            <a:ext cx="8229600" cy="5538806"/>
          </a:xfrm>
        </p:spPr>
        <p:txBody>
          <a:bodyPr>
            <a:normAutofit lnSpcReduction="10000"/>
          </a:bodyPr>
          <a:lstStyle/>
          <a:p>
            <a:r>
              <a:rPr lang="en-GB" dirty="0" smtClean="0"/>
              <a:t>The uppermost stretch of the River Ganga is devoid of fish and is called "No fish Zone" as the fish cannot survive under the extreme environmental conditions of very low temperature and turbulent water current. The </a:t>
            </a:r>
            <a:r>
              <a:rPr lang="en-GB" dirty="0" err="1" smtClean="0"/>
              <a:t>metarhithronic</a:t>
            </a:r>
            <a:r>
              <a:rPr lang="en-GB" dirty="0" smtClean="0"/>
              <a:t> zone is known as "Snow Trout Zone" which provides conducive habitat for the species of </a:t>
            </a:r>
            <a:r>
              <a:rPr lang="en-GB" i="1" dirty="0" err="1" smtClean="0"/>
              <a:t>Schizothorax</a:t>
            </a:r>
            <a:r>
              <a:rPr lang="en-GB" i="1" dirty="0" smtClean="0"/>
              <a:t>.</a:t>
            </a:r>
            <a:r>
              <a:rPr lang="en-GB" dirty="0" smtClean="0"/>
              <a:t> </a:t>
            </a:r>
          </a:p>
          <a:p>
            <a:r>
              <a:rPr lang="en-GB" dirty="0" err="1" smtClean="0"/>
              <a:t>Hyporhithrone</a:t>
            </a:r>
            <a:r>
              <a:rPr lang="en-GB" dirty="0" smtClean="0"/>
              <a:t> is characterized by "</a:t>
            </a:r>
            <a:r>
              <a:rPr lang="en-GB" dirty="0" err="1" smtClean="0"/>
              <a:t>Mahseer</a:t>
            </a:r>
            <a:r>
              <a:rPr lang="en-GB" dirty="0" smtClean="0"/>
              <a:t> Zone" dominated by pools and few runs and rapids. This zone has a high volume of water and sufficient food to sustain big fish like </a:t>
            </a:r>
            <a:r>
              <a:rPr lang="en-GB" dirty="0" err="1" smtClean="0"/>
              <a:t>Mahseer</a:t>
            </a:r>
            <a:r>
              <a:rPr lang="en-GB" dirty="0" smtClean="0"/>
              <a:t>. </a:t>
            </a:r>
          </a:p>
          <a:p>
            <a:r>
              <a:rPr lang="en-GB" dirty="0" smtClean="0">
                <a:solidFill>
                  <a:srgbClr val="FF0000"/>
                </a:solidFill>
              </a:rPr>
              <a:t>Sixty fish species belonging to 27 genera and 12 families </a:t>
            </a:r>
            <a:r>
              <a:rPr lang="en-GB" dirty="0" smtClean="0"/>
              <a:t>are represented in the Ganges. </a:t>
            </a:r>
            <a:r>
              <a:rPr lang="en-GB" dirty="0" err="1" smtClean="0"/>
              <a:t>Cyprinidae</a:t>
            </a:r>
            <a:r>
              <a:rPr lang="en-GB" dirty="0" smtClean="0"/>
              <a:t> is the biggest family with 35 fish species</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52"/>
            <a:ext cx="8229600" cy="428628"/>
          </a:xfrm>
        </p:spPr>
        <p:txBody>
          <a:bodyPr>
            <a:normAutofit/>
          </a:bodyPr>
          <a:lstStyle/>
          <a:p>
            <a:pPr algn="ctr"/>
            <a:r>
              <a:rPr lang="en-GB" sz="2400" b="1" dirty="0" smtClean="0">
                <a:solidFill>
                  <a:srgbClr val="FF0000"/>
                </a:solidFill>
              </a:rPr>
              <a:t>Upper reaches (Foothill downwards) of the Ganges</a:t>
            </a:r>
            <a:endParaRPr lang="en-GB" sz="2400" b="1" dirty="0">
              <a:solidFill>
                <a:srgbClr val="FF0000"/>
              </a:solidFill>
            </a:endParaRPr>
          </a:p>
        </p:txBody>
      </p:sp>
      <p:sp>
        <p:nvSpPr>
          <p:cNvPr id="3" name="Content Placeholder 2"/>
          <p:cNvSpPr>
            <a:spLocks noGrp="1"/>
          </p:cNvSpPr>
          <p:nvPr>
            <p:ph idx="1"/>
          </p:nvPr>
        </p:nvSpPr>
        <p:spPr>
          <a:xfrm>
            <a:off x="457200" y="714356"/>
            <a:ext cx="8229600" cy="5610244"/>
          </a:xfrm>
        </p:spPr>
        <p:txBody>
          <a:bodyPr>
            <a:normAutofit/>
          </a:bodyPr>
          <a:lstStyle/>
          <a:p>
            <a:r>
              <a:rPr lang="en-GB" sz="3200" b="1" dirty="0" smtClean="0"/>
              <a:t>40 species of zooplankton, 4 crustaceans, 15 molluscs, 51 insects, 83 fishes, 12 turtles, 2 crocodiles, 48 aquatic birds and two mammals (Ganges River dolphin and Soft-coated otter) have been documented from the upper reaches of the Ganges between </a:t>
            </a:r>
            <a:r>
              <a:rPr lang="en-GB" sz="3200" b="1" dirty="0" err="1" smtClean="0"/>
              <a:t>Rishikesh</a:t>
            </a:r>
            <a:r>
              <a:rPr lang="en-GB" sz="3200" b="1" dirty="0" smtClean="0"/>
              <a:t> and Kanpur (over 850 km)</a:t>
            </a:r>
            <a:endParaRPr lang="en-GB" sz="3200" b="1" dirty="0"/>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52"/>
            <a:ext cx="8229600" cy="357190"/>
          </a:xfrm>
        </p:spPr>
        <p:txBody>
          <a:bodyPr>
            <a:noAutofit/>
          </a:bodyPr>
          <a:lstStyle/>
          <a:p>
            <a:pPr algn="ctr"/>
            <a:r>
              <a:rPr lang="en-GB" sz="2400" b="1" dirty="0" smtClean="0"/>
              <a:t> Ganges from foothill to Varanasi</a:t>
            </a:r>
            <a:endParaRPr lang="en-GB" sz="2400" b="1" dirty="0"/>
          </a:p>
        </p:txBody>
      </p:sp>
      <p:sp>
        <p:nvSpPr>
          <p:cNvPr id="3" name="Content Placeholder 2"/>
          <p:cNvSpPr>
            <a:spLocks noGrp="1"/>
          </p:cNvSpPr>
          <p:nvPr>
            <p:ph idx="1"/>
          </p:nvPr>
        </p:nvSpPr>
        <p:spPr>
          <a:xfrm>
            <a:off x="457200" y="571480"/>
            <a:ext cx="8229600" cy="5753120"/>
          </a:xfrm>
        </p:spPr>
        <p:txBody>
          <a:bodyPr>
            <a:normAutofit lnSpcReduction="10000"/>
          </a:bodyPr>
          <a:lstStyle/>
          <a:p>
            <a:pPr algn="just"/>
            <a:r>
              <a:rPr lang="en-US" dirty="0" smtClean="0"/>
              <a:t>In the segment, Haridwar to Varanasi (1081 km), </a:t>
            </a:r>
            <a:r>
              <a:rPr lang="en-US" dirty="0" smtClean="0">
                <a:solidFill>
                  <a:srgbClr val="FF0000"/>
                </a:solidFill>
              </a:rPr>
              <a:t>the river flows in plains, meandering on bed of fine sand, has wide river bed and floodplains, and has been modified by construction of dams and barrages </a:t>
            </a:r>
            <a:r>
              <a:rPr lang="en-US" dirty="0" smtClean="0"/>
              <a:t>for diversion of water mainly for irrigation purposes.</a:t>
            </a:r>
          </a:p>
          <a:p>
            <a:pPr algn="just"/>
            <a:r>
              <a:rPr lang="en-US" dirty="0" smtClean="0"/>
              <a:t> Due to Diversion of over 80% of river water to the irrigation canals, and discharge of industrial and domestic effluents, besides non-point sources of pollution mainly from agriculture sector, the segment downstream </a:t>
            </a:r>
            <a:r>
              <a:rPr lang="en-US" dirty="0" err="1" smtClean="0"/>
              <a:t>Narora</a:t>
            </a:r>
            <a:r>
              <a:rPr lang="en-US" dirty="0" smtClean="0"/>
              <a:t> Barrage to Allahabad (600 km), especially in and around Kanpur, is </a:t>
            </a:r>
            <a:r>
              <a:rPr lang="en-US" dirty="0" smtClean="0">
                <a:solidFill>
                  <a:srgbClr val="FF0000"/>
                </a:solidFill>
              </a:rPr>
              <a:t>grossly polluted</a:t>
            </a:r>
            <a:r>
              <a:rPr lang="en-US" dirty="0" smtClean="0"/>
              <a:t>.</a:t>
            </a:r>
          </a:p>
          <a:p>
            <a:pPr algn="just"/>
            <a:r>
              <a:rPr lang="en-US" dirty="0" smtClean="0"/>
              <a:t> </a:t>
            </a:r>
            <a:r>
              <a:rPr lang="en-US" dirty="0" smtClean="0">
                <a:solidFill>
                  <a:srgbClr val="FF0000"/>
                </a:solidFill>
              </a:rPr>
              <a:t>The river gradient is 1 in 5000 </a:t>
            </a:r>
            <a:r>
              <a:rPr lang="en-US" dirty="0" smtClean="0"/>
              <a:t>in this segment.</a:t>
            </a:r>
          </a:p>
          <a:p>
            <a:pPr algn="just"/>
            <a:r>
              <a:rPr lang="en-US" dirty="0" smtClean="0"/>
              <a:t> Declining river flow and polluted river water are matter of serious concern in this segment.</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290"/>
            <a:ext cx="8229600" cy="285752"/>
          </a:xfrm>
        </p:spPr>
        <p:txBody>
          <a:bodyPr>
            <a:noAutofit/>
          </a:bodyPr>
          <a:lstStyle/>
          <a:p>
            <a:pPr algn="ctr"/>
            <a:r>
              <a:rPr lang="en-GB" sz="2400" b="1" dirty="0" smtClean="0">
                <a:solidFill>
                  <a:srgbClr val="FF0000"/>
                </a:solidFill>
              </a:rPr>
              <a:t>Ganges---------</a:t>
            </a:r>
            <a:endParaRPr lang="en-GB" sz="2400" b="1" dirty="0">
              <a:solidFill>
                <a:srgbClr val="FF0000"/>
              </a:solidFill>
            </a:endParaRPr>
          </a:p>
        </p:txBody>
      </p:sp>
      <p:sp>
        <p:nvSpPr>
          <p:cNvPr id="3" name="Content Placeholder 2"/>
          <p:cNvSpPr>
            <a:spLocks noGrp="1"/>
          </p:cNvSpPr>
          <p:nvPr>
            <p:ph idx="1"/>
          </p:nvPr>
        </p:nvSpPr>
        <p:spPr>
          <a:xfrm>
            <a:off x="457200" y="571480"/>
            <a:ext cx="8229600" cy="5753120"/>
          </a:xfrm>
        </p:spPr>
        <p:txBody>
          <a:bodyPr>
            <a:normAutofit/>
          </a:bodyPr>
          <a:lstStyle/>
          <a:p>
            <a:r>
              <a:rPr lang="en-US" dirty="0" smtClean="0"/>
              <a:t>Besides encroachments of river bed, gravel and sand mining, farming in river bed, etc are some other concerns. </a:t>
            </a:r>
          </a:p>
          <a:p>
            <a:r>
              <a:rPr lang="en-US" dirty="0" smtClean="0">
                <a:solidFill>
                  <a:srgbClr val="FF0000"/>
                </a:solidFill>
              </a:rPr>
              <a:t>Several large and mega religious conglomerations </a:t>
            </a:r>
            <a:r>
              <a:rPr lang="en-US" dirty="0" smtClean="0"/>
              <a:t>are part of socio-cultural dimensions of the riverine systems at places like Haridwar, Allahabad, and Varanasi. </a:t>
            </a:r>
          </a:p>
          <a:p>
            <a:r>
              <a:rPr lang="en-US" dirty="0" smtClean="0"/>
              <a:t>Twelve species of turtles has been documented in this stretch. </a:t>
            </a:r>
          </a:p>
          <a:p>
            <a:pPr marL="0" indent="0">
              <a:buNone/>
            </a:pPr>
            <a:endParaRPr lang="en-GB" dirty="0"/>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B-46"/>
          <p:cNvPicPr>
            <a:picLocks noChangeAspect="1" noChangeArrowheads="1"/>
          </p:cNvPicPr>
          <p:nvPr/>
        </p:nvPicPr>
        <p:blipFill>
          <a:blip r:embed="rId2"/>
          <a:srcRect/>
          <a:stretch>
            <a:fillRect/>
          </a:stretch>
        </p:blipFill>
        <p:spPr bwMode="auto">
          <a:xfrm>
            <a:off x="76200" y="142852"/>
            <a:ext cx="4495800" cy="3670300"/>
          </a:xfrm>
          <a:prstGeom prst="rect">
            <a:avLst/>
          </a:prstGeom>
          <a:noFill/>
          <a:ln w="9525">
            <a:noFill/>
            <a:miter lim="800000"/>
            <a:headEnd/>
            <a:tailEnd/>
          </a:ln>
        </p:spPr>
      </p:pic>
      <p:sp>
        <p:nvSpPr>
          <p:cNvPr id="15363" name="Text Box 6"/>
          <p:cNvSpPr txBox="1">
            <a:spLocks noChangeArrowheads="1"/>
          </p:cNvSpPr>
          <p:nvPr/>
        </p:nvSpPr>
        <p:spPr bwMode="auto">
          <a:xfrm>
            <a:off x="228600" y="4306888"/>
            <a:ext cx="3706813" cy="457200"/>
          </a:xfrm>
          <a:prstGeom prst="rect">
            <a:avLst/>
          </a:prstGeom>
          <a:noFill/>
          <a:ln w="9525">
            <a:noFill/>
            <a:miter lim="800000"/>
            <a:headEnd/>
            <a:tailEnd/>
          </a:ln>
        </p:spPr>
        <p:txBody>
          <a:bodyPr wrap="none">
            <a:spAutoFit/>
          </a:bodyPr>
          <a:lstStyle/>
          <a:p>
            <a:r>
              <a:rPr lang="en-US" altLang="en-US" sz="2400" b="1" dirty="0" err="1"/>
              <a:t>Mahakumbh</a:t>
            </a:r>
            <a:r>
              <a:rPr lang="en-US" altLang="en-US" sz="2400" b="1" dirty="0"/>
              <a:t> at </a:t>
            </a:r>
            <a:r>
              <a:rPr lang="en-US" altLang="en-US" sz="2400" b="1" dirty="0" err="1"/>
              <a:t>Haridwar</a:t>
            </a:r>
            <a:endParaRPr lang="en-US" altLang="en-US" sz="2400" b="1" dirty="0"/>
          </a:p>
        </p:txBody>
      </p:sp>
      <p:sp>
        <p:nvSpPr>
          <p:cNvPr id="15364" name="Text Box 9"/>
          <p:cNvSpPr txBox="1">
            <a:spLocks noChangeArrowheads="1"/>
          </p:cNvSpPr>
          <p:nvPr/>
        </p:nvSpPr>
        <p:spPr bwMode="auto">
          <a:xfrm>
            <a:off x="5105400" y="3694113"/>
            <a:ext cx="3533775" cy="366712"/>
          </a:xfrm>
          <a:prstGeom prst="rect">
            <a:avLst/>
          </a:prstGeom>
          <a:noFill/>
          <a:ln w="9525">
            <a:noFill/>
            <a:miter lim="800000"/>
            <a:headEnd/>
            <a:tailEnd/>
          </a:ln>
        </p:spPr>
        <p:txBody>
          <a:bodyPr>
            <a:spAutoFit/>
          </a:bodyPr>
          <a:lstStyle/>
          <a:p>
            <a:r>
              <a:rPr lang="en-US" altLang="en-US"/>
              <a:t>      Ganga at Haridwar at Night</a:t>
            </a:r>
          </a:p>
        </p:txBody>
      </p:sp>
      <p:pic>
        <p:nvPicPr>
          <p:cNvPr id="15365" name="Picture 10" descr="Ganga at Haridwar"/>
          <p:cNvPicPr>
            <a:picLocks noChangeAspect="1" noChangeArrowheads="1"/>
          </p:cNvPicPr>
          <p:nvPr/>
        </p:nvPicPr>
        <p:blipFill>
          <a:blip r:embed="rId3"/>
          <a:srcRect/>
          <a:stretch>
            <a:fillRect/>
          </a:stretch>
        </p:blipFill>
        <p:spPr bwMode="auto">
          <a:xfrm>
            <a:off x="4800600" y="3403600"/>
            <a:ext cx="4038600" cy="3302000"/>
          </a:xfrm>
          <a:prstGeom prst="rect">
            <a:avLst/>
          </a:prstGeom>
          <a:noFill/>
          <a:ln w="9525">
            <a:noFill/>
            <a:miter lim="800000"/>
            <a:headEnd/>
            <a:tailEnd/>
          </a:ln>
        </p:spPr>
      </p:pic>
      <p:pic>
        <p:nvPicPr>
          <p:cNvPr id="15366" name="Picture 6" descr="http://2.bp.blogspot.com/-84yr6Fh29IQ/TuRT9KIUqgI/AAAAAAAAvus/8WZINUZmIzw/s1600/River+Ganga+-+Part+II+%25283%2529.JPG"/>
          <p:cNvPicPr>
            <a:picLocks noChangeAspect="1" noChangeArrowheads="1"/>
          </p:cNvPicPr>
          <p:nvPr/>
        </p:nvPicPr>
        <p:blipFill>
          <a:blip r:embed="rId4"/>
          <a:srcRect/>
          <a:stretch>
            <a:fillRect/>
          </a:stretch>
        </p:blipFill>
        <p:spPr bwMode="auto">
          <a:xfrm>
            <a:off x="4800600" y="152400"/>
            <a:ext cx="4191000" cy="3048000"/>
          </a:xfrm>
          <a:prstGeom prst="rect">
            <a:avLst/>
          </a:prstGeom>
          <a:noFill/>
          <a:ln w="9525">
            <a:noFill/>
            <a:miter lim="800000"/>
            <a:headEnd/>
            <a:tailEnd/>
          </a:ln>
        </p:spPr>
      </p:pic>
      <p:sp>
        <p:nvSpPr>
          <p:cNvPr id="15367" name="Right Arrow 2"/>
          <p:cNvSpPr>
            <a:spLocks noChangeArrowheads="1"/>
          </p:cNvSpPr>
          <p:nvPr/>
        </p:nvSpPr>
        <p:spPr bwMode="auto">
          <a:xfrm>
            <a:off x="3886200" y="5410200"/>
            <a:ext cx="977900" cy="484188"/>
          </a:xfrm>
          <a:prstGeom prst="rightArrow">
            <a:avLst>
              <a:gd name="adj1" fmla="val 50000"/>
              <a:gd name="adj2" fmla="val 50024"/>
            </a:avLst>
          </a:prstGeom>
          <a:solidFill>
            <a:schemeClr val="accent1"/>
          </a:solidFill>
          <a:ln w="9525" algn="ctr">
            <a:solidFill>
              <a:schemeClr val="tx1"/>
            </a:solidFill>
            <a:round/>
            <a:headEnd/>
            <a:tailEnd/>
          </a:ln>
        </p:spPr>
        <p:txBody>
          <a:bodyPr/>
          <a:lstStyle/>
          <a:p>
            <a:endParaRPr lang="en-IN" altLang="en-US"/>
          </a:p>
        </p:txBody>
      </p:sp>
      <p:sp>
        <p:nvSpPr>
          <p:cNvPr id="15368" name="TextBox 3"/>
          <p:cNvSpPr txBox="1">
            <a:spLocks noChangeArrowheads="1"/>
          </p:cNvSpPr>
          <p:nvPr/>
        </p:nvSpPr>
        <p:spPr bwMode="auto">
          <a:xfrm>
            <a:off x="282548" y="5741275"/>
            <a:ext cx="4218014" cy="830997"/>
          </a:xfrm>
          <a:prstGeom prst="rect">
            <a:avLst/>
          </a:prstGeom>
          <a:noFill/>
          <a:ln w="9525">
            <a:noFill/>
            <a:miter lim="800000"/>
            <a:headEnd/>
            <a:tailEnd/>
          </a:ln>
        </p:spPr>
        <p:txBody>
          <a:bodyPr wrap="none">
            <a:spAutoFit/>
          </a:bodyPr>
          <a:lstStyle/>
          <a:p>
            <a:pPr algn="ctr"/>
            <a:r>
              <a:rPr lang="en-US" altLang="en-US" sz="2400" dirty="0" smtClean="0"/>
              <a:t>Ganges </a:t>
            </a:r>
            <a:r>
              <a:rPr lang="en-US" altLang="en-US" sz="2400" dirty="0"/>
              <a:t>water diverted in canal</a:t>
            </a:r>
          </a:p>
          <a:p>
            <a:pPr algn="ctr"/>
            <a:r>
              <a:rPr lang="en-US" altLang="en-US" sz="2400" dirty="0"/>
              <a:t>at Haridwar</a:t>
            </a:r>
            <a:endParaRPr lang="en-IN" altLang="en-US" sz="2400" dirty="0"/>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52"/>
            <a:ext cx="8229600" cy="285752"/>
          </a:xfrm>
        </p:spPr>
        <p:txBody>
          <a:bodyPr>
            <a:noAutofit/>
          </a:bodyPr>
          <a:lstStyle/>
          <a:p>
            <a:pPr algn="ctr"/>
            <a:r>
              <a:rPr lang="en-GB" sz="2400" b="1" dirty="0" smtClean="0">
                <a:solidFill>
                  <a:srgbClr val="FF0000"/>
                </a:solidFill>
              </a:rPr>
              <a:t>Lower Ganges</a:t>
            </a:r>
            <a:endParaRPr lang="en-GB" sz="2400" b="1" dirty="0">
              <a:solidFill>
                <a:srgbClr val="FF0000"/>
              </a:solidFill>
            </a:endParaRPr>
          </a:p>
        </p:txBody>
      </p:sp>
      <p:sp>
        <p:nvSpPr>
          <p:cNvPr id="3" name="Content Placeholder 2"/>
          <p:cNvSpPr>
            <a:spLocks noGrp="1"/>
          </p:cNvSpPr>
          <p:nvPr>
            <p:ph idx="1"/>
          </p:nvPr>
        </p:nvSpPr>
        <p:spPr>
          <a:xfrm>
            <a:off x="457200" y="642918"/>
            <a:ext cx="8229600" cy="5681682"/>
          </a:xfrm>
        </p:spPr>
        <p:txBody>
          <a:bodyPr>
            <a:normAutofit fontScale="85000" lnSpcReduction="20000"/>
          </a:bodyPr>
          <a:lstStyle/>
          <a:p>
            <a:pPr algn="just"/>
            <a:r>
              <a:rPr lang="en-US" dirty="0" smtClean="0"/>
              <a:t>Lower Segment of the Ganges from Varanasi to Ganga </a:t>
            </a:r>
            <a:r>
              <a:rPr lang="en-US" dirty="0" err="1" smtClean="0"/>
              <a:t>Sagar</a:t>
            </a:r>
            <a:r>
              <a:rPr lang="en-US" dirty="0" smtClean="0"/>
              <a:t> (1383 km) </a:t>
            </a:r>
            <a:r>
              <a:rPr lang="en-US" dirty="0" smtClean="0">
                <a:solidFill>
                  <a:srgbClr val="FF0000"/>
                </a:solidFill>
              </a:rPr>
              <a:t>receives water from glacier-fed large rivers </a:t>
            </a:r>
            <a:r>
              <a:rPr lang="en-US" dirty="0" smtClean="0"/>
              <a:t>like Ghaghara (</a:t>
            </a:r>
            <a:r>
              <a:rPr lang="en-US" dirty="0" err="1" smtClean="0"/>
              <a:t>Karnali</a:t>
            </a:r>
            <a:r>
              <a:rPr lang="en-US" dirty="0" smtClean="0"/>
              <a:t> river + </a:t>
            </a:r>
            <a:r>
              <a:rPr lang="en-US" dirty="0" err="1" smtClean="0"/>
              <a:t>Mahakali</a:t>
            </a:r>
            <a:r>
              <a:rPr lang="en-US" dirty="0" smtClean="0"/>
              <a:t> river), Gandak, </a:t>
            </a:r>
            <a:r>
              <a:rPr lang="en-US" dirty="0" err="1" smtClean="0"/>
              <a:t>Kosi</a:t>
            </a:r>
            <a:r>
              <a:rPr lang="en-US" dirty="0" smtClean="0"/>
              <a:t>; rain-fed and groundwater and spring-fed rivers originating in lower Himalayas or foothill of the Himalayas like Gomati, </a:t>
            </a:r>
            <a:r>
              <a:rPr lang="en-US" dirty="0" err="1" smtClean="0"/>
              <a:t>Rapti</a:t>
            </a:r>
            <a:r>
              <a:rPr lang="en-US" dirty="0" smtClean="0"/>
              <a:t>, </a:t>
            </a:r>
            <a:r>
              <a:rPr lang="en-US" dirty="0" err="1" smtClean="0"/>
              <a:t>Bagmati</a:t>
            </a:r>
            <a:r>
              <a:rPr lang="en-US" dirty="0" smtClean="0"/>
              <a:t>, </a:t>
            </a:r>
            <a:r>
              <a:rPr lang="en-US" dirty="0" err="1" smtClean="0"/>
              <a:t>Burhi</a:t>
            </a:r>
            <a:r>
              <a:rPr lang="en-US" dirty="0" smtClean="0"/>
              <a:t> Gandak, </a:t>
            </a:r>
            <a:r>
              <a:rPr lang="en-US" dirty="0" err="1" smtClean="0"/>
              <a:t>Mechi</a:t>
            </a:r>
            <a:r>
              <a:rPr lang="en-US" dirty="0" smtClean="0"/>
              <a:t> etc. </a:t>
            </a:r>
          </a:p>
          <a:p>
            <a:pPr algn="just"/>
            <a:r>
              <a:rPr lang="en-US" dirty="0" smtClean="0"/>
              <a:t>The third category of rivers originate in the central India and are rain-fed.  </a:t>
            </a:r>
            <a:r>
              <a:rPr lang="en-US" dirty="0" smtClean="0">
                <a:solidFill>
                  <a:srgbClr val="FF0000"/>
                </a:solidFill>
              </a:rPr>
              <a:t>The gradient of the Ganges from Varanasi to Farakka is 1 in 13000 and from Farakka to Ganga </a:t>
            </a:r>
            <a:r>
              <a:rPr lang="en-US" dirty="0" err="1" smtClean="0">
                <a:solidFill>
                  <a:srgbClr val="FF0000"/>
                </a:solidFill>
              </a:rPr>
              <a:t>Sagar</a:t>
            </a:r>
            <a:r>
              <a:rPr lang="en-US" dirty="0" smtClean="0">
                <a:solidFill>
                  <a:srgbClr val="FF0000"/>
                </a:solidFill>
              </a:rPr>
              <a:t> is 1 in 24000. </a:t>
            </a:r>
          </a:p>
          <a:p>
            <a:pPr algn="just"/>
            <a:r>
              <a:rPr lang="en-US" dirty="0" smtClean="0"/>
              <a:t>Thus in this segment the river is almost flat and has created  vast floodplains on its both banks. Annual flood is a common feature in this segment. </a:t>
            </a:r>
          </a:p>
          <a:p>
            <a:pPr algn="just"/>
            <a:r>
              <a:rPr lang="en-US" dirty="0" smtClean="0"/>
              <a:t>Very few industries are located in this stretch except near Kolkata. There is only one Farakka Barrage in this segment on the main stem of the Ganges. </a:t>
            </a:r>
          </a:p>
          <a:p>
            <a:pPr algn="just"/>
            <a:r>
              <a:rPr lang="en-US" dirty="0" smtClean="0"/>
              <a:t>The main source of pollution is urban domestic effluents from towns and cities besides non-point sources in Agriculture sectors </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52"/>
            <a:ext cx="8229600" cy="428628"/>
          </a:xfrm>
        </p:spPr>
        <p:txBody>
          <a:bodyPr>
            <a:normAutofit/>
          </a:bodyPr>
          <a:lstStyle/>
          <a:p>
            <a:pPr algn="ctr"/>
            <a:r>
              <a:rPr lang="en-GB" sz="2400" b="1" dirty="0" smtClean="0">
                <a:solidFill>
                  <a:srgbClr val="FF0000"/>
                </a:solidFill>
              </a:rPr>
              <a:t>Lower Ganges</a:t>
            </a:r>
            <a:endParaRPr lang="en-GB" sz="2400" b="1" dirty="0">
              <a:solidFill>
                <a:srgbClr val="FF0000"/>
              </a:solidFill>
            </a:endParaRPr>
          </a:p>
        </p:txBody>
      </p:sp>
      <p:sp>
        <p:nvSpPr>
          <p:cNvPr id="3" name="Content Placeholder 2"/>
          <p:cNvSpPr>
            <a:spLocks noGrp="1"/>
          </p:cNvSpPr>
          <p:nvPr>
            <p:ph idx="1"/>
          </p:nvPr>
        </p:nvSpPr>
        <p:spPr>
          <a:xfrm>
            <a:off x="457200" y="714356"/>
            <a:ext cx="8229600" cy="5610244"/>
          </a:xfrm>
        </p:spPr>
        <p:txBody>
          <a:bodyPr>
            <a:normAutofit fontScale="85000" lnSpcReduction="20000"/>
          </a:bodyPr>
          <a:lstStyle/>
          <a:p>
            <a:pPr algn="just"/>
            <a:r>
              <a:rPr lang="en-US" dirty="0" smtClean="0"/>
              <a:t>This segment offers unique biodiversity with many important wetland systems. </a:t>
            </a:r>
          </a:p>
          <a:p>
            <a:pPr algn="just"/>
            <a:r>
              <a:rPr lang="en-US" dirty="0" smtClean="0"/>
              <a:t>The Ganges river stretch in Bihar (over 500 km) and its tributaries </a:t>
            </a:r>
            <a:r>
              <a:rPr lang="en-US" dirty="0" smtClean="0">
                <a:solidFill>
                  <a:srgbClr val="FF0000"/>
                </a:solidFill>
              </a:rPr>
              <a:t>sustains highest number (approximately 1500) of Ganges River dolphin. </a:t>
            </a:r>
          </a:p>
          <a:p>
            <a:pPr algn="just"/>
            <a:r>
              <a:rPr lang="en-US" dirty="0" smtClean="0"/>
              <a:t>The River </a:t>
            </a:r>
            <a:r>
              <a:rPr lang="en-US" dirty="0" err="1" smtClean="0"/>
              <a:t>Gandak</a:t>
            </a:r>
            <a:r>
              <a:rPr lang="en-US" dirty="0" smtClean="0"/>
              <a:t> harbors a population of over 50 Gavialis (fish eating crocodile)population. </a:t>
            </a:r>
          </a:p>
          <a:p>
            <a:pPr algn="just"/>
            <a:r>
              <a:rPr lang="en-US" dirty="0" smtClean="0"/>
              <a:t>Few families of the soft-coated otter, </a:t>
            </a:r>
            <a:r>
              <a:rPr lang="en-US" i="1" dirty="0" err="1" smtClean="0"/>
              <a:t>Lutrogale</a:t>
            </a:r>
            <a:r>
              <a:rPr lang="en-US" i="1" dirty="0" smtClean="0"/>
              <a:t> </a:t>
            </a:r>
            <a:r>
              <a:rPr lang="en-US" i="1" dirty="0" err="1" smtClean="0"/>
              <a:t>perspicillata</a:t>
            </a:r>
            <a:r>
              <a:rPr lang="en-US" dirty="0" smtClean="0"/>
              <a:t>, have been encountered in the rivers and wetlands in the segment. </a:t>
            </a:r>
          </a:p>
          <a:p>
            <a:pPr algn="just"/>
            <a:r>
              <a:rPr lang="en-US" dirty="0" smtClean="0"/>
              <a:t>Good population of soft-shell turtles, </a:t>
            </a:r>
            <a:r>
              <a:rPr lang="en-US" i="1" dirty="0" err="1" smtClean="0"/>
              <a:t>Nilssonia</a:t>
            </a:r>
            <a:r>
              <a:rPr lang="en-US" i="1" dirty="0" smtClean="0"/>
              <a:t> gangetica </a:t>
            </a:r>
            <a:r>
              <a:rPr lang="en-US" dirty="0" smtClean="0"/>
              <a:t>and </a:t>
            </a:r>
            <a:r>
              <a:rPr lang="en-US" i="1" dirty="0" err="1" smtClean="0"/>
              <a:t>Lyssemis</a:t>
            </a:r>
            <a:r>
              <a:rPr lang="en-US" i="1" dirty="0" smtClean="0"/>
              <a:t> </a:t>
            </a:r>
            <a:r>
              <a:rPr lang="en-US" i="1" dirty="0" err="1" smtClean="0"/>
              <a:t>punctata</a:t>
            </a:r>
            <a:r>
              <a:rPr lang="en-US" dirty="0" smtClean="0"/>
              <a:t>, thrived in this segment but due to rampant poaching their number is declining very fast. </a:t>
            </a:r>
          </a:p>
          <a:p>
            <a:pPr algn="just"/>
            <a:r>
              <a:rPr lang="en-US" dirty="0" smtClean="0"/>
              <a:t>After construction of Farakka Barrage in 1975, </a:t>
            </a:r>
            <a:r>
              <a:rPr lang="en-US" dirty="0" err="1" smtClean="0"/>
              <a:t>anadromous</a:t>
            </a:r>
            <a:r>
              <a:rPr lang="en-US" dirty="0" smtClean="0"/>
              <a:t> fishes like hilsa and </a:t>
            </a:r>
            <a:r>
              <a:rPr lang="en-US" dirty="0" err="1" smtClean="0"/>
              <a:t>catadromous</a:t>
            </a:r>
            <a:r>
              <a:rPr lang="en-US" dirty="0" smtClean="0"/>
              <a:t> fishes like eels, freshwater prawn etc. have been affected very badly.</a:t>
            </a:r>
          </a:p>
          <a:p>
            <a:pPr algn="just"/>
            <a:r>
              <a:rPr lang="en-US" dirty="0" smtClean="0"/>
              <a:t>Some </a:t>
            </a:r>
            <a:r>
              <a:rPr lang="en-US" dirty="0" err="1" smtClean="0"/>
              <a:t>euryhaline</a:t>
            </a:r>
            <a:r>
              <a:rPr lang="en-US" dirty="0" smtClean="0"/>
              <a:t> species like </a:t>
            </a:r>
            <a:r>
              <a:rPr lang="en-US" dirty="0" err="1" smtClean="0"/>
              <a:t>polychaetes</a:t>
            </a:r>
            <a:r>
              <a:rPr lang="en-US" dirty="0" smtClean="0"/>
              <a:t> are found in this zone.</a:t>
            </a:r>
            <a:endParaRPr lang="en-GB" dirty="0" smtClean="0"/>
          </a:p>
          <a:p>
            <a:endParaRPr lang="en-GB" dirty="0"/>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442913" y="1214422"/>
            <a:ext cx="3838305" cy="1885949"/>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5372127" y="1214422"/>
            <a:ext cx="3057525" cy="1971675"/>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a:srcRect/>
          <a:stretch>
            <a:fillRect/>
          </a:stretch>
        </p:blipFill>
        <p:spPr bwMode="auto">
          <a:xfrm>
            <a:off x="5429256" y="3714752"/>
            <a:ext cx="3048000" cy="1971675"/>
          </a:xfrm>
          <a:prstGeom prst="rect">
            <a:avLst/>
          </a:prstGeom>
          <a:noFill/>
          <a:ln w="9525">
            <a:noFill/>
            <a:miter lim="800000"/>
            <a:headEnd/>
            <a:tailEnd/>
          </a:ln>
          <a:effectLst/>
        </p:spPr>
      </p:pic>
      <p:pic>
        <p:nvPicPr>
          <p:cNvPr id="1029" name="Picture 5"/>
          <p:cNvPicPr>
            <a:picLocks noChangeAspect="1" noChangeArrowheads="1"/>
          </p:cNvPicPr>
          <p:nvPr/>
        </p:nvPicPr>
        <p:blipFill>
          <a:blip r:embed="rId5"/>
          <a:srcRect/>
          <a:stretch>
            <a:fillRect/>
          </a:stretch>
        </p:blipFill>
        <p:spPr bwMode="auto">
          <a:xfrm>
            <a:off x="571472" y="3714752"/>
            <a:ext cx="3038475" cy="1971675"/>
          </a:xfrm>
          <a:prstGeom prst="rect">
            <a:avLst/>
          </a:prstGeom>
          <a:noFill/>
          <a:ln w="9525">
            <a:noFill/>
            <a:miter lim="800000"/>
            <a:headEnd/>
            <a:tailEnd/>
          </a:ln>
          <a:effectLst/>
        </p:spPr>
      </p:pic>
      <p:sp>
        <p:nvSpPr>
          <p:cNvPr id="7" name="TextBox 6"/>
          <p:cNvSpPr txBox="1"/>
          <p:nvPr/>
        </p:nvSpPr>
        <p:spPr>
          <a:xfrm>
            <a:off x="285720" y="3143248"/>
            <a:ext cx="4347537" cy="369332"/>
          </a:xfrm>
          <a:prstGeom prst="rect">
            <a:avLst/>
          </a:prstGeom>
          <a:noFill/>
        </p:spPr>
        <p:txBody>
          <a:bodyPr wrap="none" rtlCol="0">
            <a:spAutoFit/>
          </a:bodyPr>
          <a:lstStyle/>
          <a:p>
            <a:r>
              <a:rPr lang="en-GB" i="1" dirty="0" smtClean="0"/>
              <a:t>Gavialis </a:t>
            </a:r>
            <a:r>
              <a:rPr lang="en-GB" i="1" dirty="0" err="1" smtClean="0"/>
              <a:t>gangeticus</a:t>
            </a:r>
            <a:r>
              <a:rPr lang="en-GB" dirty="0" smtClean="0"/>
              <a:t>, a fish eating crocodile</a:t>
            </a:r>
            <a:endParaRPr lang="en-GB" dirty="0"/>
          </a:p>
        </p:txBody>
      </p:sp>
      <p:sp>
        <p:nvSpPr>
          <p:cNvPr id="8" name="TextBox 7"/>
          <p:cNvSpPr txBox="1"/>
          <p:nvPr/>
        </p:nvSpPr>
        <p:spPr>
          <a:xfrm>
            <a:off x="4857752" y="3286124"/>
            <a:ext cx="4280980" cy="307777"/>
          </a:xfrm>
          <a:prstGeom prst="rect">
            <a:avLst/>
          </a:prstGeom>
          <a:noFill/>
        </p:spPr>
        <p:txBody>
          <a:bodyPr wrap="none" rtlCol="0">
            <a:spAutoFit/>
          </a:bodyPr>
          <a:lstStyle/>
          <a:p>
            <a:r>
              <a:rPr lang="en-GB" sz="1400" i="1" dirty="0" err="1" smtClean="0"/>
              <a:t>Chitra</a:t>
            </a:r>
            <a:r>
              <a:rPr lang="en-GB" sz="1400" i="1" dirty="0" smtClean="0"/>
              <a:t> </a:t>
            </a:r>
            <a:r>
              <a:rPr lang="en-GB" sz="1400" i="1" dirty="0" err="1" smtClean="0"/>
              <a:t>indica</a:t>
            </a:r>
            <a:r>
              <a:rPr lang="en-GB" sz="1400" dirty="0" smtClean="0"/>
              <a:t>, Indian narrow headed  soft-shell turtle</a:t>
            </a:r>
            <a:endParaRPr lang="en-GB" sz="1400" dirty="0"/>
          </a:p>
        </p:txBody>
      </p:sp>
      <p:sp>
        <p:nvSpPr>
          <p:cNvPr id="10" name="TextBox 9"/>
          <p:cNvSpPr txBox="1"/>
          <p:nvPr/>
        </p:nvSpPr>
        <p:spPr>
          <a:xfrm>
            <a:off x="5357818" y="5857892"/>
            <a:ext cx="3434658" cy="307777"/>
          </a:xfrm>
          <a:prstGeom prst="rect">
            <a:avLst/>
          </a:prstGeom>
          <a:noFill/>
        </p:spPr>
        <p:txBody>
          <a:bodyPr wrap="none" rtlCol="0">
            <a:spAutoFit/>
          </a:bodyPr>
          <a:lstStyle/>
          <a:p>
            <a:r>
              <a:rPr lang="en-GB" sz="1400" i="1" dirty="0" err="1" smtClean="0"/>
              <a:t>Nilssonia</a:t>
            </a:r>
            <a:r>
              <a:rPr lang="en-GB" sz="1400" i="1" dirty="0" smtClean="0"/>
              <a:t> </a:t>
            </a:r>
            <a:r>
              <a:rPr lang="en-GB" sz="1400" i="1" dirty="0" err="1" smtClean="0"/>
              <a:t>hurum</a:t>
            </a:r>
            <a:r>
              <a:rPr lang="en-GB" sz="1400" dirty="0" smtClean="0"/>
              <a:t>, Peacock soft-shell turtle</a:t>
            </a:r>
            <a:endParaRPr lang="en-GB" sz="1400" dirty="0"/>
          </a:p>
        </p:txBody>
      </p:sp>
      <p:sp>
        <p:nvSpPr>
          <p:cNvPr id="11" name="TextBox 10"/>
          <p:cNvSpPr txBox="1"/>
          <p:nvPr/>
        </p:nvSpPr>
        <p:spPr>
          <a:xfrm>
            <a:off x="1357290" y="5857892"/>
            <a:ext cx="1726306" cy="369332"/>
          </a:xfrm>
          <a:prstGeom prst="rect">
            <a:avLst/>
          </a:prstGeom>
          <a:noFill/>
        </p:spPr>
        <p:txBody>
          <a:bodyPr wrap="none" rtlCol="0">
            <a:spAutoFit/>
          </a:bodyPr>
          <a:lstStyle/>
          <a:p>
            <a:r>
              <a:rPr lang="en-GB" dirty="0" smtClean="0"/>
              <a:t>Turtle poachers</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6" descr="E-4"/>
          <p:cNvPicPr>
            <a:picLocks noChangeAspect="1" noChangeArrowheads="1"/>
          </p:cNvPicPr>
          <p:nvPr/>
        </p:nvPicPr>
        <p:blipFill>
          <a:blip r:embed="rId2"/>
          <a:srcRect/>
          <a:stretch>
            <a:fillRect/>
          </a:stretch>
        </p:blipFill>
        <p:spPr bwMode="auto">
          <a:xfrm>
            <a:off x="457200" y="2928934"/>
            <a:ext cx="3548063" cy="3214688"/>
          </a:xfrm>
          <a:prstGeom prst="rect">
            <a:avLst/>
          </a:prstGeom>
          <a:noFill/>
          <a:ln w="9525">
            <a:noFill/>
            <a:miter lim="800000"/>
            <a:headEnd/>
            <a:tailEnd/>
          </a:ln>
        </p:spPr>
      </p:pic>
      <p:pic>
        <p:nvPicPr>
          <p:cNvPr id="64515" name="Picture 7" descr="E-6"/>
          <p:cNvPicPr>
            <a:picLocks noChangeAspect="1" noChangeArrowheads="1"/>
          </p:cNvPicPr>
          <p:nvPr/>
        </p:nvPicPr>
        <p:blipFill>
          <a:blip r:embed="rId3"/>
          <a:srcRect/>
          <a:stretch>
            <a:fillRect/>
          </a:stretch>
        </p:blipFill>
        <p:spPr bwMode="auto">
          <a:xfrm>
            <a:off x="5105400" y="2928934"/>
            <a:ext cx="3352800" cy="3268662"/>
          </a:xfrm>
          <a:prstGeom prst="rect">
            <a:avLst/>
          </a:prstGeom>
          <a:noFill/>
          <a:ln w="9525">
            <a:noFill/>
            <a:miter lim="800000"/>
            <a:headEnd/>
            <a:tailEnd/>
          </a:ln>
        </p:spPr>
      </p:pic>
      <p:sp>
        <p:nvSpPr>
          <p:cNvPr id="64516" name="TextBox 3"/>
          <p:cNvSpPr txBox="1">
            <a:spLocks noChangeArrowheads="1"/>
          </p:cNvSpPr>
          <p:nvPr/>
        </p:nvSpPr>
        <p:spPr bwMode="auto">
          <a:xfrm>
            <a:off x="304800" y="6215082"/>
            <a:ext cx="4032250" cy="646113"/>
          </a:xfrm>
          <a:prstGeom prst="rect">
            <a:avLst/>
          </a:prstGeom>
          <a:noFill/>
          <a:ln w="9525">
            <a:noFill/>
            <a:miter lim="800000"/>
            <a:headEnd/>
            <a:tailEnd/>
          </a:ln>
        </p:spPr>
        <p:txBody>
          <a:bodyPr wrap="none">
            <a:spAutoFit/>
          </a:bodyPr>
          <a:lstStyle/>
          <a:p>
            <a:r>
              <a:rPr lang="en-US" altLang="en-US" b="1" dirty="0"/>
              <a:t>Indian skimmers in the River </a:t>
            </a:r>
            <a:r>
              <a:rPr lang="en-US" altLang="en-US" b="1" dirty="0" err="1"/>
              <a:t>Sarda</a:t>
            </a:r>
            <a:endParaRPr lang="en-US" altLang="en-US" b="1" dirty="0"/>
          </a:p>
          <a:p>
            <a:endParaRPr lang="en-US" altLang="en-US" dirty="0"/>
          </a:p>
        </p:txBody>
      </p:sp>
      <p:sp>
        <p:nvSpPr>
          <p:cNvPr id="64517" name="TextBox 4"/>
          <p:cNvSpPr txBox="1">
            <a:spLocks noChangeArrowheads="1"/>
          </p:cNvSpPr>
          <p:nvPr/>
        </p:nvSpPr>
        <p:spPr bwMode="auto">
          <a:xfrm>
            <a:off x="4495800" y="6286520"/>
            <a:ext cx="4633913" cy="646113"/>
          </a:xfrm>
          <a:prstGeom prst="rect">
            <a:avLst/>
          </a:prstGeom>
          <a:noFill/>
          <a:ln w="9525">
            <a:noFill/>
            <a:miter lim="800000"/>
            <a:headEnd/>
            <a:tailEnd/>
          </a:ln>
        </p:spPr>
        <p:txBody>
          <a:bodyPr wrap="none">
            <a:spAutoFit/>
          </a:bodyPr>
          <a:lstStyle/>
          <a:p>
            <a:r>
              <a:rPr lang="en-US" altLang="en-US" dirty="0"/>
              <a:t>Open-billed storks along the bank of Ganga</a:t>
            </a:r>
            <a:endParaRPr lang="en-IN" altLang="en-US" dirty="0"/>
          </a:p>
          <a:p>
            <a:endParaRPr lang="en-US" altLang="en-US" dirty="0"/>
          </a:p>
        </p:txBody>
      </p:sp>
      <p:pic>
        <p:nvPicPr>
          <p:cNvPr id="64518" name="Picture 2" descr="C:\Users\Ravindra Kumar Sinha\Desktop\CEC_6752.jpg"/>
          <p:cNvPicPr>
            <a:picLocks noChangeAspect="1" noChangeArrowheads="1"/>
          </p:cNvPicPr>
          <p:nvPr/>
        </p:nvPicPr>
        <p:blipFill>
          <a:blip r:embed="rId4"/>
          <a:srcRect/>
          <a:stretch>
            <a:fillRect/>
          </a:stretch>
        </p:blipFill>
        <p:spPr bwMode="auto">
          <a:xfrm>
            <a:off x="1905000" y="76200"/>
            <a:ext cx="4908550" cy="2590800"/>
          </a:xfrm>
          <a:prstGeom prst="rect">
            <a:avLst/>
          </a:prstGeom>
          <a:noFill/>
          <a:ln w="9525">
            <a:noFill/>
            <a:miter lim="800000"/>
            <a:headEnd/>
            <a:tailEnd/>
          </a:ln>
        </p:spPr>
      </p:pic>
      <p:sp>
        <p:nvSpPr>
          <p:cNvPr id="64519" name="TextBox 5"/>
          <p:cNvSpPr txBox="1">
            <a:spLocks noChangeArrowheads="1"/>
          </p:cNvSpPr>
          <p:nvPr/>
        </p:nvSpPr>
        <p:spPr bwMode="auto">
          <a:xfrm>
            <a:off x="1981200" y="2362200"/>
            <a:ext cx="4749826" cy="369332"/>
          </a:xfrm>
          <a:prstGeom prst="rect">
            <a:avLst/>
          </a:prstGeom>
          <a:noFill/>
          <a:ln w="9525">
            <a:noFill/>
            <a:miter lim="800000"/>
            <a:headEnd/>
            <a:tailEnd/>
          </a:ln>
        </p:spPr>
        <p:txBody>
          <a:bodyPr wrap="none">
            <a:spAutoFit/>
          </a:bodyPr>
          <a:lstStyle/>
          <a:p>
            <a:r>
              <a:rPr lang="en-US" altLang="en-US" dirty="0">
                <a:solidFill>
                  <a:srgbClr val="FFFF00"/>
                </a:solidFill>
              </a:rPr>
              <a:t>Pelicans and Spoon Bill in the </a:t>
            </a:r>
            <a:r>
              <a:rPr lang="en-US" altLang="en-US" dirty="0" smtClean="0">
                <a:solidFill>
                  <a:srgbClr val="FFFF00"/>
                </a:solidFill>
              </a:rPr>
              <a:t>Ganges </a:t>
            </a:r>
            <a:r>
              <a:rPr lang="en-US" altLang="en-US" dirty="0">
                <a:solidFill>
                  <a:srgbClr val="FFFF00"/>
                </a:solidFill>
              </a:rPr>
              <a:t>in Bihar</a:t>
            </a:r>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6" descr="F-39"/>
          <p:cNvPicPr>
            <a:picLocks noChangeAspect="1" noChangeArrowheads="1"/>
          </p:cNvPicPr>
          <p:nvPr/>
        </p:nvPicPr>
        <p:blipFill>
          <a:blip r:embed="rId2">
            <a:lum bright="-6000"/>
          </a:blip>
          <a:srcRect/>
          <a:stretch>
            <a:fillRect/>
          </a:stretch>
        </p:blipFill>
        <p:spPr bwMode="auto">
          <a:xfrm>
            <a:off x="5072066" y="3602038"/>
            <a:ext cx="3290884" cy="2255853"/>
          </a:xfrm>
          <a:prstGeom prst="rect">
            <a:avLst/>
          </a:prstGeom>
          <a:noFill/>
          <a:ln w="9525">
            <a:noFill/>
            <a:miter lim="800000"/>
            <a:headEnd/>
            <a:tailEnd/>
          </a:ln>
        </p:spPr>
      </p:pic>
      <p:pic>
        <p:nvPicPr>
          <p:cNvPr id="26628" name="Picture 11" descr="E-43"/>
          <p:cNvPicPr>
            <a:picLocks noChangeAspect="1" noChangeArrowheads="1"/>
          </p:cNvPicPr>
          <p:nvPr/>
        </p:nvPicPr>
        <p:blipFill>
          <a:blip r:embed="rId3"/>
          <a:srcRect/>
          <a:stretch>
            <a:fillRect/>
          </a:stretch>
        </p:blipFill>
        <p:spPr bwMode="auto">
          <a:xfrm>
            <a:off x="533400" y="142852"/>
            <a:ext cx="3733800" cy="2743200"/>
          </a:xfrm>
          <a:prstGeom prst="rect">
            <a:avLst/>
          </a:prstGeom>
          <a:noFill/>
          <a:ln w="9525">
            <a:noFill/>
            <a:miter lim="800000"/>
            <a:headEnd/>
            <a:tailEnd/>
          </a:ln>
        </p:spPr>
      </p:pic>
      <p:sp>
        <p:nvSpPr>
          <p:cNvPr id="26629" name="Text Box 12"/>
          <p:cNvSpPr txBox="1">
            <a:spLocks noChangeArrowheads="1"/>
          </p:cNvSpPr>
          <p:nvPr/>
        </p:nvSpPr>
        <p:spPr bwMode="auto">
          <a:xfrm>
            <a:off x="4800600" y="2919412"/>
            <a:ext cx="4244975" cy="366712"/>
          </a:xfrm>
          <a:prstGeom prst="rect">
            <a:avLst/>
          </a:prstGeom>
          <a:noFill/>
          <a:ln w="9525">
            <a:noFill/>
            <a:miter lim="800000"/>
            <a:headEnd/>
            <a:tailEnd/>
          </a:ln>
        </p:spPr>
        <p:txBody>
          <a:bodyPr>
            <a:spAutoFit/>
          </a:bodyPr>
          <a:lstStyle/>
          <a:p>
            <a:r>
              <a:rPr lang="en-US" altLang="en-US" b="1" dirty="0"/>
              <a:t>Otters in </a:t>
            </a:r>
            <a:r>
              <a:rPr lang="en-US" altLang="en-US" b="1" dirty="0" smtClean="0"/>
              <a:t>Ganges </a:t>
            </a:r>
            <a:r>
              <a:rPr lang="en-US" altLang="en-US" b="1" dirty="0"/>
              <a:t>near Bhagalpur</a:t>
            </a:r>
          </a:p>
        </p:txBody>
      </p:sp>
      <p:sp>
        <p:nvSpPr>
          <p:cNvPr id="26630" name="Text Box 13"/>
          <p:cNvSpPr txBox="1">
            <a:spLocks noChangeArrowheads="1"/>
          </p:cNvSpPr>
          <p:nvPr/>
        </p:nvSpPr>
        <p:spPr bwMode="auto">
          <a:xfrm>
            <a:off x="1584325" y="6186488"/>
            <a:ext cx="7026275" cy="366712"/>
          </a:xfrm>
          <a:prstGeom prst="rect">
            <a:avLst/>
          </a:prstGeom>
          <a:noFill/>
          <a:ln w="9525">
            <a:noFill/>
            <a:miter lim="800000"/>
            <a:headEnd/>
            <a:tailEnd/>
          </a:ln>
        </p:spPr>
        <p:txBody>
          <a:bodyPr>
            <a:spAutoFit/>
          </a:bodyPr>
          <a:lstStyle/>
          <a:p>
            <a:r>
              <a:rPr lang="en-US" altLang="en-US" b="1"/>
              <a:t>Ganges dolphins surfacing and leaping in Ganga</a:t>
            </a:r>
          </a:p>
        </p:txBody>
      </p:sp>
      <p:pic>
        <p:nvPicPr>
          <p:cNvPr id="26631" name="Picture 8" descr="C:\Users\Ravindra Kumar Sinha\Desktop\susu photo fernandes.png"/>
          <p:cNvPicPr>
            <a:picLocks noChangeAspect="1" noChangeArrowheads="1"/>
          </p:cNvPicPr>
          <p:nvPr/>
        </p:nvPicPr>
        <p:blipFill>
          <a:blip r:embed="rId4"/>
          <a:srcRect/>
          <a:stretch>
            <a:fillRect/>
          </a:stretch>
        </p:blipFill>
        <p:spPr bwMode="auto">
          <a:xfrm>
            <a:off x="381000" y="3563938"/>
            <a:ext cx="3886200" cy="2303462"/>
          </a:xfrm>
          <a:prstGeom prst="rect">
            <a:avLst/>
          </a:prstGeom>
          <a:noFill/>
          <a:ln w="9525">
            <a:noFill/>
            <a:miter lim="800000"/>
            <a:headEnd/>
            <a:tailEnd/>
          </a:ln>
        </p:spPr>
      </p:pic>
      <p:pic>
        <p:nvPicPr>
          <p:cNvPr id="1026" name="Picture 2"/>
          <p:cNvPicPr>
            <a:picLocks noChangeAspect="1" noChangeArrowheads="1"/>
          </p:cNvPicPr>
          <p:nvPr/>
        </p:nvPicPr>
        <p:blipFill>
          <a:blip r:embed="rId5"/>
          <a:srcRect/>
          <a:stretch>
            <a:fillRect/>
          </a:stretch>
        </p:blipFill>
        <p:spPr bwMode="auto">
          <a:xfrm>
            <a:off x="4786314" y="428604"/>
            <a:ext cx="4214842" cy="2428892"/>
          </a:xfrm>
          <a:prstGeom prst="rect">
            <a:avLst/>
          </a:prstGeom>
          <a:noFill/>
          <a:ln w="9525">
            <a:noFill/>
            <a:miter lim="800000"/>
            <a:headEnd/>
            <a:tailEnd/>
          </a:ln>
          <a:effectLst/>
        </p:spPr>
      </p:pic>
      <p:sp>
        <p:nvSpPr>
          <p:cNvPr id="8" name="TextBox 7"/>
          <p:cNvSpPr txBox="1"/>
          <p:nvPr/>
        </p:nvSpPr>
        <p:spPr>
          <a:xfrm>
            <a:off x="1571604" y="3000372"/>
            <a:ext cx="2901243" cy="369332"/>
          </a:xfrm>
          <a:prstGeom prst="rect">
            <a:avLst/>
          </a:prstGeom>
          <a:noFill/>
        </p:spPr>
        <p:txBody>
          <a:bodyPr wrap="none" rtlCol="0">
            <a:spAutoFit/>
          </a:bodyPr>
          <a:lstStyle/>
          <a:p>
            <a:r>
              <a:rPr lang="en-GB" b="1" dirty="0" smtClean="0"/>
              <a:t>An otter feeding on a fish</a:t>
            </a:r>
            <a:endParaRPr lang="en-GB" b="1" dirty="0"/>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e26"/>
          <p:cNvPicPr>
            <a:picLocks noChangeAspect="1" noChangeArrowheads="1"/>
          </p:cNvPicPr>
          <p:nvPr/>
        </p:nvPicPr>
        <p:blipFill>
          <a:blip r:embed="rId2"/>
          <a:srcRect t="4073" b="8394"/>
          <a:stretch>
            <a:fillRect/>
          </a:stretch>
        </p:blipFill>
        <p:spPr bwMode="auto">
          <a:xfrm>
            <a:off x="685800" y="1234090"/>
            <a:ext cx="7772400" cy="5242910"/>
          </a:xfrm>
          <a:prstGeom prst="rect">
            <a:avLst/>
          </a:prstGeom>
          <a:noFill/>
          <a:ln w="9525">
            <a:solidFill>
              <a:srgbClr val="6600CC"/>
            </a:solidFill>
            <a:miter lim="800000"/>
            <a:headEnd/>
            <a:tailEnd/>
          </a:ln>
        </p:spPr>
      </p:pic>
      <p:sp>
        <p:nvSpPr>
          <p:cNvPr id="3" name="TextBox 2"/>
          <p:cNvSpPr txBox="1"/>
          <p:nvPr/>
        </p:nvSpPr>
        <p:spPr>
          <a:xfrm>
            <a:off x="1421884" y="260648"/>
            <a:ext cx="5814412" cy="923330"/>
          </a:xfrm>
          <a:prstGeom prst="rect">
            <a:avLst/>
          </a:prstGeom>
          <a:noFill/>
        </p:spPr>
        <p:txBody>
          <a:bodyPr wrap="none" rtlCol="0">
            <a:spAutoFit/>
          </a:bodyPr>
          <a:lstStyle/>
          <a:p>
            <a:pPr algn="ctr"/>
            <a:r>
              <a:rPr lang="en-US" b="1" dirty="0">
                <a:solidFill>
                  <a:srgbClr val="FF0000"/>
                </a:solidFill>
              </a:rPr>
              <a:t>Shared water resources – Ganges, Brahmaputra and </a:t>
            </a:r>
            <a:endParaRPr lang="en-US" b="1" dirty="0" smtClean="0">
              <a:solidFill>
                <a:srgbClr val="FF0000"/>
              </a:solidFill>
            </a:endParaRPr>
          </a:p>
          <a:p>
            <a:pPr algn="ctr"/>
            <a:r>
              <a:rPr lang="en-US" b="1" dirty="0" err="1" smtClean="0">
                <a:solidFill>
                  <a:srgbClr val="FF0000"/>
                </a:solidFill>
              </a:rPr>
              <a:t>Meghna</a:t>
            </a:r>
            <a:r>
              <a:rPr lang="en-US" b="1" dirty="0" smtClean="0">
                <a:solidFill>
                  <a:srgbClr val="FF0000"/>
                </a:solidFill>
              </a:rPr>
              <a:t> </a:t>
            </a:r>
            <a:r>
              <a:rPr lang="en-US" b="1" dirty="0">
                <a:solidFill>
                  <a:srgbClr val="FF0000"/>
                </a:solidFill>
              </a:rPr>
              <a:t>– no single river authority</a:t>
            </a:r>
          </a:p>
          <a:p>
            <a:endParaRPr lang="en-US" dirty="0"/>
          </a:p>
        </p:txBody>
      </p:sp>
    </p:spTree>
    <p:extLst>
      <p:ext uri="{BB962C8B-B14F-4D97-AF65-F5344CB8AC3E}">
        <p14:creationId xmlns:p14="http://schemas.microsoft.com/office/powerpoint/2010/main" val="3835013945"/>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4" descr="G-22"/>
          <p:cNvPicPr>
            <a:picLocks noChangeAspect="1" noChangeArrowheads="1"/>
          </p:cNvPicPr>
          <p:nvPr/>
        </p:nvPicPr>
        <p:blipFill>
          <a:blip r:embed="rId2"/>
          <a:srcRect/>
          <a:stretch>
            <a:fillRect/>
          </a:stretch>
        </p:blipFill>
        <p:spPr bwMode="auto">
          <a:xfrm>
            <a:off x="569909" y="760409"/>
            <a:ext cx="3502025" cy="2239963"/>
          </a:xfrm>
          <a:prstGeom prst="rect">
            <a:avLst/>
          </a:prstGeom>
          <a:noFill/>
          <a:ln w="9525">
            <a:noFill/>
            <a:miter lim="800000"/>
            <a:headEnd/>
            <a:tailEnd/>
          </a:ln>
        </p:spPr>
      </p:pic>
      <p:pic>
        <p:nvPicPr>
          <p:cNvPr id="58371" name="Picture 5" descr="G-23"/>
          <p:cNvPicPr>
            <a:picLocks noChangeAspect="1" noChangeArrowheads="1"/>
          </p:cNvPicPr>
          <p:nvPr/>
        </p:nvPicPr>
        <p:blipFill>
          <a:blip r:embed="rId3"/>
          <a:srcRect/>
          <a:stretch>
            <a:fillRect/>
          </a:stretch>
        </p:blipFill>
        <p:spPr bwMode="auto">
          <a:xfrm>
            <a:off x="4608513" y="804860"/>
            <a:ext cx="3392487" cy="2266950"/>
          </a:xfrm>
          <a:prstGeom prst="rect">
            <a:avLst/>
          </a:prstGeom>
          <a:noFill/>
          <a:ln w="9525">
            <a:noFill/>
            <a:miter lim="800000"/>
            <a:headEnd/>
            <a:tailEnd/>
          </a:ln>
        </p:spPr>
      </p:pic>
      <p:pic>
        <p:nvPicPr>
          <p:cNvPr id="58372" name="Picture 6" descr="G-24"/>
          <p:cNvPicPr>
            <a:picLocks noChangeAspect="1" noChangeArrowheads="1"/>
          </p:cNvPicPr>
          <p:nvPr/>
        </p:nvPicPr>
        <p:blipFill>
          <a:blip r:embed="rId4"/>
          <a:srcRect/>
          <a:stretch>
            <a:fillRect/>
          </a:stretch>
        </p:blipFill>
        <p:spPr bwMode="auto">
          <a:xfrm>
            <a:off x="641347" y="3729057"/>
            <a:ext cx="3502025" cy="2414587"/>
          </a:xfrm>
          <a:prstGeom prst="rect">
            <a:avLst/>
          </a:prstGeom>
          <a:noFill/>
          <a:ln w="9525">
            <a:noFill/>
            <a:miter lim="800000"/>
            <a:headEnd/>
            <a:tailEnd/>
          </a:ln>
        </p:spPr>
      </p:pic>
      <p:pic>
        <p:nvPicPr>
          <p:cNvPr id="58373" name="Picture 7" descr="G-29"/>
          <p:cNvPicPr>
            <a:picLocks noChangeAspect="1" noChangeArrowheads="1"/>
          </p:cNvPicPr>
          <p:nvPr/>
        </p:nvPicPr>
        <p:blipFill>
          <a:blip r:embed="rId5"/>
          <a:srcRect/>
          <a:stretch>
            <a:fillRect/>
          </a:stretch>
        </p:blipFill>
        <p:spPr bwMode="auto">
          <a:xfrm>
            <a:off x="4572000" y="3729057"/>
            <a:ext cx="3657600" cy="2414587"/>
          </a:xfrm>
          <a:prstGeom prst="rect">
            <a:avLst/>
          </a:prstGeom>
          <a:noFill/>
          <a:ln w="9525">
            <a:noFill/>
            <a:miter lim="800000"/>
            <a:headEnd/>
            <a:tailEnd/>
          </a:ln>
        </p:spPr>
      </p:pic>
      <p:sp>
        <p:nvSpPr>
          <p:cNvPr id="58374" name="Text Box 8"/>
          <p:cNvSpPr txBox="1">
            <a:spLocks noChangeArrowheads="1"/>
          </p:cNvSpPr>
          <p:nvPr/>
        </p:nvSpPr>
        <p:spPr bwMode="auto">
          <a:xfrm>
            <a:off x="1524000" y="5675313"/>
            <a:ext cx="5629275" cy="366712"/>
          </a:xfrm>
          <a:prstGeom prst="rect">
            <a:avLst/>
          </a:prstGeom>
          <a:noFill/>
          <a:ln w="9525">
            <a:noFill/>
            <a:miter lim="800000"/>
            <a:headEnd/>
            <a:tailEnd/>
          </a:ln>
        </p:spPr>
        <p:txBody>
          <a:bodyPr>
            <a:spAutoFit/>
          </a:bodyPr>
          <a:lstStyle/>
          <a:p>
            <a:r>
              <a:rPr lang="en-US" altLang="en-US" b="1" dirty="0" smtClean="0"/>
              <a:t>              </a:t>
            </a:r>
            <a:endParaRPr lang="en-US" altLang="en-US" b="1" dirty="0"/>
          </a:p>
        </p:txBody>
      </p:sp>
      <p:sp>
        <p:nvSpPr>
          <p:cNvPr id="7" name="TextBox 6"/>
          <p:cNvSpPr txBox="1"/>
          <p:nvPr/>
        </p:nvSpPr>
        <p:spPr>
          <a:xfrm>
            <a:off x="2214546" y="214290"/>
            <a:ext cx="3535135" cy="369332"/>
          </a:xfrm>
          <a:prstGeom prst="rect">
            <a:avLst/>
          </a:prstGeom>
          <a:noFill/>
        </p:spPr>
        <p:txBody>
          <a:bodyPr wrap="none" rtlCol="0">
            <a:spAutoFit/>
          </a:bodyPr>
          <a:lstStyle/>
          <a:p>
            <a:r>
              <a:rPr lang="en-US" altLang="en-US" b="1" dirty="0" smtClean="0"/>
              <a:t>Some interesting invertebrates</a:t>
            </a:r>
            <a:endParaRPr lang="en-GB" dirty="0"/>
          </a:p>
        </p:txBody>
      </p:sp>
      <p:sp>
        <p:nvSpPr>
          <p:cNvPr id="8" name="TextBox 7"/>
          <p:cNvSpPr txBox="1"/>
          <p:nvPr/>
        </p:nvSpPr>
        <p:spPr>
          <a:xfrm>
            <a:off x="214282" y="3143248"/>
            <a:ext cx="4130618" cy="523220"/>
          </a:xfrm>
          <a:prstGeom prst="rect">
            <a:avLst/>
          </a:prstGeom>
          <a:noFill/>
        </p:spPr>
        <p:txBody>
          <a:bodyPr wrap="none" rtlCol="0">
            <a:spAutoFit/>
          </a:bodyPr>
          <a:lstStyle/>
          <a:p>
            <a:r>
              <a:rPr lang="en-GB" sz="1400" dirty="0" smtClean="0"/>
              <a:t>Mayfly nymphs in the Ganges, an indicator species </a:t>
            </a:r>
          </a:p>
          <a:p>
            <a:r>
              <a:rPr lang="en-GB" sz="1400" dirty="0" smtClean="0"/>
              <a:t>of unpolluted water</a:t>
            </a:r>
            <a:endParaRPr lang="en-GB" sz="1400" dirty="0"/>
          </a:p>
        </p:txBody>
      </p:sp>
      <p:sp>
        <p:nvSpPr>
          <p:cNvPr id="9" name="TextBox 8"/>
          <p:cNvSpPr txBox="1"/>
          <p:nvPr/>
        </p:nvSpPr>
        <p:spPr>
          <a:xfrm>
            <a:off x="5857884" y="3214686"/>
            <a:ext cx="1720920" cy="369332"/>
          </a:xfrm>
          <a:prstGeom prst="rect">
            <a:avLst/>
          </a:prstGeom>
          <a:noFill/>
        </p:spPr>
        <p:txBody>
          <a:bodyPr wrap="none" rtlCol="0">
            <a:spAutoFit/>
          </a:bodyPr>
          <a:lstStyle/>
          <a:p>
            <a:r>
              <a:rPr lang="en-GB" dirty="0" smtClean="0"/>
              <a:t>Mayfly nymphs</a:t>
            </a:r>
            <a:endParaRPr lang="en-GB" dirty="0"/>
          </a:p>
        </p:txBody>
      </p:sp>
      <p:sp>
        <p:nvSpPr>
          <p:cNvPr id="10" name="TextBox 9"/>
          <p:cNvSpPr txBox="1"/>
          <p:nvPr/>
        </p:nvSpPr>
        <p:spPr>
          <a:xfrm>
            <a:off x="4357686" y="6286520"/>
            <a:ext cx="4265142" cy="307777"/>
          </a:xfrm>
          <a:prstGeom prst="rect">
            <a:avLst/>
          </a:prstGeom>
          <a:noFill/>
        </p:spPr>
        <p:txBody>
          <a:bodyPr wrap="none" rtlCol="0">
            <a:spAutoFit/>
          </a:bodyPr>
          <a:lstStyle/>
          <a:p>
            <a:r>
              <a:rPr lang="en-GB" sz="1400" i="1" dirty="0" err="1" smtClean="0"/>
              <a:t>Namalycastic</a:t>
            </a:r>
            <a:r>
              <a:rPr lang="en-GB" sz="1400" i="1" dirty="0" smtClean="0"/>
              <a:t> </a:t>
            </a:r>
            <a:r>
              <a:rPr lang="en-GB" sz="1400" i="1" dirty="0" err="1" smtClean="0"/>
              <a:t>indica</a:t>
            </a:r>
            <a:r>
              <a:rPr lang="en-GB" sz="1400" dirty="0" smtClean="0"/>
              <a:t>, a marine element in the Ganges</a:t>
            </a:r>
            <a:endParaRPr lang="en-GB" sz="1400" dirty="0"/>
          </a:p>
        </p:txBody>
      </p:sp>
      <p:sp>
        <p:nvSpPr>
          <p:cNvPr id="11" name="TextBox 10"/>
          <p:cNvSpPr txBox="1"/>
          <p:nvPr/>
        </p:nvSpPr>
        <p:spPr>
          <a:xfrm>
            <a:off x="470163" y="6215082"/>
            <a:ext cx="4030399" cy="523220"/>
          </a:xfrm>
          <a:prstGeom prst="rect">
            <a:avLst/>
          </a:prstGeom>
          <a:noFill/>
        </p:spPr>
        <p:txBody>
          <a:bodyPr wrap="none" rtlCol="0">
            <a:spAutoFit/>
          </a:bodyPr>
          <a:lstStyle/>
          <a:p>
            <a:r>
              <a:rPr lang="en-GB" sz="1400" i="1" dirty="0" err="1" smtClean="0"/>
              <a:t>Nephthys</a:t>
            </a:r>
            <a:r>
              <a:rPr lang="en-GB" sz="1400" i="1" dirty="0" smtClean="0"/>
              <a:t> </a:t>
            </a:r>
            <a:r>
              <a:rPr lang="en-GB" sz="1400" i="1" dirty="0" err="1" smtClean="0"/>
              <a:t>polybranchia</a:t>
            </a:r>
            <a:r>
              <a:rPr lang="en-GB" sz="1400" dirty="0" smtClean="0"/>
              <a:t>, another  marine element </a:t>
            </a:r>
          </a:p>
          <a:p>
            <a:r>
              <a:rPr lang="en-GB" sz="1400" dirty="0" smtClean="0"/>
              <a:t>In the Ganges</a:t>
            </a:r>
            <a:endParaRPr lang="en-GB" sz="1400" dirty="0"/>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290"/>
            <a:ext cx="8229600" cy="500066"/>
          </a:xfrm>
        </p:spPr>
        <p:txBody>
          <a:bodyPr>
            <a:normAutofit/>
          </a:bodyPr>
          <a:lstStyle/>
          <a:p>
            <a:pPr algn="ctr"/>
            <a:r>
              <a:rPr lang="en-GB" sz="2400" b="1" dirty="0" smtClean="0">
                <a:solidFill>
                  <a:srgbClr val="FF0000"/>
                </a:solidFill>
              </a:rPr>
              <a:t>New species from the Lower Ganges</a:t>
            </a:r>
            <a:endParaRPr lang="en-GB" sz="2400" b="1" dirty="0">
              <a:solidFill>
                <a:srgbClr val="FF0000"/>
              </a:solidFill>
            </a:endParaRPr>
          </a:p>
        </p:txBody>
      </p:sp>
      <p:sp>
        <p:nvSpPr>
          <p:cNvPr id="3" name="Content Placeholder 2"/>
          <p:cNvSpPr>
            <a:spLocks noGrp="1"/>
          </p:cNvSpPr>
          <p:nvPr>
            <p:ph idx="1"/>
          </p:nvPr>
        </p:nvSpPr>
        <p:spPr>
          <a:xfrm>
            <a:off x="428596" y="928670"/>
            <a:ext cx="8229600" cy="5429288"/>
          </a:xfrm>
        </p:spPr>
        <p:txBody>
          <a:bodyPr/>
          <a:lstStyle/>
          <a:p>
            <a:r>
              <a:rPr lang="en-GB" dirty="0" smtClean="0"/>
              <a:t>New records of thirty-nine aquatic annelids (27 </a:t>
            </a:r>
            <a:r>
              <a:rPr lang="en-GB" dirty="0" err="1" smtClean="0"/>
              <a:t>Oligochaeta</a:t>
            </a:r>
            <a:r>
              <a:rPr lang="en-GB" dirty="0" smtClean="0"/>
              <a:t>, 10 </a:t>
            </a:r>
            <a:r>
              <a:rPr lang="en-GB" dirty="0" err="1" smtClean="0"/>
              <a:t>Hirudinea</a:t>
            </a:r>
            <a:r>
              <a:rPr lang="en-GB" dirty="0" smtClean="0"/>
              <a:t> and 2 </a:t>
            </a:r>
            <a:r>
              <a:rPr lang="en-GB" dirty="0" err="1" smtClean="0"/>
              <a:t>Polychaeta</a:t>
            </a:r>
            <a:r>
              <a:rPr lang="en-GB" dirty="0" smtClean="0"/>
              <a:t>) from the Ganga and adjacent water bodies at Patna. </a:t>
            </a:r>
          </a:p>
          <a:p>
            <a:r>
              <a:rPr lang="en-GB" dirty="0" smtClean="0"/>
              <a:t>Two </a:t>
            </a:r>
            <a:r>
              <a:rPr lang="en-GB" dirty="0" err="1" smtClean="0"/>
              <a:t>naidids</a:t>
            </a:r>
            <a:r>
              <a:rPr lang="en-GB" dirty="0" smtClean="0"/>
              <a:t>- </a:t>
            </a:r>
            <a:r>
              <a:rPr lang="en-GB" i="1" dirty="0" err="1" smtClean="0"/>
              <a:t>Nais</a:t>
            </a:r>
            <a:r>
              <a:rPr lang="en-GB" i="1" dirty="0" smtClean="0"/>
              <a:t> </a:t>
            </a:r>
            <a:r>
              <a:rPr lang="en-GB" i="1" dirty="0" err="1" smtClean="0"/>
              <a:t>bretscheri</a:t>
            </a:r>
            <a:r>
              <a:rPr lang="en-GB" dirty="0" smtClean="0"/>
              <a:t> and </a:t>
            </a:r>
            <a:r>
              <a:rPr lang="en-GB" i="1" dirty="0" err="1" smtClean="0"/>
              <a:t>Pristina</a:t>
            </a:r>
            <a:r>
              <a:rPr lang="en-GB" i="1" dirty="0" smtClean="0"/>
              <a:t> </a:t>
            </a:r>
            <a:r>
              <a:rPr lang="en-GB" i="1" dirty="0" err="1" smtClean="0"/>
              <a:t>acuminata</a:t>
            </a:r>
            <a:r>
              <a:rPr lang="en-GB" i="1" dirty="0" smtClean="0"/>
              <a:t> </a:t>
            </a:r>
            <a:r>
              <a:rPr lang="en-GB" dirty="0" smtClean="0"/>
              <a:t>were reported for the first time from the Indian sub-continent. </a:t>
            </a:r>
          </a:p>
          <a:p>
            <a:r>
              <a:rPr lang="en-GB" dirty="0" smtClean="0"/>
              <a:t>One leech species, </a:t>
            </a:r>
            <a:r>
              <a:rPr lang="en-GB" i="1" dirty="0" err="1" smtClean="0"/>
              <a:t>Salifa</a:t>
            </a:r>
            <a:r>
              <a:rPr lang="en-GB" i="1" dirty="0" smtClean="0"/>
              <a:t> </a:t>
            </a:r>
            <a:r>
              <a:rPr lang="en-GB" i="1" dirty="0" err="1" smtClean="0"/>
              <a:t>biharensis</a:t>
            </a:r>
            <a:r>
              <a:rPr lang="en-GB" dirty="0" smtClean="0"/>
              <a:t> is new to science.</a:t>
            </a:r>
          </a:p>
          <a:p>
            <a:r>
              <a:rPr lang="en-GB" dirty="0" smtClean="0"/>
              <a:t> Three species of </a:t>
            </a:r>
            <a:r>
              <a:rPr lang="en-GB" dirty="0" err="1" smtClean="0"/>
              <a:t>bivalvia</a:t>
            </a:r>
            <a:r>
              <a:rPr lang="en-GB" dirty="0" smtClean="0"/>
              <a:t> from the Ganga (</a:t>
            </a:r>
            <a:r>
              <a:rPr lang="en-GB" i="1" dirty="0" err="1" smtClean="0"/>
              <a:t>Scaphula</a:t>
            </a:r>
            <a:r>
              <a:rPr lang="en-GB" i="1" dirty="0" smtClean="0"/>
              <a:t> </a:t>
            </a:r>
            <a:r>
              <a:rPr lang="en-GB" i="1" dirty="0" err="1" smtClean="0"/>
              <a:t>celox</a:t>
            </a:r>
            <a:r>
              <a:rPr lang="en-GB" i="1" dirty="0" smtClean="0"/>
              <a:t>, S. </a:t>
            </a:r>
            <a:r>
              <a:rPr lang="en-GB" i="1" dirty="0" err="1" smtClean="0"/>
              <a:t>deltae</a:t>
            </a:r>
            <a:r>
              <a:rPr lang="en-GB" i="1" dirty="0" smtClean="0"/>
              <a:t>, </a:t>
            </a:r>
            <a:r>
              <a:rPr lang="en-GB" i="1" dirty="0" err="1" smtClean="0"/>
              <a:t>Novaculina</a:t>
            </a:r>
            <a:r>
              <a:rPr lang="en-GB" i="1" dirty="0" smtClean="0"/>
              <a:t> gangetica</a:t>
            </a:r>
            <a:r>
              <a:rPr lang="en-GB" dirty="0" smtClean="0"/>
              <a:t>) are marine relicts of the families </a:t>
            </a:r>
            <a:r>
              <a:rPr lang="en-GB" dirty="0" err="1" smtClean="0"/>
              <a:t>Arcidae</a:t>
            </a:r>
            <a:r>
              <a:rPr lang="en-GB" dirty="0" smtClean="0"/>
              <a:t> and </a:t>
            </a:r>
            <a:r>
              <a:rPr lang="en-GB" dirty="0" err="1" smtClean="0"/>
              <a:t>Solecurtidae</a:t>
            </a:r>
            <a:endParaRPr lang="en-GB"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285728"/>
            <a:ext cx="8229600" cy="500066"/>
          </a:xfrm>
        </p:spPr>
        <p:txBody>
          <a:bodyPr>
            <a:normAutofit/>
          </a:bodyPr>
          <a:lstStyle/>
          <a:p>
            <a:pPr algn="ctr"/>
            <a:r>
              <a:rPr lang="en-GB" sz="2400" b="1" dirty="0">
                <a:solidFill>
                  <a:srgbClr val="FF0000"/>
                </a:solidFill>
              </a:rPr>
              <a:t>E</a:t>
            </a:r>
            <a:r>
              <a:rPr lang="en-GB" sz="2400" b="1" dirty="0" smtClean="0">
                <a:solidFill>
                  <a:srgbClr val="FF0000"/>
                </a:solidFill>
              </a:rPr>
              <a:t>conomically important fishes in the Ganges</a:t>
            </a:r>
            <a:endParaRPr lang="en-GB" sz="2400" b="1" dirty="0">
              <a:solidFill>
                <a:srgbClr val="FF0000"/>
              </a:solidFill>
            </a:endParaRPr>
          </a:p>
        </p:txBody>
      </p:sp>
      <p:sp>
        <p:nvSpPr>
          <p:cNvPr id="3" name="Content Placeholder 2"/>
          <p:cNvSpPr>
            <a:spLocks noGrp="1"/>
          </p:cNvSpPr>
          <p:nvPr>
            <p:ph idx="1"/>
          </p:nvPr>
        </p:nvSpPr>
        <p:spPr>
          <a:xfrm>
            <a:off x="457200" y="1000108"/>
            <a:ext cx="8229600" cy="5324492"/>
          </a:xfrm>
        </p:spPr>
        <p:txBody>
          <a:bodyPr>
            <a:normAutofit/>
          </a:bodyPr>
          <a:lstStyle/>
          <a:p>
            <a:r>
              <a:rPr lang="en-GB" dirty="0" smtClean="0"/>
              <a:t>The </a:t>
            </a:r>
            <a:r>
              <a:rPr lang="en-GB" dirty="0" smtClean="0">
                <a:solidFill>
                  <a:srgbClr val="FF0000"/>
                </a:solidFill>
              </a:rPr>
              <a:t>major carp </a:t>
            </a:r>
            <a:r>
              <a:rPr lang="en-GB" dirty="0" smtClean="0"/>
              <a:t>yield at Allahabad has decreased from </a:t>
            </a:r>
            <a:r>
              <a:rPr lang="en-GB" dirty="0" smtClean="0">
                <a:solidFill>
                  <a:srgbClr val="FF0000"/>
                </a:solidFill>
              </a:rPr>
              <a:t>44.5% in 1958-66 to 8.3% in 1996-97 </a:t>
            </a:r>
            <a:r>
              <a:rPr lang="en-GB" dirty="0" smtClean="0"/>
              <a:t>and </a:t>
            </a:r>
            <a:r>
              <a:rPr lang="en-GB" i="1" dirty="0" err="1" smtClean="0"/>
              <a:t>Tenualosa</a:t>
            </a:r>
            <a:r>
              <a:rPr lang="en-GB" i="1" dirty="0" smtClean="0"/>
              <a:t> </a:t>
            </a:r>
            <a:r>
              <a:rPr lang="en-GB" i="1" dirty="0" err="1" smtClean="0"/>
              <a:t>ilisha</a:t>
            </a:r>
            <a:r>
              <a:rPr lang="en-GB" dirty="0" smtClean="0"/>
              <a:t> (hilsa) from 9.7% to 4.2 in the same period, while large catfishes yield increased slightly from 22.7% to 24.1%. </a:t>
            </a:r>
          </a:p>
          <a:p>
            <a:r>
              <a:rPr lang="en-GB" dirty="0" smtClean="0"/>
              <a:t>The miscellaneous fishes (</a:t>
            </a:r>
            <a:r>
              <a:rPr lang="en-GB" i="1" dirty="0" err="1" smtClean="0"/>
              <a:t>Setipinna</a:t>
            </a:r>
            <a:r>
              <a:rPr lang="en-GB" i="1" dirty="0" smtClean="0"/>
              <a:t> </a:t>
            </a:r>
            <a:r>
              <a:rPr lang="en-GB" i="1" dirty="0" err="1" smtClean="0"/>
              <a:t>phasa</a:t>
            </a:r>
            <a:r>
              <a:rPr lang="en-GB" i="1" dirty="0" smtClean="0"/>
              <a:t>, Chela spp., </a:t>
            </a:r>
            <a:r>
              <a:rPr lang="en-GB" i="1" dirty="0" err="1" smtClean="0"/>
              <a:t>Mastacembelus</a:t>
            </a:r>
            <a:r>
              <a:rPr lang="en-GB" i="1" dirty="0" smtClean="0"/>
              <a:t> spp., </a:t>
            </a:r>
            <a:r>
              <a:rPr lang="en-GB" i="1" dirty="0" err="1" smtClean="0"/>
              <a:t>Puntius</a:t>
            </a:r>
            <a:r>
              <a:rPr lang="en-GB" i="1" dirty="0" smtClean="0"/>
              <a:t> spp., </a:t>
            </a:r>
            <a:r>
              <a:rPr lang="en-GB" i="1" dirty="0" err="1" smtClean="0"/>
              <a:t>Eutropiichthys</a:t>
            </a:r>
            <a:r>
              <a:rPr lang="en-GB" i="1" dirty="0" smtClean="0"/>
              <a:t> </a:t>
            </a:r>
            <a:r>
              <a:rPr lang="en-GB" i="1" dirty="0" err="1" smtClean="0"/>
              <a:t>vacha</a:t>
            </a:r>
            <a:r>
              <a:rPr lang="en-GB" i="1" dirty="0" smtClean="0"/>
              <a:t>, </a:t>
            </a:r>
            <a:r>
              <a:rPr lang="en-GB" i="1" dirty="0" err="1" smtClean="0"/>
              <a:t>Clupisoma</a:t>
            </a:r>
            <a:r>
              <a:rPr lang="en-GB" i="1" dirty="0" smtClean="0"/>
              <a:t> </a:t>
            </a:r>
            <a:r>
              <a:rPr lang="en-GB" i="1" dirty="0" err="1" smtClean="0"/>
              <a:t>garua</a:t>
            </a:r>
            <a:r>
              <a:rPr lang="en-GB" i="1" dirty="0" smtClean="0"/>
              <a:t>, </a:t>
            </a:r>
            <a:r>
              <a:rPr lang="en-GB" i="1" dirty="0" err="1" smtClean="0"/>
              <a:t>Notopterus</a:t>
            </a:r>
            <a:r>
              <a:rPr lang="en-GB" i="1" dirty="0" smtClean="0"/>
              <a:t> spp., Rita </a:t>
            </a:r>
            <a:r>
              <a:rPr lang="en-GB" i="1" dirty="0" err="1" smtClean="0"/>
              <a:t>rita</a:t>
            </a:r>
            <a:r>
              <a:rPr lang="en-GB" i="1" dirty="0" smtClean="0"/>
              <a:t>, </a:t>
            </a:r>
            <a:r>
              <a:rPr lang="en-GB" i="1" dirty="0" err="1" smtClean="0"/>
              <a:t>Mystus</a:t>
            </a:r>
            <a:r>
              <a:rPr lang="en-GB" i="1" dirty="0" smtClean="0"/>
              <a:t> </a:t>
            </a:r>
            <a:r>
              <a:rPr lang="en-GB" i="1" dirty="0" err="1" smtClean="0"/>
              <a:t>vittatus</a:t>
            </a:r>
            <a:r>
              <a:rPr lang="en-GB" i="1" dirty="0" smtClean="0"/>
              <a:t>, </a:t>
            </a:r>
            <a:r>
              <a:rPr lang="en-GB" i="1" dirty="0" err="1" smtClean="0"/>
              <a:t>Ailia</a:t>
            </a:r>
            <a:r>
              <a:rPr lang="en-GB" i="1" dirty="0" smtClean="0"/>
              <a:t> </a:t>
            </a:r>
            <a:r>
              <a:rPr lang="en-GB" i="1" dirty="0" err="1" smtClean="0"/>
              <a:t>coila</a:t>
            </a:r>
            <a:r>
              <a:rPr lang="en-GB" i="1" dirty="0" smtClean="0"/>
              <a:t>, </a:t>
            </a:r>
            <a:r>
              <a:rPr lang="en-GB" i="1" dirty="0" err="1" smtClean="0"/>
              <a:t>Nandus</a:t>
            </a:r>
            <a:r>
              <a:rPr lang="en-GB" i="1" dirty="0" smtClean="0"/>
              <a:t> </a:t>
            </a:r>
            <a:r>
              <a:rPr lang="en-GB" i="1" dirty="0" err="1" smtClean="0"/>
              <a:t>nandus</a:t>
            </a:r>
            <a:r>
              <a:rPr lang="en-GB" dirty="0" smtClean="0"/>
              <a:t> etc) yield increased from 23.1% to 63.4% at the same centre and duration.</a:t>
            </a:r>
            <a:endParaRPr lang="en-GB"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1" name="Rectangle 5"/>
          <p:cNvSpPr>
            <a:spLocks noGrp="1" noChangeArrowheads="1"/>
          </p:cNvSpPr>
          <p:nvPr>
            <p:ph type="title"/>
          </p:nvPr>
        </p:nvSpPr>
        <p:spPr>
          <a:xfrm>
            <a:off x="642910" y="214290"/>
            <a:ext cx="8229600" cy="1143000"/>
          </a:xfrm>
          <a:solidFill>
            <a:schemeClr val="accent1"/>
          </a:solidFill>
        </p:spPr>
        <p:txBody>
          <a:bodyPr/>
          <a:lstStyle/>
          <a:p>
            <a:pPr algn="ctr" eaLnBrk="1" hangingPunct="1">
              <a:defRPr/>
            </a:pPr>
            <a:r>
              <a:rPr lang="en-US" sz="2800" b="1" dirty="0" smtClean="0">
                <a:solidFill>
                  <a:srgbClr val="FFFF00"/>
                </a:solidFill>
              </a:rPr>
              <a:t>Total average fish landing in Ganga </a:t>
            </a:r>
            <a:br>
              <a:rPr lang="en-US" sz="2800" b="1" dirty="0" smtClean="0">
                <a:solidFill>
                  <a:srgbClr val="FFFF00"/>
                </a:solidFill>
              </a:rPr>
            </a:br>
            <a:r>
              <a:rPr lang="en-US" sz="2800" b="1" dirty="0" smtClean="0">
                <a:solidFill>
                  <a:srgbClr val="FFFF00"/>
                </a:solidFill>
              </a:rPr>
              <a:t>(Kanpur-Bhagalpur) during 1959-2004</a:t>
            </a:r>
          </a:p>
        </p:txBody>
      </p:sp>
      <p:graphicFrame>
        <p:nvGraphicFramePr>
          <p:cNvPr id="4098" name="Object 4"/>
          <p:cNvGraphicFramePr>
            <a:graphicFrameLocks noGrp="1" noChangeAspect="1"/>
          </p:cNvGraphicFramePr>
          <p:nvPr>
            <p:ph idx="1"/>
          </p:nvPr>
        </p:nvGraphicFramePr>
        <p:xfrm>
          <a:off x="2705100" y="2195513"/>
          <a:ext cx="5372100" cy="3305175"/>
        </p:xfrm>
        <a:graphic>
          <a:graphicData uri="http://schemas.openxmlformats.org/presentationml/2006/ole">
            <mc:AlternateContent xmlns:mc="http://schemas.openxmlformats.org/markup-compatibility/2006">
              <mc:Choice xmlns:v="urn:schemas-microsoft-com:vml" Requires="v">
                <p:oleObj spid="_x0000_s2079" name="Chart" r:id="rId3" imgW="5372100" imgH="3305251" progId="Excel.Sheet.8">
                  <p:embed/>
                </p:oleObj>
              </mc:Choice>
              <mc:Fallback>
                <p:oleObj name="Chart" r:id="rId3" imgW="5372100" imgH="3305251" progId="Excel.Sheet.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5100" y="2195513"/>
                        <a:ext cx="5372100" cy="3305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00" name="Text Box 7"/>
          <p:cNvSpPr txBox="1">
            <a:spLocks noChangeArrowheads="1"/>
          </p:cNvSpPr>
          <p:nvPr/>
        </p:nvSpPr>
        <p:spPr bwMode="auto">
          <a:xfrm>
            <a:off x="357174" y="2857496"/>
            <a:ext cx="2286000" cy="1938992"/>
          </a:xfrm>
          <a:prstGeom prst="rect">
            <a:avLst/>
          </a:prstGeom>
          <a:solidFill>
            <a:schemeClr val="accent1"/>
          </a:solidFill>
          <a:ln w="9525">
            <a:noFill/>
            <a:miter lim="800000"/>
            <a:headEnd/>
            <a:tailEnd/>
          </a:ln>
        </p:spPr>
        <p:txBody>
          <a:bodyPr>
            <a:spAutoFit/>
          </a:bodyPr>
          <a:lstStyle/>
          <a:p>
            <a:r>
              <a:rPr lang="en-US" altLang="en-US" sz="1400" dirty="0">
                <a:solidFill>
                  <a:srgbClr val="FFFF00"/>
                </a:solidFill>
              </a:rPr>
              <a:t>The total average</a:t>
            </a:r>
          </a:p>
          <a:p>
            <a:r>
              <a:rPr lang="en-US" altLang="en-US" sz="1400" dirty="0">
                <a:solidFill>
                  <a:srgbClr val="FFFF00"/>
                </a:solidFill>
              </a:rPr>
              <a:t>Fish landings in the </a:t>
            </a:r>
          </a:p>
          <a:p>
            <a:r>
              <a:rPr lang="en-US" altLang="en-US" sz="1400" dirty="0">
                <a:solidFill>
                  <a:srgbClr val="FFFF00"/>
                </a:solidFill>
              </a:rPr>
              <a:t>Ganga River systems</a:t>
            </a:r>
          </a:p>
          <a:p>
            <a:r>
              <a:rPr lang="en-US" altLang="en-US" sz="1400" dirty="0">
                <a:solidFill>
                  <a:srgbClr val="FFFF00"/>
                </a:solidFill>
              </a:rPr>
              <a:t>Declined from 85.21</a:t>
            </a:r>
          </a:p>
          <a:p>
            <a:r>
              <a:rPr lang="en-US" altLang="en-US" sz="1400" dirty="0">
                <a:solidFill>
                  <a:srgbClr val="FFFF00"/>
                </a:solidFill>
              </a:rPr>
              <a:t>Tones during 1959 to</a:t>
            </a:r>
          </a:p>
          <a:p>
            <a:r>
              <a:rPr lang="en-US" altLang="en-US" sz="1400" dirty="0">
                <a:solidFill>
                  <a:srgbClr val="FFFF00"/>
                </a:solidFill>
              </a:rPr>
              <a:t>62.48 tones during</a:t>
            </a:r>
          </a:p>
          <a:p>
            <a:r>
              <a:rPr lang="en-US" altLang="en-US" dirty="0">
                <a:solidFill>
                  <a:srgbClr val="FFFF00"/>
                </a:solidFill>
              </a:rPr>
              <a:t> </a:t>
            </a:r>
            <a:r>
              <a:rPr lang="en-US" altLang="en-US" sz="1400" dirty="0">
                <a:solidFill>
                  <a:srgbClr val="FFFF00"/>
                </a:solidFill>
              </a:rPr>
              <a:t>2004</a:t>
            </a:r>
          </a:p>
          <a:p>
            <a:endParaRPr lang="en-US" altLang="en-US" dirty="0">
              <a:solidFill>
                <a:schemeClr val="accent1"/>
              </a:solidFill>
            </a:endParaRPr>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290"/>
            <a:ext cx="8229600" cy="428628"/>
          </a:xfrm>
        </p:spPr>
        <p:txBody>
          <a:bodyPr>
            <a:normAutofit/>
          </a:bodyPr>
          <a:lstStyle/>
          <a:p>
            <a:pPr algn="ctr"/>
            <a:r>
              <a:rPr lang="en-GB" sz="2400" b="1" dirty="0" smtClean="0">
                <a:solidFill>
                  <a:srgbClr val="FF0000"/>
                </a:solidFill>
              </a:rPr>
              <a:t>Increase in fish catch in Estuarine zone</a:t>
            </a:r>
            <a:endParaRPr lang="en-GB" sz="2400" b="1" dirty="0">
              <a:solidFill>
                <a:srgbClr val="FF0000"/>
              </a:solidFill>
            </a:endParaRPr>
          </a:p>
        </p:txBody>
      </p:sp>
      <p:sp>
        <p:nvSpPr>
          <p:cNvPr id="3" name="Content Placeholder 2"/>
          <p:cNvSpPr>
            <a:spLocks noGrp="1"/>
          </p:cNvSpPr>
          <p:nvPr>
            <p:ph idx="1"/>
          </p:nvPr>
        </p:nvSpPr>
        <p:spPr>
          <a:xfrm>
            <a:off x="457200" y="785794"/>
            <a:ext cx="8229600" cy="5538806"/>
          </a:xfrm>
        </p:spPr>
        <p:txBody>
          <a:bodyPr>
            <a:normAutofit/>
          </a:bodyPr>
          <a:lstStyle/>
          <a:p>
            <a:r>
              <a:rPr lang="en-GB" dirty="0" smtClean="0"/>
              <a:t>The average annual yield of prawn and fish from the estuary </a:t>
            </a:r>
            <a:r>
              <a:rPr lang="en-GB" dirty="0" smtClean="0">
                <a:solidFill>
                  <a:srgbClr val="FF0000"/>
                </a:solidFill>
              </a:rPr>
              <a:t>increased from 9481.5 tons in pre-Farakka barrage period (1966-67 to 1974-75) to 61032 ton during 1997-2000.</a:t>
            </a:r>
            <a:r>
              <a:rPr lang="en-GB" dirty="0" smtClean="0"/>
              <a:t> This is due to increased influx of freshwater in the Hooghly after commissioning of the </a:t>
            </a:r>
            <a:r>
              <a:rPr lang="en-GB" dirty="0" err="1" smtClean="0"/>
              <a:t>Farakka</a:t>
            </a:r>
            <a:r>
              <a:rPr lang="en-GB" dirty="0" smtClean="0"/>
              <a:t> Barrage in 1975. </a:t>
            </a:r>
          </a:p>
          <a:p>
            <a:r>
              <a:rPr lang="en-GB" dirty="0" err="1" smtClean="0">
                <a:solidFill>
                  <a:srgbClr val="FF0000"/>
                </a:solidFill>
              </a:rPr>
              <a:t>Hilsa</a:t>
            </a:r>
            <a:r>
              <a:rPr lang="en-GB" dirty="0" smtClean="0">
                <a:solidFill>
                  <a:srgbClr val="FF0000"/>
                </a:solidFill>
              </a:rPr>
              <a:t> fishery increased more than five times </a:t>
            </a:r>
            <a:r>
              <a:rPr lang="en-GB" dirty="0" smtClean="0"/>
              <a:t>in Hooghly from 1457.1 tons in 1975 to 9576.9 tons in 1997-2000. Freshwater species like </a:t>
            </a:r>
            <a:r>
              <a:rPr lang="en-GB" i="1" dirty="0" err="1" smtClean="0"/>
              <a:t>Eutropiichthys</a:t>
            </a:r>
            <a:r>
              <a:rPr lang="en-GB" i="1" dirty="0" smtClean="0"/>
              <a:t> </a:t>
            </a:r>
            <a:r>
              <a:rPr lang="en-GB" i="1" dirty="0" err="1" smtClean="0"/>
              <a:t>vacha</a:t>
            </a:r>
            <a:r>
              <a:rPr lang="en-GB" i="1" dirty="0" smtClean="0"/>
              <a:t>, </a:t>
            </a:r>
            <a:r>
              <a:rPr lang="en-GB" i="1" dirty="0" err="1" smtClean="0"/>
              <a:t>Clupisoma</a:t>
            </a:r>
            <a:r>
              <a:rPr lang="en-GB" i="1" dirty="0" smtClean="0"/>
              <a:t> </a:t>
            </a:r>
            <a:r>
              <a:rPr lang="en-GB" i="1" dirty="0" err="1" smtClean="0"/>
              <a:t>garua</a:t>
            </a:r>
            <a:r>
              <a:rPr lang="en-GB" i="1" dirty="0" smtClean="0"/>
              <a:t>, Rita </a:t>
            </a:r>
            <a:r>
              <a:rPr lang="en-GB" i="1" dirty="0" err="1" smtClean="0"/>
              <a:t>rita</a:t>
            </a:r>
            <a:r>
              <a:rPr lang="en-GB" i="1" dirty="0" smtClean="0"/>
              <a:t>, </a:t>
            </a:r>
            <a:r>
              <a:rPr lang="en-GB" i="1" dirty="0" err="1" smtClean="0"/>
              <a:t>Aorichthys</a:t>
            </a:r>
            <a:r>
              <a:rPr lang="en-GB" i="1" dirty="0" smtClean="0"/>
              <a:t> </a:t>
            </a:r>
            <a:r>
              <a:rPr lang="en-GB" i="1" dirty="0" err="1" smtClean="0"/>
              <a:t>seenghala</a:t>
            </a:r>
            <a:r>
              <a:rPr lang="en-GB" i="1" dirty="0" smtClean="0"/>
              <a:t>, A. </a:t>
            </a:r>
            <a:r>
              <a:rPr lang="en-GB" i="1" dirty="0" err="1" smtClean="0"/>
              <a:t>aor</a:t>
            </a:r>
            <a:r>
              <a:rPr lang="en-GB" i="1" dirty="0" smtClean="0"/>
              <a:t>, </a:t>
            </a:r>
            <a:r>
              <a:rPr lang="en-GB" i="1" dirty="0" err="1" smtClean="0"/>
              <a:t>Catla</a:t>
            </a:r>
            <a:r>
              <a:rPr lang="en-GB" i="1" dirty="0" smtClean="0"/>
              <a:t> </a:t>
            </a:r>
            <a:r>
              <a:rPr lang="en-GB" i="1" dirty="0" err="1" smtClean="0"/>
              <a:t>catla</a:t>
            </a:r>
            <a:r>
              <a:rPr lang="en-GB" i="1" dirty="0" smtClean="0"/>
              <a:t> </a:t>
            </a:r>
            <a:r>
              <a:rPr lang="en-GB" dirty="0" smtClean="0"/>
              <a:t>and</a:t>
            </a:r>
            <a:r>
              <a:rPr lang="en-GB" i="1" dirty="0" smtClean="0"/>
              <a:t> </a:t>
            </a:r>
            <a:r>
              <a:rPr lang="en-GB" i="1" dirty="0" err="1" smtClean="0"/>
              <a:t>Labeo</a:t>
            </a:r>
            <a:r>
              <a:rPr lang="en-GB" i="1" dirty="0" smtClean="0"/>
              <a:t> </a:t>
            </a:r>
            <a:r>
              <a:rPr lang="en-GB" i="1" dirty="0" err="1" smtClean="0"/>
              <a:t>bata</a:t>
            </a:r>
            <a:r>
              <a:rPr lang="en-GB" dirty="0" smtClean="0"/>
              <a:t> have made their appearance in the upper zone of estuary not reported prior to construction of </a:t>
            </a:r>
            <a:r>
              <a:rPr lang="en-GB" dirty="0" err="1" smtClean="0"/>
              <a:t>Farakka</a:t>
            </a:r>
            <a:r>
              <a:rPr lang="en-GB" dirty="0" smtClean="0"/>
              <a:t> Barrage.</a:t>
            </a:r>
          </a:p>
          <a:p>
            <a:endParaRPr lang="en-GB"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52"/>
            <a:ext cx="8229600" cy="571504"/>
          </a:xfrm>
        </p:spPr>
        <p:txBody>
          <a:bodyPr>
            <a:normAutofit/>
          </a:bodyPr>
          <a:lstStyle/>
          <a:p>
            <a:pPr algn="ctr"/>
            <a:r>
              <a:rPr lang="en-GB" sz="2800" b="1" dirty="0" smtClean="0">
                <a:solidFill>
                  <a:srgbClr val="FF0000"/>
                </a:solidFill>
              </a:rPr>
              <a:t>River Brahmaputra</a:t>
            </a:r>
            <a:endParaRPr lang="en-GB" sz="2800" b="1" dirty="0">
              <a:solidFill>
                <a:srgbClr val="FF0000"/>
              </a:solidFill>
            </a:endParaRPr>
          </a:p>
        </p:txBody>
      </p:sp>
      <p:sp>
        <p:nvSpPr>
          <p:cNvPr id="3" name="Content Placeholder 2"/>
          <p:cNvSpPr>
            <a:spLocks noGrp="1"/>
          </p:cNvSpPr>
          <p:nvPr>
            <p:ph idx="1"/>
          </p:nvPr>
        </p:nvSpPr>
        <p:spPr>
          <a:xfrm>
            <a:off x="457200" y="928670"/>
            <a:ext cx="8229600" cy="5395930"/>
          </a:xfrm>
        </p:spPr>
        <p:txBody>
          <a:bodyPr>
            <a:normAutofit/>
          </a:bodyPr>
          <a:lstStyle/>
          <a:p>
            <a:r>
              <a:rPr lang="en-US" sz="3200" dirty="0" smtClean="0"/>
              <a:t>The Brahmaputra river originates on the northern slope of the Himalayas in China, where it is</a:t>
            </a:r>
            <a:r>
              <a:rPr lang="en-GB" sz="3200" dirty="0"/>
              <a:t> </a:t>
            </a:r>
            <a:r>
              <a:rPr lang="en-US" sz="3200" dirty="0" smtClean="0"/>
              <a:t>called </a:t>
            </a:r>
            <a:r>
              <a:rPr lang="en-US" sz="3200" dirty="0" err="1" smtClean="0"/>
              <a:t>Yalung</a:t>
            </a:r>
            <a:r>
              <a:rPr lang="en-US" sz="3200" dirty="0" smtClean="0"/>
              <a:t> </a:t>
            </a:r>
            <a:r>
              <a:rPr lang="en-US" sz="3200" dirty="0" err="1" smtClean="0"/>
              <a:t>Zangbo</a:t>
            </a:r>
            <a:r>
              <a:rPr lang="en-US" sz="3200" dirty="0" smtClean="0"/>
              <a:t>. </a:t>
            </a:r>
          </a:p>
          <a:p>
            <a:r>
              <a:rPr lang="en-GB" sz="3200" dirty="0" smtClean="0"/>
              <a:t>The Brahmaputra drainage system having a combined length of 2906 kilometres and a catchment area of over 50 m ha, is one of the largest river systems in the world.</a:t>
            </a:r>
          </a:p>
          <a:p>
            <a:endParaRPr lang="en-GB"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290"/>
            <a:ext cx="8229600" cy="428628"/>
          </a:xfrm>
        </p:spPr>
        <p:txBody>
          <a:bodyPr>
            <a:normAutofit/>
          </a:bodyPr>
          <a:lstStyle/>
          <a:p>
            <a:pPr algn="ctr"/>
            <a:r>
              <a:rPr lang="en-GB" sz="2400" b="1" dirty="0" smtClean="0">
                <a:solidFill>
                  <a:srgbClr val="FF0000"/>
                </a:solidFill>
              </a:rPr>
              <a:t>Biodiversity in Brahmaputra Basin</a:t>
            </a:r>
            <a:endParaRPr lang="en-GB" sz="2400" b="1" dirty="0">
              <a:solidFill>
                <a:srgbClr val="FF0000"/>
              </a:solidFill>
            </a:endParaRPr>
          </a:p>
        </p:txBody>
      </p:sp>
      <p:sp>
        <p:nvSpPr>
          <p:cNvPr id="3" name="Content Placeholder 2"/>
          <p:cNvSpPr>
            <a:spLocks noGrp="1"/>
          </p:cNvSpPr>
          <p:nvPr>
            <p:ph idx="1"/>
          </p:nvPr>
        </p:nvSpPr>
        <p:spPr>
          <a:xfrm>
            <a:off x="457200" y="857232"/>
            <a:ext cx="8229600" cy="5467368"/>
          </a:xfrm>
        </p:spPr>
        <p:txBody>
          <a:bodyPr>
            <a:noAutofit/>
          </a:bodyPr>
          <a:lstStyle/>
          <a:p>
            <a:r>
              <a:rPr lang="en-GB" sz="3200" dirty="0" smtClean="0"/>
              <a:t>Apart from </a:t>
            </a:r>
            <a:r>
              <a:rPr lang="en-GB" sz="3200" dirty="0" smtClean="0">
                <a:solidFill>
                  <a:srgbClr val="FF0000"/>
                </a:solidFill>
              </a:rPr>
              <a:t>47 major tributaries, over 3000 floodplain lakes, locally called </a:t>
            </a:r>
            <a:r>
              <a:rPr lang="en-GB" sz="3200" i="1" dirty="0" err="1" smtClean="0">
                <a:solidFill>
                  <a:srgbClr val="FF0000"/>
                </a:solidFill>
              </a:rPr>
              <a:t>Beels</a:t>
            </a:r>
            <a:r>
              <a:rPr lang="en-GB" sz="3200" i="1" dirty="0" smtClean="0"/>
              <a:t>, </a:t>
            </a:r>
            <a:r>
              <a:rPr lang="en-GB" sz="3200" dirty="0" smtClean="0"/>
              <a:t>are scattered throughout the Brahmaputra basin within the Indian territory. The river system is sustained by snowmelt run-off, the ablation of glaciers and rain water. </a:t>
            </a:r>
          </a:p>
          <a:p>
            <a:pPr marL="0" indent="0">
              <a:buNone/>
            </a:pPr>
            <a:endParaRPr lang="en-GB" sz="32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52"/>
            <a:ext cx="8229600" cy="428628"/>
          </a:xfrm>
        </p:spPr>
        <p:txBody>
          <a:bodyPr>
            <a:noAutofit/>
          </a:bodyPr>
          <a:lstStyle/>
          <a:p>
            <a:pPr algn="ctr"/>
            <a:r>
              <a:rPr lang="en-GB" sz="3200" b="1" dirty="0" smtClean="0">
                <a:solidFill>
                  <a:srgbClr val="FF0000"/>
                </a:solidFill>
              </a:rPr>
              <a:t>Brahmaputra River</a:t>
            </a:r>
            <a:endParaRPr lang="en-GB" sz="3200" b="1" dirty="0">
              <a:solidFill>
                <a:srgbClr val="FF0000"/>
              </a:solidFill>
            </a:endParaRPr>
          </a:p>
        </p:txBody>
      </p:sp>
      <p:sp>
        <p:nvSpPr>
          <p:cNvPr id="3" name="Content Placeholder 2"/>
          <p:cNvSpPr>
            <a:spLocks noGrp="1"/>
          </p:cNvSpPr>
          <p:nvPr>
            <p:ph idx="1"/>
          </p:nvPr>
        </p:nvSpPr>
        <p:spPr>
          <a:xfrm>
            <a:off x="457200" y="785794"/>
            <a:ext cx="8229600" cy="5538806"/>
          </a:xfrm>
        </p:spPr>
        <p:txBody>
          <a:bodyPr>
            <a:normAutofit fontScale="92500" lnSpcReduction="10000"/>
          </a:bodyPr>
          <a:lstStyle/>
          <a:p>
            <a:r>
              <a:rPr lang="en-GB" dirty="0" smtClean="0"/>
              <a:t>It is relatively </a:t>
            </a:r>
            <a:r>
              <a:rPr lang="en-GB" dirty="0" smtClean="0">
                <a:solidFill>
                  <a:srgbClr val="FF0000"/>
                </a:solidFill>
              </a:rPr>
              <a:t>unpolluted river </a:t>
            </a:r>
            <a:r>
              <a:rPr lang="en-GB" dirty="0" smtClean="0"/>
              <a:t>as very few towns/city are located on its bank, however, it suffered a gradual decline in habitat quality due to changes in “water regime” especially the seasonality and hydrograph of the river system. </a:t>
            </a:r>
          </a:p>
          <a:p>
            <a:r>
              <a:rPr lang="en-GB" dirty="0" smtClean="0"/>
              <a:t>As a whole, the habitat reach of all the major tributaries and also the main river is unstable due to alluvial nature of the basin, </a:t>
            </a:r>
            <a:r>
              <a:rPr lang="en-GB" dirty="0" smtClean="0">
                <a:solidFill>
                  <a:srgbClr val="FF0000"/>
                </a:solidFill>
              </a:rPr>
              <a:t>frequent changes of river courses, high rate of bank erosion</a:t>
            </a:r>
            <a:r>
              <a:rPr lang="en-GB" dirty="0" smtClean="0"/>
              <a:t>.</a:t>
            </a:r>
          </a:p>
          <a:p>
            <a:r>
              <a:rPr lang="en-GB" dirty="0" smtClean="0">
                <a:solidFill>
                  <a:srgbClr val="FF0000"/>
                </a:solidFill>
              </a:rPr>
              <a:t>Deforestation</a:t>
            </a:r>
            <a:r>
              <a:rPr lang="en-GB" dirty="0" smtClean="0"/>
              <a:t> in the catchments, </a:t>
            </a:r>
            <a:r>
              <a:rPr lang="en-GB" dirty="0" smtClean="0">
                <a:solidFill>
                  <a:srgbClr val="FF0000"/>
                </a:solidFill>
              </a:rPr>
              <a:t>construction of roads and embankments</a:t>
            </a:r>
            <a:r>
              <a:rPr lang="en-GB" dirty="0" smtClean="0"/>
              <a:t> snap lateral connectivity with floodplain lakes reduces habitat complexity. </a:t>
            </a:r>
          </a:p>
          <a:p>
            <a:r>
              <a:rPr lang="en-GB" dirty="0" smtClean="0"/>
              <a:t>The adverse changes to the riparian </a:t>
            </a:r>
            <a:r>
              <a:rPr lang="en-GB" dirty="0" err="1" smtClean="0"/>
              <a:t>ecotones</a:t>
            </a:r>
            <a:r>
              <a:rPr lang="en-GB" dirty="0" smtClean="0"/>
              <a:t> have impacted the habitats of a variety of food and ornamental fish species</a:t>
            </a:r>
            <a:endParaRPr lang="en-GB"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290"/>
            <a:ext cx="8229600" cy="500066"/>
          </a:xfrm>
        </p:spPr>
        <p:txBody>
          <a:bodyPr>
            <a:noAutofit/>
          </a:bodyPr>
          <a:lstStyle/>
          <a:p>
            <a:pPr algn="ctr"/>
            <a:r>
              <a:rPr lang="en-GB" sz="3200" b="1" dirty="0" smtClean="0">
                <a:solidFill>
                  <a:srgbClr val="FF0000"/>
                </a:solidFill>
              </a:rPr>
              <a:t>Climate in Brahmaputra River Basin</a:t>
            </a:r>
            <a:endParaRPr lang="en-GB" sz="3200" b="1" dirty="0">
              <a:solidFill>
                <a:srgbClr val="FF0000"/>
              </a:solidFill>
            </a:endParaRPr>
          </a:p>
        </p:txBody>
      </p:sp>
      <p:sp>
        <p:nvSpPr>
          <p:cNvPr id="3" name="Content Placeholder 2"/>
          <p:cNvSpPr>
            <a:spLocks noGrp="1"/>
          </p:cNvSpPr>
          <p:nvPr>
            <p:ph idx="1"/>
          </p:nvPr>
        </p:nvSpPr>
        <p:spPr>
          <a:xfrm>
            <a:off x="457200" y="1000108"/>
            <a:ext cx="8507288" cy="5324492"/>
          </a:xfrm>
        </p:spPr>
        <p:txBody>
          <a:bodyPr>
            <a:normAutofit/>
          </a:bodyPr>
          <a:lstStyle/>
          <a:p>
            <a:r>
              <a:rPr lang="en-GB" dirty="0" smtClean="0"/>
              <a:t>The Brahmaputra</a:t>
            </a:r>
            <a:r>
              <a:rPr lang="en-GB" dirty="0"/>
              <a:t> </a:t>
            </a:r>
            <a:r>
              <a:rPr lang="en-GB" dirty="0" smtClean="0"/>
              <a:t>traverses through different climatic zones, landscapes and bio-geographic regions. </a:t>
            </a:r>
          </a:p>
          <a:p>
            <a:r>
              <a:rPr lang="en-GB" dirty="0" smtClean="0"/>
              <a:t>The climate of the upper Brahmaputra valley varies from tropical through sub-tropical to temperate at the higher altitudes. Temperature varies from sub-zero degrees in the upper region to 38</a:t>
            </a:r>
            <a:r>
              <a:rPr lang="en-GB" baseline="30000" dirty="0" smtClean="0"/>
              <a:t>0</a:t>
            </a:r>
            <a:r>
              <a:rPr lang="en-GB" dirty="0" smtClean="0"/>
              <a:t>C in the plains where relative humidity ranges more than 85 per cent.</a:t>
            </a:r>
          </a:p>
          <a:p>
            <a:r>
              <a:rPr lang="en-GB" dirty="0" smtClean="0"/>
              <a:t>The pre-monsoon rain experienced in April-May inundates the low-lying ground and recharges the wetlands, which provide an ideal habitat and breeding ground for a large number of fishes including Indian major carps.</a:t>
            </a:r>
            <a:endParaRPr lang="en-GB"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290"/>
            <a:ext cx="8229600" cy="357190"/>
          </a:xfrm>
        </p:spPr>
        <p:txBody>
          <a:bodyPr>
            <a:noAutofit/>
          </a:bodyPr>
          <a:lstStyle/>
          <a:p>
            <a:pPr algn="ctr"/>
            <a:r>
              <a:rPr lang="en-GB" sz="3600" dirty="0" smtClean="0"/>
              <a:t>River Brahmaputra</a:t>
            </a:r>
            <a:endParaRPr lang="en-GB" sz="3600" dirty="0"/>
          </a:p>
        </p:txBody>
      </p:sp>
      <p:sp>
        <p:nvSpPr>
          <p:cNvPr id="3" name="Content Placeholder 2"/>
          <p:cNvSpPr>
            <a:spLocks noGrp="1"/>
          </p:cNvSpPr>
          <p:nvPr>
            <p:ph idx="1"/>
          </p:nvPr>
        </p:nvSpPr>
        <p:spPr>
          <a:xfrm>
            <a:off x="457200" y="785794"/>
            <a:ext cx="8229600" cy="5538806"/>
          </a:xfrm>
        </p:spPr>
        <p:txBody>
          <a:bodyPr>
            <a:normAutofit/>
          </a:bodyPr>
          <a:lstStyle/>
          <a:p>
            <a:r>
              <a:rPr lang="en-GB" dirty="0" smtClean="0"/>
              <a:t>The river is considerably fast flowing in Tibet and also</a:t>
            </a:r>
          </a:p>
          <a:p>
            <a:pPr>
              <a:buNone/>
            </a:pPr>
            <a:r>
              <a:rPr lang="en-GB" dirty="0" smtClean="0"/>
              <a:t>	in Arunachal Pradesh (the gradient ranges from 4.3</a:t>
            </a:r>
          </a:p>
          <a:p>
            <a:pPr>
              <a:buNone/>
            </a:pPr>
            <a:r>
              <a:rPr lang="en-GB" dirty="0" smtClean="0"/>
              <a:t>	to 16.8 m km</a:t>
            </a:r>
            <a:r>
              <a:rPr lang="en-GB" baseline="30000" dirty="0" smtClean="0"/>
              <a:t>-1</a:t>
            </a:r>
            <a:r>
              <a:rPr lang="en-GB" dirty="0" smtClean="0"/>
              <a:t>). Between Kobo and </a:t>
            </a:r>
            <a:r>
              <a:rPr lang="en-GB" dirty="0" err="1" smtClean="0"/>
              <a:t>Dibrugarh</a:t>
            </a:r>
            <a:r>
              <a:rPr lang="en-GB" dirty="0" smtClean="0"/>
              <a:t> the</a:t>
            </a:r>
          </a:p>
          <a:p>
            <a:pPr>
              <a:buNone/>
            </a:pPr>
            <a:r>
              <a:rPr lang="en-GB" dirty="0" smtClean="0"/>
              <a:t>	gradient of the river is reduced to 0.09-0.17 m km</a:t>
            </a:r>
            <a:r>
              <a:rPr lang="en-GB" baseline="30000" dirty="0" smtClean="0"/>
              <a:t>-1</a:t>
            </a:r>
            <a:r>
              <a:rPr lang="en-GB" dirty="0" smtClean="0"/>
              <a:t>.</a:t>
            </a:r>
          </a:p>
          <a:p>
            <a:pPr>
              <a:buNone/>
            </a:pPr>
            <a:r>
              <a:rPr lang="en-GB" dirty="0" smtClean="0"/>
              <a:t>	After </a:t>
            </a:r>
            <a:r>
              <a:rPr lang="en-GB" dirty="0" err="1" smtClean="0"/>
              <a:t>Dibrugarh</a:t>
            </a:r>
            <a:r>
              <a:rPr lang="en-GB" dirty="0" smtClean="0"/>
              <a:t>, the river basin gets flattened with an average gradient of 0.13 m km</a:t>
            </a:r>
            <a:r>
              <a:rPr lang="en-GB" baseline="30000" dirty="0" smtClean="0"/>
              <a:t>-1</a:t>
            </a:r>
            <a:r>
              <a:rPr lang="en-GB" dirty="0" smtClean="0"/>
              <a:t> throughout its course of about 640 kilometres within Indian territory.</a:t>
            </a:r>
          </a:p>
          <a:p>
            <a:r>
              <a:rPr lang="en-GB" dirty="0" smtClean="0"/>
              <a:t>The river carries very high sediment loads of about 332 million metric tons annually. Throughout its course, Brahmaputra is continuously shifting southwards and in some places migrating at rates as high as 800 m/ yr. </a:t>
            </a:r>
            <a:endParaRPr lang="en-GB"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290"/>
            <a:ext cx="8229600" cy="428628"/>
          </a:xfrm>
        </p:spPr>
        <p:txBody>
          <a:bodyPr>
            <a:noAutofit/>
          </a:bodyPr>
          <a:lstStyle/>
          <a:p>
            <a:pPr algn="ctr"/>
            <a:r>
              <a:rPr lang="en-GB" sz="2800" b="1" dirty="0" smtClean="0">
                <a:solidFill>
                  <a:srgbClr val="FF0000"/>
                </a:solidFill>
              </a:rPr>
              <a:t>River Biodiversity</a:t>
            </a:r>
            <a:endParaRPr lang="en-GB" sz="2800" b="1" dirty="0">
              <a:solidFill>
                <a:srgbClr val="FF0000"/>
              </a:solidFill>
            </a:endParaRPr>
          </a:p>
        </p:txBody>
      </p:sp>
      <p:sp>
        <p:nvSpPr>
          <p:cNvPr id="3" name="Content Placeholder 2"/>
          <p:cNvSpPr>
            <a:spLocks noGrp="1"/>
          </p:cNvSpPr>
          <p:nvPr>
            <p:ph idx="1"/>
          </p:nvPr>
        </p:nvSpPr>
        <p:spPr>
          <a:xfrm>
            <a:off x="457200" y="857232"/>
            <a:ext cx="8229600" cy="5467368"/>
          </a:xfrm>
        </p:spPr>
        <p:txBody>
          <a:bodyPr>
            <a:normAutofit fontScale="85000" lnSpcReduction="10000"/>
          </a:bodyPr>
          <a:lstStyle/>
          <a:p>
            <a:r>
              <a:rPr lang="en-GB" sz="3600" dirty="0"/>
              <a:t>Rivers have played a critical role in the growth of human civilizations across the </a:t>
            </a:r>
            <a:r>
              <a:rPr lang="en-GB" sz="3600" dirty="0" smtClean="0"/>
              <a:t>globe and have </a:t>
            </a:r>
            <a:r>
              <a:rPr lang="en-GB" sz="3600" dirty="0"/>
              <a:t>been well known as habitats of thousands of biota including many rare, endangered, threatened, endemic and charismatic species of great interest like dolphins, otters, crocodiles, turtles. </a:t>
            </a:r>
          </a:p>
          <a:p>
            <a:r>
              <a:rPr lang="en-GB" sz="3600" dirty="0"/>
              <a:t>B</a:t>
            </a:r>
            <a:r>
              <a:rPr lang="en-GB" sz="3600" dirty="0" smtClean="0"/>
              <a:t>iodiversity of rivers is characterised by high species richness disproportionate to their area.</a:t>
            </a:r>
          </a:p>
          <a:p>
            <a:r>
              <a:rPr lang="en-GB" sz="3600" dirty="0" smtClean="0"/>
              <a:t>The River Ganges has been cradle of Indian civilization.</a:t>
            </a:r>
          </a:p>
          <a:p>
            <a:pPr marL="0" indent="0">
              <a:buNone/>
            </a:pPr>
            <a:endParaRPr lang="en-GB" dirty="0" smtClean="0"/>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28"/>
            <a:ext cx="8229600" cy="642942"/>
          </a:xfrm>
        </p:spPr>
        <p:txBody>
          <a:bodyPr>
            <a:normAutofit/>
          </a:bodyPr>
          <a:lstStyle/>
          <a:p>
            <a:pPr algn="ctr"/>
            <a:r>
              <a:rPr lang="en-GB" sz="3600" dirty="0" smtClean="0"/>
              <a:t>The Brahmaputra Basin</a:t>
            </a:r>
            <a:endParaRPr lang="en-GB" sz="3600" dirty="0"/>
          </a:p>
        </p:txBody>
      </p:sp>
      <p:sp>
        <p:nvSpPr>
          <p:cNvPr id="3" name="Content Placeholder 2"/>
          <p:cNvSpPr>
            <a:spLocks noGrp="1"/>
          </p:cNvSpPr>
          <p:nvPr>
            <p:ph idx="1"/>
          </p:nvPr>
        </p:nvSpPr>
        <p:spPr>
          <a:xfrm>
            <a:off x="457200" y="1000108"/>
            <a:ext cx="8229600" cy="5324492"/>
          </a:xfrm>
        </p:spPr>
        <p:txBody>
          <a:bodyPr>
            <a:normAutofit/>
          </a:bodyPr>
          <a:lstStyle/>
          <a:p>
            <a:r>
              <a:rPr lang="en-GB" sz="3200" dirty="0" smtClean="0"/>
              <a:t>Flood pulse and its associated sediment/ nutrients are identified as the most influencing factor for diversity and assemblage of fish fauna in the upper Brahmaputra basin</a:t>
            </a:r>
            <a:r>
              <a:rPr lang="en-GB" sz="3200" dirty="0"/>
              <a:t> </a:t>
            </a:r>
            <a:r>
              <a:rPr lang="en-GB" sz="3200" dirty="0" smtClean="0"/>
              <a:t>including riparian zones.</a:t>
            </a:r>
          </a:p>
          <a:p>
            <a:r>
              <a:rPr lang="en-GB" sz="3200" dirty="0" smtClean="0"/>
              <a:t>70 species of ornamental fishes have been recorded from the </a:t>
            </a:r>
            <a:r>
              <a:rPr lang="en-GB" sz="3200" i="1" dirty="0" err="1" smtClean="0"/>
              <a:t>Beels</a:t>
            </a:r>
            <a:r>
              <a:rPr lang="en-GB" sz="3200" i="1" dirty="0" smtClean="0"/>
              <a:t> of upper Assam.</a:t>
            </a:r>
            <a:endParaRPr lang="en-GB" sz="32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52"/>
            <a:ext cx="8229600" cy="357190"/>
          </a:xfrm>
        </p:spPr>
        <p:txBody>
          <a:bodyPr>
            <a:noAutofit/>
          </a:bodyPr>
          <a:lstStyle/>
          <a:p>
            <a:pPr algn="ctr"/>
            <a:r>
              <a:rPr lang="en-GB" sz="3600" dirty="0" smtClean="0"/>
              <a:t>The Brahmaputra Basin</a:t>
            </a:r>
            <a:endParaRPr lang="en-GB" sz="3600" dirty="0"/>
          </a:p>
        </p:txBody>
      </p:sp>
      <p:sp>
        <p:nvSpPr>
          <p:cNvPr id="3" name="Content Placeholder 2"/>
          <p:cNvSpPr>
            <a:spLocks noGrp="1"/>
          </p:cNvSpPr>
          <p:nvPr>
            <p:ph idx="1"/>
          </p:nvPr>
        </p:nvSpPr>
        <p:spPr>
          <a:xfrm>
            <a:off x="457200" y="714356"/>
            <a:ext cx="8229600" cy="5610244"/>
          </a:xfrm>
        </p:spPr>
        <p:txBody>
          <a:bodyPr>
            <a:normAutofit/>
          </a:bodyPr>
          <a:lstStyle/>
          <a:p>
            <a:r>
              <a:rPr lang="en-GB" dirty="0" smtClean="0">
                <a:solidFill>
                  <a:srgbClr val="FF0000"/>
                </a:solidFill>
              </a:rPr>
              <a:t>Altogether 167 fish species </a:t>
            </a:r>
            <a:r>
              <a:rPr lang="en-GB" dirty="0" smtClean="0"/>
              <a:t>have been recorded from the upper Brahmaputra of which about </a:t>
            </a:r>
            <a:r>
              <a:rPr lang="en-GB" dirty="0" smtClean="0">
                <a:solidFill>
                  <a:srgbClr val="FF0000"/>
                </a:solidFill>
              </a:rPr>
              <a:t>30 percent </a:t>
            </a:r>
            <a:r>
              <a:rPr lang="en-GB" dirty="0" smtClean="0"/>
              <a:t>may be considered as </a:t>
            </a:r>
            <a:r>
              <a:rPr lang="en-GB" dirty="0" smtClean="0">
                <a:solidFill>
                  <a:srgbClr val="FF0000"/>
                </a:solidFill>
              </a:rPr>
              <a:t>ornamental </a:t>
            </a:r>
            <a:r>
              <a:rPr lang="en-GB" dirty="0" smtClean="0"/>
              <a:t>varieties. </a:t>
            </a:r>
          </a:p>
          <a:p>
            <a:r>
              <a:rPr lang="en-GB" dirty="0" smtClean="0"/>
              <a:t>Usually, there are </a:t>
            </a:r>
            <a:r>
              <a:rPr lang="en-GB" dirty="0" smtClean="0">
                <a:solidFill>
                  <a:srgbClr val="FF0000"/>
                </a:solidFill>
              </a:rPr>
              <a:t>three or four high floods </a:t>
            </a:r>
            <a:r>
              <a:rPr lang="en-GB" dirty="0" smtClean="0"/>
              <a:t>between May and October and fish migration is intimately related to this flood regime. </a:t>
            </a:r>
          </a:p>
          <a:p>
            <a:r>
              <a:rPr lang="en-GB" dirty="0" smtClean="0"/>
              <a:t> </a:t>
            </a:r>
            <a:r>
              <a:rPr lang="en-GB" dirty="0" smtClean="0">
                <a:solidFill>
                  <a:srgbClr val="FF0000"/>
                </a:solidFill>
              </a:rPr>
              <a:t>Drastic alteration of river ecosystem due to </a:t>
            </a:r>
            <a:r>
              <a:rPr lang="en-GB" dirty="0">
                <a:solidFill>
                  <a:srgbClr val="FF0000"/>
                </a:solidFill>
              </a:rPr>
              <a:t>l</a:t>
            </a:r>
            <a:r>
              <a:rPr lang="en-GB" dirty="0" smtClean="0">
                <a:solidFill>
                  <a:srgbClr val="FF0000"/>
                </a:solidFill>
              </a:rPr>
              <a:t>arge-scale felling of trees in the catchment areas and construction of embankments and dams on the rivers </a:t>
            </a:r>
            <a:r>
              <a:rPr lang="en-GB" dirty="0" smtClean="0"/>
              <a:t>resulted in heavy siltation and loss of the connectivity with the floodplain lakes adversely affecting breeding ground of fishes and other </a:t>
            </a:r>
            <a:r>
              <a:rPr lang="en-GB" dirty="0" err="1" smtClean="0"/>
              <a:t>megafauna</a:t>
            </a:r>
            <a:r>
              <a:rPr lang="en-GB" dirty="0"/>
              <a:t>.</a:t>
            </a:r>
            <a:endParaRPr lang="en-GB" dirty="0" smtClean="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5776" y="142852"/>
            <a:ext cx="6131024" cy="500066"/>
          </a:xfrm>
        </p:spPr>
        <p:txBody>
          <a:bodyPr>
            <a:noAutofit/>
          </a:bodyPr>
          <a:lstStyle/>
          <a:p>
            <a:r>
              <a:rPr lang="en-GB" sz="3600" dirty="0" smtClean="0"/>
              <a:t>The Brahmaputra Basin</a:t>
            </a:r>
            <a:endParaRPr lang="en-GB" sz="3600" dirty="0"/>
          </a:p>
        </p:txBody>
      </p:sp>
      <p:sp>
        <p:nvSpPr>
          <p:cNvPr id="3" name="Content Placeholder 2"/>
          <p:cNvSpPr>
            <a:spLocks noGrp="1"/>
          </p:cNvSpPr>
          <p:nvPr>
            <p:ph idx="1"/>
          </p:nvPr>
        </p:nvSpPr>
        <p:spPr>
          <a:xfrm>
            <a:off x="457200" y="857232"/>
            <a:ext cx="8507288" cy="5467368"/>
          </a:xfrm>
        </p:spPr>
        <p:txBody>
          <a:bodyPr>
            <a:normAutofit fontScale="92500" lnSpcReduction="20000"/>
          </a:bodyPr>
          <a:lstStyle/>
          <a:p>
            <a:r>
              <a:rPr lang="en-GB" dirty="0" smtClean="0">
                <a:solidFill>
                  <a:srgbClr val="FF0000"/>
                </a:solidFill>
              </a:rPr>
              <a:t>220 rotifer species </a:t>
            </a:r>
            <a:r>
              <a:rPr lang="en-GB" dirty="0" smtClean="0"/>
              <a:t>(21 families and 46 genera) were recorded from the lakes of Brahmaputra floodplains in India</a:t>
            </a:r>
            <a:r>
              <a:rPr lang="en-GB" dirty="0"/>
              <a:t> </a:t>
            </a:r>
            <a:r>
              <a:rPr lang="en-GB" dirty="0" smtClean="0"/>
              <a:t>which</a:t>
            </a:r>
            <a:r>
              <a:rPr lang="en-GB" dirty="0"/>
              <a:t> </a:t>
            </a:r>
            <a:r>
              <a:rPr lang="en-GB" dirty="0" smtClean="0"/>
              <a:t>is the richest diversity of the taxon recorded from any part of the Indian sub-region and one of the richest known globally.</a:t>
            </a:r>
          </a:p>
          <a:p>
            <a:r>
              <a:rPr lang="en-GB" dirty="0" smtClean="0"/>
              <a:t>These comprise about 40 per cent of the Oriental rotifer species. Bio-geographically, interesting </a:t>
            </a:r>
            <a:r>
              <a:rPr lang="en-GB" dirty="0" err="1" smtClean="0"/>
              <a:t>taxa</a:t>
            </a:r>
            <a:r>
              <a:rPr lang="en-GB" dirty="0" smtClean="0"/>
              <a:t> include five Australasian and 10 Oriental endemics; fourteen </a:t>
            </a:r>
            <a:r>
              <a:rPr lang="en-GB" dirty="0" err="1" smtClean="0"/>
              <a:t>Palaeotropical</a:t>
            </a:r>
            <a:r>
              <a:rPr lang="en-GB" dirty="0" smtClean="0"/>
              <a:t>, one </a:t>
            </a:r>
            <a:r>
              <a:rPr lang="en-GB" dirty="0" err="1" smtClean="0"/>
              <a:t>Holarctic</a:t>
            </a:r>
            <a:r>
              <a:rPr lang="en-GB" dirty="0" smtClean="0"/>
              <a:t>, two Arctic-temperate and twelve Eastern hemisphere species.</a:t>
            </a:r>
          </a:p>
          <a:p>
            <a:r>
              <a:rPr lang="en-GB" dirty="0" smtClean="0">
                <a:solidFill>
                  <a:srgbClr val="FF0000"/>
                </a:solidFill>
              </a:rPr>
              <a:t>A report of 171 species from </a:t>
            </a:r>
            <a:r>
              <a:rPr lang="en-GB" dirty="0" err="1" smtClean="0">
                <a:solidFill>
                  <a:srgbClr val="FF0000"/>
                </a:solidFill>
              </a:rPr>
              <a:t>Deepor</a:t>
            </a:r>
            <a:r>
              <a:rPr lang="en-GB" dirty="0" smtClean="0">
                <a:solidFill>
                  <a:srgbClr val="FF0000"/>
                </a:solidFill>
              </a:rPr>
              <a:t> Beel (a Ramsar site) </a:t>
            </a:r>
            <a:r>
              <a:rPr lang="en-GB" dirty="0" smtClean="0"/>
              <a:t>assigns a globally rich rotifer ecosystem status to this important floodplain lake.</a:t>
            </a:r>
          </a:p>
          <a:p>
            <a:r>
              <a:rPr lang="en-GB" dirty="0" smtClean="0">
                <a:solidFill>
                  <a:srgbClr val="FF0000"/>
                </a:solidFill>
              </a:rPr>
              <a:t>131 species of rotifers from </a:t>
            </a:r>
            <a:r>
              <a:rPr lang="en-GB" dirty="0" err="1" smtClean="0">
                <a:solidFill>
                  <a:srgbClr val="FF0000"/>
                </a:solidFill>
              </a:rPr>
              <a:t>Majuli</a:t>
            </a:r>
            <a:r>
              <a:rPr lang="en-GB" dirty="0" smtClean="0">
                <a:solidFill>
                  <a:srgbClr val="FF0000"/>
                </a:solidFill>
              </a:rPr>
              <a:t>, the largest river island</a:t>
            </a:r>
            <a:r>
              <a:rPr lang="en-GB" dirty="0" smtClean="0"/>
              <a:t>, reflects rich micro-metazoan diversity of this fluvial floodplain. </a:t>
            </a:r>
          </a:p>
          <a:p>
            <a:r>
              <a:rPr lang="en-GB" dirty="0" smtClean="0"/>
              <a:t>The diversity pattern of rotifers is predominantly tropical, and follows the moderate </a:t>
            </a:r>
            <a:r>
              <a:rPr lang="en-GB" dirty="0" err="1" smtClean="0"/>
              <a:t>endemicity</a:t>
            </a:r>
            <a:r>
              <a:rPr lang="en-GB" dirty="0" smtClean="0"/>
              <a:t> model.</a:t>
            </a:r>
            <a:endParaRPr lang="en-GB"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357158" y="857232"/>
            <a:ext cx="1447800" cy="2867025"/>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2500298" y="1071546"/>
            <a:ext cx="1447800" cy="2009775"/>
          </a:xfrm>
          <a:prstGeom prst="rect">
            <a:avLst/>
          </a:prstGeom>
          <a:noFill/>
          <a:ln w="9525">
            <a:noFill/>
            <a:miter lim="800000"/>
            <a:headEnd/>
            <a:tailEnd/>
          </a:ln>
          <a:effectLst/>
        </p:spPr>
      </p:pic>
      <p:pic>
        <p:nvPicPr>
          <p:cNvPr id="3076" name="Picture 4"/>
          <p:cNvPicPr>
            <a:picLocks noChangeAspect="1" noChangeArrowheads="1"/>
          </p:cNvPicPr>
          <p:nvPr/>
        </p:nvPicPr>
        <p:blipFill>
          <a:blip r:embed="rId4"/>
          <a:srcRect/>
          <a:stretch>
            <a:fillRect/>
          </a:stretch>
        </p:blipFill>
        <p:spPr bwMode="auto">
          <a:xfrm>
            <a:off x="4410084" y="785794"/>
            <a:ext cx="1447800" cy="2505075"/>
          </a:xfrm>
          <a:prstGeom prst="rect">
            <a:avLst/>
          </a:prstGeom>
          <a:noFill/>
          <a:ln w="9525">
            <a:noFill/>
            <a:miter lim="800000"/>
            <a:headEnd/>
            <a:tailEnd/>
          </a:ln>
          <a:effectLst/>
        </p:spPr>
      </p:pic>
      <p:pic>
        <p:nvPicPr>
          <p:cNvPr id="3077" name="Picture 5"/>
          <p:cNvPicPr>
            <a:picLocks noChangeAspect="1" noChangeArrowheads="1"/>
          </p:cNvPicPr>
          <p:nvPr/>
        </p:nvPicPr>
        <p:blipFill>
          <a:blip r:embed="rId5"/>
          <a:srcRect/>
          <a:stretch>
            <a:fillRect/>
          </a:stretch>
        </p:blipFill>
        <p:spPr bwMode="auto">
          <a:xfrm>
            <a:off x="6767538" y="785794"/>
            <a:ext cx="1447800" cy="2266950"/>
          </a:xfrm>
          <a:prstGeom prst="rect">
            <a:avLst/>
          </a:prstGeom>
          <a:noFill/>
          <a:ln w="9525">
            <a:noFill/>
            <a:miter lim="800000"/>
            <a:headEnd/>
            <a:tailEnd/>
          </a:ln>
          <a:effectLst/>
        </p:spPr>
      </p:pic>
      <p:sp>
        <p:nvSpPr>
          <p:cNvPr id="6" name="Rectangle 5"/>
          <p:cNvSpPr/>
          <p:nvPr/>
        </p:nvSpPr>
        <p:spPr>
          <a:xfrm>
            <a:off x="214314" y="4068553"/>
            <a:ext cx="4572000" cy="646331"/>
          </a:xfrm>
          <a:prstGeom prst="rect">
            <a:avLst/>
          </a:prstGeom>
        </p:spPr>
        <p:txBody>
          <a:bodyPr>
            <a:spAutoFit/>
          </a:bodyPr>
          <a:lstStyle/>
          <a:p>
            <a:r>
              <a:rPr lang="en-GB" i="1" dirty="0" err="1" smtClean="0"/>
              <a:t>Lecane</a:t>
            </a:r>
            <a:r>
              <a:rPr lang="en-GB" i="1" dirty="0" smtClean="0"/>
              <a:t> bulla</a:t>
            </a:r>
          </a:p>
          <a:p>
            <a:r>
              <a:rPr lang="en-GB" i="1" dirty="0" err="1" smtClean="0"/>
              <a:t>diabolica</a:t>
            </a:r>
            <a:r>
              <a:rPr lang="en-GB" i="1" dirty="0" smtClean="0"/>
              <a:t> (</a:t>
            </a:r>
            <a:r>
              <a:rPr lang="en-GB" i="1" dirty="0" err="1" smtClean="0"/>
              <a:t>Hauer</a:t>
            </a:r>
            <a:r>
              <a:rPr lang="en-GB" i="1" dirty="0" smtClean="0"/>
              <a:t>)</a:t>
            </a:r>
            <a:endParaRPr lang="en-GB" dirty="0"/>
          </a:p>
        </p:txBody>
      </p:sp>
      <p:sp>
        <p:nvSpPr>
          <p:cNvPr id="7" name="Rectangle 6"/>
          <p:cNvSpPr/>
          <p:nvPr/>
        </p:nvSpPr>
        <p:spPr>
          <a:xfrm>
            <a:off x="2571736" y="3244334"/>
            <a:ext cx="1536383" cy="369332"/>
          </a:xfrm>
          <a:prstGeom prst="rect">
            <a:avLst/>
          </a:prstGeom>
        </p:spPr>
        <p:txBody>
          <a:bodyPr wrap="none">
            <a:spAutoFit/>
          </a:bodyPr>
          <a:lstStyle/>
          <a:p>
            <a:r>
              <a:rPr lang="en-GB" i="1" dirty="0" err="1" smtClean="0"/>
              <a:t>Lecane</a:t>
            </a:r>
            <a:r>
              <a:rPr lang="en-GB" i="1" dirty="0" smtClean="0"/>
              <a:t> </a:t>
            </a:r>
            <a:r>
              <a:rPr lang="en-GB" i="1" dirty="0" err="1" smtClean="0"/>
              <a:t>niwati</a:t>
            </a:r>
            <a:endParaRPr lang="en-GB" dirty="0"/>
          </a:p>
        </p:txBody>
      </p:sp>
      <p:sp>
        <p:nvSpPr>
          <p:cNvPr id="8" name="Rectangle 7"/>
          <p:cNvSpPr/>
          <p:nvPr/>
        </p:nvSpPr>
        <p:spPr>
          <a:xfrm>
            <a:off x="4444252" y="3244334"/>
            <a:ext cx="1627946" cy="369332"/>
          </a:xfrm>
          <a:prstGeom prst="rect">
            <a:avLst/>
          </a:prstGeom>
        </p:spPr>
        <p:txBody>
          <a:bodyPr wrap="none">
            <a:spAutoFit/>
          </a:bodyPr>
          <a:lstStyle/>
          <a:p>
            <a:r>
              <a:rPr lang="en-GB" i="1" dirty="0" err="1" smtClean="0"/>
              <a:t>Lecane</a:t>
            </a:r>
            <a:r>
              <a:rPr lang="en-GB" i="1" dirty="0" smtClean="0"/>
              <a:t> </a:t>
            </a:r>
            <a:r>
              <a:rPr lang="en-GB" i="1" dirty="0" err="1" smtClean="0"/>
              <a:t>rhytida</a:t>
            </a:r>
            <a:endParaRPr lang="en-GB" dirty="0"/>
          </a:p>
        </p:txBody>
      </p:sp>
      <p:sp>
        <p:nvSpPr>
          <p:cNvPr id="9" name="Rectangle 8"/>
          <p:cNvSpPr/>
          <p:nvPr/>
        </p:nvSpPr>
        <p:spPr>
          <a:xfrm>
            <a:off x="6693351" y="3244334"/>
            <a:ext cx="1807739" cy="369332"/>
          </a:xfrm>
          <a:prstGeom prst="rect">
            <a:avLst/>
          </a:prstGeom>
        </p:spPr>
        <p:txBody>
          <a:bodyPr wrap="none">
            <a:spAutoFit/>
          </a:bodyPr>
          <a:lstStyle/>
          <a:p>
            <a:r>
              <a:rPr lang="en-GB" i="1" dirty="0" err="1" smtClean="0"/>
              <a:t>Lecane</a:t>
            </a:r>
            <a:r>
              <a:rPr lang="en-GB" i="1" dirty="0" smtClean="0"/>
              <a:t> </a:t>
            </a:r>
            <a:r>
              <a:rPr lang="en-GB" i="1" dirty="0" err="1" smtClean="0"/>
              <a:t>undulata</a:t>
            </a:r>
            <a:endParaRPr lang="en-GB" dirty="0"/>
          </a:p>
        </p:txBody>
      </p:sp>
      <p:sp>
        <p:nvSpPr>
          <p:cNvPr id="10" name="TextBox 9"/>
          <p:cNvSpPr txBox="1"/>
          <p:nvPr/>
        </p:nvSpPr>
        <p:spPr>
          <a:xfrm>
            <a:off x="2071670" y="5786454"/>
            <a:ext cx="4570610" cy="369332"/>
          </a:xfrm>
          <a:prstGeom prst="rect">
            <a:avLst/>
          </a:prstGeom>
          <a:noFill/>
        </p:spPr>
        <p:txBody>
          <a:bodyPr wrap="none" rtlCol="0">
            <a:spAutoFit/>
          </a:bodyPr>
          <a:lstStyle/>
          <a:p>
            <a:r>
              <a:rPr lang="en-GB" dirty="0" smtClean="0"/>
              <a:t>Some Zooplankton from Brahmaputra Basin</a:t>
            </a:r>
            <a:endParaRPr lang="en-GB"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428596" y="571480"/>
            <a:ext cx="3038475" cy="3752850"/>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a:srcRect/>
          <a:stretch>
            <a:fillRect/>
          </a:stretch>
        </p:blipFill>
        <p:spPr bwMode="auto">
          <a:xfrm>
            <a:off x="3819541" y="913890"/>
            <a:ext cx="2681285" cy="2034078"/>
          </a:xfrm>
          <a:prstGeom prst="rect">
            <a:avLst/>
          </a:prstGeom>
          <a:noFill/>
          <a:ln w="9525">
            <a:noFill/>
            <a:miter lim="800000"/>
            <a:headEnd/>
            <a:tailEnd/>
          </a:ln>
          <a:effectLst/>
        </p:spPr>
      </p:pic>
      <p:pic>
        <p:nvPicPr>
          <p:cNvPr id="4100" name="Picture 4"/>
          <p:cNvPicPr>
            <a:picLocks noChangeAspect="1" noChangeArrowheads="1"/>
          </p:cNvPicPr>
          <p:nvPr/>
        </p:nvPicPr>
        <p:blipFill>
          <a:blip r:embed="rId4"/>
          <a:srcRect/>
          <a:stretch>
            <a:fillRect/>
          </a:stretch>
        </p:blipFill>
        <p:spPr bwMode="auto">
          <a:xfrm>
            <a:off x="6643702" y="500042"/>
            <a:ext cx="2295525" cy="3648075"/>
          </a:xfrm>
          <a:prstGeom prst="rect">
            <a:avLst/>
          </a:prstGeom>
          <a:noFill/>
          <a:ln w="9525">
            <a:noFill/>
            <a:miter lim="800000"/>
            <a:headEnd/>
            <a:tailEnd/>
          </a:ln>
          <a:effectLst/>
        </p:spPr>
      </p:pic>
      <p:pic>
        <p:nvPicPr>
          <p:cNvPr id="4101" name="Picture 5"/>
          <p:cNvPicPr>
            <a:picLocks noChangeAspect="1" noChangeArrowheads="1"/>
          </p:cNvPicPr>
          <p:nvPr/>
        </p:nvPicPr>
        <p:blipFill>
          <a:blip r:embed="rId5"/>
          <a:srcRect/>
          <a:stretch>
            <a:fillRect/>
          </a:stretch>
        </p:blipFill>
        <p:spPr bwMode="auto">
          <a:xfrm>
            <a:off x="4195770" y="3643314"/>
            <a:ext cx="1447800" cy="2019300"/>
          </a:xfrm>
          <a:prstGeom prst="rect">
            <a:avLst/>
          </a:prstGeom>
          <a:noFill/>
          <a:ln w="9525">
            <a:noFill/>
            <a:miter lim="800000"/>
            <a:headEnd/>
            <a:tailEnd/>
          </a:ln>
          <a:effectLst/>
        </p:spPr>
      </p:pic>
      <p:sp>
        <p:nvSpPr>
          <p:cNvPr id="6" name="Rectangle 5"/>
          <p:cNvSpPr/>
          <p:nvPr/>
        </p:nvSpPr>
        <p:spPr>
          <a:xfrm>
            <a:off x="285720" y="4702742"/>
            <a:ext cx="2612831" cy="369332"/>
          </a:xfrm>
          <a:prstGeom prst="rect">
            <a:avLst/>
          </a:prstGeom>
        </p:spPr>
        <p:txBody>
          <a:bodyPr wrap="none">
            <a:spAutoFit/>
          </a:bodyPr>
          <a:lstStyle/>
          <a:p>
            <a:r>
              <a:rPr lang="en-GB" i="1" dirty="0" err="1" smtClean="0"/>
              <a:t>Lepadella</a:t>
            </a:r>
            <a:r>
              <a:rPr lang="en-GB" i="1" dirty="0" smtClean="0"/>
              <a:t> </a:t>
            </a:r>
            <a:r>
              <a:rPr lang="en-GB" i="1" dirty="0" err="1" smtClean="0"/>
              <a:t>vandenbrandei</a:t>
            </a:r>
            <a:endParaRPr lang="en-GB" dirty="0"/>
          </a:p>
        </p:txBody>
      </p:sp>
      <p:sp>
        <p:nvSpPr>
          <p:cNvPr id="7" name="Rectangle 6"/>
          <p:cNvSpPr/>
          <p:nvPr/>
        </p:nvSpPr>
        <p:spPr>
          <a:xfrm>
            <a:off x="3996286" y="3000372"/>
            <a:ext cx="2433102" cy="369332"/>
          </a:xfrm>
          <a:prstGeom prst="rect">
            <a:avLst/>
          </a:prstGeom>
        </p:spPr>
        <p:txBody>
          <a:bodyPr wrap="none">
            <a:spAutoFit/>
          </a:bodyPr>
          <a:lstStyle/>
          <a:p>
            <a:r>
              <a:rPr lang="en-GB" i="1" dirty="0" err="1" smtClean="0"/>
              <a:t>Mytilina</a:t>
            </a:r>
            <a:r>
              <a:rPr lang="en-GB" i="1" dirty="0" smtClean="0"/>
              <a:t> </a:t>
            </a:r>
            <a:r>
              <a:rPr lang="en-GB" i="1" dirty="0" err="1" smtClean="0"/>
              <a:t>michelangellii</a:t>
            </a:r>
            <a:endParaRPr lang="en-GB" dirty="0"/>
          </a:p>
        </p:txBody>
      </p:sp>
      <p:sp>
        <p:nvSpPr>
          <p:cNvPr id="8" name="Rectangle 7"/>
          <p:cNvSpPr/>
          <p:nvPr/>
        </p:nvSpPr>
        <p:spPr>
          <a:xfrm>
            <a:off x="6853852" y="4357694"/>
            <a:ext cx="1718676" cy="369332"/>
          </a:xfrm>
          <a:prstGeom prst="rect">
            <a:avLst/>
          </a:prstGeom>
        </p:spPr>
        <p:txBody>
          <a:bodyPr wrap="none">
            <a:spAutoFit/>
          </a:bodyPr>
          <a:lstStyle/>
          <a:p>
            <a:r>
              <a:rPr lang="en-GB" i="1" dirty="0" err="1" smtClean="0"/>
              <a:t>Wolga</a:t>
            </a:r>
            <a:r>
              <a:rPr lang="en-GB" i="1" dirty="0" smtClean="0"/>
              <a:t> </a:t>
            </a:r>
            <a:r>
              <a:rPr lang="en-GB" i="1" dirty="0" err="1" smtClean="0"/>
              <a:t>spinifera</a:t>
            </a:r>
            <a:endParaRPr lang="en-GB" dirty="0"/>
          </a:p>
        </p:txBody>
      </p:sp>
      <p:sp>
        <p:nvSpPr>
          <p:cNvPr id="9" name="Rectangle 8"/>
          <p:cNvSpPr/>
          <p:nvPr/>
        </p:nvSpPr>
        <p:spPr>
          <a:xfrm>
            <a:off x="4010271" y="5845750"/>
            <a:ext cx="1919051" cy="369332"/>
          </a:xfrm>
          <a:prstGeom prst="rect">
            <a:avLst/>
          </a:prstGeom>
        </p:spPr>
        <p:txBody>
          <a:bodyPr wrap="none">
            <a:spAutoFit/>
          </a:bodyPr>
          <a:lstStyle/>
          <a:p>
            <a:r>
              <a:rPr lang="en-GB" i="1" dirty="0" err="1" smtClean="0"/>
              <a:t>Euchlanis</a:t>
            </a:r>
            <a:r>
              <a:rPr lang="en-GB" i="1" dirty="0" smtClean="0"/>
              <a:t> </a:t>
            </a:r>
            <a:r>
              <a:rPr lang="en-GB" i="1" dirty="0" err="1" smtClean="0"/>
              <a:t>meneta</a:t>
            </a:r>
            <a:endParaRPr lang="en-GB" dirty="0"/>
          </a:p>
        </p:txBody>
      </p:sp>
      <p:sp>
        <p:nvSpPr>
          <p:cNvPr id="10" name="TextBox 9"/>
          <p:cNvSpPr txBox="1"/>
          <p:nvPr/>
        </p:nvSpPr>
        <p:spPr>
          <a:xfrm>
            <a:off x="2928926" y="214290"/>
            <a:ext cx="4570610" cy="369332"/>
          </a:xfrm>
          <a:prstGeom prst="rect">
            <a:avLst/>
          </a:prstGeom>
          <a:noFill/>
        </p:spPr>
        <p:txBody>
          <a:bodyPr wrap="none" rtlCol="0">
            <a:spAutoFit/>
          </a:bodyPr>
          <a:lstStyle/>
          <a:p>
            <a:r>
              <a:rPr lang="en-GB" dirty="0" smtClean="0"/>
              <a:t>Some Zooplankton from Brahmaputra Basin</a:t>
            </a:r>
            <a:endParaRPr lang="en-GB"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290"/>
            <a:ext cx="8229600" cy="500066"/>
          </a:xfrm>
        </p:spPr>
        <p:txBody>
          <a:bodyPr>
            <a:normAutofit fontScale="90000"/>
          </a:bodyPr>
          <a:lstStyle/>
          <a:p>
            <a:pPr algn="ctr"/>
            <a:r>
              <a:rPr lang="en-GB" dirty="0" smtClean="0"/>
              <a:t>The Brahmaputra Basin</a:t>
            </a:r>
            <a:endParaRPr lang="en-GB" dirty="0"/>
          </a:p>
        </p:txBody>
      </p:sp>
      <p:sp>
        <p:nvSpPr>
          <p:cNvPr id="3" name="Content Placeholder 2"/>
          <p:cNvSpPr>
            <a:spLocks noGrp="1"/>
          </p:cNvSpPr>
          <p:nvPr>
            <p:ph idx="1"/>
          </p:nvPr>
        </p:nvSpPr>
        <p:spPr>
          <a:xfrm>
            <a:off x="457200" y="1000108"/>
            <a:ext cx="8229600" cy="5324492"/>
          </a:xfrm>
        </p:spPr>
        <p:txBody>
          <a:bodyPr>
            <a:normAutofit/>
          </a:bodyPr>
          <a:lstStyle/>
          <a:p>
            <a:r>
              <a:rPr lang="en-GB" dirty="0" smtClean="0">
                <a:solidFill>
                  <a:srgbClr val="FF0000"/>
                </a:solidFill>
              </a:rPr>
              <a:t>74 species of </a:t>
            </a:r>
            <a:r>
              <a:rPr lang="en-GB" dirty="0" err="1" smtClean="0">
                <a:solidFill>
                  <a:srgbClr val="FF0000"/>
                </a:solidFill>
              </a:rPr>
              <a:t>Cladocera</a:t>
            </a:r>
            <a:r>
              <a:rPr lang="en-GB" dirty="0" smtClean="0">
                <a:solidFill>
                  <a:srgbClr val="FF0000"/>
                </a:solidFill>
              </a:rPr>
              <a:t> </a:t>
            </a:r>
            <a:r>
              <a:rPr lang="en-GB" dirty="0" smtClean="0"/>
              <a:t>belonging to 41 genera were reported from the Brahmaputra Basin.</a:t>
            </a:r>
          </a:p>
          <a:p>
            <a:r>
              <a:rPr lang="en-GB" dirty="0" err="1" smtClean="0"/>
              <a:t>Chydoridae</a:t>
            </a:r>
            <a:r>
              <a:rPr lang="en-GB" dirty="0" smtClean="0"/>
              <a:t> is the most diverse family; </a:t>
            </a:r>
            <a:r>
              <a:rPr lang="en-GB" i="1" dirty="0" err="1" smtClean="0"/>
              <a:t>Chydorus</a:t>
            </a:r>
            <a:r>
              <a:rPr lang="en-GB" i="1" dirty="0" smtClean="0"/>
              <a:t> and </a:t>
            </a:r>
            <a:r>
              <a:rPr lang="en-GB" i="1" dirty="0" err="1" smtClean="0"/>
              <a:t>Diaphanosoma</a:t>
            </a:r>
            <a:r>
              <a:rPr lang="en-GB" i="1" dirty="0" smtClean="0"/>
              <a:t> are </a:t>
            </a:r>
            <a:r>
              <a:rPr lang="en-GB" dirty="0" smtClean="0"/>
              <a:t>dominating</a:t>
            </a:r>
            <a:r>
              <a:rPr lang="en-GB" i="1" dirty="0" smtClean="0"/>
              <a:t> genera; and the paucity of Daphnia spp. is characteristic. </a:t>
            </a:r>
          </a:p>
          <a:p>
            <a:r>
              <a:rPr lang="en-GB" i="1" dirty="0" err="1" smtClean="0"/>
              <a:t>Deepor</a:t>
            </a:r>
            <a:r>
              <a:rPr lang="en-GB" i="1" dirty="0" smtClean="0"/>
              <a:t> Beel is one of the richest </a:t>
            </a:r>
            <a:r>
              <a:rPr lang="en-GB" i="1" dirty="0" err="1" smtClean="0"/>
              <a:t>Cladocera</a:t>
            </a:r>
            <a:r>
              <a:rPr lang="en-GB" i="1" dirty="0" smtClean="0"/>
              <a:t> (58 species) “hot-spot”. </a:t>
            </a:r>
          </a:p>
          <a:p>
            <a:r>
              <a:rPr lang="en-GB" dirty="0" smtClean="0">
                <a:solidFill>
                  <a:srgbClr val="FF0000"/>
                </a:solidFill>
              </a:rPr>
              <a:t>55 </a:t>
            </a:r>
            <a:r>
              <a:rPr lang="en-GB" dirty="0" err="1" smtClean="0">
                <a:solidFill>
                  <a:srgbClr val="FF0000"/>
                </a:solidFill>
              </a:rPr>
              <a:t>cladoceran</a:t>
            </a:r>
            <a:r>
              <a:rPr lang="en-GB" dirty="0" smtClean="0">
                <a:solidFill>
                  <a:srgbClr val="FF0000"/>
                </a:solidFill>
              </a:rPr>
              <a:t> species from the wetlands of </a:t>
            </a:r>
            <a:r>
              <a:rPr lang="en-GB" dirty="0" err="1" smtClean="0">
                <a:solidFill>
                  <a:srgbClr val="FF0000"/>
                </a:solidFill>
              </a:rPr>
              <a:t>Majuli</a:t>
            </a:r>
            <a:r>
              <a:rPr lang="en-GB" dirty="0" smtClean="0">
                <a:solidFill>
                  <a:srgbClr val="FF0000"/>
                </a:solidFill>
              </a:rPr>
              <a:t> </a:t>
            </a:r>
            <a:r>
              <a:rPr lang="en-GB" dirty="0" smtClean="0"/>
              <a:t>island highlights its ecosystem diversity. </a:t>
            </a:r>
          </a:p>
          <a:p>
            <a:r>
              <a:rPr lang="en-GB" dirty="0" smtClean="0"/>
              <a:t>The diversity pattern of </a:t>
            </a:r>
            <a:r>
              <a:rPr lang="en-GB" dirty="0" err="1" smtClean="0"/>
              <a:t>Cladocera</a:t>
            </a:r>
            <a:r>
              <a:rPr lang="en-GB" dirty="0" smtClean="0"/>
              <a:t> of the Brahmaputra floodplains is predominantly of “tropical” nature.</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1760" y="0"/>
            <a:ext cx="6275040" cy="571480"/>
          </a:xfrm>
        </p:spPr>
        <p:txBody>
          <a:bodyPr>
            <a:noAutofit/>
          </a:bodyPr>
          <a:lstStyle/>
          <a:p>
            <a:r>
              <a:rPr lang="en-GB" sz="3600" dirty="0" smtClean="0"/>
              <a:t>The GBM Basin</a:t>
            </a:r>
            <a:endParaRPr lang="en-GB" sz="3600" dirty="0"/>
          </a:p>
        </p:txBody>
      </p:sp>
      <p:sp>
        <p:nvSpPr>
          <p:cNvPr id="3" name="Content Placeholder 2"/>
          <p:cNvSpPr>
            <a:spLocks noGrp="1"/>
          </p:cNvSpPr>
          <p:nvPr>
            <p:ph idx="1"/>
          </p:nvPr>
        </p:nvSpPr>
        <p:spPr>
          <a:xfrm>
            <a:off x="457200" y="857232"/>
            <a:ext cx="8229600" cy="5467368"/>
          </a:xfrm>
        </p:spPr>
        <p:txBody>
          <a:bodyPr>
            <a:normAutofit/>
          </a:bodyPr>
          <a:lstStyle/>
          <a:p>
            <a:r>
              <a:rPr lang="en-US" dirty="0" err="1" smtClean="0"/>
              <a:t>Depore</a:t>
            </a:r>
            <a:r>
              <a:rPr lang="en-US" dirty="0" smtClean="0"/>
              <a:t> </a:t>
            </a:r>
            <a:r>
              <a:rPr lang="en-US" dirty="0" err="1" smtClean="0"/>
              <a:t>Beel</a:t>
            </a:r>
            <a:r>
              <a:rPr lang="en-US" dirty="0" smtClean="0"/>
              <a:t> or lake is choked with water hyacinth and getting reclaimed for construction of infrastructure, urbanization and industrialization.</a:t>
            </a:r>
          </a:p>
          <a:p>
            <a:r>
              <a:rPr lang="en-US" dirty="0" smtClean="0"/>
              <a:t>Water in the GBM Basin is abundant during the monsoon but scarce during the dry season. </a:t>
            </a:r>
          </a:p>
          <a:p>
            <a:r>
              <a:rPr lang="en-US" dirty="0" smtClean="0"/>
              <a:t>Proper utilization of water requires formulation and implementation of a framework for multidimensional cooperation in related sectors such as energy, environment, health, flood management, water quality, navigation, and trade and commerce among the basin nations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290"/>
            <a:ext cx="8229600" cy="428628"/>
          </a:xfrm>
        </p:spPr>
        <p:txBody>
          <a:bodyPr>
            <a:noAutofit/>
          </a:bodyPr>
          <a:lstStyle/>
          <a:p>
            <a:pPr algn="ctr"/>
            <a:r>
              <a:rPr lang="en-GB" sz="3600" dirty="0" smtClean="0"/>
              <a:t>The GBM Basin</a:t>
            </a:r>
            <a:endParaRPr lang="en-GB" sz="3600" dirty="0"/>
          </a:p>
        </p:txBody>
      </p:sp>
      <p:sp>
        <p:nvSpPr>
          <p:cNvPr id="3" name="Content Placeholder 2"/>
          <p:cNvSpPr>
            <a:spLocks noGrp="1"/>
          </p:cNvSpPr>
          <p:nvPr>
            <p:ph idx="1"/>
          </p:nvPr>
        </p:nvSpPr>
        <p:spPr>
          <a:xfrm>
            <a:off x="457200" y="785794"/>
            <a:ext cx="8229600" cy="5538806"/>
          </a:xfrm>
        </p:spPr>
        <p:txBody>
          <a:bodyPr>
            <a:normAutofit/>
          </a:bodyPr>
          <a:lstStyle/>
          <a:p>
            <a:r>
              <a:rPr lang="en-US" sz="2800" dirty="0" smtClean="0"/>
              <a:t>Of the total estimated flood prone area in India, about 68% lies in the GBM states.</a:t>
            </a:r>
          </a:p>
          <a:p>
            <a:r>
              <a:rPr lang="en-US" sz="2800" dirty="0" smtClean="0"/>
              <a:t>The Ganges in northern India, which receives waters from its northern tributaries originating in the Himalayas, has a high flood damage potential, especially in Uttar Pradesh and Bihar. </a:t>
            </a:r>
          </a:p>
          <a:p>
            <a:r>
              <a:rPr lang="en-US" sz="2800" dirty="0" smtClean="0"/>
              <a:t>Likewise, the Brahmaputra and the Barak (headwaters of the Meghna) drain regions of very heavy rainfall and produce floods from overbank spilling and drainage congestion in  northeastern India </a:t>
            </a:r>
            <a:endParaRPr lang="en-GB" sz="2800"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290"/>
            <a:ext cx="8229600" cy="500066"/>
          </a:xfrm>
        </p:spPr>
        <p:txBody>
          <a:bodyPr>
            <a:normAutofit fontScale="90000"/>
          </a:bodyPr>
          <a:lstStyle/>
          <a:p>
            <a:pPr algn="ctr"/>
            <a:r>
              <a:rPr lang="en-GB" dirty="0" smtClean="0"/>
              <a:t>Biota of GBM Basin</a:t>
            </a:r>
            <a:endParaRPr lang="en-GB" dirty="0"/>
          </a:p>
        </p:txBody>
      </p:sp>
      <p:sp>
        <p:nvSpPr>
          <p:cNvPr id="3" name="Content Placeholder 2"/>
          <p:cNvSpPr>
            <a:spLocks noGrp="1"/>
          </p:cNvSpPr>
          <p:nvPr>
            <p:ph idx="1"/>
          </p:nvPr>
        </p:nvSpPr>
        <p:spPr>
          <a:xfrm>
            <a:off x="457200" y="785794"/>
            <a:ext cx="8229600" cy="5538806"/>
          </a:xfrm>
        </p:spPr>
        <p:txBody>
          <a:bodyPr>
            <a:normAutofit/>
          </a:bodyPr>
          <a:lstStyle/>
          <a:p>
            <a:r>
              <a:rPr lang="en-US" dirty="0" smtClean="0"/>
              <a:t>The fisheries contribute and serve as the major source of protein. Apart from a good variety of fishes, crustacean and crabs, the rivers are also home to the endangered Ganges river dolphin </a:t>
            </a:r>
            <a:r>
              <a:rPr lang="en-US" i="1" dirty="0" smtClean="0"/>
              <a:t>Platanista gangetica </a:t>
            </a:r>
            <a:r>
              <a:rPr lang="en-US" i="1" dirty="0" err="1" smtClean="0"/>
              <a:t>gangetica</a:t>
            </a:r>
            <a:r>
              <a:rPr lang="en-US" dirty="0" smtClean="0"/>
              <a:t>, Smooth-coated Otter </a:t>
            </a:r>
            <a:r>
              <a:rPr lang="en-US" i="1" dirty="0" err="1" smtClean="0"/>
              <a:t>Lutrogale</a:t>
            </a:r>
            <a:r>
              <a:rPr lang="en-US" i="1" dirty="0" smtClean="0"/>
              <a:t> </a:t>
            </a:r>
            <a:r>
              <a:rPr lang="en-US" i="1" dirty="0" err="1" smtClean="0"/>
              <a:t>perspicillata</a:t>
            </a:r>
            <a:r>
              <a:rPr lang="en-US" dirty="0" smtClean="0"/>
              <a:t>, the endangered River Terrapin </a:t>
            </a:r>
            <a:r>
              <a:rPr lang="en-US" i="1" dirty="0" err="1" smtClean="0"/>
              <a:t>Batagur</a:t>
            </a:r>
            <a:r>
              <a:rPr lang="en-US" i="1" dirty="0" smtClean="0"/>
              <a:t> </a:t>
            </a:r>
            <a:r>
              <a:rPr lang="en-US" i="1" dirty="0" err="1" smtClean="0"/>
              <a:t>baska</a:t>
            </a:r>
            <a:r>
              <a:rPr lang="en-US" dirty="0" smtClean="0"/>
              <a:t>, Marsh Crocodile </a:t>
            </a:r>
            <a:r>
              <a:rPr lang="en-US" i="1" dirty="0" err="1" smtClean="0"/>
              <a:t>Crocodylus</a:t>
            </a:r>
            <a:r>
              <a:rPr lang="en-US" i="1" dirty="0" smtClean="0"/>
              <a:t> </a:t>
            </a:r>
            <a:r>
              <a:rPr lang="en-US" i="1" dirty="0" err="1" smtClean="0"/>
              <a:t>palustris</a:t>
            </a:r>
            <a:r>
              <a:rPr lang="en-US" i="1" dirty="0" smtClean="0"/>
              <a:t>, </a:t>
            </a:r>
            <a:r>
              <a:rPr lang="en-US" dirty="0" smtClean="0"/>
              <a:t>Gharial </a:t>
            </a:r>
            <a:r>
              <a:rPr lang="en-US" i="1" dirty="0" smtClean="0"/>
              <a:t>Gavialis </a:t>
            </a:r>
            <a:r>
              <a:rPr lang="en-US" i="1" dirty="0" err="1" smtClean="0"/>
              <a:t>gangeticus</a:t>
            </a:r>
            <a:r>
              <a:rPr lang="en-US" dirty="0" smtClean="0"/>
              <a:t>, many shore and migratory birds, etc. </a:t>
            </a:r>
          </a:p>
          <a:p>
            <a:r>
              <a:rPr lang="en-US" dirty="0" smtClean="0"/>
              <a:t>The existence of many of these aquatic lives is under threat due to both natural and anthropogenic stresses.</a:t>
            </a:r>
            <a:endParaRPr lang="en-GB" dirty="0" smtClean="0"/>
          </a:p>
          <a:p>
            <a:endParaRPr lang="en-GB"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28"/>
            <a:ext cx="8229600" cy="428628"/>
          </a:xfrm>
        </p:spPr>
        <p:txBody>
          <a:bodyPr>
            <a:noAutofit/>
          </a:bodyPr>
          <a:lstStyle/>
          <a:p>
            <a:pPr algn="ctr"/>
            <a:r>
              <a:rPr lang="en-GB" sz="3600" dirty="0" smtClean="0"/>
              <a:t>The GBM Basin</a:t>
            </a:r>
            <a:endParaRPr lang="en-GB" sz="3600" dirty="0"/>
          </a:p>
        </p:txBody>
      </p:sp>
      <p:sp>
        <p:nvSpPr>
          <p:cNvPr id="3" name="Content Placeholder 2"/>
          <p:cNvSpPr>
            <a:spLocks noGrp="1"/>
          </p:cNvSpPr>
          <p:nvPr>
            <p:ph idx="1"/>
          </p:nvPr>
        </p:nvSpPr>
        <p:spPr>
          <a:xfrm>
            <a:off x="457200" y="928670"/>
            <a:ext cx="8229600" cy="5395930"/>
          </a:xfrm>
        </p:spPr>
        <p:txBody>
          <a:bodyPr>
            <a:normAutofit lnSpcReduction="10000"/>
          </a:bodyPr>
          <a:lstStyle/>
          <a:p>
            <a:r>
              <a:rPr lang="en-US" dirty="0" smtClean="0"/>
              <a:t>Properly managed, and given political will in all the co-basin countries, water could act as an engine to trigger economic and social development in the region. As opportunities unfold, emphasis could shift from more irrigation to sustainable agriculture productivity, from electricity production to energy grids and industrialization, from flood control to flood management, and from inland navigation to inter-modal transport. </a:t>
            </a:r>
          </a:p>
          <a:p>
            <a:r>
              <a:rPr lang="en-US" dirty="0" smtClean="0"/>
              <a:t>The ultimate goal should be to attain a mutually beneficial synergy amongst national interests, people’s well-being and regional prosperity, initiated through the best possible utilization of the huge potential of the region’s water resource.</a:t>
            </a:r>
            <a:endParaRPr lang="en-GB" dirty="0" smtClean="0"/>
          </a:p>
          <a:p>
            <a:endParaRPr lang="en-GB"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714380"/>
          </a:xfrm>
        </p:spPr>
        <p:txBody>
          <a:bodyPr>
            <a:normAutofit/>
          </a:bodyPr>
          <a:lstStyle/>
          <a:p>
            <a:pPr algn="ctr"/>
            <a:r>
              <a:rPr lang="en-GB" sz="3200" dirty="0" smtClean="0"/>
              <a:t>Ganges-Brahmaputra-</a:t>
            </a:r>
            <a:r>
              <a:rPr lang="en-GB" sz="3200" dirty="0" err="1" smtClean="0"/>
              <a:t>Meghna</a:t>
            </a:r>
            <a:r>
              <a:rPr lang="en-GB" sz="3200" dirty="0" smtClean="0"/>
              <a:t> River Basin</a:t>
            </a:r>
            <a:endParaRPr lang="en-GB" sz="3200" dirty="0"/>
          </a:p>
        </p:txBody>
      </p:sp>
      <p:sp>
        <p:nvSpPr>
          <p:cNvPr id="3" name="Content Placeholder 2"/>
          <p:cNvSpPr>
            <a:spLocks noGrp="1"/>
          </p:cNvSpPr>
          <p:nvPr>
            <p:ph idx="1"/>
          </p:nvPr>
        </p:nvSpPr>
        <p:spPr>
          <a:xfrm>
            <a:off x="457200" y="1000108"/>
            <a:ext cx="8229600" cy="5324492"/>
          </a:xfrm>
        </p:spPr>
        <p:txBody>
          <a:bodyPr>
            <a:normAutofit fontScale="92500"/>
          </a:bodyPr>
          <a:lstStyle/>
          <a:p>
            <a:r>
              <a:rPr lang="en-GB" dirty="0" smtClean="0"/>
              <a:t>The Ganges-Brahmaputra-</a:t>
            </a:r>
            <a:r>
              <a:rPr lang="en-GB" dirty="0" err="1" smtClean="0"/>
              <a:t>Meghna</a:t>
            </a:r>
            <a:r>
              <a:rPr lang="en-GB" dirty="0" smtClean="0"/>
              <a:t> River Basin is a </a:t>
            </a:r>
            <a:r>
              <a:rPr lang="en-GB" dirty="0" smtClean="0">
                <a:solidFill>
                  <a:srgbClr val="FF0000"/>
                </a:solidFill>
              </a:rPr>
              <a:t>transboundary river basin with a total area of just over 1.7 million km</a:t>
            </a:r>
            <a:r>
              <a:rPr lang="en-GB" sz="2400" baseline="30000" dirty="0">
                <a:solidFill>
                  <a:srgbClr val="FF0000"/>
                </a:solidFill>
              </a:rPr>
              <a:t>2</a:t>
            </a:r>
            <a:r>
              <a:rPr lang="en-GB" dirty="0" smtClean="0"/>
              <a:t>, distributed among India (64%), China (18%), Nepal (9%),,  Bangladesh (7%) and Bhutan (3%). </a:t>
            </a:r>
          </a:p>
          <a:p>
            <a:r>
              <a:rPr lang="en-GB" dirty="0" smtClean="0"/>
              <a:t>Entire Nepal is in the Ganges basin whereas entire Bhutan is in the Brahmaputra basin.</a:t>
            </a:r>
          </a:p>
          <a:p>
            <a:r>
              <a:rPr lang="en-GB" dirty="0" smtClean="0"/>
              <a:t>These rivers have </a:t>
            </a:r>
            <a:r>
              <a:rPr lang="en-GB" dirty="0" smtClean="0">
                <a:solidFill>
                  <a:srgbClr val="FF0000"/>
                </a:solidFill>
              </a:rPr>
              <a:t>distinct characteristics and flow through different regions</a:t>
            </a:r>
            <a:r>
              <a:rPr lang="en-GB" dirty="0" smtClean="0"/>
              <a:t> for most of their lengths. Each one of them have tributaries which are important by themselves in social, economic and political terms, as well as in terms of water availability and use. They join in Bangladesh only just a few hundred km upstream of the mouth in the Bay of Bengal.</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52"/>
            <a:ext cx="8229600" cy="500066"/>
          </a:xfrm>
        </p:spPr>
        <p:txBody>
          <a:bodyPr>
            <a:normAutofit/>
          </a:bodyPr>
          <a:lstStyle/>
          <a:p>
            <a:pPr algn="ctr"/>
            <a:r>
              <a:rPr lang="en-GB" sz="2400" b="1" dirty="0" smtClean="0">
                <a:solidFill>
                  <a:srgbClr val="FF0000"/>
                </a:solidFill>
              </a:rPr>
              <a:t>Threats to the River Biodiversity of the GBM Basin</a:t>
            </a:r>
            <a:endParaRPr lang="en-GB" sz="2400" b="1" dirty="0">
              <a:solidFill>
                <a:srgbClr val="FF0000"/>
              </a:solidFill>
            </a:endParaRPr>
          </a:p>
        </p:txBody>
      </p:sp>
      <p:sp>
        <p:nvSpPr>
          <p:cNvPr id="3" name="Content Placeholder 2"/>
          <p:cNvSpPr>
            <a:spLocks noGrp="1"/>
          </p:cNvSpPr>
          <p:nvPr>
            <p:ph idx="1"/>
          </p:nvPr>
        </p:nvSpPr>
        <p:spPr>
          <a:xfrm>
            <a:off x="457200" y="714356"/>
            <a:ext cx="8229600" cy="5610244"/>
          </a:xfrm>
        </p:spPr>
        <p:txBody>
          <a:bodyPr>
            <a:normAutofit fontScale="85000" lnSpcReduction="10000"/>
          </a:bodyPr>
          <a:lstStyle/>
          <a:p>
            <a:pPr marL="0" indent="0">
              <a:buNone/>
            </a:pPr>
            <a:r>
              <a:rPr lang="en-US" sz="2000" b="1" dirty="0" smtClean="0"/>
              <a:t> Receding glaciers: climate change and declining flow in the Ganges:</a:t>
            </a:r>
          </a:p>
          <a:p>
            <a:r>
              <a:rPr lang="en-GB" sz="2400" dirty="0" smtClean="0"/>
              <a:t> </a:t>
            </a:r>
            <a:r>
              <a:rPr lang="en-GB" sz="2400" dirty="0"/>
              <a:t>Undoubtedly, the glaciers are retreating, but not at a catastrophic rate and they are not going to disappear in the near future . </a:t>
            </a:r>
          </a:p>
          <a:p>
            <a:pPr>
              <a:buNone/>
            </a:pPr>
            <a:endParaRPr lang="en-GB" sz="2400" dirty="0" smtClean="0"/>
          </a:p>
          <a:p>
            <a:r>
              <a:rPr lang="en-GB" sz="2400" dirty="0" smtClean="0"/>
              <a:t>Assuming the recession rate of </a:t>
            </a:r>
            <a:r>
              <a:rPr lang="en-GB" sz="2400" dirty="0" err="1" smtClean="0"/>
              <a:t>Gangotri</a:t>
            </a:r>
            <a:r>
              <a:rPr lang="en-GB" sz="2400" dirty="0" smtClean="0"/>
              <a:t> glacier to be 40 m/yr, simple computations show that a glacier of 30 km length will take about 700 years to completely melt away. Further, there will be years of heavy snow fall in between which will extend the life of the glaciers.</a:t>
            </a:r>
          </a:p>
          <a:p>
            <a:r>
              <a:rPr lang="en-GB" sz="2400" dirty="0" smtClean="0"/>
              <a:t>As different glaciers in the same climatological set-up respond differently to the changing climate,  long-term studies on glacier mass balance and glacier dynamics are needed to understand the impact of climate change on Himalayan glaciers. </a:t>
            </a:r>
          </a:p>
          <a:p>
            <a:r>
              <a:rPr lang="en-GB" sz="2400" dirty="0" smtClean="0"/>
              <a:t>Since global warming will have effect on other variables like precipitation intensity and quantity, cloud cover, wind etc. besides temperature change, a detailed measurement and modelling study needs to be conducted to derive useful inferences. </a:t>
            </a:r>
          </a:p>
          <a:p>
            <a:endParaRPr lang="en-GB" sz="2400" dirty="0" smtClean="0"/>
          </a:p>
          <a:p>
            <a:pPr>
              <a:buNone/>
            </a:pPr>
            <a:endParaRPr lang="en-GB" sz="2000" dirty="0" smtClean="0"/>
          </a:p>
          <a:p>
            <a:endParaRPr lang="en-GB"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290"/>
            <a:ext cx="8229600" cy="357190"/>
          </a:xfrm>
        </p:spPr>
        <p:txBody>
          <a:bodyPr>
            <a:noAutofit/>
          </a:bodyPr>
          <a:lstStyle/>
          <a:p>
            <a:pPr algn="ctr"/>
            <a:r>
              <a:rPr lang="en-GB" sz="2400" b="1" dirty="0" smtClean="0">
                <a:solidFill>
                  <a:srgbClr val="FF0000"/>
                </a:solidFill>
              </a:rPr>
              <a:t>Habitat Alteration</a:t>
            </a:r>
            <a:endParaRPr lang="en-GB" sz="2400" b="1" dirty="0">
              <a:solidFill>
                <a:srgbClr val="FF0000"/>
              </a:solidFill>
            </a:endParaRPr>
          </a:p>
        </p:txBody>
      </p:sp>
      <p:sp>
        <p:nvSpPr>
          <p:cNvPr id="3" name="Content Placeholder 2"/>
          <p:cNvSpPr>
            <a:spLocks noGrp="1"/>
          </p:cNvSpPr>
          <p:nvPr>
            <p:ph idx="1"/>
          </p:nvPr>
        </p:nvSpPr>
        <p:spPr>
          <a:xfrm>
            <a:off x="457200" y="785794"/>
            <a:ext cx="8229600" cy="5538806"/>
          </a:xfrm>
        </p:spPr>
        <p:txBody>
          <a:bodyPr>
            <a:normAutofit fontScale="85000" lnSpcReduction="20000"/>
          </a:bodyPr>
          <a:lstStyle/>
          <a:p>
            <a:r>
              <a:rPr lang="en-GB" dirty="0" smtClean="0"/>
              <a:t>The major causes of habitat alteration are construction of dams and barrages, embankments, drainage channels, sedimentation, etc. Three dams being constructed in Tibet region is likely to affect flow in Brahmaputra. Similarly HEPs in </a:t>
            </a:r>
            <a:r>
              <a:rPr lang="en-GB" dirty="0" err="1" smtClean="0"/>
              <a:t>Garhwal</a:t>
            </a:r>
            <a:r>
              <a:rPr lang="en-GB" dirty="0" smtClean="0"/>
              <a:t> Himalayas in India will adversely affect flow in the Ganges.</a:t>
            </a:r>
          </a:p>
          <a:p>
            <a:r>
              <a:rPr lang="en-GB" dirty="0" smtClean="0"/>
              <a:t>The Western Ganga Canal diverts more than 60% of the annual flow, and almost 100% of dry seasons flow at Haridwar. </a:t>
            </a:r>
          </a:p>
          <a:p>
            <a:r>
              <a:rPr lang="en-GB" dirty="0" smtClean="0"/>
              <a:t>The Lower Ganga Canal at </a:t>
            </a:r>
            <a:r>
              <a:rPr lang="en-GB" dirty="0" err="1" smtClean="0"/>
              <a:t>Narora</a:t>
            </a:r>
            <a:r>
              <a:rPr lang="en-GB" dirty="0" smtClean="0"/>
              <a:t>, about 264 km downstream of Haridwar, diverts even more water. </a:t>
            </a:r>
          </a:p>
          <a:p>
            <a:r>
              <a:rPr lang="en-GB" dirty="0" smtClean="0"/>
              <a:t>The dams and barrages act as physical barrier for migratory aquatic species and block the downstream transport of particulate matter, which replenish a delta and is an important source of nutrients and food for aquatic biota. </a:t>
            </a:r>
          </a:p>
          <a:p>
            <a:r>
              <a:rPr lang="en-GB" dirty="0" smtClean="0"/>
              <a:t>The Farakka Barrage traps the silt from the Ganges water and the “silt free” water is diverted through the Farakka Feeder Canal (38 km) to the Bhagirathi-Hooghly river system. The ‘silt free’ water has destroyed the </a:t>
            </a:r>
            <a:r>
              <a:rPr lang="en-GB" dirty="0" err="1" smtClean="0"/>
              <a:t>hydrogeomorphological</a:t>
            </a:r>
            <a:r>
              <a:rPr lang="en-GB" dirty="0" smtClean="0"/>
              <a:t> complexities in the River</a:t>
            </a:r>
            <a:endParaRPr lang="en-GB"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Box 1"/>
          <p:cNvSpPr txBox="1">
            <a:spLocks noChangeArrowheads="1"/>
          </p:cNvSpPr>
          <p:nvPr/>
        </p:nvSpPr>
        <p:spPr bwMode="auto">
          <a:xfrm>
            <a:off x="381000" y="457200"/>
            <a:ext cx="8305800" cy="523875"/>
          </a:xfrm>
          <a:prstGeom prst="rect">
            <a:avLst/>
          </a:prstGeom>
          <a:noFill/>
          <a:ln w="9525">
            <a:noFill/>
            <a:miter lim="800000"/>
            <a:headEnd/>
            <a:tailEnd/>
          </a:ln>
        </p:spPr>
        <p:txBody>
          <a:bodyPr>
            <a:spAutoFit/>
          </a:bodyPr>
          <a:lstStyle/>
          <a:p>
            <a:pPr algn="ctr"/>
            <a:r>
              <a:rPr lang="en-US" altLang="en-US" sz="2800">
                <a:latin typeface="Verdana" pitchFamily="34" charset="0"/>
              </a:rPr>
              <a:t>Embankments as flood control measure</a:t>
            </a:r>
          </a:p>
        </p:txBody>
      </p:sp>
      <p:sp>
        <p:nvSpPr>
          <p:cNvPr id="3" name="TextBox 2"/>
          <p:cNvSpPr txBox="1">
            <a:spLocks noChangeArrowheads="1"/>
          </p:cNvSpPr>
          <p:nvPr/>
        </p:nvSpPr>
        <p:spPr bwMode="auto">
          <a:xfrm>
            <a:off x="609600" y="1143000"/>
            <a:ext cx="7772400" cy="1570038"/>
          </a:xfrm>
          <a:prstGeom prst="rect">
            <a:avLst/>
          </a:prstGeom>
          <a:noFill/>
          <a:ln w="9525">
            <a:noFill/>
            <a:miter lim="800000"/>
            <a:headEnd/>
            <a:tailEnd/>
          </a:ln>
        </p:spPr>
        <p:txBody>
          <a:bodyPr>
            <a:spAutoFit/>
          </a:bodyPr>
          <a:lstStyle/>
          <a:p>
            <a:pPr marL="342900" indent="-342900" algn="just">
              <a:buFontTx/>
              <a:buChar char="•"/>
            </a:pPr>
            <a:r>
              <a:rPr lang="en-US" altLang="en-US" sz="3200" dirty="0">
                <a:solidFill>
                  <a:srgbClr val="FF0000"/>
                </a:solidFill>
                <a:cs typeface="Arial" pitchFamily="34" charset="0"/>
              </a:rPr>
              <a:t>Construction of 3500 km embankments as flood control measures, increased the flood affected areas 3 times in Bihar</a:t>
            </a:r>
          </a:p>
        </p:txBody>
      </p:sp>
      <p:sp>
        <p:nvSpPr>
          <p:cNvPr id="6" name="Rectangle 5"/>
          <p:cNvSpPr>
            <a:spLocks noChangeArrowheads="1"/>
          </p:cNvSpPr>
          <p:nvPr/>
        </p:nvSpPr>
        <p:spPr bwMode="auto">
          <a:xfrm>
            <a:off x="762000" y="3429000"/>
            <a:ext cx="7772400" cy="2678113"/>
          </a:xfrm>
          <a:prstGeom prst="rect">
            <a:avLst/>
          </a:prstGeom>
          <a:noFill/>
          <a:ln w="9525">
            <a:noFill/>
            <a:miter lim="800000"/>
            <a:headEnd/>
            <a:tailEnd/>
          </a:ln>
        </p:spPr>
        <p:txBody>
          <a:bodyPr>
            <a:spAutoFit/>
          </a:bodyPr>
          <a:lstStyle/>
          <a:p>
            <a:pPr marL="342900" indent="-342900" algn="just">
              <a:buFontTx/>
              <a:buChar char="•"/>
            </a:pPr>
            <a:r>
              <a:rPr lang="en-US" altLang="en-US" sz="2800" dirty="0">
                <a:solidFill>
                  <a:srgbClr val="002060"/>
                </a:solidFill>
                <a:cs typeface="Arial" pitchFamily="34" charset="0"/>
              </a:rPr>
              <a:t>Wetlands are vanishing in the Ganges basin due to excessive siltation, channelization and construction of embankments</a:t>
            </a:r>
          </a:p>
          <a:p>
            <a:pPr marL="342900" indent="-342900" algn="just">
              <a:buFontTx/>
              <a:buChar char="•"/>
            </a:pPr>
            <a:r>
              <a:rPr lang="en-US" altLang="en-US" sz="2800" dirty="0">
                <a:solidFill>
                  <a:srgbClr val="002060"/>
                </a:solidFill>
                <a:cs typeface="Arial" pitchFamily="34" charset="0"/>
              </a:rPr>
              <a:t>Wetlands help in maintaining water quality, recharge groundwater, provide habitat for various species and their life history stages. </a:t>
            </a:r>
          </a:p>
        </p:txBody>
      </p:sp>
      <p:sp>
        <p:nvSpPr>
          <p:cNvPr id="7" name="TextBox 6"/>
          <p:cNvSpPr txBox="1">
            <a:spLocks noChangeArrowheads="1"/>
          </p:cNvSpPr>
          <p:nvPr/>
        </p:nvSpPr>
        <p:spPr bwMode="auto">
          <a:xfrm>
            <a:off x="457200" y="2757488"/>
            <a:ext cx="8305800" cy="519112"/>
          </a:xfrm>
          <a:prstGeom prst="rect">
            <a:avLst/>
          </a:prstGeom>
          <a:noFill/>
          <a:ln w="9525">
            <a:noFill/>
            <a:miter lim="800000"/>
            <a:headEnd/>
            <a:tailEnd/>
          </a:ln>
        </p:spPr>
        <p:txBody>
          <a:bodyPr>
            <a:spAutoFit/>
          </a:bodyPr>
          <a:lstStyle/>
          <a:p>
            <a:pPr algn="ctr"/>
            <a:r>
              <a:rPr lang="en-US" altLang="en-US" sz="2800">
                <a:latin typeface="Verdana" pitchFamily="34" charset="0"/>
              </a:rPr>
              <a:t>Wetland destruction</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 calcmode="lin" valueType="num">
                                      <p:cBhvr additive="base">
                                        <p:cTn id="1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anim calcmode="lin" valueType="num">
                                      <p:cBhvr additive="base">
                                        <p:cTn id="2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build="p" bldLvl="5"/>
      <p:bldP spid="7" grpId="0" build="p" bldLvl="5"/>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52"/>
            <a:ext cx="8229600" cy="357190"/>
          </a:xfrm>
        </p:spPr>
        <p:txBody>
          <a:bodyPr>
            <a:normAutofit/>
          </a:bodyPr>
          <a:lstStyle/>
          <a:p>
            <a:pPr algn="ctr"/>
            <a:r>
              <a:rPr lang="en-GB" sz="2000" b="1" dirty="0" smtClean="0">
                <a:solidFill>
                  <a:srgbClr val="FF0000"/>
                </a:solidFill>
              </a:rPr>
              <a:t>Pollution</a:t>
            </a:r>
            <a:endParaRPr lang="en-GB" sz="2000" b="1" dirty="0">
              <a:solidFill>
                <a:srgbClr val="FF0000"/>
              </a:solidFill>
            </a:endParaRPr>
          </a:p>
        </p:txBody>
      </p:sp>
      <p:sp>
        <p:nvSpPr>
          <p:cNvPr id="3" name="Content Placeholder 2"/>
          <p:cNvSpPr>
            <a:spLocks noGrp="1"/>
          </p:cNvSpPr>
          <p:nvPr>
            <p:ph idx="1"/>
          </p:nvPr>
        </p:nvSpPr>
        <p:spPr>
          <a:xfrm>
            <a:off x="457200" y="785794"/>
            <a:ext cx="8229600" cy="5538806"/>
          </a:xfrm>
        </p:spPr>
        <p:txBody>
          <a:bodyPr>
            <a:normAutofit fontScale="92500" lnSpcReduction="20000"/>
          </a:bodyPr>
          <a:lstStyle/>
          <a:p>
            <a:r>
              <a:rPr lang="en-GB" dirty="0" smtClean="0"/>
              <a:t>As per National Mission for Clean Ganga total sewage discharged in the Ganga basin is 13000 MLD (total in India 33000 MLD); treatment capacity is only for 4000 MLD (7000 MLD in India). </a:t>
            </a:r>
          </a:p>
          <a:p>
            <a:r>
              <a:rPr lang="en-GB" dirty="0" smtClean="0"/>
              <a:t>From 29 Class – I and 23 Class – II cities total sewage discharged along the Ganga main stem is 2600 MLD and treatment capacity is only for 997 MLD. </a:t>
            </a:r>
          </a:p>
          <a:p>
            <a:r>
              <a:rPr lang="en-GB" dirty="0" smtClean="0"/>
              <a:t>Delhi alone discharges 3300 MLD sewage in the Yamuna. </a:t>
            </a:r>
          </a:p>
          <a:p>
            <a:r>
              <a:rPr lang="en-GB" dirty="0" smtClean="0"/>
              <a:t>The agriculture sector drains about 134.8 million m</a:t>
            </a:r>
            <a:r>
              <a:rPr lang="en-GB" baseline="30000" dirty="0" smtClean="0"/>
              <a:t>3</a:t>
            </a:r>
            <a:r>
              <a:rPr lang="en-GB" dirty="0" smtClean="0"/>
              <a:t> wastes into the Ganga basin. Fertilizers used in agriculture activities in basin released about 887133 tons of Nitrogen; 137445 tons PO</a:t>
            </a:r>
            <a:r>
              <a:rPr lang="en-GB" baseline="-25000" dirty="0" smtClean="0"/>
              <a:t>4</a:t>
            </a:r>
            <a:r>
              <a:rPr lang="en-GB" dirty="0" smtClean="0"/>
              <a:t> and 91247 tons Potassium. </a:t>
            </a:r>
          </a:p>
          <a:p>
            <a:r>
              <a:rPr lang="en-GB" dirty="0" smtClean="0"/>
              <a:t>Similarly 2573 tons pesticides, mainly DDT and BHC-Y are applied annually for pest control. </a:t>
            </a:r>
          </a:p>
          <a:p>
            <a:r>
              <a:rPr lang="en-GB" dirty="0" smtClean="0"/>
              <a:t>In addition, hundreds of human corpses are released to the river each day for spiritual rebirth. Besides, thousands of animal carcasses are also dumped in the river.</a:t>
            </a:r>
          </a:p>
          <a:p>
            <a:endParaRPr lang="en-GB"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685800" y="-571528"/>
            <a:ext cx="7772400" cy="1143000"/>
          </a:xfrm>
          <a:solidFill>
            <a:srgbClr val="FFFFCC"/>
          </a:solidFill>
        </p:spPr>
        <p:txBody>
          <a:bodyPr/>
          <a:lstStyle/>
          <a:p>
            <a:pPr algn="ctr">
              <a:defRPr/>
            </a:pPr>
            <a:r>
              <a:rPr lang="en-GB" sz="3600" b="1" dirty="0">
                <a:solidFill>
                  <a:schemeClr val="accent2"/>
                </a:solidFill>
              </a:rPr>
              <a:t>Increase in Urban Population</a:t>
            </a:r>
            <a:endParaRPr lang="en-US" sz="3600" b="1" dirty="0">
              <a:solidFill>
                <a:schemeClr val="accent2"/>
              </a:solidFill>
            </a:endParaRPr>
          </a:p>
        </p:txBody>
      </p:sp>
      <p:graphicFrame>
        <p:nvGraphicFramePr>
          <p:cNvPr id="2050" name="Object 3"/>
          <p:cNvGraphicFramePr>
            <a:graphicFrameLocks noGrp="1" noChangeAspect="1"/>
          </p:cNvGraphicFramePr>
          <p:nvPr>
            <p:ph type="chart" idx="1"/>
          </p:nvPr>
        </p:nvGraphicFramePr>
        <p:xfrm>
          <a:off x="206831" y="796346"/>
          <a:ext cx="8651449" cy="4704356"/>
        </p:xfrm>
        <a:graphic>
          <a:graphicData uri="http://schemas.openxmlformats.org/presentationml/2006/ole">
            <mc:AlternateContent xmlns:mc="http://schemas.openxmlformats.org/markup-compatibility/2006">
              <mc:Choice xmlns:v="urn:schemas-microsoft-com:vml" Requires="v">
                <p:oleObj spid="_x0000_s51231" name="Chart" r:id="rId3" imgW="9144000" imgH="4972050" progId="MSGraph.Chart.8">
                  <p:embed followColorScheme="full"/>
                </p:oleObj>
              </mc:Choice>
              <mc:Fallback>
                <p:oleObj name="Chart" r:id="rId3" imgW="9144000" imgH="4972050" progId="MSGraph.Chart.8">
                  <p:embed followColorScheme="full"/>
                  <p:pic>
                    <p:nvPicPr>
                      <p:cNvPr id="0" name="Object 3"/>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831" y="796346"/>
                        <a:ext cx="8651449" cy="4704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4" descr="H-3"/>
          <p:cNvPicPr>
            <a:picLocks noChangeAspect="1" noChangeArrowheads="1"/>
          </p:cNvPicPr>
          <p:nvPr/>
        </p:nvPicPr>
        <p:blipFill>
          <a:blip r:embed="rId2"/>
          <a:srcRect/>
          <a:stretch>
            <a:fillRect/>
          </a:stretch>
        </p:blipFill>
        <p:spPr bwMode="auto">
          <a:xfrm>
            <a:off x="685800" y="152400"/>
            <a:ext cx="3124200" cy="2895600"/>
          </a:xfrm>
          <a:prstGeom prst="rect">
            <a:avLst/>
          </a:prstGeom>
          <a:noFill/>
          <a:ln w="9525">
            <a:noFill/>
            <a:miter lim="800000"/>
            <a:headEnd/>
            <a:tailEnd/>
          </a:ln>
        </p:spPr>
      </p:pic>
      <p:sp>
        <p:nvSpPr>
          <p:cNvPr id="47108" name="AutoShape 7" descr="mail (1600×1936)"/>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en-US" altLang="en-US"/>
          </a:p>
        </p:txBody>
      </p:sp>
      <p:sp>
        <p:nvSpPr>
          <p:cNvPr id="47109" name="AutoShape 9" descr="mail (1600×1936)"/>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en-US" altLang="en-US"/>
          </a:p>
        </p:txBody>
      </p:sp>
      <p:pic>
        <p:nvPicPr>
          <p:cNvPr id="47110" name="Picture 10" descr="H-15"/>
          <p:cNvPicPr>
            <a:picLocks noChangeAspect="1" noChangeArrowheads="1"/>
          </p:cNvPicPr>
          <p:nvPr/>
        </p:nvPicPr>
        <p:blipFill>
          <a:blip r:embed="rId3"/>
          <a:srcRect/>
          <a:stretch>
            <a:fillRect/>
          </a:stretch>
        </p:blipFill>
        <p:spPr bwMode="auto">
          <a:xfrm>
            <a:off x="304800" y="3600450"/>
            <a:ext cx="3484563" cy="2266950"/>
          </a:xfrm>
          <a:prstGeom prst="rect">
            <a:avLst/>
          </a:prstGeom>
          <a:noFill/>
          <a:ln w="9525">
            <a:noFill/>
            <a:miter lim="800000"/>
            <a:headEnd/>
            <a:tailEnd/>
          </a:ln>
        </p:spPr>
      </p:pic>
      <p:pic>
        <p:nvPicPr>
          <p:cNvPr id="47111" name="Picture 11" descr="H-13"/>
          <p:cNvPicPr>
            <a:picLocks noChangeAspect="1" noChangeArrowheads="1"/>
          </p:cNvPicPr>
          <p:nvPr/>
        </p:nvPicPr>
        <p:blipFill>
          <a:blip r:embed="rId4"/>
          <a:srcRect/>
          <a:stretch>
            <a:fillRect/>
          </a:stretch>
        </p:blipFill>
        <p:spPr bwMode="auto">
          <a:xfrm>
            <a:off x="4810125" y="3021013"/>
            <a:ext cx="3648075" cy="2541587"/>
          </a:xfrm>
          <a:prstGeom prst="rect">
            <a:avLst/>
          </a:prstGeom>
          <a:noFill/>
          <a:ln w="9525">
            <a:noFill/>
            <a:miter lim="800000"/>
            <a:headEnd/>
            <a:tailEnd/>
          </a:ln>
        </p:spPr>
      </p:pic>
      <p:sp>
        <p:nvSpPr>
          <p:cNvPr id="47112" name="Text Box 12"/>
          <p:cNvSpPr txBox="1">
            <a:spLocks noChangeArrowheads="1"/>
          </p:cNvSpPr>
          <p:nvPr/>
        </p:nvSpPr>
        <p:spPr bwMode="auto">
          <a:xfrm>
            <a:off x="2346325" y="5980113"/>
            <a:ext cx="5302250" cy="366712"/>
          </a:xfrm>
          <a:prstGeom prst="rect">
            <a:avLst/>
          </a:prstGeom>
          <a:noFill/>
          <a:ln w="9525">
            <a:noFill/>
            <a:miter lim="800000"/>
            <a:headEnd/>
            <a:tailEnd/>
          </a:ln>
        </p:spPr>
        <p:txBody>
          <a:bodyPr wrap="none">
            <a:spAutoFit/>
          </a:bodyPr>
          <a:lstStyle/>
          <a:p>
            <a:r>
              <a:rPr lang="en-US" altLang="en-US" b="1"/>
              <a:t>Different sources of organic pollution in Ganga</a:t>
            </a:r>
          </a:p>
        </p:txBody>
      </p:sp>
      <p:pic>
        <p:nvPicPr>
          <p:cNvPr id="9" name="Picture 4" descr="G-11"/>
          <p:cNvPicPr>
            <a:picLocks noChangeAspect="1" noChangeArrowheads="1"/>
          </p:cNvPicPr>
          <p:nvPr/>
        </p:nvPicPr>
        <p:blipFill>
          <a:blip r:embed="rId5"/>
          <a:srcRect/>
          <a:stretch>
            <a:fillRect/>
          </a:stretch>
        </p:blipFill>
        <p:spPr bwMode="auto">
          <a:xfrm>
            <a:off x="5214942" y="228600"/>
            <a:ext cx="2786082" cy="2687764"/>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4" descr="G-19"/>
          <p:cNvPicPr>
            <a:picLocks noChangeAspect="1" noChangeArrowheads="1"/>
          </p:cNvPicPr>
          <p:nvPr/>
        </p:nvPicPr>
        <p:blipFill>
          <a:blip r:embed="rId2"/>
          <a:srcRect/>
          <a:stretch>
            <a:fillRect/>
          </a:stretch>
        </p:blipFill>
        <p:spPr bwMode="auto">
          <a:xfrm>
            <a:off x="685800" y="838200"/>
            <a:ext cx="3630613" cy="2459038"/>
          </a:xfrm>
          <a:prstGeom prst="rect">
            <a:avLst/>
          </a:prstGeom>
          <a:noFill/>
          <a:ln w="9525">
            <a:noFill/>
            <a:miter lim="800000"/>
            <a:headEnd/>
            <a:tailEnd/>
          </a:ln>
        </p:spPr>
      </p:pic>
      <p:pic>
        <p:nvPicPr>
          <p:cNvPr id="51203" name="Picture 5" descr="G-18"/>
          <p:cNvPicPr>
            <a:picLocks noChangeAspect="1" noChangeArrowheads="1"/>
          </p:cNvPicPr>
          <p:nvPr/>
        </p:nvPicPr>
        <p:blipFill>
          <a:blip r:embed="rId3">
            <a:lum bright="18000"/>
          </a:blip>
          <a:srcRect/>
          <a:stretch>
            <a:fillRect/>
          </a:stretch>
        </p:blipFill>
        <p:spPr bwMode="auto">
          <a:xfrm>
            <a:off x="5297488" y="914400"/>
            <a:ext cx="3694112" cy="2459038"/>
          </a:xfrm>
          <a:prstGeom prst="rect">
            <a:avLst/>
          </a:prstGeom>
          <a:noFill/>
          <a:ln w="9525">
            <a:noFill/>
            <a:miter lim="800000"/>
            <a:headEnd/>
            <a:tailEnd/>
          </a:ln>
        </p:spPr>
      </p:pic>
      <p:graphicFrame>
        <p:nvGraphicFramePr>
          <p:cNvPr id="32812" name="Group 44"/>
          <p:cNvGraphicFramePr>
            <a:graphicFrameLocks noGrp="1"/>
          </p:cNvGraphicFramePr>
          <p:nvPr>
            <p:ph/>
          </p:nvPr>
        </p:nvGraphicFramePr>
        <p:xfrm>
          <a:off x="381000" y="3810000"/>
          <a:ext cx="4800600" cy="2667001"/>
        </p:xfrm>
        <a:graphic>
          <a:graphicData uri="http://schemas.openxmlformats.org/drawingml/2006/table">
            <a:tbl>
              <a:tblPr/>
              <a:tblGrid>
                <a:gridCol w="958850"/>
                <a:gridCol w="960438"/>
                <a:gridCol w="962025"/>
                <a:gridCol w="960437"/>
                <a:gridCol w="958850"/>
              </a:tblGrid>
              <a:tr h="650875">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400" b="1" i="0" u="none" strike="noStrike" cap="none" normalizeH="0" baseline="0" smtClean="0">
                          <a:ln>
                            <a:noFill/>
                          </a:ln>
                          <a:solidFill>
                            <a:srgbClr val="FF0000"/>
                          </a:solidFill>
                          <a:effectLst/>
                          <a:latin typeface="Arial" charset="0"/>
                        </a:rPr>
                        <a:t>Tissues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400" b="1" i="0" u="none" strike="noStrike" cap="none" normalizeH="0" baseline="0" smtClean="0">
                          <a:ln>
                            <a:noFill/>
                          </a:ln>
                          <a:solidFill>
                            <a:srgbClr val="FF0000"/>
                          </a:solidFill>
                          <a:effectLst/>
                          <a:latin typeface="Arial" charset="0"/>
                        </a:rPr>
                        <a:t>DDTs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400" b="1" i="0" u="none" strike="noStrike" cap="none" normalizeH="0" baseline="0" smtClean="0">
                          <a:ln>
                            <a:noFill/>
                          </a:ln>
                          <a:solidFill>
                            <a:srgbClr val="FF0000"/>
                          </a:solidFill>
                          <a:effectLst/>
                          <a:latin typeface="Arial" charset="0"/>
                        </a:rPr>
                        <a:t>HCHs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400" b="1" i="0" u="none" strike="noStrike" cap="none" normalizeH="0" baseline="0" smtClean="0">
                          <a:ln>
                            <a:noFill/>
                          </a:ln>
                          <a:solidFill>
                            <a:srgbClr val="FF0000"/>
                          </a:solidFill>
                          <a:effectLst/>
                          <a:latin typeface="Arial" charset="0"/>
                        </a:rPr>
                        <a:t>CHLs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400" b="1" i="0" u="none" strike="noStrike" cap="none" normalizeH="0" baseline="0" smtClean="0">
                          <a:ln>
                            <a:noFill/>
                          </a:ln>
                          <a:solidFill>
                            <a:srgbClr val="FF0000"/>
                          </a:solidFill>
                          <a:effectLst/>
                          <a:latin typeface="Arial" charset="0"/>
                        </a:rPr>
                        <a:t>PCBs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35038">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400" b="1" i="0" u="none" strike="noStrike" cap="none" normalizeH="0" baseline="0" smtClean="0">
                          <a:ln>
                            <a:noFill/>
                          </a:ln>
                          <a:solidFill>
                            <a:schemeClr val="hlink"/>
                          </a:solidFill>
                          <a:effectLst/>
                          <a:latin typeface="Arial" charset="0"/>
                        </a:rPr>
                        <a:t>Blubber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400" b="1" i="0" u="none" strike="noStrike" cap="none" normalizeH="0" baseline="0" smtClean="0">
                          <a:ln>
                            <a:noFill/>
                          </a:ln>
                          <a:solidFill>
                            <a:schemeClr val="tx1"/>
                          </a:solidFill>
                          <a:effectLst/>
                          <a:latin typeface="Arial" charset="0"/>
                        </a:rPr>
                        <a:t>41800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400" b="1" i="0" u="none" strike="noStrike" cap="none" normalizeH="0" baseline="0" smtClean="0">
                          <a:ln>
                            <a:noFill/>
                          </a:ln>
                          <a:solidFill>
                            <a:schemeClr val="tx1"/>
                          </a:solidFill>
                          <a:effectLst/>
                          <a:latin typeface="Arial" charset="0"/>
                        </a:rPr>
                        <a:t>1400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400" b="1" i="0" u="none" strike="noStrike" cap="none" normalizeH="0" baseline="0" smtClean="0">
                          <a:ln>
                            <a:noFill/>
                          </a:ln>
                          <a:solidFill>
                            <a:schemeClr val="tx1"/>
                          </a:solidFill>
                          <a:effectLst/>
                          <a:latin typeface="Arial" charset="0"/>
                        </a:rPr>
                        <a:t>160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400" b="1" i="0" u="none" strike="noStrike" cap="none" normalizeH="0" baseline="0" smtClean="0">
                          <a:ln>
                            <a:noFill/>
                          </a:ln>
                          <a:solidFill>
                            <a:schemeClr val="tx1"/>
                          </a:solidFill>
                          <a:effectLst/>
                          <a:latin typeface="Arial" charset="0"/>
                        </a:rPr>
                        <a:t>4000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0875">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400" b="1" i="0" u="none" strike="noStrike" cap="none" normalizeH="0" baseline="0" smtClean="0">
                          <a:ln>
                            <a:noFill/>
                          </a:ln>
                          <a:solidFill>
                            <a:schemeClr val="hlink"/>
                          </a:solidFill>
                          <a:effectLst/>
                          <a:latin typeface="Arial" charset="0"/>
                        </a:rPr>
                        <a:t>Liver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400" b="1" i="0" u="none" strike="noStrike" cap="none" normalizeH="0" baseline="0" smtClean="0">
                          <a:ln>
                            <a:noFill/>
                          </a:ln>
                          <a:solidFill>
                            <a:schemeClr val="tx1"/>
                          </a:solidFill>
                          <a:effectLst/>
                          <a:latin typeface="Arial" charset="0"/>
                        </a:rPr>
                        <a:t>1200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400" b="1" i="0" u="none" strike="noStrike" cap="none" normalizeH="0" baseline="0" smtClean="0">
                          <a:ln>
                            <a:noFill/>
                          </a:ln>
                          <a:solidFill>
                            <a:schemeClr val="tx1"/>
                          </a:solidFill>
                          <a:effectLst/>
                          <a:latin typeface="Arial" charset="0"/>
                        </a:rPr>
                        <a:t>117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400" b="1" i="0" u="none" strike="noStrike" cap="none" normalizeH="0" baseline="0" smtClean="0">
                          <a:ln>
                            <a:noFill/>
                          </a:ln>
                          <a:solidFill>
                            <a:schemeClr val="tx1"/>
                          </a:solidFill>
                          <a:effectLst/>
                          <a:latin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400" b="1" i="0" u="none" strike="noStrike" cap="none" normalizeH="0" baseline="0" smtClean="0">
                          <a:ln>
                            <a:noFill/>
                          </a:ln>
                          <a:solidFill>
                            <a:schemeClr val="tx1"/>
                          </a:solidFill>
                          <a:effectLst/>
                          <a:latin typeface="Arial" charset="0"/>
                        </a:rPr>
                        <a:t>285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0213">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400" b="1" i="0" u="none" strike="noStrike" cap="none" normalizeH="0" baseline="0" smtClean="0">
                          <a:ln>
                            <a:noFill/>
                          </a:ln>
                          <a:solidFill>
                            <a:schemeClr val="hlink"/>
                          </a:solidFill>
                          <a:effectLst/>
                          <a:latin typeface="Arial" charset="0"/>
                        </a:rPr>
                        <a:t>Milk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400" b="1" i="0" u="none" strike="noStrike" cap="none" normalizeH="0" baseline="0" smtClean="0">
                          <a:ln>
                            <a:noFill/>
                          </a:ln>
                          <a:solidFill>
                            <a:schemeClr val="tx1"/>
                          </a:solidFill>
                          <a:effectLst/>
                          <a:latin typeface="Arial" charset="0"/>
                        </a:rPr>
                        <a:t>480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400" b="1" i="0" u="none" strike="noStrike" cap="none" normalizeH="0" baseline="0" smtClean="0">
                          <a:ln>
                            <a:noFill/>
                          </a:ln>
                          <a:solidFill>
                            <a:schemeClr val="tx1"/>
                          </a:solidFill>
                          <a:effectLst/>
                          <a:latin typeface="Arial" charset="0"/>
                        </a:rPr>
                        <a:t>400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400" b="1" i="0" u="none" strike="noStrike" cap="none" normalizeH="0" baseline="0" smtClean="0">
                          <a:ln>
                            <a:noFill/>
                          </a:ln>
                          <a:solidFill>
                            <a:schemeClr val="tx1"/>
                          </a:solidFill>
                          <a:effectLst/>
                          <a:latin typeface="Arial" charset="0"/>
                        </a:rPr>
                        <a:t>33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400" b="1" i="0" u="none" strike="noStrike" cap="none" normalizeH="0" baseline="0" smtClean="0">
                          <a:ln>
                            <a:noFill/>
                          </a:ln>
                          <a:solidFill>
                            <a:schemeClr val="tx1"/>
                          </a:solidFill>
                          <a:effectLst/>
                          <a:latin typeface="Arial" charset="0"/>
                        </a:rPr>
                        <a:t>620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1236" name="Text Box 45"/>
          <p:cNvSpPr txBox="1">
            <a:spLocks noChangeArrowheads="1"/>
          </p:cNvSpPr>
          <p:nvPr/>
        </p:nvSpPr>
        <p:spPr bwMode="auto">
          <a:xfrm>
            <a:off x="4114800" y="4495800"/>
            <a:ext cx="3498850" cy="641350"/>
          </a:xfrm>
          <a:prstGeom prst="rect">
            <a:avLst/>
          </a:prstGeom>
          <a:noFill/>
          <a:ln w="9525">
            <a:noFill/>
            <a:miter lim="800000"/>
            <a:headEnd/>
            <a:tailEnd/>
          </a:ln>
        </p:spPr>
        <p:txBody>
          <a:bodyPr>
            <a:spAutoFit/>
          </a:bodyPr>
          <a:lstStyle/>
          <a:p>
            <a:pPr eaLnBrk="1" hangingPunct="1">
              <a:spcBef>
                <a:spcPct val="50000"/>
              </a:spcBef>
              <a:buFont typeface="Wingdings" pitchFamily="2" charset="2"/>
              <a:buNone/>
            </a:pPr>
            <a:endParaRPr lang="en-US" altLang="en-US" b="1"/>
          </a:p>
          <a:p>
            <a:endParaRPr lang="en-US" altLang="en-US"/>
          </a:p>
        </p:txBody>
      </p:sp>
      <p:sp>
        <p:nvSpPr>
          <p:cNvPr id="51237" name="Text Box 83"/>
          <p:cNvSpPr txBox="1">
            <a:spLocks noChangeArrowheads="1"/>
          </p:cNvSpPr>
          <p:nvPr/>
        </p:nvSpPr>
        <p:spPr bwMode="auto">
          <a:xfrm>
            <a:off x="4267200" y="4608513"/>
            <a:ext cx="4702175" cy="366712"/>
          </a:xfrm>
          <a:prstGeom prst="rect">
            <a:avLst/>
          </a:prstGeom>
          <a:noFill/>
          <a:ln w="9525">
            <a:noFill/>
            <a:miter lim="800000"/>
            <a:headEnd/>
            <a:tailEnd/>
          </a:ln>
        </p:spPr>
        <p:txBody>
          <a:bodyPr>
            <a:spAutoFit/>
          </a:bodyPr>
          <a:lstStyle/>
          <a:p>
            <a:r>
              <a:rPr lang="en-US" altLang="en-US" b="1"/>
              <a:t>                  Concentrations in ng/g wet wt.</a:t>
            </a:r>
          </a:p>
        </p:txBody>
      </p:sp>
      <p:sp>
        <p:nvSpPr>
          <p:cNvPr id="51238" name="Text Box 84"/>
          <p:cNvSpPr txBox="1">
            <a:spLocks noChangeArrowheads="1"/>
          </p:cNvSpPr>
          <p:nvPr/>
        </p:nvSpPr>
        <p:spPr bwMode="auto">
          <a:xfrm>
            <a:off x="838200" y="112713"/>
            <a:ext cx="8080375" cy="366712"/>
          </a:xfrm>
          <a:prstGeom prst="rect">
            <a:avLst/>
          </a:prstGeom>
          <a:noFill/>
          <a:ln w="9525">
            <a:noFill/>
            <a:miter lim="800000"/>
            <a:headEnd/>
            <a:tailEnd/>
          </a:ln>
        </p:spPr>
        <p:txBody>
          <a:bodyPr>
            <a:spAutoFit/>
          </a:bodyPr>
          <a:lstStyle/>
          <a:p>
            <a:pPr algn="ctr"/>
            <a:r>
              <a:rPr lang="en-US" altLang="en-US" b="1" dirty="0">
                <a:solidFill>
                  <a:srgbClr val="FF0000"/>
                </a:solidFill>
              </a:rPr>
              <a:t>Use of organochlorines in the </a:t>
            </a:r>
            <a:r>
              <a:rPr lang="en-US" altLang="en-US" b="1" dirty="0" smtClean="0">
                <a:solidFill>
                  <a:srgbClr val="FF0000"/>
                </a:solidFill>
              </a:rPr>
              <a:t>floodplains </a:t>
            </a:r>
            <a:r>
              <a:rPr lang="en-US" altLang="en-US" b="1" dirty="0">
                <a:solidFill>
                  <a:srgbClr val="FF0000"/>
                </a:solidFill>
              </a:rPr>
              <a:t>of the </a:t>
            </a:r>
            <a:r>
              <a:rPr lang="en-US" altLang="en-US" b="1" dirty="0" smtClean="0">
                <a:solidFill>
                  <a:srgbClr val="FF0000"/>
                </a:solidFill>
              </a:rPr>
              <a:t>Ganges</a:t>
            </a:r>
            <a:endParaRPr lang="en-US" altLang="en-US" b="1" dirty="0">
              <a:solidFill>
                <a:srgbClr val="FF0000"/>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32812"/>
                                        </p:tgtEl>
                                        <p:attrNameLst>
                                          <p:attrName>style.visibility</p:attrName>
                                        </p:attrNameLst>
                                      </p:cBhvr>
                                      <p:to>
                                        <p:strVal val="visible"/>
                                      </p:to>
                                    </p:set>
                                    <p:anim calcmode="lin" valueType="num">
                                      <p:cBhvr additive="base">
                                        <p:cTn id="7" dur="500" fill="hold"/>
                                        <p:tgtEl>
                                          <p:spTgt spid="32812"/>
                                        </p:tgtEl>
                                        <p:attrNameLst>
                                          <p:attrName>ppt_x</p:attrName>
                                        </p:attrNameLst>
                                      </p:cBhvr>
                                      <p:tavLst>
                                        <p:tav tm="0">
                                          <p:val>
                                            <p:strVal val="0-#ppt_w/2"/>
                                          </p:val>
                                        </p:tav>
                                        <p:tav tm="100000">
                                          <p:val>
                                            <p:strVal val="#ppt_x"/>
                                          </p:val>
                                        </p:tav>
                                      </p:tavLst>
                                    </p:anim>
                                    <p:anim calcmode="lin" valueType="num">
                                      <p:cBhvr additive="base">
                                        <p:cTn id="8" dur="500" fill="hold"/>
                                        <p:tgtEl>
                                          <p:spTgt spid="328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Box 1"/>
          <p:cNvSpPr txBox="1">
            <a:spLocks noChangeArrowheads="1"/>
          </p:cNvSpPr>
          <p:nvPr/>
        </p:nvSpPr>
        <p:spPr bwMode="auto">
          <a:xfrm>
            <a:off x="381000" y="457200"/>
            <a:ext cx="8305800" cy="523875"/>
          </a:xfrm>
          <a:prstGeom prst="rect">
            <a:avLst/>
          </a:prstGeom>
          <a:noFill/>
          <a:ln w="9525">
            <a:noFill/>
            <a:miter lim="800000"/>
            <a:headEnd/>
            <a:tailEnd/>
          </a:ln>
        </p:spPr>
        <p:txBody>
          <a:bodyPr>
            <a:spAutoFit/>
          </a:bodyPr>
          <a:lstStyle/>
          <a:p>
            <a:pPr algn="ctr"/>
            <a:r>
              <a:rPr lang="en-US" altLang="en-US" sz="2800" dirty="0" smtClean="0">
                <a:latin typeface="Verdana" pitchFamily="34" charset="0"/>
              </a:rPr>
              <a:t>Introduction of  </a:t>
            </a:r>
            <a:r>
              <a:rPr lang="en-US" altLang="en-US" sz="2800" dirty="0">
                <a:latin typeface="Verdana" pitchFamily="34" charset="0"/>
              </a:rPr>
              <a:t>exotic species in </a:t>
            </a:r>
            <a:r>
              <a:rPr lang="en-US" altLang="en-US" sz="2800" dirty="0" smtClean="0">
                <a:latin typeface="Verdana" pitchFamily="34" charset="0"/>
              </a:rPr>
              <a:t>Ganges</a:t>
            </a:r>
            <a:endParaRPr lang="en-US" altLang="en-US" sz="2800" dirty="0">
              <a:latin typeface="Verdana" pitchFamily="34" charset="0"/>
            </a:endParaRPr>
          </a:p>
        </p:txBody>
      </p:sp>
      <p:sp>
        <p:nvSpPr>
          <p:cNvPr id="3" name="Rectangle 2"/>
          <p:cNvSpPr>
            <a:spLocks noChangeArrowheads="1"/>
          </p:cNvSpPr>
          <p:nvPr/>
        </p:nvSpPr>
        <p:spPr bwMode="auto">
          <a:xfrm>
            <a:off x="609600" y="1357298"/>
            <a:ext cx="7772400" cy="3046413"/>
          </a:xfrm>
          <a:prstGeom prst="rect">
            <a:avLst/>
          </a:prstGeom>
          <a:noFill/>
          <a:ln w="9525">
            <a:noFill/>
            <a:miter lim="800000"/>
            <a:headEnd/>
            <a:tailEnd/>
          </a:ln>
        </p:spPr>
        <p:txBody>
          <a:bodyPr>
            <a:spAutoFit/>
          </a:bodyPr>
          <a:lstStyle/>
          <a:p>
            <a:pPr marL="342900" indent="-342900" algn="just">
              <a:buFontTx/>
              <a:buChar char="•"/>
            </a:pPr>
            <a:r>
              <a:rPr lang="en-US" altLang="en-US" sz="2400" dirty="0">
                <a:solidFill>
                  <a:srgbClr val="7030A0"/>
                </a:solidFill>
                <a:cs typeface="Arial" pitchFamily="34" charset="0"/>
              </a:rPr>
              <a:t>Thai </a:t>
            </a:r>
            <a:r>
              <a:rPr lang="en-US" altLang="en-US" sz="2400" dirty="0" err="1">
                <a:solidFill>
                  <a:srgbClr val="7030A0"/>
                </a:solidFill>
                <a:cs typeface="Arial" pitchFamily="34" charset="0"/>
              </a:rPr>
              <a:t>Mangur</a:t>
            </a:r>
            <a:r>
              <a:rPr lang="en-US" altLang="en-US" sz="2400" dirty="0">
                <a:solidFill>
                  <a:srgbClr val="7030A0"/>
                </a:solidFill>
                <a:cs typeface="Arial" pitchFamily="34" charset="0"/>
              </a:rPr>
              <a:t> (</a:t>
            </a:r>
            <a:r>
              <a:rPr lang="en-US" altLang="en-US" sz="2400" i="1" dirty="0" err="1">
                <a:solidFill>
                  <a:srgbClr val="7030A0"/>
                </a:solidFill>
                <a:cs typeface="Arial" pitchFamily="34" charset="0"/>
              </a:rPr>
              <a:t>Clarias</a:t>
            </a:r>
            <a:r>
              <a:rPr lang="en-US" altLang="en-US" sz="2400" i="1" dirty="0">
                <a:solidFill>
                  <a:srgbClr val="7030A0"/>
                </a:solidFill>
                <a:cs typeface="Arial" pitchFamily="34" charset="0"/>
              </a:rPr>
              <a:t> </a:t>
            </a:r>
            <a:r>
              <a:rPr lang="en-US" altLang="en-US" sz="2400" i="1" dirty="0" err="1">
                <a:solidFill>
                  <a:srgbClr val="7030A0"/>
                </a:solidFill>
                <a:cs typeface="Arial" pitchFamily="34" charset="0"/>
              </a:rPr>
              <a:t>gariepinus</a:t>
            </a:r>
            <a:r>
              <a:rPr lang="en-US" altLang="en-US" sz="2400" dirty="0">
                <a:solidFill>
                  <a:srgbClr val="7030A0"/>
                </a:solidFill>
                <a:cs typeface="Arial" pitchFamily="34" charset="0"/>
              </a:rPr>
              <a:t>)</a:t>
            </a:r>
          </a:p>
          <a:p>
            <a:pPr marL="342900" indent="-342900" algn="just">
              <a:buFontTx/>
              <a:buChar char="•"/>
            </a:pPr>
            <a:r>
              <a:rPr lang="en-US" altLang="en-US" sz="2400" dirty="0">
                <a:solidFill>
                  <a:srgbClr val="7030A0"/>
                </a:solidFill>
                <a:cs typeface="Arial" pitchFamily="34" charset="0"/>
              </a:rPr>
              <a:t>Chinese grass carp (</a:t>
            </a:r>
            <a:r>
              <a:rPr lang="en-US" altLang="en-US" sz="2400" i="1" dirty="0" err="1">
                <a:solidFill>
                  <a:srgbClr val="7030A0"/>
                </a:solidFill>
                <a:cs typeface="Arial" pitchFamily="34" charset="0"/>
              </a:rPr>
              <a:t>Ctenopharyngodon</a:t>
            </a:r>
            <a:r>
              <a:rPr lang="en-US" altLang="en-US" sz="2400" i="1" dirty="0">
                <a:solidFill>
                  <a:srgbClr val="7030A0"/>
                </a:solidFill>
                <a:cs typeface="Arial" pitchFamily="34" charset="0"/>
              </a:rPr>
              <a:t> </a:t>
            </a:r>
            <a:r>
              <a:rPr lang="en-US" altLang="en-US" sz="2400" i="1" dirty="0" err="1">
                <a:solidFill>
                  <a:srgbClr val="7030A0"/>
                </a:solidFill>
                <a:cs typeface="Arial" pitchFamily="34" charset="0"/>
              </a:rPr>
              <a:t>idella</a:t>
            </a:r>
            <a:r>
              <a:rPr lang="en-US" altLang="en-US" sz="2400" dirty="0">
                <a:solidFill>
                  <a:srgbClr val="7030A0"/>
                </a:solidFill>
                <a:cs typeface="Arial" pitchFamily="34" charset="0"/>
              </a:rPr>
              <a:t>)</a:t>
            </a:r>
          </a:p>
          <a:p>
            <a:pPr marL="342900" indent="-342900" algn="just">
              <a:buFontTx/>
              <a:buChar char="•"/>
            </a:pPr>
            <a:r>
              <a:rPr lang="en-US" altLang="en-US" sz="2400" dirty="0">
                <a:solidFill>
                  <a:srgbClr val="7030A0"/>
                </a:solidFill>
                <a:cs typeface="Arial" pitchFamily="34" charset="0"/>
              </a:rPr>
              <a:t>Common carp (</a:t>
            </a:r>
            <a:r>
              <a:rPr lang="en-US" altLang="en-US" sz="2400" i="1" dirty="0" err="1">
                <a:solidFill>
                  <a:srgbClr val="7030A0"/>
                </a:solidFill>
                <a:cs typeface="Arial" pitchFamily="34" charset="0"/>
              </a:rPr>
              <a:t>Cyprinus</a:t>
            </a:r>
            <a:r>
              <a:rPr lang="en-US" altLang="en-US" sz="2400" i="1" dirty="0">
                <a:solidFill>
                  <a:srgbClr val="7030A0"/>
                </a:solidFill>
                <a:cs typeface="Arial" pitchFamily="34" charset="0"/>
              </a:rPr>
              <a:t> </a:t>
            </a:r>
            <a:r>
              <a:rPr lang="en-US" altLang="en-US" sz="2400" i="1" dirty="0" err="1">
                <a:solidFill>
                  <a:srgbClr val="7030A0"/>
                </a:solidFill>
                <a:cs typeface="Arial" pitchFamily="34" charset="0"/>
              </a:rPr>
              <a:t>carpio</a:t>
            </a:r>
            <a:r>
              <a:rPr lang="en-US" altLang="en-US" sz="2400" dirty="0">
                <a:solidFill>
                  <a:srgbClr val="7030A0"/>
                </a:solidFill>
                <a:cs typeface="Arial" pitchFamily="34" charset="0"/>
              </a:rPr>
              <a:t>)</a:t>
            </a:r>
          </a:p>
          <a:p>
            <a:pPr marL="342900" indent="-342900" algn="just">
              <a:buFontTx/>
              <a:buChar char="•"/>
            </a:pPr>
            <a:r>
              <a:rPr lang="en-US" altLang="en-US" sz="2400" dirty="0">
                <a:solidFill>
                  <a:srgbClr val="7030A0"/>
                </a:solidFill>
                <a:cs typeface="Arial" pitchFamily="34" charset="0"/>
              </a:rPr>
              <a:t>Tilapia</a:t>
            </a:r>
          </a:p>
          <a:p>
            <a:pPr marL="342900" indent="-342900" algn="just">
              <a:buFontTx/>
              <a:buChar char="•"/>
            </a:pPr>
            <a:r>
              <a:rPr lang="en-US" altLang="en-US" sz="2400" dirty="0">
                <a:solidFill>
                  <a:srgbClr val="7030A0"/>
                </a:solidFill>
                <a:cs typeface="Arial" pitchFamily="34" charset="0"/>
              </a:rPr>
              <a:t>South American ornamental aquarium cat fish (</a:t>
            </a:r>
            <a:r>
              <a:rPr lang="en-US" altLang="en-US" sz="2400" i="1" dirty="0" err="1">
                <a:solidFill>
                  <a:srgbClr val="7030A0"/>
                </a:solidFill>
                <a:cs typeface="Arial" pitchFamily="34" charset="0"/>
              </a:rPr>
              <a:t>Pterygoplichthys</a:t>
            </a:r>
            <a:r>
              <a:rPr lang="en-US" altLang="en-US" sz="2400" i="1" dirty="0">
                <a:solidFill>
                  <a:srgbClr val="7030A0"/>
                </a:solidFill>
                <a:cs typeface="Arial" pitchFamily="34" charset="0"/>
              </a:rPr>
              <a:t> </a:t>
            </a:r>
            <a:r>
              <a:rPr lang="en-US" altLang="en-US" sz="2400" i="1" dirty="0" err="1">
                <a:solidFill>
                  <a:srgbClr val="7030A0"/>
                </a:solidFill>
                <a:cs typeface="Arial" pitchFamily="34" charset="0"/>
              </a:rPr>
              <a:t>anisitsi</a:t>
            </a:r>
            <a:r>
              <a:rPr lang="en-US" altLang="en-US" sz="2400" dirty="0">
                <a:solidFill>
                  <a:srgbClr val="7030A0"/>
                </a:solidFill>
                <a:cs typeface="Arial" pitchFamily="34" charset="0"/>
              </a:rPr>
              <a:t>)</a:t>
            </a:r>
          </a:p>
          <a:p>
            <a:pPr marL="342900" indent="-342900" algn="just">
              <a:buFontTx/>
              <a:buChar char="•"/>
            </a:pPr>
            <a:r>
              <a:rPr lang="en-US" altLang="en-US" sz="2400" i="1" dirty="0" err="1">
                <a:solidFill>
                  <a:srgbClr val="7030A0"/>
                </a:solidFill>
                <a:cs typeface="Arial" pitchFamily="34" charset="0"/>
              </a:rPr>
              <a:t>Physa</a:t>
            </a:r>
            <a:r>
              <a:rPr lang="en-US" altLang="en-US" sz="2400" dirty="0">
                <a:solidFill>
                  <a:srgbClr val="7030A0"/>
                </a:solidFill>
                <a:cs typeface="Arial" pitchFamily="34" charset="0"/>
              </a:rPr>
              <a:t> (</a:t>
            </a:r>
            <a:r>
              <a:rPr lang="en-US" altLang="en-US" sz="2400" dirty="0" err="1">
                <a:solidFill>
                  <a:srgbClr val="7030A0"/>
                </a:solidFill>
                <a:cs typeface="Arial" pitchFamily="34" charset="0"/>
              </a:rPr>
              <a:t>Haitia</a:t>
            </a:r>
            <a:r>
              <a:rPr lang="en-US" altLang="en-US" sz="2400" dirty="0">
                <a:solidFill>
                  <a:srgbClr val="7030A0"/>
                </a:solidFill>
                <a:cs typeface="Arial" pitchFamily="34" charset="0"/>
              </a:rPr>
              <a:t>) </a:t>
            </a:r>
            <a:r>
              <a:rPr lang="en-US" altLang="en-US" sz="2400" i="1" dirty="0" err="1" smtClean="0">
                <a:solidFill>
                  <a:srgbClr val="7030A0"/>
                </a:solidFill>
                <a:cs typeface="Arial" pitchFamily="34" charset="0"/>
              </a:rPr>
              <a:t>mexicana</a:t>
            </a:r>
            <a:r>
              <a:rPr lang="en-US" altLang="en-US" sz="2400" i="1" dirty="0" smtClean="0">
                <a:solidFill>
                  <a:srgbClr val="7030A0"/>
                </a:solidFill>
                <a:cs typeface="Arial" pitchFamily="34" charset="0"/>
              </a:rPr>
              <a:t>, </a:t>
            </a:r>
            <a:r>
              <a:rPr lang="en-US" altLang="en-US" sz="2400" dirty="0" smtClean="0">
                <a:solidFill>
                  <a:srgbClr val="7030A0"/>
                </a:solidFill>
                <a:cs typeface="Arial" pitchFamily="34" charset="0"/>
              </a:rPr>
              <a:t>a snail</a:t>
            </a:r>
            <a:endParaRPr lang="en-US" altLang="en-US" sz="2400" i="1" dirty="0">
              <a:solidFill>
                <a:srgbClr val="7030A0"/>
              </a:solidFill>
              <a:cs typeface="Arial" pitchFamily="34" charset="0"/>
            </a:endParaRPr>
          </a:p>
          <a:p>
            <a:pPr marL="342900" indent="-342900" algn="just">
              <a:buFontTx/>
              <a:buChar char="•"/>
            </a:pPr>
            <a:r>
              <a:rPr lang="en-US" altLang="en-US" sz="2400" i="1" dirty="0" err="1">
                <a:solidFill>
                  <a:srgbClr val="7030A0"/>
                </a:solidFill>
                <a:cs typeface="Arial" pitchFamily="34" charset="0"/>
              </a:rPr>
              <a:t>Eichhornia</a:t>
            </a:r>
            <a:r>
              <a:rPr lang="en-US" altLang="en-US" sz="2400" i="1" dirty="0">
                <a:solidFill>
                  <a:srgbClr val="7030A0"/>
                </a:solidFill>
                <a:cs typeface="Arial" pitchFamily="34" charset="0"/>
              </a:rPr>
              <a:t> </a:t>
            </a:r>
            <a:r>
              <a:rPr lang="en-US" altLang="en-US" sz="2400" i="1" dirty="0" err="1" smtClean="0">
                <a:solidFill>
                  <a:srgbClr val="7030A0"/>
                </a:solidFill>
                <a:cs typeface="Arial" pitchFamily="34" charset="0"/>
              </a:rPr>
              <a:t>crassipes</a:t>
            </a:r>
            <a:r>
              <a:rPr lang="en-US" altLang="en-US" sz="2400" i="1" dirty="0" smtClean="0">
                <a:solidFill>
                  <a:srgbClr val="7030A0"/>
                </a:solidFill>
                <a:cs typeface="Arial" pitchFamily="34" charset="0"/>
              </a:rPr>
              <a:t>, </a:t>
            </a:r>
            <a:r>
              <a:rPr lang="en-US" altLang="en-US" sz="2400" dirty="0" smtClean="0">
                <a:solidFill>
                  <a:srgbClr val="7030A0"/>
                </a:solidFill>
                <a:cs typeface="Arial" pitchFamily="34" charset="0"/>
              </a:rPr>
              <a:t>Water Hyacinth</a:t>
            </a:r>
            <a:endParaRPr lang="en-US" altLang="en-US" sz="2400" dirty="0">
              <a:solidFill>
                <a:srgbClr val="7030A0"/>
              </a:solidFill>
              <a:cs typeface="Arial" pitchFamily="34"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Box 1"/>
          <p:cNvSpPr txBox="1">
            <a:spLocks noChangeArrowheads="1"/>
          </p:cNvSpPr>
          <p:nvPr/>
        </p:nvSpPr>
        <p:spPr bwMode="auto">
          <a:xfrm>
            <a:off x="381000" y="457200"/>
            <a:ext cx="8305800" cy="523875"/>
          </a:xfrm>
          <a:prstGeom prst="rect">
            <a:avLst/>
          </a:prstGeom>
          <a:noFill/>
          <a:ln w="9525">
            <a:noFill/>
            <a:miter lim="800000"/>
            <a:headEnd/>
            <a:tailEnd/>
          </a:ln>
        </p:spPr>
        <p:txBody>
          <a:bodyPr>
            <a:spAutoFit/>
          </a:bodyPr>
          <a:lstStyle/>
          <a:p>
            <a:pPr algn="ctr"/>
            <a:r>
              <a:rPr lang="en-US" altLang="en-US" sz="2800">
                <a:latin typeface="Verdana" pitchFamily="34" charset="0"/>
              </a:rPr>
              <a:t>Over-exploitation of bio-resources</a:t>
            </a:r>
          </a:p>
        </p:txBody>
      </p:sp>
      <p:sp>
        <p:nvSpPr>
          <p:cNvPr id="3" name="Rectangle 2"/>
          <p:cNvSpPr>
            <a:spLocks noChangeArrowheads="1"/>
          </p:cNvSpPr>
          <p:nvPr/>
        </p:nvSpPr>
        <p:spPr bwMode="auto">
          <a:xfrm>
            <a:off x="609600" y="914400"/>
            <a:ext cx="7772400" cy="2400657"/>
          </a:xfrm>
          <a:prstGeom prst="rect">
            <a:avLst/>
          </a:prstGeom>
          <a:noFill/>
          <a:ln w="9525">
            <a:noFill/>
            <a:miter lim="800000"/>
            <a:headEnd/>
            <a:tailEnd/>
          </a:ln>
        </p:spPr>
        <p:txBody>
          <a:bodyPr>
            <a:spAutoFit/>
          </a:bodyPr>
          <a:lstStyle/>
          <a:p>
            <a:pPr marL="342900" indent="-342900" algn="just"/>
            <a:r>
              <a:rPr lang="en-US" altLang="en-US" sz="2400" dirty="0">
                <a:solidFill>
                  <a:srgbClr val="FF0000"/>
                </a:solidFill>
                <a:cs typeface="Arial" pitchFamily="34" charset="0"/>
              </a:rPr>
              <a:t>FISH</a:t>
            </a:r>
            <a:endParaRPr lang="en-US" altLang="en-US" dirty="0">
              <a:solidFill>
                <a:srgbClr val="FF0000"/>
              </a:solidFill>
              <a:cs typeface="Arial" pitchFamily="34" charset="0"/>
            </a:endParaRPr>
          </a:p>
          <a:p>
            <a:pPr marL="342900" indent="-342900" algn="just">
              <a:buFontTx/>
              <a:buChar char="•"/>
            </a:pPr>
            <a:r>
              <a:rPr lang="en-US" altLang="en-US" dirty="0">
                <a:solidFill>
                  <a:srgbClr val="FF0000"/>
                </a:solidFill>
                <a:cs typeface="Arial" pitchFamily="34" charset="0"/>
              </a:rPr>
              <a:t>Fish production decreased by 22% at Allahabad and 75% at </a:t>
            </a:r>
            <a:r>
              <a:rPr lang="en-US" altLang="en-US" dirty="0" err="1">
                <a:solidFill>
                  <a:srgbClr val="FF0000"/>
                </a:solidFill>
                <a:cs typeface="Arial" pitchFamily="34" charset="0"/>
              </a:rPr>
              <a:t>Buxar</a:t>
            </a:r>
            <a:r>
              <a:rPr lang="en-US" altLang="en-US" dirty="0">
                <a:solidFill>
                  <a:srgbClr val="FF0000"/>
                </a:solidFill>
                <a:cs typeface="Arial" pitchFamily="34" charset="0"/>
              </a:rPr>
              <a:t> during 1958 to 1984.</a:t>
            </a:r>
          </a:p>
          <a:p>
            <a:pPr marL="342900" indent="-342900" algn="just">
              <a:buFontTx/>
              <a:buChar char="•"/>
            </a:pPr>
            <a:r>
              <a:rPr lang="en-US" altLang="en-US" dirty="0">
                <a:solidFill>
                  <a:srgbClr val="FF0000"/>
                </a:solidFill>
                <a:cs typeface="Arial" pitchFamily="34" charset="0"/>
              </a:rPr>
              <a:t>During 1961 – 69 to 1980 – 86 fish production declined by 42% at Patna.</a:t>
            </a:r>
          </a:p>
          <a:p>
            <a:pPr marL="342900" indent="-342900" algn="just">
              <a:buFontTx/>
              <a:buChar char="•"/>
            </a:pPr>
            <a:r>
              <a:rPr lang="en-US" altLang="en-US" dirty="0">
                <a:solidFill>
                  <a:srgbClr val="FF0000"/>
                </a:solidFill>
                <a:cs typeface="Arial" pitchFamily="34" charset="0"/>
              </a:rPr>
              <a:t>Collectively Indian Major Carps accounted for 40% in 1958 – 61; declined to 32.41% in 1972 – 79 and 22.3% in 1995.</a:t>
            </a:r>
          </a:p>
          <a:p>
            <a:pPr marL="342900" indent="-342900" algn="just">
              <a:buFontTx/>
              <a:buChar char="•"/>
            </a:pPr>
            <a:r>
              <a:rPr lang="en-US" altLang="en-US" dirty="0">
                <a:solidFill>
                  <a:srgbClr val="FF0000"/>
                </a:solidFill>
                <a:cs typeface="Arial" pitchFamily="34" charset="0"/>
              </a:rPr>
              <a:t>At Patna IMC constituted 31.4% in 1958 – 61 and declined to 6.5% in 1993 – 95.</a:t>
            </a:r>
          </a:p>
        </p:txBody>
      </p:sp>
      <p:sp>
        <p:nvSpPr>
          <p:cNvPr id="4" name="Rectangle 3"/>
          <p:cNvSpPr>
            <a:spLocks noChangeArrowheads="1"/>
          </p:cNvSpPr>
          <p:nvPr/>
        </p:nvSpPr>
        <p:spPr bwMode="auto">
          <a:xfrm>
            <a:off x="609600" y="3505200"/>
            <a:ext cx="7772400" cy="1846263"/>
          </a:xfrm>
          <a:prstGeom prst="rect">
            <a:avLst/>
          </a:prstGeom>
          <a:noFill/>
          <a:ln w="9525">
            <a:noFill/>
            <a:miter lim="800000"/>
            <a:headEnd/>
            <a:tailEnd/>
          </a:ln>
        </p:spPr>
        <p:txBody>
          <a:bodyPr>
            <a:spAutoFit/>
          </a:bodyPr>
          <a:lstStyle/>
          <a:p>
            <a:pPr marL="342900" indent="-342900" algn="just"/>
            <a:r>
              <a:rPr lang="en-US" altLang="en-US" sz="2400" dirty="0">
                <a:solidFill>
                  <a:srgbClr val="7030A0"/>
                </a:solidFill>
                <a:cs typeface="Arial" pitchFamily="34" charset="0"/>
              </a:rPr>
              <a:t>Reptiles</a:t>
            </a:r>
          </a:p>
          <a:p>
            <a:pPr marL="342900" indent="-342900" algn="just">
              <a:buFontTx/>
              <a:buChar char="•"/>
            </a:pPr>
            <a:r>
              <a:rPr lang="en-US" altLang="en-US" dirty="0">
                <a:solidFill>
                  <a:srgbClr val="7030A0"/>
                </a:solidFill>
                <a:cs typeface="Arial" pitchFamily="34" charset="0"/>
              </a:rPr>
              <a:t>Soft – shell turtles (</a:t>
            </a:r>
            <a:r>
              <a:rPr lang="en-US" altLang="en-US" i="1" dirty="0" err="1">
                <a:solidFill>
                  <a:srgbClr val="7030A0"/>
                </a:solidFill>
                <a:cs typeface="Arial" pitchFamily="34" charset="0"/>
              </a:rPr>
              <a:t>Aspideretes</a:t>
            </a:r>
            <a:r>
              <a:rPr lang="en-US" altLang="en-US" i="1" dirty="0">
                <a:solidFill>
                  <a:srgbClr val="7030A0"/>
                </a:solidFill>
                <a:cs typeface="Arial" pitchFamily="34" charset="0"/>
              </a:rPr>
              <a:t> </a:t>
            </a:r>
            <a:r>
              <a:rPr lang="en-US" altLang="en-US" i="1" dirty="0" err="1">
                <a:solidFill>
                  <a:srgbClr val="7030A0"/>
                </a:solidFill>
                <a:cs typeface="Arial" pitchFamily="34" charset="0"/>
              </a:rPr>
              <a:t>gangeticus</a:t>
            </a:r>
            <a:r>
              <a:rPr lang="en-US" altLang="en-US" dirty="0">
                <a:solidFill>
                  <a:srgbClr val="7030A0"/>
                </a:solidFill>
                <a:cs typeface="Arial" pitchFamily="34" charset="0"/>
              </a:rPr>
              <a:t>), an endemic species has reduced to scarce.</a:t>
            </a:r>
          </a:p>
          <a:p>
            <a:pPr marL="342900" indent="-342900" algn="just">
              <a:buFontTx/>
              <a:buChar char="•"/>
            </a:pPr>
            <a:r>
              <a:rPr lang="en-US" altLang="en-US" dirty="0">
                <a:solidFill>
                  <a:srgbClr val="7030A0"/>
                </a:solidFill>
                <a:cs typeface="Arial" pitchFamily="34" charset="0"/>
              </a:rPr>
              <a:t>&gt; 5000 such turtles confiscated during 2006 – 08 in Bihar being smuggled to West Bengal from Uttar Pradesh state.</a:t>
            </a:r>
          </a:p>
          <a:p>
            <a:pPr marL="342900" indent="-342900" algn="just">
              <a:buFontTx/>
              <a:buChar char="•"/>
            </a:pPr>
            <a:r>
              <a:rPr lang="en-US" altLang="en-US" dirty="0">
                <a:solidFill>
                  <a:srgbClr val="7030A0"/>
                </a:solidFill>
                <a:cs typeface="Arial" pitchFamily="34" charset="0"/>
              </a:rPr>
              <a:t>Gavialis and crocodiles almost </a:t>
            </a:r>
            <a:r>
              <a:rPr lang="en-US" altLang="en-US" dirty="0" err="1">
                <a:solidFill>
                  <a:srgbClr val="7030A0"/>
                </a:solidFill>
                <a:cs typeface="Arial" pitchFamily="34" charset="0"/>
              </a:rPr>
              <a:t>exinct</a:t>
            </a:r>
            <a:r>
              <a:rPr lang="en-US" altLang="en-US" dirty="0">
                <a:solidFill>
                  <a:srgbClr val="7030A0"/>
                </a:solidFill>
                <a:cs typeface="Arial" pitchFamily="34" charset="0"/>
              </a:rPr>
              <a:t> </a:t>
            </a:r>
          </a:p>
        </p:txBody>
      </p:sp>
      <p:sp>
        <p:nvSpPr>
          <p:cNvPr id="5" name="Rectangle 4"/>
          <p:cNvSpPr>
            <a:spLocks noChangeArrowheads="1"/>
          </p:cNvSpPr>
          <p:nvPr/>
        </p:nvSpPr>
        <p:spPr bwMode="auto">
          <a:xfrm>
            <a:off x="609600" y="5257800"/>
            <a:ext cx="7772400" cy="1292225"/>
          </a:xfrm>
          <a:prstGeom prst="rect">
            <a:avLst/>
          </a:prstGeom>
          <a:noFill/>
          <a:ln w="9525">
            <a:noFill/>
            <a:miter lim="800000"/>
            <a:headEnd/>
            <a:tailEnd/>
          </a:ln>
        </p:spPr>
        <p:txBody>
          <a:bodyPr>
            <a:spAutoFit/>
          </a:bodyPr>
          <a:lstStyle/>
          <a:p>
            <a:pPr marL="342900" indent="-342900" algn="just"/>
            <a:r>
              <a:rPr lang="en-US" altLang="en-US" sz="2400" dirty="0">
                <a:solidFill>
                  <a:srgbClr val="00B050"/>
                </a:solidFill>
                <a:cs typeface="Arial" pitchFamily="34" charset="0"/>
              </a:rPr>
              <a:t>Mammal</a:t>
            </a:r>
          </a:p>
          <a:p>
            <a:pPr marL="342900" indent="-342900" algn="just">
              <a:buFontTx/>
              <a:buChar char="•"/>
            </a:pPr>
            <a:r>
              <a:rPr lang="en-US" altLang="en-US" dirty="0">
                <a:solidFill>
                  <a:srgbClr val="00B050"/>
                </a:solidFill>
                <a:cs typeface="Arial" pitchFamily="34" charset="0"/>
              </a:rPr>
              <a:t>Gangetic dolphin reduced to about </a:t>
            </a:r>
            <a:r>
              <a:rPr lang="en-US" altLang="en-US" dirty="0" smtClean="0">
                <a:solidFill>
                  <a:srgbClr val="00B050"/>
                </a:solidFill>
                <a:cs typeface="Arial" pitchFamily="34" charset="0"/>
              </a:rPr>
              <a:t>3000 </a:t>
            </a:r>
            <a:r>
              <a:rPr lang="en-US" altLang="en-US" dirty="0">
                <a:solidFill>
                  <a:srgbClr val="00B050"/>
                </a:solidFill>
                <a:cs typeface="Arial" pitchFamily="34" charset="0"/>
              </a:rPr>
              <a:t>in the Ganga and its tributaries including </a:t>
            </a:r>
            <a:r>
              <a:rPr lang="en-US" altLang="en-US" dirty="0" err="1">
                <a:solidFill>
                  <a:srgbClr val="00B050"/>
                </a:solidFill>
                <a:cs typeface="Arial" pitchFamily="34" charset="0"/>
              </a:rPr>
              <a:t>Brahmputra</a:t>
            </a:r>
            <a:endParaRPr lang="en-US" altLang="en-US" dirty="0">
              <a:solidFill>
                <a:srgbClr val="00B050"/>
              </a:solidFill>
              <a:cs typeface="Arial" pitchFamily="34" charset="0"/>
            </a:endParaRPr>
          </a:p>
          <a:p>
            <a:pPr marL="342900" indent="-342900" algn="just">
              <a:buFontTx/>
              <a:buChar char="•"/>
            </a:pPr>
            <a:r>
              <a:rPr lang="en-US" altLang="en-US" dirty="0">
                <a:solidFill>
                  <a:srgbClr val="00B050"/>
                </a:solidFill>
                <a:cs typeface="Arial" pitchFamily="34" charset="0"/>
              </a:rPr>
              <a:t>Smooth coated otter population has also declined to critical level</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224" y="214290"/>
            <a:ext cx="7643866" cy="677108"/>
          </a:xfrm>
          <a:prstGeom prst="rect">
            <a:avLst/>
          </a:prstGeom>
          <a:noFill/>
        </p:spPr>
        <p:txBody>
          <a:bodyPr wrap="square" rtlCol="0">
            <a:spAutoFit/>
          </a:bodyPr>
          <a:lstStyle/>
          <a:p>
            <a:pPr algn="ctr"/>
            <a:r>
              <a:rPr lang="en-GB" sz="2000" dirty="0" smtClean="0">
                <a:solidFill>
                  <a:srgbClr val="FF0000"/>
                </a:solidFill>
              </a:rPr>
              <a:t>HOW TO CONSERVE RIVER BIODIVERSITY?</a:t>
            </a:r>
          </a:p>
          <a:p>
            <a:endParaRPr lang="en-GB" dirty="0"/>
          </a:p>
        </p:txBody>
      </p:sp>
      <p:sp>
        <p:nvSpPr>
          <p:cNvPr id="52225" name="Rectangle 1"/>
          <p:cNvSpPr>
            <a:spLocks noChangeArrowheads="1"/>
          </p:cNvSpPr>
          <p:nvPr/>
        </p:nvSpPr>
        <p:spPr bwMode="auto">
          <a:xfrm>
            <a:off x="107505" y="267616"/>
            <a:ext cx="9036495" cy="62170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endParaRPr kumimoji="0" lang="en-GB" b="0" i="0" u="none" strike="noStrike" cap="none" normalizeH="0" baseline="0" dirty="0" smtClean="0">
              <a:ln>
                <a:noFill/>
              </a:ln>
              <a:solidFill>
                <a:srgbClr val="000000"/>
              </a:solidFill>
              <a:effectLst/>
              <a:latin typeface="Times New Roman" pitchFamily="18" charset="0"/>
              <a:ea typeface="ArialMT"/>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endParaRPr lang="en-GB" sz="2400" dirty="0">
              <a:solidFill>
                <a:srgbClr val="000000"/>
              </a:solidFill>
              <a:latin typeface="Times New Roman" pitchFamily="18" charset="0"/>
              <a:ea typeface="ArialMT"/>
              <a:cs typeface="Times New Roman" pitchFamily="18" charset="0"/>
            </a:endParaRPr>
          </a:p>
          <a:p>
            <a:pPr marL="342900" marR="0" lvl="0" indent="-342900" algn="l" defTabSz="914400" rtl="0" eaLnBrk="1" fontAlgn="base" latinLnBrk="0" hangingPunct="1">
              <a:lnSpc>
                <a:spcPct val="100000"/>
              </a:lnSpc>
              <a:spcBef>
                <a:spcPct val="0"/>
              </a:spcBef>
              <a:spcAft>
                <a:spcPct val="0"/>
              </a:spcAft>
              <a:buClrTx/>
              <a:buSzTx/>
              <a:buFont typeface="Arial"/>
              <a:buChar char="•"/>
              <a:tabLst/>
            </a:pPr>
            <a:endParaRPr kumimoji="0" lang="en-GB" sz="2200" b="1" i="0" u="none" strike="noStrike" cap="none" normalizeH="0" baseline="0" dirty="0" smtClean="0">
              <a:ln>
                <a:noFill/>
              </a:ln>
              <a:solidFill>
                <a:srgbClr val="000000"/>
              </a:solidFill>
              <a:effectLst/>
              <a:latin typeface="Times New Roman" pitchFamily="18" charset="0"/>
              <a:ea typeface="ArialMT"/>
              <a:cs typeface="Times New Roman" pitchFamily="18" charset="0"/>
            </a:endParaRPr>
          </a:p>
          <a:p>
            <a:pPr marL="342900" marR="0" lvl="0" indent="-342900" algn="l" defTabSz="914400" rtl="0" eaLnBrk="1" fontAlgn="base" latinLnBrk="0" hangingPunct="1">
              <a:lnSpc>
                <a:spcPct val="100000"/>
              </a:lnSpc>
              <a:spcBef>
                <a:spcPct val="0"/>
              </a:spcBef>
              <a:spcAft>
                <a:spcPct val="0"/>
              </a:spcAft>
              <a:buClrTx/>
              <a:buSzTx/>
              <a:buFont typeface="Arial"/>
              <a:buChar char="•"/>
              <a:tabLst/>
            </a:pPr>
            <a:r>
              <a:rPr lang="en-GB" sz="2200" b="1" dirty="0" smtClean="0">
                <a:solidFill>
                  <a:srgbClr val="000000"/>
                </a:solidFill>
                <a:latin typeface="Times New Roman" pitchFamily="18" charset="0"/>
                <a:ea typeface="ArialMT"/>
                <a:cs typeface="Times New Roman" pitchFamily="18" charset="0"/>
              </a:rPr>
              <a:t>We must address the different threats the rivers are facing.</a:t>
            </a:r>
            <a:endParaRPr lang="en-GB" sz="2200" b="1" dirty="0">
              <a:solidFill>
                <a:srgbClr val="000000"/>
              </a:solidFill>
              <a:latin typeface="Times New Roman" pitchFamily="18" charset="0"/>
              <a:ea typeface="ArialMT"/>
              <a:cs typeface="Times New Roman" pitchFamily="18" charset="0"/>
            </a:endParaRPr>
          </a:p>
          <a:p>
            <a:pPr marL="342900" marR="0" lvl="0" indent="-342900" algn="l" defTabSz="914400" rtl="0" eaLnBrk="1" fontAlgn="base" latinLnBrk="0" hangingPunct="1">
              <a:lnSpc>
                <a:spcPct val="100000"/>
              </a:lnSpc>
              <a:spcBef>
                <a:spcPct val="0"/>
              </a:spcBef>
              <a:spcAft>
                <a:spcPct val="0"/>
              </a:spcAft>
              <a:buClrTx/>
              <a:buSzTx/>
              <a:buFont typeface="Arial"/>
              <a:buChar char="•"/>
              <a:tabLst/>
            </a:pPr>
            <a:r>
              <a:rPr kumimoji="0" lang="en-GB" sz="2200" b="1" i="0" u="none" strike="noStrike" cap="none" normalizeH="0" baseline="0" dirty="0" smtClean="0">
                <a:ln>
                  <a:noFill/>
                </a:ln>
                <a:solidFill>
                  <a:srgbClr val="000000"/>
                </a:solidFill>
                <a:effectLst/>
                <a:latin typeface="Times New Roman" pitchFamily="18" charset="0"/>
                <a:ea typeface="ArialMT"/>
                <a:cs typeface="Times New Roman" pitchFamily="18" charset="0"/>
              </a:rPr>
              <a:t>Conservation of riverine biodiversity requires </a:t>
            </a:r>
            <a:r>
              <a:rPr kumimoji="0" lang="en-GB" sz="2200" b="1" i="0" u="none" strike="noStrike" cap="none" normalizeH="0" baseline="0" dirty="0" smtClean="0">
                <a:ln>
                  <a:noFill/>
                </a:ln>
                <a:solidFill>
                  <a:srgbClr val="FF0000"/>
                </a:solidFill>
                <a:effectLst/>
                <a:latin typeface="Times New Roman" pitchFamily="18" charset="0"/>
                <a:ea typeface="ArialMT"/>
                <a:cs typeface="Times New Roman" pitchFamily="18" charset="0"/>
              </a:rPr>
              <a:t>adequate understanding</a:t>
            </a:r>
            <a:r>
              <a:rPr kumimoji="0" lang="en-GB" sz="2200" b="1" i="0" u="none" strike="noStrike" cap="none" normalizeH="0" dirty="0" smtClean="0">
                <a:ln>
                  <a:noFill/>
                </a:ln>
                <a:solidFill>
                  <a:srgbClr val="FF0000"/>
                </a:solidFill>
                <a:effectLst/>
                <a:latin typeface="Times New Roman" pitchFamily="18" charset="0"/>
                <a:ea typeface="ArialMT"/>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tabLst/>
            </a:pPr>
            <a:r>
              <a:rPr kumimoji="0" lang="en-GB" sz="2200" b="1" i="0" u="none" strike="noStrike" cap="none" normalizeH="0" baseline="0" dirty="0" smtClean="0">
                <a:ln>
                  <a:noFill/>
                </a:ln>
                <a:solidFill>
                  <a:srgbClr val="FF0000"/>
                </a:solidFill>
                <a:effectLst/>
                <a:latin typeface="Times New Roman" pitchFamily="18" charset="0"/>
                <a:ea typeface="ArialMT"/>
                <a:cs typeface="Times New Roman" pitchFamily="18" charset="0"/>
              </a:rPr>
              <a:t>of the structure </a:t>
            </a:r>
            <a:r>
              <a:rPr lang="en-GB" sz="2200" b="1" dirty="0" smtClean="0">
                <a:solidFill>
                  <a:srgbClr val="FF0000"/>
                </a:solidFill>
                <a:latin typeface="Times New Roman" pitchFamily="18" charset="0"/>
                <a:ea typeface="ArialMT"/>
                <a:cs typeface="Times New Roman" pitchFamily="18" charset="0"/>
              </a:rPr>
              <a:t>a</a:t>
            </a:r>
            <a:r>
              <a:rPr kumimoji="0" lang="en-GB" sz="2200" b="1" i="0" u="none" strike="noStrike" cap="none" normalizeH="0" baseline="0" dirty="0" smtClean="0">
                <a:ln>
                  <a:noFill/>
                </a:ln>
                <a:solidFill>
                  <a:srgbClr val="FF0000"/>
                </a:solidFill>
                <a:effectLst/>
                <a:latin typeface="Times New Roman" pitchFamily="18" charset="0"/>
                <a:ea typeface="ArialMT"/>
                <a:cs typeface="Times New Roman" pitchFamily="18" charset="0"/>
              </a:rPr>
              <a:t>nd</a:t>
            </a:r>
            <a:r>
              <a:rPr lang="en-GB" sz="2200" b="1" dirty="0" smtClean="0">
                <a:solidFill>
                  <a:srgbClr val="FF0000"/>
                </a:solidFill>
                <a:latin typeface="Times New Roman" pitchFamily="18" charset="0"/>
                <a:ea typeface="ArialMT"/>
                <a:cs typeface="Times New Roman" pitchFamily="18" charset="0"/>
              </a:rPr>
              <a:t> </a:t>
            </a:r>
            <a:r>
              <a:rPr kumimoji="0" lang="en-GB" sz="2200" b="1" i="0" u="none" strike="noStrike" cap="none" normalizeH="0" baseline="0" dirty="0" smtClean="0">
                <a:ln>
                  <a:noFill/>
                </a:ln>
                <a:solidFill>
                  <a:srgbClr val="FF0000"/>
                </a:solidFill>
                <a:effectLst/>
                <a:latin typeface="Times New Roman" pitchFamily="18" charset="0"/>
                <a:ea typeface="ArialMT"/>
                <a:cs typeface="Times New Roman" pitchFamily="18" charset="0"/>
              </a:rPr>
              <a:t>functioning</a:t>
            </a:r>
            <a:r>
              <a:rPr kumimoji="0" lang="en-GB" sz="2200" b="1" i="0" u="none" strike="noStrike" cap="none" normalizeH="0" baseline="0" dirty="0" smtClean="0">
                <a:ln>
                  <a:noFill/>
                </a:ln>
                <a:solidFill>
                  <a:srgbClr val="000000"/>
                </a:solidFill>
                <a:effectLst/>
                <a:latin typeface="Times New Roman" pitchFamily="18" charset="0"/>
                <a:ea typeface="ArialMT"/>
                <a:cs typeface="Times New Roman" pitchFamily="18" charset="0"/>
              </a:rPr>
              <a:t> of particular river system.</a:t>
            </a:r>
          </a:p>
          <a:p>
            <a:pPr marL="342900" marR="0" lvl="0" indent="-342900" algn="l" defTabSz="914400" rtl="0" eaLnBrk="1" fontAlgn="base" latinLnBrk="0" hangingPunct="1">
              <a:lnSpc>
                <a:spcPct val="100000"/>
              </a:lnSpc>
              <a:spcBef>
                <a:spcPct val="0"/>
              </a:spcBef>
              <a:spcAft>
                <a:spcPct val="0"/>
              </a:spcAft>
              <a:buClrTx/>
              <a:buSzTx/>
              <a:buFont typeface="Arial"/>
              <a:buChar char="•"/>
              <a:tabLst/>
            </a:pPr>
            <a:r>
              <a:rPr lang="en-GB" sz="2200" b="1" dirty="0" smtClean="0">
                <a:solidFill>
                  <a:srgbClr val="000000"/>
                </a:solidFill>
                <a:latin typeface="Times New Roman" pitchFamily="18" charset="0"/>
                <a:ea typeface="ArialMT"/>
                <a:cs typeface="Times New Roman" pitchFamily="18" charset="0"/>
              </a:rPr>
              <a:t>R</a:t>
            </a:r>
            <a:r>
              <a:rPr kumimoji="0" lang="en-GB" sz="2200" b="1" i="0" u="none" strike="noStrike" cap="none" normalizeH="0" baseline="0" dirty="0" smtClean="0">
                <a:ln>
                  <a:noFill/>
                </a:ln>
                <a:solidFill>
                  <a:srgbClr val="000000"/>
                </a:solidFill>
                <a:effectLst/>
                <a:latin typeface="Times New Roman" pitchFamily="18" charset="0"/>
                <a:ea typeface="ArialMT"/>
                <a:cs typeface="Times New Roman" pitchFamily="18" charset="0"/>
              </a:rPr>
              <a:t>ivers are three-dimensional systems</a:t>
            </a:r>
            <a:r>
              <a:rPr lang="en-GB" sz="2200" b="1" dirty="0">
                <a:solidFill>
                  <a:srgbClr val="000000"/>
                </a:solidFill>
                <a:latin typeface="Times New Roman" pitchFamily="18" charset="0"/>
                <a:ea typeface="ArialMT"/>
                <a:cs typeface="Times New Roman" pitchFamily="18" charset="0"/>
              </a:rPr>
              <a:t> </a:t>
            </a:r>
            <a:r>
              <a:rPr kumimoji="0" lang="en-GB" sz="2200" b="1" i="0" u="none" strike="noStrike" cap="none" normalizeH="0" baseline="0" dirty="0" smtClean="0">
                <a:ln>
                  <a:noFill/>
                </a:ln>
                <a:solidFill>
                  <a:srgbClr val="000000"/>
                </a:solidFill>
                <a:effectLst/>
                <a:latin typeface="Times New Roman" pitchFamily="18" charset="0"/>
                <a:ea typeface="ArialMT"/>
                <a:cs typeface="Times New Roman" pitchFamily="18" charset="0"/>
              </a:rPr>
              <a:t>involving longitudinal, lateral and vertical transfers of material, energy and biota.</a:t>
            </a:r>
          </a:p>
          <a:p>
            <a:pPr lvl="0" fontAlgn="base">
              <a:spcBef>
                <a:spcPct val="0"/>
              </a:spcBef>
              <a:spcAft>
                <a:spcPct val="0"/>
              </a:spcAft>
              <a:buFont typeface="Arial" pitchFamily="34" charset="0"/>
              <a:buChar char="•"/>
            </a:pPr>
            <a:r>
              <a:rPr lang="en-GB" sz="2200" b="1" dirty="0" smtClean="0"/>
              <a:t>The flow regimes of a river</a:t>
            </a:r>
            <a:r>
              <a:rPr kumimoji="0" lang="en-GB" sz="2200" b="1" i="0" u="none" strike="noStrike" cap="none" normalizeH="0" baseline="0" dirty="0" smtClean="0">
                <a:ln>
                  <a:noFill/>
                </a:ln>
                <a:solidFill>
                  <a:schemeClr val="tx1"/>
                </a:solidFill>
                <a:effectLst/>
                <a:latin typeface="Arial" pitchFamily="34" charset="0"/>
                <a:cs typeface="Arial" pitchFamily="34" charset="0"/>
              </a:rPr>
              <a:t> </a:t>
            </a:r>
            <a:r>
              <a:rPr lang="en-GB" sz="2200" b="1" dirty="0" smtClean="0"/>
              <a:t>play the most critical role in conservation of rivers biodiversity. </a:t>
            </a:r>
          </a:p>
          <a:p>
            <a:pPr lvl="0" fontAlgn="base">
              <a:spcBef>
                <a:spcPct val="0"/>
              </a:spcBef>
              <a:spcAft>
                <a:spcPct val="0"/>
              </a:spcAft>
              <a:buFont typeface="Arial" pitchFamily="34" charset="0"/>
              <a:buChar char="•"/>
            </a:pPr>
            <a:r>
              <a:rPr lang="en-GB" sz="2200" b="1" dirty="0" smtClean="0"/>
              <a:t>In India, there has been considerable emphasis on the treatment of domestic and industrial wastewaters for “restoring’” the water quality while the flows issues continued to be neglected.</a:t>
            </a:r>
          </a:p>
          <a:p>
            <a:pPr lvl="0" fontAlgn="base">
              <a:spcBef>
                <a:spcPct val="0"/>
              </a:spcBef>
              <a:spcAft>
                <a:spcPct val="0"/>
              </a:spcAft>
              <a:buFont typeface="Arial" pitchFamily="34" charset="0"/>
              <a:buChar char="•"/>
            </a:pPr>
            <a:r>
              <a:rPr lang="en-GB" sz="2400" b="1" dirty="0">
                <a:solidFill>
                  <a:srgbClr val="000000"/>
                </a:solidFill>
                <a:latin typeface="Times New Roman" pitchFamily="18" charset="0"/>
                <a:ea typeface="ArialMT"/>
                <a:cs typeface="Times New Roman" pitchFamily="18" charset="0"/>
              </a:rPr>
              <a:t>Rivers have been perceived only as channels which could be modified at human will.</a:t>
            </a:r>
          </a:p>
          <a:p>
            <a:pPr fontAlgn="base">
              <a:spcBef>
                <a:spcPct val="0"/>
              </a:spcBef>
              <a:spcAft>
                <a:spcPct val="0"/>
              </a:spcAft>
            </a:pPr>
            <a:endParaRPr lang="en-GB" sz="2400" b="1" dirty="0" smtClean="0"/>
          </a:p>
          <a:p>
            <a:pPr lvl="0" fontAlgn="base">
              <a:spcBef>
                <a:spcPct val="0"/>
              </a:spcBef>
              <a:spcAft>
                <a:spcPct val="0"/>
              </a:spcAft>
              <a:buFont typeface="Arial" pitchFamily="34" charset="0"/>
              <a:buChar char="•"/>
            </a:pPr>
            <a:endParaRPr lang="en-GB" sz="2400" b="1" dirty="0" smtClean="0"/>
          </a:p>
          <a:p>
            <a:pPr lvl="0" fontAlgn="base">
              <a:spcBef>
                <a:spcPct val="0"/>
              </a:spcBef>
              <a:spcAft>
                <a:spcPct val="0"/>
              </a:spcAft>
            </a:pPr>
            <a:r>
              <a:rPr kumimoji="0" lang="en-GB" b="0" i="0" u="none" strike="noStrike" cap="none" normalizeH="0" baseline="0" dirty="0" smtClean="0">
                <a:ln>
                  <a:noFill/>
                </a:ln>
                <a:solidFill>
                  <a:schemeClr val="tx1"/>
                </a:solidFill>
                <a:effectLst/>
                <a:latin typeface="Arial" pitchFamily="34" charset="0"/>
                <a:cs typeface="Arial" pitchFamily="34" charset="0"/>
              </a:rPr>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457200" y="-171400"/>
            <a:ext cx="8229600" cy="944563"/>
          </a:xfrm>
        </p:spPr>
        <p:txBody>
          <a:bodyPr>
            <a:normAutofit fontScale="90000"/>
          </a:bodyPr>
          <a:lstStyle/>
          <a:p>
            <a:pPr algn="ctr">
              <a:defRPr/>
            </a:pPr>
            <a:r>
              <a:rPr lang="en-US" dirty="0">
                <a:solidFill>
                  <a:srgbClr val="000099"/>
                </a:solidFill>
              </a:rPr>
              <a:t> </a:t>
            </a:r>
            <a:r>
              <a:rPr lang="en-US" sz="4000" dirty="0" smtClean="0">
                <a:solidFill>
                  <a:srgbClr val="0033CC"/>
                </a:solidFill>
              </a:rPr>
              <a:t>Ganges-Brahmaputra-</a:t>
            </a:r>
            <a:r>
              <a:rPr lang="en-US" sz="4000" dirty="0" err="1" smtClean="0">
                <a:solidFill>
                  <a:srgbClr val="0033CC"/>
                </a:solidFill>
              </a:rPr>
              <a:t>Meghna</a:t>
            </a:r>
            <a:r>
              <a:rPr lang="en-US" sz="4000" dirty="0" smtClean="0">
                <a:solidFill>
                  <a:srgbClr val="0033CC"/>
                </a:solidFill>
              </a:rPr>
              <a:t> River Basin</a:t>
            </a:r>
            <a:endParaRPr lang="en-US" sz="4000" dirty="0">
              <a:solidFill>
                <a:srgbClr val="0033CC"/>
              </a:solidFill>
            </a:endParaRPr>
          </a:p>
        </p:txBody>
      </p:sp>
      <p:pic>
        <p:nvPicPr>
          <p:cNvPr id="16387" name="Picture 3"/>
          <p:cNvPicPr>
            <a:picLocks noGrp="1" noChangeAspect="1" noChangeArrowheads="1"/>
          </p:cNvPicPr>
          <p:nvPr>
            <p:ph type="body" idx="1"/>
          </p:nvPr>
        </p:nvPicPr>
        <p:blipFill>
          <a:blip r:embed="rId2"/>
          <a:srcRect/>
          <a:stretch>
            <a:fillRect/>
          </a:stretch>
        </p:blipFill>
        <p:spPr>
          <a:xfrm>
            <a:off x="0" y="962025"/>
            <a:ext cx="9067800" cy="5072063"/>
          </a:xfrm>
          <a:noFill/>
        </p:spPr>
      </p:pic>
      <p:sp>
        <p:nvSpPr>
          <p:cNvPr id="16390" name="Text Box 8"/>
          <p:cNvSpPr txBox="1">
            <a:spLocks noChangeArrowheads="1"/>
          </p:cNvSpPr>
          <p:nvPr/>
        </p:nvSpPr>
        <p:spPr bwMode="auto">
          <a:xfrm>
            <a:off x="0" y="5956300"/>
            <a:ext cx="8858280" cy="584775"/>
          </a:xfrm>
          <a:prstGeom prst="rect">
            <a:avLst/>
          </a:prstGeom>
          <a:noFill/>
          <a:ln w="9525">
            <a:noFill/>
            <a:miter lim="800000"/>
            <a:headEnd/>
            <a:tailEnd/>
          </a:ln>
        </p:spPr>
        <p:txBody>
          <a:bodyPr wrap="square">
            <a:spAutoFit/>
          </a:bodyPr>
          <a:lstStyle/>
          <a:p>
            <a:pPr algn="ctr"/>
            <a:r>
              <a:rPr lang="en-US" altLang="en-US" sz="1600" b="1" dirty="0">
                <a:solidFill>
                  <a:srgbClr val="FF0000"/>
                </a:solidFill>
              </a:rPr>
              <a:t>Ganga-Brahmaputra-Meghna basin is </a:t>
            </a:r>
            <a:r>
              <a:rPr lang="en-US" altLang="en-US" sz="1600" b="1" dirty="0" smtClean="0">
                <a:solidFill>
                  <a:srgbClr val="FF0000"/>
                </a:solidFill>
              </a:rPr>
              <a:t>0.12% of </a:t>
            </a:r>
            <a:r>
              <a:rPr lang="en-US" altLang="en-US" sz="1600" b="1" dirty="0">
                <a:solidFill>
                  <a:srgbClr val="FF0000"/>
                </a:solidFill>
              </a:rPr>
              <a:t>Earth’s surface where </a:t>
            </a:r>
            <a:r>
              <a:rPr lang="en-US" altLang="en-US" sz="1600" b="1" dirty="0" smtClean="0">
                <a:solidFill>
                  <a:srgbClr val="FF0000"/>
                </a:solidFill>
              </a:rPr>
              <a:t>&gt;10</a:t>
            </a:r>
            <a:r>
              <a:rPr lang="en-US" altLang="en-US" sz="1600" b="1" dirty="0">
                <a:solidFill>
                  <a:srgbClr val="FF0000"/>
                </a:solidFill>
              </a:rPr>
              <a:t>% of world’s</a:t>
            </a:r>
          </a:p>
          <a:p>
            <a:pPr algn="ctr"/>
            <a:r>
              <a:rPr lang="en-US" altLang="en-US" sz="1600" b="1" dirty="0">
                <a:solidFill>
                  <a:srgbClr val="FF0000"/>
                </a:solidFill>
              </a:rPr>
              <a:t>Population reside</a:t>
            </a:r>
          </a:p>
        </p:txBody>
      </p:sp>
    </p:spTree>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1"/>
          <p:cNvSpPr>
            <a:spLocks noChangeArrowheads="1"/>
          </p:cNvSpPr>
          <p:nvPr/>
        </p:nvSpPr>
        <p:spPr bwMode="auto">
          <a:xfrm>
            <a:off x="714348" y="-4542"/>
            <a:ext cx="8322148" cy="59708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en-GB" sz="2400" b="0" i="0" u="none" strike="noStrike" cap="none" normalizeH="0" baseline="0" dirty="0" smtClean="0">
                <a:ln>
                  <a:noFill/>
                </a:ln>
                <a:solidFill>
                  <a:srgbClr val="000000"/>
                </a:solidFill>
                <a:effectLst/>
                <a:latin typeface="Times New Roman" pitchFamily="18" charset="0"/>
                <a:ea typeface="ArialMT"/>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2400" b="0" i="0" u="none" strike="noStrike" cap="none" normalizeH="0" baseline="0" dirty="0" smtClean="0">
              <a:ln>
                <a:noFill/>
              </a:ln>
              <a:solidFill>
                <a:srgbClr val="000000"/>
              </a:solidFill>
              <a:effectLst/>
              <a:latin typeface="Times New Roman" pitchFamily="18" charset="0"/>
              <a:ea typeface="ArialMT"/>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endParaRPr lang="en-GB" sz="2400" dirty="0">
              <a:solidFill>
                <a:srgbClr val="000000"/>
              </a:solidFill>
              <a:latin typeface="Times New Roman" pitchFamily="18" charset="0"/>
              <a:ea typeface="ArialMT"/>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GB" sz="2400" b="0" i="0" u="none" strike="noStrike" cap="none" normalizeH="0" baseline="0" dirty="0" smtClean="0">
                <a:ln>
                  <a:noFill/>
                </a:ln>
                <a:solidFill>
                  <a:srgbClr val="000000"/>
                </a:solidFill>
                <a:effectLst/>
                <a:latin typeface="Times New Roman" pitchFamily="18" charset="0"/>
                <a:ea typeface="ArialMT"/>
                <a:cs typeface="Times New Roman" pitchFamily="18" charset="0"/>
              </a:rPr>
              <a:t>  The floodplains have been eliminated and, in most cases, the riparian vegetation completely lost. It may be emphasised that floodplain is an integral part of rivers.</a:t>
            </a:r>
          </a:p>
          <a:p>
            <a:pPr marL="342900" marR="0" lvl="0" indent="-342900" algn="l" defTabSz="914400" rtl="0" eaLnBrk="1" fontAlgn="base" latinLnBrk="0" hangingPunct="1">
              <a:lnSpc>
                <a:spcPct val="100000"/>
              </a:lnSpc>
              <a:spcBef>
                <a:spcPct val="0"/>
              </a:spcBef>
              <a:spcAft>
                <a:spcPct val="0"/>
              </a:spcAft>
              <a:buClrTx/>
              <a:buSzTx/>
              <a:buFont typeface="Arial"/>
              <a:buChar char="•"/>
              <a:tabLst/>
            </a:pPr>
            <a:r>
              <a:rPr kumimoji="0" lang="en-GB" sz="2400" b="0" i="0" u="none" strike="noStrike" cap="none" normalizeH="0" baseline="0" dirty="0" smtClean="0">
                <a:ln>
                  <a:noFill/>
                </a:ln>
                <a:solidFill>
                  <a:srgbClr val="000000"/>
                </a:solidFill>
                <a:effectLst/>
                <a:latin typeface="Times New Roman" pitchFamily="18" charset="0"/>
                <a:ea typeface="ArialMT"/>
                <a:cs typeface="Times New Roman" pitchFamily="18" charset="0"/>
              </a:rPr>
              <a:t>Much of the riverine biodiversity cannot be conserved without their floodplain habitats which are also allowed to interact with the river channels. </a:t>
            </a:r>
          </a:p>
          <a:p>
            <a:pPr marL="342900" marR="0" lvl="0" indent="-342900" algn="l" defTabSz="914400" rtl="0" eaLnBrk="1" fontAlgn="base" latinLnBrk="0" hangingPunct="1">
              <a:lnSpc>
                <a:spcPct val="100000"/>
              </a:lnSpc>
              <a:spcBef>
                <a:spcPct val="0"/>
              </a:spcBef>
              <a:spcAft>
                <a:spcPct val="0"/>
              </a:spcAft>
              <a:buClrTx/>
              <a:buSzTx/>
              <a:buFont typeface="Arial"/>
              <a:buChar char="•"/>
              <a:tabLst/>
            </a:pPr>
            <a:r>
              <a:rPr kumimoji="0" lang="en-GB" sz="2200" b="0" i="0" u="none" strike="noStrike" cap="none" normalizeH="0" baseline="0" dirty="0" smtClean="0">
                <a:ln>
                  <a:noFill/>
                </a:ln>
                <a:solidFill>
                  <a:srgbClr val="000000"/>
                </a:solidFill>
                <a:effectLst/>
                <a:latin typeface="Times New Roman" pitchFamily="18" charset="0"/>
                <a:ea typeface="ArialMT"/>
                <a:cs typeface="Times New Roman" pitchFamily="18" charset="0"/>
              </a:rPr>
              <a:t>Also, the impacts of catchment degradation cannot be overlooked.</a:t>
            </a:r>
            <a:endParaRPr kumimoji="0" lang="en-GB" sz="2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GB" sz="2400" b="0" i="0" u="none" strike="noStrike" cap="none" normalizeH="0" baseline="0" dirty="0" smtClean="0">
                <a:ln>
                  <a:noFill/>
                </a:ln>
                <a:solidFill>
                  <a:srgbClr val="000000"/>
                </a:solidFill>
                <a:effectLst/>
                <a:latin typeface="Times New Roman" pitchFamily="18" charset="0"/>
                <a:ea typeface="ArialMT"/>
                <a:cs typeface="Times New Roman" pitchFamily="18" charset="0"/>
              </a:rPr>
              <a:t>  </a:t>
            </a:r>
            <a:r>
              <a:rPr lang="en-GB" sz="2400" dirty="0">
                <a:solidFill>
                  <a:srgbClr val="000000"/>
                </a:solidFill>
                <a:latin typeface="Times New Roman" pitchFamily="18" charset="0"/>
                <a:ea typeface="ArialMT"/>
                <a:cs typeface="Times New Roman" pitchFamily="18" charset="0"/>
              </a:rPr>
              <a:t>C</a:t>
            </a:r>
            <a:r>
              <a:rPr kumimoji="0" lang="en-GB" sz="2400" b="0" i="0" u="none" strike="noStrike" cap="none" normalizeH="0" baseline="0" dirty="0" smtClean="0">
                <a:ln>
                  <a:noFill/>
                </a:ln>
                <a:solidFill>
                  <a:srgbClr val="000000"/>
                </a:solidFill>
                <a:effectLst/>
                <a:latin typeface="Times New Roman" pitchFamily="18" charset="0"/>
                <a:ea typeface="ArialMT"/>
                <a:cs typeface="Times New Roman" pitchFamily="18" charset="0"/>
              </a:rPr>
              <a:t>onservation of riverine biodiversity cannot rely upon the ex-situ and protected area approaches. Fish nurseries, induced breeding and river ranching may be  appropriate for</a:t>
            </a:r>
            <a:r>
              <a:rPr kumimoji="0" lang="en-GB" sz="2400" b="0" i="0" u="none" strike="noStrike" cap="none" normalizeH="0" dirty="0" smtClean="0">
                <a:ln>
                  <a:noFill/>
                </a:ln>
                <a:solidFill>
                  <a:srgbClr val="000000"/>
                </a:solidFill>
                <a:effectLst/>
                <a:latin typeface="Times New Roman" pitchFamily="18" charset="0"/>
                <a:ea typeface="ArialMT"/>
                <a:cs typeface="Times New Roman" pitchFamily="18" charset="0"/>
              </a:rPr>
              <a:t> </a:t>
            </a:r>
            <a:r>
              <a:rPr kumimoji="0" lang="en-GB" sz="2400" b="0" i="0" u="none" strike="noStrike" cap="none" normalizeH="0" baseline="0" dirty="0" smtClean="0">
                <a:ln>
                  <a:noFill/>
                </a:ln>
                <a:solidFill>
                  <a:srgbClr val="000000"/>
                </a:solidFill>
                <a:effectLst/>
                <a:latin typeface="Times New Roman" pitchFamily="18" charset="0"/>
                <a:ea typeface="ArialMT"/>
                <a:cs typeface="Times New Roman" pitchFamily="18" charset="0"/>
              </a:rPr>
              <a:t>a couple of endangered species but cannot substitute for the loss of populations in their natural</a:t>
            </a:r>
            <a:r>
              <a:rPr kumimoji="0" lang="en-GB" sz="2400" b="0" i="0" u="none" strike="noStrike" cap="none" normalizeH="0" dirty="0" smtClean="0">
                <a:ln>
                  <a:noFill/>
                </a:ln>
                <a:solidFill>
                  <a:srgbClr val="000000"/>
                </a:solidFill>
                <a:effectLst/>
                <a:latin typeface="Times New Roman" pitchFamily="18" charset="0"/>
                <a:ea typeface="ArialMT"/>
                <a:cs typeface="Times New Roman" pitchFamily="18" charset="0"/>
              </a:rPr>
              <a:t> </a:t>
            </a:r>
            <a:r>
              <a:rPr kumimoji="0" lang="en-GB" sz="2400" b="0" i="0" u="none" strike="noStrike" cap="none" normalizeH="0" baseline="0" dirty="0" smtClean="0">
                <a:ln>
                  <a:noFill/>
                </a:ln>
                <a:solidFill>
                  <a:srgbClr val="000000"/>
                </a:solidFill>
                <a:effectLst/>
                <a:latin typeface="Times New Roman" pitchFamily="18" charset="0"/>
                <a:ea typeface="ArialMT"/>
                <a:cs typeface="Times New Roman" pitchFamily="18" charset="0"/>
              </a:rPr>
              <a:t>habitats. </a:t>
            </a: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lang="en-GB" sz="2400" dirty="0" smtClean="0">
                <a:solidFill>
                  <a:srgbClr val="000000"/>
                </a:solidFill>
                <a:latin typeface="Times New Roman" pitchFamily="18" charset="0"/>
                <a:ea typeface="ArialMT"/>
                <a:cs typeface="Times New Roman" pitchFamily="18" charset="0"/>
              </a:rPr>
              <a:t>Rivers must be allowed to have uninterrupted quality flow.</a:t>
            </a:r>
            <a:endParaRPr kumimoji="0" lang="en-GB"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TextBox 2"/>
          <p:cNvSpPr txBox="1"/>
          <p:nvPr/>
        </p:nvSpPr>
        <p:spPr>
          <a:xfrm>
            <a:off x="2248771" y="357166"/>
            <a:ext cx="5057795" cy="646331"/>
          </a:xfrm>
          <a:prstGeom prst="rect">
            <a:avLst/>
          </a:prstGeom>
          <a:noFill/>
        </p:spPr>
        <p:txBody>
          <a:bodyPr wrap="none" rtlCol="0">
            <a:spAutoFit/>
          </a:bodyPr>
          <a:lstStyle/>
          <a:p>
            <a:pPr algn="ctr"/>
            <a:r>
              <a:rPr lang="en-GB" b="1" dirty="0" smtClean="0">
                <a:solidFill>
                  <a:srgbClr val="FF0000"/>
                </a:solidFill>
              </a:rPr>
              <a:t>HOW TO CONSERVE RIVER BIODIVERSITY?</a:t>
            </a:r>
          </a:p>
          <a:p>
            <a:pPr algn="ctr"/>
            <a:endParaRPr lang="en-GB"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304800"/>
            <a:ext cx="6096000" cy="338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86018" name="WordArt 2"/>
          <p:cNvSpPr>
            <a:spLocks noChangeArrowheads="1" noChangeShapeType="1" noTextEdit="1"/>
          </p:cNvSpPr>
          <p:nvPr/>
        </p:nvSpPr>
        <p:spPr bwMode="auto">
          <a:xfrm>
            <a:off x="1066800" y="4648200"/>
            <a:ext cx="7239000" cy="1676400"/>
          </a:xfrm>
          <a:prstGeom prst="rect">
            <a:avLst/>
          </a:prstGeom>
        </p:spPr>
        <p:txBody>
          <a:bodyPr wrap="none" fromWordArt="1">
            <a:prstTxWarp prst="textPlain">
              <a:avLst>
                <a:gd name="adj" fmla="val 50000"/>
              </a:avLst>
            </a:prstTxWarp>
            <a:scene3d>
              <a:camera prst="legacyObliqueTopLeft">
                <a:rot lat="0" lon="21239990" rev="0"/>
              </a:camera>
              <a:lightRig rig="legacyHarsh3" dir="l"/>
            </a:scene3d>
            <a:sp3d extrusionH="430200" prstMaterial="legacyMatte">
              <a:extrusionClr>
                <a:srgbClr val="C0C0C0"/>
              </a:extrusionClr>
            </a:sp3d>
          </a:bodyPr>
          <a:lstStyle/>
          <a:p>
            <a:pPr algn="ctr"/>
            <a:r>
              <a:rPr lang="en-US" sz="3600" kern="10" dirty="0">
                <a:ln w="9525">
                  <a:round/>
                  <a:headEnd/>
                  <a:tailEnd/>
                </a:ln>
                <a:blipFill dpi="0" rotWithShape="0">
                  <a:blip r:embed="rId3"/>
                  <a:srcRect/>
                  <a:stretch>
                    <a:fillRect/>
                  </a:stretch>
                </a:blipFill>
                <a:latin typeface="Arial Black"/>
                <a:ea typeface="Arial Black"/>
                <a:cs typeface="Arial Black"/>
              </a:rPr>
              <a:t>THANKS</a:t>
            </a:r>
          </a:p>
        </p:txBody>
      </p:sp>
      <p:sp>
        <p:nvSpPr>
          <p:cNvPr id="86019" name="Text Box 3"/>
          <p:cNvSpPr txBox="1">
            <a:spLocks noChangeArrowheads="1"/>
          </p:cNvSpPr>
          <p:nvPr/>
        </p:nvSpPr>
        <p:spPr bwMode="auto">
          <a:xfrm>
            <a:off x="457200" y="3733800"/>
            <a:ext cx="8305800" cy="525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chemeClr val="bg1"/>
                </a:solidFill>
                <a:latin typeface="Arial" charset="0"/>
                <a:ea typeface="Microsoft YaHei" charset="0"/>
                <a:cs typeface="Microsoft YaHei" charset="0"/>
              </a:defRPr>
            </a:lvl1pPr>
            <a:lvl2pPr eaLnBrk="0" hangingPunct="0">
              <a:tabLst>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chemeClr val="bg1"/>
                </a:solidFill>
                <a:latin typeface="Arial" charset="0"/>
                <a:ea typeface="Microsoft YaHei" charset="0"/>
                <a:cs typeface="Microsoft YaHei" charset="0"/>
              </a:defRPr>
            </a:lvl2pPr>
            <a:lvl3pPr eaLnBrk="0" hangingPunct="0">
              <a:tabLst>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chemeClr val="bg1"/>
                </a:solidFill>
                <a:latin typeface="Arial" charset="0"/>
                <a:ea typeface="Microsoft YaHei" charset="0"/>
                <a:cs typeface="Microsoft YaHei" charset="0"/>
              </a:defRPr>
            </a:lvl3pPr>
            <a:lvl4pPr eaLnBrk="0" hangingPunct="0">
              <a:tabLst>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chemeClr val="bg1"/>
                </a:solidFill>
                <a:latin typeface="Arial" charset="0"/>
                <a:ea typeface="Microsoft YaHei" charset="0"/>
                <a:cs typeface="Microsoft YaHei" charset="0"/>
              </a:defRPr>
            </a:lvl4pPr>
            <a:lvl5pPr eaLnBrk="0" hangingPunct="0">
              <a:tabLst>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chemeClr val="bg1"/>
                </a:solidFill>
                <a:latin typeface="Arial" charset="0"/>
                <a:ea typeface="Microsoft YaHei" charset="0"/>
                <a:cs typeface="Microsoft YaHei" charset="0"/>
              </a:defRPr>
            </a:lvl5pPr>
            <a:lvl6pPr marL="2514600" indent="-228600" algn="just" defTabSz="449263" eaLnBrk="0" fontAlgn="base" hangingPunct="0">
              <a:spcBef>
                <a:spcPts val="1125"/>
              </a:spcBef>
              <a:spcAft>
                <a:spcPct val="0"/>
              </a:spcAft>
              <a:buClr>
                <a:srgbClr val="000000"/>
              </a:buClr>
              <a:buSzPct val="100000"/>
              <a:buFont typeface="Times New Roman" charset="0"/>
              <a:tabLst>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chemeClr val="bg1"/>
                </a:solidFill>
                <a:latin typeface="Arial" charset="0"/>
                <a:ea typeface="Microsoft YaHei" charset="0"/>
                <a:cs typeface="Microsoft YaHei" charset="0"/>
              </a:defRPr>
            </a:lvl6pPr>
            <a:lvl7pPr marL="2971800" indent="-228600" algn="just" defTabSz="449263" eaLnBrk="0" fontAlgn="base" hangingPunct="0">
              <a:spcBef>
                <a:spcPts val="1125"/>
              </a:spcBef>
              <a:spcAft>
                <a:spcPct val="0"/>
              </a:spcAft>
              <a:buClr>
                <a:srgbClr val="000000"/>
              </a:buClr>
              <a:buSzPct val="100000"/>
              <a:buFont typeface="Times New Roman" charset="0"/>
              <a:tabLst>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chemeClr val="bg1"/>
                </a:solidFill>
                <a:latin typeface="Arial" charset="0"/>
                <a:ea typeface="Microsoft YaHei" charset="0"/>
                <a:cs typeface="Microsoft YaHei" charset="0"/>
              </a:defRPr>
            </a:lvl7pPr>
            <a:lvl8pPr marL="3429000" indent="-228600" algn="just" defTabSz="449263" eaLnBrk="0" fontAlgn="base" hangingPunct="0">
              <a:spcBef>
                <a:spcPts val="1125"/>
              </a:spcBef>
              <a:spcAft>
                <a:spcPct val="0"/>
              </a:spcAft>
              <a:buClr>
                <a:srgbClr val="000000"/>
              </a:buClr>
              <a:buSzPct val="100000"/>
              <a:buFont typeface="Times New Roman" charset="0"/>
              <a:tabLst>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chemeClr val="bg1"/>
                </a:solidFill>
                <a:latin typeface="Arial" charset="0"/>
                <a:ea typeface="Microsoft YaHei" charset="0"/>
                <a:cs typeface="Microsoft YaHei" charset="0"/>
              </a:defRPr>
            </a:lvl8pPr>
            <a:lvl9pPr marL="3886200" indent="-228600" algn="just" defTabSz="449263" eaLnBrk="0" fontAlgn="base" hangingPunct="0">
              <a:spcBef>
                <a:spcPts val="1125"/>
              </a:spcBef>
              <a:spcAft>
                <a:spcPct val="0"/>
              </a:spcAft>
              <a:buClr>
                <a:srgbClr val="000000"/>
              </a:buClr>
              <a:buSzPct val="100000"/>
              <a:buFont typeface="Times New Roman" charset="0"/>
              <a:tabLst>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chemeClr val="bg1"/>
                </a:solidFill>
                <a:latin typeface="Arial" charset="0"/>
                <a:ea typeface="Microsoft YaHei" charset="0"/>
                <a:cs typeface="Microsoft YaHei" charset="0"/>
              </a:defRPr>
            </a:lvl9pPr>
          </a:lstStyle>
          <a:p>
            <a:pPr algn="ctr" eaLnBrk="1" hangingPunct="1">
              <a:spcBef>
                <a:spcPts val="1750"/>
              </a:spcBef>
              <a:buClrTx/>
              <a:buSzPct val="80000"/>
              <a:buFontTx/>
              <a:buNone/>
            </a:pPr>
            <a:r>
              <a:rPr lang="en-US" sz="2800" b="0" dirty="0" smtClean="0">
                <a:solidFill>
                  <a:srgbClr val="00FF00"/>
                </a:solidFill>
              </a:rPr>
              <a:t> </a:t>
            </a:r>
            <a:endParaRPr lang="en-US" sz="2800" b="0" dirty="0">
              <a:solidFill>
                <a:srgbClr val="00FF00"/>
              </a:solidFill>
            </a:endParaRPr>
          </a:p>
        </p:txBody>
      </p:sp>
    </p:spTree>
    <p:extLst>
      <p:ext uri="{BB962C8B-B14F-4D97-AF65-F5344CB8AC3E}">
        <p14:creationId xmlns:p14="http://schemas.microsoft.com/office/powerpoint/2010/main" val="1430311569"/>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0"/>
                      </p:stCondLst>
                      <p:childTnLst>
                        <p:par>
                          <p:cTn id="4" fill="hold" nodeType="withGroup">
                            <p:stCondLst>
                              <p:cond delay="0"/>
                            </p:stCondLst>
                            <p:childTnLst>
                              <p:par>
                                <p:cTn id="5" presetID="19" presetClass="entr" presetSubtype="10" fill="hold" nodeType="afterEffect">
                                  <p:stCondLst>
                                    <p:cond delay="0"/>
                                  </p:stCondLst>
                                  <p:childTnLst>
                                    <p:set>
                                      <p:cBhvr additive="repl">
                                        <p:cTn id="6" dur="1" fill="hold">
                                          <p:stCondLst>
                                            <p:cond delay="0"/>
                                          </p:stCondLst>
                                        </p:cTn>
                                        <p:tgtEl>
                                          <p:spTgt spid="86017"/>
                                        </p:tgtEl>
                                        <p:attrNameLst>
                                          <p:attrName>style.visibility</p:attrName>
                                        </p:attrNameLst>
                                      </p:cBhvr>
                                      <p:to>
                                        <p:strVal val="visible"/>
                                      </p:to>
                                    </p:set>
                                    <p:anim calcmode="lin" valueType="num">
                                      <p:cBhvr additive="repl">
                                        <p:cTn id="7" dur="5000" fill="hold"/>
                                        <p:tgtEl>
                                          <p:spTgt spid="86017"/>
                                        </p:tgtEl>
                                        <p:attrNameLst>
                                          <p:attrName>ppt_w</p:attrName>
                                        </p:attrNameLst>
                                      </p:cBhvr>
                                      <p:tavLst>
                                        <p:tav tm="0" fmla="#ppt_w*sin(2.5*pi*$)">
                                          <p:val>
                                            <p:fltVal val="0"/>
                                          </p:val>
                                        </p:tav>
                                        <p:tav tm="100000">
                                          <p:val>
                                            <p:fltVal val="1"/>
                                          </p:val>
                                        </p:tav>
                                      </p:tavLst>
                                    </p:anim>
                                    <p:anim calcmode="lin" valueType="num">
                                      <p:cBhvr additive="repl">
                                        <p:cTn id="8" dur="5000" fill="hold"/>
                                        <p:tgtEl>
                                          <p:spTgt spid="86017"/>
                                        </p:tgtEl>
                                        <p:attrNameLst>
                                          <p:attrName>ppt_h</p:attrName>
                                        </p:attrNameLst>
                                      </p:cBhvr>
                                      <p:tavLst>
                                        <p:tav tm="100000">
                                          <p:val>
                                            <p:strVal val="#ppt_h"/>
                                          </p:val>
                                        </p:tav>
                                        <p:tav>
                                          <p:val>
                                            <p:strVal val="#ppt_h"/>
                                          </p:val>
                                        </p:tav>
                                      </p:tavLst>
                                    </p:anim>
                                  </p:childTnLst>
                                </p:cTn>
                              </p:par>
                            </p:childTnLst>
                          </p:cTn>
                        </p:par>
                        <p:par>
                          <p:cTn id="9" fill="hold" nodeType="afterGroup">
                            <p:stCondLst>
                              <p:cond delay="5000"/>
                            </p:stCondLst>
                            <p:childTnLst>
                              <p:par>
                                <p:cTn id="10" presetID="2" presetClass="entr" presetSubtype="4" fill="hold" nodeType="afterEffect">
                                  <p:stCondLst>
                                    <p:cond delay="0"/>
                                  </p:stCondLst>
                                  <p:iterate type="wd">
                                    <p:tmPct val="100000"/>
                                  </p:iterate>
                                  <p:childTnLst>
                                    <p:set>
                                      <p:cBhvr additive="repl">
                                        <p:cTn id="11" dur="1" fill="hold">
                                          <p:stCondLst>
                                            <p:cond delay="0"/>
                                          </p:stCondLst>
                                        </p:cTn>
                                        <p:tgtEl>
                                          <p:spTgt spid="86019"/>
                                        </p:tgtEl>
                                        <p:attrNameLst>
                                          <p:attrName>style.visibility</p:attrName>
                                        </p:attrNameLst>
                                      </p:cBhvr>
                                      <p:to>
                                        <p:strVal val="visible"/>
                                      </p:to>
                                    </p:set>
                                    <p:anim calcmode="lin" valueType="num">
                                      <p:cBhvr>
                                        <p:cTn id="12" dur="300" fill="hold"/>
                                        <p:tgtEl>
                                          <p:spTgt spid="86019"/>
                                        </p:tgtEl>
                                        <p:attrNameLst>
                                          <p:attrName>ppt_x</p:attrName>
                                        </p:attrNameLst>
                                      </p:cBhvr>
                                      <p:tavLst>
                                        <p:tav tm="100000">
                                          <p:val>
                                            <p:strVal val="#ppt_x"/>
                                          </p:val>
                                        </p:tav>
                                        <p:tav>
                                          <p:val>
                                            <p:strVal val="#ppt_x"/>
                                          </p:val>
                                        </p:tav>
                                      </p:tavLst>
                                    </p:anim>
                                    <p:anim calcmode="lin" valueType="num">
                                      <p:cBhvr>
                                        <p:cTn id="13" dur="300" fill="hold"/>
                                        <p:tgtEl>
                                          <p:spTgt spid="86019"/>
                                        </p:tgtEl>
                                        <p:attrNameLst>
                                          <p:attrName>ppt_y</p:attrName>
                                        </p:attrNameLst>
                                      </p:cBhvr>
                                      <p:tavLst>
                                        <p:tav tm="100000">
                                          <p:val>
                                            <p:strVal val="1+#ppt_h/2"/>
                                          </p:val>
                                        </p:tav>
                                        <p:tav>
                                          <p:val>
                                            <p:strVal val="#ppt_y"/>
                                          </p:val>
                                        </p:tav>
                                      </p:tavLst>
                                    </p:anim>
                                  </p:childTnLst>
                                </p:cTn>
                              </p:par>
                            </p:childTnLst>
                          </p:cTn>
                        </p:par>
                        <p:par>
                          <p:cTn id="14" fill="hold" nodeType="afterGroup">
                            <p:stCondLst>
                              <p:cond delay="5300"/>
                            </p:stCondLst>
                            <p:childTnLst>
                              <p:par>
                                <p:cTn id="15" presetID="12" presetClass="entr" presetSubtype="1" fill="hold" grpId="0" nodeType="afterEffect">
                                  <p:stCondLst>
                                    <p:cond delay="0"/>
                                  </p:stCondLst>
                                  <p:childTnLst>
                                    <p:set>
                                      <p:cBhvr additive="repl">
                                        <p:cTn id="16" dur="1" fill="hold">
                                          <p:stCondLst>
                                            <p:cond delay="0"/>
                                          </p:stCondLst>
                                        </p:cTn>
                                        <p:tgtEl>
                                          <p:spTgt spid="86018"/>
                                        </p:tgtEl>
                                        <p:attrNameLst>
                                          <p:attrName>style.visibility</p:attrName>
                                        </p:attrNameLst>
                                      </p:cBhvr>
                                      <p:to>
                                        <p:strVal val="visible"/>
                                      </p:to>
                                    </p:set>
                                    <p:animEffect transition="in" filter="slide(fromTop)">
                                      <p:cBhvr additive="repl">
                                        <p:cTn id="17" dur="500"/>
                                        <p:tgtEl>
                                          <p:spTgt spid="860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52"/>
            <a:ext cx="8229600" cy="642942"/>
          </a:xfrm>
        </p:spPr>
        <p:txBody>
          <a:bodyPr>
            <a:noAutofit/>
          </a:bodyPr>
          <a:lstStyle/>
          <a:p>
            <a:pPr algn="ctr"/>
            <a:r>
              <a:rPr lang="en-GB" sz="3600" b="1" dirty="0" smtClean="0"/>
              <a:t>Ganges-Brahmaputra-</a:t>
            </a:r>
            <a:r>
              <a:rPr lang="en-GB" sz="3600" b="1" dirty="0" err="1" smtClean="0"/>
              <a:t>Meghna</a:t>
            </a:r>
            <a:r>
              <a:rPr lang="en-GB" sz="3600" b="1" dirty="0" smtClean="0"/>
              <a:t> River Basin</a:t>
            </a:r>
            <a:endParaRPr lang="en-GB" sz="3600" b="1" dirty="0"/>
          </a:p>
        </p:txBody>
      </p:sp>
      <p:sp>
        <p:nvSpPr>
          <p:cNvPr id="3" name="Content Placeholder 2"/>
          <p:cNvSpPr>
            <a:spLocks noGrp="1"/>
          </p:cNvSpPr>
          <p:nvPr>
            <p:ph idx="1"/>
          </p:nvPr>
        </p:nvSpPr>
        <p:spPr>
          <a:xfrm>
            <a:off x="457200" y="857232"/>
            <a:ext cx="8507288" cy="5467368"/>
          </a:xfrm>
        </p:spPr>
        <p:txBody>
          <a:bodyPr>
            <a:noAutofit/>
          </a:bodyPr>
          <a:lstStyle/>
          <a:p>
            <a:r>
              <a:rPr lang="en-US" sz="2800" dirty="0" smtClean="0">
                <a:solidFill>
                  <a:srgbClr val="FF0000"/>
                </a:solidFill>
              </a:rPr>
              <a:t>The GBM river </a:t>
            </a:r>
            <a:r>
              <a:rPr lang="en-US" sz="2800" dirty="0">
                <a:solidFill>
                  <a:srgbClr val="FF0000"/>
                </a:solidFill>
              </a:rPr>
              <a:t>b</a:t>
            </a:r>
            <a:r>
              <a:rPr lang="en-US" sz="2800" dirty="0" smtClean="0">
                <a:solidFill>
                  <a:srgbClr val="FF0000"/>
                </a:solidFill>
              </a:rPr>
              <a:t>asin is the third largest freshwater outlet to the world’s oceans</a:t>
            </a:r>
            <a:r>
              <a:rPr lang="en-US" sz="2800" dirty="0" smtClean="0"/>
              <a:t>, being exceeded only by the Amazon in Latin America and the Congo river systems in Africa. </a:t>
            </a:r>
          </a:p>
          <a:p>
            <a:r>
              <a:rPr lang="en-US" sz="2800" dirty="0" smtClean="0"/>
              <a:t>The headwaters of the Brahmaputra river originate in the Himalayan mountain range in China. </a:t>
            </a:r>
          </a:p>
          <a:p>
            <a:r>
              <a:rPr lang="en-US" sz="2800" dirty="0"/>
              <a:t>The Ganges sub-basin has the </a:t>
            </a:r>
            <a:r>
              <a:rPr lang="en-US" sz="2800" dirty="0">
                <a:solidFill>
                  <a:srgbClr val="FF0000"/>
                </a:solidFill>
              </a:rPr>
              <a:t>highest population density</a:t>
            </a:r>
            <a:r>
              <a:rPr lang="en-US" sz="2800" dirty="0"/>
              <a:t> in the world and related challenges. </a:t>
            </a:r>
            <a:r>
              <a:rPr lang="en-US" sz="2800" dirty="0">
                <a:solidFill>
                  <a:srgbClr val="FF0000"/>
                </a:solidFill>
              </a:rPr>
              <a:t>Home to about 750 million people</a:t>
            </a:r>
            <a:r>
              <a:rPr lang="en-US" sz="2800" dirty="0"/>
              <a:t>, the GBM basin drains significant parts of both the South and North aspects of the Himalayas which has only 0.12 per cent of the total land mass of the world.</a:t>
            </a:r>
          </a:p>
          <a:p>
            <a:endParaRPr lang="en-US" sz="3200" dirty="0" smtClean="0"/>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52"/>
            <a:ext cx="8229600" cy="642942"/>
          </a:xfrm>
        </p:spPr>
        <p:txBody>
          <a:bodyPr>
            <a:normAutofit fontScale="90000"/>
          </a:bodyPr>
          <a:lstStyle/>
          <a:p>
            <a:pPr algn="ctr"/>
            <a:r>
              <a:rPr lang="en-GB" dirty="0" smtClean="0">
                <a:solidFill>
                  <a:srgbClr val="FF0000"/>
                </a:solidFill>
              </a:rPr>
              <a:t>GBM River Basin</a:t>
            </a:r>
            <a:endParaRPr lang="en-GB" dirty="0">
              <a:solidFill>
                <a:srgbClr val="FF0000"/>
              </a:solidFill>
            </a:endParaRPr>
          </a:p>
        </p:txBody>
      </p:sp>
      <p:sp>
        <p:nvSpPr>
          <p:cNvPr id="3" name="Content Placeholder 2"/>
          <p:cNvSpPr>
            <a:spLocks noGrp="1"/>
          </p:cNvSpPr>
          <p:nvPr>
            <p:ph idx="1"/>
          </p:nvPr>
        </p:nvSpPr>
        <p:spPr>
          <a:xfrm>
            <a:off x="457200" y="1000108"/>
            <a:ext cx="8507288" cy="5324492"/>
          </a:xfrm>
        </p:spPr>
        <p:txBody>
          <a:bodyPr>
            <a:noAutofit/>
          </a:bodyPr>
          <a:lstStyle/>
          <a:p>
            <a:pPr algn="just"/>
            <a:r>
              <a:rPr lang="en-US" sz="3200" dirty="0" smtClean="0"/>
              <a:t>The GBM river basin </a:t>
            </a:r>
            <a:r>
              <a:rPr lang="en-US" sz="3200" dirty="0" smtClean="0">
                <a:solidFill>
                  <a:srgbClr val="FF0000"/>
                </a:solidFill>
              </a:rPr>
              <a:t>contains the largest number of the world’s poor in any one region</a:t>
            </a:r>
            <a:r>
              <a:rPr lang="en-US" sz="3200" dirty="0" smtClean="0"/>
              <a:t>. </a:t>
            </a:r>
          </a:p>
          <a:p>
            <a:pPr algn="just"/>
            <a:r>
              <a:rPr lang="en-US" sz="3200" dirty="0" smtClean="0"/>
              <a:t>The region is endowed with considerable natural resources that could be used to foster sustainable economic development. </a:t>
            </a:r>
            <a:r>
              <a:rPr lang="en-US" sz="3200" dirty="0" smtClean="0">
                <a:solidFill>
                  <a:srgbClr val="FF0000"/>
                </a:solidFill>
              </a:rPr>
              <a:t>Water could be successfully used as the engine to promote economic development in the region. </a:t>
            </a:r>
            <a:endParaRPr lang="en-GB" sz="3200" dirty="0">
              <a:solidFill>
                <a:srgbClr val="FF0000"/>
              </a:solidFill>
            </a:endParaRP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290"/>
            <a:ext cx="8229600" cy="500066"/>
          </a:xfrm>
        </p:spPr>
        <p:txBody>
          <a:bodyPr>
            <a:normAutofit fontScale="90000"/>
          </a:bodyPr>
          <a:lstStyle/>
          <a:p>
            <a:pPr algn="ctr"/>
            <a:r>
              <a:rPr lang="en-GB" dirty="0" smtClean="0"/>
              <a:t>GBM Basin</a:t>
            </a:r>
            <a:endParaRPr lang="en-GB" dirty="0"/>
          </a:p>
        </p:txBody>
      </p:sp>
      <p:sp>
        <p:nvSpPr>
          <p:cNvPr id="3" name="Content Placeholder 2"/>
          <p:cNvSpPr>
            <a:spLocks noGrp="1"/>
          </p:cNvSpPr>
          <p:nvPr>
            <p:ph idx="1"/>
          </p:nvPr>
        </p:nvSpPr>
        <p:spPr>
          <a:xfrm>
            <a:off x="457200" y="785794"/>
            <a:ext cx="8507288" cy="5538806"/>
          </a:xfrm>
        </p:spPr>
        <p:txBody>
          <a:bodyPr>
            <a:normAutofit/>
          </a:bodyPr>
          <a:lstStyle/>
          <a:p>
            <a:r>
              <a:rPr lang="en-US" dirty="0" smtClean="0"/>
              <a:t>Ganges river basin is characterized by low precipitation in the north-west of its upper region and high precipitation in the areas along the coast. </a:t>
            </a:r>
          </a:p>
          <a:p>
            <a:r>
              <a:rPr lang="en-US" dirty="0" smtClean="0"/>
              <a:t>High precipitation zones and dry rain shadow areas are located in the Brahmaputra river basin, whereas the world’s highest precipitation area is situated in the Meghna river basin.</a:t>
            </a:r>
          </a:p>
          <a:p>
            <a:r>
              <a:rPr lang="en-US" dirty="0" smtClean="0"/>
              <a:t>In the </a:t>
            </a:r>
            <a:r>
              <a:rPr lang="en-US" dirty="0" err="1" smtClean="0"/>
              <a:t>Gangetic</a:t>
            </a:r>
            <a:r>
              <a:rPr lang="en-US" dirty="0" smtClean="0"/>
              <a:t> Plains annual rainfall averages 760</a:t>
            </a:r>
            <a:r>
              <a:rPr lang="en-US" dirty="0"/>
              <a:t>-</a:t>
            </a:r>
            <a:r>
              <a:rPr lang="en-US" dirty="0" smtClean="0"/>
              <a:t>1 520 mm, and in the delta region 1 520–2 540 mm. </a:t>
            </a:r>
          </a:p>
          <a:p>
            <a:r>
              <a:rPr lang="en-US" dirty="0" smtClean="0"/>
              <a:t>Average annual precipitation over Bangladesh is 2 320 mm, of which about 80 percent occurs in the monsoon (July-September). It varies from 1 110 mm in the extreme north-west to 5 690 mm in the northeast.</a:t>
            </a:r>
            <a:endParaRPr lang="en-GB" dirty="0"/>
          </a:p>
        </p:txBody>
      </p:sp>
    </p:spTree>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2636</TotalTime>
  <Words>4623</Words>
  <Application>Microsoft Macintosh PowerPoint</Application>
  <PresentationFormat>On-screen Show (4:3)</PresentationFormat>
  <Paragraphs>321</Paragraphs>
  <Slides>61</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61</vt:i4>
      </vt:variant>
    </vt:vector>
  </HeadingPairs>
  <TitlesOfParts>
    <vt:vector size="63" baseType="lpstr">
      <vt:lpstr>Flow</vt:lpstr>
      <vt:lpstr>Chart</vt:lpstr>
      <vt:lpstr>Conserving River Biodiversity in the Ganges-Brahmaputra-Meghna River Basin in the Indian Sub-continent</vt:lpstr>
      <vt:lpstr>PowerPoint Presentation</vt:lpstr>
      <vt:lpstr>PowerPoint Presentation</vt:lpstr>
      <vt:lpstr>River Biodiversity</vt:lpstr>
      <vt:lpstr>Ganges-Brahmaputra-Meghna River Basin</vt:lpstr>
      <vt:lpstr> Ganges-Brahmaputra-Meghna River Basin</vt:lpstr>
      <vt:lpstr>Ganges-Brahmaputra-Meghna River Basin</vt:lpstr>
      <vt:lpstr>GBM River Basin</vt:lpstr>
      <vt:lpstr>GBM Basin</vt:lpstr>
      <vt:lpstr>Ganges Basin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Biodiversity in the Himalayan Ganges</vt:lpstr>
      <vt:lpstr>Biodiversity in the Himalayan Ganges</vt:lpstr>
      <vt:lpstr>Fish in the Himalayan Ganges</vt:lpstr>
      <vt:lpstr>Upper reaches (Foothill downwards) of the Ganges</vt:lpstr>
      <vt:lpstr> Ganges from foothill to Varanasi</vt:lpstr>
      <vt:lpstr>Ganges---------</vt:lpstr>
      <vt:lpstr>PowerPoint Presentation</vt:lpstr>
      <vt:lpstr>Lower Ganges</vt:lpstr>
      <vt:lpstr>Lower Ganges</vt:lpstr>
      <vt:lpstr>PowerPoint Presentation</vt:lpstr>
      <vt:lpstr>PowerPoint Presentation</vt:lpstr>
      <vt:lpstr>PowerPoint Presentation</vt:lpstr>
      <vt:lpstr>PowerPoint Presentation</vt:lpstr>
      <vt:lpstr>New species from the Lower Ganges</vt:lpstr>
      <vt:lpstr>Economically important fishes in the Ganges</vt:lpstr>
      <vt:lpstr>Total average fish landing in Ganga  (Kanpur-Bhagalpur) during 1959-2004</vt:lpstr>
      <vt:lpstr>Increase in fish catch in Estuarine zone</vt:lpstr>
      <vt:lpstr>River Brahmaputra</vt:lpstr>
      <vt:lpstr>Biodiversity in Brahmaputra Basin</vt:lpstr>
      <vt:lpstr>Brahmaputra River</vt:lpstr>
      <vt:lpstr>Climate in Brahmaputra River Basin</vt:lpstr>
      <vt:lpstr>River Brahmaputra</vt:lpstr>
      <vt:lpstr>The Brahmaputra Basin</vt:lpstr>
      <vt:lpstr>The Brahmaputra Basin</vt:lpstr>
      <vt:lpstr>The Brahmaputra Basin</vt:lpstr>
      <vt:lpstr>PowerPoint Presentation</vt:lpstr>
      <vt:lpstr>PowerPoint Presentation</vt:lpstr>
      <vt:lpstr>The Brahmaputra Basin</vt:lpstr>
      <vt:lpstr>The GBM Basin</vt:lpstr>
      <vt:lpstr>The GBM Basin</vt:lpstr>
      <vt:lpstr>Biota of GBM Basin</vt:lpstr>
      <vt:lpstr>The GBM Basin</vt:lpstr>
      <vt:lpstr>Threats to the River Biodiversity of the GBM Basin</vt:lpstr>
      <vt:lpstr>Habitat Alteration</vt:lpstr>
      <vt:lpstr>PowerPoint Presentation</vt:lpstr>
      <vt:lpstr>Pollution</vt:lpstr>
      <vt:lpstr>Increase in Urban Population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River Biodiversity in Ganges-Brahmaputra River Basin in India</dc:title>
  <dc:creator>apple</dc:creator>
  <cp:lastModifiedBy>Pushkar Ravi</cp:lastModifiedBy>
  <cp:revision>191</cp:revision>
  <dcterms:created xsi:type="dcterms:W3CDTF">2015-04-20T04:48:20Z</dcterms:created>
  <dcterms:modified xsi:type="dcterms:W3CDTF">2015-06-11T19:14:16Z</dcterms:modified>
</cp:coreProperties>
</file>