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handoutMasterIdLst>
    <p:handoutMasterId r:id="rId33"/>
  </p:handoutMasterIdLst>
  <p:sldIdLst>
    <p:sldId id="298" r:id="rId2"/>
    <p:sldId id="299" r:id="rId3"/>
    <p:sldId id="300" r:id="rId4"/>
    <p:sldId id="327" r:id="rId5"/>
    <p:sldId id="329" r:id="rId6"/>
    <p:sldId id="330" r:id="rId7"/>
    <p:sldId id="340" r:id="rId8"/>
    <p:sldId id="331" r:id="rId9"/>
    <p:sldId id="339" r:id="rId10"/>
    <p:sldId id="302" r:id="rId11"/>
    <p:sldId id="303" r:id="rId12"/>
    <p:sldId id="304" r:id="rId13"/>
    <p:sldId id="316" r:id="rId14"/>
    <p:sldId id="306" r:id="rId15"/>
    <p:sldId id="307" r:id="rId16"/>
    <p:sldId id="333" r:id="rId17"/>
    <p:sldId id="309" r:id="rId18"/>
    <p:sldId id="310" r:id="rId19"/>
    <p:sldId id="341" r:id="rId20"/>
    <p:sldId id="342" r:id="rId21"/>
    <p:sldId id="334" r:id="rId22"/>
    <p:sldId id="343" r:id="rId23"/>
    <p:sldId id="344" r:id="rId24"/>
    <p:sldId id="335" r:id="rId25"/>
    <p:sldId id="336" r:id="rId26"/>
    <p:sldId id="346" r:id="rId27"/>
    <p:sldId id="347" r:id="rId28"/>
    <p:sldId id="345" r:id="rId29"/>
    <p:sldId id="348" r:id="rId30"/>
    <p:sldId id="349" r:id="rId31"/>
    <p:sldId id="262" r:id="rId3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9900"/>
    <a:srgbClr val="66CCFF"/>
    <a:srgbClr val="CCECFF"/>
    <a:srgbClr val="FFFF99"/>
    <a:srgbClr val="FFFF00"/>
    <a:srgbClr val="CCFFFF"/>
    <a:srgbClr val="99CC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96" autoAdjust="0"/>
    <p:restoredTop sz="90929"/>
  </p:normalViewPr>
  <p:slideViewPr>
    <p:cSldViewPr>
      <p:cViewPr>
        <p:scale>
          <a:sx n="66" d="100"/>
          <a:sy n="66" d="100"/>
        </p:scale>
        <p:origin x="-1512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CRIDA%20PLANTER%20SALE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BSR%20-%20M%20C%20%20Graph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precision%20plant%20corrected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IN"/>
  <c:chart>
    <c:autoTitleDeleted val="1"/>
    <c:plotArea>
      <c:layout/>
      <c:barChart>
        <c:barDir val="col"/>
        <c:grouping val="clustered"/>
        <c:ser>
          <c:idx val="0"/>
          <c:order val="0"/>
          <c:dLbls>
            <c:txPr>
              <a:bodyPr/>
              <a:lstStyle/>
              <a:p>
                <a:pPr>
                  <a:defRPr sz="2400">
                    <a:solidFill>
                      <a:schemeClr val="accent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en-US"/>
              </a:p>
            </c:txPr>
            <c:showVal val="1"/>
          </c:dLbls>
          <c:cat>
            <c:strRef>
              <c:f>Sheet1!$D$121:$D$124</c:f>
              <c:strCache>
                <c:ptCount val="4"/>
                <c:pt idx="0">
                  <c:v>Excess </c:v>
                </c:pt>
                <c:pt idx="1">
                  <c:v>Scanty </c:v>
                </c:pt>
                <c:pt idx="2">
                  <c:v>Normal </c:v>
                </c:pt>
                <c:pt idx="3">
                  <c:v>Difficient</c:v>
                </c:pt>
              </c:strCache>
            </c:strRef>
          </c:cat>
          <c:val>
            <c:numRef>
              <c:f>Sheet1!$E$121:$E$124</c:f>
              <c:numCache>
                <c:formatCode>General</c:formatCode>
                <c:ptCount val="4"/>
                <c:pt idx="0">
                  <c:v>33</c:v>
                </c:pt>
                <c:pt idx="1">
                  <c:v>172</c:v>
                </c:pt>
                <c:pt idx="2">
                  <c:v>40</c:v>
                </c:pt>
                <c:pt idx="3">
                  <c:v>272</c:v>
                </c:pt>
              </c:numCache>
            </c:numRef>
          </c:val>
        </c:ser>
        <c:gapWidth val="300"/>
        <c:axId val="84084224"/>
        <c:axId val="84086144"/>
      </c:barChart>
      <c:catAx>
        <c:axId val="8408422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3200" b="0">
                    <a:solidFill>
                      <a:srgbClr val="FF0000"/>
                    </a:solidFill>
                  </a:defRPr>
                </a:pPr>
                <a:r>
                  <a:rPr lang="en-IN" sz="3200" b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Rainfall Distribution Pattern</a:t>
                </a:r>
              </a:p>
            </c:rich>
          </c:tx>
          <c:layout/>
        </c:title>
        <c:majorTickMark val="none"/>
        <c:tickLblPos val="nextTo"/>
        <c:txPr>
          <a:bodyPr/>
          <a:lstStyle/>
          <a:p>
            <a:pPr>
              <a:defRPr sz="2400">
                <a:solidFill>
                  <a:srgbClr val="FF0000"/>
                </a:solidFill>
              </a:defRPr>
            </a:pPr>
            <a:endParaRPr lang="en-US"/>
          </a:p>
        </c:txPr>
        <c:crossAx val="84086144"/>
        <c:crossesAt val="0"/>
        <c:auto val="1"/>
        <c:lblAlgn val="ctr"/>
        <c:lblOffset val="100"/>
      </c:catAx>
      <c:valAx>
        <c:axId val="84086144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 sz="3200" b="0" baseline="0">
                    <a:solidFill>
                      <a:srgbClr val="FF0000"/>
                    </a:solidFill>
                  </a:defRPr>
                </a:pPr>
                <a:r>
                  <a:rPr lang="en-US" sz="3200" b="0" baseline="0">
                    <a:solidFill>
                      <a:srgbClr val="FF0000"/>
                    </a:solidFill>
                  </a:rPr>
                  <a:t>Districts in India</a:t>
                </a:r>
              </a:p>
            </c:rich>
          </c:tx>
          <c:layout>
            <c:manualLayout>
              <c:xMode val="edge"/>
              <c:yMode val="edge"/>
              <c:x val="4.7169811320754715E-3"/>
              <c:y val="6.9256953244443892E-2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 sz="2400">
                <a:solidFill>
                  <a:srgbClr val="FF0000"/>
                </a:solidFill>
              </a:defRPr>
            </a:pPr>
            <a:endParaRPr lang="en-US"/>
          </a:p>
        </c:txPr>
        <c:crossAx val="84084224"/>
        <c:crosses val="autoZero"/>
        <c:crossBetween val="between"/>
      </c:valAx>
    </c:plotArea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IN"/>
  <c:chart>
    <c:plotArea>
      <c:layout>
        <c:manualLayout>
          <c:layoutTarget val="inner"/>
          <c:xMode val="edge"/>
          <c:yMode val="edge"/>
          <c:x val="0.32472390226584297"/>
          <c:y val="3.2388207199282953E-2"/>
          <c:w val="0.63018753090646251"/>
          <c:h val="0.73264738389281092"/>
        </c:manualLayout>
      </c:layout>
      <c:barChart>
        <c:barDir val="col"/>
        <c:grouping val="stacked"/>
        <c:ser>
          <c:idx val="0"/>
          <c:order val="0"/>
          <c:spPr>
            <a:noFill/>
            <a:ln w="9525" cmpd="sng">
              <a:solidFill>
                <a:schemeClr val="tx1"/>
              </a:solidFill>
            </a:ln>
          </c:spPr>
          <c:cat>
            <c:strRef>
              <c:f>'2011'!$H$42:$H$45</c:f>
              <c:strCache>
                <c:ptCount val="4"/>
                <c:pt idx="0">
                  <c:v>CT</c:v>
                </c:pt>
                <c:pt idx="1">
                  <c:v>RT</c:v>
                </c:pt>
                <c:pt idx="2">
                  <c:v>RNT</c:v>
                </c:pt>
                <c:pt idx="3">
                  <c:v>SNT</c:v>
                </c:pt>
              </c:strCache>
            </c:strRef>
          </c:cat>
          <c:val>
            <c:numRef>
              <c:f>'2011'!$I$42:$I$45</c:f>
              <c:numCache>
                <c:formatCode>General</c:formatCode>
                <c:ptCount val="4"/>
                <c:pt idx="0">
                  <c:v>10</c:v>
                </c:pt>
                <c:pt idx="1">
                  <c:v>10.629999999999999</c:v>
                </c:pt>
                <c:pt idx="2">
                  <c:v>15.03</c:v>
                </c:pt>
                <c:pt idx="3">
                  <c:v>11.08</c:v>
                </c:pt>
              </c:numCache>
            </c:numRef>
          </c:val>
        </c:ser>
        <c:gapWidth val="128"/>
        <c:overlap val="-5"/>
        <c:axId val="84259584"/>
        <c:axId val="84261120"/>
      </c:barChart>
      <c:catAx>
        <c:axId val="84259584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84261120"/>
        <c:crosses val="autoZero"/>
        <c:auto val="1"/>
        <c:lblAlgn val="ctr"/>
        <c:lblOffset val="100"/>
      </c:catAx>
      <c:valAx>
        <c:axId val="84261120"/>
        <c:scaling>
          <c:orientation val="minMax"/>
          <c:max val="18"/>
        </c:scaling>
        <c:axPos val="l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Soil moisture, % v </a:t>
                </a:r>
              </a:p>
            </c:rich>
          </c:tx>
          <c:layout>
            <c:manualLayout>
              <c:xMode val="edge"/>
              <c:yMode val="edge"/>
              <c:x val="4.7456087219866806E-2"/>
              <c:y val="0.13092399164390164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84259584"/>
        <c:crosses val="autoZero"/>
        <c:crossBetween val="between"/>
        <c:majorUnit val="3"/>
      </c:valAx>
      <c:spPr>
        <a:noFill/>
        <a:ln w="25400">
          <a:noFill/>
        </a:ln>
      </c:spPr>
    </c:plotArea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IN"/>
  <c:chart>
    <c:plotArea>
      <c:layout>
        <c:manualLayout>
          <c:layoutTarget val="inner"/>
          <c:xMode val="edge"/>
          <c:yMode val="edge"/>
          <c:x val="0.18640763362523624"/>
          <c:y val="5.1400554097404488E-2"/>
          <c:w val="0.79685615816714461"/>
          <c:h val="0.8462729658792526"/>
        </c:manualLayout>
      </c:layout>
      <c:lineChart>
        <c:grouping val="standard"/>
        <c:ser>
          <c:idx val="0"/>
          <c:order val="0"/>
          <c:tx>
            <c:strRef>
              <c:f>Sheet1!$R$80</c:f>
              <c:strCache>
                <c:ptCount val="1"/>
                <c:pt idx="0">
                  <c:v>Conventional planter, Sd= 1.61</c:v>
                </c:pt>
              </c:strCache>
            </c:strRef>
          </c:tx>
          <c:spPr>
            <a:ln>
              <a:prstDash val="sysDash"/>
            </a:ln>
          </c:spPr>
          <c:marker>
            <c:symbol val="none"/>
          </c:marker>
          <c:cat>
            <c:numRef>
              <c:f>Sheet1!$Q$81:$Q$90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cat>
          <c:val>
            <c:numRef>
              <c:f>Sheet1!$R$81:$R$90</c:f>
              <c:numCache>
                <c:formatCode>General</c:formatCode>
                <c:ptCount val="10"/>
                <c:pt idx="0">
                  <c:v>-1.7</c:v>
                </c:pt>
                <c:pt idx="1">
                  <c:v>-4.7</c:v>
                </c:pt>
                <c:pt idx="2">
                  <c:v>0</c:v>
                </c:pt>
                <c:pt idx="3">
                  <c:v>-2.1</c:v>
                </c:pt>
                <c:pt idx="4">
                  <c:v>-3.2</c:v>
                </c:pt>
                <c:pt idx="5">
                  <c:v>-1.8</c:v>
                </c:pt>
                <c:pt idx="6">
                  <c:v>-1.5</c:v>
                </c:pt>
                <c:pt idx="7">
                  <c:v>-2.8</c:v>
                </c:pt>
                <c:pt idx="8">
                  <c:v>1.1000000000000001</c:v>
                </c:pt>
                <c:pt idx="9">
                  <c:v>-2.4</c:v>
                </c:pt>
              </c:numCache>
            </c:numRef>
          </c:val>
        </c:ser>
        <c:ser>
          <c:idx val="1"/>
          <c:order val="1"/>
          <c:tx>
            <c:strRef>
              <c:f>Sheet1!$S$80</c:f>
              <c:strCache>
                <c:ptCount val="1"/>
                <c:pt idx="0">
                  <c:v>Precision planter, Sd=0.79</c:v>
                </c:pt>
              </c:strCache>
            </c:strRef>
          </c:tx>
          <c:spPr>
            <a:ln>
              <a:prstDash val="dashDot"/>
            </a:ln>
          </c:spPr>
          <c:marker>
            <c:symbol val="none"/>
          </c:marker>
          <c:cat>
            <c:numRef>
              <c:f>Sheet1!$Q$81:$Q$90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cat>
          <c:val>
            <c:numRef>
              <c:f>Sheet1!$S$81:$S$90</c:f>
              <c:numCache>
                <c:formatCode>General</c:formatCode>
                <c:ptCount val="10"/>
                <c:pt idx="0">
                  <c:v>-0.8</c:v>
                </c:pt>
                <c:pt idx="1">
                  <c:v>0.70000000000000029</c:v>
                </c:pt>
                <c:pt idx="2">
                  <c:v>0.60000000000000031</c:v>
                </c:pt>
                <c:pt idx="3">
                  <c:v>0</c:v>
                </c:pt>
                <c:pt idx="4">
                  <c:v>0.8</c:v>
                </c:pt>
                <c:pt idx="5">
                  <c:v>0.70000000000000029</c:v>
                </c:pt>
                <c:pt idx="6">
                  <c:v>-1.1000000000000001</c:v>
                </c:pt>
                <c:pt idx="7">
                  <c:v>-0.9</c:v>
                </c:pt>
                <c:pt idx="8">
                  <c:v>0.8</c:v>
                </c:pt>
                <c:pt idx="9">
                  <c:v>-0.60000000000000031</c:v>
                </c:pt>
              </c:numCache>
            </c:numRef>
          </c:val>
        </c:ser>
        <c:marker val="1"/>
        <c:axId val="84167296"/>
        <c:axId val="84177664"/>
      </c:lineChart>
      <c:catAx>
        <c:axId val="8416729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IN" sz="2000"/>
                  <a:t>Number of subsequent maize seed</a:t>
                </a:r>
              </a:p>
            </c:rich>
          </c:tx>
          <c:layout>
            <c:manualLayout>
              <c:xMode val="edge"/>
              <c:yMode val="edge"/>
              <c:x val="0.36599614884588039"/>
              <c:y val="0.92897530226754477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84177664"/>
        <c:crosses val="autoZero"/>
        <c:auto val="1"/>
        <c:lblAlgn val="ctr"/>
        <c:lblOffset val="100"/>
      </c:catAx>
      <c:valAx>
        <c:axId val="84177664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IN" sz="2000"/>
                  <a:t>Deviation</a:t>
                </a:r>
                <a:r>
                  <a:rPr lang="en-IN" sz="2000" baseline="0"/>
                  <a:t> from recommended plant depth, cm</a:t>
                </a:r>
                <a:endParaRPr lang="en-IN" sz="2000"/>
              </a:p>
            </c:rich>
          </c:tx>
          <c:layout>
            <c:manualLayout>
              <c:xMode val="edge"/>
              <c:yMode val="edge"/>
              <c:x val="8.1427593289969246E-3"/>
              <c:y val="0.11830751688825782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841672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3881933508311683"/>
          <c:y val="1.7750801983085467E-2"/>
          <c:w val="0.85284733158356563"/>
          <c:h val="0.20986876640419946"/>
        </c:manualLayout>
      </c:layout>
      <c:txPr>
        <a:bodyPr/>
        <a:lstStyle/>
        <a:p>
          <a:pPr>
            <a:defRPr sz="2000"/>
          </a:pPr>
          <a:endParaRPr lang="en-US"/>
        </a:p>
      </c:txPr>
    </c:legend>
    <c:plotVisOnly val="1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27105744-B01B-4433-9854-0E53C4383D65}" type="datetimeFigureOut">
              <a:rPr lang="en-US"/>
              <a:pPr>
                <a:defRPr/>
              </a:pPr>
              <a:t>10/25/2014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A537A369-27DA-463B-A83C-0DEEEFB836D5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EBE387-0505-4CE6-B034-7D1292C5F41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442BE0-E039-42FA-A3E0-ABE4F0B1745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906474-5ACC-4E7F-B238-56C0E88F5F9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DED03-2E9B-4E43-B55A-DC7CFFFFB65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586E9F-772E-4AD2-BEF0-EABE546BB5A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8750A6-2EFC-44C6-B82A-071C87F1C11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D8DECC-EB49-43BB-99C8-19BA23E7F60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818934-FA19-4920-802B-695E6042FCD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DDD29D-AEED-4ADD-A0A2-8E8C0538798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D45C14-B85F-42C6-A1E9-D63CA67B7FB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7E08FC-A981-4F09-ACEE-93321C896D8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1738CB3-3545-44C4-8674-237C9ECAB2D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hyperlink" Target="http://www.icar.org.in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jpeg"/><Relationship Id="rId5" Type="http://schemas.openxmlformats.org/officeDocument/2006/relationships/oleObject" Target="../embeddings/oleObject1.bin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1"/>
          <p:cNvSpPr txBox="1">
            <a:spLocks noChangeArrowheads="1"/>
          </p:cNvSpPr>
          <p:nvPr/>
        </p:nvSpPr>
        <p:spPr bwMode="auto">
          <a:xfrm>
            <a:off x="381000" y="533400"/>
            <a:ext cx="8305800" cy="587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dirty="0" smtClean="0">
                <a:solidFill>
                  <a:srgbClr val="C00000"/>
                </a:solidFill>
              </a:rPr>
              <a:t>Improved Implements and Agricultural Practices for Inclusive Growth of Farmers in </a:t>
            </a:r>
            <a:r>
              <a:rPr lang="en-US" sz="3600" dirty="0" err="1" smtClean="0">
                <a:solidFill>
                  <a:srgbClr val="C00000"/>
                </a:solidFill>
              </a:rPr>
              <a:t>Dryland</a:t>
            </a:r>
            <a:r>
              <a:rPr lang="en-US" sz="3600" dirty="0" smtClean="0">
                <a:solidFill>
                  <a:srgbClr val="C00000"/>
                </a:solidFill>
              </a:rPr>
              <a:t>: Opportunities and Challenges </a:t>
            </a:r>
            <a:endParaRPr lang="en-US" sz="3600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defRPr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By 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defRPr/>
            </a:pPr>
            <a:r>
              <a:rPr lang="en-US" sz="2800" dirty="0" err="1" smtClean="0">
                <a:solidFill>
                  <a:srgbClr val="002060"/>
                </a:solidFill>
              </a:rPr>
              <a:t>Ravikant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>
                <a:solidFill>
                  <a:srgbClr val="002060"/>
                </a:solidFill>
              </a:rPr>
              <a:t>V. </a:t>
            </a:r>
            <a:r>
              <a:rPr lang="en-US" sz="2800" dirty="0" err="1" smtClean="0">
                <a:solidFill>
                  <a:srgbClr val="002060"/>
                </a:solidFill>
              </a:rPr>
              <a:t>Adake</a:t>
            </a:r>
            <a:endParaRPr lang="en-US" sz="2800" dirty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en-US" dirty="0">
                <a:solidFill>
                  <a:srgbClr val="002060"/>
                </a:solidFill>
              </a:rPr>
              <a:t>Senior Scientist (Farm Machinery)</a:t>
            </a:r>
          </a:p>
          <a:p>
            <a:pPr algn="ctr">
              <a:defRPr/>
            </a:pP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defRPr/>
            </a:pP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defRPr/>
            </a:pP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 algn="ctr">
              <a:defRPr/>
            </a:pPr>
            <a:r>
              <a:rPr lang="en-US" dirty="0" smtClean="0">
                <a:solidFill>
                  <a:srgbClr val="009900"/>
                </a:solidFill>
              </a:rPr>
              <a:t>Central </a:t>
            </a:r>
            <a:r>
              <a:rPr lang="en-US" dirty="0">
                <a:solidFill>
                  <a:srgbClr val="009900"/>
                </a:solidFill>
              </a:rPr>
              <a:t>Research Institute for </a:t>
            </a:r>
            <a:r>
              <a:rPr lang="en-US" dirty="0" err="1">
                <a:solidFill>
                  <a:srgbClr val="009900"/>
                </a:solidFill>
              </a:rPr>
              <a:t>Dryland</a:t>
            </a:r>
            <a:r>
              <a:rPr lang="en-US" dirty="0">
                <a:solidFill>
                  <a:srgbClr val="009900"/>
                </a:solidFill>
              </a:rPr>
              <a:t> Agriculture, </a:t>
            </a:r>
          </a:p>
          <a:p>
            <a:pPr algn="ctr">
              <a:defRPr/>
            </a:pPr>
            <a:r>
              <a:rPr lang="en-US" dirty="0" err="1">
                <a:solidFill>
                  <a:srgbClr val="009900"/>
                </a:solidFill>
              </a:rPr>
              <a:t>Santoshnagar</a:t>
            </a:r>
            <a:r>
              <a:rPr lang="en-US" dirty="0">
                <a:solidFill>
                  <a:srgbClr val="009900"/>
                </a:solidFill>
              </a:rPr>
              <a:t>, Hyderabad-500 059</a:t>
            </a:r>
            <a:endParaRPr lang="en-IN" dirty="0">
              <a:solidFill>
                <a:srgbClr val="009900"/>
              </a:solidFill>
            </a:endParaRPr>
          </a:p>
        </p:txBody>
      </p:sp>
      <p:pic>
        <p:nvPicPr>
          <p:cNvPr id="3075" name="Picture 18" descr="JPEG-CRI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4267200"/>
            <a:ext cx="116046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17" descr="Punch-lines-ICAR-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4114800"/>
            <a:ext cx="1981200" cy="8826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3077" name="Picture 37" descr="Indian Council of Agricultural Research, New Delhi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48600" y="4267200"/>
            <a:ext cx="990600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2"/>
          <p:cNvSpPr txBox="1">
            <a:spLocks noChangeArrowheads="1"/>
          </p:cNvSpPr>
          <p:nvPr/>
        </p:nvSpPr>
        <p:spPr bwMode="auto">
          <a:xfrm>
            <a:off x="228600" y="457200"/>
            <a:ext cx="6477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Conventional methods of Sowing</a:t>
            </a:r>
            <a:endParaRPr lang="en-IN" sz="360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1600200"/>
            <a:ext cx="3810000" cy="3046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</a:rPr>
              <a:t>Uneven distribution of seeds and fertilizer</a:t>
            </a:r>
          </a:p>
          <a:p>
            <a:pPr>
              <a:buFont typeface="Wingdings" pitchFamily="2" charset="2"/>
              <a:buChar char="v"/>
              <a:defRPr/>
            </a:pPr>
            <a:endParaRPr lang="en-US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</a:rPr>
              <a:t>Higher wages</a:t>
            </a:r>
          </a:p>
          <a:p>
            <a:pPr>
              <a:buFont typeface="Wingdings" pitchFamily="2" charset="2"/>
              <a:buChar char="v"/>
              <a:defRPr/>
            </a:pPr>
            <a:endParaRPr lang="en-US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</a:rPr>
              <a:t>Poor efficiency</a:t>
            </a:r>
          </a:p>
          <a:p>
            <a:pPr>
              <a:buFont typeface="Wingdings" pitchFamily="2" charset="2"/>
              <a:buChar char="v"/>
              <a:defRPr/>
            </a:pPr>
            <a:endParaRPr lang="en-US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</a:rPr>
              <a:t>Bullock power dependent </a:t>
            </a:r>
            <a:endParaRPr lang="en-IN" dirty="0">
              <a:solidFill>
                <a:srgbClr val="002060"/>
              </a:solidFill>
            </a:endParaRPr>
          </a:p>
        </p:txBody>
      </p:sp>
      <p:pic>
        <p:nvPicPr>
          <p:cNvPr id="11268" name="Picture 4" descr="http://ts3.mm.bing.net/th?&amp;id=HN.608027099944059037&amp;w=300&amp;h=300&amp;c=0&amp;pid=1.9&amp;rs=0&amp;p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1447800"/>
            <a:ext cx="3200400" cy="237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17" descr="Punch-lines-ICAR-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228600"/>
            <a:ext cx="1981200" cy="8826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1270" name="Picture 3" descr="localmethod1"/>
          <p:cNvPicPr>
            <a:picLocks noChangeAspect="1" noChangeArrowheads="1"/>
          </p:cNvPicPr>
          <p:nvPr/>
        </p:nvPicPr>
        <p:blipFill>
          <a:blip r:embed="rId4" cstate="print"/>
          <a:srcRect l="1764" t="1775" r="2977" b="2992"/>
          <a:stretch>
            <a:fillRect/>
          </a:stretch>
        </p:blipFill>
        <p:spPr bwMode="auto">
          <a:xfrm>
            <a:off x="4876800" y="4038600"/>
            <a:ext cx="3276600" cy="24415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Box 1"/>
          <p:cNvSpPr txBox="1">
            <a:spLocks noChangeArrowheads="1"/>
          </p:cNvSpPr>
          <p:nvPr/>
        </p:nvSpPr>
        <p:spPr bwMode="auto">
          <a:xfrm>
            <a:off x="228600" y="228600"/>
            <a:ext cx="6172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CRIDA Bullock Drawn Planters</a:t>
            </a:r>
            <a:endParaRPr lang="en-IN" sz="3200" dirty="0">
              <a:solidFill>
                <a:srgbClr val="C00000"/>
              </a:solidFill>
            </a:endParaRPr>
          </a:p>
        </p:txBody>
      </p:sp>
      <p:pic>
        <p:nvPicPr>
          <p:cNvPr id="1028" name="Picture 17" descr="Punch-lines-ICAR-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152400"/>
            <a:ext cx="1981200" cy="8826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029" name="Picture 2" descr="C:\TEMP\~AUT0002.bmp"/>
          <p:cNvPicPr>
            <a:picLocks noChangeAspect="1" noChangeArrowheads="1"/>
          </p:cNvPicPr>
          <p:nvPr/>
        </p:nvPicPr>
        <p:blipFill>
          <a:blip r:embed="rId4" cstate="print"/>
          <a:srcRect b="3125"/>
          <a:stretch>
            <a:fillRect/>
          </a:stretch>
        </p:blipFill>
        <p:spPr bwMode="auto">
          <a:xfrm>
            <a:off x="5715000" y="3886200"/>
            <a:ext cx="3160713" cy="22542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304800" y="1371600"/>
          <a:ext cx="3233738" cy="2438400"/>
        </p:xfrm>
        <a:graphic>
          <a:graphicData uri="http://schemas.openxmlformats.org/presentationml/2006/ole">
            <p:oleObj spid="_x0000_s1026" name="Bitmap Image" r:id="rId5" imgW="3048426" imgH="2285714" progId="PBrush">
              <p:embed/>
            </p:oleObj>
          </a:graphicData>
        </a:graphic>
      </p:graphicFrame>
      <p:pic>
        <p:nvPicPr>
          <p:cNvPr id="1030" name="Picture 7" descr="C:\Users\user\Desktop\plante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0" y="12954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TextBox 15"/>
          <p:cNvSpPr txBox="1">
            <a:spLocks noChangeArrowheads="1"/>
          </p:cNvSpPr>
          <p:nvPr/>
        </p:nvSpPr>
        <p:spPr bwMode="auto">
          <a:xfrm>
            <a:off x="381000" y="3962400"/>
            <a:ext cx="2743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2 row planter</a:t>
            </a:r>
            <a:endParaRPr lang="en-IN"/>
          </a:p>
        </p:txBody>
      </p:sp>
      <p:sp>
        <p:nvSpPr>
          <p:cNvPr id="1032" name="TextBox 16"/>
          <p:cNvSpPr txBox="1">
            <a:spLocks noChangeArrowheads="1"/>
          </p:cNvSpPr>
          <p:nvPr/>
        </p:nvSpPr>
        <p:spPr bwMode="auto">
          <a:xfrm>
            <a:off x="7010400" y="1981200"/>
            <a:ext cx="1981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3 row planter</a:t>
            </a:r>
            <a:endParaRPr lang="en-IN"/>
          </a:p>
        </p:txBody>
      </p:sp>
      <p:sp>
        <p:nvSpPr>
          <p:cNvPr id="1033" name="TextBox 18"/>
          <p:cNvSpPr txBox="1">
            <a:spLocks noChangeArrowheads="1"/>
          </p:cNvSpPr>
          <p:nvPr/>
        </p:nvSpPr>
        <p:spPr bwMode="auto">
          <a:xfrm>
            <a:off x="5791200" y="6324600"/>
            <a:ext cx="2819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4 row planter</a:t>
            </a:r>
            <a:endParaRPr lang="en-IN"/>
          </a:p>
        </p:txBody>
      </p:sp>
      <p:sp>
        <p:nvSpPr>
          <p:cNvPr id="1034" name="TextBox 20"/>
          <p:cNvSpPr txBox="1">
            <a:spLocks noChangeArrowheads="1"/>
          </p:cNvSpPr>
          <p:nvPr/>
        </p:nvSpPr>
        <p:spPr bwMode="auto">
          <a:xfrm flipH="1">
            <a:off x="228600" y="4572000"/>
            <a:ext cx="54102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dirty="0">
                <a:solidFill>
                  <a:srgbClr val="002060"/>
                </a:solidFill>
              </a:rPr>
              <a:t>Useful for small and medium holding farmers</a:t>
            </a:r>
            <a:endParaRPr lang="en-IN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dirty="0">
                <a:solidFill>
                  <a:srgbClr val="002060"/>
                </a:solidFill>
              </a:rPr>
              <a:t>Savings in seed and fertilizer</a:t>
            </a:r>
          </a:p>
          <a:p>
            <a:pPr>
              <a:buFont typeface="Wingdings" pitchFamily="2" charset="2"/>
              <a:buChar char="ü"/>
            </a:pPr>
            <a:r>
              <a:rPr lang="en-US" dirty="0">
                <a:solidFill>
                  <a:srgbClr val="002060"/>
                </a:solidFill>
              </a:rPr>
              <a:t>Saving in wages</a:t>
            </a:r>
            <a:endParaRPr lang="en-IN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C:\Documents and Settings\v.m.mayande\Desktop\Photos\tractordrawnmaize-planter.bmp"/>
          <p:cNvPicPr>
            <a:picLocks noChangeAspect="1" noChangeArrowheads="1"/>
          </p:cNvPicPr>
          <p:nvPr/>
        </p:nvPicPr>
        <p:blipFill>
          <a:blip r:embed="rId2" cstate="print">
            <a:lum bright="-8000"/>
          </a:blip>
          <a:srcRect/>
          <a:stretch>
            <a:fillRect/>
          </a:stretch>
        </p:blipFill>
        <p:spPr bwMode="auto">
          <a:xfrm>
            <a:off x="228600" y="1600200"/>
            <a:ext cx="3962400" cy="28956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291" name="Picture 7" descr="C:\DOCUME~1\user\LOCALS~1\Temp\~AUT0001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1600200"/>
            <a:ext cx="4310062" cy="2895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292" name="Picture 17" descr="Punch-lines-ICAR-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228600"/>
            <a:ext cx="1981200" cy="8826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2293" name="TextBox 1"/>
          <p:cNvSpPr txBox="1">
            <a:spLocks noChangeArrowheads="1"/>
          </p:cNvSpPr>
          <p:nvPr/>
        </p:nvSpPr>
        <p:spPr bwMode="auto">
          <a:xfrm>
            <a:off x="304800" y="152400"/>
            <a:ext cx="6172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CRIDA Tractor Drawn </a:t>
            </a:r>
            <a:r>
              <a:rPr lang="en-US" sz="3200" dirty="0" smtClean="0">
                <a:solidFill>
                  <a:srgbClr val="C00000"/>
                </a:solidFill>
              </a:rPr>
              <a:t>Planters for timely sowing</a:t>
            </a:r>
            <a:endParaRPr lang="en-IN" sz="3200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" y="4572000"/>
            <a:ext cx="25146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6- row planter</a:t>
            </a:r>
            <a:endParaRPr lang="en-IN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0" y="4572000"/>
            <a:ext cx="22098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9-row planter</a:t>
            </a:r>
            <a:endParaRPr lang="en-IN" dirty="0"/>
          </a:p>
        </p:txBody>
      </p:sp>
      <p:sp>
        <p:nvSpPr>
          <p:cNvPr id="14" name="TextBox 13"/>
          <p:cNvSpPr txBox="1"/>
          <p:nvPr/>
        </p:nvSpPr>
        <p:spPr>
          <a:xfrm>
            <a:off x="762000" y="5410200"/>
            <a:ext cx="7696200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en-US" dirty="0"/>
              <a:t>Useful for different cropping system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dirty="0"/>
              <a:t>Large area coverage (10-15 ha/day) for timely </a:t>
            </a:r>
            <a:r>
              <a:rPr lang="en-US" dirty="0" smtClean="0"/>
              <a:t>sowing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dirty="0" smtClean="0"/>
              <a:t> Maintains plant spacing </a:t>
            </a:r>
            <a:endParaRPr lang="en-IN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09600" y="1295400"/>
          <a:ext cx="7772400" cy="5067300"/>
        </p:xfrm>
        <a:graphic>
          <a:graphicData uri="http://schemas.openxmlformats.org/drawingml/2006/table">
            <a:tbl>
              <a:tblPr/>
              <a:tblGrid>
                <a:gridCol w="876038"/>
                <a:gridCol w="2024620"/>
                <a:gridCol w="1401660"/>
                <a:gridCol w="1791010"/>
                <a:gridCol w="1679072"/>
              </a:tblGrid>
              <a:tr h="323850">
                <a:tc>
                  <a:txBody>
                    <a:bodyPr/>
                    <a:lstStyle/>
                    <a:p>
                      <a:pPr algn="l" fontAlgn="b"/>
                      <a:r>
                        <a:rPr lang="en-IN" sz="2000" b="1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Sr. No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2000" b="1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Crops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2000" b="1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Spare part No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2000" b="1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No of cells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2000" b="1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plant to plant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1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2000" b="1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1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2000" b="1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on metering Plate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2000" b="1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distance , cm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20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Soybean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SP1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23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20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Redgram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SP2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20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Bengal gram (N)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SP3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20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Bengal gram (Kabuli)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SP4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20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Jawar, Bajra, Green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SP5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algn="ctr" fontAlgn="b"/>
                      <a:endParaRPr lang="en-IN" sz="2000" b="0" i="0" u="none" strike="noStrike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20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gram, Blackgram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IN" sz="2000" b="0" i="0" u="none" strike="noStrike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IN" sz="2000" b="0" i="0" u="none" strike="noStrike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IN" sz="2000" b="0" i="0" u="none" strike="noStrike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20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Maize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SP6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4,5,6,7,8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15-30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20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Groundnut (Medium)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SP7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20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Ground nut (Bold)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SP8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7.5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20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Onion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0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SP9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0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5426" name="TextBox 2"/>
          <p:cNvSpPr txBox="1">
            <a:spLocks noChangeArrowheads="1"/>
          </p:cNvSpPr>
          <p:nvPr/>
        </p:nvSpPr>
        <p:spPr bwMode="auto">
          <a:xfrm>
            <a:off x="254000" y="228600"/>
            <a:ext cx="6096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C00000"/>
                </a:solidFill>
              </a:rPr>
              <a:t>Metering Plates for Different Crops </a:t>
            </a:r>
            <a:endParaRPr lang="en-IN" sz="3200">
              <a:solidFill>
                <a:srgbClr val="C00000"/>
              </a:solidFill>
            </a:endParaRPr>
          </a:p>
        </p:txBody>
      </p:sp>
      <p:pic>
        <p:nvPicPr>
          <p:cNvPr id="15427" name="Picture 17" descr="Punch-lines-ICAR-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1800" y="152400"/>
            <a:ext cx="1981200" cy="8826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3"/>
          <p:cNvSpPr txBox="1">
            <a:spLocks noChangeArrowheads="1"/>
          </p:cNvSpPr>
          <p:nvPr/>
        </p:nvSpPr>
        <p:spPr bwMode="auto">
          <a:xfrm>
            <a:off x="304800" y="228600"/>
            <a:ext cx="6400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Tractor drawn BBF Planter  </a:t>
            </a:r>
            <a:endParaRPr lang="en-IN" sz="3200" dirty="0">
              <a:solidFill>
                <a:srgbClr val="C00000"/>
              </a:solidFill>
            </a:endParaRPr>
          </a:p>
        </p:txBody>
      </p:sp>
      <p:pic>
        <p:nvPicPr>
          <p:cNvPr id="20483" name="Picture 17" descr="Punch-lines-ICAR-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1800" y="304800"/>
            <a:ext cx="1981200" cy="8826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20484" name="Picture 3" descr="C:\Users\user\Desktop\4 ROW BBF-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524000"/>
            <a:ext cx="5181600" cy="381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Box 5"/>
          <p:cNvSpPr txBox="1">
            <a:spLocks noChangeArrowheads="1"/>
          </p:cNvSpPr>
          <p:nvPr/>
        </p:nvSpPr>
        <p:spPr bwMode="auto">
          <a:xfrm>
            <a:off x="5791200" y="1600200"/>
            <a:ext cx="32004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Major Components: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Planter  with seed and fertilizer box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Furrow openers (2)</a:t>
            </a:r>
          </a:p>
          <a:p>
            <a:pPr>
              <a:buFont typeface="Wingdings" pitchFamily="2" charset="2"/>
              <a:buChar char="§"/>
            </a:pPr>
            <a:r>
              <a:rPr lang="en-US" dirty="0" err="1"/>
              <a:t>Tynes</a:t>
            </a:r>
            <a:r>
              <a:rPr lang="en-US" dirty="0"/>
              <a:t> (4)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Supporting  wheels (2)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Drive Wheel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Transmission Mechanism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Tractor required 35 hp</a:t>
            </a:r>
            <a:endParaRPr lang="en-IN" dirty="0"/>
          </a:p>
        </p:txBody>
      </p:sp>
      <p:sp>
        <p:nvSpPr>
          <p:cNvPr id="20486" name="TextBox 7"/>
          <p:cNvSpPr txBox="1">
            <a:spLocks noChangeArrowheads="1"/>
          </p:cNvSpPr>
          <p:nvPr/>
        </p:nvSpPr>
        <p:spPr bwMode="auto">
          <a:xfrm>
            <a:off x="457200" y="5562600"/>
            <a:ext cx="8153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Overall Dimension mm: L-2250, W-1133mm, H- 868 mm</a:t>
            </a:r>
          </a:p>
          <a:p>
            <a:r>
              <a:rPr lang="en-US"/>
              <a:t>Frame Dimensions mm: L-2250mm, W-480mm </a:t>
            </a:r>
          </a:p>
          <a:p>
            <a:r>
              <a:rPr lang="en-US"/>
              <a:t>Weight, Kg: 285</a:t>
            </a:r>
            <a:endParaRPr lang="en-IN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C:\Users\user\Desktop\_DSC19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752600"/>
            <a:ext cx="5943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Box 2"/>
          <p:cNvSpPr txBox="1">
            <a:spLocks noChangeArrowheads="1"/>
          </p:cNvSpPr>
          <p:nvPr/>
        </p:nvSpPr>
        <p:spPr bwMode="auto">
          <a:xfrm>
            <a:off x="304800" y="304800"/>
            <a:ext cx="5181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C00000"/>
                </a:solidFill>
              </a:rPr>
              <a:t>BBF Planter in Operation</a:t>
            </a:r>
            <a:endParaRPr lang="en-IN" sz="3200">
              <a:solidFill>
                <a:srgbClr val="C00000"/>
              </a:solidFill>
            </a:endParaRPr>
          </a:p>
        </p:txBody>
      </p:sp>
      <p:pic>
        <p:nvPicPr>
          <p:cNvPr id="22532" name="Picture 17" descr="Punch-lines-ICAR-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152400"/>
            <a:ext cx="1981200" cy="8826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2533" name="TextBox 7"/>
          <p:cNvSpPr txBox="1">
            <a:spLocks noChangeArrowheads="1"/>
          </p:cNvSpPr>
          <p:nvPr/>
        </p:nvSpPr>
        <p:spPr bwMode="auto">
          <a:xfrm>
            <a:off x="6248400" y="1219200"/>
            <a:ext cx="2743200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BBF Planter Utility:</a:t>
            </a:r>
          </a:p>
          <a:p>
            <a:pPr>
              <a:buFont typeface="Wingdings" pitchFamily="2" charset="2"/>
              <a:buChar char="§"/>
            </a:pPr>
            <a:r>
              <a:rPr lang="en-US"/>
              <a:t>To conserve rain water and minimize effect of drought</a:t>
            </a:r>
          </a:p>
          <a:p>
            <a:endParaRPr lang="en-US"/>
          </a:p>
          <a:p>
            <a:pPr>
              <a:buFont typeface="Wingdings" pitchFamily="2" charset="2"/>
              <a:buChar char="§"/>
            </a:pPr>
            <a:r>
              <a:rPr lang="en-US"/>
              <a:t>To drain the  water in case of excess rainfall</a:t>
            </a:r>
          </a:p>
          <a:p>
            <a:endParaRPr lang="en-US"/>
          </a:p>
          <a:p>
            <a:pPr>
              <a:buFont typeface="Wingdings" pitchFamily="2" charset="2"/>
              <a:buChar char="§"/>
            </a:pPr>
            <a:r>
              <a:rPr lang="en-US"/>
              <a:t>Useful for all dryland crops</a:t>
            </a:r>
          </a:p>
          <a:p>
            <a:pPr>
              <a:buFont typeface="Wingdings" pitchFamily="2" charset="2"/>
              <a:buChar char="§"/>
            </a:pPr>
            <a:endParaRPr lang="en-US"/>
          </a:p>
          <a:p>
            <a:pPr>
              <a:buFont typeface="Wingdings" pitchFamily="2" charset="2"/>
              <a:buChar char="§"/>
            </a:pPr>
            <a:r>
              <a:rPr lang="en-US"/>
              <a:t> Area coverage, 6-8 ha/day</a:t>
            </a:r>
            <a:endParaRPr lang="en-IN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user\Desktop\Planter Photos\100_65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457200"/>
            <a:ext cx="56388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28600" y="4876800"/>
            <a:ext cx="8382000" cy="12001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dirty="0"/>
              <a:t>Double furrow </a:t>
            </a:r>
            <a:r>
              <a:rPr lang="en-US" dirty="0" err="1"/>
              <a:t>multicrop</a:t>
            </a:r>
            <a:r>
              <a:rPr lang="en-US" dirty="0"/>
              <a:t> planter developed  for </a:t>
            </a:r>
            <a:r>
              <a:rPr lang="en-US" dirty="0" err="1"/>
              <a:t>Redgram</a:t>
            </a:r>
            <a:r>
              <a:rPr lang="en-US" dirty="0"/>
              <a:t>-soybean</a:t>
            </a:r>
          </a:p>
          <a:p>
            <a:pPr algn="just">
              <a:defRPr/>
            </a:pPr>
            <a:r>
              <a:rPr lang="en-US" dirty="0"/>
              <a:t>Cropping system (Developed based on farmer’s request-location specific)  cum BBF planter for improved water conservation</a:t>
            </a:r>
          </a:p>
        </p:txBody>
      </p:sp>
      <p:pic>
        <p:nvPicPr>
          <p:cNvPr id="4" name="Picture 17" descr="Punch-lines-ICAR-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228600"/>
            <a:ext cx="1981200" cy="8826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F:\dr kv rao\DSC00044.JP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609600" y="1219200"/>
            <a:ext cx="3886200" cy="2951163"/>
          </a:xfrm>
          <a:prstGeom prst="rect">
            <a:avLst/>
          </a:prstGeom>
          <a:noFill/>
          <a:ln w="38100">
            <a:solidFill>
              <a:schemeClr val="accent6">
                <a:lumMod val="20000"/>
                <a:lumOff val="80000"/>
              </a:schemeClr>
            </a:solidFill>
            <a:miter lim="800000"/>
            <a:headEnd/>
            <a:tailEnd/>
          </a:ln>
        </p:spPr>
      </p:pic>
      <p:grpSp>
        <p:nvGrpSpPr>
          <p:cNvPr id="24579" name="Group 5"/>
          <p:cNvGrpSpPr>
            <a:grpSpLocks/>
          </p:cNvGrpSpPr>
          <p:nvPr/>
        </p:nvGrpSpPr>
        <p:grpSpPr bwMode="auto">
          <a:xfrm>
            <a:off x="762000" y="4419600"/>
            <a:ext cx="3810000" cy="2209800"/>
            <a:chOff x="0" y="705"/>
            <a:chExt cx="5376" cy="3593"/>
          </a:xfrm>
        </p:grpSpPr>
        <p:sp>
          <p:nvSpPr>
            <p:cNvPr id="24584" name="Line 6"/>
            <p:cNvSpPr>
              <a:spLocks noChangeShapeType="1"/>
            </p:cNvSpPr>
            <p:nvPr/>
          </p:nvSpPr>
          <p:spPr bwMode="auto">
            <a:xfrm>
              <a:off x="576" y="864"/>
              <a:ext cx="4560" cy="0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585" name="Line 7"/>
            <p:cNvSpPr>
              <a:spLocks noChangeShapeType="1"/>
            </p:cNvSpPr>
            <p:nvPr/>
          </p:nvSpPr>
          <p:spPr bwMode="auto">
            <a:xfrm>
              <a:off x="576" y="1440"/>
              <a:ext cx="4608" cy="0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586" name="Line 8"/>
            <p:cNvSpPr>
              <a:spLocks noChangeShapeType="1"/>
            </p:cNvSpPr>
            <p:nvPr/>
          </p:nvSpPr>
          <p:spPr bwMode="auto">
            <a:xfrm>
              <a:off x="576" y="2592"/>
              <a:ext cx="4608" cy="0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587" name="Line 9"/>
            <p:cNvSpPr>
              <a:spLocks noChangeShapeType="1"/>
            </p:cNvSpPr>
            <p:nvPr/>
          </p:nvSpPr>
          <p:spPr bwMode="auto">
            <a:xfrm>
              <a:off x="576" y="3168"/>
              <a:ext cx="4608" cy="0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588" name="Line 10"/>
            <p:cNvSpPr>
              <a:spLocks noChangeShapeType="1"/>
            </p:cNvSpPr>
            <p:nvPr/>
          </p:nvSpPr>
          <p:spPr bwMode="auto">
            <a:xfrm>
              <a:off x="336" y="2592"/>
              <a:ext cx="0" cy="576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589" name="Line 11"/>
            <p:cNvSpPr>
              <a:spLocks noChangeShapeType="1"/>
            </p:cNvSpPr>
            <p:nvPr/>
          </p:nvSpPr>
          <p:spPr bwMode="auto">
            <a:xfrm>
              <a:off x="336" y="864"/>
              <a:ext cx="0" cy="576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590" name="Line 12"/>
            <p:cNvSpPr>
              <a:spLocks noChangeShapeType="1"/>
            </p:cNvSpPr>
            <p:nvPr/>
          </p:nvSpPr>
          <p:spPr bwMode="auto">
            <a:xfrm>
              <a:off x="2880" y="1440"/>
              <a:ext cx="0" cy="1152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591" name="Text Box 13"/>
            <p:cNvSpPr txBox="1">
              <a:spLocks noChangeArrowheads="1"/>
            </p:cNvSpPr>
            <p:nvPr/>
          </p:nvSpPr>
          <p:spPr bwMode="auto">
            <a:xfrm>
              <a:off x="480" y="3009"/>
              <a:ext cx="435" cy="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>
                  <a:solidFill>
                    <a:srgbClr val="009900"/>
                  </a:solidFill>
                  <a:latin typeface="Arial" charset="0"/>
                </a:rPr>
                <a:t>*</a:t>
              </a:r>
            </a:p>
          </p:txBody>
        </p:sp>
        <p:sp>
          <p:nvSpPr>
            <p:cNvPr id="24592" name="Text Box 14"/>
            <p:cNvSpPr txBox="1">
              <a:spLocks noChangeArrowheads="1"/>
            </p:cNvSpPr>
            <p:nvPr/>
          </p:nvSpPr>
          <p:spPr bwMode="auto">
            <a:xfrm>
              <a:off x="1058" y="3009"/>
              <a:ext cx="435" cy="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>
                  <a:solidFill>
                    <a:srgbClr val="009900"/>
                  </a:solidFill>
                  <a:latin typeface="Arial" charset="0"/>
                </a:rPr>
                <a:t>*</a:t>
              </a:r>
            </a:p>
          </p:txBody>
        </p:sp>
        <p:sp>
          <p:nvSpPr>
            <p:cNvPr id="24593" name="Text Box 15"/>
            <p:cNvSpPr txBox="1">
              <a:spLocks noChangeArrowheads="1"/>
            </p:cNvSpPr>
            <p:nvPr/>
          </p:nvSpPr>
          <p:spPr bwMode="auto">
            <a:xfrm>
              <a:off x="480" y="1283"/>
              <a:ext cx="435" cy="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>
                  <a:solidFill>
                    <a:srgbClr val="009900"/>
                  </a:solidFill>
                  <a:latin typeface="Arial" charset="0"/>
                </a:rPr>
                <a:t>*</a:t>
              </a:r>
            </a:p>
          </p:txBody>
        </p:sp>
        <p:sp>
          <p:nvSpPr>
            <p:cNvPr id="24594" name="Text Box 16"/>
            <p:cNvSpPr txBox="1">
              <a:spLocks noChangeArrowheads="1"/>
            </p:cNvSpPr>
            <p:nvPr/>
          </p:nvSpPr>
          <p:spPr bwMode="auto">
            <a:xfrm>
              <a:off x="436" y="2451"/>
              <a:ext cx="278" cy="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3200">
                  <a:solidFill>
                    <a:srgbClr val="009900"/>
                  </a:solidFill>
                  <a:latin typeface="Arial" charset="0"/>
                </a:rPr>
                <a:t>*</a:t>
              </a:r>
            </a:p>
          </p:txBody>
        </p:sp>
        <p:sp>
          <p:nvSpPr>
            <p:cNvPr id="24595" name="Text Box 17"/>
            <p:cNvSpPr txBox="1">
              <a:spLocks noChangeArrowheads="1"/>
            </p:cNvSpPr>
            <p:nvPr/>
          </p:nvSpPr>
          <p:spPr bwMode="auto">
            <a:xfrm>
              <a:off x="480" y="705"/>
              <a:ext cx="435" cy="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>
                  <a:solidFill>
                    <a:srgbClr val="009900"/>
                  </a:solidFill>
                  <a:latin typeface="Arial" charset="0"/>
                </a:rPr>
                <a:t>*</a:t>
              </a:r>
            </a:p>
          </p:txBody>
        </p:sp>
        <p:sp>
          <p:nvSpPr>
            <p:cNvPr id="24596" name="Text Box 18"/>
            <p:cNvSpPr txBox="1">
              <a:spLocks noChangeArrowheads="1"/>
            </p:cNvSpPr>
            <p:nvPr/>
          </p:nvSpPr>
          <p:spPr bwMode="auto">
            <a:xfrm>
              <a:off x="1056" y="2435"/>
              <a:ext cx="435" cy="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>
                  <a:solidFill>
                    <a:srgbClr val="009900"/>
                  </a:solidFill>
                  <a:latin typeface="Arial" charset="0"/>
                </a:rPr>
                <a:t>*</a:t>
              </a:r>
            </a:p>
          </p:txBody>
        </p:sp>
        <p:sp>
          <p:nvSpPr>
            <p:cNvPr id="24597" name="Text Box 19"/>
            <p:cNvSpPr txBox="1">
              <a:spLocks noChangeArrowheads="1"/>
            </p:cNvSpPr>
            <p:nvPr/>
          </p:nvSpPr>
          <p:spPr bwMode="auto">
            <a:xfrm>
              <a:off x="1056" y="705"/>
              <a:ext cx="435" cy="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>
                  <a:solidFill>
                    <a:srgbClr val="009900"/>
                  </a:solidFill>
                  <a:latin typeface="Arial" charset="0"/>
                </a:rPr>
                <a:t>*</a:t>
              </a:r>
            </a:p>
          </p:txBody>
        </p:sp>
        <p:sp>
          <p:nvSpPr>
            <p:cNvPr id="24598" name="Text Box 20"/>
            <p:cNvSpPr txBox="1">
              <a:spLocks noChangeArrowheads="1"/>
            </p:cNvSpPr>
            <p:nvPr/>
          </p:nvSpPr>
          <p:spPr bwMode="auto">
            <a:xfrm>
              <a:off x="1056" y="1283"/>
              <a:ext cx="435" cy="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>
                  <a:solidFill>
                    <a:srgbClr val="009900"/>
                  </a:solidFill>
                  <a:latin typeface="Arial" charset="0"/>
                </a:rPr>
                <a:t>*</a:t>
              </a:r>
            </a:p>
          </p:txBody>
        </p:sp>
        <p:sp>
          <p:nvSpPr>
            <p:cNvPr id="24599" name="Text Box 21"/>
            <p:cNvSpPr txBox="1">
              <a:spLocks noChangeArrowheads="1"/>
            </p:cNvSpPr>
            <p:nvPr/>
          </p:nvSpPr>
          <p:spPr bwMode="auto">
            <a:xfrm>
              <a:off x="1250" y="3311"/>
              <a:ext cx="478" cy="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900" b="1">
                  <a:latin typeface="Arial" charset="0"/>
                </a:rPr>
                <a:t>60 cm</a:t>
              </a:r>
            </a:p>
          </p:txBody>
        </p:sp>
        <p:sp>
          <p:nvSpPr>
            <p:cNvPr id="24600" name="Text Box 22"/>
            <p:cNvSpPr txBox="1">
              <a:spLocks noChangeArrowheads="1"/>
            </p:cNvSpPr>
            <p:nvPr/>
          </p:nvSpPr>
          <p:spPr bwMode="auto">
            <a:xfrm>
              <a:off x="0" y="1007"/>
              <a:ext cx="288" cy="10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900" b="1">
                  <a:latin typeface="Arial" charset="0"/>
                </a:rPr>
                <a:t>60 cm</a:t>
              </a:r>
            </a:p>
          </p:txBody>
        </p:sp>
        <p:sp>
          <p:nvSpPr>
            <p:cNvPr id="24601" name="Text Box 23"/>
            <p:cNvSpPr txBox="1">
              <a:spLocks noChangeArrowheads="1"/>
            </p:cNvSpPr>
            <p:nvPr/>
          </p:nvSpPr>
          <p:spPr bwMode="auto">
            <a:xfrm>
              <a:off x="2160" y="1871"/>
              <a:ext cx="672" cy="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900" b="1">
                  <a:latin typeface="Arial" charset="0"/>
                </a:rPr>
                <a:t>120 cm</a:t>
              </a:r>
            </a:p>
          </p:txBody>
        </p:sp>
        <p:sp>
          <p:nvSpPr>
            <p:cNvPr id="24602" name="Text Box 24"/>
            <p:cNvSpPr txBox="1">
              <a:spLocks noChangeArrowheads="1"/>
            </p:cNvSpPr>
            <p:nvPr/>
          </p:nvSpPr>
          <p:spPr bwMode="auto">
            <a:xfrm>
              <a:off x="672" y="3213"/>
              <a:ext cx="480" cy="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900" b="1">
                  <a:latin typeface="Arial" charset="0"/>
                </a:rPr>
                <a:t>60 cm</a:t>
              </a:r>
            </a:p>
          </p:txBody>
        </p:sp>
        <p:sp>
          <p:nvSpPr>
            <p:cNvPr id="24603" name="Line 26"/>
            <p:cNvSpPr>
              <a:spLocks noChangeShapeType="1"/>
            </p:cNvSpPr>
            <p:nvPr/>
          </p:nvSpPr>
          <p:spPr bwMode="auto">
            <a:xfrm>
              <a:off x="1728" y="3552"/>
              <a:ext cx="2304" cy="0"/>
            </a:xfrm>
            <a:prstGeom prst="line">
              <a:avLst/>
            </a:prstGeom>
            <a:noFill/>
            <a:ln w="25400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604" name="Line 27"/>
            <p:cNvSpPr>
              <a:spLocks noChangeShapeType="1"/>
            </p:cNvSpPr>
            <p:nvPr/>
          </p:nvSpPr>
          <p:spPr bwMode="auto">
            <a:xfrm flipH="1">
              <a:off x="1488" y="3552"/>
              <a:ext cx="240" cy="480"/>
            </a:xfrm>
            <a:prstGeom prst="line">
              <a:avLst/>
            </a:prstGeom>
            <a:noFill/>
            <a:ln w="25400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605" name="Line 28"/>
            <p:cNvSpPr>
              <a:spLocks noChangeShapeType="1"/>
            </p:cNvSpPr>
            <p:nvPr/>
          </p:nvSpPr>
          <p:spPr bwMode="auto">
            <a:xfrm>
              <a:off x="1200" y="3552"/>
              <a:ext cx="288" cy="480"/>
            </a:xfrm>
            <a:prstGeom prst="line">
              <a:avLst/>
            </a:prstGeom>
            <a:noFill/>
            <a:ln w="25400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606" name="Line 29"/>
            <p:cNvSpPr>
              <a:spLocks noChangeShapeType="1"/>
            </p:cNvSpPr>
            <p:nvPr/>
          </p:nvSpPr>
          <p:spPr bwMode="auto">
            <a:xfrm>
              <a:off x="576" y="3552"/>
              <a:ext cx="624" cy="0"/>
            </a:xfrm>
            <a:prstGeom prst="line">
              <a:avLst/>
            </a:prstGeom>
            <a:noFill/>
            <a:ln w="25400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607" name="Line 30"/>
            <p:cNvSpPr>
              <a:spLocks noChangeShapeType="1"/>
            </p:cNvSpPr>
            <p:nvPr/>
          </p:nvSpPr>
          <p:spPr bwMode="auto">
            <a:xfrm flipH="1">
              <a:off x="4416" y="3552"/>
              <a:ext cx="240" cy="480"/>
            </a:xfrm>
            <a:prstGeom prst="line">
              <a:avLst/>
            </a:prstGeom>
            <a:noFill/>
            <a:ln w="25400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608" name="Line 31"/>
            <p:cNvSpPr>
              <a:spLocks noChangeShapeType="1"/>
            </p:cNvSpPr>
            <p:nvPr/>
          </p:nvSpPr>
          <p:spPr bwMode="auto">
            <a:xfrm>
              <a:off x="4128" y="3552"/>
              <a:ext cx="288" cy="480"/>
            </a:xfrm>
            <a:prstGeom prst="line">
              <a:avLst/>
            </a:prstGeom>
            <a:noFill/>
            <a:ln w="25400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609" name="Line 32"/>
            <p:cNvSpPr>
              <a:spLocks noChangeShapeType="1"/>
            </p:cNvSpPr>
            <p:nvPr/>
          </p:nvSpPr>
          <p:spPr bwMode="auto">
            <a:xfrm>
              <a:off x="3504" y="3552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610" name="Line 33"/>
            <p:cNvSpPr>
              <a:spLocks noChangeShapeType="1"/>
            </p:cNvSpPr>
            <p:nvPr/>
          </p:nvSpPr>
          <p:spPr bwMode="auto">
            <a:xfrm>
              <a:off x="4656" y="3552"/>
              <a:ext cx="720" cy="0"/>
            </a:xfrm>
            <a:prstGeom prst="line">
              <a:avLst/>
            </a:prstGeom>
            <a:noFill/>
            <a:ln w="25400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611" name="Text Box 34"/>
            <p:cNvSpPr txBox="1">
              <a:spLocks noChangeArrowheads="1"/>
            </p:cNvSpPr>
            <p:nvPr/>
          </p:nvSpPr>
          <p:spPr bwMode="auto">
            <a:xfrm>
              <a:off x="1108" y="3552"/>
              <a:ext cx="278" cy="7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3200">
                  <a:solidFill>
                    <a:srgbClr val="009900"/>
                  </a:solidFill>
                  <a:latin typeface="Arial" charset="0"/>
                </a:rPr>
                <a:t>*</a:t>
              </a:r>
            </a:p>
          </p:txBody>
        </p:sp>
        <p:sp>
          <p:nvSpPr>
            <p:cNvPr id="24612" name="Text Box 35"/>
            <p:cNvSpPr txBox="1">
              <a:spLocks noChangeArrowheads="1"/>
            </p:cNvSpPr>
            <p:nvPr/>
          </p:nvSpPr>
          <p:spPr bwMode="auto">
            <a:xfrm>
              <a:off x="1494" y="3552"/>
              <a:ext cx="276" cy="7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3200">
                  <a:solidFill>
                    <a:srgbClr val="009900"/>
                  </a:solidFill>
                  <a:latin typeface="Arial" charset="0"/>
                </a:rPr>
                <a:t>*</a:t>
              </a:r>
            </a:p>
          </p:txBody>
        </p:sp>
        <p:sp>
          <p:nvSpPr>
            <p:cNvPr id="24613" name="Text Box 36"/>
            <p:cNvSpPr txBox="1">
              <a:spLocks noChangeArrowheads="1"/>
            </p:cNvSpPr>
            <p:nvPr/>
          </p:nvSpPr>
          <p:spPr bwMode="auto">
            <a:xfrm>
              <a:off x="4038" y="3552"/>
              <a:ext cx="276" cy="7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3200">
                  <a:solidFill>
                    <a:srgbClr val="009900"/>
                  </a:solidFill>
                  <a:latin typeface="Arial" charset="0"/>
                </a:rPr>
                <a:t>*</a:t>
              </a:r>
            </a:p>
          </p:txBody>
        </p:sp>
        <p:sp>
          <p:nvSpPr>
            <p:cNvPr id="24614" name="Text Box 37"/>
            <p:cNvSpPr txBox="1">
              <a:spLocks noChangeArrowheads="1"/>
            </p:cNvSpPr>
            <p:nvPr/>
          </p:nvSpPr>
          <p:spPr bwMode="auto">
            <a:xfrm>
              <a:off x="4420" y="3552"/>
              <a:ext cx="278" cy="7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3200">
                  <a:solidFill>
                    <a:srgbClr val="009900"/>
                  </a:solidFill>
                  <a:latin typeface="Arial" charset="0"/>
                </a:rPr>
                <a:t>*</a:t>
              </a:r>
            </a:p>
          </p:txBody>
        </p:sp>
        <p:sp>
          <p:nvSpPr>
            <p:cNvPr id="24615" name="Line 38"/>
            <p:cNvSpPr>
              <a:spLocks noChangeShapeType="1"/>
            </p:cNvSpPr>
            <p:nvPr/>
          </p:nvSpPr>
          <p:spPr bwMode="auto">
            <a:xfrm>
              <a:off x="1728" y="3600"/>
              <a:ext cx="2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616" name="Text Box 39"/>
            <p:cNvSpPr txBox="1">
              <a:spLocks noChangeArrowheads="1"/>
            </p:cNvSpPr>
            <p:nvPr/>
          </p:nvSpPr>
          <p:spPr bwMode="auto">
            <a:xfrm>
              <a:off x="2496" y="3744"/>
              <a:ext cx="672" cy="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900" b="1">
                  <a:latin typeface="Arial" charset="0"/>
                </a:rPr>
                <a:t>120 cm</a:t>
              </a:r>
            </a:p>
          </p:txBody>
        </p:sp>
        <p:sp>
          <p:nvSpPr>
            <p:cNvPr id="24617" name="Line 40"/>
            <p:cNvSpPr>
              <a:spLocks noChangeShapeType="1"/>
            </p:cNvSpPr>
            <p:nvPr/>
          </p:nvSpPr>
          <p:spPr bwMode="auto">
            <a:xfrm>
              <a:off x="1200" y="3504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618" name="Text Box 41"/>
            <p:cNvSpPr txBox="1">
              <a:spLocks noChangeArrowheads="1"/>
            </p:cNvSpPr>
            <p:nvPr/>
          </p:nvSpPr>
          <p:spPr bwMode="auto">
            <a:xfrm>
              <a:off x="0" y="2737"/>
              <a:ext cx="288" cy="10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900" b="1">
                  <a:latin typeface="Arial" charset="0"/>
                </a:rPr>
                <a:t>60 cm</a:t>
              </a:r>
            </a:p>
          </p:txBody>
        </p:sp>
      </p:grpSp>
      <p:sp>
        <p:nvSpPr>
          <p:cNvPr id="24580" name="TextBox 39"/>
          <p:cNvSpPr txBox="1">
            <a:spLocks noChangeArrowheads="1"/>
          </p:cNvSpPr>
          <p:nvPr/>
        </p:nvSpPr>
        <p:spPr bwMode="auto">
          <a:xfrm>
            <a:off x="304800" y="152400"/>
            <a:ext cx="51816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C00000"/>
                </a:solidFill>
              </a:rPr>
              <a:t>CRIDA Paired Row cum BBF Planter</a:t>
            </a:r>
            <a:endParaRPr lang="en-IN" sz="3200" b="1">
              <a:solidFill>
                <a:srgbClr val="C00000"/>
              </a:solidFill>
            </a:endParaRPr>
          </a:p>
        </p:txBody>
      </p:sp>
      <p:pic>
        <p:nvPicPr>
          <p:cNvPr id="41" name="Picture 6" descr="F:\dr kv rao\DSC00001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4724400" y="1143000"/>
            <a:ext cx="3962400" cy="3009900"/>
          </a:xfrm>
          <a:prstGeom prst="rect">
            <a:avLst/>
          </a:prstGeom>
          <a:noFill/>
          <a:ln w="38100">
            <a:solidFill>
              <a:schemeClr val="accent6">
                <a:lumMod val="20000"/>
                <a:lumOff val="80000"/>
              </a:schemeClr>
            </a:solidFill>
            <a:miter lim="800000"/>
            <a:headEnd/>
            <a:tailEnd/>
          </a:ln>
        </p:spPr>
      </p:pic>
      <p:pic>
        <p:nvPicPr>
          <p:cNvPr id="2458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4267200"/>
            <a:ext cx="2819400" cy="250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17" descr="Punch-lines-ICAR-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1800" y="0"/>
            <a:ext cx="1981200" cy="8826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SC0775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913" y="925513"/>
            <a:ext cx="4267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1" descr="DSC0775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6925" y="914400"/>
            <a:ext cx="412432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Box 6"/>
          <p:cNvSpPr txBox="1">
            <a:spLocks noChangeArrowheads="1"/>
          </p:cNvSpPr>
          <p:nvPr/>
        </p:nvSpPr>
        <p:spPr bwMode="auto">
          <a:xfrm>
            <a:off x="228600" y="228600"/>
            <a:ext cx="4495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In situ water conservation </a:t>
            </a:r>
            <a:endParaRPr lang="en-IN" sz="3200">
              <a:solidFill>
                <a:srgbClr val="FF0000"/>
              </a:solidFill>
            </a:endParaRPr>
          </a:p>
        </p:txBody>
      </p:sp>
      <p:graphicFrame>
        <p:nvGraphicFramePr>
          <p:cNvPr id="8" name="Group 400"/>
          <p:cNvGraphicFramePr>
            <a:graphicFrameLocks noGrp="1"/>
          </p:cNvGraphicFramePr>
          <p:nvPr/>
        </p:nvGraphicFramePr>
        <p:xfrm>
          <a:off x="228600" y="3962400"/>
          <a:ext cx="3886200" cy="2710065"/>
        </p:xfrm>
        <a:graphic>
          <a:graphicData uri="http://schemas.openxmlformats.org/drawingml/2006/table">
            <a:tbl>
              <a:tblPr/>
              <a:tblGrid>
                <a:gridCol w="2362200"/>
                <a:gridCol w="1524000"/>
              </a:tblGrid>
              <a:tr h="423961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Pigeon pea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3" marB="4573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Runoff ,mm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3" marB="4573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022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Conventional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3" marB="4573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64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3" marB="4573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022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Conventional+ Intercrop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3" marB="4573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52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3" marB="4573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022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Paired row with furrow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3" marB="4573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6.2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3" marB="4573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3372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Paired row with furrow+ Intercrop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3" marB="4573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4.4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3" marB="4573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Group 400"/>
          <p:cNvGraphicFramePr>
            <a:graphicFrameLocks noGrp="1"/>
          </p:cNvGraphicFramePr>
          <p:nvPr/>
        </p:nvGraphicFramePr>
        <p:xfrm>
          <a:off x="4495800" y="3962400"/>
          <a:ext cx="4419600" cy="2679342"/>
        </p:xfrm>
        <a:graphic>
          <a:graphicData uri="http://schemas.openxmlformats.org/drawingml/2006/table">
            <a:tbl>
              <a:tblPr/>
              <a:tblGrid>
                <a:gridCol w="2261771"/>
                <a:gridCol w="2157829"/>
              </a:tblGrid>
              <a:tr h="67953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Pigeon pea system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Pigeon pea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Equi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. yields Kg/ha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0741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Conventional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1900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0741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Conventional+ Intercrop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1700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0741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Paired row with furrow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2200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193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Paired row with furrow+ Intercrop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2270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5645" name="Picture 17" descr="Punch-lines-ICAR-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152400"/>
            <a:ext cx="1981200" cy="8826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52400"/>
            <a:ext cx="487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Improved Machinery for Crop Residue Management</a:t>
            </a:r>
            <a:endParaRPr lang="en-IN" sz="2800" dirty="0">
              <a:solidFill>
                <a:srgbClr val="C00000"/>
              </a:solidFill>
            </a:endParaRPr>
          </a:p>
        </p:txBody>
      </p:sp>
      <p:pic>
        <p:nvPicPr>
          <p:cNvPr id="4" name="Picture 3" descr="G:\6.5.2011 backup\BSR Photos\LT Planter 1  -1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962400"/>
            <a:ext cx="40386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Chart 4"/>
          <p:cNvGraphicFramePr/>
          <p:nvPr/>
        </p:nvGraphicFramePr>
        <p:xfrm>
          <a:off x="4648200" y="1600200"/>
          <a:ext cx="3962400" cy="373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5" descr="G:\6.5.2011 backup\BSR Photos\Slasher Ope 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219200"/>
            <a:ext cx="3962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7" descr="Punch-lines-ICAR-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1800" y="228600"/>
            <a:ext cx="1981200" cy="8826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7" descr="Punch-lines-ICAR-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1800" y="381000"/>
            <a:ext cx="1981200" cy="8826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4099" name="TextBox 6"/>
          <p:cNvSpPr txBox="1">
            <a:spLocks noChangeArrowheads="1"/>
          </p:cNvSpPr>
          <p:nvPr/>
        </p:nvSpPr>
        <p:spPr bwMode="auto">
          <a:xfrm>
            <a:off x="685800" y="381000"/>
            <a:ext cx="5257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Present </a:t>
            </a:r>
            <a:r>
              <a:rPr lang="en-US" sz="3600" dirty="0" smtClean="0">
                <a:solidFill>
                  <a:srgbClr val="C00000"/>
                </a:solidFill>
              </a:rPr>
              <a:t>Issues in </a:t>
            </a:r>
            <a:r>
              <a:rPr lang="en-US" sz="3600" dirty="0" err="1" smtClean="0">
                <a:solidFill>
                  <a:srgbClr val="C00000"/>
                </a:solidFill>
              </a:rPr>
              <a:t>Dryland</a:t>
            </a:r>
            <a:r>
              <a:rPr lang="en-US" sz="3600" dirty="0" smtClean="0">
                <a:solidFill>
                  <a:srgbClr val="C00000"/>
                </a:solidFill>
              </a:rPr>
              <a:t> Agriculture</a:t>
            </a:r>
            <a:endParaRPr lang="en-IN" sz="3600" dirty="0">
              <a:solidFill>
                <a:srgbClr val="C00000"/>
              </a:solidFill>
            </a:endParaRP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200" kern="0" dirty="0">
                <a:solidFill>
                  <a:srgbClr val="002060"/>
                </a:solidFill>
                <a:latin typeface="+mn-lt"/>
                <a:cs typeface="+mn-cs"/>
              </a:rPr>
              <a:t>Difficulty in managing the small farms 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200" kern="0" dirty="0">
                <a:solidFill>
                  <a:srgbClr val="002060"/>
                </a:solidFill>
                <a:latin typeface="+mn-lt"/>
                <a:cs typeface="+mn-cs"/>
              </a:rPr>
              <a:t>Reduction in Bullock Power and increase in tractor hiring costs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200" kern="0" dirty="0">
                <a:solidFill>
                  <a:srgbClr val="002060"/>
                </a:solidFill>
                <a:latin typeface="+mn-lt"/>
                <a:cs typeface="+mn-cs"/>
              </a:rPr>
              <a:t>Non Availability of </a:t>
            </a:r>
            <a:r>
              <a:rPr lang="en-US" sz="3200" kern="0" dirty="0" err="1">
                <a:solidFill>
                  <a:srgbClr val="002060"/>
                </a:solidFill>
                <a:latin typeface="+mn-lt"/>
                <a:cs typeface="+mn-cs"/>
              </a:rPr>
              <a:t>labour</a:t>
            </a:r>
            <a:r>
              <a:rPr lang="en-US" sz="3200" kern="0" dirty="0">
                <a:solidFill>
                  <a:srgbClr val="002060"/>
                </a:solidFill>
                <a:latin typeface="+mn-lt"/>
                <a:cs typeface="+mn-cs"/>
              </a:rPr>
              <a:t> for precision operations like sowing and harvesting etc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200" kern="0" dirty="0">
                <a:solidFill>
                  <a:srgbClr val="002060"/>
                </a:solidFill>
                <a:latin typeface="+mn-lt"/>
                <a:cs typeface="+mn-cs"/>
              </a:rPr>
              <a:t>Poor soil conditions because of lack of interest from the farmers on soil improvement activities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200" kern="0" dirty="0">
                <a:solidFill>
                  <a:srgbClr val="002060"/>
                </a:solidFill>
                <a:latin typeface="+mn-lt"/>
                <a:cs typeface="+mn-cs"/>
              </a:rPr>
              <a:t>Uneven rainfall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ig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066800"/>
            <a:ext cx="3810000" cy="2766786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3" name="Picture 3" descr="DSC0652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1295400"/>
            <a:ext cx="4114800" cy="2854052"/>
          </a:xfrm>
          <a:prstGeom prst="rect">
            <a:avLst/>
          </a:prstGeom>
          <a:noFill/>
        </p:spPr>
      </p:pic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381000" y="3962400"/>
          <a:ext cx="3886200" cy="2679475"/>
        </p:xfrm>
        <a:graphic>
          <a:graphicData uri="http://schemas.openxmlformats.org/presentationml/2006/ole">
            <p:oleObj spid="_x0000_s25602" r:id="rId5" imgW="5095238" imgH="3315163" progId="PBrush">
              <p:embed/>
            </p:oleObj>
          </a:graphicData>
        </a:graphic>
      </p:graphicFrame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495800" y="4648200"/>
            <a:ext cx="3886200" cy="118745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Incorporation efficiency:78% Chopping efficiency:70% Rotor speed: 3.6 m/s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152400"/>
            <a:ext cx="487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Improved Machinery for Crop Residue Management</a:t>
            </a:r>
            <a:endParaRPr lang="en-IN" sz="2800" dirty="0">
              <a:solidFill>
                <a:srgbClr val="C00000"/>
              </a:solidFill>
            </a:endParaRPr>
          </a:p>
        </p:txBody>
      </p:sp>
      <p:pic>
        <p:nvPicPr>
          <p:cNvPr id="7" name="Picture 17" descr="Punch-lines-ICAR-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1800" y="228600"/>
            <a:ext cx="1981200" cy="8826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1"/>
          <p:cNvSpPr txBox="1">
            <a:spLocks noChangeArrowheads="1"/>
          </p:cNvSpPr>
          <p:nvPr/>
        </p:nvSpPr>
        <p:spPr bwMode="auto">
          <a:xfrm>
            <a:off x="228600" y="228600"/>
            <a:ext cx="6553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/>
              <a:t>CRIDA </a:t>
            </a:r>
            <a:r>
              <a:rPr lang="en-US" sz="2800" dirty="0" smtClean="0"/>
              <a:t>Precision planter cum herbicide applicator for </a:t>
            </a:r>
            <a:r>
              <a:rPr lang="en-US" sz="2800" dirty="0"/>
              <a:t>conservation </a:t>
            </a:r>
            <a:r>
              <a:rPr lang="en-US" sz="2800" dirty="0" smtClean="0"/>
              <a:t>agriculture</a:t>
            </a:r>
            <a:endParaRPr lang="en-US" sz="2800" dirty="0"/>
          </a:p>
        </p:txBody>
      </p:sp>
      <p:pic>
        <p:nvPicPr>
          <p:cNvPr id="27651" name="Picture 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199" y="1676400"/>
            <a:ext cx="4234267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Rectangle 4"/>
          <p:cNvSpPr>
            <a:spLocks noChangeArrowheads="1"/>
          </p:cNvSpPr>
          <p:nvPr/>
        </p:nvSpPr>
        <p:spPr bwMode="auto">
          <a:xfrm>
            <a:off x="4800600" y="1143000"/>
            <a:ext cx="4114800" cy="5093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buFontTx/>
              <a:buChar char="•"/>
            </a:pPr>
            <a:r>
              <a:rPr lang="en-US" sz="2000" dirty="0">
                <a:latin typeface="Arial Narrow" pitchFamily="34" charset="0"/>
              </a:rPr>
              <a:t>It can do three operations at a time viz., seed     sowing, fertilizer application and herbicide    spraying.</a:t>
            </a:r>
          </a:p>
          <a:p>
            <a:pPr>
              <a:lnSpc>
                <a:spcPct val="125000"/>
              </a:lnSpc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  <a:latin typeface="Arial Narrow" pitchFamily="34" charset="0"/>
              </a:rPr>
              <a:t> I</a:t>
            </a:r>
            <a:r>
              <a:rPr lang="en-US" sz="2000" dirty="0">
                <a:latin typeface="Arial Narrow" pitchFamily="34" charset="0"/>
              </a:rPr>
              <a:t>t can work well in two way sloppy lands because   of  individually operated  spring loaded tines.</a:t>
            </a:r>
          </a:p>
          <a:p>
            <a:pPr>
              <a:lnSpc>
                <a:spcPct val="125000"/>
              </a:lnSpc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2000" dirty="0">
                <a:latin typeface="Arial Narrow" pitchFamily="34" charset="0"/>
              </a:rPr>
              <a:t>Separate seed and fertilizer boxes are available for     inter-cropping.</a:t>
            </a:r>
          </a:p>
          <a:p>
            <a:pPr>
              <a:lnSpc>
                <a:spcPct val="125000"/>
              </a:lnSpc>
              <a:buFontTx/>
              <a:buChar char="•"/>
            </a:pPr>
            <a:r>
              <a:rPr lang="en-US" sz="2000" dirty="0">
                <a:latin typeface="Arial Narrow" pitchFamily="34" charset="0"/>
              </a:rPr>
              <a:t> Separate seed metering plates are available for    different crops.</a:t>
            </a:r>
          </a:p>
          <a:p>
            <a:pPr>
              <a:lnSpc>
                <a:spcPct val="125000"/>
              </a:lnSpc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2000" dirty="0">
                <a:latin typeface="Arial Narrow" pitchFamily="34" charset="0"/>
              </a:rPr>
              <a:t>Field coverage about 0.48 hectare/ hour.</a:t>
            </a:r>
          </a:p>
          <a:p>
            <a:pPr>
              <a:lnSpc>
                <a:spcPct val="125000"/>
              </a:lnSpc>
              <a:buFont typeface="Arial" charset="0"/>
              <a:buChar char="•"/>
            </a:pPr>
            <a:r>
              <a:rPr lang="en-US" sz="2000" dirty="0">
                <a:latin typeface="Arial Narrow" pitchFamily="34" charset="0"/>
              </a:rPr>
              <a:t> The cost of operation Rs.1250/- per hectare. </a:t>
            </a:r>
          </a:p>
        </p:txBody>
      </p:sp>
      <p:pic>
        <p:nvPicPr>
          <p:cNvPr id="27654" name="Picture 17" descr="Punch-lines-ICAR-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152400"/>
            <a:ext cx="1981200" cy="8826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457200" y="1143000"/>
          <a:ext cx="81534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81000" y="381000"/>
            <a:ext cx="525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Performance of Precision planter</a:t>
            </a:r>
            <a:endParaRPr lang="en-IN" sz="2800" dirty="0">
              <a:solidFill>
                <a:srgbClr val="C00000"/>
              </a:solidFill>
            </a:endParaRPr>
          </a:p>
        </p:txBody>
      </p:sp>
      <p:pic>
        <p:nvPicPr>
          <p:cNvPr id="4" name="Picture 17" descr="Punch-lines-ICAR-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228600"/>
            <a:ext cx="1981200" cy="8826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://www.parueng.com/images/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219200"/>
            <a:ext cx="5791200" cy="3948113"/>
          </a:xfrm>
          <a:prstGeom prst="rect">
            <a:avLst/>
          </a:prstGeom>
          <a:noFill/>
        </p:spPr>
      </p:pic>
      <p:pic>
        <p:nvPicPr>
          <p:cNvPr id="3" name="Picture 7" descr="C:\Documents and Settings\user\Desktop\gs\os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1219200"/>
            <a:ext cx="2554288" cy="38862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04800" y="381000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Improved Orchard Sprayer</a:t>
            </a:r>
            <a:endParaRPr lang="en-IN" sz="2800" dirty="0">
              <a:solidFill>
                <a:srgbClr val="C00000"/>
              </a:solidFill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457200" y="5305425"/>
            <a:ext cx="8305800" cy="138499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Air carries the atomized fine spray deep in canopy,  </a:t>
            </a:r>
          </a:p>
          <a:p>
            <a:pPr>
              <a:spcBef>
                <a:spcPct val="50000"/>
              </a:spcBef>
            </a:pPr>
            <a:r>
              <a:rPr lang="en-US" dirty="0"/>
              <a:t>Saving in chemical spray </a:t>
            </a:r>
            <a:r>
              <a:rPr lang="en-US" dirty="0" smtClean="0"/>
              <a:t>(48%), </a:t>
            </a:r>
            <a:r>
              <a:rPr lang="en-US" dirty="0"/>
              <a:t>cost of operation </a:t>
            </a:r>
            <a:r>
              <a:rPr lang="en-US" dirty="0" smtClean="0"/>
              <a:t>(55%)timely </a:t>
            </a:r>
            <a:r>
              <a:rPr lang="en-US" dirty="0"/>
              <a:t>spray, </a:t>
            </a:r>
          </a:p>
        </p:txBody>
      </p:sp>
      <p:pic>
        <p:nvPicPr>
          <p:cNvPr id="6" name="Picture 17" descr="Punch-lines-ICAR-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228600"/>
            <a:ext cx="1981200" cy="8826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2" descr="C:\Users\user\Desktop\USA\shreder leveler pond personal\DSCN12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600200"/>
            <a:ext cx="4032250" cy="303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19" descr="C:\Users\user\Desktop\USA\shreder leveler pond personal\DSCN12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600200"/>
            <a:ext cx="385603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extBox 3"/>
          <p:cNvSpPr txBox="1">
            <a:spLocks noChangeArrowheads="1"/>
          </p:cNvSpPr>
          <p:nvPr/>
        </p:nvSpPr>
        <p:spPr bwMode="auto">
          <a:xfrm>
            <a:off x="609600" y="4876800"/>
            <a:ext cx="80772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dirty="0"/>
              <a:t>Newly designed single row self propelled Harvester in action</a:t>
            </a:r>
          </a:p>
          <a:p>
            <a:r>
              <a:rPr lang="en-US" dirty="0"/>
              <a:t> </a:t>
            </a:r>
          </a:p>
          <a:p>
            <a:pPr>
              <a:buFont typeface="Wingdings" pitchFamily="2" charset="2"/>
              <a:buChar char="ü"/>
            </a:pPr>
            <a:r>
              <a:rPr lang="en-US" dirty="0"/>
              <a:t>6.5 </a:t>
            </a:r>
            <a:r>
              <a:rPr lang="en-US" dirty="0" err="1"/>
              <a:t>h.p</a:t>
            </a:r>
            <a:r>
              <a:rPr lang="en-US" dirty="0"/>
              <a:t>. petrol engine with 45 cm cutting Row space with horizontal disc blade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6019800" cy="1143000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US" sz="36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Development of small harvesters for </a:t>
            </a:r>
            <a:r>
              <a:rPr lang="en-US" sz="3600" kern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dryland</a:t>
            </a:r>
            <a:r>
              <a:rPr lang="en-US" sz="36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crops</a:t>
            </a:r>
          </a:p>
        </p:txBody>
      </p:sp>
      <p:pic>
        <p:nvPicPr>
          <p:cNvPr id="28678" name="Picture 17" descr="Punch-lines-ICAR-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228600"/>
            <a:ext cx="1981200" cy="8826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user\Desktop\harvester\IMG_83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057400"/>
            <a:ext cx="5267325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Box 2"/>
          <p:cNvSpPr txBox="1">
            <a:spLocks noChangeArrowheads="1"/>
          </p:cNvSpPr>
          <p:nvPr/>
        </p:nvSpPr>
        <p:spPr bwMode="auto">
          <a:xfrm>
            <a:off x="6019800" y="3276600"/>
            <a:ext cx="2895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Prototype is </a:t>
            </a:r>
          </a:p>
          <a:p>
            <a:r>
              <a:rPr lang="en-US" dirty="0"/>
              <a:t>Ready </a:t>
            </a:r>
            <a:r>
              <a:rPr lang="en-US" dirty="0" smtClean="0"/>
              <a:t>for</a:t>
            </a:r>
            <a:endParaRPr lang="en-US" dirty="0"/>
          </a:p>
          <a:p>
            <a:r>
              <a:rPr lang="en-US" dirty="0"/>
              <a:t>commercialization</a:t>
            </a: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457200" y="274638"/>
            <a:ext cx="6096000" cy="1143000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US" sz="32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Newly developed mini tractor mounted </a:t>
            </a:r>
            <a:r>
              <a:rPr lang="en-US" sz="32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harvester</a:t>
            </a:r>
            <a:endParaRPr lang="en-US" sz="32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9701" name="Picture 17" descr="Punch-lines-ICAR-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228600"/>
            <a:ext cx="1981200" cy="8826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381000"/>
            <a:ext cx="7315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Custom Hiring Center: A strategy for promotion of Improved Implements</a:t>
            </a:r>
            <a:endParaRPr lang="en-IN" sz="3200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676400"/>
            <a:ext cx="8229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800" dirty="0" smtClean="0"/>
              <a:t>Established in 100 KVK villages under National Initiative on Climate Resilient Agriculture</a:t>
            </a:r>
          </a:p>
          <a:p>
            <a:endParaRPr lang="en-US" sz="2800" dirty="0" smtClean="0"/>
          </a:p>
          <a:p>
            <a:pPr>
              <a:buFont typeface="Wingdings" pitchFamily="2" charset="2"/>
              <a:buChar char="Ø"/>
            </a:pPr>
            <a:r>
              <a:rPr lang="en-US" sz="2800" dirty="0" smtClean="0"/>
              <a:t>Operated by Village Climate Risk Management Committee </a:t>
            </a:r>
          </a:p>
          <a:p>
            <a:endParaRPr lang="en-US" sz="2800" dirty="0" smtClean="0"/>
          </a:p>
          <a:p>
            <a:pPr>
              <a:buFont typeface="Wingdings" pitchFamily="2" charset="2"/>
              <a:buChar char="Ø"/>
            </a:pPr>
            <a:r>
              <a:rPr lang="en-US" sz="2800" dirty="0" smtClean="0"/>
              <a:t>There are 27 different types of farm machinery  stocked in 100 CHC</a:t>
            </a:r>
          </a:p>
          <a:p>
            <a:endParaRPr lang="en-US" sz="2800" dirty="0" smtClean="0"/>
          </a:p>
          <a:p>
            <a:pPr>
              <a:buFont typeface="Wingdings" pitchFamily="2" charset="2"/>
              <a:buChar char="Ø"/>
            </a:pPr>
            <a:r>
              <a:rPr lang="en-US" sz="2800" dirty="0" smtClean="0"/>
              <a:t>Each Centre was established at a capital cost of Rs 6.25 </a:t>
            </a:r>
            <a:r>
              <a:rPr lang="en-US" sz="2800" dirty="0" err="1" smtClean="0"/>
              <a:t>Lakh</a:t>
            </a:r>
            <a:r>
              <a:rPr lang="en-US" sz="2800" dirty="0" smtClean="0"/>
              <a:t> funded by NICRA Project</a:t>
            </a:r>
            <a:endParaRPr lang="en-IN" sz="2800" dirty="0"/>
          </a:p>
        </p:txBody>
      </p:sp>
      <p:pic>
        <p:nvPicPr>
          <p:cNvPr id="4" name="Picture 17" descr="Punch-lines-ICAR-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1800" y="228600"/>
            <a:ext cx="1981200" cy="8826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:\6.5.2011 backup\Faridkot\DSCN125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447800"/>
            <a:ext cx="3124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2" descr="G:\6.5.2011 backup\BSR Photos\Srikakulam\DSC013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1371600"/>
            <a:ext cx="3352800" cy="2514600"/>
          </a:xfrm>
          <a:prstGeom prst="rect">
            <a:avLst/>
          </a:prstGeom>
          <a:noFill/>
        </p:spPr>
      </p:pic>
      <p:pic>
        <p:nvPicPr>
          <p:cNvPr id="34819" name="Picture 3" descr="G:\6.5.2011 backup\BSR Photos\West godavari\DSC014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114800"/>
            <a:ext cx="3200400" cy="2133600"/>
          </a:xfrm>
          <a:prstGeom prst="rect">
            <a:avLst/>
          </a:prstGeom>
          <a:noFill/>
        </p:spPr>
      </p:pic>
      <p:pic>
        <p:nvPicPr>
          <p:cNvPr id="5" name="Picture 4" descr="G:\6.5.2011 backup\Yamunanagr\DSCN128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4038600"/>
            <a:ext cx="3200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57200" y="304800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Monitoring and Technical Back-up</a:t>
            </a:r>
            <a:endParaRPr lang="en-IN" sz="3200" dirty="0">
              <a:solidFill>
                <a:srgbClr val="C00000"/>
              </a:solidFill>
            </a:endParaRPr>
          </a:p>
        </p:txBody>
      </p:sp>
      <p:pic>
        <p:nvPicPr>
          <p:cNvPr id="8" name="Picture 17" descr="Punch-lines-ICAR-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1800" y="228600"/>
            <a:ext cx="1981200" cy="8826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143000" y="1219200"/>
          <a:ext cx="6096000" cy="493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Zone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KVKs (Number)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Revenue (Rs)</a:t>
                      </a:r>
                      <a:endParaRPr lang="en-IN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I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12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164540</a:t>
                      </a:r>
                      <a:endParaRPr lang="en-IN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II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15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284822</a:t>
                      </a:r>
                      <a:endParaRPr lang="en-IN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III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17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341955</a:t>
                      </a:r>
                      <a:endParaRPr lang="en-IN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IV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13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94158</a:t>
                      </a:r>
                      <a:endParaRPr lang="en-IN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V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13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332124</a:t>
                      </a:r>
                      <a:endParaRPr lang="en-IN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VI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7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519605</a:t>
                      </a:r>
                      <a:endParaRPr lang="en-IN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VII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14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437986</a:t>
                      </a:r>
                      <a:endParaRPr lang="en-IN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VIII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9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422648</a:t>
                      </a:r>
                      <a:endParaRPr lang="en-IN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Total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100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2597838</a:t>
                      </a:r>
                      <a:endParaRPr lang="en-IN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09600" y="381000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Revenue generated from CHC </a:t>
            </a:r>
            <a:endParaRPr lang="en-IN" sz="3200" dirty="0">
              <a:solidFill>
                <a:srgbClr val="C00000"/>
              </a:solidFill>
            </a:endParaRPr>
          </a:p>
        </p:txBody>
      </p:sp>
      <p:pic>
        <p:nvPicPr>
          <p:cNvPr id="4" name="Picture 17" descr="Punch-lines-ICAR-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1800" y="228600"/>
            <a:ext cx="1981200" cy="8826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04800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Impact of CHC</a:t>
            </a:r>
            <a:endParaRPr lang="en-IN" sz="3600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990600"/>
            <a:ext cx="8382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en-US" dirty="0" smtClean="0"/>
              <a:t>Demonstration of In-situ conservation of soil and water sowing across the slop in 10 ha area covering 25 farmers resulted in 11-13% in soybean yield (</a:t>
            </a:r>
            <a:r>
              <a:rPr lang="en-US" dirty="0" err="1" smtClean="0"/>
              <a:t>Nandurbar</a:t>
            </a:r>
            <a:r>
              <a:rPr lang="en-US" dirty="0" smtClean="0"/>
              <a:t>, MS)</a:t>
            </a:r>
          </a:p>
          <a:p>
            <a:pPr algn="just">
              <a:buFont typeface="Wingdings" pitchFamily="2" charset="2"/>
              <a:buChar char="v"/>
            </a:pPr>
            <a:endParaRPr lang="en-US" dirty="0" smtClean="0"/>
          </a:p>
          <a:p>
            <a:pPr algn="just">
              <a:buFont typeface="Wingdings" pitchFamily="2" charset="2"/>
              <a:buChar char="v"/>
            </a:pPr>
            <a:r>
              <a:rPr lang="en-US" dirty="0" smtClean="0"/>
              <a:t>Use of BBF planter for soybean crop avoided damage to the crop due to excess rainfall in </a:t>
            </a:r>
            <a:r>
              <a:rPr lang="en-US" dirty="0" err="1" smtClean="0"/>
              <a:t>kharif</a:t>
            </a:r>
            <a:r>
              <a:rPr lang="en-US" dirty="0" smtClean="0"/>
              <a:t>, 2013 and realized about 40% more yield compared conventional sowing (</a:t>
            </a:r>
            <a:r>
              <a:rPr lang="en-US" dirty="0" err="1" smtClean="0"/>
              <a:t>Datia</a:t>
            </a:r>
            <a:r>
              <a:rPr lang="en-US" dirty="0" smtClean="0"/>
              <a:t>, MP)</a:t>
            </a:r>
          </a:p>
          <a:p>
            <a:pPr algn="just">
              <a:buFont typeface="Wingdings" pitchFamily="2" charset="2"/>
              <a:buChar char="v"/>
            </a:pPr>
            <a:endParaRPr lang="en-US" dirty="0" smtClean="0"/>
          </a:p>
          <a:p>
            <a:pPr algn="just">
              <a:buFont typeface="Wingdings" pitchFamily="2" charset="2"/>
              <a:buChar char="v"/>
            </a:pPr>
            <a:r>
              <a:rPr lang="en-US" dirty="0" smtClean="0"/>
              <a:t>Demonstration of zero till after harvest of rice in 25 ha covering 105 farmers, zero tillage saved cost of field preparation and increased 15% grain yield (Aurangabad, Bihar)</a:t>
            </a:r>
          </a:p>
          <a:p>
            <a:pPr algn="just">
              <a:buFont typeface="Wingdings" pitchFamily="2" charset="2"/>
              <a:buChar char="v"/>
            </a:pPr>
            <a:endParaRPr lang="en-US" dirty="0" smtClean="0"/>
          </a:p>
          <a:p>
            <a:pPr algn="just">
              <a:buFont typeface="Wingdings" pitchFamily="2" charset="2"/>
              <a:buChar char="v"/>
            </a:pPr>
            <a:r>
              <a:rPr lang="en-US" dirty="0" smtClean="0"/>
              <a:t>Furrow irrigated raised bed system for wheat cultivation was promoted to enhance crop yield (10-15%) in 40 farmers field. It saved 25% seed, and 30% irrigation water (Kota, Rajasthan)  </a:t>
            </a:r>
            <a:endParaRPr lang="en-IN" dirty="0"/>
          </a:p>
        </p:txBody>
      </p:sp>
      <p:pic>
        <p:nvPicPr>
          <p:cNvPr id="4" name="Picture 17" descr="Punch-lines-ICAR-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1800" y="228600"/>
            <a:ext cx="1828800" cy="8147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762000" y="914400"/>
          <a:ext cx="7696200" cy="4648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123" name="TextBox 4"/>
          <p:cNvSpPr txBox="1">
            <a:spLocks noChangeArrowheads="1"/>
          </p:cNvSpPr>
          <p:nvPr/>
        </p:nvSpPr>
        <p:spPr bwMode="auto">
          <a:xfrm>
            <a:off x="6248400" y="6396038"/>
            <a:ext cx="27432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/>
              <a:t>Source, IMD, 2008</a:t>
            </a:r>
            <a:endParaRPr lang="en-IN" sz="1600" dirty="0"/>
          </a:p>
        </p:txBody>
      </p:sp>
      <p:pic>
        <p:nvPicPr>
          <p:cNvPr id="5124" name="Picture 17" descr="Punch-lines-ICAR-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5867400"/>
            <a:ext cx="1809750" cy="8064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609600"/>
            <a:ext cx="81534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</a:rPr>
              <a:t>Way Forward</a:t>
            </a:r>
          </a:p>
          <a:p>
            <a:endParaRPr lang="en-US" dirty="0" smtClean="0"/>
          </a:p>
          <a:p>
            <a:pPr algn="just"/>
            <a:r>
              <a:rPr lang="en-US" sz="3200" dirty="0" smtClean="0">
                <a:solidFill>
                  <a:srgbClr val="002060"/>
                </a:solidFill>
              </a:rPr>
              <a:t>Use of improved farm implements and agricultural practices can enhance inclusive growth of farmers in </a:t>
            </a:r>
            <a:r>
              <a:rPr lang="en-US" sz="3200" dirty="0" err="1" smtClean="0">
                <a:solidFill>
                  <a:srgbClr val="002060"/>
                </a:solidFill>
              </a:rPr>
              <a:t>dryland</a:t>
            </a:r>
            <a:r>
              <a:rPr lang="en-US" sz="3200" dirty="0" smtClean="0">
                <a:solidFill>
                  <a:srgbClr val="002060"/>
                </a:solidFill>
              </a:rPr>
              <a:t> through increased crop yield and reduced cost of operation and custom hiring service makes the implements accessible to the farmers at affordable rental price </a:t>
            </a:r>
            <a:endParaRPr lang="en-US" dirty="0" smtClean="0"/>
          </a:p>
          <a:p>
            <a:endParaRPr lang="en-IN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3"/>
          <p:cNvSpPr txBox="1">
            <a:spLocks noChangeArrowheads="1"/>
          </p:cNvSpPr>
          <p:nvPr/>
        </p:nvSpPr>
        <p:spPr bwMode="auto">
          <a:xfrm>
            <a:off x="1600200" y="2286000"/>
            <a:ext cx="63246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9600" b="1">
                <a:solidFill>
                  <a:srgbClr val="FF0000"/>
                </a:solidFill>
              </a:rPr>
              <a:t>Thank you</a:t>
            </a:r>
            <a:endParaRPr lang="en-IN" sz="96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CRIDA\Desktop\666\pratibha madam field 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1600200"/>
            <a:ext cx="5994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6858000" cy="1143000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US" sz="3600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Soil crusting is major problem under </a:t>
            </a:r>
            <a:r>
              <a:rPr lang="en-US" sz="3600" kern="0" dirty="0" err="1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dryland</a:t>
            </a:r>
            <a:endParaRPr lang="en-US" sz="3600" kern="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200" kern="0" dirty="0">
                <a:solidFill>
                  <a:srgbClr val="002060"/>
                </a:solidFill>
                <a:latin typeface="+mn-lt"/>
                <a:cs typeface="+mn-cs"/>
              </a:rPr>
              <a:t>Though much emphasis is given for small farm mechanization,  the results are not up to the mark due to non profitability.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200" kern="0" dirty="0">
                <a:solidFill>
                  <a:srgbClr val="002060"/>
                </a:solidFill>
                <a:latin typeface="+mn-lt"/>
                <a:cs typeface="+mn-cs"/>
              </a:rPr>
              <a:t>Small land holdings and high initial/rental cost of large machinery discourages the small and  medium farmers to opt for it.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200" kern="0" dirty="0">
                <a:solidFill>
                  <a:srgbClr val="002060"/>
                </a:solidFill>
                <a:latin typeface="+mn-lt"/>
                <a:cs typeface="+mn-cs"/>
              </a:rPr>
              <a:t>Timely availability of the machinery is a big question mark 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en-US" sz="3200" kern="0" dirty="0">
              <a:latin typeface="+mn-lt"/>
              <a:cs typeface="+mn-cs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US" sz="4400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Challenges</a:t>
            </a:r>
          </a:p>
        </p:txBody>
      </p:sp>
      <p:pic>
        <p:nvPicPr>
          <p:cNvPr id="8196" name="Picture 17" descr="Punch-lines-ICAR-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1800" y="228600"/>
            <a:ext cx="1981200" cy="8826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200" kern="0" dirty="0">
                <a:solidFill>
                  <a:srgbClr val="002060"/>
                </a:solidFill>
                <a:latin typeface="+mn-lt"/>
                <a:cs typeface="+mn-cs"/>
              </a:rPr>
              <a:t>No industry support for Precision and quality  machinery for small farms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200" kern="0" dirty="0">
                <a:solidFill>
                  <a:srgbClr val="002060"/>
                </a:solidFill>
                <a:latin typeface="+mn-lt"/>
                <a:cs typeface="+mn-cs"/>
              </a:rPr>
              <a:t>More number of  fabricating  industries with least standards 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200" kern="0" dirty="0">
                <a:solidFill>
                  <a:srgbClr val="002060"/>
                </a:solidFill>
                <a:latin typeface="+mn-lt"/>
                <a:cs typeface="+mn-cs"/>
              </a:rPr>
              <a:t>Maintenance Problems with self propelled machinery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200" kern="0" dirty="0">
                <a:solidFill>
                  <a:srgbClr val="002060"/>
                </a:solidFill>
                <a:latin typeface="+mn-lt"/>
                <a:cs typeface="+mn-cs"/>
              </a:rPr>
              <a:t>Drastic reduction in Bullock population year by year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200" kern="0" dirty="0">
                <a:solidFill>
                  <a:srgbClr val="002060"/>
                </a:solidFill>
                <a:latin typeface="+mn-lt"/>
                <a:cs typeface="+mn-cs"/>
              </a:rPr>
              <a:t>Missing link-Training on supplied machinery to the farmers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en-US" sz="3200" kern="0" dirty="0">
              <a:latin typeface="+mn-lt"/>
              <a:cs typeface="+mn-cs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4038600" cy="1143000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US" sz="4400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Challenges</a:t>
            </a:r>
          </a:p>
        </p:txBody>
      </p:sp>
      <p:pic>
        <p:nvPicPr>
          <p:cNvPr id="9220" name="Picture 17" descr="Punch-lines-ICAR-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1800" y="228600"/>
            <a:ext cx="1981200" cy="8826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617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Opportunities for </a:t>
            </a:r>
            <a:r>
              <a:rPr lang="en-US" sz="3600" dirty="0" err="1" smtClean="0">
                <a:solidFill>
                  <a:srgbClr val="C00000"/>
                </a:solidFill>
              </a:rPr>
              <a:t>Dryland</a:t>
            </a:r>
            <a:r>
              <a:rPr lang="en-US" sz="3600" dirty="0" smtClean="0">
                <a:solidFill>
                  <a:srgbClr val="C00000"/>
                </a:solidFill>
              </a:rPr>
              <a:t> Mechanization </a:t>
            </a:r>
            <a:endParaRPr lang="en-IN" sz="3600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1676400"/>
            <a:ext cx="80772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 </a:t>
            </a:r>
            <a:r>
              <a:rPr lang="en-US" sz="2800" dirty="0" smtClean="0">
                <a:solidFill>
                  <a:srgbClr val="002060"/>
                </a:solidFill>
              </a:rPr>
              <a:t>Enhanced farm power supply</a:t>
            </a:r>
          </a:p>
          <a:p>
            <a:r>
              <a:rPr lang="en-US" sz="2800" dirty="0" smtClean="0">
                <a:solidFill>
                  <a:srgbClr val="002060"/>
                </a:solidFill>
              </a:rPr>
              <a:t>Increased farm power availability from 0.25 kW/ha  (1951) to 1.68 kW/ha (2011)</a:t>
            </a:r>
          </a:p>
          <a:p>
            <a:endParaRPr lang="en-US" sz="2800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002060"/>
                </a:solidFill>
              </a:rPr>
              <a:t>Increased growth of tractors</a:t>
            </a:r>
          </a:p>
          <a:p>
            <a:r>
              <a:rPr lang="en-US" sz="2800" dirty="0" smtClean="0">
                <a:solidFill>
                  <a:srgbClr val="002060"/>
                </a:solidFill>
              </a:rPr>
              <a:t> from 2.47 </a:t>
            </a:r>
            <a:r>
              <a:rPr lang="en-US" sz="2800" dirty="0" err="1" smtClean="0">
                <a:solidFill>
                  <a:srgbClr val="002060"/>
                </a:solidFill>
              </a:rPr>
              <a:t>lakh</a:t>
            </a:r>
            <a:r>
              <a:rPr lang="en-US" sz="2800" dirty="0" smtClean="0">
                <a:solidFill>
                  <a:srgbClr val="002060"/>
                </a:solidFill>
              </a:rPr>
              <a:t> (2004-05)  to 6.07 </a:t>
            </a:r>
            <a:r>
              <a:rPr lang="en-US" sz="2800" dirty="0" err="1" smtClean="0">
                <a:solidFill>
                  <a:srgbClr val="002060"/>
                </a:solidFill>
              </a:rPr>
              <a:t>lakh</a:t>
            </a:r>
            <a:r>
              <a:rPr lang="en-US" sz="2800" dirty="0" smtClean="0">
                <a:solidFill>
                  <a:srgbClr val="002060"/>
                </a:solidFill>
              </a:rPr>
              <a:t> (2011-12)</a:t>
            </a:r>
          </a:p>
          <a:p>
            <a:endParaRPr lang="en-US" sz="2800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002060"/>
                </a:solidFill>
              </a:rPr>
              <a:t>Increased growth of power tillers</a:t>
            </a:r>
          </a:p>
          <a:p>
            <a:r>
              <a:rPr lang="en-US" sz="2800" dirty="0" smtClean="0">
                <a:solidFill>
                  <a:srgbClr val="002060"/>
                </a:solidFill>
              </a:rPr>
              <a:t>From 175000 (2004-05) to  60000 (2011-12)</a:t>
            </a:r>
            <a:endParaRPr lang="en-US" dirty="0" smtClean="0">
              <a:solidFill>
                <a:srgbClr val="002060"/>
              </a:solidFill>
            </a:endParaRPr>
          </a:p>
          <a:p>
            <a:endParaRPr lang="en-IN" dirty="0">
              <a:solidFill>
                <a:srgbClr val="002060"/>
              </a:solidFill>
            </a:endParaRPr>
          </a:p>
        </p:txBody>
      </p:sp>
      <p:pic>
        <p:nvPicPr>
          <p:cNvPr id="5" name="Picture 17" descr="Punch-lines-ICAR-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1800" y="228600"/>
            <a:ext cx="1981200" cy="8826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81000" y="304800"/>
            <a:ext cx="6019800" cy="1143000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US" sz="3600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CRIDA experience </a:t>
            </a:r>
            <a:r>
              <a:rPr lang="en-US" sz="3600" kern="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on farm </a:t>
            </a:r>
            <a:r>
              <a:rPr lang="en-US" sz="3600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mechanization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200" kern="0" dirty="0" smtClean="0">
                <a:solidFill>
                  <a:srgbClr val="002060"/>
                </a:solidFill>
                <a:latin typeface="+mn-lt"/>
                <a:cs typeface="+mn-cs"/>
              </a:rPr>
              <a:t>Methodology adopted: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200" kern="0" dirty="0" smtClean="0">
                <a:solidFill>
                  <a:srgbClr val="002060"/>
                </a:solidFill>
                <a:latin typeface="+mn-lt"/>
                <a:cs typeface="+mn-cs"/>
              </a:rPr>
              <a:t>1</a:t>
            </a:r>
            <a:r>
              <a:rPr lang="en-US" sz="3200" kern="0" dirty="0">
                <a:solidFill>
                  <a:srgbClr val="002060"/>
                </a:solidFill>
                <a:latin typeface="+mn-lt"/>
                <a:cs typeface="+mn-cs"/>
              </a:rPr>
              <a:t>. Designing the location specific Farm machinery at  Research workshop.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200" kern="0" dirty="0">
                <a:solidFill>
                  <a:srgbClr val="002060"/>
                </a:solidFill>
                <a:latin typeface="+mn-lt"/>
                <a:cs typeface="+mn-cs"/>
              </a:rPr>
              <a:t>2. Testing in the farmer’s field and refinement on farmer’s feed back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200" kern="0" dirty="0">
                <a:solidFill>
                  <a:srgbClr val="002060"/>
                </a:solidFill>
                <a:latin typeface="+mn-lt"/>
                <a:cs typeface="+mn-cs"/>
              </a:rPr>
              <a:t>3. Publicity through </a:t>
            </a:r>
            <a:r>
              <a:rPr lang="en-US" sz="3200" kern="0" dirty="0" err="1">
                <a:solidFill>
                  <a:srgbClr val="002060"/>
                </a:solidFill>
                <a:latin typeface="+mn-lt"/>
                <a:cs typeface="+mn-cs"/>
              </a:rPr>
              <a:t>Kisan</a:t>
            </a:r>
            <a:r>
              <a:rPr lang="en-US" sz="3200" kern="0" dirty="0">
                <a:solidFill>
                  <a:srgbClr val="002060"/>
                </a:solidFill>
                <a:latin typeface="+mn-lt"/>
                <a:cs typeface="+mn-cs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+mn-lt"/>
                <a:cs typeface="+mn-cs"/>
              </a:rPr>
              <a:t>mela</a:t>
            </a:r>
            <a:r>
              <a:rPr lang="en-US" sz="3200" kern="0" dirty="0">
                <a:solidFill>
                  <a:srgbClr val="002060"/>
                </a:solidFill>
                <a:latin typeface="+mn-lt"/>
                <a:cs typeface="+mn-cs"/>
              </a:rPr>
              <a:t> and participation in exhibitions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200" kern="0" dirty="0">
                <a:solidFill>
                  <a:srgbClr val="002060"/>
                </a:solidFill>
                <a:latin typeface="+mn-lt"/>
                <a:cs typeface="+mn-cs"/>
              </a:rPr>
              <a:t>4. Finding industry partner for production and sale</a:t>
            </a:r>
          </a:p>
        </p:txBody>
      </p:sp>
      <p:pic>
        <p:nvPicPr>
          <p:cNvPr id="10244" name="Picture 17" descr="Punch-lines-ICAR-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1800" y="228600"/>
            <a:ext cx="1981200" cy="8826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81000" y="304800"/>
            <a:ext cx="6019800" cy="1143000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US" sz="3600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CRIDA experience </a:t>
            </a:r>
            <a:r>
              <a:rPr lang="en-US" sz="3600" kern="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on farm </a:t>
            </a:r>
            <a:r>
              <a:rPr lang="en-US" sz="3600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mechanization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2362200"/>
            <a:ext cx="6477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Number of Improved Machinery Developed By CRIDA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en-US" sz="2800" dirty="0" smtClean="0">
                <a:solidFill>
                  <a:srgbClr val="FF0000"/>
                </a:solidFill>
              </a:rPr>
              <a:t>23</a:t>
            </a:r>
          </a:p>
          <a:p>
            <a:endParaRPr lang="en-US" sz="28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800" dirty="0" err="1" smtClean="0">
                <a:solidFill>
                  <a:srgbClr val="002060"/>
                </a:solidFill>
              </a:rPr>
              <a:t>MoU</a:t>
            </a:r>
            <a:r>
              <a:rPr lang="en-US" sz="2800" dirty="0" smtClean="0">
                <a:solidFill>
                  <a:srgbClr val="002060"/>
                </a:solidFill>
              </a:rPr>
              <a:t> Signed with Industries for Mass Production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:</a:t>
            </a:r>
            <a:r>
              <a:rPr lang="en-US" sz="2800" dirty="0" smtClean="0">
                <a:solidFill>
                  <a:srgbClr val="FF0000"/>
                </a:solidFill>
              </a:rPr>
              <a:t>22</a:t>
            </a:r>
            <a:endParaRPr lang="en-IN" sz="2800" dirty="0">
              <a:solidFill>
                <a:srgbClr val="FF0000"/>
              </a:solidFill>
            </a:endParaRPr>
          </a:p>
        </p:txBody>
      </p:sp>
      <p:pic>
        <p:nvPicPr>
          <p:cNvPr id="4" name="Picture 17" descr="Punch-lines-ICAR-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1800" y="228600"/>
            <a:ext cx="1981200" cy="8826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3982</TotalTime>
  <Words>1192</Words>
  <Application>Microsoft Office PowerPoint</Application>
  <PresentationFormat>On-screen Show (4:3)</PresentationFormat>
  <Paragraphs>269</Paragraphs>
  <Slides>31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Office Theme</vt:lpstr>
      <vt:lpstr>Bitmap Image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adkhe</dc:creator>
  <cp:lastModifiedBy>user</cp:lastModifiedBy>
  <cp:revision>487</cp:revision>
  <dcterms:created xsi:type="dcterms:W3CDTF">2009-08-22T11:04:35Z</dcterms:created>
  <dcterms:modified xsi:type="dcterms:W3CDTF">2014-10-25T09:04:11Z</dcterms:modified>
</cp:coreProperties>
</file>