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5" r:id="rId4"/>
  </p:sldMasterIdLst>
  <p:notesMasterIdLst>
    <p:notesMasterId r:id="rId38"/>
  </p:notesMasterIdLst>
  <p:sldIdLst>
    <p:sldId id="329" r:id="rId5"/>
    <p:sldId id="335" r:id="rId6"/>
    <p:sldId id="268" r:id="rId7"/>
    <p:sldId id="366" r:id="rId8"/>
    <p:sldId id="270" r:id="rId9"/>
    <p:sldId id="273" r:id="rId10"/>
    <p:sldId id="257" r:id="rId11"/>
    <p:sldId id="260" r:id="rId12"/>
    <p:sldId id="365" r:id="rId13"/>
    <p:sldId id="364" r:id="rId14"/>
    <p:sldId id="322" r:id="rId15"/>
    <p:sldId id="323" r:id="rId16"/>
    <p:sldId id="321" r:id="rId17"/>
    <p:sldId id="352" r:id="rId18"/>
    <p:sldId id="353" r:id="rId19"/>
    <p:sldId id="348" r:id="rId20"/>
    <p:sldId id="349" r:id="rId21"/>
    <p:sldId id="359" r:id="rId22"/>
    <p:sldId id="295" r:id="rId23"/>
    <p:sldId id="296" r:id="rId24"/>
    <p:sldId id="297" r:id="rId25"/>
    <p:sldId id="361" r:id="rId26"/>
    <p:sldId id="299" r:id="rId27"/>
    <p:sldId id="342" r:id="rId28"/>
    <p:sldId id="343" r:id="rId29"/>
    <p:sldId id="340" r:id="rId30"/>
    <p:sldId id="341" r:id="rId31"/>
    <p:sldId id="344" r:id="rId32"/>
    <p:sldId id="292" r:id="rId33"/>
    <p:sldId id="345" r:id="rId34"/>
    <p:sldId id="351" r:id="rId35"/>
    <p:sldId id="367" r:id="rId36"/>
    <p:sldId id="363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A1C5BA6-C569-4BD5-ADFB-7F626F3A6D10}">
          <p14:sldIdLst>
            <p14:sldId id="329"/>
            <p14:sldId id="335"/>
            <p14:sldId id="268"/>
            <p14:sldId id="366"/>
            <p14:sldId id="270"/>
            <p14:sldId id="273"/>
            <p14:sldId id="257"/>
            <p14:sldId id="260"/>
            <p14:sldId id="365"/>
            <p14:sldId id="364"/>
            <p14:sldId id="322"/>
            <p14:sldId id="323"/>
            <p14:sldId id="321"/>
            <p14:sldId id="352"/>
            <p14:sldId id="353"/>
            <p14:sldId id="348"/>
            <p14:sldId id="349"/>
            <p14:sldId id="359"/>
            <p14:sldId id="295"/>
            <p14:sldId id="296"/>
            <p14:sldId id="297"/>
            <p14:sldId id="361"/>
            <p14:sldId id="299"/>
            <p14:sldId id="342"/>
            <p14:sldId id="343"/>
            <p14:sldId id="340"/>
            <p14:sldId id="341"/>
            <p14:sldId id="344"/>
            <p14:sldId id="292"/>
            <p14:sldId id="345"/>
            <p14:sldId id="351"/>
            <p14:sldId id="367"/>
            <p14:sldId id="36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719" autoAdjust="0"/>
    <p:restoredTop sz="94675" autoAdjust="0"/>
  </p:normalViewPr>
  <p:slideViewPr>
    <p:cSldViewPr>
      <p:cViewPr varScale="1">
        <p:scale>
          <a:sx n="81" d="100"/>
          <a:sy n="81" d="100"/>
        </p:scale>
        <p:origin x="1488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0" y="13596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61F82F-084C-4C6F-A82A-9A2CBDDAC342}" type="datetimeFigureOut">
              <a:rPr lang="en-AU" smtClean="0"/>
              <a:t>11/07/2016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BBDED-BEF2-4EBD-A638-F83F0CA9F47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64941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A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-Roman"/>
                <a:ea typeface="+mn-ea"/>
                <a:cs typeface="+mn-cs"/>
              </a:rPr>
              <a:t>Several pharmacologic studies have shown that the use of antagonist of GHSR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A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-Roman"/>
                <a:ea typeface="+mn-ea"/>
                <a:cs typeface="+mn-cs"/>
              </a:rPr>
              <a:t>could improve glucose tolerance and insulin resistance in the long term, which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A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-Roman"/>
                <a:ea typeface="+mn-ea"/>
                <a:cs typeface="+mn-cs"/>
              </a:rPr>
              <a:t>suggest that this compound could be a future therapy for the treatment of type 2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A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-Roman"/>
                <a:ea typeface="+mn-ea"/>
                <a:cs typeface="+mn-cs"/>
              </a:rPr>
              <a:t>diabetes</a:t>
            </a:r>
            <a:endParaRPr kumimoji="0" lang="en-AU" sz="3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1BBDED-BEF2-4EBD-A638-F83F0CA9F47A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90576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Gross appearance of MKR and FVB at 10 weeks of age (A). Note that MKR mice are smaller in size compared</a:t>
            </a:r>
          </a:p>
          <a:p>
            <a:r>
              <a:rPr lang="en-AU" dirty="0" smtClean="0"/>
              <a:t> to their control FVB. Body weight curve of MKR and FVB mice at 6-10 weeks old (B).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239F2-9E5A-4EEA-A67F-7D19893249CE}" type="slidenum">
              <a:rPr lang="en-AU" smtClean="0"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94355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1BBDED-BEF2-4EBD-A638-F83F0CA9F47A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782944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1BBDED-BEF2-4EBD-A638-F83F0CA9F47A}" type="slidenum">
              <a:rPr lang="en-AU" smtClean="0"/>
              <a:t>28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88417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1BBDED-BEF2-4EBD-A638-F83F0CA9F47A}" type="slidenum">
              <a:rPr lang="en-AU" smtClean="0"/>
              <a:t>29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62006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OpeningDkBlue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693728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200" b="1" baseline="0">
                <a:solidFill>
                  <a:srgbClr val="00206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Wingdings" pitchFamily="2" charset="2"/>
              <a:buChar char="§"/>
              <a:defRPr baseline="0">
                <a:solidFill>
                  <a:srgbClr val="002060"/>
                </a:solidFill>
              </a:defRPr>
            </a:lvl1pPr>
            <a:lvl2pPr>
              <a:defRPr baseline="0">
                <a:solidFill>
                  <a:srgbClr val="002060"/>
                </a:solidFill>
              </a:defRPr>
            </a:lvl2pPr>
            <a:lvl3pPr>
              <a:buFont typeface="Wingdings" pitchFamily="2" charset="2"/>
              <a:buChar char="§"/>
              <a:defRPr baseline="0">
                <a:solidFill>
                  <a:srgbClr val="002060"/>
                </a:solidFill>
              </a:defRPr>
            </a:lvl3pPr>
            <a:lvl4pPr>
              <a:defRPr baseline="0">
                <a:solidFill>
                  <a:srgbClr val="002060"/>
                </a:solidFill>
              </a:defRPr>
            </a:lvl4pPr>
            <a:lvl5pPr>
              <a:defRPr baseline="0">
                <a:solidFill>
                  <a:srgbClr val="00206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8EB491-291A-4D1A-BAE8-04C439F46AA0}" type="datetime1">
              <a:rPr lang="en-US" altLang="en-US"/>
              <a:pPr>
                <a:defRPr/>
              </a:pPr>
              <a:t>7/11/2016</a:t>
            </a:fld>
            <a:endParaRPr lang="en-AU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pPr>
              <a:defRPr/>
            </a:pPr>
            <a:fld id="{71816FF5-6E2B-4709-BA29-683F996D266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9352654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CampusesGoldB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5778513" cy="1362075"/>
          </a:xfrm>
        </p:spPr>
        <p:txBody>
          <a:bodyPr anchor="t"/>
          <a:lstStyle>
            <a:lvl1pPr algn="l">
              <a:defRPr sz="4000" b="1" cap="all" baseline="0">
                <a:solidFill>
                  <a:srgbClr val="793905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5778513" cy="1500187"/>
          </a:xfrm>
        </p:spPr>
        <p:txBody>
          <a:bodyPr anchor="b"/>
          <a:lstStyle>
            <a:lvl1pPr marL="0" indent="0">
              <a:buNone/>
              <a:defRPr sz="1800" baseline="0">
                <a:solidFill>
                  <a:srgbClr val="545454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436736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 baseline="0">
                <a:solidFill>
                  <a:srgbClr val="002060"/>
                </a:solidFill>
              </a:defRPr>
            </a:lvl1pPr>
            <a:lvl2pPr>
              <a:defRPr sz="2400" baseline="0">
                <a:solidFill>
                  <a:srgbClr val="002060"/>
                </a:solidFill>
              </a:defRPr>
            </a:lvl2pPr>
            <a:lvl3pPr>
              <a:defRPr sz="2000" baseline="0">
                <a:solidFill>
                  <a:srgbClr val="002060"/>
                </a:solidFill>
              </a:defRPr>
            </a:lvl3pPr>
            <a:lvl4pPr>
              <a:defRPr sz="1800" baseline="0">
                <a:solidFill>
                  <a:srgbClr val="002060"/>
                </a:solidFill>
              </a:defRPr>
            </a:lvl4pPr>
            <a:lvl5pPr>
              <a:defRPr sz="1800" baseline="0">
                <a:solidFill>
                  <a:srgbClr val="00206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 baseline="0">
                <a:solidFill>
                  <a:srgbClr val="002060"/>
                </a:solidFill>
              </a:defRPr>
            </a:lvl1pPr>
            <a:lvl2pPr>
              <a:defRPr sz="2400" baseline="0">
                <a:solidFill>
                  <a:srgbClr val="002060"/>
                </a:solidFill>
              </a:defRPr>
            </a:lvl2pPr>
            <a:lvl3pPr>
              <a:defRPr sz="2000" baseline="0">
                <a:solidFill>
                  <a:srgbClr val="002060"/>
                </a:solidFill>
              </a:defRPr>
            </a:lvl3pPr>
            <a:lvl4pPr>
              <a:defRPr sz="1800" baseline="0">
                <a:solidFill>
                  <a:srgbClr val="002060"/>
                </a:solidFill>
              </a:defRPr>
            </a:lvl4pPr>
            <a:lvl5pPr>
              <a:defRPr sz="1800" baseline="0">
                <a:solidFill>
                  <a:srgbClr val="00206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A75B36-1380-4155-ADD4-247FDCF4C05B}" type="datetime1">
              <a:rPr lang="en-US" altLang="en-US"/>
              <a:pPr>
                <a:defRPr/>
              </a:pPr>
              <a:t>7/11/2016</a:t>
            </a:fld>
            <a:endParaRPr lang="en-AU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15C8FB-75C9-4D12-8C0A-D04766D51FE5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438282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 baseline="0">
                <a:solidFill>
                  <a:srgbClr val="00206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2000" baseline="0">
                <a:solidFill>
                  <a:srgbClr val="002060"/>
                </a:solidFill>
              </a:defRPr>
            </a:lvl1pPr>
            <a:lvl2pPr>
              <a:defRPr sz="1800" baseline="0">
                <a:solidFill>
                  <a:srgbClr val="002060"/>
                </a:solidFill>
              </a:defRPr>
            </a:lvl2pPr>
            <a:lvl3pPr>
              <a:defRPr sz="1600" baseline="0">
                <a:solidFill>
                  <a:srgbClr val="002060"/>
                </a:solidFill>
              </a:defRPr>
            </a:lvl3pPr>
            <a:lvl4pPr>
              <a:defRPr sz="1400" baseline="0">
                <a:solidFill>
                  <a:srgbClr val="002060"/>
                </a:solidFill>
              </a:defRPr>
            </a:lvl4pPr>
            <a:lvl5pPr>
              <a:defRPr sz="1400" baseline="0">
                <a:solidFill>
                  <a:srgbClr val="00206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 baseline="0">
                <a:solidFill>
                  <a:srgbClr val="00206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>
              <a:defRPr sz="2000" baseline="0">
                <a:solidFill>
                  <a:srgbClr val="002060"/>
                </a:solidFill>
              </a:defRPr>
            </a:lvl1pPr>
            <a:lvl2pPr>
              <a:defRPr sz="1800" baseline="0">
                <a:solidFill>
                  <a:srgbClr val="002060"/>
                </a:solidFill>
              </a:defRPr>
            </a:lvl2pPr>
            <a:lvl3pPr>
              <a:defRPr sz="1600" baseline="0">
                <a:solidFill>
                  <a:srgbClr val="002060"/>
                </a:solidFill>
              </a:defRPr>
            </a:lvl3pPr>
            <a:lvl4pPr>
              <a:defRPr sz="1400" baseline="0">
                <a:solidFill>
                  <a:srgbClr val="002060"/>
                </a:solidFill>
              </a:defRPr>
            </a:lvl4pPr>
            <a:lvl5pPr>
              <a:defRPr sz="1400" baseline="0">
                <a:solidFill>
                  <a:srgbClr val="00206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A9CD9D-6053-4FB3-AA9E-5C7CC1B1206C}" type="datetime1">
              <a:rPr lang="en-US" altLang="en-US"/>
              <a:pPr>
                <a:defRPr/>
              </a:pPr>
              <a:t>7/11/2016</a:t>
            </a:fld>
            <a:endParaRPr lang="en-AU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542F03-26BC-4F93-B211-EE6B97BB6E31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3069918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D6632-9D3D-4F68-93D0-C6BAAC35B766}" type="datetime1">
              <a:rPr lang="en-US" altLang="en-US"/>
              <a:pPr>
                <a:defRPr/>
              </a:pPr>
              <a:t>7/11/2016</a:t>
            </a:fld>
            <a:endParaRPr lang="en-AU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3F131-A2B7-4B0B-AC69-81FBB492736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3895231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B7EB9-EAC5-47BF-B90E-9A2D4B1BF735}" type="datetime1">
              <a:rPr lang="en-US" altLang="en-US"/>
              <a:pPr>
                <a:defRPr/>
              </a:pPr>
              <a:t>7/11/2016</a:t>
            </a:fld>
            <a:endParaRPr lang="en-AU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953487-7456-409F-A09D-7BC6BDB87FE7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9112280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926629-6A7E-4E6A-AD53-DEF6C134F558}" type="datetime1">
              <a:rPr lang="en-US" altLang="en-US"/>
              <a:pPr>
                <a:defRPr/>
              </a:pPr>
              <a:t>7/11/2016</a:t>
            </a:fld>
            <a:endParaRPr lang="en-AU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7CEA0D-D798-4594-84E6-E563C0F537E5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882503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EACF1-2FEA-488D-9325-CA442A663BE2}" type="datetime1">
              <a:rPr lang="en-US" altLang="en-US"/>
              <a:pPr>
                <a:defRPr/>
              </a:pPr>
              <a:t>7/11/2016</a:t>
            </a:fld>
            <a:endParaRPr lang="en-AU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E45B5F-F469-48BB-A3CB-82F594113FC5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4809434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6F58DA-0329-4683-9B2D-04A32067AE71}" type="datetime1">
              <a:rPr lang="en-US" altLang="en-US"/>
              <a:pPr>
                <a:defRPr/>
              </a:pPr>
              <a:t>7/11/2016</a:t>
            </a:fld>
            <a:endParaRPr lang="en-AU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AB5C1-EFAE-4B10-B33D-08B04522E0E8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2432428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A1FF5-A849-4112-B2AB-83CBCE5CA84E}" type="datetime1">
              <a:rPr lang="en-US" altLang="en-US"/>
              <a:pPr>
                <a:defRPr/>
              </a:pPr>
              <a:t>7/11/2016</a:t>
            </a:fld>
            <a:endParaRPr lang="en-AU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476D34-3912-4A3B-B6F4-F9A0C33C19FE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1477572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6418263"/>
            <a:ext cx="9144000" cy="4397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mtClean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4" name="Picture 2" descr="BLUETIMELIN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59450"/>
            <a:ext cx="9144000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 descr="logoex ed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400" y="257175"/>
            <a:ext cx="2119313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791405" y="1106057"/>
            <a:ext cx="7448620" cy="4445657"/>
          </a:xfrm>
          <a:prstGeom prst="rect">
            <a:avLst/>
          </a:prstGeom>
        </p:spPr>
        <p:txBody>
          <a:bodyPr/>
          <a:lstStyle>
            <a:lvl1pPr marL="457200" indent="-457200">
              <a:lnSpc>
                <a:spcPct val="120000"/>
              </a:lnSpc>
              <a:buFont typeface="Wingdings" charset="2"/>
              <a:buChar char="§"/>
              <a:defRPr sz="3200" baseline="0">
                <a:latin typeface="Helvetice neue"/>
                <a:cs typeface="Helvetice neue"/>
              </a:defRPr>
            </a:lvl1pPr>
            <a:lvl2pPr marL="457200" indent="0">
              <a:buNone/>
              <a:defRPr>
                <a:latin typeface="Helvetica Neue"/>
                <a:cs typeface="Helvetica Neue"/>
              </a:defRPr>
            </a:lvl2pPr>
            <a:lvl3pPr marL="914400" indent="0">
              <a:buFont typeface="Arial"/>
              <a:buNone/>
              <a:defRPr>
                <a:latin typeface=" helvetica neue"/>
                <a:cs typeface=" helvetica neue"/>
              </a:defRPr>
            </a:lvl3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583971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6672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9034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2393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9272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0666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787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3745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1903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4649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4523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4024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B0549-BD6A-45E3-8D09-410D5A2D46A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11/07/2016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70D0F-AF72-41D9-8E1A-3F0E7BBA8D9C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8560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B0549-BD6A-45E3-8D09-410D5A2D46A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11/07/2016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70D0F-AF72-41D9-8E1A-3F0E7BBA8D9C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5930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B0549-BD6A-45E3-8D09-410D5A2D46A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11/07/2016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70D0F-AF72-41D9-8E1A-3F0E7BBA8D9C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7537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B0549-BD6A-45E3-8D09-410D5A2D46A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11/07/2016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70D0F-AF72-41D9-8E1A-3F0E7BBA8D9C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1243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B0549-BD6A-45E3-8D09-410D5A2D46A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11/07/2016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70D0F-AF72-41D9-8E1A-3F0E7BBA8D9C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224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B0549-BD6A-45E3-8D09-410D5A2D46A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11/07/2016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70D0F-AF72-41D9-8E1A-3F0E7BBA8D9C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9273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B0549-BD6A-45E3-8D09-410D5A2D46A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11/07/2016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70D0F-AF72-41D9-8E1A-3F0E7BBA8D9C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1276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B0549-BD6A-45E3-8D09-410D5A2D46A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11/07/2016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70D0F-AF72-41D9-8E1A-3F0E7BBA8D9C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811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B0549-BD6A-45E3-8D09-410D5A2D46A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11/07/2016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70D0F-AF72-41D9-8E1A-3F0E7BBA8D9C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4927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B0549-BD6A-45E3-8D09-410D5A2D46A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11/07/2016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70D0F-AF72-41D9-8E1A-3F0E7BBA8D9C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8680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B0549-BD6A-45E3-8D09-410D5A2D46A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11/07/2016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70D0F-AF72-41D9-8E1A-3F0E7BBA8D9C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861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AU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F560A9-A04D-43EF-982B-FED322934D5A}" type="datetime1">
              <a:rPr lang="en-US" alt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7/11/2016</a:t>
            </a:fld>
            <a:endParaRPr lang="en-AU" altLang="en-US"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0477F4-0A2C-4624-A092-634E54AA4828}" type="slidenum">
              <a:rPr lang="en-AU" alt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AU" altLang="en-US">
              <a:cs typeface="Arial" charset="0"/>
            </a:endParaRPr>
          </a:p>
        </p:txBody>
      </p:sp>
      <p:pic>
        <p:nvPicPr>
          <p:cNvPr id="1030" name="Picture 6" descr="banner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3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500063"/>
            <a:ext cx="6329363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AU" altLang="en-US" smtClean="0"/>
          </a:p>
        </p:txBody>
      </p:sp>
    </p:spTree>
    <p:extLst>
      <p:ext uri="{BB962C8B-B14F-4D97-AF65-F5344CB8AC3E}">
        <p14:creationId xmlns:p14="http://schemas.microsoft.com/office/powerpoint/2010/main" val="3282531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kern="1200">
          <a:solidFill>
            <a:srgbClr val="002060"/>
          </a:solidFill>
          <a:latin typeface="Arial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206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206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206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2060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096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BB0549-BD6A-45E3-8D09-410D5A2D46A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11/07/2016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E70D0F-AF72-41D9-8E1A-3F0E7BBA8D9C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93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1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066800"/>
            <a:ext cx="8526426" cy="917575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Effects of growth hormone secretagogue receptor agonist and antagonist in non-obese type 2 diabetic MKR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mice</a:t>
            </a:r>
            <a:endParaRPr lang="en-AU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1951608" y="4954725"/>
            <a:ext cx="5105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Rasha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Mosa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(MBCHC, M.D, PhD candidate)</a:t>
            </a:r>
          </a:p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School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Biomedical Sciences</a:t>
            </a:r>
          </a:p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Queensland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016" y="2306701"/>
            <a:ext cx="4402584" cy="2722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621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-228600" y="0"/>
            <a:ext cx="9753600" cy="114300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Role of PPAR-α and 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 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insulin sensitization</a:t>
            </a:r>
            <a:endParaRPr lang="en-A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295400" y="1295400"/>
            <a:ext cx="1324992" cy="609600"/>
            <a:chOff x="1295400" y="1371600"/>
            <a:chExt cx="1324992" cy="609600"/>
          </a:xfrm>
        </p:grpSpPr>
        <p:sp>
          <p:nvSpPr>
            <p:cNvPr id="10" name="Oval 9"/>
            <p:cNvSpPr/>
            <p:nvPr/>
          </p:nvSpPr>
          <p:spPr>
            <a:xfrm>
              <a:off x="1295400" y="1371600"/>
              <a:ext cx="1219200" cy="6096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447800" y="1447800"/>
              <a:ext cx="11725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PPAR-</a:t>
              </a:r>
              <a:r>
                <a:rPr lang="el-GR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endParaRPr lang="en-AU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350145" y="2133600"/>
            <a:ext cx="1447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Muscle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Kidney</a:t>
            </a:r>
            <a:endParaRPr lang="en-A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609600" y="3657600"/>
            <a:ext cx="3809999" cy="930364"/>
            <a:chOff x="609600" y="3886200"/>
            <a:chExt cx="3809999" cy="930364"/>
          </a:xfrm>
        </p:grpSpPr>
        <p:sp>
          <p:nvSpPr>
            <p:cNvPr id="6" name="Rectangle 5"/>
            <p:cNvSpPr/>
            <p:nvPr/>
          </p:nvSpPr>
          <p:spPr>
            <a:xfrm>
              <a:off x="609600" y="3886200"/>
              <a:ext cx="3148613" cy="9303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37586" y="3969603"/>
              <a:ext cx="36820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Increase fatty acid uptake </a:t>
              </a:r>
            </a:p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and oxidation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Regulation of inflammation</a:t>
              </a:r>
              <a:endParaRPr lang="en-AU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534487" y="1295400"/>
            <a:ext cx="1243013" cy="633413"/>
            <a:chOff x="5534487" y="1295400"/>
            <a:chExt cx="1243013" cy="633413"/>
          </a:xfrm>
        </p:grpSpPr>
        <p:pic>
          <p:nvPicPr>
            <p:cNvPr id="4102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4487" y="1295400"/>
              <a:ext cx="1243013" cy="6334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5715000" y="1371600"/>
              <a:ext cx="10144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PPAR-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  <a:sym typeface="Symbol"/>
                </a:rPr>
                <a:t></a:t>
              </a:r>
              <a:endParaRPr lang="en-AU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981200"/>
            <a:ext cx="2199482" cy="1520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410200" y="2277070"/>
            <a:ext cx="20574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Adipose tissue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Muscle</a:t>
            </a:r>
            <a:endParaRPr lang="en-A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981200"/>
            <a:ext cx="2200275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4850606" y="3657600"/>
            <a:ext cx="3640610" cy="1219200"/>
            <a:chOff x="4850606" y="3886200"/>
            <a:chExt cx="3640610" cy="1219200"/>
          </a:xfrm>
        </p:grpSpPr>
        <p:pic>
          <p:nvPicPr>
            <p:cNvPr id="4105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0606" y="3893974"/>
              <a:ext cx="3607594" cy="12114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5063784" y="3886200"/>
              <a:ext cx="342743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Lipid storage in SC fat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Adipose development and</a:t>
              </a:r>
            </a:p>
            <a:p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differentiation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Increase adiponectin levels</a:t>
              </a:r>
              <a:endParaRPr lang="en-AU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3" name="Straight Connector 2"/>
          <p:cNvCxnSpPr/>
          <p:nvPr/>
        </p:nvCxnSpPr>
        <p:spPr>
          <a:xfrm>
            <a:off x="3758212" y="4114800"/>
            <a:ext cx="1116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4253606" y="4114800"/>
            <a:ext cx="0" cy="113501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2057400" y="5257800"/>
            <a:ext cx="4648199" cy="923330"/>
            <a:chOff x="2362201" y="5506374"/>
            <a:chExt cx="4648199" cy="923330"/>
          </a:xfrm>
        </p:grpSpPr>
        <p:sp>
          <p:nvSpPr>
            <p:cNvPr id="17" name="Rectangle 16"/>
            <p:cNvSpPr/>
            <p:nvPr/>
          </p:nvSpPr>
          <p:spPr>
            <a:xfrm>
              <a:off x="2362201" y="5506374"/>
              <a:ext cx="4571999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438400" y="5506374"/>
              <a:ext cx="4572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Integrated activation of PPAR-</a:t>
              </a:r>
              <a:r>
                <a:rPr lang="el-GR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and </a:t>
              </a:r>
              <a:r>
                <a:rPr lang="en-US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PPAR-</a:t>
              </a:r>
              <a:r>
                <a:rPr lang="en-US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/>
                </a:rPr>
                <a:t></a:t>
              </a:r>
              <a:endParaRPr lang="en-A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AU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dirty="0" smtClean="0"/>
                <a:t> </a:t>
              </a:r>
              <a:endParaRPr lang="en-AU" dirty="0"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5715000"/>
            <a:ext cx="231775" cy="543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2677912" y="6183868"/>
            <a:ext cx="3494288" cy="403415"/>
            <a:chOff x="2677912" y="6183868"/>
            <a:chExt cx="3494288" cy="403415"/>
          </a:xfrm>
        </p:grpSpPr>
        <p:sp>
          <p:nvSpPr>
            <p:cNvPr id="29" name="Rectangle 28"/>
            <p:cNvSpPr/>
            <p:nvPr/>
          </p:nvSpPr>
          <p:spPr>
            <a:xfrm>
              <a:off x="2677912" y="6216056"/>
              <a:ext cx="3276600" cy="3712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911807" y="6183868"/>
              <a:ext cx="32603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Improved insulin sensitivity ?</a:t>
              </a:r>
              <a:endParaRPr lang="en-AU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3622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28637" y="530225"/>
            <a:ext cx="6329363" cy="917575"/>
          </a:xfrm>
        </p:spPr>
        <p:txBody>
          <a:bodyPr/>
          <a:lstStyle/>
          <a:p>
            <a:pPr algn="ctr"/>
            <a:r>
              <a:rPr lang="en-AU" dirty="0" smtClean="0"/>
              <a:t>Growth hormone releasing peptides (GHRPs)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8153400" cy="4525963"/>
          </a:xfrm>
        </p:spPr>
        <p:txBody>
          <a:bodyPr>
            <a:normAutofit/>
          </a:bodyPr>
          <a:lstStyle/>
          <a:p>
            <a:r>
              <a:rPr lang="en-A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GHRPs </a:t>
            </a:r>
            <a:r>
              <a:rPr lang="en-A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small </a:t>
            </a:r>
            <a:r>
              <a:rPr lang="en-A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synthetic peptides </a:t>
            </a:r>
            <a:r>
              <a:rPr lang="en-A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stimulate </a:t>
            </a:r>
            <a:r>
              <a:rPr lang="en-A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growth </a:t>
            </a:r>
            <a:r>
              <a:rPr lang="en-A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hormone release </a:t>
            </a:r>
            <a:r>
              <a:rPr lang="en-A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through binding to the GH </a:t>
            </a:r>
            <a:r>
              <a:rPr lang="en-A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secretagogue</a:t>
            </a:r>
            <a:r>
              <a:rPr lang="en-A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receptor 1a </a:t>
            </a:r>
            <a:r>
              <a:rPr lang="en-A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(GHS-R1a</a:t>
            </a:r>
            <a:r>
              <a:rPr lang="en-A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in </a:t>
            </a:r>
            <a:r>
              <a:rPr lang="en-A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hypothalamus and </a:t>
            </a:r>
            <a:r>
              <a:rPr lang="en-A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pituitary and later recognized </a:t>
            </a:r>
            <a:r>
              <a:rPr lang="en-A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the receptor for </a:t>
            </a:r>
            <a:r>
              <a:rPr lang="en-A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ghrelin.</a:t>
            </a:r>
          </a:p>
          <a:p>
            <a:r>
              <a:rPr lang="en-A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Ghrelin, an </a:t>
            </a:r>
            <a:r>
              <a:rPr lang="en-A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endogenous GHS </a:t>
            </a:r>
            <a:r>
              <a:rPr lang="en-A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induce food intake</a:t>
            </a:r>
            <a:r>
              <a:rPr lang="en-A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adiposity, and body weight gain.</a:t>
            </a:r>
          </a:p>
          <a:p>
            <a:endParaRPr lang="en-A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8" t="12110" r="11368" b="13838"/>
          <a:stretch/>
        </p:blipFill>
        <p:spPr bwMode="auto">
          <a:xfrm>
            <a:off x="5318464" y="4648200"/>
            <a:ext cx="3505200" cy="1977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545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4837" y="500063"/>
            <a:ext cx="6329363" cy="917575"/>
          </a:xfrm>
        </p:spPr>
        <p:txBody>
          <a:bodyPr/>
          <a:lstStyle/>
          <a:p>
            <a:pPr algn="ctr"/>
            <a:r>
              <a:rPr lang="en-AU" dirty="0" smtClean="0"/>
              <a:t>Hexarelin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Hexarelin is one of GHS which has GH-independent </a:t>
            </a:r>
            <a:r>
              <a:rPr lang="en-A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effects on:</a:t>
            </a:r>
            <a:endParaRPr lang="en-A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AU" dirty="0" smtClean="0">
                <a:solidFill>
                  <a:schemeClr val="tx1"/>
                </a:solidFill>
                <a:latin typeface="Minion-Regular"/>
              </a:rPr>
              <a:t> </a:t>
            </a:r>
            <a:r>
              <a:rPr lang="en-A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Protection </a:t>
            </a:r>
            <a:r>
              <a:rPr lang="en-A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against cardiac ischemia and impairment of vascular endothelium </a:t>
            </a:r>
            <a:r>
              <a:rPr lang="en-A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function</a:t>
            </a:r>
            <a:endParaRPr lang="en-A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AU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Orexigenic</a:t>
            </a:r>
            <a:r>
              <a:rPr lang="en-A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properties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A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Fat metabolism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A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Bone </a:t>
            </a:r>
            <a:r>
              <a:rPr lang="en-A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cell </a:t>
            </a:r>
            <a:r>
              <a:rPr lang="en-A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differentiation</a:t>
            </a:r>
            <a:endParaRPr lang="en-A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788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b="14500"/>
          <a:stretch/>
        </p:blipFill>
        <p:spPr>
          <a:xfrm>
            <a:off x="35626" y="685800"/>
            <a:ext cx="8823382" cy="1803075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338431" y="2743200"/>
            <a:ext cx="4038600" cy="3488767"/>
          </a:xfrm>
        </p:spPr>
        <p:txBody>
          <a:bodyPr/>
          <a:lstStyle/>
          <a:p>
            <a:r>
              <a:rPr lang="en-A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Hexarelin  promote </a:t>
            </a:r>
            <a:r>
              <a:rPr lang="en-A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PPARγ</a:t>
            </a:r>
            <a:r>
              <a:rPr lang="en-A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activation </a:t>
            </a:r>
            <a:r>
              <a:rPr lang="en-A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A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adipocytes and macrophages.</a:t>
            </a:r>
          </a:p>
          <a:p>
            <a:r>
              <a:rPr lang="en-A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Many </a:t>
            </a:r>
            <a:r>
              <a:rPr lang="en-A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genes </a:t>
            </a:r>
            <a:r>
              <a:rPr lang="en-A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A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fatty acid oxidation </a:t>
            </a:r>
            <a:r>
              <a:rPr lang="en-A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mitochondria morphology</a:t>
            </a:r>
            <a:r>
              <a:rPr lang="en-A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upregulated by hexarelin</a:t>
            </a:r>
            <a:r>
              <a:rPr lang="en-A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A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Hexarelin can </a:t>
            </a:r>
            <a:r>
              <a:rPr lang="en-A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also promote PPARα and PPARβ/δ </a:t>
            </a:r>
            <a:r>
              <a:rPr lang="en-A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activation.</a:t>
            </a:r>
            <a:endParaRPr lang="en-A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7910" t="4082" r="9825"/>
          <a:stretch/>
        </p:blipFill>
        <p:spPr>
          <a:xfrm>
            <a:off x="4572000" y="2650566"/>
            <a:ext cx="4486419" cy="4055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03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18244" y="1142998"/>
            <a:ext cx="8825756" cy="838202"/>
          </a:xfrm>
        </p:spPr>
        <p:txBody>
          <a:bodyPr/>
          <a:lstStyle/>
          <a:p>
            <a:pPr lvl="0">
              <a:spcBef>
                <a:spcPct val="20000"/>
              </a:spcBef>
            </a:pPr>
            <a:r>
              <a:rPr lang="en-AU" sz="2800" dirty="0"/>
              <a:t>DNA microarray analysis of differentiated </a:t>
            </a:r>
            <a:r>
              <a:rPr lang="en-AU" sz="2800" dirty="0" smtClean="0"/>
              <a:t>adipocytes </a:t>
            </a:r>
            <a:r>
              <a:rPr lang="en-AU" sz="2800" dirty="0"/>
              <a:t>treated with </a:t>
            </a:r>
            <a:r>
              <a:rPr lang="en-AU" sz="2800" dirty="0" err="1"/>
              <a:t>troglitazone</a:t>
            </a:r>
            <a:r>
              <a:rPr lang="en-AU" sz="2800" dirty="0"/>
              <a:t>, or hexarelin</a:t>
            </a:r>
            <a:r>
              <a:rPr lang="en-AU" dirty="0"/>
              <a:t>.</a:t>
            </a:r>
            <a:br>
              <a:rPr lang="en-AU" dirty="0"/>
            </a:br>
            <a:endParaRPr lang="en-AU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3445"/>
          <a:stretch/>
        </p:blipFill>
        <p:spPr>
          <a:xfrm>
            <a:off x="65231" y="1828800"/>
            <a:ext cx="5491648" cy="4800600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sz="half" idx="2"/>
          </p:nvPr>
        </p:nvSpPr>
        <p:spPr>
          <a:xfrm>
            <a:off x="5410200" y="2438400"/>
            <a:ext cx="3355660" cy="2743200"/>
          </a:xfrm>
          <a:ln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A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Hexarelin induced the expression of genes associated with fatty acid oxidation </a:t>
            </a:r>
            <a:r>
              <a:rPr lang="en-A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similar to </a:t>
            </a:r>
            <a:r>
              <a:rPr lang="en-A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Troglitazone</a:t>
            </a:r>
            <a:r>
              <a:rPr lang="en-A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treatment.</a:t>
            </a:r>
            <a:endParaRPr lang="en-A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15C8FB-75C9-4D12-8C0A-D04766D51FE5}" type="slidenum">
              <a:rPr lang="en-AU" altLang="en-US" smtClean="0"/>
              <a:pPr>
                <a:defRPr/>
              </a:pPr>
              <a:t>14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412869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19221"/>
          <a:stretch/>
        </p:blipFill>
        <p:spPr>
          <a:xfrm>
            <a:off x="0" y="762000"/>
            <a:ext cx="9116291" cy="192146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381000" y="3429000"/>
            <a:ext cx="8229600" cy="2819400"/>
          </a:xfrm>
        </p:spPr>
        <p:txBody>
          <a:bodyPr/>
          <a:lstStyle/>
          <a:p>
            <a:r>
              <a:rPr lang="en-A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Peripherally administered GHS-R </a:t>
            </a:r>
            <a:r>
              <a:rPr lang="en-A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antagonists [D-Lys-3]- GHRP-6 and </a:t>
            </a:r>
            <a:r>
              <a:rPr lang="en-A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substance </a:t>
            </a:r>
            <a:r>
              <a:rPr lang="en-A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 decreased </a:t>
            </a:r>
            <a:r>
              <a:rPr lang="en-A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food intake </a:t>
            </a:r>
            <a:r>
              <a:rPr lang="en-A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lean mice, in mice with diet induced obesity, and </a:t>
            </a:r>
            <a:r>
              <a:rPr lang="en-A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A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</a:t>
            </a:r>
            <a:r>
              <a:rPr lang="en-A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A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</a:t>
            </a:r>
            <a:r>
              <a:rPr lang="en-A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obese mice</a:t>
            </a:r>
            <a:r>
              <a:rPr lang="en-A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A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Repeated administration of </a:t>
            </a:r>
            <a:r>
              <a:rPr lang="en-A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[D-Lys-3]-GHRP-6 decreased body weight gain </a:t>
            </a:r>
            <a:r>
              <a:rPr lang="en-A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improved </a:t>
            </a:r>
            <a:r>
              <a:rPr lang="en-A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glycaemic control in </a:t>
            </a:r>
            <a:r>
              <a:rPr lang="en-A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</a:t>
            </a:r>
            <a:r>
              <a:rPr lang="en-A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A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</a:t>
            </a:r>
            <a:r>
              <a:rPr lang="en-A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obese mice.</a:t>
            </a:r>
          </a:p>
        </p:txBody>
      </p:sp>
    </p:spTree>
    <p:extLst>
      <p:ext uri="{BB962C8B-B14F-4D97-AF65-F5344CB8AC3E}">
        <p14:creationId xmlns:p14="http://schemas.microsoft.com/office/powerpoint/2010/main" val="210544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33400"/>
            <a:ext cx="7543800" cy="917575"/>
          </a:xfrm>
        </p:spPr>
        <p:txBody>
          <a:bodyPr/>
          <a:lstStyle/>
          <a:p>
            <a:pPr algn="ctr"/>
            <a:r>
              <a:rPr lang="en-AU" sz="3600" dirty="0" smtClean="0"/>
              <a:t>Mouse model-MKR mice</a:t>
            </a:r>
            <a:endParaRPr lang="en-AU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417638"/>
            <a:ext cx="8991600" cy="5105400"/>
          </a:xfrm>
        </p:spPr>
        <p:txBody>
          <a:bodyPr>
            <a:normAutofit lnSpcReduction="10000"/>
          </a:bodyPr>
          <a:lstStyle/>
          <a:p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Overexpress 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dominant-negative IGF-I receptor in skeletal muscle. </a:t>
            </a:r>
            <a:endParaRPr lang="en-AU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Insulin resistance</a:t>
            </a:r>
            <a:r>
              <a:rPr lang="en-AU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characterized </a:t>
            </a:r>
            <a:r>
              <a:rPr lang="en-AU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by: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AU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en-AU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early-onset type 2 </a:t>
            </a:r>
            <a:r>
              <a:rPr lang="en-AU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diabetes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AU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Dyslipidemia</a:t>
            </a:r>
            <a:endParaRPr lang="en-AU" sz="3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AU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Hyperinsulinemia</a:t>
            </a:r>
            <a:endParaRPr lang="en-AU" sz="3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AU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Excessive </a:t>
            </a:r>
            <a:r>
              <a:rPr lang="en-AU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lipid stores </a:t>
            </a:r>
            <a:r>
              <a:rPr lang="en-AU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muscle </a:t>
            </a:r>
            <a:r>
              <a:rPr lang="en-AU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AU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liver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AU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Beta-cell </a:t>
            </a:r>
            <a:r>
              <a:rPr lang="en-AU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dysfunction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AU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Impaired capacity to utilise </a:t>
            </a:r>
            <a:r>
              <a:rPr lang="en-AU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fatty acids results in a compensatory increase </a:t>
            </a:r>
            <a:r>
              <a:rPr lang="en-AU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glucose disposal.</a:t>
            </a:r>
            <a:endParaRPr lang="en-AU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50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1668"/>
            <a:ext cx="8763000" cy="284785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4533900" y="1885723"/>
            <a:ext cx="3733800" cy="2095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2049" y="3967368"/>
            <a:ext cx="4419600" cy="27714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t="2837" r="6619"/>
          <a:stretch/>
        </p:blipFill>
        <p:spPr>
          <a:xfrm>
            <a:off x="231135" y="2514600"/>
            <a:ext cx="4118140" cy="260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45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28600"/>
            <a:ext cx="8932979" cy="994172"/>
          </a:xfrm>
        </p:spPr>
        <p:txBody>
          <a:bodyPr>
            <a:noAutofit/>
          </a:bodyPr>
          <a:lstStyle/>
          <a:p>
            <a:pPr algn="ctr"/>
            <a:r>
              <a:rPr lang="en-A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MKR </a:t>
            </a:r>
            <a:r>
              <a:rPr lang="en-A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mice have lower body weight compared to FVB mice (6-10 weeks)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3124200" y="1441412"/>
            <a:ext cx="4800600" cy="27831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7573" y="2514600"/>
            <a:ext cx="1635934" cy="25959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0521" y="4358648"/>
            <a:ext cx="46972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50" dirty="0">
                <a:solidFill>
                  <a:schemeClr val="bg1"/>
                </a:solidFill>
              </a:rPr>
              <a:t>MKR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5200" y="4232539"/>
            <a:ext cx="3657600" cy="2575626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345282" y="2133600"/>
            <a:ext cx="1704791" cy="412768"/>
            <a:chOff x="1345282" y="2133600"/>
            <a:chExt cx="1704791" cy="412768"/>
          </a:xfrm>
        </p:grpSpPr>
        <p:sp>
          <p:nvSpPr>
            <p:cNvPr id="6" name="TextBox 5"/>
            <p:cNvSpPr txBox="1"/>
            <p:nvPr/>
          </p:nvSpPr>
          <p:spPr>
            <a:xfrm>
              <a:off x="1345282" y="2146258"/>
              <a:ext cx="8912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2000" b="1" dirty="0" smtClean="0"/>
                <a:t>MKR</a:t>
              </a:r>
              <a:endParaRPr lang="en-AU" sz="2000" b="1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286000" y="2133600"/>
              <a:ext cx="7640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2000" b="1" dirty="0" smtClean="0"/>
                <a:t>FVB</a:t>
              </a:r>
              <a:endParaRPr lang="en-AU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24063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Hexarelin improved glucose tolerance test in MKR mice after 12 days of treatment</a:t>
            </a:r>
            <a:endParaRPr lang="en-A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5562600"/>
            <a:ext cx="8610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Intraperitoneal glucose tolerance test (2g/kg) performed on mice fasted for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hours.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results are presented as mean + SEM (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n=5-6) * P&lt;0.05 vs. the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saline-treated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MKR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mice.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##,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&lt;0.01 vs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the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saline-treated WT mice</a:t>
            </a:r>
            <a:endParaRPr lang="en-A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808959"/>
            <a:ext cx="9144039" cy="350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64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105261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Diabetes is on the rise worldwide</a:t>
            </a:r>
            <a:endParaRPr lang="en-A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065" y="1447800"/>
            <a:ext cx="4800600" cy="2950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959" y="4953000"/>
            <a:ext cx="9144000" cy="1447800"/>
          </a:xfrm>
        </p:spPr>
        <p:txBody>
          <a:bodyPr>
            <a:no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Global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prevalence: 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2015: 8.8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 (7.2-11.4%)     415 million people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2040: 10.4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 (8.5-13.5%)   642 million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people   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145" y="1786374"/>
            <a:ext cx="4038600" cy="2633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8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Hexarelin improved insulin tolerance test in MKR mice </a:t>
            </a:r>
            <a:endParaRPr lang="en-A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5471567"/>
            <a:ext cx="822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Intraperitoneal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insulin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tolerance test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(0.75 U/kg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performed on mice fasted for 6 hours. The results are presented as mean + SEM (n=5-6)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**P&lt;0.01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vs. the saline-treated MKR mice. ##, P &lt;0.01 vs. the saline-treated WT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mice.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05" y="1905000"/>
            <a:ext cx="9032996" cy="349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18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914400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Hexarelin did increase GH secretion but not affect basal blood glucose in both MKR and WT mice</a:t>
            </a:r>
            <a:endParaRPr lang="en-A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398" y="6324600"/>
            <a:ext cx="8763002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21" y="3733800"/>
            <a:ext cx="8810342" cy="25146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" y="1295400"/>
            <a:ext cx="8254208" cy="255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4397" y="6089601"/>
            <a:ext cx="845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Effect of </a:t>
            </a:r>
            <a:r>
              <a:rPr lang="en-A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hexarelin</a:t>
            </a:r>
            <a:r>
              <a:rPr lang="en-A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(D-LYS)-GHRP-6 on pulsatile GH secretion profiles and basal blood glucose in MKR mice (A, C) and corresponding wild type (B, D).  Samples were collected for 2 h at 15 min intervals, after drug injection.(n=3-4). * P&lt;0.05, .***</a:t>
            </a:r>
            <a:r>
              <a:rPr lang="en-A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P&lt;0.001, </a:t>
            </a:r>
            <a:r>
              <a:rPr lang="en-A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****P &lt;.0.0001 vs. the saline-treated MKR mice.</a:t>
            </a:r>
          </a:p>
        </p:txBody>
      </p:sp>
    </p:spTree>
    <p:extLst>
      <p:ext uri="{BB962C8B-B14F-4D97-AF65-F5344CB8AC3E}">
        <p14:creationId xmlns:p14="http://schemas.microsoft.com/office/powerpoint/2010/main" val="135873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374" y="3429000"/>
            <a:ext cx="4713226" cy="2743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457" y="751888"/>
            <a:ext cx="4824343" cy="27286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800" y="1854945"/>
            <a:ext cx="2971800" cy="36053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Effect of treatment on food intake</a:t>
            </a:r>
            <a:endParaRPr lang="en-AU" sz="3600" dirty="0"/>
          </a:p>
        </p:txBody>
      </p:sp>
    </p:spTree>
    <p:extLst>
      <p:ext uri="{BB962C8B-B14F-4D97-AF65-F5344CB8AC3E}">
        <p14:creationId xmlns:p14="http://schemas.microsoft.com/office/powerpoint/2010/main" val="419830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915400" cy="1143000"/>
          </a:xfrm>
        </p:spPr>
        <p:txBody>
          <a:bodyPr>
            <a:no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Hexarelin increased body weight in both MKR and FVB mice</a:t>
            </a:r>
            <a:endParaRPr lang="en-A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447800"/>
            <a:ext cx="6858000" cy="42767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5798403"/>
            <a:ext cx="891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effect of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hexarelin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(D-Lys)-GHRP-6  on body weight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mice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5/group).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Cumulative increase of body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weight during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treatment period of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 was significant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Hexarelin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treated MKR and FVB (*P &lt;0.05,**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P&lt;0.01). One-way ANOVA was used, followed by Tukey test for multiple comparisons.</a:t>
            </a:r>
            <a:endParaRPr lang="en-A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84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274638"/>
            <a:ext cx="9220200" cy="1143000"/>
          </a:xfrm>
        </p:spPr>
        <p:txBody>
          <a:bodyPr>
            <a:noAutofit/>
          </a:bodyPr>
          <a:lstStyle/>
          <a:p>
            <a:r>
              <a:rPr lang="en-AU" sz="3600" dirty="0" smtClean="0"/>
              <a:t>(D-Lys)-GHRP-6 decreased fat mass and increased lean mass in both MKR and FVB mice</a:t>
            </a:r>
            <a:endParaRPr lang="en-AU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70797"/>
            <a:ext cx="8774136" cy="40527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098" y="5562600"/>
            <a:ext cx="91439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Percentage </a:t>
            </a:r>
            <a:r>
              <a:rPr lang="en-A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lean mass </a:t>
            </a:r>
            <a:r>
              <a:rPr lang="en-A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fat mass were calculated as a proportion of </a:t>
            </a:r>
            <a:r>
              <a:rPr lang="en-A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animal’s </a:t>
            </a:r>
            <a:r>
              <a:rPr lang="en-A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 body </a:t>
            </a:r>
            <a:r>
              <a:rPr lang="en-A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weight using low-resolution </a:t>
            </a:r>
            <a:r>
              <a:rPr lang="en-A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nuclear magnetic </a:t>
            </a:r>
            <a:r>
              <a:rPr lang="en-A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resonance (NMR).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Change of body composition after 18 d of treatment with (D-Lys)-GHRP-6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over 12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 in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both MKR and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FVB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mice (*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 &lt;0.05,**P&lt;0.01). One-way ANOVA was used, followed by Tukey test for multiple comparisons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56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AU" dirty="0" smtClean="0"/>
              <a:t>Effect of treatment on different fat tissues</a:t>
            </a:r>
            <a:endParaRPr lang="en-A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09799"/>
            <a:ext cx="8670936" cy="274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5493603"/>
            <a:ext cx="8670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Various fat depots ( Gonadal, subcutaneous and brown adipose tissues)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were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not affected significantly between treatment groups. However,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epididymal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pad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weight tend to decrease by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hexarelin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treatment in MKR mice. </a:t>
            </a:r>
            <a:endParaRPr lang="en-A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812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1881"/>
          <a:stretch/>
        </p:blipFill>
        <p:spPr>
          <a:xfrm>
            <a:off x="196048" y="1143000"/>
            <a:ext cx="4936939" cy="570908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RQ were measured by indirect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calorimetry</a:t>
            </a:r>
            <a:endParaRPr lang="en-AU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4294967295"/>
          </p:nvPr>
        </p:nvSpPr>
        <p:spPr>
          <a:xfrm>
            <a:off x="4648200" y="2667000"/>
            <a:ext cx="4267200" cy="869950"/>
          </a:xfrm>
          <a:ln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Hexarelin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decreased RQ during night in MKR mice</a:t>
            </a:r>
            <a:endParaRPr lang="en-A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5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/>
          </a:bodyPr>
          <a:lstStyle/>
          <a:p>
            <a:r>
              <a:rPr lang="en-AU" sz="3600" dirty="0"/>
              <a:t>Hexarelin decreased respiratory quotient during night indicative of improved fat oxidation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143000"/>
            <a:ext cx="6096000" cy="51042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755" y="6059269"/>
            <a:ext cx="8973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RER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values plotted as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Area under curve of 12-hour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averages representing either dark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light periods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both MKR and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FVB mice.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Hexarelin</a:t>
            </a:r>
            <a:endPara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treated MKR mice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showed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significantly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decreased RQ during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dark but no significant differences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during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light.</a:t>
            </a:r>
          </a:p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contrast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A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(D-Lys)-</a:t>
            </a:r>
            <a:r>
              <a:rPr lang="en-A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GHRP-6 treated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FVB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mice showed a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significantly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increased RQ during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dark compared to other treated groups,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(*P &lt;0.05,**P&lt;0.01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A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30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 smtClean="0"/>
              <a:t>Hexarelin decreased liver glycogen in MKR mice</a:t>
            </a:r>
            <a:endParaRPr lang="en-A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676400"/>
            <a:ext cx="7772400" cy="464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89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r>
              <a:rPr lang="en-A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Hexarelin improved adipocyte structure and differentiation in MKR mice</a:t>
            </a:r>
            <a:endParaRPr lang="en-A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-27709" y="1981200"/>
            <a:ext cx="9001713" cy="4066207"/>
            <a:chOff x="-33647" y="1447920"/>
            <a:chExt cx="9001713" cy="4066207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49149" y="1447920"/>
              <a:ext cx="2743438" cy="1963082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-33647" y="1454016"/>
              <a:ext cx="9001713" cy="4060111"/>
              <a:chOff x="-33647" y="1454016"/>
              <a:chExt cx="9001713" cy="4060111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00242" y="1454016"/>
                <a:ext cx="2743438" cy="1956986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-33647" y="2429461"/>
                <a:ext cx="6858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1400" b="1" dirty="0" smtClean="0"/>
                  <a:t>MKR</a:t>
                </a:r>
                <a:endParaRPr lang="en-AU" sz="1400" b="1" dirty="0"/>
              </a:p>
            </p:txBody>
          </p:sp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9284" y="1454688"/>
                <a:ext cx="2792210" cy="1969179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43211" y="3490080"/>
                <a:ext cx="2767824" cy="2024047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200242" y="3513831"/>
                <a:ext cx="2767824" cy="1993565"/>
              </a:xfrm>
              <a:prstGeom prst="rect">
                <a:avLst/>
              </a:prstGeom>
            </p:spPr>
          </p:pic>
          <p:sp>
            <p:nvSpPr>
              <p:cNvPr id="36" name="TextBox 35"/>
              <p:cNvSpPr txBox="1"/>
              <p:nvPr/>
            </p:nvSpPr>
            <p:spPr>
              <a:xfrm>
                <a:off x="-1" y="4267200"/>
                <a:ext cx="65215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1400" b="1" dirty="0" smtClean="0"/>
                  <a:t>FVB</a:t>
                </a:r>
                <a:endParaRPr lang="en-AU" sz="1400" b="1" dirty="0"/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821765" y="1447801"/>
            <a:ext cx="7788835" cy="555364"/>
            <a:chOff x="1917896" y="1600200"/>
            <a:chExt cx="6111234" cy="830997"/>
          </a:xfrm>
        </p:grpSpPr>
        <p:sp>
          <p:nvSpPr>
            <p:cNvPr id="39" name="TextBox 38"/>
            <p:cNvSpPr txBox="1"/>
            <p:nvPr/>
          </p:nvSpPr>
          <p:spPr>
            <a:xfrm>
              <a:off x="1917896" y="1600200"/>
              <a:ext cx="1447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400" dirty="0" smtClean="0"/>
                <a:t>Saline</a:t>
              </a:r>
              <a:endParaRPr lang="en-AU" sz="2400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262509" y="1600200"/>
              <a:ext cx="1219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400" dirty="0" smtClean="0"/>
                <a:t>Hexarelin</a:t>
              </a:r>
              <a:endParaRPr lang="en-AU" sz="2400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200330" y="1600200"/>
              <a:ext cx="1828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400" dirty="0" smtClean="0"/>
                <a:t>[D-Lys3</a:t>
              </a:r>
              <a:r>
                <a:rPr lang="en-AU" sz="2400" dirty="0"/>
                <a:t>]-GHRP-6</a:t>
              </a:r>
            </a:p>
          </p:txBody>
        </p:sp>
      </p:grp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57" y="4178300"/>
            <a:ext cx="2809875" cy="199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27709" y="6275029"/>
            <a:ext cx="91717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size of adipocytes was </a:t>
            </a:r>
            <a:r>
              <a:rPr lang="en-A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smaller after hexarelin 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treatment in </a:t>
            </a:r>
            <a:r>
              <a:rPr lang="en-A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MKR mice </a:t>
            </a:r>
            <a:endParaRPr lang="en-A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54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6329363" cy="917575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Diabetes in Australia</a:t>
            </a:r>
            <a:endParaRPr lang="en-A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280 Australians develop diabetes every day. </a:t>
            </a:r>
            <a:endPara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Around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1.7 million Australians have diabetes. </a:t>
            </a:r>
            <a:endPara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Total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annual cost impact of diabetes in Australia estimated at $14.6 billion</a:t>
            </a:r>
            <a:endPara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303" y="3733800"/>
            <a:ext cx="3733800" cy="2179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86056" y="6096000"/>
            <a:ext cx="434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AIHW </a:t>
            </a:r>
          </a:p>
          <a:p>
            <a:r>
              <a:rPr lang="en-US" sz="1000" dirty="0" smtClean="0"/>
              <a:t>Authoritative </a:t>
            </a:r>
            <a:r>
              <a:rPr lang="en-US" sz="1000" dirty="0"/>
              <a:t>information and </a:t>
            </a:r>
            <a:r>
              <a:rPr lang="en-US" sz="1000" dirty="0" smtClean="0"/>
              <a:t>statistics to </a:t>
            </a:r>
            <a:r>
              <a:rPr lang="en-US" sz="1000" dirty="0"/>
              <a:t>promote better health and wellbeing</a:t>
            </a:r>
          </a:p>
        </p:txBody>
      </p:sp>
    </p:spTree>
    <p:extLst>
      <p:ext uri="{BB962C8B-B14F-4D97-AF65-F5344CB8AC3E}">
        <p14:creationId xmlns:p14="http://schemas.microsoft.com/office/powerpoint/2010/main" val="1994285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Summary</a:t>
            </a:r>
            <a:br>
              <a:rPr lang="en-AU" dirty="0" smtClean="0"/>
            </a:b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AU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Ectopic fat deposition plays a critical role in the pathogenesis of insulin resistance and type 2 diabetes.</a:t>
            </a:r>
          </a:p>
          <a:p>
            <a:r>
              <a:rPr lang="en-AU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Chronic peripheral treatment with hexarelin improved glucose and insulin intolerance in MKR diabetic mice.</a:t>
            </a:r>
          </a:p>
          <a:p>
            <a:r>
              <a:rPr lang="en-AU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Hexarelin stimulated weight gain and food intake in both wild-type and MKR mice without increasing in fat mass.</a:t>
            </a:r>
          </a:p>
          <a:p>
            <a:r>
              <a:rPr lang="en-AU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Hexarelin-induced </a:t>
            </a:r>
            <a:r>
              <a:rPr lang="en-A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decrease in </a:t>
            </a:r>
            <a:r>
              <a:rPr lang="en-AU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RQ and proliferation of adipocytes which might contribute </a:t>
            </a:r>
            <a:r>
              <a:rPr lang="en-A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AU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improving </a:t>
            </a:r>
            <a:r>
              <a:rPr lang="en-A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lipid utilization and insulin sensitivity </a:t>
            </a:r>
            <a:r>
              <a:rPr lang="en-AU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A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MKR diabetic </a:t>
            </a:r>
            <a:r>
              <a:rPr lang="en-AU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mice</a:t>
            </a:r>
          </a:p>
          <a:p>
            <a:r>
              <a:rPr lang="en-AU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Hexarelin</a:t>
            </a:r>
            <a:r>
              <a:rPr lang="en-AU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decreased </a:t>
            </a:r>
            <a:r>
              <a:rPr lang="en-A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hepatic </a:t>
            </a:r>
            <a:r>
              <a:rPr lang="en-AU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glycogen possibly </a:t>
            </a:r>
            <a:r>
              <a:rPr lang="en-A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through </a:t>
            </a:r>
            <a:r>
              <a:rPr lang="en-AU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decreasing gluconeogenesis.</a:t>
            </a:r>
            <a:endParaRPr lang="en-A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0911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Conclusion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8906" y="1905000"/>
            <a:ext cx="9144000" cy="2438400"/>
          </a:xfrm>
        </p:spPr>
        <p:txBody>
          <a:bodyPr/>
          <a:lstStyle/>
          <a:p>
            <a:r>
              <a:rPr lang="en-A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mechanism by </a:t>
            </a:r>
            <a:r>
              <a:rPr lang="en-A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which hexarelin exerts its metabolic effects </a:t>
            </a:r>
            <a:r>
              <a:rPr lang="en-A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represents a </a:t>
            </a:r>
            <a:r>
              <a:rPr lang="en-A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promising avenue which deserves further </a:t>
            </a:r>
            <a:r>
              <a:rPr lang="en-A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investigation to </a:t>
            </a:r>
            <a:r>
              <a:rPr lang="en-A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face problems related to </a:t>
            </a:r>
            <a:r>
              <a:rPr lang="en-A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ectopic fat deposition associated with </a:t>
            </a:r>
            <a:r>
              <a:rPr lang="en-A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metabolic syndrome.</a:t>
            </a:r>
          </a:p>
        </p:txBody>
      </p:sp>
    </p:spTree>
    <p:extLst>
      <p:ext uri="{BB962C8B-B14F-4D97-AF65-F5344CB8AC3E}">
        <p14:creationId xmlns:p14="http://schemas.microsoft.com/office/powerpoint/2010/main" val="28321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0" t="7299" r="5639" b="3965"/>
          <a:stretch/>
        </p:blipFill>
        <p:spPr bwMode="auto">
          <a:xfrm>
            <a:off x="1329494" y="1066800"/>
            <a:ext cx="6366706" cy="53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38200" y="381000"/>
            <a:ext cx="6874207" cy="72763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3200" b="1" smtClean="0">
                <a:solidFill>
                  <a:srgbClr val="002060"/>
                </a:solidFill>
                <a:latin typeface="Arial" pitchFamily="34" charset="0"/>
              </a:rPr>
              <a:t>Acknowledgements</a:t>
            </a:r>
            <a:endParaRPr lang="en-AU" sz="3200" b="1" dirty="0">
              <a:solidFill>
                <a:srgbClr val="00206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081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81000"/>
            <a:ext cx="6874207" cy="727636"/>
          </a:xfrm>
        </p:spPr>
        <p:txBody>
          <a:bodyPr>
            <a:normAutofit/>
          </a:bodyPr>
          <a:lstStyle/>
          <a:p>
            <a:pPr algn="ctr"/>
            <a:r>
              <a:rPr lang="en-AU" sz="3200" b="1" dirty="0">
                <a:solidFill>
                  <a:srgbClr val="002060"/>
                </a:solidFill>
                <a:latin typeface="Arial" pitchFamily="34" charset="0"/>
              </a:rPr>
              <a:t>Acknowledgements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735033" cy="4897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A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Supervisors</a:t>
            </a:r>
            <a:r>
              <a:rPr lang="en-A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                                                              </a:t>
            </a:r>
            <a:r>
              <a:rPr lang="en-A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Histological Facility                   </a:t>
            </a:r>
          </a:p>
          <a:p>
            <a:pPr marL="0" indent="0">
              <a:buNone/>
            </a:pPr>
            <a:r>
              <a:rPr lang="en-A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Professor Chen </a:t>
            </a:r>
            <a:r>
              <a:rPr lang="en-A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Chen</a:t>
            </a:r>
            <a:r>
              <a:rPr lang="en-A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Darryl Whitehead</a:t>
            </a:r>
          </a:p>
          <a:p>
            <a:pPr marL="0" indent="0">
              <a:buNone/>
            </a:pPr>
            <a:r>
              <a:rPr lang="en-A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Dr.</a:t>
            </a:r>
            <a:r>
              <a:rPr lang="en-A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Lili Huang (UQ, SBMS)                                        </a:t>
            </a:r>
            <a:r>
              <a:rPr lang="en-A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Arnault</a:t>
            </a:r>
            <a:r>
              <a:rPr lang="en-A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Gauthier </a:t>
            </a:r>
          </a:p>
          <a:p>
            <a:pPr marL="0" indent="0">
              <a:buNone/>
            </a:pP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Chen Lab                                                                    AIBN Animal House Facility </a:t>
            </a:r>
          </a:p>
          <a:p>
            <a:pPr marL="0" indent="0">
              <a:buNone/>
            </a:pPr>
            <a:r>
              <a:rPr lang="en-A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Ms Chung Yan Fung                                                     Barb </a:t>
            </a:r>
            <a:r>
              <a:rPr lang="en-A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Arnts</a:t>
            </a:r>
            <a:endParaRPr lang="en-A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A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Mr Michael Alexander Grist                                         Jana Dwyer </a:t>
            </a:r>
          </a:p>
          <a:p>
            <a:pPr marL="0" indent="0">
              <a:buNone/>
            </a:pPr>
            <a:r>
              <a:rPr lang="en-A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Yeda</a:t>
            </a:r>
            <a:r>
              <a:rPr lang="en-A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Wu</a:t>
            </a:r>
            <a:r>
              <a:rPr lang="en-AU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</a:t>
            </a:r>
            <a:r>
              <a:rPr lang="en-US" sz="1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SBMS </a:t>
            </a:r>
            <a:r>
              <a:rPr lang="en-US" sz="1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imaging </a:t>
            </a:r>
            <a:r>
              <a:rPr lang="en-US" sz="1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facility</a:t>
            </a:r>
          </a:p>
          <a:p>
            <a:pPr marL="0" indent="0">
              <a:buNone/>
            </a:pPr>
            <a:r>
              <a:rPr lang="en-A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Hongzhuo</a:t>
            </a:r>
            <a:r>
              <a:rPr lang="en-A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                                                               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Shaun Walters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</a:t>
            </a:r>
            <a:endParaRPr lang="en-A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Peter Lab                                                                   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Phenomaster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Facility</a:t>
            </a:r>
          </a:p>
          <a:p>
            <a:pPr marL="0" indent="0"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Hoang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Oanh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                                                          Melanie Flint</a:t>
            </a:r>
          </a:p>
          <a:p>
            <a:pPr marL="0" indent="0"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Miss Christine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Ludick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Scholarships</a:t>
            </a:r>
          </a:p>
          <a:p>
            <a:pPr marL="0" indent="0"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Egyptain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Scholarship</a:t>
            </a:r>
          </a:p>
          <a:p>
            <a:pPr marL="0" indent="0"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UQ international Scholarships</a:t>
            </a:r>
            <a:endParaRPr lang="en-A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972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6329363" cy="917575"/>
          </a:xfrm>
        </p:spPr>
        <p:txBody>
          <a:bodyPr/>
          <a:lstStyle/>
          <a:p>
            <a:r>
              <a:rPr lang="en-AU" dirty="0" smtClean="0"/>
              <a:t>Diabetes in Egypt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r>
              <a:rPr lang="en-AU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were over 7.8 million cases of diabetes in Egypt in </a:t>
            </a:r>
            <a:r>
              <a:rPr lang="en-A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2015.</a:t>
            </a:r>
          </a:p>
          <a:p>
            <a:r>
              <a:rPr lang="en-A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Egypt have </a:t>
            </a:r>
            <a:r>
              <a:rPr lang="en-AU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people under the age of 60 with diabetes compared to the world average.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124200"/>
            <a:ext cx="7353300" cy="343203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066800" y="5334000"/>
            <a:ext cx="6749399" cy="381000"/>
            <a:chOff x="1066800" y="5638800"/>
            <a:chExt cx="6749399" cy="381000"/>
          </a:xfrm>
        </p:grpSpPr>
        <p:sp>
          <p:nvSpPr>
            <p:cNvPr id="7" name="Rectangle 6"/>
            <p:cNvSpPr/>
            <p:nvPr/>
          </p:nvSpPr>
          <p:spPr>
            <a:xfrm>
              <a:off x="1066800" y="5867399"/>
              <a:ext cx="3276600" cy="152401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1881" y="5638800"/>
              <a:ext cx="3304318" cy="1633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3921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7" y="457200"/>
            <a:ext cx="6329363" cy="917575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Type 2 diabetes</a:t>
            </a:r>
            <a:endParaRPr lang="en-A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Type 2 diabetes mellitus is a complex endocrine 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metabolic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disorder. </a:t>
            </a:r>
            <a:endPara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risk factors include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interaction between 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several genetic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environmental 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factors.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Overweight and obesity are major 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contributors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development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insulin resistance and impaired 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glucose tolerance.</a:t>
            </a:r>
            <a:endParaRPr lang="en-A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950" y="4876800"/>
            <a:ext cx="4453625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571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0"/>
            <a:ext cx="7467600" cy="917575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Normal weight yet metabolically obese</a:t>
            </a:r>
            <a:endParaRPr lang="en-A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55837"/>
            <a:ext cx="8229600" cy="4525963"/>
          </a:xfrm>
        </p:spPr>
        <p:txBody>
          <a:bodyPr>
            <a:normAutofit/>
          </a:bodyPr>
          <a:lstStyle/>
          <a:p>
            <a:pPr lvl="0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 defined obesity as 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abnormal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or 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excessive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accumulation of fat that presents risk to health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Individuals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 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have high risk of insulin resistance have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tendency to accumulate of fat in the 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visceral compartment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in 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non- adipose compartments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such as liver and 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muscle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Waist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circumference measurements provides a simple clinical tool to screen those who have expanded visceral fat compartments.</a:t>
            </a:r>
          </a:p>
          <a:p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A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045379"/>
            <a:ext cx="1785988" cy="1316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0764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Adipose tissue and glucose homeostasis</a:t>
            </a:r>
            <a:endParaRPr lang="en-A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572000" cy="4525963"/>
          </a:xfrm>
        </p:spPr>
        <p:txBody>
          <a:bodyPr>
            <a:normAutofit fontScale="92500"/>
          </a:bodyPr>
          <a:lstStyle/>
          <a:p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adipose tissue, in 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spite of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being 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minor </a:t>
            </a:r>
            <a:r>
              <a:rPr 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site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glucose 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uptake,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 a 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major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role 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controlling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overall glucose metabolism. </a:t>
            </a:r>
            <a:endPara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</a:pPr>
            <a:r>
              <a:rPr lang="en-A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Adipose tissue functioning as a </a:t>
            </a:r>
            <a:r>
              <a:rPr lang="en-A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sink</a:t>
            </a:r>
            <a:r>
              <a:rPr lang="en-A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fatty acids to prevent an overload of lipid to other </a:t>
            </a:r>
            <a:r>
              <a:rPr lang="en-A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tissues.</a:t>
            </a:r>
          </a:p>
          <a:p>
            <a:pPr eaLnBrk="1" fontAlgn="auto" hangingPunct="1">
              <a:spcAft>
                <a:spcPts val="0"/>
              </a:spcAft>
            </a:pPr>
            <a:r>
              <a:rPr lang="en-A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Adipose tissues secretes </a:t>
            </a:r>
            <a:r>
              <a:rPr lang="en-A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adipokines</a:t>
            </a:r>
            <a:r>
              <a:rPr lang="en-A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such as leptin and </a:t>
            </a:r>
            <a:r>
              <a:rPr lang="en-A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adiponectin</a:t>
            </a:r>
            <a:r>
              <a:rPr lang="en-A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A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</a:pPr>
            <a:r>
              <a:rPr lang="en-A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Transgenic </a:t>
            </a:r>
            <a:r>
              <a:rPr lang="en-A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ablation of white adipose tissue in mice leads to severe insulin resistance.</a:t>
            </a:r>
          </a:p>
          <a:p>
            <a:pPr algn="ctr" eaLnBrk="1" fontAlgn="auto" hangingPunct="1">
              <a:spcAft>
                <a:spcPts val="0"/>
              </a:spcAft>
            </a:pPr>
            <a:endParaRPr lang="en-A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Aft>
                <a:spcPts val="0"/>
              </a:spcAft>
            </a:pPr>
            <a:endParaRPr lang="en-A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9765" y="1981200"/>
            <a:ext cx="4664235" cy="3200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24400" y="5269468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 smtClean="0"/>
              <a:t> </a:t>
            </a:r>
            <a:r>
              <a:rPr lang="en-AU" sz="1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Adapted from Keith </a:t>
            </a:r>
            <a:r>
              <a:rPr lang="en-A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N. </a:t>
            </a:r>
            <a:r>
              <a:rPr lang="en-AU" sz="1400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Frayn</a:t>
            </a:r>
            <a:r>
              <a:rPr lang="en-AU" sz="1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al, 2006</a:t>
            </a:r>
            <a:endParaRPr lang="en-AU" sz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404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37" y="381000"/>
            <a:ext cx="6786563" cy="91757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Mechanism of ectopic fat deposition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915399" cy="556260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Failure to develop adequate subcutaneous fat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(lipodystrophy). </a:t>
            </a:r>
            <a:endPara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dirty="0" smtClean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Failure of new fat cell formation</a:t>
            </a:r>
          </a:p>
          <a:p>
            <a:pPr marL="0" indent="0">
              <a:buNone/>
            </a:pPr>
            <a:r>
              <a:rPr lang="en-AU" sz="24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Small adipocytes have the ability to accumulate triglyceride </a:t>
            </a:r>
            <a:r>
              <a:rPr lang="en-AU" sz="24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than the </a:t>
            </a:r>
            <a:r>
              <a:rPr lang="en-AU" sz="24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larger </a:t>
            </a:r>
            <a:r>
              <a:rPr lang="en-AU" sz="24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adipocytes.</a:t>
            </a:r>
          </a:p>
          <a:p>
            <a:pPr marL="0" indent="0">
              <a:buNone/>
            </a:pPr>
            <a:r>
              <a:rPr lang="en-AU" sz="24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Large </a:t>
            </a:r>
            <a:r>
              <a:rPr lang="en-AU" sz="2400" i="1" dirty="0">
                <a:solidFill>
                  <a:srgbClr val="1F497D">
                    <a:lumMod val="60000"/>
                    <a:lumOff val="40000"/>
                  </a:srgbClr>
                </a:solidFill>
              </a:rPr>
              <a:t>adipocytes </a:t>
            </a:r>
            <a:r>
              <a:rPr lang="en-AU" sz="24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are </a:t>
            </a:r>
            <a:r>
              <a:rPr lang="en-AU" sz="24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likely to secrete an entirely different pattern of hormones than small </a:t>
            </a:r>
            <a:r>
              <a:rPr lang="en-AU" sz="24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adipocytes</a:t>
            </a:r>
          </a:p>
          <a:p>
            <a:endPara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 lipolysis of adipose tissue</a:t>
            </a:r>
            <a:r>
              <a:rPr lang="en-US" sz="2400" dirty="0" smtClean="0">
                <a:solidFill>
                  <a:schemeClr val="tx1"/>
                </a:solidFill>
              </a:rPr>
              <a:t>.</a:t>
            </a:r>
          </a:p>
          <a:p>
            <a:endParaRPr lang="en-US" sz="2400" dirty="0" smtClean="0">
              <a:solidFill>
                <a:schemeClr val="tx1"/>
              </a:solidFill>
            </a:endParaRPr>
          </a:p>
          <a:p>
            <a:endParaRPr lang="en-US" sz="2400" dirty="0" smtClean="0">
              <a:solidFill>
                <a:schemeClr val="tx1"/>
              </a:solidFill>
            </a:endParaRPr>
          </a:p>
          <a:p>
            <a:endPara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862817"/>
            <a:ext cx="3622964" cy="1096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908" y="1219200"/>
            <a:ext cx="2000475" cy="1359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263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Impaired fat oxidation</a:t>
            </a:r>
            <a:endParaRPr lang="en-AU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020793"/>
            <a:ext cx="8229600" cy="368477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10163" y="5987018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 </a:t>
            </a:r>
            <a:r>
              <a:rPr lang="en-A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adapted from Gerald I. </a:t>
            </a:r>
            <a:r>
              <a:rPr lang="en-AU" sz="1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Shulman, 2014</a:t>
            </a:r>
            <a:endParaRPr lang="en-AU" sz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87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UQ Powerpoint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3826</TotalTime>
  <Words>1528</Words>
  <Application>Microsoft Office PowerPoint</Application>
  <PresentationFormat>On-screen Show (4:3)</PresentationFormat>
  <Paragraphs>159</Paragraphs>
  <Slides>33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33</vt:i4>
      </vt:variant>
    </vt:vector>
  </HeadingPairs>
  <TitlesOfParts>
    <vt:vector size="48" baseType="lpstr">
      <vt:lpstr> helvetica neue</vt:lpstr>
      <vt:lpstr>Arial</vt:lpstr>
      <vt:lpstr>Calibri</vt:lpstr>
      <vt:lpstr>Calibri Light</vt:lpstr>
      <vt:lpstr>Helvetica Neue</vt:lpstr>
      <vt:lpstr>Helvetice neue</vt:lpstr>
      <vt:lpstr>Minion-Regular</vt:lpstr>
      <vt:lpstr>Symbol</vt:lpstr>
      <vt:lpstr>Times New Roman</vt:lpstr>
      <vt:lpstr>Times-Roman</vt:lpstr>
      <vt:lpstr>Wingdings</vt:lpstr>
      <vt:lpstr>Office Theme</vt:lpstr>
      <vt:lpstr>UQ Powerpoint Template</vt:lpstr>
      <vt:lpstr>1_Office Theme</vt:lpstr>
      <vt:lpstr>2_Office Theme</vt:lpstr>
      <vt:lpstr>Effects of growth hormone secretagogue receptor agonist and antagonist in non-obese type 2 diabetic MKR mice</vt:lpstr>
      <vt:lpstr>Diabetes is on the rise worldwide</vt:lpstr>
      <vt:lpstr>Diabetes in Australia</vt:lpstr>
      <vt:lpstr>Diabetes in Egypt</vt:lpstr>
      <vt:lpstr>Type 2 diabetes</vt:lpstr>
      <vt:lpstr>Normal weight yet metabolically obese</vt:lpstr>
      <vt:lpstr>Adipose tissue and glucose homeostasis</vt:lpstr>
      <vt:lpstr>Mechanism of ectopic fat deposition</vt:lpstr>
      <vt:lpstr>Impaired fat oxidation</vt:lpstr>
      <vt:lpstr>Role of PPAR-α and  in insulin sensitization</vt:lpstr>
      <vt:lpstr>Growth hormone releasing peptides (GHRPs)</vt:lpstr>
      <vt:lpstr>Hexarelin</vt:lpstr>
      <vt:lpstr>PowerPoint Presentation</vt:lpstr>
      <vt:lpstr>DNA microarray analysis of differentiated adipocytes treated with troglitazone, or hexarelin. </vt:lpstr>
      <vt:lpstr>PowerPoint Presentation</vt:lpstr>
      <vt:lpstr>Mouse model-MKR mice</vt:lpstr>
      <vt:lpstr>PowerPoint Presentation</vt:lpstr>
      <vt:lpstr>MKR mice have lower body weight compared to FVB mice (6-10 weeks)</vt:lpstr>
      <vt:lpstr>Hexarelin improved glucose tolerance test in MKR mice after 12 days of treatment</vt:lpstr>
      <vt:lpstr>Hexarelin improved insulin tolerance test in MKR mice </vt:lpstr>
      <vt:lpstr>Hexarelin did increase GH secretion but not affect basal blood glucose in both MKR and WT mice</vt:lpstr>
      <vt:lpstr>Effect of treatment on food intake</vt:lpstr>
      <vt:lpstr>Hexarelin increased body weight in both MKR and FVB mice</vt:lpstr>
      <vt:lpstr>(D-Lys)-GHRP-6 decreased fat mass and increased lean mass in both MKR and FVB mice</vt:lpstr>
      <vt:lpstr>Effect of treatment on different fat tissues</vt:lpstr>
      <vt:lpstr>RQ were measured by indirect calorimetry</vt:lpstr>
      <vt:lpstr>Hexarelin decreased respiratory quotient during night indicative of improved fat oxidation</vt:lpstr>
      <vt:lpstr>Hexarelin decreased liver glycogen in MKR mice</vt:lpstr>
      <vt:lpstr>Hexarelin improved adipocyte structure and differentiation in MKR mice</vt:lpstr>
      <vt:lpstr>Summary </vt:lpstr>
      <vt:lpstr>Conclusion</vt:lpstr>
      <vt:lpstr>PowerPoint Presentation</vt:lpstr>
      <vt:lpstr>Acknowledgements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Rasha Mofeed Habeeb Mosa</dc:creator>
  <cp:lastModifiedBy>Rasha Mosa</cp:lastModifiedBy>
  <cp:revision>289</cp:revision>
  <dcterms:created xsi:type="dcterms:W3CDTF">2006-08-16T00:00:00Z</dcterms:created>
  <dcterms:modified xsi:type="dcterms:W3CDTF">2016-07-11T03:12:05Z</dcterms:modified>
</cp:coreProperties>
</file>